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0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21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24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25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3"/>
  </p:notesMasterIdLst>
  <p:sldIdLst>
    <p:sldId id="324" r:id="rId2"/>
    <p:sldId id="322" r:id="rId3"/>
    <p:sldId id="412" r:id="rId4"/>
    <p:sldId id="365" r:id="rId5"/>
    <p:sldId id="386" r:id="rId6"/>
    <p:sldId id="413" r:id="rId7"/>
    <p:sldId id="364" r:id="rId8"/>
    <p:sldId id="387" r:id="rId9"/>
    <p:sldId id="414" r:id="rId10"/>
    <p:sldId id="363" r:id="rId11"/>
    <p:sldId id="385" r:id="rId12"/>
    <p:sldId id="415" r:id="rId13"/>
    <p:sldId id="366" r:id="rId14"/>
    <p:sldId id="384" r:id="rId15"/>
    <p:sldId id="367" r:id="rId16"/>
    <p:sldId id="388" r:id="rId17"/>
    <p:sldId id="371" r:id="rId18"/>
    <p:sldId id="405" r:id="rId19"/>
    <p:sldId id="372" r:id="rId20"/>
    <p:sldId id="373" r:id="rId21"/>
    <p:sldId id="407" r:id="rId22"/>
    <p:sldId id="398" r:id="rId23"/>
    <p:sldId id="403" r:id="rId24"/>
    <p:sldId id="402" r:id="rId25"/>
    <p:sldId id="404" r:id="rId26"/>
    <p:sldId id="406" r:id="rId27"/>
    <p:sldId id="409" r:id="rId28"/>
    <p:sldId id="401" r:id="rId29"/>
    <p:sldId id="375" r:id="rId30"/>
    <p:sldId id="376" r:id="rId31"/>
    <p:sldId id="393" r:id="rId32"/>
    <p:sldId id="392" r:id="rId33"/>
    <p:sldId id="391" r:id="rId34"/>
    <p:sldId id="326" r:id="rId35"/>
    <p:sldId id="390" r:id="rId36"/>
    <p:sldId id="352" r:id="rId37"/>
    <p:sldId id="301" r:id="rId38"/>
    <p:sldId id="400" r:id="rId39"/>
    <p:sldId id="260" r:id="rId40"/>
    <p:sldId id="399" r:id="rId41"/>
    <p:sldId id="256" r:id="rId42"/>
    <p:sldId id="328" r:id="rId43"/>
    <p:sldId id="258" r:id="rId44"/>
    <p:sldId id="259" r:id="rId45"/>
    <p:sldId id="329" r:id="rId46"/>
    <p:sldId id="340" r:id="rId47"/>
    <p:sldId id="265" r:id="rId48"/>
    <p:sldId id="305" r:id="rId49"/>
    <p:sldId id="262" r:id="rId50"/>
    <p:sldId id="298" r:id="rId51"/>
    <p:sldId id="342" r:id="rId52"/>
    <p:sldId id="343" r:id="rId53"/>
    <p:sldId id="344" r:id="rId54"/>
    <p:sldId id="300" r:id="rId55"/>
    <p:sldId id="345" r:id="rId56"/>
    <p:sldId id="346" r:id="rId57"/>
    <p:sldId id="347" r:id="rId58"/>
    <p:sldId id="341" r:id="rId59"/>
    <p:sldId id="331" r:id="rId60"/>
    <p:sldId id="270" r:id="rId61"/>
    <p:sldId id="308" r:id="rId62"/>
    <p:sldId id="268" r:id="rId63"/>
    <p:sldId id="294" r:id="rId64"/>
    <p:sldId id="295" r:id="rId65"/>
    <p:sldId id="348" r:id="rId66"/>
    <p:sldId id="296" r:id="rId67"/>
    <p:sldId id="349" r:id="rId68"/>
    <p:sldId id="333" r:id="rId69"/>
    <p:sldId id="271" r:id="rId70"/>
    <p:sldId id="311" r:id="rId71"/>
    <p:sldId id="273" r:id="rId72"/>
    <p:sldId id="292" r:id="rId73"/>
    <p:sldId id="291" r:id="rId74"/>
    <p:sldId id="272" r:id="rId75"/>
    <p:sldId id="293" r:id="rId76"/>
    <p:sldId id="335" r:id="rId77"/>
    <p:sldId id="274" r:id="rId78"/>
    <p:sldId id="313" r:id="rId79"/>
    <p:sldId id="287" r:id="rId80"/>
    <p:sldId id="276" r:id="rId81"/>
    <p:sldId id="288" r:id="rId82"/>
    <p:sldId id="275" r:id="rId83"/>
    <p:sldId id="290" r:id="rId84"/>
    <p:sldId id="350" r:id="rId85"/>
    <p:sldId id="336" r:id="rId86"/>
    <p:sldId id="277" r:id="rId87"/>
    <p:sldId id="316" r:id="rId88"/>
    <p:sldId id="278" r:id="rId89"/>
    <p:sldId id="286" r:id="rId90"/>
    <p:sldId id="351" r:id="rId91"/>
    <p:sldId id="338" r:id="rId92"/>
    <p:sldId id="353" r:id="rId93"/>
    <p:sldId id="377" r:id="rId94"/>
    <p:sldId id="378" r:id="rId95"/>
    <p:sldId id="396" r:id="rId96"/>
    <p:sldId id="320" r:id="rId97"/>
    <p:sldId id="323" r:id="rId98"/>
    <p:sldId id="380" r:id="rId99"/>
    <p:sldId id="410" r:id="rId100"/>
    <p:sldId id="411" r:id="rId101"/>
    <p:sldId id="382" r:id="rId102"/>
    <p:sldId id="397" r:id="rId103"/>
    <p:sldId id="39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115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merfield, Kaitlyn" initials="SK" lastIdx="5" clrIdx="0">
    <p:extLst>
      <p:ext uri="{19B8F6BF-5375-455C-9EA6-DF929625EA0E}">
        <p15:presenceInfo xmlns:p15="http://schemas.microsoft.com/office/powerpoint/2012/main" userId="S-1-5-21-1004336348-1214440339-1801674531-83440" providerId="AD"/>
      </p:ext>
    </p:extLst>
  </p:cmAuthor>
  <p:cmAuthor id="2" name="Sunderman-Barnes, Stephanie" initials="SS" lastIdx="75" clrIdx="1">
    <p:extLst>
      <p:ext uri="{19B8F6BF-5375-455C-9EA6-DF929625EA0E}">
        <p15:presenceInfo xmlns:p15="http://schemas.microsoft.com/office/powerpoint/2012/main" userId="S-1-5-21-1004336348-1214440339-1801674531-65761" providerId="AD"/>
      </p:ext>
    </p:extLst>
  </p:cmAuthor>
  <p:cmAuthor id="3" name="Hogue, Alicia" initials="HA" lastIdx="9" clrIdx="2">
    <p:extLst>
      <p:ext uri="{19B8F6BF-5375-455C-9EA6-DF929625EA0E}">
        <p15:presenceInfo xmlns:p15="http://schemas.microsoft.com/office/powerpoint/2012/main" userId="S-1-5-21-1004336348-1214440339-1801674531-43730" providerId="AD"/>
      </p:ext>
    </p:extLst>
  </p:cmAuthor>
  <p:cmAuthor id="4" name="Administrator" initials="A" lastIdx="20" clrIdx="3">
    <p:extLst>
      <p:ext uri="{19B8F6BF-5375-455C-9EA6-DF929625EA0E}">
        <p15:presenceInfo xmlns:p15="http://schemas.microsoft.com/office/powerpoint/2012/main" userId="Administrator" providerId="None"/>
      </p:ext>
    </p:extLst>
  </p:cmAuthor>
  <p:cmAuthor id="5" name="Burtchett, Jade" initials="BJ" lastIdx="2" clrIdx="4">
    <p:extLst>
      <p:ext uri="{19B8F6BF-5375-455C-9EA6-DF929625EA0E}">
        <p15:presenceInfo xmlns:p15="http://schemas.microsoft.com/office/powerpoint/2012/main" userId="S-1-5-21-1004336348-1214440339-1801674531-892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7030A0"/>
    <a:srgbClr val="E46C0A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60" autoAdjust="0"/>
    <p:restoredTop sz="87469" autoAdjust="0"/>
  </p:normalViewPr>
  <p:slideViewPr>
    <p:cSldViewPr snapToGrid="0">
      <p:cViewPr varScale="1">
        <p:scale>
          <a:sx n="24" d="100"/>
          <a:sy n="24" d="100"/>
        </p:scale>
        <p:origin x="1080" y="90"/>
      </p:cViewPr>
      <p:guideLst>
        <p:guide orient="horz" pos="8640"/>
        <p:guide pos="115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notesMaster" Target="notesMasters/notesMaster1.xml"/><Relationship Id="rId11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commentAuthors" Target="commentAuthors.xml"/><Relationship Id="rId119" Type="http://schemas.microsoft.com/office/2015/10/relationships/revisionInfo" Target="revisionInfo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fldep1\sol_z\ESOC\2017%20Pilot%20Results\Analysis\CHARTS.xlsx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fldep1\sol_z\ESOC\2017%20Pilot%20Results\Analysis\CHART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fldep1\sol_z\ESOC\2017%20Pilot%20Results\Analysis\CHARTS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7EF-49CA-80E8-3AE0486D86B7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7EF-49CA-80E8-3AE0486D86B7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7EF-49CA-80E8-3AE0486D86B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7EF-49CA-80E8-3AE0486D86B7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7EF-49CA-80E8-3AE0486D86B7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87EF-49CA-80E8-3AE0486D86B7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87EF-49CA-80E8-3AE0486D86B7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7EF-49CA-80E8-3AE0486D86B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7EF-49CA-80E8-3AE0486D86B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Sheet1!$G$7:$M$7</c:f>
              <c:strCache>
                <c:ptCount val="7"/>
                <c:pt idx="0">
                  <c:v>Grab &amp; POCIS</c:v>
                </c:pt>
                <c:pt idx="1">
                  <c:v>Grab &amp; SPMD</c:v>
                </c:pt>
                <c:pt idx="2">
                  <c:v>Grab Only</c:v>
                </c:pt>
                <c:pt idx="3">
                  <c:v>SPMD Only</c:v>
                </c:pt>
                <c:pt idx="4">
                  <c:v>POCIS Only</c:v>
                </c:pt>
                <c:pt idx="5">
                  <c:v>POCIS &amp; SPMD</c:v>
                </c:pt>
                <c:pt idx="6">
                  <c:v>POCIS, SPMD, Grab</c:v>
                </c:pt>
              </c:strCache>
            </c:strRef>
          </c:cat>
          <c:val>
            <c:numRef>
              <c:f>Sheet1!$G$8:$M$8</c:f>
              <c:numCache>
                <c:formatCode>General</c:formatCode>
                <c:ptCount val="7"/>
                <c:pt idx="0">
                  <c:v>6</c:v>
                </c:pt>
                <c:pt idx="1">
                  <c:v>2</c:v>
                </c:pt>
                <c:pt idx="2">
                  <c:v>0</c:v>
                </c:pt>
                <c:pt idx="3">
                  <c:v>18</c:v>
                </c:pt>
                <c:pt idx="4">
                  <c:v>0</c:v>
                </c:pt>
                <c:pt idx="5">
                  <c:v>4</c:v>
                </c:pt>
                <c:pt idx="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7EF-49CA-80E8-3AE0486D86B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517541557305332"/>
          <c:y val="0.12007910469524642"/>
          <c:w val="0.37065616797900258"/>
          <c:h val="0.76168890347039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121-407D-BE31-C999C91ADEB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121-407D-BE31-C999C91ADEBD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121-407D-BE31-C999C91ADEB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9</c:v>
                </c:pt>
                <c:pt idx="1">
                  <c:v>6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121-407D-BE31-C999C91ADEB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914173121986454"/>
          <c:y val="0.29807618221929216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893487169379024E-2"/>
          <c:y val="1.2170976342305356E-2"/>
          <c:w val="0.59618814551463506"/>
          <c:h val="0.8561611886818457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274-4E71-93A5-914F99B27815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274-4E71-93A5-914F99B27815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274-4E71-93A5-914F99B27815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14</c:v>
                </c:pt>
                <c:pt idx="1">
                  <c:v>4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274-4E71-93A5-914F99B2781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3322882125948"/>
          <c:y val="0.2515806151631372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4D3-4518-8B9A-DB4E8F46C267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4D3-4518-8B9A-DB4E8F46C267}"/>
              </c:ext>
            </c:extLst>
          </c:dPt>
          <c:dPt>
            <c:idx val="2"/>
            <c:bubble3D val="0"/>
            <c:spPr>
              <a:solidFill>
                <a:srgbClr val="934BC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4D3-4518-8B9A-DB4E8F46C267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4D3-4518-8B9A-DB4E8F46C26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2</c:v>
                </c:pt>
                <c:pt idx="1">
                  <c:v>0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4D3-4518-8B9A-DB4E8F46C26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783492586699291"/>
          <c:y val="0.29325997384039498"/>
          <c:w val="0.31188379809079469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284-4521-A35E-A9AE6454D469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284-4521-A35E-A9AE6454D469}"/>
              </c:ext>
            </c:extLst>
          </c:dPt>
          <c:dPt>
            <c:idx val="2"/>
            <c:bubble3D val="0"/>
            <c:spPr>
              <a:solidFill>
                <a:srgbClr val="934BC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284-4521-A35E-A9AE6454D469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2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84-4521-A35E-A9AE6454D46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65419680786586"/>
          <c:y val="0.31253387719142112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F1B-4C31-8A3E-90B67FD4881F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F1B-4C31-8A3E-90B67FD4881F}"/>
              </c:ext>
            </c:extLst>
          </c:dPt>
          <c:dPt>
            <c:idx val="2"/>
            <c:bubble3D val="0"/>
            <c:spPr>
              <a:solidFill>
                <a:srgbClr val="934BC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F1B-4C31-8A3E-90B67FD4881F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F1B-4C31-8A3E-90B67FD4881F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2</c:v>
                </c:pt>
                <c:pt idx="1">
                  <c:v>0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F1B-4C31-8A3E-90B67FD4881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33035285549954518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FA8-4C98-8D96-C4BB0ECFABEC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FA8-4C98-8D96-C4BB0ECFABEC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FA8-4C98-8D96-C4BB0ECFABEC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FA8-4C98-8D96-C4BB0ECFABE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33350486025930176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57E-4E2D-A5A6-0FC7F20313C2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57E-4E2D-A5A6-0FC7F20313C2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57E-4E2D-A5A6-0FC7F20313C2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57E-4E2D-A5A6-0FC7F20313C2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3</c:v>
                </c:pt>
                <c:pt idx="1">
                  <c:v>1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57E-4E2D-A5A6-0FC7F20313C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3584205921628217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65D-4E9D-A8B4-56E3E66CFFFB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65D-4E9D-A8B4-56E3E66CFFFB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65D-4E9D-A8B4-56E3E66CFFF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4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65D-4E9D-A8B4-56E3E66CFFF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5A9-4077-A891-74FBF7C4DE77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5A9-4077-A891-74FBF7C4DE77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5A9-4077-A891-74FBF7C4DE77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5A9-4077-A891-74FBF7C4DE7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SPMD Only</c:v>
                </c:pt>
                <c:pt idx="1">
                  <c:v>Grab Only</c:v>
                </c:pt>
                <c:pt idx="2">
                  <c:v>SPMD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5A9-4077-A891-74FBF7C4DE7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145056469308094"/>
          <c:y val="0.26707094044821428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2D7-406D-BD89-8D25328F005D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2D7-406D-BD89-8D25328F005D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2D7-406D-BD89-8D25328F005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SPMD Only</c:v>
                </c:pt>
                <c:pt idx="1">
                  <c:v>Grab Only</c:v>
                </c:pt>
                <c:pt idx="2">
                  <c:v>SPMD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4</c:v>
                </c:pt>
                <c:pt idx="1">
                  <c:v>0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2D7-406D-BD89-8D25328F005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8.576739828118167E-2"/>
          <c:w val="0.58768859787375827"/>
          <c:h val="0.80168915371747906"/>
        </c:manualLayout>
      </c:layout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7885572487246617"/>
          <c:y val="5.1246292978364444E-2"/>
          <c:w val="0.41525569312667243"/>
          <c:h val="0.8975073086253374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21D-4613-954D-B1D3A1997853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21D-4613-954D-B1D3A1997853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21D-4613-954D-B1D3A1997853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21D-4613-954D-B1D3A1997853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SPMD Only</c:v>
                </c:pt>
                <c:pt idx="1">
                  <c:v>Grab Only</c:v>
                </c:pt>
                <c:pt idx="2">
                  <c:v>SPMD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21D-4613-954D-B1D3A199785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946178611425883"/>
          <c:y val="0.2826772558682564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751-4C44-B599-07E731CA21CE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751-4C44-B599-07E731CA21CE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751-4C44-B599-07E731CA21CE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751-4C44-B599-07E731CA21CE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SPMD Only</c:v>
                </c:pt>
                <c:pt idx="1">
                  <c:v>Grab Only</c:v>
                </c:pt>
                <c:pt idx="2">
                  <c:v>SPMD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751-4C44-B599-07E731CA21C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596966824046643"/>
          <c:y val="0.15252518541047655"/>
          <c:w val="0.33016509158306534"/>
          <c:h val="0.700367770951340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000"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8D4-4A66-A4DF-5EBFCC2A4FD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8D4-4A66-A4DF-5EBFCC2A4FD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8D4-4A66-A4DF-5EBFCC2A4FD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8D4-4A66-A4DF-5EBFCC2A4FD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58D4-4A66-A4DF-5EBFCC2A4FD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58D4-4A66-A4DF-5EBFCC2A4FD0}"/>
              </c:ext>
            </c:extLst>
          </c:dPt>
          <c:dPt>
            <c:idx val="6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58D4-4A66-A4DF-5EBFCC2A4FD0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8D4-4A66-A4DF-5EBFCC2A4FD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8D4-4A66-A4DF-5EBFCC2A4FD0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Sheet1!$J$8:$P$8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Sheet1!$J$9:$P$9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7</c:v>
                </c:pt>
                <c:pt idx="3">
                  <c:v>1</c:v>
                </c:pt>
                <c:pt idx="4">
                  <c:v>8</c:v>
                </c:pt>
                <c:pt idx="5">
                  <c:v>0</c:v>
                </c:pt>
                <c:pt idx="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8D4-4A66-A4DF-5EBFCC2A4F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549373188816519"/>
          <c:y val="0.18142947008894267"/>
          <c:w val="0.33218475597527053"/>
          <c:h val="0.635995437720368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777337273400271"/>
          <c:y val="0.11971560117674356"/>
          <c:w val="0.33599948607822616"/>
          <c:h val="0.815340164318045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262-457A-91D9-C3F8A2AD923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262-457A-91D9-C3F8A2AD923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262-457A-91D9-C3F8A2AD923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262-457A-91D9-C3F8A2AD923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262-457A-91D9-C3F8A2AD923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C262-457A-91D9-C3F8A2AD9238}"/>
              </c:ext>
            </c:extLst>
          </c:dPt>
          <c:dPt>
            <c:idx val="6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C262-457A-91D9-C3F8A2AD9238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262-457A-91D9-C3F8A2AD9238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262-457A-91D9-C3F8A2AD923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262-457A-91D9-C3F8A2AD9238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Sheet1!$J$8:$P$8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Sheet1!$J$9:$P$9</c:f>
              <c:numCache>
                <c:formatCode>General</c:formatCode>
                <c:ptCount val="7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3</c:v>
                </c:pt>
                <c:pt idx="4">
                  <c:v>9</c:v>
                </c:pt>
                <c:pt idx="5">
                  <c:v>0</c:v>
                </c:pt>
                <c:pt idx="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262-457A-91D9-C3F8A2AD923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917868382056078"/>
          <c:y val="0.15035692664069986"/>
          <c:w val="0.33016509158306534"/>
          <c:h val="0.700367770951340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000"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80D-4F72-B44E-7FAA6056EB5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80D-4F72-B44E-7FAA6056EB5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80D-4F72-B44E-7FAA6056EB5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80D-4F72-B44E-7FAA6056EB5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80D-4F72-B44E-7FAA6056EB5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F80D-4F72-B44E-7FAA6056EB5F}"/>
              </c:ext>
            </c:extLst>
          </c:dPt>
          <c:dPt>
            <c:idx val="6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F80D-4F72-B44E-7FAA6056EB5F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D-4F72-B44E-7FAA6056EB5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80D-4F72-B44E-7FAA6056EB5F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Sheet1!$J$8:$P$8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Sheet1!$J$9:$P$9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12</c:v>
                </c:pt>
                <c:pt idx="3">
                  <c:v>10</c:v>
                </c:pt>
                <c:pt idx="4">
                  <c:v>7</c:v>
                </c:pt>
                <c:pt idx="5">
                  <c:v>1</c:v>
                </c:pt>
                <c:pt idx="6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80D-4F72-B44E-7FAA6056EB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230522735256569"/>
          <c:y val="0.17513887686315696"/>
          <c:w val="0.33155335452491724"/>
          <c:h val="0.646147459541982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800"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078-46DC-A245-24068422C64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078-46DC-A245-24068422C64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078-46DC-A245-24068422C64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078-46DC-A245-24068422C64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078-46DC-A245-24068422C64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078-46DC-A245-24068422C644}"/>
              </c:ext>
            </c:extLst>
          </c:dPt>
          <c:dPt>
            <c:idx val="6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078-46DC-A245-24068422C644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078-46DC-A245-24068422C64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078-46DC-A245-24068422C64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078-46DC-A245-24068422C644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Sheet1!$J$8:$P$8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Sheet1!$J$9:$P$9</c:f>
              <c:numCache>
                <c:formatCode>General</c:formatCode>
                <c:ptCount val="7"/>
                <c:pt idx="0">
                  <c:v>2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6</c:v>
                </c:pt>
                <c:pt idx="5">
                  <c:v>0</c:v>
                </c:pt>
                <c:pt idx="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078-46DC-A245-24068422C6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389049506286789"/>
          <c:y val="0.16774528183977003"/>
          <c:w val="0.34550748123309211"/>
          <c:h val="0.685223168935214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338-4CC1-ACDF-7EA168063CC3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338-4CC1-ACDF-7EA168063CC3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338-4CC1-ACDF-7EA168063CC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338-4CC1-ACDF-7EA168063CC3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338-4CC1-ACDF-7EA168063CC3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338-4CC1-ACDF-7EA168063CC3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338-4CC1-ACDF-7EA168063CC3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338-4CC1-ACDF-7EA168063CC3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Sheet1!$G$7:$M$7</c:f>
              <c:strCache>
                <c:ptCount val="7"/>
                <c:pt idx="0">
                  <c:v>Grab &amp; POCIS</c:v>
                </c:pt>
                <c:pt idx="1">
                  <c:v>Grab &amp; SPMD</c:v>
                </c:pt>
                <c:pt idx="2">
                  <c:v>Grab Only</c:v>
                </c:pt>
                <c:pt idx="3">
                  <c:v>SPMD Only</c:v>
                </c:pt>
                <c:pt idx="4">
                  <c:v>POCIS Only</c:v>
                </c:pt>
                <c:pt idx="5">
                  <c:v>POCIS &amp; SPMD</c:v>
                </c:pt>
                <c:pt idx="6">
                  <c:v>POCIS, SPMD, Grab</c:v>
                </c:pt>
              </c:strCache>
            </c:strRef>
          </c:cat>
          <c:val>
            <c:numRef>
              <c:f>Sheet1!$G$8:$M$8</c:f>
              <c:numCache>
                <c:formatCode>General</c:formatCode>
                <c:ptCount val="7"/>
                <c:pt idx="0">
                  <c:v>3</c:v>
                </c:pt>
                <c:pt idx="1">
                  <c:v>4</c:v>
                </c:pt>
                <c:pt idx="2">
                  <c:v>0</c:v>
                </c:pt>
                <c:pt idx="3">
                  <c:v>8</c:v>
                </c:pt>
                <c:pt idx="4">
                  <c:v>2</c:v>
                </c:pt>
                <c:pt idx="5">
                  <c:v>5</c:v>
                </c:pt>
                <c:pt idx="6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338-4CC1-ACDF-7EA168063CC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517541557305332"/>
          <c:y val="0.12007910469524642"/>
          <c:w val="0.37065616797900258"/>
          <c:h val="0.76168890347039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333131353356718E-2"/>
          <c:y val="1.3204225352112676E-2"/>
          <c:w val="0.65039687620273068"/>
          <c:h val="0.954518779342723"/>
        </c:manualLayout>
      </c:layout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67807107533988531"/>
          <c:y val="0"/>
          <c:w val="0.31597654324276209"/>
          <c:h val="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4F9-4498-95AA-2669BF00BB73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4F9-4498-95AA-2669BF00BB73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4F9-4498-95AA-2669BF00BB7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4F9-4498-95AA-2669BF00BB73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04F9-4498-95AA-2669BF00BB73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04F9-4498-95AA-2669BF00BB73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04F9-4498-95AA-2669BF00BB73}"/>
              </c:ext>
            </c:extLst>
          </c:dPt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4F9-4498-95AA-2669BF00BB73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Sheet1!$G$7:$M$7</c:f>
              <c:strCache>
                <c:ptCount val="7"/>
                <c:pt idx="0">
                  <c:v>Grab &amp; POCIS</c:v>
                </c:pt>
                <c:pt idx="1">
                  <c:v>Grab &amp; SPMD</c:v>
                </c:pt>
                <c:pt idx="2">
                  <c:v>Grab Only</c:v>
                </c:pt>
                <c:pt idx="3">
                  <c:v>SPMD Only</c:v>
                </c:pt>
                <c:pt idx="4">
                  <c:v>POCIS Only</c:v>
                </c:pt>
                <c:pt idx="5">
                  <c:v>POCIS &amp; SPMD</c:v>
                </c:pt>
                <c:pt idx="6">
                  <c:v>POCIS, SPMD, Grab</c:v>
                </c:pt>
              </c:strCache>
            </c:strRef>
          </c:cat>
          <c:val>
            <c:numRef>
              <c:f>Sheet1!$G$8:$M$8</c:f>
              <c:numCache>
                <c:formatCode>General</c:formatCode>
                <c:ptCount val="7"/>
                <c:pt idx="0">
                  <c:v>3</c:v>
                </c:pt>
                <c:pt idx="1">
                  <c:v>5</c:v>
                </c:pt>
                <c:pt idx="2">
                  <c:v>2</c:v>
                </c:pt>
                <c:pt idx="3">
                  <c:v>11</c:v>
                </c:pt>
                <c:pt idx="4">
                  <c:v>0</c:v>
                </c:pt>
                <c:pt idx="5">
                  <c:v>4</c:v>
                </c:pt>
                <c:pt idx="6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4F9-4498-95AA-2669BF00BB7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517541557305332"/>
          <c:y val="0.12007910469524642"/>
          <c:w val="0.37065616797900258"/>
          <c:h val="0.76168890347039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1654134174219482E-2"/>
          <c:y val="5.512224551534959E-2"/>
          <c:w val="0.58881658730743258"/>
          <c:h val="0.87765550385617541"/>
        </c:manualLayout>
      </c:layout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797755010682837"/>
          <c:y val="5.9155580553058099E-2"/>
          <c:w val="0.29849268472941215"/>
          <c:h val="0.9408444194469418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2C6-4E88-9E3A-A9117B28BA01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2C6-4E88-9E3A-A9117B28BA01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2C6-4E88-9E3A-A9117B28BA0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2C6-4E88-9E3A-A9117B28BA01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72C6-4E88-9E3A-A9117B28BA01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72C6-4E88-9E3A-A9117B28BA01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72C6-4E88-9E3A-A9117B28BA01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2C6-4E88-9E3A-A9117B28BA01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Sheet1!$G$7:$M$7</c:f>
              <c:strCache>
                <c:ptCount val="7"/>
                <c:pt idx="0">
                  <c:v>Grab &amp; POCIS</c:v>
                </c:pt>
                <c:pt idx="1">
                  <c:v>Grab &amp; SPMD</c:v>
                </c:pt>
                <c:pt idx="2">
                  <c:v>Grab Only</c:v>
                </c:pt>
                <c:pt idx="3">
                  <c:v>SPMD Only</c:v>
                </c:pt>
                <c:pt idx="4">
                  <c:v>POCIS Only</c:v>
                </c:pt>
                <c:pt idx="5">
                  <c:v>POCIS &amp; SPMD</c:v>
                </c:pt>
                <c:pt idx="6">
                  <c:v>POCIS, SPMD, Grab</c:v>
                </c:pt>
              </c:strCache>
            </c:strRef>
          </c:cat>
          <c:val>
            <c:numRef>
              <c:f>Sheet1!$G$8:$M$8</c:f>
              <c:numCache>
                <c:formatCode>General</c:formatCode>
                <c:ptCount val="7"/>
                <c:pt idx="0">
                  <c:v>3</c:v>
                </c:pt>
                <c:pt idx="1">
                  <c:v>2</c:v>
                </c:pt>
                <c:pt idx="2">
                  <c:v>0</c:v>
                </c:pt>
                <c:pt idx="3">
                  <c:v>14</c:v>
                </c:pt>
                <c:pt idx="4">
                  <c:v>1</c:v>
                </c:pt>
                <c:pt idx="5">
                  <c:v>7</c:v>
                </c:pt>
                <c:pt idx="6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2C6-4E88-9E3A-A9117B28BA0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995393510593785"/>
          <c:y val="0.12745371983369333"/>
          <c:w val="0.37065616797900258"/>
          <c:h val="0.76168890347039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D4E-4994-8A33-4502795AA3C4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D4E-4994-8A33-4502795AA3C4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D4E-4994-8A33-4502795AA3C4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D4E-4994-8A33-4502795AA3C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305670952128915"/>
          <c:y val="0.2770763869521359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69A-4952-BED3-FAB20673C5FB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69A-4952-BED3-FAB20673C5FB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69A-4952-BED3-FAB20673C5F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15</c:v>
                </c:pt>
                <c:pt idx="1">
                  <c:v>9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69A-4952-BED3-FAB20673C5F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790438719975099"/>
          <c:y val="0.2827714062916048"/>
          <c:w val="0.31571439503897425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DF123-BE91-438E-9303-BFECD93C5240}" type="datetimeFigureOut">
              <a:rPr lang="en-US" smtClean="0"/>
              <a:t>7/31/2018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DAC23-4383-4C61-9271-3F99739C20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453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everyone for attending. </a:t>
            </a:r>
          </a:p>
          <a:p>
            <a:r>
              <a:rPr lang="en-US" dirty="0"/>
              <a:t>Please feel free to interject and add feedback as we go along.</a:t>
            </a:r>
          </a:p>
          <a:p>
            <a:r>
              <a:rPr lang="en-US" dirty="0"/>
              <a:t>Talk about how the 4 sites were chosen from the Trend Network highest sucralose concentrations in 2012.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357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30minutes max air time for sampler (including loading/unloading).~10-20mins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6966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Water quality field measurements collected during device deployment, midway through deployment period, and during device retrieval</a:t>
            </a:r>
          </a:p>
          <a:p>
            <a:r>
              <a:rPr lang="en-US" dirty="0"/>
              <a:t>Grab samples collected before container was retrieved at all sites except </a:t>
            </a:r>
            <a:r>
              <a:rPr lang="en-US" dirty="0" err="1"/>
              <a:t>alafia</a:t>
            </a:r>
            <a:r>
              <a:rPr lang="en-US" dirty="0"/>
              <a:t>.. USED glass amber bottles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1145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Tampa bay water authority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3179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SPMD made of </a:t>
            </a:r>
            <a:r>
              <a:rPr lang="en-US" sz="9600" dirty="0"/>
              <a:t>Low density Polyethylene lay-flat tubing containing lipids.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/>
              <a:t>3. Unlike using inverts for quality testing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/>
              <a:t>Bottom pic is used SPMD from Alafia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79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Oasis retains sample chemicals</a:t>
            </a:r>
          </a:p>
          <a:p>
            <a:r>
              <a:rPr lang="en-US" dirty="0"/>
              <a:t>POCIS before/after deployment in </a:t>
            </a:r>
            <a:r>
              <a:rPr lang="en-US" dirty="0" err="1"/>
              <a:t>withlacoochee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123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Used table from….(WHERE)……. As guideline for this table</a:t>
            </a:r>
          </a:p>
          <a:p>
            <a:r>
              <a:rPr lang="en-US" dirty="0"/>
              <a:t>For BFR and pest Aqua life effects, toxic to what? At what conc.?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9841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9546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find </a:t>
            </a:r>
            <a:r>
              <a:rPr lang="en-US" dirty="0" err="1"/>
              <a:t>stephs</a:t>
            </a:r>
            <a:r>
              <a:rPr lang="en-US" dirty="0"/>
              <a:t> legend to color 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247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find </a:t>
            </a:r>
            <a:r>
              <a:rPr lang="en-US" dirty="0" err="1"/>
              <a:t>stephs</a:t>
            </a:r>
            <a:r>
              <a:rPr lang="en-US" dirty="0"/>
              <a:t> legend to color 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926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Collection methods – Both Grab and POCIS are appropriate for the collection methods of PPCPs.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89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joins the Gulf of Mexico at Ochlockonee Bay</a:t>
            </a:r>
          </a:p>
          <a:p>
            <a:r>
              <a:rPr lang="en-US" dirty="0"/>
              <a:t>2.</a:t>
            </a:r>
            <a:r>
              <a:rPr lang="en-US" sz="9600" dirty="0">
                <a:solidFill>
                  <a:schemeClr val="bg1"/>
                </a:solidFill>
              </a:rPr>
              <a:t> at this sampling site (?)</a:t>
            </a:r>
          </a:p>
          <a:p>
            <a:r>
              <a:rPr lang="en-US" sz="9600" dirty="0">
                <a:solidFill>
                  <a:schemeClr val="bg1"/>
                </a:solidFill>
              </a:rPr>
              <a:t>3. but can range from a minimum of about 100 </a:t>
            </a:r>
            <a:r>
              <a:rPr lang="en-US" sz="9600" dirty="0" err="1">
                <a:solidFill>
                  <a:schemeClr val="bg1"/>
                </a:solidFill>
              </a:rPr>
              <a:t>cfs</a:t>
            </a:r>
            <a:r>
              <a:rPr lang="en-US" sz="9600" dirty="0">
                <a:solidFill>
                  <a:schemeClr val="bg1"/>
                </a:solidFill>
              </a:rPr>
              <a:t> up to 54,000 </a:t>
            </a:r>
            <a:r>
              <a:rPr lang="en-US" sz="9600" dirty="0" err="1">
                <a:solidFill>
                  <a:schemeClr val="bg1"/>
                </a:solidFill>
              </a:rPr>
              <a:t>cfs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0164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747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5851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479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3515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9423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1136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8976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3590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Chlorpyrifos Ethyl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7856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NEED REFERENCE FOR TABLE!!!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103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769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3. but can range from a minimum of 100 </a:t>
            </a:r>
            <a:r>
              <a:rPr lang="en-US" dirty="0" err="1"/>
              <a:t>cfs</a:t>
            </a:r>
            <a:r>
              <a:rPr lang="en-US" dirty="0"/>
              <a:t> up to 78,000 </a:t>
            </a:r>
            <a:r>
              <a:rPr lang="en-US" dirty="0" err="1"/>
              <a:t>cfs</a:t>
            </a:r>
            <a:endParaRPr lang="en-US" dirty="0"/>
          </a:p>
          <a:p>
            <a:r>
              <a:rPr lang="en-US" dirty="0"/>
              <a:t>5. this particular WWTP has a long history of overflows during high rainfall events</a:t>
            </a:r>
          </a:p>
          <a:p>
            <a:r>
              <a:rPr lang="en-US" dirty="0"/>
              <a:t>6.</a:t>
            </a:r>
            <a:r>
              <a:rPr lang="en-US" dirty="0">
                <a:solidFill>
                  <a:schemeClr val="bg1"/>
                </a:solidFill>
              </a:rPr>
              <a:t> The Suwannee R has an extra level of protection afforded it by Florida state law.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196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1.Formed by confluence of the Chattahoochee and Flint Rivers, and measures 112 miles long.</a:t>
            </a:r>
          </a:p>
          <a:p>
            <a:r>
              <a:rPr lang="en-US" dirty="0"/>
              <a:t>2. drainage basin of 430 mile long Chattahoochee is 8,770 square miles; the drainage basin of the 344 mile long Flint River is 8,460 square miles.</a:t>
            </a:r>
          </a:p>
          <a:p>
            <a:r>
              <a:rPr lang="en-US" dirty="0"/>
              <a:t>3.can range from a minimum of 5,000 </a:t>
            </a:r>
            <a:r>
              <a:rPr lang="en-US" dirty="0" err="1"/>
              <a:t>cfs</a:t>
            </a:r>
            <a:r>
              <a:rPr lang="en-US" dirty="0"/>
              <a:t> (mandated by ACOE) to over 175,000 </a:t>
            </a:r>
            <a:r>
              <a:rPr lang="en-US" dirty="0" err="1"/>
              <a:t>cfs</a:t>
            </a:r>
            <a:endParaRPr lang="en-US" dirty="0"/>
          </a:p>
          <a:p>
            <a:r>
              <a:rPr lang="en-US" dirty="0"/>
              <a:t>4. river sediments still contain visible muscovite mica flakes) </a:t>
            </a:r>
          </a:p>
          <a:p>
            <a:r>
              <a:rPr lang="en-US" dirty="0"/>
              <a:t>7. forms Lake Seminole, one of the largest lakes in Georgia.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114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2.</a:t>
            </a:r>
            <a:r>
              <a:rPr lang="en-US" sz="9600" dirty="0">
                <a:solidFill>
                  <a:schemeClr val="bg1"/>
                </a:solidFill>
              </a:rPr>
              <a:t> located entirely in Hillsborough and western Polk County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3.</a:t>
            </a:r>
            <a:r>
              <a:rPr lang="en-US" sz="9600" dirty="0">
                <a:solidFill>
                  <a:schemeClr val="bg1"/>
                </a:solidFill>
              </a:rPr>
              <a:t> but can range from a minimum of about 40 </a:t>
            </a:r>
            <a:r>
              <a:rPr lang="en-US" sz="9600" dirty="0" err="1">
                <a:solidFill>
                  <a:schemeClr val="bg1"/>
                </a:solidFill>
              </a:rPr>
              <a:t>cfs</a:t>
            </a:r>
            <a:r>
              <a:rPr lang="en-US" sz="9600" dirty="0">
                <a:solidFill>
                  <a:schemeClr val="bg1"/>
                </a:solidFill>
              </a:rPr>
              <a:t> up to 21,000 </a:t>
            </a:r>
            <a:r>
              <a:rPr lang="en-US" sz="9600" dirty="0" err="1">
                <a:solidFill>
                  <a:schemeClr val="bg1"/>
                </a:solidFill>
              </a:rPr>
              <a:t>cfs</a:t>
            </a:r>
            <a:endParaRPr lang="en-US" sz="960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>
                <a:solidFill>
                  <a:schemeClr val="bg1"/>
                </a:solidFill>
              </a:rPr>
              <a:t>5. indicated by higher specific conductivity in samples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>
                <a:solidFill>
                  <a:schemeClr val="bg1"/>
                </a:solidFill>
              </a:rPr>
              <a:t>6. near a Tampa Bay Water freshwater withdrawal site.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160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lower color of the </a:t>
            </a:r>
            <a:r>
              <a:rPr lang="en-US" dirty="0" err="1"/>
              <a:t>Apa</a:t>
            </a:r>
            <a:r>
              <a:rPr lang="en-US" dirty="0"/>
              <a:t> due to larger drainage basin diluting black water from riverine wetlands</a:t>
            </a:r>
          </a:p>
          <a:p>
            <a:r>
              <a:rPr lang="en-US" dirty="0"/>
              <a:t>higher specific conductivity of the Alafia River, indicating human influences upstream as well as possible tidal influence / upwelling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194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higher alkalinity of the Alafia River site due to higher calcium in the sediments upstream of site</a:t>
            </a:r>
          </a:p>
          <a:p>
            <a:r>
              <a:rPr lang="en-US" dirty="0"/>
              <a:t>higher total nitrogen in the Alafia River site, followed by the Ochlockonee River.  Likely source is agriculture in both basins.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137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30minutes max air time for sampler (including loading/unloading).~10-20mins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91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Water quality field measurements collected during device deployment, midway through deployment period, and during device retrieval</a:t>
            </a:r>
          </a:p>
          <a:p>
            <a:r>
              <a:rPr lang="en-US" dirty="0"/>
              <a:t>Grab samples collected before container was retrieved at all sites except </a:t>
            </a:r>
            <a:r>
              <a:rPr lang="en-US" dirty="0" err="1"/>
              <a:t>alafia</a:t>
            </a:r>
            <a:r>
              <a:rPr lang="en-US" dirty="0"/>
              <a:t>.. USED glass amber bottles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025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7/31/2018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7/31/2018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7/31/2018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7/31/2018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7/31/2018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7/31/2018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7/31/2018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7/31/2018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7/31/2018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7/31/2018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7/31/2018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t>7/31/2018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hyperlink" Target="http://www.thesgc.org/" TargetMode="Externa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emf"/><Relationship Id="rId2" Type="http://schemas.openxmlformats.org/officeDocument/2006/relationships/image" Target="../media/image155.emf"/><Relationship Id="rId1" Type="http://schemas.openxmlformats.org/officeDocument/2006/relationships/slideLayout" Target="../slideLayouts/slideLayout6.xml"/><Relationship Id="rId5" Type="http://schemas.openxmlformats.org/officeDocument/2006/relationships/hyperlink" Target="file:///\\publicfiles\pubfds\dear\ESOC\ESOC%20Pilot\2017%20Pilot%20Results\DEP\DEPresults_QA_Check.xlsx" TargetMode="External"/><Relationship Id="rId4" Type="http://schemas.openxmlformats.org/officeDocument/2006/relationships/image" Target="../media/image157.emf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5" Type="http://schemas.openxmlformats.org/officeDocument/2006/relationships/hyperlink" Target="file:///\\publicfiles\pubfds\dear\ESOC\ESOC%20Pilot\2017%20Pilot%20Results\DEP\DEPresults_QA_Check.xlsx" TargetMode="External"/><Relationship Id="rId4" Type="http://schemas.openxmlformats.org/officeDocument/2006/relationships/chart" Target="../charts/chart23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emf"/><Relationship Id="rId2" Type="http://schemas.openxmlformats.org/officeDocument/2006/relationships/image" Target="../media/image159.emf"/><Relationship Id="rId1" Type="http://schemas.openxmlformats.org/officeDocument/2006/relationships/slideLayout" Target="../slideLayouts/slideLayout6.xml"/><Relationship Id="rId5" Type="http://schemas.openxmlformats.org/officeDocument/2006/relationships/hyperlink" Target="file:///\\publicfiles\pubfds\dear\ESOC\ESOC%20Pilot\2017%20Pilot%20Results\DEP\DEPresults_QA_Check.xlsx" TargetMode="External"/><Relationship Id="rId4" Type="http://schemas.openxmlformats.org/officeDocument/2006/relationships/image" Target="../media/image161.emf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6.xml"/><Relationship Id="rId5" Type="http://schemas.openxmlformats.org/officeDocument/2006/relationships/hyperlink" Target="file:///\\publicfiles\pubfds\dear\ESOC\ESOC%20Pilot\2017%20Pilot%20Results\DEP\DEPresults_QA_Check.xlsx" TargetMode="External"/><Relationship Id="rId4" Type="http://schemas.openxmlformats.org/officeDocument/2006/relationships/image" Target="../media/image162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emf"/><Relationship Id="rId2" Type="http://schemas.openxmlformats.org/officeDocument/2006/relationships/image" Target="../media/image163.emf"/><Relationship Id="rId1" Type="http://schemas.openxmlformats.org/officeDocument/2006/relationships/slideLayout" Target="../slideLayouts/slideLayout6.xml"/><Relationship Id="rId5" Type="http://schemas.openxmlformats.org/officeDocument/2006/relationships/hyperlink" Target="file:///\\publicfiles\pubfds\dear\ESOC\ESOC%20Pilot\2017%20Pilot%20Results\DEP\DEPresults_QA_Check.xlsx" TargetMode="External"/><Relationship Id="rId4" Type="http://schemas.openxmlformats.org/officeDocument/2006/relationships/image" Target="../media/image165.emf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6.xml"/><Relationship Id="rId4" Type="http://schemas.openxmlformats.org/officeDocument/2006/relationships/hyperlink" Target="file:///\\publicfiles\pubfds\dear\ESOC\ESOC%20Pilot\2017%20Pilot%20Results\DEP\DEPresults_QA_Check.xlsx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emf"/><Relationship Id="rId2" Type="http://schemas.openxmlformats.org/officeDocument/2006/relationships/image" Target="../media/image167.emf"/><Relationship Id="rId1" Type="http://schemas.openxmlformats.org/officeDocument/2006/relationships/slideLayout" Target="../slideLayouts/slideLayout6.xml"/><Relationship Id="rId5" Type="http://schemas.openxmlformats.org/officeDocument/2006/relationships/hyperlink" Target="file:///\\publicfiles\pubfds\dear\ESOC\ESOC%20Pilot\2017%20Pilot%20Results\DEP\DEPresults_QA_Check.xlsx" TargetMode="External"/><Relationship Id="rId4" Type="http://schemas.openxmlformats.org/officeDocument/2006/relationships/image" Target="../media/image169.emf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6.xml"/><Relationship Id="rId4" Type="http://schemas.openxmlformats.org/officeDocument/2006/relationships/hyperlink" Target="file:///\\publicfiles\pubfds\dear\ESOC\ESOC%20Pilot\2017%20Pilot%20Results\DEP\DEPresults_QA_Check.xlsx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emf"/><Relationship Id="rId4" Type="http://schemas.openxmlformats.org/officeDocument/2006/relationships/chart" Target="../charts/char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image" Target="../media/image57.emf"/><Relationship Id="rId4" Type="http://schemas.openxmlformats.org/officeDocument/2006/relationships/chart" Target="../charts/char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emf"/><Relationship Id="rId5" Type="http://schemas.openxmlformats.org/officeDocument/2006/relationships/chart" Target="../charts/chart5.xml"/><Relationship Id="rId4" Type="http://schemas.openxmlformats.org/officeDocument/2006/relationships/image" Target="../media/image60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emf"/><Relationship Id="rId5" Type="http://schemas.openxmlformats.org/officeDocument/2006/relationships/chart" Target="../charts/chart7.xml"/><Relationship Id="rId4" Type="http://schemas.openxmlformats.org/officeDocument/2006/relationships/image" Target="../media/image63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1.xml"/><Relationship Id="rId4" Type="http://schemas.openxmlformats.org/officeDocument/2006/relationships/image" Target="../media/image8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emf"/><Relationship Id="rId5" Type="http://schemas.openxmlformats.org/officeDocument/2006/relationships/image" Target="../media/image84.png"/><Relationship Id="rId4" Type="http://schemas.openxmlformats.org/officeDocument/2006/relationships/image" Target="../media/image83.emf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emf"/><Relationship Id="rId4" Type="http://schemas.openxmlformats.org/officeDocument/2006/relationships/chart" Target="../charts/chart1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emf"/><Relationship Id="rId4" Type="http://schemas.openxmlformats.org/officeDocument/2006/relationships/chart" Target="../charts/chart1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emf"/><Relationship Id="rId4" Type="http://schemas.openxmlformats.org/officeDocument/2006/relationships/chart" Target="../charts/chart1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3.emf"/><Relationship Id="rId4" Type="http://schemas.openxmlformats.org/officeDocument/2006/relationships/image" Target="../media/image102.emf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9.emf"/><Relationship Id="rId4" Type="http://schemas.openxmlformats.org/officeDocument/2006/relationships/chart" Target="../charts/chart1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2.emf"/><Relationship Id="rId4" Type="http://schemas.openxmlformats.org/officeDocument/2006/relationships/chart" Target="../charts/chart1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7.emf"/><Relationship Id="rId4" Type="http://schemas.openxmlformats.org/officeDocument/2006/relationships/chart" Target="../charts/chart1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emf"/><Relationship Id="rId2" Type="http://schemas.openxmlformats.org/officeDocument/2006/relationships/image" Target="../media/image11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e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emf"/><Relationship Id="rId2" Type="http://schemas.openxmlformats.org/officeDocument/2006/relationships/image" Target="../media/image121.emf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6.emf"/><Relationship Id="rId4" Type="http://schemas.openxmlformats.org/officeDocument/2006/relationships/image" Target="../media/image125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1.emf"/><Relationship Id="rId4" Type="http://schemas.openxmlformats.org/officeDocument/2006/relationships/chart" Target="../charts/chart19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3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3.emf"/><Relationship Id="rId4" Type="http://schemas.openxmlformats.org/officeDocument/2006/relationships/chart" Target="../charts/chart20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6.emf"/><Relationship Id="rId4" Type="http://schemas.openxmlformats.org/officeDocument/2006/relationships/image" Target="../media/image135.emf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emf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2.emf"/><Relationship Id="rId4" Type="http://schemas.openxmlformats.org/officeDocument/2006/relationships/chart" Target="../charts/chart2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emf"/><Relationship Id="rId2" Type="http://schemas.openxmlformats.org/officeDocument/2006/relationships/image" Target="../media/image14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emf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g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emf"/><Relationship Id="rId2" Type="http://schemas.openxmlformats.org/officeDocument/2006/relationships/image" Target="../media/image14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1.emf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emf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9263591-4600-4157-B805-5F23C37C7140}"/>
              </a:ext>
            </a:extLst>
          </p:cNvPr>
          <p:cNvSpPr/>
          <p:nvPr/>
        </p:nvSpPr>
        <p:spPr>
          <a:xfrm>
            <a:off x="0" y="8686800"/>
            <a:ext cx="20726400" cy="18745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E0EA52D-7F51-483B-9399-2CF49F9807DA}"/>
              </a:ext>
            </a:extLst>
          </p:cNvPr>
          <p:cNvSpPr txBox="1">
            <a:spLocks/>
          </p:cNvSpPr>
          <p:nvPr/>
        </p:nvSpPr>
        <p:spPr>
          <a:xfrm>
            <a:off x="1924051" y="6111300"/>
            <a:ext cx="21316949" cy="158115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800" dirty="0">
                <a:latin typeface="+mn-lt"/>
              </a:rPr>
              <a:t>Evaluating ESOC in Florida Waterbodies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9CE56F-869D-4F08-B7E6-5B9E333BBCC9}"/>
              </a:ext>
            </a:extLst>
          </p:cNvPr>
          <p:cNvSpPr txBox="1"/>
          <p:nvPr/>
        </p:nvSpPr>
        <p:spPr>
          <a:xfrm>
            <a:off x="7486650" y="21922800"/>
            <a:ext cx="18268950" cy="5509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800" dirty="0"/>
              <a:t>Presented by: Alicia Hogue, Tom Seal, Stephanie </a:t>
            </a:r>
            <a:r>
              <a:rPr lang="en-US" sz="8800" dirty="0" err="1"/>
              <a:t>Sunderman</a:t>
            </a:r>
            <a:r>
              <a:rPr lang="en-US" sz="8800" dirty="0"/>
              <a:t>-Barnes &amp; Jade </a:t>
            </a:r>
            <a:r>
              <a:rPr lang="en-US" sz="8800" dirty="0" err="1"/>
              <a:t>Burtchett</a:t>
            </a:r>
            <a:endParaRPr lang="en-US" sz="8800" dirty="0"/>
          </a:p>
          <a:p>
            <a:endParaRPr lang="en-US" sz="88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9C3C1C5-ACEA-47BF-9702-80986EE30839}"/>
              </a:ext>
            </a:extLst>
          </p:cNvPr>
          <p:cNvSpPr/>
          <p:nvPr/>
        </p:nvSpPr>
        <p:spPr>
          <a:xfrm>
            <a:off x="13462743" y="1391519"/>
            <a:ext cx="625643" cy="5775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078644-4718-4923-9448-11F3DA628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0990" y="1483533"/>
            <a:ext cx="640135" cy="5852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40D28F-7BBC-4159-93B9-B3BE40343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6332" y="1799732"/>
            <a:ext cx="640135" cy="5852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CA11AF-C6E0-4177-97D5-8B9C4ADB5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5532" y="15444671"/>
            <a:ext cx="640135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495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91C8B-865E-49F1-969A-739194005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876558"/>
            <a:ext cx="34061400" cy="24117300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bg1"/>
                </a:solidFill>
              </a:rPr>
              <a:t>Largest river in Florida, based on discharge. </a:t>
            </a:r>
          </a:p>
          <a:p>
            <a:r>
              <a:rPr lang="en-US" dirty="0">
                <a:solidFill>
                  <a:schemeClr val="bg1"/>
                </a:solidFill>
              </a:rPr>
              <a:t>The ACF drainage basin is 17,230 square miles</a:t>
            </a:r>
          </a:p>
          <a:p>
            <a:r>
              <a:rPr lang="en-US" dirty="0">
                <a:solidFill>
                  <a:schemeClr val="bg1"/>
                </a:solidFill>
              </a:rPr>
              <a:t>Discharge averages 16,500 cubic feet/second.</a:t>
            </a:r>
          </a:p>
          <a:p>
            <a:r>
              <a:rPr lang="en-US" dirty="0">
                <a:solidFill>
                  <a:schemeClr val="bg1"/>
                </a:solidFill>
              </a:rPr>
              <a:t>Drainage basin receives sediments from the Blue Ridge, Piedmont and Coastal Plain provinces of Georgia.</a:t>
            </a:r>
          </a:p>
          <a:p>
            <a:r>
              <a:rPr lang="en-US" dirty="0">
                <a:solidFill>
                  <a:schemeClr val="bg1"/>
                </a:solidFill>
              </a:rPr>
              <a:t>Multiple cities use both rivers for effluent discharges (Atlanta metropolitan area, Griffin, Columbus, Bainbridge).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bg1"/>
                </a:solidFill>
              </a:rPr>
              <a:t>Both basins have significant agriculture presence.</a:t>
            </a:r>
          </a:p>
          <a:p>
            <a:r>
              <a:rPr lang="en-US" dirty="0">
                <a:solidFill>
                  <a:schemeClr val="bg1"/>
                </a:solidFill>
              </a:rPr>
              <a:t>Site located at state line downstream from Woodruff Dam.</a:t>
            </a:r>
          </a:p>
          <a:p>
            <a:r>
              <a:rPr lang="en-US" dirty="0">
                <a:solidFill>
                  <a:schemeClr val="bg1"/>
                </a:solidFill>
              </a:rPr>
              <a:t>Sucralose maximum value detected was 0.95 µg/L.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7671B6-184B-4BFA-ABD8-A94B8D5AE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900" y="0"/>
            <a:ext cx="31546800" cy="2901959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Apalachicola River</a:t>
            </a:r>
          </a:p>
        </p:txBody>
      </p:sp>
    </p:spTree>
    <p:extLst>
      <p:ext uri="{BB962C8B-B14F-4D97-AF65-F5344CB8AC3E}">
        <p14:creationId xmlns:p14="http://schemas.microsoft.com/office/powerpoint/2010/main" val="271463265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289828"/>
            <a:ext cx="36566856" cy="914217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2FA96D6-EE28-4C69-9512-5E5BE10A8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" y="18289828"/>
            <a:ext cx="13271295" cy="8761172"/>
          </a:xfrm>
        </p:spPr>
        <p:txBody>
          <a:bodyPr>
            <a:normAutofit/>
          </a:bodyPr>
          <a:lstStyle/>
          <a:p>
            <a:pPr algn="r"/>
            <a:r>
              <a:rPr lang="en-US" sz="12000" dirty="0"/>
              <a:t>ER and AR Binding Assay Using Fluorescence Polarization (FP)</a:t>
            </a:r>
            <a:br>
              <a:rPr lang="en-US" sz="12000" dirty="0"/>
            </a:br>
            <a:endParaRPr lang="en-US" sz="12000" dirty="0">
              <a:solidFill>
                <a:schemeClr val="bg1"/>
              </a:solidFill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9E9C049-AF22-4F82-A6A7-02B771256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6352" y="19296996"/>
            <a:ext cx="20019408" cy="5847120"/>
          </a:xfrm>
        </p:spPr>
        <p:txBody>
          <a:bodyPr anchor="ctr">
            <a:normAutofit fontScale="40000" lnSpcReduction="20000"/>
          </a:bodyPr>
          <a:lstStyle/>
          <a:p>
            <a:r>
              <a:rPr lang="en-US" dirty="0"/>
              <a:t>The diagram shows the principle of how the polarization of the fluorescence is measured. </a:t>
            </a:r>
          </a:p>
          <a:p>
            <a:r>
              <a:rPr lang="en-US" dirty="0"/>
              <a:t>When there is no competition, the fluorescent labeled derivative remains bound to the receptor resulting in a higher FP signal and vice versus when the estrogen or estrogen like compound displaces the analog (Parker, et. al 2000).  </a:t>
            </a:r>
          </a:p>
          <a:p>
            <a:r>
              <a:rPr lang="en-US" dirty="0"/>
              <a:t>The wavelengths specific to the compound go through the emission filter and those are measured. (</a:t>
            </a:r>
            <a:r>
              <a:rPr lang="en-US" u="sng" dirty="0">
                <a:hlinkClick r:id="rId2"/>
              </a:rPr>
              <a:t>www.thesgc.org</a:t>
            </a:r>
            <a:r>
              <a:rPr lang="en-US" dirty="0"/>
              <a:t>, accessed 9/5/14; modified from original)</a:t>
            </a:r>
          </a:p>
          <a:p>
            <a:endParaRPr lang="en-US" sz="6300" dirty="0">
              <a:solidFill>
                <a:schemeClr val="bg1"/>
              </a:solidFill>
            </a:endParaRPr>
          </a:p>
        </p:txBody>
      </p:sp>
      <p:pic>
        <p:nvPicPr>
          <p:cNvPr id="11" name="Picture Placeholder 6">
            <a:extLst>
              <a:ext uri="{FF2B5EF4-FFF2-40B4-BE49-F238E27FC236}">
                <a16:creationId xmlns:a16="http://schemas.microsoft.com/office/drawing/2014/main" id="{1E10583D-8813-43F8-8C79-849B1B1C89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/>
        </p:blipFill>
        <p:spPr>
          <a:xfrm>
            <a:off x="5290844" y="3203780"/>
            <a:ext cx="25976897" cy="11949372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E272F12-AF86-441A-BC1B-C014BBBF85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3918995" y="20391756"/>
            <a:ext cx="0" cy="3657600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32417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AF299-97B5-4633-8E57-E19EF7099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353602"/>
            <a:ext cx="31546800" cy="5302252"/>
          </a:xfrm>
        </p:spPr>
        <p:txBody>
          <a:bodyPr>
            <a:normAutofit/>
          </a:bodyPr>
          <a:lstStyle/>
          <a:p>
            <a:pPr algn="ctr"/>
            <a:r>
              <a:rPr lang="en-US" sz="30400" b="1" dirty="0"/>
              <a:t>Looking Ahead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F4B1A-C827-491C-8C56-D551B682A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6212445"/>
            <a:ext cx="31546800" cy="17405352"/>
          </a:xfrm>
        </p:spPr>
        <p:txBody>
          <a:bodyPr>
            <a:normAutofit/>
          </a:bodyPr>
          <a:lstStyle/>
          <a:p>
            <a:r>
              <a:rPr lang="en-US" sz="161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Awaiting results from the USGS .</a:t>
            </a:r>
          </a:p>
          <a:p>
            <a:r>
              <a:rPr lang="en-US" sz="161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Working with the University of Florida on obtaining final report.</a:t>
            </a:r>
          </a:p>
          <a:p>
            <a:r>
              <a:rPr lang="en-US" sz="161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Interpreting results and compiling information to finalize report.</a:t>
            </a:r>
          </a:p>
        </p:txBody>
      </p:sp>
    </p:spTree>
    <p:extLst>
      <p:ext uri="{BB962C8B-B14F-4D97-AF65-F5344CB8AC3E}">
        <p14:creationId xmlns:p14="http://schemas.microsoft.com/office/powerpoint/2010/main" val="365160237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2DB79-DDA4-4B1A-BE15-C085C7D81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2920993"/>
          </a:xfrm>
        </p:spPr>
        <p:txBody>
          <a:bodyPr/>
          <a:lstStyle/>
          <a:p>
            <a:pPr algn="ctr"/>
            <a:r>
              <a:rPr lang="en-US" dirty="0"/>
              <a:t>Proposed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3852E-2D03-48C6-9D40-9F27A8F90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Are there any analytes that should be added or removed if this pilot project was expanded? Are there analyte groups that are of higher priority?</a:t>
            </a:r>
          </a:p>
          <a:p>
            <a:pPr lvl="0"/>
            <a:r>
              <a:rPr lang="en-US" dirty="0"/>
              <a:t>Discussion about data and QA/QC.</a:t>
            </a:r>
          </a:p>
          <a:p>
            <a:pPr lvl="0"/>
            <a:r>
              <a:rPr lang="en-US" dirty="0"/>
              <a:t>What are the take home messages that we can glean from this project and how do they inform our path forward?</a:t>
            </a:r>
          </a:p>
          <a:p>
            <a:pPr lvl="0"/>
            <a:r>
              <a:rPr lang="en-US" dirty="0"/>
              <a:t>Discussion about the intensity of sample collection and analysis vs. the results?</a:t>
            </a:r>
          </a:p>
        </p:txBody>
      </p:sp>
    </p:spTree>
    <p:extLst>
      <p:ext uri="{BB962C8B-B14F-4D97-AF65-F5344CB8AC3E}">
        <p14:creationId xmlns:p14="http://schemas.microsoft.com/office/powerpoint/2010/main" val="182101587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454B6-22A0-457A-AE69-565E8C107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142999"/>
            <a:ext cx="31546800" cy="320040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FBA31-8D10-4098-A9A3-CF6E1E8E4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5054600"/>
            <a:ext cx="31546800" cy="17405352"/>
          </a:xfrm>
        </p:spPr>
        <p:txBody>
          <a:bodyPr/>
          <a:lstStyle/>
          <a:p>
            <a:r>
              <a:rPr lang="en-US" dirty="0"/>
              <a:t>Alvarez, D et al. (2007) Chapter 8 Tool for monitoring hydrophilic contaminants in water: polar organic chemical integrative sampler (POCIS). Comprehensive Analytical Chemistry. 48, 171-197. doi:10.1016/S0166-526X(06)48008-9</a:t>
            </a:r>
          </a:p>
          <a:p>
            <a:r>
              <a:rPr lang="en-US" dirty="0"/>
              <a:t>Smith, R. (2018) Product: Semipermeable Membrane Device (SPMD) and its Deployment. http://www.est-lab.com/spmd.php</a:t>
            </a:r>
          </a:p>
        </p:txBody>
      </p:sp>
    </p:spTree>
    <p:extLst>
      <p:ext uri="{BB962C8B-B14F-4D97-AF65-F5344CB8AC3E}">
        <p14:creationId xmlns:p14="http://schemas.microsoft.com/office/powerpoint/2010/main" val="204682105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2D7537-64F5-4D39-82BC-D3C83F402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645920"/>
            <a:ext cx="31546800" cy="3635667"/>
          </a:xfrm>
        </p:spPr>
        <p:txBody>
          <a:bodyPr/>
          <a:lstStyle/>
          <a:p>
            <a:r>
              <a:rPr lang="en-US" dirty="0"/>
              <a:t>Alafia River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0719AF-363C-4EAC-94F5-A5213B501818}"/>
              </a:ext>
            </a:extLst>
          </p:cNvPr>
          <p:cNvSpPr txBox="1"/>
          <p:nvPr/>
        </p:nvSpPr>
        <p:spPr>
          <a:xfrm>
            <a:off x="12768989" y="5760315"/>
            <a:ext cx="110380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Compounds Detected by Sample Type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A1DC5C-A1AC-4D1D-B862-D6C5CCB95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196" y="6751267"/>
            <a:ext cx="33439608" cy="78264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6A2F747-9A1B-43EB-AAC1-3583666E0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6547" y="21556930"/>
            <a:ext cx="13402905" cy="42291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13FCFB-7FE1-40B4-A38F-9382F7F648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6302" y="16827766"/>
            <a:ext cx="18163393" cy="317588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C82E586-F17D-4770-A78A-B223C86B6FF4}"/>
              </a:ext>
            </a:extLst>
          </p:cNvPr>
          <p:cNvSpPr/>
          <p:nvPr/>
        </p:nvSpPr>
        <p:spPr>
          <a:xfrm>
            <a:off x="12185910" y="15669370"/>
            <a:ext cx="122041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 and Undetected by Sample Type</a:t>
            </a:r>
            <a:endParaRPr lang="en-US" sz="5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758408-AF6C-4ABB-AC63-B89C85C5E0C9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5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3993373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257994-BD97-4691-8B89-198A6D2BABD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674036"/>
            <a:ext cx="36576000" cy="775796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B0598-8266-4C21-ABFB-1F1E4DB86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0" y="17077128"/>
            <a:ext cx="26974800" cy="5059048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14000">
                <a:solidFill>
                  <a:srgbClr val="404040"/>
                </a:solidFill>
              </a:rPr>
              <a:t>Alafia River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09D693-F9FC-4110-90DF-8A3A6948F582}"/>
              </a:ext>
            </a:extLst>
          </p:cNvPr>
          <p:cNvSpPr txBox="1"/>
          <p:nvPr/>
        </p:nvSpPr>
        <p:spPr>
          <a:xfrm>
            <a:off x="838201" y="2546610"/>
            <a:ext cx="14931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Percent Detected by Sample Type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740A65-D31A-4677-9012-5E83EEEC04C6}"/>
              </a:ext>
            </a:extLst>
          </p:cNvPr>
          <p:cNvSpPr txBox="1"/>
          <p:nvPr/>
        </p:nvSpPr>
        <p:spPr>
          <a:xfrm>
            <a:off x="19988463" y="2546609"/>
            <a:ext cx="1482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/>
              <a:t>No. of Detections by Sample Type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F039EA9-472B-4510-A00A-3EE791595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4661777"/>
              </p:ext>
            </p:extLst>
          </p:nvPr>
        </p:nvGraphicFramePr>
        <p:xfrm>
          <a:off x="838201" y="4630449"/>
          <a:ext cx="16487273" cy="10685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76B49827-1649-4F4F-A0C4-60C37B67BE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9" t="4472" r="5262" b="2747"/>
          <a:stretch/>
        </p:blipFill>
        <p:spPr>
          <a:xfrm>
            <a:off x="18288000" y="4196274"/>
            <a:ext cx="18221826" cy="11582400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F039EA9-472B-4510-A00A-3EE791595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1959800"/>
              </p:ext>
            </p:extLst>
          </p:nvPr>
        </p:nvGraphicFramePr>
        <p:xfrm>
          <a:off x="316476" y="3746938"/>
          <a:ext cx="17202150" cy="12483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4AEB03A2-347D-44BE-AC79-1D4353912B3F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5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8179404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CB572-712D-47D7-8091-D51D93E1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7752" y="546107"/>
            <a:ext cx="31546800" cy="5302252"/>
          </a:xfrm>
        </p:spPr>
        <p:txBody>
          <a:bodyPr/>
          <a:lstStyle/>
          <a:p>
            <a:r>
              <a:rPr lang="en-US" dirty="0"/>
              <a:t>Ochlockonee River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FA104F-91CF-47D9-8A2A-6DD5B4F90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8413" y="6579879"/>
            <a:ext cx="29603498" cy="87088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0A8AB1-CDD2-4298-BEB9-AA8D65958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0652" y="21197162"/>
            <a:ext cx="12799019" cy="43751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5E1CD9-8BC9-413B-BE0A-FE85F64FCFB1}"/>
              </a:ext>
            </a:extLst>
          </p:cNvPr>
          <p:cNvSpPr txBox="1"/>
          <p:nvPr/>
        </p:nvSpPr>
        <p:spPr>
          <a:xfrm>
            <a:off x="12768989" y="5760315"/>
            <a:ext cx="110380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Compounds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790809-10B7-4609-A24C-D0AB81A5C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4098" y="17721529"/>
            <a:ext cx="16932125" cy="296059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6320120-3558-4802-AB23-D3018B169B15}"/>
              </a:ext>
            </a:extLst>
          </p:cNvPr>
          <p:cNvSpPr/>
          <p:nvPr/>
        </p:nvSpPr>
        <p:spPr>
          <a:xfrm>
            <a:off x="12185912" y="16283158"/>
            <a:ext cx="122041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 and Undetected by Sample Type</a:t>
            </a:r>
            <a:endParaRPr lang="en-US" sz="5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56E655-3160-46B5-9E4C-10532E7B1A1A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5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8712909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>
            <a:extLst>
              <a:ext uri="{FF2B5EF4-FFF2-40B4-BE49-F238E27FC236}">
                <a16:creationId xmlns:a16="http://schemas.microsoft.com/office/drawing/2014/main" id="{72257994-BD97-4691-8B89-198A6D2BABD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674036"/>
            <a:ext cx="36576000" cy="775796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9BF374-8213-4A32-8630-13FAAA9EC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0" y="17077128"/>
            <a:ext cx="26974800" cy="5059048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14000" dirty="0">
                <a:solidFill>
                  <a:srgbClr val="404040"/>
                </a:solidFill>
              </a:rPr>
              <a:t>Ochlockonee River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3E5EE6-EACD-46EA-99EB-502E96B6FF9A}"/>
              </a:ext>
            </a:extLst>
          </p:cNvPr>
          <p:cNvSpPr txBox="1"/>
          <p:nvPr/>
        </p:nvSpPr>
        <p:spPr>
          <a:xfrm>
            <a:off x="1923112" y="2383309"/>
            <a:ext cx="14931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Percent Detected by Sample Type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1BF02A-5B03-4D19-9E4D-0C8402EA74D5}"/>
              </a:ext>
            </a:extLst>
          </p:cNvPr>
          <p:cNvSpPr txBox="1"/>
          <p:nvPr/>
        </p:nvSpPr>
        <p:spPr>
          <a:xfrm>
            <a:off x="20304151" y="2383308"/>
            <a:ext cx="1482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/>
              <a:t>No. of Detections by Sample Type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F039EA9-472B-4510-A00A-3EE791595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9870461"/>
              </p:ext>
            </p:extLst>
          </p:nvPr>
        </p:nvGraphicFramePr>
        <p:xfrm>
          <a:off x="838200" y="4630448"/>
          <a:ext cx="16344900" cy="10498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BFD6F0B0-9301-4DB1-A4FB-6A85951992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8645927"/>
              </p:ext>
            </p:extLst>
          </p:nvPr>
        </p:nvGraphicFramePr>
        <p:xfrm>
          <a:off x="838201" y="2871757"/>
          <a:ext cx="17101003" cy="13473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CEB4B00-9704-4779-A295-AFBD2190EB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9" t="4074" r="5675" b="2965"/>
          <a:stretch/>
        </p:blipFill>
        <p:spPr>
          <a:xfrm>
            <a:off x="17939204" y="3583636"/>
            <a:ext cx="19550795" cy="127816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2C93DB4-1F3D-492F-8508-95356F794437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5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8079981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A4886-4674-4501-9612-E442E4EE7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0"/>
            <a:ext cx="31546800" cy="5302252"/>
          </a:xfrm>
        </p:spPr>
        <p:txBody>
          <a:bodyPr/>
          <a:lstStyle/>
          <a:p>
            <a:r>
              <a:rPr lang="en-US" dirty="0"/>
              <a:t>Apalachicola River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2E949E-BB22-46E5-B4B3-88BA8A47A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6233" y="5227832"/>
            <a:ext cx="29903534" cy="95476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AA244C-843F-4FC1-BFE5-F100CDED6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4636" y="21470112"/>
            <a:ext cx="13053885" cy="44622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4906C4-AE7B-4961-AFD6-39A65CA820FB}"/>
              </a:ext>
            </a:extLst>
          </p:cNvPr>
          <p:cNvSpPr txBox="1"/>
          <p:nvPr/>
        </p:nvSpPr>
        <p:spPr>
          <a:xfrm>
            <a:off x="13098173" y="4378922"/>
            <a:ext cx="110380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Compounds Detected by Sample Type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AE145C-BD03-46AB-BCAD-7D3C884B78C9}"/>
              </a:ext>
            </a:extLst>
          </p:cNvPr>
          <p:cNvSpPr/>
          <p:nvPr/>
        </p:nvSpPr>
        <p:spPr>
          <a:xfrm>
            <a:off x="12185910" y="15669370"/>
            <a:ext cx="122041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 and Undetected by Sample Type</a:t>
            </a:r>
            <a:endParaRPr lang="en-US" sz="5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5DBDEA-0407-45CA-ABD1-3957F8C7F9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0354" y="16733134"/>
            <a:ext cx="18702448" cy="327013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A7496F6-9E4B-40F9-A29E-D9447928A1FA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5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4980995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2257994-BD97-4691-8B89-198A6D2BABD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674036"/>
            <a:ext cx="36576000" cy="775796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3DCE86-5F18-4D7E-AA9A-C0D3044B2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0" y="17077128"/>
            <a:ext cx="26974800" cy="5059048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14000">
                <a:solidFill>
                  <a:srgbClr val="404040"/>
                </a:solidFill>
              </a:rPr>
              <a:t>Apalachicola River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F039EA9-472B-4510-A00A-3EE791595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236185"/>
              </p:ext>
            </p:extLst>
          </p:nvPr>
        </p:nvGraphicFramePr>
        <p:xfrm>
          <a:off x="781050" y="3331995"/>
          <a:ext cx="17011650" cy="12974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347D359-38FB-469C-BE39-03A4528AD0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65" t="3307" r="8577" b="3219"/>
          <a:stretch/>
        </p:blipFill>
        <p:spPr>
          <a:xfrm>
            <a:off x="17526000" y="3331995"/>
            <a:ext cx="18554700" cy="129748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50502A-8F4A-4467-BDD8-0D3191D07870}"/>
              </a:ext>
            </a:extLst>
          </p:cNvPr>
          <p:cNvSpPr txBox="1"/>
          <p:nvPr/>
        </p:nvSpPr>
        <p:spPr>
          <a:xfrm>
            <a:off x="781050" y="2131666"/>
            <a:ext cx="14931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Percent Detected by Sample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C5AC0B-87B6-4CC6-A472-6FAE9475B516}"/>
              </a:ext>
            </a:extLst>
          </p:cNvPr>
          <p:cNvSpPr txBox="1"/>
          <p:nvPr/>
        </p:nvSpPr>
        <p:spPr>
          <a:xfrm>
            <a:off x="20266052" y="2131666"/>
            <a:ext cx="1482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/>
              <a:t>No. of Detections by Sample Type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889350-BE15-44D5-9E69-BB0ED195CDA6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4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75779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C515093-89AF-439D-91AE-577F60F95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576000" cy="27432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1579C8C-E5A8-44D1-9CF2-2E100528F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2711" y="2149641"/>
            <a:ext cx="21704968" cy="4022559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ln w="47625"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Sampler Location/Deployment</a:t>
            </a:r>
          </a:p>
        </p:txBody>
      </p:sp>
    </p:spTree>
    <p:extLst>
      <p:ext uri="{BB962C8B-B14F-4D97-AF65-F5344CB8AC3E}">
        <p14:creationId xmlns:p14="http://schemas.microsoft.com/office/powerpoint/2010/main" val="396807882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32F07-C457-4528-843C-6302F4C6B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3323" y="151139"/>
            <a:ext cx="31546800" cy="5302252"/>
          </a:xfrm>
        </p:spPr>
        <p:txBody>
          <a:bodyPr/>
          <a:lstStyle/>
          <a:p>
            <a:r>
              <a:rPr lang="en-US" dirty="0"/>
              <a:t>Withlacoochee River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CAC473-C876-49B9-AA54-D27693812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3323" y="6137701"/>
            <a:ext cx="30961377" cy="83761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F5E32C-FF12-45C0-8E26-97BF74FF1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3803" y="21351748"/>
            <a:ext cx="11132934" cy="42880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B45E3CA-5667-47D7-B6AE-13201095B7E2}"/>
              </a:ext>
            </a:extLst>
          </p:cNvPr>
          <p:cNvSpPr txBox="1"/>
          <p:nvPr/>
        </p:nvSpPr>
        <p:spPr>
          <a:xfrm>
            <a:off x="11813803" y="5214371"/>
            <a:ext cx="110380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Compounds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93EB78-0232-47DF-BE9C-AB059A64E3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7691" y="17307587"/>
            <a:ext cx="18592639" cy="325093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3E92278-31AE-4A8E-9F94-C9B1EE019F13}"/>
              </a:ext>
            </a:extLst>
          </p:cNvPr>
          <p:cNvSpPr/>
          <p:nvPr/>
        </p:nvSpPr>
        <p:spPr>
          <a:xfrm>
            <a:off x="11851922" y="15987644"/>
            <a:ext cx="122041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 and Undetected by Sample Type</a:t>
            </a:r>
            <a:endParaRPr lang="en-US" sz="5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954C09-548C-4546-B534-E2FE05B01608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5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6575576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257994-BD97-4691-8B89-198A6D2BABD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674036"/>
            <a:ext cx="36576000" cy="775796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5BA74C-D80C-47C3-93BD-4371C2526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0" y="17077128"/>
            <a:ext cx="26974800" cy="5059048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14000">
                <a:solidFill>
                  <a:srgbClr val="404040"/>
                </a:solidFill>
              </a:rPr>
              <a:t>Withlacoochee River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F039EA9-472B-4510-A00A-3EE791595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9629985"/>
              </p:ext>
            </p:extLst>
          </p:nvPr>
        </p:nvGraphicFramePr>
        <p:xfrm>
          <a:off x="512064" y="3431239"/>
          <a:ext cx="17293339" cy="12685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CB9A2141-84C9-4056-B331-ACEEC14029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4" t="3123" r="9408" b="3053"/>
          <a:stretch/>
        </p:blipFill>
        <p:spPr>
          <a:xfrm>
            <a:off x="17805403" y="3431239"/>
            <a:ext cx="18770597" cy="126850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405400-4537-465B-A2DD-137E35C82512}"/>
              </a:ext>
            </a:extLst>
          </p:cNvPr>
          <p:cNvSpPr txBox="1"/>
          <p:nvPr/>
        </p:nvSpPr>
        <p:spPr>
          <a:xfrm>
            <a:off x="512064" y="2230911"/>
            <a:ext cx="14931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Percent Detected by Sample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338BAE-24D2-421A-A36A-080B774EDDCD}"/>
              </a:ext>
            </a:extLst>
          </p:cNvPr>
          <p:cNvSpPr txBox="1"/>
          <p:nvPr/>
        </p:nvSpPr>
        <p:spPr>
          <a:xfrm>
            <a:off x="20189852" y="2230910"/>
            <a:ext cx="1482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/>
              <a:t>No. of Detections by Sample Type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8CADBA-56EC-46D0-A6E6-3A69402C8D14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4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62484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1DE7EC-CC5D-4EEA-9A94-CEA5F6F73650}"/>
              </a:ext>
            </a:extLst>
          </p:cNvPr>
          <p:cNvSpPr/>
          <p:nvPr/>
        </p:nvSpPr>
        <p:spPr>
          <a:xfrm>
            <a:off x="673768" y="5486400"/>
            <a:ext cx="10635916" cy="125128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083B3C-E6C8-4CAB-97CC-2A5303E19D99}"/>
              </a:ext>
            </a:extLst>
          </p:cNvPr>
          <p:cNvCxnSpPr/>
          <p:nvPr/>
        </p:nvCxnSpPr>
        <p:spPr>
          <a:xfrm>
            <a:off x="12897853" y="8710863"/>
            <a:ext cx="481263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map of florida waters">
            <a:extLst>
              <a:ext uri="{FF2B5EF4-FFF2-40B4-BE49-F238E27FC236}">
                <a16:creationId xmlns:a16="http://schemas.microsoft.com/office/drawing/2014/main" id="{55475029-4395-4F16-852E-13DFEAC9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8" y="8238190"/>
            <a:ext cx="18086255" cy="1848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133B80E-FB0E-4AF7-BF35-32D07EEB8FC7}"/>
              </a:ext>
            </a:extLst>
          </p:cNvPr>
          <p:cNvSpPr/>
          <p:nvPr/>
        </p:nvSpPr>
        <p:spPr>
          <a:xfrm>
            <a:off x="13603170" y="17128178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D087C2D4-B559-4FBB-84C5-33F737A59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9684" y="770072"/>
            <a:ext cx="12370120" cy="3168643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0100" dirty="0">
                <a:ln>
                  <a:solidFill>
                    <a:schemeClr val="tx1"/>
                  </a:solidFill>
                </a:ln>
                <a:latin typeface="+mn-lt"/>
              </a:rPr>
              <a:t>Alafia River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5F452B-731B-457F-8E16-13DBFB3AB7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8" t="9371" r="14117" b="8671"/>
          <a:stretch/>
        </p:blipFill>
        <p:spPr>
          <a:xfrm>
            <a:off x="20505997" y="5833603"/>
            <a:ext cx="16070003" cy="2159839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4934B35-AE65-4E84-AAC5-215689DA60B6}"/>
              </a:ext>
            </a:extLst>
          </p:cNvPr>
          <p:cNvSpPr/>
          <p:nvPr/>
        </p:nvSpPr>
        <p:spPr>
          <a:xfrm>
            <a:off x="29061831" y="17566105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ECE6301-3EC0-4CB4-95F1-550648C1C597}"/>
              </a:ext>
            </a:extLst>
          </p:cNvPr>
          <p:cNvCxnSpPr>
            <a:cxnSpLocks/>
          </p:cNvCxnSpPr>
          <p:nvPr/>
        </p:nvCxnSpPr>
        <p:spPr>
          <a:xfrm>
            <a:off x="32004000" y="5395740"/>
            <a:ext cx="3986648" cy="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516CFD5-CAC2-4883-B08F-776AA3180ED7}"/>
              </a:ext>
            </a:extLst>
          </p:cNvPr>
          <p:cNvCxnSpPr>
            <a:cxnSpLocks/>
          </p:cNvCxnSpPr>
          <p:nvPr/>
        </p:nvCxnSpPr>
        <p:spPr>
          <a:xfrm>
            <a:off x="32052127" y="5118741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7E8542E-0919-4456-99AF-93BF6E9EAF19}"/>
              </a:ext>
            </a:extLst>
          </p:cNvPr>
          <p:cNvCxnSpPr>
            <a:cxnSpLocks/>
          </p:cNvCxnSpPr>
          <p:nvPr/>
        </p:nvCxnSpPr>
        <p:spPr>
          <a:xfrm>
            <a:off x="36023101" y="5148739"/>
            <a:ext cx="0" cy="52400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1E5579D-CD73-42CB-BF28-3CA068F3D62A}"/>
              </a:ext>
            </a:extLst>
          </p:cNvPr>
          <p:cNvSpPr txBox="1"/>
          <p:nvPr/>
        </p:nvSpPr>
        <p:spPr>
          <a:xfrm>
            <a:off x="29796653" y="4841742"/>
            <a:ext cx="22073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200m</a:t>
            </a:r>
          </a:p>
        </p:txBody>
      </p:sp>
    </p:spTree>
    <p:extLst>
      <p:ext uri="{BB962C8B-B14F-4D97-AF65-F5344CB8AC3E}">
        <p14:creationId xmlns:p14="http://schemas.microsoft.com/office/powerpoint/2010/main" val="348569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5F66831-6FA4-44AC-98F8-3A6C12517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57" t="24386"/>
          <a:stretch/>
        </p:blipFill>
        <p:spPr>
          <a:xfrm>
            <a:off x="0" y="1"/>
            <a:ext cx="36576000" cy="27432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5BD7B2B-2D1F-439C-8E6B-0AE767D3E3EE}"/>
              </a:ext>
            </a:extLst>
          </p:cNvPr>
          <p:cNvSpPr txBox="1">
            <a:spLocks/>
          </p:cNvSpPr>
          <p:nvPr/>
        </p:nvSpPr>
        <p:spPr>
          <a:xfrm>
            <a:off x="719004" y="515596"/>
            <a:ext cx="34984267" cy="20930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1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 (Body)"/>
              </a:rPr>
              <a:t>Alafia River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3A50473-C4D8-417E-9310-6F2DBE4F9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728" y="3124199"/>
            <a:ext cx="34830543" cy="23870652"/>
          </a:xfrm>
        </p:spPr>
        <p:txBody>
          <a:bodyPr>
            <a:normAutofit fontScale="92500" lnSpcReduction="10000"/>
          </a:bodyPr>
          <a:lstStyle/>
          <a:p>
            <a:r>
              <a:rPr lang="en-US" sz="12400" dirty="0">
                <a:solidFill>
                  <a:schemeClr val="bg1"/>
                </a:solidFill>
              </a:rPr>
              <a:t>25 miles long, just a few feet above sea level for most of its length.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Watershed is 335 square miles.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Discharges an average of 200 cubic feet/second.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Numerous land uses influence quality of the river, including the City of Lakeland WWTP, phosphate mine sites and phosphate ore processing sites, and agriculture.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Salt water tidal influence occurs upstream from Tampa Bay.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Sampling site is downstream of the confluence of the North &amp; South Prongs of the river at Tampa Bay Water Authority (TBWA) withdrawal point.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Sucralose maximum value detected was 7.3 µg/L</a:t>
            </a:r>
          </a:p>
          <a:p>
            <a:endParaRPr lang="en-US" sz="1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2400" dirty="0">
              <a:solidFill>
                <a:schemeClr val="bg1"/>
              </a:solidFill>
            </a:endParaRPr>
          </a:p>
          <a:p>
            <a:endParaRPr lang="en-US" sz="1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449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54C01C-55D5-4C0D-9016-C31E9136F4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576000" cy="27432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054D0F-FB04-4C81-B527-5CECD3591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2911" y="0"/>
            <a:ext cx="21704968" cy="4098759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ln w="47625"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Sampler Location/Deployment</a:t>
            </a:r>
          </a:p>
        </p:txBody>
      </p:sp>
    </p:spTree>
    <p:extLst>
      <p:ext uri="{BB962C8B-B14F-4D97-AF65-F5344CB8AC3E}">
        <p14:creationId xmlns:p14="http://schemas.microsoft.com/office/powerpoint/2010/main" val="648178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97C4190-83AB-4D3D-941B-CBD0E5FBCD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3109567"/>
              </p:ext>
            </p:extLst>
          </p:nvPr>
        </p:nvGraphicFramePr>
        <p:xfrm>
          <a:off x="0" y="2404301"/>
          <a:ext cx="36576000" cy="12005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82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6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072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21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82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0" baseline="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Color</a:t>
                      </a:r>
                      <a:endParaRPr lang="en-US" sz="11500" b="1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/>
                        <a:t>Alafia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/>
                        <a:t>Apalachicola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/>
                        <a:t>Withlacoochee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/>
                        <a:t>Ochlockonee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01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Mean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79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FF0000"/>
                          </a:solidFill>
                          <a:effectLst/>
                        </a:rPr>
                        <a:t>42</a:t>
                      </a:r>
                      <a:endParaRPr lang="en-US" sz="8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90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108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01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Median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60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40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80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100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701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Min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15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5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5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15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46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max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250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160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400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300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E3C43639-7F9B-45B4-A4E3-B1A981063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10900" y="121892"/>
            <a:ext cx="14554200" cy="200659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Site Comparisons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139888D5-7DB6-470B-9898-5719590C25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638746"/>
              </p:ext>
            </p:extLst>
          </p:nvPr>
        </p:nvGraphicFramePr>
        <p:xfrm>
          <a:off x="0" y="14706600"/>
          <a:ext cx="36576000" cy="124832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9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327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00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283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82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66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</a:t>
                      </a:r>
                      <a:r>
                        <a:rPr lang="en-US" sz="11500" baseline="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Cond.</a:t>
                      </a:r>
                      <a:endParaRPr lang="en-US" sz="11500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</a:rPr>
                        <a:t>Alafia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Apalachicola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Withlacoochee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</a:rPr>
                        <a:t>Ochlockonee</a:t>
                      </a:r>
                      <a:endParaRPr lang="en-US" sz="8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03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Mean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FF0000"/>
                          </a:solidFill>
                          <a:effectLst/>
                        </a:rPr>
                        <a:t>477</a:t>
                      </a:r>
                      <a:endParaRPr lang="en-US" sz="8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65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Median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159</a:t>
                      </a:r>
                      <a:endParaRPr lang="en-US" sz="8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114</a:t>
                      </a:r>
                      <a:endParaRPr lang="en-US" sz="8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03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Min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  <a:ea typeface="+mn-ea"/>
                          <a:cs typeface="+mn-cs"/>
                        </a:rPr>
                        <a:t>184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49</a:t>
                      </a:r>
                      <a:endParaRPr lang="en-US" sz="8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03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max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1052</a:t>
                      </a:r>
                      <a:endParaRPr lang="en-US" sz="8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</a:rPr>
                        <a:t>277</a:t>
                      </a:r>
                      <a:endParaRPr lang="en-US" sz="8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5673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3CDE738E-F91B-4825-8C6F-D03F65F61D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5256605"/>
              </p:ext>
            </p:extLst>
          </p:nvPr>
        </p:nvGraphicFramePr>
        <p:xfrm>
          <a:off x="0" y="2783802"/>
          <a:ext cx="36576001" cy="13118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77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1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1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818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882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600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Alkalinity (mg/L CaCO</a:t>
                      </a:r>
                      <a:r>
                        <a:rPr lang="en-US" sz="9600" baseline="-25000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9600" baseline="0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600" dirty="0">
                          <a:effectLst/>
                          <a:latin typeface="+mn-lt"/>
                        </a:rPr>
                        <a:t>Alafia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Apalachicola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Withlacoochee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600" dirty="0">
                          <a:effectLst/>
                          <a:latin typeface="+mn-lt"/>
                        </a:rPr>
                        <a:t>Ochlockonee</a:t>
                      </a:r>
                      <a:endParaRPr lang="en-US" sz="8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35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Mean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2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Median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2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Min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35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max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044D8152-C7B5-42AB-A41E-5BB30E6D2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10900" y="247462"/>
            <a:ext cx="14554200" cy="200659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Site Comparisons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61CA0148-026D-422A-8989-77EE3CF70E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2388974"/>
              </p:ext>
            </p:extLst>
          </p:nvPr>
        </p:nvGraphicFramePr>
        <p:xfrm>
          <a:off x="0" y="16372753"/>
          <a:ext cx="36576000" cy="114360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77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86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598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82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104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600" dirty="0" err="1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Nox</a:t>
                      </a:r>
                      <a:r>
                        <a:rPr lang="en-US" sz="96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(mg/L)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</a:rPr>
                        <a:t>Alafia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Apalachicola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Withlacoochee</a:t>
                      </a:r>
                      <a:r>
                        <a:rPr lang="en-US" sz="8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</a:rPr>
                        <a:t>Ochlockonee</a:t>
                      </a:r>
                      <a:endParaRPr lang="en-US" sz="8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4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Mean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77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Median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4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Min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04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max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841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E3A4467-0DD5-4238-AFBF-E55B7F353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33637" y="8098401"/>
            <a:ext cx="16744950" cy="4259488"/>
          </a:xfrm>
        </p:spPr>
        <p:txBody>
          <a:bodyPr>
            <a:noAutofit/>
          </a:bodyPr>
          <a:lstStyle/>
          <a:p>
            <a:r>
              <a:rPr lang="en-US" sz="9600" dirty="0">
                <a:latin typeface="+mn-lt"/>
              </a:rPr>
              <a:t>1. 60-80lb weight lowered using a 12volt ATV winch attached to a davit.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E485C0-D13A-46FA-89A2-60C9D6EC3E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73" t="20685" r="31122"/>
          <a:stretch/>
        </p:blipFill>
        <p:spPr>
          <a:xfrm>
            <a:off x="0" y="6162775"/>
            <a:ext cx="18836224" cy="103348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D39919-CD15-43F3-8BF6-F8F1C59150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0"/>
          <a:stretch/>
        </p:blipFill>
        <p:spPr>
          <a:xfrm>
            <a:off x="20152895" y="14293516"/>
            <a:ext cx="16423105" cy="131384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C8C63E-BDFB-49DB-901F-DBACFB8ED9DF}"/>
              </a:ext>
            </a:extLst>
          </p:cNvPr>
          <p:cNvSpPr txBox="1"/>
          <p:nvPr/>
        </p:nvSpPr>
        <p:spPr>
          <a:xfrm>
            <a:off x="2350341" y="19957773"/>
            <a:ext cx="178025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2. Buoys were attached to top of canister.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2F7553-6F4C-4AEE-8FD6-471DF946B162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>
                <a:latin typeface="+mj-lt"/>
              </a:rPr>
              <a:t>Ochlockonee, Withlacoochee &amp; Apalachicola </a:t>
            </a:r>
            <a:endParaRPr lang="en-US" sz="19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5555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C8A47-EE9E-4705-9AB7-80FF64F1C88C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>
                <a:latin typeface="+mj-lt"/>
              </a:rPr>
              <a:t>Ochlockonee, Withlacoochee &amp; Apalachicola </a:t>
            </a:r>
            <a:endParaRPr lang="en-US" sz="19600" b="1" dirty="0">
              <a:latin typeface="+mj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861369-D825-4FF2-841A-B47465E98DB9}"/>
              </a:ext>
            </a:extLst>
          </p:cNvPr>
          <p:cNvSpPr txBox="1">
            <a:spLocks/>
          </p:cNvSpPr>
          <p:nvPr/>
        </p:nvSpPr>
        <p:spPr>
          <a:xfrm>
            <a:off x="4592794" y="21474148"/>
            <a:ext cx="16020046" cy="30082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dirty="0">
                <a:latin typeface="+mn-lt"/>
              </a:rPr>
              <a:t>4. Cable was attached to canister through slip rings.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419DC1-78C5-48D9-B07B-7B6C3BD2F2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74" t="14348"/>
          <a:stretch/>
        </p:blipFill>
        <p:spPr>
          <a:xfrm>
            <a:off x="0" y="6070410"/>
            <a:ext cx="16777252" cy="138428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459D5E-E8FA-44F9-A168-31D7DE3FE1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9" b="20555"/>
          <a:stretch/>
        </p:blipFill>
        <p:spPr>
          <a:xfrm>
            <a:off x="18367513" y="12394610"/>
            <a:ext cx="18208487" cy="150373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1A79B50-295D-43E4-9802-05A36BB8F90E}"/>
              </a:ext>
            </a:extLst>
          </p:cNvPr>
          <p:cNvSpPr txBox="1"/>
          <p:nvPr/>
        </p:nvSpPr>
        <p:spPr>
          <a:xfrm>
            <a:off x="17930191" y="7076661"/>
            <a:ext cx="171350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3. Canister was loaded with POCIS and SPMDs.</a:t>
            </a:r>
          </a:p>
        </p:txBody>
      </p:sp>
    </p:spTree>
    <p:extLst>
      <p:ext uri="{BB962C8B-B14F-4D97-AF65-F5344CB8AC3E}">
        <p14:creationId xmlns:p14="http://schemas.microsoft.com/office/powerpoint/2010/main" val="3884352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B09345-8C97-47CC-A9E6-E9476B2EFC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21"/>
          <a:stretch/>
        </p:blipFill>
        <p:spPr>
          <a:xfrm>
            <a:off x="-1" y="5752055"/>
            <a:ext cx="17333843" cy="113157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22FED3-C8DC-4871-A047-4F49D82F4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3842" y="15487650"/>
            <a:ext cx="19242158" cy="1194435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07EB2DE-579C-48C8-ABD1-2FD992F734C7}"/>
              </a:ext>
            </a:extLst>
          </p:cNvPr>
          <p:cNvSpPr txBox="1">
            <a:spLocks/>
          </p:cNvSpPr>
          <p:nvPr/>
        </p:nvSpPr>
        <p:spPr>
          <a:xfrm>
            <a:off x="17731407" y="7853143"/>
            <a:ext cx="18844593" cy="3556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+mn-lt"/>
              </a:rPr>
              <a:t>5. Sampler lowered with large weighted treble hook.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721F6B5-7C2E-4B54-9AC9-E6AD6B4C87DC}"/>
              </a:ext>
            </a:extLst>
          </p:cNvPr>
          <p:cNvSpPr txBox="1">
            <a:spLocks/>
          </p:cNvSpPr>
          <p:nvPr/>
        </p:nvSpPr>
        <p:spPr>
          <a:xfrm>
            <a:off x="-636104" y="19367119"/>
            <a:ext cx="17969946" cy="4629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+mn-lt"/>
              </a:rPr>
              <a:t>6. Looped &amp; attached cable to bridge through drain hole.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DDB55B-F6BE-4DBE-A33A-58CC70C6311D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>
                <a:latin typeface="+mj-lt"/>
              </a:rPr>
              <a:t>Ochlockonee, Withlacoochee &amp; Apalachicola </a:t>
            </a:r>
            <a:endParaRPr lang="en-US" sz="19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24442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5B053-C5C5-4EB6-80D7-B48188AD8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0"/>
            <a:ext cx="31546800" cy="3467100"/>
          </a:xfrm>
        </p:spPr>
        <p:txBody>
          <a:bodyPr/>
          <a:lstStyle/>
          <a:p>
            <a:pPr algn="ctr"/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7EEF7-AF58-4A77-A8FB-4CA8C6CAD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3009900"/>
            <a:ext cx="31546800" cy="2356696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4 river sites chosen:</a:t>
            </a:r>
          </a:p>
          <a:p>
            <a:pPr lvl="1"/>
            <a:r>
              <a:rPr lang="en-US" dirty="0"/>
              <a:t>Ochlockonee, Withlacoochee, Apalachicola and Alafia</a:t>
            </a:r>
          </a:p>
          <a:p>
            <a:r>
              <a:rPr lang="en-US" dirty="0"/>
              <a:t>3 types of sample collection:</a:t>
            </a:r>
          </a:p>
          <a:p>
            <a:pPr lvl="1"/>
            <a:r>
              <a:rPr lang="en-US" dirty="0"/>
              <a:t>Semi-Permeable Membrane Device (SPMD)</a:t>
            </a:r>
          </a:p>
          <a:p>
            <a:pPr lvl="1"/>
            <a:r>
              <a:rPr lang="en-US" dirty="0"/>
              <a:t>Polar Organic Chemical Integrative Sampler (POCIS)</a:t>
            </a:r>
          </a:p>
          <a:p>
            <a:pPr lvl="1"/>
            <a:r>
              <a:rPr lang="en-US" dirty="0"/>
              <a:t>Whole water samples (Grab)</a:t>
            </a:r>
          </a:p>
          <a:p>
            <a:r>
              <a:rPr lang="en-US" dirty="0"/>
              <a:t>Categories of compounds:</a:t>
            </a:r>
          </a:p>
          <a:p>
            <a:pPr lvl="1"/>
            <a:r>
              <a:rPr lang="en-US" dirty="0"/>
              <a:t>Pesticides, PPCPs, Hormones, PFCs, PBDEs, and Alkylphenols</a:t>
            </a:r>
          </a:p>
          <a:p>
            <a:r>
              <a:rPr lang="en-US" dirty="0"/>
              <a:t>The sample collection types were split into 7 categories: </a:t>
            </a:r>
          </a:p>
          <a:p>
            <a:pPr lvl="1"/>
            <a:r>
              <a:rPr lang="en-US" dirty="0"/>
              <a:t>SPMD, POCIS, Grab (Pesticides)</a:t>
            </a:r>
          </a:p>
          <a:p>
            <a:pPr lvl="1"/>
            <a:r>
              <a:rPr lang="en-US" dirty="0"/>
              <a:t>SPMD &amp; POCIS (Pesticides)</a:t>
            </a:r>
          </a:p>
          <a:p>
            <a:pPr lvl="1"/>
            <a:r>
              <a:rPr lang="en-US" dirty="0"/>
              <a:t>Grab &amp; SPMD</a:t>
            </a:r>
          </a:p>
          <a:p>
            <a:pPr lvl="1"/>
            <a:r>
              <a:rPr lang="en-US" dirty="0"/>
              <a:t>Grab &amp; POCIS</a:t>
            </a:r>
          </a:p>
          <a:p>
            <a:pPr lvl="1"/>
            <a:r>
              <a:rPr lang="en-US" dirty="0"/>
              <a:t>Grab only</a:t>
            </a:r>
          </a:p>
          <a:p>
            <a:pPr lvl="1"/>
            <a:r>
              <a:rPr lang="en-US" dirty="0"/>
              <a:t>SPMD only</a:t>
            </a:r>
          </a:p>
          <a:p>
            <a:pPr lvl="1"/>
            <a:r>
              <a:rPr lang="en-US" dirty="0"/>
              <a:t>POCIS only</a:t>
            </a:r>
          </a:p>
          <a:p>
            <a:r>
              <a:rPr lang="en-US" dirty="0"/>
              <a:t>QA is discussed at the end of each category.</a:t>
            </a:r>
          </a:p>
          <a:p>
            <a:r>
              <a:rPr lang="en-US" dirty="0"/>
              <a:t>SGS/</a:t>
            </a:r>
            <a:r>
              <a:rPr lang="en-US" dirty="0" err="1"/>
              <a:t>Axys</a:t>
            </a:r>
            <a:r>
              <a:rPr lang="en-US" dirty="0"/>
              <a:t> data are presented, then DEP data.</a:t>
            </a:r>
          </a:p>
        </p:txBody>
      </p:sp>
    </p:spTree>
    <p:extLst>
      <p:ext uri="{BB962C8B-B14F-4D97-AF65-F5344CB8AC3E}">
        <p14:creationId xmlns:p14="http://schemas.microsoft.com/office/powerpoint/2010/main" val="596035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F684D-B71F-48D2-9585-EF256AF83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01979" y="6049944"/>
            <a:ext cx="13384997" cy="4779201"/>
          </a:xfrm>
        </p:spPr>
        <p:txBody>
          <a:bodyPr>
            <a:noAutofit/>
          </a:bodyPr>
          <a:lstStyle/>
          <a:p>
            <a:r>
              <a:rPr lang="en-US" sz="8800" dirty="0">
                <a:latin typeface="+mn-lt"/>
              </a:rPr>
              <a:t>7. Sampler deployed 30 -35 days; Initial water quality parameters collected.</a:t>
            </a:r>
            <a:endParaRPr lang="en-US" sz="8800" dirty="0">
              <a:solidFill>
                <a:srgbClr val="FF0000"/>
              </a:solidFill>
              <a:highlight>
                <a:srgbClr val="FFFF00"/>
              </a:highlight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55757E-0907-48FF-90E6-AA3CC3D586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864" r="16127" b="1369"/>
          <a:stretch/>
        </p:blipFill>
        <p:spPr>
          <a:xfrm>
            <a:off x="23853271" y="9336505"/>
            <a:ext cx="12722729" cy="180954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D336B3-EC03-42FE-8E2B-BA70B8B4A9BF}"/>
              </a:ext>
            </a:extLst>
          </p:cNvPr>
          <p:cNvSpPr txBox="1"/>
          <p:nvPr/>
        </p:nvSpPr>
        <p:spPr>
          <a:xfrm>
            <a:off x="12191784" y="21577668"/>
            <a:ext cx="1228557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8. Checked equipment &amp; took field measurements halfway through.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1991AB-C6F5-4895-82CF-53738F9171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1" y="5509247"/>
            <a:ext cx="13355408" cy="154574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E4B34C-50F1-4097-ADFE-D11D4B5E5A95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>
                <a:latin typeface="+mj-lt"/>
              </a:rPr>
              <a:t>Ochlockonee, Withlacoochee &amp; Apalachicola </a:t>
            </a:r>
            <a:endParaRPr lang="en-US" sz="19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72252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4B9AEE4-53D4-4574-AE9D-E779E880A791}"/>
              </a:ext>
            </a:extLst>
          </p:cNvPr>
          <p:cNvSpPr txBox="1">
            <a:spLocks/>
          </p:cNvSpPr>
          <p:nvPr/>
        </p:nvSpPr>
        <p:spPr>
          <a:xfrm>
            <a:off x="18031731" y="7109193"/>
            <a:ext cx="18544269" cy="61538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dirty="0">
                <a:latin typeface="+mn-lt"/>
              </a:rPr>
              <a:t>9. Grab samples collected. Sampler retrieved using treble hook. Weight raised using the winch &amp; davit.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FB6005-A498-4E2C-8BAC-CE699FB3A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68" t="31905" r="1" b="49618"/>
          <a:stretch/>
        </p:blipFill>
        <p:spPr>
          <a:xfrm>
            <a:off x="46571" y="6142436"/>
            <a:ext cx="17985160" cy="111830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F462A2-4229-418B-B44F-2C3A1A658F1C}"/>
              </a:ext>
            </a:extLst>
          </p:cNvPr>
          <p:cNvSpPr txBox="1"/>
          <p:nvPr/>
        </p:nvSpPr>
        <p:spPr>
          <a:xfrm>
            <a:off x="20620571" y="20145067"/>
            <a:ext cx="1595542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10. Canister contents (POCISs, SPMDs) loaded into cans. Cans sealed, stored in ice, and shipped to SGS/</a:t>
            </a:r>
            <a:r>
              <a:rPr lang="en-US" sz="8800" dirty="0" err="1"/>
              <a:t>Axys</a:t>
            </a:r>
            <a:r>
              <a:rPr lang="en-US" sz="8800" dirty="0"/>
              <a:t> for extraction.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57E292-1D4A-4BE9-9FE6-07A602E715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169"/>
          <a:stretch/>
        </p:blipFill>
        <p:spPr>
          <a:xfrm>
            <a:off x="46571" y="17325472"/>
            <a:ext cx="20574000" cy="101065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AA9F4B-94A9-4BB4-9D0D-4D435E409390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>
                <a:latin typeface="+mj-lt"/>
              </a:rPr>
              <a:t>Ochlockonee, Withlacoochee &amp; Apalachicola </a:t>
            </a:r>
            <a:endParaRPr lang="en-US" sz="19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95107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id="{5F7379E6-F11C-4A7E-BC9E-1C0E25B59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0914" y="17847414"/>
            <a:ext cx="1188823" cy="1140051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E62BD261-084C-4EC2-9BB2-ADAEED125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6903" y="13707979"/>
            <a:ext cx="1188823" cy="1140051"/>
          </a:xfrm>
          <a:prstGeom prst="rect">
            <a:avLst/>
          </a:prstGeom>
        </p:spPr>
      </p:pic>
      <p:sp>
        <p:nvSpPr>
          <p:cNvPr id="17" name="Arc 16">
            <a:extLst>
              <a:ext uri="{FF2B5EF4-FFF2-40B4-BE49-F238E27FC236}">
                <a16:creationId xmlns:a16="http://schemas.microsoft.com/office/drawing/2014/main" id="{ED2D76C5-6F84-4339-9F79-FFA38D50E261}"/>
              </a:ext>
            </a:extLst>
          </p:cNvPr>
          <p:cNvSpPr/>
          <p:nvPr/>
        </p:nvSpPr>
        <p:spPr>
          <a:xfrm>
            <a:off x="6785811" y="6689558"/>
            <a:ext cx="7507705" cy="4235116"/>
          </a:xfrm>
          <a:prstGeom prst="arc">
            <a:avLst>
              <a:gd name="adj1" fmla="val 16200000"/>
              <a:gd name="adj2" fmla="val 20704115"/>
            </a:avLst>
          </a:prstGeom>
          <a:ln w="101600">
            <a:solidFill>
              <a:srgbClr val="FF0000"/>
            </a:solidFill>
          </a:ln>
          <a:scene3d>
            <a:camera prst="orthographicFront">
              <a:rot lat="0" lon="54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utoShape 2" descr="Image result for wavelines">
            <a:extLst>
              <a:ext uri="{FF2B5EF4-FFF2-40B4-BE49-F238E27FC236}">
                <a16:creationId xmlns:a16="http://schemas.microsoft.com/office/drawing/2014/main" id="{DA628EA5-A5FE-4E8A-8EAA-648C9BE655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135600" y="13563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5588940-5116-4F5A-A9B6-9256D0A8D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9974" y="17761155"/>
            <a:ext cx="20717878" cy="245598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7C07EB3-FE9C-494A-80F5-AB1A58C9E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9974" y="20217139"/>
            <a:ext cx="20717878" cy="24559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D8F421A-400A-4517-9F57-0E34A8C70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9974" y="15305171"/>
            <a:ext cx="20717878" cy="245598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7D2C271-E948-4BC0-B6AC-4E6CC6717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9973" y="12848729"/>
            <a:ext cx="20717879" cy="245690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3ECB4A3-4B1D-499B-AE05-C853544DD9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35752" y="22672664"/>
            <a:ext cx="20722100" cy="245690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17CBCC5-B044-40DB-BF5B-92D84629FC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747" y="12845213"/>
            <a:ext cx="7108552" cy="245690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57BCFB3-1BF3-49AD-812B-5B21AA7925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498" y="15302114"/>
            <a:ext cx="7108552" cy="245690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A412437-5D6F-46AA-A787-C555568827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498" y="17759015"/>
            <a:ext cx="7108552" cy="245690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E426849-5CC7-484F-9452-24FBD469C2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498" y="20215763"/>
            <a:ext cx="7108801" cy="245690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DAA4828-FB83-4C63-982A-80E5505B4D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87" y="22672511"/>
            <a:ext cx="7108552" cy="2456901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3DA7806A-EF3D-4DE5-BB65-E3BAA0873473}"/>
              </a:ext>
            </a:extLst>
          </p:cNvPr>
          <p:cNvSpPr/>
          <p:nvPr/>
        </p:nvSpPr>
        <p:spPr>
          <a:xfrm>
            <a:off x="515498" y="8807116"/>
            <a:ext cx="10024165" cy="110690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F9BDC72-5165-495B-B759-DDABEB260733}"/>
              </a:ext>
            </a:extLst>
          </p:cNvPr>
          <p:cNvSpPr/>
          <p:nvPr/>
        </p:nvSpPr>
        <p:spPr>
          <a:xfrm>
            <a:off x="7773639" y="8807116"/>
            <a:ext cx="2766024" cy="163222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E13B874-CCA1-43D7-927D-EEAF5C4C3A6A}"/>
              </a:ext>
            </a:extLst>
          </p:cNvPr>
          <p:cNvSpPr/>
          <p:nvPr/>
        </p:nvSpPr>
        <p:spPr>
          <a:xfrm>
            <a:off x="9067800" y="6689558"/>
            <a:ext cx="1471863" cy="211755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06FE779-99E9-47B6-89C5-E6CE219DE74B}"/>
              </a:ext>
            </a:extLst>
          </p:cNvPr>
          <p:cNvSpPr/>
          <p:nvPr/>
        </p:nvSpPr>
        <p:spPr>
          <a:xfrm>
            <a:off x="11049000" y="24079200"/>
            <a:ext cx="3986752" cy="2057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C7AF288-2D2A-401D-9B84-62285AD23056}"/>
              </a:ext>
            </a:extLst>
          </p:cNvPr>
          <p:cNvSpPr/>
          <p:nvPr/>
        </p:nvSpPr>
        <p:spPr>
          <a:xfrm>
            <a:off x="12496800" y="23196884"/>
            <a:ext cx="930442" cy="882316"/>
          </a:xfrm>
          <a:prstGeom prst="ellipse">
            <a:avLst/>
          </a:prstGeom>
          <a:solidFill>
            <a:schemeClr val="bg1"/>
          </a:solidFill>
          <a:ln w="2540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E04B3484-BB55-4295-848C-45C428E47F7E}"/>
              </a:ext>
            </a:extLst>
          </p:cNvPr>
          <p:cNvSpPr/>
          <p:nvPr/>
        </p:nvSpPr>
        <p:spPr>
          <a:xfrm>
            <a:off x="8181474" y="6350215"/>
            <a:ext cx="2867526" cy="3928622"/>
          </a:xfrm>
          <a:custGeom>
            <a:avLst/>
            <a:gdLst>
              <a:gd name="connsiteX0" fmla="*/ 1472653 w 5619590"/>
              <a:gd name="connsiteY0" fmla="*/ 3183176 h 4703024"/>
              <a:gd name="connsiteX1" fmla="*/ 221369 w 5619590"/>
              <a:gd name="connsiteY1" fmla="*/ 295598 h 4703024"/>
              <a:gd name="connsiteX2" fmla="*/ 5467137 w 5619590"/>
              <a:gd name="connsiteY2" fmla="*/ 584355 h 4703024"/>
              <a:gd name="connsiteX3" fmla="*/ 3975221 w 5619590"/>
              <a:gd name="connsiteY3" fmla="*/ 4626966 h 4703024"/>
              <a:gd name="connsiteX4" fmla="*/ 1520779 w 5619590"/>
              <a:gd name="connsiteY4" fmla="*/ 3231303 h 4703024"/>
              <a:gd name="connsiteX5" fmla="*/ 1568906 w 5619590"/>
              <a:gd name="connsiteY5" fmla="*/ 3279429 h 4703024"/>
              <a:gd name="connsiteX6" fmla="*/ 1761411 w 5619590"/>
              <a:gd name="connsiteY6" fmla="*/ 3520061 h 4703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19590" h="4703024">
                <a:moveTo>
                  <a:pt x="1472653" y="3183176"/>
                </a:moveTo>
                <a:cubicBezTo>
                  <a:pt x="514137" y="1955955"/>
                  <a:pt x="-444378" y="728735"/>
                  <a:pt x="221369" y="295598"/>
                </a:cubicBezTo>
                <a:cubicBezTo>
                  <a:pt x="887116" y="-137539"/>
                  <a:pt x="4841495" y="-137540"/>
                  <a:pt x="5467137" y="584355"/>
                </a:cubicBezTo>
                <a:cubicBezTo>
                  <a:pt x="6092779" y="1306250"/>
                  <a:pt x="4632947" y="4185808"/>
                  <a:pt x="3975221" y="4626966"/>
                </a:cubicBezTo>
                <a:cubicBezTo>
                  <a:pt x="3317495" y="5068124"/>
                  <a:pt x="1921831" y="3455892"/>
                  <a:pt x="1520779" y="3231303"/>
                </a:cubicBezTo>
                <a:cubicBezTo>
                  <a:pt x="1119727" y="3006714"/>
                  <a:pt x="1528801" y="3231303"/>
                  <a:pt x="1568906" y="3279429"/>
                </a:cubicBezTo>
                <a:cubicBezTo>
                  <a:pt x="1609011" y="3327555"/>
                  <a:pt x="1685211" y="3423808"/>
                  <a:pt x="1761411" y="352006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EEB4D6E-5DBD-48AD-B160-7A36F7BF47E1}"/>
              </a:ext>
            </a:extLst>
          </p:cNvPr>
          <p:cNvSpPr/>
          <p:nvPr/>
        </p:nvSpPr>
        <p:spPr>
          <a:xfrm>
            <a:off x="7773639" y="8807116"/>
            <a:ext cx="2766024" cy="15811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D5EAF5F-D50A-4E1E-B8CF-CABEB4DBC146}"/>
              </a:ext>
            </a:extLst>
          </p:cNvPr>
          <p:cNvCxnSpPr/>
          <p:nvPr/>
        </p:nvCxnSpPr>
        <p:spPr>
          <a:xfrm>
            <a:off x="10539663" y="9577137"/>
            <a:ext cx="1957137" cy="1347537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29F5928-951F-4923-A504-0D8F37BE48B7}"/>
              </a:ext>
            </a:extLst>
          </p:cNvPr>
          <p:cNvCxnSpPr>
            <a:cxnSpLocks/>
          </p:cNvCxnSpPr>
          <p:nvPr/>
        </p:nvCxnSpPr>
        <p:spPr>
          <a:xfrm flipH="1">
            <a:off x="11935326" y="10828421"/>
            <a:ext cx="529390" cy="8951495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9187B2B-2E90-4397-B3EA-24573E01ED25}"/>
              </a:ext>
            </a:extLst>
          </p:cNvPr>
          <p:cNvCxnSpPr>
            <a:cxnSpLocks/>
            <a:stCxn id="38" idx="1"/>
          </p:cNvCxnSpPr>
          <p:nvPr/>
        </p:nvCxnSpPr>
        <p:spPr>
          <a:xfrm flipH="1" flipV="1">
            <a:off x="11935326" y="19698244"/>
            <a:ext cx="697734" cy="3627852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A3ADD9A8-091C-4D2F-A7DC-999E0060F872}"/>
              </a:ext>
            </a:extLst>
          </p:cNvPr>
          <p:cNvSpPr/>
          <p:nvPr/>
        </p:nvSpPr>
        <p:spPr>
          <a:xfrm>
            <a:off x="12496800" y="13773661"/>
            <a:ext cx="1725616" cy="5778085"/>
          </a:xfrm>
          <a:prstGeom prst="rect">
            <a:avLst/>
          </a:prstGeom>
          <a:solidFill>
            <a:schemeClr val="accent6"/>
          </a:solidFill>
          <a:scene3d>
            <a:camera prst="orthographicFront">
              <a:rot lat="0" lon="0" rev="212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D990481-3CD6-47EE-8323-1CD7EA3DB971}"/>
              </a:ext>
            </a:extLst>
          </p:cNvPr>
          <p:cNvSpPr/>
          <p:nvPr/>
        </p:nvSpPr>
        <p:spPr>
          <a:xfrm>
            <a:off x="12945979" y="11545384"/>
            <a:ext cx="1226722" cy="111606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60F26731-0425-40B3-857E-1E28F12693A9}"/>
              </a:ext>
            </a:extLst>
          </p:cNvPr>
          <p:cNvSpPr/>
          <p:nvPr/>
        </p:nvSpPr>
        <p:spPr>
          <a:xfrm>
            <a:off x="13068239" y="9763158"/>
            <a:ext cx="1052515" cy="172400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51A7FB72-7A3D-4668-B960-F5D1C3AF0D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95352" y="12668347"/>
            <a:ext cx="1225402" cy="1115665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A37E1D6B-C252-413C-A017-3C7AE8E9E897}"/>
              </a:ext>
            </a:extLst>
          </p:cNvPr>
          <p:cNvSpPr txBox="1"/>
          <p:nvPr/>
        </p:nvSpPr>
        <p:spPr>
          <a:xfrm>
            <a:off x="11750563" y="4692054"/>
            <a:ext cx="2489386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Cable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199CD77-D857-45C8-9746-EEC6B7E6C5F1}"/>
              </a:ext>
            </a:extLst>
          </p:cNvPr>
          <p:cNvSpPr txBox="1"/>
          <p:nvPr/>
        </p:nvSpPr>
        <p:spPr>
          <a:xfrm>
            <a:off x="4686300" y="4880357"/>
            <a:ext cx="4199021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Slip Rings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C52BE32-2E63-4DAD-9DA8-852003CBAD3D}"/>
              </a:ext>
            </a:extLst>
          </p:cNvPr>
          <p:cNvSpPr txBox="1"/>
          <p:nvPr/>
        </p:nvSpPr>
        <p:spPr>
          <a:xfrm>
            <a:off x="14172701" y="8499557"/>
            <a:ext cx="2983831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Buoys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9E52EF5-B6CF-4077-A0C8-32EF2FA80819}"/>
              </a:ext>
            </a:extLst>
          </p:cNvPr>
          <p:cNvSpPr txBox="1"/>
          <p:nvPr/>
        </p:nvSpPr>
        <p:spPr>
          <a:xfrm>
            <a:off x="17499932" y="10860054"/>
            <a:ext cx="3902136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Sampler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1C32BFE-BE24-4B49-9F52-508E5D8495F4}"/>
              </a:ext>
            </a:extLst>
          </p:cNvPr>
          <p:cNvSpPr txBox="1"/>
          <p:nvPr/>
        </p:nvSpPr>
        <p:spPr>
          <a:xfrm>
            <a:off x="23307787" y="11138128"/>
            <a:ext cx="3194384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Weight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BF8A063-03DD-4C19-8599-4BA43CF9E0F0}"/>
              </a:ext>
            </a:extLst>
          </p:cNvPr>
          <p:cNvCxnSpPr>
            <a:cxnSpLocks/>
          </p:cNvCxnSpPr>
          <p:nvPr/>
        </p:nvCxnSpPr>
        <p:spPr>
          <a:xfrm flipH="1">
            <a:off x="10539664" y="5967292"/>
            <a:ext cx="1332647" cy="392659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D49C3E3C-C326-4994-982C-E4126745DBAA}"/>
              </a:ext>
            </a:extLst>
          </p:cNvPr>
          <p:cNvCxnSpPr>
            <a:cxnSpLocks/>
          </p:cNvCxnSpPr>
          <p:nvPr/>
        </p:nvCxnSpPr>
        <p:spPr>
          <a:xfrm>
            <a:off x="11831133" y="6015493"/>
            <a:ext cx="1528475" cy="375970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6E88A22-2C57-40A8-BF23-D4DA3B8AA54F}"/>
              </a:ext>
            </a:extLst>
          </p:cNvPr>
          <p:cNvCxnSpPr>
            <a:cxnSpLocks/>
          </p:cNvCxnSpPr>
          <p:nvPr/>
        </p:nvCxnSpPr>
        <p:spPr>
          <a:xfrm flipH="1">
            <a:off x="14025138" y="9914021"/>
            <a:ext cx="569851" cy="307548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9B58442-CBD9-4245-8A6C-3E00F24A0B1D}"/>
              </a:ext>
            </a:extLst>
          </p:cNvPr>
          <p:cNvCxnSpPr>
            <a:cxnSpLocks/>
            <a:endCxn id="56" idx="7"/>
          </p:cNvCxnSpPr>
          <p:nvPr/>
        </p:nvCxnSpPr>
        <p:spPr>
          <a:xfrm flipH="1">
            <a:off x="13993052" y="9796529"/>
            <a:ext cx="618258" cy="1912299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2948DF9-B77F-4829-AE75-EFDD3542C3C6}"/>
              </a:ext>
            </a:extLst>
          </p:cNvPr>
          <p:cNvCxnSpPr>
            <a:cxnSpLocks/>
            <a:stCxn id="63" idx="2"/>
          </p:cNvCxnSpPr>
          <p:nvPr/>
        </p:nvCxnSpPr>
        <p:spPr>
          <a:xfrm>
            <a:off x="6785811" y="6203796"/>
            <a:ext cx="5196057" cy="759288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5EBB9A-5684-48A9-BF90-1F92851D2530}"/>
              </a:ext>
            </a:extLst>
          </p:cNvPr>
          <p:cNvCxnSpPr>
            <a:cxnSpLocks/>
            <a:stCxn id="63" idx="2"/>
          </p:cNvCxnSpPr>
          <p:nvPr/>
        </p:nvCxnSpPr>
        <p:spPr>
          <a:xfrm>
            <a:off x="6785811" y="6203796"/>
            <a:ext cx="4678665" cy="1202951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B1DAE228-902A-4C74-83B5-9868931089A7}"/>
              </a:ext>
            </a:extLst>
          </p:cNvPr>
          <p:cNvCxnSpPr>
            <a:cxnSpLocks/>
          </p:cNvCxnSpPr>
          <p:nvPr/>
        </p:nvCxnSpPr>
        <p:spPr>
          <a:xfrm flipH="1">
            <a:off x="14470565" y="12054673"/>
            <a:ext cx="3070343" cy="1844421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E811D92A-C3C0-41F3-A112-3E5766BCAE6D}"/>
              </a:ext>
            </a:extLst>
          </p:cNvPr>
          <p:cNvCxnSpPr>
            <a:cxnSpLocks/>
          </p:cNvCxnSpPr>
          <p:nvPr/>
        </p:nvCxnSpPr>
        <p:spPr>
          <a:xfrm flipH="1">
            <a:off x="15021548" y="12404759"/>
            <a:ext cx="8349764" cy="11674441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4D0FADEA-8A83-4EDA-9FB5-452093895ECE}"/>
              </a:ext>
            </a:extLst>
          </p:cNvPr>
          <p:cNvSpPr txBox="1"/>
          <p:nvPr/>
        </p:nvSpPr>
        <p:spPr>
          <a:xfrm>
            <a:off x="0" y="167513"/>
            <a:ext cx="3657599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/>
              <a:t>Review of Deployment</a:t>
            </a:r>
          </a:p>
          <a:p>
            <a:pPr algn="ctr"/>
            <a:r>
              <a:rPr lang="en-US" sz="13800" dirty="0"/>
              <a:t>Ochlockonee, Withlacoochee &amp; Apalachicola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EA5631E-36A3-488F-A44A-6AB970B10EB5}"/>
              </a:ext>
            </a:extLst>
          </p:cNvPr>
          <p:cNvSpPr txBox="1"/>
          <p:nvPr/>
        </p:nvSpPr>
        <p:spPr>
          <a:xfrm>
            <a:off x="1386858" y="7336952"/>
            <a:ext cx="4021213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Roadway</a:t>
            </a:r>
          </a:p>
        </p:txBody>
      </p:sp>
    </p:spTree>
    <p:extLst>
      <p:ext uri="{BB962C8B-B14F-4D97-AF65-F5344CB8AC3E}">
        <p14:creationId xmlns:p14="http://schemas.microsoft.com/office/powerpoint/2010/main" val="19932377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E3A4467-0DD5-4238-AFBF-E55B7F353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3615" y="7460595"/>
            <a:ext cx="16744950" cy="4259488"/>
          </a:xfrm>
        </p:spPr>
        <p:txBody>
          <a:bodyPr>
            <a:noAutofit/>
          </a:bodyPr>
          <a:lstStyle/>
          <a:p>
            <a:r>
              <a:rPr lang="en-US" sz="9600" dirty="0">
                <a:latin typeface="+mn-lt"/>
              </a:rPr>
              <a:t>1. Metal pole was attached to TBWA withdrawal point control structure. 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C19FB50B-AFA7-488C-978A-2AFFF5669748}"/>
              </a:ext>
            </a:extLst>
          </p:cNvPr>
          <p:cNvSpPr txBox="1">
            <a:spLocks/>
          </p:cNvSpPr>
          <p:nvPr/>
        </p:nvSpPr>
        <p:spPr>
          <a:xfrm>
            <a:off x="1966376" y="407807"/>
            <a:ext cx="31546800" cy="550766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9600" b="1"/>
              <a:t>Sampler Deployment for </a:t>
            </a:r>
          </a:p>
          <a:p>
            <a:pPr algn="ctr"/>
            <a:r>
              <a:rPr lang="en-US" sz="19500" b="1"/>
              <a:t>Alafia</a:t>
            </a:r>
            <a:endParaRPr lang="en-US" sz="195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BCF618-A3A8-430F-A624-707FBCF74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87" y="5677700"/>
            <a:ext cx="16596528" cy="124473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A264EA4-FE6E-4FBB-9F6C-976F7BF290D8}"/>
              </a:ext>
            </a:extLst>
          </p:cNvPr>
          <p:cNvSpPr txBox="1"/>
          <p:nvPr/>
        </p:nvSpPr>
        <p:spPr>
          <a:xfrm>
            <a:off x="2382771" y="21013152"/>
            <a:ext cx="165965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2. Concrete blocks placed in front of withdrawal point.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821F52-BA14-4E19-BAC5-BEA767BB1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615" y="14594305"/>
            <a:ext cx="19783760" cy="1283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7626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F2A028-8090-45DD-AAA4-F67998AD38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58979" y="178361"/>
            <a:ext cx="31546800" cy="5507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9500" b="1" dirty="0">
                <a:latin typeface="+mj-lt"/>
              </a:rPr>
              <a:t>Alafia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E169A0-53D2-404E-862A-479B17045AA7}"/>
              </a:ext>
            </a:extLst>
          </p:cNvPr>
          <p:cNvSpPr txBox="1"/>
          <p:nvPr/>
        </p:nvSpPr>
        <p:spPr>
          <a:xfrm>
            <a:off x="3270497" y="22378251"/>
            <a:ext cx="171350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4. Canister was loaded with POCIS and SPMDs.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7E56D5-DCA4-4B6F-B36D-4F05A0DB44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0"/>
          <a:stretch/>
        </p:blipFill>
        <p:spPr>
          <a:xfrm>
            <a:off x="0" y="5686023"/>
            <a:ext cx="16423105" cy="131384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8CC255-F1BC-404E-BC81-A752F2A4504A}"/>
              </a:ext>
            </a:extLst>
          </p:cNvPr>
          <p:cNvSpPr txBox="1"/>
          <p:nvPr/>
        </p:nvSpPr>
        <p:spPr>
          <a:xfrm>
            <a:off x="16403225" y="7229337"/>
            <a:ext cx="178025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3. Buoys were attached to top of passive sampler.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C9F89A-ABB0-45C5-BED0-4550BBCEEB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6"/>
          <a:stretch/>
        </p:blipFill>
        <p:spPr>
          <a:xfrm>
            <a:off x="20405558" y="12283086"/>
            <a:ext cx="16170442" cy="1514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19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721F6B5-7C2E-4B54-9AC9-E6AD6B4C87DC}"/>
              </a:ext>
            </a:extLst>
          </p:cNvPr>
          <p:cNvSpPr txBox="1">
            <a:spLocks/>
          </p:cNvSpPr>
          <p:nvPr/>
        </p:nvSpPr>
        <p:spPr>
          <a:xfrm>
            <a:off x="4620986" y="20978304"/>
            <a:ext cx="16524514" cy="4629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+mn-lt"/>
              </a:rPr>
              <a:t>5. Sampler lowered into water, and positioned into place.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2A2895-6B1B-473E-B99A-5633FE0F37B2}"/>
              </a:ext>
            </a:extLst>
          </p:cNvPr>
          <p:cNvSpPr txBox="1"/>
          <p:nvPr/>
        </p:nvSpPr>
        <p:spPr>
          <a:xfrm>
            <a:off x="577516" y="0"/>
            <a:ext cx="36576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9600" b="1" dirty="0">
                <a:latin typeface="+mj-lt"/>
              </a:rPr>
              <a:t>Alafia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18CF54-5555-45BE-AA5E-810587277C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39" b="17193"/>
          <a:stretch/>
        </p:blipFill>
        <p:spPr>
          <a:xfrm>
            <a:off x="117046" y="4573984"/>
            <a:ext cx="15430500" cy="1367184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A9B9051-1E04-4300-9DE8-C8D3F3D41CF5}"/>
              </a:ext>
            </a:extLst>
          </p:cNvPr>
          <p:cNvSpPr txBox="1">
            <a:spLocks/>
          </p:cNvSpPr>
          <p:nvPr/>
        </p:nvSpPr>
        <p:spPr>
          <a:xfrm>
            <a:off x="15806225" y="6995980"/>
            <a:ext cx="16020046" cy="30082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dirty="0">
                <a:latin typeface="+mn-lt"/>
              </a:rPr>
              <a:t>5. Cable was attached to sampler through slip rings.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46B7F6-8E60-464E-B04B-C065590B1F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0" b="33487"/>
          <a:stretch/>
        </p:blipFill>
        <p:spPr>
          <a:xfrm>
            <a:off x="21145500" y="10875449"/>
            <a:ext cx="15430500" cy="1665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1378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F684D-B71F-48D2-9585-EF256AF83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0357" y="5865842"/>
            <a:ext cx="11296650" cy="4779201"/>
          </a:xfrm>
        </p:spPr>
        <p:txBody>
          <a:bodyPr>
            <a:noAutofit/>
          </a:bodyPr>
          <a:lstStyle/>
          <a:p>
            <a:r>
              <a:rPr lang="en-US" sz="8800" dirty="0">
                <a:latin typeface="+mn-lt"/>
              </a:rPr>
              <a:t>7. Sampler deployed 30 -35 days, Initial water quality parameters were collected.</a:t>
            </a:r>
            <a:endParaRPr lang="en-US" sz="8800" dirty="0">
              <a:solidFill>
                <a:srgbClr val="FF0000"/>
              </a:solidFill>
              <a:highlight>
                <a:srgbClr val="FFFF00"/>
              </a:highlight>
              <a:latin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1991AB-C6F5-4895-82CF-53738F9171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0" y="4064614"/>
            <a:ext cx="13043787" cy="163409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8B7E95B-7709-44D3-B013-418F2C4E041B}"/>
              </a:ext>
            </a:extLst>
          </p:cNvPr>
          <p:cNvSpPr txBox="1"/>
          <p:nvPr/>
        </p:nvSpPr>
        <p:spPr>
          <a:xfrm>
            <a:off x="46571" y="-146151"/>
            <a:ext cx="36576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0" b="1" dirty="0">
                <a:latin typeface="+mj-lt"/>
              </a:rPr>
              <a:t>Sampler Deployment for </a:t>
            </a:r>
          </a:p>
          <a:p>
            <a:pPr algn="ctr"/>
            <a:r>
              <a:rPr lang="en-US" sz="18000" b="1" dirty="0">
                <a:latin typeface="+mj-lt"/>
              </a:rPr>
              <a:t>Alafia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861F7D7-2FD8-4FA0-8EA4-A889DD5643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9" b="29148"/>
          <a:stretch/>
        </p:blipFill>
        <p:spPr>
          <a:xfrm>
            <a:off x="21512464" y="12079705"/>
            <a:ext cx="15110108" cy="1535229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19A9290-8C92-4365-AC9C-6C4CCA197428}"/>
              </a:ext>
            </a:extLst>
          </p:cNvPr>
          <p:cNvSpPr txBox="1"/>
          <p:nvPr/>
        </p:nvSpPr>
        <p:spPr>
          <a:xfrm>
            <a:off x="9660479" y="22134002"/>
            <a:ext cx="1228557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8. Checked equipment &amp; took field measurements halfway through.</a:t>
            </a:r>
          </a:p>
        </p:txBody>
      </p:sp>
    </p:spTree>
    <p:extLst>
      <p:ext uri="{BB962C8B-B14F-4D97-AF65-F5344CB8AC3E}">
        <p14:creationId xmlns:p14="http://schemas.microsoft.com/office/powerpoint/2010/main" val="38936263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E852ED-F84C-4904-86AF-F18FFD9C96BC}"/>
              </a:ext>
            </a:extLst>
          </p:cNvPr>
          <p:cNvSpPr txBox="1"/>
          <p:nvPr/>
        </p:nvSpPr>
        <p:spPr>
          <a:xfrm>
            <a:off x="20667143" y="20017427"/>
            <a:ext cx="1590885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10. Canister contents (POCISs, SPMDs) loaded into cans. Cans sealed, stored in ice, and shipped to SGS/</a:t>
            </a:r>
            <a:r>
              <a:rPr lang="en-US" sz="8800" dirty="0" err="1"/>
              <a:t>Axys</a:t>
            </a:r>
            <a:r>
              <a:rPr lang="en-US" sz="8800" dirty="0"/>
              <a:t> for extraction.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3C1BD2-B795-4883-9FB4-D48CC0C05B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" t="31909" r="-226" b="4020"/>
          <a:stretch/>
        </p:blipFill>
        <p:spPr>
          <a:xfrm>
            <a:off x="0" y="16362947"/>
            <a:ext cx="20574000" cy="110690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4C1131-D30E-4ECB-B773-1410214E8997}"/>
              </a:ext>
            </a:extLst>
          </p:cNvPr>
          <p:cNvSpPr txBox="1"/>
          <p:nvPr/>
        </p:nvSpPr>
        <p:spPr>
          <a:xfrm>
            <a:off x="46571" y="-146151"/>
            <a:ext cx="36576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0" b="1" dirty="0">
                <a:latin typeface="+mj-lt"/>
              </a:rPr>
              <a:t>Sampler Deployment for </a:t>
            </a:r>
          </a:p>
          <a:p>
            <a:pPr algn="ctr"/>
            <a:r>
              <a:rPr lang="en-US" sz="18000" b="1" dirty="0">
                <a:latin typeface="+mj-lt"/>
              </a:rPr>
              <a:t>Alafia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863CBB-CE0D-4FF3-BE74-7302BBF4AC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5" t="41318" r="11047" b="-1"/>
          <a:stretch/>
        </p:blipFill>
        <p:spPr>
          <a:xfrm>
            <a:off x="0" y="5005137"/>
            <a:ext cx="20574000" cy="1073216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1D8D31F-43CA-4661-8112-0A4C5E9B34D1}"/>
              </a:ext>
            </a:extLst>
          </p:cNvPr>
          <p:cNvSpPr txBox="1">
            <a:spLocks/>
          </p:cNvSpPr>
          <p:nvPr/>
        </p:nvSpPr>
        <p:spPr>
          <a:xfrm>
            <a:off x="21005581" y="6637738"/>
            <a:ext cx="13468851" cy="61538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dirty="0">
                <a:latin typeface="+mn-lt"/>
              </a:rPr>
              <a:t>9. Grab samples collected. Passive sampler retrieved. </a:t>
            </a:r>
          </a:p>
        </p:txBody>
      </p:sp>
    </p:spTree>
    <p:extLst>
      <p:ext uri="{BB962C8B-B14F-4D97-AF65-F5344CB8AC3E}">
        <p14:creationId xmlns:p14="http://schemas.microsoft.com/office/powerpoint/2010/main" val="29750281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DECC1369-D093-4B6B-AF5A-3C6B98A3BF3F}"/>
              </a:ext>
            </a:extLst>
          </p:cNvPr>
          <p:cNvSpPr/>
          <p:nvPr/>
        </p:nvSpPr>
        <p:spPr>
          <a:xfrm rot="18031211">
            <a:off x="18047951" y="20214978"/>
            <a:ext cx="3607952" cy="2057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" name="Picture 111">
            <a:extLst>
              <a:ext uri="{FF2B5EF4-FFF2-40B4-BE49-F238E27FC236}">
                <a16:creationId xmlns:a16="http://schemas.microsoft.com/office/drawing/2014/main" id="{407B48E2-418E-4ECC-9BAA-18A2E0E015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r="54444" b="-8098"/>
          <a:stretch/>
        </p:blipFill>
        <p:spPr>
          <a:xfrm>
            <a:off x="12801587" y="14804611"/>
            <a:ext cx="10694521" cy="2654864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E4AB1569-A5C9-456C-A27D-D033667686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357" b="-1908"/>
          <a:stretch/>
        </p:blipFill>
        <p:spPr>
          <a:xfrm>
            <a:off x="27379481" y="14245557"/>
            <a:ext cx="8836959" cy="2188907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157CC449-A72E-468C-88E2-C8CD0B12F9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357" b="-1908"/>
          <a:stretch/>
        </p:blipFill>
        <p:spPr>
          <a:xfrm>
            <a:off x="27456979" y="11735367"/>
            <a:ext cx="8836959" cy="2502851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EB365082-D5C4-46C6-95CA-688C83BAF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7802" y="17414385"/>
            <a:ext cx="23883750" cy="2455984"/>
          </a:xfrm>
          <a:prstGeom prst="rect">
            <a:avLst/>
          </a:prstGeom>
        </p:spPr>
      </p:pic>
      <p:sp>
        <p:nvSpPr>
          <p:cNvPr id="101" name="Rectangle 100">
            <a:extLst>
              <a:ext uri="{FF2B5EF4-FFF2-40B4-BE49-F238E27FC236}">
                <a16:creationId xmlns:a16="http://schemas.microsoft.com/office/drawing/2014/main" id="{2C33F925-FBC7-4920-A4F8-BA7DB68D5619}"/>
              </a:ext>
            </a:extLst>
          </p:cNvPr>
          <p:cNvSpPr/>
          <p:nvPr/>
        </p:nvSpPr>
        <p:spPr>
          <a:xfrm>
            <a:off x="53643" y="4076700"/>
            <a:ext cx="12062155" cy="83888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B7924B0-90F0-4680-9454-CE3F51C6F673}"/>
              </a:ext>
            </a:extLst>
          </p:cNvPr>
          <p:cNvSpPr/>
          <p:nvPr/>
        </p:nvSpPr>
        <p:spPr>
          <a:xfrm rot="3135973" flipV="1">
            <a:off x="21230421" y="20021636"/>
            <a:ext cx="2722625" cy="158554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8A094D-785D-49CD-AEB4-597D46C99223}"/>
              </a:ext>
            </a:extLst>
          </p:cNvPr>
          <p:cNvSpPr/>
          <p:nvPr/>
        </p:nvSpPr>
        <p:spPr>
          <a:xfrm>
            <a:off x="53643" y="12567584"/>
            <a:ext cx="12763500" cy="70104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71E19B-C93B-45DD-AADC-B64437294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4424" y="25010371"/>
            <a:ext cx="23767031" cy="24559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4601B65-956B-49FF-A3AD-0036A61F8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4424" y="22337628"/>
            <a:ext cx="23709881" cy="24559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19B08E-AEF8-436C-AADA-6DDC657EE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3500" y="6913688"/>
            <a:ext cx="23475616" cy="24559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01FEB6-9C90-401A-88EE-55953DF29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3500" y="9369672"/>
            <a:ext cx="23475616" cy="24559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4F619B-3989-4ADA-B265-548ADAEA7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2244" y="4449024"/>
            <a:ext cx="23475616" cy="245598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358A657-6B6E-4514-9C82-C98F43AC4ACA}"/>
              </a:ext>
            </a:extLst>
          </p:cNvPr>
          <p:cNvCxnSpPr>
            <a:cxnSpLocks/>
          </p:cNvCxnSpPr>
          <p:nvPr/>
        </p:nvCxnSpPr>
        <p:spPr>
          <a:xfrm flipV="1">
            <a:off x="6288505" y="12639173"/>
            <a:ext cx="14144880" cy="13445"/>
          </a:xfrm>
          <a:prstGeom prst="line">
            <a:avLst/>
          </a:prstGeom>
          <a:ln w="2413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780CFB-5B99-4D7C-977A-3D7097D4C0B2}"/>
              </a:ext>
            </a:extLst>
          </p:cNvPr>
          <p:cNvCxnSpPr>
            <a:cxnSpLocks/>
          </p:cNvCxnSpPr>
          <p:nvPr/>
        </p:nvCxnSpPr>
        <p:spPr>
          <a:xfrm>
            <a:off x="20433385" y="12763539"/>
            <a:ext cx="1522111" cy="362905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31C6AFD9-3986-4D90-BC01-694BEE4A96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19853583" y="18316500"/>
            <a:ext cx="1188823" cy="11400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3DB33F-63E3-4531-8CCA-DFA7E6C34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20078818" y="15464719"/>
            <a:ext cx="1188823" cy="1140051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E8CEA4D-A989-4FCD-A74D-6AA6151BEC2A}"/>
              </a:ext>
            </a:extLst>
          </p:cNvPr>
          <p:cNvCxnSpPr>
            <a:cxnSpLocks/>
          </p:cNvCxnSpPr>
          <p:nvPr/>
        </p:nvCxnSpPr>
        <p:spPr>
          <a:xfrm flipH="1">
            <a:off x="20447994" y="15463489"/>
            <a:ext cx="450472" cy="4004164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6620CF75-DA42-4A97-A088-864953A0231A}"/>
              </a:ext>
            </a:extLst>
          </p:cNvPr>
          <p:cNvSpPr/>
          <p:nvPr/>
        </p:nvSpPr>
        <p:spPr>
          <a:xfrm>
            <a:off x="21004856" y="15502375"/>
            <a:ext cx="1725616" cy="3965278"/>
          </a:xfrm>
          <a:prstGeom prst="rect">
            <a:avLst/>
          </a:prstGeom>
          <a:solidFill>
            <a:schemeClr val="accent6"/>
          </a:solidFill>
          <a:scene3d>
            <a:camera prst="orthographicFront">
              <a:rot lat="0" lon="0" rev="212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8C4CFD3-EAC2-406C-A2AB-F4DE6B0908AC}"/>
              </a:ext>
            </a:extLst>
          </p:cNvPr>
          <p:cNvSpPr/>
          <p:nvPr/>
        </p:nvSpPr>
        <p:spPr>
          <a:xfrm rot="18717231">
            <a:off x="21292060" y="13235380"/>
            <a:ext cx="1226722" cy="111606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F8F3E9D-4A25-43AE-8901-E6491B388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717231">
            <a:off x="21281666" y="14349801"/>
            <a:ext cx="1225402" cy="1115665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96899D4-5C2D-40AE-8196-4190A18ACAA2}"/>
              </a:ext>
            </a:extLst>
          </p:cNvPr>
          <p:cNvCxnSpPr>
            <a:cxnSpLocks/>
          </p:cNvCxnSpPr>
          <p:nvPr/>
        </p:nvCxnSpPr>
        <p:spPr>
          <a:xfrm flipH="1">
            <a:off x="21420387" y="12811244"/>
            <a:ext cx="1065622" cy="91033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5A2B20E-5AC0-44AC-B1DD-7DF867D6A473}"/>
              </a:ext>
            </a:extLst>
          </p:cNvPr>
          <p:cNvCxnSpPr>
            <a:cxnSpLocks/>
          </p:cNvCxnSpPr>
          <p:nvPr/>
        </p:nvCxnSpPr>
        <p:spPr>
          <a:xfrm>
            <a:off x="20447994" y="12652618"/>
            <a:ext cx="450471" cy="2954789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94CB50A-A904-4BD4-9F32-3CFFBA95A167}"/>
              </a:ext>
            </a:extLst>
          </p:cNvPr>
          <p:cNvSpPr txBox="1"/>
          <p:nvPr/>
        </p:nvSpPr>
        <p:spPr>
          <a:xfrm>
            <a:off x="1064885" y="11165069"/>
            <a:ext cx="9543339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TBWA Control Structure 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751CE78-71B6-477D-BE04-FF8768F9DFA7}"/>
              </a:ext>
            </a:extLst>
          </p:cNvPr>
          <p:cNvSpPr/>
          <p:nvPr/>
        </p:nvSpPr>
        <p:spPr>
          <a:xfrm>
            <a:off x="1257300" y="14090003"/>
            <a:ext cx="10020300" cy="39733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76501F1-0B33-4D62-BF56-9EA5E6DD2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190" y="14110143"/>
            <a:ext cx="9828409" cy="3953248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45E3E7A-C255-4161-9046-E2179E2A2BF4}"/>
              </a:ext>
            </a:extLst>
          </p:cNvPr>
          <p:cNvCxnSpPr>
            <a:cxnSpLocks/>
          </p:cNvCxnSpPr>
          <p:nvPr/>
        </p:nvCxnSpPr>
        <p:spPr>
          <a:xfrm flipV="1">
            <a:off x="2165685" y="14110143"/>
            <a:ext cx="0" cy="4004482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5A92E82-3126-442E-A9BA-A3E230DEE6F0}"/>
              </a:ext>
            </a:extLst>
          </p:cNvPr>
          <p:cNvCxnSpPr>
            <a:cxnSpLocks/>
          </p:cNvCxnSpPr>
          <p:nvPr/>
        </p:nvCxnSpPr>
        <p:spPr>
          <a:xfrm flipV="1">
            <a:off x="3232485" y="14058909"/>
            <a:ext cx="0" cy="4004482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83C4E1A-889B-4FFC-8BA5-6BF7EDFC0B7E}"/>
              </a:ext>
            </a:extLst>
          </p:cNvPr>
          <p:cNvCxnSpPr>
            <a:cxnSpLocks/>
          </p:cNvCxnSpPr>
          <p:nvPr/>
        </p:nvCxnSpPr>
        <p:spPr>
          <a:xfrm flipV="1">
            <a:off x="4531895" y="13792200"/>
            <a:ext cx="0" cy="4322425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C13EE85-90A2-4CFB-866C-5F1BD4431D8B}"/>
              </a:ext>
            </a:extLst>
          </p:cNvPr>
          <p:cNvCxnSpPr>
            <a:cxnSpLocks/>
          </p:cNvCxnSpPr>
          <p:nvPr/>
        </p:nvCxnSpPr>
        <p:spPr>
          <a:xfrm flipV="1">
            <a:off x="5783180" y="14058909"/>
            <a:ext cx="0" cy="4004482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9E6776D-FD13-4F92-9AE7-5684BF64C963}"/>
              </a:ext>
            </a:extLst>
          </p:cNvPr>
          <p:cNvCxnSpPr>
            <a:cxnSpLocks/>
          </p:cNvCxnSpPr>
          <p:nvPr/>
        </p:nvCxnSpPr>
        <p:spPr>
          <a:xfrm flipV="1">
            <a:off x="6938211" y="14058909"/>
            <a:ext cx="0" cy="4024622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81FE195-453E-4653-A800-F37C1F20A7FD}"/>
              </a:ext>
            </a:extLst>
          </p:cNvPr>
          <p:cNvCxnSpPr>
            <a:cxnSpLocks/>
          </p:cNvCxnSpPr>
          <p:nvPr/>
        </p:nvCxnSpPr>
        <p:spPr>
          <a:xfrm flipV="1">
            <a:off x="7896906" y="13792200"/>
            <a:ext cx="0" cy="4344927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DBEE7F0-D3CA-420B-8C9D-3349A72ABCED}"/>
              </a:ext>
            </a:extLst>
          </p:cNvPr>
          <p:cNvCxnSpPr>
            <a:cxnSpLocks/>
          </p:cNvCxnSpPr>
          <p:nvPr/>
        </p:nvCxnSpPr>
        <p:spPr>
          <a:xfrm flipV="1">
            <a:off x="8911390" y="14058909"/>
            <a:ext cx="0" cy="4078218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9E94AF6-7C8C-48C7-893C-B91F2D5F59F7}"/>
              </a:ext>
            </a:extLst>
          </p:cNvPr>
          <p:cNvCxnSpPr>
            <a:cxnSpLocks/>
          </p:cNvCxnSpPr>
          <p:nvPr/>
        </p:nvCxnSpPr>
        <p:spPr>
          <a:xfrm flipV="1">
            <a:off x="10162675" y="13792200"/>
            <a:ext cx="0" cy="4384274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09A86D9-3509-4922-B0EC-5BDFF6E85887}"/>
              </a:ext>
            </a:extLst>
          </p:cNvPr>
          <p:cNvCxnSpPr>
            <a:cxnSpLocks/>
          </p:cNvCxnSpPr>
          <p:nvPr/>
        </p:nvCxnSpPr>
        <p:spPr>
          <a:xfrm>
            <a:off x="1100980" y="14905187"/>
            <a:ext cx="10176619" cy="1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FAF0A69-55AB-4C43-A305-2B70DB5AF262}"/>
              </a:ext>
            </a:extLst>
          </p:cNvPr>
          <p:cNvCxnSpPr>
            <a:cxnSpLocks/>
          </p:cNvCxnSpPr>
          <p:nvPr/>
        </p:nvCxnSpPr>
        <p:spPr>
          <a:xfrm>
            <a:off x="1100980" y="17300077"/>
            <a:ext cx="11662520" cy="73523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82C4FB57-33FB-4B26-93BF-F8F7F3CE2A2A}"/>
              </a:ext>
            </a:extLst>
          </p:cNvPr>
          <p:cNvSpPr txBox="1"/>
          <p:nvPr/>
        </p:nvSpPr>
        <p:spPr>
          <a:xfrm>
            <a:off x="9919035" y="9507652"/>
            <a:ext cx="1836821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Pole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4D4F4E4-6B1B-46AD-8FFF-07BD59EAFC78}"/>
              </a:ext>
            </a:extLst>
          </p:cNvPr>
          <p:cNvCxnSpPr>
            <a:cxnSpLocks/>
          </p:cNvCxnSpPr>
          <p:nvPr/>
        </p:nvCxnSpPr>
        <p:spPr>
          <a:xfrm>
            <a:off x="11767856" y="10606344"/>
            <a:ext cx="1506836" cy="2055449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3D816372-D5C0-4371-ABA0-64D7E1ADCB84}"/>
              </a:ext>
            </a:extLst>
          </p:cNvPr>
          <p:cNvSpPr txBox="1"/>
          <p:nvPr/>
        </p:nvSpPr>
        <p:spPr>
          <a:xfrm>
            <a:off x="22477418" y="11732822"/>
            <a:ext cx="2165684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/>
              <a:t>Cable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48F6FE3-2F5A-46E8-A241-76467B17D0B9}"/>
              </a:ext>
            </a:extLst>
          </p:cNvPr>
          <p:cNvSpPr txBox="1"/>
          <p:nvPr/>
        </p:nvSpPr>
        <p:spPr>
          <a:xfrm>
            <a:off x="24597466" y="13126444"/>
            <a:ext cx="2695074" cy="1111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Buoys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4F68665-B920-44AB-978A-63A673A6BC08}"/>
              </a:ext>
            </a:extLst>
          </p:cNvPr>
          <p:cNvCxnSpPr>
            <a:cxnSpLocks/>
          </p:cNvCxnSpPr>
          <p:nvPr/>
        </p:nvCxnSpPr>
        <p:spPr>
          <a:xfrm flipH="1">
            <a:off x="22268667" y="14110143"/>
            <a:ext cx="2324536" cy="947728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5BF681C-B878-428C-BBAE-9A3C9B710526}"/>
              </a:ext>
            </a:extLst>
          </p:cNvPr>
          <p:cNvCxnSpPr>
            <a:cxnSpLocks/>
          </p:cNvCxnSpPr>
          <p:nvPr/>
        </p:nvCxnSpPr>
        <p:spPr>
          <a:xfrm flipH="1">
            <a:off x="22523055" y="16203811"/>
            <a:ext cx="4156654" cy="1690454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B6128CF5-EB2D-491E-A6CE-4DDFA214B21E}"/>
              </a:ext>
            </a:extLst>
          </p:cNvPr>
          <p:cNvSpPr txBox="1"/>
          <p:nvPr/>
        </p:nvSpPr>
        <p:spPr>
          <a:xfrm>
            <a:off x="23500371" y="15045639"/>
            <a:ext cx="3263000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/>
              <a:t>Sampler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12FF4131-729F-49C0-8788-F4E553B11273}"/>
              </a:ext>
            </a:extLst>
          </p:cNvPr>
          <p:cNvCxnSpPr>
            <a:cxnSpLocks/>
          </p:cNvCxnSpPr>
          <p:nvPr/>
        </p:nvCxnSpPr>
        <p:spPr>
          <a:xfrm flipH="1" flipV="1">
            <a:off x="16994665" y="14359477"/>
            <a:ext cx="3400136" cy="1286847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175FDAC6-4673-42F0-A62B-7E0950536E1C}"/>
              </a:ext>
            </a:extLst>
          </p:cNvPr>
          <p:cNvCxnSpPr>
            <a:cxnSpLocks/>
          </p:cNvCxnSpPr>
          <p:nvPr/>
        </p:nvCxnSpPr>
        <p:spPr>
          <a:xfrm flipH="1">
            <a:off x="23956019" y="17326095"/>
            <a:ext cx="3500961" cy="1487103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C479727-5B7B-4DE1-9528-94AB708C2C57}"/>
              </a:ext>
            </a:extLst>
          </p:cNvPr>
          <p:cNvCxnSpPr>
            <a:cxnSpLocks/>
          </p:cNvCxnSpPr>
          <p:nvPr/>
        </p:nvCxnSpPr>
        <p:spPr>
          <a:xfrm>
            <a:off x="16994665" y="14359477"/>
            <a:ext cx="3066531" cy="4136325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CECC9D51-6740-43B0-82FF-453DFD642ECF}"/>
              </a:ext>
            </a:extLst>
          </p:cNvPr>
          <p:cNvSpPr txBox="1"/>
          <p:nvPr/>
        </p:nvSpPr>
        <p:spPr>
          <a:xfrm>
            <a:off x="27456980" y="16581942"/>
            <a:ext cx="6068029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/>
              <a:t>Concrete blocks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E0FB7FB-0139-4876-BBFC-F4C3C58BE233}"/>
              </a:ext>
            </a:extLst>
          </p:cNvPr>
          <p:cNvSpPr txBox="1"/>
          <p:nvPr/>
        </p:nvSpPr>
        <p:spPr>
          <a:xfrm>
            <a:off x="13274692" y="13348555"/>
            <a:ext cx="3734128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/>
              <a:t>Slip Rings</a:t>
            </a: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876B14F0-F7ED-4CE4-A0C0-9F62F19015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512"/>
          <a:stretch/>
        </p:blipFill>
        <p:spPr>
          <a:xfrm>
            <a:off x="24689134" y="19859857"/>
            <a:ext cx="11835171" cy="2455984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7E4DA5EB-65FE-4A71-A166-110A3417EFC6}"/>
              </a:ext>
            </a:extLst>
          </p:cNvPr>
          <p:cNvSpPr/>
          <p:nvPr/>
        </p:nvSpPr>
        <p:spPr>
          <a:xfrm>
            <a:off x="11075750" y="15151920"/>
            <a:ext cx="1738674" cy="204614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EA238E9-1840-42C1-BBB3-2773CCA7EE63}"/>
              </a:ext>
            </a:extLst>
          </p:cNvPr>
          <p:cNvCxnSpPr>
            <a:cxnSpLocks/>
          </p:cNvCxnSpPr>
          <p:nvPr/>
        </p:nvCxnSpPr>
        <p:spPr>
          <a:xfrm>
            <a:off x="1100980" y="15997504"/>
            <a:ext cx="11546822" cy="1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E666148A-E68D-4F57-8AE4-0DDB8CD8D891}"/>
              </a:ext>
            </a:extLst>
          </p:cNvPr>
          <p:cNvCxnSpPr>
            <a:cxnSpLocks/>
          </p:cNvCxnSpPr>
          <p:nvPr/>
        </p:nvCxnSpPr>
        <p:spPr>
          <a:xfrm flipV="1">
            <a:off x="12538162" y="14905187"/>
            <a:ext cx="0" cy="2468414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60F3B5E5-74CB-49FC-9E57-2B51FA3F3DB8}"/>
              </a:ext>
            </a:extLst>
          </p:cNvPr>
          <p:cNvCxnSpPr>
            <a:cxnSpLocks/>
          </p:cNvCxnSpPr>
          <p:nvPr/>
        </p:nvCxnSpPr>
        <p:spPr>
          <a:xfrm flipV="1">
            <a:off x="11277599" y="13752853"/>
            <a:ext cx="0" cy="4384274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" name="Picture 99">
            <a:extLst>
              <a:ext uri="{FF2B5EF4-FFF2-40B4-BE49-F238E27FC236}">
                <a16:creationId xmlns:a16="http://schemas.microsoft.com/office/drawing/2014/main" id="{229DB76E-9C48-4E5A-AEF1-62C0635470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242" r="19496"/>
          <a:stretch/>
        </p:blipFill>
        <p:spPr>
          <a:xfrm rot="10800000">
            <a:off x="12582244" y="19781291"/>
            <a:ext cx="4426574" cy="2455984"/>
          </a:xfrm>
          <a:prstGeom prst="rect">
            <a:avLst/>
          </a:prstGeom>
        </p:spPr>
      </p:pic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EACC7B8-7D78-4934-B41E-14BD0C47A575}"/>
              </a:ext>
            </a:extLst>
          </p:cNvPr>
          <p:cNvCxnSpPr>
            <a:cxnSpLocks/>
          </p:cNvCxnSpPr>
          <p:nvPr/>
        </p:nvCxnSpPr>
        <p:spPr>
          <a:xfrm flipH="1">
            <a:off x="4647045" y="12268790"/>
            <a:ext cx="86027" cy="494585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ED8A046E-F654-487A-AF77-C44F5AD9A10B}"/>
              </a:ext>
            </a:extLst>
          </p:cNvPr>
          <p:cNvSpPr txBox="1"/>
          <p:nvPr/>
        </p:nvSpPr>
        <p:spPr>
          <a:xfrm>
            <a:off x="3721770" y="6282405"/>
            <a:ext cx="41228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Vegetation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DBBEDF68-B9FA-408B-A3D0-BA2914F5B565}"/>
              </a:ext>
            </a:extLst>
          </p:cNvPr>
          <p:cNvSpPr/>
          <p:nvPr/>
        </p:nvSpPr>
        <p:spPr>
          <a:xfrm>
            <a:off x="-52750" y="19500776"/>
            <a:ext cx="12741783" cy="789091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631305A-EBBF-4C29-9ED3-48C59E3B126E}"/>
              </a:ext>
            </a:extLst>
          </p:cNvPr>
          <p:cNvSpPr txBox="1"/>
          <p:nvPr/>
        </p:nvSpPr>
        <p:spPr>
          <a:xfrm>
            <a:off x="4023310" y="22604144"/>
            <a:ext cx="41228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Vegetation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97284DCC-4D09-4894-9983-23CF5568DE36}"/>
              </a:ext>
            </a:extLst>
          </p:cNvPr>
          <p:cNvSpPr txBox="1"/>
          <p:nvPr/>
        </p:nvSpPr>
        <p:spPr>
          <a:xfrm>
            <a:off x="7315200" y="74736"/>
            <a:ext cx="205359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/>
              <a:t>Review of Deployment</a:t>
            </a:r>
          </a:p>
          <a:p>
            <a:pPr algn="ctr"/>
            <a:r>
              <a:rPr lang="en-US" sz="13800" dirty="0"/>
              <a:t>Alafia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767CC03-D5C5-4D7B-85D2-3F46E6A699C7}"/>
              </a:ext>
            </a:extLst>
          </p:cNvPr>
          <p:cNvSpPr/>
          <p:nvPr/>
        </p:nvSpPr>
        <p:spPr>
          <a:xfrm>
            <a:off x="19021680" y="21739491"/>
            <a:ext cx="3986752" cy="2057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E3657D87-421A-424C-A13A-B8739835F1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20848914" y="21060134"/>
            <a:ext cx="920529" cy="882764"/>
          </a:xfrm>
          <a:prstGeom prst="rect">
            <a:avLst/>
          </a:prstGeom>
        </p:spPr>
      </p:pic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217437F-8238-4062-BCE0-327CEF30E444}"/>
              </a:ext>
            </a:extLst>
          </p:cNvPr>
          <p:cNvCxnSpPr>
            <a:cxnSpLocks/>
          </p:cNvCxnSpPr>
          <p:nvPr/>
        </p:nvCxnSpPr>
        <p:spPr>
          <a:xfrm>
            <a:off x="21430500" y="19369823"/>
            <a:ext cx="0" cy="2041696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4" name="Picture 73">
            <a:extLst>
              <a:ext uri="{FF2B5EF4-FFF2-40B4-BE49-F238E27FC236}">
                <a16:creationId xmlns:a16="http://schemas.microsoft.com/office/drawing/2014/main" id="{8FDB3976-2A66-47FF-8DBE-BB4321004B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22012331" y="20249008"/>
            <a:ext cx="920529" cy="882764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168686E-8DA2-4D00-AF0B-D1C074378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19783280" y="20343656"/>
            <a:ext cx="920529" cy="882764"/>
          </a:xfrm>
          <a:prstGeom prst="rect">
            <a:avLst/>
          </a:prstGeom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116D9D6D-8A5F-48BD-A998-19381C00155F}"/>
              </a:ext>
            </a:extLst>
          </p:cNvPr>
          <p:cNvCxnSpPr>
            <a:cxnSpLocks/>
          </p:cNvCxnSpPr>
          <p:nvPr/>
        </p:nvCxnSpPr>
        <p:spPr>
          <a:xfrm>
            <a:off x="21513893" y="19394408"/>
            <a:ext cx="881195" cy="1207240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F5CCE63-9C6D-4AAD-A642-04073E638068}"/>
              </a:ext>
            </a:extLst>
          </p:cNvPr>
          <p:cNvCxnSpPr>
            <a:cxnSpLocks/>
          </p:cNvCxnSpPr>
          <p:nvPr/>
        </p:nvCxnSpPr>
        <p:spPr>
          <a:xfrm flipH="1">
            <a:off x="20179157" y="19363048"/>
            <a:ext cx="1251343" cy="1430844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49601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5D15E0-9455-457C-BADE-E3EC4B51F2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" r="-7828"/>
          <a:stretch/>
        </p:blipFill>
        <p:spPr>
          <a:xfrm>
            <a:off x="22759482" y="4114799"/>
            <a:ext cx="13745586" cy="105299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E80489-7E9B-4649-B7B3-493CE455A8E3}"/>
              </a:ext>
            </a:extLst>
          </p:cNvPr>
          <p:cNvSpPr txBox="1"/>
          <p:nvPr/>
        </p:nvSpPr>
        <p:spPr>
          <a:xfrm>
            <a:off x="2057400" y="571588"/>
            <a:ext cx="3000375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>
                <a:latin typeface="+mj-lt"/>
              </a:rPr>
              <a:t>Semi-Permeable Membrane Device (SPMD)</a:t>
            </a:r>
            <a:endParaRPr lang="en-US" sz="13800" b="1" dirty="0"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2C3240-3DAB-467F-BE18-4561F9AF0B0A}"/>
              </a:ext>
            </a:extLst>
          </p:cNvPr>
          <p:cNvSpPr/>
          <p:nvPr/>
        </p:nvSpPr>
        <p:spPr>
          <a:xfrm>
            <a:off x="796455" y="6862900"/>
            <a:ext cx="21149145" cy="1634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Mimics natural system to collect bioavailable pollutants in water.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Passive transport similar to chemical transport through fish gills.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Doesn’t metabolize sequestered compounds, isn’t affected by poor water quality conditions.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Selective diffusion of hydrophobic organic chemicals through pores &amp; stored in the lipid phase.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9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DE4575-3F69-4677-A964-C5ED3C35CAC4}"/>
              </a:ext>
            </a:extLst>
          </p:cNvPr>
          <p:cNvSpPr/>
          <p:nvPr/>
        </p:nvSpPr>
        <p:spPr>
          <a:xfrm>
            <a:off x="25147201" y="14229296"/>
            <a:ext cx="89701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/>
              <a:t>http://www.est-lab.com/spmd.php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06F82B-C23A-48AF-963F-7FEE179EE1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4" t="21045" r="23148" b="24632"/>
          <a:stretch/>
        </p:blipFill>
        <p:spPr>
          <a:xfrm>
            <a:off x="23622000" y="15060293"/>
            <a:ext cx="11468100" cy="1172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56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1DE7EC-CC5D-4EEA-9A94-CEA5F6F73650}"/>
              </a:ext>
            </a:extLst>
          </p:cNvPr>
          <p:cNvSpPr/>
          <p:nvPr/>
        </p:nvSpPr>
        <p:spPr>
          <a:xfrm>
            <a:off x="673768" y="5486400"/>
            <a:ext cx="10635916" cy="125128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083B3C-E6C8-4CAB-97CC-2A5303E19D99}"/>
              </a:ext>
            </a:extLst>
          </p:cNvPr>
          <p:cNvCxnSpPr/>
          <p:nvPr/>
        </p:nvCxnSpPr>
        <p:spPr>
          <a:xfrm>
            <a:off x="12897853" y="8710863"/>
            <a:ext cx="481263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map of florida waters">
            <a:extLst>
              <a:ext uri="{FF2B5EF4-FFF2-40B4-BE49-F238E27FC236}">
                <a16:creationId xmlns:a16="http://schemas.microsoft.com/office/drawing/2014/main" id="{55475029-4395-4F16-852E-13DFEAC9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997558"/>
            <a:ext cx="17664112" cy="1943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133B80E-FB0E-4AF7-BF35-32D07EEB8FC7}"/>
              </a:ext>
            </a:extLst>
          </p:cNvPr>
          <p:cNvSpPr/>
          <p:nvPr/>
        </p:nvSpPr>
        <p:spPr>
          <a:xfrm>
            <a:off x="7497245" y="8710863"/>
            <a:ext cx="481263" cy="4812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D087C2D4-B559-4FBB-84C5-33F737A59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9004" y="407849"/>
            <a:ext cx="20402550" cy="3168643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0100" dirty="0">
                <a:ln>
                  <a:solidFill>
                    <a:schemeClr val="tx1"/>
                  </a:solidFill>
                </a:ln>
                <a:latin typeface="+mn-lt"/>
              </a:rPr>
              <a:t>Ochlockonee River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3988DD-CB95-4C0C-A545-43D59FFF91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4112" y="13601700"/>
            <a:ext cx="1247775" cy="228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2E75752-7A90-4EA8-8B30-88A3B8E6F6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8"/>
          <a:stretch/>
        </p:blipFill>
        <p:spPr>
          <a:xfrm>
            <a:off x="17664112" y="7997558"/>
            <a:ext cx="18666636" cy="19434442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4AE173C1-A435-4882-B7FE-418553C69AAC}"/>
              </a:ext>
            </a:extLst>
          </p:cNvPr>
          <p:cNvSpPr/>
          <p:nvPr/>
        </p:nvSpPr>
        <p:spPr>
          <a:xfrm>
            <a:off x="19815141" y="15661629"/>
            <a:ext cx="481263" cy="4812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0709045-7543-4FF8-AD2E-AAFA6BB7E17C}"/>
              </a:ext>
            </a:extLst>
          </p:cNvPr>
          <p:cNvCxnSpPr>
            <a:cxnSpLocks/>
          </p:cNvCxnSpPr>
          <p:nvPr/>
        </p:nvCxnSpPr>
        <p:spPr>
          <a:xfrm>
            <a:off x="31480985" y="7383566"/>
            <a:ext cx="3425241" cy="14999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B3E5416-3F1B-4337-ACFD-80D7415A0D3F}"/>
              </a:ext>
            </a:extLst>
          </p:cNvPr>
          <p:cNvSpPr txBox="1"/>
          <p:nvPr/>
        </p:nvSpPr>
        <p:spPr>
          <a:xfrm>
            <a:off x="29336175" y="6844567"/>
            <a:ext cx="42896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500m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521045-A0DB-46B3-B01B-67CF9B5160D1}"/>
              </a:ext>
            </a:extLst>
          </p:cNvPr>
          <p:cNvCxnSpPr>
            <a:cxnSpLocks/>
          </p:cNvCxnSpPr>
          <p:nvPr/>
        </p:nvCxnSpPr>
        <p:spPr>
          <a:xfrm>
            <a:off x="31480985" y="7106567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DAB345A-E2AF-4F06-B566-C44C8F512E22}"/>
              </a:ext>
            </a:extLst>
          </p:cNvPr>
          <p:cNvCxnSpPr>
            <a:cxnSpLocks/>
          </p:cNvCxnSpPr>
          <p:nvPr/>
        </p:nvCxnSpPr>
        <p:spPr>
          <a:xfrm>
            <a:off x="34906226" y="7106567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2978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B3497-EDA8-4709-81AA-0A3F86039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6576000" cy="5302252"/>
          </a:xfrm>
        </p:spPr>
        <p:txBody>
          <a:bodyPr/>
          <a:lstStyle/>
          <a:p>
            <a:pPr algn="ctr"/>
            <a:r>
              <a:rPr lang="en-US" b="1" dirty="0"/>
              <a:t>Polar Organic Chemical Integrative Sampler (POCIS)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CC7A8D-3F67-49F1-8888-C2FFA9BE8F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92"/>
          <a:stretch/>
        </p:blipFill>
        <p:spPr>
          <a:xfrm>
            <a:off x="20669250" y="7066535"/>
            <a:ext cx="14706600" cy="107061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78B613C-AAE6-4770-B616-8097402B597A}"/>
              </a:ext>
            </a:extLst>
          </p:cNvPr>
          <p:cNvSpPr/>
          <p:nvPr/>
        </p:nvSpPr>
        <p:spPr>
          <a:xfrm>
            <a:off x="628650" y="5302252"/>
            <a:ext cx="33947100" cy="1423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Monitors hydrophilic contaminants that could be potential endocrine disrupters, or acutely toxic</a:t>
            </a:r>
          </a:p>
          <a:p>
            <a:endParaRPr lang="en-US" sz="5500" dirty="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Composed of 2 </a:t>
            </a:r>
          </a:p>
          <a:p>
            <a:r>
              <a:rPr lang="en-US" sz="9600" dirty="0"/>
              <a:t>    sheets of microporous</a:t>
            </a:r>
          </a:p>
          <a:p>
            <a:r>
              <a:rPr lang="en-US" sz="9600" dirty="0"/>
              <a:t>    (0.1µm pore size) </a:t>
            </a:r>
          </a:p>
          <a:p>
            <a:r>
              <a:rPr lang="en-US" sz="9600" dirty="0"/>
              <a:t>    </a:t>
            </a:r>
            <a:r>
              <a:rPr lang="en-US" sz="9600" dirty="0" err="1"/>
              <a:t>polyethersulfone</a:t>
            </a:r>
            <a:endParaRPr lang="en-US" sz="9600" dirty="0"/>
          </a:p>
          <a:p>
            <a:r>
              <a:rPr lang="en-US" sz="9600" dirty="0"/>
              <a:t>    membrane encasing </a:t>
            </a:r>
          </a:p>
          <a:p>
            <a:r>
              <a:rPr lang="en-US" sz="9600" dirty="0"/>
              <a:t>    a solid phase sorbent</a:t>
            </a:r>
          </a:p>
          <a:p>
            <a:r>
              <a:rPr lang="en-US" sz="9600" dirty="0"/>
              <a:t>    (Oasis HLB)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646F0A-1907-478C-B5FB-6E15B1A00DB8}"/>
              </a:ext>
            </a:extLst>
          </p:cNvPr>
          <p:cNvSpPr/>
          <p:nvPr/>
        </p:nvSpPr>
        <p:spPr>
          <a:xfrm>
            <a:off x="21469350" y="15906571"/>
            <a:ext cx="13906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https://www.sciencedirect.com/science/article/pii/S0166526X06480089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A2AE54-611D-4953-B2F5-F0170F2C42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0" t="45880" r="36875" b="24590"/>
          <a:stretch/>
        </p:blipFill>
        <p:spPr>
          <a:xfrm>
            <a:off x="25299879" y="17119474"/>
            <a:ext cx="9904521" cy="98280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7FC362-24B1-46F7-908F-53A6F0CBC30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34" t="38068" r="24844" b="43065"/>
          <a:stretch/>
        </p:blipFill>
        <p:spPr>
          <a:xfrm>
            <a:off x="15163800" y="17068800"/>
            <a:ext cx="8972550" cy="98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4888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31B855-1C78-46B2-872A-3C1E7019D448}"/>
              </a:ext>
            </a:extLst>
          </p:cNvPr>
          <p:cNvSpPr txBox="1"/>
          <p:nvPr/>
        </p:nvSpPr>
        <p:spPr>
          <a:xfrm>
            <a:off x="8159153" y="868011"/>
            <a:ext cx="202576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Passive Sampler Collection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4E330F63-7641-4986-8852-7DEB66F24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21299" y="4288838"/>
            <a:ext cx="11174368" cy="4572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7200" b="1" dirty="0">
                <a:ea typeface="Times New Roman" panose="02020603050405020304" pitchFamily="18" charset="0"/>
                <a:cs typeface="Calibri" panose="020F0502020204030204" pitchFamily="34" charset="0"/>
              </a:rPr>
              <a:t>Canister (1)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Holds 3 POCIS and 3 SPMD in water column during deployment.</a:t>
            </a:r>
          </a:p>
          <a:p>
            <a:pPr marL="489828" marR="156472" indent="-367372"/>
            <a:r>
              <a:rPr lang="en-US" sz="5400" dirty="0"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9661EDF7-F7ED-45DC-830F-7B60CE237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53640" y="4288838"/>
            <a:ext cx="12089223" cy="16501730"/>
          </a:xfrm>
          <a:prstGeom prst="rect">
            <a:avLst/>
          </a:prstGeom>
          <a:solidFill>
            <a:srgbClr val="FFFFFF"/>
          </a:solidFill>
          <a:ln w="9525">
            <a:solidFill>
              <a:schemeClr val="dk1">
                <a:shade val="95000"/>
                <a:satMod val="105000"/>
              </a:schemeClr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7200" b="1" dirty="0">
                <a:ea typeface="Times New Roman" panose="02020603050405020304" pitchFamily="18" charset="0"/>
                <a:cs typeface="Calibri" panose="020F0502020204030204" pitchFamily="34" charset="0"/>
              </a:rPr>
              <a:t>SPMD (2)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PRCs added by EST.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Spikes added by SGS/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Composited &amp; extracted for chemistry analyses.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Extract split 1:5.</a:t>
            </a:r>
          </a:p>
          <a:p>
            <a:pPr lvl="1" indent="-251726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Alkylphenols by SGS/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66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indent="-251726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MRES w/ ON by SGS/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66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indent="-251726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PBDEs by SGS/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66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indent="-251726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PRC analysis by SGS/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66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indent="-251726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 Archive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 performs analyses for chemistry analytes of interest and PRCs.</a:t>
            </a: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D0240D9D-DB2B-4DDE-819C-5C44D874F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036" y="4288839"/>
            <a:ext cx="12459262" cy="16501729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7200" b="1" dirty="0">
                <a:ea typeface="Times New Roman" panose="02020603050405020304" pitchFamily="18" charset="0"/>
                <a:cs typeface="Calibri" panose="020F0502020204030204" pitchFamily="34" charset="0"/>
              </a:rPr>
              <a:t>SPMD (1)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No PRC addition.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No spike additions.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Extracted separately from the other 2 SPMDs by SGS/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Extract split 1:3.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1/3 for  BLYES &amp;SOS 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Chromotest</a:t>
            </a: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 analysis by USGS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1/3 for ER binding &amp; transactivation assays by UF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1/3 for pesticide analyses by DEP lab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 ships 1/3 portion of extract concentrated to </a:t>
            </a:r>
            <a:r>
              <a:rPr lang="en-US" sz="6600" u="sng" dirty="0">
                <a:ea typeface="Times New Roman" panose="02020603050405020304" pitchFamily="18" charset="0"/>
                <a:cs typeface="Arial" panose="020B0604020202020204" pitchFamily="34" charset="0"/>
              </a:rPr>
              <a:t>0.5 mL</a:t>
            </a: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 to USGS LSC and UF Denslow Lab, 1ml to DEP lab</a:t>
            </a:r>
          </a:p>
          <a:p>
            <a:pPr marL="156472" marR="156472"/>
            <a:r>
              <a:rPr lang="en-US" sz="5400" dirty="0"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4CFF0D-B8C2-4134-AC94-5D2C95EE1F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2"/>
          <a:stretch/>
        </p:blipFill>
        <p:spPr>
          <a:xfrm>
            <a:off x="13052081" y="10930270"/>
            <a:ext cx="10770776" cy="16501730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4B26CDE-8C03-4934-8548-FB95BFCE744B}"/>
              </a:ext>
            </a:extLst>
          </p:cNvPr>
          <p:cNvCxnSpPr>
            <a:cxnSpLocks/>
          </p:cNvCxnSpPr>
          <p:nvPr/>
        </p:nvCxnSpPr>
        <p:spPr>
          <a:xfrm>
            <a:off x="12821298" y="20790568"/>
            <a:ext cx="4923844" cy="4668253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DC40C08-3116-47A1-A157-515B72F267B1}"/>
              </a:ext>
            </a:extLst>
          </p:cNvPr>
          <p:cNvCxnSpPr>
            <a:cxnSpLocks/>
          </p:cNvCxnSpPr>
          <p:nvPr/>
        </p:nvCxnSpPr>
        <p:spPr>
          <a:xfrm flipH="1" flipV="1">
            <a:off x="22763747" y="19181135"/>
            <a:ext cx="1289893" cy="1609433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AC12130-BFCB-48AA-89A4-C3C09B8A1907}"/>
              </a:ext>
            </a:extLst>
          </p:cNvPr>
          <p:cNvCxnSpPr>
            <a:cxnSpLocks/>
          </p:cNvCxnSpPr>
          <p:nvPr/>
        </p:nvCxnSpPr>
        <p:spPr>
          <a:xfrm flipH="1" flipV="1">
            <a:off x="23293137" y="14741954"/>
            <a:ext cx="760503" cy="6048614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015E827-504B-453E-8637-6AB14F909ECD}"/>
              </a:ext>
            </a:extLst>
          </p:cNvPr>
          <p:cNvCxnSpPr>
            <a:cxnSpLocks/>
          </p:cNvCxnSpPr>
          <p:nvPr/>
        </p:nvCxnSpPr>
        <p:spPr>
          <a:xfrm flipH="1">
            <a:off x="17854863" y="8860838"/>
            <a:ext cx="433137" cy="2069432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14313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372EF90E-3694-4E4B-9349-0C85A3084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4009799"/>
            <a:ext cx="13042231" cy="152757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7200" b="1" dirty="0">
                <a:ea typeface="Times New Roman" panose="02020603050405020304" pitchFamily="18" charset="0"/>
                <a:cs typeface="Calibri" panose="020F0502020204030204" pitchFamily="34" charset="0"/>
              </a:rPr>
              <a:t>POCIS-HLB (2) </a:t>
            </a:r>
            <a:endParaRPr lang="en-US" sz="72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Shipped by DEP to </a:t>
            </a: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. 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Spikes added by </a:t>
            </a: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Extracted for chemistry analysis by </a:t>
            </a: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Extract from each disk split 1:4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MRES w/ ON by </a:t>
            </a: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66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PPCP &amp; hormones by </a:t>
            </a: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66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PFC by </a:t>
            </a: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66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Archive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 performs chemical analysis.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 ships holders back to DEP.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DEP cleans holders and ships them to EST. </a:t>
            </a:r>
            <a:endParaRPr lang="en-US" sz="6000" dirty="0"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A6E1E6A5-4FCD-46B1-B17F-6DEC09EE9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63159" y="4009799"/>
            <a:ext cx="12512842" cy="14719666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7200" b="1" dirty="0">
                <a:ea typeface="Times New Roman" panose="02020603050405020304" pitchFamily="18" charset="0"/>
                <a:cs typeface="Calibri" panose="020F0502020204030204" pitchFamily="34" charset="0"/>
              </a:rPr>
              <a:t>POCIS-HLB (1) </a:t>
            </a:r>
            <a:endParaRPr lang="en-US" sz="72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No spike additions.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Extracted separate from the other 2 POCIS by SGS/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Extract split 1:3.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BLYES &amp;SOS 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Chromotest</a:t>
            </a: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 analysis by USGS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ER binding &amp; transactivation assays by UF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Pesticide analyses by DEP lab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 ships 1/3 portion of extract, concentrated to 0.5 mL to USGS LSC and UF Denslow Lab, 1ml to DEP lab.</a:t>
            </a:r>
          </a:p>
          <a:p>
            <a:pPr marL="156472" marR="156472"/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                    </a:t>
            </a:r>
            <a:endParaRPr lang="en-US" sz="54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56472" marR="156472"/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5400" dirty="0"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CC511F37-BDD8-456E-B06C-B24FE1D64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39075" y="20068674"/>
            <a:ext cx="24736926" cy="736332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7200" b="1" dirty="0">
                <a:ea typeface="Times New Roman" panose="02020603050405020304" pitchFamily="18" charset="0"/>
                <a:cs typeface="Calibri" panose="020F0502020204030204" pitchFamily="34" charset="0"/>
              </a:rPr>
              <a:t>Sample Container (Can)(2)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Can #1 contains 3 SPMD (2 w/ PRCs, 1 marked w/ hole has no PRCs)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Can #2 contains 3 POCIS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All POCIS &amp; SPMDs removed &amp; placed in canister during deployment period.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All POCIS &amp; SPMDs placed in cans upon retrieval.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Cans sealed &amp; shipped by DEP to </a:t>
            </a:r>
            <a:r>
              <a:rPr lang="en-US" sz="66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6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 for extraction.  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9994DB-9B16-4968-9969-CC321F062D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26"/>
          <a:stretch/>
        </p:blipFill>
        <p:spPr>
          <a:xfrm>
            <a:off x="13258842" y="4009799"/>
            <a:ext cx="10539663" cy="14719666"/>
          </a:xfrm>
          <a:prstGeom prst="rect">
            <a:avLst/>
          </a:prstGeom>
        </p:spPr>
      </p:pic>
      <p:pic>
        <p:nvPicPr>
          <p:cNvPr id="8" name="Picture 7" descr="C:\Users\Wilson_A\AppData\Local\Microsoft\Windows\Temporary Internet Files\Content.Outlook\JD45C4C5\spmdphoto1.bmp">
            <a:extLst>
              <a:ext uri="{FF2B5EF4-FFF2-40B4-BE49-F238E27FC236}">
                <a16:creationId xmlns:a16="http://schemas.microsoft.com/office/drawing/2014/main" id="{698317E4-A308-4D64-AD20-1A82C7006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537" y="20068674"/>
            <a:ext cx="5919538" cy="736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:\Users\Wilson_A\AppData\Local\Microsoft\Windows\Temporary Internet Files\Content.Outlook\JD45C4C5\spmdphoto1.bmp">
            <a:extLst>
              <a:ext uri="{FF2B5EF4-FFF2-40B4-BE49-F238E27FC236}">
                <a16:creationId xmlns:a16="http://schemas.microsoft.com/office/drawing/2014/main" id="{60567488-2541-4803-BC5C-4DB5155C2C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0068674"/>
            <a:ext cx="5919538" cy="736332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07CA176-1F91-4ADF-9CE6-C83775EDD6C1}"/>
              </a:ext>
            </a:extLst>
          </p:cNvPr>
          <p:cNvSpPr txBox="1"/>
          <p:nvPr/>
        </p:nvSpPr>
        <p:spPr>
          <a:xfrm>
            <a:off x="8183216" y="785649"/>
            <a:ext cx="202576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Passive Sampler Collection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71D49A8-810B-4FFC-B195-16DAB7A6675F}"/>
              </a:ext>
            </a:extLst>
          </p:cNvPr>
          <p:cNvCxnSpPr>
            <a:cxnSpLocks/>
          </p:cNvCxnSpPr>
          <p:nvPr/>
        </p:nvCxnSpPr>
        <p:spPr>
          <a:xfrm flipH="1" flipV="1">
            <a:off x="11134507" y="26565726"/>
            <a:ext cx="704568" cy="693661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7CE3C9D-7229-4FE6-BC60-221C8E04539A}"/>
              </a:ext>
            </a:extLst>
          </p:cNvPr>
          <p:cNvCxnSpPr>
            <a:cxnSpLocks/>
          </p:cNvCxnSpPr>
          <p:nvPr/>
        </p:nvCxnSpPr>
        <p:spPr>
          <a:xfrm flipH="1" flipV="1">
            <a:off x="4980112" y="26565726"/>
            <a:ext cx="6858963" cy="866274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7D4D58C-60D5-484A-8CAF-0DD412556CE0}"/>
              </a:ext>
            </a:extLst>
          </p:cNvPr>
          <p:cNvCxnSpPr>
            <a:cxnSpLocks/>
          </p:cNvCxnSpPr>
          <p:nvPr/>
        </p:nvCxnSpPr>
        <p:spPr>
          <a:xfrm flipH="1" flipV="1">
            <a:off x="18312063" y="17181095"/>
            <a:ext cx="5751097" cy="1527515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7E7FC56-13DD-46BA-A7BB-D0F2967D1FF8}"/>
              </a:ext>
            </a:extLst>
          </p:cNvPr>
          <p:cNvCxnSpPr>
            <a:cxnSpLocks/>
          </p:cNvCxnSpPr>
          <p:nvPr/>
        </p:nvCxnSpPr>
        <p:spPr>
          <a:xfrm flipV="1">
            <a:off x="12560969" y="17181095"/>
            <a:ext cx="1588168" cy="1548370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4D06B7B-90CE-44E6-B8F2-4F490B835827}"/>
              </a:ext>
            </a:extLst>
          </p:cNvPr>
          <p:cNvCxnSpPr>
            <a:cxnSpLocks/>
          </p:cNvCxnSpPr>
          <p:nvPr/>
        </p:nvCxnSpPr>
        <p:spPr>
          <a:xfrm flipV="1">
            <a:off x="12655076" y="13138484"/>
            <a:ext cx="1975325" cy="5559699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0896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C3FD4-19E1-4648-AE51-F87681AD0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0" y="1346207"/>
            <a:ext cx="15773400" cy="215899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Blank Collections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178E1A-B099-4371-96DF-87B48177A597}"/>
              </a:ext>
            </a:extLst>
          </p:cNvPr>
          <p:cNvSpPr txBox="1"/>
          <p:nvPr/>
        </p:nvSpPr>
        <p:spPr>
          <a:xfrm>
            <a:off x="781050" y="4381500"/>
            <a:ext cx="35242500" cy="2077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2 field blanks were collected at Apalachicola </a:t>
            </a:r>
          </a:p>
          <a:p>
            <a:r>
              <a:rPr lang="en-US" sz="9600" dirty="0"/>
              <a:t>1. Passive sampling equipment</a:t>
            </a:r>
          </a:p>
          <a:p>
            <a:pPr marL="2971800" lvl="4" indent="-1143000">
              <a:buFont typeface="Arial" panose="020B0604020202020204" pitchFamily="34" charset="0"/>
              <a:buChar char="•"/>
            </a:pPr>
            <a:r>
              <a:rPr lang="en-US" sz="9600" dirty="0"/>
              <a:t>The blank sample containers (cans) were opened twice; once when passive sampler was deployed, and again when recovered from the site.</a:t>
            </a:r>
          </a:p>
          <a:p>
            <a:pPr marL="2971800" lvl="4" indent="-1143000">
              <a:buFont typeface="Arial" panose="020B0604020202020204" pitchFamily="34" charset="0"/>
              <a:buChar char="•"/>
            </a:pPr>
            <a:r>
              <a:rPr lang="en-US" sz="9600" dirty="0"/>
              <a:t>Blank cans stayed open while passive sampling devices (POCIS &amp; SPMD) were exposed to air.</a:t>
            </a:r>
          </a:p>
          <a:p>
            <a:pPr marL="2971800" lvl="4" indent="-1143000">
              <a:buFont typeface="Arial" panose="020B0604020202020204" pitchFamily="34" charset="0"/>
              <a:buChar char="•"/>
            </a:pPr>
            <a:r>
              <a:rPr lang="en-US" sz="9600" dirty="0"/>
              <a:t>Sealed blank cans were stored at -20°C during deployment period.</a:t>
            </a:r>
          </a:p>
          <a:p>
            <a:r>
              <a:rPr lang="en-US" sz="9600" dirty="0"/>
              <a:t>2. Grab samples</a:t>
            </a:r>
          </a:p>
          <a:p>
            <a:pPr marL="2971800" lvl="4" indent="-1143000">
              <a:buFont typeface="Arial" panose="020B0604020202020204" pitchFamily="34" charset="0"/>
              <a:buChar char="•"/>
            </a:pPr>
            <a:r>
              <a:rPr lang="en-US" sz="9600" dirty="0"/>
              <a:t>Blank collected using DI water supplied from </a:t>
            </a:r>
            <a:r>
              <a:rPr lang="en-US" sz="96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9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9600" dirty="0"/>
              <a:t>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9600" dirty="0"/>
          </a:p>
          <a:p>
            <a:pPr marL="2971800" lvl="4" indent="-1143000">
              <a:buFont typeface="Arial" panose="020B0604020202020204" pitchFamily="34" charset="0"/>
              <a:buChar char="•"/>
            </a:pPr>
            <a:endParaRPr lang="en-US" sz="9600" dirty="0"/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37098517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CFFAE5-2A5B-4C2C-91FB-4DC65E412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0"/>
            <a:ext cx="32175450" cy="3878408"/>
          </a:xfrm>
        </p:spPr>
        <p:txBody>
          <a:bodyPr>
            <a:normAutofit/>
          </a:bodyPr>
          <a:lstStyle/>
          <a:p>
            <a:pPr algn="ctr"/>
            <a:r>
              <a:rPr lang="en-US" sz="11000" b="1" dirty="0">
                <a:latin typeface="+mn-lt"/>
              </a:rPr>
              <a:t>Emerging Substances of Concern</a:t>
            </a:r>
            <a:br>
              <a:rPr lang="en-US" sz="11000" b="1" dirty="0">
                <a:latin typeface="+mn-lt"/>
              </a:rPr>
            </a:br>
            <a:r>
              <a:rPr lang="en-US" sz="11000" b="1" dirty="0">
                <a:latin typeface="+mn-lt"/>
              </a:rPr>
              <a:t>(ESOC)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CE02A-43F0-44F2-BE56-08D98B9AA5C2}"/>
              </a:ext>
            </a:extLst>
          </p:cNvPr>
          <p:cNvSpPr txBox="1"/>
          <p:nvPr/>
        </p:nvSpPr>
        <p:spPr>
          <a:xfrm>
            <a:off x="1343025" y="2294066"/>
            <a:ext cx="33889950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0" dirty="0"/>
              <a:t>This study separated analytes into 6 main categories</a:t>
            </a:r>
          </a:p>
          <a:p>
            <a:pPr algn="ctr"/>
            <a:endParaRPr lang="en-US" sz="11000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B1087BB-9BC4-44EF-B052-4180179735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182815"/>
              </p:ext>
            </p:extLst>
          </p:nvPr>
        </p:nvGraphicFramePr>
        <p:xfrm>
          <a:off x="0" y="4729185"/>
          <a:ext cx="36576000" cy="22398015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7467600">
                  <a:extLst>
                    <a:ext uri="{9D8B030D-6E8A-4147-A177-3AD203B41FA5}">
                      <a16:colId xmlns:a16="http://schemas.microsoft.com/office/drawing/2014/main" val="337306784"/>
                    </a:ext>
                  </a:extLst>
                </a:gridCol>
                <a:gridCol w="8458200">
                  <a:extLst>
                    <a:ext uri="{9D8B030D-6E8A-4147-A177-3AD203B41FA5}">
                      <a16:colId xmlns:a16="http://schemas.microsoft.com/office/drawing/2014/main" val="3519490591"/>
                    </a:ext>
                  </a:extLst>
                </a:gridCol>
                <a:gridCol w="8648700">
                  <a:extLst>
                    <a:ext uri="{9D8B030D-6E8A-4147-A177-3AD203B41FA5}">
                      <a16:colId xmlns:a16="http://schemas.microsoft.com/office/drawing/2014/main" val="3686617787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1419902063"/>
                    </a:ext>
                  </a:extLst>
                </a:gridCol>
                <a:gridCol w="6972300">
                  <a:extLst>
                    <a:ext uri="{9D8B030D-6E8A-4147-A177-3AD203B41FA5}">
                      <a16:colId xmlns:a16="http://schemas.microsoft.com/office/drawing/2014/main" val="3681912638"/>
                    </a:ext>
                  </a:extLst>
                </a:gridCol>
              </a:tblGrid>
              <a:tr h="27929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Human exposure route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Aquatic life effects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 Solubility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 device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813038"/>
                  </a:ext>
                </a:extLst>
              </a:tr>
              <a:tr h="382342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Polybrominated diphenyl ethers (PBDE)</a:t>
                      </a:r>
                    </a:p>
                  </a:txBody>
                  <a:tcPr marL="1828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House dust, sediment, food web, breast milk, surface &amp; ground water.</a:t>
                      </a:r>
                    </a:p>
                  </a:txBody>
                  <a:tcPr marL="1828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Bioaccumulative</a:t>
                      </a:r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potential endocrine disruptor (ED), carcinogenic, toxic, persistent</a:t>
                      </a:r>
                    </a:p>
                  </a:txBody>
                  <a:tcPr marL="1828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SPMD &amp; Grab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431213"/>
                  </a:ext>
                </a:extLst>
              </a:tr>
              <a:tr h="3257635">
                <a:tc>
                  <a:txBody>
                    <a:bodyPr/>
                    <a:lstStyle/>
                    <a:p>
                      <a:pPr algn="l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Pharmaceuticals &amp; personal care products (PPCP)</a:t>
                      </a:r>
                    </a:p>
                  </a:txBody>
                  <a:tcPr marL="1828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Surface &amp; ground water</a:t>
                      </a:r>
                    </a:p>
                  </a:txBody>
                  <a:tcPr marL="1828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Potential ED</a:t>
                      </a:r>
                    </a:p>
                  </a:txBody>
                  <a:tcPr marL="1828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POCIS &amp; Grab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740931"/>
                  </a:ext>
                </a:extLst>
              </a:tr>
              <a:tr h="205177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Synthetic hormones</a:t>
                      </a:r>
                    </a:p>
                  </a:txBody>
                  <a:tcPr marL="1828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Surface &amp; ground water</a:t>
                      </a:r>
                    </a:p>
                  </a:txBody>
                  <a:tcPr marL="1828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Potential ED</a:t>
                      </a:r>
                    </a:p>
                  </a:txBody>
                  <a:tcPr marL="1828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POCIS &amp; Grab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49207"/>
                  </a:ext>
                </a:extLst>
              </a:tr>
              <a:tr h="1866985">
                <a:tc>
                  <a:txBody>
                    <a:bodyPr/>
                    <a:lstStyle/>
                    <a:p>
                      <a:pPr algn="l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Alkylphenols</a:t>
                      </a:r>
                    </a:p>
                  </a:txBody>
                  <a:tcPr marL="1828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Surface &amp; ground water</a:t>
                      </a:r>
                    </a:p>
                  </a:txBody>
                  <a:tcPr marL="1828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Potential ED</a:t>
                      </a:r>
                    </a:p>
                  </a:txBody>
                  <a:tcPr marL="1828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SPMD &amp; Grab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254337"/>
                  </a:ext>
                </a:extLst>
              </a:tr>
              <a:tr h="190318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Pesticides</a:t>
                      </a:r>
                    </a:p>
                  </a:txBody>
                  <a:tcPr marL="1828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Surface &amp; ground water, sediment, food web</a:t>
                      </a:r>
                    </a:p>
                  </a:txBody>
                  <a:tcPr marL="1828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Toxic, potential ED</a:t>
                      </a:r>
                    </a:p>
                  </a:txBody>
                  <a:tcPr marL="1828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POCIS, SPMD &amp; Grab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6658518"/>
                  </a:ext>
                </a:extLst>
              </a:tr>
              <a:tr h="2488605">
                <a:tc>
                  <a:txBody>
                    <a:bodyPr/>
                    <a:lstStyle/>
                    <a:p>
                      <a:pPr algn="l" fontAlgn="b"/>
                      <a:r>
                        <a:rPr lang="en-US" sz="8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Perfluorinated</a:t>
                      </a:r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compounds (PFC)</a:t>
                      </a:r>
                    </a:p>
                  </a:txBody>
                  <a:tcPr marL="1828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Food web, breast milk</a:t>
                      </a:r>
                    </a:p>
                  </a:txBody>
                  <a:tcPr marL="1828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Bioaccumulative</a:t>
                      </a:r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potential ED</a:t>
                      </a:r>
                    </a:p>
                  </a:txBody>
                  <a:tcPr marL="1828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POCIS &amp; Grab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1704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94087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C69FA-18D6-4453-BB3F-A00E547F3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7900" y="571499"/>
            <a:ext cx="17183100" cy="3067059"/>
          </a:xfrm>
        </p:spPr>
        <p:txBody>
          <a:bodyPr/>
          <a:lstStyle/>
          <a:p>
            <a:r>
              <a:rPr lang="en-US" dirty="0"/>
              <a:t>Analytical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05AC8-EB8D-4282-ABCF-A13B68AFCC98}"/>
              </a:ext>
            </a:extLst>
          </p:cNvPr>
          <p:cNvSpPr txBox="1">
            <a:spLocks/>
          </p:cNvSpPr>
          <p:nvPr/>
        </p:nvSpPr>
        <p:spPr>
          <a:xfrm>
            <a:off x="0" y="4876800"/>
            <a:ext cx="36576000" cy="219837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914378" indent="-914378" algn="l" defTabSz="3657509" rtl="0" eaLnBrk="1" latinLnBrk="0" hangingPunct="1">
              <a:lnSpc>
                <a:spcPct val="90000"/>
              </a:lnSpc>
              <a:spcBef>
                <a:spcPts val="4000"/>
              </a:spcBef>
              <a:buFont typeface="Arial" panose="020B0604020202020204" pitchFamily="34" charset="0"/>
              <a:buChar char="•"/>
              <a:defRPr sz="1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3132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86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8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00640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29395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058149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886903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715657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544412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0" dirty="0"/>
              <a:t>Targeted analyses based on:</a:t>
            </a:r>
          </a:p>
          <a:p>
            <a:pPr lvl="1"/>
            <a:r>
              <a:rPr lang="en-US" sz="14000" dirty="0"/>
              <a:t>Occurrence in published literature.</a:t>
            </a:r>
          </a:p>
          <a:p>
            <a:pPr lvl="1"/>
            <a:r>
              <a:rPr lang="en-US" sz="14000" dirty="0"/>
              <a:t>Occurrence gleaned from an RFI from SGS/</a:t>
            </a:r>
            <a:r>
              <a:rPr lang="en-US" sz="14000" dirty="0" err="1"/>
              <a:t>Axys</a:t>
            </a:r>
            <a:r>
              <a:rPr lang="en-US" sz="14000" dirty="0"/>
              <a:t>.</a:t>
            </a:r>
          </a:p>
          <a:p>
            <a:pPr lvl="1"/>
            <a:r>
              <a:rPr lang="en-US" sz="14000" dirty="0"/>
              <a:t>Availability of methods.</a:t>
            </a:r>
          </a:p>
          <a:p>
            <a:pPr lvl="1"/>
            <a:r>
              <a:rPr lang="en-US" sz="14000" dirty="0"/>
              <a:t>Capability of laboratories responding to an RFI.</a:t>
            </a:r>
          </a:p>
          <a:p>
            <a:pPr lvl="1"/>
            <a:r>
              <a:rPr lang="en-US" sz="14000" dirty="0"/>
              <a:t>Known agricultural use (pesticides/herbicides).</a:t>
            </a:r>
          </a:p>
          <a:p>
            <a:pPr lvl="1"/>
            <a:r>
              <a:rPr lang="en-US" sz="14000" dirty="0"/>
              <a:t>Observations from existing monitoring programs.</a:t>
            </a:r>
          </a:p>
          <a:p>
            <a:pPr lvl="1"/>
            <a:r>
              <a:rPr lang="en-US" sz="14000" dirty="0"/>
              <a:t>Potential for adverse environmental effects.</a:t>
            </a:r>
          </a:p>
        </p:txBody>
      </p:sp>
    </p:spTree>
    <p:extLst>
      <p:ext uri="{BB962C8B-B14F-4D97-AF65-F5344CB8AC3E}">
        <p14:creationId xmlns:p14="http://schemas.microsoft.com/office/powerpoint/2010/main" val="37229939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FBBDD-39EB-4C54-AA7D-B12AFE1EE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7800" y="9601199"/>
            <a:ext cx="27698700" cy="4743453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34400" dirty="0">
                <a:latin typeface="+mn-lt"/>
              </a:rPr>
              <a:t>SGS/AXYS Data</a:t>
            </a:r>
          </a:p>
        </p:txBody>
      </p:sp>
    </p:spTree>
    <p:extLst>
      <p:ext uri="{BB962C8B-B14F-4D97-AF65-F5344CB8AC3E}">
        <p14:creationId xmlns:p14="http://schemas.microsoft.com/office/powerpoint/2010/main" val="28624739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1A0933-3793-4EBF-B694-1E278B9D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9906000"/>
            <a:ext cx="31546800" cy="6191259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49600" dirty="0">
                <a:solidFill>
                  <a:schemeClr val="tx1"/>
                </a:solidFill>
              </a:rPr>
              <a:t>Pesticides</a:t>
            </a:r>
          </a:p>
        </p:txBody>
      </p:sp>
    </p:spTree>
    <p:extLst>
      <p:ext uri="{BB962C8B-B14F-4D97-AF65-F5344CB8AC3E}">
        <p14:creationId xmlns:p14="http://schemas.microsoft.com/office/powerpoint/2010/main" val="25230481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11004B-5D9F-4D2B-9931-735FA82DC732}"/>
              </a:ext>
            </a:extLst>
          </p:cNvPr>
          <p:cNvSpPr/>
          <p:nvPr/>
        </p:nvSpPr>
        <p:spPr>
          <a:xfrm>
            <a:off x="4963887" y="5992025"/>
            <a:ext cx="30469114" cy="13923812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2,4'-DDD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2,4'-DDE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alpha-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beta-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Sulphate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Ametryn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Atrazine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Desethylatrazine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alpha (cis)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gamma (trans)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oxy-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Chlorpyriphos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Diazinon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Dieldrin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Dimethenamid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Endrin Ketone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Ethalfluralin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Flufenacet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Flutriafol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alpha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beta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delta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gamma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Heptachlor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Heptachlor Epoxide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Hexachlorobenzene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Hexazinone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Mirex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Nonachlor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cis-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Nonachlor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trans-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Pendimethalin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Quintozene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Simazine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Tebuconazol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Trifluralin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76 Pesticide Compounds</a:t>
            </a:r>
          </a:p>
          <a:p>
            <a:pPr algn="ctr"/>
            <a:r>
              <a:rPr lang="en-US" sz="9600" b="1" dirty="0"/>
              <a:t>42 Pesticide Compounds Detected</a:t>
            </a:r>
          </a:p>
          <a:p>
            <a:pPr algn="ctr"/>
            <a:r>
              <a:rPr lang="en-US" sz="8000" dirty="0"/>
              <a:t>At one or more sites, in at least one sample type (POCIS, SPMD, or Grab)</a:t>
            </a:r>
          </a:p>
        </p:txBody>
      </p:sp>
    </p:spTree>
    <p:extLst>
      <p:ext uri="{BB962C8B-B14F-4D97-AF65-F5344CB8AC3E}">
        <p14:creationId xmlns:p14="http://schemas.microsoft.com/office/powerpoint/2010/main" val="26959278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935168" y="822067"/>
            <a:ext cx="18470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Pesticides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8850702" y="2584282"/>
            <a:ext cx="186393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 </a:t>
            </a:r>
            <a:r>
              <a:rPr lang="en-US" sz="6000" b="1" dirty="0"/>
              <a:t>by Sample Type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BFB61C-588F-42D1-ADE6-FB203189E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8270" y="3994239"/>
            <a:ext cx="15244233" cy="146539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299AAE-0057-4968-8AB2-FBC1200A5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527" y="20873218"/>
            <a:ext cx="34691724" cy="557156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A15E304-7ECA-4C29-A439-3506876F94D4}"/>
              </a:ext>
            </a:extLst>
          </p:cNvPr>
          <p:cNvSpPr txBox="1"/>
          <p:nvPr/>
        </p:nvSpPr>
        <p:spPr>
          <a:xfrm>
            <a:off x="12446922" y="19499941"/>
            <a:ext cx="11664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Pesticides Detected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3BE29C-C636-47AC-8D9F-C478AB50E3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33"/>
          <a:stretch/>
        </p:blipFill>
        <p:spPr>
          <a:xfrm>
            <a:off x="0" y="0"/>
            <a:ext cx="36576000" cy="27432000"/>
          </a:xfrm>
          <a:prstGeom prst="rect">
            <a:avLst/>
          </a:prstGeom>
        </p:spPr>
      </p:pic>
      <p:sp>
        <p:nvSpPr>
          <p:cNvPr id="4" name="Title 6">
            <a:extLst>
              <a:ext uri="{FF2B5EF4-FFF2-40B4-BE49-F238E27FC236}">
                <a16:creationId xmlns:a16="http://schemas.microsoft.com/office/drawing/2014/main" id="{10A5232E-6D97-4FD2-AF4D-93EDC4F7A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2275" y="889007"/>
            <a:ext cx="20402550" cy="3168643"/>
          </a:xfrm>
        </p:spPr>
        <p:txBody>
          <a:bodyPr>
            <a:noAutofit/>
          </a:bodyPr>
          <a:lstStyle/>
          <a:p>
            <a:r>
              <a:rPr lang="en-US" sz="201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Ochlockonee River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934E52-291D-4E14-A2EC-A2746E0C1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448" y="4057650"/>
            <a:ext cx="35951103" cy="22402800"/>
          </a:xfrm>
        </p:spPr>
        <p:txBody>
          <a:bodyPr>
            <a:normAutofit/>
          </a:bodyPr>
          <a:lstStyle/>
          <a:p>
            <a:r>
              <a:rPr lang="en-US" sz="13800" dirty="0">
                <a:solidFill>
                  <a:schemeClr val="bg1"/>
                </a:solidFill>
              </a:rPr>
              <a:t>190 miles long</a:t>
            </a:r>
          </a:p>
          <a:p>
            <a:r>
              <a:rPr lang="en-US" sz="13800" dirty="0">
                <a:solidFill>
                  <a:schemeClr val="bg1"/>
                </a:solidFill>
              </a:rPr>
              <a:t>The drainage basin is 1,002 square miles </a:t>
            </a:r>
          </a:p>
          <a:p>
            <a:r>
              <a:rPr lang="en-US" sz="13800" dirty="0">
                <a:solidFill>
                  <a:schemeClr val="bg1"/>
                </a:solidFill>
              </a:rPr>
              <a:t>River discharge averages 1,870 cubic feet/second.</a:t>
            </a:r>
          </a:p>
          <a:p>
            <a:r>
              <a:rPr lang="en-US" sz="13800" dirty="0">
                <a:solidFill>
                  <a:schemeClr val="bg1"/>
                </a:solidFill>
              </a:rPr>
              <a:t>Drainage basin receives sediments from the Coastal Plain province</a:t>
            </a:r>
          </a:p>
          <a:p>
            <a:r>
              <a:rPr lang="en-US" sz="13800" dirty="0">
                <a:solidFill>
                  <a:schemeClr val="bg1"/>
                </a:solidFill>
              </a:rPr>
              <a:t>The river receives effluent from the Georgia cities of Cairo, Thomasville and Moultrie.</a:t>
            </a:r>
          </a:p>
          <a:p>
            <a:r>
              <a:rPr lang="en-US" sz="13800" dirty="0">
                <a:solidFill>
                  <a:schemeClr val="bg1"/>
                </a:solidFill>
              </a:rPr>
              <a:t>Site is located just south of the FL-GA state line.</a:t>
            </a:r>
          </a:p>
          <a:p>
            <a:r>
              <a:rPr lang="en-US" sz="13800" dirty="0">
                <a:solidFill>
                  <a:schemeClr val="bg1"/>
                </a:solidFill>
              </a:rPr>
              <a:t>Sucralose maximum value detected was 2.6 µg/L</a:t>
            </a:r>
          </a:p>
          <a:p>
            <a:endParaRPr lang="en-US" sz="13800" dirty="0">
              <a:solidFill>
                <a:schemeClr val="bg1"/>
              </a:solidFill>
            </a:endParaRPr>
          </a:p>
          <a:p>
            <a:endParaRPr lang="en-US" sz="13800" dirty="0">
              <a:solidFill>
                <a:schemeClr val="bg1"/>
              </a:solidFill>
            </a:endParaRPr>
          </a:p>
          <a:p>
            <a:endParaRPr lang="en-US" sz="1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5000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TextBox 279">
            <a:extLst>
              <a:ext uri="{FF2B5EF4-FFF2-40B4-BE49-F238E27FC236}">
                <a16:creationId xmlns:a16="http://schemas.microsoft.com/office/drawing/2014/main" id="{66E0120B-F2FD-451F-9FC1-9DCE9673C850}"/>
              </a:ext>
            </a:extLst>
          </p:cNvPr>
          <p:cNvSpPr txBox="1"/>
          <p:nvPr/>
        </p:nvSpPr>
        <p:spPr>
          <a:xfrm>
            <a:off x="664988" y="1369756"/>
            <a:ext cx="171396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Pesticides Detected at Every Site (n = 4) </a:t>
            </a:r>
          </a:p>
          <a:p>
            <a:pPr algn="ctr"/>
            <a:r>
              <a:rPr lang="en-US" sz="8000" b="1" dirty="0"/>
              <a:t>by Sample Type</a:t>
            </a:r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125793F3-42C6-44D5-9D99-F798A31FD1AD}"/>
              </a:ext>
            </a:extLst>
          </p:cNvPr>
          <p:cNvSpPr txBox="1"/>
          <p:nvPr/>
        </p:nvSpPr>
        <p:spPr>
          <a:xfrm>
            <a:off x="773150" y="26160661"/>
            <a:ext cx="153137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Note: Data in this table corrected 7/30/2018.</a:t>
            </a:r>
          </a:p>
        </p:txBody>
      </p:sp>
      <p:pic>
        <p:nvPicPr>
          <p:cNvPr id="283" name="Picture 282">
            <a:extLst>
              <a:ext uri="{FF2B5EF4-FFF2-40B4-BE49-F238E27FC236}">
                <a16:creationId xmlns:a16="http://schemas.microsoft.com/office/drawing/2014/main" id="{6BF0EACB-CA13-4BD0-A169-A63E22129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2368" y="14108"/>
            <a:ext cx="16748015" cy="2741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7884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26724E-38A0-44D2-ABB3-8621C45B85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8" t="4225" r="2284" b="2781"/>
          <a:stretch/>
        </p:blipFill>
        <p:spPr>
          <a:xfrm>
            <a:off x="1315936" y="17564053"/>
            <a:ext cx="17357557" cy="93726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</a:t>
            </a:r>
            <a:r>
              <a:rPr lang="en-US" sz="7200"/>
              <a:t>at Alafia River </a:t>
            </a:r>
            <a:r>
              <a:rPr lang="en-US" sz="7200" dirty="0"/>
              <a:t>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3041335" y="15756616"/>
            <a:ext cx="12620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8034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B4A3E9-F1DD-48BC-8010-7503C9C66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936" y="2419118"/>
            <a:ext cx="33629600" cy="13257170"/>
          </a:xfrm>
          <a:prstGeom prst="rect">
            <a:avLst/>
          </a:prstGeom>
        </p:spPr>
      </p:pic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0F4F69CE-2863-4203-8192-9598F45948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9313698"/>
              </p:ext>
            </p:extLst>
          </p:nvPr>
        </p:nvGraphicFramePr>
        <p:xfrm>
          <a:off x="20935634" y="16498059"/>
          <a:ext cx="13913167" cy="7091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3A2EE37B-FC9D-4555-A2A7-B88BB8B18A5B}"/>
              </a:ext>
            </a:extLst>
          </p:cNvPr>
          <p:cNvSpPr txBox="1"/>
          <p:nvPr/>
        </p:nvSpPr>
        <p:spPr>
          <a:xfrm>
            <a:off x="21032369" y="15755066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23FFA96B-9813-4D03-AF67-87CF3AAAB86F}"/>
              </a:ext>
            </a:extLst>
          </p:cNvPr>
          <p:cNvSpPr txBox="1"/>
          <p:nvPr/>
        </p:nvSpPr>
        <p:spPr>
          <a:xfrm>
            <a:off x="5039286" y="16760274"/>
            <a:ext cx="7863915" cy="72345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/>
              <a:t>No. of Pesticides Analyzed = 76</a:t>
            </a:r>
            <a:endParaRPr lang="en-US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B57A10-E4C8-441C-A91A-432CD55BC4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86183" y="23590013"/>
            <a:ext cx="15205537" cy="369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504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6C93D5-C08B-4424-9A3F-E0E79D9F8F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9" t="3515" r="2454" b="3014"/>
          <a:stretch/>
        </p:blipFill>
        <p:spPr>
          <a:xfrm>
            <a:off x="1443788" y="15125700"/>
            <a:ext cx="17469853" cy="116663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9BB117-1F98-4D8C-B47D-CE165354AFB0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Ochlockonee River Analyzed by SGS Analytical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BB35422-683D-48C2-9DBB-9B9197E27D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4683815"/>
              </p:ext>
            </p:extLst>
          </p:nvPr>
        </p:nvGraphicFramePr>
        <p:xfrm>
          <a:off x="22179437" y="13001414"/>
          <a:ext cx="12940297" cy="9486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3342905B-2B96-4AB9-B9B2-62765E3D393F}"/>
              </a:ext>
            </a:extLst>
          </p:cNvPr>
          <p:cNvSpPr txBox="1"/>
          <p:nvPr/>
        </p:nvSpPr>
        <p:spPr>
          <a:xfrm>
            <a:off x="12903200" y="1771912"/>
            <a:ext cx="10871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CDFF2E-20FA-4B27-B094-C65F4F098470}"/>
              </a:ext>
            </a:extLst>
          </p:cNvPr>
          <p:cNvSpPr txBox="1"/>
          <p:nvPr/>
        </p:nvSpPr>
        <p:spPr>
          <a:xfrm>
            <a:off x="3589734" y="13571990"/>
            <a:ext cx="13053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D3EB8C-B170-453F-95D8-7047D675E9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524" y="2823196"/>
            <a:ext cx="30730397" cy="10750609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F4F69CE-2863-4203-8192-9598F45948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0325175"/>
              </p:ext>
            </p:extLst>
          </p:nvPr>
        </p:nvGraphicFramePr>
        <p:xfrm>
          <a:off x="19384434" y="14493504"/>
          <a:ext cx="15735300" cy="8565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A52ACE28-5ADE-4BF0-AE76-B28443F7CA43}"/>
              </a:ext>
            </a:extLst>
          </p:cNvPr>
          <p:cNvSpPr txBox="1"/>
          <p:nvPr/>
        </p:nvSpPr>
        <p:spPr>
          <a:xfrm>
            <a:off x="20443372" y="13571990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3996CC81-DC64-4CF6-AF60-C448287E55FF}"/>
              </a:ext>
            </a:extLst>
          </p:cNvPr>
          <p:cNvSpPr txBox="1"/>
          <p:nvPr/>
        </p:nvSpPr>
        <p:spPr>
          <a:xfrm>
            <a:off x="6176513" y="14402249"/>
            <a:ext cx="7863915" cy="72345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/>
              <a:t>No. of Pesticides Analyzed = 76</a:t>
            </a:r>
            <a:endParaRPr lang="en-US" sz="4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ABFAB1-CA8A-4002-83FA-2F4EF7BF2A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87766" y="23058042"/>
            <a:ext cx="15331968" cy="410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0173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5871A9-002B-41DB-AC98-1EE940F103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6" t="4059" r="5877" b="3606"/>
          <a:stretch/>
        </p:blipFill>
        <p:spPr>
          <a:xfrm>
            <a:off x="1219201" y="15925800"/>
            <a:ext cx="16339772" cy="107445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9C60EA-36C0-419C-9ED7-15054176AB46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Apalachicola River Analyzed by SGS Analytical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3D20F98-A7F0-4A55-A897-DD6F3FD97F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2137438"/>
              </p:ext>
            </p:extLst>
          </p:nvPr>
        </p:nvGraphicFramePr>
        <p:xfrm>
          <a:off x="21895691" y="14791020"/>
          <a:ext cx="12801599" cy="865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D38820-3967-4E7F-B9DA-01BC9B20F4B0}"/>
              </a:ext>
            </a:extLst>
          </p:cNvPr>
          <p:cNvSpPr txBox="1"/>
          <p:nvPr/>
        </p:nvSpPr>
        <p:spPr>
          <a:xfrm>
            <a:off x="2962888" y="14254764"/>
            <a:ext cx="128523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19289F-7BA6-40E6-87BD-635530FE4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4668" y="2421366"/>
            <a:ext cx="33358665" cy="118333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C00EA6-A472-4D89-9EA5-CD50F4CD0F1A}"/>
              </a:ext>
            </a:extLst>
          </p:cNvPr>
          <p:cNvSpPr txBox="1"/>
          <p:nvPr/>
        </p:nvSpPr>
        <p:spPr>
          <a:xfrm>
            <a:off x="12581467" y="1539179"/>
            <a:ext cx="106341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F4F69CE-2863-4203-8192-9598F45948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6321702"/>
              </p:ext>
            </p:extLst>
          </p:nvPr>
        </p:nvGraphicFramePr>
        <p:xfrm>
          <a:off x="20169383" y="15252685"/>
          <a:ext cx="14679417" cy="7850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5BA1CB60-0AAE-41EC-9729-239D81881EC2}"/>
              </a:ext>
            </a:extLst>
          </p:cNvPr>
          <p:cNvSpPr txBox="1"/>
          <p:nvPr/>
        </p:nvSpPr>
        <p:spPr>
          <a:xfrm>
            <a:off x="21091072" y="14254764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8C54856A-8E4A-4522-BCB2-C9E6F62BBD4A}"/>
              </a:ext>
            </a:extLst>
          </p:cNvPr>
          <p:cNvSpPr txBox="1"/>
          <p:nvPr/>
        </p:nvSpPr>
        <p:spPr>
          <a:xfrm>
            <a:off x="5333308" y="15078783"/>
            <a:ext cx="7863915" cy="72345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/>
              <a:t>No. of Pesticides Analyzed = 76</a:t>
            </a:r>
            <a:endParaRPr lang="en-US" sz="4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D8BF40-FDEE-4E2C-B146-DE9EA89FA7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70158" y="23178058"/>
            <a:ext cx="15686642" cy="379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00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E94DB8-4D37-4151-BD1A-5C89262C50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1" t="4567" r="7664" b="3142"/>
          <a:stretch/>
        </p:blipFill>
        <p:spPr>
          <a:xfrm>
            <a:off x="479944" y="15258927"/>
            <a:ext cx="18288001" cy="118656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768742-E7E0-4704-8D5E-D18517C0DFF8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88E7B7-5A0F-4912-8DB7-6F2D82531673}"/>
              </a:ext>
            </a:extLst>
          </p:cNvPr>
          <p:cNvSpPr txBox="1"/>
          <p:nvPr/>
        </p:nvSpPr>
        <p:spPr>
          <a:xfrm>
            <a:off x="2992968" y="13505332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D0C2875-A5A9-4E2B-BE7E-DD97FA51B1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2026050"/>
              </p:ext>
            </p:extLst>
          </p:nvPr>
        </p:nvGraphicFramePr>
        <p:xfrm>
          <a:off x="20768734" y="13759255"/>
          <a:ext cx="14080067" cy="9446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0EFEB0-552A-46F8-B318-3AC3E6FF421E}"/>
              </a:ext>
            </a:extLst>
          </p:cNvPr>
          <p:cNvSpPr txBox="1"/>
          <p:nvPr/>
        </p:nvSpPr>
        <p:spPr>
          <a:xfrm>
            <a:off x="11938001" y="1578345"/>
            <a:ext cx="11057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0C11710E-A7B3-441F-BD55-890EAE3DF0B0}"/>
              </a:ext>
            </a:extLst>
          </p:cNvPr>
          <p:cNvSpPr txBox="1"/>
          <p:nvPr/>
        </p:nvSpPr>
        <p:spPr>
          <a:xfrm>
            <a:off x="5323977" y="14314223"/>
            <a:ext cx="7863915" cy="72345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/>
              <a:t>No. of Pesticides Analyzed = 76</a:t>
            </a:r>
            <a:endParaRPr lang="en-US" sz="4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3256B3-16CD-419B-8508-0149576D36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4773" y="2708346"/>
            <a:ext cx="29826454" cy="10727042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F4F69CE-2863-4203-8192-9598F45948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5570767"/>
              </p:ext>
            </p:extLst>
          </p:nvPr>
        </p:nvGraphicFramePr>
        <p:xfrm>
          <a:off x="18336144" y="14498606"/>
          <a:ext cx="15773400" cy="861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1D26FF2B-9935-4FFE-A01B-CEBB1D4A0EC3}"/>
              </a:ext>
            </a:extLst>
          </p:cNvPr>
          <p:cNvSpPr txBox="1"/>
          <p:nvPr/>
        </p:nvSpPr>
        <p:spPr>
          <a:xfrm>
            <a:off x="20213827" y="1350533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8F5998-C748-445D-A624-847906018B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01662" y="23099049"/>
            <a:ext cx="15047139" cy="402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643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642862" y="1552809"/>
            <a:ext cx="35290275" cy="7402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Pesticides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33% of detections from POCIS samples were qualified due to blank detections. 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40% of detections from SPMD samples were qualified due to blank detections. 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38% of detections from grab samples were qualified due to blank detections.  </a:t>
            </a:r>
          </a:p>
          <a:p>
            <a:endParaRPr lang="en-US" sz="8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589950-5AE9-4AA2-A12B-1343D0A87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2563" y="8251248"/>
            <a:ext cx="24370871" cy="1785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889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536462" y="363983"/>
            <a:ext cx="17721338" cy="7940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Pesticides</a:t>
            </a:r>
          </a:p>
          <a:p>
            <a:r>
              <a:rPr lang="en-US" sz="8000" dirty="0"/>
              <a:t>18 of the 42 pesticide compounds detected were also detected in lab blanks or field blanks at concentrations that required data from at least one site to be qualified.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64A5C6-0CF4-4FB8-94B7-39413A25F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65264"/>
            <a:ext cx="31546801" cy="19206239"/>
          </a:xfrm>
          <a:prstGeom prst="rect">
            <a:avLst/>
          </a:prstGeom>
        </p:spPr>
      </p:pic>
      <p:grpSp>
        <p:nvGrpSpPr>
          <p:cNvPr id="69" name="Group 4">
            <a:extLst>
              <a:ext uri="{FF2B5EF4-FFF2-40B4-BE49-F238E27FC236}">
                <a16:creationId xmlns:a16="http://schemas.microsoft.com/office/drawing/2014/main" id="{3CA6B2C7-6684-47CF-BBE3-51F79080D95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3507700" y="-266700"/>
            <a:ext cx="14379577" cy="8571318"/>
            <a:chOff x="15744" y="-78"/>
            <a:chExt cx="8002" cy="5502"/>
          </a:xfrm>
        </p:grpSpPr>
        <p:sp>
          <p:nvSpPr>
            <p:cNvPr id="135" name="AutoShape 3">
              <a:extLst>
                <a:ext uri="{FF2B5EF4-FFF2-40B4-BE49-F238E27FC236}">
                  <a16:creationId xmlns:a16="http://schemas.microsoft.com/office/drawing/2014/main" id="{56A8039D-1A41-4773-9B7B-2CABBE5A79B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6" name="Rectangle 5">
              <a:extLst>
                <a:ext uri="{FF2B5EF4-FFF2-40B4-BE49-F238E27FC236}">
                  <a16:creationId xmlns:a16="http://schemas.microsoft.com/office/drawing/2014/main" id="{AF58A00B-2769-4E51-B0A9-C064E37471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Rectangle 6">
              <a:extLst>
                <a:ext uri="{FF2B5EF4-FFF2-40B4-BE49-F238E27FC236}">
                  <a16:creationId xmlns:a16="http://schemas.microsoft.com/office/drawing/2014/main" id="{78519187-6289-4577-B45E-D37E0F0C05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Rectangle 7">
              <a:extLst>
                <a:ext uri="{FF2B5EF4-FFF2-40B4-BE49-F238E27FC236}">
                  <a16:creationId xmlns:a16="http://schemas.microsoft.com/office/drawing/2014/main" id="{C2B53DBD-EB75-4433-982A-0ED386914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FCCDD02D-F463-4D0D-8E8A-6FBE39575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AA64E1D1-F8C2-4CA3-B284-4ED2D1D35C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25644719-689C-48CD-B6AD-0179AA65CC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66429E13-B81C-478A-B00C-3C78EEBD1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79AED246-749D-4FA9-A4CD-FFB3C9EC35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0DEF0C16-F230-4E48-A80F-FFB761ECDC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7D95CD13-92AB-4B37-AA1E-3D2D0FF0B9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7B6C1D0C-557F-4E93-8AB6-23AB8D3FFD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6AC577AC-E980-41B8-8824-510399B1F8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148" name="Rectangle 17">
              <a:extLst>
                <a:ext uri="{FF2B5EF4-FFF2-40B4-BE49-F238E27FC236}">
                  <a16:creationId xmlns:a16="http://schemas.microsoft.com/office/drawing/2014/main" id="{93CCB777-D770-4FCC-8BFF-DEBE3A0C3A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9" name="Rectangle 18">
              <a:extLst>
                <a:ext uri="{FF2B5EF4-FFF2-40B4-BE49-F238E27FC236}">
                  <a16:creationId xmlns:a16="http://schemas.microsoft.com/office/drawing/2014/main" id="{3F7FB720-BECF-4270-8B21-37293E6D22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150" name="Rectangle 19">
              <a:extLst>
                <a:ext uri="{FF2B5EF4-FFF2-40B4-BE49-F238E27FC236}">
                  <a16:creationId xmlns:a16="http://schemas.microsoft.com/office/drawing/2014/main" id="{0DEC23CC-7284-423C-AAF1-50D640E27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151" name="Rectangle 20">
              <a:extLst>
                <a:ext uri="{FF2B5EF4-FFF2-40B4-BE49-F238E27FC236}">
                  <a16:creationId xmlns:a16="http://schemas.microsoft.com/office/drawing/2014/main" id="{976C2148-EA95-4470-8003-3C34FA3BBC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152" name="Rectangle 21">
              <a:extLst>
                <a:ext uri="{FF2B5EF4-FFF2-40B4-BE49-F238E27FC236}">
                  <a16:creationId xmlns:a16="http://schemas.microsoft.com/office/drawing/2014/main" id="{9A4CEA43-FFE6-45F3-8602-982139C526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53" name="Rectangle 22">
              <a:extLst>
                <a:ext uri="{FF2B5EF4-FFF2-40B4-BE49-F238E27FC236}">
                  <a16:creationId xmlns:a16="http://schemas.microsoft.com/office/drawing/2014/main" id="{3F27F379-69C3-4CF8-80FE-23A08AB2B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154" name="Rectangle 23">
              <a:extLst>
                <a:ext uri="{FF2B5EF4-FFF2-40B4-BE49-F238E27FC236}">
                  <a16:creationId xmlns:a16="http://schemas.microsoft.com/office/drawing/2014/main" id="{1A17FD68-C1B6-4EFE-9610-C15801475C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155" name="Rectangle 24">
              <a:extLst>
                <a:ext uri="{FF2B5EF4-FFF2-40B4-BE49-F238E27FC236}">
                  <a16:creationId xmlns:a16="http://schemas.microsoft.com/office/drawing/2014/main" id="{36C18E87-B7BD-4E59-B890-B95357A6F6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156" name="Rectangle 25">
              <a:extLst>
                <a:ext uri="{FF2B5EF4-FFF2-40B4-BE49-F238E27FC236}">
                  <a16:creationId xmlns:a16="http://schemas.microsoft.com/office/drawing/2014/main" id="{9DB7240E-C884-4607-81C4-DDAA90387B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Line 26">
              <a:extLst>
                <a:ext uri="{FF2B5EF4-FFF2-40B4-BE49-F238E27FC236}">
                  <a16:creationId xmlns:a16="http://schemas.microsoft.com/office/drawing/2014/main" id="{81F97A52-49B9-49DA-9CD1-E806FE0656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Rectangle 27">
              <a:extLst>
                <a:ext uri="{FF2B5EF4-FFF2-40B4-BE49-F238E27FC236}">
                  <a16:creationId xmlns:a16="http://schemas.microsoft.com/office/drawing/2014/main" id="{F4D53E02-1081-4F45-BC12-310C611246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Rectangle 28">
              <a:extLst>
                <a:ext uri="{FF2B5EF4-FFF2-40B4-BE49-F238E27FC236}">
                  <a16:creationId xmlns:a16="http://schemas.microsoft.com/office/drawing/2014/main" id="{D269E8E0-C2DE-464F-A0E6-4560A2B753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Rectangle 29">
              <a:extLst>
                <a:ext uri="{FF2B5EF4-FFF2-40B4-BE49-F238E27FC236}">
                  <a16:creationId xmlns:a16="http://schemas.microsoft.com/office/drawing/2014/main" id="{E8914BEB-6DE8-48C3-BCA6-B4B75C9C4B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Line 30">
              <a:extLst>
                <a:ext uri="{FF2B5EF4-FFF2-40B4-BE49-F238E27FC236}">
                  <a16:creationId xmlns:a16="http://schemas.microsoft.com/office/drawing/2014/main" id="{758909BE-1CDC-4067-A95B-A952F4C8B5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Rectangle 31">
              <a:extLst>
                <a:ext uri="{FF2B5EF4-FFF2-40B4-BE49-F238E27FC236}">
                  <a16:creationId xmlns:a16="http://schemas.microsoft.com/office/drawing/2014/main" id="{5FBD6BD5-1736-4094-8744-C957DEDAFD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Line 32">
              <a:extLst>
                <a:ext uri="{FF2B5EF4-FFF2-40B4-BE49-F238E27FC236}">
                  <a16:creationId xmlns:a16="http://schemas.microsoft.com/office/drawing/2014/main" id="{34222E75-57E3-44D4-9518-AAA28F2572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Rectangle 33">
              <a:extLst>
                <a:ext uri="{FF2B5EF4-FFF2-40B4-BE49-F238E27FC236}">
                  <a16:creationId xmlns:a16="http://schemas.microsoft.com/office/drawing/2014/main" id="{B7489CF3-D0FF-4C38-BFE6-0E190EF27B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Line 34">
              <a:extLst>
                <a:ext uri="{FF2B5EF4-FFF2-40B4-BE49-F238E27FC236}">
                  <a16:creationId xmlns:a16="http://schemas.microsoft.com/office/drawing/2014/main" id="{0138465C-AB5E-4623-BD4F-373BC1BDFC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Rectangle 35">
              <a:extLst>
                <a:ext uri="{FF2B5EF4-FFF2-40B4-BE49-F238E27FC236}">
                  <a16:creationId xmlns:a16="http://schemas.microsoft.com/office/drawing/2014/main" id="{C497A7D1-6E39-41E2-9E85-880D827B3D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Line 36">
              <a:extLst>
                <a:ext uri="{FF2B5EF4-FFF2-40B4-BE49-F238E27FC236}">
                  <a16:creationId xmlns:a16="http://schemas.microsoft.com/office/drawing/2014/main" id="{F9AA31EA-EC30-4217-B804-D9AD9D5590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8" name="Rectangle 37">
              <a:extLst>
                <a:ext uri="{FF2B5EF4-FFF2-40B4-BE49-F238E27FC236}">
                  <a16:creationId xmlns:a16="http://schemas.microsoft.com/office/drawing/2014/main" id="{801F426A-F1FE-4B6F-BD99-E02E981CE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Line 38">
              <a:extLst>
                <a:ext uri="{FF2B5EF4-FFF2-40B4-BE49-F238E27FC236}">
                  <a16:creationId xmlns:a16="http://schemas.microsoft.com/office/drawing/2014/main" id="{10BE1368-0670-455B-8E85-C1E0DA6A89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Rectangle 39">
              <a:extLst>
                <a:ext uri="{FF2B5EF4-FFF2-40B4-BE49-F238E27FC236}">
                  <a16:creationId xmlns:a16="http://schemas.microsoft.com/office/drawing/2014/main" id="{A7A4AAAC-F385-40FA-807B-DCDD1857AE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Line 40">
              <a:extLst>
                <a:ext uri="{FF2B5EF4-FFF2-40B4-BE49-F238E27FC236}">
                  <a16:creationId xmlns:a16="http://schemas.microsoft.com/office/drawing/2014/main" id="{95563F1A-C297-4F66-9368-3EDEE3C580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Rectangle 41">
              <a:extLst>
                <a:ext uri="{FF2B5EF4-FFF2-40B4-BE49-F238E27FC236}">
                  <a16:creationId xmlns:a16="http://schemas.microsoft.com/office/drawing/2014/main" id="{72BF310F-7125-4257-A224-6BE70C7091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Line 42">
              <a:extLst>
                <a:ext uri="{FF2B5EF4-FFF2-40B4-BE49-F238E27FC236}">
                  <a16:creationId xmlns:a16="http://schemas.microsoft.com/office/drawing/2014/main" id="{5F67ECBC-8E1D-4BB6-9F6D-2BA19BCEA8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43">
              <a:extLst>
                <a:ext uri="{FF2B5EF4-FFF2-40B4-BE49-F238E27FC236}">
                  <a16:creationId xmlns:a16="http://schemas.microsoft.com/office/drawing/2014/main" id="{893C6898-8742-4B79-B8CE-9863703BE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Line 44">
              <a:extLst>
                <a:ext uri="{FF2B5EF4-FFF2-40B4-BE49-F238E27FC236}">
                  <a16:creationId xmlns:a16="http://schemas.microsoft.com/office/drawing/2014/main" id="{8CA10E78-BA88-4031-AA22-C0321BB660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Rectangle 45">
              <a:extLst>
                <a:ext uri="{FF2B5EF4-FFF2-40B4-BE49-F238E27FC236}">
                  <a16:creationId xmlns:a16="http://schemas.microsoft.com/office/drawing/2014/main" id="{1A9F1AE3-111E-4F7C-87C1-2C8CF2CCEE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Line 46">
              <a:extLst>
                <a:ext uri="{FF2B5EF4-FFF2-40B4-BE49-F238E27FC236}">
                  <a16:creationId xmlns:a16="http://schemas.microsoft.com/office/drawing/2014/main" id="{0E6786DA-10E0-4242-A3E1-330177602D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Rectangle 47">
              <a:extLst>
                <a:ext uri="{FF2B5EF4-FFF2-40B4-BE49-F238E27FC236}">
                  <a16:creationId xmlns:a16="http://schemas.microsoft.com/office/drawing/2014/main" id="{C2AE7907-96A6-432A-B589-C423075C4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Line 48">
              <a:extLst>
                <a:ext uri="{FF2B5EF4-FFF2-40B4-BE49-F238E27FC236}">
                  <a16:creationId xmlns:a16="http://schemas.microsoft.com/office/drawing/2014/main" id="{35A9B2C4-05AC-4121-84FD-4C405F600F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Rectangle 49">
              <a:extLst>
                <a:ext uri="{FF2B5EF4-FFF2-40B4-BE49-F238E27FC236}">
                  <a16:creationId xmlns:a16="http://schemas.microsoft.com/office/drawing/2014/main" id="{B8BA47D4-9736-48FE-8507-915BB074E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Line 50">
              <a:extLst>
                <a:ext uri="{FF2B5EF4-FFF2-40B4-BE49-F238E27FC236}">
                  <a16:creationId xmlns:a16="http://schemas.microsoft.com/office/drawing/2014/main" id="{A714D76B-54BC-4AF2-A895-597171EA72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Rectangle 51">
              <a:extLst>
                <a:ext uri="{FF2B5EF4-FFF2-40B4-BE49-F238E27FC236}">
                  <a16:creationId xmlns:a16="http://schemas.microsoft.com/office/drawing/2014/main" id="{4AC91870-1648-4AF2-9526-CF63A27CC1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Line 52">
              <a:extLst>
                <a:ext uri="{FF2B5EF4-FFF2-40B4-BE49-F238E27FC236}">
                  <a16:creationId xmlns:a16="http://schemas.microsoft.com/office/drawing/2014/main" id="{4A8C08E0-E79B-4839-87E1-5039015FAF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Rectangle 53">
              <a:extLst>
                <a:ext uri="{FF2B5EF4-FFF2-40B4-BE49-F238E27FC236}">
                  <a16:creationId xmlns:a16="http://schemas.microsoft.com/office/drawing/2014/main" id="{AF589ECC-D213-47CE-8879-98F6E7C6F8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Line 54">
              <a:extLst>
                <a:ext uri="{FF2B5EF4-FFF2-40B4-BE49-F238E27FC236}">
                  <a16:creationId xmlns:a16="http://schemas.microsoft.com/office/drawing/2014/main" id="{61934CD5-97CD-4C7E-A538-2C29453D7A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Rectangle 55">
              <a:extLst>
                <a:ext uri="{FF2B5EF4-FFF2-40B4-BE49-F238E27FC236}">
                  <a16:creationId xmlns:a16="http://schemas.microsoft.com/office/drawing/2014/main" id="{164CCFC8-50F7-4CD6-BFB2-4AC6C88CAB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Line 56">
              <a:extLst>
                <a:ext uri="{FF2B5EF4-FFF2-40B4-BE49-F238E27FC236}">
                  <a16:creationId xmlns:a16="http://schemas.microsoft.com/office/drawing/2014/main" id="{2EAB173C-C0D3-4207-B5D3-791B9E8869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Rectangle 57">
              <a:extLst>
                <a:ext uri="{FF2B5EF4-FFF2-40B4-BE49-F238E27FC236}">
                  <a16:creationId xmlns:a16="http://schemas.microsoft.com/office/drawing/2014/main" id="{FE8F578F-0063-47DE-8181-C7C7566C04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Line 58">
              <a:extLst>
                <a:ext uri="{FF2B5EF4-FFF2-40B4-BE49-F238E27FC236}">
                  <a16:creationId xmlns:a16="http://schemas.microsoft.com/office/drawing/2014/main" id="{FB8CD112-97E0-440C-931F-C850792A45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Rectangle 59">
              <a:extLst>
                <a:ext uri="{FF2B5EF4-FFF2-40B4-BE49-F238E27FC236}">
                  <a16:creationId xmlns:a16="http://schemas.microsoft.com/office/drawing/2014/main" id="{48F3EF6E-382B-47EC-9229-E875A285B0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Line 60">
              <a:extLst>
                <a:ext uri="{FF2B5EF4-FFF2-40B4-BE49-F238E27FC236}">
                  <a16:creationId xmlns:a16="http://schemas.microsoft.com/office/drawing/2014/main" id="{20823009-8373-4BCD-8E24-0E3D861C83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Rectangle 61">
              <a:extLst>
                <a:ext uri="{FF2B5EF4-FFF2-40B4-BE49-F238E27FC236}">
                  <a16:creationId xmlns:a16="http://schemas.microsoft.com/office/drawing/2014/main" id="{6F34922E-C2AA-489B-A7ED-B7EDF8A6FF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Line 62">
              <a:extLst>
                <a:ext uri="{FF2B5EF4-FFF2-40B4-BE49-F238E27FC236}">
                  <a16:creationId xmlns:a16="http://schemas.microsoft.com/office/drawing/2014/main" id="{281B8D09-E6FD-4D99-806C-24E1FD345B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Rectangle 63">
              <a:extLst>
                <a:ext uri="{FF2B5EF4-FFF2-40B4-BE49-F238E27FC236}">
                  <a16:creationId xmlns:a16="http://schemas.microsoft.com/office/drawing/2014/main" id="{9B1816D9-2EB1-4910-B03A-A4E5A38E5E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Line 64">
              <a:extLst>
                <a:ext uri="{FF2B5EF4-FFF2-40B4-BE49-F238E27FC236}">
                  <a16:creationId xmlns:a16="http://schemas.microsoft.com/office/drawing/2014/main" id="{5617FAE1-0170-4B6B-A33A-B3A938400E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Rectangle 65">
              <a:extLst>
                <a:ext uri="{FF2B5EF4-FFF2-40B4-BE49-F238E27FC236}">
                  <a16:creationId xmlns:a16="http://schemas.microsoft.com/office/drawing/2014/main" id="{DCD807E6-7CA2-4AA6-AE85-540F7EC520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Line 66">
              <a:extLst>
                <a:ext uri="{FF2B5EF4-FFF2-40B4-BE49-F238E27FC236}">
                  <a16:creationId xmlns:a16="http://schemas.microsoft.com/office/drawing/2014/main" id="{E3DB0218-E75F-4B77-BADF-447A5DDECA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Rectangle 67">
              <a:extLst>
                <a:ext uri="{FF2B5EF4-FFF2-40B4-BE49-F238E27FC236}">
                  <a16:creationId xmlns:a16="http://schemas.microsoft.com/office/drawing/2014/main" id="{966F765E-C2BC-4AE1-BC5A-76844583DB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108658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1F771A-746F-4911-956B-584A5BFDF515}"/>
              </a:ext>
            </a:extLst>
          </p:cNvPr>
          <p:cNvSpPr txBox="1"/>
          <p:nvPr/>
        </p:nvSpPr>
        <p:spPr>
          <a:xfrm>
            <a:off x="8382000" y="9486900"/>
            <a:ext cx="16116300" cy="730969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6900" dirty="0"/>
              <a:t>PPCPs</a:t>
            </a:r>
          </a:p>
        </p:txBody>
      </p:sp>
    </p:spTree>
    <p:extLst>
      <p:ext uri="{BB962C8B-B14F-4D97-AF65-F5344CB8AC3E}">
        <p14:creationId xmlns:p14="http://schemas.microsoft.com/office/powerpoint/2010/main" val="42203397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127 PPCP Compounds</a:t>
            </a:r>
          </a:p>
          <a:p>
            <a:pPr algn="ctr"/>
            <a:r>
              <a:rPr lang="en-US" sz="9600" b="1" dirty="0"/>
              <a:t>39 PPCP Compounds Detected</a:t>
            </a:r>
          </a:p>
          <a:p>
            <a:pPr algn="ctr"/>
            <a:r>
              <a:rPr lang="en-US" sz="8000" dirty="0"/>
              <a:t>At one or more sites, in at least one sample type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28929873" cy="13332295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Alprazolam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Amitriptyline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Amphetamine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Caffeine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Carbamazepine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Clarithromycin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Cocaine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Colchicine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Cotinine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DEET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Dehydronifedipine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Desmethyldiltiazem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Diatrizoic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Diazepam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Diphenhydramine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Erythromycin-H2O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Furosemide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Gemfibrozil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Hydrochlorothiazide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Iopamidol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Meprobamate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Metformin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Metoprolol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Naproxen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Oxolinic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Oxycodone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Propoxyphene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Sertraline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Sulfadimethoxine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Sulfamethazine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Sulfamethoxazole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Triamterene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Trimethoprim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Valsartan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Venlafaxine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199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841288" y="2340927"/>
            <a:ext cx="1026160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 </a:t>
            </a:r>
          </a:p>
          <a:p>
            <a:pPr algn="ctr"/>
            <a:r>
              <a:rPr lang="en-US" sz="4500" dirty="0"/>
              <a:t>127 Compounds Analyzed</a:t>
            </a:r>
          </a:p>
        </p:txBody>
      </p:sp>
      <p:grpSp>
        <p:nvGrpSpPr>
          <p:cNvPr id="199" name="Group 185">
            <a:extLst>
              <a:ext uri="{FF2B5EF4-FFF2-40B4-BE49-F238E27FC236}">
                <a16:creationId xmlns:a16="http://schemas.microsoft.com/office/drawing/2014/main" id="{3F26347C-B4EB-40C8-B4B3-B0109C9CFE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99125" y="4519296"/>
            <a:ext cx="24669751" cy="10572751"/>
            <a:chOff x="3556" y="2246"/>
            <a:chExt cx="15540" cy="6735"/>
          </a:xfrm>
        </p:grpSpPr>
        <p:sp>
          <p:nvSpPr>
            <p:cNvPr id="200" name="AutoShape 184">
              <a:extLst>
                <a:ext uri="{FF2B5EF4-FFF2-40B4-BE49-F238E27FC236}">
                  <a16:creationId xmlns:a16="http://schemas.microsoft.com/office/drawing/2014/main" id="{F1A2EEEF-AE41-49D0-8E6B-4EAEE88E4DD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556" y="2246"/>
              <a:ext cx="15491" cy="6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Rectangle 186">
              <a:extLst>
                <a:ext uri="{FF2B5EF4-FFF2-40B4-BE49-F238E27FC236}">
                  <a16:creationId xmlns:a16="http://schemas.microsoft.com/office/drawing/2014/main" id="{EF33CDA2-50F2-4491-B2DB-42CDC8C4DD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5" y="3036"/>
              <a:ext cx="15491" cy="25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Rectangle 187">
              <a:extLst>
                <a:ext uri="{FF2B5EF4-FFF2-40B4-BE49-F238E27FC236}">
                  <a16:creationId xmlns:a16="http://schemas.microsoft.com/office/drawing/2014/main" id="{2B5378EF-E927-4DB6-93D3-2E393A92C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5572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Rectangle 188">
              <a:extLst>
                <a:ext uri="{FF2B5EF4-FFF2-40B4-BE49-F238E27FC236}">
                  <a16:creationId xmlns:a16="http://schemas.microsoft.com/office/drawing/2014/main" id="{5588F5D4-EEF6-4542-9AB6-6B658F30C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6404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Rectangle 189">
              <a:extLst>
                <a:ext uri="{FF2B5EF4-FFF2-40B4-BE49-F238E27FC236}">
                  <a16:creationId xmlns:a16="http://schemas.microsoft.com/office/drawing/2014/main" id="{AF472B21-2588-44CB-8072-F28886E38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7235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Rectangle 190">
              <a:extLst>
                <a:ext uri="{FF2B5EF4-FFF2-40B4-BE49-F238E27FC236}">
                  <a16:creationId xmlns:a16="http://schemas.microsoft.com/office/drawing/2014/main" id="{2318B5D6-1A65-4DE1-BEB4-013F3014E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067"/>
              <a:ext cx="9854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Rectangle 191">
              <a:extLst>
                <a:ext uri="{FF2B5EF4-FFF2-40B4-BE49-F238E27FC236}">
                  <a16:creationId xmlns:a16="http://schemas.microsoft.com/office/drawing/2014/main" id="{EDE4FDD9-5FEC-4D78-B313-BDCF76854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9" y="2329"/>
              <a:ext cx="3462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7" name="Rectangle 192">
              <a:extLst>
                <a:ext uri="{FF2B5EF4-FFF2-40B4-BE49-F238E27FC236}">
                  <a16:creationId xmlns:a16="http://schemas.microsoft.com/office/drawing/2014/main" id="{C3E3E291-F136-4AE0-AB2F-6CBC4C91E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6" y="2329"/>
              <a:ext cx="3151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8" name="Rectangle 193">
              <a:extLst>
                <a:ext uri="{FF2B5EF4-FFF2-40B4-BE49-F238E27FC236}">
                  <a16:creationId xmlns:a16="http://schemas.microsoft.com/office/drawing/2014/main" id="{CE22E78B-985B-4ABC-B3F9-650A20FE2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20" y="2329"/>
              <a:ext cx="4128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&amp; POCIS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9" name="Rectangle 194">
              <a:extLst>
                <a:ext uri="{FF2B5EF4-FFF2-40B4-BE49-F238E27FC236}">
                  <a16:creationId xmlns:a16="http://schemas.microsoft.com/office/drawing/2014/main" id="{CD451265-B504-4A4D-AF5D-8DDC509E2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3" y="3161"/>
              <a:ext cx="286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0" name="Rectangle 195">
              <a:extLst>
                <a:ext uri="{FF2B5EF4-FFF2-40B4-BE49-F238E27FC236}">
                  <a16:creationId xmlns:a16="http://schemas.microsoft.com/office/drawing/2014/main" id="{37FA4C0D-1942-4D73-9258-E6C0385AA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4" y="3161"/>
              <a:ext cx="3568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Diatrizoic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1" name="Rectangle 196">
              <a:extLst>
                <a:ext uri="{FF2B5EF4-FFF2-40B4-BE49-F238E27FC236}">
                  <a16:creationId xmlns:a16="http://schemas.microsoft.com/office/drawing/2014/main" id="{EB3E6615-4D7A-46EE-A4AD-AD5E522ADA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75" y="3161"/>
              <a:ext cx="33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2" name="Rectangle 197">
              <a:extLst>
                <a:ext uri="{FF2B5EF4-FFF2-40B4-BE49-F238E27FC236}">
                  <a16:creationId xmlns:a16="http://schemas.microsoft.com/office/drawing/2014/main" id="{915B3DE9-2B5B-493A-A094-B632DAB87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3992"/>
              <a:ext cx="537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3" name="Rectangle 198">
              <a:extLst>
                <a:ext uri="{FF2B5EF4-FFF2-40B4-BE49-F238E27FC236}">
                  <a16:creationId xmlns:a16="http://schemas.microsoft.com/office/drawing/2014/main" id="{2DD7CCFA-A95D-4A98-952A-431E75E4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6" y="3992"/>
              <a:ext cx="257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4" name="Rectangle 199">
              <a:extLst>
                <a:ext uri="{FF2B5EF4-FFF2-40B4-BE49-F238E27FC236}">
                  <a16:creationId xmlns:a16="http://schemas.microsoft.com/office/drawing/2014/main" id="{1AC14A23-ED09-43C5-B5BC-17564FCCD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2" y="3992"/>
              <a:ext cx="36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5" name="Rectangle 200">
              <a:extLst>
                <a:ext uri="{FF2B5EF4-FFF2-40B4-BE49-F238E27FC236}">
                  <a16:creationId xmlns:a16="http://schemas.microsoft.com/office/drawing/2014/main" id="{E4935E6B-477E-470E-ABFC-98D7B3A50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7" y="4824"/>
              <a:ext cx="34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Hydrocodone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6" name="Rectangle 201">
              <a:extLst>
                <a:ext uri="{FF2B5EF4-FFF2-40B4-BE49-F238E27FC236}">
                  <a16:creationId xmlns:a16="http://schemas.microsoft.com/office/drawing/2014/main" id="{E7D55CD4-0F9E-4732-8AC8-10C0C72DB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2" y="4824"/>
              <a:ext cx="261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Colchicine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7" name="Rectangle 202">
              <a:extLst>
                <a:ext uri="{FF2B5EF4-FFF2-40B4-BE49-F238E27FC236}">
                  <a16:creationId xmlns:a16="http://schemas.microsoft.com/office/drawing/2014/main" id="{A585C16E-A314-41EC-A48C-D27EC1712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09" y="4824"/>
              <a:ext cx="396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8" name="Rectangle 203">
              <a:extLst>
                <a:ext uri="{FF2B5EF4-FFF2-40B4-BE49-F238E27FC236}">
                  <a16:creationId xmlns:a16="http://schemas.microsoft.com/office/drawing/2014/main" id="{9ACC6AD5-E998-45A0-96C2-629BFF524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0" y="5655"/>
              <a:ext cx="202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Cocaine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9" name="Rectangle 204">
              <a:extLst>
                <a:ext uri="{FF2B5EF4-FFF2-40B4-BE49-F238E27FC236}">
                  <a16:creationId xmlns:a16="http://schemas.microsoft.com/office/drawing/2014/main" id="{24A6FDA0-EE80-4F2B-9556-D755C5066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73" y="6487"/>
              <a:ext cx="131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0" name="Rectangle 205">
              <a:extLst>
                <a:ext uri="{FF2B5EF4-FFF2-40B4-BE49-F238E27FC236}">
                  <a16:creationId xmlns:a16="http://schemas.microsoft.com/office/drawing/2014/main" id="{2C04EE35-C904-4C6A-A7C2-9C021B6C4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9" y="7318"/>
              <a:ext cx="331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Oxolinic</a:t>
              </a: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1" name="Rectangle 206">
              <a:extLst>
                <a:ext uri="{FF2B5EF4-FFF2-40B4-BE49-F238E27FC236}">
                  <a16:creationId xmlns:a16="http://schemas.microsoft.com/office/drawing/2014/main" id="{64F06DC0-E98A-4889-91A5-8E2EC06FD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4" y="8150"/>
              <a:ext cx="450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2" name="Line 207">
              <a:extLst>
                <a:ext uri="{FF2B5EF4-FFF2-40B4-BE49-F238E27FC236}">
                  <a16:creationId xmlns:a16="http://schemas.microsoft.com/office/drawing/2014/main" id="{F14F1F33-34F0-456B-B4E4-91BBE72728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Rectangle 208">
              <a:extLst>
                <a:ext uri="{FF2B5EF4-FFF2-40B4-BE49-F238E27FC236}">
                  <a16:creationId xmlns:a16="http://schemas.microsoft.com/office/drawing/2014/main" id="{3EDABCFF-F9BD-4F93-8118-739FDAD9B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Line 209">
              <a:extLst>
                <a:ext uri="{FF2B5EF4-FFF2-40B4-BE49-F238E27FC236}">
                  <a16:creationId xmlns:a16="http://schemas.microsoft.com/office/drawing/2014/main" id="{A7B2CA87-3D76-4FCA-A63E-D2368DB23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Rectangle 210">
              <a:extLst>
                <a:ext uri="{FF2B5EF4-FFF2-40B4-BE49-F238E27FC236}">
                  <a16:creationId xmlns:a16="http://schemas.microsoft.com/office/drawing/2014/main" id="{D636107B-6E36-450D-93BD-619B30012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Line 211">
              <a:extLst>
                <a:ext uri="{FF2B5EF4-FFF2-40B4-BE49-F238E27FC236}">
                  <a16:creationId xmlns:a16="http://schemas.microsoft.com/office/drawing/2014/main" id="{258CA58B-3780-4F61-A095-2B9F13F23D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Rectangle 212">
              <a:extLst>
                <a:ext uri="{FF2B5EF4-FFF2-40B4-BE49-F238E27FC236}">
                  <a16:creationId xmlns:a16="http://schemas.microsoft.com/office/drawing/2014/main" id="{53118DBF-50AE-4A22-B7C2-115A3C387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Line 213">
              <a:extLst>
                <a:ext uri="{FF2B5EF4-FFF2-40B4-BE49-F238E27FC236}">
                  <a16:creationId xmlns:a16="http://schemas.microsoft.com/office/drawing/2014/main" id="{ACECFCF2-198A-4DD9-A6CF-05508AD14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078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Rectangle 214">
              <a:extLst>
                <a:ext uri="{FF2B5EF4-FFF2-40B4-BE49-F238E27FC236}">
                  <a16:creationId xmlns:a16="http://schemas.microsoft.com/office/drawing/2014/main" id="{2707CA93-F19D-43ED-BD76-A774176B0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078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Line 215">
              <a:extLst>
                <a:ext uri="{FF2B5EF4-FFF2-40B4-BE49-F238E27FC236}">
                  <a16:creationId xmlns:a16="http://schemas.microsoft.com/office/drawing/2014/main" id="{BF4646E7-8819-4E4B-B729-F80CE2276F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Rectangle 216">
              <a:extLst>
                <a:ext uri="{FF2B5EF4-FFF2-40B4-BE49-F238E27FC236}">
                  <a16:creationId xmlns:a16="http://schemas.microsoft.com/office/drawing/2014/main" id="{E4E3E6E5-A5B3-4C37-A534-445567274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Line 217">
              <a:extLst>
                <a:ext uri="{FF2B5EF4-FFF2-40B4-BE49-F238E27FC236}">
                  <a16:creationId xmlns:a16="http://schemas.microsoft.com/office/drawing/2014/main" id="{9F38AA88-2BFE-4833-A84B-B8549480CD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909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Rectangle 218">
              <a:extLst>
                <a:ext uri="{FF2B5EF4-FFF2-40B4-BE49-F238E27FC236}">
                  <a16:creationId xmlns:a16="http://schemas.microsoft.com/office/drawing/2014/main" id="{1E99F9A4-8B26-49A2-989B-35522AA37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909"/>
              <a:ext cx="1544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Line 219">
              <a:extLst>
                <a:ext uri="{FF2B5EF4-FFF2-40B4-BE49-F238E27FC236}">
                  <a16:creationId xmlns:a16="http://schemas.microsoft.com/office/drawing/2014/main" id="{55323AEB-983C-4635-B932-DA54550AF3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4741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Rectangle 220">
              <a:extLst>
                <a:ext uri="{FF2B5EF4-FFF2-40B4-BE49-F238E27FC236}">
                  <a16:creationId xmlns:a16="http://schemas.microsoft.com/office/drawing/2014/main" id="{41FBE37A-04A0-46E8-8715-E7282F4533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4741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Line 221">
              <a:extLst>
                <a:ext uri="{FF2B5EF4-FFF2-40B4-BE49-F238E27FC236}">
                  <a16:creationId xmlns:a16="http://schemas.microsoft.com/office/drawing/2014/main" id="{C505C1E1-FBB0-4AD0-9585-E38D46060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3078"/>
              <a:ext cx="0" cy="249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Rectangle 222">
              <a:extLst>
                <a:ext uri="{FF2B5EF4-FFF2-40B4-BE49-F238E27FC236}">
                  <a16:creationId xmlns:a16="http://schemas.microsoft.com/office/drawing/2014/main" id="{4FD25A3C-0BEE-4402-9BEB-CFCC96904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078"/>
              <a:ext cx="44" cy="249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Line 223">
              <a:extLst>
                <a:ext uri="{FF2B5EF4-FFF2-40B4-BE49-F238E27FC236}">
                  <a16:creationId xmlns:a16="http://schemas.microsoft.com/office/drawing/2014/main" id="{00E1314F-E282-4BCF-B6BE-0BA22E1BD3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3119"/>
              <a:ext cx="0" cy="245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Rectangle 224">
              <a:extLst>
                <a:ext uri="{FF2B5EF4-FFF2-40B4-BE49-F238E27FC236}">
                  <a16:creationId xmlns:a16="http://schemas.microsoft.com/office/drawing/2014/main" id="{36F9DE44-1119-438B-9080-A707C6611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3119"/>
              <a:ext cx="44" cy="245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Line 225">
              <a:extLst>
                <a:ext uri="{FF2B5EF4-FFF2-40B4-BE49-F238E27FC236}">
                  <a16:creationId xmlns:a16="http://schemas.microsoft.com/office/drawing/2014/main" id="{62D71D0E-6964-4721-8C1E-5FE1872D04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5572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Rectangle 226">
              <a:extLst>
                <a:ext uri="{FF2B5EF4-FFF2-40B4-BE49-F238E27FC236}">
                  <a16:creationId xmlns:a16="http://schemas.microsoft.com/office/drawing/2014/main" id="{4C798FDA-AACA-4DD6-9502-904888CFC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5572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Line 227">
              <a:extLst>
                <a:ext uri="{FF2B5EF4-FFF2-40B4-BE49-F238E27FC236}">
                  <a16:creationId xmlns:a16="http://schemas.microsoft.com/office/drawing/2014/main" id="{E4742D4F-CE3E-44D5-979A-07585EA63E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5572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228">
              <a:extLst>
                <a:ext uri="{FF2B5EF4-FFF2-40B4-BE49-F238E27FC236}">
                  <a16:creationId xmlns:a16="http://schemas.microsoft.com/office/drawing/2014/main" id="{294402D1-C906-43F6-A662-A8BD86C19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5572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Line 229">
              <a:extLst>
                <a:ext uri="{FF2B5EF4-FFF2-40B4-BE49-F238E27FC236}">
                  <a16:creationId xmlns:a16="http://schemas.microsoft.com/office/drawing/2014/main" id="{0020EAEB-3D4C-45A0-8E4C-8255BF0071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6404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230">
              <a:extLst>
                <a:ext uri="{FF2B5EF4-FFF2-40B4-BE49-F238E27FC236}">
                  <a16:creationId xmlns:a16="http://schemas.microsoft.com/office/drawing/2014/main" id="{FBC70A68-72D1-4143-8624-221A2F17A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6404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Line 231">
              <a:extLst>
                <a:ext uri="{FF2B5EF4-FFF2-40B4-BE49-F238E27FC236}">
                  <a16:creationId xmlns:a16="http://schemas.microsoft.com/office/drawing/2014/main" id="{A3F2EDF5-2DA9-4F26-AA71-DE365C402B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6404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Rectangle 232">
              <a:extLst>
                <a:ext uri="{FF2B5EF4-FFF2-40B4-BE49-F238E27FC236}">
                  <a16:creationId xmlns:a16="http://schemas.microsoft.com/office/drawing/2014/main" id="{059799E6-FE9A-4547-B10F-9274B7D7E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6404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Line 233">
              <a:extLst>
                <a:ext uri="{FF2B5EF4-FFF2-40B4-BE49-F238E27FC236}">
                  <a16:creationId xmlns:a16="http://schemas.microsoft.com/office/drawing/2014/main" id="{3C04B7A0-42B0-45AE-A57D-187F16DEF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7235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Rectangle 234">
              <a:extLst>
                <a:ext uri="{FF2B5EF4-FFF2-40B4-BE49-F238E27FC236}">
                  <a16:creationId xmlns:a16="http://schemas.microsoft.com/office/drawing/2014/main" id="{CEE7463F-1F63-4913-9475-F982D3F51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7235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Line 235">
              <a:extLst>
                <a:ext uri="{FF2B5EF4-FFF2-40B4-BE49-F238E27FC236}">
                  <a16:creationId xmlns:a16="http://schemas.microsoft.com/office/drawing/2014/main" id="{95C00E3E-D2AC-4912-A4D6-B01EA424C9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7235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Rectangle 236">
              <a:extLst>
                <a:ext uri="{FF2B5EF4-FFF2-40B4-BE49-F238E27FC236}">
                  <a16:creationId xmlns:a16="http://schemas.microsoft.com/office/drawing/2014/main" id="{59D76735-4FDF-4490-A021-05E541E65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7235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Line 237">
              <a:extLst>
                <a:ext uri="{FF2B5EF4-FFF2-40B4-BE49-F238E27FC236}">
                  <a16:creationId xmlns:a16="http://schemas.microsoft.com/office/drawing/2014/main" id="{CE1BE5BA-929E-4739-9FC3-42D1DE04F4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067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Rectangle 238">
              <a:extLst>
                <a:ext uri="{FF2B5EF4-FFF2-40B4-BE49-F238E27FC236}">
                  <a16:creationId xmlns:a16="http://schemas.microsoft.com/office/drawing/2014/main" id="{204C87A2-0876-4EA2-BE61-12E8619F2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067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Line 239">
              <a:extLst>
                <a:ext uri="{FF2B5EF4-FFF2-40B4-BE49-F238E27FC236}">
                  <a16:creationId xmlns:a16="http://schemas.microsoft.com/office/drawing/2014/main" id="{F7B308FF-A8D5-4C56-9DDD-4E42C7A4DD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8067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Rectangle 240">
              <a:extLst>
                <a:ext uri="{FF2B5EF4-FFF2-40B4-BE49-F238E27FC236}">
                  <a16:creationId xmlns:a16="http://schemas.microsoft.com/office/drawing/2014/main" id="{2C15137B-5188-48C5-8B62-36643B5CA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8067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Line 241">
              <a:extLst>
                <a:ext uri="{FF2B5EF4-FFF2-40B4-BE49-F238E27FC236}">
                  <a16:creationId xmlns:a16="http://schemas.microsoft.com/office/drawing/2014/main" id="{43BEFD51-7A60-40A6-8C7D-3C4F88549D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5572"/>
              <a:ext cx="0" cy="336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Rectangle 242">
              <a:extLst>
                <a:ext uri="{FF2B5EF4-FFF2-40B4-BE49-F238E27FC236}">
                  <a16:creationId xmlns:a16="http://schemas.microsoft.com/office/drawing/2014/main" id="{C71DCF59-4EA3-4378-B6A8-7409E1973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5572"/>
              <a:ext cx="44" cy="33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Line 243">
              <a:extLst>
                <a:ext uri="{FF2B5EF4-FFF2-40B4-BE49-F238E27FC236}">
                  <a16:creationId xmlns:a16="http://schemas.microsoft.com/office/drawing/2014/main" id="{9E2C5707-0F39-4F4E-888C-5B4FA34A6E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5614"/>
              <a:ext cx="0" cy="33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Rectangle 244">
              <a:extLst>
                <a:ext uri="{FF2B5EF4-FFF2-40B4-BE49-F238E27FC236}">
                  <a16:creationId xmlns:a16="http://schemas.microsoft.com/office/drawing/2014/main" id="{F781567B-0E89-41F8-AC4C-59EC71D2E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5614"/>
              <a:ext cx="44" cy="332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Line 245">
              <a:extLst>
                <a:ext uri="{FF2B5EF4-FFF2-40B4-BE49-F238E27FC236}">
                  <a16:creationId xmlns:a16="http://schemas.microsoft.com/office/drawing/2014/main" id="{26D5296F-E1FD-4753-9F54-95B9AAA7DE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898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246">
              <a:extLst>
                <a:ext uri="{FF2B5EF4-FFF2-40B4-BE49-F238E27FC236}">
                  <a16:creationId xmlns:a16="http://schemas.microsoft.com/office/drawing/2014/main" id="{13165783-472E-4DB0-BAA0-5927F96AE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898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Line 247">
              <a:extLst>
                <a:ext uri="{FF2B5EF4-FFF2-40B4-BE49-F238E27FC236}">
                  <a16:creationId xmlns:a16="http://schemas.microsoft.com/office/drawing/2014/main" id="{C72FCB08-7CC0-4722-8ACB-47928598A8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3119"/>
              <a:ext cx="0" cy="57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Rectangle 248">
              <a:extLst>
                <a:ext uri="{FF2B5EF4-FFF2-40B4-BE49-F238E27FC236}">
                  <a16:creationId xmlns:a16="http://schemas.microsoft.com/office/drawing/2014/main" id="{B35480F5-2887-4152-90A6-BB9CC7EDF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3119"/>
              <a:ext cx="45" cy="577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Line 249">
              <a:extLst>
                <a:ext uri="{FF2B5EF4-FFF2-40B4-BE49-F238E27FC236}">
                  <a16:creationId xmlns:a16="http://schemas.microsoft.com/office/drawing/2014/main" id="{BCECBBCB-9E9F-44C1-8BCE-E7DD66418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898"/>
              <a:ext cx="546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Rectangle 250">
              <a:extLst>
                <a:ext uri="{FF2B5EF4-FFF2-40B4-BE49-F238E27FC236}">
                  <a16:creationId xmlns:a16="http://schemas.microsoft.com/office/drawing/2014/main" id="{99FD58E4-6B6A-4895-9E06-8C184AF53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898"/>
              <a:ext cx="5460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Line 251">
              <a:extLst>
                <a:ext uri="{FF2B5EF4-FFF2-40B4-BE49-F238E27FC236}">
                  <a16:creationId xmlns:a16="http://schemas.microsoft.com/office/drawing/2014/main" id="{AC908A99-EA6F-42F1-9110-9AFCFA03A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3119"/>
              <a:ext cx="0" cy="58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Rectangle 252">
              <a:extLst>
                <a:ext uri="{FF2B5EF4-FFF2-40B4-BE49-F238E27FC236}">
                  <a16:creationId xmlns:a16="http://schemas.microsoft.com/office/drawing/2014/main" id="{9E570D8A-C5AC-4EA7-B282-D4689DAF6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3119"/>
              <a:ext cx="45" cy="582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Line 253">
              <a:extLst>
                <a:ext uri="{FF2B5EF4-FFF2-40B4-BE49-F238E27FC236}">
                  <a16:creationId xmlns:a16="http://schemas.microsoft.com/office/drawing/2014/main" id="{9D839707-D5BB-4CE6-A2C0-C5DDDA22E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Rectangle 254">
              <a:extLst>
                <a:ext uri="{FF2B5EF4-FFF2-40B4-BE49-F238E27FC236}">
                  <a16:creationId xmlns:a16="http://schemas.microsoft.com/office/drawing/2014/main" id="{67BC907A-3AAD-413F-8982-2B8D9E812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Line 255">
              <a:extLst>
                <a:ext uri="{FF2B5EF4-FFF2-40B4-BE49-F238E27FC236}">
                  <a16:creationId xmlns:a16="http://schemas.microsoft.com/office/drawing/2014/main" id="{F5DE88F3-C2AC-4823-9F08-B2B04E95BC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Rectangle 256">
              <a:extLst>
                <a:ext uri="{FF2B5EF4-FFF2-40B4-BE49-F238E27FC236}">
                  <a16:creationId xmlns:a16="http://schemas.microsoft.com/office/drawing/2014/main" id="{ACC50C3B-DE87-42AE-9AFE-B69AC713B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Line 257">
              <a:extLst>
                <a:ext uri="{FF2B5EF4-FFF2-40B4-BE49-F238E27FC236}">
                  <a16:creationId xmlns:a16="http://schemas.microsoft.com/office/drawing/2014/main" id="{6F32052A-8053-4BE6-A4BE-B1EEA53C5D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Rectangle 258">
              <a:extLst>
                <a:ext uri="{FF2B5EF4-FFF2-40B4-BE49-F238E27FC236}">
                  <a16:creationId xmlns:a16="http://schemas.microsoft.com/office/drawing/2014/main" id="{1ABE7535-3EE0-4DE3-8381-FC3B88003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Line 259">
              <a:extLst>
                <a:ext uri="{FF2B5EF4-FFF2-40B4-BE49-F238E27FC236}">
                  <a16:creationId xmlns:a16="http://schemas.microsoft.com/office/drawing/2014/main" id="{4CB16199-BF14-4966-9629-AE96452A92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Rectangle 260">
              <a:extLst>
                <a:ext uri="{FF2B5EF4-FFF2-40B4-BE49-F238E27FC236}">
                  <a16:creationId xmlns:a16="http://schemas.microsoft.com/office/drawing/2014/main" id="{984D520E-D17C-4E98-9C9C-113187A97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Line 261">
              <a:extLst>
                <a:ext uri="{FF2B5EF4-FFF2-40B4-BE49-F238E27FC236}">
                  <a16:creationId xmlns:a16="http://schemas.microsoft.com/office/drawing/2014/main" id="{320EF349-C2F8-4088-B9A2-14A19A6725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2246"/>
              <a:ext cx="1544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Rectangle 262">
              <a:extLst>
                <a:ext uri="{FF2B5EF4-FFF2-40B4-BE49-F238E27FC236}">
                  <a16:creationId xmlns:a16="http://schemas.microsoft.com/office/drawing/2014/main" id="{D98A12F2-765B-4A2E-8BAA-566022684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2246"/>
              <a:ext cx="15491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Line 263">
              <a:extLst>
                <a:ext uri="{FF2B5EF4-FFF2-40B4-BE49-F238E27FC236}">
                  <a16:creationId xmlns:a16="http://schemas.microsoft.com/office/drawing/2014/main" id="{65FB5229-4EA7-4BD6-84E7-3204AAA5D7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07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Rectangle 264">
              <a:extLst>
                <a:ext uri="{FF2B5EF4-FFF2-40B4-BE49-F238E27FC236}">
                  <a16:creationId xmlns:a16="http://schemas.microsoft.com/office/drawing/2014/main" id="{5276F746-FB34-4D49-96A4-AAB1B1324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078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Line 265">
              <a:extLst>
                <a:ext uri="{FF2B5EF4-FFF2-40B4-BE49-F238E27FC236}">
                  <a16:creationId xmlns:a16="http://schemas.microsoft.com/office/drawing/2014/main" id="{85DB984A-EB95-4BD9-9DBF-3BA3231760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90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Rectangle 266">
              <a:extLst>
                <a:ext uri="{FF2B5EF4-FFF2-40B4-BE49-F238E27FC236}">
                  <a16:creationId xmlns:a16="http://schemas.microsoft.com/office/drawing/2014/main" id="{3464CE82-C0EB-4E33-B0D5-2DEF969B3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909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Line 267">
              <a:extLst>
                <a:ext uri="{FF2B5EF4-FFF2-40B4-BE49-F238E27FC236}">
                  <a16:creationId xmlns:a16="http://schemas.microsoft.com/office/drawing/2014/main" id="{92EC1345-DB4F-40B0-93B9-46479E0930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474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Rectangle 268">
              <a:extLst>
                <a:ext uri="{FF2B5EF4-FFF2-40B4-BE49-F238E27FC236}">
                  <a16:creationId xmlns:a16="http://schemas.microsoft.com/office/drawing/2014/main" id="{9A2D3C0B-B167-4294-AF69-044A784E8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741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Line 269">
              <a:extLst>
                <a:ext uri="{FF2B5EF4-FFF2-40B4-BE49-F238E27FC236}">
                  <a16:creationId xmlns:a16="http://schemas.microsoft.com/office/drawing/2014/main" id="{B3D4243D-7EE7-4A30-840D-0BA36B6B5D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557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Rectangle 270">
              <a:extLst>
                <a:ext uri="{FF2B5EF4-FFF2-40B4-BE49-F238E27FC236}">
                  <a16:creationId xmlns:a16="http://schemas.microsoft.com/office/drawing/2014/main" id="{445EE105-D3E8-4445-8E30-9DCB330038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5572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Line 271">
              <a:extLst>
                <a:ext uri="{FF2B5EF4-FFF2-40B4-BE49-F238E27FC236}">
                  <a16:creationId xmlns:a16="http://schemas.microsoft.com/office/drawing/2014/main" id="{2398D192-D2D9-40A8-80F5-C436DD7914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640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Rectangle 272">
              <a:extLst>
                <a:ext uri="{FF2B5EF4-FFF2-40B4-BE49-F238E27FC236}">
                  <a16:creationId xmlns:a16="http://schemas.microsoft.com/office/drawing/2014/main" id="{66FFF960-335A-4528-8E1A-F1C94A8C7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6404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Line 273">
              <a:extLst>
                <a:ext uri="{FF2B5EF4-FFF2-40B4-BE49-F238E27FC236}">
                  <a16:creationId xmlns:a16="http://schemas.microsoft.com/office/drawing/2014/main" id="{1394EA6D-AA85-417D-8352-299457709A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72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Rectangle 274">
              <a:extLst>
                <a:ext uri="{FF2B5EF4-FFF2-40B4-BE49-F238E27FC236}">
                  <a16:creationId xmlns:a16="http://schemas.microsoft.com/office/drawing/2014/main" id="{C5AAFA03-5499-4C54-9F1E-4E0024756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7235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Line 275">
              <a:extLst>
                <a:ext uri="{FF2B5EF4-FFF2-40B4-BE49-F238E27FC236}">
                  <a16:creationId xmlns:a16="http://schemas.microsoft.com/office/drawing/2014/main" id="{E05DE348-D066-4916-A780-27480E47EB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06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Rectangle 276">
              <a:extLst>
                <a:ext uri="{FF2B5EF4-FFF2-40B4-BE49-F238E27FC236}">
                  <a16:creationId xmlns:a16="http://schemas.microsoft.com/office/drawing/2014/main" id="{3E1AA122-B3AF-49CB-9474-0E3F5DC6D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067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Line 277">
              <a:extLst>
                <a:ext uri="{FF2B5EF4-FFF2-40B4-BE49-F238E27FC236}">
                  <a16:creationId xmlns:a16="http://schemas.microsoft.com/office/drawing/2014/main" id="{1FDE1BB1-B653-4129-977D-2F3DE621C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8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Rectangle 278">
              <a:extLst>
                <a:ext uri="{FF2B5EF4-FFF2-40B4-BE49-F238E27FC236}">
                  <a16:creationId xmlns:a16="http://schemas.microsoft.com/office/drawing/2014/main" id="{D9924D24-C760-4192-9BF3-C52426F6D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898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D05FB02-43A2-41B2-AB92-EAC3D17AAF94}"/>
              </a:ext>
            </a:extLst>
          </p:cNvPr>
          <p:cNvSpPr/>
          <p:nvPr/>
        </p:nvSpPr>
        <p:spPr>
          <a:xfrm>
            <a:off x="10632318" y="16005684"/>
            <a:ext cx="162854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Detected, Undetected, Not Quantifiable by Sample Type</a:t>
            </a:r>
            <a:endParaRPr lang="en-US" sz="5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F25B22-DBD5-432D-9FB7-5A9B8B672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101" y="17285010"/>
            <a:ext cx="14443710" cy="488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1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93393C1-843F-40C6-8FDA-6675D96AF0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72000" y="-4572000"/>
            <a:ext cx="27432000" cy="36576000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1A6E6A4-7B85-462C-9072-269C8A287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460507"/>
            <a:ext cx="19240500" cy="5302252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ln w="47625"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Sampler Location/Deployment</a:t>
            </a:r>
          </a:p>
        </p:txBody>
      </p:sp>
    </p:spTree>
    <p:extLst>
      <p:ext uri="{BB962C8B-B14F-4D97-AF65-F5344CB8AC3E}">
        <p14:creationId xmlns:p14="http://schemas.microsoft.com/office/powerpoint/2010/main" val="31571904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F2929C-AA65-4C2B-8EAD-14D8741B1C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22" t="5108" r="2519" b="2046"/>
          <a:stretch/>
        </p:blipFill>
        <p:spPr>
          <a:xfrm>
            <a:off x="1560609" y="14789880"/>
            <a:ext cx="18143621" cy="10957699"/>
          </a:xfrm>
          <a:prstGeom prst="rect">
            <a:avLst/>
          </a:prstGeom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16533EE2-4136-4432-B3F1-05DF7EA2E4FF}"/>
              </a:ext>
            </a:extLst>
          </p:cNvPr>
          <p:cNvSpPr txBox="1"/>
          <p:nvPr/>
        </p:nvSpPr>
        <p:spPr>
          <a:xfrm>
            <a:off x="11660239" y="16205663"/>
            <a:ext cx="5623816" cy="1356291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/>
              <a:t>Total</a:t>
            </a:r>
            <a:r>
              <a:rPr lang="en-US" sz="4400" baseline="0" dirty="0"/>
              <a:t> No. PPCPs Analyzed = </a:t>
            </a:r>
            <a:r>
              <a:rPr lang="en-US" sz="4400" dirty="0"/>
              <a:t>127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9EC37D-AF46-45B7-B40B-0A84AAEF750B}"/>
              </a:ext>
            </a:extLst>
          </p:cNvPr>
          <p:cNvSpPr txBox="1"/>
          <p:nvPr/>
        </p:nvSpPr>
        <p:spPr>
          <a:xfrm>
            <a:off x="1473199" y="663985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371290-F26A-4928-8B1C-9A8DF21FADD3}"/>
              </a:ext>
            </a:extLst>
          </p:cNvPr>
          <p:cNvSpPr txBox="1"/>
          <p:nvPr/>
        </p:nvSpPr>
        <p:spPr>
          <a:xfrm>
            <a:off x="12347219" y="2058780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3F3CCA-B355-49E9-B746-ED663267C0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1895" y="2579922"/>
            <a:ext cx="17192209" cy="10287893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6722433"/>
              </p:ext>
            </p:extLst>
          </p:nvPr>
        </p:nvGraphicFramePr>
        <p:xfrm>
          <a:off x="19704230" y="14789880"/>
          <a:ext cx="16871770" cy="10043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7D9EEAD-372D-4470-8957-CA348AED97D5}"/>
              </a:ext>
            </a:extLst>
          </p:cNvPr>
          <p:cNvSpPr txBox="1"/>
          <p:nvPr/>
        </p:nvSpPr>
        <p:spPr>
          <a:xfrm>
            <a:off x="20875087" y="1284382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22F144-536B-44E3-B950-DCD699AB30D2}"/>
              </a:ext>
            </a:extLst>
          </p:cNvPr>
          <p:cNvSpPr txBox="1"/>
          <p:nvPr/>
        </p:nvSpPr>
        <p:spPr>
          <a:xfrm>
            <a:off x="4375553" y="12843822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PPCPs Detected by Sample Type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50F09E3E-CD25-4394-8E4F-87CFAC5D1337}"/>
              </a:ext>
            </a:extLst>
          </p:cNvPr>
          <p:cNvSpPr txBox="1"/>
          <p:nvPr/>
        </p:nvSpPr>
        <p:spPr>
          <a:xfrm>
            <a:off x="7030772" y="13767152"/>
            <a:ext cx="7203294" cy="8448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>
                <a:solidFill>
                  <a:schemeClr val="tx1"/>
                </a:solidFill>
              </a:rPr>
              <a:t>No. of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</p:spTree>
    <p:extLst>
      <p:ext uri="{BB962C8B-B14F-4D97-AF65-F5344CB8AC3E}">
        <p14:creationId xmlns:p14="http://schemas.microsoft.com/office/powerpoint/2010/main" val="23375555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C997F0-E73F-494B-9FA8-C15D089E8B3C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387789-EA5B-469C-8DD2-B7401DD5AE47}"/>
              </a:ext>
            </a:extLst>
          </p:cNvPr>
          <p:cNvSpPr txBox="1"/>
          <p:nvPr/>
        </p:nvSpPr>
        <p:spPr>
          <a:xfrm>
            <a:off x="12903201" y="1952160"/>
            <a:ext cx="10261599" cy="24468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</a:t>
            </a:r>
          </a:p>
          <a:p>
            <a:pPr algn="ctr"/>
            <a:r>
              <a:rPr lang="en-US" sz="4500" dirty="0"/>
              <a:t>127 Compounds Analyzed</a:t>
            </a:r>
          </a:p>
          <a:p>
            <a:pPr algn="ctr"/>
            <a:endParaRPr lang="en-US" sz="5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8A4CA-F8D1-44C0-BEC2-54B1687C2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691" y="3968704"/>
            <a:ext cx="18008618" cy="149336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853C9F-5654-4A8F-95DF-4CD74151C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1190" y="20639755"/>
            <a:ext cx="15053620" cy="50923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35B3DD0-2B36-420C-A5A3-171E7F87954B}"/>
              </a:ext>
            </a:extLst>
          </p:cNvPr>
          <p:cNvSpPr/>
          <p:nvPr/>
        </p:nvSpPr>
        <p:spPr>
          <a:xfrm>
            <a:off x="10145290" y="19626341"/>
            <a:ext cx="162854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Detected, Undetected,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5624711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EF2BB5-29E4-48E1-BAFB-E7AAC8152D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" t="4053" r="2815" b="3478"/>
          <a:stretch/>
        </p:blipFill>
        <p:spPr>
          <a:xfrm>
            <a:off x="947771" y="14371526"/>
            <a:ext cx="20213053" cy="111367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6346D4-BA75-4C85-AA57-D5C93F1D94C1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88014-1460-4C1C-A2AB-01929C8BD580}"/>
              </a:ext>
            </a:extLst>
          </p:cNvPr>
          <p:cNvSpPr txBox="1"/>
          <p:nvPr/>
        </p:nvSpPr>
        <p:spPr>
          <a:xfrm>
            <a:off x="15510489" y="17478736"/>
            <a:ext cx="5047024" cy="142661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A34875-E26B-427F-B151-893F93F17E10}"/>
              </a:ext>
            </a:extLst>
          </p:cNvPr>
          <p:cNvSpPr txBox="1"/>
          <p:nvPr/>
        </p:nvSpPr>
        <p:spPr>
          <a:xfrm>
            <a:off x="12592837" y="1878136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79DB0-BB5C-47F5-B715-4DF049A800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0589" y="2820351"/>
            <a:ext cx="18746824" cy="10287893"/>
          </a:xfrm>
          <a:prstGeom prst="rect">
            <a:avLst/>
          </a:prstGeom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9711925"/>
              </p:ext>
            </p:extLst>
          </p:nvPr>
        </p:nvGraphicFramePr>
        <p:xfrm>
          <a:off x="21570570" y="14371526"/>
          <a:ext cx="14601565" cy="11136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34BCF21-86A7-4D6A-9500-11EDC4DC1C00}"/>
              </a:ext>
            </a:extLst>
          </p:cNvPr>
          <p:cNvSpPr txBox="1"/>
          <p:nvPr/>
        </p:nvSpPr>
        <p:spPr>
          <a:xfrm>
            <a:off x="4797431" y="12952508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PPCPs Detected by Sample Type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B2544B-B76D-4CE0-909C-B02B624BF919}"/>
              </a:ext>
            </a:extLst>
          </p:cNvPr>
          <p:cNvSpPr txBox="1"/>
          <p:nvPr/>
        </p:nvSpPr>
        <p:spPr>
          <a:xfrm>
            <a:off x="21160824" y="1298653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5D08C67C-3C0A-4880-BCC0-574CACF7E328}"/>
              </a:ext>
            </a:extLst>
          </p:cNvPr>
          <p:cNvSpPr txBox="1"/>
          <p:nvPr/>
        </p:nvSpPr>
        <p:spPr>
          <a:xfrm>
            <a:off x="6711095" y="13734201"/>
            <a:ext cx="7203294" cy="8448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>
                <a:solidFill>
                  <a:schemeClr val="tx1"/>
                </a:solidFill>
              </a:rPr>
              <a:t>No. of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</p:spTree>
    <p:extLst>
      <p:ext uri="{BB962C8B-B14F-4D97-AF65-F5344CB8AC3E}">
        <p14:creationId xmlns:p14="http://schemas.microsoft.com/office/powerpoint/2010/main" val="773901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3117511" y="3502353"/>
            <a:ext cx="10261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grpSp>
        <p:nvGrpSpPr>
          <p:cNvPr id="17" name="Group 4">
            <a:extLst>
              <a:ext uri="{FF2B5EF4-FFF2-40B4-BE49-F238E27FC236}">
                <a16:creationId xmlns:a16="http://schemas.microsoft.com/office/drawing/2014/main" id="{0F6F58F7-F9E2-4E67-9293-3BFFB0D3418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4612" y="4988749"/>
            <a:ext cx="20678775" cy="11947525"/>
            <a:chOff x="5026" y="1698"/>
            <a:chExt cx="13026" cy="7526"/>
          </a:xfrm>
        </p:grpSpPr>
        <p:sp>
          <p:nvSpPr>
            <p:cNvPr id="18" name="AutoShape 3">
              <a:extLst>
                <a:ext uri="{FF2B5EF4-FFF2-40B4-BE49-F238E27FC236}">
                  <a16:creationId xmlns:a16="http://schemas.microsoft.com/office/drawing/2014/main" id="{47C19D15-7411-4773-8954-8D294B44CED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026" y="1698"/>
              <a:ext cx="12988" cy="7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5">
              <a:extLst>
                <a:ext uri="{FF2B5EF4-FFF2-40B4-BE49-F238E27FC236}">
                  <a16:creationId xmlns:a16="http://schemas.microsoft.com/office/drawing/2014/main" id="{99A8CF80-7FEE-4E14-B2BB-130EAF392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12988" cy="2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553E0F9F-5062-4A9F-817D-835779DB4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4649"/>
              <a:ext cx="4688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7">
              <a:extLst>
                <a:ext uri="{FF2B5EF4-FFF2-40B4-BE49-F238E27FC236}">
                  <a16:creationId xmlns:a16="http://schemas.microsoft.com/office/drawing/2014/main" id="{BD2ED508-FF3C-475B-B6BC-E75057F9D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5387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8">
              <a:extLst>
                <a:ext uri="{FF2B5EF4-FFF2-40B4-BE49-F238E27FC236}">
                  <a16:creationId xmlns:a16="http://schemas.microsoft.com/office/drawing/2014/main" id="{A3D657B0-E498-465C-884D-096234A23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6125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F9420E81-DFE8-414B-8BD8-DBDF67EC4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6862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10">
              <a:extLst>
                <a:ext uri="{FF2B5EF4-FFF2-40B4-BE49-F238E27FC236}">
                  <a16:creationId xmlns:a16="http://schemas.microsoft.com/office/drawing/2014/main" id="{938044CF-FCB3-40CB-BCD1-88A823789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7600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1">
              <a:extLst>
                <a:ext uri="{FF2B5EF4-FFF2-40B4-BE49-F238E27FC236}">
                  <a16:creationId xmlns:a16="http://schemas.microsoft.com/office/drawing/2014/main" id="{183F7DF2-5C0F-409F-9C45-B15F64279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8338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12">
              <a:extLst>
                <a:ext uri="{FF2B5EF4-FFF2-40B4-BE49-F238E27FC236}">
                  <a16:creationId xmlns:a16="http://schemas.microsoft.com/office/drawing/2014/main" id="{13E201EE-6519-4C05-9DC5-F5694D1C8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1" y="1772"/>
              <a:ext cx="299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13">
              <a:extLst>
                <a:ext uri="{FF2B5EF4-FFF2-40B4-BE49-F238E27FC236}">
                  <a16:creationId xmlns:a16="http://schemas.microsoft.com/office/drawing/2014/main" id="{819E60A3-6B92-4A8E-B233-032396BF2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9" y="1772"/>
              <a:ext cx="27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14">
              <a:extLst>
                <a:ext uri="{FF2B5EF4-FFF2-40B4-BE49-F238E27FC236}">
                  <a16:creationId xmlns:a16="http://schemas.microsoft.com/office/drawing/2014/main" id="{0C219E72-F4A8-4219-8C30-037C9CAA6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1" y="1772"/>
              <a:ext cx="3140" cy="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6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P</a:t>
              </a: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OCIS &amp; Grab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15">
              <a:extLst>
                <a:ext uri="{FF2B5EF4-FFF2-40B4-BE49-F238E27FC236}">
                  <a16:creationId xmlns:a16="http://schemas.microsoft.com/office/drawing/2014/main" id="{98313E34-FA66-4531-B63C-6A4779753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2510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DE295814-65D6-49DC-ACC4-29B951539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44" y="2510"/>
              <a:ext cx="338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17">
              <a:extLst>
                <a:ext uri="{FF2B5EF4-FFF2-40B4-BE49-F238E27FC236}">
                  <a16:creationId xmlns:a16="http://schemas.microsoft.com/office/drawing/2014/main" id="{D7406300-327B-4DF8-BBCA-C9FA88C7F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3" y="2510"/>
              <a:ext cx="149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18">
              <a:extLst>
                <a:ext uri="{FF2B5EF4-FFF2-40B4-BE49-F238E27FC236}">
                  <a16:creationId xmlns:a16="http://schemas.microsoft.com/office/drawing/2014/main" id="{064B657C-A633-4AB6-9FEA-657E12EDD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3247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Metoprolol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19">
              <a:extLst>
                <a:ext uri="{FF2B5EF4-FFF2-40B4-BE49-F238E27FC236}">
                  <a16:creationId xmlns:a16="http://schemas.microsoft.com/office/drawing/2014/main" id="{B1F35ACD-9AE9-492C-9CDB-F6221C924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9" y="3247"/>
              <a:ext cx="265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0">
              <a:extLst>
                <a:ext uri="{FF2B5EF4-FFF2-40B4-BE49-F238E27FC236}">
                  <a16:creationId xmlns:a16="http://schemas.microsoft.com/office/drawing/2014/main" id="{A1FBEE7B-4A4B-4098-828D-3F4937010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18" y="3247"/>
              <a:ext cx="449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21">
              <a:extLst>
                <a:ext uri="{FF2B5EF4-FFF2-40B4-BE49-F238E27FC236}">
                  <a16:creationId xmlns:a16="http://schemas.microsoft.com/office/drawing/2014/main" id="{B48B3EF8-7A4D-459F-9994-B65ECFD83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8" y="3985"/>
              <a:ext cx="30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Venlafaxine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2">
              <a:extLst>
                <a:ext uri="{FF2B5EF4-FFF2-40B4-BE49-F238E27FC236}">
                  <a16:creationId xmlns:a16="http://schemas.microsoft.com/office/drawing/2014/main" id="{3E006668-1972-4C28-9EE3-692573845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3985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Caffeine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3">
              <a:extLst>
                <a:ext uri="{FF2B5EF4-FFF2-40B4-BE49-F238E27FC236}">
                  <a16:creationId xmlns:a16="http://schemas.microsoft.com/office/drawing/2014/main" id="{C1E61FDD-DC89-4CF7-93C8-BD01D0EE7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79" y="3985"/>
              <a:ext cx="3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24">
              <a:extLst>
                <a:ext uri="{FF2B5EF4-FFF2-40B4-BE49-F238E27FC236}">
                  <a16:creationId xmlns:a16="http://schemas.microsoft.com/office/drawing/2014/main" id="{5076022D-6C26-4E40-AD8D-F99376FBCA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" y="4723"/>
              <a:ext cx="395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33FE62B7-DC4D-490A-A891-653593796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4723"/>
              <a:ext cx="230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Atenolol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id="{2079E53C-0C8B-4735-AD0C-B0BBE5FAB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7" y="4723"/>
              <a:ext cx="2613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Naproxen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9C69D1E1-F20C-48E4-8900-B0BF031A4D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8" y="5461"/>
              <a:ext cx="4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2D99205F-4C39-466B-8877-8616C678A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5461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Cotinine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37003F82-73FF-4BA9-A118-5257B0988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6" y="6198"/>
              <a:ext cx="35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Trimethoprim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id="{562DCB9A-DBEA-4047-8C99-9777B609E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2" y="6198"/>
              <a:ext cx="284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Metformin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31">
              <a:extLst>
                <a:ext uri="{FF2B5EF4-FFF2-40B4-BE49-F238E27FC236}">
                  <a16:creationId xmlns:a16="http://schemas.microsoft.com/office/drawing/2014/main" id="{3CFF2367-A1CE-4F35-92D8-006FFAC3B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6936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Oxycodone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32">
              <a:extLst>
                <a:ext uri="{FF2B5EF4-FFF2-40B4-BE49-F238E27FC236}">
                  <a16:creationId xmlns:a16="http://schemas.microsoft.com/office/drawing/2014/main" id="{9BB4A127-6FEA-4912-ACA9-8E0C77089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0" y="7674"/>
              <a:ext cx="32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Triamterene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33">
              <a:extLst>
                <a:ext uri="{FF2B5EF4-FFF2-40B4-BE49-F238E27FC236}">
                  <a16:creationId xmlns:a16="http://schemas.microsoft.com/office/drawing/2014/main" id="{8A24A815-2577-4A80-8732-8B34FA195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7" y="8412"/>
              <a:ext cx="303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Gemfibrozil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34">
              <a:extLst>
                <a:ext uri="{FF2B5EF4-FFF2-40B4-BE49-F238E27FC236}">
                  <a16:creationId xmlns:a16="http://schemas.microsoft.com/office/drawing/2014/main" id="{141E727E-6ED6-4E89-9724-C6A8702D8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35">
              <a:extLst>
                <a:ext uri="{FF2B5EF4-FFF2-40B4-BE49-F238E27FC236}">
                  <a16:creationId xmlns:a16="http://schemas.microsoft.com/office/drawing/2014/main" id="{59766B1B-AA06-4367-A236-92E053765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36">
              <a:extLst>
                <a:ext uri="{FF2B5EF4-FFF2-40B4-BE49-F238E27FC236}">
                  <a16:creationId xmlns:a16="http://schemas.microsoft.com/office/drawing/2014/main" id="{3579CB79-F29D-4D54-9579-A414136FA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37">
              <a:extLst>
                <a:ext uri="{FF2B5EF4-FFF2-40B4-BE49-F238E27FC236}">
                  <a16:creationId xmlns:a16="http://schemas.microsoft.com/office/drawing/2014/main" id="{95200B0F-688B-438F-BAF4-65F02D3B94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698"/>
              <a:ext cx="129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38">
              <a:extLst>
                <a:ext uri="{FF2B5EF4-FFF2-40B4-BE49-F238E27FC236}">
                  <a16:creationId xmlns:a16="http://schemas.microsoft.com/office/drawing/2014/main" id="{91EC9BF7-C429-4E3A-B95F-5D86FE9E2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129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39">
              <a:extLst>
                <a:ext uri="{FF2B5EF4-FFF2-40B4-BE49-F238E27FC236}">
                  <a16:creationId xmlns:a16="http://schemas.microsoft.com/office/drawing/2014/main" id="{BCE79048-1D80-4334-8810-564AEF09C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698"/>
              <a:ext cx="39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40">
              <a:extLst>
                <a:ext uri="{FF2B5EF4-FFF2-40B4-BE49-F238E27FC236}">
                  <a16:creationId xmlns:a16="http://schemas.microsoft.com/office/drawing/2014/main" id="{F3E6896B-3538-4A66-AF11-E8AF0F21E3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1">
              <a:extLst>
                <a:ext uri="{FF2B5EF4-FFF2-40B4-BE49-F238E27FC236}">
                  <a16:creationId xmlns:a16="http://schemas.microsoft.com/office/drawing/2014/main" id="{76D3696C-03E1-4D57-A1C7-858BFE12E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42">
              <a:extLst>
                <a:ext uri="{FF2B5EF4-FFF2-40B4-BE49-F238E27FC236}">
                  <a16:creationId xmlns:a16="http://schemas.microsoft.com/office/drawing/2014/main" id="{51AB13B7-93CD-4BEF-A2D0-4CBAFC82D8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43">
              <a:extLst>
                <a:ext uri="{FF2B5EF4-FFF2-40B4-BE49-F238E27FC236}">
                  <a16:creationId xmlns:a16="http://schemas.microsoft.com/office/drawing/2014/main" id="{B50D050C-3DA3-496A-B1C1-9F9DAD22C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44">
              <a:extLst>
                <a:ext uri="{FF2B5EF4-FFF2-40B4-BE49-F238E27FC236}">
                  <a16:creationId xmlns:a16="http://schemas.microsoft.com/office/drawing/2014/main" id="{D65F2D96-3E8F-4F77-991C-0A87869162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45">
              <a:extLst>
                <a:ext uri="{FF2B5EF4-FFF2-40B4-BE49-F238E27FC236}">
                  <a16:creationId xmlns:a16="http://schemas.microsoft.com/office/drawing/2014/main" id="{EAAE4DF0-4DE3-4848-AE25-DF3DBA02C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46">
              <a:extLst>
                <a:ext uri="{FF2B5EF4-FFF2-40B4-BE49-F238E27FC236}">
                  <a16:creationId xmlns:a16="http://schemas.microsoft.com/office/drawing/2014/main" id="{A4B8CDAB-812E-4260-BB4A-BDF7480AF2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2436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47">
              <a:extLst>
                <a:ext uri="{FF2B5EF4-FFF2-40B4-BE49-F238E27FC236}">
                  <a16:creationId xmlns:a16="http://schemas.microsoft.com/office/drawing/2014/main" id="{8E175896-4012-48E5-A7EB-B2C0CDCD1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2436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48">
              <a:extLst>
                <a:ext uri="{FF2B5EF4-FFF2-40B4-BE49-F238E27FC236}">
                  <a16:creationId xmlns:a16="http://schemas.microsoft.com/office/drawing/2014/main" id="{5A453562-4447-4C13-AC14-F70C9A2EFA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49">
              <a:extLst>
                <a:ext uri="{FF2B5EF4-FFF2-40B4-BE49-F238E27FC236}">
                  <a16:creationId xmlns:a16="http://schemas.microsoft.com/office/drawing/2014/main" id="{1E114C0C-BC7C-484E-9DF5-A35029EAB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735"/>
              <a:ext cx="39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Line 50">
              <a:extLst>
                <a:ext uri="{FF2B5EF4-FFF2-40B4-BE49-F238E27FC236}">
                  <a16:creationId xmlns:a16="http://schemas.microsoft.com/office/drawing/2014/main" id="{D09C6178-3D21-4F9E-99B7-E13893328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174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Rectangle 51">
              <a:extLst>
                <a:ext uri="{FF2B5EF4-FFF2-40B4-BE49-F238E27FC236}">
                  <a16:creationId xmlns:a16="http://schemas.microsoft.com/office/drawing/2014/main" id="{0B61B465-C975-441B-B553-522E1CAEF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174"/>
              <a:ext cx="129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Line 52">
              <a:extLst>
                <a:ext uri="{FF2B5EF4-FFF2-40B4-BE49-F238E27FC236}">
                  <a16:creationId xmlns:a16="http://schemas.microsoft.com/office/drawing/2014/main" id="{739D603A-774C-4021-A7C7-C4CB31DB78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911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Rectangle 53">
              <a:extLst>
                <a:ext uri="{FF2B5EF4-FFF2-40B4-BE49-F238E27FC236}">
                  <a16:creationId xmlns:a16="http://schemas.microsoft.com/office/drawing/2014/main" id="{EE20D55D-2186-4B94-875C-2C93EA6E9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911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Line 54">
              <a:extLst>
                <a:ext uri="{FF2B5EF4-FFF2-40B4-BE49-F238E27FC236}">
                  <a16:creationId xmlns:a16="http://schemas.microsoft.com/office/drawing/2014/main" id="{922AFA4E-ED40-4A23-81E6-94CA66C15C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2436"/>
              <a:ext cx="0" cy="2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Rectangle 55">
              <a:extLst>
                <a:ext uri="{FF2B5EF4-FFF2-40B4-BE49-F238E27FC236}">
                  <a16:creationId xmlns:a16="http://schemas.microsoft.com/office/drawing/2014/main" id="{998BB3E8-FD5D-46EE-BFED-A7C67730E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38" cy="22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Line 56">
              <a:extLst>
                <a:ext uri="{FF2B5EF4-FFF2-40B4-BE49-F238E27FC236}">
                  <a16:creationId xmlns:a16="http://schemas.microsoft.com/office/drawing/2014/main" id="{AA67E1B4-4630-401E-A6D2-CFB9847D35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2473"/>
              <a:ext cx="0" cy="21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Rectangle 57">
              <a:extLst>
                <a:ext uri="{FF2B5EF4-FFF2-40B4-BE49-F238E27FC236}">
                  <a16:creationId xmlns:a16="http://schemas.microsoft.com/office/drawing/2014/main" id="{95DFF868-C612-4835-A222-55B0C39FA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2473"/>
              <a:ext cx="38" cy="2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Line 58">
              <a:extLst>
                <a:ext uri="{FF2B5EF4-FFF2-40B4-BE49-F238E27FC236}">
                  <a16:creationId xmlns:a16="http://schemas.microsoft.com/office/drawing/2014/main" id="{3DF9F21A-03E8-45FF-8B1D-4A9C53F0AF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49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Rectangle 59">
              <a:extLst>
                <a:ext uri="{FF2B5EF4-FFF2-40B4-BE49-F238E27FC236}">
                  <a16:creationId xmlns:a16="http://schemas.microsoft.com/office/drawing/2014/main" id="{25DF4E67-5A6D-4C18-8FD9-A239DF6A2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49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Line 60">
              <a:extLst>
                <a:ext uri="{FF2B5EF4-FFF2-40B4-BE49-F238E27FC236}">
                  <a16:creationId xmlns:a16="http://schemas.microsoft.com/office/drawing/2014/main" id="{EA6F8539-6B08-480D-8AFC-002DD84161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4649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Rectangle 61">
              <a:extLst>
                <a:ext uri="{FF2B5EF4-FFF2-40B4-BE49-F238E27FC236}">
                  <a16:creationId xmlns:a16="http://schemas.microsoft.com/office/drawing/2014/main" id="{AB637369-B867-43F9-AB4F-40C3E7A74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4649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Line 62">
              <a:extLst>
                <a:ext uri="{FF2B5EF4-FFF2-40B4-BE49-F238E27FC236}">
                  <a16:creationId xmlns:a16="http://schemas.microsoft.com/office/drawing/2014/main" id="{532841B5-A27A-4CD9-A4AD-6601D5AB4E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5387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Rectangle 63">
              <a:extLst>
                <a:ext uri="{FF2B5EF4-FFF2-40B4-BE49-F238E27FC236}">
                  <a16:creationId xmlns:a16="http://schemas.microsoft.com/office/drawing/2014/main" id="{AF9A309F-FA71-4AF3-BF4C-01BD46647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5387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Line 64">
              <a:extLst>
                <a:ext uri="{FF2B5EF4-FFF2-40B4-BE49-F238E27FC236}">
                  <a16:creationId xmlns:a16="http://schemas.microsoft.com/office/drawing/2014/main" id="{8D899421-D04A-4121-BB82-43695E3E9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5387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Rectangle 65">
              <a:extLst>
                <a:ext uri="{FF2B5EF4-FFF2-40B4-BE49-F238E27FC236}">
                  <a16:creationId xmlns:a16="http://schemas.microsoft.com/office/drawing/2014/main" id="{2BFF8161-64B9-4D39-A60E-6E5B6FF2F2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5387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Line 66">
              <a:extLst>
                <a:ext uri="{FF2B5EF4-FFF2-40B4-BE49-F238E27FC236}">
                  <a16:creationId xmlns:a16="http://schemas.microsoft.com/office/drawing/2014/main" id="{BE4830AD-6531-4CD8-A274-F694E5F1FF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125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Rectangle 67">
              <a:extLst>
                <a:ext uri="{FF2B5EF4-FFF2-40B4-BE49-F238E27FC236}">
                  <a16:creationId xmlns:a16="http://schemas.microsoft.com/office/drawing/2014/main" id="{9075BE51-A47C-4387-A3B7-8E56513BA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125"/>
              <a:ext cx="830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Line 68">
              <a:extLst>
                <a:ext uri="{FF2B5EF4-FFF2-40B4-BE49-F238E27FC236}">
                  <a16:creationId xmlns:a16="http://schemas.microsoft.com/office/drawing/2014/main" id="{112B46D2-7A96-4EEA-9C91-4D748302AE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125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Rectangle 69">
              <a:extLst>
                <a:ext uri="{FF2B5EF4-FFF2-40B4-BE49-F238E27FC236}">
                  <a16:creationId xmlns:a16="http://schemas.microsoft.com/office/drawing/2014/main" id="{DD462CF5-761A-4ACC-BD90-DEE866BB2B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125"/>
              <a:ext cx="46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Line 70">
              <a:extLst>
                <a:ext uri="{FF2B5EF4-FFF2-40B4-BE49-F238E27FC236}">
                  <a16:creationId xmlns:a16="http://schemas.microsoft.com/office/drawing/2014/main" id="{24F5D6C4-BD2F-4F78-82C2-44561DC185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862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Rectangle 71">
              <a:extLst>
                <a:ext uri="{FF2B5EF4-FFF2-40B4-BE49-F238E27FC236}">
                  <a16:creationId xmlns:a16="http://schemas.microsoft.com/office/drawing/2014/main" id="{4A74C151-C98F-4517-BC81-51445E27B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862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Line 72">
              <a:extLst>
                <a:ext uri="{FF2B5EF4-FFF2-40B4-BE49-F238E27FC236}">
                  <a16:creationId xmlns:a16="http://schemas.microsoft.com/office/drawing/2014/main" id="{1DD8D124-A0C6-487B-BED5-840170BF82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862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Rectangle 73">
              <a:extLst>
                <a:ext uri="{FF2B5EF4-FFF2-40B4-BE49-F238E27FC236}">
                  <a16:creationId xmlns:a16="http://schemas.microsoft.com/office/drawing/2014/main" id="{AD6AE31F-7B81-4F4E-A1B7-9C2B0A93E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862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Line 74">
              <a:extLst>
                <a:ext uri="{FF2B5EF4-FFF2-40B4-BE49-F238E27FC236}">
                  <a16:creationId xmlns:a16="http://schemas.microsoft.com/office/drawing/2014/main" id="{272195E3-6A4D-4A59-8931-FA109E2D98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7600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Rectangle 75">
              <a:extLst>
                <a:ext uri="{FF2B5EF4-FFF2-40B4-BE49-F238E27FC236}">
                  <a16:creationId xmlns:a16="http://schemas.microsoft.com/office/drawing/2014/main" id="{83D07C17-160A-43B4-83B8-19E1FF47C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7600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Line 76">
              <a:extLst>
                <a:ext uri="{FF2B5EF4-FFF2-40B4-BE49-F238E27FC236}">
                  <a16:creationId xmlns:a16="http://schemas.microsoft.com/office/drawing/2014/main" id="{85F53C76-5D50-4903-A943-65C270177F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7600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Rectangle 77">
              <a:extLst>
                <a:ext uri="{FF2B5EF4-FFF2-40B4-BE49-F238E27FC236}">
                  <a16:creationId xmlns:a16="http://schemas.microsoft.com/office/drawing/2014/main" id="{1E75D7EE-2196-410B-8446-9FC138F95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7600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Line 78">
              <a:extLst>
                <a:ext uri="{FF2B5EF4-FFF2-40B4-BE49-F238E27FC236}">
                  <a16:creationId xmlns:a16="http://schemas.microsoft.com/office/drawing/2014/main" id="{121994BB-BAEE-4052-B0D4-EC5ED36B8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8338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Rectangle 79">
              <a:extLst>
                <a:ext uri="{FF2B5EF4-FFF2-40B4-BE49-F238E27FC236}">
                  <a16:creationId xmlns:a16="http://schemas.microsoft.com/office/drawing/2014/main" id="{E5FB6A4B-7CCC-45A4-8B36-48549F262A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8338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Line 80">
              <a:extLst>
                <a:ext uri="{FF2B5EF4-FFF2-40B4-BE49-F238E27FC236}">
                  <a16:creationId xmlns:a16="http://schemas.microsoft.com/office/drawing/2014/main" id="{76DD8A99-FF86-41CA-9865-FDC2ADC29F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8338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Rectangle 81">
              <a:extLst>
                <a:ext uri="{FF2B5EF4-FFF2-40B4-BE49-F238E27FC236}">
                  <a16:creationId xmlns:a16="http://schemas.microsoft.com/office/drawing/2014/main" id="{499E0753-9EBC-4575-8E1A-951B5F3AF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8338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Line 82">
              <a:extLst>
                <a:ext uri="{FF2B5EF4-FFF2-40B4-BE49-F238E27FC236}">
                  <a16:creationId xmlns:a16="http://schemas.microsoft.com/office/drawing/2014/main" id="{BE0A64FA-ACDE-4107-82EE-4F931F574A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Rectangle 83">
              <a:extLst>
                <a:ext uri="{FF2B5EF4-FFF2-40B4-BE49-F238E27FC236}">
                  <a16:creationId xmlns:a16="http://schemas.microsoft.com/office/drawing/2014/main" id="{759B13E7-D5AE-4458-B47C-C7C092F76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Line 84">
              <a:extLst>
                <a:ext uri="{FF2B5EF4-FFF2-40B4-BE49-F238E27FC236}">
                  <a16:creationId xmlns:a16="http://schemas.microsoft.com/office/drawing/2014/main" id="{5F54821F-54D6-4CDD-A7FB-5995EF53F8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Rectangle 85">
              <a:extLst>
                <a:ext uri="{FF2B5EF4-FFF2-40B4-BE49-F238E27FC236}">
                  <a16:creationId xmlns:a16="http://schemas.microsoft.com/office/drawing/2014/main" id="{E577924B-52DD-46E4-AF4A-038D9CD51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Line 86">
              <a:extLst>
                <a:ext uri="{FF2B5EF4-FFF2-40B4-BE49-F238E27FC236}">
                  <a16:creationId xmlns:a16="http://schemas.microsoft.com/office/drawing/2014/main" id="{6E8FFA92-3A57-4C7B-A8B8-AA5B774327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9076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Rectangle 87">
              <a:extLst>
                <a:ext uri="{FF2B5EF4-FFF2-40B4-BE49-F238E27FC236}">
                  <a16:creationId xmlns:a16="http://schemas.microsoft.com/office/drawing/2014/main" id="{4563E7B6-52A0-45BB-9A26-53DD030D3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9076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Line 88">
              <a:extLst>
                <a:ext uri="{FF2B5EF4-FFF2-40B4-BE49-F238E27FC236}">
                  <a16:creationId xmlns:a16="http://schemas.microsoft.com/office/drawing/2014/main" id="{EEFF46BA-D6EA-47ED-AE7E-A6F1756F08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2473"/>
              <a:ext cx="0" cy="660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Rectangle 89">
              <a:extLst>
                <a:ext uri="{FF2B5EF4-FFF2-40B4-BE49-F238E27FC236}">
                  <a16:creationId xmlns:a16="http://schemas.microsoft.com/office/drawing/2014/main" id="{950FFBAF-58DD-49FE-AA7D-ED5F7260B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2473"/>
              <a:ext cx="38" cy="660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Line 90">
              <a:extLst>
                <a:ext uri="{FF2B5EF4-FFF2-40B4-BE49-F238E27FC236}">
                  <a16:creationId xmlns:a16="http://schemas.microsoft.com/office/drawing/2014/main" id="{7FBC7C9B-7D41-4BB1-A42A-65A56ED6AF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076"/>
              <a:ext cx="46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Rectangle 91">
              <a:extLst>
                <a:ext uri="{FF2B5EF4-FFF2-40B4-BE49-F238E27FC236}">
                  <a16:creationId xmlns:a16="http://schemas.microsoft.com/office/drawing/2014/main" id="{C9AEA2D0-8038-4CEB-AC21-EF3F7FA5A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076"/>
              <a:ext cx="46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Line 92">
              <a:extLst>
                <a:ext uri="{FF2B5EF4-FFF2-40B4-BE49-F238E27FC236}">
                  <a16:creationId xmlns:a16="http://schemas.microsoft.com/office/drawing/2014/main" id="{ACB85974-6DC4-4D5E-A12A-DD44AA6954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2473"/>
              <a:ext cx="0" cy="66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Rectangle 93">
              <a:extLst>
                <a:ext uri="{FF2B5EF4-FFF2-40B4-BE49-F238E27FC236}">
                  <a16:creationId xmlns:a16="http://schemas.microsoft.com/office/drawing/2014/main" id="{CB26EF2C-2D09-4BB5-95FC-F7CD68FBA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2473"/>
              <a:ext cx="39" cy="664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Line 94">
              <a:extLst>
                <a:ext uri="{FF2B5EF4-FFF2-40B4-BE49-F238E27FC236}">
                  <a16:creationId xmlns:a16="http://schemas.microsoft.com/office/drawing/2014/main" id="{BF5067FA-CE8D-4250-AEF1-2C2B278C25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Rectangle 95">
              <a:extLst>
                <a:ext uri="{FF2B5EF4-FFF2-40B4-BE49-F238E27FC236}">
                  <a16:creationId xmlns:a16="http://schemas.microsoft.com/office/drawing/2014/main" id="{E6E0AA1C-5783-44B0-B819-E2252A31F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Line 96">
              <a:extLst>
                <a:ext uri="{FF2B5EF4-FFF2-40B4-BE49-F238E27FC236}">
                  <a16:creationId xmlns:a16="http://schemas.microsoft.com/office/drawing/2014/main" id="{49D39175-0306-421D-99F7-3E8719ED6D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Rectangle 97">
              <a:extLst>
                <a:ext uri="{FF2B5EF4-FFF2-40B4-BE49-F238E27FC236}">
                  <a16:creationId xmlns:a16="http://schemas.microsoft.com/office/drawing/2014/main" id="{D9ECE400-F8D0-4677-A848-3F0570D90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Line 98">
              <a:extLst>
                <a:ext uri="{FF2B5EF4-FFF2-40B4-BE49-F238E27FC236}">
                  <a16:creationId xmlns:a16="http://schemas.microsoft.com/office/drawing/2014/main" id="{54F164F5-E7EC-470F-98C8-556FA1AAB3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Rectangle 99">
              <a:extLst>
                <a:ext uri="{FF2B5EF4-FFF2-40B4-BE49-F238E27FC236}">
                  <a16:creationId xmlns:a16="http://schemas.microsoft.com/office/drawing/2014/main" id="{016245D5-77B5-4426-A47B-696B51582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Line 100">
              <a:extLst>
                <a:ext uri="{FF2B5EF4-FFF2-40B4-BE49-F238E27FC236}">
                  <a16:creationId xmlns:a16="http://schemas.microsoft.com/office/drawing/2014/main" id="{65F93339-315C-45BC-B1B7-0F0C5AAF3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Rectangle 101">
              <a:extLst>
                <a:ext uri="{FF2B5EF4-FFF2-40B4-BE49-F238E27FC236}">
                  <a16:creationId xmlns:a16="http://schemas.microsoft.com/office/drawing/2014/main" id="{AF5DB670-C2C3-4F49-8AD3-83DEDACE0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9113"/>
              <a:ext cx="39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Line 102">
              <a:extLst>
                <a:ext uri="{FF2B5EF4-FFF2-40B4-BE49-F238E27FC236}">
                  <a16:creationId xmlns:a16="http://schemas.microsoft.com/office/drawing/2014/main" id="{015516D2-7FD0-4CFA-8CAB-F218CA6951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16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Rectangle 103">
              <a:extLst>
                <a:ext uri="{FF2B5EF4-FFF2-40B4-BE49-F238E27FC236}">
                  <a16:creationId xmlns:a16="http://schemas.microsoft.com/office/drawing/2014/main" id="{4F5FC971-EEC4-4B5C-989A-405126FEE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169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Line 104">
              <a:extLst>
                <a:ext uri="{FF2B5EF4-FFF2-40B4-BE49-F238E27FC236}">
                  <a16:creationId xmlns:a16="http://schemas.microsoft.com/office/drawing/2014/main" id="{EBC379BA-D0F4-41DC-B938-DFF19EA846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243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Rectangle 105">
              <a:extLst>
                <a:ext uri="{FF2B5EF4-FFF2-40B4-BE49-F238E27FC236}">
                  <a16:creationId xmlns:a16="http://schemas.microsoft.com/office/drawing/2014/main" id="{841B7378-BD11-4703-8DD9-6063C3784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243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Line 106">
              <a:extLst>
                <a:ext uri="{FF2B5EF4-FFF2-40B4-BE49-F238E27FC236}">
                  <a16:creationId xmlns:a16="http://schemas.microsoft.com/office/drawing/2014/main" id="{755CB803-DF17-45DD-9D82-9DF0D54DFC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17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Rectangle 107">
              <a:extLst>
                <a:ext uri="{FF2B5EF4-FFF2-40B4-BE49-F238E27FC236}">
                  <a16:creationId xmlns:a16="http://schemas.microsoft.com/office/drawing/2014/main" id="{6EEBCBDD-1FE9-4456-ADC5-9781ABA02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174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Line 108">
              <a:extLst>
                <a:ext uri="{FF2B5EF4-FFF2-40B4-BE49-F238E27FC236}">
                  <a16:creationId xmlns:a16="http://schemas.microsoft.com/office/drawing/2014/main" id="{9553C921-834E-4F41-9625-E4B3DCB25F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91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Rectangle 109">
              <a:extLst>
                <a:ext uri="{FF2B5EF4-FFF2-40B4-BE49-F238E27FC236}">
                  <a16:creationId xmlns:a16="http://schemas.microsoft.com/office/drawing/2014/main" id="{82F4234B-AAB9-4D50-9C98-6F5ACE36A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911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Line 110">
              <a:extLst>
                <a:ext uri="{FF2B5EF4-FFF2-40B4-BE49-F238E27FC236}">
                  <a16:creationId xmlns:a16="http://schemas.microsoft.com/office/drawing/2014/main" id="{F8DBB04C-8B11-444E-A16C-8300385464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464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Rectangle 111">
              <a:extLst>
                <a:ext uri="{FF2B5EF4-FFF2-40B4-BE49-F238E27FC236}">
                  <a16:creationId xmlns:a16="http://schemas.microsoft.com/office/drawing/2014/main" id="{0C706A0A-633A-44E8-A4F1-92BD4062F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4649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Line 112">
              <a:extLst>
                <a:ext uri="{FF2B5EF4-FFF2-40B4-BE49-F238E27FC236}">
                  <a16:creationId xmlns:a16="http://schemas.microsoft.com/office/drawing/2014/main" id="{D3B07845-C1EE-49C5-ADC7-066489AC2E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538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Rectangle 113">
              <a:extLst>
                <a:ext uri="{FF2B5EF4-FFF2-40B4-BE49-F238E27FC236}">
                  <a16:creationId xmlns:a16="http://schemas.microsoft.com/office/drawing/2014/main" id="{84923B62-BD01-459B-9ABD-E3DD1D26A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5387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Line 114">
              <a:extLst>
                <a:ext uri="{FF2B5EF4-FFF2-40B4-BE49-F238E27FC236}">
                  <a16:creationId xmlns:a16="http://schemas.microsoft.com/office/drawing/2014/main" id="{D25B0512-BE58-4D75-AEE5-F07E7E4C1C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12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Rectangle 115">
              <a:extLst>
                <a:ext uri="{FF2B5EF4-FFF2-40B4-BE49-F238E27FC236}">
                  <a16:creationId xmlns:a16="http://schemas.microsoft.com/office/drawing/2014/main" id="{9CE4EF7F-7697-447D-B8EE-A7913A021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125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Line 116">
              <a:extLst>
                <a:ext uri="{FF2B5EF4-FFF2-40B4-BE49-F238E27FC236}">
                  <a16:creationId xmlns:a16="http://schemas.microsoft.com/office/drawing/2014/main" id="{B989EC15-0703-4B21-A0B5-173BC9887A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86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Rectangle 117">
              <a:extLst>
                <a:ext uri="{FF2B5EF4-FFF2-40B4-BE49-F238E27FC236}">
                  <a16:creationId xmlns:a16="http://schemas.microsoft.com/office/drawing/2014/main" id="{EAFB4374-8CE0-44F6-BB78-D1518AF68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862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Line 118">
              <a:extLst>
                <a:ext uri="{FF2B5EF4-FFF2-40B4-BE49-F238E27FC236}">
                  <a16:creationId xmlns:a16="http://schemas.microsoft.com/office/drawing/2014/main" id="{A4644AFB-9DB2-41AF-AC9D-BF122D0C20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760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Rectangle 119">
              <a:extLst>
                <a:ext uri="{FF2B5EF4-FFF2-40B4-BE49-F238E27FC236}">
                  <a16:creationId xmlns:a16="http://schemas.microsoft.com/office/drawing/2014/main" id="{85AC7166-C3FC-4EC1-8C16-76A82E15A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7600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Line 120">
              <a:extLst>
                <a:ext uri="{FF2B5EF4-FFF2-40B4-BE49-F238E27FC236}">
                  <a16:creationId xmlns:a16="http://schemas.microsoft.com/office/drawing/2014/main" id="{D9DF3E4D-5EED-4890-9775-76B783AAF2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833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Rectangle 121">
              <a:extLst>
                <a:ext uri="{FF2B5EF4-FFF2-40B4-BE49-F238E27FC236}">
                  <a16:creationId xmlns:a16="http://schemas.microsoft.com/office/drawing/2014/main" id="{11C9422B-013A-4212-BCDB-7447A4585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833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Line 122">
              <a:extLst>
                <a:ext uri="{FF2B5EF4-FFF2-40B4-BE49-F238E27FC236}">
                  <a16:creationId xmlns:a16="http://schemas.microsoft.com/office/drawing/2014/main" id="{9415A529-FDAE-4EC7-B0C7-42E01CBD14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907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Rectangle 123">
              <a:extLst>
                <a:ext uri="{FF2B5EF4-FFF2-40B4-BE49-F238E27FC236}">
                  <a16:creationId xmlns:a16="http://schemas.microsoft.com/office/drawing/2014/main" id="{A4B6D399-D891-4EDD-8BC0-0C4DB4A47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907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A1F32C2-C47C-4231-BB7A-05216006BC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6787" y="18251836"/>
            <a:ext cx="17454100" cy="5904384"/>
          </a:xfrm>
          <a:prstGeom prst="rect">
            <a:avLst/>
          </a:prstGeom>
        </p:spPr>
      </p:pic>
      <p:sp>
        <p:nvSpPr>
          <p:cNvPr id="128" name="Rectangle 127">
            <a:extLst>
              <a:ext uri="{FF2B5EF4-FFF2-40B4-BE49-F238E27FC236}">
                <a16:creationId xmlns:a16="http://schemas.microsoft.com/office/drawing/2014/main" id="{402A9C34-2EF7-44C9-BA5E-B504D9DF04F4}"/>
              </a:ext>
            </a:extLst>
          </p:cNvPr>
          <p:cNvSpPr/>
          <p:nvPr/>
        </p:nvSpPr>
        <p:spPr>
          <a:xfrm>
            <a:off x="10256044" y="17072859"/>
            <a:ext cx="162854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Detected, Undetected,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2451277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A59F8C7-BC62-4A52-9624-8D1E3E653F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" t="5373" r="1299" b="2366"/>
          <a:stretch/>
        </p:blipFill>
        <p:spPr>
          <a:xfrm>
            <a:off x="625641" y="15087113"/>
            <a:ext cx="19690716" cy="11138112"/>
          </a:xfrm>
          <a:prstGeom prst="rect">
            <a:avLst/>
          </a:prstGeom>
        </p:spPr>
      </p:pic>
      <p:sp>
        <p:nvSpPr>
          <p:cNvPr id="129" name="TextBox 128">
            <a:extLst>
              <a:ext uri="{FF2B5EF4-FFF2-40B4-BE49-F238E27FC236}">
                <a16:creationId xmlns:a16="http://schemas.microsoft.com/office/drawing/2014/main" id="{0028F71A-FA06-4DCA-903B-D67C5CBC38E6}"/>
              </a:ext>
            </a:extLst>
          </p:cNvPr>
          <p:cNvSpPr txBox="1"/>
          <p:nvPr/>
        </p:nvSpPr>
        <p:spPr>
          <a:xfrm>
            <a:off x="12347219" y="1927121"/>
            <a:ext cx="1163318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b="1" dirty="0"/>
              <a:t>Detects per Analyte List by Sample Type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22F0944-F85E-4D2E-80AF-4DD5266A9837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B094A0-0A0C-4578-A8DD-617342875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262" y="2469976"/>
            <a:ext cx="17777476" cy="10973752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9766705"/>
              </p:ext>
            </p:extLst>
          </p:nvPr>
        </p:nvGraphicFramePr>
        <p:xfrm>
          <a:off x="20316357" y="15536063"/>
          <a:ext cx="15665116" cy="1024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A498A03-9E04-4759-872B-1B4823FA1963}"/>
              </a:ext>
            </a:extLst>
          </p:cNvPr>
          <p:cNvSpPr txBox="1"/>
          <p:nvPr/>
        </p:nvSpPr>
        <p:spPr>
          <a:xfrm>
            <a:off x="21167721" y="13318931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84A03A-2D7F-45B3-8CC7-CC5F96E1D3BA}"/>
              </a:ext>
            </a:extLst>
          </p:cNvPr>
          <p:cNvSpPr txBox="1"/>
          <p:nvPr/>
        </p:nvSpPr>
        <p:spPr>
          <a:xfrm>
            <a:off x="4214133" y="13318931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PPCPs Detected by Sample Type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D4EC270F-D925-4F9F-BBEC-B8EFD5DE54AD}"/>
              </a:ext>
            </a:extLst>
          </p:cNvPr>
          <p:cNvSpPr txBox="1"/>
          <p:nvPr/>
        </p:nvSpPr>
        <p:spPr>
          <a:xfrm>
            <a:off x="5797615" y="14242261"/>
            <a:ext cx="7203294" cy="8448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>
                <a:solidFill>
                  <a:schemeClr val="tx1"/>
                </a:solidFill>
              </a:rPr>
              <a:t>No. of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</p:spTree>
    <p:extLst>
      <p:ext uri="{BB962C8B-B14F-4D97-AF65-F5344CB8AC3E}">
        <p14:creationId xmlns:p14="http://schemas.microsoft.com/office/powerpoint/2010/main" val="20777902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3591475" y="2143541"/>
            <a:ext cx="10261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PPCPs Detected by Sample Type</a:t>
            </a:r>
          </a:p>
          <a:p>
            <a:pPr algn="ctr"/>
            <a:r>
              <a:rPr lang="en-US" sz="5400" dirty="0"/>
              <a:t>Total No. Analyzed = 127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2E7835-F2F8-46CC-90B1-D199B076F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761" y="3897867"/>
            <a:ext cx="21188479" cy="1601072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0829613-1A6D-4208-AA12-0BA46A2451CB}"/>
              </a:ext>
            </a:extLst>
          </p:cNvPr>
          <p:cNvSpPr/>
          <p:nvPr/>
        </p:nvSpPr>
        <p:spPr>
          <a:xfrm>
            <a:off x="10579565" y="20135519"/>
            <a:ext cx="162854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Detected, Undetected, Not Quantifiable by Sample Type</a:t>
            </a:r>
            <a:endParaRPr lang="en-US" sz="5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001C32-A742-4FAE-82D7-B4F6275ED6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3320" y="21285779"/>
            <a:ext cx="12237910" cy="413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5982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262A20-29B0-4F1D-B6D7-464202DC52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5" t="3928" r="1931" b="2695"/>
          <a:stretch/>
        </p:blipFill>
        <p:spPr>
          <a:xfrm>
            <a:off x="1219201" y="15504194"/>
            <a:ext cx="18316782" cy="106298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A7CD99-0C1A-4D0B-BDCE-F27B29D5740F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3A7A7D4-5B16-44BE-B2F3-2EB8122B8A03}"/>
              </a:ext>
            </a:extLst>
          </p:cNvPr>
          <p:cNvSpPr txBox="1"/>
          <p:nvPr/>
        </p:nvSpPr>
        <p:spPr>
          <a:xfrm>
            <a:off x="6107894" y="14659342"/>
            <a:ext cx="7203294" cy="8448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>
                <a:solidFill>
                  <a:schemeClr val="tx1"/>
                </a:solidFill>
              </a:rPr>
              <a:t>No. of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97A58C-676A-416F-AB1D-BD48E5940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7354" y="1767986"/>
            <a:ext cx="18713293" cy="11970532"/>
          </a:xfrm>
          <a:prstGeom prst="rect">
            <a:avLst/>
          </a:prstGeom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3660150"/>
              </p:ext>
            </p:extLst>
          </p:nvPr>
        </p:nvGraphicFramePr>
        <p:xfrm>
          <a:off x="20092737" y="15504194"/>
          <a:ext cx="16483263" cy="11478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370BFCD-1AEC-4AB7-9B3A-5A70C869BB05}"/>
              </a:ext>
            </a:extLst>
          </p:cNvPr>
          <p:cNvSpPr txBox="1"/>
          <p:nvPr/>
        </p:nvSpPr>
        <p:spPr>
          <a:xfrm>
            <a:off x="4120726" y="13738518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PPCPs Detected by Sample Type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2383D5-68F9-47F6-B914-2150A62DE6D9}"/>
              </a:ext>
            </a:extLst>
          </p:cNvPr>
          <p:cNvSpPr txBox="1"/>
          <p:nvPr/>
        </p:nvSpPr>
        <p:spPr>
          <a:xfrm>
            <a:off x="20092737" y="13738518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9472227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10170618" y="116496"/>
            <a:ext cx="174511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/>
              <a:t>PPCPs Detections at All Sites by Sample Type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2F9093-6DD2-4EB5-802D-A1A4EC55F6BB}"/>
              </a:ext>
            </a:extLst>
          </p:cNvPr>
          <p:cNvSpPr txBox="1"/>
          <p:nvPr/>
        </p:nvSpPr>
        <p:spPr>
          <a:xfrm>
            <a:off x="19966254" y="14753574"/>
            <a:ext cx="139618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Detects per List at All Sites by Sample Type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2128BA-26B8-438B-B1D9-E4ECB7BB8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095861"/>
            <a:ext cx="17231594" cy="64849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320AB6-66A2-4D08-BE5C-1893199C9CBE}"/>
              </a:ext>
            </a:extLst>
          </p:cNvPr>
          <p:cNvSpPr txBox="1"/>
          <p:nvPr/>
        </p:nvSpPr>
        <p:spPr>
          <a:xfrm>
            <a:off x="606060" y="1437305"/>
            <a:ext cx="134023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</a:t>
            </a:r>
          </a:p>
          <a:p>
            <a:pPr algn="ctr"/>
            <a:r>
              <a:rPr lang="en-US" sz="5400" b="1" dirty="0"/>
              <a:t>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628138-AA64-4091-AEEE-6444AD27D83B}"/>
              </a:ext>
            </a:extLst>
          </p:cNvPr>
          <p:cNvSpPr txBox="1"/>
          <p:nvPr/>
        </p:nvSpPr>
        <p:spPr>
          <a:xfrm>
            <a:off x="20563815" y="1437305"/>
            <a:ext cx="106449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PPCPs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8468FD-15C4-4C38-B9D5-884F768D10C2}"/>
              </a:ext>
            </a:extLst>
          </p:cNvPr>
          <p:cNvSpPr txBox="1"/>
          <p:nvPr/>
        </p:nvSpPr>
        <p:spPr>
          <a:xfrm>
            <a:off x="2639851" y="20172531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PPCPs Detected by Sample Type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A8571CD-9BF3-4126-8BE1-CF5F7753F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285" y="3173177"/>
            <a:ext cx="15592137" cy="165586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440A78-E5B7-4F8D-B272-1C5606EC9D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90218" y="15952855"/>
            <a:ext cx="18313972" cy="1097375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E2A0003-14D9-4CFF-9F97-7094B5B852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72536" y="3555480"/>
            <a:ext cx="15027496" cy="1015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4834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1193957" y="1417847"/>
            <a:ext cx="34188086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PPCPs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6% of detections from POCIS samples were qualified due to blank detections. 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17% of detections from grab samples were qualified due to blank detections.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F33066-2D50-4807-9F07-05180117E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4418" y="6847128"/>
            <a:ext cx="23947164" cy="1867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1439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371403" y="602111"/>
            <a:ext cx="23558187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PPCPs</a:t>
            </a:r>
          </a:p>
          <a:p>
            <a:r>
              <a:rPr lang="en-US" sz="8000" dirty="0"/>
              <a:t>3 of the 39 PPCP compounds detected were also detected in lab blanks or field blanks at concentrations that required data from at least one site to be qualified.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E201BC-AC25-4243-9AC2-F7F7CFFEE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91251"/>
            <a:ext cx="23752159" cy="20740749"/>
          </a:xfrm>
          <a:prstGeom prst="rect">
            <a:avLst/>
          </a:prstGeom>
        </p:spPr>
      </p:pic>
      <p:grpSp>
        <p:nvGrpSpPr>
          <p:cNvPr id="199" name="Group 4">
            <a:extLst>
              <a:ext uri="{FF2B5EF4-FFF2-40B4-BE49-F238E27FC236}">
                <a16:creationId xmlns:a16="http://schemas.microsoft.com/office/drawing/2014/main" id="{FAE3EC21-F902-45F2-97C3-D56CDF33E7C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3752160" y="-315878"/>
            <a:ext cx="14097018" cy="8571318"/>
            <a:chOff x="15744" y="-78"/>
            <a:chExt cx="8002" cy="5502"/>
          </a:xfrm>
        </p:grpSpPr>
        <p:sp>
          <p:nvSpPr>
            <p:cNvPr id="200" name="AutoShape 3">
              <a:extLst>
                <a:ext uri="{FF2B5EF4-FFF2-40B4-BE49-F238E27FC236}">
                  <a16:creationId xmlns:a16="http://schemas.microsoft.com/office/drawing/2014/main" id="{AA7AC870-FD4D-4AB9-9395-FF7D3F45891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1" name="Rectangle 5">
              <a:extLst>
                <a:ext uri="{FF2B5EF4-FFF2-40B4-BE49-F238E27FC236}">
                  <a16:creationId xmlns:a16="http://schemas.microsoft.com/office/drawing/2014/main" id="{FBA61954-855F-4276-BB78-B79295212A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Rectangle 6">
              <a:extLst>
                <a:ext uri="{FF2B5EF4-FFF2-40B4-BE49-F238E27FC236}">
                  <a16:creationId xmlns:a16="http://schemas.microsoft.com/office/drawing/2014/main" id="{2968917B-8A0B-4C32-822D-85007BC532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Rectangle 7">
              <a:extLst>
                <a:ext uri="{FF2B5EF4-FFF2-40B4-BE49-F238E27FC236}">
                  <a16:creationId xmlns:a16="http://schemas.microsoft.com/office/drawing/2014/main" id="{38F0AFFA-CE8D-4ACA-A3B7-D30AD04C06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8FCCCE63-F7D9-49FA-9109-F6EE64F65F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44236104-26A8-4C12-B86C-EB716A83E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DE8839B3-39C2-4A62-959C-DC9620067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ECB72960-819F-4EC7-A482-60EB9D03A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6EE5CB59-1537-4C37-B703-00B5B83DCB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ECAED29E-5A38-49CD-ADB9-E240CBB7A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EB979334-A32F-4371-86A7-6896718096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F2FBA7E5-E5A8-4879-8EB1-DAABDA2A1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636AAF91-9B22-4ACC-A32E-96A0A9496D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213" name="Rectangle 17">
              <a:extLst>
                <a:ext uri="{FF2B5EF4-FFF2-40B4-BE49-F238E27FC236}">
                  <a16:creationId xmlns:a16="http://schemas.microsoft.com/office/drawing/2014/main" id="{5E240689-88D3-4B20-AB56-1D0C4FC61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214" name="Rectangle 18">
              <a:extLst>
                <a:ext uri="{FF2B5EF4-FFF2-40B4-BE49-F238E27FC236}">
                  <a16:creationId xmlns:a16="http://schemas.microsoft.com/office/drawing/2014/main" id="{EBD163FF-E7C7-4F0D-BE63-8CF71C2A93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215" name="Rectangle 19">
              <a:extLst>
                <a:ext uri="{FF2B5EF4-FFF2-40B4-BE49-F238E27FC236}">
                  <a16:creationId xmlns:a16="http://schemas.microsoft.com/office/drawing/2014/main" id="{56FF95DB-CDB8-4CCF-9B04-9401053095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216" name="Rectangle 20">
              <a:extLst>
                <a:ext uri="{FF2B5EF4-FFF2-40B4-BE49-F238E27FC236}">
                  <a16:creationId xmlns:a16="http://schemas.microsoft.com/office/drawing/2014/main" id="{B2ADEEEF-0466-45A2-BED3-1A0A3EF445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217" name="Rectangle 21">
              <a:extLst>
                <a:ext uri="{FF2B5EF4-FFF2-40B4-BE49-F238E27FC236}">
                  <a16:creationId xmlns:a16="http://schemas.microsoft.com/office/drawing/2014/main" id="{EB0727F2-F8EB-4408-B056-F97EAED66D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218" name="Rectangle 22">
              <a:extLst>
                <a:ext uri="{FF2B5EF4-FFF2-40B4-BE49-F238E27FC236}">
                  <a16:creationId xmlns:a16="http://schemas.microsoft.com/office/drawing/2014/main" id="{E8DFB97C-F8F7-4326-9460-98905F5946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219" name="Rectangle 23">
              <a:extLst>
                <a:ext uri="{FF2B5EF4-FFF2-40B4-BE49-F238E27FC236}">
                  <a16:creationId xmlns:a16="http://schemas.microsoft.com/office/drawing/2014/main" id="{1DF21F90-D1E3-4651-8AE3-5638F137FB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220" name="Rectangle 24">
              <a:extLst>
                <a:ext uri="{FF2B5EF4-FFF2-40B4-BE49-F238E27FC236}">
                  <a16:creationId xmlns:a16="http://schemas.microsoft.com/office/drawing/2014/main" id="{4FDAD5F4-9915-4757-B80B-3B1B53FFCA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221" name="Rectangle 25">
              <a:extLst>
                <a:ext uri="{FF2B5EF4-FFF2-40B4-BE49-F238E27FC236}">
                  <a16:creationId xmlns:a16="http://schemas.microsoft.com/office/drawing/2014/main" id="{1619CFDC-A17B-490D-B271-2B59FA4C50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Line 26">
              <a:extLst>
                <a:ext uri="{FF2B5EF4-FFF2-40B4-BE49-F238E27FC236}">
                  <a16:creationId xmlns:a16="http://schemas.microsoft.com/office/drawing/2014/main" id="{A29C7309-0947-461F-B865-28C92A1984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Rectangle 27">
              <a:extLst>
                <a:ext uri="{FF2B5EF4-FFF2-40B4-BE49-F238E27FC236}">
                  <a16:creationId xmlns:a16="http://schemas.microsoft.com/office/drawing/2014/main" id="{04179FDF-6262-4916-828C-A6408104A6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Rectangle 28">
              <a:extLst>
                <a:ext uri="{FF2B5EF4-FFF2-40B4-BE49-F238E27FC236}">
                  <a16:creationId xmlns:a16="http://schemas.microsoft.com/office/drawing/2014/main" id="{33DD2E66-6A6E-41AF-889E-B24A7D021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Rectangle 29">
              <a:extLst>
                <a:ext uri="{FF2B5EF4-FFF2-40B4-BE49-F238E27FC236}">
                  <a16:creationId xmlns:a16="http://schemas.microsoft.com/office/drawing/2014/main" id="{8176736C-A867-4A2F-80DC-2722B4F308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Line 30">
              <a:extLst>
                <a:ext uri="{FF2B5EF4-FFF2-40B4-BE49-F238E27FC236}">
                  <a16:creationId xmlns:a16="http://schemas.microsoft.com/office/drawing/2014/main" id="{8D832D1F-2129-4F0E-A110-A46505C0E2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Rectangle 31">
              <a:extLst>
                <a:ext uri="{FF2B5EF4-FFF2-40B4-BE49-F238E27FC236}">
                  <a16:creationId xmlns:a16="http://schemas.microsoft.com/office/drawing/2014/main" id="{FB5F4C2B-8EA7-4969-835E-9F19320D0E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Line 32">
              <a:extLst>
                <a:ext uri="{FF2B5EF4-FFF2-40B4-BE49-F238E27FC236}">
                  <a16:creationId xmlns:a16="http://schemas.microsoft.com/office/drawing/2014/main" id="{F2D27064-0878-4682-9D91-D342F5B214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Rectangle 33">
              <a:extLst>
                <a:ext uri="{FF2B5EF4-FFF2-40B4-BE49-F238E27FC236}">
                  <a16:creationId xmlns:a16="http://schemas.microsoft.com/office/drawing/2014/main" id="{099A24AA-2CD3-4FD2-9388-280D21D4B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Line 34">
              <a:extLst>
                <a:ext uri="{FF2B5EF4-FFF2-40B4-BE49-F238E27FC236}">
                  <a16:creationId xmlns:a16="http://schemas.microsoft.com/office/drawing/2014/main" id="{20175A07-D55F-484E-97DE-563DD276B1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Rectangle 35">
              <a:extLst>
                <a:ext uri="{FF2B5EF4-FFF2-40B4-BE49-F238E27FC236}">
                  <a16:creationId xmlns:a16="http://schemas.microsoft.com/office/drawing/2014/main" id="{080B6E8F-58D1-4B6D-AD74-715558C21B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Line 36">
              <a:extLst>
                <a:ext uri="{FF2B5EF4-FFF2-40B4-BE49-F238E27FC236}">
                  <a16:creationId xmlns:a16="http://schemas.microsoft.com/office/drawing/2014/main" id="{3DFEA64D-AF65-47B6-9D9B-26149F2229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3" name="Rectangle 37">
              <a:extLst>
                <a:ext uri="{FF2B5EF4-FFF2-40B4-BE49-F238E27FC236}">
                  <a16:creationId xmlns:a16="http://schemas.microsoft.com/office/drawing/2014/main" id="{1B8167C5-3123-4778-8595-B528E5187B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Line 38">
              <a:extLst>
                <a:ext uri="{FF2B5EF4-FFF2-40B4-BE49-F238E27FC236}">
                  <a16:creationId xmlns:a16="http://schemas.microsoft.com/office/drawing/2014/main" id="{627845D1-A362-4266-B91F-0EE3215219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Rectangle 39">
              <a:extLst>
                <a:ext uri="{FF2B5EF4-FFF2-40B4-BE49-F238E27FC236}">
                  <a16:creationId xmlns:a16="http://schemas.microsoft.com/office/drawing/2014/main" id="{38B179F4-8D6E-4047-8477-662AE707B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Line 40">
              <a:extLst>
                <a:ext uri="{FF2B5EF4-FFF2-40B4-BE49-F238E27FC236}">
                  <a16:creationId xmlns:a16="http://schemas.microsoft.com/office/drawing/2014/main" id="{A0AC1D30-6376-4B6A-B141-944AB0FA2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Rectangle 41">
              <a:extLst>
                <a:ext uri="{FF2B5EF4-FFF2-40B4-BE49-F238E27FC236}">
                  <a16:creationId xmlns:a16="http://schemas.microsoft.com/office/drawing/2014/main" id="{33119C8D-011F-43C2-B5B2-D5EA4A40B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Line 42">
              <a:extLst>
                <a:ext uri="{FF2B5EF4-FFF2-40B4-BE49-F238E27FC236}">
                  <a16:creationId xmlns:a16="http://schemas.microsoft.com/office/drawing/2014/main" id="{05969ECA-BF1C-4244-BF29-2AD0394E85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Rectangle 43">
              <a:extLst>
                <a:ext uri="{FF2B5EF4-FFF2-40B4-BE49-F238E27FC236}">
                  <a16:creationId xmlns:a16="http://schemas.microsoft.com/office/drawing/2014/main" id="{DB853F7E-9B59-4105-B4FA-51849C25A0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Line 44">
              <a:extLst>
                <a:ext uri="{FF2B5EF4-FFF2-40B4-BE49-F238E27FC236}">
                  <a16:creationId xmlns:a16="http://schemas.microsoft.com/office/drawing/2014/main" id="{6372FB57-B870-404A-9499-A668A45AB2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Rectangle 45">
              <a:extLst>
                <a:ext uri="{FF2B5EF4-FFF2-40B4-BE49-F238E27FC236}">
                  <a16:creationId xmlns:a16="http://schemas.microsoft.com/office/drawing/2014/main" id="{E9D0E890-D26E-4C91-A8DB-B1F4B9C9E7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Line 46">
              <a:extLst>
                <a:ext uri="{FF2B5EF4-FFF2-40B4-BE49-F238E27FC236}">
                  <a16:creationId xmlns:a16="http://schemas.microsoft.com/office/drawing/2014/main" id="{4EEE89B2-9BDF-4805-B683-BD3DFA6A28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47">
              <a:extLst>
                <a:ext uri="{FF2B5EF4-FFF2-40B4-BE49-F238E27FC236}">
                  <a16:creationId xmlns:a16="http://schemas.microsoft.com/office/drawing/2014/main" id="{644ABB8F-FBAE-40FF-8771-3FE6EAB176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Line 48">
              <a:extLst>
                <a:ext uri="{FF2B5EF4-FFF2-40B4-BE49-F238E27FC236}">
                  <a16:creationId xmlns:a16="http://schemas.microsoft.com/office/drawing/2014/main" id="{6E30552C-EFE1-4ABF-9DA9-B20085EF8D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49">
              <a:extLst>
                <a:ext uri="{FF2B5EF4-FFF2-40B4-BE49-F238E27FC236}">
                  <a16:creationId xmlns:a16="http://schemas.microsoft.com/office/drawing/2014/main" id="{76721AB6-DA66-4401-BA83-3854E68F81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Line 50">
              <a:extLst>
                <a:ext uri="{FF2B5EF4-FFF2-40B4-BE49-F238E27FC236}">
                  <a16:creationId xmlns:a16="http://schemas.microsoft.com/office/drawing/2014/main" id="{79A3012E-CFD2-49D0-A450-F961EDB16E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Rectangle 51">
              <a:extLst>
                <a:ext uri="{FF2B5EF4-FFF2-40B4-BE49-F238E27FC236}">
                  <a16:creationId xmlns:a16="http://schemas.microsoft.com/office/drawing/2014/main" id="{E28DFD27-5761-42F7-B54E-95FD25452B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Line 52">
              <a:extLst>
                <a:ext uri="{FF2B5EF4-FFF2-40B4-BE49-F238E27FC236}">
                  <a16:creationId xmlns:a16="http://schemas.microsoft.com/office/drawing/2014/main" id="{51C47758-124B-4EF5-9779-F11FE6BC3C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Rectangle 53">
              <a:extLst>
                <a:ext uri="{FF2B5EF4-FFF2-40B4-BE49-F238E27FC236}">
                  <a16:creationId xmlns:a16="http://schemas.microsoft.com/office/drawing/2014/main" id="{19F8B291-5476-49B1-B6B8-6BCAE3846D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Line 54">
              <a:extLst>
                <a:ext uri="{FF2B5EF4-FFF2-40B4-BE49-F238E27FC236}">
                  <a16:creationId xmlns:a16="http://schemas.microsoft.com/office/drawing/2014/main" id="{658DF8F9-66B2-42E8-82BD-EEB6ACEB15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Rectangle 55">
              <a:extLst>
                <a:ext uri="{FF2B5EF4-FFF2-40B4-BE49-F238E27FC236}">
                  <a16:creationId xmlns:a16="http://schemas.microsoft.com/office/drawing/2014/main" id="{99EA0A95-689A-483E-9C79-2DB0D5F535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Line 56">
              <a:extLst>
                <a:ext uri="{FF2B5EF4-FFF2-40B4-BE49-F238E27FC236}">
                  <a16:creationId xmlns:a16="http://schemas.microsoft.com/office/drawing/2014/main" id="{CFA27FCB-DDCB-496F-854B-784157EDBA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Rectangle 57">
              <a:extLst>
                <a:ext uri="{FF2B5EF4-FFF2-40B4-BE49-F238E27FC236}">
                  <a16:creationId xmlns:a16="http://schemas.microsoft.com/office/drawing/2014/main" id="{87EC8C49-F587-4AFB-8A80-E5ED91DE0E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Line 58">
              <a:extLst>
                <a:ext uri="{FF2B5EF4-FFF2-40B4-BE49-F238E27FC236}">
                  <a16:creationId xmlns:a16="http://schemas.microsoft.com/office/drawing/2014/main" id="{F3D8DABE-CF05-45EA-B4AB-5CDBB106EB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Rectangle 59">
              <a:extLst>
                <a:ext uri="{FF2B5EF4-FFF2-40B4-BE49-F238E27FC236}">
                  <a16:creationId xmlns:a16="http://schemas.microsoft.com/office/drawing/2014/main" id="{96C830B0-CA64-42F2-A76C-ADC5A29BF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Line 60">
              <a:extLst>
                <a:ext uri="{FF2B5EF4-FFF2-40B4-BE49-F238E27FC236}">
                  <a16:creationId xmlns:a16="http://schemas.microsoft.com/office/drawing/2014/main" id="{72185559-52DA-4383-9F28-2E5DB92AF4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Rectangle 61">
              <a:extLst>
                <a:ext uri="{FF2B5EF4-FFF2-40B4-BE49-F238E27FC236}">
                  <a16:creationId xmlns:a16="http://schemas.microsoft.com/office/drawing/2014/main" id="{DDC2C9FF-1C74-4AD3-8F5B-0857E2DBE4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Line 62">
              <a:extLst>
                <a:ext uri="{FF2B5EF4-FFF2-40B4-BE49-F238E27FC236}">
                  <a16:creationId xmlns:a16="http://schemas.microsoft.com/office/drawing/2014/main" id="{9AC4AE25-34E9-4428-8145-32449697D4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Rectangle 63">
              <a:extLst>
                <a:ext uri="{FF2B5EF4-FFF2-40B4-BE49-F238E27FC236}">
                  <a16:creationId xmlns:a16="http://schemas.microsoft.com/office/drawing/2014/main" id="{964C9A9B-565A-43C1-9CE5-F03DB0FD2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Line 64">
              <a:extLst>
                <a:ext uri="{FF2B5EF4-FFF2-40B4-BE49-F238E27FC236}">
                  <a16:creationId xmlns:a16="http://schemas.microsoft.com/office/drawing/2014/main" id="{BD3208B0-E6F9-4034-9FB3-FE56473927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65">
              <a:extLst>
                <a:ext uri="{FF2B5EF4-FFF2-40B4-BE49-F238E27FC236}">
                  <a16:creationId xmlns:a16="http://schemas.microsoft.com/office/drawing/2014/main" id="{7533AB9B-AB7D-457A-94F9-FF63B22AD2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Line 66">
              <a:extLst>
                <a:ext uri="{FF2B5EF4-FFF2-40B4-BE49-F238E27FC236}">
                  <a16:creationId xmlns:a16="http://schemas.microsoft.com/office/drawing/2014/main" id="{D885C325-E290-4FF8-966A-60D515F097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Rectangle 67">
              <a:extLst>
                <a:ext uri="{FF2B5EF4-FFF2-40B4-BE49-F238E27FC236}">
                  <a16:creationId xmlns:a16="http://schemas.microsoft.com/office/drawing/2014/main" id="{10976311-700A-4F21-834B-478346A422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5454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1DE7EC-CC5D-4EEA-9A94-CEA5F6F73650}"/>
              </a:ext>
            </a:extLst>
          </p:cNvPr>
          <p:cNvSpPr/>
          <p:nvPr/>
        </p:nvSpPr>
        <p:spPr>
          <a:xfrm>
            <a:off x="673768" y="5486400"/>
            <a:ext cx="10635916" cy="125128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083B3C-E6C8-4CAB-97CC-2A5303E19D99}"/>
              </a:ext>
            </a:extLst>
          </p:cNvPr>
          <p:cNvCxnSpPr/>
          <p:nvPr/>
        </p:nvCxnSpPr>
        <p:spPr>
          <a:xfrm>
            <a:off x="12897853" y="8710863"/>
            <a:ext cx="481263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map of florida waters">
            <a:extLst>
              <a:ext uri="{FF2B5EF4-FFF2-40B4-BE49-F238E27FC236}">
                <a16:creationId xmlns:a16="http://schemas.microsoft.com/office/drawing/2014/main" id="{55475029-4395-4F16-852E-13DFEAC9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51494"/>
            <a:ext cx="17015791" cy="1848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133B80E-FB0E-4AF7-BF35-32D07EEB8FC7}"/>
              </a:ext>
            </a:extLst>
          </p:cNvPr>
          <p:cNvSpPr/>
          <p:nvPr/>
        </p:nvSpPr>
        <p:spPr>
          <a:xfrm>
            <a:off x="9357269" y="9826916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D087C2D4-B559-4FBB-84C5-33F737A59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0089" y="935427"/>
            <a:ext cx="21937328" cy="3168643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0100" dirty="0">
                <a:ln>
                  <a:solidFill>
                    <a:schemeClr val="tx1"/>
                  </a:solidFill>
                </a:ln>
                <a:latin typeface="+mn-lt"/>
              </a:rPr>
              <a:t>Withlacoochee River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87C8ED-0A84-465A-8C91-534CD544060B}"/>
              </a:ext>
            </a:extLst>
          </p:cNvPr>
          <p:cNvSpPr txBox="1"/>
          <p:nvPr/>
        </p:nvSpPr>
        <p:spPr>
          <a:xfrm>
            <a:off x="30598409" y="7987879"/>
            <a:ext cx="42896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1km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44B115-4BD7-4333-B093-1A32143134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1800" y="9095875"/>
            <a:ext cx="19424199" cy="18336126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9F8001DD-7559-4A82-87CF-75319F356BDD}"/>
              </a:ext>
            </a:extLst>
          </p:cNvPr>
          <p:cNvSpPr/>
          <p:nvPr/>
        </p:nvSpPr>
        <p:spPr>
          <a:xfrm>
            <a:off x="27182432" y="16101821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A93C830-2119-4A19-BB5B-A056F51CC379}"/>
              </a:ext>
            </a:extLst>
          </p:cNvPr>
          <p:cNvCxnSpPr>
            <a:cxnSpLocks/>
          </p:cNvCxnSpPr>
          <p:nvPr/>
        </p:nvCxnSpPr>
        <p:spPr>
          <a:xfrm>
            <a:off x="32423121" y="8620203"/>
            <a:ext cx="2990011" cy="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46B4AED-977C-4BB8-AF83-3B7F6B002E11}"/>
              </a:ext>
            </a:extLst>
          </p:cNvPr>
          <p:cNvCxnSpPr>
            <a:cxnSpLocks/>
          </p:cNvCxnSpPr>
          <p:nvPr/>
        </p:nvCxnSpPr>
        <p:spPr>
          <a:xfrm>
            <a:off x="32423121" y="8343204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D2DB431-2DDF-4EAB-B2AC-359532EE71F5}"/>
              </a:ext>
            </a:extLst>
          </p:cNvPr>
          <p:cNvCxnSpPr>
            <a:cxnSpLocks/>
          </p:cNvCxnSpPr>
          <p:nvPr/>
        </p:nvCxnSpPr>
        <p:spPr>
          <a:xfrm>
            <a:off x="35413132" y="8373202"/>
            <a:ext cx="0" cy="52400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88727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6D7C8-1164-447D-B653-95725837284E}"/>
              </a:ext>
            </a:extLst>
          </p:cNvPr>
          <p:cNvSpPr txBox="1"/>
          <p:nvPr/>
        </p:nvSpPr>
        <p:spPr>
          <a:xfrm>
            <a:off x="6083300" y="10034840"/>
            <a:ext cx="25704800" cy="64479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>
              <a:schemeClr val="accent1">
                <a:alpha val="40000"/>
              </a:schemeClr>
            </a:glow>
            <a:outerShdw blurRad="419100" dist="50800" dir="5400000" algn="ctr" rotWithShape="0">
              <a:srgbClr val="000000">
                <a:alpha val="95000"/>
              </a:srgbClr>
            </a:outerShdw>
            <a:softEdge rad="266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1300" dirty="0"/>
              <a:t>Hormones</a:t>
            </a:r>
          </a:p>
        </p:txBody>
      </p:sp>
    </p:spTree>
    <p:extLst>
      <p:ext uri="{BB962C8B-B14F-4D97-AF65-F5344CB8AC3E}">
        <p14:creationId xmlns:p14="http://schemas.microsoft.com/office/powerpoint/2010/main" val="120267097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17 Hormone Compounds</a:t>
            </a:r>
          </a:p>
          <a:p>
            <a:pPr algn="ctr"/>
            <a:r>
              <a:rPr lang="en-US" sz="9600" b="1" dirty="0"/>
              <a:t>5 Hormone Compounds Detected</a:t>
            </a:r>
          </a:p>
          <a:p>
            <a:pPr algn="ctr"/>
            <a:r>
              <a:rPr lang="en-US" sz="8000" dirty="0"/>
              <a:t>At one or more sites, in at least one sampling method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498828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Allyl Trenbolone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Androstenedione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Androsterone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Mestranol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Testosterone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52186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1007837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Alafia River 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605444" y="5389829"/>
            <a:ext cx="12846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Hormones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7AE886-2AED-4B58-AA5C-369695D88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270" y="6781800"/>
            <a:ext cx="17739330" cy="31452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72C15B-8507-483D-94D5-6D81F096E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0093" y="13555918"/>
            <a:ext cx="15937007" cy="2400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575709-0A01-4835-991E-441231001882}"/>
              </a:ext>
            </a:extLst>
          </p:cNvPr>
          <p:cNvSpPr txBox="1"/>
          <p:nvPr/>
        </p:nvSpPr>
        <p:spPr>
          <a:xfrm>
            <a:off x="11932396" y="11563558"/>
            <a:ext cx="128523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  <a:p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39298260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6" y="1949963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5181602" y="9352979"/>
            <a:ext cx="128523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FCBB3E-3C60-42C8-B49B-4D72A1313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7" y="3311672"/>
            <a:ext cx="32260121" cy="48814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808059-93A4-4743-B8E6-4D1B06D92B2B}"/>
              </a:ext>
            </a:extLst>
          </p:cNvPr>
          <p:cNvSpPr txBox="1"/>
          <p:nvPr/>
        </p:nvSpPr>
        <p:spPr>
          <a:xfrm>
            <a:off x="20396200" y="9415861"/>
            <a:ext cx="14885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Hormone Detections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1CC0D1-21BE-41F0-8461-64D7352AEE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13" t="4344" r="13617" b="2616"/>
          <a:stretch/>
        </p:blipFill>
        <p:spPr>
          <a:xfrm>
            <a:off x="1219201" y="12267160"/>
            <a:ext cx="18143621" cy="13567493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2527857"/>
              </p:ext>
            </p:extLst>
          </p:nvPr>
        </p:nvGraphicFramePr>
        <p:xfrm>
          <a:off x="19151944" y="10919818"/>
          <a:ext cx="16130062" cy="10183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B4AEEC86-7884-4DC4-9F9B-CBC5602701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67596" y="21103457"/>
            <a:ext cx="15114410" cy="482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8584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03152" y="9629294"/>
            <a:ext cx="128211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803A90-0F44-4E4F-BC89-AA977F4F8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582" y="2986094"/>
            <a:ext cx="19081810" cy="55125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4E29A0D-577E-48A4-92AB-FDCD6F01D00B}"/>
              </a:ext>
            </a:extLst>
          </p:cNvPr>
          <p:cNvSpPr txBox="1"/>
          <p:nvPr/>
        </p:nvSpPr>
        <p:spPr>
          <a:xfrm>
            <a:off x="19970042" y="9633325"/>
            <a:ext cx="14885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Hormone Detections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2E02FE-419D-4AD9-9873-EE12D40B61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9" t="5528" r="13253" b="3406"/>
          <a:stretch/>
        </p:blipFill>
        <p:spPr>
          <a:xfrm>
            <a:off x="866273" y="11383620"/>
            <a:ext cx="18612348" cy="14927970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9875318"/>
              </p:ext>
            </p:extLst>
          </p:nvPr>
        </p:nvGraphicFramePr>
        <p:xfrm>
          <a:off x="17124289" y="10923394"/>
          <a:ext cx="18222981" cy="9519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7E7DEE15-6014-465E-B3B0-4C73AE4248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9361" y="20754597"/>
            <a:ext cx="16427168" cy="555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326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0" y="145322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513731" y="479830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190322" y="10505990"/>
            <a:ext cx="1279641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  <a:p>
            <a:pPr algn="ctr"/>
            <a:endParaRPr lang="en-US" sz="5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D99EA0-C0CB-4118-85A9-8B2AD17FE2A8}"/>
              </a:ext>
            </a:extLst>
          </p:cNvPr>
          <p:cNvSpPr txBox="1"/>
          <p:nvPr/>
        </p:nvSpPr>
        <p:spPr>
          <a:xfrm>
            <a:off x="19141901" y="10424763"/>
            <a:ext cx="14885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Hormone Detections by Sample Type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7F37FB8-659A-420C-B511-6897FE87D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7709" y="6016376"/>
            <a:ext cx="16470398" cy="35398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891C73-9035-475B-862D-710A5ABED2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9" t="3935" r="13359" b="1828"/>
          <a:stretch/>
        </p:blipFill>
        <p:spPr>
          <a:xfrm>
            <a:off x="481264" y="13948728"/>
            <a:ext cx="19112869" cy="12684182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7516693"/>
              </p:ext>
            </p:extLst>
          </p:nvPr>
        </p:nvGraphicFramePr>
        <p:xfrm>
          <a:off x="19088051" y="11501855"/>
          <a:ext cx="16483263" cy="9469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41039FCC-D720-4530-A060-CD3DF3B9CC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30682" y="21447079"/>
            <a:ext cx="15940632" cy="518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37242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6868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Hormones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702417" y="3375798"/>
            <a:ext cx="172517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/>
              <a:t>Total No. </a:t>
            </a:r>
            <a:r>
              <a:rPr lang="en-US" sz="5000" b="1" dirty="0" err="1"/>
              <a:t>Undetects</a:t>
            </a:r>
            <a:r>
              <a:rPr lang="en-US" sz="5000" b="1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71080" y="4645799"/>
            <a:ext cx="1381861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Hormones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  <a:p>
            <a:endParaRPr lang="en-US" sz="5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342519" y="16946435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Hormones Detections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575275-471A-4831-AD2E-B279EDA4A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9039" y="13185843"/>
            <a:ext cx="45179" cy="106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8EC54A4-5FF6-4ADF-83CA-31291FDDF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74218" y="18385843"/>
            <a:ext cx="19852710" cy="80339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5A1F95A-9081-4A28-BA15-20091A80B8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1830" y="5107463"/>
            <a:ext cx="13010472" cy="213122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740B6A-80C9-4ABD-ACC2-261E536ECE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84980" y="6963087"/>
            <a:ext cx="12544075" cy="421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9578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2048109"/>
            <a:ext cx="34607186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Hormones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0% of detections from POCIS samples were qualified due to blank detections. 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100% of detections from grab samples were qualified due to blank detections.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769DED-2AE6-4F2D-B0F9-975217A7A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305" y="8034333"/>
            <a:ext cx="24119389" cy="1689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5488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2048109"/>
            <a:ext cx="346071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Hormones</a:t>
            </a:r>
          </a:p>
          <a:p>
            <a:r>
              <a:rPr lang="en-US" sz="8000" dirty="0"/>
              <a:t>2 of the 5 hormone compounds detected were also detected in lab blanks or field blanks at concentrations that required data from at least one site to be qualified.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657BD9-33E1-4D7E-8916-14BBF9E28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2439" y="7854738"/>
            <a:ext cx="13258800" cy="8443572"/>
          </a:xfrm>
          <a:prstGeom prst="rect">
            <a:avLst/>
          </a:prstGeom>
        </p:spPr>
      </p:pic>
      <p:grpSp>
        <p:nvGrpSpPr>
          <p:cNvPr id="69" name="Group 4">
            <a:extLst>
              <a:ext uri="{FF2B5EF4-FFF2-40B4-BE49-F238E27FC236}">
                <a16:creationId xmlns:a16="http://schemas.microsoft.com/office/drawing/2014/main" id="{0191DBC3-F64C-4026-A34F-881CAD9E9A6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819400" y="7733224"/>
            <a:ext cx="14379577" cy="8571318"/>
            <a:chOff x="15744" y="-78"/>
            <a:chExt cx="8002" cy="5502"/>
          </a:xfrm>
        </p:grpSpPr>
        <p:sp>
          <p:nvSpPr>
            <p:cNvPr id="70" name="AutoShape 3">
              <a:extLst>
                <a:ext uri="{FF2B5EF4-FFF2-40B4-BE49-F238E27FC236}">
                  <a16:creationId xmlns:a16="http://schemas.microsoft.com/office/drawing/2014/main" id="{F1ABE2D7-EF92-4632-B9B1-EF6083E13A2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1" name="Rectangle 5">
              <a:extLst>
                <a:ext uri="{FF2B5EF4-FFF2-40B4-BE49-F238E27FC236}">
                  <a16:creationId xmlns:a16="http://schemas.microsoft.com/office/drawing/2014/main" id="{EC6A08FD-05CC-4A81-930E-A2161F1BC4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Rectangle 6">
              <a:extLst>
                <a:ext uri="{FF2B5EF4-FFF2-40B4-BE49-F238E27FC236}">
                  <a16:creationId xmlns:a16="http://schemas.microsoft.com/office/drawing/2014/main" id="{132E7F7B-8A11-43DD-9CA7-4ABC3E642B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Rectangle 7">
              <a:extLst>
                <a:ext uri="{FF2B5EF4-FFF2-40B4-BE49-F238E27FC236}">
                  <a16:creationId xmlns:a16="http://schemas.microsoft.com/office/drawing/2014/main" id="{9719B2AD-0824-4604-8567-466A810985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F7C5DDBC-AD26-48D8-A4F1-4D81D4F55F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D930E6BB-6EAE-4514-91EC-DE9E0658B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F0603999-E3C7-4AEF-99E1-A38812F021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FEC76078-944D-4477-BC43-439EC5A2CB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8F467A2E-99A3-4C76-ABC6-8096D6D47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B77B3D25-4E5B-46A7-95D5-AB0F5C78BD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B9AFBF58-08CF-47DD-88A0-8083EFA3AD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029C4C96-CC4A-4B71-B8FB-2AB95E5A22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E7B98E18-7719-4C74-B54B-B42CCCE674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148" name="Rectangle 17">
              <a:extLst>
                <a:ext uri="{FF2B5EF4-FFF2-40B4-BE49-F238E27FC236}">
                  <a16:creationId xmlns:a16="http://schemas.microsoft.com/office/drawing/2014/main" id="{7D33AF02-8D5B-41D3-B327-D93252D8B6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9" name="Rectangle 18">
              <a:extLst>
                <a:ext uri="{FF2B5EF4-FFF2-40B4-BE49-F238E27FC236}">
                  <a16:creationId xmlns:a16="http://schemas.microsoft.com/office/drawing/2014/main" id="{A93654B0-C8CE-4309-AE16-C389FA3CC2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150" name="Rectangle 19">
              <a:extLst>
                <a:ext uri="{FF2B5EF4-FFF2-40B4-BE49-F238E27FC236}">
                  <a16:creationId xmlns:a16="http://schemas.microsoft.com/office/drawing/2014/main" id="{CA2B51AB-C1D9-4459-A54F-D8049EFEFA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151" name="Rectangle 20">
              <a:extLst>
                <a:ext uri="{FF2B5EF4-FFF2-40B4-BE49-F238E27FC236}">
                  <a16:creationId xmlns:a16="http://schemas.microsoft.com/office/drawing/2014/main" id="{8FB28A15-FDE3-4533-95E6-2DC766C0D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152" name="Rectangle 21">
              <a:extLst>
                <a:ext uri="{FF2B5EF4-FFF2-40B4-BE49-F238E27FC236}">
                  <a16:creationId xmlns:a16="http://schemas.microsoft.com/office/drawing/2014/main" id="{4B087394-AB8A-4558-AD63-FB2391582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53" name="Rectangle 22">
              <a:extLst>
                <a:ext uri="{FF2B5EF4-FFF2-40B4-BE49-F238E27FC236}">
                  <a16:creationId xmlns:a16="http://schemas.microsoft.com/office/drawing/2014/main" id="{8123A6F8-80E3-4A0C-B38E-95A41D0106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154" name="Rectangle 23">
              <a:extLst>
                <a:ext uri="{FF2B5EF4-FFF2-40B4-BE49-F238E27FC236}">
                  <a16:creationId xmlns:a16="http://schemas.microsoft.com/office/drawing/2014/main" id="{27A4D0D5-F910-49B0-8679-72FF4A7BCA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155" name="Rectangle 24">
              <a:extLst>
                <a:ext uri="{FF2B5EF4-FFF2-40B4-BE49-F238E27FC236}">
                  <a16:creationId xmlns:a16="http://schemas.microsoft.com/office/drawing/2014/main" id="{B99254CD-1E43-4005-82E2-AC84E06E6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156" name="Rectangle 25">
              <a:extLst>
                <a:ext uri="{FF2B5EF4-FFF2-40B4-BE49-F238E27FC236}">
                  <a16:creationId xmlns:a16="http://schemas.microsoft.com/office/drawing/2014/main" id="{1152053D-A1CA-4686-8138-5BCCB6FE7B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Line 26">
              <a:extLst>
                <a:ext uri="{FF2B5EF4-FFF2-40B4-BE49-F238E27FC236}">
                  <a16:creationId xmlns:a16="http://schemas.microsoft.com/office/drawing/2014/main" id="{81C41419-EE11-4DF7-AC3A-9E20D39ACC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Rectangle 27">
              <a:extLst>
                <a:ext uri="{FF2B5EF4-FFF2-40B4-BE49-F238E27FC236}">
                  <a16:creationId xmlns:a16="http://schemas.microsoft.com/office/drawing/2014/main" id="{5B6BEE55-4BE0-4A2C-B1F2-AF98784AEC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Rectangle 28">
              <a:extLst>
                <a:ext uri="{FF2B5EF4-FFF2-40B4-BE49-F238E27FC236}">
                  <a16:creationId xmlns:a16="http://schemas.microsoft.com/office/drawing/2014/main" id="{0773E2D4-A497-4F23-8365-B74A44277F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Rectangle 29">
              <a:extLst>
                <a:ext uri="{FF2B5EF4-FFF2-40B4-BE49-F238E27FC236}">
                  <a16:creationId xmlns:a16="http://schemas.microsoft.com/office/drawing/2014/main" id="{32ACDC8D-1DCD-46D5-A636-BA3857E044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Line 30">
              <a:extLst>
                <a:ext uri="{FF2B5EF4-FFF2-40B4-BE49-F238E27FC236}">
                  <a16:creationId xmlns:a16="http://schemas.microsoft.com/office/drawing/2014/main" id="{9E80F767-D17D-4185-A692-9B56F9004E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Rectangle 31">
              <a:extLst>
                <a:ext uri="{FF2B5EF4-FFF2-40B4-BE49-F238E27FC236}">
                  <a16:creationId xmlns:a16="http://schemas.microsoft.com/office/drawing/2014/main" id="{D1C14D14-28BE-4275-A721-9A4C6BAEC8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Line 32">
              <a:extLst>
                <a:ext uri="{FF2B5EF4-FFF2-40B4-BE49-F238E27FC236}">
                  <a16:creationId xmlns:a16="http://schemas.microsoft.com/office/drawing/2014/main" id="{AC969FC5-7318-43D9-AA2D-F97020492B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Rectangle 33">
              <a:extLst>
                <a:ext uri="{FF2B5EF4-FFF2-40B4-BE49-F238E27FC236}">
                  <a16:creationId xmlns:a16="http://schemas.microsoft.com/office/drawing/2014/main" id="{158D42CA-B83E-4F9E-AECF-393CABFD24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Line 34">
              <a:extLst>
                <a:ext uri="{FF2B5EF4-FFF2-40B4-BE49-F238E27FC236}">
                  <a16:creationId xmlns:a16="http://schemas.microsoft.com/office/drawing/2014/main" id="{B18D0E68-DDE2-4457-BBB8-FE12A46E5F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Rectangle 35">
              <a:extLst>
                <a:ext uri="{FF2B5EF4-FFF2-40B4-BE49-F238E27FC236}">
                  <a16:creationId xmlns:a16="http://schemas.microsoft.com/office/drawing/2014/main" id="{79DE45EE-CAB1-447C-94E0-B7DC84FED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Line 36">
              <a:extLst>
                <a:ext uri="{FF2B5EF4-FFF2-40B4-BE49-F238E27FC236}">
                  <a16:creationId xmlns:a16="http://schemas.microsoft.com/office/drawing/2014/main" id="{D54CD79F-53C3-42B3-B7D8-8D5CFB619D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8" name="Rectangle 37">
              <a:extLst>
                <a:ext uri="{FF2B5EF4-FFF2-40B4-BE49-F238E27FC236}">
                  <a16:creationId xmlns:a16="http://schemas.microsoft.com/office/drawing/2014/main" id="{CF8056D3-4153-4613-9B6F-CBD044D03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Line 38">
              <a:extLst>
                <a:ext uri="{FF2B5EF4-FFF2-40B4-BE49-F238E27FC236}">
                  <a16:creationId xmlns:a16="http://schemas.microsoft.com/office/drawing/2014/main" id="{B0F4B9CE-2E21-4D86-BBDB-7E22C0CB87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Rectangle 39">
              <a:extLst>
                <a:ext uri="{FF2B5EF4-FFF2-40B4-BE49-F238E27FC236}">
                  <a16:creationId xmlns:a16="http://schemas.microsoft.com/office/drawing/2014/main" id="{46E8D352-11DD-444F-8394-63F86E1ED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Line 40">
              <a:extLst>
                <a:ext uri="{FF2B5EF4-FFF2-40B4-BE49-F238E27FC236}">
                  <a16:creationId xmlns:a16="http://schemas.microsoft.com/office/drawing/2014/main" id="{DD063CE5-3618-4EEE-B94C-767C689431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Rectangle 41">
              <a:extLst>
                <a:ext uri="{FF2B5EF4-FFF2-40B4-BE49-F238E27FC236}">
                  <a16:creationId xmlns:a16="http://schemas.microsoft.com/office/drawing/2014/main" id="{89C7DD8A-01DE-484A-B545-7AC84CFB04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Line 42">
              <a:extLst>
                <a:ext uri="{FF2B5EF4-FFF2-40B4-BE49-F238E27FC236}">
                  <a16:creationId xmlns:a16="http://schemas.microsoft.com/office/drawing/2014/main" id="{414F70BD-27AE-4535-B77E-95281D72EB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43">
              <a:extLst>
                <a:ext uri="{FF2B5EF4-FFF2-40B4-BE49-F238E27FC236}">
                  <a16:creationId xmlns:a16="http://schemas.microsoft.com/office/drawing/2014/main" id="{9CCF9820-AC8A-4467-970A-C7F4D58057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Line 44">
              <a:extLst>
                <a:ext uri="{FF2B5EF4-FFF2-40B4-BE49-F238E27FC236}">
                  <a16:creationId xmlns:a16="http://schemas.microsoft.com/office/drawing/2014/main" id="{9AB47F96-B7F8-4856-9240-A165C51FFA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Rectangle 45">
              <a:extLst>
                <a:ext uri="{FF2B5EF4-FFF2-40B4-BE49-F238E27FC236}">
                  <a16:creationId xmlns:a16="http://schemas.microsoft.com/office/drawing/2014/main" id="{769A7FEB-16D8-438E-9F5D-D2D7A134E0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Line 46">
              <a:extLst>
                <a:ext uri="{FF2B5EF4-FFF2-40B4-BE49-F238E27FC236}">
                  <a16:creationId xmlns:a16="http://schemas.microsoft.com/office/drawing/2014/main" id="{F19B9BC8-FB7A-4111-8181-131A2765DE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Rectangle 47">
              <a:extLst>
                <a:ext uri="{FF2B5EF4-FFF2-40B4-BE49-F238E27FC236}">
                  <a16:creationId xmlns:a16="http://schemas.microsoft.com/office/drawing/2014/main" id="{D37F506D-76E4-42B4-913A-02B44A4C80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Line 48">
              <a:extLst>
                <a:ext uri="{FF2B5EF4-FFF2-40B4-BE49-F238E27FC236}">
                  <a16:creationId xmlns:a16="http://schemas.microsoft.com/office/drawing/2014/main" id="{2956CA1D-5A4F-46AE-8963-040A2F1027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Rectangle 49">
              <a:extLst>
                <a:ext uri="{FF2B5EF4-FFF2-40B4-BE49-F238E27FC236}">
                  <a16:creationId xmlns:a16="http://schemas.microsoft.com/office/drawing/2014/main" id="{7F9BC681-C0CD-4CA5-9CFD-A874520B3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Line 50">
              <a:extLst>
                <a:ext uri="{FF2B5EF4-FFF2-40B4-BE49-F238E27FC236}">
                  <a16:creationId xmlns:a16="http://schemas.microsoft.com/office/drawing/2014/main" id="{EE2E5E12-A6C7-44DD-BEE8-7A968A752F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Rectangle 51">
              <a:extLst>
                <a:ext uri="{FF2B5EF4-FFF2-40B4-BE49-F238E27FC236}">
                  <a16:creationId xmlns:a16="http://schemas.microsoft.com/office/drawing/2014/main" id="{D438AE6C-8AC2-4BB4-B391-D84CC81677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Line 52">
              <a:extLst>
                <a:ext uri="{FF2B5EF4-FFF2-40B4-BE49-F238E27FC236}">
                  <a16:creationId xmlns:a16="http://schemas.microsoft.com/office/drawing/2014/main" id="{141A118D-E290-4375-9E2E-C550D68EE5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Rectangle 53">
              <a:extLst>
                <a:ext uri="{FF2B5EF4-FFF2-40B4-BE49-F238E27FC236}">
                  <a16:creationId xmlns:a16="http://schemas.microsoft.com/office/drawing/2014/main" id="{ABA83397-DBB6-4172-8F57-DFA352062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Line 54">
              <a:extLst>
                <a:ext uri="{FF2B5EF4-FFF2-40B4-BE49-F238E27FC236}">
                  <a16:creationId xmlns:a16="http://schemas.microsoft.com/office/drawing/2014/main" id="{CE5E1549-FF5C-40B7-B525-88FBE23511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Rectangle 55">
              <a:extLst>
                <a:ext uri="{FF2B5EF4-FFF2-40B4-BE49-F238E27FC236}">
                  <a16:creationId xmlns:a16="http://schemas.microsoft.com/office/drawing/2014/main" id="{02757E92-DD1A-4680-830A-88AB428C69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Line 56">
              <a:extLst>
                <a:ext uri="{FF2B5EF4-FFF2-40B4-BE49-F238E27FC236}">
                  <a16:creationId xmlns:a16="http://schemas.microsoft.com/office/drawing/2014/main" id="{A40F8847-F8DC-4D96-AEDE-293EDBC22A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Rectangle 57">
              <a:extLst>
                <a:ext uri="{FF2B5EF4-FFF2-40B4-BE49-F238E27FC236}">
                  <a16:creationId xmlns:a16="http://schemas.microsoft.com/office/drawing/2014/main" id="{F489B7DB-A03A-406E-A893-16D1074289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Line 58">
              <a:extLst>
                <a:ext uri="{FF2B5EF4-FFF2-40B4-BE49-F238E27FC236}">
                  <a16:creationId xmlns:a16="http://schemas.microsoft.com/office/drawing/2014/main" id="{EB394306-AD3C-4B1E-A80B-DBCBDDD5F8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Rectangle 59">
              <a:extLst>
                <a:ext uri="{FF2B5EF4-FFF2-40B4-BE49-F238E27FC236}">
                  <a16:creationId xmlns:a16="http://schemas.microsoft.com/office/drawing/2014/main" id="{7BB76F8B-FA86-49A6-B94A-22F44E8125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Line 60">
              <a:extLst>
                <a:ext uri="{FF2B5EF4-FFF2-40B4-BE49-F238E27FC236}">
                  <a16:creationId xmlns:a16="http://schemas.microsoft.com/office/drawing/2014/main" id="{DFD98932-4A64-4808-883E-7C4B3EAAA7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Rectangle 61">
              <a:extLst>
                <a:ext uri="{FF2B5EF4-FFF2-40B4-BE49-F238E27FC236}">
                  <a16:creationId xmlns:a16="http://schemas.microsoft.com/office/drawing/2014/main" id="{D105D09D-873B-47AE-8E6E-C54E18C674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Line 62">
              <a:extLst>
                <a:ext uri="{FF2B5EF4-FFF2-40B4-BE49-F238E27FC236}">
                  <a16:creationId xmlns:a16="http://schemas.microsoft.com/office/drawing/2014/main" id="{A5AFB136-7719-41C5-BEA3-3CFE1565E9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Rectangle 63">
              <a:extLst>
                <a:ext uri="{FF2B5EF4-FFF2-40B4-BE49-F238E27FC236}">
                  <a16:creationId xmlns:a16="http://schemas.microsoft.com/office/drawing/2014/main" id="{164D5667-3E9B-40DA-9D32-2C87F6191D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Line 64">
              <a:extLst>
                <a:ext uri="{FF2B5EF4-FFF2-40B4-BE49-F238E27FC236}">
                  <a16:creationId xmlns:a16="http://schemas.microsoft.com/office/drawing/2014/main" id="{18DEED10-A2E8-4F1E-B9E7-D2DCE411A0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Rectangle 65">
              <a:extLst>
                <a:ext uri="{FF2B5EF4-FFF2-40B4-BE49-F238E27FC236}">
                  <a16:creationId xmlns:a16="http://schemas.microsoft.com/office/drawing/2014/main" id="{499EF276-FCB7-403B-B21C-0A9930A09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Line 66">
              <a:extLst>
                <a:ext uri="{FF2B5EF4-FFF2-40B4-BE49-F238E27FC236}">
                  <a16:creationId xmlns:a16="http://schemas.microsoft.com/office/drawing/2014/main" id="{C7726FC6-952B-40DF-9CF7-B40F375071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Rectangle 67">
              <a:extLst>
                <a:ext uri="{FF2B5EF4-FFF2-40B4-BE49-F238E27FC236}">
                  <a16:creationId xmlns:a16="http://schemas.microsoft.com/office/drawing/2014/main" id="{E40C33B9-2AF9-434E-BE4C-AD38D6E4B0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0944991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118B01-77F3-41E5-AE6A-348DE3D2E05C}"/>
              </a:ext>
            </a:extLst>
          </p:cNvPr>
          <p:cNvSpPr txBox="1"/>
          <p:nvPr/>
        </p:nvSpPr>
        <p:spPr>
          <a:xfrm>
            <a:off x="11201400" y="6729457"/>
            <a:ext cx="15544800" cy="92486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9500" dirty="0"/>
              <a:t>PFCs</a:t>
            </a:r>
          </a:p>
        </p:txBody>
      </p:sp>
    </p:spTree>
    <p:extLst>
      <p:ext uri="{BB962C8B-B14F-4D97-AF65-F5344CB8AC3E}">
        <p14:creationId xmlns:p14="http://schemas.microsoft.com/office/powerpoint/2010/main" val="4423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E9E1C5A-81E2-4AD0-9FCB-0084158DFB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63" t="13958" r="31826"/>
          <a:stretch/>
        </p:blipFill>
        <p:spPr>
          <a:xfrm>
            <a:off x="0" y="0"/>
            <a:ext cx="36576000" cy="27432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9384B58-942B-46C6-B1A3-94447E284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435114"/>
            <a:ext cx="31546800" cy="2368543"/>
          </a:xfrm>
        </p:spPr>
        <p:txBody>
          <a:bodyPr>
            <a:noAutofit/>
          </a:bodyPr>
          <a:lstStyle/>
          <a:p>
            <a:pPr algn="ctr"/>
            <a:r>
              <a:rPr lang="en-US" sz="205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Withlacoochee River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FFDC38-8352-403C-A82F-92C098BC3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289557"/>
            <a:ext cx="35661600" cy="2172334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112 miles long.</a:t>
            </a:r>
          </a:p>
          <a:p>
            <a:r>
              <a:rPr lang="en-US" dirty="0">
                <a:solidFill>
                  <a:schemeClr val="bg1"/>
                </a:solidFill>
              </a:rPr>
              <a:t>The drainage basin is 2,120 square miles.</a:t>
            </a:r>
          </a:p>
          <a:p>
            <a:r>
              <a:rPr lang="en-US" dirty="0">
                <a:solidFill>
                  <a:schemeClr val="bg1"/>
                </a:solidFill>
              </a:rPr>
              <a:t>Discharge average 1,870 cubic feet/second.</a:t>
            </a:r>
          </a:p>
          <a:p>
            <a:r>
              <a:rPr lang="en-US" dirty="0">
                <a:solidFill>
                  <a:schemeClr val="bg1"/>
                </a:solidFill>
              </a:rPr>
              <a:t>Drainage basin receives sediments from                               only the Coastal Plain province.</a:t>
            </a:r>
          </a:p>
          <a:p>
            <a:r>
              <a:rPr lang="en-US" dirty="0">
                <a:solidFill>
                  <a:schemeClr val="bg1"/>
                </a:solidFill>
              </a:rPr>
              <a:t>The river receives effluent from the city of Valdosta about 20 miles upstream of site.</a:t>
            </a:r>
          </a:p>
          <a:p>
            <a:r>
              <a:rPr lang="en-US" dirty="0">
                <a:solidFill>
                  <a:schemeClr val="bg1"/>
                </a:solidFill>
              </a:rPr>
              <a:t>The Withlacoochee River joins with the Suwannee River downstream from the site.  </a:t>
            </a:r>
          </a:p>
          <a:p>
            <a:r>
              <a:rPr lang="en-US" dirty="0">
                <a:solidFill>
                  <a:schemeClr val="bg1"/>
                </a:solidFill>
              </a:rPr>
              <a:t>Site is located at state line.</a:t>
            </a:r>
          </a:p>
          <a:p>
            <a:r>
              <a:rPr lang="en-US" dirty="0">
                <a:solidFill>
                  <a:schemeClr val="bg1"/>
                </a:solidFill>
              </a:rPr>
              <a:t>Sucralose maximum value detected was 2.9 µg/L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40818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13 PFC Compounds</a:t>
            </a:r>
          </a:p>
          <a:p>
            <a:pPr algn="ctr"/>
            <a:r>
              <a:rPr lang="en-US" sz="9600" b="1" dirty="0"/>
              <a:t>10 PFC Compounds Detected</a:t>
            </a:r>
          </a:p>
          <a:p>
            <a:pPr algn="ctr"/>
            <a:r>
              <a:rPr lang="en-US" sz="8000" dirty="0"/>
              <a:t>At one or more sites, in at least one sampling method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148781" y="5274438"/>
            <a:ext cx="11011009" cy="9971961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PFDA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PFHpA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PFNA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PFPeA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57341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2270991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PFCs Detected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3538430" y="1144358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PFCs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81E719-7003-4919-A4A2-E6755A15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893" y="3418512"/>
            <a:ext cx="23792214" cy="7536068"/>
          </a:xfrm>
          <a:prstGeom prst="rect">
            <a:avLst/>
          </a:prstGeom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C5B59786-E7F7-4304-BFA6-B48A9451F7F6}"/>
              </a:ext>
            </a:extLst>
          </p:cNvPr>
          <p:cNvSpPr txBox="1"/>
          <p:nvPr/>
        </p:nvSpPr>
        <p:spPr>
          <a:xfrm>
            <a:off x="6162051" y="12233959"/>
            <a:ext cx="6944758" cy="95250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No. of PFCs  Analyzed </a:t>
            </a:r>
            <a:r>
              <a:rPr lang="en-US" sz="4800" baseline="0" dirty="0">
                <a:solidFill>
                  <a:schemeClr val="tx1"/>
                </a:solidFill>
              </a:rPr>
              <a:t>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FE82EE-E334-4064-917A-CB8FBBB7BE18}"/>
              </a:ext>
            </a:extLst>
          </p:cNvPr>
          <p:cNvSpPr txBox="1"/>
          <p:nvPr/>
        </p:nvSpPr>
        <p:spPr>
          <a:xfrm>
            <a:off x="21009148" y="11443584"/>
            <a:ext cx="13571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64B70B-B53B-4D75-ACCD-4E96F1F8BC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1" t="7474" r="9502" b="1813"/>
          <a:stretch/>
        </p:blipFill>
        <p:spPr>
          <a:xfrm>
            <a:off x="954588" y="13976835"/>
            <a:ext cx="18630900" cy="12609167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4989151"/>
              </p:ext>
            </p:extLst>
          </p:nvPr>
        </p:nvGraphicFramePr>
        <p:xfrm>
          <a:off x="20232610" y="12855918"/>
          <a:ext cx="15124189" cy="8815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7541C61E-E4A4-4F8E-B807-E6937EFA89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32611" y="21722254"/>
            <a:ext cx="15124189" cy="486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4963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011325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PFCs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A6C29E-E26F-406D-BDB6-10E0BF08A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303" y="4026988"/>
            <a:ext cx="20999394" cy="63735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5603659" y="11141459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Detections by Sample Type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242E5D9B-4C84-452B-ACFE-84E2CDF8434A}"/>
              </a:ext>
            </a:extLst>
          </p:cNvPr>
          <p:cNvSpPr txBox="1"/>
          <p:nvPr/>
        </p:nvSpPr>
        <p:spPr>
          <a:xfrm>
            <a:off x="7110472" y="12017759"/>
            <a:ext cx="6934200" cy="787907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aseline="0" dirty="0">
                <a:solidFill>
                  <a:schemeClr val="tx1"/>
                </a:solidFill>
              </a:rPr>
              <a:t>No. of PFCs Analyzed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345654-6E97-4018-ABDC-5C134C3BC021}"/>
              </a:ext>
            </a:extLst>
          </p:cNvPr>
          <p:cNvSpPr txBox="1"/>
          <p:nvPr/>
        </p:nvSpPr>
        <p:spPr>
          <a:xfrm>
            <a:off x="20176672" y="11141459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32D8A7-0075-4CF4-8D21-0A107B5D78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2" t="4884" r="3347" b="2973"/>
          <a:stretch/>
        </p:blipFill>
        <p:spPr>
          <a:xfrm>
            <a:off x="835241" y="14439900"/>
            <a:ext cx="17452759" cy="11930304"/>
          </a:xfrm>
          <a:prstGeom prst="rect">
            <a:avLst/>
          </a:prstGeom>
        </p:spPr>
      </p:pic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7952325"/>
              </p:ext>
            </p:extLst>
          </p:nvPr>
        </p:nvGraphicFramePr>
        <p:xfrm>
          <a:off x="19408560" y="12464223"/>
          <a:ext cx="15201900" cy="872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9548DA4-2CD2-409F-AA3B-1756AED9DB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8560" y="21433086"/>
            <a:ext cx="15201900" cy="493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24400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540617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Detections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9C7C4B-ACD9-46B1-A12C-7D17420AF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424" y="4556280"/>
            <a:ext cx="19539151" cy="1356634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7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A1E585-DF3A-4AC3-BE4A-2EAD6DF60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2234" y="20153950"/>
            <a:ext cx="15531529" cy="525401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64442D0-4130-4DD7-AE3E-CEB59CF74DA8}"/>
              </a:ext>
            </a:extLst>
          </p:cNvPr>
          <p:cNvSpPr/>
          <p:nvPr/>
        </p:nvSpPr>
        <p:spPr>
          <a:xfrm>
            <a:off x="10145289" y="18676622"/>
            <a:ext cx="162854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Detected, Undetected,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97020414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PFC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PFCs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7068068" y="12412553"/>
            <a:ext cx="7315198" cy="9066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aseline="0" dirty="0">
                <a:solidFill>
                  <a:schemeClr val="tx1"/>
                </a:solidFill>
              </a:rPr>
              <a:t>No. of PFCs Analyzed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24427" y="1148922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1A06C1-2254-408A-9E4F-A7229C3A5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7647" y="2728787"/>
            <a:ext cx="20840702" cy="791865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0EA134F-1328-4BEA-BAB3-E5F456B9DB56}"/>
              </a:ext>
            </a:extLst>
          </p:cNvPr>
          <p:cNvSpPr txBox="1"/>
          <p:nvPr/>
        </p:nvSpPr>
        <p:spPr>
          <a:xfrm>
            <a:off x="20227019" y="1145288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0EDA75-3455-4E59-8C31-16498845B1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2" t="7510" r="12422" b="1874"/>
          <a:stretch/>
        </p:blipFill>
        <p:spPr>
          <a:xfrm>
            <a:off x="1219201" y="13944600"/>
            <a:ext cx="17564100" cy="12121453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4558781"/>
              </p:ext>
            </p:extLst>
          </p:nvPr>
        </p:nvGraphicFramePr>
        <p:xfrm>
          <a:off x="17754600" y="12865879"/>
          <a:ext cx="17907000" cy="868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0A0FF719-4557-41BC-A576-7F0ECE6B99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75489" y="21552679"/>
            <a:ext cx="15273312" cy="482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1945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1571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PFC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588846" y="3134346"/>
            <a:ext cx="18308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383950" y="13152023"/>
            <a:ext cx="11212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Detections by Sample Type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20602632" y="2958958"/>
            <a:ext cx="13448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/>
              <a:t>PFCs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568CD3-26C9-4F1A-BE07-22F660973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3143" y="4713284"/>
            <a:ext cx="11274430" cy="5683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F42CB3-0684-42DF-894A-140CB710A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2392" y="14448373"/>
            <a:ext cx="17115815" cy="92165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671AFE7-8718-4C6A-87EF-244948E6AF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402" y="4713284"/>
            <a:ext cx="15931188" cy="2131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36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29307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PFCs</a:t>
            </a:r>
          </a:p>
          <a:p>
            <a:r>
              <a:rPr lang="en-US" sz="8000" dirty="0"/>
              <a:t>No PFC compounds were detected in lab blanks or field blanks at concentrations that required data from at least one site to be qualified.</a:t>
            </a:r>
          </a:p>
        </p:txBody>
      </p:sp>
      <p:grpSp>
        <p:nvGrpSpPr>
          <p:cNvPr id="69" name="Group 4">
            <a:extLst>
              <a:ext uri="{FF2B5EF4-FFF2-40B4-BE49-F238E27FC236}">
                <a16:creationId xmlns:a16="http://schemas.microsoft.com/office/drawing/2014/main" id="{41C2A792-565A-438B-8FD2-7C08275B3A8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95500" y="10999822"/>
            <a:ext cx="14379577" cy="8571318"/>
            <a:chOff x="15744" y="-78"/>
            <a:chExt cx="8002" cy="5502"/>
          </a:xfrm>
        </p:grpSpPr>
        <p:sp>
          <p:nvSpPr>
            <p:cNvPr id="70" name="AutoShape 3">
              <a:extLst>
                <a:ext uri="{FF2B5EF4-FFF2-40B4-BE49-F238E27FC236}">
                  <a16:creationId xmlns:a16="http://schemas.microsoft.com/office/drawing/2014/main" id="{5AD547E3-9BD9-4030-8C8E-A26122D63AA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1" name="Rectangle 5">
              <a:extLst>
                <a:ext uri="{FF2B5EF4-FFF2-40B4-BE49-F238E27FC236}">
                  <a16:creationId xmlns:a16="http://schemas.microsoft.com/office/drawing/2014/main" id="{8B87C6D3-FD05-4509-980E-682A6404B7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Rectangle 6">
              <a:extLst>
                <a:ext uri="{FF2B5EF4-FFF2-40B4-BE49-F238E27FC236}">
                  <a16:creationId xmlns:a16="http://schemas.microsoft.com/office/drawing/2014/main" id="{436A642F-44FF-4AB3-B811-63B453C59C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Rectangle 7">
              <a:extLst>
                <a:ext uri="{FF2B5EF4-FFF2-40B4-BE49-F238E27FC236}">
                  <a16:creationId xmlns:a16="http://schemas.microsoft.com/office/drawing/2014/main" id="{3DFCFC37-726E-4B82-A70A-376613907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B7FE49D3-820F-4207-A921-EFADC88FC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CCA07535-E369-40AE-8FB0-AB50D6443A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9B3A3B5B-D870-4C13-9C1D-B0F482A43D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550978D7-94E4-4B45-B2C8-8061858C32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C5F0ECD9-E17B-4CA3-B6F9-9A5FCE9B96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8C1DC10F-A8DF-4106-AB27-61CBD2202C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D82DDCE3-AFB5-4423-9388-0DBE809C68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E853CF7B-0167-4516-99E1-3002F23667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714A5D8D-916C-421E-B624-6E603E9223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148" name="Rectangle 17">
              <a:extLst>
                <a:ext uri="{FF2B5EF4-FFF2-40B4-BE49-F238E27FC236}">
                  <a16:creationId xmlns:a16="http://schemas.microsoft.com/office/drawing/2014/main" id="{00FF7A56-1C61-4B7E-B28F-6044D96CCA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9" name="Rectangle 18">
              <a:extLst>
                <a:ext uri="{FF2B5EF4-FFF2-40B4-BE49-F238E27FC236}">
                  <a16:creationId xmlns:a16="http://schemas.microsoft.com/office/drawing/2014/main" id="{E3DCE8B3-9C40-46FE-8B0B-642F4B902A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150" name="Rectangle 19">
              <a:extLst>
                <a:ext uri="{FF2B5EF4-FFF2-40B4-BE49-F238E27FC236}">
                  <a16:creationId xmlns:a16="http://schemas.microsoft.com/office/drawing/2014/main" id="{290814FB-EB4D-4F6C-A290-64E751721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151" name="Rectangle 20">
              <a:extLst>
                <a:ext uri="{FF2B5EF4-FFF2-40B4-BE49-F238E27FC236}">
                  <a16:creationId xmlns:a16="http://schemas.microsoft.com/office/drawing/2014/main" id="{55971EAD-924F-407A-B823-B5ED2C14C4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152" name="Rectangle 21">
              <a:extLst>
                <a:ext uri="{FF2B5EF4-FFF2-40B4-BE49-F238E27FC236}">
                  <a16:creationId xmlns:a16="http://schemas.microsoft.com/office/drawing/2014/main" id="{44F3BCF4-59D2-4B8D-B231-321EFD03F5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53" name="Rectangle 22">
              <a:extLst>
                <a:ext uri="{FF2B5EF4-FFF2-40B4-BE49-F238E27FC236}">
                  <a16:creationId xmlns:a16="http://schemas.microsoft.com/office/drawing/2014/main" id="{E61630B3-19FD-4A44-998A-D29BC839AB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154" name="Rectangle 23">
              <a:extLst>
                <a:ext uri="{FF2B5EF4-FFF2-40B4-BE49-F238E27FC236}">
                  <a16:creationId xmlns:a16="http://schemas.microsoft.com/office/drawing/2014/main" id="{D18DAD34-11AF-41FE-AA54-A5F65D7015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155" name="Rectangle 24">
              <a:extLst>
                <a:ext uri="{FF2B5EF4-FFF2-40B4-BE49-F238E27FC236}">
                  <a16:creationId xmlns:a16="http://schemas.microsoft.com/office/drawing/2014/main" id="{7F831CD9-02FA-4A67-AE9E-4F6F0A9D7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156" name="Rectangle 25">
              <a:extLst>
                <a:ext uri="{FF2B5EF4-FFF2-40B4-BE49-F238E27FC236}">
                  <a16:creationId xmlns:a16="http://schemas.microsoft.com/office/drawing/2014/main" id="{C07E33AB-9098-4C65-9C82-3BB01B4759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Line 26">
              <a:extLst>
                <a:ext uri="{FF2B5EF4-FFF2-40B4-BE49-F238E27FC236}">
                  <a16:creationId xmlns:a16="http://schemas.microsoft.com/office/drawing/2014/main" id="{ADD9645E-D1DC-447A-AF2D-7E07E4C50F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Rectangle 27">
              <a:extLst>
                <a:ext uri="{FF2B5EF4-FFF2-40B4-BE49-F238E27FC236}">
                  <a16:creationId xmlns:a16="http://schemas.microsoft.com/office/drawing/2014/main" id="{75A4F046-B6D1-44C8-B0BB-B20B1BE5E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Rectangle 28">
              <a:extLst>
                <a:ext uri="{FF2B5EF4-FFF2-40B4-BE49-F238E27FC236}">
                  <a16:creationId xmlns:a16="http://schemas.microsoft.com/office/drawing/2014/main" id="{AF697C2D-4638-4BA6-9E65-5609ACE47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Rectangle 29">
              <a:extLst>
                <a:ext uri="{FF2B5EF4-FFF2-40B4-BE49-F238E27FC236}">
                  <a16:creationId xmlns:a16="http://schemas.microsoft.com/office/drawing/2014/main" id="{56280188-9630-4D6B-A1BF-EBF303AB5D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Line 30">
              <a:extLst>
                <a:ext uri="{FF2B5EF4-FFF2-40B4-BE49-F238E27FC236}">
                  <a16:creationId xmlns:a16="http://schemas.microsoft.com/office/drawing/2014/main" id="{C1042620-5E8A-4587-9354-6985E791A5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Rectangle 31">
              <a:extLst>
                <a:ext uri="{FF2B5EF4-FFF2-40B4-BE49-F238E27FC236}">
                  <a16:creationId xmlns:a16="http://schemas.microsoft.com/office/drawing/2014/main" id="{106BE392-A072-4713-B8FE-9E7BB7251E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Line 32">
              <a:extLst>
                <a:ext uri="{FF2B5EF4-FFF2-40B4-BE49-F238E27FC236}">
                  <a16:creationId xmlns:a16="http://schemas.microsoft.com/office/drawing/2014/main" id="{6AB3B3FC-A110-4464-8755-08E20FA88E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Rectangle 33">
              <a:extLst>
                <a:ext uri="{FF2B5EF4-FFF2-40B4-BE49-F238E27FC236}">
                  <a16:creationId xmlns:a16="http://schemas.microsoft.com/office/drawing/2014/main" id="{0EDD70F9-FC85-425A-869F-EC76C76E27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Line 34">
              <a:extLst>
                <a:ext uri="{FF2B5EF4-FFF2-40B4-BE49-F238E27FC236}">
                  <a16:creationId xmlns:a16="http://schemas.microsoft.com/office/drawing/2014/main" id="{A206D3A6-72B8-420E-AB6C-C67A5EED6F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Rectangle 35">
              <a:extLst>
                <a:ext uri="{FF2B5EF4-FFF2-40B4-BE49-F238E27FC236}">
                  <a16:creationId xmlns:a16="http://schemas.microsoft.com/office/drawing/2014/main" id="{01E22D90-E22C-4783-B938-B16EFCFA5C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Line 36">
              <a:extLst>
                <a:ext uri="{FF2B5EF4-FFF2-40B4-BE49-F238E27FC236}">
                  <a16:creationId xmlns:a16="http://schemas.microsoft.com/office/drawing/2014/main" id="{7147910F-83A8-42A7-99A6-0500DC0CB7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8" name="Rectangle 37">
              <a:extLst>
                <a:ext uri="{FF2B5EF4-FFF2-40B4-BE49-F238E27FC236}">
                  <a16:creationId xmlns:a16="http://schemas.microsoft.com/office/drawing/2014/main" id="{E3094949-1B1A-4FBF-976F-439F604E10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Line 38">
              <a:extLst>
                <a:ext uri="{FF2B5EF4-FFF2-40B4-BE49-F238E27FC236}">
                  <a16:creationId xmlns:a16="http://schemas.microsoft.com/office/drawing/2014/main" id="{A48CD604-AE13-4332-A1AB-AC8A903C27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Rectangle 39">
              <a:extLst>
                <a:ext uri="{FF2B5EF4-FFF2-40B4-BE49-F238E27FC236}">
                  <a16:creationId xmlns:a16="http://schemas.microsoft.com/office/drawing/2014/main" id="{F83FDB82-EEF8-4B4A-8CB1-8E05D6DB16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Line 40">
              <a:extLst>
                <a:ext uri="{FF2B5EF4-FFF2-40B4-BE49-F238E27FC236}">
                  <a16:creationId xmlns:a16="http://schemas.microsoft.com/office/drawing/2014/main" id="{3CCBEF31-23BB-4FC6-8738-05899C98B9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Rectangle 41">
              <a:extLst>
                <a:ext uri="{FF2B5EF4-FFF2-40B4-BE49-F238E27FC236}">
                  <a16:creationId xmlns:a16="http://schemas.microsoft.com/office/drawing/2014/main" id="{2865ED4A-F77E-4D76-AADC-435288ABB8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Line 42">
              <a:extLst>
                <a:ext uri="{FF2B5EF4-FFF2-40B4-BE49-F238E27FC236}">
                  <a16:creationId xmlns:a16="http://schemas.microsoft.com/office/drawing/2014/main" id="{F26DE106-B342-458B-9345-5AF9F5CE16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43">
              <a:extLst>
                <a:ext uri="{FF2B5EF4-FFF2-40B4-BE49-F238E27FC236}">
                  <a16:creationId xmlns:a16="http://schemas.microsoft.com/office/drawing/2014/main" id="{0D61D321-0A85-46D2-B3CD-4F326EF1B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Line 44">
              <a:extLst>
                <a:ext uri="{FF2B5EF4-FFF2-40B4-BE49-F238E27FC236}">
                  <a16:creationId xmlns:a16="http://schemas.microsoft.com/office/drawing/2014/main" id="{B4C2638C-72B9-4792-A9B6-38259BA24B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Rectangle 45">
              <a:extLst>
                <a:ext uri="{FF2B5EF4-FFF2-40B4-BE49-F238E27FC236}">
                  <a16:creationId xmlns:a16="http://schemas.microsoft.com/office/drawing/2014/main" id="{D6012436-277C-4604-8E21-D6F5685037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Line 46">
              <a:extLst>
                <a:ext uri="{FF2B5EF4-FFF2-40B4-BE49-F238E27FC236}">
                  <a16:creationId xmlns:a16="http://schemas.microsoft.com/office/drawing/2014/main" id="{D71509DD-E9CA-44FF-A8C1-509C6328C1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Rectangle 47">
              <a:extLst>
                <a:ext uri="{FF2B5EF4-FFF2-40B4-BE49-F238E27FC236}">
                  <a16:creationId xmlns:a16="http://schemas.microsoft.com/office/drawing/2014/main" id="{AC096631-ABB3-49DD-977C-85911351C3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Line 48">
              <a:extLst>
                <a:ext uri="{FF2B5EF4-FFF2-40B4-BE49-F238E27FC236}">
                  <a16:creationId xmlns:a16="http://schemas.microsoft.com/office/drawing/2014/main" id="{47D0799B-1F06-4970-8A0D-1F79FE114E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Rectangle 49">
              <a:extLst>
                <a:ext uri="{FF2B5EF4-FFF2-40B4-BE49-F238E27FC236}">
                  <a16:creationId xmlns:a16="http://schemas.microsoft.com/office/drawing/2014/main" id="{FEE9EDAE-78F2-4B95-B4E4-A3A544D8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Line 50">
              <a:extLst>
                <a:ext uri="{FF2B5EF4-FFF2-40B4-BE49-F238E27FC236}">
                  <a16:creationId xmlns:a16="http://schemas.microsoft.com/office/drawing/2014/main" id="{17BDBA33-0C44-4B14-A37F-F257AFB464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Rectangle 51">
              <a:extLst>
                <a:ext uri="{FF2B5EF4-FFF2-40B4-BE49-F238E27FC236}">
                  <a16:creationId xmlns:a16="http://schemas.microsoft.com/office/drawing/2014/main" id="{DDC765D7-0AA9-4DBE-A8ED-90B99C02F7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Line 52">
              <a:extLst>
                <a:ext uri="{FF2B5EF4-FFF2-40B4-BE49-F238E27FC236}">
                  <a16:creationId xmlns:a16="http://schemas.microsoft.com/office/drawing/2014/main" id="{D3F3E5A0-3F7E-448B-A7E6-47D5BCBBA2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Rectangle 53">
              <a:extLst>
                <a:ext uri="{FF2B5EF4-FFF2-40B4-BE49-F238E27FC236}">
                  <a16:creationId xmlns:a16="http://schemas.microsoft.com/office/drawing/2014/main" id="{2796D565-18AC-41BF-93F7-928CF81E02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Line 54">
              <a:extLst>
                <a:ext uri="{FF2B5EF4-FFF2-40B4-BE49-F238E27FC236}">
                  <a16:creationId xmlns:a16="http://schemas.microsoft.com/office/drawing/2014/main" id="{3DD9F08C-D134-4F9D-A36B-EEA873A4A9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Rectangle 55">
              <a:extLst>
                <a:ext uri="{FF2B5EF4-FFF2-40B4-BE49-F238E27FC236}">
                  <a16:creationId xmlns:a16="http://schemas.microsoft.com/office/drawing/2014/main" id="{2AD1C228-9B9A-4DA4-BB83-5CED730822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Line 56">
              <a:extLst>
                <a:ext uri="{FF2B5EF4-FFF2-40B4-BE49-F238E27FC236}">
                  <a16:creationId xmlns:a16="http://schemas.microsoft.com/office/drawing/2014/main" id="{0370E2AD-DFC2-4FD5-BE06-07B54D1C87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Rectangle 57">
              <a:extLst>
                <a:ext uri="{FF2B5EF4-FFF2-40B4-BE49-F238E27FC236}">
                  <a16:creationId xmlns:a16="http://schemas.microsoft.com/office/drawing/2014/main" id="{BD016875-953C-4D1C-A60E-ED074371D3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Line 58">
              <a:extLst>
                <a:ext uri="{FF2B5EF4-FFF2-40B4-BE49-F238E27FC236}">
                  <a16:creationId xmlns:a16="http://schemas.microsoft.com/office/drawing/2014/main" id="{D94D5B1D-E283-4757-A300-6129E6E58F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Rectangle 59">
              <a:extLst>
                <a:ext uri="{FF2B5EF4-FFF2-40B4-BE49-F238E27FC236}">
                  <a16:creationId xmlns:a16="http://schemas.microsoft.com/office/drawing/2014/main" id="{9ABD5D91-3542-4080-95CE-2BF493551F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Line 60">
              <a:extLst>
                <a:ext uri="{FF2B5EF4-FFF2-40B4-BE49-F238E27FC236}">
                  <a16:creationId xmlns:a16="http://schemas.microsoft.com/office/drawing/2014/main" id="{1B2C35DC-6980-40FD-BF5B-FA6ED5721E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Rectangle 61">
              <a:extLst>
                <a:ext uri="{FF2B5EF4-FFF2-40B4-BE49-F238E27FC236}">
                  <a16:creationId xmlns:a16="http://schemas.microsoft.com/office/drawing/2014/main" id="{4778B2D8-9DC4-4054-8B19-F93BC5EDA5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Line 62">
              <a:extLst>
                <a:ext uri="{FF2B5EF4-FFF2-40B4-BE49-F238E27FC236}">
                  <a16:creationId xmlns:a16="http://schemas.microsoft.com/office/drawing/2014/main" id="{D65612BF-A9F6-40BE-8968-84B8994FF7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Rectangle 63">
              <a:extLst>
                <a:ext uri="{FF2B5EF4-FFF2-40B4-BE49-F238E27FC236}">
                  <a16:creationId xmlns:a16="http://schemas.microsoft.com/office/drawing/2014/main" id="{76E63E52-6F5F-46B4-8823-18B1EBC91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Line 64">
              <a:extLst>
                <a:ext uri="{FF2B5EF4-FFF2-40B4-BE49-F238E27FC236}">
                  <a16:creationId xmlns:a16="http://schemas.microsoft.com/office/drawing/2014/main" id="{F9458132-6BDB-47B8-9365-DC0E6FE8E0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Rectangle 65">
              <a:extLst>
                <a:ext uri="{FF2B5EF4-FFF2-40B4-BE49-F238E27FC236}">
                  <a16:creationId xmlns:a16="http://schemas.microsoft.com/office/drawing/2014/main" id="{54276016-7886-4CF8-ABF1-A6964037BE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Line 66">
              <a:extLst>
                <a:ext uri="{FF2B5EF4-FFF2-40B4-BE49-F238E27FC236}">
                  <a16:creationId xmlns:a16="http://schemas.microsoft.com/office/drawing/2014/main" id="{34B234D3-2074-4A86-9183-D4F1CE2992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Rectangle 67">
              <a:extLst>
                <a:ext uri="{FF2B5EF4-FFF2-40B4-BE49-F238E27FC236}">
                  <a16:creationId xmlns:a16="http://schemas.microsoft.com/office/drawing/2014/main" id="{033515C1-2CD3-415A-BB7D-749CB48322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09528B1-8553-49F6-BA30-7376CBC39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0938" y="9282305"/>
            <a:ext cx="34230" cy="235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45C37F-2586-41EB-AD29-0CC659217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80766" y="9543661"/>
            <a:ext cx="13128110" cy="129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2210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D707ED-E9BB-4595-A97F-4CD6CF2D3142}"/>
              </a:ext>
            </a:extLst>
          </p:cNvPr>
          <p:cNvSpPr txBox="1"/>
          <p:nvPr/>
        </p:nvSpPr>
        <p:spPr>
          <a:xfrm>
            <a:off x="7143750" y="9853404"/>
            <a:ext cx="22288500" cy="77251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PBDEs</a:t>
            </a:r>
          </a:p>
        </p:txBody>
      </p:sp>
    </p:spTree>
    <p:extLst>
      <p:ext uri="{BB962C8B-B14F-4D97-AF65-F5344CB8AC3E}">
        <p14:creationId xmlns:p14="http://schemas.microsoft.com/office/powerpoint/2010/main" val="395429625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8 PBDE Compounds</a:t>
            </a:r>
          </a:p>
          <a:p>
            <a:pPr algn="ctr"/>
            <a:r>
              <a:rPr lang="en-US" sz="9600" b="1" dirty="0"/>
              <a:t>8 PBDE Compounds Detected</a:t>
            </a:r>
          </a:p>
          <a:p>
            <a:pPr algn="ctr"/>
            <a:r>
              <a:rPr lang="en-US" sz="8000" dirty="0"/>
              <a:t>At one or more sites, in at least one sampling method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7952177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2,2',3,3',4,4',5,5',6,6'-DeBDE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2,2',3,4,4',5',6-HpBDE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2,2',4,4',5,5'-HxBDE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2,2',4,4',5,6'-HxBDE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2,2',4,4',6-PeBDE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2,2',4,4'-TeBDE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2,4,4'-TriBDE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23432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242800" y="1658936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Detections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41447" y="12233490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330BC8-701E-4EEB-B7FB-119E5B92C01D}"/>
              </a:ext>
            </a:extLst>
          </p:cNvPr>
          <p:cNvSpPr txBox="1"/>
          <p:nvPr/>
        </p:nvSpPr>
        <p:spPr>
          <a:xfrm>
            <a:off x="20787750" y="11894736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9EE3B6-1E1F-4032-85CE-DC674004F5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4" t="3825" r="7284" b="2127"/>
          <a:stretch/>
        </p:blipFill>
        <p:spPr>
          <a:xfrm>
            <a:off x="907171" y="13895482"/>
            <a:ext cx="19060552" cy="12317317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5505337"/>
              </p:ext>
            </p:extLst>
          </p:nvPr>
        </p:nvGraphicFramePr>
        <p:xfrm>
          <a:off x="19967723" y="12818067"/>
          <a:ext cx="16725900" cy="8822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DA0FE816-8243-4448-9B43-468AF8DC29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7013" y="2674764"/>
            <a:ext cx="18618997" cy="820044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9D14DF6-B263-42E9-8356-574E754629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67723" y="21640801"/>
            <a:ext cx="15731977" cy="457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02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5B34D4-CAA3-4101-B390-58FF166965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72000" y="-4572000"/>
            <a:ext cx="27432000" cy="36576000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C0D009E-0DE9-4A7F-BEBD-15B2DD8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0"/>
            <a:ext cx="21704968" cy="4098759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ln w="47625">
                  <a:noFill/>
                </a:ln>
                <a:solidFill>
                  <a:schemeClr val="bg1"/>
                </a:solidFill>
                <a:latin typeface="+mn-lt"/>
              </a:rPr>
              <a:t>Sampler Location/Deployment</a:t>
            </a:r>
          </a:p>
        </p:txBody>
      </p:sp>
    </p:spTree>
    <p:extLst>
      <p:ext uri="{BB962C8B-B14F-4D97-AF65-F5344CB8AC3E}">
        <p14:creationId xmlns:p14="http://schemas.microsoft.com/office/powerpoint/2010/main" val="428400000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242799" y="1597346"/>
            <a:ext cx="1158240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/>
              <a:t>Detected by Sample Type</a:t>
            </a:r>
          </a:p>
          <a:p>
            <a:pPr algn="ctr"/>
            <a:r>
              <a:rPr lang="en-US" sz="4400"/>
              <a:t>Total No. Analyzed = 8</a:t>
            </a:r>
            <a:endParaRPr lang="en-US" sz="4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E6EC18-A159-40C6-A3B1-24DD07ACD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2021" y="3938415"/>
            <a:ext cx="22203959" cy="1101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2170000-4018-4AF9-BE49-23F410FF4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7084" y="17296131"/>
            <a:ext cx="19263904" cy="651660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561E626-B4C3-4462-B139-62AC71B09FBD}"/>
              </a:ext>
            </a:extLst>
          </p:cNvPr>
          <p:cNvSpPr/>
          <p:nvPr/>
        </p:nvSpPr>
        <p:spPr>
          <a:xfrm>
            <a:off x="10056326" y="15695694"/>
            <a:ext cx="162854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Detected, Undetected,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01979482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Apalachicola River Analyzed by SGS Analytical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0F77ED-CE05-4999-8FC0-52AD111F27E1}"/>
              </a:ext>
            </a:extLst>
          </p:cNvPr>
          <p:cNvSpPr txBox="1"/>
          <p:nvPr/>
        </p:nvSpPr>
        <p:spPr>
          <a:xfrm>
            <a:off x="4254361" y="11003984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84439F-F008-4733-A850-E7BFB51B2644}"/>
              </a:ext>
            </a:extLst>
          </p:cNvPr>
          <p:cNvSpPr txBox="1"/>
          <p:nvPr/>
        </p:nvSpPr>
        <p:spPr>
          <a:xfrm>
            <a:off x="20688400" y="11025296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FBC4FBE-2E40-43E4-AA4A-C42CDB8E9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239" y="4179448"/>
            <a:ext cx="30179523" cy="62305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B21608-0837-4C0F-B1A5-FF40F3724399}"/>
              </a:ext>
            </a:extLst>
          </p:cNvPr>
          <p:cNvSpPr txBox="1"/>
          <p:nvPr/>
        </p:nvSpPr>
        <p:spPr>
          <a:xfrm>
            <a:off x="13330117" y="3110067"/>
            <a:ext cx="94077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PBDEs Detected by Sample Type</a:t>
            </a:r>
            <a:endParaRPr lang="en-US" sz="5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8BA021-DEE7-4329-B8CE-2A3C152478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19" t="4548" r="14649" b="1125"/>
          <a:stretch/>
        </p:blipFill>
        <p:spPr>
          <a:xfrm>
            <a:off x="960062" y="12912365"/>
            <a:ext cx="18604739" cy="13224235"/>
          </a:xfrm>
          <a:prstGeom prst="rect">
            <a:avLst/>
          </a:prstGeom>
        </p:spPr>
      </p:pic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6631318"/>
              </p:ext>
            </p:extLst>
          </p:nvPr>
        </p:nvGraphicFramePr>
        <p:xfrm>
          <a:off x="17449800" y="12023565"/>
          <a:ext cx="18211800" cy="933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01A82B39-E829-4675-8F54-CD9185109B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64802" y="21624881"/>
            <a:ext cx="16096798" cy="451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2460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PBDEs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B65BAE-62E1-4128-B3DD-56431C4F4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9776" y="2520676"/>
            <a:ext cx="21888449" cy="82682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17B929D-FFD1-4C32-9DD9-60FBC3866244}"/>
              </a:ext>
            </a:extLst>
          </p:cNvPr>
          <p:cNvSpPr txBox="1"/>
          <p:nvPr/>
        </p:nvSpPr>
        <p:spPr>
          <a:xfrm>
            <a:off x="4552776" y="10980207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26E6A5-7764-49DF-8E56-EB6F9FC25CEE}"/>
              </a:ext>
            </a:extLst>
          </p:cNvPr>
          <p:cNvSpPr txBox="1"/>
          <p:nvPr/>
        </p:nvSpPr>
        <p:spPr>
          <a:xfrm>
            <a:off x="21691771" y="11011864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4A4A8B-0AB5-47C3-990D-170647EF31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6" t="3835" r="8113" b="3412"/>
          <a:stretch/>
        </p:blipFill>
        <p:spPr>
          <a:xfrm>
            <a:off x="1035392" y="12833484"/>
            <a:ext cx="19226768" cy="13413840"/>
          </a:xfrm>
          <a:prstGeom prst="rect">
            <a:avLst/>
          </a:prstGeom>
        </p:spPr>
      </p:pic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7130814"/>
              </p:ext>
            </p:extLst>
          </p:nvPr>
        </p:nvGraphicFramePr>
        <p:xfrm>
          <a:off x="19258658" y="12359277"/>
          <a:ext cx="17252950" cy="8951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55CDB13-B3DB-4BF9-AD33-7BA7F5A73E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21465" y="21703392"/>
            <a:ext cx="13927336" cy="471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9077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10753558" y="470062"/>
            <a:ext cx="167680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PBDE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46087" y="2701617"/>
            <a:ext cx="165157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Non-detects,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2181545" y="19140645"/>
            <a:ext cx="106801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PBDEs Detected by Sample Type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18299365" y="2701617"/>
            <a:ext cx="16528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/>
              <a:t>PBDEs Detected at Every Site (n = 4) by Matrix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49712F-FB83-44C9-8BAB-4CF8E293C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678" y="4113038"/>
            <a:ext cx="15669752" cy="218098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3B50BFC-9967-4E3D-90BA-DACEC60997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61852" y="20246104"/>
            <a:ext cx="19803690" cy="56767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EBB20B9-AD5A-4682-970A-D3310BBEEF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57173" y="4113038"/>
            <a:ext cx="19608369" cy="1222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7834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86807" y="2467209"/>
            <a:ext cx="3432310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PBDEs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8000" dirty="0"/>
              <a:t>100% of detections from SPMD samples were qualified due to blank detections. 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8000" dirty="0"/>
              <a:t>92% of detections from grab samples were qualified due to blank detections. </a:t>
            </a:r>
          </a:p>
          <a:p>
            <a:endParaRPr lang="en-US" sz="8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A69C8C-A9A6-4400-A66B-AAD944A93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8669" y="7945632"/>
            <a:ext cx="25178661" cy="1762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29631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1619854" y="2467209"/>
            <a:ext cx="3380708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PBDEs</a:t>
            </a:r>
          </a:p>
          <a:p>
            <a:r>
              <a:rPr lang="en-US" sz="8000" dirty="0"/>
              <a:t>All of the PBDE compounds detected, were also detected in lab blanks or field blanks at concentrations that required data from at least one site to be qualified.</a:t>
            </a:r>
          </a:p>
          <a:p>
            <a:endParaRPr lang="en-US" sz="8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7FA101-F99A-4F0F-931E-FD6F5F486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4743" y="8125078"/>
            <a:ext cx="17597838" cy="9787500"/>
          </a:xfrm>
          <a:prstGeom prst="rect">
            <a:avLst/>
          </a:prstGeom>
        </p:spPr>
      </p:pic>
      <p:grpSp>
        <p:nvGrpSpPr>
          <p:cNvPr id="69" name="Group 4">
            <a:extLst>
              <a:ext uri="{FF2B5EF4-FFF2-40B4-BE49-F238E27FC236}">
                <a16:creationId xmlns:a16="http://schemas.microsoft.com/office/drawing/2014/main" id="{2467CB06-62E5-46D1-935B-7ECA9364BBB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19854" y="8733169"/>
            <a:ext cx="14379577" cy="8571318"/>
            <a:chOff x="15744" y="-78"/>
            <a:chExt cx="8002" cy="5502"/>
          </a:xfrm>
        </p:grpSpPr>
        <p:sp>
          <p:nvSpPr>
            <p:cNvPr id="135" name="AutoShape 3">
              <a:extLst>
                <a:ext uri="{FF2B5EF4-FFF2-40B4-BE49-F238E27FC236}">
                  <a16:creationId xmlns:a16="http://schemas.microsoft.com/office/drawing/2014/main" id="{F3A5D277-89D0-411D-980C-83EFF483006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6" name="Rectangle 5">
              <a:extLst>
                <a:ext uri="{FF2B5EF4-FFF2-40B4-BE49-F238E27FC236}">
                  <a16:creationId xmlns:a16="http://schemas.microsoft.com/office/drawing/2014/main" id="{0C3B4D92-0507-4577-B90B-AF0A12BAB1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Rectangle 6">
              <a:extLst>
                <a:ext uri="{FF2B5EF4-FFF2-40B4-BE49-F238E27FC236}">
                  <a16:creationId xmlns:a16="http://schemas.microsoft.com/office/drawing/2014/main" id="{5ED26D91-97FC-4307-979D-CF5CB22CE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Rectangle 7">
              <a:extLst>
                <a:ext uri="{FF2B5EF4-FFF2-40B4-BE49-F238E27FC236}">
                  <a16:creationId xmlns:a16="http://schemas.microsoft.com/office/drawing/2014/main" id="{F3734785-5D54-4A0E-8F1C-461F90EDE7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3DCFB885-2154-4273-961D-3420F7F71D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67E0BF5F-CC6C-4F20-8C2A-E5A9F94DA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A44EADA5-3CD7-4444-8C88-844E485993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47B63B96-3F54-4029-91EA-E5E8C9769C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C1B9EB0C-8355-4769-A2FA-51E511A381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B37DC0FE-F263-4A85-8D3A-9F8DCFE26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93C9FBDA-C6C3-4E97-803B-31A4BEC2CE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1B123D4E-DBE5-41A4-A2FC-03C4C8801D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32FC9177-4DB3-4D10-B009-1AD8332E23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148" name="Rectangle 17">
              <a:extLst>
                <a:ext uri="{FF2B5EF4-FFF2-40B4-BE49-F238E27FC236}">
                  <a16:creationId xmlns:a16="http://schemas.microsoft.com/office/drawing/2014/main" id="{896780F2-18A0-46DE-921D-AC6935C675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9" name="Rectangle 18">
              <a:extLst>
                <a:ext uri="{FF2B5EF4-FFF2-40B4-BE49-F238E27FC236}">
                  <a16:creationId xmlns:a16="http://schemas.microsoft.com/office/drawing/2014/main" id="{26C9619A-BBDB-4042-8E8C-FE5CD81D8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150" name="Rectangle 19">
              <a:extLst>
                <a:ext uri="{FF2B5EF4-FFF2-40B4-BE49-F238E27FC236}">
                  <a16:creationId xmlns:a16="http://schemas.microsoft.com/office/drawing/2014/main" id="{ED3193D9-AD4F-46FE-AE92-128101A6A7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151" name="Rectangle 20">
              <a:extLst>
                <a:ext uri="{FF2B5EF4-FFF2-40B4-BE49-F238E27FC236}">
                  <a16:creationId xmlns:a16="http://schemas.microsoft.com/office/drawing/2014/main" id="{AA159880-DF99-4BB2-84CE-67EFC36F08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152" name="Rectangle 21">
              <a:extLst>
                <a:ext uri="{FF2B5EF4-FFF2-40B4-BE49-F238E27FC236}">
                  <a16:creationId xmlns:a16="http://schemas.microsoft.com/office/drawing/2014/main" id="{6FE4FF2E-6590-4FBA-A068-F945E537BB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53" name="Rectangle 22">
              <a:extLst>
                <a:ext uri="{FF2B5EF4-FFF2-40B4-BE49-F238E27FC236}">
                  <a16:creationId xmlns:a16="http://schemas.microsoft.com/office/drawing/2014/main" id="{9E7E92E9-8042-4C3A-B51E-62BC878079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154" name="Rectangle 23">
              <a:extLst>
                <a:ext uri="{FF2B5EF4-FFF2-40B4-BE49-F238E27FC236}">
                  <a16:creationId xmlns:a16="http://schemas.microsoft.com/office/drawing/2014/main" id="{BC63AFC8-56F8-471C-BA7B-F054328F5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155" name="Rectangle 24">
              <a:extLst>
                <a:ext uri="{FF2B5EF4-FFF2-40B4-BE49-F238E27FC236}">
                  <a16:creationId xmlns:a16="http://schemas.microsoft.com/office/drawing/2014/main" id="{BA2A208C-5D36-47FB-A3B4-554E282CDC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156" name="Rectangle 25">
              <a:extLst>
                <a:ext uri="{FF2B5EF4-FFF2-40B4-BE49-F238E27FC236}">
                  <a16:creationId xmlns:a16="http://schemas.microsoft.com/office/drawing/2014/main" id="{0380D8F1-7DFA-4168-A490-B73E72C005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Line 26">
              <a:extLst>
                <a:ext uri="{FF2B5EF4-FFF2-40B4-BE49-F238E27FC236}">
                  <a16:creationId xmlns:a16="http://schemas.microsoft.com/office/drawing/2014/main" id="{D68C6BF5-40BF-420D-A3D7-1C4A905F88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Rectangle 27">
              <a:extLst>
                <a:ext uri="{FF2B5EF4-FFF2-40B4-BE49-F238E27FC236}">
                  <a16:creationId xmlns:a16="http://schemas.microsoft.com/office/drawing/2014/main" id="{C576EFEE-622B-4ADB-B108-43A5E888B5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Rectangle 28">
              <a:extLst>
                <a:ext uri="{FF2B5EF4-FFF2-40B4-BE49-F238E27FC236}">
                  <a16:creationId xmlns:a16="http://schemas.microsoft.com/office/drawing/2014/main" id="{3141E836-A08F-45CC-9767-8500A859B2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Rectangle 29">
              <a:extLst>
                <a:ext uri="{FF2B5EF4-FFF2-40B4-BE49-F238E27FC236}">
                  <a16:creationId xmlns:a16="http://schemas.microsoft.com/office/drawing/2014/main" id="{F03A3B59-21E1-4E01-944C-9246825988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Line 30">
              <a:extLst>
                <a:ext uri="{FF2B5EF4-FFF2-40B4-BE49-F238E27FC236}">
                  <a16:creationId xmlns:a16="http://schemas.microsoft.com/office/drawing/2014/main" id="{96A7DEE6-A5BC-4A0F-9559-206F392580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Rectangle 31">
              <a:extLst>
                <a:ext uri="{FF2B5EF4-FFF2-40B4-BE49-F238E27FC236}">
                  <a16:creationId xmlns:a16="http://schemas.microsoft.com/office/drawing/2014/main" id="{4EC210C3-4B5A-4221-84A7-F4A950BF63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Line 32">
              <a:extLst>
                <a:ext uri="{FF2B5EF4-FFF2-40B4-BE49-F238E27FC236}">
                  <a16:creationId xmlns:a16="http://schemas.microsoft.com/office/drawing/2014/main" id="{9ABABB24-65B8-42E5-BE09-2571488DB8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Rectangle 33">
              <a:extLst>
                <a:ext uri="{FF2B5EF4-FFF2-40B4-BE49-F238E27FC236}">
                  <a16:creationId xmlns:a16="http://schemas.microsoft.com/office/drawing/2014/main" id="{913E8046-C064-4118-8047-F951B5057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Line 34">
              <a:extLst>
                <a:ext uri="{FF2B5EF4-FFF2-40B4-BE49-F238E27FC236}">
                  <a16:creationId xmlns:a16="http://schemas.microsoft.com/office/drawing/2014/main" id="{B185EE52-70D2-40BB-8E4F-FBDD6875B7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Rectangle 35">
              <a:extLst>
                <a:ext uri="{FF2B5EF4-FFF2-40B4-BE49-F238E27FC236}">
                  <a16:creationId xmlns:a16="http://schemas.microsoft.com/office/drawing/2014/main" id="{5C43EB12-2B7D-4E84-8F64-D4D42BB3D6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Line 36">
              <a:extLst>
                <a:ext uri="{FF2B5EF4-FFF2-40B4-BE49-F238E27FC236}">
                  <a16:creationId xmlns:a16="http://schemas.microsoft.com/office/drawing/2014/main" id="{F949BE33-CB92-4909-95F4-9E24BC7B02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8" name="Rectangle 37">
              <a:extLst>
                <a:ext uri="{FF2B5EF4-FFF2-40B4-BE49-F238E27FC236}">
                  <a16:creationId xmlns:a16="http://schemas.microsoft.com/office/drawing/2014/main" id="{4B14669B-AAC5-4080-B3A1-B79B1BDBB1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Line 38">
              <a:extLst>
                <a:ext uri="{FF2B5EF4-FFF2-40B4-BE49-F238E27FC236}">
                  <a16:creationId xmlns:a16="http://schemas.microsoft.com/office/drawing/2014/main" id="{CA228F27-E807-4669-8638-A9D31894A5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Rectangle 39">
              <a:extLst>
                <a:ext uri="{FF2B5EF4-FFF2-40B4-BE49-F238E27FC236}">
                  <a16:creationId xmlns:a16="http://schemas.microsoft.com/office/drawing/2014/main" id="{22516845-9552-4218-859F-40D7F55EE0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Line 40">
              <a:extLst>
                <a:ext uri="{FF2B5EF4-FFF2-40B4-BE49-F238E27FC236}">
                  <a16:creationId xmlns:a16="http://schemas.microsoft.com/office/drawing/2014/main" id="{83E582D1-3726-4D84-AB52-A43EB76EBC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Rectangle 41">
              <a:extLst>
                <a:ext uri="{FF2B5EF4-FFF2-40B4-BE49-F238E27FC236}">
                  <a16:creationId xmlns:a16="http://schemas.microsoft.com/office/drawing/2014/main" id="{57BDBEB9-56DC-4DFE-9B09-B46F1B6F96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Line 42">
              <a:extLst>
                <a:ext uri="{FF2B5EF4-FFF2-40B4-BE49-F238E27FC236}">
                  <a16:creationId xmlns:a16="http://schemas.microsoft.com/office/drawing/2014/main" id="{2894830B-0478-4BA5-851D-EB93A4D569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43">
              <a:extLst>
                <a:ext uri="{FF2B5EF4-FFF2-40B4-BE49-F238E27FC236}">
                  <a16:creationId xmlns:a16="http://schemas.microsoft.com/office/drawing/2014/main" id="{ADF46796-BF98-4A15-B2B1-AE82CF644A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Line 44">
              <a:extLst>
                <a:ext uri="{FF2B5EF4-FFF2-40B4-BE49-F238E27FC236}">
                  <a16:creationId xmlns:a16="http://schemas.microsoft.com/office/drawing/2014/main" id="{D8A6386C-5865-4E85-86BA-BA22189B34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Rectangle 45">
              <a:extLst>
                <a:ext uri="{FF2B5EF4-FFF2-40B4-BE49-F238E27FC236}">
                  <a16:creationId xmlns:a16="http://schemas.microsoft.com/office/drawing/2014/main" id="{9376E4AD-25B1-4005-B6F2-6F0A9793CA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Line 46">
              <a:extLst>
                <a:ext uri="{FF2B5EF4-FFF2-40B4-BE49-F238E27FC236}">
                  <a16:creationId xmlns:a16="http://schemas.microsoft.com/office/drawing/2014/main" id="{6CC688F6-3AF8-42EB-8A08-8446667F94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Rectangle 47">
              <a:extLst>
                <a:ext uri="{FF2B5EF4-FFF2-40B4-BE49-F238E27FC236}">
                  <a16:creationId xmlns:a16="http://schemas.microsoft.com/office/drawing/2014/main" id="{16AE2520-8543-48C5-82E8-093F707BE3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Line 48">
              <a:extLst>
                <a:ext uri="{FF2B5EF4-FFF2-40B4-BE49-F238E27FC236}">
                  <a16:creationId xmlns:a16="http://schemas.microsoft.com/office/drawing/2014/main" id="{51C1902D-F9D1-47E3-BCA4-483F31652B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Rectangle 49">
              <a:extLst>
                <a:ext uri="{FF2B5EF4-FFF2-40B4-BE49-F238E27FC236}">
                  <a16:creationId xmlns:a16="http://schemas.microsoft.com/office/drawing/2014/main" id="{A5DB65FA-A649-4041-A733-411AB44514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Line 50">
              <a:extLst>
                <a:ext uri="{FF2B5EF4-FFF2-40B4-BE49-F238E27FC236}">
                  <a16:creationId xmlns:a16="http://schemas.microsoft.com/office/drawing/2014/main" id="{99DBD96E-05A6-485B-B2D5-9E2EAD8FCD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Rectangle 51">
              <a:extLst>
                <a:ext uri="{FF2B5EF4-FFF2-40B4-BE49-F238E27FC236}">
                  <a16:creationId xmlns:a16="http://schemas.microsoft.com/office/drawing/2014/main" id="{72EAA86F-2139-417E-9EAC-D8CB9F598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Line 52">
              <a:extLst>
                <a:ext uri="{FF2B5EF4-FFF2-40B4-BE49-F238E27FC236}">
                  <a16:creationId xmlns:a16="http://schemas.microsoft.com/office/drawing/2014/main" id="{03FEE04C-7F75-49F7-A24C-603B973E7C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Rectangle 53">
              <a:extLst>
                <a:ext uri="{FF2B5EF4-FFF2-40B4-BE49-F238E27FC236}">
                  <a16:creationId xmlns:a16="http://schemas.microsoft.com/office/drawing/2014/main" id="{1D208BA7-5C48-441B-BA1B-1B6777DB24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Line 54">
              <a:extLst>
                <a:ext uri="{FF2B5EF4-FFF2-40B4-BE49-F238E27FC236}">
                  <a16:creationId xmlns:a16="http://schemas.microsoft.com/office/drawing/2014/main" id="{0EA15DE2-CD69-45B6-898C-1E6402F34E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Rectangle 55">
              <a:extLst>
                <a:ext uri="{FF2B5EF4-FFF2-40B4-BE49-F238E27FC236}">
                  <a16:creationId xmlns:a16="http://schemas.microsoft.com/office/drawing/2014/main" id="{EED07611-8C4B-4765-83F7-2E19BC0D1C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Line 56">
              <a:extLst>
                <a:ext uri="{FF2B5EF4-FFF2-40B4-BE49-F238E27FC236}">
                  <a16:creationId xmlns:a16="http://schemas.microsoft.com/office/drawing/2014/main" id="{7FAA3651-E36E-4993-A2D2-23A3E9C2F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Rectangle 57">
              <a:extLst>
                <a:ext uri="{FF2B5EF4-FFF2-40B4-BE49-F238E27FC236}">
                  <a16:creationId xmlns:a16="http://schemas.microsoft.com/office/drawing/2014/main" id="{D94FB695-3773-459E-8741-B8FA5682EF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Line 58">
              <a:extLst>
                <a:ext uri="{FF2B5EF4-FFF2-40B4-BE49-F238E27FC236}">
                  <a16:creationId xmlns:a16="http://schemas.microsoft.com/office/drawing/2014/main" id="{EC5E0CB2-4FDF-4000-AA00-274BCA3AC5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Rectangle 59">
              <a:extLst>
                <a:ext uri="{FF2B5EF4-FFF2-40B4-BE49-F238E27FC236}">
                  <a16:creationId xmlns:a16="http://schemas.microsoft.com/office/drawing/2014/main" id="{4A46C735-A617-4A99-BA33-C1C08D21F4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Line 60">
              <a:extLst>
                <a:ext uri="{FF2B5EF4-FFF2-40B4-BE49-F238E27FC236}">
                  <a16:creationId xmlns:a16="http://schemas.microsoft.com/office/drawing/2014/main" id="{8ABDF0FE-F329-4B79-8386-EBB24132F4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Rectangle 61">
              <a:extLst>
                <a:ext uri="{FF2B5EF4-FFF2-40B4-BE49-F238E27FC236}">
                  <a16:creationId xmlns:a16="http://schemas.microsoft.com/office/drawing/2014/main" id="{E46A933E-3583-4EC5-AF3F-22425CE100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Line 62">
              <a:extLst>
                <a:ext uri="{FF2B5EF4-FFF2-40B4-BE49-F238E27FC236}">
                  <a16:creationId xmlns:a16="http://schemas.microsoft.com/office/drawing/2014/main" id="{7D92E1C9-54D8-47AA-A6B0-6C1F9C715E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Rectangle 63">
              <a:extLst>
                <a:ext uri="{FF2B5EF4-FFF2-40B4-BE49-F238E27FC236}">
                  <a16:creationId xmlns:a16="http://schemas.microsoft.com/office/drawing/2014/main" id="{4B1CA4DB-48E6-4DA3-A9FA-AEBC3DB3D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Line 64">
              <a:extLst>
                <a:ext uri="{FF2B5EF4-FFF2-40B4-BE49-F238E27FC236}">
                  <a16:creationId xmlns:a16="http://schemas.microsoft.com/office/drawing/2014/main" id="{8A4CF88B-BF29-4B35-9E5B-B86710728D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Rectangle 65">
              <a:extLst>
                <a:ext uri="{FF2B5EF4-FFF2-40B4-BE49-F238E27FC236}">
                  <a16:creationId xmlns:a16="http://schemas.microsoft.com/office/drawing/2014/main" id="{13004462-C372-4023-92E9-C02E4EDB0D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Line 66">
              <a:extLst>
                <a:ext uri="{FF2B5EF4-FFF2-40B4-BE49-F238E27FC236}">
                  <a16:creationId xmlns:a16="http://schemas.microsoft.com/office/drawing/2014/main" id="{4AB6FB75-ECBB-4D61-B245-31B1122B7E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Rectangle 67">
              <a:extLst>
                <a:ext uri="{FF2B5EF4-FFF2-40B4-BE49-F238E27FC236}">
                  <a16:creationId xmlns:a16="http://schemas.microsoft.com/office/drawing/2014/main" id="{9BB35CE3-9D9C-4EC0-B6D5-82F81661EF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0508930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4367AC-2966-4814-AE74-A3EF0AEED0AF}"/>
              </a:ext>
            </a:extLst>
          </p:cNvPr>
          <p:cNvSpPr txBox="1"/>
          <p:nvPr/>
        </p:nvSpPr>
        <p:spPr>
          <a:xfrm>
            <a:off x="3086100" y="1333500"/>
            <a:ext cx="29222700" cy="62940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40300">
                <a:solidFill>
                  <a:prstClr val="black"/>
                </a:solidFill>
              </a:rPr>
              <a:t>Alkylphenols</a:t>
            </a:r>
            <a:endParaRPr lang="en-US" sz="403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85630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4 Alkylphenol Compounds</a:t>
            </a:r>
          </a:p>
          <a:p>
            <a:pPr algn="ctr"/>
            <a:r>
              <a:rPr lang="en-US" sz="9600" b="1" dirty="0"/>
              <a:t>2 Alkylphenol Compounds Detected</a:t>
            </a:r>
          </a:p>
          <a:p>
            <a:pPr algn="ctr"/>
            <a:r>
              <a:rPr lang="en-US" sz="8000" dirty="0"/>
              <a:t>At one or more sites, in at least one sampling method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206825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diethoxylates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63629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6" y="70730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All Sites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1633193" y="1795960"/>
            <a:ext cx="12801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652C93-63EC-4A4D-8870-DB21F0E88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966" y="3930593"/>
            <a:ext cx="22644059" cy="26136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082C42-38A8-4295-B393-1A1FA0ECD2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2" t="4381" r="8331" b="3297"/>
          <a:stretch/>
        </p:blipFill>
        <p:spPr>
          <a:xfrm>
            <a:off x="1219196" y="11087430"/>
            <a:ext cx="17662357" cy="1235008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B2EE4F1-261F-453A-8B48-392FB37B0BEF}"/>
              </a:ext>
            </a:extLst>
          </p:cNvPr>
          <p:cNvSpPr txBox="1"/>
          <p:nvPr/>
        </p:nvSpPr>
        <p:spPr>
          <a:xfrm>
            <a:off x="3954374" y="8567185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/>
              <a:t>No</a:t>
            </a:r>
            <a:r>
              <a:rPr lang="en-US" sz="4800" dirty="0"/>
              <a:t>. of Alkylphenols Analyzed = 8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2671247"/>
              </p:ext>
            </p:extLst>
          </p:nvPr>
        </p:nvGraphicFramePr>
        <p:xfrm>
          <a:off x="18881553" y="10006924"/>
          <a:ext cx="16733251" cy="9321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3ABB2FEB-27BE-4BF3-A9BB-4BE376EEA831}"/>
              </a:ext>
            </a:extLst>
          </p:cNvPr>
          <p:cNvSpPr txBox="1"/>
          <p:nvPr/>
        </p:nvSpPr>
        <p:spPr>
          <a:xfrm>
            <a:off x="20968414" y="8567185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770720-4FAA-4FE3-98AE-B799A00371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45387" y="19844499"/>
            <a:ext cx="15203409" cy="514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9060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95428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Alkylphenol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355951" y="2114728"/>
            <a:ext cx="135765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19732734" y="4398442"/>
            <a:ext cx="1427250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Alkylphenols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  <a:p>
            <a:endParaRPr lang="en-US" sz="5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978314" y="15699737"/>
            <a:ext cx="12407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Alkylphenols Detected by Sample Type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3715D5B-A22A-46A4-BB70-A6FFE6992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826" y="3869054"/>
            <a:ext cx="14260643" cy="235629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9240C5B-AE07-4F5F-872C-76C9AA93A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5200" y="16898113"/>
            <a:ext cx="17087574" cy="64373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65AC3B-4D7C-4F86-89A2-F527488B7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32058" y="6322020"/>
            <a:ext cx="18100033" cy="507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01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1DE7EC-CC5D-4EEA-9A94-CEA5F6F73650}"/>
              </a:ext>
            </a:extLst>
          </p:cNvPr>
          <p:cNvSpPr/>
          <p:nvPr/>
        </p:nvSpPr>
        <p:spPr>
          <a:xfrm>
            <a:off x="673768" y="5486400"/>
            <a:ext cx="10635916" cy="125128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083B3C-E6C8-4CAB-97CC-2A5303E19D99}"/>
              </a:ext>
            </a:extLst>
          </p:cNvPr>
          <p:cNvCxnSpPr/>
          <p:nvPr/>
        </p:nvCxnSpPr>
        <p:spPr>
          <a:xfrm>
            <a:off x="12897853" y="8710863"/>
            <a:ext cx="481263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map of florida waters">
            <a:extLst>
              <a:ext uri="{FF2B5EF4-FFF2-40B4-BE49-F238E27FC236}">
                <a16:creationId xmlns:a16="http://schemas.microsoft.com/office/drawing/2014/main" id="{55475029-4395-4F16-852E-13DFEAC9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8" y="8238190"/>
            <a:ext cx="18086255" cy="1848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133B80E-FB0E-4AF7-BF35-32D07EEB8FC7}"/>
              </a:ext>
            </a:extLst>
          </p:cNvPr>
          <p:cNvSpPr/>
          <p:nvPr/>
        </p:nvSpPr>
        <p:spPr>
          <a:xfrm>
            <a:off x="6929498" y="8897091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D087C2D4-B559-4FBB-84C5-33F737A59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0089" y="935427"/>
            <a:ext cx="21937328" cy="3168643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0100" dirty="0">
                <a:ln>
                  <a:solidFill>
                    <a:schemeClr val="tx1"/>
                  </a:solidFill>
                </a:ln>
                <a:latin typeface="+mn-lt"/>
              </a:rPr>
              <a:t>Apalachicola River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991B09-77C7-448F-9A81-EA800E0967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9" t="9201" r="13504" b="7416"/>
          <a:stretch/>
        </p:blipFill>
        <p:spPr>
          <a:xfrm>
            <a:off x="21370796" y="6464645"/>
            <a:ext cx="15007923" cy="2096735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FACB06CC-A450-4BEF-9CC4-8B88E9B1952B}"/>
              </a:ext>
            </a:extLst>
          </p:cNvPr>
          <p:cNvSpPr/>
          <p:nvPr/>
        </p:nvSpPr>
        <p:spPr>
          <a:xfrm>
            <a:off x="30140681" y="10639751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91D7C6-863A-4841-998C-D48FA98587DD}"/>
              </a:ext>
            </a:extLst>
          </p:cNvPr>
          <p:cNvSpPr txBox="1"/>
          <p:nvPr/>
        </p:nvSpPr>
        <p:spPr>
          <a:xfrm>
            <a:off x="27528253" y="11598442"/>
            <a:ext cx="129288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/>
              <a:t>SR-10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42FB20-BE52-4575-9FF1-7D5E00D057B1}"/>
              </a:ext>
            </a:extLst>
          </p:cNvPr>
          <p:cNvCxnSpPr>
            <a:cxnSpLocks/>
          </p:cNvCxnSpPr>
          <p:nvPr/>
        </p:nvCxnSpPr>
        <p:spPr>
          <a:xfrm>
            <a:off x="33196696" y="5956516"/>
            <a:ext cx="2693514" cy="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4B1DCA2-1571-407D-92D1-0E795750B62E}"/>
              </a:ext>
            </a:extLst>
          </p:cNvPr>
          <p:cNvCxnSpPr>
            <a:cxnSpLocks/>
          </p:cNvCxnSpPr>
          <p:nvPr/>
        </p:nvCxnSpPr>
        <p:spPr>
          <a:xfrm>
            <a:off x="33196696" y="5679517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1563404-E6F1-447D-BA83-4F2BA7FF8831}"/>
              </a:ext>
            </a:extLst>
          </p:cNvPr>
          <p:cNvCxnSpPr>
            <a:cxnSpLocks/>
          </p:cNvCxnSpPr>
          <p:nvPr/>
        </p:nvCxnSpPr>
        <p:spPr>
          <a:xfrm>
            <a:off x="35890210" y="5709515"/>
            <a:ext cx="0" cy="52400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65FF3F3-9912-4002-9EFD-B928F2E4158E}"/>
              </a:ext>
            </a:extLst>
          </p:cNvPr>
          <p:cNvSpPr txBox="1"/>
          <p:nvPr/>
        </p:nvSpPr>
        <p:spPr>
          <a:xfrm>
            <a:off x="31446531" y="5356649"/>
            <a:ext cx="17501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1km</a:t>
            </a:r>
          </a:p>
        </p:txBody>
      </p:sp>
    </p:spTree>
    <p:extLst>
      <p:ext uri="{BB962C8B-B14F-4D97-AF65-F5344CB8AC3E}">
        <p14:creationId xmlns:p14="http://schemas.microsoft.com/office/powerpoint/2010/main" val="145121754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66433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Alkylphenols</a:t>
            </a:r>
          </a:p>
          <a:p>
            <a:r>
              <a:rPr lang="en-US" sz="8000" dirty="0"/>
              <a:t>100% of  detections from SPMD &amp; grab samples were qualified due to blank detections.  </a:t>
            </a:r>
          </a:p>
          <a:p>
            <a:endParaRPr lang="en-US" sz="8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191264-8792-4626-B987-B145062C6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2581" y="8237006"/>
            <a:ext cx="26010838" cy="1728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40888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66433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All alkylphenol compounds detected, were also detected in lab blanks or field blanks at concentrations that required data from all sites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SPMD &amp; grab samples were qualified due to blank detections.  </a:t>
            </a:r>
          </a:p>
          <a:p>
            <a:endParaRPr lang="en-US" sz="8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749D53-67E0-431B-BA05-4BDF045FE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2646" y="12204702"/>
            <a:ext cx="15094700" cy="4137655"/>
          </a:xfrm>
          <a:prstGeom prst="rect">
            <a:avLst/>
          </a:prstGeom>
        </p:spPr>
      </p:pic>
      <p:grpSp>
        <p:nvGrpSpPr>
          <p:cNvPr id="72" name="Group 4">
            <a:extLst>
              <a:ext uri="{FF2B5EF4-FFF2-40B4-BE49-F238E27FC236}">
                <a16:creationId xmlns:a16="http://schemas.microsoft.com/office/drawing/2014/main" id="{68E46D18-A58B-4485-A3A8-0A28F87F1FC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143069" y="10517679"/>
            <a:ext cx="14379577" cy="8571318"/>
            <a:chOff x="15744" y="-78"/>
            <a:chExt cx="8002" cy="5502"/>
          </a:xfrm>
        </p:grpSpPr>
        <p:sp>
          <p:nvSpPr>
            <p:cNvPr id="73" name="AutoShape 3">
              <a:extLst>
                <a:ext uri="{FF2B5EF4-FFF2-40B4-BE49-F238E27FC236}">
                  <a16:creationId xmlns:a16="http://schemas.microsoft.com/office/drawing/2014/main" id="{08CD825F-02D4-4CAB-9C55-7AD5BC3CC3D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4" name="Rectangle 5">
              <a:extLst>
                <a:ext uri="{FF2B5EF4-FFF2-40B4-BE49-F238E27FC236}">
                  <a16:creationId xmlns:a16="http://schemas.microsoft.com/office/drawing/2014/main" id="{D1BB248A-6BEE-4184-A8BD-889DB366D4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Rectangle 6">
              <a:extLst>
                <a:ext uri="{FF2B5EF4-FFF2-40B4-BE49-F238E27FC236}">
                  <a16:creationId xmlns:a16="http://schemas.microsoft.com/office/drawing/2014/main" id="{5665A1E1-257C-4E78-927D-3872D22E70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">
              <a:extLst>
                <a:ext uri="{FF2B5EF4-FFF2-40B4-BE49-F238E27FC236}">
                  <a16:creationId xmlns:a16="http://schemas.microsoft.com/office/drawing/2014/main" id="{574B5665-FBC3-464C-BE04-E926C5967E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CDF6FFCE-2CAA-4423-ACDF-09BA0BB9CF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0A43F095-7BBE-4D95-9123-1D69BABF41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FEB43EAC-8C47-4025-8A4A-24464DE0AA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46A4F09C-625C-405A-9E78-E58D5FA88E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9A10522-32FC-49A8-A476-2A31389826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454D404A-6E05-4755-A7AB-3ABD3CE61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22D25D6-82FA-436E-B351-CFF2F9782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ED36036D-E037-44CA-8161-26EE69124B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97CD3C9B-E45F-44D6-944A-5E3CC68DE9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86" name="Rectangle 17">
              <a:extLst>
                <a:ext uri="{FF2B5EF4-FFF2-40B4-BE49-F238E27FC236}">
                  <a16:creationId xmlns:a16="http://schemas.microsoft.com/office/drawing/2014/main" id="{04C59EE3-2E88-4B03-A025-3EBF9A3114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87" name="Rectangle 18">
              <a:extLst>
                <a:ext uri="{FF2B5EF4-FFF2-40B4-BE49-F238E27FC236}">
                  <a16:creationId xmlns:a16="http://schemas.microsoft.com/office/drawing/2014/main" id="{7CA7D51D-4ED4-4AC8-A827-B45915004D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88" name="Rectangle 19">
              <a:extLst>
                <a:ext uri="{FF2B5EF4-FFF2-40B4-BE49-F238E27FC236}">
                  <a16:creationId xmlns:a16="http://schemas.microsoft.com/office/drawing/2014/main" id="{94090DBA-C0AB-4720-B51F-C6694BD5E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89" name="Rectangle 20">
              <a:extLst>
                <a:ext uri="{FF2B5EF4-FFF2-40B4-BE49-F238E27FC236}">
                  <a16:creationId xmlns:a16="http://schemas.microsoft.com/office/drawing/2014/main" id="{48DA21DA-AA69-4EE4-AAFD-2A28145A7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90" name="Rectangle 21">
              <a:extLst>
                <a:ext uri="{FF2B5EF4-FFF2-40B4-BE49-F238E27FC236}">
                  <a16:creationId xmlns:a16="http://schemas.microsoft.com/office/drawing/2014/main" id="{7862D452-7BA6-4F8C-91C6-FB49C4DEE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91" name="Rectangle 22">
              <a:extLst>
                <a:ext uri="{FF2B5EF4-FFF2-40B4-BE49-F238E27FC236}">
                  <a16:creationId xmlns:a16="http://schemas.microsoft.com/office/drawing/2014/main" id="{0F601059-D691-4E54-9F58-A84257AC5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92" name="Rectangle 23">
              <a:extLst>
                <a:ext uri="{FF2B5EF4-FFF2-40B4-BE49-F238E27FC236}">
                  <a16:creationId xmlns:a16="http://schemas.microsoft.com/office/drawing/2014/main" id="{BA9A10CD-F4C3-47DD-9AF7-06B369008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93" name="Rectangle 24">
              <a:extLst>
                <a:ext uri="{FF2B5EF4-FFF2-40B4-BE49-F238E27FC236}">
                  <a16:creationId xmlns:a16="http://schemas.microsoft.com/office/drawing/2014/main" id="{652D8CD9-CC88-4AB2-9D1F-55A3AC36D4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94" name="Rectangle 25">
              <a:extLst>
                <a:ext uri="{FF2B5EF4-FFF2-40B4-BE49-F238E27FC236}">
                  <a16:creationId xmlns:a16="http://schemas.microsoft.com/office/drawing/2014/main" id="{FD864C8D-CF91-49B3-9971-1A0BF1E5B2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Line 26">
              <a:extLst>
                <a:ext uri="{FF2B5EF4-FFF2-40B4-BE49-F238E27FC236}">
                  <a16:creationId xmlns:a16="http://schemas.microsoft.com/office/drawing/2014/main" id="{E77451FE-C285-4BC4-8468-19426F1813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Rectangle 27">
              <a:extLst>
                <a:ext uri="{FF2B5EF4-FFF2-40B4-BE49-F238E27FC236}">
                  <a16:creationId xmlns:a16="http://schemas.microsoft.com/office/drawing/2014/main" id="{58CD658D-256C-4F05-852D-CCB5827FF9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28">
              <a:extLst>
                <a:ext uri="{FF2B5EF4-FFF2-40B4-BE49-F238E27FC236}">
                  <a16:creationId xmlns:a16="http://schemas.microsoft.com/office/drawing/2014/main" id="{56A21A09-5D6E-4500-A0C6-3C4843D83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Rectangle 29">
              <a:extLst>
                <a:ext uri="{FF2B5EF4-FFF2-40B4-BE49-F238E27FC236}">
                  <a16:creationId xmlns:a16="http://schemas.microsoft.com/office/drawing/2014/main" id="{B48C8AE5-AA50-4101-8989-6D5D5B4116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30">
              <a:extLst>
                <a:ext uri="{FF2B5EF4-FFF2-40B4-BE49-F238E27FC236}">
                  <a16:creationId xmlns:a16="http://schemas.microsoft.com/office/drawing/2014/main" id="{80BF4591-234B-4B26-908F-22FE1C2E0F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31">
              <a:extLst>
                <a:ext uri="{FF2B5EF4-FFF2-40B4-BE49-F238E27FC236}">
                  <a16:creationId xmlns:a16="http://schemas.microsoft.com/office/drawing/2014/main" id="{C9F4AD76-3F83-4C41-A5DA-158DBE343E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32">
              <a:extLst>
                <a:ext uri="{FF2B5EF4-FFF2-40B4-BE49-F238E27FC236}">
                  <a16:creationId xmlns:a16="http://schemas.microsoft.com/office/drawing/2014/main" id="{1045B2E7-E27A-4765-9330-228904FE0D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33">
              <a:extLst>
                <a:ext uri="{FF2B5EF4-FFF2-40B4-BE49-F238E27FC236}">
                  <a16:creationId xmlns:a16="http://schemas.microsoft.com/office/drawing/2014/main" id="{9A20D8BA-ADC4-44FA-802B-964DC33F9E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Line 34">
              <a:extLst>
                <a:ext uri="{FF2B5EF4-FFF2-40B4-BE49-F238E27FC236}">
                  <a16:creationId xmlns:a16="http://schemas.microsoft.com/office/drawing/2014/main" id="{07EA3349-AA1E-49E5-8C18-02BCADF8F2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35">
              <a:extLst>
                <a:ext uri="{FF2B5EF4-FFF2-40B4-BE49-F238E27FC236}">
                  <a16:creationId xmlns:a16="http://schemas.microsoft.com/office/drawing/2014/main" id="{56045BBE-16B6-4BF4-8823-87C1BFC8CF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36">
              <a:extLst>
                <a:ext uri="{FF2B5EF4-FFF2-40B4-BE49-F238E27FC236}">
                  <a16:creationId xmlns:a16="http://schemas.microsoft.com/office/drawing/2014/main" id="{D72E40D9-95F4-49A4-A7E1-10F58DF7AA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6" name="Rectangle 37">
              <a:extLst>
                <a:ext uri="{FF2B5EF4-FFF2-40B4-BE49-F238E27FC236}">
                  <a16:creationId xmlns:a16="http://schemas.microsoft.com/office/drawing/2014/main" id="{CB55AE4A-2A43-4AEC-9560-85E9583E6F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38">
              <a:extLst>
                <a:ext uri="{FF2B5EF4-FFF2-40B4-BE49-F238E27FC236}">
                  <a16:creationId xmlns:a16="http://schemas.microsoft.com/office/drawing/2014/main" id="{654A39C0-EC88-4DB8-88A5-F0B7E834CC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Rectangle 39">
              <a:extLst>
                <a:ext uri="{FF2B5EF4-FFF2-40B4-BE49-F238E27FC236}">
                  <a16:creationId xmlns:a16="http://schemas.microsoft.com/office/drawing/2014/main" id="{72CF8121-79B3-4739-81C1-9D17713370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Line 40">
              <a:extLst>
                <a:ext uri="{FF2B5EF4-FFF2-40B4-BE49-F238E27FC236}">
                  <a16:creationId xmlns:a16="http://schemas.microsoft.com/office/drawing/2014/main" id="{299089AA-2444-4625-8493-DAE8BA577D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Rectangle 41">
              <a:extLst>
                <a:ext uri="{FF2B5EF4-FFF2-40B4-BE49-F238E27FC236}">
                  <a16:creationId xmlns:a16="http://schemas.microsoft.com/office/drawing/2014/main" id="{4203A195-52EE-4A5C-BA6B-5DC85E12EA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42">
              <a:extLst>
                <a:ext uri="{FF2B5EF4-FFF2-40B4-BE49-F238E27FC236}">
                  <a16:creationId xmlns:a16="http://schemas.microsoft.com/office/drawing/2014/main" id="{4C255978-512B-4915-96D4-8620D18149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Rectangle 43">
              <a:extLst>
                <a:ext uri="{FF2B5EF4-FFF2-40B4-BE49-F238E27FC236}">
                  <a16:creationId xmlns:a16="http://schemas.microsoft.com/office/drawing/2014/main" id="{C0B5CA90-3FA7-4756-A08C-50E35BFF88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Line 44">
              <a:extLst>
                <a:ext uri="{FF2B5EF4-FFF2-40B4-BE49-F238E27FC236}">
                  <a16:creationId xmlns:a16="http://schemas.microsoft.com/office/drawing/2014/main" id="{C44C8C83-BA02-43F6-AAE6-CC64935D4A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45">
              <a:extLst>
                <a:ext uri="{FF2B5EF4-FFF2-40B4-BE49-F238E27FC236}">
                  <a16:creationId xmlns:a16="http://schemas.microsoft.com/office/drawing/2014/main" id="{41F22229-30BC-4223-8BDD-0851C2DBBF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Line 46">
              <a:extLst>
                <a:ext uri="{FF2B5EF4-FFF2-40B4-BE49-F238E27FC236}">
                  <a16:creationId xmlns:a16="http://schemas.microsoft.com/office/drawing/2014/main" id="{886340DF-A775-4334-818B-2DF684D6CB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47">
              <a:extLst>
                <a:ext uri="{FF2B5EF4-FFF2-40B4-BE49-F238E27FC236}">
                  <a16:creationId xmlns:a16="http://schemas.microsoft.com/office/drawing/2014/main" id="{5DB9C12D-7BB4-4CDE-AAB7-F19261285A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Line 48">
              <a:extLst>
                <a:ext uri="{FF2B5EF4-FFF2-40B4-BE49-F238E27FC236}">
                  <a16:creationId xmlns:a16="http://schemas.microsoft.com/office/drawing/2014/main" id="{A71E6089-8E6B-41D3-AF35-2049230D78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49">
              <a:extLst>
                <a:ext uri="{FF2B5EF4-FFF2-40B4-BE49-F238E27FC236}">
                  <a16:creationId xmlns:a16="http://schemas.microsoft.com/office/drawing/2014/main" id="{B1CE26D4-B540-40BE-BA14-495BE69C20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Line 50">
              <a:extLst>
                <a:ext uri="{FF2B5EF4-FFF2-40B4-BE49-F238E27FC236}">
                  <a16:creationId xmlns:a16="http://schemas.microsoft.com/office/drawing/2014/main" id="{2D0ABCE3-6579-4017-A88D-91747EB37C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Rectangle 51">
              <a:extLst>
                <a:ext uri="{FF2B5EF4-FFF2-40B4-BE49-F238E27FC236}">
                  <a16:creationId xmlns:a16="http://schemas.microsoft.com/office/drawing/2014/main" id="{43FD5854-C8C5-4DA5-8C68-D44285412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Line 52">
              <a:extLst>
                <a:ext uri="{FF2B5EF4-FFF2-40B4-BE49-F238E27FC236}">
                  <a16:creationId xmlns:a16="http://schemas.microsoft.com/office/drawing/2014/main" id="{80F038BE-4A5E-4FA3-80EE-361D1EB292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Rectangle 53">
              <a:extLst>
                <a:ext uri="{FF2B5EF4-FFF2-40B4-BE49-F238E27FC236}">
                  <a16:creationId xmlns:a16="http://schemas.microsoft.com/office/drawing/2014/main" id="{F73DAE56-5525-4723-841C-EDC70978B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Line 54">
              <a:extLst>
                <a:ext uri="{FF2B5EF4-FFF2-40B4-BE49-F238E27FC236}">
                  <a16:creationId xmlns:a16="http://schemas.microsoft.com/office/drawing/2014/main" id="{9F10A8C9-725B-45A8-A815-E007CE7BCF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Rectangle 55">
              <a:extLst>
                <a:ext uri="{FF2B5EF4-FFF2-40B4-BE49-F238E27FC236}">
                  <a16:creationId xmlns:a16="http://schemas.microsoft.com/office/drawing/2014/main" id="{E5EA03A0-82B7-41B7-87D7-0C71406FE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Line 56">
              <a:extLst>
                <a:ext uri="{FF2B5EF4-FFF2-40B4-BE49-F238E27FC236}">
                  <a16:creationId xmlns:a16="http://schemas.microsoft.com/office/drawing/2014/main" id="{32A3771D-01E0-41A4-8293-DE4EED6DA9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Rectangle 57">
              <a:extLst>
                <a:ext uri="{FF2B5EF4-FFF2-40B4-BE49-F238E27FC236}">
                  <a16:creationId xmlns:a16="http://schemas.microsoft.com/office/drawing/2014/main" id="{4F11ECD5-3670-4799-AF42-A03383A9C6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Line 58">
              <a:extLst>
                <a:ext uri="{FF2B5EF4-FFF2-40B4-BE49-F238E27FC236}">
                  <a16:creationId xmlns:a16="http://schemas.microsoft.com/office/drawing/2014/main" id="{57C899CD-3FD2-42FC-8530-758ADD395F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Rectangle 59">
              <a:extLst>
                <a:ext uri="{FF2B5EF4-FFF2-40B4-BE49-F238E27FC236}">
                  <a16:creationId xmlns:a16="http://schemas.microsoft.com/office/drawing/2014/main" id="{9DE3CDF3-333D-4265-8319-3EC4C3694D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Line 60">
              <a:extLst>
                <a:ext uri="{FF2B5EF4-FFF2-40B4-BE49-F238E27FC236}">
                  <a16:creationId xmlns:a16="http://schemas.microsoft.com/office/drawing/2014/main" id="{09BB62C2-3B83-4D6C-8D1D-50C0E3437F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Rectangle 61">
              <a:extLst>
                <a:ext uri="{FF2B5EF4-FFF2-40B4-BE49-F238E27FC236}">
                  <a16:creationId xmlns:a16="http://schemas.microsoft.com/office/drawing/2014/main" id="{A32C0E00-83B3-440C-8B55-AC57B0E15E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Line 62">
              <a:extLst>
                <a:ext uri="{FF2B5EF4-FFF2-40B4-BE49-F238E27FC236}">
                  <a16:creationId xmlns:a16="http://schemas.microsoft.com/office/drawing/2014/main" id="{D546BABD-7B9A-4B25-8125-BFEC4778FD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Rectangle 63">
              <a:extLst>
                <a:ext uri="{FF2B5EF4-FFF2-40B4-BE49-F238E27FC236}">
                  <a16:creationId xmlns:a16="http://schemas.microsoft.com/office/drawing/2014/main" id="{C4616F33-480C-4BEE-819D-757365EE9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Line 64">
              <a:extLst>
                <a:ext uri="{FF2B5EF4-FFF2-40B4-BE49-F238E27FC236}">
                  <a16:creationId xmlns:a16="http://schemas.microsoft.com/office/drawing/2014/main" id="{C9FF4E23-057B-4F3B-9CAB-FD7AB18014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Rectangle 65">
              <a:extLst>
                <a:ext uri="{FF2B5EF4-FFF2-40B4-BE49-F238E27FC236}">
                  <a16:creationId xmlns:a16="http://schemas.microsoft.com/office/drawing/2014/main" id="{006DFFD2-9B9D-439B-BC00-81C9C58DBF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Line 66">
              <a:extLst>
                <a:ext uri="{FF2B5EF4-FFF2-40B4-BE49-F238E27FC236}">
                  <a16:creationId xmlns:a16="http://schemas.microsoft.com/office/drawing/2014/main" id="{335129C2-4CDD-4D44-B429-88B080505D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Rectangle 67">
              <a:extLst>
                <a:ext uri="{FF2B5EF4-FFF2-40B4-BE49-F238E27FC236}">
                  <a16:creationId xmlns:a16="http://schemas.microsoft.com/office/drawing/2014/main" id="{90554278-8A5E-45AB-AEB5-5CDF905EA4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5706523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1A72477-5605-463D-A70C-10CC5B8C2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79500" y="647700"/>
            <a:ext cx="7429500" cy="77343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29600" b="1" dirty="0"/>
              <a:t>DEP  Data </a:t>
            </a:r>
          </a:p>
        </p:txBody>
      </p:sp>
    </p:spTree>
    <p:extLst>
      <p:ext uri="{BB962C8B-B14F-4D97-AF65-F5344CB8AC3E}">
        <p14:creationId xmlns:p14="http://schemas.microsoft.com/office/powerpoint/2010/main" val="38265541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11004B-5D9F-4D2B-9931-735FA82DC732}"/>
              </a:ext>
            </a:extLst>
          </p:cNvPr>
          <p:cNvSpPr/>
          <p:nvPr/>
        </p:nvSpPr>
        <p:spPr>
          <a:xfrm>
            <a:off x="7115535" y="8869578"/>
            <a:ext cx="27631666" cy="10916065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2,4-D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Acetaminophen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Acetochlor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Alpha-Chlordane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Ametryn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Atrazine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Atrazine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Desethyl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Bentazon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Bromacil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Carbamazepine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Chlorpyrifos Ethyl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DDD-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p,p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DDE-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p,p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Dieldrin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Diuron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Fipronil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Fipronil Sulfide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Fipronil Sulfone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Fluridone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Gamma-Chlordane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Hexazinone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Imidacloprid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Metalaxyl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Norflurazon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Pendimethalin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Prometon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Simazine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Sucralose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Toxaphene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Trifluralin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endParaRPr lang="en-US" sz="3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92 Compounds </a:t>
            </a:r>
          </a:p>
          <a:p>
            <a:pPr algn="ctr"/>
            <a:endParaRPr lang="en-US" sz="8000" dirty="0"/>
          </a:p>
          <a:p>
            <a:pPr algn="ctr"/>
            <a:r>
              <a:rPr lang="en-US" sz="9600" b="1" dirty="0"/>
              <a:t>32 Compounds Detected</a:t>
            </a:r>
          </a:p>
          <a:p>
            <a:pPr algn="ctr"/>
            <a:r>
              <a:rPr lang="en-US" sz="8000" dirty="0"/>
              <a:t>At one or more sites, in at least one sampling method (POCIS, SPMD, or Grab)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1" dirty="0"/>
              <a:t>* </a:t>
            </a:r>
            <a:r>
              <a:rPr lang="en-US" sz="6000" dirty="0"/>
              <a:t>Indicates compounds where analysis not performed on POCIS samples</a:t>
            </a:r>
          </a:p>
        </p:txBody>
      </p:sp>
    </p:spTree>
    <p:extLst>
      <p:ext uri="{BB962C8B-B14F-4D97-AF65-F5344CB8AC3E}">
        <p14:creationId xmlns:p14="http://schemas.microsoft.com/office/powerpoint/2010/main" val="95583296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9542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Compound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633874" y="2382924"/>
            <a:ext cx="176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 &amp; Detects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537531" y="2382924"/>
            <a:ext cx="1427250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Compounds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  <a:p>
            <a:endParaRPr lang="en-US" sz="5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3336863" y="20668908"/>
            <a:ext cx="12407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Compounds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5D0CBF-9958-461E-B9EE-741E45F87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860433"/>
            <a:ext cx="25596005" cy="55715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376C084-FC87-4C66-994F-D08204BA1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82" y="3889150"/>
            <a:ext cx="16759290" cy="137513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339811F-B244-4257-B714-3807124E04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07425" y="3889150"/>
            <a:ext cx="17820710" cy="1797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655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6" y="3038708"/>
            <a:ext cx="20110888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– DEP Data</a:t>
            </a:r>
          </a:p>
          <a:p>
            <a:r>
              <a:rPr lang="en-US" sz="8000" dirty="0"/>
              <a:t>No compounds were detected in lab blanks or field blanks at concentrations that required data from at least one site to be qualified.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285F53-B028-4A32-99EE-7BF13F760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58748" y="1148"/>
            <a:ext cx="15517252" cy="27430852"/>
          </a:xfrm>
          <a:prstGeom prst="rect">
            <a:avLst/>
          </a:prstGeom>
        </p:spPr>
      </p:pic>
      <p:grpSp>
        <p:nvGrpSpPr>
          <p:cNvPr id="72" name="Group 4">
            <a:extLst>
              <a:ext uri="{FF2B5EF4-FFF2-40B4-BE49-F238E27FC236}">
                <a16:creationId xmlns:a16="http://schemas.microsoft.com/office/drawing/2014/main" id="{6B677F00-7297-40C9-BCE8-4001FE04563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05771" y="9843093"/>
            <a:ext cx="14379577" cy="8571318"/>
            <a:chOff x="15744" y="-78"/>
            <a:chExt cx="8002" cy="5502"/>
          </a:xfrm>
        </p:grpSpPr>
        <p:sp>
          <p:nvSpPr>
            <p:cNvPr id="73" name="AutoShape 3">
              <a:extLst>
                <a:ext uri="{FF2B5EF4-FFF2-40B4-BE49-F238E27FC236}">
                  <a16:creationId xmlns:a16="http://schemas.microsoft.com/office/drawing/2014/main" id="{0AA638A8-6772-4412-A88E-C62D4FC95CE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4" name="Rectangle 5">
              <a:extLst>
                <a:ext uri="{FF2B5EF4-FFF2-40B4-BE49-F238E27FC236}">
                  <a16:creationId xmlns:a16="http://schemas.microsoft.com/office/drawing/2014/main" id="{F7AF660A-4176-43FB-842C-04156BC78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Rectangle 6">
              <a:extLst>
                <a:ext uri="{FF2B5EF4-FFF2-40B4-BE49-F238E27FC236}">
                  <a16:creationId xmlns:a16="http://schemas.microsoft.com/office/drawing/2014/main" id="{F28D975B-AEFF-4854-8453-A47662869F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">
              <a:extLst>
                <a:ext uri="{FF2B5EF4-FFF2-40B4-BE49-F238E27FC236}">
                  <a16:creationId xmlns:a16="http://schemas.microsoft.com/office/drawing/2014/main" id="{53C84B01-844E-4B51-BB43-F6EF2E09D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B1FC4A1-D019-4485-B8E8-7D267B3F9E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14AE29-A589-44ED-81AB-AF31B2289A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DB4D0556-FFFE-4AFE-B41D-1E70C2B94A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5BC15DBC-3160-4026-AD73-021EDE49B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9D69FDBB-FE6E-4F2B-961D-2E43A6CEF4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F94443B6-F189-4572-8802-F0815B8D71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0975BA3-1BD4-4CAE-9D3C-62A3FD37C6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4DAB0613-93C9-4150-A975-FA34D4ADB3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CE5CB9A5-521C-429E-843F-97CD0D739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86" name="Rectangle 17">
              <a:extLst>
                <a:ext uri="{FF2B5EF4-FFF2-40B4-BE49-F238E27FC236}">
                  <a16:creationId xmlns:a16="http://schemas.microsoft.com/office/drawing/2014/main" id="{0989381A-A27D-424E-AC2F-CC83944680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87" name="Rectangle 18">
              <a:extLst>
                <a:ext uri="{FF2B5EF4-FFF2-40B4-BE49-F238E27FC236}">
                  <a16:creationId xmlns:a16="http://schemas.microsoft.com/office/drawing/2014/main" id="{4ED08D3B-2C75-40AB-AFFB-0E5180C87D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88" name="Rectangle 19">
              <a:extLst>
                <a:ext uri="{FF2B5EF4-FFF2-40B4-BE49-F238E27FC236}">
                  <a16:creationId xmlns:a16="http://schemas.microsoft.com/office/drawing/2014/main" id="{8959C775-5769-4D31-810A-EA516496C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89" name="Rectangle 20">
              <a:extLst>
                <a:ext uri="{FF2B5EF4-FFF2-40B4-BE49-F238E27FC236}">
                  <a16:creationId xmlns:a16="http://schemas.microsoft.com/office/drawing/2014/main" id="{74413751-68F7-4C51-B57E-FCFD2751C9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90" name="Rectangle 21">
              <a:extLst>
                <a:ext uri="{FF2B5EF4-FFF2-40B4-BE49-F238E27FC236}">
                  <a16:creationId xmlns:a16="http://schemas.microsoft.com/office/drawing/2014/main" id="{879ACF5B-E149-4F4C-BF4C-B9F57F5652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91" name="Rectangle 22">
              <a:extLst>
                <a:ext uri="{FF2B5EF4-FFF2-40B4-BE49-F238E27FC236}">
                  <a16:creationId xmlns:a16="http://schemas.microsoft.com/office/drawing/2014/main" id="{EBE1F3A7-8ABF-416C-9594-0BD847BB36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92" name="Rectangle 23">
              <a:extLst>
                <a:ext uri="{FF2B5EF4-FFF2-40B4-BE49-F238E27FC236}">
                  <a16:creationId xmlns:a16="http://schemas.microsoft.com/office/drawing/2014/main" id="{1AD68F3D-8D1C-4CB9-9F2C-988E2D5D07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93" name="Rectangle 24">
              <a:extLst>
                <a:ext uri="{FF2B5EF4-FFF2-40B4-BE49-F238E27FC236}">
                  <a16:creationId xmlns:a16="http://schemas.microsoft.com/office/drawing/2014/main" id="{F3573347-A2E8-4E81-8B0C-F7FE7E4A4F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94" name="Rectangle 25">
              <a:extLst>
                <a:ext uri="{FF2B5EF4-FFF2-40B4-BE49-F238E27FC236}">
                  <a16:creationId xmlns:a16="http://schemas.microsoft.com/office/drawing/2014/main" id="{7EA9F90C-EB28-44BF-9D4C-5DE8938CC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Line 26">
              <a:extLst>
                <a:ext uri="{FF2B5EF4-FFF2-40B4-BE49-F238E27FC236}">
                  <a16:creationId xmlns:a16="http://schemas.microsoft.com/office/drawing/2014/main" id="{2181BFDA-CBB0-44CC-B292-A657D81E0E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Rectangle 27">
              <a:extLst>
                <a:ext uri="{FF2B5EF4-FFF2-40B4-BE49-F238E27FC236}">
                  <a16:creationId xmlns:a16="http://schemas.microsoft.com/office/drawing/2014/main" id="{607CD32F-B17C-48AC-AAB2-78ACB66EE8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28">
              <a:extLst>
                <a:ext uri="{FF2B5EF4-FFF2-40B4-BE49-F238E27FC236}">
                  <a16:creationId xmlns:a16="http://schemas.microsoft.com/office/drawing/2014/main" id="{C0AF8B28-8C33-43D9-B7C3-49527758DC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Rectangle 29">
              <a:extLst>
                <a:ext uri="{FF2B5EF4-FFF2-40B4-BE49-F238E27FC236}">
                  <a16:creationId xmlns:a16="http://schemas.microsoft.com/office/drawing/2014/main" id="{A1255D1B-F865-4E9A-A28E-2FC24277F5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30">
              <a:extLst>
                <a:ext uri="{FF2B5EF4-FFF2-40B4-BE49-F238E27FC236}">
                  <a16:creationId xmlns:a16="http://schemas.microsoft.com/office/drawing/2014/main" id="{BABEA177-1CC4-4799-886C-38D07191F0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31">
              <a:extLst>
                <a:ext uri="{FF2B5EF4-FFF2-40B4-BE49-F238E27FC236}">
                  <a16:creationId xmlns:a16="http://schemas.microsoft.com/office/drawing/2014/main" id="{061A8B11-3654-413E-B4A0-A34F919E67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32">
              <a:extLst>
                <a:ext uri="{FF2B5EF4-FFF2-40B4-BE49-F238E27FC236}">
                  <a16:creationId xmlns:a16="http://schemas.microsoft.com/office/drawing/2014/main" id="{0E1BD260-50BA-43C3-9FBD-06FE448CB8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33">
              <a:extLst>
                <a:ext uri="{FF2B5EF4-FFF2-40B4-BE49-F238E27FC236}">
                  <a16:creationId xmlns:a16="http://schemas.microsoft.com/office/drawing/2014/main" id="{EC1DC3E6-2915-45D8-8289-55B21B7CC2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Line 34">
              <a:extLst>
                <a:ext uri="{FF2B5EF4-FFF2-40B4-BE49-F238E27FC236}">
                  <a16:creationId xmlns:a16="http://schemas.microsoft.com/office/drawing/2014/main" id="{FFAFDF13-7096-458F-8420-C7B7306AC0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35">
              <a:extLst>
                <a:ext uri="{FF2B5EF4-FFF2-40B4-BE49-F238E27FC236}">
                  <a16:creationId xmlns:a16="http://schemas.microsoft.com/office/drawing/2014/main" id="{55BDA2A3-80AA-48B9-BC44-0619562968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36">
              <a:extLst>
                <a:ext uri="{FF2B5EF4-FFF2-40B4-BE49-F238E27FC236}">
                  <a16:creationId xmlns:a16="http://schemas.microsoft.com/office/drawing/2014/main" id="{7C1D0032-D8E8-46A2-B05A-DED15F514F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6" name="Rectangle 37">
              <a:extLst>
                <a:ext uri="{FF2B5EF4-FFF2-40B4-BE49-F238E27FC236}">
                  <a16:creationId xmlns:a16="http://schemas.microsoft.com/office/drawing/2014/main" id="{DF0139DB-9B7A-4D3B-99B3-F94EA8B8D6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38">
              <a:extLst>
                <a:ext uri="{FF2B5EF4-FFF2-40B4-BE49-F238E27FC236}">
                  <a16:creationId xmlns:a16="http://schemas.microsoft.com/office/drawing/2014/main" id="{8B81E69F-4458-47B9-A7C0-99183063C3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Rectangle 39">
              <a:extLst>
                <a:ext uri="{FF2B5EF4-FFF2-40B4-BE49-F238E27FC236}">
                  <a16:creationId xmlns:a16="http://schemas.microsoft.com/office/drawing/2014/main" id="{5D4B73E7-B17C-4E2E-BD42-7853E997B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Line 40">
              <a:extLst>
                <a:ext uri="{FF2B5EF4-FFF2-40B4-BE49-F238E27FC236}">
                  <a16:creationId xmlns:a16="http://schemas.microsoft.com/office/drawing/2014/main" id="{10CEBF5C-6794-47B5-BB81-CE6CE4A299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Rectangle 41">
              <a:extLst>
                <a:ext uri="{FF2B5EF4-FFF2-40B4-BE49-F238E27FC236}">
                  <a16:creationId xmlns:a16="http://schemas.microsoft.com/office/drawing/2014/main" id="{CA2BE365-DBA1-4B9D-8AE9-7FEA8F63C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42">
              <a:extLst>
                <a:ext uri="{FF2B5EF4-FFF2-40B4-BE49-F238E27FC236}">
                  <a16:creationId xmlns:a16="http://schemas.microsoft.com/office/drawing/2014/main" id="{661A41DA-F84C-4506-8552-0FC000CFE3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Rectangle 43">
              <a:extLst>
                <a:ext uri="{FF2B5EF4-FFF2-40B4-BE49-F238E27FC236}">
                  <a16:creationId xmlns:a16="http://schemas.microsoft.com/office/drawing/2014/main" id="{10AF1C86-2A37-4275-801B-450A929586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Line 44">
              <a:extLst>
                <a:ext uri="{FF2B5EF4-FFF2-40B4-BE49-F238E27FC236}">
                  <a16:creationId xmlns:a16="http://schemas.microsoft.com/office/drawing/2014/main" id="{C23E0EBA-94F3-482D-AE7F-9F16D5BCF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45">
              <a:extLst>
                <a:ext uri="{FF2B5EF4-FFF2-40B4-BE49-F238E27FC236}">
                  <a16:creationId xmlns:a16="http://schemas.microsoft.com/office/drawing/2014/main" id="{F1D7FB8E-C591-46C0-9DD7-7F88594893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Line 46">
              <a:extLst>
                <a:ext uri="{FF2B5EF4-FFF2-40B4-BE49-F238E27FC236}">
                  <a16:creationId xmlns:a16="http://schemas.microsoft.com/office/drawing/2014/main" id="{99E0ED02-223C-4B5C-B389-BF46CB2B07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47">
              <a:extLst>
                <a:ext uri="{FF2B5EF4-FFF2-40B4-BE49-F238E27FC236}">
                  <a16:creationId xmlns:a16="http://schemas.microsoft.com/office/drawing/2014/main" id="{D465B080-73CF-45E3-BB93-AAFE56F132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Line 48">
              <a:extLst>
                <a:ext uri="{FF2B5EF4-FFF2-40B4-BE49-F238E27FC236}">
                  <a16:creationId xmlns:a16="http://schemas.microsoft.com/office/drawing/2014/main" id="{FF2D9AEF-5AF1-4E4A-A22E-3F12E07FA8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49">
              <a:extLst>
                <a:ext uri="{FF2B5EF4-FFF2-40B4-BE49-F238E27FC236}">
                  <a16:creationId xmlns:a16="http://schemas.microsoft.com/office/drawing/2014/main" id="{ED165CC6-26D2-463A-89BF-7641A464C9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Line 50">
              <a:extLst>
                <a:ext uri="{FF2B5EF4-FFF2-40B4-BE49-F238E27FC236}">
                  <a16:creationId xmlns:a16="http://schemas.microsoft.com/office/drawing/2014/main" id="{B777FC11-591D-42DD-AA90-63E25C9EED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Rectangle 51">
              <a:extLst>
                <a:ext uri="{FF2B5EF4-FFF2-40B4-BE49-F238E27FC236}">
                  <a16:creationId xmlns:a16="http://schemas.microsoft.com/office/drawing/2014/main" id="{2BEC5DBD-0862-4889-A0F3-AD1A6ED1F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Line 52">
              <a:extLst>
                <a:ext uri="{FF2B5EF4-FFF2-40B4-BE49-F238E27FC236}">
                  <a16:creationId xmlns:a16="http://schemas.microsoft.com/office/drawing/2014/main" id="{81D7AEAD-3FED-4908-9093-EB418A54EF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Rectangle 53">
              <a:extLst>
                <a:ext uri="{FF2B5EF4-FFF2-40B4-BE49-F238E27FC236}">
                  <a16:creationId xmlns:a16="http://schemas.microsoft.com/office/drawing/2014/main" id="{99BF2DB1-1E5B-4901-83FD-C7C92FCDA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Line 54">
              <a:extLst>
                <a:ext uri="{FF2B5EF4-FFF2-40B4-BE49-F238E27FC236}">
                  <a16:creationId xmlns:a16="http://schemas.microsoft.com/office/drawing/2014/main" id="{D691481A-D2FC-484D-9B03-6123DACF7D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Rectangle 55">
              <a:extLst>
                <a:ext uri="{FF2B5EF4-FFF2-40B4-BE49-F238E27FC236}">
                  <a16:creationId xmlns:a16="http://schemas.microsoft.com/office/drawing/2014/main" id="{39E031D3-CA19-445E-8F76-77AC0B5C91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Line 56">
              <a:extLst>
                <a:ext uri="{FF2B5EF4-FFF2-40B4-BE49-F238E27FC236}">
                  <a16:creationId xmlns:a16="http://schemas.microsoft.com/office/drawing/2014/main" id="{99A09607-10F0-44F8-A67D-876D169124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Rectangle 57">
              <a:extLst>
                <a:ext uri="{FF2B5EF4-FFF2-40B4-BE49-F238E27FC236}">
                  <a16:creationId xmlns:a16="http://schemas.microsoft.com/office/drawing/2014/main" id="{7D93A8DD-BB9B-49DC-94DA-0D8276E9F9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Line 58">
              <a:extLst>
                <a:ext uri="{FF2B5EF4-FFF2-40B4-BE49-F238E27FC236}">
                  <a16:creationId xmlns:a16="http://schemas.microsoft.com/office/drawing/2014/main" id="{197807AE-2094-489C-B946-1A9D8A9B5B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Rectangle 59">
              <a:extLst>
                <a:ext uri="{FF2B5EF4-FFF2-40B4-BE49-F238E27FC236}">
                  <a16:creationId xmlns:a16="http://schemas.microsoft.com/office/drawing/2014/main" id="{59988330-1EC2-40BC-9BF6-675721B161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Line 60">
              <a:extLst>
                <a:ext uri="{FF2B5EF4-FFF2-40B4-BE49-F238E27FC236}">
                  <a16:creationId xmlns:a16="http://schemas.microsoft.com/office/drawing/2014/main" id="{E0CC0223-1DDF-44FF-ABE6-ECB2A1806F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Rectangle 61">
              <a:extLst>
                <a:ext uri="{FF2B5EF4-FFF2-40B4-BE49-F238E27FC236}">
                  <a16:creationId xmlns:a16="http://schemas.microsoft.com/office/drawing/2014/main" id="{03230C4B-C119-4D42-B9F1-BE6B119B1E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Line 62">
              <a:extLst>
                <a:ext uri="{FF2B5EF4-FFF2-40B4-BE49-F238E27FC236}">
                  <a16:creationId xmlns:a16="http://schemas.microsoft.com/office/drawing/2014/main" id="{C4BA4717-E41F-4FB8-8742-2A8BDB4785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Rectangle 63">
              <a:extLst>
                <a:ext uri="{FF2B5EF4-FFF2-40B4-BE49-F238E27FC236}">
                  <a16:creationId xmlns:a16="http://schemas.microsoft.com/office/drawing/2014/main" id="{21D9D69A-DD09-4211-8C6E-39A0CF2CA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Line 64">
              <a:extLst>
                <a:ext uri="{FF2B5EF4-FFF2-40B4-BE49-F238E27FC236}">
                  <a16:creationId xmlns:a16="http://schemas.microsoft.com/office/drawing/2014/main" id="{966A5B4D-391A-4B2E-B7AA-4438FD0A45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Rectangle 65">
              <a:extLst>
                <a:ext uri="{FF2B5EF4-FFF2-40B4-BE49-F238E27FC236}">
                  <a16:creationId xmlns:a16="http://schemas.microsoft.com/office/drawing/2014/main" id="{C6A70E58-07B4-48DB-8A86-C68EE2451A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Line 66">
              <a:extLst>
                <a:ext uri="{FF2B5EF4-FFF2-40B4-BE49-F238E27FC236}">
                  <a16:creationId xmlns:a16="http://schemas.microsoft.com/office/drawing/2014/main" id="{BDF3F40A-5AC3-4C59-BC9B-82EDAA548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Rectangle 67">
              <a:extLst>
                <a:ext uri="{FF2B5EF4-FFF2-40B4-BE49-F238E27FC236}">
                  <a16:creationId xmlns:a16="http://schemas.microsoft.com/office/drawing/2014/main" id="{2DD9B447-AB16-4278-B9BC-128E53A584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7040739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6A5A4C-EEAA-4985-AAE1-BDE971C35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/>
          <a:lstStyle/>
          <a:p>
            <a:pPr algn="ctr"/>
            <a:r>
              <a:rPr lang="en-US" b="1" dirty="0"/>
              <a:t>Review</a:t>
            </a:r>
            <a:br>
              <a:rPr lang="en-US" b="1" dirty="0"/>
            </a:br>
            <a:r>
              <a:rPr lang="en-US" sz="14700" b="1" dirty="0"/>
              <a:t>SGS/</a:t>
            </a:r>
            <a:r>
              <a:rPr lang="en-US" sz="14700" b="1" dirty="0" err="1"/>
              <a:t>Axys</a:t>
            </a:r>
            <a:r>
              <a:rPr lang="en-US" sz="14700" b="1" dirty="0"/>
              <a:t> Data</a:t>
            </a:r>
            <a:endParaRPr lang="en-US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4DB6C-F805-46EC-8E2E-ECFF01339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6434667"/>
            <a:ext cx="31546800" cy="19255319"/>
          </a:xfrm>
        </p:spPr>
        <p:txBody>
          <a:bodyPr>
            <a:normAutofit/>
          </a:bodyPr>
          <a:lstStyle/>
          <a:p>
            <a:r>
              <a:rPr lang="en-US" dirty="0"/>
              <a:t>Pesticides</a:t>
            </a:r>
          </a:p>
          <a:p>
            <a:pPr lvl="1"/>
            <a:r>
              <a:rPr lang="en-US" dirty="0"/>
              <a:t>42 compounds detected of 76 analyzed. </a:t>
            </a:r>
          </a:p>
          <a:p>
            <a:pPr lvl="1"/>
            <a:r>
              <a:rPr lang="en-US" dirty="0"/>
              <a:t>Most compounds were found in the SPMD only.</a:t>
            </a:r>
          </a:p>
          <a:p>
            <a:r>
              <a:rPr lang="en-US" dirty="0"/>
              <a:t>PPCPs</a:t>
            </a:r>
          </a:p>
          <a:p>
            <a:pPr lvl="1"/>
            <a:r>
              <a:rPr lang="en-US" dirty="0"/>
              <a:t>39 compounds detected of 127 analyzed.</a:t>
            </a:r>
          </a:p>
          <a:p>
            <a:pPr lvl="1"/>
            <a:r>
              <a:rPr lang="en-US" dirty="0"/>
              <a:t>Most compounds were found in POCIS only; there was a widespread distribution of compounds also found in the Grab. </a:t>
            </a:r>
          </a:p>
          <a:p>
            <a:r>
              <a:rPr lang="en-US" dirty="0"/>
              <a:t>Hormones</a:t>
            </a:r>
          </a:p>
          <a:p>
            <a:pPr lvl="1"/>
            <a:r>
              <a:rPr lang="en-US" dirty="0"/>
              <a:t>5 compounds detected of 17 analyzed.</a:t>
            </a:r>
          </a:p>
          <a:p>
            <a:pPr lvl="1"/>
            <a:r>
              <a:rPr lang="en-US" dirty="0"/>
              <a:t>Blank contamination caused all grab sample data to be qualified, but did not affect POCIS sample data.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54988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201B2-5AFD-4AF2-AF4E-6B0737836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477000"/>
            <a:ext cx="33185100" cy="20955000"/>
          </a:xfrm>
        </p:spPr>
        <p:txBody>
          <a:bodyPr>
            <a:normAutofit fontScale="92500" lnSpcReduction="20000"/>
          </a:bodyPr>
          <a:lstStyle/>
          <a:p>
            <a:r>
              <a:rPr lang="en-US" sz="12100" dirty="0"/>
              <a:t>PFCs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10 compounds detected of 13 analyzed.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Most compounds were found in POCIS only or POCIS &amp; Grab.</a:t>
            </a:r>
          </a:p>
          <a:p>
            <a:r>
              <a:rPr lang="en-US" sz="12100" dirty="0"/>
              <a:t>PBDEs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All compounds analyzed (n = 8) were detected in SPMD &amp; Grab samples at one or more sites.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Blank contamination caused all SPMD data &amp; &gt; 90% of Grab sample data to be qualified.</a:t>
            </a:r>
          </a:p>
          <a:p>
            <a:r>
              <a:rPr lang="en-US" sz="12100" dirty="0"/>
              <a:t>Alkylphenols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2 of the 4 compounds analyzed were found in SPMD only or SPMD &amp; Grab.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Blank contamination caused all SPMD and Grab sample data to be qualified.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524B7E3B-91F0-494C-B480-FEEFC9DE0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/>
          <a:lstStyle/>
          <a:p>
            <a:pPr algn="ctr"/>
            <a:r>
              <a:rPr lang="en-US" b="1" dirty="0"/>
              <a:t>Review </a:t>
            </a:r>
            <a:br>
              <a:rPr lang="en-US" b="1" dirty="0"/>
            </a:br>
            <a:r>
              <a:rPr lang="en-US" sz="14700" b="1" dirty="0"/>
              <a:t>SGS/</a:t>
            </a:r>
            <a:r>
              <a:rPr lang="en-US" sz="14700" b="1" dirty="0" err="1"/>
              <a:t>Axys</a:t>
            </a:r>
            <a:r>
              <a:rPr lang="en-US" sz="14700" b="1" dirty="0"/>
              <a:t> Data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42589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6A5A4C-EEAA-4985-AAE1-BDE971C35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/>
          <a:lstStyle/>
          <a:p>
            <a:pPr algn="ctr"/>
            <a:r>
              <a:rPr lang="en-US" b="1" dirty="0"/>
              <a:t>Review</a:t>
            </a:r>
            <a:br>
              <a:rPr lang="en-US" b="1" dirty="0"/>
            </a:br>
            <a:r>
              <a:rPr lang="en-US" sz="14700" b="1" dirty="0"/>
              <a:t>DEP Data</a:t>
            </a:r>
            <a:endParaRPr lang="en-US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4DB6C-F805-46EC-8E2E-ECFF01339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4643967"/>
            <a:ext cx="31546800" cy="19255319"/>
          </a:xfrm>
        </p:spPr>
        <p:txBody>
          <a:bodyPr>
            <a:normAutofit/>
          </a:bodyPr>
          <a:lstStyle/>
          <a:p>
            <a:r>
              <a:rPr lang="en-US" dirty="0"/>
              <a:t>Pesticides</a:t>
            </a:r>
          </a:p>
          <a:p>
            <a:pPr lvl="1"/>
            <a:r>
              <a:rPr lang="en-US" dirty="0"/>
              <a:t>29 compounds detected of 88 analyzed. </a:t>
            </a:r>
          </a:p>
          <a:p>
            <a:pPr lvl="1"/>
            <a:r>
              <a:rPr lang="en-US" dirty="0"/>
              <a:t>Most compounds were found in Grab &amp; POCIS. </a:t>
            </a:r>
          </a:p>
          <a:p>
            <a:pPr lvl="1"/>
            <a:r>
              <a:rPr lang="en-US" dirty="0"/>
              <a:t>Several compounds were found in SPMD only.</a:t>
            </a:r>
          </a:p>
          <a:p>
            <a:r>
              <a:rPr lang="en-US" dirty="0"/>
              <a:t>PPCPs</a:t>
            </a:r>
          </a:p>
          <a:p>
            <a:pPr lvl="1"/>
            <a:r>
              <a:rPr lang="en-US" dirty="0"/>
              <a:t>3 compounds detected of 4 analyzed.</a:t>
            </a:r>
          </a:p>
          <a:p>
            <a:pPr lvl="1"/>
            <a:r>
              <a:rPr lang="en-US" dirty="0"/>
              <a:t>Most compounds were found in Grab and SPMD. </a:t>
            </a:r>
          </a:p>
          <a:p>
            <a:pPr lvl="1"/>
            <a:r>
              <a:rPr lang="en-US" dirty="0"/>
              <a:t>Acetaminophen was detected in Grab samples analyzed by DEP, but not in those analyzed by SGS/</a:t>
            </a:r>
            <a:r>
              <a:rPr lang="en-US" dirty="0" err="1"/>
              <a:t>Axys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275836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A5422-EAB2-482A-8B17-A3614D829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Biological Assays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46246F-2B8B-44BC-84EA-2B1F8A756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9600" dirty="0"/>
              <a:t>The following </a:t>
            </a:r>
            <a:r>
              <a:rPr lang="en-US" sz="9600" i="1" dirty="0"/>
              <a:t>in Vitro</a:t>
            </a:r>
            <a:r>
              <a:rPr lang="en-US" sz="9600" dirty="0"/>
              <a:t> receptor assays were selected for this study based on their sensitivity, simplicity, and rapid results.</a:t>
            </a:r>
          </a:p>
          <a:p>
            <a:pPr marL="0" indent="0">
              <a:buNone/>
            </a:pPr>
            <a:r>
              <a:rPr lang="en-US" sz="9600" dirty="0"/>
              <a:t> 		</a:t>
            </a:r>
          </a:p>
          <a:p>
            <a:pPr lvl="0"/>
            <a:r>
              <a:rPr lang="en-US" sz="9600" dirty="0"/>
              <a:t>Estrogen and androgen receptor (ER and AR) competitive binding assay </a:t>
            </a:r>
          </a:p>
          <a:p>
            <a:pPr lvl="0"/>
            <a:r>
              <a:rPr lang="en-US" sz="9600" dirty="0"/>
              <a:t>Reporter Gene Assays</a:t>
            </a:r>
          </a:p>
          <a:p>
            <a:pPr lvl="1"/>
            <a:r>
              <a:rPr lang="en-US" dirty="0"/>
              <a:t>Bioluminescent yeast estrogen and androgen screens (BLYES and BLYAS)</a:t>
            </a:r>
          </a:p>
          <a:p>
            <a:pPr lvl="1"/>
            <a:r>
              <a:rPr lang="en-US" dirty="0"/>
              <a:t>Estrogen and androgen receptor (ER and AR) mammalian cell reporter gene assay</a:t>
            </a:r>
          </a:p>
          <a:p>
            <a:pPr lvl="0"/>
            <a:r>
              <a:rPr lang="en-US" sz="9600" dirty="0"/>
              <a:t>SOS Chromotest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24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016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7848</TotalTime>
  <Words>6059</Words>
  <Application>Microsoft Office PowerPoint</Application>
  <PresentationFormat>Custom</PresentationFormat>
  <Paragraphs>1020</Paragraphs>
  <Slides>111</Slides>
  <Notes>29</Notes>
  <HiddenSlides>35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111</vt:i4>
      </vt:variant>
    </vt:vector>
  </HeadingPairs>
  <TitlesOfParts>
    <vt:vector size="120" baseType="lpstr">
      <vt:lpstr>Arial</vt:lpstr>
      <vt:lpstr>Calibri</vt:lpstr>
      <vt:lpstr>Calibri (Body)</vt:lpstr>
      <vt:lpstr>Calibri Light</vt:lpstr>
      <vt:lpstr>Century Gothic</vt:lpstr>
      <vt:lpstr>Symbol</vt:lpstr>
      <vt:lpstr>Times New Roman</vt:lpstr>
      <vt:lpstr>Tw Cen MT</vt:lpstr>
      <vt:lpstr>Office Theme</vt:lpstr>
      <vt:lpstr>PowerPoint Presentation</vt:lpstr>
      <vt:lpstr>Overview</vt:lpstr>
      <vt:lpstr>Ochlockonee River</vt:lpstr>
      <vt:lpstr>Ochlockonee River</vt:lpstr>
      <vt:lpstr>Sampler Location/Deployment</vt:lpstr>
      <vt:lpstr>Withlacoochee River</vt:lpstr>
      <vt:lpstr>Withlacoochee River</vt:lpstr>
      <vt:lpstr>Sampler Location/Deployment</vt:lpstr>
      <vt:lpstr>Apalachicola River</vt:lpstr>
      <vt:lpstr>Apalachicola River</vt:lpstr>
      <vt:lpstr>Sampler Location/Deployment</vt:lpstr>
      <vt:lpstr>Alafia River</vt:lpstr>
      <vt:lpstr>PowerPoint Presentation</vt:lpstr>
      <vt:lpstr>Sampler Location/Deployment</vt:lpstr>
      <vt:lpstr>Site Comparisons</vt:lpstr>
      <vt:lpstr>Site Comparisons</vt:lpstr>
      <vt:lpstr>1. 60-80lb weight lowered using a 12volt ATV winch attached to a davit.</vt:lpstr>
      <vt:lpstr>PowerPoint Presentation</vt:lpstr>
      <vt:lpstr>PowerPoint Presentation</vt:lpstr>
      <vt:lpstr>7. Sampler deployed 30 -35 days; Initial water quality parameters collected.</vt:lpstr>
      <vt:lpstr>PowerPoint Presentation</vt:lpstr>
      <vt:lpstr>PowerPoint Presentation</vt:lpstr>
      <vt:lpstr>1. Metal pole was attached to TBWA withdrawal point control structure. </vt:lpstr>
      <vt:lpstr>Sampler Deployment for  Alafia</vt:lpstr>
      <vt:lpstr>PowerPoint Presentation</vt:lpstr>
      <vt:lpstr>7. Sampler deployed 30 -35 days, Initial water quality parameters were collected.</vt:lpstr>
      <vt:lpstr>PowerPoint Presentation</vt:lpstr>
      <vt:lpstr>PowerPoint Presentation</vt:lpstr>
      <vt:lpstr>PowerPoint Presentation</vt:lpstr>
      <vt:lpstr>Polar Organic Chemical Integrative Sampler (POCIS)</vt:lpstr>
      <vt:lpstr>PowerPoint Presentation</vt:lpstr>
      <vt:lpstr>PowerPoint Presentation</vt:lpstr>
      <vt:lpstr>Blank Collections</vt:lpstr>
      <vt:lpstr>Emerging Substances of Concern (ESOC)</vt:lpstr>
      <vt:lpstr>Analytical Strategy</vt:lpstr>
      <vt:lpstr>SGS/AXYS Data</vt:lpstr>
      <vt:lpstr>Pesticides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DEP  Data </vt:lpstr>
      <vt:lpstr>PowerPoint Presentation</vt:lpstr>
      <vt:lpstr>PowerPoint Presentation</vt:lpstr>
      <vt:lpstr>PowerPoint Presentation</vt:lpstr>
      <vt:lpstr>Review SGS/Axys Data</vt:lpstr>
      <vt:lpstr>Review  SGS/Axys Data</vt:lpstr>
      <vt:lpstr>Review DEP Data</vt:lpstr>
      <vt:lpstr>Biological Assays</vt:lpstr>
      <vt:lpstr>ER and AR Binding Assay Using Fluorescence Polarization (FP) </vt:lpstr>
      <vt:lpstr>Looking Ahead</vt:lpstr>
      <vt:lpstr>Proposed Questions</vt:lpstr>
      <vt:lpstr>References</vt:lpstr>
      <vt:lpstr>Alafia River</vt:lpstr>
      <vt:lpstr>Alafia River</vt:lpstr>
      <vt:lpstr>Ochlockonee River</vt:lpstr>
      <vt:lpstr>Ochlockonee River</vt:lpstr>
      <vt:lpstr>Apalachicola River</vt:lpstr>
      <vt:lpstr>Apalachicola River</vt:lpstr>
      <vt:lpstr>Withlacoochee River</vt:lpstr>
      <vt:lpstr>Withlacoochee River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Sunderman-Barnes, Stephanie</cp:lastModifiedBy>
  <cp:revision>472</cp:revision>
  <cp:lastPrinted>2017-10-23T20:23:36Z</cp:lastPrinted>
  <dcterms:created xsi:type="dcterms:W3CDTF">2017-10-23T16:59:02Z</dcterms:created>
  <dcterms:modified xsi:type="dcterms:W3CDTF">2018-07-31T15:06:48Z</dcterms:modified>
</cp:coreProperties>
</file>