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8"/>
  </p:notesMasterIdLst>
  <p:sldIdLst>
    <p:sldId id="324" r:id="rId2"/>
    <p:sldId id="322" r:id="rId3"/>
    <p:sldId id="412" r:id="rId4"/>
    <p:sldId id="365" r:id="rId5"/>
    <p:sldId id="386" r:id="rId6"/>
    <p:sldId id="413" r:id="rId7"/>
    <p:sldId id="364" r:id="rId8"/>
    <p:sldId id="387" r:id="rId9"/>
    <p:sldId id="414" r:id="rId10"/>
    <p:sldId id="363" r:id="rId11"/>
    <p:sldId id="385" r:id="rId12"/>
    <p:sldId id="415" r:id="rId13"/>
    <p:sldId id="366" r:id="rId14"/>
    <p:sldId id="384" r:id="rId15"/>
    <p:sldId id="371" r:id="rId16"/>
    <p:sldId id="405" r:id="rId17"/>
    <p:sldId id="372" r:id="rId18"/>
    <p:sldId id="373" r:id="rId19"/>
    <p:sldId id="407" r:id="rId20"/>
    <p:sldId id="398" r:id="rId21"/>
    <p:sldId id="403" r:id="rId22"/>
    <p:sldId id="402" r:id="rId23"/>
    <p:sldId id="404" r:id="rId24"/>
    <p:sldId id="406" r:id="rId25"/>
    <p:sldId id="409" r:id="rId26"/>
    <p:sldId id="401" r:id="rId27"/>
    <p:sldId id="375" r:id="rId28"/>
    <p:sldId id="376" r:id="rId29"/>
    <p:sldId id="393" r:id="rId30"/>
    <p:sldId id="392" r:id="rId31"/>
    <p:sldId id="391" r:id="rId32"/>
    <p:sldId id="417" r:id="rId33"/>
    <p:sldId id="390" r:id="rId34"/>
    <p:sldId id="352" r:id="rId35"/>
    <p:sldId id="301" r:id="rId36"/>
    <p:sldId id="400" r:id="rId37"/>
    <p:sldId id="416" r:id="rId38"/>
    <p:sldId id="399" r:id="rId39"/>
    <p:sldId id="340" r:id="rId40"/>
    <p:sldId id="265" r:id="rId41"/>
    <p:sldId id="305" r:id="rId42"/>
    <p:sldId id="418" r:id="rId43"/>
    <p:sldId id="420" r:id="rId44"/>
    <p:sldId id="421" r:id="rId45"/>
    <p:sldId id="270" r:id="rId46"/>
    <p:sldId id="308" r:id="rId47"/>
    <p:sldId id="422" r:id="rId48"/>
    <p:sldId id="423" r:id="rId49"/>
    <p:sldId id="424" r:id="rId50"/>
    <p:sldId id="271" r:id="rId51"/>
    <p:sldId id="426" r:id="rId52"/>
    <p:sldId id="425" r:id="rId53"/>
    <p:sldId id="293" r:id="rId54"/>
    <p:sldId id="335" r:id="rId55"/>
    <p:sldId id="274" r:id="rId56"/>
    <p:sldId id="313" r:id="rId57"/>
    <p:sldId id="427" r:id="rId58"/>
    <p:sldId id="428" r:id="rId59"/>
    <p:sldId id="429" r:id="rId60"/>
    <p:sldId id="277" r:id="rId61"/>
    <p:sldId id="430" r:id="rId62"/>
    <p:sldId id="431" r:id="rId63"/>
    <p:sldId id="432" r:id="rId64"/>
    <p:sldId id="433" r:id="rId65"/>
    <p:sldId id="353" r:id="rId66"/>
    <p:sldId id="434" r:id="rId67"/>
    <p:sldId id="435" r:id="rId68"/>
    <p:sldId id="378" r:id="rId69"/>
    <p:sldId id="396" r:id="rId70"/>
    <p:sldId id="320" r:id="rId71"/>
    <p:sldId id="323" r:id="rId72"/>
    <p:sldId id="380" r:id="rId73"/>
    <p:sldId id="411" r:id="rId74"/>
    <p:sldId id="382" r:id="rId75"/>
    <p:sldId id="397" r:id="rId76"/>
    <p:sldId id="394" r:id="rId77"/>
  </p:sldIdLst>
  <p:sldSz cx="36576000" cy="27432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640" userDrawn="1">
          <p15:clr>
            <a:srgbClr val="A4A3A4"/>
          </p15:clr>
        </p15:guide>
        <p15:guide id="2" pos="115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mmerfield, Kaitlyn" initials="SK" lastIdx="5" clrIdx="0">
    <p:extLst>
      <p:ext uri="{19B8F6BF-5375-455C-9EA6-DF929625EA0E}">
        <p15:presenceInfo xmlns:p15="http://schemas.microsoft.com/office/powerpoint/2012/main" userId="S-1-5-21-1004336348-1214440339-1801674531-83440" providerId="AD"/>
      </p:ext>
    </p:extLst>
  </p:cmAuthor>
  <p:cmAuthor id="2" name="Sunderman-Barnes, Stephanie" initials="SS" lastIdx="75" clrIdx="1">
    <p:extLst>
      <p:ext uri="{19B8F6BF-5375-455C-9EA6-DF929625EA0E}">
        <p15:presenceInfo xmlns:p15="http://schemas.microsoft.com/office/powerpoint/2012/main" userId="S-1-5-21-1004336348-1214440339-1801674531-65761" providerId="AD"/>
      </p:ext>
    </p:extLst>
  </p:cmAuthor>
  <p:cmAuthor id="3" name="Hogue, Alicia" initials="HA" lastIdx="9" clrIdx="2">
    <p:extLst>
      <p:ext uri="{19B8F6BF-5375-455C-9EA6-DF929625EA0E}">
        <p15:presenceInfo xmlns:p15="http://schemas.microsoft.com/office/powerpoint/2012/main" userId="S-1-5-21-1004336348-1214440339-1801674531-43730" providerId="AD"/>
      </p:ext>
    </p:extLst>
  </p:cmAuthor>
  <p:cmAuthor id="4" name="Administrator" initials="A" lastIdx="20" clrIdx="3">
    <p:extLst>
      <p:ext uri="{19B8F6BF-5375-455C-9EA6-DF929625EA0E}">
        <p15:presenceInfo xmlns:p15="http://schemas.microsoft.com/office/powerpoint/2012/main" userId="Administrator" providerId="None"/>
      </p:ext>
    </p:extLst>
  </p:cmAuthor>
  <p:cmAuthor id="5" name="Burtchett, Jade" initials="BJ" lastIdx="2" clrIdx="4">
    <p:extLst>
      <p:ext uri="{19B8F6BF-5375-455C-9EA6-DF929625EA0E}">
        <p15:presenceInfo xmlns:p15="http://schemas.microsoft.com/office/powerpoint/2012/main" userId="S-1-5-21-1004336348-1214440339-1801674531-8922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7030A0"/>
    <a:srgbClr val="E46C0A"/>
    <a:srgbClr val="A6A6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60" autoAdjust="0"/>
    <p:restoredTop sz="87469" autoAdjust="0"/>
  </p:normalViewPr>
  <p:slideViewPr>
    <p:cSldViewPr snapToGrid="0">
      <p:cViewPr varScale="1">
        <p:scale>
          <a:sx n="24" d="100"/>
          <a:sy n="24" d="100"/>
        </p:scale>
        <p:origin x="1272" y="18"/>
      </p:cViewPr>
      <p:guideLst>
        <p:guide orient="horz" pos="8640"/>
        <p:guide pos="1152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3822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microsoft.com/office/2015/10/relationships/revisionInfo" Target="revisionInfo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commentAuthors" Target="commentAuthor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2DF123-BE91-438E-9303-BFECD93C5240}" type="datetimeFigureOut">
              <a:rPr lang="en-US" smtClean="0"/>
              <a:t>10/19/2018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2DAC23-4383-4C61-9271-3F99739C205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453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Thank everyone for attending. </a:t>
            </a:r>
          </a:p>
          <a:p>
            <a:r>
              <a:rPr lang="en-US" dirty="0"/>
              <a:t>Please feel free to interject and add feedback as we go along.</a:t>
            </a:r>
          </a:p>
          <a:p>
            <a:r>
              <a:rPr lang="en-US" dirty="0"/>
              <a:t>Talk about how the 4 sites were chosen from the Trend Network highest sucralose concentrations in 2012.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3574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Tampa bay water authority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73179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SPMD made of </a:t>
            </a:r>
            <a:r>
              <a:rPr lang="en-US" sz="9600" dirty="0"/>
              <a:t>Low density Polyethylene lay-flat tubing containing lipids.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dirty="0"/>
              <a:t>3. Unlike using inverts for quality testing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dirty="0"/>
              <a:t>Bottom pic is used SPMD from Alafia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0797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sz="1200" dirty="0"/>
              <a:t>Composed of 2 sheets of microporous</a:t>
            </a:r>
          </a:p>
          <a:p>
            <a:r>
              <a:rPr lang="en-US" sz="1200" dirty="0"/>
              <a:t>(0.1µm pore size) </a:t>
            </a:r>
            <a:r>
              <a:rPr lang="en-US" sz="1200" dirty="0" err="1"/>
              <a:t>polyethersulfone</a:t>
            </a:r>
            <a:r>
              <a:rPr lang="en-US" sz="1200" dirty="0"/>
              <a:t> membrane encasing a solid phase sorbent (Oasis HLB).</a:t>
            </a:r>
            <a:endParaRPr lang="en-US" dirty="0"/>
          </a:p>
          <a:p>
            <a:r>
              <a:rPr lang="en-US" dirty="0"/>
              <a:t>Oasis retains sample chemicals</a:t>
            </a:r>
          </a:p>
          <a:p>
            <a:r>
              <a:rPr lang="en-US" dirty="0"/>
              <a:t>POCIS before/after deployment in </a:t>
            </a:r>
            <a:r>
              <a:rPr lang="en-US" dirty="0" err="1"/>
              <a:t>withlacoochee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21230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Used table from….(WHERE)……. As guideline for this table</a:t>
            </a:r>
          </a:p>
          <a:p>
            <a:r>
              <a:rPr lang="en-US" dirty="0"/>
              <a:t>For BFR and pest Aqua life effects, toxic to what? At what conc.?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667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3271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Total 42 detected 18 qualified in lab, field or both blanks. 11 field, 6 lab, 8 lab &amp; field.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926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71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23590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Chlorpyrifos Ethyl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72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37856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NEED REFERENCE FOR TABLE!!!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76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7699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joins the Gulf of Mexico at Ochlockonee Bay</a:t>
            </a:r>
          </a:p>
          <a:p>
            <a:r>
              <a:rPr lang="en-US" dirty="0"/>
              <a:t>2.</a:t>
            </a:r>
            <a:r>
              <a:rPr lang="en-US" sz="9600" dirty="0">
                <a:solidFill>
                  <a:schemeClr val="bg1"/>
                </a:solidFill>
              </a:rPr>
              <a:t> at this sampling site (?)</a:t>
            </a:r>
          </a:p>
          <a:p>
            <a:r>
              <a:rPr lang="en-US" sz="9600" dirty="0">
                <a:solidFill>
                  <a:schemeClr val="bg1"/>
                </a:solidFill>
              </a:rPr>
              <a:t>3. but can range from a minimum of about 100 </a:t>
            </a:r>
            <a:r>
              <a:rPr lang="en-US" sz="9600" dirty="0" err="1">
                <a:solidFill>
                  <a:schemeClr val="bg1"/>
                </a:solidFill>
              </a:rPr>
              <a:t>cfs</a:t>
            </a:r>
            <a:r>
              <a:rPr lang="en-US" sz="9600" dirty="0">
                <a:solidFill>
                  <a:schemeClr val="bg1"/>
                </a:solidFill>
              </a:rPr>
              <a:t> up to 54,000 </a:t>
            </a:r>
            <a:r>
              <a:rPr lang="en-US" sz="9600" dirty="0" err="1">
                <a:solidFill>
                  <a:schemeClr val="bg1"/>
                </a:solidFill>
              </a:rPr>
              <a:t>cfs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30164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3. but can range from a minimum of 100 </a:t>
            </a:r>
            <a:r>
              <a:rPr lang="en-US" dirty="0" err="1"/>
              <a:t>cfs</a:t>
            </a:r>
            <a:r>
              <a:rPr lang="en-US" dirty="0"/>
              <a:t> up to 78,000 </a:t>
            </a:r>
            <a:r>
              <a:rPr lang="en-US" dirty="0" err="1"/>
              <a:t>cfs</a:t>
            </a:r>
            <a:endParaRPr lang="en-US" dirty="0"/>
          </a:p>
          <a:p>
            <a:r>
              <a:rPr lang="en-US" dirty="0"/>
              <a:t>5. this particular WWTP has a long history of overflows during high rainfall events</a:t>
            </a:r>
          </a:p>
          <a:p>
            <a:r>
              <a:rPr lang="en-US" dirty="0"/>
              <a:t>6.</a:t>
            </a:r>
            <a:r>
              <a:rPr lang="en-US" dirty="0">
                <a:solidFill>
                  <a:schemeClr val="bg1"/>
                </a:solidFill>
              </a:rPr>
              <a:t> The Suwannee R has an extra level of protection afforded it by Florida state law.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1967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1.Formed by confluence of the Chattahoochee and Flint Rivers, and measures 112 miles long.</a:t>
            </a:r>
          </a:p>
          <a:p>
            <a:r>
              <a:rPr lang="en-US" dirty="0"/>
              <a:t>2. drainage basin of 430 mile long Chattahoochee is 8,770 square miles; the drainage basin of the 344 mile long Flint River is 8,460 square miles.</a:t>
            </a:r>
          </a:p>
          <a:p>
            <a:r>
              <a:rPr lang="en-US" dirty="0"/>
              <a:t>3.can range from a minimum of 5,000 </a:t>
            </a:r>
            <a:r>
              <a:rPr lang="en-US" dirty="0" err="1"/>
              <a:t>cfs</a:t>
            </a:r>
            <a:r>
              <a:rPr lang="en-US" dirty="0"/>
              <a:t> (mandated by ACOE) to over 175,000 </a:t>
            </a:r>
            <a:r>
              <a:rPr lang="en-US" dirty="0" err="1"/>
              <a:t>cfs</a:t>
            </a:r>
            <a:endParaRPr lang="en-US" dirty="0"/>
          </a:p>
          <a:p>
            <a:r>
              <a:rPr lang="en-US" dirty="0"/>
              <a:t>4. river sediments still contain visible muscovite mica flakes) </a:t>
            </a:r>
          </a:p>
          <a:p>
            <a:r>
              <a:rPr lang="en-US" dirty="0"/>
              <a:t>7. forms Lake Seminole, one of the largest lakes in Georgia.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81144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2.</a:t>
            </a:r>
            <a:r>
              <a:rPr lang="en-US" sz="9600" dirty="0">
                <a:solidFill>
                  <a:schemeClr val="bg1"/>
                </a:solidFill>
              </a:rPr>
              <a:t> located entirely in Hillsborough and western Polk County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3.</a:t>
            </a:r>
            <a:r>
              <a:rPr lang="en-US" sz="9600" dirty="0">
                <a:solidFill>
                  <a:schemeClr val="bg1"/>
                </a:solidFill>
              </a:rPr>
              <a:t> but can range from a minimum of about 40 </a:t>
            </a:r>
            <a:r>
              <a:rPr lang="en-US" sz="9600" dirty="0" err="1">
                <a:solidFill>
                  <a:schemeClr val="bg1"/>
                </a:solidFill>
              </a:rPr>
              <a:t>cfs</a:t>
            </a:r>
            <a:r>
              <a:rPr lang="en-US" sz="9600" dirty="0">
                <a:solidFill>
                  <a:schemeClr val="bg1"/>
                </a:solidFill>
              </a:rPr>
              <a:t> up to 21,000 </a:t>
            </a:r>
            <a:r>
              <a:rPr lang="en-US" sz="9600" dirty="0" err="1">
                <a:solidFill>
                  <a:schemeClr val="bg1"/>
                </a:solidFill>
              </a:rPr>
              <a:t>cfs</a:t>
            </a:r>
            <a:endParaRPr lang="en-US" sz="9600" dirty="0">
              <a:solidFill>
                <a:schemeClr val="bg1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dirty="0">
                <a:solidFill>
                  <a:schemeClr val="bg1"/>
                </a:solidFill>
              </a:rPr>
              <a:t>5. indicated by higher specific conductivity in samples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dirty="0">
                <a:solidFill>
                  <a:schemeClr val="bg1"/>
                </a:solidFill>
              </a:rPr>
              <a:t>6. near a Tampa Bay Water freshwater withdrawal site.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160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Only 30minutes max air time for sampler (including loading/unloading).~10-20mins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910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Water quality field measurements collected during device deployment, midway through deployment period, and during device retrieval</a:t>
            </a:r>
          </a:p>
          <a:p>
            <a:r>
              <a:rPr lang="en-US" dirty="0"/>
              <a:t>Grab samples collected before container was retrieved at all sites except </a:t>
            </a:r>
            <a:r>
              <a:rPr lang="en-US" dirty="0" err="1"/>
              <a:t>alafia</a:t>
            </a:r>
            <a:r>
              <a:rPr lang="en-US" dirty="0"/>
              <a:t>.. USED glass amber bottles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80250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Only 30minutes max air time for sampler (including loading/unloading).~10-20mins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86966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Water quality field measurements collected during device deployment, midway through deployment period, and during device retrieval</a:t>
            </a:r>
          </a:p>
          <a:p>
            <a:r>
              <a:rPr lang="en-US" dirty="0"/>
              <a:t>Grab samples collected before container was retrieved at all sites except </a:t>
            </a:r>
            <a:r>
              <a:rPr lang="en-US" dirty="0" err="1"/>
              <a:t>alafia</a:t>
            </a:r>
            <a:r>
              <a:rPr lang="en-US" dirty="0"/>
              <a:t>.. USED glass amber bottles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1145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200" y="4489453"/>
            <a:ext cx="31089600" cy="9550400"/>
          </a:xfrm>
        </p:spPr>
        <p:txBody>
          <a:bodyPr anchor="b"/>
          <a:lstStyle>
            <a:lvl1pPr algn="ctr">
              <a:defRPr sz="239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14408152"/>
            <a:ext cx="27432000" cy="6623048"/>
          </a:xfrm>
        </p:spPr>
        <p:txBody>
          <a:bodyPr/>
          <a:lstStyle>
            <a:lvl1pPr marL="0" indent="0" algn="ctr">
              <a:buNone/>
              <a:defRPr sz="9600"/>
            </a:lvl1pPr>
            <a:lvl2pPr marL="1828754" indent="0" algn="ctr">
              <a:buNone/>
              <a:defRPr sz="8000"/>
            </a:lvl2pPr>
            <a:lvl3pPr marL="3657509" indent="0" algn="ctr">
              <a:buNone/>
              <a:defRPr sz="7200"/>
            </a:lvl3pPr>
            <a:lvl4pPr marL="5486263" indent="0" algn="ctr">
              <a:buNone/>
              <a:defRPr sz="6400"/>
            </a:lvl4pPr>
            <a:lvl5pPr marL="7315017" indent="0" algn="ctr">
              <a:buNone/>
              <a:defRPr sz="6400"/>
            </a:lvl5pPr>
            <a:lvl6pPr marL="9143771" indent="0" algn="ctr">
              <a:buNone/>
              <a:defRPr sz="6400"/>
            </a:lvl6pPr>
            <a:lvl7pPr marL="10972526" indent="0" algn="ctr">
              <a:buNone/>
              <a:defRPr sz="6400"/>
            </a:lvl7pPr>
            <a:lvl8pPr marL="12801280" indent="0" algn="ctr">
              <a:buNone/>
              <a:defRPr sz="6400"/>
            </a:lvl8pPr>
            <a:lvl9pPr marL="14630034" indent="0" algn="ctr">
              <a:buNone/>
              <a:defRPr sz="6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10/19/2018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2897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10/19/2018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3049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6174703" y="1460501"/>
            <a:ext cx="7886700" cy="2324735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14603" y="1460501"/>
            <a:ext cx="23202900" cy="2324735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10/19/2018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9444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10/19/2018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7849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5552" y="6838959"/>
            <a:ext cx="31546800" cy="11410948"/>
          </a:xfrm>
        </p:spPr>
        <p:txBody>
          <a:bodyPr anchor="b"/>
          <a:lstStyle>
            <a:lvl1pPr>
              <a:defRPr sz="239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95552" y="18357858"/>
            <a:ext cx="31546800" cy="6000748"/>
          </a:xfrm>
        </p:spPr>
        <p:txBody>
          <a:bodyPr/>
          <a:lstStyle>
            <a:lvl1pPr marL="0" indent="0">
              <a:buNone/>
              <a:defRPr sz="9600">
                <a:solidFill>
                  <a:schemeClr val="tx1"/>
                </a:solidFill>
              </a:defRPr>
            </a:lvl1pPr>
            <a:lvl2pPr marL="1828754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2pPr>
            <a:lvl3pPr marL="365750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3pPr>
            <a:lvl4pPr marL="5486263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7315017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9143771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097252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280128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4630034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10/19/2018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7806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4600" y="7302500"/>
            <a:ext cx="15544800" cy="17405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516600" y="7302500"/>
            <a:ext cx="15544800" cy="17405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10/19/2018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965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460507"/>
            <a:ext cx="31546800" cy="530225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9368" y="6724653"/>
            <a:ext cx="15473360" cy="329564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754" indent="0">
              <a:buNone/>
              <a:defRPr sz="8000" b="1"/>
            </a:lvl2pPr>
            <a:lvl3pPr marL="3657509" indent="0">
              <a:buNone/>
              <a:defRPr sz="7200" b="1"/>
            </a:lvl3pPr>
            <a:lvl4pPr marL="5486263" indent="0">
              <a:buNone/>
              <a:defRPr sz="6400" b="1"/>
            </a:lvl4pPr>
            <a:lvl5pPr marL="7315017" indent="0">
              <a:buNone/>
              <a:defRPr sz="6400" b="1"/>
            </a:lvl5pPr>
            <a:lvl6pPr marL="9143771" indent="0">
              <a:buNone/>
              <a:defRPr sz="6400" b="1"/>
            </a:lvl6pPr>
            <a:lvl7pPr marL="10972526" indent="0">
              <a:buNone/>
              <a:defRPr sz="6400" b="1"/>
            </a:lvl7pPr>
            <a:lvl8pPr marL="12801280" indent="0">
              <a:buNone/>
              <a:defRPr sz="6400" b="1"/>
            </a:lvl8pPr>
            <a:lvl9pPr marL="14630034" indent="0">
              <a:buNone/>
              <a:defRPr sz="6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9368" y="10020300"/>
            <a:ext cx="15473360" cy="14738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516603" y="6724653"/>
            <a:ext cx="15549564" cy="329564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754" indent="0">
              <a:buNone/>
              <a:defRPr sz="8000" b="1"/>
            </a:lvl2pPr>
            <a:lvl3pPr marL="3657509" indent="0">
              <a:buNone/>
              <a:defRPr sz="7200" b="1"/>
            </a:lvl3pPr>
            <a:lvl4pPr marL="5486263" indent="0">
              <a:buNone/>
              <a:defRPr sz="6400" b="1"/>
            </a:lvl4pPr>
            <a:lvl5pPr marL="7315017" indent="0">
              <a:buNone/>
              <a:defRPr sz="6400" b="1"/>
            </a:lvl5pPr>
            <a:lvl6pPr marL="9143771" indent="0">
              <a:buNone/>
              <a:defRPr sz="6400" b="1"/>
            </a:lvl6pPr>
            <a:lvl7pPr marL="10972526" indent="0">
              <a:buNone/>
              <a:defRPr sz="6400" b="1"/>
            </a:lvl7pPr>
            <a:lvl8pPr marL="12801280" indent="0">
              <a:buNone/>
              <a:defRPr sz="6400" b="1"/>
            </a:lvl8pPr>
            <a:lvl9pPr marL="14630034" indent="0">
              <a:buNone/>
              <a:defRPr sz="6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516603" y="10020300"/>
            <a:ext cx="15549564" cy="14738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10/19/2018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4267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10/19/2018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0713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10/19/2018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46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828800"/>
            <a:ext cx="11796712" cy="6400800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49564" y="3949707"/>
            <a:ext cx="18516600" cy="19494500"/>
          </a:xfrm>
        </p:spPr>
        <p:txBody>
          <a:bodyPr/>
          <a:lstStyle>
            <a:lvl1pPr>
              <a:defRPr sz="128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4" y="8229600"/>
            <a:ext cx="11796712" cy="15246352"/>
          </a:xfrm>
        </p:spPr>
        <p:txBody>
          <a:bodyPr/>
          <a:lstStyle>
            <a:lvl1pPr marL="0" indent="0">
              <a:buNone/>
              <a:defRPr sz="6400"/>
            </a:lvl1pPr>
            <a:lvl2pPr marL="1828754" indent="0">
              <a:buNone/>
              <a:defRPr sz="5600"/>
            </a:lvl2pPr>
            <a:lvl3pPr marL="3657509" indent="0">
              <a:buNone/>
              <a:defRPr sz="4800"/>
            </a:lvl3pPr>
            <a:lvl4pPr marL="5486263" indent="0">
              <a:buNone/>
              <a:defRPr sz="4000"/>
            </a:lvl4pPr>
            <a:lvl5pPr marL="7315017" indent="0">
              <a:buNone/>
              <a:defRPr sz="4000"/>
            </a:lvl5pPr>
            <a:lvl6pPr marL="9143771" indent="0">
              <a:buNone/>
              <a:defRPr sz="4000"/>
            </a:lvl6pPr>
            <a:lvl7pPr marL="10972526" indent="0">
              <a:buNone/>
              <a:defRPr sz="4000"/>
            </a:lvl7pPr>
            <a:lvl8pPr marL="12801280" indent="0">
              <a:buNone/>
              <a:defRPr sz="4000"/>
            </a:lvl8pPr>
            <a:lvl9pPr marL="14630034" indent="0">
              <a:buNone/>
              <a:defRPr sz="4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10/19/2018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3017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828800"/>
            <a:ext cx="11796712" cy="6400800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549564" y="3949707"/>
            <a:ext cx="18516600" cy="19494500"/>
          </a:xfrm>
        </p:spPr>
        <p:txBody>
          <a:bodyPr anchor="t"/>
          <a:lstStyle>
            <a:lvl1pPr marL="0" indent="0">
              <a:buNone/>
              <a:defRPr sz="12800"/>
            </a:lvl1pPr>
            <a:lvl2pPr marL="1828754" indent="0">
              <a:buNone/>
              <a:defRPr sz="11200"/>
            </a:lvl2pPr>
            <a:lvl3pPr marL="3657509" indent="0">
              <a:buNone/>
              <a:defRPr sz="9600"/>
            </a:lvl3pPr>
            <a:lvl4pPr marL="5486263" indent="0">
              <a:buNone/>
              <a:defRPr sz="8000"/>
            </a:lvl4pPr>
            <a:lvl5pPr marL="7315017" indent="0">
              <a:buNone/>
              <a:defRPr sz="8000"/>
            </a:lvl5pPr>
            <a:lvl6pPr marL="9143771" indent="0">
              <a:buNone/>
              <a:defRPr sz="8000"/>
            </a:lvl6pPr>
            <a:lvl7pPr marL="10972526" indent="0">
              <a:buNone/>
              <a:defRPr sz="8000"/>
            </a:lvl7pPr>
            <a:lvl8pPr marL="12801280" indent="0">
              <a:buNone/>
              <a:defRPr sz="8000"/>
            </a:lvl8pPr>
            <a:lvl9pPr marL="14630034" indent="0">
              <a:buNone/>
              <a:defRPr sz="8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4" y="8229600"/>
            <a:ext cx="11796712" cy="15246352"/>
          </a:xfrm>
        </p:spPr>
        <p:txBody>
          <a:bodyPr/>
          <a:lstStyle>
            <a:lvl1pPr marL="0" indent="0">
              <a:buNone/>
              <a:defRPr sz="6400"/>
            </a:lvl1pPr>
            <a:lvl2pPr marL="1828754" indent="0">
              <a:buNone/>
              <a:defRPr sz="5600"/>
            </a:lvl2pPr>
            <a:lvl3pPr marL="3657509" indent="0">
              <a:buNone/>
              <a:defRPr sz="4800"/>
            </a:lvl3pPr>
            <a:lvl4pPr marL="5486263" indent="0">
              <a:buNone/>
              <a:defRPr sz="4000"/>
            </a:lvl4pPr>
            <a:lvl5pPr marL="7315017" indent="0">
              <a:buNone/>
              <a:defRPr sz="4000"/>
            </a:lvl5pPr>
            <a:lvl6pPr marL="9143771" indent="0">
              <a:buNone/>
              <a:defRPr sz="4000"/>
            </a:lvl6pPr>
            <a:lvl7pPr marL="10972526" indent="0">
              <a:buNone/>
              <a:defRPr sz="4000"/>
            </a:lvl7pPr>
            <a:lvl8pPr marL="12801280" indent="0">
              <a:buNone/>
              <a:defRPr sz="4000"/>
            </a:lvl8pPr>
            <a:lvl9pPr marL="14630034" indent="0">
              <a:buNone/>
              <a:defRPr sz="4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10/19/2018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046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1460507"/>
            <a:ext cx="31546800" cy="53022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4600" y="7302500"/>
            <a:ext cx="31546800" cy="17405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14600" y="25425407"/>
            <a:ext cx="82296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D82C7-D216-4BD2-AABA-30C98EBBF62C}" type="datetimeFigureOut">
              <a:rPr lang="en-US" smtClean="0"/>
              <a:t>10/19/2018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15800" y="25425407"/>
            <a:ext cx="123444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831800" y="25425407"/>
            <a:ext cx="82296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785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657509" rtl="0" eaLnBrk="1" latinLnBrk="0" hangingPunct="1">
        <a:lnSpc>
          <a:spcPct val="90000"/>
        </a:lnSpc>
        <a:spcBef>
          <a:spcPct val="0"/>
        </a:spcBef>
        <a:buNone/>
        <a:defRPr sz="17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378" indent="-914378" algn="l" defTabSz="3657509" rtl="0" eaLnBrk="1" latinLnBrk="0" hangingPunct="1">
        <a:lnSpc>
          <a:spcPct val="90000"/>
        </a:lnSpc>
        <a:spcBef>
          <a:spcPts val="4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132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2pPr>
      <a:lvl3pPr marL="4571886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3pPr>
      <a:lvl4pPr marL="6400640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8229395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10058149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1886903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3715657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5544412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8754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57509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263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315017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3771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72526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801280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630034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7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emf"/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emf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emf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emf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emf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emf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emf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emf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hyperlink" Target="http://www.thesgc.org/" TargetMode="Externa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4">
            <a:extLst>
              <a:ext uri="{FF2B5EF4-FFF2-40B4-BE49-F238E27FC236}">
                <a16:creationId xmlns:a16="http://schemas.microsoft.com/office/drawing/2014/main" id="{B150BA4B-C236-47E7-81B8-4ED8B47F2940}"/>
              </a:ext>
            </a:extLst>
          </p:cNvPr>
          <p:cNvSpPr/>
          <p:nvPr/>
        </p:nvSpPr>
        <p:spPr>
          <a:xfrm>
            <a:off x="1" y="0"/>
            <a:ext cx="5159828" cy="6884878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9263591-4600-4157-B805-5F23C37C7140}"/>
              </a:ext>
            </a:extLst>
          </p:cNvPr>
          <p:cNvSpPr/>
          <p:nvPr/>
        </p:nvSpPr>
        <p:spPr>
          <a:xfrm>
            <a:off x="0" y="8686800"/>
            <a:ext cx="20726400" cy="18745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E0EA52D-7F51-483B-9399-2CF49F9807DA}"/>
              </a:ext>
            </a:extLst>
          </p:cNvPr>
          <p:cNvSpPr txBox="1">
            <a:spLocks/>
          </p:cNvSpPr>
          <p:nvPr/>
        </p:nvSpPr>
        <p:spPr>
          <a:xfrm>
            <a:off x="941057" y="8686800"/>
            <a:ext cx="21316949" cy="158115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36575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800" dirty="0">
                <a:latin typeface="+mn-lt"/>
              </a:rPr>
              <a:t>Evaluating ECs in Florida Waterbodies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9CE56F-869D-4F08-B7E6-5B9E333BBCC9}"/>
              </a:ext>
            </a:extLst>
          </p:cNvPr>
          <p:cNvSpPr txBox="1"/>
          <p:nvPr/>
        </p:nvSpPr>
        <p:spPr>
          <a:xfrm>
            <a:off x="0" y="24498300"/>
            <a:ext cx="2835784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/>
              <a:t>Presented by: Alicia Hogue, Tom Seal, Michael Eckles, Stephanie Sunderman-Barnes &amp; Jade </a:t>
            </a:r>
            <a:r>
              <a:rPr lang="en-US" sz="8800" dirty="0" err="1"/>
              <a:t>Burtchett</a:t>
            </a:r>
            <a:endParaRPr lang="en-US" sz="8800" dirty="0"/>
          </a:p>
          <a:p>
            <a:endParaRPr lang="en-US" sz="8800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9C3C1C5-ACEA-47BF-9702-80986EE30839}"/>
              </a:ext>
            </a:extLst>
          </p:cNvPr>
          <p:cNvSpPr/>
          <p:nvPr/>
        </p:nvSpPr>
        <p:spPr>
          <a:xfrm>
            <a:off x="13462743" y="1391519"/>
            <a:ext cx="625643" cy="57751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8078644-4718-4923-9448-11F3DA628C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80990" y="1483533"/>
            <a:ext cx="640135" cy="58526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F40D28F-7BBC-4159-93B9-B3BE40343C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06332" y="1799732"/>
            <a:ext cx="640135" cy="58526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2CA11AF-C6E0-4177-97D5-8B9C4ADB5F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35532" y="15444671"/>
            <a:ext cx="640135" cy="585267"/>
          </a:xfrm>
          <a:prstGeom prst="rect">
            <a:avLst/>
          </a:prstGeom>
        </p:spPr>
      </p:pic>
      <p:pic>
        <p:nvPicPr>
          <p:cNvPr id="13" name="Picture 4" descr="Florida Department of Environmental Protection Logo">
            <a:extLst>
              <a:ext uri="{FF2B5EF4-FFF2-40B4-BE49-F238E27FC236}">
                <a16:creationId xmlns:a16="http://schemas.microsoft.com/office/drawing/2014/main" id="{4441D11A-2F9D-4C6E-819E-036ADB5B54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3791"/>
            <a:ext cx="5159829" cy="5159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319CA99-A660-4D7C-A181-53ACFC5CCFE7}"/>
              </a:ext>
            </a:extLst>
          </p:cNvPr>
          <p:cNvSpPr txBox="1"/>
          <p:nvPr/>
        </p:nvSpPr>
        <p:spPr>
          <a:xfrm>
            <a:off x="0" y="7170738"/>
            <a:ext cx="26197560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900" b="1" dirty="0"/>
              <a:t>Florida Department of Environmental Protection</a:t>
            </a:r>
          </a:p>
        </p:txBody>
      </p:sp>
    </p:spTree>
    <p:extLst>
      <p:ext uri="{BB962C8B-B14F-4D97-AF65-F5344CB8AC3E}">
        <p14:creationId xmlns:p14="http://schemas.microsoft.com/office/powerpoint/2010/main" val="7854951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291C8B-865E-49F1-969A-7391940052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5793087"/>
            <a:ext cx="34061400" cy="21638913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chemeClr val="bg1"/>
                </a:solidFill>
              </a:rPr>
              <a:t>Largest river in Florida, based on discharge. </a:t>
            </a:r>
          </a:p>
          <a:p>
            <a:r>
              <a:rPr lang="en-US" dirty="0">
                <a:solidFill>
                  <a:schemeClr val="bg1"/>
                </a:solidFill>
              </a:rPr>
              <a:t>The ACF drainage basin is 17,230 square miles</a:t>
            </a:r>
          </a:p>
          <a:p>
            <a:r>
              <a:rPr lang="en-US" dirty="0">
                <a:solidFill>
                  <a:schemeClr val="bg1"/>
                </a:solidFill>
              </a:rPr>
              <a:t>Discharge averages 16,500 cubic feet/second.</a:t>
            </a:r>
          </a:p>
          <a:p>
            <a:r>
              <a:rPr lang="en-US" dirty="0">
                <a:solidFill>
                  <a:schemeClr val="bg1"/>
                </a:solidFill>
              </a:rPr>
              <a:t>Drainage basin receives sediments from the Blue Ridge, Piedmont and Coastal Plain provinces of Georgia.</a:t>
            </a:r>
          </a:p>
          <a:p>
            <a:r>
              <a:rPr lang="en-US" dirty="0">
                <a:solidFill>
                  <a:schemeClr val="bg1"/>
                </a:solidFill>
              </a:rPr>
              <a:t>Multiple cities use both rivers for effluent discharges (Atlanta metropolitan area, Griffin, Columbus, Bainbridge).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>
                <a:solidFill>
                  <a:schemeClr val="bg1"/>
                </a:solidFill>
              </a:rPr>
              <a:t>Both basins have significant agriculture presence.</a:t>
            </a:r>
          </a:p>
          <a:p>
            <a:r>
              <a:rPr lang="en-US" dirty="0">
                <a:solidFill>
                  <a:schemeClr val="bg1"/>
                </a:solidFill>
              </a:rPr>
              <a:t>Site located at state line downstream from Woodruff Dam.</a:t>
            </a:r>
          </a:p>
          <a:p>
            <a:r>
              <a:rPr lang="en-US" dirty="0">
                <a:solidFill>
                  <a:schemeClr val="bg1"/>
                </a:solidFill>
              </a:rPr>
              <a:t>Sucralose maximum value detected was 0.95 µg/L.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47671B6-184B-4BFA-ABD8-A94B8D5AE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8900" y="0"/>
            <a:ext cx="31546800" cy="2901959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Apalachicola River</a:t>
            </a:r>
          </a:p>
        </p:txBody>
      </p:sp>
    </p:spTree>
    <p:extLst>
      <p:ext uri="{BB962C8B-B14F-4D97-AF65-F5344CB8AC3E}">
        <p14:creationId xmlns:p14="http://schemas.microsoft.com/office/powerpoint/2010/main" val="27146326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C515093-89AF-439D-91AE-577F60F95C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576000" cy="27432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1579C8C-E5A8-44D1-9CF2-2E100528F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72711" y="2149641"/>
            <a:ext cx="21704968" cy="4022559"/>
          </a:xfrm>
        </p:spPr>
        <p:txBody>
          <a:bodyPr>
            <a:noAutofit/>
          </a:bodyPr>
          <a:lstStyle/>
          <a:p>
            <a:pPr algn="ctr"/>
            <a:r>
              <a:rPr lang="en-US" sz="15800" b="1" dirty="0">
                <a:ln w="47625">
                  <a:solidFill>
                    <a:schemeClr val="tx1"/>
                  </a:solidFill>
                </a:ln>
                <a:solidFill>
                  <a:schemeClr val="bg1"/>
                </a:solidFill>
                <a:latin typeface="+mn-lt"/>
              </a:rPr>
              <a:t>Sampler Location/Deployment</a:t>
            </a:r>
          </a:p>
        </p:txBody>
      </p:sp>
    </p:spTree>
    <p:extLst>
      <p:ext uri="{BB962C8B-B14F-4D97-AF65-F5344CB8AC3E}">
        <p14:creationId xmlns:p14="http://schemas.microsoft.com/office/powerpoint/2010/main" val="39680788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81DE7EC-CC5D-4EEA-9A94-CEA5F6F73650}"/>
              </a:ext>
            </a:extLst>
          </p:cNvPr>
          <p:cNvSpPr/>
          <p:nvPr/>
        </p:nvSpPr>
        <p:spPr>
          <a:xfrm>
            <a:off x="673768" y="5486400"/>
            <a:ext cx="10635916" cy="1251284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7083B3C-E6C8-4CAB-97CC-2A5303E19D99}"/>
              </a:ext>
            </a:extLst>
          </p:cNvPr>
          <p:cNvCxnSpPr/>
          <p:nvPr/>
        </p:nvCxnSpPr>
        <p:spPr>
          <a:xfrm>
            <a:off x="12897853" y="8710863"/>
            <a:ext cx="481263" cy="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Image result for map of florida waters">
            <a:extLst>
              <a:ext uri="{FF2B5EF4-FFF2-40B4-BE49-F238E27FC236}">
                <a16:creationId xmlns:a16="http://schemas.microsoft.com/office/drawing/2014/main" id="{55475029-4395-4F16-852E-13DFEAC938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768" y="8238190"/>
            <a:ext cx="18086255" cy="18480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133B80E-FB0E-4AF7-BF35-32D07EEB8FC7}"/>
              </a:ext>
            </a:extLst>
          </p:cNvPr>
          <p:cNvSpPr/>
          <p:nvPr/>
        </p:nvSpPr>
        <p:spPr>
          <a:xfrm>
            <a:off x="13603170" y="17128178"/>
            <a:ext cx="521181" cy="43313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itle 6">
            <a:extLst>
              <a:ext uri="{FF2B5EF4-FFF2-40B4-BE49-F238E27FC236}">
                <a16:creationId xmlns:a16="http://schemas.microsoft.com/office/drawing/2014/main" id="{D087C2D4-B559-4FBB-84C5-33F737A59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9684" y="770072"/>
            <a:ext cx="12370120" cy="3168643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sz="20100" dirty="0">
                <a:ln>
                  <a:solidFill>
                    <a:schemeClr val="tx1"/>
                  </a:solidFill>
                </a:ln>
                <a:latin typeface="+mn-lt"/>
              </a:rPr>
              <a:t>Alafia River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55F452B-731B-457F-8E16-13DBFB3AB7A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8" t="9371" r="14117" b="8671"/>
          <a:stretch/>
        </p:blipFill>
        <p:spPr>
          <a:xfrm>
            <a:off x="20505997" y="5833603"/>
            <a:ext cx="16070003" cy="21598397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4934B35-AE65-4E84-AAC5-215689DA60B6}"/>
              </a:ext>
            </a:extLst>
          </p:cNvPr>
          <p:cNvSpPr/>
          <p:nvPr/>
        </p:nvSpPr>
        <p:spPr>
          <a:xfrm>
            <a:off x="29061831" y="17566105"/>
            <a:ext cx="521181" cy="43313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ECE6301-3EC0-4CB4-95F1-550648C1C597}"/>
              </a:ext>
            </a:extLst>
          </p:cNvPr>
          <p:cNvCxnSpPr>
            <a:cxnSpLocks/>
          </p:cNvCxnSpPr>
          <p:nvPr/>
        </p:nvCxnSpPr>
        <p:spPr>
          <a:xfrm>
            <a:off x="32004000" y="5395740"/>
            <a:ext cx="3986648" cy="0"/>
          </a:xfrm>
          <a:prstGeom prst="line">
            <a:avLst/>
          </a:prstGeom>
          <a:ln w="13335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516CFD5-CAC2-4883-B08F-776AA3180ED7}"/>
              </a:ext>
            </a:extLst>
          </p:cNvPr>
          <p:cNvCxnSpPr>
            <a:cxnSpLocks/>
          </p:cNvCxnSpPr>
          <p:nvPr/>
        </p:nvCxnSpPr>
        <p:spPr>
          <a:xfrm>
            <a:off x="32052127" y="5118741"/>
            <a:ext cx="0" cy="553998"/>
          </a:xfrm>
          <a:prstGeom prst="line">
            <a:avLst/>
          </a:prstGeom>
          <a:ln w="133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7E8542E-0919-4456-99AF-93BF6E9EAF19}"/>
              </a:ext>
            </a:extLst>
          </p:cNvPr>
          <p:cNvCxnSpPr>
            <a:cxnSpLocks/>
          </p:cNvCxnSpPr>
          <p:nvPr/>
        </p:nvCxnSpPr>
        <p:spPr>
          <a:xfrm>
            <a:off x="36023101" y="5148739"/>
            <a:ext cx="0" cy="524000"/>
          </a:xfrm>
          <a:prstGeom prst="line">
            <a:avLst/>
          </a:prstGeom>
          <a:ln w="133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41E5579D-CD73-42CB-BF28-3CA068F3D62A}"/>
              </a:ext>
            </a:extLst>
          </p:cNvPr>
          <p:cNvSpPr txBox="1"/>
          <p:nvPr/>
        </p:nvSpPr>
        <p:spPr>
          <a:xfrm>
            <a:off x="29796653" y="4841742"/>
            <a:ext cx="22073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/>
              <a:t>200m</a:t>
            </a:r>
          </a:p>
        </p:txBody>
      </p:sp>
    </p:spTree>
    <p:extLst>
      <p:ext uri="{BB962C8B-B14F-4D97-AF65-F5344CB8AC3E}">
        <p14:creationId xmlns:p14="http://schemas.microsoft.com/office/powerpoint/2010/main" val="3485691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5F66831-6FA4-44AC-98F8-3A6C125179A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57" t="24386"/>
          <a:stretch/>
        </p:blipFill>
        <p:spPr>
          <a:xfrm>
            <a:off x="0" y="1"/>
            <a:ext cx="36576000" cy="27432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45BD7B2B-2D1F-439C-8E6B-0AE767D3E3EE}"/>
              </a:ext>
            </a:extLst>
          </p:cNvPr>
          <p:cNvSpPr txBox="1">
            <a:spLocks/>
          </p:cNvSpPr>
          <p:nvPr/>
        </p:nvSpPr>
        <p:spPr>
          <a:xfrm>
            <a:off x="719004" y="1630969"/>
            <a:ext cx="34984267" cy="20930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6575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1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Calibri (Body)"/>
              </a:rPr>
              <a:t>Alafia River 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3A50473-C4D8-417E-9310-6F2DBE4F95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728" y="6129503"/>
            <a:ext cx="34830543" cy="21639906"/>
          </a:xfrm>
        </p:spPr>
        <p:txBody>
          <a:bodyPr>
            <a:normAutofit fontScale="92500" lnSpcReduction="20000"/>
          </a:bodyPr>
          <a:lstStyle/>
          <a:p>
            <a:r>
              <a:rPr lang="en-US" sz="12400" dirty="0">
                <a:solidFill>
                  <a:schemeClr val="bg1"/>
                </a:solidFill>
              </a:rPr>
              <a:t>25 miles long, just a few feet above sea level for most of its length.</a:t>
            </a:r>
          </a:p>
          <a:p>
            <a:r>
              <a:rPr lang="en-US" sz="12400" dirty="0">
                <a:solidFill>
                  <a:schemeClr val="bg1"/>
                </a:solidFill>
              </a:rPr>
              <a:t>Watershed is 335 square miles.</a:t>
            </a:r>
          </a:p>
          <a:p>
            <a:r>
              <a:rPr lang="en-US" sz="12400" dirty="0">
                <a:solidFill>
                  <a:schemeClr val="bg1"/>
                </a:solidFill>
              </a:rPr>
              <a:t>Discharges an average of 200 cubic feet/second.</a:t>
            </a:r>
          </a:p>
          <a:p>
            <a:r>
              <a:rPr lang="en-US" sz="12400" dirty="0">
                <a:solidFill>
                  <a:schemeClr val="bg1"/>
                </a:solidFill>
              </a:rPr>
              <a:t>Numerous land uses influence quality of the river, including the City of Lakeland WWTP, phosphate mine sites and phosphate ore processing sites, and agriculture.</a:t>
            </a:r>
          </a:p>
          <a:p>
            <a:r>
              <a:rPr lang="en-US" sz="12400" dirty="0">
                <a:solidFill>
                  <a:schemeClr val="bg1"/>
                </a:solidFill>
              </a:rPr>
              <a:t>Salt water tidal influence occurs upstream from Tampa Bay.</a:t>
            </a:r>
          </a:p>
          <a:p>
            <a:r>
              <a:rPr lang="en-US" sz="12400" dirty="0">
                <a:solidFill>
                  <a:schemeClr val="bg1"/>
                </a:solidFill>
              </a:rPr>
              <a:t>Sampling site is downstream of the confluence of the North &amp; South Prongs of the river at Tampa Bay Water Authority (TBWA) withdrawal point.</a:t>
            </a:r>
          </a:p>
          <a:p>
            <a:r>
              <a:rPr lang="en-US" sz="12400" dirty="0">
                <a:solidFill>
                  <a:schemeClr val="bg1"/>
                </a:solidFill>
              </a:rPr>
              <a:t>Sucralose maximum value detected was 7.3 µg/L</a:t>
            </a:r>
          </a:p>
          <a:p>
            <a:endParaRPr lang="en-US" sz="124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12400" dirty="0">
              <a:solidFill>
                <a:schemeClr val="bg1"/>
              </a:solidFill>
            </a:endParaRPr>
          </a:p>
          <a:p>
            <a:endParaRPr lang="en-US" sz="1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4497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F54C01C-55D5-4C0D-9016-C31E9136F4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576000" cy="27432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E054D0F-FB04-4C81-B527-5CECD3591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8024" y="0"/>
            <a:ext cx="21704968" cy="4098759"/>
          </a:xfrm>
        </p:spPr>
        <p:txBody>
          <a:bodyPr>
            <a:noAutofit/>
          </a:bodyPr>
          <a:lstStyle/>
          <a:p>
            <a:pPr algn="ctr"/>
            <a:r>
              <a:rPr lang="en-US" sz="15800" b="1" dirty="0">
                <a:ln w="47625">
                  <a:solidFill>
                    <a:schemeClr val="tx1"/>
                  </a:solidFill>
                </a:ln>
                <a:solidFill>
                  <a:schemeClr val="bg1"/>
                </a:solidFill>
                <a:latin typeface="+mn-lt"/>
              </a:rPr>
              <a:t>Sampler Location/Deployment</a:t>
            </a:r>
          </a:p>
        </p:txBody>
      </p:sp>
    </p:spTree>
    <p:extLst>
      <p:ext uri="{BB962C8B-B14F-4D97-AF65-F5344CB8AC3E}">
        <p14:creationId xmlns:p14="http://schemas.microsoft.com/office/powerpoint/2010/main" val="6481788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E3A4467-0DD5-4238-AFBF-E55B7F353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33637" y="8098401"/>
            <a:ext cx="16744950" cy="4259488"/>
          </a:xfrm>
        </p:spPr>
        <p:txBody>
          <a:bodyPr>
            <a:noAutofit/>
          </a:bodyPr>
          <a:lstStyle/>
          <a:p>
            <a:r>
              <a:rPr lang="en-US" sz="9600" dirty="0">
                <a:latin typeface="+mn-lt"/>
              </a:rPr>
              <a:t>1. 60-80lb weight lowered using a 12volt ATV winch attached to a davit.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EE485C0-D13A-46FA-89A2-60C9D6EC3ED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173" t="20685" r="31122"/>
          <a:stretch/>
        </p:blipFill>
        <p:spPr>
          <a:xfrm>
            <a:off x="0" y="6162775"/>
            <a:ext cx="18836224" cy="103348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7D39919-CD15-43F3-8BF6-F8F1C59150A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00"/>
          <a:stretch/>
        </p:blipFill>
        <p:spPr>
          <a:xfrm>
            <a:off x="20152895" y="14293516"/>
            <a:ext cx="16423105" cy="1313848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C8C63E-BDFB-49DB-901F-DBACFB8ED9DF}"/>
              </a:ext>
            </a:extLst>
          </p:cNvPr>
          <p:cNvSpPr txBox="1"/>
          <p:nvPr/>
        </p:nvSpPr>
        <p:spPr>
          <a:xfrm>
            <a:off x="2350341" y="19957773"/>
            <a:ext cx="1780255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/>
              <a:t>2. Buoys were attached to top of canister.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2F7553-6F4C-4AEE-8FD6-471DF946B162}"/>
              </a:ext>
            </a:extLst>
          </p:cNvPr>
          <p:cNvSpPr txBox="1"/>
          <p:nvPr/>
        </p:nvSpPr>
        <p:spPr>
          <a:xfrm>
            <a:off x="0" y="0"/>
            <a:ext cx="36576000" cy="5616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00" b="1" dirty="0">
                <a:latin typeface="+mj-lt"/>
              </a:rPr>
              <a:t>Sampler Deployment for </a:t>
            </a:r>
          </a:p>
          <a:p>
            <a:pPr algn="ctr"/>
            <a:r>
              <a:rPr lang="en-US" sz="16300" b="1" dirty="0" err="1">
                <a:latin typeface="+mj-lt"/>
              </a:rPr>
              <a:t>Ochlockonee</a:t>
            </a:r>
            <a:r>
              <a:rPr lang="en-US" sz="16300" b="1" dirty="0">
                <a:latin typeface="+mj-lt"/>
              </a:rPr>
              <a:t>, Withlacoochee &amp; Apalachicola </a:t>
            </a:r>
            <a:endParaRPr lang="en-US" sz="196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155557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C1C8A47-EE9E-4705-9AB7-80FF64F1C88C}"/>
              </a:ext>
            </a:extLst>
          </p:cNvPr>
          <p:cNvSpPr txBox="1"/>
          <p:nvPr/>
        </p:nvSpPr>
        <p:spPr>
          <a:xfrm>
            <a:off x="0" y="0"/>
            <a:ext cx="36576000" cy="5616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00" b="1" dirty="0">
                <a:latin typeface="+mj-lt"/>
              </a:rPr>
              <a:t>Sampler Deployment for </a:t>
            </a:r>
          </a:p>
          <a:p>
            <a:pPr algn="ctr"/>
            <a:r>
              <a:rPr lang="en-US" sz="16300" b="1" dirty="0" err="1">
                <a:latin typeface="+mj-lt"/>
              </a:rPr>
              <a:t>Ochlockonee</a:t>
            </a:r>
            <a:r>
              <a:rPr lang="en-US" sz="16300" b="1" dirty="0">
                <a:latin typeface="+mj-lt"/>
              </a:rPr>
              <a:t>, Withlacoochee &amp; Apalachicola </a:t>
            </a:r>
            <a:endParaRPr lang="en-US" sz="19600" b="1" dirty="0">
              <a:latin typeface="+mj-lt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3861369-D825-4FF2-841A-B47465E98DB9}"/>
              </a:ext>
            </a:extLst>
          </p:cNvPr>
          <p:cNvSpPr txBox="1">
            <a:spLocks/>
          </p:cNvSpPr>
          <p:nvPr/>
        </p:nvSpPr>
        <p:spPr>
          <a:xfrm>
            <a:off x="4910845" y="21361590"/>
            <a:ext cx="13377155" cy="30082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36575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dirty="0">
                <a:latin typeface="+mn-lt"/>
              </a:rPr>
              <a:t>4. Cable was attached to canister through slip rings.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5419DC1-78C5-48D9-B07B-7B6C3BD2F2D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74" t="14348"/>
          <a:stretch/>
        </p:blipFill>
        <p:spPr>
          <a:xfrm>
            <a:off x="0" y="6070410"/>
            <a:ext cx="16777252" cy="1384289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F459D5E-E8FA-44F9-A168-31D7DE3FE1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79" b="20555"/>
          <a:stretch/>
        </p:blipFill>
        <p:spPr>
          <a:xfrm>
            <a:off x="18367513" y="12394610"/>
            <a:ext cx="18208487" cy="1503739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1A79B50-295D-43E4-9802-05A36BB8F90E}"/>
              </a:ext>
            </a:extLst>
          </p:cNvPr>
          <p:cNvSpPr txBox="1"/>
          <p:nvPr/>
        </p:nvSpPr>
        <p:spPr>
          <a:xfrm>
            <a:off x="17333843" y="7043707"/>
            <a:ext cx="1713506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/>
              <a:t>3. Canister was loaded with POCIS and SPMDs.</a:t>
            </a:r>
          </a:p>
        </p:txBody>
      </p:sp>
    </p:spTree>
    <p:extLst>
      <p:ext uri="{BB962C8B-B14F-4D97-AF65-F5344CB8AC3E}">
        <p14:creationId xmlns:p14="http://schemas.microsoft.com/office/powerpoint/2010/main" val="38843521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FB09345-8C97-47CC-A9E6-E9476B2EFC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521"/>
          <a:stretch/>
        </p:blipFill>
        <p:spPr>
          <a:xfrm>
            <a:off x="-1" y="5752055"/>
            <a:ext cx="17333843" cy="113157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A22FED3-C8DC-4871-A047-4F49D82F4A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33842" y="15487650"/>
            <a:ext cx="19242158" cy="1194435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07EB2DE-579C-48C8-ABD1-2FD992F734C7}"/>
              </a:ext>
            </a:extLst>
          </p:cNvPr>
          <p:cNvSpPr txBox="1">
            <a:spLocks/>
          </p:cNvSpPr>
          <p:nvPr/>
        </p:nvSpPr>
        <p:spPr>
          <a:xfrm>
            <a:off x="17731407" y="7853143"/>
            <a:ext cx="18844593" cy="3556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36575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atin typeface="+mn-lt"/>
              </a:rPr>
              <a:t>5. Sampler lowered with large weighted treble hook.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721F6B5-7C2E-4B54-9AC9-E6AD6B4C87DC}"/>
              </a:ext>
            </a:extLst>
          </p:cNvPr>
          <p:cNvSpPr txBox="1">
            <a:spLocks/>
          </p:cNvSpPr>
          <p:nvPr/>
        </p:nvSpPr>
        <p:spPr>
          <a:xfrm>
            <a:off x="-636104" y="19367119"/>
            <a:ext cx="17969946" cy="46291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36575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atin typeface="+mn-lt"/>
              </a:rPr>
              <a:t>6. Looped &amp; attached cable to bridge through drain hole.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DDB55B-F6BE-4DBE-A33A-58CC70C6311D}"/>
              </a:ext>
            </a:extLst>
          </p:cNvPr>
          <p:cNvSpPr txBox="1"/>
          <p:nvPr/>
        </p:nvSpPr>
        <p:spPr>
          <a:xfrm>
            <a:off x="0" y="0"/>
            <a:ext cx="36576000" cy="5616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00" b="1" dirty="0">
                <a:latin typeface="+mj-lt"/>
              </a:rPr>
              <a:t>Sampler Deployment for </a:t>
            </a:r>
          </a:p>
          <a:p>
            <a:pPr algn="ctr"/>
            <a:r>
              <a:rPr lang="en-US" sz="16300" b="1" dirty="0" err="1">
                <a:latin typeface="+mj-lt"/>
              </a:rPr>
              <a:t>Ochlockonee</a:t>
            </a:r>
            <a:r>
              <a:rPr lang="en-US" sz="16300" b="1" dirty="0">
                <a:latin typeface="+mj-lt"/>
              </a:rPr>
              <a:t>, Withlacoochee &amp; Apalachicola </a:t>
            </a:r>
            <a:endParaRPr lang="en-US" sz="196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244421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F684D-B71F-48D2-9585-EF256AF83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01979" y="6049944"/>
            <a:ext cx="13384997" cy="4779201"/>
          </a:xfrm>
        </p:spPr>
        <p:txBody>
          <a:bodyPr>
            <a:noAutofit/>
          </a:bodyPr>
          <a:lstStyle/>
          <a:p>
            <a:r>
              <a:rPr lang="en-US" sz="8800" dirty="0">
                <a:latin typeface="+mn-lt"/>
              </a:rPr>
              <a:t>7. Sampler deployed 30 -35 days; Initial water quality parameters collected.</a:t>
            </a:r>
            <a:endParaRPr lang="en-US" sz="8800" dirty="0">
              <a:solidFill>
                <a:srgbClr val="FF0000"/>
              </a:solidFill>
              <a:highlight>
                <a:srgbClr val="FFFF00"/>
              </a:highlight>
              <a:latin typeface="+mn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055757E-0907-48FF-90E6-AA3CC3D586D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864" r="16127" b="1369"/>
          <a:stretch/>
        </p:blipFill>
        <p:spPr>
          <a:xfrm>
            <a:off x="23853271" y="9336505"/>
            <a:ext cx="12722729" cy="1809549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1D336B3-EC03-42FE-8E2B-BA70B8B4A9BF}"/>
              </a:ext>
            </a:extLst>
          </p:cNvPr>
          <p:cNvSpPr txBox="1"/>
          <p:nvPr/>
        </p:nvSpPr>
        <p:spPr>
          <a:xfrm>
            <a:off x="12191784" y="21577668"/>
            <a:ext cx="1228557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/>
              <a:t>8. Checked equipment &amp; took field measurements halfway through.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31991AB-C6F5-4895-82CF-53738F9171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1" y="5509247"/>
            <a:ext cx="13355408" cy="1545747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FE4B34C-50F1-4097-ADFE-D11D4B5E5A95}"/>
              </a:ext>
            </a:extLst>
          </p:cNvPr>
          <p:cNvSpPr txBox="1"/>
          <p:nvPr/>
        </p:nvSpPr>
        <p:spPr>
          <a:xfrm>
            <a:off x="0" y="0"/>
            <a:ext cx="36576000" cy="5616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00" b="1" dirty="0">
                <a:latin typeface="+mj-lt"/>
              </a:rPr>
              <a:t>Sampler Deployment for </a:t>
            </a:r>
          </a:p>
          <a:p>
            <a:pPr algn="ctr"/>
            <a:r>
              <a:rPr lang="en-US" sz="16300" b="1" dirty="0" err="1">
                <a:latin typeface="+mj-lt"/>
              </a:rPr>
              <a:t>Ochlockonee</a:t>
            </a:r>
            <a:r>
              <a:rPr lang="en-US" sz="16300" b="1" dirty="0">
                <a:latin typeface="+mj-lt"/>
              </a:rPr>
              <a:t>, Withlacoochee &amp; Apalachicola </a:t>
            </a:r>
            <a:endParaRPr lang="en-US" sz="196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722521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4B9AEE4-53D4-4574-AE9D-E779E880A791}"/>
              </a:ext>
            </a:extLst>
          </p:cNvPr>
          <p:cNvSpPr txBox="1">
            <a:spLocks/>
          </p:cNvSpPr>
          <p:nvPr/>
        </p:nvSpPr>
        <p:spPr>
          <a:xfrm>
            <a:off x="18031731" y="7109193"/>
            <a:ext cx="18544269" cy="61538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6575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dirty="0">
                <a:latin typeface="+mn-lt"/>
              </a:rPr>
              <a:t>9. Grab samples collected. Sampler retrieved using treble hook. Weight raised using the winch &amp; davit.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FB6005-A498-4E2C-8BAC-CE699FB3AD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68" t="31905" r="1" b="49618"/>
          <a:stretch/>
        </p:blipFill>
        <p:spPr>
          <a:xfrm>
            <a:off x="46571" y="6142436"/>
            <a:ext cx="17985160" cy="1118303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DF462A2-4229-418B-B44F-2C3A1A658F1C}"/>
              </a:ext>
            </a:extLst>
          </p:cNvPr>
          <p:cNvSpPr txBox="1"/>
          <p:nvPr/>
        </p:nvSpPr>
        <p:spPr>
          <a:xfrm>
            <a:off x="20620571" y="20145067"/>
            <a:ext cx="15955429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/>
              <a:t>10. Canister contents (POCISs, SPMDs) loaded into cans. Cans sealed, stored in ice, and shipped to SGS/</a:t>
            </a:r>
            <a:r>
              <a:rPr lang="en-US" sz="8800" dirty="0" err="1"/>
              <a:t>Axys</a:t>
            </a:r>
            <a:r>
              <a:rPr lang="en-US" sz="8800" dirty="0"/>
              <a:t> for extraction.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057E292-1D4A-4BE9-9FE6-07A602E7159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169"/>
          <a:stretch/>
        </p:blipFill>
        <p:spPr>
          <a:xfrm>
            <a:off x="46571" y="17325472"/>
            <a:ext cx="20574000" cy="1010652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9AA9F4B-94A9-4BB4-9D0D-4D435E409390}"/>
              </a:ext>
            </a:extLst>
          </p:cNvPr>
          <p:cNvSpPr txBox="1"/>
          <p:nvPr/>
        </p:nvSpPr>
        <p:spPr>
          <a:xfrm>
            <a:off x="0" y="0"/>
            <a:ext cx="36576000" cy="5616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00" b="1" dirty="0">
                <a:latin typeface="+mj-lt"/>
              </a:rPr>
              <a:t>Sampler Deployment for </a:t>
            </a:r>
          </a:p>
          <a:p>
            <a:pPr algn="ctr"/>
            <a:r>
              <a:rPr lang="en-US" sz="16300" b="1" dirty="0">
                <a:latin typeface="+mj-lt"/>
              </a:rPr>
              <a:t>Ochlockonee, Withlacoochee &amp; Apalachicola </a:t>
            </a:r>
            <a:endParaRPr lang="en-US" sz="196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95107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5B053-C5C5-4EB6-80D7-B48188AD8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600" y="0"/>
            <a:ext cx="31546800" cy="3467100"/>
          </a:xfrm>
        </p:spPr>
        <p:txBody>
          <a:bodyPr>
            <a:normAutofit/>
          </a:bodyPr>
          <a:lstStyle/>
          <a:p>
            <a:pPr algn="ctr"/>
            <a:r>
              <a:rPr lang="en-US" sz="19600" b="1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27EEF7-AF58-4A77-A8FB-4CA8C6CAD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2606041"/>
            <a:ext cx="33070800" cy="25589796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4 river sites chosen:</a:t>
            </a:r>
          </a:p>
          <a:p>
            <a:pPr lvl="1"/>
            <a:r>
              <a:rPr lang="en-US" dirty="0"/>
              <a:t>Ochlockonee, Withlacoochee, Apalachicola and Alafia</a:t>
            </a:r>
          </a:p>
          <a:p>
            <a:r>
              <a:rPr lang="en-US" dirty="0"/>
              <a:t>3 types of sample collection:</a:t>
            </a:r>
          </a:p>
          <a:p>
            <a:pPr lvl="1"/>
            <a:r>
              <a:rPr lang="en-US" dirty="0"/>
              <a:t>Semi-Permeable Membrane Device (SPMD)</a:t>
            </a:r>
          </a:p>
          <a:p>
            <a:pPr lvl="1"/>
            <a:r>
              <a:rPr lang="en-US" dirty="0"/>
              <a:t>Polar Organic Chemical Integrative Sampler (POCIS)</a:t>
            </a:r>
          </a:p>
          <a:p>
            <a:pPr lvl="1"/>
            <a:r>
              <a:rPr lang="en-US" dirty="0"/>
              <a:t>Whole water samples (Grab)</a:t>
            </a:r>
          </a:p>
          <a:p>
            <a:r>
              <a:rPr lang="en-US" dirty="0"/>
              <a:t>6 Categories of compounds:</a:t>
            </a:r>
          </a:p>
          <a:p>
            <a:pPr lvl="1"/>
            <a:r>
              <a:rPr lang="en-US" dirty="0"/>
              <a:t>Pesticides, PPCPs, Hormones, PFCs, PBDEs, and Alkylphenols</a:t>
            </a:r>
          </a:p>
          <a:p>
            <a:r>
              <a:rPr lang="en-US" dirty="0"/>
              <a:t>Sample collection types were considered in up to 7 categories:</a:t>
            </a:r>
            <a:endParaRPr lang="en-US" b="1" dirty="0">
              <a:solidFill>
                <a:srgbClr val="FF0000"/>
              </a:solidFill>
            </a:endParaRPr>
          </a:p>
          <a:p>
            <a:pPr lvl="1"/>
            <a:r>
              <a:rPr lang="en-US" dirty="0"/>
              <a:t>SPMD, POCIS, Grab (Pesticides)</a:t>
            </a:r>
          </a:p>
          <a:p>
            <a:pPr lvl="1"/>
            <a:r>
              <a:rPr lang="en-US" dirty="0"/>
              <a:t>SPMD &amp; POCIS (Pesticides)</a:t>
            </a:r>
          </a:p>
          <a:p>
            <a:pPr lvl="1"/>
            <a:r>
              <a:rPr lang="en-US" dirty="0"/>
              <a:t>Grab &amp; SPMD</a:t>
            </a:r>
          </a:p>
          <a:p>
            <a:pPr lvl="1"/>
            <a:r>
              <a:rPr lang="en-US" dirty="0"/>
              <a:t>Grab &amp; POCIS</a:t>
            </a:r>
          </a:p>
          <a:p>
            <a:pPr lvl="1"/>
            <a:r>
              <a:rPr lang="en-US" dirty="0"/>
              <a:t>Grab only</a:t>
            </a:r>
          </a:p>
          <a:p>
            <a:pPr lvl="1"/>
            <a:r>
              <a:rPr lang="en-US" dirty="0"/>
              <a:t>SPMD only</a:t>
            </a:r>
          </a:p>
          <a:p>
            <a:pPr lvl="1"/>
            <a:r>
              <a:rPr lang="en-US" dirty="0"/>
              <a:t>POCIS only</a:t>
            </a:r>
          </a:p>
          <a:p>
            <a:r>
              <a:rPr lang="en-US" dirty="0"/>
              <a:t>QA is discussed at the end of each category.</a:t>
            </a:r>
          </a:p>
          <a:p>
            <a:r>
              <a:rPr lang="en-US" dirty="0"/>
              <a:t>SGS/</a:t>
            </a:r>
            <a:r>
              <a:rPr lang="en-US" dirty="0" err="1"/>
              <a:t>Axys</a:t>
            </a:r>
            <a:r>
              <a:rPr lang="en-US" dirty="0"/>
              <a:t> data are presented, then DEP data. </a:t>
            </a:r>
          </a:p>
        </p:txBody>
      </p:sp>
    </p:spTree>
    <p:extLst>
      <p:ext uri="{BB962C8B-B14F-4D97-AF65-F5344CB8AC3E}">
        <p14:creationId xmlns:p14="http://schemas.microsoft.com/office/powerpoint/2010/main" val="5960357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52">
            <a:extLst>
              <a:ext uri="{FF2B5EF4-FFF2-40B4-BE49-F238E27FC236}">
                <a16:creationId xmlns:a16="http://schemas.microsoft.com/office/drawing/2014/main" id="{5F7379E6-F11C-4A7E-BC9E-1C0E25B597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0914" y="17847414"/>
            <a:ext cx="1188823" cy="1140051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E62BD261-084C-4EC2-9BB2-ADAEED125A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56903" y="13707979"/>
            <a:ext cx="1188823" cy="1140051"/>
          </a:xfrm>
          <a:prstGeom prst="rect">
            <a:avLst/>
          </a:prstGeom>
        </p:spPr>
      </p:pic>
      <p:sp>
        <p:nvSpPr>
          <p:cNvPr id="17" name="Arc 16">
            <a:extLst>
              <a:ext uri="{FF2B5EF4-FFF2-40B4-BE49-F238E27FC236}">
                <a16:creationId xmlns:a16="http://schemas.microsoft.com/office/drawing/2014/main" id="{ED2D76C5-6F84-4339-9F79-FFA38D50E261}"/>
              </a:ext>
            </a:extLst>
          </p:cNvPr>
          <p:cNvSpPr/>
          <p:nvPr/>
        </p:nvSpPr>
        <p:spPr>
          <a:xfrm>
            <a:off x="6785811" y="6689558"/>
            <a:ext cx="7507705" cy="4235116"/>
          </a:xfrm>
          <a:prstGeom prst="arc">
            <a:avLst>
              <a:gd name="adj1" fmla="val 16200000"/>
              <a:gd name="adj2" fmla="val 20704115"/>
            </a:avLst>
          </a:prstGeom>
          <a:ln w="101600">
            <a:solidFill>
              <a:srgbClr val="FF0000"/>
            </a:solidFill>
          </a:ln>
          <a:scene3d>
            <a:camera prst="orthographicFront">
              <a:rot lat="0" lon="540000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utoShape 2" descr="Image result for wavelines">
            <a:extLst>
              <a:ext uri="{FF2B5EF4-FFF2-40B4-BE49-F238E27FC236}">
                <a16:creationId xmlns:a16="http://schemas.microsoft.com/office/drawing/2014/main" id="{DA628EA5-A5FE-4E8A-8EAA-648C9BE655E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8135600" y="13563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5588940-5116-4F5A-A9B6-9256D0A8D1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39974" y="17761155"/>
            <a:ext cx="20717878" cy="245598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7C07EB3-FE9C-494A-80F5-AB1A58C9E3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39974" y="20217139"/>
            <a:ext cx="20717878" cy="245598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D8F421A-400A-4517-9F57-0E34A8C700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39974" y="15305171"/>
            <a:ext cx="20717878" cy="245598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7D2C271-E948-4BC0-B6AC-4E6CC67171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39973" y="12848729"/>
            <a:ext cx="20717879" cy="245690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3ECB4A3-4B1D-499B-AE05-C853544DD9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35752" y="22672664"/>
            <a:ext cx="20722100" cy="245690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E17CBCC5-B044-40DB-BF5B-92D84629FC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5747" y="12845213"/>
            <a:ext cx="7108552" cy="245690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57BCFB3-1BF3-49AD-812B-5B21AA7925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5498" y="15302114"/>
            <a:ext cx="7108552" cy="245690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CA412437-5D6F-46AA-A787-C555568827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5498" y="17759015"/>
            <a:ext cx="7108552" cy="2456901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7E426849-5CC7-484F-9452-24FBD469C2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498" y="20215763"/>
            <a:ext cx="7108801" cy="2456901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DAA4828-FB83-4C63-982A-80E5505B4D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087" y="22672511"/>
            <a:ext cx="7108552" cy="2456901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3DA7806A-EF3D-4DE5-BB65-E3BAA0873473}"/>
              </a:ext>
            </a:extLst>
          </p:cNvPr>
          <p:cNvSpPr/>
          <p:nvPr/>
        </p:nvSpPr>
        <p:spPr>
          <a:xfrm>
            <a:off x="515498" y="8807116"/>
            <a:ext cx="10024165" cy="110690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F9BDC72-5165-495B-B759-DDABEB260733}"/>
              </a:ext>
            </a:extLst>
          </p:cNvPr>
          <p:cNvSpPr/>
          <p:nvPr/>
        </p:nvSpPr>
        <p:spPr>
          <a:xfrm>
            <a:off x="7773639" y="8807116"/>
            <a:ext cx="2766024" cy="1632229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E13B874-CCA1-43D7-927D-EEAF5C4C3A6A}"/>
              </a:ext>
            </a:extLst>
          </p:cNvPr>
          <p:cNvSpPr/>
          <p:nvPr/>
        </p:nvSpPr>
        <p:spPr>
          <a:xfrm>
            <a:off x="9067800" y="7034016"/>
            <a:ext cx="1471863" cy="17731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06FE779-99E9-47B6-89C5-E6CE219DE74B}"/>
              </a:ext>
            </a:extLst>
          </p:cNvPr>
          <p:cNvSpPr/>
          <p:nvPr/>
        </p:nvSpPr>
        <p:spPr>
          <a:xfrm>
            <a:off x="11049000" y="24079200"/>
            <a:ext cx="3986752" cy="20574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3C7AF288-2D2A-401D-9B84-62285AD23056}"/>
              </a:ext>
            </a:extLst>
          </p:cNvPr>
          <p:cNvSpPr/>
          <p:nvPr/>
        </p:nvSpPr>
        <p:spPr>
          <a:xfrm>
            <a:off x="12496800" y="23196884"/>
            <a:ext cx="930442" cy="882316"/>
          </a:xfrm>
          <a:prstGeom prst="ellipse">
            <a:avLst/>
          </a:prstGeom>
          <a:solidFill>
            <a:schemeClr val="bg1"/>
          </a:solidFill>
          <a:ln w="254000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E04B3484-BB55-4295-848C-45C428E47F7E}"/>
              </a:ext>
            </a:extLst>
          </p:cNvPr>
          <p:cNvSpPr/>
          <p:nvPr/>
        </p:nvSpPr>
        <p:spPr>
          <a:xfrm>
            <a:off x="8181474" y="6877861"/>
            <a:ext cx="2867526" cy="3400976"/>
          </a:xfrm>
          <a:custGeom>
            <a:avLst/>
            <a:gdLst>
              <a:gd name="connsiteX0" fmla="*/ 1472653 w 5619590"/>
              <a:gd name="connsiteY0" fmla="*/ 3183176 h 4703024"/>
              <a:gd name="connsiteX1" fmla="*/ 221369 w 5619590"/>
              <a:gd name="connsiteY1" fmla="*/ 295598 h 4703024"/>
              <a:gd name="connsiteX2" fmla="*/ 5467137 w 5619590"/>
              <a:gd name="connsiteY2" fmla="*/ 584355 h 4703024"/>
              <a:gd name="connsiteX3" fmla="*/ 3975221 w 5619590"/>
              <a:gd name="connsiteY3" fmla="*/ 4626966 h 4703024"/>
              <a:gd name="connsiteX4" fmla="*/ 1520779 w 5619590"/>
              <a:gd name="connsiteY4" fmla="*/ 3231303 h 4703024"/>
              <a:gd name="connsiteX5" fmla="*/ 1568906 w 5619590"/>
              <a:gd name="connsiteY5" fmla="*/ 3279429 h 4703024"/>
              <a:gd name="connsiteX6" fmla="*/ 1761411 w 5619590"/>
              <a:gd name="connsiteY6" fmla="*/ 3520061 h 4703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19590" h="4703024">
                <a:moveTo>
                  <a:pt x="1472653" y="3183176"/>
                </a:moveTo>
                <a:cubicBezTo>
                  <a:pt x="514137" y="1955955"/>
                  <a:pt x="-444378" y="728735"/>
                  <a:pt x="221369" y="295598"/>
                </a:cubicBezTo>
                <a:cubicBezTo>
                  <a:pt x="887116" y="-137539"/>
                  <a:pt x="4841495" y="-137540"/>
                  <a:pt x="5467137" y="584355"/>
                </a:cubicBezTo>
                <a:cubicBezTo>
                  <a:pt x="6092779" y="1306250"/>
                  <a:pt x="4632947" y="4185808"/>
                  <a:pt x="3975221" y="4626966"/>
                </a:cubicBezTo>
                <a:cubicBezTo>
                  <a:pt x="3317495" y="5068124"/>
                  <a:pt x="1921831" y="3455892"/>
                  <a:pt x="1520779" y="3231303"/>
                </a:cubicBezTo>
                <a:cubicBezTo>
                  <a:pt x="1119727" y="3006714"/>
                  <a:pt x="1528801" y="3231303"/>
                  <a:pt x="1568906" y="3279429"/>
                </a:cubicBezTo>
                <a:cubicBezTo>
                  <a:pt x="1609011" y="3327555"/>
                  <a:pt x="1685211" y="3423808"/>
                  <a:pt x="1761411" y="3520061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DEEB4D6E-5DBD-48AD-B160-7A36F7BF47E1}"/>
              </a:ext>
            </a:extLst>
          </p:cNvPr>
          <p:cNvSpPr/>
          <p:nvPr/>
        </p:nvSpPr>
        <p:spPr>
          <a:xfrm>
            <a:off x="7773639" y="8807116"/>
            <a:ext cx="2766024" cy="158119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DD5EAF5F-D50A-4E1E-B8CF-CABEB4DBC146}"/>
              </a:ext>
            </a:extLst>
          </p:cNvPr>
          <p:cNvCxnSpPr/>
          <p:nvPr/>
        </p:nvCxnSpPr>
        <p:spPr>
          <a:xfrm>
            <a:off x="10539663" y="9577137"/>
            <a:ext cx="1957137" cy="1347537"/>
          </a:xfrm>
          <a:prstGeom prst="line">
            <a:avLst/>
          </a:prstGeom>
          <a:ln w="1016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229F5928-951F-4923-A504-0D8F37BE48B7}"/>
              </a:ext>
            </a:extLst>
          </p:cNvPr>
          <p:cNvCxnSpPr>
            <a:cxnSpLocks/>
          </p:cNvCxnSpPr>
          <p:nvPr/>
        </p:nvCxnSpPr>
        <p:spPr>
          <a:xfrm flipH="1">
            <a:off x="11935326" y="10828421"/>
            <a:ext cx="529390" cy="8951495"/>
          </a:xfrm>
          <a:prstGeom prst="line">
            <a:avLst/>
          </a:prstGeom>
          <a:ln w="1016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49187B2B-2E90-4397-B3EA-24573E01ED25}"/>
              </a:ext>
            </a:extLst>
          </p:cNvPr>
          <p:cNvCxnSpPr>
            <a:cxnSpLocks/>
            <a:stCxn id="38" idx="1"/>
          </p:cNvCxnSpPr>
          <p:nvPr/>
        </p:nvCxnSpPr>
        <p:spPr>
          <a:xfrm flipH="1" flipV="1">
            <a:off x="11935326" y="19698244"/>
            <a:ext cx="697734" cy="3627852"/>
          </a:xfrm>
          <a:prstGeom prst="line">
            <a:avLst/>
          </a:prstGeom>
          <a:ln w="1016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>
            <a:extLst>
              <a:ext uri="{FF2B5EF4-FFF2-40B4-BE49-F238E27FC236}">
                <a16:creationId xmlns:a16="http://schemas.microsoft.com/office/drawing/2014/main" id="{A3ADD9A8-091C-4D2F-A7DC-999E0060F872}"/>
              </a:ext>
            </a:extLst>
          </p:cNvPr>
          <p:cNvSpPr/>
          <p:nvPr/>
        </p:nvSpPr>
        <p:spPr>
          <a:xfrm>
            <a:off x="12496800" y="13773661"/>
            <a:ext cx="1725616" cy="5778085"/>
          </a:xfrm>
          <a:prstGeom prst="rect">
            <a:avLst/>
          </a:prstGeom>
          <a:solidFill>
            <a:schemeClr val="accent6"/>
          </a:solidFill>
          <a:scene3d>
            <a:camera prst="orthographicFront">
              <a:rot lat="0" lon="0" rev="212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DD990481-3CD6-47EE-8323-1CD7EA3DB971}"/>
              </a:ext>
            </a:extLst>
          </p:cNvPr>
          <p:cNvSpPr/>
          <p:nvPr/>
        </p:nvSpPr>
        <p:spPr>
          <a:xfrm>
            <a:off x="12945979" y="11545384"/>
            <a:ext cx="1226722" cy="1116065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60F26731-0425-40B3-857E-1E28F12693A9}"/>
              </a:ext>
            </a:extLst>
          </p:cNvPr>
          <p:cNvSpPr/>
          <p:nvPr/>
        </p:nvSpPr>
        <p:spPr>
          <a:xfrm>
            <a:off x="13068239" y="9763158"/>
            <a:ext cx="1052515" cy="1724006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51A7FB72-7A3D-4668-B960-F5D1C3AF0D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895352" y="12668347"/>
            <a:ext cx="1225402" cy="1115665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A37E1D6B-C252-413C-A017-3C7AE8E9E897}"/>
              </a:ext>
            </a:extLst>
          </p:cNvPr>
          <p:cNvSpPr txBox="1"/>
          <p:nvPr/>
        </p:nvSpPr>
        <p:spPr>
          <a:xfrm>
            <a:off x="11758139" y="6042053"/>
            <a:ext cx="2489386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0" dirty="0"/>
              <a:t>Cable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9199CD77-D857-45C8-9746-EEC6B7E6C5F1}"/>
              </a:ext>
            </a:extLst>
          </p:cNvPr>
          <p:cNvSpPr txBox="1"/>
          <p:nvPr/>
        </p:nvSpPr>
        <p:spPr>
          <a:xfrm>
            <a:off x="3967976" y="5833987"/>
            <a:ext cx="4199021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0" dirty="0"/>
              <a:t>Slip Rings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1C52BE32-2E63-4DAD-9DA8-852003CBAD3D}"/>
              </a:ext>
            </a:extLst>
          </p:cNvPr>
          <p:cNvSpPr txBox="1"/>
          <p:nvPr/>
        </p:nvSpPr>
        <p:spPr>
          <a:xfrm>
            <a:off x="14172701" y="8499557"/>
            <a:ext cx="2983831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0" dirty="0"/>
              <a:t>Buoys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99E52EF5-B6CF-4077-A0C8-32EF2FA80819}"/>
              </a:ext>
            </a:extLst>
          </p:cNvPr>
          <p:cNvSpPr txBox="1"/>
          <p:nvPr/>
        </p:nvSpPr>
        <p:spPr>
          <a:xfrm>
            <a:off x="17499932" y="10860054"/>
            <a:ext cx="3902136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0" dirty="0"/>
              <a:t>Sampler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1C32BFE-BE24-4B49-9F52-508E5D8495F4}"/>
              </a:ext>
            </a:extLst>
          </p:cNvPr>
          <p:cNvSpPr txBox="1"/>
          <p:nvPr/>
        </p:nvSpPr>
        <p:spPr>
          <a:xfrm>
            <a:off x="23307787" y="11138128"/>
            <a:ext cx="3194384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0" dirty="0"/>
              <a:t>Weight</a:t>
            </a:r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ABF8A063-03DD-4C19-8599-4BA43CF9E0F0}"/>
              </a:ext>
            </a:extLst>
          </p:cNvPr>
          <p:cNvCxnSpPr>
            <a:cxnSpLocks/>
          </p:cNvCxnSpPr>
          <p:nvPr/>
        </p:nvCxnSpPr>
        <p:spPr>
          <a:xfrm flipH="1">
            <a:off x="11055619" y="7398197"/>
            <a:ext cx="898358" cy="345706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D49C3E3C-C326-4994-982C-E4126745DBAA}"/>
              </a:ext>
            </a:extLst>
          </p:cNvPr>
          <p:cNvCxnSpPr>
            <a:cxnSpLocks/>
          </p:cNvCxnSpPr>
          <p:nvPr/>
        </p:nvCxnSpPr>
        <p:spPr>
          <a:xfrm>
            <a:off x="11924258" y="7473573"/>
            <a:ext cx="1435350" cy="2301620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26E88A22-2C57-40A8-BF23-D4DA3B8AA54F}"/>
              </a:ext>
            </a:extLst>
          </p:cNvPr>
          <p:cNvCxnSpPr>
            <a:cxnSpLocks/>
          </p:cNvCxnSpPr>
          <p:nvPr/>
        </p:nvCxnSpPr>
        <p:spPr>
          <a:xfrm flipH="1">
            <a:off x="14025138" y="9914021"/>
            <a:ext cx="569851" cy="3075486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D9B58442-CBD9-4245-8A6C-3E00F24A0B1D}"/>
              </a:ext>
            </a:extLst>
          </p:cNvPr>
          <p:cNvCxnSpPr>
            <a:cxnSpLocks/>
            <a:endCxn id="56" idx="7"/>
          </p:cNvCxnSpPr>
          <p:nvPr/>
        </p:nvCxnSpPr>
        <p:spPr>
          <a:xfrm flipH="1">
            <a:off x="13993052" y="9796529"/>
            <a:ext cx="618258" cy="1912299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E2948DF9-B77F-4829-AE75-EFDD3542C3C6}"/>
              </a:ext>
            </a:extLst>
          </p:cNvPr>
          <p:cNvCxnSpPr>
            <a:cxnSpLocks/>
            <a:stCxn id="63" idx="2"/>
            <a:endCxn id="52" idx="1"/>
          </p:cNvCxnSpPr>
          <p:nvPr/>
        </p:nvCxnSpPr>
        <p:spPr>
          <a:xfrm>
            <a:off x="6067487" y="7157426"/>
            <a:ext cx="5589416" cy="7120579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E25EBB9A-5684-48A9-BF90-1F92851D2530}"/>
              </a:ext>
            </a:extLst>
          </p:cNvPr>
          <p:cNvCxnSpPr>
            <a:cxnSpLocks/>
            <a:stCxn id="63" idx="2"/>
            <a:endCxn id="53" idx="1"/>
          </p:cNvCxnSpPr>
          <p:nvPr/>
        </p:nvCxnSpPr>
        <p:spPr>
          <a:xfrm>
            <a:off x="6067487" y="7157426"/>
            <a:ext cx="5273427" cy="11260014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B1DAE228-902A-4C74-83B5-9868931089A7}"/>
              </a:ext>
            </a:extLst>
          </p:cNvPr>
          <p:cNvCxnSpPr>
            <a:cxnSpLocks/>
          </p:cNvCxnSpPr>
          <p:nvPr/>
        </p:nvCxnSpPr>
        <p:spPr>
          <a:xfrm flipH="1">
            <a:off x="14470565" y="12054673"/>
            <a:ext cx="3070343" cy="1844421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E811D92A-C3C0-41F3-A112-3E5766BCAE6D}"/>
              </a:ext>
            </a:extLst>
          </p:cNvPr>
          <p:cNvCxnSpPr>
            <a:cxnSpLocks/>
          </p:cNvCxnSpPr>
          <p:nvPr/>
        </p:nvCxnSpPr>
        <p:spPr>
          <a:xfrm flipH="1">
            <a:off x="15021548" y="12404759"/>
            <a:ext cx="8349764" cy="11674441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extBox 91">
            <a:extLst>
              <a:ext uri="{FF2B5EF4-FFF2-40B4-BE49-F238E27FC236}">
                <a16:creationId xmlns:a16="http://schemas.microsoft.com/office/drawing/2014/main" id="{4D0FADEA-8A83-4EDA-9FB5-452093895ECE}"/>
              </a:ext>
            </a:extLst>
          </p:cNvPr>
          <p:cNvSpPr txBox="1"/>
          <p:nvPr/>
        </p:nvSpPr>
        <p:spPr>
          <a:xfrm>
            <a:off x="0" y="167513"/>
            <a:ext cx="36575999" cy="5616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00" b="1" dirty="0">
                <a:latin typeface="+mj-lt"/>
              </a:rPr>
              <a:t>Review of Deployment</a:t>
            </a:r>
          </a:p>
          <a:p>
            <a:pPr algn="ctr"/>
            <a:r>
              <a:rPr lang="en-US" sz="16300" b="1" dirty="0">
                <a:latin typeface="+mj-lt"/>
              </a:rPr>
              <a:t>Ochlockonee, Withlacoochee &amp; Apalachicola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DEA5631E-36A3-488F-A44A-6AB970B10EB5}"/>
              </a:ext>
            </a:extLst>
          </p:cNvPr>
          <p:cNvSpPr txBox="1"/>
          <p:nvPr/>
        </p:nvSpPr>
        <p:spPr>
          <a:xfrm>
            <a:off x="1386858" y="7336952"/>
            <a:ext cx="4021213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0" dirty="0"/>
              <a:t>Roadway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744FB0EB-D89F-4C0E-8C87-EF52045E4C41}"/>
              </a:ext>
            </a:extLst>
          </p:cNvPr>
          <p:cNvCxnSpPr>
            <a:cxnSpLocks/>
            <a:endCxn id="38" idx="2"/>
          </p:cNvCxnSpPr>
          <p:nvPr/>
        </p:nvCxnSpPr>
        <p:spPr>
          <a:xfrm>
            <a:off x="6219887" y="7309826"/>
            <a:ext cx="6276913" cy="16328216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32377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E3A4467-0DD5-4238-AFBF-E55B7F353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13615" y="7460595"/>
            <a:ext cx="16744950" cy="4259488"/>
          </a:xfrm>
        </p:spPr>
        <p:txBody>
          <a:bodyPr>
            <a:noAutofit/>
          </a:bodyPr>
          <a:lstStyle/>
          <a:p>
            <a:r>
              <a:rPr lang="en-US" sz="9600" dirty="0">
                <a:latin typeface="+mn-lt"/>
              </a:rPr>
              <a:t>1. Metal pole was attached to TBWA withdrawal point control structure. 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C19FB50B-AFA7-488C-978A-2AFFF5669748}"/>
              </a:ext>
            </a:extLst>
          </p:cNvPr>
          <p:cNvSpPr txBox="1">
            <a:spLocks/>
          </p:cNvSpPr>
          <p:nvPr/>
        </p:nvSpPr>
        <p:spPr>
          <a:xfrm>
            <a:off x="1966376" y="407807"/>
            <a:ext cx="31546800" cy="550766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36575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9600" b="1" dirty="0"/>
              <a:t>Sampler Deployment for </a:t>
            </a:r>
          </a:p>
          <a:p>
            <a:pPr algn="ctr"/>
            <a:r>
              <a:rPr lang="en-US" sz="19500" b="1" dirty="0"/>
              <a:t>Alafia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BCF618-A3A8-430F-A624-707FBCF742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87" y="5677700"/>
            <a:ext cx="16596528" cy="1244739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A264EA4-FE6E-4FBB-9F6C-976F7BF290D8}"/>
              </a:ext>
            </a:extLst>
          </p:cNvPr>
          <p:cNvSpPr txBox="1"/>
          <p:nvPr/>
        </p:nvSpPr>
        <p:spPr>
          <a:xfrm>
            <a:off x="2382771" y="21013152"/>
            <a:ext cx="1659652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/>
              <a:t>2. Concrete blocks placed in front of withdrawal point.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E821F52-BA14-4E19-BAC5-BEA767BB16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3615" y="14594305"/>
            <a:ext cx="19783760" cy="12837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7626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9F2A028-8090-45DD-AAA4-F67998AD38A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58979" y="178361"/>
            <a:ext cx="31546800" cy="5507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00" b="1" dirty="0">
                <a:latin typeface="+mj-lt"/>
              </a:rPr>
              <a:t>Sampler Deployment for </a:t>
            </a:r>
          </a:p>
          <a:p>
            <a:pPr algn="ctr"/>
            <a:r>
              <a:rPr lang="en-US" sz="19500" b="1" dirty="0">
                <a:latin typeface="+mj-lt"/>
              </a:rPr>
              <a:t>Alafia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E169A0-53D2-404E-862A-479B17045AA7}"/>
              </a:ext>
            </a:extLst>
          </p:cNvPr>
          <p:cNvSpPr txBox="1"/>
          <p:nvPr/>
        </p:nvSpPr>
        <p:spPr>
          <a:xfrm>
            <a:off x="3270497" y="22378251"/>
            <a:ext cx="1713506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/>
              <a:t>4. Canister was loaded with POCIS and SPMDs.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7E56D5-DCA4-4B6F-B36D-4F05A0DB441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00"/>
          <a:stretch/>
        </p:blipFill>
        <p:spPr>
          <a:xfrm>
            <a:off x="0" y="5686023"/>
            <a:ext cx="16423105" cy="1313848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68CC255-F1BC-404E-BC81-A752F2A4504A}"/>
              </a:ext>
            </a:extLst>
          </p:cNvPr>
          <p:cNvSpPr txBox="1"/>
          <p:nvPr/>
        </p:nvSpPr>
        <p:spPr>
          <a:xfrm>
            <a:off x="16403225" y="7229337"/>
            <a:ext cx="1780255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/>
              <a:t>3. Buoys were attached to top of passive sampler.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3C9F89A-ABB0-45C5-BED0-4550BBCEEB7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76"/>
          <a:stretch/>
        </p:blipFill>
        <p:spPr>
          <a:xfrm>
            <a:off x="20405558" y="12283086"/>
            <a:ext cx="16170442" cy="1514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2194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721F6B5-7C2E-4B54-9AC9-E6AD6B4C87DC}"/>
              </a:ext>
            </a:extLst>
          </p:cNvPr>
          <p:cNvSpPr txBox="1">
            <a:spLocks/>
          </p:cNvSpPr>
          <p:nvPr/>
        </p:nvSpPr>
        <p:spPr>
          <a:xfrm>
            <a:off x="4620986" y="20978304"/>
            <a:ext cx="16524514" cy="46291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36575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atin typeface="+mn-lt"/>
              </a:rPr>
              <a:t>5. Sampler lowered into water, and positioned into place.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2A2895-6B1B-473E-B99A-5633FE0F37B2}"/>
              </a:ext>
            </a:extLst>
          </p:cNvPr>
          <p:cNvSpPr txBox="1"/>
          <p:nvPr/>
        </p:nvSpPr>
        <p:spPr>
          <a:xfrm>
            <a:off x="577516" y="0"/>
            <a:ext cx="3657600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00" b="1" dirty="0">
                <a:latin typeface="+mj-lt"/>
              </a:rPr>
              <a:t>Sampler Deployment for </a:t>
            </a:r>
          </a:p>
          <a:p>
            <a:pPr algn="ctr"/>
            <a:r>
              <a:rPr lang="en-US" sz="19600" b="1" dirty="0">
                <a:latin typeface="+mj-lt"/>
              </a:rPr>
              <a:t>Alafia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18CF54-5555-45BE-AA5E-810587277C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39" b="17193"/>
          <a:stretch/>
        </p:blipFill>
        <p:spPr>
          <a:xfrm>
            <a:off x="117046" y="4573984"/>
            <a:ext cx="15430500" cy="13671842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7A9B9051-1E04-4300-9DE8-C8D3F3D41CF5}"/>
              </a:ext>
            </a:extLst>
          </p:cNvPr>
          <p:cNvSpPr txBox="1">
            <a:spLocks/>
          </p:cNvSpPr>
          <p:nvPr/>
        </p:nvSpPr>
        <p:spPr>
          <a:xfrm>
            <a:off x="15806225" y="6995980"/>
            <a:ext cx="16020046" cy="30082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36575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dirty="0">
                <a:latin typeface="+mn-lt"/>
              </a:rPr>
              <a:t>5. Cable was attached to sampler through slip rings.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E46B7F6-8E60-464E-B04B-C065590B1F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90" b="33487"/>
          <a:stretch/>
        </p:blipFill>
        <p:spPr>
          <a:xfrm>
            <a:off x="21145500" y="10875449"/>
            <a:ext cx="15430500" cy="16657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1378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F684D-B71F-48D2-9585-EF256AF83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0357" y="6436281"/>
            <a:ext cx="14182617" cy="4779201"/>
          </a:xfrm>
        </p:spPr>
        <p:txBody>
          <a:bodyPr>
            <a:noAutofit/>
          </a:bodyPr>
          <a:lstStyle/>
          <a:p>
            <a:r>
              <a:rPr lang="en-US" sz="8800" dirty="0">
                <a:latin typeface="+mn-lt"/>
              </a:rPr>
              <a:t>7. Initial water quality parameters were collected. Sampler deployed 30 -35 days.</a:t>
            </a:r>
            <a:endParaRPr lang="en-US" sz="8800" dirty="0">
              <a:solidFill>
                <a:srgbClr val="FF0000"/>
              </a:solidFill>
              <a:highlight>
                <a:srgbClr val="FFFF00"/>
              </a:highlight>
              <a:latin typeface="+mn-l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31991AB-C6F5-4895-82CF-53738F9171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0" y="4064614"/>
            <a:ext cx="13043787" cy="1634094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8B7E95B-7709-44D3-B013-418F2C4E041B}"/>
              </a:ext>
            </a:extLst>
          </p:cNvPr>
          <p:cNvSpPr txBox="1"/>
          <p:nvPr/>
        </p:nvSpPr>
        <p:spPr>
          <a:xfrm>
            <a:off x="46571" y="-146151"/>
            <a:ext cx="3657600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00" b="1" dirty="0">
                <a:latin typeface="+mj-lt"/>
              </a:rPr>
              <a:t>Sampler Deployment for </a:t>
            </a:r>
          </a:p>
          <a:p>
            <a:pPr algn="ctr"/>
            <a:r>
              <a:rPr lang="en-US" sz="19600" b="1" dirty="0">
                <a:latin typeface="+mj-lt"/>
              </a:rPr>
              <a:t>Alafia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861F7D7-2FD8-4FA0-8EA4-A889DD56435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09" b="29148"/>
          <a:stretch/>
        </p:blipFill>
        <p:spPr>
          <a:xfrm>
            <a:off x="21512464" y="12079705"/>
            <a:ext cx="15110108" cy="1535229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19A9290-8C92-4365-AC9C-6C4CCA197428}"/>
              </a:ext>
            </a:extLst>
          </p:cNvPr>
          <p:cNvSpPr txBox="1"/>
          <p:nvPr/>
        </p:nvSpPr>
        <p:spPr>
          <a:xfrm>
            <a:off x="9660479" y="22134002"/>
            <a:ext cx="1228557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/>
              <a:t>8. Checked equipment &amp; took field measurements halfway through.</a:t>
            </a:r>
          </a:p>
        </p:txBody>
      </p:sp>
    </p:spTree>
    <p:extLst>
      <p:ext uri="{BB962C8B-B14F-4D97-AF65-F5344CB8AC3E}">
        <p14:creationId xmlns:p14="http://schemas.microsoft.com/office/powerpoint/2010/main" val="38936263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2E852ED-F84C-4904-86AF-F18FFD9C96BC}"/>
              </a:ext>
            </a:extLst>
          </p:cNvPr>
          <p:cNvSpPr txBox="1"/>
          <p:nvPr/>
        </p:nvSpPr>
        <p:spPr>
          <a:xfrm>
            <a:off x="20667143" y="20017427"/>
            <a:ext cx="1590885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/>
              <a:t>10. Canister contents (POCISs, SPMDs) loaded into cans. Cans sealed, stored in ice, and shipped to SGS/</a:t>
            </a:r>
            <a:r>
              <a:rPr lang="en-US" sz="8800" dirty="0" err="1"/>
              <a:t>Axys</a:t>
            </a:r>
            <a:r>
              <a:rPr lang="en-US" sz="8800" dirty="0"/>
              <a:t> for extraction.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3C1BD2-B795-4883-9FB4-D48CC0C05B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" t="31909" r="-226" b="4020"/>
          <a:stretch/>
        </p:blipFill>
        <p:spPr>
          <a:xfrm>
            <a:off x="0" y="16362947"/>
            <a:ext cx="20574000" cy="1106905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F4C1131-D30E-4ECB-B773-1410214E8997}"/>
              </a:ext>
            </a:extLst>
          </p:cNvPr>
          <p:cNvSpPr txBox="1"/>
          <p:nvPr/>
        </p:nvSpPr>
        <p:spPr>
          <a:xfrm>
            <a:off x="46571" y="-146151"/>
            <a:ext cx="3657600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00" b="1" dirty="0">
                <a:latin typeface="+mj-lt"/>
              </a:rPr>
              <a:t>Sampler Deployment for </a:t>
            </a:r>
          </a:p>
          <a:p>
            <a:pPr algn="ctr"/>
            <a:r>
              <a:rPr lang="en-US" sz="19600" b="1" dirty="0">
                <a:latin typeface="+mj-lt"/>
              </a:rPr>
              <a:t>Alafia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863CBB-CE0D-4FF3-BE74-7302BBF4ACF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5" t="41318" r="11047" b="-1"/>
          <a:stretch/>
        </p:blipFill>
        <p:spPr>
          <a:xfrm>
            <a:off x="46571" y="5323189"/>
            <a:ext cx="20574000" cy="1073216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81D8D31F-43CA-4661-8112-0A4C5E9B34D1}"/>
              </a:ext>
            </a:extLst>
          </p:cNvPr>
          <p:cNvSpPr txBox="1">
            <a:spLocks/>
          </p:cNvSpPr>
          <p:nvPr/>
        </p:nvSpPr>
        <p:spPr>
          <a:xfrm>
            <a:off x="21005581" y="7612367"/>
            <a:ext cx="13468851" cy="61538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6575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dirty="0">
                <a:latin typeface="+mn-lt"/>
              </a:rPr>
              <a:t>9. Grab samples collected. Passive sampler retrieved. </a:t>
            </a:r>
          </a:p>
        </p:txBody>
      </p:sp>
    </p:spTree>
    <p:extLst>
      <p:ext uri="{BB962C8B-B14F-4D97-AF65-F5344CB8AC3E}">
        <p14:creationId xmlns:p14="http://schemas.microsoft.com/office/powerpoint/2010/main" val="29750281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DECC1369-D093-4B6B-AF5A-3C6B98A3BF3F}"/>
              </a:ext>
            </a:extLst>
          </p:cNvPr>
          <p:cNvSpPr/>
          <p:nvPr/>
        </p:nvSpPr>
        <p:spPr>
          <a:xfrm rot="18031211">
            <a:off x="18047951" y="20214978"/>
            <a:ext cx="3607952" cy="20574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2" name="Picture 111">
            <a:extLst>
              <a:ext uri="{FF2B5EF4-FFF2-40B4-BE49-F238E27FC236}">
                <a16:creationId xmlns:a16="http://schemas.microsoft.com/office/drawing/2014/main" id="{407B48E2-418E-4ECC-9BAA-18A2E0E015D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" r="54444" b="-8098"/>
          <a:stretch/>
        </p:blipFill>
        <p:spPr>
          <a:xfrm>
            <a:off x="12801587" y="14804611"/>
            <a:ext cx="10694521" cy="2654864"/>
          </a:xfrm>
          <a:prstGeom prst="rect">
            <a:avLst/>
          </a:prstGeom>
        </p:spPr>
      </p:pic>
      <p:pic>
        <p:nvPicPr>
          <p:cNvPr id="111" name="Picture 110">
            <a:extLst>
              <a:ext uri="{FF2B5EF4-FFF2-40B4-BE49-F238E27FC236}">
                <a16:creationId xmlns:a16="http://schemas.microsoft.com/office/drawing/2014/main" id="{E4AB1569-A5C9-456C-A27D-D033667686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357" b="-1908"/>
          <a:stretch/>
        </p:blipFill>
        <p:spPr>
          <a:xfrm>
            <a:off x="27379481" y="14245557"/>
            <a:ext cx="8836959" cy="2188907"/>
          </a:xfrm>
          <a:prstGeom prst="rect">
            <a:avLst/>
          </a:prstGeom>
        </p:spPr>
      </p:pic>
      <p:pic>
        <p:nvPicPr>
          <p:cNvPr id="110" name="Picture 109">
            <a:extLst>
              <a:ext uri="{FF2B5EF4-FFF2-40B4-BE49-F238E27FC236}">
                <a16:creationId xmlns:a16="http://schemas.microsoft.com/office/drawing/2014/main" id="{157CC449-A72E-468C-88E2-C8CD0B12F9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357" b="-1908"/>
          <a:stretch/>
        </p:blipFill>
        <p:spPr>
          <a:xfrm>
            <a:off x="27456979" y="11735367"/>
            <a:ext cx="8836959" cy="2502851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EB365082-D5C4-46C6-95CA-688C83BAF7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47802" y="17414385"/>
            <a:ext cx="23883750" cy="2455984"/>
          </a:xfrm>
          <a:prstGeom prst="rect">
            <a:avLst/>
          </a:prstGeom>
        </p:spPr>
      </p:pic>
      <p:sp>
        <p:nvSpPr>
          <p:cNvPr id="101" name="Rectangle 100">
            <a:extLst>
              <a:ext uri="{FF2B5EF4-FFF2-40B4-BE49-F238E27FC236}">
                <a16:creationId xmlns:a16="http://schemas.microsoft.com/office/drawing/2014/main" id="{2C33F925-FBC7-4920-A4F8-BA7DB68D5619}"/>
              </a:ext>
            </a:extLst>
          </p:cNvPr>
          <p:cNvSpPr/>
          <p:nvPr/>
        </p:nvSpPr>
        <p:spPr>
          <a:xfrm>
            <a:off x="53643" y="6845078"/>
            <a:ext cx="12560388" cy="562049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B7924B0-90F0-4680-9454-CE3F51C6F673}"/>
              </a:ext>
            </a:extLst>
          </p:cNvPr>
          <p:cNvSpPr/>
          <p:nvPr/>
        </p:nvSpPr>
        <p:spPr>
          <a:xfrm rot="3135973" flipV="1">
            <a:off x="21230421" y="20021636"/>
            <a:ext cx="2722625" cy="158554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C8A094D-785D-49CD-AEB4-597D46C99223}"/>
              </a:ext>
            </a:extLst>
          </p:cNvPr>
          <p:cNvSpPr/>
          <p:nvPr/>
        </p:nvSpPr>
        <p:spPr>
          <a:xfrm>
            <a:off x="53643" y="12567584"/>
            <a:ext cx="12763500" cy="70104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71E19B-C93B-45DD-AADC-B644372943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14424" y="25010371"/>
            <a:ext cx="23767031" cy="245598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4601B65-956B-49FF-A3AD-0036A61F8C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14424" y="22337628"/>
            <a:ext cx="23709881" cy="24559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819B08E-AEF8-436C-AADA-6DDC657EE1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63500" y="6913688"/>
            <a:ext cx="23475616" cy="24559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701FEB6-9C90-401A-88EE-55953DF291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63500" y="9369672"/>
            <a:ext cx="23475616" cy="2455984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358A657-6B6E-4514-9C82-C98F43AC4ACA}"/>
              </a:ext>
            </a:extLst>
          </p:cNvPr>
          <p:cNvCxnSpPr>
            <a:cxnSpLocks/>
          </p:cNvCxnSpPr>
          <p:nvPr/>
        </p:nvCxnSpPr>
        <p:spPr>
          <a:xfrm flipV="1">
            <a:off x="6288505" y="12639173"/>
            <a:ext cx="14144880" cy="13445"/>
          </a:xfrm>
          <a:prstGeom prst="line">
            <a:avLst/>
          </a:prstGeom>
          <a:ln w="2413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F780CFB-5B99-4D7C-977A-3D7097D4C0B2}"/>
              </a:ext>
            </a:extLst>
          </p:cNvPr>
          <p:cNvCxnSpPr>
            <a:cxnSpLocks/>
          </p:cNvCxnSpPr>
          <p:nvPr/>
        </p:nvCxnSpPr>
        <p:spPr>
          <a:xfrm>
            <a:off x="20433385" y="12763539"/>
            <a:ext cx="1522111" cy="362905"/>
          </a:xfrm>
          <a:prstGeom prst="line">
            <a:avLst/>
          </a:prstGeom>
          <a:ln w="2413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31C6AFD9-3986-4D90-BC01-694BEE4A96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717231">
            <a:off x="19853583" y="18316500"/>
            <a:ext cx="1188823" cy="114005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33DB33F-63E3-4531-8CCA-DFA7E6C34D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717231">
            <a:off x="20078818" y="15464719"/>
            <a:ext cx="1188823" cy="1140051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E8CEA4D-A989-4FCD-A74D-6AA6151BEC2A}"/>
              </a:ext>
            </a:extLst>
          </p:cNvPr>
          <p:cNvCxnSpPr>
            <a:cxnSpLocks/>
          </p:cNvCxnSpPr>
          <p:nvPr/>
        </p:nvCxnSpPr>
        <p:spPr>
          <a:xfrm flipH="1">
            <a:off x="20447994" y="15463489"/>
            <a:ext cx="450472" cy="4004164"/>
          </a:xfrm>
          <a:prstGeom prst="line">
            <a:avLst/>
          </a:prstGeom>
          <a:ln w="2413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6620CF75-DA42-4A97-A088-864953A0231A}"/>
              </a:ext>
            </a:extLst>
          </p:cNvPr>
          <p:cNvSpPr/>
          <p:nvPr/>
        </p:nvSpPr>
        <p:spPr>
          <a:xfrm>
            <a:off x="21004856" y="15502375"/>
            <a:ext cx="1725616" cy="3965278"/>
          </a:xfrm>
          <a:prstGeom prst="rect">
            <a:avLst/>
          </a:prstGeom>
          <a:solidFill>
            <a:schemeClr val="accent6"/>
          </a:solidFill>
          <a:scene3d>
            <a:camera prst="orthographicFront">
              <a:rot lat="0" lon="0" rev="212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8C4CFD3-EAC2-406C-A2AB-F4DE6B0908AC}"/>
              </a:ext>
            </a:extLst>
          </p:cNvPr>
          <p:cNvSpPr/>
          <p:nvPr/>
        </p:nvSpPr>
        <p:spPr>
          <a:xfrm rot="18717231">
            <a:off x="21292060" y="13235380"/>
            <a:ext cx="1226722" cy="1116065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F8F3E9D-4A25-43AE-8901-E6491B3888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717231">
            <a:off x="21281666" y="14349801"/>
            <a:ext cx="1225402" cy="1115665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96899D4-5C2D-40AE-8196-4190A18ACAA2}"/>
              </a:ext>
            </a:extLst>
          </p:cNvPr>
          <p:cNvCxnSpPr>
            <a:cxnSpLocks/>
          </p:cNvCxnSpPr>
          <p:nvPr/>
        </p:nvCxnSpPr>
        <p:spPr>
          <a:xfrm flipH="1">
            <a:off x="21420387" y="12811244"/>
            <a:ext cx="1065622" cy="91033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5A2B20E-5AC0-44AC-B1DD-7DF867D6A473}"/>
              </a:ext>
            </a:extLst>
          </p:cNvPr>
          <p:cNvCxnSpPr>
            <a:cxnSpLocks/>
          </p:cNvCxnSpPr>
          <p:nvPr/>
        </p:nvCxnSpPr>
        <p:spPr>
          <a:xfrm>
            <a:off x="20447994" y="12652618"/>
            <a:ext cx="450471" cy="2954789"/>
          </a:xfrm>
          <a:prstGeom prst="line">
            <a:avLst/>
          </a:prstGeom>
          <a:ln w="2413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694CB50A-A904-4BD4-9F32-3CFFBA95A167}"/>
              </a:ext>
            </a:extLst>
          </p:cNvPr>
          <p:cNvSpPr txBox="1"/>
          <p:nvPr/>
        </p:nvSpPr>
        <p:spPr>
          <a:xfrm>
            <a:off x="1064885" y="11165069"/>
            <a:ext cx="9543339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TBWA Control Structure  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751CE78-71B6-477D-BE04-FF8768F9DFA7}"/>
              </a:ext>
            </a:extLst>
          </p:cNvPr>
          <p:cNvSpPr/>
          <p:nvPr/>
        </p:nvSpPr>
        <p:spPr>
          <a:xfrm>
            <a:off x="1257300" y="14090003"/>
            <a:ext cx="10020300" cy="397338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276501F1-0B33-4D62-BF56-9EA5E6DD2A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9190" y="14110143"/>
            <a:ext cx="9828409" cy="3953248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45E3E7A-C255-4161-9046-E2179E2A2BF4}"/>
              </a:ext>
            </a:extLst>
          </p:cNvPr>
          <p:cNvCxnSpPr>
            <a:cxnSpLocks/>
          </p:cNvCxnSpPr>
          <p:nvPr/>
        </p:nvCxnSpPr>
        <p:spPr>
          <a:xfrm flipV="1">
            <a:off x="2165685" y="14110143"/>
            <a:ext cx="0" cy="4004482"/>
          </a:xfrm>
          <a:prstGeom prst="line">
            <a:avLst/>
          </a:prstGeom>
          <a:ln w="4826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75A92E82-3126-442E-A9BA-A3E230DEE6F0}"/>
              </a:ext>
            </a:extLst>
          </p:cNvPr>
          <p:cNvCxnSpPr>
            <a:cxnSpLocks/>
          </p:cNvCxnSpPr>
          <p:nvPr/>
        </p:nvCxnSpPr>
        <p:spPr>
          <a:xfrm flipV="1">
            <a:off x="3232485" y="14058909"/>
            <a:ext cx="0" cy="4004482"/>
          </a:xfrm>
          <a:prstGeom prst="line">
            <a:avLst/>
          </a:prstGeom>
          <a:ln w="4826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F83C4E1A-889B-4FFC-8BA5-6BF7EDFC0B7E}"/>
              </a:ext>
            </a:extLst>
          </p:cNvPr>
          <p:cNvCxnSpPr>
            <a:cxnSpLocks/>
          </p:cNvCxnSpPr>
          <p:nvPr/>
        </p:nvCxnSpPr>
        <p:spPr>
          <a:xfrm flipV="1">
            <a:off x="4531895" y="13792200"/>
            <a:ext cx="0" cy="4322425"/>
          </a:xfrm>
          <a:prstGeom prst="line">
            <a:avLst/>
          </a:prstGeom>
          <a:ln w="4826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5C13EE85-90A2-4CFB-866C-5F1BD4431D8B}"/>
              </a:ext>
            </a:extLst>
          </p:cNvPr>
          <p:cNvCxnSpPr>
            <a:cxnSpLocks/>
          </p:cNvCxnSpPr>
          <p:nvPr/>
        </p:nvCxnSpPr>
        <p:spPr>
          <a:xfrm flipV="1">
            <a:off x="5783180" y="14058909"/>
            <a:ext cx="0" cy="4004482"/>
          </a:xfrm>
          <a:prstGeom prst="line">
            <a:avLst/>
          </a:prstGeom>
          <a:ln w="4826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F9E6776D-FD13-4F92-9AE7-5684BF64C963}"/>
              </a:ext>
            </a:extLst>
          </p:cNvPr>
          <p:cNvCxnSpPr>
            <a:cxnSpLocks/>
          </p:cNvCxnSpPr>
          <p:nvPr/>
        </p:nvCxnSpPr>
        <p:spPr>
          <a:xfrm flipV="1">
            <a:off x="6938211" y="14058909"/>
            <a:ext cx="0" cy="4024622"/>
          </a:xfrm>
          <a:prstGeom prst="line">
            <a:avLst/>
          </a:prstGeom>
          <a:ln w="4826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781FE195-453E-4653-A800-F37C1F20A7FD}"/>
              </a:ext>
            </a:extLst>
          </p:cNvPr>
          <p:cNvCxnSpPr>
            <a:cxnSpLocks/>
          </p:cNvCxnSpPr>
          <p:nvPr/>
        </p:nvCxnSpPr>
        <p:spPr>
          <a:xfrm flipV="1">
            <a:off x="7896906" y="13792200"/>
            <a:ext cx="0" cy="4344927"/>
          </a:xfrm>
          <a:prstGeom prst="line">
            <a:avLst/>
          </a:prstGeom>
          <a:ln w="4826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ADBEE7F0-D3CA-420B-8C9D-3349A72ABCED}"/>
              </a:ext>
            </a:extLst>
          </p:cNvPr>
          <p:cNvCxnSpPr>
            <a:cxnSpLocks/>
          </p:cNvCxnSpPr>
          <p:nvPr/>
        </p:nvCxnSpPr>
        <p:spPr>
          <a:xfrm flipV="1">
            <a:off x="8911390" y="14058909"/>
            <a:ext cx="0" cy="4078218"/>
          </a:xfrm>
          <a:prstGeom prst="line">
            <a:avLst/>
          </a:prstGeom>
          <a:ln w="4826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79E94AF6-7C8C-48C7-893C-B91F2D5F59F7}"/>
              </a:ext>
            </a:extLst>
          </p:cNvPr>
          <p:cNvCxnSpPr>
            <a:cxnSpLocks/>
          </p:cNvCxnSpPr>
          <p:nvPr/>
        </p:nvCxnSpPr>
        <p:spPr>
          <a:xfrm flipV="1">
            <a:off x="10162675" y="13792200"/>
            <a:ext cx="0" cy="4384274"/>
          </a:xfrm>
          <a:prstGeom prst="line">
            <a:avLst/>
          </a:prstGeom>
          <a:ln w="4826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409A86D9-3509-4922-B0EC-5BDFF6E85887}"/>
              </a:ext>
            </a:extLst>
          </p:cNvPr>
          <p:cNvCxnSpPr>
            <a:cxnSpLocks/>
          </p:cNvCxnSpPr>
          <p:nvPr/>
        </p:nvCxnSpPr>
        <p:spPr>
          <a:xfrm>
            <a:off x="1100980" y="14905187"/>
            <a:ext cx="10176619" cy="1"/>
          </a:xfrm>
          <a:prstGeom prst="line">
            <a:avLst/>
          </a:prstGeom>
          <a:ln w="4826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9FAF0A69-55AB-4C43-A305-2B70DB5AF262}"/>
              </a:ext>
            </a:extLst>
          </p:cNvPr>
          <p:cNvCxnSpPr>
            <a:cxnSpLocks/>
          </p:cNvCxnSpPr>
          <p:nvPr/>
        </p:nvCxnSpPr>
        <p:spPr>
          <a:xfrm>
            <a:off x="1100980" y="17300077"/>
            <a:ext cx="11594217" cy="159398"/>
          </a:xfrm>
          <a:prstGeom prst="line">
            <a:avLst/>
          </a:prstGeom>
          <a:ln w="4826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82C4FB57-33FB-4B26-93BF-F8F7F3CE2A2A}"/>
              </a:ext>
            </a:extLst>
          </p:cNvPr>
          <p:cNvSpPr txBox="1"/>
          <p:nvPr/>
        </p:nvSpPr>
        <p:spPr>
          <a:xfrm>
            <a:off x="9919035" y="9507652"/>
            <a:ext cx="1836821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Pole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4D4F4E4-6B1B-46AD-8FFF-07BD59EAFC78}"/>
              </a:ext>
            </a:extLst>
          </p:cNvPr>
          <p:cNvCxnSpPr>
            <a:cxnSpLocks/>
          </p:cNvCxnSpPr>
          <p:nvPr/>
        </p:nvCxnSpPr>
        <p:spPr>
          <a:xfrm>
            <a:off x="11767856" y="10606344"/>
            <a:ext cx="1506836" cy="2055449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3D816372-D5C0-4371-ABA0-64D7E1ADCB84}"/>
              </a:ext>
            </a:extLst>
          </p:cNvPr>
          <p:cNvSpPr txBox="1"/>
          <p:nvPr/>
        </p:nvSpPr>
        <p:spPr>
          <a:xfrm>
            <a:off x="22477418" y="11732822"/>
            <a:ext cx="2165684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6600" b="1" dirty="0"/>
              <a:t>Cable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48F6FE3-2F5A-46E8-A241-76467B17D0B9}"/>
              </a:ext>
            </a:extLst>
          </p:cNvPr>
          <p:cNvSpPr txBox="1"/>
          <p:nvPr/>
        </p:nvSpPr>
        <p:spPr>
          <a:xfrm>
            <a:off x="24597466" y="13126444"/>
            <a:ext cx="2695074" cy="1111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Buoys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14F68665-B920-44AB-978A-63A673A6BC08}"/>
              </a:ext>
            </a:extLst>
          </p:cNvPr>
          <p:cNvCxnSpPr>
            <a:cxnSpLocks/>
          </p:cNvCxnSpPr>
          <p:nvPr/>
        </p:nvCxnSpPr>
        <p:spPr>
          <a:xfrm flipH="1">
            <a:off x="22268667" y="14110143"/>
            <a:ext cx="2324536" cy="947728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C5BF681C-B878-428C-BBAE-9A3C9B710526}"/>
              </a:ext>
            </a:extLst>
          </p:cNvPr>
          <p:cNvCxnSpPr>
            <a:cxnSpLocks/>
          </p:cNvCxnSpPr>
          <p:nvPr/>
        </p:nvCxnSpPr>
        <p:spPr>
          <a:xfrm flipH="1">
            <a:off x="22523055" y="16203811"/>
            <a:ext cx="4156654" cy="1690454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B6128CF5-EB2D-491E-A6CE-4DDFA214B21E}"/>
              </a:ext>
            </a:extLst>
          </p:cNvPr>
          <p:cNvSpPr txBox="1"/>
          <p:nvPr/>
        </p:nvSpPr>
        <p:spPr>
          <a:xfrm>
            <a:off x="23500371" y="15045639"/>
            <a:ext cx="3263000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6600" b="1" dirty="0"/>
              <a:t>Sampler</a:t>
            </a: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12FF4131-729F-49C0-8788-F4E553B11273}"/>
              </a:ext>
            </a:extLst>
          </p:cNvPr>
          <p:cNvCxnSpPr>
            <a:cxnSpLocks/>
          </p:cNvCxnSpPr>
          <p:nvPr/>
        </p:nvCxnSpPr>
        <p:spPr>
          <a:xfrm flipH="1" flipV="1">
            <a:off x="16994665" y="14359477"/>
            <a:ext cx="3400136" cy="1286847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175FDAC6-4673-42F0-A62B-7E0950536E1C}"/>
              </a:ext>
            </a:extLst>
          </p:cNvPr>
          <p:cNvCxnSpPr>
            <a:cxnSpLocks/>
          </p:cNvCxnSpPr>
          <p:nvPr/>
        </p:nvCxnSpPr>
        <p:spPr>
          <a:xfrm flipH="1">
            <a:off x="23956019" y="17326095"/>
            <a:ext cx="3500961" cy="1487103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1C479727-5B7B-4DE1-9528-94AB708C2C57}"/>
              </a:ext>
            </a:extLst>
          </p:cNvPr>
          <p:cNvCxnSpPr>
            <a:cxnSpLocks/>
          </p:cNvCxnSpPr>
          <p:nvPr/>
        </p:nvCxnSpPr>
        <p:spPr>
          <a:xfrm>
            <a:off x="16994665" y="14359477"/>
            <a:ext cx="3066531" cy="4136325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>
            <a:extLst>
              <a:ext uri="{FF2B5EF4-FFF2-40B4-BE49-F238E27FC236}">
                <a16:creationId xmlns:a16="http://schemas.microsoft.com/office/drawing/2014/main" id="{CECC9D51-6740-43B0-82FF-453DFD642ECF}"/>
              </a:ext>
            </a:extLst>
          </p:cNvPr>
          <p:cNvSpPr txBox="1"/>
          <p:nvPr/>
        </p:nvSpPr>
        <p:spPr>
          <a:xfrm>
            <a:off x="27456980" y="16581942"/>
            <a:ext cx="6068029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6600" b="1" dirty="0"/>
              <a:t>Concrete blocks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1E0FB7FB-0139-4876-BBFC-F4C3C58BE233}"/>
              </a:ext>
            </a:extLst>
          </p:cNvPr>
          <p:cNvSpPr txBox="1"/>
          <p:nvPr/>
        </p:nvSpPr>
        <p:spPr>
          <a:xfrm>
            <a:off x="13274692" y="13348555"/>
            <a:ext cx="3734128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6600" b="1" dirty="0"/>
              <a:t>Slip Rings</a:t>
            </a:r>
          </a:p>
        </p:txBody>
      </p:sp>
      <p:pic>
        <p:nvPicPr>
          <p:cNvPr id="75" name="Picture 74">
            <a:extLst>
              <a:ext uri="{FF2B5EF4-FFF2-40B4-BE49-F238E27FC236}">
                <a16:creationId xmlns:a16="http://schemas.microsoft.com/office/drawing/2014/main" id="{876B14F0-F7ED-4CE4-A0C0-9F62F19015E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512"/>
          <a:stretch/>
        </p:blipFill>
        <p:spPr>
          <a:xfrm>
            <a:off x="24689134" y="19859857"/>
            <a:ext cx="11835171" cy="2455984"/>
          </a:xfrm>
          <a:prstGeom prst="rect">
            <a:avLst/>
          </a:prstGeom>
        </p:spPr>
      </p:pic>
      <p:sp>
        <p:nvSpPr>
          <p:cNvPr id="76" name="Rectangle 75">
            <a:extLst>
              <a:ext uri="{FF2B5EF4-FFF2-40B4-BE49-F238E27FC236}">
                <a16:creationId xmlns:a16="http://schemas.microsoft.com/office/drawing/2014/main" id="{7E4DA5EB-65FE-4A71-A166-110A3417EFC6}"/>
              </a:ext>
            </a:extLst>
          </p:cNvPr>
          <p:cNvSpPr/>
          <p:nvPr/>
        </p:nvSpPr>
        <p:spPr>
          <a:xfrm>
            <a:off x="11075750" y="15151920"/>
            <a:ext cx="1738674" cy="204614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9EA238E9-1840-42C1-BBB3-2773CCA7EE63}"/>
              </a:ext>
            </a:extLst>
          </p:cNvPr>
          <p:cNvCxnSpPr>
            <a:cxnSpLocks/>
          </p:cNvCxnSpPr>
          <p:nvPr/>
        </p:nvCxnSpPr>
        <p:spPr>
          <a:xfrm>
            <a:off x="1100980" y="15997504"/>
            <a:ext cx="11546822" cy="1"/>
          </a:xfrm>
          <a:prstGeom prst="line">
            <a:avLst/>
          </a:prstGeom>
          <a:ln w="4826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E666148A-E68D-4F57-8AE4-0DDB8CD8D891}"/>
              </a:ext>
            </a:extLst>
          </p:cNvPr>
          <p:cNvCxnSpPr>
            <a:cxnSpLocks/>
          </p:cNvCxnSpPr>
          <p:nvPr/>
        </p:nvCxnSpPr>
        <p:spPr>
          <a:xfrm flipV="1">
            <a:off x="12538162" y="14905187"/>
            <a:ext cx="0" cy="2468414"/>
          </a:xfrm>
          <a:prstGeom prst="line">
            <a:avLst/>
          </a:prstGeom>
          <a:ln w="4826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60F3B5E5-74CB-49FC-9E57-2B51FA3F3DB8}"/>
              </a:ext>
            </a:extLst>
          </p:cNvPr>
          <p:cNvCxnSpPr>
            <a:cxnSpLocks/>
          </p:cNvCxnSpPr>
          <p:nvPr/>
        </p:nvCxnSpPr>
        <p:spPr>
          <a:xfrm flipV="1">
            <a:off x="11277599" y="13752853"/>
            <a:ext cx="0" cy="4384274"/>
          </a:xfrm>
          <a:prstGeom prst="line">
            <a:avLst/>
          </a:prstGeom>
          <a:ln w="4826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0" name="Picture 99">
            <a:extLst>
              <a:ext uri="{FF2B5EF4-FFF2-40B4-BE49-F238E27FC236}">
                <a16:creationId xmlns:a16="http://schemas.microsoft.com/office/drawing/2014/main" id="{229DB76E-9C48-4E5A-AEF1-62C06354708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3242" r="19496"/>
          <a:stretch/>
        </p:blipFill>
        <p:spPr>
          <a:xfrm rot="10800000">
            <a:off x="12621279" y="19782273"/>
            <a:ext cx="4426574" cy="2455984"/>
          </a:xfrm>
          <a:prstGeom prst="rect">
            <a:avLst/>
          </a:prstGeom>
        </p:spPr>
      </p:pic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EACC7B8-7D78-4934-B41E-14BD0C47A575}"/>
              </a:ext>
            </a:extLst>
          </p:cNvPr>
          <p:cNvCxnSpPr>
            <a:cxnSpLocks/>
          </p:cNvCxnSpPr>
          <p:nvPr/>
        </p:nvCxnSpPr>
        <p:spPr>
          <a:xfrm flipH="1">
            <a:off x="4647045" y="12268790"/>
            <a:ext cx="86027" cy="494585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TextBox 104">
            <a:extLst>
              <a:ext uri="{FF2B5EF4-FFF2-40B4-BE49-F238E27FC236}">
                <a16:creationId xmlns:a16="http://schemas.microsoft.com/office/drawing/2014/main" id="{ED8A046E-F654-487A-AF77-C44F5AD9A10B}"/>
              </a:ext>
            </a:extLst>
          </p:cNvPr>
          <p:cNvSpPr txBox="1"/>
          <p:nvPr/>
        </p:nvSpPr>
        <p:spPr>
          <a:xfrm>
            <a:off x="3721770" y="8521258"/>
            <a:ext cx="41228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Vegetation</a:t>
            </a: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DBBEDF68-B9FA-408B-A3D0-BA2914F5B565}"/>
              </a:ext>
            </a:extLst>
          </p:cNvPr>
          <p:cNvSpPr/>
          <p:nvPr/>
        </p:nvSpPr>
        <p:spPr>
          <a:xfrm>
            <a:off x="-52749" y="19500776"/>
            <a:ext cx="12666780" cy="789091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C631305A-EBBF-4C29-9ED3-48C59E3B126E}"/>
              </a:ext>
            </a:extLst>
          </p:cNvPr>
          <p:cNvSpPr txBox="1"/>
          <p:nvPr/>
        </p:nvSpPr>
        <p:spPr>
          <a:xfrm>
            <a:off x="4023310" y="22604144"/>
            <a:ext cx="41228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Vegetation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97284DCC-4D09-4894-9983-23CF5568DE36}"/>
              </a:ext>
            </a:extLst>
          </p:cNvPr>
          <p:cNvSpPr txBox="1"/>
          <p:nvPr/>
        </p:nvSpPr>
        <p:spPr>
          <a:xfrm>
            <a:off x="3328185" y="312174"/>
            <a:ext cx="2733296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00" b="1" dirty="0">
                <a:latin typeface="+mj-lt"/>
              </a:rPr>
              <a:t>Review of Deployment</a:t>
            </a:r>
          </a:p>
          <a:p>
            <a:pPr algn="ctr"/>
            <a:r>
              <a:rPr lang="en-US" sz="19600" b="1" dirty="0">
                <a:latin typeface="+mj-lt"/>
              </a:rPr>
              <a:t>Alafia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767CC03-D5C5-4D7B-85D2-3F46E6A699C7}"/>
              </a:ext>
            </a:extLst>
          </p:cNvPr>
          <p:cNvSpPr/>
          <p:nvPr/>
        </p:nvSpPr>
        <p:spPr>
          <a:xfrm>
            <a:off x="19021680" y="21739491"/>
            <a:ext cx="3986752" cy="20574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E3657D87-421A-424C-A13A-B8739835F1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717231">
            <a:off x="20848914" y="21060134"/>
            <a:ext cx="920529" cy="882764"/>
          </a:xfrm>
          <a:prstGeom prst="rect">
            <a:avLst/>
          </a:prstGeom>
        </p:spPr>
      </p:pic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E217437F-8238-4062-BCE0-327CEF30E444}"/>
              </a:ext>
            </a:extLst>
          </p:cNvPr>
          <p:cNvCxnSpPr>
            <a:cxnSpLocks/>
          </p:cNvCxnSpPr>
          <p:nvPr/>
        </p:nvCxnSpPr>
        <p:spPr>
          <a:xfrm>
            <a:off x="21430500" y="19369823"/>
            <a:ext cx="0" cy="2041696"/>
          </a:xfrm>
          <a:prstGeom prst="line">
            <a:avLst/>
          </a:prstGeom>
          <a:ln w="2413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4" name="Picture 73">
            <a:extLst>
              <a:ext uri="{FF2B5EF4-FFF2-40B4-BE49-F238E27FC236}">
                <a16:creationId xmlns:a16="http://schemas.microsoft.com/office/drawing/2014/main" id="{8FDB3976-2A66-47FF-8DBE-BB4321004B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717231">
            <a:off x="22012331" y="20249008"/>
            <a:ext cx="920529" cy="882764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7168686E-8DA2-4D00-AF0B-D1C074378B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717231">
            <a:off x="19783280" y="20343656"/>
            <a:ext cx="920529" cy="882764"/>
          </a:xfrm>
          <a:prstGeom prst="rect">
            <a:avLst/>
          </a:prstGeom>
        </p:spPr>
      </p:pic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116D9D6D-8A5F-48BD-A998-19381C00155F}"/>
              </a:ext>
            </a:extLst>
          </p:cNvPr>
          <p:cNvCxnSpPr>
            <a:cxnSpLocks/>
          </p:cNvCxnSpPr>
          <p:nvPr/>
        </p:nvCxnSpPr>
        <p:spPr>
          <a:xfrm>
            <a:off x="21513893" y="19394408"/>
            <a:ext cx="881195" cy="1207240"/>
          </a:xfrm>
          <a:prstGeom prst="line">
            <a:avLst/>
          </a:prstGeom>
          <a:ln w="2413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3F5CCE63-9C6D-4AAD-A642-04073E638068}"/>
              </a:ext>
            </a:extLst>
          </p:cNvPr>
          <p:cNvCxnSpPr>
            <a:cxnSpLocks/>
          </p:cNvCxnSpPr>
          <p:nvPr/>
        </p:nvCxnSpPr>
        <p:spPr>
          <a:xfrm flipH="1">
            <a:off x="20179157" y="19363048"/>
            <a:ext cx="1251343" cy="1430844"/>
          </a:xfrm>
          <a:prstGeom prst="line">
            <a:avLst/>
          </a:prstGeom>
          <a:ln w="2413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49601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55D15E0-9455-457C-BADE-E3EC4B51F20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" r="-7828"/>
          <a:stretch/>
        </p:blipFill>
        <p:spPr>
          <a:xfrm>
            <a:off x="23621999" y="4114799"/>
            <a:ext cx="12675706" cy="1052999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4E80489-7E9B-4649-B7B3-493CE455A8E3}"/>
              </a:ext>
            </a:extLst>
          </p:cNvPr>
          <p:cNvSpPr txBox="1"/>
          <p:nvPr/>
        </p:nvSpPr>
        <p:spPr>
          <a:xfrm>
            <a:off x="796455" y="168721"/>
            <a:ext cx="3000375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00" b="1" dirty="0">
                <a:latin typeface="+mj-lt"/>
              </a:rPr>
              <a:t>Semi-Permeable Membrane Device (SPMD)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2C3240-3DAB-467F-BE18-4561F9AF0B0A}"/>
              </a:ext>
            </a:extLst>
          </p:cNvPr>
          <p:cNvSpPr/>
          <p:nvPr/>
        </p:nvSpPr>
        <p:spPr>
          <a:xfrm>
            <a:off x="1113183" y="6862900"/>
            <a:ext cx="21149145" cy="1772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9600" dirty="0"/>
              <a:t>Mimics natural system to collect bioavailable pollutants in water. 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endParaRPr lang="en-US" sz="3000" dirty="0"/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9600" dirty="0"/>
              <a:t>Passive transport similar to chemical transport through fish gills. 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endParaRPr lang="en-US" sz="3000" dirty="0"/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9600" dirty="0"/>
              <a:t>Doesn’t metabolize sequestered compounds, isn’t affected by poor water quality conditions.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endParaRPr lang="en-US" sz="3000" dirty="0"/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9600" dirty="0"/>
              <a:t>Selective diffusion of </a:t>
            </a:r>
            <a:r>
              <a:rPr lang="en-US" sz="9600" b="1" dirty="0"/>
              <a:t>hydrophobic</a:t>
            </a:r>
            <a:r>
              <a:rPr lang="en-US" sz="9600" dirty="0"/>
              <a:t> organic chemicals through pores &amp; stored in the lipid phase.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endParaRPr lang="en-US" sz="96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BDE4575-3F69-4677-A964-C5ED3C35CAC4}"/>
              </a:ext>
            </a:extLst>
          </p:cNvPr>
          <p:cNvSpPr/>
          <p:nvPr/>
        </p:nvSpPr>
        <p:spPr>
          <a:xfrm>
            <a:off x="25147201" y="14229296"/>
            <a:ext cx="897014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/>
              <a:t>http://www.est-lab.com/spmd.php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606F82B-C23A-48AF-963F-7FEE179EE16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04" t="21045" r="23148" b="24632"/>
          <a:stretch/>
        </p:blipFill>
        <p:spPr>
          <a:xfrm>
            <a:off x="23621999" y="15060293"/>
            <a:ext cx="11840818" cy="11720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3563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B3497-EDA8-4709-81AA-0A3F860392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48682"/>
            <a:ext cx="36576000" cy="5302252"/>
          </a:xfrm>
        </p:spPr>
        <p:txBody>
          <a:bodyPr>
            <a:noAutofit/>
          </a:bodyPr>
          <a:lstStyle/>
          <a:p>
            <a:pPr algn="ctr"/>
            <a:r>
              <a:rPr lang="en-US" sz="19600" b="1" dirty="0"/>
              <a:t>Polar Organic Chemical Integrative Sampler (POCIS)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CC7A8D-3F67-49F1-8888-C2FFA9BE8F8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992"/>
          <a:stretch/>
        </p:blipFill>
        <p:spPr>
          <a:xfrm>
            <a:off x="21066815" y="7056859"/>
            <a:ext cx="14706600" cy="107061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78B613C-AAE6-4770-B616-8097402B597A}"/>
              </a:ext>
            </a:extLst>
          </p:cNvPr>
          <p:cNvSpPr/>
          <p:nvPr/>
        </p:nvSpPr>
        <p:spPr>
          <a:xfrm>
            <a:off x="0" y="7319604"/>
            <a:ext cx="16777253" cy="1634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9600" dirty="0"/>
              <a:t>High water solubility of polar organic chemicals (POCs) makes extraction &amp; detection difficult.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9600" dirty="0"/>
              <a:t>Monitors </a:t>
            </a:r>
            <a:r>
              <a:rPr lang="en-US" sz="9600" b="1" dirty="0"/>
              <a:t>hydrophilic</a:t>
            </a:r>
            <a:r>
              <a:rPr lang="en-US" sz="9600" dirty="0"/>
              <a:t> contaminants that could be potential EDs, or acutely toxic.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9600" dirty="0"/>
              <a:t>POCIS provides reproducible method for the concentration of POCs in the ppt to </a:t>
            </a:r>
            <a:r>
              <a:rPr lang="en-US" sz="9600" dirty="0" err="1"/>
              <a:t>ppq</a:t>
            </a:r>
            <a:r>
              <a:rPr lang="en-US" sz="9600" dirty="0"/>
              <a:t> range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5646F0A-1907-478C-B5FB-6E15B1A00DB8}"/>
              </a:ext>
            </a:extLst>
          </p:cNvPr>
          <p:cNvSpPr/>
          <p:nvPr/>
        </p:nvSpPr>
        <p:spPr>
          <a:xfrm>
            <a:off x="21466865" y="15796890"/>
            <a:ext cx="139065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https://www.sciencedirect.com/science/article/pii/S0166526X06480089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A2AE54-611D-4953-B2F5-F0170F2C42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50" t="45880" r="36875" b="24590"/>
          <a:stretch/>
        </p:blipFill>
        <p:spPr>
          <a:xfrm>
            <a:off x="25868894" y="17029957"/>
            <a:ext cx="9904521" cy="982807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17FC362-24B1-46F7-908F-53A6F0CBC30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34" t="38068" r="24844" b="43065"/>
          <a:stretch/>
        </p:blipFill>
        <p:spPr>
          <a:xfrm>
            <a:off x="16498779" y="17029957"/>
            <a:ext cx="8972550" cy="987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4888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531B855-1C78-46B2-872A-3C1E7019D448}"/>
              </a:ext>
            </a:extLst>
          </p:cNvPr>
          <p:cNvSpPr txBox="1"/>
          <p:nvPr/>
        </p:nvSpPr>
        <p:spPr>
          <a:xfrm>
            <a:off x="4735560" y="254022"/>
            <a:ext cx="2710488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00" b="1" dirty="0">
                <a:latin typeface="+mj-lt"/>
                <a:cs typeface="Arial" panose="020B0604020202020204" pitchFamily="34" charset="0"/>
              </a:rPr>
              <a:t>Passive Sampler Collection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74CFF0D-B8C2-4134-AC94-5D2C95EE1F0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02"/>
          <a:stretch/>
        </p:blipFill>
        <p:spPr>
          <a:xfrm>
            <a:off x="12787220" y="8957090"/>
            <a:ext cx="11981093" cy="18448533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2821298" y="3458817"/>
            <a:ext cx="23754702" cy="21612680"/>
            <a:chOff x="12821298" y="3458817"/>
            <a:chExt cx="23754702" cy="21612680"/>
          </a:xfrm>
        </p:grpSpPr>
        <p:sp>
          <p:nvSpPr>
            <p:cNvPr id="8" name="Text Box 2">
              <a:extLst>
                <a:ext uri="{FF2B5EF4-FFF2-40B4-BE49-F238E27FC236}">
                  <a16:creationId xmlns:a16="http://schemas.microsoft.com/office/drawing/2014/main" id="{4E330F63-7641-4986-8852-7DEB66F24B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821299" y="3458817"/>
              <a:ext cx="11947014" cy="540202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195943" tIns="97971" rIns="195943" bIns="97971" anchor="t" anchorCtr="0">
              <a:noAutofit/>
            </a:bodyPr>
            <a:lstStyle/>
            <a:p>
              <a:pPr marL="244914" marR="156472" indent="-244914"/>
              <a:r>
                <a:rPr lang="en-US" sz="9600" b="1" dirty="0">
                  <a:ea typeface="Times New Roman" panose="02020603050405020304" pitchFamily="18" charset="0"/>
                  <a:cs typeface="Calibri" panose="020F0502020204030204" pitchFamily="34" charset="0"/>
                </a:rPr>
                <a:t>Canister (1)</a:t>
              </a:r>
            </a:p>
            <a:p>
              <a:pPr marL="244914" indent="-244914">
                <a:buFont typeface="Symbol" panose="05050102010706020507" pitchFamily="18" charset="2"/>
                <a:buChar char=""/>
              </a:pPr>
              <a:r>
                <a:rPr lang="en-US" sz="8000" dirty="0">
                  <a:ea typeface="Times New Roman" panose="02020603050405020304" pitchFamily="18" charset="0"/>
                  <a:cs typeface="Calibri" panose="020F0502020204030204" pitchFamily="34" charset="0"/>
                </a:rPr>
                <a:t>Holds 3 POCIS and 3 SPMD in water column during deployment.</a:t>
              </a:r>
            </a:p>
            <a:p>
              <a:pPr marL="489828" marR="156472" indent="-367372"/>
              <a:r>
                <a:rPr lang="en-US" sz="5400" dirty="0">
                  <a:ea typeface="Times New Roman" panose="02020603050405020304" pitchFamily="18" charset="0"/>
                  <a:cs typeface="Calibri" panose="020F0502020204030204" pitchFamily="34" charset="0"/>
                </a:rPr>
                <a:t> </a:t>
              </a:r>
            </a:p>
          </p:txBody>
        </p:sp>
        <p:sp>
          <p:nvSpPr>
            <p:cNvPr id="9" name="Text Box 2">
              <a:extLst>
                <a:ext uri="{FF2B5EF4-FFF2-40B4-BE49-F238E27FC236}">
                  <a16:creationId xmlns:a16="http://schemas.microsoft.com/office/drawing/2014/main" id="{9661EDF7-F7ED-45DC-830F-7B60CE23785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768313" y="11898593"/>
              <a:ext cx="11807687" cy="130535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dk1">
                  <a:shade val="95000"/>
                  <a:satMod val="105000"/>
                </a:schemeClr>
              </a:solidFill>
              <a:miter lim="800000"/>
              <a:headEnd/>
              <a:tailEnd/>
            </a:ln>
          </p:spPr>
          <p:txBody>
            <a:bodyPr rot="0" vert="horz" wrap="square" lIns="195943" tIns="97971" rIns="195943" bIns="97971" anchor="t" anchorCtr="0">
              <a:noAutofit/>
            </a:bodyPr>
            <a:lstStyle/>
            <a:p>
              <a:pPr marL="244914" marR="156472" indent="-244914"/>
              <a:r>
                <a:rPr lang="en-US" sz="9600" b="1" dirty="0">
                  <a:ea typeface="Times New Roman" panose="02020603050405020304" pitchFamily="18" charset="0"/>
                  <a:cs typeface="Calibri" panose="020F0502020204030204" pitchFamily="34" charset="0"/>
                </a:rPr>
                <a:t>SPMD (2) </a:t>
              </a:r>
            </a:p>
            <a:p>
              <a:pPr marL="244914" indent="-244914">
                <a:buFont typeface="Symbol" panose="05050102010706020507" pitchFamily="18" charset="2"/>
                <a:buChar char=""/>
              </a:pPr>
              <a:r>
                <a:rPr lang="en-US" sz="8000" dirty="0">
                  <a:ea typeface="Times New Roman" panose="02020603050405020304" pitchFamily="18" charset="0"/>
                  <a:cs typeface="Arial" panose="020B0604020202020204" pitchFamily="34" charset="0"/>
                </a:rPr>
                <a:t>PRCs added by EST.</a:t>
              </a:r>
            </a:p>
            <a:p>
              <a:pPr marL="244914" indent="-244914">
                <a:buFont typeface="Symbol" panose="05050102010706020507" pitchFamily="18" charset="2"/>
                <a:buChar char=""/>
              </a:pPr>
              <a:r>
                <a:rPr lang="en-US" sz="8000" dirty="0">
                  <a:ea typeface="Times New Roman" panose="02020603050405020304" pitchFamily="18" charset="0"/>
                  <a:cs typeface="Arial" panose="020B0604020202020204" pitchFamily="34" charset="0"/>
                </a:rPr>
                <a:t>Spikes added by SGS/</a:t>
              </a:r>
              <a:r>
                <a:rPr lang="en-US" sz="8000" dirty="0" err="1">
                  <a:ea typeface="Times New Roman" panose="02020603050405020304" pitchFamily="18" charset="0"/>
                  <a:cs typeface="Arial" panose="020B0604020202020204" pitchFamily="34" charset="0"/>
                </a:rPr>
                <a:t>Axys</a:t>
              </a:r>
              <a:r>
                <a:rPr lang="en-US" sz="8000" dirty="0">
                  <a:ea typeface="Times New Roman" panose="02020603050405020304" pitchFamily="18" charset="0"/>
                  <a:cs typeface="Arial" panose="020B0604020202020204" pitchFamily="34" charset="0"/>
                </a:rPr>
                <a:t>.</a:t>
              </a:r>
            </a:p>
            <a:p>
              <a:pPr marL="244914" indent="-244914">
                <a:buFont typeface="Symbol" panose="05050102010706020507" pitchFamily="18" charset="2"/>
                <a:buChar char=""/>
              </a:pPr>
              <a:r>
                <a:rPr lang="en-US" sz="8000" dirty="0">
                  <a:ea typeface="Times New Roman" panose="02020603050405020304" pitchFamily="18" charset="0"/>
                  <a:cs typeface="Arial" panose="020B0604020202020204" pitchFamily="34" charset="0"/>
                </a:rPr>
                <a:t>Extract split 1:5.</a:t>
              </a:r>
            </a:p>
            <a:p>
              <a:pPr lvl="1" indent="-251726">
                <a:buFont typeface="Symbol" panose="05050102010706020507" pitchFamily="18" charset="2"/>
                <a:buChar char=""/>
              </a:pPr>
              <a:r>
                <a:rPr lang="en-US" sz="8000" dirty="0">
                  <a:ea typeface="Times New Roman" panose="02020603050405020304" pitchFamily="18" charset="0"/>
                  <a:cs typeface="Arial" panose="020B0604020202020204" pitchFamily="34" charset="0"/>
                </a:rPr>
                <a:t>Alkylphenols by SGS/</a:t>
              </a:r>
              <a:r>
                <a:rPr lang="en-US" sz="8000" dirty="0" err="1">
                  <a:ea typeface="Times New Roman" panose="02020603050405020304" pitchFamily="18" charset="0"/>
                  <a:cs typeface="Arial" panose="020B0604020202020204" pitchFamily="34" charset="0"/>
                </a:rPr>
                <a:t>Axys</a:t>
              </a:r>
              <a:endParaRPr lang="en-US" sz="8000" dirty="0"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lvl="1" indent="-251726">
                <a:buFont typeface="Symbol" panose="05050102010706020507" pitchFamily="18" charset="2"/>
                <a:buChar char=""/>
              </a:pPr>
              <a:r>
                <a:rPr lang="en-US" sz="8000" dirty="0">
                  <a:ea typeface="Times New Roman" panose="02020603050405020304" pitchFamily="18" charset="0"/>
                  <a:cs typeface="Arial" panose="020B0604020202020204" pitchFamily="34" charset="0"/>
                </a:rPr>
                <a:t>MRES w/ ON by SGS/</a:t>
              </a:r>
              <a:r>
                <a:rPr lang="en-US" sz="8000" dirty="0" err="1">
                  <a:ea typeface="Times New Roman" panose="02020603050405020304" pitchFamily="18" charset="0"/>
                  <a:cs typeface="Arial" panose="020B0604020202020204" pitchFamily="34" charset="0"/>
                </a:rPr>
                <a:t>Axys</a:t>
              </a:r>
              <a:endParaRPr lang="en-US" sz="8000" dirty="0"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lvl="1" indent="-251726">
                <a:buFont typeface="Symbol" panose="05050102010706020507" pitchFamily="18" charset="2"/>
                <a:buChar char=""/>
              </a:pPr>
              <a:r>
                <a:rPr lang="en-US" sz="8000" dirty="0">
                  <a:ea typeface="Times New Roman" panose="02020603050405020304" pitchFamily="18" charset="0"/>
                  <a:cs typeface="Arial" panose="020B0604020202020204" pitchFamily="34" charset="0"/>
                </a:rPr>
                <a:t>PBDEs by SGS/</a:t>
              </a:r>
              <a:r>
                <a:rPr lang="en-US" sz="8000" dirty="0" err="1">
                  <a:ea typeface="Times New Roman" panose="02020603050405020304" pitchFamily="18" charset="0"/>
                  <a:cs typeface="Arial" panose="020B0604020202020204" pitchFamily="34" charset="0"/>
                </a:rPr>
                <a:t>Axys</a:t>
              </a:r>
              <a:endParaRPr lang="en-US" sz="8000" dirty="0"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lvl="1" indent="-251726">
                <a:buFont typeface="Symbol" panose="05050102010706020507" pitchFamily="18" charset="2"/>
                <a:buChar char=""/>
              </a:pPr>
              <a:r>
                <a:rPr lang="en-US" sz="8000" dirty="0">
                  <a:ea typeface="Times New Roman" panose="02020603050405020304" pitchFamily="18" charset="0"/>
                  <a:cs typeface="Arial" panose="020B0604020202020204" pitchFamily="34" charset="0"/>
                </a:rPr>
                <a:t>PRC analysis by SGS/</a:t>
              </a:r>
              <a:r>
                <a:rPr lang="en-US" sz="8000" dirty="0" err="1">
                  <a:ea typeface="Times New Roman" panose="02020603050405020304" pitchFamily="18" charset="0"/>
                  <a:cs typeface="Arial" panose="020B0604020202020204" pitchFamily="34" charset="0"/>
                </a:rPr>
                <a:t>Axys</a:t>
              </a:r>
              <a:endParaRPr lang="en-US" sz="8000" dirty="0"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lvl="1" indent="-251726">
                <a:buFont typeface="Symbol" panose="05050102010706020507" pitchFamily="18" charset="2"/>
                <a:buChar char=""/>
              </a:pPr>
              <a:r>
                <a:rPr lang="en-US" sz="8000" dirty="0">
                  <a:ea typeface="Times New Roman" panose="02020603050405020304" pitchFamily="18" charset="0"/>
                  <a:cs typeface="Arial" panose="020B0604020202020204" pitchFamily="34" charset="0"/>
                </a:rPr>
                <a:t> Archive</a:t>
              </a: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44B26CDE-8C03-4934-8548-FB95BFCE744B}"/>
                </a:ext>
              </a:extLst>
            </p:cNvPr>
            <p:cNvCxnSpPr>
              <a:cxnSpLocks/>
            </p:cNvCxnSpPr>
            <p:nvPr/>
          </p:nvCxnSpPr>
          <p:spPr>
            <a:xfrm>
              <a:off x="12821298" y="20790568"/>
              <a:ext cx="5195273" cy="4280929"/>
            </a:xfrm>
            <a:prstGeom prst="straightConnector1">
              <a:avLst/>
            </a:prstGeom>
            <a:ln w="73025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CDC40C08-3116-47A1-A157-515B72F267B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3524089" y="16699786"/>
              <a:ext cx="1289893" cy="1609433"/>
            </a:xfrm>
            <a:prstGeom prst="straightConnector1">
              <a:avLst/>
            </a:prstGeom>
            <a:ln w="73025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3AC12130-BFCB-48AA-89A4-C3C09B8A190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3754706" y="12770874"/>
              <a:ext cx="1059276" cy="5654478"/>
            </a:xfrm>
            <a:prstGeom prst="straightConnector1">
              <a:avLst/>
            </a:prstGeom>
            <a:ln w="73025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1015E827-504B-453E-8637-6AB14F909EC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745142" y="8860838"/>
              <a:ext cx="542859" cy="1157805"/>
            </a:xfrm>
            <a:prstGeom prst="straightConnector1">
              <a:avLst/>
            </a:prstGeom>
            <a:ln w="73025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 Box 2">
            <a:extLst>
              <a:ext uri="{FF2B5EF4-FFF2-40B4-BE49-F238E27FC236}">
                <a16:creationId xmlns:a16="http://schemas.microsoft.com/office/drawing/2014/main" id="{D0240D9D-DB2B-4DDE-819C-5C44D874F3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25" y="11898592"/>
            <a:ext cx="12821297" cy="1305352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0" vert="horz" wrap="square" lIns="195943" tIns="97971" rIns="195943" bIns="97971" anchor="t" anchorCtr="0">
            <a:noAutofit/>
          </a:bodyPr>
          <a:lstStyle/>
          <a:p>
            <a:pPr marL="244914" marR="156472" indent="-244914"/>
            <a:r>
              <a:rPr lang="en-US" sz="9600" b="1" dirty="0">
                <a:ea typeface="Times New Roman" panose="02020603050405020304" pitchFamily="18" charset="0"/>
                <a:cs typeface="Calibri" panose="020F0502020204030204" pitchFamily="34" charset="0"/>
              </a:rPr>
              <a:t>SPMD (1) </a:t>
            </a: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No PRC addition. </a:t>
            </a: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No spike additions. </a:t>
            </a: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Extract split 1:3.</a:t>
            </a:r>
          </a:p>
          <a:p>
            <a:pPr marL="727997" lvl="1" indent="-227925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BLYES &amp;SOS </a:t>
            </a:r>
            <a:r>
              <a:rPr lang="en-US" sz="8000" dirty="0" err="1">
                <a:ea typeface="Times New Roman" panose="02020603050405020304" pitchFamily="18" charset="0"/>
                <a:cs typeface="Arial" panose="020B0604020202020204" pitchFamily="34" charset="0"/>
              </a:rPr>
              <a:t>Chromotest</a:t>
            </a: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 analysis by USGS</a:t>
            </a:r>
          </a:p>
          <a:p>
            <a:pPr marL="727997" lvl="1" indent="-227925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ER binding &amp; transactivation assays by UF</a:t>
            </a:r>
          </a:p>
          <a:p>
            <a:pPr marL="727997" lvl="1" indent="-227925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Pesticide analyses by DEP lab</a:t>
            </a:r>
          </a:p>
          <a:p>
            <a:pPr marL="156472" marR="156472"/>
            <a:r>
              <a:rPr lang="en-US" sz="5400" dirty="0"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5914313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81DE7EC-CC5D-4EEA-9A94-CEA5F6F73650}"/>
              </a:ext>
            </a:extLst>
          </p:cNvPr>
          <p:cNvSpPr/>
          <p:nvPr/>
        </p:nvSpPr>
        <p:spPr>
          <a:xfrm>
            <a:off x="673768" y="5486400"/>
            <a:ext cx="10635916" cy="1251284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7083B3C-E6C8-4CAB-97CC-2A5303E19D99}"/>
              </a:ext>
            </a:extLst>
          </p:cNvPr>
          <p:cNvCxnSpPr/>
          <p:nvPr/>
        </p:nvCxnSpPr>
        <p:spPr>
          <a:xfrm>
            <a:off x="12897853" y="8710863"/>
            <a:ext cx="481263" cy="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Image result for map of florida waters">
            <a:extLst>
              <a:ext uri="{FF2B5EF4-FFF2-40B4-BE49-F238E27FC236}">
                <a16:creationId xmlns:a16="http://schemas.microsoft.com/office/drawing/2014/main" id="{55475029-4395-4F16-852E-13DFEAC938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7997558"/>
            <a:ext cx="17664112" cy="19434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133B80E-FB0E-4AF7-BF35-32D07EEB8FC7}"/>
              </a:ext>
            </a:extLst>
          </p:cNvPr>
          <p:cNvSpPr/>
          <p:nvPr/>
        </p:nvSpPr>
        <p:spPr>
          <a:xfrm>
            <a:off x="7497245" y="8710863"/>
            <a:ext cx="481263" cy="48126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itle 6">
            <a:extLst>
              <a:ext uri="{FF2B5EF4-FFF2-40B4-BE49-F238E27FC236}">
                <a16:creationId xmlns:a16="http://schemas.microsoft.com/office/drawing/2014/main" id="{D087C2D4-B559-4FBB-84C5-33F737A59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9004" y="407849"/>
            <a:ext cx="20402550" cy="3168643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sz="20100" dirty="0">
                <a:ln>
                  <a:solidFill>
                    <a:schemeClr val="tx1"/>
                  </a:solidFill>
                </a:ln>
                <a:latin typeface="+mn-lt"/>
              </a:rPr>
              <a:t>Ochlockonee River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3988DD-CB95-4C0C-A545-43D59FFF91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4112" y="13601700"/>
            <a:ext cx="1247775" cy="228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2E75752-7A90-4EA8-8B30-88A3B8E6F67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48"/>
          <a:stretch/>
        </p:blipFill>
        <p:spPr>
          <a:xfrm>
            <a:off x="17664112" y="7997558"/>
            <a:ext cx="18666636" cy="19434442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4AE173C1-A435-4882-B7FE-418553C69AAC}"/>
              </a:ext>
            </a:extLst>
          </p:cNvPr>
          <p:cNvSpPr/>
          <p:nvPr/>
        </p:nvSpPr>
        <p:spPr>
          <a:xfrm>
            <a:off x="19815141" y="15661629"/>
            <a:ext cx="481263" cy="48126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0709045-7543-4FF8-AD2E-AAFA6BB7E17C}"/>
              </a:ext>
            </a:extLst>
          </p:cNvPr>
          <p:cNvCxnSpPr>
            <a:cxnSpLocks/>
          </p:cNvCxnSpPr>
          <p:nvPr/>
        </p:nvCxnSpPr>
        <p:spPr>
          <a:xfrm>
            <a:off x="31480985" y="7383566"/>
            <a:ext cx="3425241" cy="14999"/>
          </a:xfrm>
          <a:prstGeom prst="line">
            <a:avLst/>
          </a:prstGeom>
          <a:ln w="13335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EB3E5416-3F1B-4337-ACFD-80D7415A0D3F}"/>
              </a:ext>
            </a:extLst>
          </p:cNvPr>
          <p:cNvSpPr txBox="1"/>
          <p:nvPr/>
        </p:nvSpPr>
        <p:spPr>
          <a:xfrm>
            <a:off x="29336175" y="6844567"/>
            <a:ext cx="428961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/>
              <a:t>500m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521045-A0DB-46B3-B01B-67CF9B5160D1}"/>
              </a:ext>
            </a:extLst>
          </p:cNvPr>
          <p:cNvCxnSpPr>
            <a:cxnSpLocks/>
          </p:cNvCxnSpPr>
          <p:nvPr/>
        </p:nvCxnSpPr>
        <p:spPr>
          <a:xfrm>
            <a:off x="31480985" y="7106567"/>
            <a:ext cx="0" cy="553998"/>
          </a:xfrm>
          <a:prstGeom prst="line">
            <a:avLst/>
          </a:prstGeom>
          <a:ln w="133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DAB345A-E2AF-4F06-B566-C44C8F512E22}"/>
              </a:ext>
            </a:extLst>
          </p:cNvPr>
          <p:cNvCxnSpPr>
            <a:cxnSpLocks/>
          </p:cNvCxnSpPr>
          <p:nvPr/>
        </p:nvCxnSpPr>
        <p:spPr>
          <a:xfrm>
            <a:off x="34906226" y="7106567"/>
            <a:ext cx="0" cy="553998"/>
          </a:xfrm>
          <a:prstGeom prst="line">
            <a:avLst/>
          </a:prstGeom>
          <a:ln w="133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32978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372EF90E-3694-4E4B-9349-0C85A3084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33769" y="3729048"/>
            <a:ext cx="13042231" cy="1471966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195943" tIns="97971" rIns="195943" bIns="97971" anchor="t" anchorCtr="0">
            <a:noAutofit/>
          </a:bodyPr>
          <a:lstStyle/>
          <a:p>
            <a:pPr marL="244914" marR="156472" indent="-244914"/>
            <a:r>
              <a:rPr lang="en-US" sz="9600" b="1" dirty="0">
                <a:ea typeface="Times New Roman" panose="02020603050405020304" pitchFamily="18" charset="0"/>
                <a:cs typeface="Calibri" panose="020F0502020204030204" pitchFamily="34" charset="0"/>
              </a:rPr>
              <a:t>POCIS-HLB (2) </a:t>
            </a:r>
            <a:endParaRPr lang="en-US" sz="9600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Calibri" panose="020F0502020204030204" pitchFamily="34" charset="0"/>
              </a:rPr>
              <a:t>Spikes added by </a:t>
            </a: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SGS/</a:t>
            </a:r>
            <a:r>
              <a:rPr lang="en-US" sz="8000" dirty="0" err="1">
                <a:ea typeface="Times New Roman" panose="02020603050405020304" pitchFamily="18" charset="0"/>
                <a:cs typeface="Arial" panose="020B0604020202020204" pitchFamily="34" charset="0"/>
              </a:rPr>
              <a:t>Axys</a:t>
            </a:r>
            <a:r>
              <a:rPr lang="en-US" sz="8000" dirty="0"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Calibri" panose="020F0502020204030204" pitchFamily="34" charset="0"/>
              </a:rPr>
              <a:t>Extract from each disk split 1:4</a:t>
            </a:r>
          </a:p>
          <a:p>
            <a:pPr marL="727997" lvl="1" indent="-227925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Calibri" panose="020F0502020204030204" pitchFamily="34" charset="0"/>
              </a:rPr>
              <a:t>MRES w/ ON by </a:t>
            </a: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SGS/</a:t>
            </a:r>
            <a:r>
              <a:rPr lang="en-US" sz="8000" dirty="0" err="1">
                <a:ea typeface="Times New Roman" panose="02020603050405020304" pitchFamily="18" charset="0"/>
                <a:cs typeface="Arial" panose="020B0604020202020204" pitchFamily="34" charset="0"/>
              </a:rPr>
              <a:t>Axys</a:t>
            </a:r>
            <a:endParaRPr lang="en-US" sz="8000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727997" lvl="1" indent="-227925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Calibri" panose="020F0502020204030204" pitchFamily="34" charset="0"/>
              </a:rPr>
              <a:t>PPCP &amp; hormones by </a:t>
            </a: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SGS/</a:t>
            </a:r>
            <a:r>
              <a:rPr lang="en-US" sz="8000" dirty="0" err="1">
                <a:ea typeface="Times New Roman" panose="02020603050405020304" pitchFamily="18" charset="0"/>
                <a:cs typeface="Arial" panose="020B0604020202020204" pitchFamily="34" charset="0"/>
              </a:rPr>
              <a:t>Axys</a:t>
            </a:r>
            <a:endParaRPr lang="en-US" sz="8000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727997" lvl="1" indent="-227925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Calibri" panose="020F0502020204030204" pitchFamily="34" charset="0"/>
              </a:rPr>
              <a:t>PFC by </a:t>
            </a: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SGS/</a:t>
            </a:r>
            <a:r>
              <a:rPr lang="en-US" sz="8000" dirty="0" err="1">
                <a:ea typeface="Times New Roman" panose="02020603050405020304" pitchFamily="18" charset="0"/>
                <a:cs typeface="Arial" panose="020B0604020202020204" pitchFamily="34" charset="0"/>
              </a:rPr>
              <a:t>Axys</a:t>
            </a:r>
            <a:endParaRPr lang="en-US" sz="8000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727997" lvl="1" indent="-227925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Calibri" panose="020F0502020204030204" pitchFamily="34" charset="0"/>
              </a:rPr>
              <a:t>Archive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39994DB-9B16-4968-9969-CC321F062D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726"/>
          <a:stretch/>
        </p:blipFill>
        <p:spPr>
          <a:xfrm>
            <a:off x="12994106" y="3729048"/>
            <a:ext cx="10539663" cy="14719666"/>
          </a:xfrm>
          <a:prstGeom prst="rect">
            <a:avLst/>
          </a:prstGeom>
        </p:spPr>
      </p:pic>
      <p:pic>
        <p:nvPicPr>
          <p:cNvPr id="8" name="Picture 7" descr="C:\Users\Wilson_A\AppData\Local\Microsoft\Windows\Temporary Internet Files\Content.Outlook\JD45C4C5\spmdphoto1.bmp">
            <a:extLst>
              <a:ext uri="{FF2B5EF4-FFF2-40B4-BE49-F238E27FC236}">
                <a16:creationId xmlns:a16="http://schemas.microsoft.com/office/drawing/2014/main" id="{698317E4-A308-4D64-AD20-1A82C70067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537" y="20068674"/>
            <a:ext cx="5919538" cy="7363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C:\Users\Wilson_A\AppData\Local\Microsoft\Windows\Temporary Internet Files\Content.Outlook\JD45C4C5\spmdphoto1.bmp">
            <a:extLst>
              <a:ext uri="{FF2B5EF4-FFF2-40B4-BE49-F238E27FC236}">
                <a16:creationId xmlns:a16="http://schemas.microsoft.com/office/drawing/2014/main" id="{60567488-2541-4803-BC5C-4DB5155C2C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0068674"/>
            <a:ext cx="5919538" cy="7363326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07CA176-1F91-4ADF-9CE6-C83775EDD6C1}"/>
              </a:ext>
            </a:extLst>
          </p:cNvPr>
          <p:cNvSpPr txBox="1"/>
          <p:nvPr/>
        </p:nvSpPr>
        <p:spPr>
          <a:xfrm>
            <a:off x="3737112" y="381961"/>
            <a:ext cx="2687540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00" b="1" dirty="0">
                <a:latin typeface="+mj-lt"/>
                <a:cs typeface="Arial" panose="020B0604020202020204" pitchFamily="34" charset="0"/>
              </a:rPr>
              <a:t>Passive Sampler Collection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71D49A8-810B-4FFC-B195-16DAB7A6675F}"/>
              </a:ext>
            </a:extLst>
          </p:cNvPr>
          <p:cNvCxnSpPr>
            <a:cxnSpLocks/>
          </p:cNvCxnSpPr>
          <p:nvPr/>
        </p:nvCxnSpPr>
        <p:spPr>
          <a:xfrm flipH="1" flipV="1">
            <a:off x="11134507" y="26565726"/>
            <a:ext cx="704568" cy="693661"/>
          </a:xfrm>
          <a:prstGeom prst="straightConnector1">
            <a:avLst/>
          </a:prstGeom>
          <a:ln w="7302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7CE3C9D-7229-4FE6-BC60-221C8E04539A}"/>
              </a:ext>
            </a:extLst>
          </p:cNvPr>
          <p:cNvCxnSpPr>
            <a:cxnSpLocks/>
          </p:cNvCxnSpPr>
          <p:nvPr/>
        </p:nvCxnSpPr>
        <p:spPr>
          <a:xfrm flipH="1" flipV="1">
            <a:off x="4980112" y="26565726"/>
            <a:ext cx="6858963" cy="866274"/>
          </a:xfrm>
          <a:prstGeom prst="straightConnector1">
            <a:avLst/>
          </a:prstGeom>
          <a:ln w="7302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17D4D58C-60D5-484A-8CAF-0DD412556CE0}"/>
              </a:ext>
            </a:extLst>
          </p:cNvPr>
          <p:cNvCxnSpPr>
            <a:cxnSpLocks/>
          </p:cNvCxnSpPr>
          <p:nvPr/>
        </p:nvCxnSpPr>
        <p:spPr>
          <a:xfrm flipH="1" flipV="1">
            <a:off x="16856363" y="12602817"/>
            <a:ext cx="6725453" cy="5845897"/>
          </a:xfrm>
          <a:prstGeom prst="straightConnector1">
            <a:avLst/>
          </a:prstGeom>
          <a:ln w="7302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Box 2">
            <a:extLst>
              <a:ext uri="{FF2B5EF4-FFF2-40B4-BE49-F238E27FC236}">
                <a16:creationId xmlns:a16="http://schemas.microsoft.com/office/drawing/2014/main" id="{A6E1E6A5-4FCD-46B1-B17F-6DEC09EE93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7077" y="3747183"/>
            <a:ext cx="13031263" cy="14701531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0" vert="horz" wrap="square" lIns="195943" tIns="97971" rIns="195943" bIns="97971" anchor="t" anchorCtr="0">
            <a:noAutofit/>
          </a:bodyPr>
          <a:lstStyle/>
          <a:p>
            <a:pPr marL="244914" marR="156472" indent="-244914"/>
            <a:r>
              <a:rPr lang="en-US" sz="9600" b="1" dirty="0">
                <a:ea typeface="Times New Roman" panose="02020603050405020304" pitchFamily="18" charset="0"/>
                <a:cs typeface="Calibri" panose="020F0502020204030204" pitchFamily="34" charset="0"/>
              </a:rPr>
              <a:t>POCIS-HLB (1) </a:t>
            </a:r>
            <a:endParaRPr lang="en-US" sz="9600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No spike additions. </a:t>
            </a: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Extract split 1:3.</a:t>
            </a:r>
          </a:p>
          <a:p>
            <a:pPr marL="727997" lvl="1" indent="-227925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BLYES &amp;SOS </a:t>
            </a:r>
            <a:r>
              <a:rPr lang="en-US" sz="8000" dirty="0" err="1">
                <a:ea typeface="Times New Roman" panose="02020603050405020304" pitchFamily="18" charset="0"/>
                <a:cs typeface="Arial" panose="020B0604020202020204" pitchFamily="34" charset="0"/>
              </a:rPr>
              <a:t>Chromotest</a:t>
            </a: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 analysis by USGS</a:t>
            </a:r>
          </a:p>
          <a:p>
            <a:pPr marL="727997" lvl="1" indent="-227925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ER binding &amp; transactivation assays by UF</a:t>
            </a:r>
          </a:p>
          <a:p>
            <a:pPr marL="727997" lvl="1" indent="-227925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Pesticide analyses by DEP lab</a:t>
            </a:r>
          </a:p>
          <a:p>
            <a:pPr marL="156472" marR="156472"/>
            <a:r>
              <a:rPr lang="en-US" sz="6600" dirty="0">
                <a:ea typeface="Times New Roman" panose="02020603050405020304" pitchFamily="18" charset="0"/>
                <a:cs typeface="Calibri" panose="020F0502020204030204" pitchFamily="34" charset="0"/>
              </a:rPr>
              <a:t>                    </a:t>
            </a:r>
            <a:endParaRPr lang="en-US" sz="5400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56472" marR="156472"/>
            <a:r>
              <a:rPr lang="en-US" sz="6600" dirty="0"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en-US" sz="5400" dirty="0"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4D06B7B-90CE-44E6-B8F2-4F490B835827}"/>
              </a:ext>
            </a:extLst>
          </p:cNvPr>
          <p:cNvCxnSpPr>
            <a:cxnSpLocks/>
          </p:cNvCxnSpPr>
          <p:nvPr/>
        </p:nvCxnSpPr>
        <p:spPr>
          <a:xfrm flipV="1">
            <a:off x="12994106" y="15865274"/>
            <a:ext cx="721894" cy="2583440"/>
          </a:xfrm>
          <a:prstGeom prst="straightConnector1">
            <a:avLst/>
          </a:prstGeom>
          <a:ln w="7302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7E7FC56-13DD-46BA-A7BB-D0F2967D1FF8}"/>
              </a:ext>
            </a:extLst>
          </p:cNvPr>
          <p:cNvCxnSpPr>
            <a:cxnSpLocks/>
          </p:cNvCxnSpPr>
          <p:nvPr/>
        </p:nvCxnSpPr>
        <p:spPr>
          <a:xfrm flipH="1" flipV="1">
            <a:off x="17174817" y="17174817"/>
            <a:ext cx="6358952" cy="1273897"/>
          </a:xfrm>
          <a:prstGeom prst="straightConnector1">
            <a:avLst/>
          </a:prstGeom>
          <a:ln w="7302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Box 2">
            <a:extLst>
              <a:ext uri="{FF2B5EF4-FFF2-40B4-BE49-F238E27FC236}">
                <a16:creationId xmlns:a16="http://schemas.microsoft.com/office/drawing/2014/main" id="{CC511F37-BDD8-456E-B06C-B24FE1D648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39074" y="20499888"/>
            <a:ext cx="24736926" cy="650089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195943" tIns="97971" rIns="195943" bIns="97971" anchor="t" anchorCtr="0">
            <a:noAutofit/>
          </a:bodyPr>
          <a:lstStyle/>
          <a:p>
            <a:pPr marL="244914" marR="156472" indent="-244914"/>
            <a:r>
              <a:rPr lang="en-US" sz="9600" b="1" dirty="0">
                <a:ea typeface="Times New Roman" panose="02020603050405020304" pitchFamily="18" charset="0"/>
                <a:cs typeface="Calibri" panose="020F0502020204030204" pitchFamily="34" charset="0"/>
              </a:rPr>
              <a:t>Sample Container (Can)(2)</a:t>
            </a: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Calibri" panose="020F0502020204030204" pitchFamily="34" charset="0"/>
              </a:rPr>
              <a:t>Can #1 contains 3 SPMD (2 plates w/ PRCs or spikes, 1 plate marked w/ notch had no additions)</a:t>
            </a:r>
            <a:endParaRPr lang="en-US" sz="9600" b="1" dirty="0">
              <a:solidFill>
                <a:srgbClr val="FF0000"/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Calibri" panose="020F0502020204030204" pitchFamily="34" charset="0"/>
              </a:rPr>
              <a:t>Can #2 contains 3 POCIS (2 discs w/spikes, 1 marked w/ notch had no additions)</a:t>
            </a:r>
          </a:p>
        </p:txBody>
      </p:sp>
    </p:spTree>
    <p:extLst>
      <p:ext uri="{BB962C8B-B14F-4D97-AF65-F5344CB8AC3E}">
        <p14:creationId xmlns:p14="http://schemas.microsoft.com/office/powerpoint/2010/main" val="17580896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C3FD4-19E1-4648-AE51-F87681AD0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6435" y="1505233"/>
            <a:ext cx="17542565" cy="2158993"/>
          </a:xfrm>
        </p:spPr>
        <p:txBody>
          <a:bodyPr>
            <a:noAutofit/>
          </a:bodyPr>
          <a:lstStyle/>
          <a:p>
            <a:pPr algn="ctr"/>
            <a:r>
              <a:rPr lang="en-US" sz="19600" b="1" dirty="0"/>
              <a:t>Blank Collections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178E1A-B099-4371-96DF-87B48177A597}"/>
              </a:ext>
            </a:extLst>
          </p:cNvPr>
          <p:cNvSpPr txBox="1"/>
          <p:nvPr/>
        </p:nvSpPr>
        <p:spPr>
          <a:xfrm>
            <a:off x="666750" y="4779065"/>
            <a:ext cx="35242500" cy="207749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/>
              <a:t>2 field blanks were collected at Apalachicola </a:t>
            </a:r>
          </a:p>
          <a:p>
            <a:r>
              <a:rPr lang="en-US" sz="9600" dirty="0"/>
              <a:t>1. Passive sampling equipment</a:t>
            </a:r>
          </a:p>
          <a:p>
            <a:pPr marL="2971800" lvl="4" indent="-1143000">
              <a:buFont typeface="Arial" panose="020B0604020202020204" pitchFamily="34" charset="0"/>
              <a:buChar char="•"/>
            </a:pPr>
            <a:r>
              <a:rPr lang="en-US" sz="9600" dirty="0"/>
              <a:t>The blank sample containers (cans) were opened twice; once when passive sampler was deployed, and again when recovered from the site.</a:t>
            </a:r>
          </a:p>
          <a:p>
            <a:pPr marL="2971800" lvl="4" indent="-1143000">
              <a:buFont typeface="Arial" panose="020B0604020202020204" pitchFamily="34" charset="0"/>
              <a:buChar char="•"/>
            </a:pPr>
            <a:r>
              <a:rPr lang="en-US" sz="9600" dirty="0"/>
              <a:t>Blank cans stayed open while passive sampling devices (POCIS &amp; SPMD) were exposed to air.</a:t>
            </a:r>
          </a:p>
          <a:p>
            <a:pPr marL="2971800" lvl="4" indent="-1143000">
              <a:buFont typeface="Arial" panose="020B0604020202020204" pitchFamily="34" charset="0"/>
              <a:buChar char="•"/>
            </a:pPr>
            <a:r>
              <a:rPr lang="en-US" sz="9600" dirty="0"/>
              <a:t>Sealed blank cans were stored at -20°C during deployment period.</a:t>
            </a:r>
          </a:p>
          <a:p>
            <a:r>
              <a:rPr lang="en-US" sz="9600" dirty="0"/>
              <a:t>2. Grab samples</a:t>
            </a:r>
          </a:p>
          <a:p>
            <a:pPr marL="2971800" lvl="4" indent="-1143000">
              <a:buFont typeface="Arial" panose="020B0604020202020204" pitchFamily="34" charset="0"/>
              <a:buChar char="•"/>
            </a:pPr>
            <a:r>
              <a:rPr lang="en-US" sz="9600" dirty="0"/>
              <a:t>Blank collected using DI water supplied from </a:t>
            </a:r>
            <a:r>
              <a:rPr lang="en-US" sz="9600" dirty="0">
                <a:ea typeface="Times New Roman" panose="02020603050405020304" pitchFamily="18" charset="0"/>
                <a:cs typeface="Arial" panose="020B0604020202020204" pitchFamily="34" charset="0"/>
              </a:rPr>
              <a:t>SGS/</a:t>
            </a:r>
            <a:r>
              <a:rPr lang="en-US" sz="9600" dirty="0" err="1">
                <a:ea typeface="Times New Roman" panose="02020603050405020304" pitchFamily="18" charset="0"/>
                <a:cs typeface="Arial" panose="020B0604020202020204" pitchFamily="34" charset="0"/>
              </a:rPr>
              <a:t>Axys</a:t>
            </a:r>
            <a:r>
              <a:rPr lang="en-US" sz="9600" dirty="0"/>
              <a:t>.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endParaRPr lang="en-US" sz="9600" dirty="0"/>
          </a:p>
          <a:p>
            <a:pPr marL="2971800" lvl="4" indent="-1143000">
              <a:buFont typeface="Arial" panose="020B0604020202020204" pitchFamily="34" charset="0"/>
              <a:buChar char="•"/>
            </a:pPr>
            <a:endParaRPr lang="en-US" sz="9600" dirty="0"/>
          </a:p>
          <a:p>
            <a:pPr marL="1143000" indent="-1143000">
              <a:buFont typeface="Arial" panose="020B0604020202020204" pitchFamily="34" charset="0"/>
              <a:buChar char="•"/>
            </a:pPr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val="37098517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A9CE02A-43F0-44F2-BE56-08D98B9AA5C2}"/>
              </a:ext>
            </a:extLst>
          </p:cNvPr>
          <p:cNvSpPr txBox="1"/>
          <p:nvPr/>
        </p:nvSpPr>
        <p:spPr>
          <a:xfrm>
            <a:off x="3235806" y="2249002"/>
            <a:ext cx="30104384" cy="432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0" dirty="0"/>
              <a:t>This study separated analytes into 6 main categories</a:t>
            </a:r>
          </a:p>
          <a:p>
            <a:pPr algn="ctr"/>
            <a:endParaRPr lang="en-US" sz="11000" dirty="0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6B1087BB-9BC4-44EF-B052-4180179735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9151778"/>
              </p:ext>
            </p:extLst>
          </p:nvPr>
        </p:nvGraphicFramePr>
        <p:xfrm>
          <a:off x="0" y="4729185"/>
          <a:ext cx="36576000" cy="22702815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7467600">
                  <a:extLst>
                    <a:ext uri="{9D8B030D-6E8A-4147-A177-3AD203B41FA5}">
                      <a16:colId xmlns:a16="http://schemas.microsoft.com/office/drawing/2014/main" val="337306784"/>
                    </a:ext>
                  </a:extLst>
                </a:gridCol>
                <a:gridCol w="8458200">
                  <a:extLst>
                    <a:ext uri="{9D8B030D-6E8A-4147-A177-3AD203B41FA5}">
                      <a16:colId xmlns:a16="http://schemas.microsoft.com/office/drawing/2014/main" val="3519490591"/>
                    </a:ext>
                  </a:extLst>
                </a:gridCol>
                <a:gridCol w="8648700">
                  <a:extLst>
                    <a:ext uri="{9D8B030D-6E8A-4147-A177-3AD203B41FA5}">
                      <a16:colId xmlns:a16="http://schemas.microsoft.com/office/drawing/2014/main" val="3686617787"/>
                    </a:ext>
                  </a:extLst>
                </a:gridCol>
                <a:gridCol w="5029200">
                  <a:extLst>
                    <a:ext uri="{9D8B030D-6E8A-4147-A177-3AD203B41FA5}">
                      <a16:colId xmlns:a16="http://schemas.microsoft.com/office/drawing/2014/main" val="1419902063"/>
                    </a:ext>
                  </a:extLst>
                </a:gridCol>
                <a:gridCol w="6972300">
                  <a:extLst>
                    <a:ext uri="{9D8B030D-6E8A-4147-A177-3AD203B41FA5}">
                      <a16:colId xmlns:a16="http://schemas.microsoft.com/office/drawing/2014/main" val="3681912638"/>
                    </a:ext>
                  </a:extLst>
                </a:gridCol>
              </a:tblGrid>
              <a:tr h="2943136">
                <a:tc>
                  <a:txBody>
                    <a:bodyPr/>
                    <a:lstStyle/>
                    <a:p>
                      <a:pPr algn="ctr" fontAlgn="b"/>
                      <a:r>
                        <a:rPr lang="en-US" sz="8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Category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Human exposure route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Aquatic life effects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Water Solubility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Sample device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7813038"/>
                  </a:ext>
                </a:extLst>
              </a:tr>
              <a:tr h="3478847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Pesticides</a:t>
                      </a:r>
                    </a:p>
                  </a:txBody>
                  <a:tcPr marL="18288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657509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Surface &amp; ground water, sediment, food web</a:t>
                      </a:r>
                    </a:p>
                  </a:txBody>
                  <a:tcPr marL="18288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657509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Toxic, potential endocrine disruptor (ED)</a:t>
                      </a:r>
                    </a:p>
                  </a:txBody>
                  <a:tcPr marL="18288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High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POCIS, SPMD &amp; Grab</a:t>
                      </a:r>
                    </a:p>
                    <a:p>
                      <a:pPr algn="ctr" fontAlgn="b"/>
                      <a:endParaRPr lang="en-US" sz="7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8431213"/>
                  </a:ext>
                </a:extLst>
              </a:tr>
              <a:tr h="3864270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Pharmaceuticals &amp; personal care products (PPCP)</a:t>
                      </a:r>
                    </a:p>
                  </a:txBody>
                  <a:tcPr marL="18288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Surface &amp; ground water</a:t>
                      </a:r>
                    </a:p>
                  </a:txBody>
                  <a:tcPr marL="18288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Potential ED</a:t>
                      </a:r>
                    </a:p>
                  </a:txBody>
                  <a:tcPr marL="18288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High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POCIS &amp; Grab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0740931"/>
                  </a:ext>
                </a:extLst>
              </a:tr>
              <a:tr h="2579526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Synthetic hormones</a:t>
                      </a:r>
                    </a:p>
                  </a:txBody>
                  <a:tcPr marL="18288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Surface &amp; ground water</a:t>
                      </a:r>
                    </a:p>
                  </a:txBody>
                  <a:tcPr marL="18288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Potential ED</a:t>
                      </a:r>
                    </a:p>
                  </a:txBody>
                  <a:tcPr marL="18288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High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POCIS &amp; Grab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549207"/>
                  </a:ext>
                </a:extLst>
              </a:tr>
              <a:tr h="2579526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Perfluorinated</a:t>
                      </a:r>
                      <a:r>
                        <a:rPr lang="en-US" sz="8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compounds (PFC)</a:t>
                      </a:r>
                    </a:p>
                  </a:txBody>
                  <a:tcPr marL="18288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Food web, breast milk</a:t>
                      </a:r>
                    </a:p>
                  </a:txBody>
                  <a:tcPr marL="18288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Bioaccumulative</a:t>
                      </a:r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potential ED</a:t>
                      </a:r>
                    </a:p>
                  </a:txBody>
                  <a:tcPr marL="18288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Low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POCIS &amp; Grab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6254337"/>
                  </a:ext>
                </a:extLst>
              </a:tr>
              <a:tr h="46351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Polybrominated diphenyl ethers (PBDE)</a:t>
                      </a:r>
                    </a:p>
                  </a:txBody>
                  <a:tcPr marL="18288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House dust, sediment, food web, breast milk, surface &amp; ground water.</a:t>
                      </a:r>
                    </a:p>
                  </a:txBody>
                  <a:tcPr marL="18288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Bioaccumulative</a:t>
                      </a:r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potential ED, carcinogenic, toxic, persistent</a:t>
                      </a:r>
                    </a:p>
                  </a:txBody>
                  <a:tcPr marL="18288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Low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SPMD &amp; Grab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6658518"/>
                  </a:ext>
                </a:extLst>
              </a:tr>
              <a:tr h="2622393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Alkylphenols</a:t>
                      </a:r>
                    </a:p>
                  </a:txBody>
                  <a:tcPr marL="18288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Surface &amp; ground water</a:t>
                      </a:r>
                    </a:p>
                  </a:txBody>
                  <a:tcPr marL="18288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Potential ED</a:t>
                      </a:r>
                    </a:p>
                  </a:txBody>
                  <a:tcPr marL="18288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High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SPMD &amp; Grab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1170426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A6C50CD-C814-48A6-90A3-9A553920318F}"/>
              </a:ext>
            </a:extLst>
          </p:cNvPr>
          <p:cNvSpPr txBox="1"/>
          <p:nvPr/>
        </p:nvSpPr>
        <p:spPr>
          <a:xfrm>
            <a:off x="8587407" y="0"/>
            <a:ext cx="19401183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600" dirty="0"/>
              <a:t>Category Selection</a:t>
            </a:r>
          </a:p>
        </p:txBody>
      </p:sp>
    </p:spTree>
    <p:extLst>
      <p:ext uri="{BB962C8B-B14F-4D97-AF65-F5344CB8AC3E}">
        <p14:creationId xmlns:p14="http://schemas.microsoft.com/office/powerpoint/2010/main" val="35767261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7C69FA-18D6-4453-BB3F-A00E547F3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25339" y="730525"/>
            <a:ext cx="18725321" cy="3067059"/>
          </a:xfrm>
        </p:spPr>
        <p:txBody>
          <a:bodyPr>
            <a:noAutofit/>
          </a:bodyPr>
          <a:lstStyle/>
          <a:p>
            <a:r>
              <a:rPr lang="en-US" sz="19600" b="1" dirty="0"/>
              <a:t>Analytical Strategy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305AC8-EB8D-4282-ABCF-A13B68AFCC98}"/>
              </a:ext>
            </a:extLst>
          </p:cNvPr>
          <p:cNvSpPr txBox="1">
            <a:spLocks/>
          </p:cNvSpPr>
          <p:nvPr/>
        </p:nvSpPr>
        <p:spPr>
          <a:xfrm>
            <a:off x="304800" y="5448299"/>
            <a:ext cx="36827792" cy="15463631"/>
          </a:xfrm>
          <a:prstGeom prst="rect">
            <a:avLst/>
          </a:prstGeom>
        </p:spPr>
        <p:txBody>
          <a:bodyPr>
            <a:normAutofit/>
          </a:bodyPr>
          <a:lstStyle>
            <a:lvl1pPr marL="914378" indent="-914378" algn="l" defTabSz="3657509" rtl="0" eaLnBrk="1" latinLnBrk="0" hangingPunct="1">
              <a:lnSpc>
                <a:spcPct val="90000"/>
              </a:lnSpc>
              <a:spcBef>
                <a:spcPts val="4000"/>
              </a:spcBef>
              <a:buFont typeface="Arial" panose="020B0604020202020204" pitchFamily="34" charset="0"/>
              <a:buChar char="•"/>
              <a:defRPr sz="1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43132" indent="-914378" algn="l" defTabSz="3657509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9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1886" indent="-914378" algn="l" defTabSz="3657509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8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400640" indent="-914378" algn="l" defTabSz="3657509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7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229395" indent="-914378" algn="l" defTabSz="3657509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7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058149" indent="-914378" algn="l" defTabSz="3657509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7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886903" indent="-914378" algn="l" defTabSz="3657509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7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715657" indent="-914378" algn="l" defTabSz="3657509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7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544412" indent="-914378" algn="l" defTabSz="3657509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7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3800" dirty="0"/>
              <a:t>Targeted analyses based on:</a:t>
            </a:r>
          </a:p>
          <a:p>
            <a:pPr lvl="1"/>
            <a:r>
              <a:rPr lang="en-US" sz="13800" dirty="0"/>
              <a:t>Occurrence in published literature.</a:t>
            </a:r>
          </a:p>
          <a:p>
            <a:pPr lvl="1"/>
            <a:r>
              <a:rPr lang="en-US" sz="13800" dirty="0"/>
              <a:t>Information gleaned from an RFI from SGS/</a:t>
            </a:r>
            <a:r>
              <a:rPr lang="en-US" sz="13800" dirty="0" err="1"/>
              <a:t>Axys</a:t>
            </a:r>
            <a:r>
              <a:rPr lang="en-US" sz="13800" dirty="0"/>
              <a:t>.</a:t>
            </a:r>
          </a:p>
          <a:p>
            <a:pPr lvl="1"/>
            <a:r>
              <a:rPr lang="en-US" sz="13800" dirty="0"/>
              <a:t>Potential for adverse environmental effects.</a:t>
            </a:r>
          </a:p>
          <a:p>
            <a:pPr lvl="1"/>
            <a:r>
              <a:rPr lang="en-US" sz="13800" dirty="0"/>
              <a:t>Availability of sampling methods.</a:t>
            </a:r>
          </a:p>
          <a:p>
            <a:pPr lvl="1"/>
            <a:r>
              <a:rPr lang="en-US" sz="13800" dirty="0"/>
              <a:t>Capability of laboratories responding to an RFI.</a:t>
            </a:r>
          </a:p>
        </p:txBody>
      </p:sp>
    </p:spTree>
    <p:extLst>
      <p:ext uri="{BB962C8B-B14F-4D97-AF65-F5344CB8AC3E}">
        <p14:creationId xmlns:p14="http://schemas.microsoft.com/office/powerpoint/2010/main" val="37229939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2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9FBBDD-39EB-4C54-AA7D-B12AFE1EE4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57800" y="9601199"/>
            <a:ext cx="27698700" cy="4743453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en-US" sz="34400" dirty="0">
                <a:latin typeface="+mn-lt"/>
              </a:rPr>
              <a:t>SGS/AXYS Data</a:t>
            </a:r>
          </a:p>
        </p:txBody>
      </p:sp>
    </p:spTree>
    <p:extLst>
      <p:ext uri="{BB962C8B-B14F-4D97-AF65-F5344CB8AC3E}">
        <p14:creationId xmlns:p14="http://schemas.microsoft.com/office/powerpoint/2010/main" val="28624739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9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91A0933-3793-4EBF-B694-1E278B9D2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9738" y="8792818"/>
            <a:ext cx="31546800" cy="6191259"/>
          </a:xfr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en-US" sz="49600" dirty="0">
                <a:solidFill>
                  <a:schemeClr val="tx1"/>
                </a:solidFill>
              </a:rPr>
              <a:t>Pesticides</a:t>
            </a:r>
          </a:p>
        </p:txBody>
      </p:sp>
    </p:spTree>
    <p:extLst>
      <p:ext uri="{BB962C8B-B14F-4D97-AF65-F5344CB8AC3E}">
        <p14:creationId xmlns:p14="http://schemas.microsoft.com/office/powerpoint/2010/main" val="25230481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212244" y="3121949"/>
            <a:ext cx="35705822" cy="23432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>
              <a:spcBef>
                <a:spcPts val="4000"/>
              </a:spcBef>
              <a:spcAft>
                <a:spcPts val="4000"/>
              </a:spcAft>
              <a:buFont typeface="Arial" panose="020B0604020202020204" pitchFamily="34" charset="0"/>
              <a:buChar char="•"/>
            </a:pPr>
            <a:r>
              <a:rPr lang="en-US" sz="12500" b="1" dirty="0">
                <a:solidFill>
                  <a:schemeClr val="bg1"/>
                </a:solidFill>
              </a:rPr>
              <a:t>Analyzed samples for 76 pesticide compounds</a:t>
            </a:r>
          </a:p>
          <a:p>
            <a:pPr marL="1143000" indent="-1143000">
              <a:spcBef>
                <a:spcPts val="4000"/>
              </a:spcBef>
              <a:spcAft>
                <a:spcPts val="4000"/>
              </a:spcAft>
              <a:buFont typeface="Arial" panose="020B0604020202020204" pitchFamily="34" charset="0"/>
              <a:buChar char="•"/>
            </a:pPr>
            <a:r>
              <a:rPr lang="en-US" sz="12500" b="1" dirty="0">
                <a:solidFill>
                  <a:schemeClr val="bg1"/>
                </a:solidFill>
              </a:rPr>
              <a:t>42 pesticide compounds detected at one or more sites, in at least one sample type (POCIS, SPMD, or Grab)</a:t>
            </a:r>
          </a:p>
          <a:p>
            <a:pPr marL="1143000" indent="-1143000">
              <a:spcBef>
                <a:spcPts val="4000"/>
              </a:spcBef>
              <a:spcAft>
                <a:spcPts val="4000"/>
              </a:spcAft>
              <a:buFont typeface="Arial" panose="020B0604020202020204" pitchFamily="34" charset="0"/>
              <a:buChar char="•"/>
            </a:pPr>
            <a:r>
              <a:rPr lang="en-US" sz="12500" b="1" dirty="0">
                <a:solidFill>
                  <a:schemeClr val="bg1"/>
                </a:solidFill>
              </a:rPr>
              <a:t>33% of detections from POCIS samples were qualified due to blank detections. </a:t>
            </a:r>
          </a:p>
          <a:p>
            <a:pPr marL="1143000" indent="-1143000">
              <a:spcBef>
                <a:spcPts val="4000"/>
              </a:spcBef>
              <a:spcAft>
                <a:spcPts val="4000"/>
              </a:spcAft>
              <a:buFont typeface="Arial" panose="020B0604020202020204" pitchFamily="34" charset="0"/>
              <a:buChar char="•"/>
            </a:pPr>
            <a:r>
              <a:rPr lang="en-US" sz="12500" b="1" dirty="0">
                <a:solidFill>
                  <a:schemeClr val="bg1"/>
                </a:solidFill>
              </a:rPr>
              <a:t>40% of detections from SPMD samples were qualified due to blank detections. </a:t>
            </a:r>
          </a:p>
          <a:p>
            <a:pPr marL="1143000" indent="-1143000">
              <a:spcBef>
                <a:spcPts val="4000"/>
              </a:spcBef>
              <a:spcAft>
                <a:spcPts val="4000"/>
              </a:spcAft>
              <a:buFont typeface="Arial" panose="020B0604020202020204" pitchFamily="34" charset="0"/>
              <a:buChar char="•"/>
            </a:pPr>
            <a:r>
              <a:rPr lang="en-US" sz="12500" b="1" dirty="0">
                <a:solidFill>
                  <a:schemeClr val="bg1"/>
                </a:solidFill>
              </a:rPr>
              <a:t>38% of detections from grab samples were qualified due to blank detections.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5F1690-58CD-4742-BAF0-86F242672DB5}"/>
              </a:ext>
            </a:extLst>
          </p:cNvPr>
          <p:cNvSpPr txBox="1"/>
          <p:nvPr/>
        </p:nvSpPr>
        <p:spPr>
          <a:xfrm>
            <a:off x="8265172" y="0"/>
            <a:ext cx="19599966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900" b="1" dirty="0">
                <a:solidFill>
                  <a:schemeClr val="bg1"/>
                </a:solidFill>
              </a:rPr>
              <a:t>Pesticides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F29C7D0-BA91-4A80-AF6F-24349485B7EA}"/>
              </a:ext>
            </a:extLst>
          </p:cNvPr>
          <p:cNvSpPr/>
          <p:nvPr/>
        </p:nvSpPr>
        <p:spPr>
          <a:xfrm>
            <a:off x="4620126" y="26554005"/>
            <a:ext cx="3657600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https://www.nation.co.ke/business/seedsofgold/Bio-pesticides-in-focus-as-safety-concerns-reshape-export-trade-/2301238-2340128-9n3uwlz/index.html</a:t>
            </a:r>
          </a:p>
        </p:txBody>
      </p:sp>
    </p:spTree>
    <p:extLst>
      <p:ext uri="{BB962C8B-B14F-4D97-AF65-F5344CB8AC3E}">
        <p14:creationId xmlns:p14="http://schemas.microsoft.com/office/powerpoint/2010/main" val="26959278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30519AAD-BE08-4670-B7C1-3099F92F01E9}"/>
              </a:ext>
            </a:extLst>
          </p:cNvPr>
          <p:cNvSpPr txBox="1"/>
          <p:nvPr/>
        </p:nvSpPr>
        <p:spPr>
          <a:xfrm>
            <a:off x="2568433" y="2042950"/>
            <a:ext cx="3198626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Total No. Detections, Qualified Detections, Non-detects &amp; Not Quantifiable by Sample Type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61D5170-E3F1-4B43-B67F-16E56DCC7A83}"/>
              </a:ext>
            </a:extLst>
          </p:cNvPr>
          <p:cNvSpPr txBox="1"/>
          <p:nvPr/>
        </p:nvSpPr>
        <p:spPr>
          <a:xfrm>
            <a:off x="5889104" y="331292"/>
            <a:ext cx="2456255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/>
              <a:t>Pesticides Detections at All Sites by Sample Type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A5B1625-C0FA-43A9-B899-C203EF5DBA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07" y="4903772"/>
            <a:ext cx="36090385" cy="22196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34547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TextBox 279">
            <a:extLst>
              <a:ext uri="{FF2B5EF4-FFF2-40B4-BE49-F238E27FC236}">
                <a16:creationId xmlns:a16="http://schemas.microsoft.com/office/drawing/2014/main" id="{66E0120B-F2FD-451F-9FC1-9DCE9673C850}"/>
              </a:ext>
            </a:extLst>
          </p:cNvPr>
          <p:cNvSpPr txBox="1"/>
          <p:nvPr/>
        </p:nvSpPr>
        <p:spPr>
          <a:xfrm>
            <a:off x="424357" y="744114"/>
            <a:ext cx="19451812" cy="9140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00" b="1" dirty="0">
                <a:latin typeface="+mj-lt"/>
              </a:rPr>
              <a:t>Pesticides Detected at Every Site </a:t>
            </a:r>
            <a:r>
              <a:rPr lang="en-US" sz="11300" b="1" dirty="0">
                <a:latin typeface="+mj-lt"/>
              </a:rPr>
              <a:t>(n = 4) </a:t>
            </a:r>
            <a:endParaRPr lang="en-US" sz="19600" b="1" dirty="0">
              <a:latin typeface="+mj-lt"/>
            </a:endParaRPr>
          </a:p>
          <a:p>
            <a:pPr algn="ctr"/>
            <a:r>
              <a:rPr lang="en-US" sz="19600" b="1" dirty="0">
                <a:latin typeface="+mj-lt"/>
              </a:rPr>
              <a:t>by Sample Type</a:t>
            </a: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6B0F3FED-598C-49EF-897F-62F233F8F24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098010" y="11302448"/>
            <a:ext cx="17778159" cy="12796584"/>
            <a:chOff x="15744" y="-78"/>
            <a:chExt cx="7322" cy="5502"/>
          </a:xfrm>
        </p:grpSpPr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id="{C70E10EF-9EFE-459D-BC72-5F1A8E65B8E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5770" y="23"/>
              <a:ext cx="7296" cy="5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0365DC-B487-4591-A8F5-B8E836A6AD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7296" cy="594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5C869A9-1512-486E-A5AB-0F2516ADB7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1513"/>
              <a:ext cx="1136" cy="95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2F5CFA0-B93F-42FE-913D-9B8EFBD55C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2451"/>
              <a:ext cx="1136" cy="1264"/>
            </a:xfrm>
            <a:prstGeom prst="rect">
              <a:avLst/>
            </a:prstGeom>
            <a:solidFill>
              <a:srgbClr val="70AD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400ACA8-EBA0-4994-9E79-9BAFA3D399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3696"/>
              <a:ext cx="1136" cy="95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E104C0A-3E00-4E8C-A859-463AA49EAE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4635"/>
              <a:ext cx="1136" cy="766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4E15322-55DF-4928-8D13-610BCED486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46" y="-78"/>
              <a:ext cx="339" cy="1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199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.</a:t>
              </a:r>
              <a:endParaRPr lang="en-US" altLang="en-US" sz="19900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493AC46-3AAA-4A22-958A-A206A6A7A3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597"/>
              <a:ext cx="5830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</a:t>
              </a:r>
              <a:endParaRPr lang="en-US" altLang="en-US" sz="5400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FAD8073-0896-4AA8-BA78-859D7CB0B6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1025"/>
              <a:ext cx="5961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Data not qualified due to blank detections.</a:t>
              </a:r>
              <a:endParaRPr lang="en-US" altLang="en-US" sz="5400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46A2E68-64F4-48D8-8458-158D4C57CB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22" y="1819"/>
              <a:ext cx="203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</a:t>
              </a:r>
              <a:endParaRPr lang="en-US" altLang="en-US" sz="3200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004CC0-0A88-4A1E-939F-272FDE6537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38" y="1486"/>
              <a:ext cx="5908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5400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5B3CE76-36DF-4746-A5CE-6B42E7BEB4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2011"/>
              <a:ext cx="5793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result &gt; 10% of sample result(s)</a:t>
              </a:r>
              <a:endParaRPr lang="en-US" altLang="en-US" sz="5400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0373FF2-4D3D-4006-A104-FE9273E1B5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23" y="2911"/>
              <a:ext cx="416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VG</a:t>
              </a:r>
              <a:endParaRPr lang="en-US" altLang="en-US" sz="2000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F42526A-B2AC-4FB9-B610-AE9DEC4A60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5" y="2414"/>
              <a:ext cx="5908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5400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302C897-A820-4BE7-A51F-A6515E7889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56" y="2840"/>
              <a:ext cx="4555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and field blank results </a:t>
              </a:r>
              <a:endParaRPr lang="en-US" altLang="en-US" sz="5400" dirty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0B1DD93-4EFC-457B-A5A6-F2FD4195EA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82" y="3240"/>
              <a:ext cx="3597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&gt; 10% of sample result(s).</a:t>
              </a:r>
              <a:endParaRPr lang="en-US" altLang="en-US" sz="5400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0A7F292-96C4-41F8-B923-DC4A67617F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03" y="4022"/>
              <a:ext cx="219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b="1" dirty="0">
                  <a:solidFill>
                    <a:srgbClr val="000000"/>
                  </a:solidFill>
                  <a:latin typeface="+mn-lt"/>
                </a:rPr>
                <a:t>G</a:t>
              </a:r>
              <a:endParaRPr lang="en-US" altLang="en-US" sz="5400" dirty="0">
                <a:latin typeface="+mn-lt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C38432F-8A45-4660-BE97-2B74BF0772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3740"/>
              <a:ext cx="5908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5400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EBCB6E0-06D7-454F-8068-2250136DAE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194"/>
              <a:ext cx="6057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Field blank result &gt; 10% of sample result(s).</a:t>
              </a:r>
              <a:endParaRPr lang="en-US" altLang="en-US" sz="5400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6D27D204-CE7C-43ED-8975-FCCAA1EA5B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845"/>
              <a:ext cx="5146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not detected at any sites.</a:t>
              </a:r>
              <a:endParaRPr lang="en-US" altLang="en-US" sz="5400" dirty="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3EA77CD5-4418-4B72-88A0-13A103A026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42"/>
              <a:ext cx="1136" cy="5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60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Legend</a:t>
              </a:r>
              <a:endParaRPr lang="en-US" altLang="en-US" sz="3600" dirty="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64E2BD2-FC37-481C-B6A4-3510A25B84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7" name="Line 26">
              <a:extLst>
                <a:ext uri="{FF2B5EF4-FFF2-40B4-BE49-F238E27FC236}">
                  <a16:creationId xmlns:a16="http://schemas.microsoft.com/office/drawing/2014/main" id="{D02A77E1-1F96-4653-B3B8-E43CA24CBF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0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CA9E4375-11B4-44BE-B704-423FBA1C27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0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CA6677E7-3588-49A5-AE00-3E91FEBE20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6DF8F0D-4D56-49B8-9F9B-7E3C902ED7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1" name="Line 30">
              <a:extLst>
                <a:ext uri="{FF2B5EF4-FFF2-40B4-BE49-F238E27FC236}">
                  <a16:creationId xmlns:a16="http://schemas.microsoft.com/office/drawing/2014/main" id="{C651243E-AA06-4163-9AFE-A32488D70D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7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DCEDEAB0-BD35-42C7-B866-3B7E15D351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7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3" name="Line 32">
              <a:extLst>
                <a:ext uri="{FF2B5EF4-FFF2-40B4-BE49-F238E27FC236}">
                  <a16:creationId xmlns:a16="http://schemas.microsoft.com/office/drawing/2014/main" id="{2CD062CC-49DC-4669-80EC-A26D0DA235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1513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6830DB5D-C85A-42EA-ADE6-5695FB3C00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1513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5" name="Line 34">
              <a:extLst>
                <a:ext uri="{FF2B5EF4-FFF2-40B4-BE49-F238E27FC236}">
                  <a16:creationId xmlns:a16="http://schemas.microsoft.com/office/drawing/2014/main" id="{A686C1C6-FB45-48DF-89CB-AA9CF85AD5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2451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3BD68F67-08A2-4AE0-BFFD-1DAC599C22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2451"/>
              <a:ext cx="7276" cy="2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7" name="Line 36">
              <a:extLst>
                <a:ext uri="{FF2B5EF4-FFF2-40B4-BE49-F238E27FC236}">
                  <a16:creationId xmlns:a16="http://schemas.microsoft.com/office/drawing/2014/main" id="{DA981AD9-5547-4AFE-AA09-527F632EB0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3696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2760A3D1-2066-4A38-9B65-2A135BD4D3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3696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9" name="Line 38">
              <a:extLst>
                <a:ext uri="{FF2B5EF4-FFF2-40B4-BE49-F238E27FC236}">
                  <a16:creationId xmlns:a16="http://schemas.microsoft.com/office/drawing/2014/main" id="{69CF23C2-5368-4CB2-941F-7CF7159E6A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463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D582FFDA-8076-4519-8692-20349B8D71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463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1" name="Line 40">
              <a:extLst>
                <a:ext uri="{FF2B5EF4-FFF2-40B4-BE49-F238E27FC236}">
                  <a16:creationId xmlns:a16="http://schemas.microsoft.com/office/drawing/2014/main" id="{F190CCEA-A8B0-4ECA-BA17-DFCD87D36B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0"/>
              <a:ext cx="0" cy="54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83C11B15-8E79-4916-A1A6-03FD9545B6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54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3" name="Line 42">
              <a:extLst>
                <a:ext uri="{FF2B5EF4-FFF2-40B4-BE49-F238E27FC236}">
                  <a16:creationId xmlns:a16="http://schemas.microsoft.com/office/drawing/2014/main" id="{F68B7F3A-8C45-41F7-9F9B-4D461F07C74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94"/>
              <a:ext cx="0" cy="480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05F6E942-98EC-4483-BE12-327C6E7AEA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94"/>
              <a:ext cx="20" cy="480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5" name="Line 44">
              <a:extLst>
                <a:ext uri="{FF2B5EF4-FFF2-40B4-BE49-F238E27FC236}">
                  <a16:creationId xmlns:a16="http://schemas.microsoft.com/office/drawing/2014/main" id="{D92FF1BA-C37F-4BCC-B239-B6F7813FDF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382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C86E6E7C-7E7B-4ABC-9D0C-E6545F7EE1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382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7" name="Line 46">
              <a:extLst>
                <a:ext uri="{FF2B5EF4-FFF2-40B4-BE49-F238E27FC236}">
                  <a16:creationId xmlns:a16="http://schemas.microsoft.com/office/drawing/2014/main" id="{B56D710C-CA4D-40AB-9656-5F63CC14C8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19"/>
              <a:ext cx="0" cy="538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5CE3FF34-32BC-46BD-98DE-2E185E40BF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19"/>
              <a:ext cx="20" cy="538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9" name="Line 48">
              <a:extLst>
                <a:ext uri="{FF2B5EF4-FFF2-40B4-BE49-F238E27FC236}">
                  <a16:creationId xmlns:a16="http://schemas.microsoft.com/office/drawing/2014/main" id="{FED7C80A-7E36-4115-939F-508F18B1E8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FA82DC41-8464-435B-9D3D-CF7BBC442F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1" name="Line 50">
              <a:extLst>
                <a:ext uri="{FF2B5EF4-FFF2-40B4-BE49-F238E27FC236}">
                  <a16:creationId xmlns:a16="http://schemas.microsoft.com/office/drawing/2014/main" id="{3303B863-9EA9-48B9-99F8-10FD8ED17E1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995FE39B-6925-49DC-B6D4-5C85FC01DE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3" name="Line 52">
              <a:extLst>
                <a:ext uri="{FF2B5EF4-FFF2-40B4-BE49-F238E27FC236}">
                  <a16:creationId xmlns:a16="http://schemas.microsoft.com/office/drawing/2014/main" id="{9B6D9186-A597-4AC1-9DC1-F70220B0E1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F80CD847-E363-482F-884E-714EABC516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5" name="Line 54">
              <a:extLst>
                <a:ext uri="{FF2B5EF4-FFF2-40B4-BE49-F238E27FC236}">
                  <a16:creationId xmlns:a16="http://schemas.microsoft.com/office/drawing/2014/main" id="{E56B9D1F-9EFB-4145-9EB3-DE978912CF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FC65EEDF-5A85-4769-AED8-B5534286B7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0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7" name="Line 56">
              <a:extLst>
                <a:ext uri="{FF2B5EF4-FFF2-40B4-BE49-F238E27FC236}">
                  <a16:creationId xmlns:a16="http://schemas.microsoft.com/office/drawing/2014/main" id="{69DE05E8-8098-40D2-9399-E45FADFDE39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7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F63FD538-027C-49F9-8FB8-269E7342CE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7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9" name="Line 58">
              <a:extLst>
                <a:ext uri="{FF2B5EF4-FFF2-40B4-BE49-F238E27FC236}">
                  <a16:creationId xmlns:a16="http://schemas.microsoft.com/office/drawing/2014/main" id="{72815836-787C-49F9-9008-831CDE2E99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15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914451DA-4330-44CA-BFD1-4753939E91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1513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1" name="Line 60">
              <a:extLst>
                <a:ext uri="{FF2B5EF4-FFF2-40B4-BE49-F238E27FC236}">
                  <a16:creationId xmlns:a16="http://schemas.microsoft.com/office/drawing/2014/main" id="{729148FE-0960-40FD-A3C2-80F255B8FF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245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3762083A-2AD2-4378-BBC4-E310F3E02D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2451"/>
              <a:ext cx="20" cy="20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3" name="Line 62">
              <a:extLst>
                <a:ext uri="{FF2B5EF4-FFF2-40B4-BE49-F238E27FC236}">
                  <a16:creationId xmlns:a16="http://schemas.microsoft.com/office/drawing/2014/main" id="{C1B14637-019E-4287-8331-BC9143F7E9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3696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5978965E-0131-4451-9631-C8A5B3480F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3696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5" name="Line 64">
              <a:extLst>
                <a:ext uri="{FF2B5EF4-FFF2-40B4-BE49-F238E27FC236}">
                  <a16:creationId xmlns:a16="http://schemas.microsoft.com/office/drawing/2014/main" id="{E7C9CE97-B9B4-40DB-8BCD-EC1D0FCDC1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463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49287EFF-9076-43B5-857A-8136BC2D97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463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7" name="Line 66">
              <a:extLst>
                <a:ext uri="{FF2B5EF4-FFF2-40B4-BE49-F238E27FC236}">
                  <a16:creationId xmlns:a16="http://schemas.microsoft.com/office/drawing/2014/main" id="{F5B11B98-9736-4BB0-A06A-3BE164EA7A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382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9153E7A2-2429-497F-B9C2-23B0B11FD7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382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22E29B8F-4CCE-4A56-8D88-1FD7AB8048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62134" y="-61806"/>
            <a:ext cx="15270300" cy="27555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78844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149840" y="19005"/>
            <a:ext cx="364261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600"/>
              </a:spcAft>
            </a:pPr>
            <a:r>
              <a:rPr lang="en-US" sz="18000" b="1" u="sng" dirty="0">
                <a:latin typeface="+mj-lt"/>
              </a:rPr>
              <a:t>Quality Assurance Summary - Pesticides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F64A5C6-0CF4-4FB8-94B7-39413A25F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997" y="3874822"/>
            <a:ext cx="35550005" cy="22885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865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63BE29C-C636-47AC-8D9F-C478AB50E32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33"/>
          <a:stretch/>
        </p:blipFill>
        <p:spPr>
          <a:xfrm>
            <a:off x="0" y="0"/>
            <a:ext cx="36576000" cy="27432000"/>
          </a:xfrm>
          <a:prstGeom prst="rect">
            <a:avLst/>
          </a:prstGeom>
        </p:spPr>
      </p:pic>
      <p:sp>
        <p:nvSpPr>
          <p:cNvPr id="4" name="Title 6">
            <a:extLst>
              <a:ext uri="{FF2B5EF4-FFF2-40B4-BE49-F238E27FC236}">
                <a16:creationId xmlns:a16="http://schemas.microsoft.com/office/drawing/2014/main" id="{10A5232E-6D97-4FD2-AF4D-93EDC4F7A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2275" y="534677"/>
            <a:ext cx="20402550" cy="3168643"/>
          </a:xfrm>
        </p:spPr>
        <p:txBody>
          <a:bodyPr>
            <a:noAutofit/>
          </a:bodyPr>
          <a:lstStyle/>
          <a:p>
            <a:r>
              <a:rPr lang="en-US" sz="201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+mn-lt"/>
              </a:rPr>
              <a:t>Ochlockonee River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5934E52-291D-4E14-A2EC-A2746E0C10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448" y="3246120"/>
            <a:ext cx="36263552" cy="24103337"/>
          </a:xfrm>
        </p:spPr>
        <p:txBody>
          <a:bodyPr>
            <a:normAutofit/>
          </a:bodyPr>
          <a:lstStyle/>
          <a:p>
            <a:r>
              <a:rPr lang="en-US" sz="13800" dirty="0">
                <a:solidFill>
                  <a:schemeClr val="bg1"/>
                </a:solidFill>
              </a:rPr>
              <a:t>190 miles long</a:t>
            </a:r>
          </a:p>
          <a:p>
            <a:r>
              <a:rPr lang="en-US" sz="13800" dirty="0">
                <a:solidFill>
                  <a:schemeClr val="bg1"/>
                </a:solidFill>
              </a:rPr>
              <a:t>The drainage basin is 1,002 square miles </a:t>
            </a:r>
          </a:p>
          <a:p>
            <a:r>
              <a:rPr lang="en-US" sz="13800" dirty="0">
                <a:solidFill>
                  <a:schemeClr val="bg1"/>
                </a:solidFill>
              </a:rPr>
              <a:t>River discharge averages 1,870 cubic feet/second.</a:t>
            </a:r>
          </a:p>
          <a:p>
            <a:r>
              <a:rPr lang="en-US" sz="13800" dirty="0">
                <a:solidFill>
                  <a:schemeClr val="bg1"/>
                </a:solidFill>
              </a:rPr>
              <a:t>Drainage basin receives sediments from the Coastal Plain province</a:t>
            </a:r>
          </a:p>
          <a:p>
            <a:r>
              <a:rPr lang="en-US" sz="13800" dirty="0">
                <a:solidFill>
                  <a:schemeClr val="bg1"/>
                </a:solidFill>
              </a:rPr>
              <a:t>The river receives effluent from the Georgia cities of Cairo, Thomasville and Moultrie.</a:t>
            </a:r>
          </a:p>
          <a:p>
            <a:r>
              <a:rPr lang="en-US" sz="13800" dirty="0">
                <a:solidFill>
                  <a:schemeClr val="bg1"/>
                </a:solidFill>
              </a:rPr>
              <a:t>Site is located just south of the FL-GA state line.</a:t>
            </a:r>
          </a:p>
          <a:p>
            <a:r>
              <a:rPr lang="en-US" sz="13800" dirty="0">
                <a:solidFill>
                  <a:schemeClr val="bg1"/>
                </a:solidFill>
              </a:rPr>
              <a:t>Sucralose maximum value detected was 2.6 µg/L.</a:t>
            </a:r>
          </a:p>
          <a:p>
            <a:endParaRPr lang="en-US" sz="13800" dirty="0">
              <a:solidFill>
                <a:schemeClr val="bg1"/>
              </a:solidFill>
            </a:endParaRPr>
          </a:p>
          <a:p>
            <a:endParaRPr lang="en-US" sz="13800" dirty="0">
              <a:solidFill>
                <a:schemeClr val="bg1"/>
              </a:solidFill>
            </a:endParaRPr>
          </a:p>
          <a:p>
            <a:endParaRPr lang="en-US" sz="13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50000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91F771A-746F-4911-956B-584A5BFDF515}"/>
              </a:ext>
            </a:extLst>
          </p:cNvPr>
          <p:cNvSpPr txBox="1"/>
          <p:nvPr/>
        </p:nvSpPr>
        <p:spPr>
          <a:xfrm>
            <a:off x="8382000" y="9486900"/>
            <a:ext cx="16116300" cy="730969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6900" dirty="0"/>
              <a:t>PPCPs</a:t>
            </a:r>
          </a:p>
        </p:txBody>
      </p:sp>
    </p:spTree>
    <p:extLst>
      <p:ext uri="{BB962C8B-B14F-4D97-AF65-F5344CB8AC3E}">
        <p14:creationId xmlns:p14="http://schemas.microsoft.com/office/powerpoint/2010/main" val="422033975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756139" y="0"/>
            <a:ext cx="35063722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900" b="1" dirty="0"/>
              <a:t>PPCPs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708190E-D7F7-4EED-B3D8-160C6DFFD7EF}"/>
              </a:ext>
            </a:extLst>
          </p:cNvPr>
          <p:cNvSpPr txBox="1"/>
          <p:nvPr/>
        </p:nvSpPr>
        <p:spPr>
          <a:xfrm>
            <a:off x="1" y="3025319"/>
            <a:ext cx="36575999" cy="244066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15000" b="1" dirty="0"/>
              <a:t>Analyzed samples for 127 PPCP compounds.</a:t>
            </a:r>
          </a:p>
          <a:p>
            <a:pPr marL="1143000" indent="-11430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15000" b="1" dirty="0"/>
              <a:t>39 PPCP compounds detected at one or more sites, in at least one sample type (POCIS or Grab).</a:t>
            </a:r>
          </a:p>
          <a:p>
            <a:pPr marL="1143000" indent="-11430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15000" b="1" dirty="0"/>
              <a:t>6% of detections from POCIS samples were qualified due to blank detections. </a:t>
            </a:r>
          </a:p>
          <a:p>
            <a:pPr marL="1143000" indent="-11430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15000" b="1" dirty="0"/>
              <a:t>17% of detections from grab samples were qualified due to blank detections. </a:t>
            </a:r>
          </a:p>
          <a:p>
            <a:pPr marL="1143000" indent="-11430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15000" b="1" dirty="0"/>
              <a:t>3 of the 39 PPCP compounds detected were qualified.</a:t>
            </a:r>
          </a:p>
        </p:txBody>
      </p:sp>
    </p:spTree>
    <p:extLst>
      <p:ext uri="{BB962C8B-B14F-4D97-AF65-F5344CB8AC3E}">
        <p14:creationId xmlns:p14="http://schemas.microsoft.com/office/powerpoint/2010/main" val="5761991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538F809-5B9B-49AE-922E-1AE1F1F35839}"/>
              </a:ext>
            </a:extLst>
          </p:cNvPr>
          <p:cNvSpPr txBox="1"/>
          <p:nvPr/>
        </p:nvSpPr>
        <p:spPr>
          <a:xfrm>
            <a:off x="5889104" y="331292"/>
            <a:ext cx="226613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/>
              <a:t>PPCP Detections at All Sites by Sample Type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519D62-86BF-4F9D-9F62-3B389F5F3A09}"/>
              </a:ext>
            </a:extLst>
          </p:cNvPr>
          <p:cNvSpPr txBox="1"/>
          <p:nvPr/>
        </p:nvSpPr>
        <p:spPr>
          <a:xfrm>
            <a:off x="2568433" y="2042950"/>
            <a:ext cx="3198626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Total No. Detections, Qualified Detections, Non-detects &amp; Not Quantifiable by Sample Type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CC73808-38F4-482A-9579-E4CE4FC0250A}"/>
              </a:ext>
            </a:extLst>
          </p:cNvPr>
          <p:cNvSpPr/>
          <p:nvPr/>
        </p:nvSpPr>
        <p:spPr>
          <a:xfrm>
            <a:off x="6497053" y="14437896"/>
            <a:ext cx="25555073" cy="1395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FFD92F0-018E-4DCD-A4B1-1C635D2418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4038" y="4037259"/>
            <a:ext cx="27155051" cy="22196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67429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01DC4D9-92F3-42B1-9C21-2F322D130B29}"/>
              </a:ext>
            </a:extLst>
          </p:cNvPr>
          <p:cNvSpPr/>
          <p:nvPr/>
        </p:nvSpPr>
        <p:spPr>
          <a:xfrm>
            <a:off x="22139641" y="62697"/>
            <a:ext cx="655888" cy="114436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0" name="TextBox 279">
            <a:extLst>
              <a:ext uri="{FF2B5EF4-FFF2-40B4-BE49-F238E27FC236}">
                <a16:creationId xmlns:a16="http://schemas.microsoft.com/office/drawing/2014/main" id="{66E0120B-F2FD-451F-9FC1-9DCE9673C850}"/>
              </a:ext>
            </a:extLst>
          </p:cNvPr>
          <p:cNvSpPr txBox="1"/>
          <p:nvPr/>
        </p:nvSpPr>
        <p:spPr>
          <a:xfrm>
            <a:off x="445593" y="417733"/>
            <a:ext cx="18561950" cy="7617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300" b="1" dirty="0">
                <a:latin typeface="+mj-lt"/>
              </a:rPr>
              <a:t>PPCPs Detected at Every Site </a:t>
            </a:r>
            <a:r>
              <a:rPr lang="en-US" sz="9600" b="1" dirty="0">
                <a:latin typeface="+mj-lt"/>
              </a:rPr>
              <a:t>(n = 4) </a:t>
            </a:r>
            <a:r>
              <a:rPr lang="en-US" sz="16300" b="1" dirty="0">
                <a:latin typeface="+mj-lt"/>
              </a:rPr>
              <a:t>by Sample Type</a:t>
            </a:r>
          </a:p>
        </p:txBody>
      </p:sp>
      <p:pic>
        <p:nvPicPr>
          <p:cNvPr id="299" name="Picture 298">
            <a:extLst>
              <a:ext uri="{FF2B5EF4-FFF2-40B4-BE49-F238E27FC236}">
                <a16:creationId xmlns:a16="http://schemas.microsoft.com/office/drawing/2014/main" id="{F080ECEF-47B9-43E8-B177-32441EF5CB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959" y="12304517"/>
            <a:ext cx="21948516" cy="14895567"/>
          </a:xfrm>
          <a:prstGeom prst="rect">
            <a:avLst/>
          </a:prstGeom>
        </p:spPr>
      </p:pic>
      <p:grpSp>
        <p:nvGrpSpPr>
          <p:cNvPr id="172" name="Group 4">
            <a:extLst>
              <a:ext uri="{FF2B5EF4-FFF2-40B4-BE49-F238E27FC236}">
                <a16:creationId xmlns:a16="http://schemas.microsoft.com/office/drawing/2014/main" id="{3F2D5AC8-B468-4F18-AFC2-300434ACD16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8797841" y="0"/>
            <a:ext cx="17778159" cy="12304517"/>
            <a:chOff x="15744" y="-78"/>
            <a:chExt cx="7322" cy="5502"/>
          </a:xfrm>
        </p:grpSpPr>
        <p:sp>
          <p:nvSpPr>
            <p:cNvPr id="173" name="AutoShape 3">
              <a:extLst>
                <a:ext uri="{FF2B5EF4-FFF2-40B4-BE49-F238E27FC236}">
                  <a16:creationId xmlns:a16="http://schemas.microsoft.com/office/drawing/2014/main" id="{BB70BB44-19BB-401A-9CF7-D0DEC66C9882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5770" y="23"/>
              <a:ext cx="7296" cy="5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74" name="Rectangle 173">
              <a:extLst>
                <a:ext uri="{FF2B5EF4-FFF2-40B4-BE49-F238E27FC236}">
                  <a16:creationId xmlns:a16="http://schemas.microsoft.com/office/drawing/2014/main" id="{DCBC4B10-5ED8-417C-9C1F-9C60919585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7296" cy="594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7DE0C6A8-9CA8-4029-9A9B-49DD451D5D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1513"/>
              <a:ext cx="1136" cy="95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76" name="Rectangle 175">
              <a:extLst>
                <a:ext uri="{FF2B5EF4-FFF2-40B4-BE49-F238E27FC236}">
                  <a16:creationId xmlns:a16="http://schemas.microsoft.com/office/drawing/2014/main" id="{A8F4C6BA-AC8C-455A-98C0-74BB6B268E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2451"/>
              <a:ext cx="1136" cy="1264"/>
            </a:xfrm>
            <a:prstGeom prst="rect">
              <a:avLst/>
            </a:prstGeom>
            <a:solidFill>
              <a:srgbClr val="70AD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77" name="Rectangle 176">
              <a:extLst>
                <a:ext uri="{FF2B5EF4-FFF2-40B4-BE49-F238E27FC236}">
                  <a16:creationId xmlns:a16="http://schemas.microsoft.com/office/drawing/2014/main" id="{F167A4E6-F12E-4FC1-B817-B1B47F3AA2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3696"/>
              <a:ext cx="1136" cy="95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11AEF167-B87D-4DAB-86C9-096B705B7E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4635"/>
              <a:ext cx="1136" cy="766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79" name="Rectangle 178">
              <a:extLst>
                <a:ext uri="{FF2B5EF4-FFF2-40B4-BE49-F238E27FC236}">
                  <a16:creationId xmlns:a16="http://schemas.microsoft.com/office/drawing/2014/main" id="{E3FB9F67-7849-4B0B-82F6-9DC2E6FFF2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46" y="-78"/>
              <a:ext cx="339" cy="1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199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.</a:t>
              </a:r>
              <a:endParaRPr lang="en-US" altLang="en-US" sz="19900" dirty="0"/>
            </a:p>
          </p:txBody>
        </p:sp>
        <p:sp>
          <p:nvSpPr>
            <p:cNvPr id="180" name="Rectangle 179">
              <a:extLst>
                <a:ext uri="{FF2B5EF4-FFF2-40B4-BE49-F238E27FC236}">
                  <a16:creationId xmlns:a16="http://schemas.microsoft.com/office/drawing/2014/main" id="{9A495D17-24F9-40E4-8A13-1B6DC05ECE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597"/>
              <a:ext cx="5830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</a:t>
              </a:r>
              <a:endParaRPr lang="en-US" altLang="en-US" sz="5400" dirty="0"/>
            </a:p>
          </p:txBody>
        </p:sp>
        <p:sp>
          <p:nvSpPr>
            <p:cNvPr id="181" name="Rectangle 180">
              <a:extLst>
                <a:ext uri="{FF2B5EF4-FFF2-40B4-BE49-F238E27FC236}">
                  <a16:creationId xmlns:a16="http://schemas.microsoft.com/office/drawing/2014/main" id="{25BCC79B-9141-4D39-811B-D47DF6A12A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1025"/>
              <a:ext cx="5961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Data not qualified due to blank detections.</a:t>
              </a:r>
              <a:endParaRPr lang="en-US" altLang="en-US" sz="5400" dirty="0"/>
            </a:p>
          </p:txBody>
        </p:sp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id="{40196648-E1A3-4BA3-9A46-FA426728DA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22" y="1819"/>
              <a:ext cx="203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</a:t>
              </a:r>
              <a:endParaRPr lang="en-US" altLang="en-US" sz="3200" dirty="0"/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:a16="http://schemas.microsoft.com/office/drawing/2014/main" id="{D6C34BEE-F442-40BE-A78A-4C1CCADF52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38" y="1486"/>
              <a:ext cx="5908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5400" dirty="0"/>
            </a:p>
          </p:txBody>
        </p:sp>
        <p:sp>
          <p:nvSpPr>
            <p:cNvPr id="184" name="Rectangle 183">
              <a:extLst>
                <a:ext uri="{FF2B5EF4-FFF2-40B4-BE49-F238E27FC236}">
                  <a16:creationId xmlns:a16="http://schemas.microsoft.com/office/drawing/2014/main" id="{BB87727B-9AF0-4062-96DC-FC31856482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2011"/>
              <a:ext cx="5793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result &gt; 10% of sample result(s)</a:t>
              </a:r>
              <a:endParaRPr lang="en-US" altLang="en-US" sz="5400" dirty="0"/>
            </a:p>
          </p:txBody>
        </p:sp>
        <p:sp>
          <p:nvSpPr>
            <p:cNvPr id="185" name="Rectangle 184">
              <a:extLst>
                <a:ext uri="{FF2B5EF4-FFF2-40B4-BE49-F238E27FC236}">
                  <a16:creationId xmlns:a16="http://schemas.microsoft.com/office/drawing/2014/main" id="{D5B17489-D731-41A2-8514-F8CE7FE3C8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23" y="2911"/>
              <a:ext cx="416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VG</a:t>
              </a:r>
              <a:endParaRPr lang="en-US" altLang="en-US" sz="2000" dirty="0"/>
            </a:p>
          </p:txBody>
        </p:sp>
        <p:sp>
          <p:nvSpPr>
            <p:cNvPr id="186" name="Rectangle 185">
              <a:extLst>
                <a:ext uri="{FF2B5EF4-FFF2-40B4-BE49-F238E27FC236}">
                  <a16:creationId xmlns:a16="http://schemas.microsoft.com/office/drawing/2014/main" id="{1A79B4BF-6C02-4E27-8417-6AC52ED655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5" y="2414"/>
              <a:ext cx="5908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5400" dirty="0"/>
            </a:p>
          </p:txBody>
        </p:sp>
        <p:sp>
          <p:nvSpPr>
            <p:cNvPr id="187" name="Rectangle 186">
              <a:extLst>
                <a:ext uri="{FF2B5EF4-FFF2-40B4-BE49-F238E27FC236}">
                  <a16:creationId xmlns:a16="http://schemas.microsoft.com/office/drawing/2014/main" id="{954E5C64-F632-4DE2-87C3-15996D848C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56" y="2840"/>
              <a:ext cx="4555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and field blank results </a:t>
              </a:r>
              <a:endParaRPr lang="en-US" altLang="en-US" sz="5400" dirty="0"/>
            </a:p>
          </p:txBody>
        </p:sp>
        <p:sp>
          <p:nvSpPr>
            <p:cNvPr id="188" name="Rectangle 187">
              <a:extLst>
                <a:ext uri="{FF2B5EF4-FFF2-40B4-BE49-F238E27FC236}">
                  <a16:creationId xmlns:a16="http://schemas.microsoft.com/office/drawing/2014/main" id="{5AF9CD34-66C1-41AD-8935-09DA674CE8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82" y="3240"/>
              <a:ext cx="3597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&gt; 10% of sample result(s).</a:t>
              </a:r>
              <a:endParaRPr lang="en-US" altLang="en-US" sz="5400" dirty="0"/>
            </a:p>
          </p:txBody>
        </p:sp>
        <p:sp>
          <p:nvSpPr>
            <p:cNvPr id="189" name="Rectangle 188">
              <a:extLst>
                <a:ext uri="{FF2B5EF4-FFF2-40B4-BE49-F238E27FC236}">
                  <a16:creationId xmlns:a16="http://schemas.microsoft.com/office/drawing/2014/main" id="{18E74695-095E-497E-831D-56B233B81F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03" y="4022"/>
              <a:ext cx="219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b="1" dirty="0">
                  <a:solidFill>
                    <a:srgbClr val="000000"/>
                  </a:solidFill>
                  <a:latin typeface="+mn-lt"/>
                </a:rPr>
                <a:t>G</a:t>
              </a:r>
              <a:endParaRPr lang="en-US" altLang="en-US" sz="5400" dirty="0">
                <a:latin typeface="+mn-lt"/>
              </a:endParaRPr>
            </a:p>
          </p:txBody>
        </p:sp>
        <p:sp>
          <p:nvSpPr>
            <p:cNvPr id="190" name="Rectangle 189">
              <a:extLst>
                <a:ext uri="{FF2B5EF4-FFF2-40B4-BE49-F238E27FC236}">
                  <a16:creationId xmlns:a16="http://schemas.microsoft.com/office/drawing/2014/main" id="{952CB787-4B2C-4E00-8296-9F8B178636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3740"/>
              <a:ext cx="5908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5400" dirty="0"/>
            </a:p>
          </p:txBody>
        </p:sp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3C948203-CF1B-4138-A95C-234E8BEFB4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194"/>
              <a:ext cx="6057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Field blank result &gt; 10% of sample result(s).</a:t>
              </a:r>
              <a:endParaRPr lang="en-US" altLang="en-US" sz="5400" dirty="0"/>
            </a:p>
          </p:txBody>
        </p:sp>
        <p:sp>
          <p:nvSpPr>
            <p:cNvPr id="192" name="Rectangle 191">
              <a:extLst>
                <a:ext uri="{FF2B5EF4-FFF2-40B4-BE49-F238E27FC236}">
                  <a16:creationId xmlns:a16="http://schemas.microsoft.com/office/drawing/2014/main" id="{4ACAC306-D23C-40C0-A430-F7A64B1E56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845"/>
              <a:ext cx="5146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not detected at any sites.</a:t>
              </a:r>
              <a:endParaRPr lang="en-US" altLang="en-US" sz="5400" dirty="0"/>
            </a:p>
          </p:txBody>
        </p:sp>
        <p:sp>
          <p:nvSpPr>
            <p:cNvPr id="193" name="Rectangle 192">
              <a:extLst>
                <a:ext uri="{FF2B5EF4-FFF2-40B4-BE49-F238E27FC236}">
                  <a16:creationId xmlns:a16="http://schemas.microsoft.com/office/drawing/2014/main" id="{53E5627B-B1AB-4C52-A9DF-D3B8794456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42"/>
              <a:ext cx="1136" cy="5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60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Legend</a:t>
              </a:r>
              <a:endParaRPr lang="en-US" altLang="en-US" sz="3600" dirty="0"/>
            </a:p>
          </p:txBody>
        </p:sp>
        <p:sp>
          <p:nvSpPr>
            <p:cNvPr id="194" name="Rectangle 193">
              <a:extLst>
                <a:ext uri="{FF2B5EF4-FFF2-40B4-BE49-F238E27FC236}">
                  <a16:creationId xmlns:a16="http://schemas.microsoft.com/office/drawing/2014/main" id="{A280A002-2C6D-41ED-A8E8-6E64C90D1C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95" name="Line 26">
              <a:extLst>
                <a:ext uri="{FF2B5EF4-FFF2-40B4-BE49-F238E27FC236}">
                  <a16:creationId xmlns:a16="http://schemas.microsoft.com/office/drawing/2014/main" id="{01AA1099-69E1-403F-853E-9DC734E206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0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96" name="Rectangle 195">
              <a:extLst>
                <a:ext uri="{FF2B5EF4-FFF2-40B4-BE49-F238E27FC236}">
                  <a16:creationId xmlns:a16="http://schemas.microsoft.com/office/drawing/2014/main" id="{DA72FE96-B08E-42BC-99F7-F53F53E188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0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97" name="Rectangle 196">
              <a:extLst>
                <a:ext uri="{FF2B5EF4-FFF2-40B4-BE49-F238E27FC236}">
                  <a16:creationId xmlns:a16="http://schemas.microsoft.com/office/drawing/2014/main" id="{2A7C8127-7DB1-4027-BBFE-11DABCF990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98" name="Rectangle 197">
              <a:extLst>
                <a:ext uri="{FF2B5EF4-FFF2-40B4-BE49-F238E27FC236}">
                  <a16:creationId xmlns:a16="http://schemas.microsoft.com/office/drawing/2014/main" id="{DCF85DB8-2A0E-42D5-9B34-B39CC30BB8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99" name="Line 30">
              <a:extLst>
                <a:ext uri="{FF2B5EF4-FFF2-40B4-BE49-F238E27FC236}">
                  <a16:creationId xmlns:a16="http://schemas.microsoft.com/office/drawing/2014/main" id="{713AB960-72AF-46AA-BC78-3F69FAF31E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7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00" name="Rectangle 199">
              <a:extLst>
                <a:ext uri="{FF2B5EF4-FFF2-40B4-BE49-F238E27FC236}">
                  <a16:creationId xmlns:a16="http://schemas.microsoft.com/office/drawing/2014/main" id="{1796DB34-E236-4D82-B03F-3B72458E70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7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01" name="Line 32">
              <a:extLst>
                <a:ext uri="{FF2B5EF4-FFF2-40B4-BE49-F238E27FC236}">
                  <a16:creationId xmlns:a16="http://schemas.microsoft.com/office/drawing/2014/main" id="{7867545E-5F27-4F47-908C-E710A3F1303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1513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02" name="Rectangle 201">
              <a:extLst>
                <a:ext uri="{FF2B5EF4-FFF2-40B4-BE49-F238E27FC236}">
                  <a16:creationId xmlns:a16="http://schemas.microsoft.com/office/drawing/2014/main" id="{15C0A657-D925-4614-ACC1-AE89F7B182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1513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03" name="Line 34">
              <a:extLst>
                <a:ext uri="{FF2B5EF4-FFF2-40B4-BE49-F238E27FC236}">
                  <a16:creationId xmlns:a16="http://schemas.microsoft.com/office/drawing/2014/main" id="{22167188-47F9-40DA-B544-556C95631C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2451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04" name="Rectangle 203">
              <a:extLst>
                <a:ext uri="{FF2B5EF4-FFF2-40B4-BE49-F238E27FC236}">
                  <a16:creationId xmlns:a16="http://schemas.microsoft.com/office/drawing/2014/main" id="{02269B0C-786A-4131-B705-FCAC52D62F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2451"/>
              <a:ext cx="7276" cy="2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05" name="Line 36">
              <a:extLst>
                <a:ext uri="{FF2B5EF4-FFF2-40B4-BE49-F238E27FC236}">
                  <a16:creationId xmlns:a16="http://schemas.microsoft.com/office/drawing/2014/main" id="{C6E3A8BE-4E1E-47B9-ACAD-56178A4F5C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3696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/>
            </a:p>
          </p:txBody>
        </p:sp>
        <p:sp>
          <p:nvSpPr>
            <p:cNvPr id="206" name="Rectangle 205">
              <a:extLst>
                <a:ext uri="{FF2B5EF4-FFF2-40B4-BE49-F238E27FC236}">
                  <a16:creationId xmlns:a16="http://schemas.microsoft.com/office/drawing/2014/main" id="{5C34206B-FECF-4B6A-8534-5EF3F751FF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3696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07" name="Line 38">
              <a:extLst>
                <a:ext uri="{FF2B5EF4-FFF2-40B4-BE49-F238E27FC236}">
                  <a16:creationId xmlns:a16="http://schemas.microsoft.com/office/drawing/2014/main" id="{A341C3E2-399E-4B49-8870-794201D311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463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08" name="Rectangle 207">
              <a:extLst>
                <a:ext uri="{FF2B5EF4-FFF2-40B4-BE49-F238E27FC236}">
                  <a16:creationId xmlns:a16="http://schemas.microsoft.com/office/drawing/2014/main" id="{B64280C0-328A-4299-8F0A-A001CD1422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463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09" name="Line 40">
              <a:extLst>
                <a:ext uri="{FF2B5EF4-FFF2-40B4-BE49-F238E27FC236}">
                  <a16:creationId xmlns:a16="http://schemas.microsoft.com/office/drawing/2014/main" id="{AF204AE9-446C-4517-8729-C319276A5C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0"/>
              <a:ext cx="0" cy="54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6AFFB1A8-3347-4705-B6E4-2AF42D7C74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54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11" name="Line 42">
              <a:extLst>
                <a:ext uri="{FF2B5EF4-FFF2-40B4-BE49-F238E27FC236}">
                  <a16:creationId xmlns:a16="http://schemas.microsoft.com/office/drawing/2014/main" id="{19E8A4B6-B504-4BC5-B1D9-ECA2DA9E35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94"/>
              <a:ext cx="0" cy="480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id="{287FFBA3-5A7B-40CD-9CEB-084B58E7A7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94"/>
              <a:ext cx="20" cy="480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13" name="Line 44">
              <a:extLst>
                <a:ext uri="{FF2B5EF4-FFF2-40B4-BE49-F238E27FC236}">
                  <a16:creationId xmlns:a16="http://schemas.microsoft.com/office/drawing/2014/main" id="{0C41A5E9-E898-43DF-8473-3B29C5C183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382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14" name="Rectangle 213">
              <a:extLst>
                <a:ext uri="{FF2B5EF4-FFF2-40B4-BE49-F238E27FC236}">
                  <a16:creationId xmlns:a16="http://schemas.microsoft.com/office/drawing/2014/main" id="{03050045-0538-4EF9-8133-C4A1CFE4AD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382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15" name="Line 46">
              <a:extLst>
                <a:ext uri="{FF2B5EF4-FFF2-40B4-BE49-F238E27FC236}">
                  <a16:creationId xmlns:a16="http://schemas.microsoft.com/office/drawing/2014/main" id="{55BC0682-9F2F-471A-B792-6280A8716A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19"/>
              <a:ext cx="0" cy="538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16" name="Rectangle 215">
              <a:extLst>
                <a:ext uri="{FF2B5EF4-FFF2-40B4-BE49-F238E27FC236}">
                  <a16:creationId xmlns:a16="http://schemas.microsoft.com/office/drawing/2014/main" id="{1C58F6CD-7F83-4D3E-ACD4-444A70F1BF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19"/>
              <a:ext cx="20" cy="538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17" name="Line 48">
              <a:extLst>
                <a:ext uri="{FF2B5EF4-FFF2-40B4-BE49-F238E27FC236}">
                  <a16:creationId xmlns:a16="http://schemas.microsoft.com/office/drawing/2014/main" id="{0B739DE5-26C8-4F58-8D8D-7EBAA3D001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18" name="Rectangle 217">
              <a:extLst>
                <a:ext uri="{FF2B5EF4-FFF2-40B4-BE49-F238E27FC236}">
                  <a16:creationId xmlns:a16="http://schemas.microsoft.com/office/drawing/2014/main" id="{85636003-E095-4F67-8074-B68CACEAC1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19" name="Line 50">
              <a:extLst>
                <a:ext uri="{FF2B5EF4-FFF2-40B4-BE49-F238E27FC236}">
                  <a16:creationId xmlns:a16="http://schemas.microsoft.com/office/drawing/2014/main" id="{79642E9D-537E-4268-9E31-7DCB850CAB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20" name="Rectangle 219">
              <a:extLst>
                <a:ext uri="{FF2B5EF4-FFF2-40B4-BE49-F238E27FC236}">
                  <a16:creationId xmlns:a16="http://schemas.microsoft.com/office/drawing/2014/main" id="{AF8DFE52-BE05-443C-AD70-E4DBC420CA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21" name="Line 52">
              <a:extLst>
                <a:ext uri="{FF2B5EF4-FFF2-40B4-BE49-F238E27FC236}">
                  <a16:creationId xmlns:a16="http://schemas.microsoft.com/office/drawing/2014/main" id="{54254799-DA53-46C5-8FCB-16974A345F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22" name="Rectangle 221">
              <a:extLst>
                <a:ext uri="{FF2B5EF4-FFF2-40B4-BE49-F238E27FC236}">
                  <a16:creationId xmlns:a16="http://schemas.microsoft.com/office/drawing/2014/main" id="{8F06791A-28E5-4406-8B8A-DB39C11653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23" name="Line 54">
              <a:extLst>
                <a:ext uri="{FF2B5EF4-FFF2-40B4-BE49-F238E27FC236}">
                  <a16:creationId xmlns:a16="http://schemas.microsoft.com/office/drawing/2014/main" id="{28BE3FDD-0C8C-48FF-B5C1-A1895BDFEA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24" name="Rectangle 223">
              <a:extLst>
                <a:ext uri="{FF2B5EF4-FFF2-40B4-BE49-F238E27FC236}">
                  <a16:creationId xmlns:a16="http://schemas.microsoft.com/office/drawing/2014/main" id="{E3F8C3E2-408B-4FE1-95A3-439A97FA3B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0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25" name="Line 56">
              <a:extLst>
                <a:ext uri="{FF2B5EF4-FFF2-40B4-BE49-F238E27FC236}">
                  <a16:creationId xmlns:a16="http://schemas.microsoft.com/office/drawing/2014/main" id="{0DC831A3-9F0A-4525-943F-6C39711689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7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26" name="Rectangle 225">
              <a:extLst>
                <a:ext uri="{FF2B5EF4-FFF2-40B4-BE49-F238E27FC236}">
                  <a16:creationId xmlns:a16="http://schemas.microsoft.com/office/drawing/2014/main" id="{90415010-A0A1-4BDF-83A8-9606AD8C86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7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27" name="Line 58">
              <a:extLst>
                <a:ext uri="{FF2B5EF4-FFF2-40B4-BE49-F238E27FC236}">
                  <a16:creationId xmlns:a16="http://schemas.microsoft.com/office/drawing/2014/main" id="{381FA373-312E-4BBC-9ACA-ED744943D6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15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28" name="Rectangle 227">
              <a:extLst>
                <a:ext uri="{FF2B5EF4-FFF2-40B4-BE49-F238E27FC236}">
                  <a16:creationId xmlns:a16="http://schemas.microsoft.com/office/drawing/2014/main" id="{DF48324B-1BE6-4916-91DD-D97B7380C1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1513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29" name="Line 60">
              <a:extLst>
                <a:ext uri="{FF2B5EF4-FFF2-40B4-BE49-F238E27FC236}">
                  <a16:creationId xmlns:a16="http://schemas.microsoft.com/office/drawing/2014/main" id="{5D12EC92-847E-4910-BA32-6B2268C54F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245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30" name="Rectangle 229">
              <a:extLst>
                <a:ext uri="{FF2B5EF4-FFF2-40B4-BE49-F238E27FC236}">
                  <a16:creationId xmlns:a16="http://schemas.microsoft.com/office/drawing/2014/main" id="{2B0C5719-E6FF-42C1-BC21-9F1B4142DE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2451"/>
              <a:ext cx="20" cy="20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31" name="Line 62">
              <a:extLst>
                <a:ext uri="{FF2B5EF4-FFF2-40B4-BE49-F238E27FC236}">
                  <a16:creationId xmlns:a16="http://schemas.microsoft.com/office/drawing/2014/main" id="{C5D2D3DE-51E9-418A-85E6-7C01B85611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3696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32" name="Rectangle 231">
              <a:extLst>
                <a:ext uri="{FF2B5EF4-FFF2-40B4-BE49-F238E27FC236}">
                  <a16:creationId xmlns:a16="http://schemas.microsoft.com/office/drawing/2014/main" id="{D5280E77-12B5-41B3-B5DE-4E7DEFD1AD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3696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33" name="Line 64">
              <a:extLst>
                <a:ext uri="{FF2B5EF4-FFF2-40B4-BE49-F238E27FC236}">
                  <a16:creationId xmlns:a16="http://schemas.microsoft.com/office/drawing/2014/main" id="{E0ED7182-7847-4809-9289-963AB0F438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463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34" name="Rectangle 233">
              <a:extLst>
                <a:ext uri="{FF2B5EF4-FFF2-40B4-BE49-F238E27FC236}">
                  <a16:creationId xmlns:a16="http://schemas.microsoft.com/office/drawing/2014/main" id="{998E49C4-1B70-4538-ADFB-27A8201DD4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463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35" name="Line 66">
              <a:extLst>
                <a:ext uri="{FF2B5EF4-FFF2-40B4-BE49-F238E27FC236}">
                  <a16:creationId xmlns:a16="http://schemas.microsoft.com/office/drawing/2014/main" id="{73455BB1-37D7-4EA3-BC95-9350A31BD0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382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36" name="Rectangle 235">
              <a:extLst>
                <a:ext uri="{FF2B5EF4-FFF2-40B4-BE49-F238E27FC236}">
                  <a16:creationId xmlns:a16="http://schemas.microsoft.com/office/drawing/2014/main" id="{163ADC78-C6D6-448B-8FB7-4E5A2E990D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382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</p:grpSp>
    </p:spTree>
    <p:extLst>
      <p:ext uri="{BB962C8B-B14F-4D97-AF65-F5344CB8AC3E}">
        <p14:creationId xmlns:p14="http://schemas.microsoft.com/office/powerpoint/2010/main" val="354875156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C856522-21E4-42E3-9BEB-CAB7C6641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4818" y="3802342"/>
            <a:ext cx="30948819" cy="2361065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B1DE504-5636-45B8-A49E-78C71F01D8AA}"/>
              </a:ext>
            </a:extLst>
          </p:cNvPr>
          <p:cNvSpPr txBox="1"/>
          <p:nvPr/>
        </p:nvSpPr>
        <p:spPr>
          <a:xfrm>
            <a:off x="149840" y="19005"/>
            <a:ext cx="36426160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600"/>
              </a:spcAft>
            </a:pPr>
            <a:r>
              <a:rPr lang="en-US" sz="19000" b="1" u="sng" dirty="0">
                <a:latin typeface="+mj-lt"/>
              </a:rPr>
              <a:t>Quality Assurance Summary - PPCPs</a:t>
            </a:r>
          </a:p>
        </p:txBody>
      </p:sp>
    </p:spTree>
    <p:extLst>
      <p:ext uri="{BB962C8B-B14F-4D97-AF65-F5344CB8AC3E}">
        <p14:creationId xmlns:p14="http://schemas.microsoft.com/office/powerpoint/2010/main" val="17498443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1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16D7C8-1164-447D-B653-95725837284E}"/>
              </a:ext>
            </a:extLst>
          </p:cNvPr>
          <p:cNvSpPr txBox="1"/>
          <p:nvPr/>
        </p:nvSpPr>
        <p:spPr>
          <a:xfrm>
            <a:off x="6083300" y="10034840"/>
            <a:ext cx="25704800" cy="644791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glow>
              <a:schemeClr val="accent1">
                <a:alpha val="40000"/>
              </a:schemeClr>
            </a:glow>
            <a:outerShdw blurRad="419100" dist="50800" dir="5400000" algn="ctr" rotWithShape="0">
              <a:srgbClr val="000000">
                <a:alpha val="95000"/>
              </a:srgbClr>
            </a:outerShdw>
            <a:softEdge rad="2667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1300" dirty="0"/>
              <a:t>Hormones</a:t>
            </a:r>
          </a:p>
        </p:txBody>
      </p:sp>
    </p:spTree>
    <p:extLst>
      <p:ext uri="{BB962C8B-B14F-4D97-AF65-F5344CB8AC3E}">
        <p14:creationId xmlns:p14="http://schemas.microsoft.com/office/powerpoint/2010/main" val="120267097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653143" y="3099154"/>
            <a:ext cx="35922857" cy="271766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14000" b="1" dirty="0"/>
              <a:t>Analyzed samples for 17 hormone compounds.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14000" b="1" dirty="0"/>
              <a:t>5 Hormone compounds detected at one or more sites, in at least one sampling method (POCIS or Grab).</a:t>
            </a:r>
          </a:p>
          <a:p>
            <a:pPr marL="1143000" indent="-11430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14000" b="1" dirty="0"/>
              <a:t>6% of detections from POCIS samples were qualified due to blank detections. </a:t>
            </a:r>
          </a:p>
          <a:p>
            <a:pPr marL="1143000" indent="-11430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14000" b="1" dirty="0"/>
              <a:t>17% of detections from grab samples were qualified due to blank detections. </a:t>
            </a:r>
          </a:p>
          <a:p>
            <a:pPr marL="1143000" indent="-11430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14000" b="1" dirty="0"/>
              <a:t>2 of the 5 hormone compounds detected were qualified.*</a:t>
            </a:r>
          </a:p>
          <a:p>
            <a:pPr marL="1143000" indent="-1143000">
              <a:spcAft>
                <a:spcPts val="2400"/>
              </a:spcAft>
              <a:buFont typeface="Arial" panose="020B0604020202020204" pitchFamily="34" charset="0"/>
              <a:buChar char="•"/>
            </a:pPr>
            <a:endParaRPr lang="en-US" sz="14000" b="1" dirty="0"/>
          </a:p>
          <a:p>
            <a:pPr marL="1143000" indent="-1143000">
              <a:buFont typeface="Arial" panose="020B0604020202020204" pitchFamily="34" charset="0"/>
              <a:buChar char="•"/>
            </a:pPr>
            <a:endParaRPr lang="en-US" sz="140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643DDAB-134F-442B-B295-6C532A657BD0}"/>
              </a:ext>
            </a:extLst>
          </p:cNvPr>
          <p:cNvSpPr txBox="1"/>
          <p:nvPr/>
        </p:nvSpPr>
        <p:spPr>
          <a:xfrm>
            <a:off x="9470572" y="0"/>
            <a:ext cx="1645920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900" b="1" dirty="0"/>
              <a:t>Hormones</a:t>
            </a:r>
          </a:p>
        </p:txBody>
      </p:sp>
    </p:spTree>
    <p:extLst>
      <p:ext uri="{BB962C8B-B14F-4D97-AF65-F5344CB8AC3E}">
        <p14:creationId xmlns:p14="http://schemas.microsoft.com/office/powerpoint/2010/main" val="298152186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88F68FC-D25F-4F2C-B155-77D9C4DDB6A3}"/>
              </a:ext>
            </a:extLst>
          </p:cNvPr>
          <p:cNvSpPr txBox="1"/>
          <p:nvPr/>
        </p:nvSpPr>
        <p:spPr>
          <a:xfrm>
            <a:off x="5889104" y="331292"/>
            <a:ext cx="2485430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/>
              <a:t>Hormone Detections at All Sites by Sample Type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D6CDAA-51CD-424A-911F-6A1596DA24B1}"/>
              </a:ext>
            </a:extLst>
          </p:cNvPr>
          <p:cNvSpPr txBox="1"/>
          <p:nvPr/>
        </p:nvSpPr>
        <p:spPr>
          <a:xfrm>
            <a:off x="2568433" y="2042950"/>
            <a:ext cx="3198626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Total No. Detections, Qualified Detections, Non-detects &amp; Not Quantifiable by Sample Type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704750-0269-4918-BBEA-7998C8DCBB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8730" y="4306297"/>
            <a:ext cx="27155051" cy="22196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61874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61465DF-8508-4E45-87B4-A2FC6DEB97CA}"/>
              </a:ext>
            </a:extLst>
          </p:cNvPr>
          <p:cNvSpPr txBox="1"/>
          <p:nvPr/>
        </p:nvSpPr>
        <p:spPr>
          <a:xfrm>
            <a:off x="445592" y="417733"/>
            <a:ext cx="35984721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300" b="1" dirty="0">
                <a:latin typeface="+mj-lt"/>
              </a:rPr>
              <a:t>Hormones Detected at Every Site </a:t>
            </a:r>
            <a:r>
              <a:rPr lang="en-US" sz="9600" b="1" dirty="0">
                <a:latin typeface="+mj-lt"/>
              </a:rPr>
              <a:t>(n = 4) </a:t>
            </a:r>
            <a:r>
              <a:rPr lang="en-US" sz="16300" b="1" dirty="0">
                <a:latin typeface="+mj-lt"/>
              </a:rPr>
              <a:t>by Sample Type</a:t>
            </a: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47A999FF-60F9-4935-B44C-B1A5D81F83C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398920" y="13736709"/>
            <a:ext cx="17778159" cy="12290481"/>
            <a:chOff x="15744" y="-78"/>
            <a:chExt cx="7322" cy="5502"/>
          </a:xfrm>
        </p:grpSpPr>
        <p:sp>
          <p:nvSpPr>
            <p:cNvPr id="4" name="AutoShape 3">
              <a:extLst>
                <a:ext uri="{FF2B5EF4-FFF2-40B4-BE49-F238E27FC236}">
                  <a16:creationId xmlns:a16="http://schemas.microsoft.com/office/drawing/2014/main" id="{3250C5F1-1F7A-4571-AB22-485531781D54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5770" y="23"/>
              <a:ext cx="7296" cy="5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70BD1DC-5F50-4D07-B5BE-5161A29B84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7296" cy="594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E34184B-9238-44A8-90CC-8A1BF9CAA9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1513"/>
              <a:ext cx="1136" cy="95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A7A7F66-4BDF-4179-8ADA-E112E457C1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2451"/>
              <a:ext cx="1136" cy="1264"/>
            </a:xfrm>
            <a:prstGeom prst="rect">
              <a:avLst/>
            </a:prstGeom>
            <a:solidFill>
              <a:srgbClr val="70AD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AC08BFA-C49B-481E-8B8B-ED809E0210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3696"/>
              <a:ext cx="1136" cy="95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4E0A7C0-A292-43CF-B525-9373FE1E89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4635"/>
              <a:ext cx="1136" cy="766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2DA6924-F92F-4F91-AC20-82470FE586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46" y="-78"/>
              <a:ext cx="339" cy="1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199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.</a:t>
              </a:r>
              <a:endParaRPr lang="en-US" altLang="en-US" sz="19900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64685F1-61CE-4588-958D-6CDF111BF2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597"/>
              <a:ext cx="5830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</a:t>
              </a:r>
              <a:endParaRPr lang="en-US" altLang="en-US" sz="5400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8EE5777-7EE7-4FDC-99E5-9AB8816302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1025"/>
              <a:ext cx="5961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Data not qualified due to blank detections.</a:t>
              </a:r>
              <a:endParaRPr lang="en-US" altLang="en-US" sz="5400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F9969E3-76C7-4DEC-8323-F44D8E66FA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22" y="1819"/>
              <a:ext cx="203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</a:t>
              </a:r>
              <a:endParaRPr lang="en-US" altLang="en-US" sz="3200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0095313-DDAA-4D9A-BE34-7EC70B72ED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38" y="1486"/>
              <a:ext cx="5908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5400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90EDE0B-7C3E-446B-A38C-E339B3EABD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2011"/>
              <a:ext cx="5793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result &gt; 10% of sample result(s)</a:t>
              </a:r>
              <a:endParaRPr lang="en-US" altLang="en-US" sz="5400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A84209F-D0BE-489E-8FC6-F2D15801B2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23" y="2911"/>
              <a:ext cx="416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VG</a:t>
              </a:r>
              <a:endParaRPr lang="en-US" altLang="en-US" sz="2000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8D4576E-743A-40FF-8BF9-F773985511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5" y="2414"/>
              <a:ext cx="5908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5400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E6F1ADA-84DD-43B1-8B8F-F44B8D2E74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56" y="2840"/>
              <a:ext cx="4555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and field blank results </a:t>
              </a:r>
              <a:endParaRPr lang="en-US" altLang="en-US" sz="5400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507DF86-AC14-46A1-A072-293EF7A1F8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82" y="3240"/>
              <a:ext cx="3597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&gt; 10% of sample result(s).</a:t>
              </a:r>
              <a:endParaRPr lang="en-US" altLang="en-US" sz="5400" dirty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565F406-2EE2-44F8-BEAE-19E246973D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03" y="4022"/>
              <a:ext cx="219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b="1" dirty="0">
                  <a:solidFill>
                    <a:srgbClr val="000000"/>
                  </a:solidFill>
                  <a:latin typeface="+mn-lt"/>
                </a:rPr>
                <a:t>G</a:t>
              </a:r>
              <a:endParaRPr lang="en-US" altLang="en-US" sz="5400" dirty="0">
                <a:latin typeface="+mn-lt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104DFA-A036-490D-930F-0DC2D522CF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3740"/>
              <a:ext cx="5908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5400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DCC32E1-93BC-4ED0-AB31-D7A280DFB9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194"/>
              <a:ext cx="6057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Field blank result &gt; 10% of sample result(s).</a:t>
              </a:r>
              <a:endParaRPr lang="en-US" altLang="en-US" sz="5400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70E1A63-EE55-4ED5-A996-2622B33944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845"/>
              <a:ext cx="5146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not detected at any sites.</a:t>
              </a:r>
              <a:endParaRPr lang="en-US" altLang="en-US" sz="5400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FE532C2-6B10-4588-9AAE-6205C82C4F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42"/>
              <a:ext cx="1136" cy="5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60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Legend</a:t>
              </a:r>
              <a:endParaRPr lang="en-US" altLang="en-US" sz="3600" dirty="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368684B5-3CD7-4053-B840-C6F3778793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6" name="Line 26">
              <a:extLst>
                <a:ext uri="{FF2B5EF4-FFF2-40B4-BE49-F238E27FC236}">
                  <a16:creationId xmlns:a16="http://schemas.microsoft.com/office/drawing/2014/main" id="{9F2B2BDC-C422-4342-B164-F893E806FB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0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8C15D36-9736-4024-B344-5922095B0F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0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4A7D97C1-92EC-4190-94C0-8560321667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C9A1F99F-BBD7-4363-B232-E04D35CF94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0" name="Line 30">
              <a:extLst>
                <a:ext uri="{FF2B5EF4-FFF2-40B4-BE49-F238E27FC236}">
                  <a16:creationId xmlns:a16="http://schemas.microsoft.com/office/drawing/2014/main" id="{85BEF011-37EF-45AB-9F42-0E2F1D3102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7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E2ABC99E-5A02-4289-BC87-5C0F61AFA8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7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2" name="Line 32">
              <a:extLst>
                <a:ext uri="{FF2B5EF4-FFF2-40B4-BE49-F238E27FC236}">
                  <a16:creationId xmlns:a16="http://schemas.microsoft.com/office/drawing/2014/main" id="{0353719E-2B09-4DB6-A896-6CCD7D8B72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1513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80B1B198-C0F1-4411-8525-BC714D62CE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1513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4" name="Line 34">
              <a:extLst>
                <a:ext uri="{FF2B5EF4-FFF2-40B4-BE49-F238E27FC236}">
                  <a16:creationId xmlns:a16="http://schemas.microsoft.com/office/drawing/2014/main" id="{C02E4929-9A31-4026-AA82-D0828E4C3C5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2451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C4C38B3A-5E15-4B4B-9951-A316148365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2451"/>
              <a:ext cx="7276" cy="2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6" name="Line 36">
              <a:extLst>
                <a:ext uri="{FF2B5EF4-FFF2-40B4-BE49-F238E27FC236}">
                  <a16:creationId xmlns:a16="http://schemas.microsoft.com/office/drawing/2014/main" id="{B5F6E767-2BD4-4934-BCE3-92D88C2C10A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3696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5492FCF5-EB06-4A54-8A2B-5714688CB7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3696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8" name="Line 38">
              <a:extLst>
                <a:ext uri="{FF2B5EF4-FFF2-40B4-BE49-F238E27FC236}">
                  <a16:creationId xmlns:a16="http://schemas.microsoft.com/office/drawing/2014/main" id="{9BE78C96-5C37-4E58-B4E1-5076F7CBF1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463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41AFF08F-A9EB-4568-8973-D719844AAF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463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0" name="Line 40">
              <a:extLst>
                <a:ext uri="{FF2B5EF4-FFF2-40B4-BE49-F238E27FC236}">
                  <a16:creationId xmlns:a16="http://schemas.microsoft.com/office/drawing/2014/main" id="{AB2C4324-46E8-4EFB-B0CD-A35D946761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0"/>
              <a:ext cx="0" cy="54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4349C08C-09EF-41C0-B0D7-0FB2DFBADF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54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2" name="Line 42">
              <a:extLst>
                <a:ext uri="{FF2B5EF4-FFF2-40B4-BE49-F238E27FC236}">
                  <a16:creationId xmlns:a16="http://schemas.microsoft.com/office/drawing/2014/main" id="{011796DB-B545-4F97-808D-16C6A6ABD2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94"/>
              <a:ext cx="0" cy="480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C3CE29C-964C-4C34-A691-66D250993A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94"/>
              <a:ext cx="20" cy="480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4" name="Line 44">
              <a:extLst>
                <a:ext uri="{FF2B5EF4-FFF2-40B4-BE49-F238E27FC236}">
                  <a16:creationId xmlns:a16="http://schemas.microsoft.com/office/drawing/2014/main" id="{30577FFA-8949-4A93-A49F-DB651A2C29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382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13F2C674-D463-42C1-83F7-F65B900B65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382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6" name="Line 46">
              <a:extLst>
                <a:ext uri="{FF2B5EF4-FFF2-40B4-BE49-F238E27FC236}">
                  <a16:creationId xmlns:a16="http://schemas.microsoft.com/office/drawing/2014/main" id="{753EE507-F70E-4BFC-8DB8-65CE0FFF14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19"/>
              <a:ext cx="0" cy="538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A095902F-770D-41E6-8639-08594042D8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19"/>
              <a:ext cx="20" cy="538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8" name="Line 48">
              <a:extLst>
                <a:ext uri="{FF2B5EF4-FFF2-40B4-BE49-F238E27FC236}">
                  <a16:creationId xmlns:a16="http://schemas.microsoft.com/office/drawing/2014/main" id="{B9343A89-F6EC-4084-984F-13AB4DC995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CFE01092-1767-489A-954C-8759E3FEDE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0" name="Line 50">
              <a:extLst>
                <a:ext uri="{FF2B5EF4-FFF2-40B4-BE49-F238E27FC236}">
                  <a16:creationId xmlns:a16="http://schemas.microsoft.com/office/drawing/2014/main" id="{9FC7DD55-EA4E-42B6-939E-CF8D562E3F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7DF9B0DC-2502-4D8D-95F2-7C16724369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2" name="Line 52">
              <a:extLst>
                <a:ext uri="{FF2B5EF4-FFF2-40B4-BE49-F238E27FC236}">
                  <a16:creationId xmlns:a16="http://schemas.microsoft.com/office/drawing/2014/main" id="{EF109AF7-F372-4144-8F9B-A9B51FF41E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1B0886FC-A0ED-404D-B225-568A89FF6C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4" name="Line 54">
              <a:extLst>
                <a:ext uri="{FF2B5EF4-FFF2-40B4-BE49-F238E27FC236}">
                  <a16:creationId xmlns:a16="http://schemas.microsoft.com/office/drawing/2014/main" id="{E3A3CB0A-2F45-47C1-A1EA-8045E00338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1CE61E6D-3FE5-487E-9790-9604583BD8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0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6" name="Line 56">
              <a:extLst>
                <a:ext uri="{FF2B5EF4-FFF2-40B4-BE49-F238E27FC236}">
                  <a16:creationId xmlns:a16="http://schemas.microsoft.com/office/drawing/2014/main" id="{2A6EA215-51DB-4289-85DA-CB491294E33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7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6516857B-D6C7-4DE4-BD08-BC0ADA14E8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7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8" name="Line 58">
              <a:extLst>
                <a:ext uri="{FF2B5EF4-FFF2-40B4-BE49-F238E27FC236}">
                  <a16:creationId xmlns:a16="http://schemas.microsoft.com/office/drawing/2014/main" id="{4C9C87E7-ADE6-4885-BBC2-37F4E3386D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15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840BBD2B-230E-4CBF-B364-BFAD8C5E7B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1513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0" name="Line 60">
              <a:extLst>
                <a:ext uri="{FF2B5EF4-FFF2-40B4-BE49-F238E27FC236}">
                  <a16:creationId xmlns:a16="http://schemas.microsoft.com/office/drawing/2014/main" id="{3C7F5232-1E93-4635-B4D3-C96F89B121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245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A0D3D068-2181-4EA6-AB35-58D22F99AE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2451"/>
              <a:ext cx="20" cy="20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2" name="Line 62">
              <a:extLst>
                <a:ext uri="{FF2B5EF4-FFF2-40B4-BE49-F238E27FC236}">
                  <a16:creationId xmlns:a16="http://schemas.microsoft.com/office/drawing/2014/main" id="{726C748F-D2A5-49FC-995C-B747C4099C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3696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79DF8EDF-A16E-4B0F-811C-7008796923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3696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4" name="Line 64">
              <a:extLst>
                <a:ext uri="{FF2B5EF4-FFF2-40B4-BE49-F238E27FC236}">
                  <a16:creationId xmlns:a16="http://schemas.microsoft.com/office/drawing/2014/main" id="{F3B56EED-4F26-48EC-8BE6-E0C3E142332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463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539B9D54-D346-47D1-BF64-E7F608F04F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463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6" name="Line 66">
              <a:extLst>
                <a:ext uri="{FF2B5EF4-FFF2-40B4-BE49-F238E27FC236}">
                  <a16:creationId xmlns:a16="http://schemas.microsoft.com/office/drawing/2014/main" id="{902EFD6B-E263-409B-AECB-FDCA4B3107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382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B44EBDE6-A3E1-4DB5-BE2B-A750DD7D0A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382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</p:grpSp>
      <p:pic>
        <p:nvPicPr>
          <p:cNvPr id="70" name="Picture 69">
            <a:extLst>
              <a:ext uri="{FF2B5EF4-FFF2-40B4-BE49-F238E27FC236}">
                <a16:creationId xmlns:a16="http://schemas.microsoft.com/office/drawing/2014/main" id="{F34E8182-E612-47E1-9A32-BB26A4AB0D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7029" y="7432273"/>
            <a:ext cx="18585070" cy="400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44340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3657BD9-33E1-4D7E-8916-14BBF9E28D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0904" y="8703823"/>
            <a:ext cx="17914192" cy="11421752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6C752869-4C2B-42A9-BA5D-47C19F5308F5}"/>
              </a:ext>
            </a:extLst>
          </p:cNvPr>
          <p:cNvSpPr txBox="1"/>
          <p:nvPr/>
        </p:nvSpPr>
        <p:spPr>
          <a:xfrm>
            <a:off x="3275320" y="0"/>
            <a:ext cx="30025360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3600"/>
              </a:spcAft>
            </a:pPr>
            <a:r>
              <a:rPr lang="en-US" sz="19000" b="1" u="sng" dirty="0">
                <a:latin typeface="+mj-lt"/>
              </a:rPr>
              <a:t>Quality Assurance Summary - Hormones</a:t>
            </a:r>
          </a:p>
        </p:txBody>
      </p:sp>
    </p:spTree>
    <p:extLst>
      <p:ext uri="{BB962C8B-B14F-4D97-AF65-F5344CB8AC3E}">
        <p14:creationId xmlns:p14="http://schemas.microsoft.com/office/powerpoint/2010/main" val="298075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93393C1-843F-40C6-8FDA-6675D96AF0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572000" y="-4572000"/>
            <a:ext cx="27432000" cy="36576000"/>
          </a:xfr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1A6E6A4-7B85-462C-9072-269C8A287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9429" y="0"/>
            <a:ext cx="19240500" cy="5302252"/>
          </a:xfrm>
        </p:spPr>
        <p:txBody>
          <a:bodyPr>
            <a:noAutofit/>
          </a:bodyPr>
          <a:lstStyle/>
          <a:p>
            <a:pPr algn="ctr"/>
            <a:r>
              <a:rPr lang="en-US" sz="15800" b="1" dirty="0">
                <a:ln w="47625">
                  <a:solidFill>
                    <a:schemeClr val="tx1"/>
                  </a:solidFill>
                </a:ln>
                <a:solidFill>
                  <a:schemeClr val="bg1"/>
                </a:solidFill>
                <a:latin typeface="+mn-lt"/>
              </a:rPr>
              <a:t>Sampler Location/Deployment</a:t>
            </a:r>
          </a:p>
        </p:txBody>
      </p:sp>
    </p:spTree>
    <p:extLst>
      <p:ext uri="{BB962C8B-B14F-4D97-AF65-F5344CB8AC3E}">
        <p14:creationId xmlns:p14="http://schemas.microsoft.com/office/powerpoint/2010/main" val="315719041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C118B01-77F3-41E5-AE6A-348DE3D2E05C}"/>
              </a:ext>
            </a:extLst>
          </p:cNvPr>
          <p:cNvSpPr txBox="1"/>
          <p:nvPr/>
        </p:nvSpPr>
        <p:spPr>
          <a:xfrm>
            <a:off x="11201400" y="6729457"/>
            <a:ext cx="15544800" cy="92486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9500" dirty="0"/>
              <a:t>PFCs</a:t>
            </a:r>
          </a:p>
        </p:txBody>
      </p:sp>
    </p:spTree>
    <p:extLst>
      <p:ext uri="{BB962C8B-B14F-4D97-AF65-F5344CB8AC3E}">
        <p14:creationId xmlns:p14="http://schemas.microsoft.com/office/powerpoint/2010/main" val="44235175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3D60D0A-F31E-4AEC-B587-EBF185A7E84C}"/>
              </a:ext>
            </a:extLst>
          </p:cNvPr>
          <p:cNvSpPr txBox="1"/>
          <p:nvPr/>
        </p:nvSpPr>
        <p:spPr>
          <a:xfrm>
            <a:off x="587829" y="784036"/>
            <a:ext cx="35400342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900" dirty="0" err="1"/>
              <a:t>Perfluorinated</a:t>
            </a:r>
            <a:r>
              <a:rPr lang="en-US" sz="19900" dirty="0"/>
              <a:t> Compounds</a:t>
            </a:r>
          </a:p>
          <a:p>
            <a:pPr algn="ctr"/>
            <a:r>
              <a:rPr lang="en-US" sz="19900" dirty="0"/>
              <a:t>PFCs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D3BE85-97C1-491B-A485-3264E60CF3DA}"/>
              </a:ext>
            </a:extLst>
          </p:cNvPr>
          <p:cNvSpPr txBox="1"/>
          <p:nvPr/>
        </p:nvSpPr>
        <p:spPr>
          <a:xfrm>
            <a:off x="2106385" y="7001123"/>
            <a:ext cx="32363229" cy="17081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13800" b="1" dirty="0">
                <a:latin typeface="Calibri (Body)"/>
              </a:rPr>
              <a:t>Analyzed samples for 13 PFC compounds.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13800" b="1" dirty="0">
                <a:latin typeface="Calibri (Body)"/>
              </a:rPr>
              <a:t>10 PFC compounds detected at one or more sites, in at least one sampling method (POCIS or Grab).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13800" b="1" dirty="0">
                <a:latin typeface="Calibri (Body)"/>
              </a:rPr>
              <a:t>0% of detections from POCIS &amp; Grab samples were qualified due to blank detections. 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endParaRPr lang="en-US" sz="13800" b="1" dirty="0">
              <a:latin typeface="Calibri (Body)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48119DA-F217-441D-B967-A8F42EC16E54}"/>
              </a:ext>
            </a:extLst>
          </p:cNvPr>
          <p:cNvSpPr/>
          <p:nvPr/>
        </p:nvSpPr>
        <p:spPr>
          <a:xfrm>
            <a:off x="1240972" y="26847225"/>
            <a:ext cx="374250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https://www.google.com/search?q=perfluorinated+compounds&amp;source=lnms&amp;tbm=isch&amp;sa=X&amp;ved=0ahUKEwi4hcTa-qTdAhWmq1kKHcy7B0sQ_AUICygC&amp;biw=1366&amp;bih=620#imgrc=-vTOc9wh9VQc8M:</a:t>
            </a:r>
          </a:p>
        </p:txBody>
      </p:sp>
    </p:spTree>
    <p:extLst>
      <p:ext uri="{BB962C8B-B14F-4D97-AF65-F5344CB8AC3E}">
        <p14:creationId xmlns:p14="http://schemas.microsoft.com/office/powerpoint/2010/main" val="397935501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E178D02-18E2-48D7-9A6A-02869359E5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3636" y="4526310"/>
            <a:ext cx="27155051" cy="221969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42D3B25-FCE5-40A4-9BA7-D6E49E5917BE}"/>
              </a:ext>
            </a:extLst>
          </p:cNvPr>
          <p:cNvSpPr txBox="1"/>
          <p:nvPr/>
        </p:nvSpPr>
        <p:spPr>
          <a:xfrm>
            <a:off x="7306564" y="708754"/>
            <a:ext cx="2196287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/>
              <a:t>PFCs Detections at All Sites by Sample Type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2DDCAF-2203-4DBA-B080-020B7D2ACC14}"/>
              </a:ext>
            </a:extLst>
          </p:cNvPr>
          <p:cNvSpPr txBox="1"/>
          <p:nvPr/>
        </p:nvSpPr>
        <p:spPr>
          <a:xfrm>
            <a:off x="2368030" y="2294366"/>
            <a:ext cx="3198626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Total No. Detections, Qualified Detections, Non-detects &amp; Not Quantifiable by Sample Type</a:t>
            </a:r>
          </a:p>
        </p:txBody>
      </p:sp>
    </p:spTree>
    <p:extLst>
      <p:ext uri="{BB962C8B-B14F-4D97-AF65-F5344CB8AC3E}">
        <p14:creationId xmlns:p14="http://schemas.microsoft.com/office/powerpoint/2010/main" val="400044922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7CFAA223-BAF6-47CA-9600-E7A49D638272}"/>
              </a:ext>
            </a:extLst>
          </p:cNvPr>
          <p:cNvSpPr txBox="1"/>
          <p:nvPr/>
        </p:nvSpPr>
        <p:spPr>
          <a:xfrm>
            <a:off x="407730" y="686441"/>
            <a:ext cx="35984721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300" b="1" dirty="0">
                <a:latin typeface="+mj-lt"/>
              </a:rPr>
              <a:t>PFCs Detected at Every Site </a:t>
            </a:r>
            <a:r>
              <a:rPr lang="en-US" sz="9600" b="1" dirty="0">
                <a:latin typeface="+mj-lt"/>
              </a:rPr>
              <a:t>(n = 4) </a:t>
            </a:r>
            <a:r>
              <a:rPr lang="en-US" sz="16300" b="1" dirty="0">
                <a:latin typeface="+mj-lt"/>
              </a:rPr>
              <a:t>by Sample Type</a:t>
            </a: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F325918E-9B02-4CF0-BAFA-3D7868A2643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204032" y="16020320"/>
            <a:ext cx="18047877" cy="10757903"/>
            <a:chOff x="15744" y="-78"/>
            <a:chExt cx="8002" cy="5502"/>
          </a:xfrm>
        </p:grpSpPr>
        <p:sp>
          <p:nvSpPr>
            <p:cNvPr id="13" name="AutoShape 3">
              <a:extLst>
                <a:ext uri="{FF2B5EF4-FFF2-40B4-BE49-F238E27FC236}">
                  <a16:creationId xmlns:a16="http://schemas.microsoft.com/office/drawing/2014/main" id="{591C5F84-6E3B-499F-AF23-79DADE3B0114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5770" y="23"/>
              <a:ext cx="7296" cy="5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5" name="Rectangle 5">
              <a:extLst>
                <a:ext uri="{FF2B5EF4-FFF2-40B4-BE49-F238E27FC236}">
                  <a16:creationId xmlns:a16="http://schemas.microsoft.com/office/drawing/2014/main" id="{B3E49402-C369-4C57-A99D-D0C83650DD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7296" cy="594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Rectangle 6">
              <a:extLst>
                <a:ext uri="{FF2B5EF4-FFF2-40B4-BE49-F238E27FC236}">
                  <a16:creationId xmlns:a16="http://schemas.microsoft.com/office/drawing/2014/main" id="{511938D4-4A02-473C-A249-701769BE6E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1513"/>
              <a:ext cx="1136" cy="95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Rectangle 7">
              <a:extLst>
                <a:ext uri="{FF2B5EF4-FFF2-40B4-BE49-F238E27FC236}">
                  <a16:creationId xmlns:a16="http://schemas.microsoft.com/office/drawing/2014/main" id="{A65EEB17-7BC0-46E4-A271-470B6586C4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2451"/>
              <a:ext cx="1136" cy="1264"/>
            </a:xfrm>
            <a:prstGeom prst="rect">
              <a:avLst/>
            </a:prstGeom>
            <a:solidFill>
              <a:srgbClr val="70AD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C9C9335-E6FF-4426-B3A4-DA05F3C0D4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3696"/>
              <a:ext cx="1136" cy="95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8A2498F-9585-484D-B038-200D900A26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4635"/>
              <a:ext cx="1136" cy="766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A8A2F5C-2A84-41D9-A3C5-C1771830A6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45" y="-78"/>
              <a:ext cx="358" cy="16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166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.</a:t>
              </a:r>
              <a:endParaRPr lang="en-US" altLang="en-US" sz="16600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0CF01CE-2CB0-46FF-A5F8-743CAA802A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597"/>
              <a:ext cx="5805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</a:t>
              </a:r>
              <a:endParaRPr lang="en-US" altLang="en-US" sz="4800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D564631-00B3-4CF5-8D02-9E78FB388E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1025"/>
              <a:ext cx="5936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Data not qualified due to blank detections.</a:t>
              </a:r>
              <a:endParaRPr lang="en-US" altLang="en-US" sz="4800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4238D1B-ABEE-4AF7-8E40-9FDD609571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22" y="1819"/>
              <a:ext cx="229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</a:t>
              </a:r>
              <a:endParaRPr lang="en-US" altLang="en-US" sz="2800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4C5E7A4-F3AE-46E5-8AEA-87584A5625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38" y="1486"/>
              <a:ext cx="5883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633F6AC-6976-4D17-9DFE-A83FB63096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2011"/>
              <a:ext cx="5767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result &gt; 10% of sample result(s)</a:t>
              </a:r>
              <a:endParaRPr lang="en-US" altLang="en-US" sz="4800" dirty="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7167603-1363-4A75-864E-E4C179DC0E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23" y="2911"/>
              <a:ext cx="470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VG</a:t>
              </a:r>
              <a:endParaRPr lang="en-US" altLang="en-US" dirty="0"/>
            </a:p>
          </p:txBody>
        </p:sp>
        <p:sp>
          <p:nvSpPr>
            <p:cNvPr id="27" name="Rectangle 17">
              <a:extLst>
                <a:ext uri="{FF2B5EF4-FFF2-40B4-BE49-F238E27FC236}">
                  <a16:creationId xmlns:a16="http://schemas.microsoft.com/office/drawing/2014/main" id="{120E1B60-C624-43A7-A6FF-25D48A1B56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5" y="2414"/>
              <a:ext cx="5883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28" name="Rectangle 18">
              <a:extLst>
                <a:ext uri="{FF2B5EF4-FFF2-40B4-BE49-F238E27FC236}">
                  <a16:creationId xmlns:a16="http://schemas.microsoft.com/office/drawing/2014/main" id="{1BBB8D22-9F5A-4209-AAF1-89B17F4832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56" y="2840"/>
              <a:ext cx="4535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and field blank results </a:t>
              </a:r>
              <a:endParaRPr lang="en-US" altLang="en-US" sz="4800" dirty="0"/>
            </a:p>
          </p:txBody>
        </p:sp>
        <p:sp>
          <p:nvSpPr>
            <p:cNvPr id="29" name="Rectangle 19">
              <a:extLst>
                <a:ext uri="{FF2B5EF4-FFF2-40B4-BE49-F238E27FC236}">
                  <a16:creationId xmlns:a16="http://schemas.microsoft.com/office/drawing/2014/main" id="{407BE872-BFA1-42FB-97BB-1B560CF0F1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82" y="3240"/>
              <a:ext cx="3581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&gt; 10% of sample result(s).</a:t>
              </a:r>
              <a:endParaRPr lang="en-US" altLang="en-US" sz="4800" dirty="0"/>
            </a:p>
          </p:txBody>
        </p:sp>
        <p:sp>
          <p:nvSpPr>
            <p:cNvPr id="30" name="Rectangle 20">
              <a:extLst>
                <a:ext uri="{FF2B5EF4-FFF2-40B4-BE49-F238E27FC236}">
                  <a16:creationId xmlns:a16="http://schemas.microsoft.com/office/drawing/2014/main" id="{0AE2FBB2-F1CC-4745-B720-834087DA0A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03" y="4022"/>
              <a:ext cx="247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+mn-lt"/>
                </a:rPr>
                <a:t>G</a:t>
              </a:r>
              <a:endParaRPr lang="en-US" altLang="en-US" sz="4800" dirty="0">
                <a:latin typeface="+mn-lt"/>
              </a:endParaRPr>
            </a:p>
          </p:txBody>
        </p:sp>
        <p:sp>
          <p:nvSpPr>
            <p:cNvPr id="31" name="Rectangle 21">
              <a:extLst>
                <a:ext uri="{FF2B5EF4-FFF2-40B4-BE49-F238E27FC236}">
                  <a16:creationId xmlns:a16="http://schemas.microsoft.com/office/drawing/2014/main" id="{DF95810D-C45F-4278-A0CA-CC13991F38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3740"/>
              <a:ext cx="5883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32" name="Rectangle 22">
              <a:extLst>
                <a:ext uri="{FF2B5EF4-FFF2-40B4-BE49-F238E27FC236}">
                  <a16:creationId xmlns:a16="http://schemas.microsoft.com/office/drawing/2014/main" id="{CCA06A82-B430-4B26-BA95-98439B2A0C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194"/>
              <a:ext cx="682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Field blank result &gt; 10% of sample result(s).</a:t>
              </a:r>
              <a:endParaRPr lang="en-US" altLang="en-US" sz="4800" dirty="0"/>
            </a:p>
          </p:txBody>
        </p:sp>
        <p:sp>
          <p:nvSpPr>
            <p:cNvPr id="33" name="Rectangle 23">
              <a:extLst>
                <a:ext uri="{FF2B5EF4-FFF2-40B4-BE49-F238E27FC236}">
                  <a16:creationId xmlns:a16="http://schemas.microsoft.com/office/drawing/2014/main" id="{96CD4F76-B200-4A24-9A17-75E81FDC3B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845"/>
              <a:ext cx="5801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not detected at any sites.</a:t>
              </a:r>
              <a:endParaRPr lang="en-US" altLang="en-US" sz="4800" dirty="0"/>
            </a:p>
          </p:txBody>
        </p:sp>
        <p:sp>
          <p:nvSpPr>
            <p:cNvPr id="34" name="Rectangle 24">
              <a:extLst>
                <a:ext uri="{FF2B5EF4-FFF2-40B4-BE49-F238E27FC236}">
                  <a16:creationId xmlns:a16="http://schemas.microsoft.com/office/drawing/2014/main" id="{0FBDB39D-4759-43F0-8FD5-0E299C553A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42"/>
              <a:ext cx="1143" cy="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Legend</a:t>
              </a:r>
              <a:endParaRPr lang="en-US" altLang="en-US" sz="3200" dirty="0"/>
            </a:p>
          </p:txBody>
        </p:sp>
        <p:sp>
          <p:nvSpPr>
            <p:cNvPr id="35" name="Rectangle 25">
              <a:extLst>
                <a:ext uri="{FF2B5EF4-FFF2-40B4-BE49-F238E27FC236}">
                  <a16:creationId xmlns:a16="http://schemas.microsoft.com/office/drawing/2014/main" id="{2A17FC3C-9076-4778-BB8D-97F61F4FA8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Line 26">
              <a:extLst>
                <a:ext uri="{FF2B5EF4-FFF2-40B4-BE49-F238E27FC236}">
                  <a16:creationId xmlns:a16="http://schemas.microsoft.com/office/drawing/2014/main" id="{FFC89CBC-238C-46FB-950D-1A16FC5E326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0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Rectangle 27">
              <a:extLst>
                <a:ext uri="{FF2B5EF4-FFF2-40B4-BE49-F238E27FC236}">
                  <a16:creationId xmlns:a16="http://schemas.microsoft.com/office/drawing/2014/main" id="{D80019D3-75C7-4A8B-9FC8-0DEFBD2664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0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Rectangle 28">
              <a:extLst>
                <a:ext uri="{FF2B5EF4-FFF2-40B4-BE49-F238E27FC236}">
                  <a16:creationId xmlns:a16="http://schemas.microsoft.com/office/drawing/2014/main" id="{C6B112BE-D005-466E-A833-4FE9474147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Rectangle 29">
              <a:extLst>
                <a:ext uri="{FF2B5EF4-FFF2-40B4-BE49-F238E27FC236}">
                  <a16:creationId xmlns:a16="http://schemas.microsoft.com/office/drawing/2014/main" id="{41E51B5E-8641-4D0B-9F7B-476DB82C65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Line 30">
              <a:extLst>
                <a:ext uri="{FF2B5EF4-FFF2-40B4-BE49-F238E27FC236}">
                  <a16:creationId xmlns:a16="http://schemas.microsoft.com/office/drawing/2014/main" id="{ACBE9315-B6C4-4C97-9E0E-0C134177A7A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7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Rectangle 31">
              <a:extLst>
                <a:ext uri="{FF2B5EF4-FFF2-40B4-BE49-F238E27FC236}">
                  <a16:creationId xmlns:a16="http://schemas.microsoft.com/office/drawing/2014/main" id="{AAFEBFF7-5D77-4164-A72F-CE0E0E7EBA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7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Line 32">
              <a:extLst>
                <a:ext uri="{FF2B5EF4-FFF2-40B4-BE49-F238E27FC236}">
                  <a16:creationId xmlns:a16="http://schemas.microsoft.com/office/drawing/2014/main" id="{CACB6743-2C1D-41DC-9CDB-A1FE85217C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1513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Rectangle 33">
              <a:extLst>
                <a:ext uri="{FF2B5EF4-FFF2-40B4-BE49-F238E27FC236}">
                  <a16:creationId xmlns:a16="http://schemas.microsoft.com/office/drawing/2014/main" id="{73915B0A-16D9-44DB-A04C-FC1BFC2313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1513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Line 34">
              <a:extLst>
                <a:ext uri="{FF2B5EF4-FFF2-40B4-BE49-F238E27FC236}">
                  <a16:creationId xmlns:a16="http://schemas.microsoft.com/office/drawing/2014/main" id="{7290DBA0-3ECB-4FF8-992E-DBAE093FEF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2451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Rectangle 35">
              <a:extLst>
                <a:ext uri="{FF2B5EF4-FFF2-40B4-BE49-F238E27FC236}">
                  <a16:creationId xmlns:a16="http://schemas.microsoft.com/office/drawing/2014/main" id="{BF589ED2-F487-4D23-BD16-EF8BBA8FC9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2451"/>
              <a:ext cx="7276" cy="2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Line 36">
              <a:extLst>
                <a:ext uri="{FF2B5EF4-FFF2-40B4-BE49-F238E27FC236}">
                  <a16:creationId xmlns:a16="http://schemas.microsoft.com/office/drawing/2014/main" id="{325D4F3C-A357-4F50-89C4-31ECA81C9B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3696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7" name="Rectangle 37">
              <a:extLst>
                <a:ext uri="{FF2B5EF4-FFF2-40B4-BE49-F238E27FC236}">
                  <a16:creationId xmlns:a16="http://schemas.microsoft.com/office/drawing/2014/main" id="{56BAE00D-004D-4872-9C69-207ED127E5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3696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Line 38">
              <a:extLst>
                <a:ext uri="{FF2B5EF4-FFF2-40B4-BE49-F238E27FC236}">
                  <a16:creationId xmlns:a16="http://schemas.microsoft.com/office/drawing/2014/main" id="{F010B073-B9A0-4AC2-A06E-3C8DF73F1E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463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Rectangle 39">
              <a:extLst>
                <a:ext uri="{FF2B5EF4-FFF2-40B4-BE49-F238E27FC236}">
                  <a16:creationId xmlns:a16="http://schemas.microsoft.com/office/drawing/2014/main" id="{D35E7179-A1C7-4D60-883D-17FBCA1A97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463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Line 40">
              <a:extLst>
                <a:ext uri="{FF2B5EF4-FFF2-40B4-BE49-F238E27FC236}">
                  <a16:creationId xmlns:a16="http://schemas.microsoft.com/office/drawing/2014/main" id="{B3B0B77A-5C2D-442D-A654-2318DBF444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0"/>
              <a:ext cx="0" cy="54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Rectangle 41">
              <a:extLst>
                <a:ext uri="{FF2B5EF4-FFF2-40B4-BE49-F238E27FC236}">
                  <a16:creationId xmlns:a16="http://schemas.microsoft.com/office/drawing/2014/main" id="{F9A0766F-8DD8-43A2-A7EA-08053642D6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54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Line 42">
              <a:extLst>
                <a:ext uri="{FF2B5EF4-FFF2-40B4-BE49-F238E27FC236}">
                  <a16:creationId xmlns:a16="http://schemas.microsoft.com/office/drawing/2014/main" id="{F8241CC8-BC3C-4E53-9F70-DC30FEEB17D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94"/>
              <a:ext cx="0" cy="480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Rectangle 43">
              <a:extLst>
                <a:ext uri="{FF2B5EF4-FFF2-40B4-BE49-F238E27FC236}">
                  <a16:creationId xmlns:a16="http://schemas.microsoft.com/office/drawing/2014/main" id="{F702A69E-952B-4330-862F-EEE79EF4C4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94"/>
              <a:ext cx="20" cy="480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Line 44">
              <a:extLst>
                <a:ext uri="{FF2B5EF4-FFF2-40B4-BE49-F238E27FC236}">
                  <a16:creationId xmlns:a16="http://schemas.microsoft.com/office/drawing/2014/main" id="{3DDF6320-818E-4F0B-9683-7E5A67AB58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382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Rectangle 45">
              <a:extLst>
                <a:ext uri="{FF2B5EF4-FFF2-40B4-BE49-F238E27FC236}">
                  <a16:creationId xmlns:a16="http://schemas.microsoft.com/office/drawing/2014/main" id="{A7E7E390-1A53-4EA1-9582-FB8899B8EA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382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Line 46">
              <a:extLst>
                <a:ext uri="{FF2B5EF4-FFF2-40B4-BE49-F238E27FC236}">
                  <a16:creationId xmlns:a16="http://schemas.microsoft.com/office/drawing/2014/main" id="{CD34663C-5A39-40BC-B45C-32635EAE5A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19"/>
              <a:ext cx="0" cy="538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Rectangle 47">
              <a:extLst>
                <a:ext uri="{FF2B5EF4-FFF2-40B4-BE49-F238E27FC236}">
                  <a16:creationId xmlns:a16="http://schemas.microsoft.com/office/drawing/2014/main" id="{D5A020F3-DBF7-4289-A8D4-6320A05AC6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19"/>
              <a:ext cx="20" cy="538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Line 48">
              <a:extLst>
                <a:ext uri="{FF2B5EF4-FFF2-40B4-BE49-F238E27FC236}">
                  <a16:creationId xmlns:a16="http://schemas.microsoft.com/office/drawing/2014/main" id="{ACA6A68F-62E1-4DBA-A096-7083373E73F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Rectangle 49">
              <a:extLst>
                <a:ext uri="{FF2B5EF4-FFF2-40B4-BE49-F238E27FC236}">
                  <a16:creationId xmlns:a16="http://schemas.microsoft.com/office/drawing/2014/main" id="{A1A50682-DDBF-44BA-A55F-2E1F148597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Line 50">
              <a:extLst>
                <a:ext uri="{FF2B5EF4-FFF2-40B4-BE49-F238E27FC236}">
                  <a16:creationId xmlns:a16="http://schemas.microsoft.com/office/drawing/2014/main" id="{B2BDCD09-3D91-467C-85F2-5874EDD3EA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Rectangle 51">
              <a:extLst>
                <a:ext uri="{FF2B5EF4-FFF2-40B4-BE49-F238E27FC236}">
                  <a16:creationId xmlns:a16="http://schemas.microsoft.com/office/drawing/2014/main" id="{AF620036-7B94-4205-8464-8C80FB4515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Line 52">
              <a:extLst>
                <a:ext uri="{FF2B5EF4-FFF2-40B4-BE49-F238E27FC236}">
                  <a16:creationId xmlns:a16="http://schemas.microsoft.com/office/drawing/2014/main" id="{15246A10-073F-4B9C-8E28-AA3EFBC1B7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Rectangle 53">
              <a:extLst>
                <a:ext uri="{FF2B5EF4-FFF2-40B4-BE49-F238E27FC236}">
                  <a16:creationId xmlns:a16="http://schemas.microsoft.com/office/drawing/2014/main" id="{FB7D8F0A-B23B-435B-B98D-65295706CC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Line 54">
              <a:extLst>
                <a:ext uri="{FF2B5EF4-FFF2-40B4-BE49-F238E27FC236}">
                  <a16:creationId xmlns:a16="http://schemas.microsoft.com/office/drawing/2014/main" id="{32769EC0-7D4F-471A-AD63-D1FA850E41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Rectangle 55">
              <a:extLst>
                <a:ext uri="{FF2B5EF4-FFF2-40B4-BE49-F238E27FC236}">
                  <a16:creationId xmlns:a16="http://schemas.microsoft.com/office/drawing/2014/main" id="{B70DB1C5-083B-44F1-A65F-50D4412971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0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Line 56">
              <a:extLst>
                <a:ext uri="{FF2B5EF4-FFF2-40B4-BE49-F238E27FC236}">
                  <a16:creationId xmlns:a16="http://schemas.microsoft.com/office/drawing/2014/main" id="{93965AFC-1094-46F5-B469-7746728058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7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Rectangle 57">
              <a:extLst>
                <a:ext uri="{FF2B5EF4-FFF2-40B4-BE49-F238E27FC236}">
                  <a16:creationId xmlns:a16="http://schemas.microsoft.com/office/drawing/2014/main" id="{1E93110A-B446-4602-BEA4-0D5DA055CC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7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Line 58">
              <a:extLst>
                <a:ext uri="{FF2B5EF4-FFF2-40B4-BE49-F238E27FC236}">
                  <a16:creationId xmlns:a16="http://schemas.microsoft.com/office/drawing/2014/main" id="{E58A4186-6DE0-4314-B5F0-63D0B0F48D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15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Rectangle 59">
              <a:extLst>
                <a:ext uri="{FF2B5EF4-FFF2-40B4-BE49-F238E27FC236}">
                  <a16:creationId xmlns:a16="http://schemas.microsoft.com/office/drawing/2014/main" id="{3DE89087-A58E-4B64-905C-4BA9885D41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1513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Line 60">
              <a:extLst>
                <a:ext uri="{FF2B5EF4-FFF2-40B4-BE49-F238E27FC236}">
                  <a16:creationId xmlns:a16="http://schemas.microsoft.com/office/drawing/2014/main" id="{E2DFA31E-205A-4E92-B741-44ABE8E3C3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245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Rectangle 61">
              <a:extLst>
                <a:ext uri="{FF2B5EF4-FFF2-40B4-BE49-F238E27FC236}">
                  <a16:creationId xmlns:a16="http://schemas.microsoft.com/office/drawing/2014/main" id="{DD734B74-ACB4-4229-A85F-EDEA537FE3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2451"/>
              <a:ext cx="20" cy="20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Line 62">
              <a:extLst>
                <a:ext uri="{FF2B5EF4-FFF2-40B4-BE49-F238E27FC236}">
                  <a16:creationId xmlns:a16="http://schemas.microsoft.com/office/drawing/2014/main" id="{8B50F55A-97AE-461C-B7DD-167A6BA594D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3696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Rectangle 63">
              <a:extLst>
                <a:ext uri="{FF2B5EF4-FFF2-40B4-BE49-F238E27FC236}">
                  <a16:creationId xmlns:a16="http://schemas.microsoft.com/office/drawing/2014/main" id="{159EE895-0297-4F74-B8B0-A4C9D3D1D2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3696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Line 64">
              <a:extLst>
                <a:ext uri="{FF2B5EF4-FFF2-40B4-BE49-F238E27FC236}">
                  <a16:creationId xmlns:a16="http://schemas.microsoft.com/office/drawing/2014/main" id="{8A1AAB01-FCEE-439D-A608-E07D37747B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463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Rectangle 65">
              <a:extLst>
                <a:ext uri="{FF2B5EF4-FFF2-40B4-BE49-F238E27FC236}">
                  <a16:creationId xmlns:a16="http://schemas.microsoft.com/office/drawing/2014/main" id="{5B4D081B-527C-4726-9EC7-1D730D6572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463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Line 66">
              <a:extLst>
                <a:ext uri="{FF2B5EF4-FFF2-40B4-BE49-F238E27FC236}">
                  <a16:creationId xmlns:a16="http://schemas.microsoft.com/office/drawing/2014/main" id="{B10431A1-3BF8-4D40-918F-52DEAB03215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382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Rectangle 67">
              <a:extLst>
                <a:ext uri="{FF2B5EF4-FFF2-40B4-BE49-F238E27FC236}">
                  <a16:creationId xmlns:a16="http://schemas.microsoft.com/office/drawing/2014/main" id="{52FEC482-31E1-4D52-9D40-E3A405FD2D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382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E0BDE049-9560-4824-8016-7C99269A59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0815" y="6005636"/>
            <a:ext cx="18458550" cy="9366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4236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886462" y="972196"/>
            <a:ext cx="35689538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600"/>
              </a:spcAft>
            </a:pPr>
            <a:r>
              <a:rPr lang="en-US" sz="19000" b="1" u="sng" dirty="0"/>
              <a:t>Quality Assurance Summary - PFCs</a:t>
            </a:r>
            <a:endParaRPr lang="en-US" sz="19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09528B1-8553-49F6-BA30-7376CBC393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30938" y="9282305"/>
            <a:ext cx="34230" cy="2354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845C37F-2586-41EB-AD29-0CC6592178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3551" y="6012175"/>
            <a:ext cx="20288897" cy="2001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22109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CD707ED-E9BB-4595-A97F-4CD6CF2D3142}"/>
              </a:ext>
            </a:extLst>
          </p:cNvPr>
          <p:cNvSpPr txBox="1"/>
          <p:nvPr/>
        </p:nvSpPr>
        <p:spPr>
          <a:xfrm>
            <a:off x="7143750" y="9853404"/>
            <a:ext cx="22288500" cy="77251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9600" dirty="0"/>
              <a:t>PBDEs</a:t>
            </a:r>
          </a:p>
        </p:txBody>
      </p:sp>
    </p:spTree>
    <p:extLst>
      <p:ext uri="{BB962C8B-B14F-4D97-AF65-F5344CB8AC3E}">
        <p14:creationId xmlns:p14="http://schemas.microsoft.com/office/powerpoint/2010/main" val="395429625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362222" y="7077449"/>
            <a:ext cx="35063722" cy="24098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13000" b="1" dirty="0"/>
              <a:t>Analyzed samples for 8 PBDE compounds.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13000" b="1" dirty="0"/>
              <a:t>8 PBDE compounds detected at one or more sites, in at least one sampling method (SPMD or Grab).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13000" b="1" dirty="0"/>
              <a:t>100% of detections from SPMD samples were qualified due to blank detections.  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13000" b="1" dirty="0"/>
              <a:t>92% of detections from grab samples were qualified due to blank detections. 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13000" b="1" dirty="0"/>
              <a:t>All of the PBDE compounds detected were qualified.</a:t>
            </a:r>
          </a:p>
          <a:p>
            <a:endParaRPr lang="en-US" sz="13000" b="1" dirty="0"/>
          </a:p>
          <a:p>
            <a:pPr marL="1143000" indent="-1143000">
              <a:buFont typeface="Arial" panose="020B0604020202020204" pitchFamily="34" charset="0"/>
              <a:buChar char="•"/>
            </a:pPr>
            <a:endParaRPr lang="en-US" sz="13000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39B67EA-C57F-4CDB-A1A3-5248A7F45BA5}"/>
              </a:ext>
            </a:extLst>
          </p:cNvPr>
          <p:cNvSpPr/>
          <p:nvPr/>
        </p:nvSpPr>
        <p:spPr>
          <a:xfrm>
            <a:off x="362222" y="860362"/>
            <a:ext cx="35710858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9900" b="1" dirty="0">
                <a:solidFill>
                  <a:srgbClr val="222222"/>
                </a:solidFill>
                <a:latin typeface="+mj-lt"/>
              </a:rPr>
              <a:t>Polybrominated Diphenyl Ethers-PBDEs</a:t>
            </a:r>
            <a:endParaRPr lang="en-US" sz="199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1823432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2D3B25-FCE5-40A4-9BA7-D6E49E5917BE}"/>
              </a:ext>
            </a:extLst>
          </p:cNvPr>
          <p:cNvSpPr txBox="1"/>
          <p:nvPr/>
        </p:nvSpPr>
        <p:spPr>
          <a:xfrm>
            <a:off x="7306564" y="708754"/>
            <a:ext cx="2278001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/>
              <a:t>PBDE Detections at All Sites by Sample Type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2DDCAF-2203-4DBA-B080-020B7D2ACC14}"/>
              </a:ext>
            </a:extLst>
          </p:cNvPr>
          <p:cNvSpPr txBox="1"/>
          <p:nvPr/>
        </p:nvSpPr>
        <p:spPr>
          <a:xfrm>
            <a:off x="2368030" y="2294366"/>
            <a:ext cx="3198626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Total No. Detections, Qualified Detections, Non-detects &amp; Not Quantifiable by Sample Type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5E0CA33-74AC-41E0-AFD4-82E3E8492E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0188" y="4097579"/>
            <a:ext cx="28681945" cy="23334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61915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AA65042-1FA6-4375-81AF-8D400C675ACD}"/>
              </a:ext>
            </a:extLst>
          </p:cNvPr>
          <p:cNvSpPr txBox="1"/>
          <p:nvPr/>
        </p:nvSpPr>
        <p:spPr>
          <a:xfrm>
            <a:off x="556695" y="105543"/>
            <a:ext cx="35984721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600" b="1" dirty="0">
                <a:latin typeface="+mj-lt"/>
              </a:rPr>
              <a:t>PBDEs Detected at Every Site </a:t>
            </a:r>
            <a:r>
              <a:rPr lang="en-US" sz="8800" b="1" dirty="0">
                <a:latin typeface="+mj-lt"/>
              </a:rPr>
              <a:t>(n = 4) </a:t>
            </a:r>
            <a:r>
              <a:rPr lang="en-US" sz="13600" b="1" dirty="0">
                <a:latin typeface="+mj-lt"/>
              </a:rPr>
              <a:t>by Sample Type</a:t>
            </a: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E5B85EFE-AEE5-400D-A2DE-BAE1A2E96A3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659975" y="16256101"/>
            <a:ext cx="17778159" cy="11175899"/>
            <a:chOff x="15744" y="-78"/>
            <a:chExt cx="7322" cy="5502"/>
          </a:xfrm>
        </p:grpSpPr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id="{2D29A253-ECD7-4D11-8A88-D2963D2AEE21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5770" y="23"/>
              <a:ext cx="7296" cy="5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087C818-7948-485A-B7EB-3FD913F788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7296" cy="594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9EF1B1A-434F-4E2E-9679-DA073199FA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1513"/>
              <a:ext cx="1136" cy="95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F1D5B8E-62F1-493B-A941-4CE982EC88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2451"/>
              <a:ext cx="1136" cy="1264"/>
            </a:xfrm>
            <a:prstGeom prst="rect">
              <a:avLst/>
            </a:prstGeom>
            <a:solidFill>
              <a:srgbClr val="70AD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76A2D3A-36AD-4D4A-A6B5-E447B4E96C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3696"/>
              <a:ext cx="1136" cy="95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E897EB8-45DC-4E8B-A4DF-E35D273F0D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4635"/>
              <a:ext cx="1136" cy="766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A77E157-DCE1-4511-99F1-85C9010E17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46" y="-78"/>
              <a:ext cx="339" cy="1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199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.</a:t>
              </a:r>
              <a:endParaRPr lang="en-US" altLang="en-US" sz="19900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19CEC66-DDA3-42B1-80E9-DAB808E428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597"/>
              <a:ext cx="5830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</a:t>
              </a:r>
              <a:endParaRPr lang="en-US" altLang="en-US" sz="5400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389F296-F66A-4AB7-B21E-9B470A61F9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1025"/>
              <a:ext cx="5961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Data not qualified due to blank detections.</a:t>
              </a:r>
              <a:endParaRPr lang="en-US" altLang="en-US" sz="5400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33CAE90-9354-4985-A4A4-A7381260AD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22" y="1819"/>
              <a:ext cx="203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</a:t>
              </a:r>
              <a:endParaRPr lang="en-US" altLang="en-US" sz="3200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1064345-062A-46D4-9D96-7DAC1B3543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38" y="1486"/>
              <a:ext cx="5908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5400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D6C8841-8B83-459B-822A-3C4F3F9501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2011"/>
              <a:ext cx="5793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result &gt; 10% of sample result(s)</a:t>
              </a:r>
              <a:endParaRPr lang="en-US" altLang="en-US" sz="5400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25EEBE9-C40D-4F56-8934-3D40265BA2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23" y="2911"/>
              <a:ext cx="416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VG</a:t>
              </a:r>
              <a:endParaRPr lang="en-US" altLang="en-US" sz="2000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1621168-1EA2-499A-9644-BD060ADAF5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5" y="2414"/>
              <a:ext cx="5908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5400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D568A31F-7D31-4AFD-AEC3-59074F058E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56" y="2840"/>
              <a:ext cx="4555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and field blank results </a:t>
              </a:r>
              <a:endParaRPr lang="en-US" altLang="en-US" sz="5400" dirty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9481A0A-0C26-4E8F-B151-750E10158D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82" y="3240"/>
              <a:ext cx="3597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&gt; 10% of sample result(s).</a:t>
              </a:r>
              <a:endParaRPr lang="en-US" altLang="en-US" sz="5400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533B6F3-14A1-4244-A443-56053B43AD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03" y="4022"/>
              <a:ext cx="219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b="1" dirty="0">
                  <a:solidFill>
                    <a:srgbClr val="000000"/>
                  </a:solidFill>
                  <a:latin typeface="+mn-lt"/>
                </a:rPr>
                <a:t>G</a:t>
              </a:r>
              <a:endParaRPr lang="en-US" altLang="en-US" sz="5400" dirty="0">
                <a:latin typeface="+mn-lt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37DDAE5-49C4-4E68-BE8A-E502E6685A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3740"/>
              <a:ext cx="5908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5400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334CBE1-39D3-4464-9E46-6EAEBD9076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194"/>
              <a:ext cx="6057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Field blank result &gt; 10% of sample result(s).</a:t>
              </a:r>
              <a:endParaRPr lang="en-US" altLang="en-US" sz="5400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6D99A001-30D0-4537-AD03-30C8C9A33C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845"/>
              <a:ext cx="5146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not detected at any sites.</a:t>
              </a:r>
              <a:endParaRPr lang="en-US" altLang="en-US" sz="5400" dirty="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49943A8-2462-465E-989C-EB1114D610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42"/>
              <a:ext cx="1136" cy="5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60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Legend</a:t>
              </a:r>
              <a:endParaRPr lang="en-US" altLang="en-US" sz="3600" dirty="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1ED59E80-7420-4E0E-A1DC-5060CC5B02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7" name="Line 26">
              <a:extLst>
                <a:ext uri="{FF2B5EF4-FFF2-40B4-BE49-F238E27FC236}">
                  <a16:creationId xmlns:a16="http://schemas.microsoft.com/office/drawing/2014/main" id="{B13A77B9-6D06-45D3-AFF2-726A40CEBE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0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0C62B4C-69BB-457F-864C-DDCE7125E3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0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CD0127A1-D58C-46A7-B5BD-F98B9E0F90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27EDB3F3-C2B3-46D1-BD18-CFD13111C5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1" name="Line 30">
              <a:extLst>
                <a:ext uri="{FF2B5EF4-FFF2-40B4-BE49-F238E27FC236}">
                  <a16:creationId xmlns:a16="http://schemas.microsoft.com/office/drawing/2014/main" id="{01E2BCAE-361D-4598-A1C7-2759E77E4D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7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455BEE91-A499-402F-8039-F7487CB70D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7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3" name="Line 32">
              <a:extLst>
                <a:ext uri="{FF2B5EF4-FFF2-40B4-BE49-F238E27FC236}">
                  <a16:creationId xmlns:a16="http://schemas.microsoft.com/office/drawing/2014/main" id="{E3968ECC-DA3F-4DF4-A45D-6AD7CFD0035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1513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6217232B-1CF2-4DCB-B66D-9A812CCC5D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1513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5" name="Line 34">
              <a:extLst>
                <a:ext uri="{FF2B5EF4-FFF2-40B4-BE49-F238E27FC236}">
                  <a16:creationId xmlns:a16="http://schemas.microsoft.com/office/drawing/2014/main" id="{00F0FBB2-F119-4F77-A60B-D32672601F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2451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E2B669A2-A3FD-4B91-A88E-DACB870F74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2451"/>
              <a:ext cx="7276" cy="2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7" name="Line 36">
              <a:extLst>
                <a:ext uri="{FF2B5EF4-FFF2-40B4-BE49-F238E27FC236}">
                  <a16:creationId xmlns:a16="http://schemas.microsoft.com/office/drawing/2014/main" id="{AAEDA4E0-8C7E-4A52-951B-79384D59908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3696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4D115C3B-72A8-4668-A25B-E68A14E4BF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3696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9" name="Line 38">
              <a:extLst>
                <a:ext uri="{FF2B5EF4-FFF2-40B4-BE49-F238E27FC236}">
                  <a16:creationId xmlns:a16="http://schemas.microsoft.com/office/drawing/2014/main" id="{DC2AE24C-11ED-4B4F-B8A2-B37B1FB0AF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463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E85FF3EE-0655-432B-8163-9725A96FE5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463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1" name="Line 40">
              <a:extLst>
                <a:ext uri="{FF2B5EF4-FFF2-40B4-BE49-F238E27FC236}">
                  <a16:creationId xmlns:a16="http://schemas.microsoft.com/office/drawing/2014/main" id="{E706F48D-B787-4EAA-B958-21585565FC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0"/>
              <a:ext cx="0" cy="54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24B97160-6605-4E2A-80F9-4677D112BB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54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3" name="Line 42">
              <a:extLst>
                <a:ext uri="{FF2B5EF4-FFF2-40B4-BE49-F238E27FC236}">
                  <a16:creationId xmlns:a16="http://schemas.microsoft.com/office/drawing/2014/main" id="{CFD2F229-46AA-4CE8-93F4-272B18437D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94"/>
              <a:ext cx="0" cy="480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EF7F86CC-6112-4C2B-B635-1060E7B55F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94"/>
              <a:ext cx="20" cy="480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5" name="Line 44">
              <a:extLst>
                <a:ext uri="{FF2B5EF4-FFF2-40B4-BE49-F238E27FC236}">
                  <a16:creationId xmlns:a16="http://schemas.microsoft.com/office/drawing/2014/main" id="{DB2859AA-2239-45DC-BADE-FD62540DA2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382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B1A281B5-825D-43EE-8C6F-88668C86B6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382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7" name="Line 46">
              <a:extLst>
                <a:ext uri="{FF2B5EF4-FFF2-40B4-BE49-F238E27FC236}">
                  <a16:creationId xmlns:a16="http://schemas.microsoft.com/office/drawing/2014/main" id="{7B0C084E-AAAB-47D2-9312-576445CB17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19"/>
              <a:ext cx="0" cy="538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EB71E801-E6C0-44C9-B4E3-5DF0006F32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19"/>
              <a:ext cx="20" cy="538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9" name="Line 48">
              <a:extLst>
                <a:ext uri="{FF2B5EF4-FFF2-40B4-BE49-F238E27FC236}">
                  <a16:creationId xmlns:a16="http://schemas.microsoft.com/office/drawing/2014/main" id="{6C01FC59-D8C6-4645-A762-09A783762E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BAE9A93A-C1B2-4641-942C-E9D1034895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1" name="Line 50">
              <a:extLst>
                <a:ext uri="{FF2B5EF4-FFF2-40B4-BE49-F238E27FC236}">
                  <a16:creationId xmlns:a16="http://schemas.microsoft.com/office/drawing/2014/main" id="{E3A170D6-BDEF-4316-8CB6-F8062F114B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1CA529E3-73B4-4D18-806C-16C0D90BF9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3" name="Line 52">
              <a:extLst>
                <a:ext uri="{FF2B5EF4-FFF2-40B4-BE49-F238E27FC236}">
                  <a16:creationId xmlns:a16="http://schemas.microsoft.com/office/drawing/2014/main" id="{9BAC7F05-26E1-4971-B04A-E74193B973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39AE36EA-9C59-4CEE-BC19-E6B1E7E6D9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5" name="Line 54">
              <a:extLst>
                <a:ext uri="{FF2B5EF4-FFF2-40B4-BE49-F238E27FC236}">
                  <a16:creationId xmlns:a16="http://schemas.microsoft.com/office/drawing/2014/main" id="{63FC8A50-2C9C-4099-97E8-A4B750AC44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BE914C0B-C2A5-4F15-93F8-89E8A195E2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0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7" name="Line 56">
              <a:extLst>
                <a:ext uri="{FF2B5EF4-FFF2-40B4-BE49-F238E27FC236}">
                  <a16:creationId xmlns:a16="http://schemas.microsoft.com/office/drawing/2014/main" id="{0F23A519-216E-4ED2-AE4B-E7206C7323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7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D8DAA0C6-28C6-4662-96B9-DC5872A0FB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7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9" name="Line 58">
              <a:extLst>
                <a:ext uri="{FF2B5EF4-FFF2-40B4-BE49-F238E27FC236}">
                  <a16:creationId xmlns:a16="http://schemas.microsoft.com/office/drawing/2014/main" id="{571E0D09-28BD-407B-A557-B8EDB89E1D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15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2C4CB620-8177-4B32-A0CA-B5FD521BD0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1513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1" name="Line 60">
              <a:extLst>
                <a:ext uri="{FF2B5EF4-FFF2-40B4-BE49-F238E27FC236}">
                  <a16:creationId xmlns:a16="http://schemas.microsoft.com/office/drawing/2014/main" id="{D3613D51-ABCD-4CEA-95A2-8E81C74CAD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245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501964FA-86C8-47BB-926C-3C9E2F632D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2451"/>
              <a:ext cx="20" cy="20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3" name="Line 62">
              <a:extLst>
                <a:ext uri="{FF2B5EF4-FFF2-40B4-BE49-F238E27FC236}">
                  <a16:creationId xmlns:a16="http://schemas.microsoft.com/office/drawing/2014/main" id="{B29FFA10-4471-4B8B-B04A-221A45BA6D7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3696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33103F3E-A34F-467D-A8BA-003B4246EB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3696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5" name="Line 64">
              <a:extLst>
                <a:ext uri="{FF2B5EF4-FFF2-40B4-BE49-F238E27FC236}">
                  <a16:creationId xmlns:a16="http://schemas.microsoft.com/office/drawing/2014/main" id="{C97A5D45-7842-4EEF-9583-47145EF9F0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463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414000B4-FBA5-41ED-9AC1-175678B34B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463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7" name="Line 66">
              <a:extLst>
                <a:ext uri="{FF2B5EF4-FFF2-40B4-BE49-F238E27FC236}">
                  <a16:creationId xmlns:a16="http://schemas.microsoft.com/office/drawing/2014/main" id="{DBE5F513-08F3-4130-B6DD-FC3AC292CA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382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9F7F950-32EC-48EA-BB7E-C3121494AA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382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</p:grpSp>
      <p:pic>
        <p:nvPicPr>
          <p:cNvPr id="70" name="Picture 69">
            <a:extLst>
              <a:ext uri="{FF2B5EF4-FFF2-40B4-BE49-F238E27FC236}">
                <a16:creationId xmlns:a16="http://schemas.microsoft.com/office/drawing/2014/main" id="{8873D7FE-2811-4800-B128-5B7BA21315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3835" y="2647697"/>
            <a:ext cx="22310440" cy="1389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15955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3553DE-39CB-4FAE-BCB6-4B53F8C9FC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2106" y="6189488"/>
            <a:ext cx="32798250" cy="1818044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A78AD41-F28B-4B4B-AF06-4E55A3B9542C}"/>
              </a:ext>
            </a:extLst>
          </p:cNvPr>
          <p:cNvSpPr txBox="1"/>
          <p:nvPr/>
        </p:nvSpPr>
        <p:spPr>
          <a:xfrm>
            <a:off x="886462" y="522514"/>
            <a:ext cx="3568953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600"/>
              </a:spcAft>
            </a:pPr>
            <a:r>
              <a:rPr lang="en-US" sz="18000" b="1" u="sng" dirty="0"/>
              <a:t>Quality Assurance Summary - PBDEs</a:t>
            </a:r>
            <a:endParaRPr lang="en-US" sz="18000" dirty="0"/>
          </a:p>
        </p:txBody>
      </p:sp>
    </p:spTree>
    <p:extLst>
      <p:ext uri="{BB962C8B-B14F-4D97-AF65-F5344CB8AC3E}">
        <p14:creationId xmlns:p14="http://schemas.microsoft.com/office/powerpoint/2010/main" val="5196274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81DE7EC-CC5D-4EEA-9A94-CEA5F6F73650}"/>
              </a:ext>
            </a:extLst>
          </p:cNvPr>
          <p:cNvSpPr/>
          <p:nvPr/>
        </p:nvSpPr>
        <p:spPr>
          <a:xfrm>
            <a:off x="673768" y="5486400"/>
            <a:ext cx="10635916" cy="1251284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7083B3C-E6C8-4CAB-97CC-2A5303E19D99}"/>
              </a:ext>
            </a:extLst>
          </p:cNvPr>
          <p:cNvCxnSpPr/>
          <p:nvPr/>
        </p:nvCxnSpPr>
        <p:spPr>
          <a:xfrm>
            <a:off x="12897853" y="8710863"/>
            <a:ext cx="481263" cy="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Image result for map of florida waters">
            <a:extLst>
              <a:ext uri="{FF2B5EF4-FFF2-40B4-BE49-F238E27FC236}">
                <a16:creationId xmlns:a16="http://schemas.microsoft.com/office/drawing/2014/main" id="{55475029-4395-4F16-852E-13DFEAC938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951494"/>
            <a:ext cx="17015791" cy="18480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133B80E-FB0E-4AF7-BF35-32D07EEB8FC7}"/>
              </a:ext>
            </a:extLst>
          </p:cNvPr>
          <p:cNvSpPr/>
          <p:nvPr/>
        </p:nvSpPr>
        <p:spPr>
          <a:xfrm>
            <a:off x="9357269" y="9826916"/>
            <a:ext cx="521181" cy="43313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itle 6">
            <a:extLst>
              <a:ext uri="{FF2B5EF4-FFF2-40B4-BE49-F238E27FC236}">
                <a16:creationId xmlns:a16="http://schemas.microsoft.com/office/drawing/2014/main" id="{D087C2D4-B559-4FBB-84C5-33F737A59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0089" y="935427"/>
            <a:ext cx="21937328" cy="3168643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sz="20100" dirty="0">
                <a:ln>
                  <a:solidFill>
                    <a:schemeClr val="tx1"/>
                  </a:solidFill>
                </a:ln>
                <a:latin typeface="+mn-lt"/>
              </a:rPr>
              <a:t>Withlacoochee River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F87C8ED-0A84-465A-8C91-534CD544060B}"/>
              </a:ext>
            </a:extLst>
          </p:cNvPr>
          <p:cNvSpPr txBox="1"/>
          <p:nvPr/>
        </p:nvSpPr>
        <p:spPr>
          <a:xfrm>
            <a:off x="30598409" y="7987879"/>
            <a:ext cx="428961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/>
              <a:t>1km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44B115-4BD7-4333-B093-1A32143134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1800" y="9095875"/>
            <a:ext cx="19424199" cy="18336126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9F8001DD-7559-4A82-87CF-75319F356BDD}"/>
              </a:ext>
            </a:extLst>
          </p:cNvPr>
          <p:cNvSpPr/>
          <p:nvPr/>
        </p:nvSpPr>
        <p:spPr>
          <a:xfrm>
            <a:off x="27182432" y="16101821"/>
            <a:ext cx="521181" cy="43313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A93C830-2119-4A19-BB5B-A056F51CC379}"/>
              </a:ext>
            </a:extLst>
          </p:cNvPr>
          <p:cNvCxnSpPr>
            <a:cxnSpLocks/>
          </p:cNvCxnSpPr>
          <p:nvPr/>
        </p:nvCxnSpPr>
        <p:spPr>
          <a:xfrm>
            <a:off x="32423121" y="8620203"/>
            <a:ext cx="2990011" cy="0"/>
          </a:xfrm>
          <a:prstGeom prst="line">
            <a:avLst/>
          </a:prstGeom>
          <a:ln w="13335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46B4AED-977C-4BB8-AF83-3B7F6B002E11}"/>
              </a:ext>
            </a:extLst>
          </p:cNvPr>
          <p:cNvCxnSpPr>
            <a:cxnSpLocks/>
          </p:cNvCxnSpPr>
          <p:nvPr/>
        </p:nvCxnSpPr>
        <p:spPr>
          <a:xfrm>
            <a:off x="32423121" y="8343204"/>
            <a:ext cx="0" cy="553998"/>
          </a:xfrm>
          <a:prstGeom prst="line">
            <a:avLst/>
          </a:prstGeom>
          <a:ln w="133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D2DB431-2DDF-4EAB-B2AC-359532EE71F5}"/>
              </a:ext>
            </a:extLst>
          </p:cNvPr>
          <p:cNvCxnSpPr>
            <a:cxnSpLocks/>
          </p:cNvCxnSpPr>
          <p:nvPr/>
        </p:nvCxnSpPr>
        <p:spPr>
          <a:xfrm>
            <a:off x="35413132" y="8373202"/>
            <a:ext cx="0" cy="524000"/>
          </a:xfrm>
          <a:prstGeom prst="line">
            <a:avLst/>
          </a:prstGeom>
          <a:ln w="133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888727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F4367AC-2966-4814-AE74-A3EF0AEED0AF}"/>
              </a:ext>
            </a:extLst>
          </p:cNvPr>
          <p:cNvSpPr txBox="1"/>
          <p:nvPr/>
        </p:nvSpPr>
        <p:spPr>
          <a:xfrm>
            <a:off x="3086100" y="1333500"/>
            <a:ext cx="29222700" cy="62940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en-US" sz="40300">
                <a:solidFill>
                  <a:prstClr val="black"/>
                </a:solidFill>
              </a:rPr>
              <a:t>Alkylphenols</a:t>
            </a:r>
            <a:endParaRPr lang="en-US" sz="403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85630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DDD07E-E485-49D6-959C-8D2766F0ABE9}"/>
              </a:ext>
            </a:extLst>
          </p:cNvPr>
          <p:cNvSpPr txBox="1"/>
          <p:nvPr/>
        </p:nvSpPr>
        <p:spPr>
          <a:xfrm>
            <a:off x="11475720" y="731520"/>
            <a:ext cx="139446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900" dirty="0"/>
              <a:t>Alkylphenols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0759CB4-07E6-4DD1-BAA6-3B339D12AED6}"/>
              </a:ext>
            </a:extLst>
          </p:cNvPr>
          <p:cNvSpPr/>
          <p:nvPr/>
        </p:nvSpPr>
        <p:spPr>
          <a:xfrm>
            <a:off x="868680" y="4683049"/>
            <a:ext cx="35158680" cy="180972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13000" b="1" dirty="0"/>
              <a:t>Analyzed samples for 4 Alkylphenol compounds.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13000" b="1" dirty="0"/>
              <a:t>2 Alkylphenol compounds detected </a:t>
            </a:r>
            <a:r>
              <a:rPr lang="en-US" sz="13000" b="1" dirty="0">
                <a:latin typeface="Calibri (Body)"/>
              </a:rPr>
              <a:t>at one or more sites, in at least one sampling method (SPMD or Grab).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13000" b="1" dirty="0"/>
              <a:t>All alkylphenol compounds detected, were also detected in blanks at concentrations that required data from all sites to be qualified.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13000" b="1" dirty="0"/>
              <a:t>All detections from SPMD &amp; grab samples were qualified due to blank detections.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257ABA0-80B5-40B3-B859-20307A695A00}"/>
              </a:ext>
            </a:extLst>
          </p:cNvPr>
          <p:cNvSpPr/>
          <p:nvPr/>
        </p:nvSpPr>
        <p:spPr>
          <a:xfrm>
            <a:off x="320040" y="26893391"/>
            <a:ext cx="36576000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900" dirty="0"/>
              <a:t>https://www.google.com/search?q=laundry+detergent+alkylphenols&amp;rlz=1C1GCEA_enUS757US757&amp;source=lnms&amp;tbm=isch&amp;sa=X&amp;ved=0ahUKEwjbn86M8bDdAhWJyVMKHfMLCmIQ_AUIDygC&amp;biw=1280&amp;bih=887#imgrc=wdzaBL1XIfCGfM:</a:t>
            </a:r>
          </a:p>
        </p:txBody>
      </p:sp>
    </p:spTree>
    <p:extLst>
      <p:ext uri="{BB962C8B-B14F-4D97-AF65-F5344CB8AC3E}">
        <p14:creationId xmlns:p14="http://schemas.microsoft.com/office/powerpoint/2010/main" val="401281754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A41005F-0233-4071-9A75-C456D0B0B6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5584" y="3614256"/>
            <a:ext cx="29670978" cy="2381774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DA6211F-1330-4142-A72F-3B9166830556}"/>
              </a:ext>
            </a:extLst>
          </p:cNvPr>
          <p:cNvSpPr txBox="1"/>
          <p:nvPr/>
        </p:nvSpPr>
        <p:spPr>
          <a:xfrm>
            <a:off x="5234504" y="512812"/>
            <a:ext cx="2551313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/>
              <a:t>Alkylphenol Detections at All Sites by Sample Type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928780-2F22-4027-872C-03CBF790C473}"/>
              </a:ext>
            </a:extLst>
          </p:cNvPr>
          <p:cNvSpPr txBox="1"/>
          <p:nvPr/>
        </p:nvSpPr>
        <p:spPr>
          <a:xfrm>
            <a:off x="2368030" y="2294366"/>
            <a:ext cx="3198626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Total No. Detections, Qualified Detections, Non-detects &amp; Not Quantifiable by Sample Type</a:t>
            </a:r>
          </a:p>
        </p:txBody>
      </p:sp>
    </p:spTree>
    <p:extLst>
      <p:ext uri="{BB962C8B-B14F-4D97-AF65-F5344CB8AC3E}">
        <p14:creationId xmlns:p14="http://schemas.microsoft.com/office/powerpoint/2010/main" val="97980553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3C749D3-6B30-4500-9A43-5DF452288F59}"/>
              </a:ext>
            </a:extLst>
          </p:cNvPr>
          <p:cNvSpPr txBox="1"/>
          <p:nvPr/>
        </p:nvSpPr>
        <p:spPr>
          <a:xfrm>
            <a:off x="591279" y="497429"/>
            <a:ext cx="35984721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600" b="1" dirty="0">
                <a:latin typeface="+mj-lt"/>
              </a:rPr>
              <a:t>Alkylphenols Detected at Every Site </a:t>
            </a:r>
            <a:r>
              <a:rPr lang="en-US" sz="8800" b="1" dirty="0">
                <a:latin typeface="+mj-lt"/>
              </a:rPr>
              <a:t>(n = 4) </a:t>
            </a:r>
            <a:r>
              <a:rPr lang="en-US" sz="13600" b="1" dirty="0">
                <a:latin typeface="+mj-lt"/>
              </a:rPr>
              <a:t>by Sample Type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A8AFC1A-29C0-4831-9D16-9155669976A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073877" y="12802206"/>
            <a:ext cx="20364257" cy="13785802"/>
            <a:chOff x="15744" y="-501"/>
            <a:chExt cx="7322" cy="5925"/>
          </a:xfrm>
        </p:grpSpPr>
        <p:sp>
          <p:nvSpPr>
            <p:cNvPr id="6" name="AutoShape 3">
              <a:extLst>
                <a:ext uri="{FF2B5EF4-FFF2-40B4-BE49-F238E27FC236}">
                  <a16:creationId xmlns:a16="http://schemas.microsoft.com/office/drawing/2014/main" id="{CB96A7E1-FA78-49FD-A519-1A1507153A6F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5770" y="23"/>
              <a:ext cx="7296" cy="5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60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38AABC3-8801-45F2-A8AF-45DBB6DCF9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7296" cy="594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E8B9D8-4A26-4C68-99AA-96AFBE3458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1513"/>
              <a:ext cx="1136" cy="95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2E0F6AC-BB4E-41E2-8F62-65594E2C7E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2451"/>
              <a:ext cx="1136" cy="1264"/>
            </a:xfrm>
            <a:prstGeom prst="rect">
              <a:avLst/>
            </a:prstGeom>
            <a:solidFill>
              <a:srgbClr val="70AD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4732DAA-F85B-4D7B-9563-ACF4BA2E06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3696"/>
              <a:ext cx="1136" cy="95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348AEF9-C795-4C20-9D85-5E037FB442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4635"/>
              <a:ext cx="1136" cy="766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03B92AF-E97E-4EC5-9A02-CA47BFC466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45" y="-501"/>
              <a:ext cx="424" cy="2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344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.</a:t>
              </a:r>
              <a:endParaRPr lang="en-US" altLang="en-US" sz="34400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1F78915-65F8-4323-84C2-339658ED84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597"/>
              <a:ext cx="5623" cy="4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72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</a:t>
              </a:r>
              <a:endParaRPr lang="en-US" altLang="en-US" sz="7200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71C24AE-FF37-4CFC-AAC0-C088C0948C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1025"/>
              <a:ext cx="5751" cy="4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7200" dirty="0">
                  <a:solidFill>
                    <a:srgbClr val="000000"/>
                  </a:solidFill>
                  <a:latin typeface="Calibri" panose="020F0502020204030204" pitchFamily="34" charset="0"/>
                </a:rPr>
                <a:t>Data not qualified due to blank detections.</a:t>
              </a:r>
              <a:endParaRPr lang="en-US" altLang="en-US" sz="7200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FA71169-0402-4B56-BB92-5A14FE7508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22" y="1819"/>
              <a:ext cx="197" cy="4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72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</a:t>
              </a:r>
              <a:endParaRPr lang="en-US" altLang="en-US" sz="4400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B21DC5E-B1DA-49AD-A94A-F6EC01E219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38" y="1486"/>
              <a:ext cx="5698" cy="4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72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7200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FC27101-E5C5-4F7F-9921-B6354F9E6C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2011"/>
              <a:ext cx="5588" cy="4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72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result &gt; 10% of sample result(s)</a:t>
              </a:r>
              <a:endParaRPr lang="en-US" altLang="en-US" sz="7200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F479E6E-9960-490F-8FB9-E23A4E51CE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23" y="2911"/>
              <a:ext cx="402" cy="4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72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VG</a:t>
              </a:r>
              <a:endParaRPr lang="en-US" altLang="en-US" sz="3200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68FE87D-F66C-4074-B126-85DA678F7E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5" y="2414"/>
              <a:ext cx="5698" cy="4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72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7200" dirty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EFE0288-E491-4C39-B6DA-7803C7A628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56" y="2840"/>
              <a:ext cx="4394" cy="4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72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and field blank results </a:t>
              </a:r>
              <a:endParaRPr lang="en-US" altLang="en-US" sz="7200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E23FADE-93F1-4CAC-8053-F368058714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82" y="3240"/>
              <a:ext cx="3469" cy="4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7200" dirty="0">
                  <a:solidFill>
                    <a:srgbClr val="000000"/>
                  </a:solidFill>
                  <a:latin typeface="Calibri" panose="020F0502020204030204" pitchFamily="34" charset="0"/>
                </a:rPr>
                <a:t>&gt; 10% of sample result(s).</a:t>
              </a:r>
              <a:endParaRPr lang="en-US" altLang="en-US" sz="7200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0409C00-FA2C-43EA-9AAB-0903202326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03" y="4022"/>
              <a:ext cx="212" cy="4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7200" b="1" dirty="0">
                  <a:solidFill>
                    <a:srgbClr val="000000"/>
                  </a:solidFill>
                  <a:latin typeface="+mn-lt"/>
                </a:rPr>
                <a:t>G</a:t>
              </a:r>
              <a:endParaRPr lang="en-US" altLang="en-US" sz="7200" dirty="0">
                <a:latin typeface="+mn-lt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7D55C79-B9F0-4773-BCD3-D3CE320A05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3740"/>
              <a:ext cx="5698" cy="4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72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7200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42083A3B-0C6A-438E-8FFE-85B7F87EB7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194"/>
              <a:ext cx="5843" cy="4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7200" dirty="0">
                  <a:solidFill>
                    <a:srgbClr val="000000"/>
                  </a:solidFill>
                  <a:latin typeface="Calibri" panose="020F0502020204030204" pitchFamily="34" charset="0"/>
                </a:rPr>
                <a:t>Field blank result &gt; 10% of sample result(s).</a:t>
              </a:r>
              <a:endParaRPr lang="en-US" altLang="en-US" sz="7200" dirty="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F644033D-6EBC-4388-BCC7-6127B09EB2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845"/>
              <a:ext cx="4964" cy="4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72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not detected at any sites.</a:t>
              </a:r>
              <a:endParaRPr lang="en-US" altLang="en-US" sz="7200" dirty="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FB9C505-FAD1-4DA5-95A9-08D40A3330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42"/>
              <a:ext cx="1093" cy="5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80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Legend</a:t>
              </a:r>
              <a:endParaRPr lang="en-US" altLang="en-US" sz="4800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47F3B711-57D7-45F6-9AC2-EF98CCA05E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/>
            </a:p>
          </p:txBody>
        </p:sp>
        <p:sp>
          <p:nvSpPr>
            <p:cNvPr id="28" name="Line 26">
              <a:extLst>
                <a:ext uri="{FF2B5EF4-FFF2-40B4-BE49-F238E27FC236}">
                  <a16:creationId xmlns:a16="http://schemas.microsoft.com/office/drawing/2014/main" id="{8595E61C-69B6-426F-82B7-BF3BB51D1B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0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ED7CAD71-70BC-41C7-AC3B-63272FED26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0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D6F216E-2DD1-4DF6-B902-7DAE1BD675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1134C506-083B-4CE6-A482-0637D7A508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/>
            </a:p>
          </p:txBody>
        </p:sp>
        <p:sp>
          <p:nvSpPr>
            <p:cNvPr id="32" name="Line 30">
              <a:extLst>
                <a:ext uri="{FF2B5EF4-FFF2-40B4-BE49-F238E27FC236}">
                  <a16:creationId xmlns:a16="http://schemas.microsoft.com/office/drawing/2014/main" id="{BC226C36-28AC-4915-864F-3F84B219CF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7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801D2071-18DD-4A66-8EE5-E57F5F45E5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7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/>
            </a:p>
          </p:txBody>
        </p:sp>
        <p:sp>
          <p:nvSpPr>
            <p:cNvPr id="34" name="Line 32">
              <a:extLst>
                <a:ext uri="{FF2B5EF4-FFF2-40B4-BE49-F238E27FC236}">
                  <a16:creationId xmlns:a16="http://schemas.microsoft.com/office/drawing/2014/main" id="{6AAC3597-28E6-40DD-96FB-68309ACE32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1513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2B1DDC24-CCA9-4CEB-B2F6-8B0D94BFED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1513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/>
            </a:p>
          </p:txBody>
        </p:sp>
        <p:sp>
          <p:nvSpPr>
            <p:cNvPr id="36" name="Line 34">
              <a:extLst>
                <a:ext uri="{FF2B5EF4-FFF2-40B4-BE49-F238E27FC236}">
                  <a16:creationId xmlns:a16="http://schemas.microsoft.com/office/drawing/2014/main" id="{518DDEE7-EAA3-4BC7-A919-E1D2AB94A3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2451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D608D5B7-B0FE-4561-95A6-59F40F94E3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2451"/>
              <a:ext cx="7276" cy="2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/>
            </a:p>
          </p:txBody>
        </p:sp>
        <p:sp>
          <p:nvSpPr>
            <p:cNvPr id="38" name="Line 36">
              <a:extLst>
                <a:ext uri="{FF2B5EF4-FFF2-40B4-BE49-F238E27FC236}">
                  <a16:creationId xmlns:a16="http://schemas.microsoft.com/office/drawing/2014/main" id="{995C7F0A-5ABA-4E86-931C-EC082DC01D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3696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06E20AF4-81D3-482F-813D-F1F57BE687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3696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/>
            </a:p>
          </p:txBody>
        </p:sp>
        <p:sp>
          <p:nvSpPr>
            <p:cNvPr id="40" name="Line 38">
              <a:extLst>
                <a:ext uri="{FF2B5EF4-FFF2-40B4-BE49-F238E27FC236}">
                  <a16:creationId xmlns:a16="http://schemas.microsoft.com/office/drawing/2014/main" id="{E81366A5-2628-4763-B3D5-361150B66D0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463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17A4ADA1-33DB-4BF7-A72D-5FF0856DED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463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/>
            </a:p>
          </p:txBody>
        </p:sp>
        <p:sp>
          <p:nvSpPr>
            <p:cNvPr id="42" name="Line 40">
              <a:extLst>
                <a:ext uri="{FF2B5EF4-FFF2-40B4-BE49-F238E27FC236}">
                  <a16:creationId xmlns:a16="http://schemas.microsoft.com/office/drawing/2014/main" id="{BBBA8781-6B3D-4D71-BC30-68BB245EFE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0"/>
              <a:ext cx="0" cy="54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4495996-951C-4F0F-9534-E18C40CB55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54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/>
            </a:p>
          </p:txBody>
        </p:sp>
        <p:sp>
          <p:nvSpPr>
            <p:cNvPr id="44" name="Line 42">
              <a:extLst>
                <a:ext uri="{FF2B5EF4-FFF2-40B4-BE49-F238E27FC236}">
                  <a16:creationId xmlns:a16="http://schemas.microsoft.com/office/drawing/2014/main" id="{D855FD2A-9D05-4089-A8B5-46147F7920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94"/>
              <a:ext cx="0" cy="480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199B90F5-8B48-4BC7-9499-863200EC2E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94"/>
              <a:ext cx="20" cy="480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/>
            </a:p>
          </p:txBody>
        </p:sp>
        <p:sp>
          <p:nvSpPr>
            <p:cNvPr id="46" name="Line 44">
              <a:extLst>
                <a:ext uri="{FF2B5EF4-FFF2-40B4-BE49-F238E27FC236}">
                  <a16:creationId xmlns:a16="http://schemas.microsoft.com/office/drawing/2014/main" id="{B9051157-C30F-44E0-8F9C-0B1928B951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382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5F29B3B8-656B-40FE-B733-F1ECF20261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382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/>
            </a:p>
          </p:txBody>
        </p:sp>
        <p:sp>
          <p:nvSpPr>
            <p:cNvPr id="48" name="Line 46">
              <a:extLst>
                <a:ext uri="{FF2B5EF4-FFF2-40B4-BE49-F238E27FC236}">
                  <a16:creationId xmlns:a16="http://schemas.microsoft.com/office/drawing/2014/main" id="{A5CF1364-825F-4381-8E69-AEA632E954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19"/>
              <a:ext cx="0" cy="538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2186CF89-D8B3-4D19-8CD5-8062A67DC2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19"/>
              <a:ext cx="20" cy="538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/>
            </a:p>
          </p:txBody>
        </p:sp>
        <p:sp>
          <p:nvSpPr>
            <p:cNvPr id="50" name="Line 48">
              <a:extLst>
                <a:ext uri="{FF2B5EF4-FFF2-40B4-BE49-F238E27FC236}">
                  <a16:creationId xmlns:a16="http://schemas.microsoft.com/office/drawing/2014/main" id="{32826A19-1833-4D91-AD83-58EA375657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6A72A33-55A9-4B51-8342-9E209BE422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/>
            </a:p>
          </p:txBody>
        </p:sp>
        <p:sp>
          <p:nvSpPr>
            <p:cNvPr id="52" name="Line 50">
              <a:extLst>
                <a:ext uri="{FF2B5EF4-FFF2-40B4-BE49-F238E27FC236}">
                  <a16:creationId xmlns:a16="http://schemas.microsoft.com/office/drawing/2014/main" id="{FEFB5E39-DA3A-4F28-AC94-26D65D363D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6DE25CDD-734B-403C-8D9F-048AB5C509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/>
            </a:p>
          </p:txBody>
        </p:sp>
        <p:sp>
          <p:nvSpPr>
            <p:cNvPr id="54" name="Line 52">
              <a:extLst>
                <a:ext uri="{FF2B5EF4-FFF2-40B4-BE49-F238E27FC236}">
                  <a16:creationId xmlns:a16="http://schemas.microsoft.com/office/drawing/2014/main" id="{F17AC12B-CA0B-4A24-93CB-AE4962D936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C61D0CB4-E810-4974-9327-2C6363AB82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/>
            </a:p>
          </p:txBody>
        </p:sp>
        <p:sp>
          <p:nvSpPr>
            <p:cNvPr id="56" name="Line 54">
              <a:extLst>
                <a:ext uri="{FF2B5EF4-FFF2-40B4-BE49-F238E27FC236}">
                  <a16:creationId xmlns:a16="http://schemas.microsoft.com/office/drawing/2014/main" id="{60121D8B-F3F6-4462-BACF-11000E391A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F12A0C35-4E63-4B9A-9259-AA4BB0665D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0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/>
            </a:p>
          </p:txBody>
        </p:sp>
        <p:sp>
          <p:nvSpPr>
            <p:cNvPr id="58" name="Line 56">
              <a:extLst>
                <a:ext uri="{FF2B5EF4-FFF2-40B4-BE49-F238E27FC236}">
                  <a16:creationId xmlns:a16="http://schemas.microsoft.com/office/drawing/2014/main" id="{CD0038C4-8BE0-431F-B5A0-7022D2B957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7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ADDAF8E9-D3CD-429F-9D02-A1C74BB632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7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/>
            </a:p>
          </p:txBody>
        </p:sp>
        <p:sp>
          <p:nvSpPr>
            <p:cNvPr id="60" name="Line 58">
              <a:extLst>
                <a:ext uri="{FF2B5EF4-FFF2-40B4-BE49-F238E27FC236}">
                  <a16:creationId xmlns:a16="http://schemas.microsoft.com/office/drawing/2014/main" id="{638A3291-CFB7-4261-8DAB-A61EEC6059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15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934CF792-26AB-4E14-B86C-061275CF0C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1513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/>
            </a:p>
          </p:txBody>
        </p:sp>
        <p:sp>
          <p:nvSpPr>
            <p:cNvPr id="62" name="Line 60">
              <a:extLst>
                <a:ext uri="{FF2B5EF4-FFF2-40B4-BE49-F238E27FC236}">
                  <a16:creationId xmlns:a16="http://schemas.microsoft.com/office/drawing/2014/main" id="{70BF5F8D-D723-4145-B3FB-8156255985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245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BF47C0AE-D370-42F2-8F7A-04984513FF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2451"/>
              <a:ext cx="20" cy="20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/>
            </a:p>
          </p:txBody>
        </p:sp>
        <p:sp>
          <p:nvSpPr>
            <p:cNvPr id="64" name="Line 62">
              <a:extLst>
                <a:ext uri="{FF2B5EF4-FFF2-40B4-BE49-F238E27FC236}">
                  <a16:creationId xmlns:a16="http://schemas.microsoft.com/office/drawing/2014/main" id="{CEBBFF40-574D-423D-950D-4C6A97B2EB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3696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5B2F47B2-AA5B-48E8-B5B8-6A9FEE5EEE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3696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/>
            </a:p>
          </p:txBody>
        </p:sp>
        <p:sp>
          <p:nvSpPr>
            <p:cNvPr id="66" name="Line 64">
              <a:extLst>
                <a:ext uri="{FF2B5EF4-FFF2-40B4-BE49-F238E27FC236}">
                  <a16:creationId xmlns:a16="http://schemas.microsoft.com/office/drawing/2014/main" id="{95E0F623-4E1E-408C-811B-3404FF7A34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463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A1FE2FEA-3A72-4A04-BF54-C32271DFF0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463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/>
            </a:p>
          </p:txBody>
        </p:sp>
        <p:sp>
          <p:nvSpPr>
            <p:cNvPr id="68" name="Line 66">
              <a:extLst>
                <a:ext uri="{FF2B5EF4-FFF2-40B4-BE49-F238E27FC236}">
                  <a16:creationId xmlns:a16="http://schemas.microsoft.com/office/drawing/2014/main" id="{6C786220-EA01-476F-893F-504D9D8D521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382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09255BA0-4815-4A1F-82AF-4058F1DE7E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382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/>
            </a:p>
          </p:txBody>
        </p:sp>
      </p:grpSp>
      <p:pic>
        <p:nvPicPr>
          <p:cNvPr id="70" name="Picture 69">
            <a:extLst>
              <a:ext uri="{FF2B5EF4-FFF2-40B4-BE49-F238E27FC236}">
                <a16:creationId xmlns:a16="http://schemas.microsoft.com/office/drawing/2014/main" id="{C7BAD3A3-4D2B-4250-B6C4-284CDF4CBE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8906" y="5733299"/>
            <a:ext cx="27382728" cy="7234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63929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D52DAB9-26DB-4D6F-8637-3C29BDF1B672}"/>
              </a:ext>
            </a:extLst>
          </p:cNvPr>
          <p:cNvSpPr txBox="1"/>
          <p:nvPr/>
        </p:nvSpPr>
        <p:spPr>
          <a:xfrm>
            <a:off x="886462" y="522514"/>
            <a:ext cx="3568953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600"/>
              </a:spcAft>
            </a:pPr>
            <a:r>
              <a:rPr lang="en-US" sz="18000" b="1" u="sng" dirty="0"/>
              <a:t>Quality Assurance Summary - PBDEs</a:t>
            </a:r>
            <a:endParaRPr lang="en-US" sz="18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0D86EC-06A2-4C4B-8DAC-A640DE4DB3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7973" y="6647044"/>
            <a:ext cx="31946516" cy="8439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2231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2000"/>
            <a:lum/>
          </a:blip>
          <a:srcRect/>
          <a:stretch>
            <a:fillRect t="-69000" b="-6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1A72477-5605-463D-A70C-10CC5B8C2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79500" y="647700"/>
            <a:ext cx="7429500" cy="773430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en-US" sz="29600" b="1" dirty="0"/>
              <a:t>DEP  Data </a:t>
            </a:r>
          </a:p>
        </p:txBody>
      </p:sp>
    </p:spTree>
    <p:extLst>
      <p:ext uri="{BB962C8B-B14F-4D97-AF65-F5344CB8AC3E}">
        <p14:creationId xmlns:p14="http://schemas.microsoft.com/office/powerpoint/2010/main" val="38265541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BBD6425-1E1E-4731-930F-162A3E9AA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29360" y="0"/>
            <a:ext cx="12061658" cy="3063367"/>
          </a:xfrm>
        </p:spPr>
        <p:txBody>
          <a:bodyPr>
            <a:normAutofit/>
          </a:bodyPr>
          <a:lstStyle/>
          <a:p>
            <a:pPr algn="ctr"/>
            <a:r>
              <a:rPr lang="en-US" sz="21100" b="1" dirty="0">
                <a:ln>
                  <a:solidFill>
                    <a:schemeClr val="tx1"/>
                  </a:solidFill>
                </a:ln>
              </a:rPr>
              <a:t>DEP Data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71B524-98C7-40BB-980D-48EF2108A266}"/>
              </a:ext>
            </a:extLst>
          </p:cNvPr>
          <p:cNvSpPr txBox="1"/>
          <p:nvPr/>
        </p:nvSpPr>
        <p:spPr>
          <a:xfrm>
            <a:off x="577516" y="3833388"/>
            <a:ext cx="35565347" cy="25022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18000" b="1" dirty="0"/>
              <a:t>Analyzed Pilot Study Samples for 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18000" b="1" dirty="0"/>
              <a:t>92 compounds.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18000" b="1" dirty="0"/>
              <a:t>32 compounds detected at one or more sites, in at least one sampling method (POCIS, SPMD, or Grab).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18000" b="1" dirty="0"/>
              <a:t>0% of detections from POCIS &amp; Grab samples were qualified due to blank detections.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endParaRPr lang="en-US" sz="18000" b="1" dirty="0"/>
          </a:p>
        </p:txBody>
      </p:sp>
    </p:spTree>
    <p:extLst>
      <p:ext uri="{BB962C8B-B14F-4D97-AF65-F5344CB8AC3E}">
        <p14:creationId xmlns:p14="http://schemas.microsoft.com/office/powerpoint/2010/main" val="203647134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5F5C02F-BFBE-4BD2-B56E-D105B5D384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081" y="4919521"/>
            <a:ext cx="36008159" cy="2212746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39EFD11-F51D-48DC-ADB0-39D87B513E9F}"/>
              </a:ext>
            </a:extLst>
          </p:cNvPr>
          <p:cNvSpPr txBox="1"/>
          <p:nvPr/>
        </p:nvSpPr>
        <p:spPr>
          <a:xfrm>
            <a:off x="2368029" y="2661821"/>
            <a:ext cx="3198626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Total No. Detections, Qualified Detections, Non-detects &amp; Not Quantifiable by Sample Type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E9BD56-9B60-4D98-9C29-BC125CD1420F}"/>
              </a:ext>
            </a:extLst>
          </p:cNvPr>
          <p:cNvSpPr txBox="1"/>
          <p:nvPr/>
        </p:nvSpPr>
        <p:spPr>
          <a:xfrm>
            <a:off x="6790909" y="758066"/>
            <a:ext cx="23140502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500" dirty="0"/>
              <a:t>Detections at All Sites by Sample Type </a:t>
            </a:r>
          </a:p>
        </p:txBody>
      </p:sp>
    </p:spTree>
    <p:extLst>
      <p:ext uri="{BB962C8B-B14F-4D97-AF65-F5344CB8AC3E}">
        <p14:creationId xmlns:p14="http://schemas.microsoft.com/office/powerpoint/2010/main" val="65148957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66AB60FE-CAC2-4694-A868-0F9E645C6423}"/>
              </a:ext>
            </a:extLst>
          </p:cNvPr>
          <p:cNvSpPr txBox="1"/>
          <p:nvPr/>
        </p:nvSpPr>
        <p:spPr>
          <a:xfrm>
            <a:off x="41104" y="543298"/>
            <a:ext cx="35984721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600" b="1" dirty="0">
                <a:latin typeface="+mj-lt"/>
              </a:rPr>
              <a:t>Compounds Detected at Every Site </a:t>
            </a:r>
            <a:r>
              <a:rPr lang="en-US" sz="8800" b="1" dirty="0">
                <a:latin typeface="+mj-lt"/>
              </a:rPr>
              <a:t>(n = 4) </a:t>
            </a:r>
            <a:r>
              <a:rPr lang="en-US" sz="13600" b="1" dirty="0">
                <a:latin typeface="+mj-lt"/>
              </a:rPr>
              <a:t>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CD3766-B6BC-4082-86DC-1A567D4ECB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38461" y="5599783"/>
            <a:ext cx="20276440" cy="21004280"/>
          </a:xfrm>
          <a:prstGeom prst="rect">
            <a:avLst/>
          </a:prstGeom>
        </p:spPr>
      </p:pic>
      <p:grpSp>
        <p:nvGrpSpPr>
          <p:cNvPr id="79" name="Group 4">
            <a:extLst>
              <a:ext uri="{FF2B5EF4-FFF2-40B4-BE49-F238E27FC236}">
                <a16:creationId xmlns:a16="http://schemas.microsoft.com/office/drawing/2014/main" id="{DD800AF7-9ECD-47AA-95BE-019D6AA2730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91279" y="10047805"/>
            <a:ext cx="14810346" cy="9310240"/>
            <a:chOff x="15744" y="-78"/>
            <a:chExt cx="7322" cy="5502"/>
          </a:xfrm>
        </p:grpSpPr>
        <p:sp>
          <p:nvSpPr>
            <p:cNvPr id="80" name="AutoShape 3">
              <a:extLst>
                <a:ext uri="{FF2B5EF4-FFF2-40B4-BE49-F238E27FC236}">
                  <a16:creationId xmlns:a16="http://schemas.microsoft.com/office/drawing/2014/main" id="{2775B296-7927-4D2F-8FE0-B15BC71EBA6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5770" y="23"/>
              <a:ext cx="7296" cy="5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E389640B-BB93-41D8-B288-1F8BABCE92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7296" cy="594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8B5D8969-56BC-4AD9-85AC-4BCA1320D1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1513"/>
              <a:ext cx="1136" cy="95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B4A49878-B3C5-492D-A154-0AD64C274E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2451"/>
              <a:ext cx="1136" cy="1264"/>
            </a:xfrm>
            <a:prstGeom prst="rect">
              <a:avLst/>
            </a:prstGeom>
            <a:solidFill>
              <a:srgbClr val="70AD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D1DE39AC-BDFA-4BDD-9B24-421D10550E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3696"/>
              <a:ext cx="1136" cy="95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35B9404E-0F80-4B21-BCEA-2F9AA35AED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4635"/>
              <a:ext cx="1136" cy="766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9DDDF8F6-5B3A-4E58-91B9-8D9C9D19DC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46" y="-78"/>
              <a:ext cx="339" cy="1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199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.</a:t>
              </a:r>
              <a:endParaRPr lang="en-US" altLang="en-US" sz="19900" dirty="0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BFA55C3A-1890-4506-BC79-170F1C6633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597"/>
              <a:ext cx="5830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</a:t>
              </a:r>
              <a:endParaRPr lang="en-US" altLang="en-US" sz="5400" dirty="0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ED82434B-B920-4D92-8DF6-E54C508725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1025"/>
              <a:ext cx="5961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Data not qualified due to blank detections.</a:t>
              </a:r>
              <a:endParaRPr lang="en-US" altLang="en-US" sz="5400" dirty="0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2D4CA63F-4DB3-4709-BDBA-8B150DD58F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22" y="1819"/>
              <a:ext cx="203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</a:t>
              </a:r>
              <a:endParaRPr lang="en-US" altLang="en-US" sz="3200" dirty="0"/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E519B0B3-A4BE-4FCB-880B-0F36F8117D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38" y="1486"/>
              <a:ext cx="5908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5400" dirty="0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0E6FC41A-C197-48E6-BBBD-7BC9973BA8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2011"/>
              <a:ext cx="5793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result &gt; 10% of sample result(s)</a:t>
              </a:r>
              <a:endParaRPr lang="en-US" altLang="en-US" sz="5400" dirty="0"/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B40906DE-D86B-4832-96C4-A791E26652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23" y="2911"/>
              <a:ext cx="416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VG</a:t>
              </a:r>
              <a:endParaRPr lang="en-US" altLang="en-US" sz="2000" dirty="0"/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D5F22E94-C34F-4686-8783-A55EE64752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5" y="2414"/>
              <a:ext cx="5908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5400" dirty="0"/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6D697268-B5E8-4F9B-B210-7E44FF2E22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56" y="2840"/>
              <a:ext cx="4555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and field blank results </a:t>
              </a:r>
              <a:endParaRPr lang="en-US" altLang="en-US" sz="5400" dirty="0"/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842BB1AF-148D-4E77-8289-DE9098DE17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82" y="3240"/>
              <a:ext cx="3597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&gt; 10% of sample result(s).</a:t>
              </a:r>
              <a:endParaRPr lang="en-US" altLang="en-US" sz="5400" dirty="0"/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11370096-4CE0-42C3-9B12-FC838DF00E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03" y="4022"/>
              <a:ext cx="219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b="1" dirty="0">
                  <a:solidFill>
                    <a:srgbClr val="000000"/>
                  </a:solidFill>
                  <a:latin typeface="+mn-lt"/>
                </a:rPr>
                <a:t>G</a:t>
              </a:r>
              <a:endParaRPr lang="en-US" altLang="en-US" sz="5400" dirty="0">
                <a:latin typeface="+mn-lt"/>
              </a:endParaRPr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7EF50403-8223-400E-9119-D8702979B8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3740"/>
              <a:ext cx="5908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5400" dirty="0"/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FF1DC598-BF21-49BC-8EB0-CD8D8AB19D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194"/>
              <a:ext cx="6057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Field blank result &gt; 10% of sample result(s).</a:t>
              </a:r>
              <a:endParaRPr lang="en-US" altLang="en-US" sz="5400" dirty="0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5B0E7931-7131-4B77-AA60-8405790C54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845"/>
              <a:ext cx="5146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not detected at any sites.</a:t>
              </a:r>
              <a:endParaRPr lang="en-US" altLang="en-US" sz="5400" dirty="0"/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EA0832CB-C9F3-4AA2-B162-6A3E8D8062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42"/>
              <a:ext cx="1136" cy="5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60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Legend</a:t>
              </a:r>
              <a:endParaRPr lang="en-US" altLang="en-US" sz="3600" dirty="0"/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54E1FC8E-7960-4CA8-8378-F20A8FC115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02" name="Line 26">
              <a:extLst>
                <a:ext uri="{FF2B5EF4-FFF2-40B4-BE49-F238E27FC236}">
                  <a16:creationId xmlns:a16="http://schemas.microsoft.com/office/drawing/2014/main" id="{09F36EF7-9D5A-46E7-9993-E15F97E063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0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37E8776F-57B4-418B-934D-A761B92FBD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0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A9BB8083-CE8E-434E-A5D1-7B4A3F5BD0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EE77A826-0130-40FC-97B1-FDE2B78E19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06" name="Line 30">
              <a:extLst>
                <a:ext uri="{FF2B5EF4-FFF2-40B4-BE49-F238E27FC236}">
                  <a16:creationId xmlns:a16="http://schemas.microsoft.com/office/drawing/2014/main" id="{A24E2BC0-7A4C-473B-8E99-687E7E7F1C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7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4F54A8B0-1A0C-46A7-ADA7-75F0FA11A3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7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08" name="Line 32">
              <a:extLst>
                <a:ext uri="{FF2B5EF4-FFF2-40B4-BE49-F238E27FC236}">
                  <a16:creationId xmlns:a16="http://schemas.microsoft.com/office/drawing/2014/main" id="{ACA7610C-77C9-4BEB-97B9-0E61B138E8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1513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99607527-B05A-476C-9A37-37A79E490A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1513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10" name="Line 34">
              <a:extLst>
                <a:ext uri="{FF2B5EF4-FFF2-40B4-BE49-F238E27FC236}">
                  <a16:creationId xmlns:a16="http://schemas.microsoft.com/office/drawing/2014/main" id="{12B37210-537E-4E3B-82C3-7C40A10470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2451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9E6C2097-304A-4659-B039-F3D21EE250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2451"/>
              <a:ext cx="7276" cy="2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12" name="Line 36">
              <a:extLst>
                <a:ext uri="{FF2B5EF4-FFF2-40B4-BE49-F238E27FC236}">
                  <a16:creationId xmlns:a16="http://schemas.microsoft.com/office/drawing/2014/main" id="{7C00258A-E244-4506-916C-2A73B27B00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3696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/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A4282C7E-0FE1-490D-84E7-ACFE51D333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3696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14" name="Line 38">
              <a:extLst>
                <a:ext uri="{FF2B5EF4-FFF2-40B4-BE49-F238E27FC236}">
                  <a16:creationId xmlns:a16="http://schemas.microsoft.com/office/drawing/2014/main" id="{A0C611A4-3071-4BC2-81BF-92B6075DA4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463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15D89CC6-E5E7-4D75-B066-55CB92AFCE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463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16" name="Line 40">
              <a:extLst>
                <a:ext uri="{FF2B5EF4-FFF2-40B4-BE49-F238E27FC236}">
                  <a16:creationId xmlns:a16="http://schemas.microsoft.com/office/drawing/2014/main" id="{2BDCB174-1085-4D62-A6D3-11513F481B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0"/>
              <a:ext cx="0" cy="54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13700E89-7259-44E2-B608-DB4CE493D1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54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18" name="Line 42">
              <a:extLst>
                <a:ext uri="{FF2B5EF4-FFF2-40B4-BE49-F238E27FC236}">
                  <a16:creationId xmlns:a16="http://schemas.microsoft.com/office/drawing/2014/main" id="{59A6D0B8-CFE2-408F-9BD1-E324DEC42D6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94"/>
              <a:ext cx="0" cy="480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7F37E868-6D4F-4081-9512-5B689C9509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94"/>
              <a:ext cx="20" cy="480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20" name="Line 44">
              <a:extLst>
                <a:ext uri="{FF2B5EF4-FFF2-40B4-BE49-F238E27FC236}">
                  <a16:creationId xmlns:a16="http://schemas.microsoft.com/office/drawing/2014/main" id="{2800807D-1CB6-4B7C-86B5-BED5CB5959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382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66A32359-2555-4D11-A678-AF351DC9C7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382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22" name="Line 46">
              <a:extLst>
                <a:ext uri="{FF2B5EF4-FFF2-40B4-BE49-F238E27FC236}">
                  <a16:creationId xmlns:a16="http://schemas.microsoft.com/office/drawing/2014/main" id="{63AACAE7-3E2E-41D4-8524-2E9BBD9F22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19"/>
              <a:ext cx="0" cy="538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67B8B1FF-B132-4AC1-92AF-68C4855901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19"/>
              <a:ext cx="20" cy="538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24" name="Line 48">
              <a:extLst>
                <a:ext uri="{FF2B5EF4-FFF2-40B4-BE49-F238E27FC236}">
                  <a16:creationId xmlns:a16="http://schemas.microsoft.com/office/drawing/2014/main" id="{D2633854-10B6-4586-AB58-C45D0D06B4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3DF251C1-290B-46C8-85F2-3F0BD5911A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26" name="Line 50">
              <a:extLst>
                <a:ext uri="{FF2B5EF4-FFF2-40B4-BE49-F238E27FC236}">
                  <a16:creationId xmlns:a16="http://schemas.microsoft.com/office/drawing/2014/main" id="{93D965BC-D592-42AB-89C8-9FF54D635D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F693531E-F0F5-40C4-9EF7-101695886D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28" name="Line 52">
              <a:extLst>
                <a:ext uri="{FF2B5EF4-FFF2-40B4-BE49-F238E27FC236}">
                  <a16:creationId xmlns:a16="http://schemas.microsoft.com/office/drawing/2014/main" id="{09B864FE-05BA-4D32-9FE2-4A7243DCA9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id="{7D61DBC1-681E-46C5-8855-5F392DEBFD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30" name="Line 54">
              <a:extLst>
                <a:ext uri="{FF2B5EF4-FFF2-40B4-BE49-F238E27FC236}">
                  <a16:creationId xmlns:a16="http://schemas.microsoft.com/office/drawing/2014/main" id="{6F6528CE-59F2-418D-8369-D59514A642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id="{E89F396E-9742-4BEF-98A5-E9090D5EC9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0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32" name="Line 56">
              <a:extLst>
                <a:ext uri="{FF2B5EF4-FFF2-40B4-BE49-F238E27FC236}">
                  <a16:creationId xmlns:a16="http://schemas.microsoft.com/office/drawing/2014/main" id="{613823EA-5B18-4620-B8FE-62A5A0262E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7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C87DB78C-CBDA-45F1-B538-965123C20D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7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34" name="Line 58">
              <a:extLst>
                <a:ext uri="{FF2B5EF4-FFF2-40B4-BE49-F238E27FC236}">
                  <a16:creationId xmlns:a16="http://schemas.microsoft.com/office/drawing/2014/main" id="{86BA0A8B-8414-4A31-851C-BD7A75E040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15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35" name="Rectangle 134">
              <a:extLst>
                <a:ext uri="{FF2B5EF4-FFF2-40B4-BE49-F238E27FC236}">
                  <a16:creationId xmlns:a16="http://schemas.microsoft.com/office/drawing/2014/main" id="{0FB7E5AE-6CFA-423F-A57B-A3E114DA2F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1513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36" name="Line 60">
              <a:extLst>
                <a:ext uri="{FF2B5EF4-FFF2-40B4-BE49-F238E27FC236}">
                  <a16:creationId xmlns:a16="http://schemas.microsoft.com/office/drawing/2014/main" id="{25F4CED6-5399-43E2-A27C-824945B41F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245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44ACFB0D-6417-43A5-B07F-DA80CAE88D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2451"/>
              <a:ext cx="20" cy="20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38" name="Line 62">
              <a:extLst>
                <a:ext uri="{FF2B5EF4-FFF2-40B4-BE49-F238E27FC236}">
                  <a16:creationId xmlns:a16="http://schemas.microsoft.com/office/drawing/2014/main" id="{BEEC4223-2915-47D3-B0E1-DE7BC92231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3696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BBAB514F-8A76-4EE2-9426-8D090DF3A8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3696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40" name="Line 64">
              <a:extLst>
                <a:ext uri="{FF2B5EF4-FFF2-40B4-BE49-F238E27FC236}">
                  <a16:creationId xmlns:a16="http://schemas.microsoft.com/office/drawing/2014/main" id="{F2A88DDF-BB61-4173-971B-2E9DA9B9B5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463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347640FD-D40B-41CD-A1FC-012D915673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463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42" name="Line 66">
              <a:extLst>
                <a:ext uri="{FF2B5EF4-FFF2-40B4-BE49-F238E27FC236}">
                  <a16:creationId xmlns:a16="http://schemas.microsoft.com/office/drawing/2014/main" id="{20462FA6-EF66-4865-85A4-5885D1D8EF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382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9F23BA72-49F5-4D8F-AD0C-6139A4F39F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382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</p:grpSp>
    </p:spTree>
    <p:extLst>
      <p:ext uri="{BB962C8B-B14F-4D97-AF65-F5344CB8AC3E}">
        <p14:creationId xmlns:p14="http://schemas.microsoft.com/office/powerpoint/2010/main" val="34606655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521033" y="691488"/>
            <a:ext cx="20494411" cy="9140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600"/>
              </a:spcAft>
            </a:pPr>
            <a:r>
              <a:rPr lang="en-US" sz="19600" b="1" u="sng" dirty="0"/>
              <a:t>Quality Assurance Summary – DEP Data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E285F53-B028-4A32-99EE-7BF13F7605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58748" y="1148"/>
            <a:ext cx="15517252" cy="27430852"/>
          </a:xfrm>
          <a:prstGeom prst="rect">
            <a:avLst/>
          </a:prstGeom>
        </p:spPr>
      </p:pic>
      <p:grpSp>
        <p:nvGrpSpPr>
          <p:cNvPr id="72" name="Group 4">
            <a:extLst>
              <a:ext uri="{FF2B5EF4-FFF2-40B4-BE49-F238E27FC236}">
                <a16:creationId xmlns:a16="http://schemas.microsoft.com/office/drawing/2014/main" id="{6B677F00-7297-40C9-BCE8-4001FE04563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578449" y="14017528"/>
            <a:ext cx="14379577" cy="8571318"/>
            <a:chOff x="15744" y="-78"/>
            <a:chExt cx="8002" cy="5502"/>
          </a:xfrm>
        </p:grpSpPr>
        <p:sp>
          <p:nvSpPr>
            <p:cNvPr id="73" name="AutoShape 3">
              <a:extLst>
                <a:ext uri="{FF2B5EF4-FFF2-40B4-BE49-F238E27FC236}">
                  <a16:creationId xmlns:a16="http://schemas.microsoft.com/office/drawing/2014/main" id="{0AA638A8-6772-4412-A88E-C62D4FC95CE7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5770" y="23"/>
              <a:ext cx="7296" cy="5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74" name="Rectangle 5">
              <a:extLst>
                <a:ext uri="{FF2B5EF4-FFF2-40B4-BE49-F238E27FC236}">
                  <a16:creationId xmlns:a16="http://schemas.microsoft.com/office/drawing/2014/main" id="{F7AF660A-4176-43FB-842C-04156BC787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7296" cy="594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Rectangle 6">
              <a:extLst>
                <a:ext uri="{FF2B5EF4-FFF2-40B4-BE49-F238E27FC236}">
                  <a16:creationId xmlns:a16="http://schemas.microsoft.com/office/drawing/2014/main" id="{F28D975B-AEFF-4854-8453-A47662869F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1513"/>
              <a:ext cx="1136" cy="95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Rectangle 7">
              <a:extLst>
                <a:ext uri="{FF2B5EF4-FFF2-40B4-BE49-F238E27FC236}">
                  <a16:creationId xmlns:a16="http://schemas.microsoft.com/office/drawing/2014/main" id="{53C84B01-844E-4B51-BB43-F6EF2E09DB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2451"/>
              <a:ext cx="1136" cy="1264"/>
            </a:xfrm>
            <a:prstGeom prst="rect">
              <a:avLst/>
            </a:prstGeom>
            <a:solidFill>
              <a:srgbClr val="70AD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7B1FC4A1-D019-4485-B8E8-7D267B3F9E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3696"/>
              <a:ext cx="1136" cy="95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3914AE29-A589-44ED-81AB-AF31B2289A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4635"/>
              <a:ext cx="1136" cy="766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DB4D0556-FFFE-4AFE-B41D-1E70C2B94A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46" y="-78"/>
              <a:ext cx="358" cy="16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166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.</a:t>
              </a:r>
              <a:endParaRPr lang="en-US" altLang="en-US" sz="16600" dirty="0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5BC15DBC-3160-4026-AD73-021EDE49BA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597"/>
              <a:ext cx="5805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</a:t>
              </a:r>
              <a:endParaRPr lang="en-US" altLang="en-US" sz="4800" dirty="0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9D69FDBB-FE6E-4F2B-961D-2E43A6CEF4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1025"/>
              <a:ext cx="5936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Data not qualified due to blank detections.</a:t>
              </a:r>
              <a:endParaRPr lang="en-US" altLang="en-US" sz="4800" dirty="0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F94443B6-F189-4572-8802-F0815B8D71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22" y="1819"/>
              <a:ext cx="229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</a:t>
              </a:r>
              <a:endParaRPr lang="en-US" altLang="en-US" sz="2800" dirty="0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F0975BA3-1BD4-4CAE-9D3C-62A3FD37C6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38" y="1486"/>
              <a:ext cx="5883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4DAB0613-93C9-4150-A975-FA34D4ADB3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2011"/>
              <a:ext cx="5767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result &gt; 10% of sample result(s)</a:t>
              </a:r>
              <a:endParaRPr lang="en-US" altLang="en-US" sz="4800" dirty="0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CE5CB9A5-521C-429E-843F-97CD0D739F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23" y="2911"/>
              <a:ext cx="470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VG</a:t>
              </a:r>
              <a:endParaRPr lang="en-US" altLang="en-US" dirty="0"/>
            </a:p>
          </p:txBody>
        </p:sp>
        <p:sp>
          <p:nvSpPr>
            <p:cNvPr id="86" name="Rectangle 17">
              <a:extLst>
                <a:ext uri="{FF2B5EF4-FFF2-40B4-BE49-F238E27FC236}">
                  <a16:creationId xmlns:a16="http://schemas.microsoft.com/office/drawing/2014/main" id="{0989381A-A27D-424E-AC2F-CC83944680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5" y="2414"/>
              <a:ext cx="5883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87" name="Rectangle 18">
              <a:extLst>
                <a:ext uri="{FF2B5EF4-FFF2-40B4-BE49-F238E27FC236}">
                  <a16:creationId xmlns:a16="http://schemas.microsoft.com/office/drawing/2014/main" id="{4ED08D3B-2C75-40AB-AFFB-0E5180C87D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56" y="2840"/>
              <a:ext cx="4535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and field blank results </a:t>
              </a:r>
              <a:endParaRPr lang="en-US" altLang="en-US" sz="4800" dirty="0"/>
            </a:p>
          </p:txBody>
        </p:sp>
        <p:sp>
          <p:nvSpPr>
            <p:cNvPr id="88" name="Rectangle 19">
              <a:extLst>
                <a:ext uri="{FF2B5EF4-FFF2-40B4-BE49-F238E27FC236}">
                  <a16:creationId xmlns:a16="http://schemas.microsoft.com/office/drawing/2014/main" id="{8959C775-5769-4D31-810A-EA516496CE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82" y="3240"/>
              <a:ext cx="3581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&gt; 10% of sample result(s).</a:t>
              </a:r>
              <a:endParaRPr lang="en-US" altLang="en-US" sz="4800" dirty="0"/>
            </a:p>
          </p:txBody>
        </p:sp>
        <p:sp>
          <p:nvSpPr>
            <p:cNvPr id="89" name="Rectangle 20">
              <a:extLst>
                <a:ext uri="{FF2B5EF4-FFF2-40B4-BE49-F238E27FC236}">
                  <a16:creationId xmlns:a16="http://schemas.microsoft.com/office/drawing/2014/main" id="{74413751-68F7-4C51-B57E-FCFD2751C9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03" y="4022"/>
              <a:ext cx="247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+mn-lt"/>
                </a:rPr>
                <a:t>G</a:t>
              </a:r>
              <a:endParaRPr lang="en-US" altLang="en-US" sz="4800" dirty="0">
                <a:latin typeface="+mn-lt"/>
              </a:endParaRPr>
            </a:p>
          </p:txBody>
        </p:sp>
        <p:sp>
          <p:nvSpPr>
            <p:cNvPr id="90" name="Rectangle 21">
              <a:extLst>
                <a:ext uri="{FF2B5EF4-FFF2-40B4-BE49-F238E27FC236}">
                  <a16:creationId xmlns:a16="http://schemas.microsoft.com/office/drawing/2014/main" id="{879ACF5B-E149-4F4C-BF4C-B9F57F5652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3740"/>
              <a:ext cx="5883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91" name="Rectangle 22">
              <a:extLst>
                <a:ext uri="{FF2B5EF4-FFF2-40B4-BE49-F238E27FC236}">
                  <a16:creationId xmlns:a16="http://schemas.microsoft.com/office/drawing/2014/main" id="{EBE1F3A7-8ABF-416C-9594-0BD847BB36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194"/>
              <a:ext cx="682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Field blank result &gt; 10% of sample result(s).</a:t>
              </a:r>
              <a:endParaRPr lang="en-US" altLang="en-US" sz="4800" dirty="0"/>
            </a:p>
          </p:txBody>
        </p:sp>
        <p:sp>
          <p:nvSpPr>
            <p:cNvPr id="92" name="Rectangle 23">
              <a:extLst>
                <a:ext uri="{FF2B5EF4-FFF2-40B4-BE49-F238E27FC236}">
                  <a16:creationId xmlns:a16="http://schemas.microsoft.com/office/drawing/2014/main" id="{1AD68F3D-8D1C-4CB9-9F2C-988E2D5D07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845"/>
              <a:ext cx="5801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not detected at any sites.</a:t>
              </a:r>
              <a:endParaRPr lang="en-US" altLang="en-US" sz="4800" dirty="0"/>
            </a:p>
          </p:txBody>
        </p:sp>
        <p:sp>
          <p:nvSpPr>
            <p:cNvPr id="93" name="Rectangle 24">
              <a:extLst>
                <a:ext uri="{FF2B5EF4-FFF2-40B4-BE49-F238E27FC236}">
                  <a16:creationId xmlns:a16="http://schemas.microsoft.com/office/drawing/2014/main" id="{F3573347-A2E8-4E81-8B0C-F7FE7E4A4F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42"/>
              <a:ext cx="1143" cy="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Legend</a:t>
              </a:r>
              <a:endParaRPr lang="en-US" altLang="en-US" sz="3200" dirty="0"/>
            </a:p>
          </p:txBody>
        </p:sp>
        <p:sp>
          <p:nvSpPr>
            <p:cNvPr id="94" name="Rectangle 25">
              <a:extLst>
                <a:ext uri="{FF2B5EF4-FFF2-40B4-BE49-F238E27FC236}">
                  <a16:creationId xmlns:a16="http://schemas.microsoft.com/office/drawing/2014/main" id="{7EA9F90C-EB28-44BF-9D4C-5DE8938CC5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Line 26">
              <a:extLst>
                <a:ext uri="{FF2B5EF4-FFF2-40B4-BE49-F238E27FC236}">
                  <a16:creationId xmlns:a16="http://schemas.microsoft.com/office/drawing/2014/main" id="{2181BFDA-CBB0-44CC-B292-A657D81E0E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0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Rectangle 27">
              <a:extLst>
                <a:ext uri="{FF2B5EF4-FFF2-40B4-BE49-F238E27FC236}">
                  <a16:creationId xmlns:a16="http://schemas.microsoft.com/office/drawing/2014/main" id="{607CD32F-B17C-48AC-AAB2-78ACB66EE8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0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Rectangle 28">
              <a:extLst>
                <a:ext uri="{FF2B5EF4-FFF2-40B4-BE49-F238E27FC236}">
                  <a16:creationId xmlns:a16="http://schemas.microsoft.com/office/drawing/2014/main" id="{C0AF8B28-8C33-43D9-B7C3-49527758DC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Rectangle 29">
              <a:extLst>
                <a:ext uri="{FF2B5EF4-FFF2-40B4-BE49-F238E27FC236}">
                  <a16:creationId xmlns:a16="http://schemas.microsoft.com/office/drawing/2014/main" id="{A1255D1B-F865-4E9A-A28E-2FC24277F5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Line 30">
              <a:extLst>
                <a:ext uri="{FF2B5EF4-FFF2-40B4-BE49-F238E27FC236}">
                  <a16:creationId xmlns:a16="http://schemas.microsoft.com/office/drawing/2014/main" id="{BABEA177-1CC4-4799-886C-38D07191F05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7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Rectangle 31">
              <a:extLst>
                <a:ext uri="{FF2B5EF4-FFF2-40B4-BE49-F238E27FC236}">
                  <a16:creationId xmlns:a16="http://schemas.microsoft.com/office/drawing/2014/main" id="{061A8B11-3654-413E-B4A0-A34F919E67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7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Line 32">
              <a:extLst>
                <a:ext uri="{FF2B5EF4-FFF2-40B4-BE49-F238E27FC236}">
                  <a16:creationId xmlns:a16="http://schemas.microsoft.com/office/drawing/2014/main" id="{0E1BD260-50BA-43C3-9FBD-06FE448CB8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1513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Rectangle 33">
              <a:extLst>
                <a:ext uri="{FF2B5EF4-FFF2-40B4-BE49-F238E27FC236}">
                  <a16:creationId xmlns:a16="http://schemas.microsoft.com/office/drawing/2014/main" id="{EC1DC3E6-2915-45D8-8289-55B21B7CC2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1513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Line 34">
              <a:extLst>
                <a:ext uri="{FF2B5EF4-FFF2-40B4-BE49-F238E27FC236}">
                  <a16:creationId xmlns:a16="http://schemas.microsoft.com/office/drawing/2014/main" id="{FFAFDF13-7096-458F-8420-C7B7306AC0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2451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Rectangle 35">
              <a:extLst>
                <a:ext uri="{FF2B5EF4-FFF2-40B4-BE49-F238E27FC236}">
                  <a16:creationId xmlns:a16="http://schemas.microsoft.com/office/drawing/2014/main" id="{55BDA2A3-80AA-48B9-BC44-0619562968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2451"/>
              <a:ext cx="7276" cy="2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Line 36">
              <a:extLst>
                <a:ext uri="{FF2B5EF4-FFF2-40B4-BE49-F238E27FC236}">
                  <a16:creationId xmlns:a16="http://schemas.microsoft.com/office/drawing/2014/main" id="{7C1D0032-D8E8-46A2-B05A-DED15F514F2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3696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6" name="Rectangle 37">
              <a:extLst>
                <a:ext uri="{FF2B5EF4-FFF2-40B4-BE49-F238E27FC236}">
                  <a16:creationId xmlns:a16="http://schemas.microsoft.com/office/drawing/2014/main" id="{DF0139DB-9B7A-4D3B-99B3-F94EA8B8D6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3696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Line 38">
              <a:extLst>
                <a:ext uri="{FF2B5EF4-FFF2-40B4-BE49-F238E27FC236}">
                  <a16:creationId xmlns:a16="http://schemas.microsoft.com/office/drawing/2014/main" id="{8B81E69F-4458-47B9-A7C0-99183063C3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463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Rectangle 39">
              <a:extLst>
                <a:ext uri="{FF2B5EF4-FFF2-40B4-BE49-F238E27FC236}">
                  <a16:creationId xmlns:a16="http://schemas.microsoft.com/office/drawing/2014/main" id="{5D4B73E7-B17C-4E2E-BD42-7853E997B8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463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Line 40">
              <a:extLst>
                <a:ext uri="{FF2B5EF4-FFF2-40B4-BE49-F238E27FC236}">
                  <a16:creationId xmlns:a16="http://schemas.microsoft.com/office/drawing/2014/main" id="{10CEBF5C-6794-47B5-BB81-CE6CE4A299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0"/>
              <a:ext cx="0" cy="54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Rectangle 41">
              <a:extLst>
                <a:ext uri="{FF2B5EF4-FFF2-40B4-BE49-F238E27FC236}">
                  <a16:creationId xmlns:a16="http://schemas.microsoft.com/office/drawing/2014/main" id="{CA2BE365-DBA1-4B9D-8AE9-7FEA8F63CC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54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Line 42">
              <a:extLst>
                <a:ext uri="{FF2B5EF4-FFF2-40B4-BE49-F238E27FC236}">
                  <a16:creationId xmlns:a16="http://schemas.microsoft.com/office/drawing/2014/main" id="{661A41DA-F84C-4506-8552-0FC000CFE3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94"/>
              <a:ext cx="0" cy="480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Rectangle 43">
              <a:extLst>
                <a:ext uri="{FF2B5EF4-FFF2-40B4-BE49-F238E27FC236}">
                  <a16:creationId xmlns:a16="http://schemas.microsoft.com/office/drawing/2014/main" id="{10AF1C86-2A37-4275-801B-450A929586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94"/>
              <a:ext cx="20" cy="480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Line 44">
              <a:extLst>
                <a:ext uri="{FF2B5EF4-FFF2-40B4-BE49-F238E27FC236}">
                  <a16:creationId xmlns:a16="http://schemas.microsoft.com/office/drawing/2014/main" id="{C23E0EBA-94F3-482D-AE7F-9F16D5BCF3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382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Rectangle 45">
              <a:extLst>
                <a:ext uri="{FF2B5EF4-FFF2-40B4-BE49-F238E27FC236}">
                  <a16:creationId xmlns:a16="http://schemas.microsoft.com/office/drawing/2014/main" id="{F1D7FB8E-C591-46C0-9DD7-7F88594893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382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Line 46">
              <a:extLst>
                <a:ext uri="{FF2B5EF4-FFF2-40B4-BE49-F238E27FC236}">
                  <a16:creationId xmlns:a16="http://schemas.microsoft.com/office/drawing/2014/main" id="{99E0ED02-223C-4B5C-B389-BF46CB2B07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19"/>
              <a:ext cx="0" cy="538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Rectangle 47">
              <a:extLst>
                <a:ext uri="{FF2B5EF4-FFF2-40B4-BE49-F238E27FC236}">
                  <a16:creationId xmlns:a16="http://schemas.microsoft.com/office/drawing/2014/main" id="{D465B080-73CF-45E3-BB93-AAFE56F132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19"/>
              <a:ext cx="20" cy="538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Line 48">
              <a:extLst>
                <a:ext uri="{FF2B5EF4-FFF2-40B4-BE49-F238E27FC236}">
                  <a16:creationId xmlns:a16="http://schemas.microsoft.com/office/drawing/2014/main" id="{FF2D9AEF-5AF1-4E4A-A22E-3F12E07FA8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Rectangle 49">
              <a:extLst>
                <a:ext uri="{FF2B5EF4-FFF2-40B4-BE49-F238E27FC236}">
                  <a16:creationId xmlns:a16="http://schemas.microsoft.com/office/drawing/2014/main" id="{ED165CC6-26D2-463A-89BF-7641A464C9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Line 50">
              <a:extLst>
                <a:ext uri="{FF2B5EF4-FFF2-40B4-BE49-F238E27FC236}">
                  <a16:creationId xmlns:a16="http://schemas.microsoft.com/office/drawing/2014/main" id="{B777FC11-591D-42DD-AA90-63E25C9EED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Rectangle 51">
              <a:extLst>
                <a:ext uri="{FF2B5EF4-FFF2-40B4-BE49-F238E27FC236}">
                  <a16:creationId xmlns:a16="http://schemas.microsoft.com/office/drawing/2014/main" id="{2BEC5DBD-0862-4889-A0F3-AD1A6ED1F4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Line 52">
              <a:extLst>
                <a:ext uri="{FF2B5EF4-FFF2-40B4-BE49-F238E27FC236}">
                  <a16:creationId xmlns:a16="http://schemas.microsoft.com/office/drawing/2014/main" id="{81D7AEAD-3FED-4908-9093-EB418A54EF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Rectangle 53">
              <a:extLst>
                <a:ext uri="{FF2B5EF4-FFF2-40B4-BE49-F238E27FC236}">
                  <a16:creationId xmlns:a16="http://schemas.microsoft.com/office/drawing/2014/main" id="{99BF2DB1-1E5B-4901-83FD-C7C92FCDA3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Line 54">
              <a:extLst>
                <a:ext uri="{FF2B5EF4-FFF2-40B4-BE49-F238E27FC236}">
                  <a16:creationId xmlns:a16="http://schemas.microsoft.com/office/drawing/2014/main" id="{D691481A-D2FC-484D-9B03-6123DACF7D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Rectangle 55">
              <a:extLst>
                <a:ext uri="{FF2B5EF4-FFF2-40B4-BE49-F238E27FC236}">
                  <a16:creationId xmlns:a16="http://schemas.microsoft.com/office/drawing/2014/main" id="{39E031D3-CA19-445E-8F76-77AC0B5C91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0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Line 56">
              <a:extLst>
                <a:ext uri="{FF2B5EF4-FFF2-40B4-BE49-F238E27FC236}">
                  <a16:creationId xmlns:a16="http://schemas.microsoft.com/office/drawing/2014/main" id="{99A09607-10F0-44F8-A67D-876D169124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7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Rectangle 57">
              <a:extLst>
                <a:ext uri="{FF2B5EF4-FFF2-40B4-BE49-F238E27FC236}">
                  <a16:creationId xmlns:a16="http://schemas.microsoft.com/office/drawing/2014/main" id="{7D93A8DD-BB9B-49DC-94DA-0D8276E9F9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7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Line 58">
              <a:extLst>
                <a:ext uri="{FF2B5EF4-FFF2-40B4-BE49-F238E27FC236}">
                  <a16:creationId xmlns:a16="http://schemas.microsoft.com/office/drawing/2014/main" id="{197807AE-2094-489C-B946-1A9D8A9B5B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15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Rectangle 59">
              <a:extLst>
                <a:ext uri="{FF2B5EF4-FFF2-40B4-BE49-F238E27FC236}">
                  <a16:creationId xmlns:a16="http://schemas.microsoft.com/office/drawing/2014/main" id="{59988330-1EC2-40BC-9BF6-675721B161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1513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Line 60">
              <a:extLst>
                <a:ext uri="{FF2B5EF4-FFF2-40B4-BE49-F238E27FC236}">
                  <a16:creationId xmlns:a16="http://schemas.microsoft.com/office/drawing/2014/main" id="{E0CC0223-1DDF-44FF-ABE6-ECB2A1806F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245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Rectangle 61">
              <a:extLst>
                <a:ext uri="{FF2B5EF4-FFF2-40B4-BE49-F238E27FC236}">
                  <a16:creationId xmlns:a16="http://schemas.microsoft.com/office/drawing/2014/main" id="{03230C4B-C119-4D42-B9F1-BE6B119B1E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2451"/>
              <a:ext cx="20" cy="20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Line 62">
              <a:extLst>
                <a:ext uri="{FF2B5EF4-FFF2-40B4-BE49-F238E27FC236}">
                  <a16:creationId xmlns:a16="http://schemas.microsoft.com/office/drawing/2014/main" id="{C4BA4717-E41F-4FB8-8742-2A8BDB4785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3696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Rectangle 63">
              <a:extLst>
                <a:ext uri="{FF2B5EF4-FFF2-40B4-BE49-F238E27FC236}">
                  <a16:creationId xmlns:a16="http://schemas.microsoft.com/office/drawing/2014/main" id="{21D9D69A-DD09-4211-8C6E-39A0CF2CA4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3696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Line 64">
              <a:extLst>
                <a:ext uri="{FF2B5EF4-FFF2-40B4-BE49-F238E27FC236}">
                  <a16:creationId xmlns:a16="http://schemas.microsoft.com/office/drawing/2014/main" id="{966A5B4D-391A-4B2E-B7AA-4438FD0A45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463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Rectangle 65">
              <a:extLst>
                <a:ext uri="{FF2B5EF4-FFF2-40B4-BE49-F238E27FC236}">
                  <a16:creationId xmlns:a16="http://schemas.microsoft.com/office/drawing/2014/main" id="{C6A70E58-07B4-48DB-8A86-C68EE2451A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463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Line 66">
              <a:extLst>
                <a:ext uri="{FF2B5EF4-FFF2-40B4-BE49-F238E27FC236}">
                  <a16:creationId xmlns:a16="http://schemas.microsoft.com/office/drawing/2014/main" id="{BDF3F40A-5AC3-4C59-BC9B-82EDAA5486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382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Rectangle 67">
              <a:extLst>
                <a:ext uri="{FF2B5EF4-FFF2-40B4-BE49-F238E27FC236}">
                  <a16:creationId xmlns:a16="http://schemas.microsoft.com/office/drawing/2014/main" id="{2DD9B447-AB16-4278-B9BC-128E53A584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382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70407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E9E1C5A-81E2-4AD0-9FCB-0084158DFB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963" t="13958" r="31826"/>
          <a:stretch/>
        </p:blipFill>
        <p:spPr>
          <a:xfrm>
            <a:off x="0" y="0"/>
            <a:ext cx="36576000" cy="27432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9384B58-942B-46C6-B1A3-94447E284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1435114"/>
            <a:ext cx="31546800" cy="2368543"/>
          </a:xfrm>
        </p:spPr>
        <p:txBody>
          <a:bodyPr>
            <a:noAutofit/>
          </a:bodyPr>
          <a:lstStyle/>
          <a:p>
            <a:pPr algn="ctr"/>
            <a:r>
              <a:rPr lang="en-US" sz="205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+mn-lt"/>
              </a:rPr>
              <a:t>Withlacoochee River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3FFDC38-8352-403C-A82F-92C098BC3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289557"/>
            <a:ext cx="35661600" cy="2172334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112 miles long.</a:t>
            </a:r>
          </a:p>
          <a:p>
            <a:r>
              <a:rPr lang="en-US" dirty="0">
                <a:solidFill>
                  <a:schemeClr val="bg1"/>
                </a:solidFill>
              </a:rPr>
              <a:t>The drainage basin is 2,120 square miles.</a:t>
            </a:r>
          </a:p>
          <a:p>
            <a:r>
              <a:rPr lang="en-US" dirty="0">
                <a:solidFill>
                  <a:schemeClr val="bg1"/>
                </a:solidFill>
              </a:rPr>
              <a:t>Discharge average 1,870 cubic feet/second.</a:t>
            </a:r>
          </a:p>
          <a:p>
            <a:r>
              <a:rPr lang="en-US" dirty="0">
                <a:solidFill>
                  <a:schemeClr val="bg1"/>
                </a:solidFill>
              </a:rPr>
              <a:t>Drainage basin receives sediments from                               only the Coastal Plain province.</a:t>
            </a:r>
          </a:p>
          <a:p>
            <a:r>
              <a:rPr lang="en-US" dirty="0">
                <a:solidFill>
                  <a:schemeClr val="bg1"/>
                </a:solidFill>
              </a:rPr>
              <a:t>The river receives effluent from the city of Valdosta about 20 miles upstream of site.</a:t>
            </a:r>
          </a:p>
          <a:p>
            <a:r>
              <a:rPr lang="en-US" dirty="0">
                <a:solidFill>
                  <a:schemeClr val="bg1"/>
                </a:solidFill>
              </a:rPr>
              <a:t>The Withlacoochee River joins with the Suwannee River downstream from the site.  </a:t>
            </a:r>
          </a:p>
          <a:p>
            <a:r>
              <a:rPr lang="en-US" dirty="0">
                <a:solidFill>
                  <a:schemeClr val="bg1"/>
                </a:solidFill>
              </a:rPr>
              <a:t>Site is located at state line.</a:t>
            </a:r>
          </a:p>
          <a:p>
            <a:r>
              <a:rPr lang="en-US" dirty="0">
                <a:solidFill>
                  <a:schemeClr val="bg1"/>
                </a:solidFill>
              </a:rPr>
              <a:t>Sucralose maximum value detected was 2.9 µg/L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40818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76A5A4C-EEAA-4985-AAE1-BDE971C35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469907"/>
            <a:ext cx="31546800" cy="5302252"/>
          </a:xfrm>
        </p:spPr>
        <p:txBody>
          <a:bodyPr>
            <a:noAutofit/>
          </a:bodyPr>
          <a:lstStyle/>
          <a:p>
            <a:pPr algn="ctr"/>
            <a:r>
              <a:rPr lang="en-US" sz="19600" b="1" dirty="0"/>
              <a:t>Review</a:t>
            </a:r>
            <a:br>
              <a:rPr lang="en-US" sz="19600" b="1" dirty="0"/>
            </a:br>
            <a:r>
              <a:rPr lang="en-US" sz="16300" b="1" dirty="0"/>
              <a:t>SGS/</a:t>
            </a:r>
            <a:r>
              <a:rPr lang="en-US" sz="16300" b="1" dirty="0" err="1"/>
              <a:t>Axys</a:t>
            </a:r>
            <a:r>
              <a:rPr lang="en-US" sz="16300" b="1" dirty="0"/>
              <a:t> Data</a:t>
            </a:r>
            <a:endParaRPr lang="en-US" sz="19600" b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54DB6C-F805-46EC-8E2E-ECFF01339B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4600" y="6434667"/>
            <a:ext cx="31546800" cy="19255319"/>
          </a:xfrm>
        </p:spPr>
        <p:txBody>
          <a:bodyPr>
            <a:normAutofit/>
          </a:bodyPr>
          <a:lstStyle/>
          <a:p>
            <a:r>
              <a:rPr lang="en-US" dirty="0"/>
              <a:t>Pesticides</a:t>
            </a:r>
          </a:p>
          <a:p>
            <a:pPr lvl="1"/>
            <a:r>
              <a:rPr lang="en-US" dirty="0"/>
              <a:t>42 compounds detected of 76 analyzed. </a:t>
            </a:r>
          </a:p>
          <a:p>
            <a:pPr lvl="1"/>
            <a:r>
              <a:rPr lang="en-US" dirty="0"/>
              <a:t>Most compounds were found in the SPMD only.</a:t>
            </a:r>
          </a:p>
          <a:p>
            <a:r>
              <a:rPr lang="en-US" dirty="0"/>
              <a:t>PPCPs</a:t>
            </a:r>
          </a:p>
          <a:p>
            <a:pPr lvl="1"/>
            <a:r>
              <a:rPr lang="en-US" dirty="0"/>
              <a:t>39 compounds detected of 127 analyzed.</a:t>
            </a:r>
          </a:p>
          <a:p>
            <a:pPr lvl="1"/>
            <a:r>
              <a:rPr lang="en-US" dirty="0"/>
              <a:t>Most compounds were found in POCIS only; there was a widespread distribution of compounds also found in the Grab. </a:t>
            </a:r>
          </a:p>
          <a:p>
            <a:r>
              <a:rPr lang="en-US" dirty="0"/>
              <a:t>Hormones</a:t>
            </a:r>
          </a:p>
          <a:p>
            <a:pPr lvl="1"/>
            <a:r>
              <a:rPr lang="en-US" dirty="0"/>
              <a:t>5 compounds detected of 17 analyzed.</a:t>
            </a:r>
          </a:p>
          <a:p>
            <a:pPr lvl="1"/>
            <a:r>
              <a:rPr lang="en-US" dirty="0"/>
              <a:t>Blank interference caused all grab sample data to be qualified, but did not affect POCIS sample data.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954988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4201B2-5AFD-4AF2-AF4E-6B07378363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6477000"/>
            <a:ext cx="33185100" cy="20955000"/>
          </a:xfrm>
        </p:spPr>
        <p:txBody>
          <a:bodyPr>
            <a:normAutofit fontScale="92500" lnSpcReduction="20000"/>
          </a:bodyPr>
          <a:lstStyle/>
          <a:p>
            <a:r>
              <a:rPr lang="en-US" sz="12100" dirty="0"/>
              <a:t>PFCs</a:t>
            </a:r>
          </a:p>
          <a:p>
            <a:pPr lvl="1">
              <a:lnSpc>
                <a:spcPct val="110000"/>
              </a:lnSpc>
            </a:pPr>
            <a:r>
              <a:rPr lang="en-US" sz="10400" dirty="0"/>
              <a:t>10 compounds detected of 13 analyzed.</a:t>
            </a:r>
          </a:p>
          <a:p>
            <a:pPr lvl="1">
              <a:lnSpc>
                <a:spcPct val="110000"/>
              </a:lnSpc>
            </a:pPr>
            <a:r>
              <a:rPr lang="en-US" sz="10400" dirty="0"/>
              <a:t>Most compounds found in POCIS only or POCIS &amp; Grab.</a:t>
            </a:r>
          </a:p>
          <a:p>
            <a:r>
              <a:rPr lang="en-US" sz="12100" dirty="0"/>
              <a:t>PBDEs</a:t>
            </a:r>
          </a:p>
          <a:p>
            <a:pPr lvl="1">
              <a:lnSpc>
                <a:spcPct val="110000"/>
              </a:lnSpc>
            </a:pPr>
            <a:r>
              <a:rPr lang="en-US" sz="10400" dirty="0"/>
              <a:t>All compounds analyzed (n = 8) were detected in SPMD &amp; Grab samples at one or more sites.</a:t>
            </a:r>
          </a:p>
          <a:p>
            <a:pPr lvl="1">
              <a:lnSpc>
                <a:spcPct val="110000"/>
              </a:lnSpc>
            </a:pPr>
            <a:r>
              <a:rPr lang="en-US" sz="10400" dirty="0"/>
              <a:t>Blank interference caused all SPMD data &amp; &gt; 90% of Grab sample data to be qualified.</a:t>
            </a:r>
          </a:p>
          <a:p>
            <a:r>
              <a:rPr lang="en-US" sz="12100" dirty="0"/>
              <a:t>Alkylphenols</a:t>
            </a:r>
          </a:p>
          <a:p>
            <a:pPr lvl="1">
              <a:lnSpc>
                <a:spcPct val="110000"/>
              </a:lnSpc>
            </a:pPr>
            <a:r>
              <a:rPr lang="en-US" sz="10400" dirty="0"/>
              <a:t>2 of the 4 compounds analyzed were found in SPMD only or SPMD &amp; Grab.</a:t>
            </a:r>
          </a:p>
          <a:p>
            <a:pPr lvl="1">
              <a:lnSpc>
                <a:spcPct val="110000"/>
              </a:lnSpc>
            </a:pPr>
            <a:r>
              <a:rPr lang="en-US" sz="10400" dirty="0"/>
              <a:t>Blank interference caused all SPMD and Grab sample data to be qualified.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524B7E3B-91F0-494C-B480-FEEFC9DE0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469907"/>
            <a:ext cx="31546800" cy="5302252"/>
          </a:xfrm>
        </p:spPr>
        <p:txBody>
          <a:bodyPr>
            <a:noAutofit/>
          </a:bodyPr>
          <a:lstStyle/>
          <a:p>
            <a:pPr algn="ctr"/>
            <a:r>
              <a:rPr lang="en-US" sz="19600" b="1" dirty="0"/>
              <a:t>Review </a:t>
            </a:r>
            <a:br>
              <a:rPr lang="en-US" sz="19600" b="1" dirty="0"/>
            </a:br>
            <a:r>
              <a:rPr lang="en-US" sz="16300" b="1" dirty="0"/>
              <a:t>SGS/</a:t>
            </a:r>
            <a:r>
              <a:rPr lang="en-US" sz="16300" b="1" dirty="0" err="1"/>
              <a:t>Axys</a:t>
            </a:r>
            <a:r>
              <a:rPr lang="en-US" sz="16300" b="1" dirty="0"/>
              <a:t> Data</a:t>
            </a:r>
          </a:p>
        </p:txBody>
      </p:sp>
    </p:spTree>
    <p:extLst>
      <p:ext uri="{BB962C8B-B14F-4D97-AF65-F5344CB8AC3E}">
        <p14:creationId xmlns:p14="http://schemas.microsoft.com/office/powerpoint/2010/main" val="2242589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76A5A4C-EEAA-4985-AAE1-BDE971C35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469907"/>
            <a:ext cx="31546800" cy="5302252"/>
          </a:xfrm>
        </p:spPr>
        <p:txBody>
          <a:bodyPr>
            <a:noAutofit/>
          </a:bodyPr>
          <a:lstStyle/>
          <a:p>
            <a:pPr algn="ctr"/>
            <a:r>
              <a:rPr lang="en-US" sz="19600" b="1" dirty="0"/>
              <a:t>Review</a:t>
            </a:r>
            <a:br>
              <a:rPr lang="en-US" sz="19600" b="1" dirty="0"/>
            </a:br>
            <a:r>
              <a:rPr lang="en-US" sz="16300" b="1" dirty="0"/>
              <a:t>DEP Data</a:t>
            </a:r>
            <a:endParaRPr lang="en-US" sz="19600" b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54DB6C-F805-46EC-8E2E-ECFF01339B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5772159"/>
            <a:ext cx="31546800" cy="19255319"/>
          </a:xfrm>
        </p:spPr>
        <p:txBody>
          <a:bodyPr>
            <a:normAutofit/>
          </a:bodyPr>
          <a:lstStyle/>
          <a:p>
            <a:r>
              <a:rPr lang="en-US" dirty="0"/>
              <a:t>Pesticides</a:t>
            </a:r>
          </a:p>
          <a:p>
            <a:pPr lvl="1"/>
            <a:r>
              <a:rPr lang="en-US" dirty="0"/>
              <a:t>29 compounds detected of 88 analyzed. </a:t>
            </a:r>
          </a:p>
          <a:p>
            <a:pPr lvl="1"/>
            <a:r>
              <a:rPr lang="en-US" dirty="0"/>
              <a:t>Most compounds were found in Grab &amp; POCIS. </a:t>
            </a:r>
          </a:p>
          <a:p>
            <a:pPr lvl="1"/>
            <a:r>
              <a:rPr lang="en-US" dirty="0"/>
              <a:t>Several compounds were found in SPMD only.</a:t>
            </a:r>
          </a:p>
          <a:p>
            <a:r>
              <a:rPr lang="en-US" dirty="0"/>
              <a:t>PPCPs</a:t>
            </a:r>
          </a:p>
          <a:p>
            <a:pPr lvl="1"/>
            <a:r>
              <a:rPr lang="en-US" dirty="0"/>
              <a:t>3 compounds detected of 4 analyzed.</a:t>
            </a:r>
          </a:p>
          <a:p>
            <a:pPr lvl="1"/>
            <a:r>
              <a:rPr lang="en-US" dirty="0"/>
              <a:t>Most compounds were found in Grab and SPMD. </a:t>
            </a:r>
          </a:p>
          <a:p>
            <a:pPr lvl="1"/>
            <a:r>
              <a:rPr lang="en-US" dirty="0"/>
              <a:t>Acetaminophen was detected in Grab samples analyzed by DEP, but not in those analyzed by SGS/</a:t>
            </a:r>
            <a:r>
              <a:rPr lang="en-US" dirty="0" err="1"/>
              <a:t>Axys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0275836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0792D4F-247E-46FE-85FC-881DEFA41D9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8289828"/>
            <a:ext cx="36566856" cy="914217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92FA96D6-EE28-4C69-9512-5E5BE10A8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699" y="18289828"/>
            <a:ext cx="13271295" cy="8761172"/>
          </a:xfrm>
        </p:spPr>
        <p:txBody>
          <a:bodyPr>
            <a:normAutofit/>
          </a:bodyPr>
          <a:lstStyle/>
          <a:p>
            <a:pPr algn="r"/>
            <a:r>
              <a:rPr lang="en-US" sz="12000" dirty="0"/>
              <a:t>ER and AR Binding Assay Using Fluorescence Polarization (FP)</a:t>
            </a:r>
            <a:br>
              <a:rPr lang="en-US" sz="12000" dirty="0"/>
            </a:br>
            <a:endParaRPr lang="en-US" sz="12000" dirty="0">
              <a:solidFill>
                <a:schemeClr val="bg1"/>
              </a:solidFill>
            </a:endParaRP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79E9C049-AF22-4F82-A6A7-02B771256C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36352" y="19296996"/>
            <a:ext cx="20019408" cy="5847120"/>
          </a:xfrm>
        </p:spPr>
        <p:txBody>
          <a:bodyPr anchor="ctr">
            <a:normAutofit fontScale="40000" lnSpcReduction="20000"/>
          </a:bodyPr>
          <a:lstStyle/>
          <a:p>
            <a:r>
              <a:rPr lang="en-US" dirty="0"/>
              <a:t>The diagram shows the principle of how the polarization of the fluorescence is measured. </a:t>
            </a:r>
          </a:p>
          <a:p>
            <a:r>
              <a:rPr lang="en-US" dirty="0"/>
              <a:t>When there is no competition, the fluorescent labeled derivative remains bound to the receptor resulting in a higher FP signal and vice versus when the estrogen or estrogen like compound displaces the analog (Parker, et. al 2000).  </a:t>
            </a:r>
          </a:p>
          <a:p>
            <a:r>
              <a:rPr lang="en-US" dirty="0"/>
              <a:t>The wavelengths specific to the compound go through the emission filter and those are measured. (</a:t>
            </a:r>
            <a:r>
              <a:rPr lang="en-US" u="sng" dirty="0">
                <a:hlinkClick r:id="rId2"/>
              </a:rPr>
              <a:t>www.thesgc.org</a:t>
            </a:r>
            <a:r>
              <a:rPr lang="en-US" dirty="0"/>
              <a:t>, accessed 9/5/14; modified from original)</a:t>
            </a:r>
          </a:p>
          <a:p>
            <a:endParaRPr lang="en-US" sz="6300" dirty="0">
              <a:solidFill>
                <a:schemeClr val="bg1"/>
              </a:solidFill>
            </a:endParaRPr>
          </a:p>
        </p:txBody>
      </p:sp>
      <p:pic>
        <p:nvPicPr>
          <p:cNvPr id="11" name="Picture Placeholder 6">
            <a:extLst>
              <a:ext uri="{FF2B5EF4-FFF2-40B4-BE49-F238E27FC236}">
                <a16:creationId xmlns:a16="http://schemas.microsoft.com/office/drawing/2014/main" id="{1E10583D-8813-43F8-8C79-849B1B1C89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tretch/>
        </p:blipFill>
        <p:spPr>
          <a:xfrm>
            <a:off x="5290844" y="3203780"/>
            <a:ext cx="25976897" cy="11949372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E272F12-AF86-441A-BC1B-C014BBBF85B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3918995" y="20391756"/>
            <a:ext cx="0" cy="3657600"/>
          </a:xfrm>
          <a:prstGeom prst="line">
            <a:avLst/>
          </a:prstGeom>
          <a:ln w="19050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332417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BAF299-97B5-4633-8E57-E19EF7099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353602"/>
            <a:ext cx="31546800" cy="5302252"/>
          </a:xfrm>
        </p:spPr>
        <p:txBody>
          <a:bodyPr>
            <a:normAutofit/>
          </a:bodyPr>
          <a:lstStyle/>
          <a:p>
            <a:pPr algn="ctr"/>
            <a:r>
              <a:rPr lang="en-US" sz="30400" b="1" dirty="0"/>
              <a:t>Looking Ahead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AF4B1A-C827-491C-8C56-D551B682AB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4600" y="6212445"/>
            <a:ext cx="31546800" cy="17405352"/>
          </a:xfrm>
        </p:spPr>
        <p:txBody>
          <a:bodyPr>
            <a:normAutofit/>
          </a:bodyPr>
          <a:lstStyle/>
          <a:p>
            <a:r>
              <a:rPr lang="en-US" sz="16100" b="1" dirty="0">
                <a:ln w="635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Awaiting results from the USGS .</a:t>
            </a:r>
          </a:p>
          <a:p>
            <a:r>
              <a:rPr lang="en-US" sz="16100" b="1" dirty="0">
                <a:ln w="635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Working with the University of Florida on analyzing final report.</a:t>
            </a:r>
          </a:p>
          <a:p>
            <a:r>
              <a:rPr lang="en-US" sz="16100" b="1" dirty="0">
                <a:ln w="635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Interpreting results and compiling information to finalize report.</a:t>
            </a:r>
          </a:p>
        </p:txBody>
      </p:sp>
    </p:spTree>
    <p:extLst>
      <p:ext uri="{BB962C8B-B14F-4D97-AF65-F5344CB8AC3E}">
        <p14:creationId xmlns:p14="http://schemas.microsoft.com/office/powerpoint/2010/main" val="365160237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2DB79-DDA4-4B1A-BE15-C085C7D81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1460507"/>
            <a:ext cx="31546800" cy="2920993"/>
          </a:xfrm>
        </p:spPr>
        <p:txBody>
          <a:bodyPr>
            <a:normAutofit/>
          </a:bodyPr>
          <a:lstStyle/>
          <a:p>
            <a:pPr algn="ctr"/>
            <a:r>
              <a:rPr lang="en-US" sz="19600" b="1" dirty="0"/>
              <a:t>Further 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53852E-2D03-48C6-9D40-9F27A8F908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4600" y="6090972"/>
            <a:ext cx="31546800" cy="1609316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Analytes that should be added or removed if the project was expanded? Are there analyte groups that are of higher priority?</a:t>
            </a:r>
          </a:p>
          <a:p>
            <a:pPr lvl="0"/>
            <a:r>
              <a:rPr lang="en-US" dirty="0"/>
              <a:t>Intensity of sample collection and analysis vs. the results.</a:t>
            </a:r>
          </a:p>
          <a:p>
            <a:pPr lvl="0"/>
            <a:r>
              <a:rPr lang="en-US" dirty="0"/>
              <a:t>Discussion about data and QA/QC.</a:t>
            </a:r>
          </a:p>
          <a:p>
            <a:r>
              <a:rPr lang="en-US" dirty="0"/>
              <a:t>Take home messages that can be extracted from this project, and how they construct our path forward.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101587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454B6-22A0-457A-AE69-565E8C107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1142999"/>
            <a:ext cx="31546800" cy="3200401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6FBA31-8D10-4098-A9A3-CF6E1E8E40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4600" y="5054600"/>
            <a:ext cx="31546800" cy="17405352"/>
          </a:xfrm>
        </p:spPr>
        <p:txBody>
          <a:bodyPr/>
          <a:lstStyle/>
          <a:p>
            <a:r>
              <a:rPr lang="en-US" dirty="0"/>
              <a:t>Alvarez, D et al. (2007) Chapter 8 Tool for monitoring hydrophilic contaminants in water: polar organic chemical integrative sampler (POCIS). Comprehensive Analytical Chemistry. 48, 171-197. doi:10.1016/S0166-526X(06)48008-9</a:t>
            </a:r>
          </a:p>
          <a:p>
            <a:r>
              <a:rPr lang="en-US" dirty="0"/>
              <a:t>Smith, R. (2018) Product: Semipermeable Membrane Device (SPMD) and its Deployment. http://www.est-lab.com/spmd.php</a:t>
            </a:r>
          </a:p>
        </p:txBody>
      </p:sp>
    </p:spTree>
    <p:extLst>
      <p:ext uri="{BB962C8B-B14F-4D97-AF65-F5344CB8AC3E}">
        <p14:creationId xmlns:p14="http://schemas.microsoft.com/office/powerpoint/2010/main" val="2046821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45B34D4-CAA3-4101-B390-58FF166965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72000" y="-4572000"/>
            <a:ext cx="27432000" cy="36576000"/>
          </a:xfr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C0D009E-0DE9-4A7F-BEBD-15B2DD8B6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3903" y="1621946"/>
            <a:ext cx="21704968" cy="4098759"/>
          </a:xfrm>
        </p:spPr>
        <p:txBody>
          <a:bodyPr>
            <a:noAutofit/>
          </a:bodyPr>
          <a:lstStyle/>
          <a:p>
            <a:pPr algn="ctr"/>
            <a:r>
              <a:rPr lang="en-US" sz="15800" b="1" dirty="0">
                <a:ln w="47625">
                  <a:noFill/>
                </a:ln>
                <a:solidFill>
                  <a:schemeClr val="bg1"/>
                </a:solidFill>
                <a:latin typeface="+mn-lt"/>
              </a:rPr>
              <a:t>Sampler Location/Deployment</a:t>
            </a:r>
          </a:p>
        </p:txBody>
      </p:sp>
    </p:spTree>
    <p:extLst>
      <p:ext uri="{BB962C8B-B14F-4D97-AF65-F5344CB8AC3E}">
        <p14:creationId xmlns:p14="http://schemas.microsoft.com/office/powerpoint/2010/main" val="42840000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81DE7EC-CC5D-4EEA-9A94-CEA5F6F73650}"/>
              </a:ext>
            </a:extLst>
          </p:cNvPr>
          <p:cNvSpPr/>
          <p:nvPr/>
        </p:nvSpPr>
        <p:spPr>
          <a:xfrm>
            <a:off x="673768" y="5486400"/>
            <a:ext cx="10635916" cy="1251284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7083B3C-E6C8-4CAB-97CC-2A5303E19D99}"/>
              </a:ext>
            </a:extLst>
          </p:cNvPr>
          <p:cNvCxnSpPr/>
          <p:nvPr/>
        </p:nvCxnSpPr>
        <p:spPr>
          <a:xfrm>
            <a:off x="12897853" y="8710863"/>
            <a:ext cx="481263" cy="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Image result for map of florida waters">
            <a:extLst>
              <a:ext uri="{FF2B5EF4-FFF2-40B4-BE49-F238E27FC236}">
                <a16:creationId xmlns:a16="http://schemas.microsoft.com/office/drawing/2014/main" id="{55475029-4395-4F16-852E-13DFEAC938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768" y="8238190"/>
            <a:ext cx="18086255" cy="18480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133B80E-FB0E-4AF7-BF35-32D07EEB8FC7}"/>
              </a:ext>
            </a:extLst>
          </p:cNvPr>
          <p:cNvSpPr/>
          <p:nvPr/>
        </p:nvSpPr>
        <p:spPr>
          <a:xfrm>
            <a:off x="6929498" y="8897091"/>
            <a:ext cx="521181" cy="43313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itle 6">
            <a:extLst>
              <a:ext uri="{FF2B5EF4-FFF2-40B4-BE49-F238E27FC236}">
                <a16:creationId xmlns:a16="http://schemas.microsoft.com/office/drawing/2014/main" id="{D087C2D4-B559-4FBB-84C5-33F737A59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0089" y="935427"/>
            <a:ext cx="21937328" cy="3168643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sz="20100" dirty="0">
                <a:ln>
                  <a:solidFill>
                    <a:schemeClr val="tx1"/>
                  </a:solidFill>
                </a:ln>
                <a:latin typeface="+mn-lt"/>
              </a:rPr>
              <a:t>Apalachicola River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991B09-77C7-448F-9A81-EA800E0967C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9" t="9201" r="13504" b="7416"/>
          <a:stretch/>
        </p:blipFill>
        <p:spPr>
          <a:xfrm>
            <a:off x="21370796" y="6464645"/>
            <a:ext cx="15007923" cy="20967355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FACB06CC-A450-4BEF-9CC4-8B88E9B1952B}"/>
              </a:ext>
            </a:extLst>
          </p:cNvPr>
          <p:cNvSpPr/>
          <p:nvPr/>
        </p:nvSpPr>
        <p:spPr>
          <a:xfrm>
            <a:off x="30140681" y="10639751"/>
            <a:ext cx="521181" cy="43313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491D7C6-863A-4841-998C-D48FA98587DD}"/>
              </a:ext>
            </a:extLst>
          </p:cNvPr>
          <p:cNvSpPr txBox="1"/>
          <p:nvPr/>
        </p:nvSpPr>
        <p:spPr>
          <a:xfrm>
            <a:off x="27528253" y="11598442"/>
            <a:ext cx="129288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/>
              <a:t>SR-10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B42FB20-BE52-4575-9FF1-7D5E00D057B1}"/>
              </a:ext>
            </a:extLst>
          </p:cNvPr>
          <p:cNvCxnSpPr>
            <a:cxnSpLocks/>
          </p:cNvCxnSpPr>
          <p:nvPr/>
        </p:nvCxnSpPr>
        <p:spPr>
          <a:xfrm>
            <a:off x="33196696" y="5956516"/>
            <a:ext cx="2693514" cy="0"/>
          </a:xfrm>
          <a:prstGeom prst="line">
            <a:avLst/>
          </a:prstGeom>
          <a:ln w="13335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4B1DCA2-1571-407D-92D1-0E795750B62E}"/>
              </a:ext>
            </a:extLst>
          </p:cNvPr>
          <p:cNvCxnSpPr>
            <a:cxnSpLocks/>
          </p:cNvCxnSpPr>
          <p:nvPr/>
        </p:nvCxnSpPr>
        <p:spPr>
          <a:xfrm>
            <a:off x="33196696" y="5679517"/>
            <a:ext cx="0" cy="553998"/>
          </a:xfrm>
          <a:prstGeom prst="line">
            <a:avLst/>
          </a:prstGeom>
          <a:ln w="133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1563404-E6F1-447D-BA83-4F2BA7FF8831}"/>
              </a:ext>
            </a:extLst>
          </p:cNvPr>
          <p:cNvCxnSpPr>
            <a:cxnSpLocks/>
          </p:cNvCxnSpPr>
          <p:nvPr/>
        </p:nvCxnSpPr>
        <p:spPr>
          <a:xfrm>
            <a:off x="35890210" y="5709515"/>
            <a:ext cx="0" cy="524000"/>
          </a:xfrm>
          <a:prstGeom prst="line">
            <a:avLst/>
          </a:prstGeom>
          <a:ln w="133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D65FF3F3-9912-4002-9EFD-B928F2E4158E}"/>
              </a:ext>
            </a:extLst>
          </p:cNvPr>
          <p:cNvSpPr txBox="1"/>
          <p:nvPr/>
        </p:nvSpPr>
        <p:spPr>
          <a:xfrm>
            <a:off x="31446531" y="5356649"/>
            <a:ext cx="17501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/>
              <a:t>1km</a:t>
            </a:r>
          </a:p>
        </p:txBody>
      </p:sp>
    </p:spTree>
    <p:extLst>
      <p:ext uri="{BB962C8B-B14F-4D97-AF65-F5344CB8AC3E}">
        <p14:creationId xmlns:p14="http://schemas.microsoft.com/office/powerpoint/2010/main" val="14512175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101600">
          <a:solidFill>
            <a:srgbClr val="FF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9232</TotalTime>
  <Words>4064</Words>
  <Application>Microsoft Office PowerPoint</Application>
  <PresentationFormat>Custom</PresentationFormat>
  <Paragraphs>538</Paragraphs>
  <Slides>76</Slides>
  <Notes>18</Notes>
  <HiddenSlides>1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76</vt:i4>
      </vt:variant>
    </vt:vector>
  </HeadingPairs>
  <TitlesOfParts>
    <vt:vector size="84" baseType="lpstr">
      <vt:lpstr>Arial</vt:lpstr>
      <vt:lpstr>Calibri</vt:lpstr>
      <vt:lpstr>Calibri (Body)</vt:lpstr>
      <vt:lpstr>Calibri Light</vt:lpstr>
      <vt:lpstr>Symbol</vt:lpstr>
      <vt:lpstr>Times New Roman</vt:lpstr>
      <vt:lpstr>Tw Cen MT</vt:lpstr>
      <vt:lpstr>Office Theme</vt:lpstr>
      <vt:lpstr>PowerPoint Presentation</vt:lpstr>
      <vt:lpstr>Overview</vt:lpstr>
      <vt:lpstr>Ochlockonee River</vt:lpstr>
      <vt:lpstr>Ochlockonee River</vt:lpstr>
      <vt:lpstr>Sampler Location/Deployment</vt:lpstr>
      <vt:lpstr>Withlacoochee River</vt:lpstr>
      <vt:lpstr>Withlacoochee River</vt:lpstr>
      <vt:lpstr>Sampler Location/Deployment</vt:lpstr>
      <vt:lpstr>Apalachicola River</vt:lpstr>
      <vt:lpstr>Apalachicola River</vt:lpstr>
      <vt:lpstr>Sampler Location/Deployment</vt:lpstr>
      <vt:lpstr>Alafia River</vt:lpstr>
      <vt:lpstr>PowerPoint Presentation</vt:lpstr>
      <vt:lpstr>Sampler Location/Deployment</vt:lpstr>
      <vt:lpstr>1. 60-80lb weight lowered using a 12volt ATV winch attached to a davit.</vt:lpstr>
      <vt:lpstr>PowerPoint Presentation</vt:lpstr>
      <vt:lpstr>PowerPoint Presentation</vt:lpstr>
      <vt:lpstr>7. Sampler deployed 30 -35 days; Initial water quality parameters collected.</vt:lpstr>
      <vt:lpstr>PowerPoint Presentation</vt:lpstr>
      <vt:lpstr>PowerPoint Presentation</vt:lpstr>
      <vt:lpstr>1. Metal pole was attached to TBWA withdrawal point control structure. </vt:lpstr>
      <vt:lpstr>Sampler Deployment for  Alafia</vt:lpstr>
      <vt:lpstr>PowerPoint Presentation</vt:lpstr>
      <vt:lpstr>7. Initial water quality parameters were collected. Sampler deployed 30 -35 days.</vt:lpstr>
      <vt:lpstr>PowerPoint Presentation</vt:lpstr>
      <vt:lpstr>PowerPoint Presentation</vt:lpstr>
      <vt:lpstr>PowerPoint Presentation</vt:lpstr>
      <vt:lpstr>Polar Organic Chemical Integrative Sampler (POCIS)</vt:lpstr>
      <vt:lpstr>PowerPoint Presentation</vt:lpstr>
      <vt:lpstr>PowerPoint Presentation</vt:lpstr>
      <vt:lpstr>Blank Collections</vt:lpstr>
      <vt:lpstr>PowerPoint Presentation</vt:lpstr>
      <vt:lpstr>Analytical Strategy</vt:lpstr>
      <vt:lpstr>SGS/AXYS Data</vt:lpstr>
      <vt:lpstr>Pesticides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DEP  Data </vt:lpstr>
      <vt:lpstr>DEP Data</vt:lpstr>
      <vt:lpstr>PowerPoint Presentation</vt:lpstr>
      <vt:lpstr>PowerPoint Presentation</vt:lpstr>
      <vt:lpstr>PowerPoint Presentation</vt:lpstr>
      <vt:lpstr>Review SGS/Axys Data</vt:lpstr>
      <vt:lpstr>Review  SGS/Axys Data</vt:lpstr>
      <vt:lpstr>Review DEP Data</vt:lpstr>
      <vt:lpstr>ER and AR Binding Assay Using Fluorescence Polarization (FP) </vt:lpstr>
      <vt:lpstr>Looking Ahead</vt:lpstr>
      <vt:lpstr>Further Discussion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Hogue, Alicia</dc:creator>
  <cp:lastModifiedBy>Alicia Hogue</cp:lastModifiedBy>
  <cp:revision>554</cp:revision>
  <cp:lastPrinted>2017-10-23T20:23:36Z</cp:lastPrinted>
  <dcterms:created xsi:type="dcterms:W3CDTF">2017-10-23T16:59:02Z</dcterms:created>
  <dcterms:modified xsi:type="dcterms:W3CDTF">2018-10-19T17:46:11Z</dcterms:modified>
</cp:coreProperties>
</file>