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60" r:id="rId3"/>
    <p:sldId id="263" r:id="rId4"/>
    <p:sldId id="261" r:id="rId5"/>
  </p:sldIdLst>
  <p:sldSz cx="36576000" cy="27432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40">
          <p15:clr>
            <a:srgbClr val="A4A3A4"/>
          </p15:clr>
        </p15:guide>
        <p15:guide id="2" pos="115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27" d="100"/>
          <a:sy n="27" d="100"/>
        </p:scale>
        <p:origin x="990" y="132"/>
      </p:cViewPr>
      <p:guideLst>
        <p:guide orient="horz" pos="8640"/>
        <p:guide pos="115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0" y="4489453"/>
            <a:ext cx="31089600" cy="9550400"/>
          </a:xfrm>
        </p:spPr>
        <p:txBody>
          <a:bodyPr anchor="b"/>
          <a:lstStyle>
            <a:lvl1pPr algn="ctr">
              <a:defRPr sz="2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14408152"/>
            <a:ext cx="27432000" cy="6623048"/>
          </a:xfrm>
        </p:spPr>
        <p:txBody>
          <a:bodyPr/>
          <a:lstStyle>
            <a:lvl1pPr marL="0" indent="0" algn="ctr">
              <a:buNone/>
              <a:defRPr sz="9600"/>
            </a:lvl1pPr>
            <a:lvl2pPr marL="1828754" indent="0" algn="ctr">
              <a:buNone/>
              <a:defRPr sz="8000"/>
            </a:lvl2pPr>
            <a:lvl3pPr marL="3657509" indent="0" algn="ctr">
              <a:buNone/>
              <a:defRPr sz="7200"/>
            </a:lvl3pPr>
            <a:lvl4pPr marL="5486263" indent="0" algn="ctr">
              <a:buNone/>
              <a:defRPr sz="6400"/>
            </a:lvl4pPr>
            <a:lvl5pPr marL="7315017" indent="0" algn="ctr">
              <a:buNone/>
              <a:defRPr sz="6400"/>
            </a:lvl5pPr>
            <a:lvl6pPr marL="9143771" indent="0" algn="ctr">
              <a:buNone/>
              <a:defRPr sz="6400"/>
            </a:lvl6pPr>
            <a:lvl7pPr marL="10972526" indent="0" algn="ctr">
              <a:buNone/>
              <a:defRPr sz="6400"/>
            </a:lvl7pPr>
            <a:lvl8pPr marL="12801280" indent="0" algn="ctr">
              <a:buNone/>
              <a:defRPr sz="6400"/>
            </a:lvl8pPr>
            <a:lvl9pPr marL="14630034" indent="0" algn="ctr">
              <a:buNone/>
              <a:defRPr sz="6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2/23/2018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897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2/23/2018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049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174703" y="1460501"/>
            <a:ext cx="7886700" cy="2324735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14603" y="1460501"/>
            <a:ext cx="23202900" cy="2324735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2/23/2018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444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2/23/2018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849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5552" y="6838959"/>
            <a:ext cx="31546800" cy="11410948"/>
          </a:xfrm>
        </p:spPr>
        <p:txBody>
          <a:bodyPr anchor="b"/>
          <a:lstStyle>
            <a:lvl1pPr>
              <a:defRPr sz="2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95552" y="18357858"/>
            <a:ext cx="31546800" cy="6000748"/>
          </a:xfrm>
        </p:spPr>
        <p:txBody>
          <a:bodyPr/>
          <a:lstStyle>
            <a:lvl1pPr marL="0" indent="0">
              <a:buNone/>
              <a:defRPr sz="9600">
                <a:solidFill>
                  <a:schemeClr val="tx1"/>
                </a:solidFill>
              </a:defRPr>
            </a:lvl1pPr>
            <a:lvl2pPr marL="1828754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2pPr>
            <a:lvl3pPr marL="365750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5486263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731501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914377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097252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280128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4630034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2/23/2018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806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4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516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2/23/2018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965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460507"/>
            <a:ext cx="31546800" cy="530225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9368" y="6724653"/>
            <a:ext cx="15473360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754" indent="0">
              <a:buNone/>
              <a:defRPr sz="8000" b="1"/>
            </a:lvl2pPr>
            <a:lvl3pPr marL="3657509" indent="0">
              <a:buNone/>
              <a:defRPr sz="7200" b="1"/>
            </a:lvl3pPr>
            <a:lvl4pPr marL="5486263" indent="0">
              <a:buNone/>
              <a:defRPr sz="6400" b="1"/>
            </a:lvl4pPr>
            <a:lvl5pPr marL="7315017" indent="0">
              <a:buNone/>
              <a:defRPr sz="6400" b="1"/>
            </a:lvl5pPr>
            <a:lvl6pPr marL="9143771" indent="0">
              <a:buNone/>
              <a:defRPr sz="6400" b="1"/>
            </a:lvl6pPr>
            <a:lvl7pPr marL="10972526" indent="0">
              <a:buNone/>
              <a:defRPr sz="6400" b="1"/>
            </a:lvl7pPr>
            <a:lvl8pPr marL="12801280" indent="0">
              <a:buNone/>
              <a:defRPr sz="6400" b="1"/>
            </a:lvl8pPr>
            <a:lvl9pPr marL="14630034" indent="0">
              <a:buNone/>
              <a:defRPr sz="6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9368" y="10020300"/>
            <a:ext cx="15473360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516603" y="6724653"/>
            <a:ext cx="15549564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754" indent="0">
              <a:buNone/>
              <a:defRPr sz="8000" b="1"/>
            </a:lvl2pPr>
            <a:lvl3pPr marL="3657509" indent="0">
              <a:buNone/>
              <a:defRPr sz="7200" b="1"/>
            </a:lvl3pPr>
            <a:lvl4pPr marL="5486263" indent="0">
              <a:buNone/>
              <a:defRPr sz="6400" b="1"/>
            </a:lvl4pPr>
            <a:lvl5pPr marL="7315017" indent="0">
              <a:buNone/>
              <a:defRPr sz="6400" b="1"/>
            </a:lvl5pPr>
            <a:lvl6pPr marL="9143771" indent="0">
              <a:buNone/>
              <a:defRPr sz="6400" b="1"/>
            </a:lvl6pPr>
            <a:lvl7pPr marL="10972526" indent="0">
              <a:buNone/>
              <a:defRPr sz="6400" b="1"/>
            </a:lvl7pPr>
            <a:lvl8pPr marL="12801280" indent="0">
              <a:buNone/>
              <a:defRPr sz="6400" b="1"/>
            </a:lvl8pPr>
            <a:lvl9pPr marL="14630034" indent="0">
              <a:buNone/>
              <a:defRPr sz="6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516603" y="10020300"/>
            <a:ext cx="15549564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2/23/2018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267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2/23/2018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713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2/23/2018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46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49564" y="3949707"/>
            <a:ext cx="18516600" cy="19494500"/>
          </a:xfrm>
        </p:spPr>
        <p:txBody>
          <a:bodyPr/>
          <a:lstStyle>
            <a:lvl1pPr>
              <a:defRPr sz="128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754" indent="0">
              <a:buNone/>
              <a:defRPr sz="5600"/>
            </a:lvl2pPr>
            <a:lvl3pPr marL="3657509" indent="0">
              <a:buNone/>
              <a:defRPr sz="4800"/>
            </a:lvl3pPr>
            <a:lvl4pPr marL="5486263" indent="0">
              <a:buNone/>
              <a:defRPr sz="4000"/>
            </a:lvl4pPr>
            <a:lvl5pPr marL="7315017" indent="0">
              <a:buNone/>
              <a:defRPr sz="4000"/>
            </a:lvl5pPr>
            <a:lvl6pPr marL="9143771" indent="0">
              <a:buNone/>
              <a:defRPr sz="4000"/>
            </a:lvl6pPr>
            <a:lvl7pPr marL="10972526" indent="0">
              <a:buNone/>
              <a:defRPr sz="4000"/>
            </a:lvl7pPr>
            <a:lvl8pPr marL="12801280" indent="0">
              <a:buNone/>
              <a:defRPr sz="4000"/>
            </a:lvl8pPr>
            <a:lvl9pPr marL="14630034" indent="0">
              <a:buNone/>
              <a:defRPr sz="4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2/23/2018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017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549564" y="3949707"/>
            <a:ext cx="18516600" cy="19494500"/>
          </a:xfrm>
        </p:spPr>
        <p:txBody>
          <a:bodyPr anchor="t"/>
          <a:lstStyle>
            <a:lvl1pPr marL="0" indent="0">
              <a:buNone/>
              <a:defRPr sz="12800"/>
            </a:lvl1pPr>
            <a:lvl2pPr marL="1828754" indent="0">
              <a:buNone/>
              <a:defRPr sz="11200"/>
            </a:lvl2pPr>
            <a:lvl3pPr marL="3657509" indent="0">
              <a:buNone/>
              <a:defRPr sz="9600"/>
            </a:lvl3pPr>
            <a:lvl4pPr marL="5486263" indent="0">
              <a:buNone/>
              <a:defRPr sz="8000"/>
            </a:lvl4pPr>
            <a:lvl5pPr marL="7315017" indent="0">
              <a:buNone/>
              <a:defRPr sz="8000"/>
            </a:lvl5pPr>
            <a:lvl6pPr marL="9143771" indent="0">
              <a:buNone/>
              <a:defRPr sz="8000"/>
            </a:lvl6pPr>
            <a:lvl7pPr marL="10972526" indent="0">
              <a:buNone/>
              <a:defRPr sz="8000"/>
            </a:lvl7pPr>
            <a:lvl8pPr marL="12801280" indent="0">
              <a:buNone/>
              <a:defRPr sz="8000"/>
            </a:lvl8pPr>
            <a:lvl9pPr marL="14630034" indent="0">
              <a:buNone/>
              <a:defRPr sz="8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754" indent="0">
              <a:buNone/>
              <a:defRPr sz="5600"/>
            </a:lvl2pPr>
            <a:lvl3pPr marL="3657509" indent="0">
              <a:buNone/>
              <a:defRPr sz="4800"/>
            </a:lvl3pPr>
            <a:lvl4pPr marL="5486263" indent="0">
              <a:buNone/>
              <a:defRPr sz="4000"/>
            </a:lvl4pPr>
            <a:lvl5pPr marL="7315017" indent="0">
              <a:buNone/>
              <a:defRPr sz="4000"/>
            </a:lvl5pPr>
            <a:lvl6pPr marL="9143771" indent="0">
              <a:buNone/>
              <a:defRPr sz="4000"/>
            </a:lvl6pPr>
            <a:lvl7pPr marL="10972526" indent="0">
              <a:buNone/>
              <a:defRPr sz="4000"/>
            </a:lvl7pPr>
            <a:lvl8pPr marL="12801280" indent="0">
              <a:buNone/>
              <a:defRPr sz="4000"/>
            </a:lvl8pPr>
            <a:lvl9pPr marL="14630034" indent="0">
              <a:buNone/>
              <a:defRPr sz="4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2/23/2018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046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1460507"/>
            <a:ext cx="31546800" cy="53022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4600" y="7302500"/>
            <a:ext cx="31546800" cy="17405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14600" y="25425407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D82C7-D216-4BD2-AABA-30C98EBBF62C}" type="datetimeFigureOut">
              <a:rPr lang="en-US" smtClean="0"/>
              <a:pPr/>
              <a:t>2/23/2018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15800" y="25425407"/>
            <a:ext cx="123444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831800" y="25425407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78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657509" rtl="0" eaLnBrk="1" latinLnBrk="0" hangingPunct="1">
        <a:lnSpc>
          <a:spcPct val="90000"/>
        </a:lnSpc>
        <a:spcBef>
          <a:spcPct val="0"/>
        </a:spcBef>
        <a:buNone/>
        <a:defRPr sz="17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378" indent="-914378" algn="l" defTabSz="3657509" rtl="0" eaLnBrk="1" latinLnBrk="0" hangingPunct="1">
        <a:lnSpc>
          <a:spcPct val="90000"/>
        </a:lnSpc>
        <a:spcBef>
          <a:spcPts val="4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132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86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640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395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149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1886903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3715657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5544412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8754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57509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263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315017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3771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526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801280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630034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127 PPCP Compounds</a:t>
            </a:r>
          </a:p>
          <a:p>
            <a:pPr algn="ctr"/>
            <a:r>
              <a:rPr lang="en-US" sz="9600" b="1" dirty="0"/>
              <a:t>39 PPCP Compounds Detected</a:t>
            </a:r>
          </a:p>
          <a:p>
            <a:pPr algn="ctr"/>
            <a:r>
              <a:rPr lang="en-US" sz="8000" dirty="0"/>
              <a:t>At one or more sites, in at least one </a:t>
            </a:r>
            <a:r>
              <a:rPr lang="en-US" sz="8000"/>
              <a:t>matrix (POCIS </a:t>
            </a:r>
            <a:r>
              <a:rPr lang="en-US" sz="8000" dirty="0"/>
              <a:t>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28929873" cy="13332295"/>
          </a:xfrm>
          <a:prstGeom prst="rect">
            <a:avLst/>
          </a:prstGeom>
        </p:spPr>
        <p:txBody>
          <a:bodyPr wrap="square" numCol="3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Alprazolam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Amitriptyline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Amphetamine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Atenolol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Azithromycin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Caffeine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Carbamazepine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Clarithromycin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Cocaine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Colchicine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Cotinine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DEET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Dehydronifedipine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Desmethyldiltiazem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Diatrizoic acid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Diazepam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Diltiazem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Diphenhydramine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Erythromycin-H2O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Furosemide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Gemfibrozil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Hydrochlorothiazide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Hydrocodone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Iopamidol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Meprobamate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Metformin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Metoprolol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Naproxen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Oxolinic Acid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Oxycodone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Propoxyphene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Sertraline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Sulfadimethoxine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Sulfamethazine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Sulfamethoxazole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Triamterene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Trimethoprim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Valsartan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Venlafaxine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927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1517136" y="9117396"/>
            <a:ext cx="154521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Total No. </a:t>
            </a:r>
            <a:r>
              <a:rPr lang="en-US" sz="4800" dirty="0" err="1"/>
              <a:t>Undetects</a:t>
            </a:r>
            <a:r>
              <a:rPr lang="en-US" sz="4800" dirty="0"/>
              <a:t>, Detects, Not Quantifiable by Matrix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149882" y="1042464"/>
            <a:ext cx="13988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No. PPCPs Detected by Sample Type At Each Site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20295235" y="828066"/>
            <a:ext cx="13448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PPCPs Detected at Every Site (n = 4) by Matrix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3B3909-B77C-421F-9146-2354F638ED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9881" y="2380169"/>
            <a:ext cx="13732460" cy="49525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D491922-CE57-4D5A-ADDA-538C0332AD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95234" y="2889503"/>
            <a:ext cx="12594860" cy="7428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107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3038709"/>
            <a:ext cx="13979044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3 of the 39 PPCP compounds detected, were also detected in lab blanks or field blanks at concentrations that required data from at least one site to be qualified.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FED891D-9B78-417B-84A9-1C44E0B6F1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19158" y="13459968"/>
            <a:ext cx="19562658" cy="134570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FB1EB7A-1C8D-450E-8F46-A9BBBD3765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19158" y="1404789"/>
            <a:ext cx="17099551" cy="1143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477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20A1471-5B7A-43CD-B817-60A6C9CCD5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9236" y="1682259"/>
            <a:ext cx="32701780" cy="2165486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624249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6">
            <a:alpha val="46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1421</TotalTime>
  <Words>133</Words>
  <Application>Microsoft Office PowerPoint</Application>
  <PresentationFormat>Custom</PresentationFormat>
  <Paragraphs>46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Hogue, Alicia</dc:creator>
  <cp:lastModifiedBy>Sunderman-Barnes, Stephanie</cp:lastModifiedBy>
  <cp:revision>92</cp:revision>
  <cp:lastPrinted>2018-01-26T13:16:20Z</cp:lastPrinted>
  <dcterms:created xsi:type="dcterms:W3CDTF">2017-10-23T16:59:02Z</dcterms:created>
  <dcterms:modified xsi:type="dcterms:W3CDTF">2018-02-23T14:49:00Z</dcterms:modified>
</cp:coreProperties>
</file>