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7E0DB4F-2256-411F-A36E-D965BBBE3F53}">
          <p14:sldIdLst>
            <p14:sldId id="256"/>
            <p14:sldId id="257"/>
          </p14:sldIdLst>
        </p14:section>
        <p14:section name="Assays" id="{ADEFE0AF-EBC5-4C13-9DB2-D48DD91BF352}">
          <p14:sldIdLst>
            <p14:sldId id="259"/>
            <p14:sldId id="258"/>
            <p14:sldId id="260"/>
            <p14:sldId id="262"/>
            <p14:sldId id="261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43503B"/>
    <a:srgbClr val="9ED5E6"/>
    <a:srgbClr val="B4A471"/>
    <a:srgbClr val="48B3BB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 varScale="1">
        <p:scale>
          <a:sx n="114" d="100"/>
          <a:sy n="114" d="100"/>
        </p:scale>
        <p:origin x="12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1200329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5B14FF9-764D-49CB-858C-9157A2A54E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700E06-544D-4C6F-8C7C-B77829832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>
            <a:extLst>
              <a:ext uri="{FF2B5EF4-FFF2-40B4-BE49-F238E27FC236}">
                <a16:creationId xmlns:a16="http://schemas.microsoft.com/office/drawing/2014/main" id="{7F0D076E-06F9-4FAA-B960-519E07C594C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4DB952-9121-4427-98AC-38573B9E1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9A8F6A-C2D8-449E-AD83-E9A2CF8F1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B4A47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1400F6-7C78-4B07-8B27-7D7327FB1786}"/>
              </a:ext>
            </a:extLst>
          </p:cNvPr>
          <p:cNvSpPr txBox="1">
            <a:spLocks/>
          </p:cNvSpPr>
          <p:nvPr userDrawn="1"/>
        </p:nvSpPr>
        <p:spPr>
          <a:xfrm>
            <a:off x="1928190" y="1371601"/>
            <a:ext cx="698721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0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>
                <a:solidFill>
                  <a:srgbClr val="B4A471"/>
                </a:solidFill>
              </a:rPr>
              <a:t>Add Sub-Title,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1"/>
            <a:ext cx="2743200" cy="2057399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200400" y="2057399"/>
            <a:ext cx="2743200" cy="2057401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72200" y="2057400"/>
            <a:ext cx="2743200" cy="2057400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8FC8031-3E3A-4ED2-BA94-A0650FDCD2B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2086F28-580E-48CD-96F4-7CE8CF6503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9544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22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587214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8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5" r:id="rId4"/>
    <p:sldLayoutId id="2147483677" r:id="rId5"/>
    <p:sldLayoutId id="2147483678" r:id="rId6"/>
    <p:sldLayoutId id="2147483686" r:id="rId7"/>
    <p:sldLayoutId id="2147483693" r:id="rId8"/>
    <p:sldLayoutId id="2147483695" r:id="rId9"/>
    <p:sldLayoutId id="2147483697" r:id="rId10"/>
    <p:sldLayoutId id="2147483662" r:id="rId11"/>
    <p:sldLayoutId id="2147483664" r:id="rId12"/>
    <p:sldLayoutId id="2147483666" r:id="rId13"/>
    <p:sldLayoutId id="2147483663" r:id="rId14"/>
    <p:sldLayoutId id="2147483690" r:id="rId15"/>
    <p:sldLayoutId id="2147483689" r:id="rId16"/>
    <p:sldLayoutId id="2147483691" r:id="rId17"/>
    <p:sldLayoutId id="2147483698" r:id="rId18"/>
    <p:sldLayoutId id="2147483668" r:id="rId19"/>
    <p:sldLayoutId id="2147483669" r:id="rId20"/>
    <p:sldLayoutId id="2147483670" r:id="rId21"/>
    <p:sldLayoutId id="2147483671" r:id="rId22"/>
    <p:sldLayoutId id="2147483688" r:id="rId23"/>
    <p:sldLayoutId id="2147483687" r:id="rId24"/>
    <p:sldLayoutId id="2147483692" r:id="rId25"/>
    <p:sldLayoutId id="2147483701" r:id="rId26"/>
    <p:sldLayoutId id="2147483672" r:id="rId27"/>
    <p:sldLayoutId id="2147483667" r:id="rId28"/>
    <p:sldLayoutId id="2147483673" r:id="rId29"/>
    <p:sldLayoutId id="2147483682" r:id="rId30"/>
    <p:sldLayoutId id="2147483681" r:id="rId31"/>
    <p:sldLayoutId id="2147483683" r:id="rId32"/>
    <p:sldLayoutId id="2147483684" r:id="rId33"/>
    <p:sldLayoutId id="2147483685" r:id="rId34"/>
    <p:sldLayoutId id="2147483694" r:id="rId35"/>
    <p:sldLayoutId id="2147483696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490biotech.com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6BDA84-3626-45BD-8BE8-1C845BFE067C}"/>
              </a:ext>
            </a:extLst>
          </p:cNvPr>
          <p:cNvSpPr/>
          <p:nvPr/>
        </p:nvSpPr>
        <p:spPr>
          <a:xfrm>
            <a:off x="0" y="1886331"/>
            <a:ext cx="5410200" cy="4971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86F3D6-2062-40A3-92D3-995574A7034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7200" y="1869433"/>
            <a:ext cx="5410200" cy="4055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+mn-lt"/>
              </a:rPr>
              <a:t>Evaluating </a:t>
            </a:r>
            <a:br>
              <a:rPr lang="en-US" sz="7200" dirty="0">
                <a:latin typeface="+mn-lt"/>
              </a:rPr>
            </a:br>
            <a:r>
              <a:rPr lang="en-US" sz="7200" dirty="0">
                <a:latin typeface="+mn-lt"/>
              </a:rPr>
              <a:t>ESOC in Florida Waterbodies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77861C0-A1EB-4781-8DDA-4D2D171451F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14400" y="5945372"/>
            <a:ext cx="541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Presented by: Alicia Hogue</a:t>
            </a:r>
          </a:p>
        </p:txBody>
      </p:sp>
    </p:spTree>
    <p:extLst>
      <p:ext uri="{BB962C8B-B14F-4D97-AF65-F5344CB8AC3E}">
        <p14:creationId xmlns:p14="http://schemas.microsoft.com/office/powerpoint/2010/main" val="233280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01F1479-7913-41AD-8E02-39819A1EF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725" y="228600"/>
            <a:ext cx="4548810" cy="114300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/>
              <a:t>Overview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F0933B7-865D-4720-A30F-19D9D4ACD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524000"/>
            <a:ext cx="8991600" cy="53340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4 river sites chosen:</a:t>
            </a:r>
          </a:p>
          <a:p>
            <a:pPr lvl="1"/>
            <a:r>
              <a:rPr lang="en-US" dirty="0"/>
              <a:t>Ochlockonee, Withlacoochee, Apalachicola and Alafia</a:t>
            </a:r>
          </a:p>
          <a:p>
            <a:r>
              <a:rPr lang="en-US" dirty="0"/>
              <a:t>3 types of sample collection:</a:t>
            </a:r>
          </a:p>
          <a:p>
            <a:pPr lvl="1"/>
            <a:r>
              <a:rPr lang="en-US" dirty="0"/>
              <a:t>Semi-Permeable Membrane Device (SPMD)</a:t>
            </a:r>
          </a:p>
          <a:p>
            <a:pPr lvl="1"/>
            <a:r>
              <a:rPr lang="en-US" dirty="0"/>
              <a:t>Polar Organic Chemical Integrative Sampler (POCIS)</a:t>
            </a:r>
          </a:p>
          <a:p>
            <a:pPr lvl="1"/>
            <a:r>
              <a:rPr lang="en-US" dirty="0"/>
              <a:t>Whole water samples (Grab)</a:t>
            </a:r>
          </a:p>
          <a:p>
            <a:r>
              <a:rPr lang="en-US" dirty="0"/>
              <a:t>6 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Sample collection types were considered in up to 7 categories: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</a:t>
            </a:r>
            <a:r>
              <a:rPr lang="en-US" dirty="0" err="1"/>
              <a:t>Axys</a:t>
            </a:r>
            <a:r>
              <a:rPr lang="en-US" dirty="0"/>
              <a:t> data are presented, then DEP data. </a:t>
            </a:r>
          </a:p>
        </p:txBody>
      </p:sp>
    </p:spTree>
    <p:extLst>
      <p:ext uri="{BB962C8B-B14F-4D97-AF65-F5344CB8AC3E}">
        <p14:creationId xmlns:p14="http://schemas.microsoft.com/office/powerpoint/2010/main" val="402314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Assays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Transactivation Assays </a:t>
            </a:r>
          </a:p>
          <a:p>
            <a:pPr lvl="1"/>
            <a:r>
              <a:rPr lang="en-US" dirty="0"/>
              <a:t>Dr. Nancy Denslow, Center for Environmental &amp; Human Toxicology, University of Florida</a:t>
            </a:r>
          </a:p>
          <a:p>
            <a:r>
              <a:rPr lang="en-US" dirty="0"/>
              <a:t>Binding Assays </a:t>
            </a:r>
          </a:p>
          <a:p>
            <a:pPr lvl="1"/>
            <a:r>
              <a:rPr lang="en-US" dirty="0"/>
              <a:t>Dr. Joseph </a:t>
            </a:r>
            <a:r>
              <a:rPr lang="en-US" dirty="0" err="1"/>
              <a:t>Bisessi</a:t>
            </a:r>
            <a:r>
              <a:rPr lang="en-US" dirty="0"/>
              <a:t>, Center for Environmental &amp; Human Toxicology, University of Florida</a:t>
            </a:r>
          </a:p>
          <a:p>
            <a:r>
              <a:rPr lang="en-US" dirty="0"/>
              <a:t>Bioluminescence Yeast Estrogen/Androgen Screen</a:t>
            </a:r>
          </a:p>
          <a:p>
            <a:r>
              <a:rPr lang="en-US" dirty="0"/>
              <a:t>SOS Chromotest</a:t>
            </a:r>
          </a:p>
          <a:p>
            <a:pPr lvl="1"/>
            <a:r>
              <a:rPr lang="en-US" dirty="0"/>
              <a:t>Dr. Luke Iwanowicz, </a:t>
            </a:r>
            <a:r>
              <a:rPr lang="en-US" dirty="0" err="1"/>
              <a:t>Leetown</a:t>
            </a:r>
            <a:r>
              <a:rPr lang="en-US" dirty="0"/>
              <a:t> Science Center, USGS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91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400" y="2493627"/>
            <a:ext cx="4286250" cy="4119562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/>
              <a:t>Estrogen Receptor Results</a:t>
            </a:r>
          </a:p>
          <a:p>
            <a:r>
              <a:rPr lang="en-US" sz="2800" b="1" dirty="0"/>
              <a:t>Grab</a:t>
            </a:r>
            <a:r>
              <a:rPr lang="en-US" sz="2800" dirty="0"/>
              <a:t> </a:t>
            </a:r>
          </a:p>
          <a:p>
            <a:pPr lvl="1"/>
            <a:r>
              <a:rPr lang="en-US" sz="2200" dirty="0"/>
              <a:t>No estrogenic activity at the Alafia, Withlacoochee, and field blank</a:t>
            </a:r>
          </a:p>
          <a:p>
            <a:pPr lvl="1"/>
            <a:r>
              <a:rPr lang="en-US" sz="2200" dirty="0"/>
              <a:t>Interference at Apalachicola</a:t>
            </a:r>
          </a:p>
          <a:p>
            <a:pPr lvl="1"/>
            <a:r>
              <a:rPr lang="en-US" sz="2200" dirty="0"/>
              <a:t>Estrogenic activity found at Ochlockonee</a:t>
            </a:r>
          </a:p>
          <a:p>
            <a:r>
              <a:rPr lang="en-US" sz="2800" b="1" dirty="0"/>
              <a:t>POCIS &amp; SPMD</a:t>
            </a:r>
          </a:p>
          <a:p>
            <a:pPr lvl="1"/>
            <a:r>
              <a:rPr lang="en-US" sz="2200" dirty="0"/>
              <a:t>Variable results indicated interference with the assay</a:t>
            </a:r>
          </a:p>
          <a:p>
            <a:pPr lvl="1"/>
            <a:r>
              <a:rPr lang="en-US" sz="2200" dirty="0"/>
              <a:t>POCIS extract from Apalachicola showed no estrogenic activity</a:t>
            </a:r>
          </a:p>
          <a:p>
            <a:endParaRPr lang="en-US" u="sng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01187" y="2487335"/>
            <a:ext cx="4286250" cy="4119562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/>
              <a:t>Androgen Receptor Results</a:t>
            </a:r>
          </a:p>
          <a:p>
            <a:r>
              <a:rPr lang="en-US" sz="2800" b="1" dirty="0"/>
              <a:t>Grab</a:t>
            </a:r>
          </a:p>
          <a:p>
            <a:pPr lvl="1"/>
            <a:r>
              <a:rPr lang="en-US" sz="2000" dirty="0"/>
              <a:t>Low level of androgenic activity found in the field blank. </a:t>
            </a:r>
          </a:p>
          <a:p>
            <a:pPr lvl="2"/>
            <a:r>
              <a:rPr lang="en-US" sz="1800" dirty="0"/>
              <a:t>May be due to </a:t>
            </a:r>
            <a:r>
              <a:rPr lang="en-US" sz="1800" dirty="0" err="1"/>
              <a:t>androsterone</a:t>
            </a:r>
            <a:r>
              <a:rPr lang="en-US" sz="1800" dirty="0"/>
              <a:t> contamination in the sample (analyzed by SGS-Axys)</a:t>
            </a:r>
          </a:p>
          <a:p>
            <a:pPr lvl="1"/>
            <a:r>
              <a:rPr lang="en-US" sz="2000" dirty="0"/>
              <a:t>Low level of androgenic activity found in the grab sample for Ochlockonee</a:t>
            </a:r>
          </a:p>
          <a:p>
            <a:pPr lvl="1"/>
            <a:r>
              <a:rPr lang="en-US" sz="2000" dirty="0"/>
              <a:t>Interferences were found in the Apalachicola sample</a:t>
            </a:r>
          </a:p>
          <a:p>
            <a:r>
              <a:rPr lang="en-US" sz="2800" b="1" dirty="0"/>
              <a:t>POCIS &amp; SPMD</a:t>
            </a:r>
          </a:p>
          <a:p>
            <a:pPr lvl="1"/>
            <a:r>
              <a:rPr lang="en-US" sz="2000" dirty="0"/>
              <a:t>No activity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28190" y="20972"/>
            <a:ext cx="6987210" cy="914401"/>
          </a:xfrm>
        </p:spPr>
        <p:txBody>
          <a:bodyPr/>
          <a:lstStyle/>
          <a:p>
            <a:r>
              <a:rPr lang="en-US" sz="6000" dirty="0"/>
              <a:t>ER and AR Transactivation Assay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3"/>
          </p:nvPr>
        </p:nvSpPr>
        <p:spPr>
          <a:xfrm>
            <a:off x="762000" y="1676400"/>
            <a:ext cx="7696200" cy="685800"/>
          </a:xfrm>
        </p:spPr>
        <p:txBody>
          <a:bodyPr/>
          <a:lstStyle/>
          <a:p>
            <a:r>
              <a:rPr lang="en-US" sz="2800" dirty="0"/>
              <a:t>Tests for the ability of the activated receptor to turn on gene transcription</a:t>
            </a:r>
          </a:p>
        </p:txBody>
      </p:sp>
    </p:spTree>
    <p:extLst>
      <p:ext uri="{BB962C8B-B14F-4D97-AF65-F5344CB8AC3E}">
        <p14:creationId xmlns:p14="http://schemas.microsoft.com/office/powerpoint/2010/main" val="2529893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28600" y="2438400"/>
            <a:ext cx="4286250" cy="41195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10100" y="2438400"/>
            <a:ext cx="4286250" cy="41195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35880" y="152400"/>
            <a:ext cx="6987210" cy="914401"/>
          </a:xfrm>
        </p:spPr>
        <p:txBody>
          <a:bodyPr/>
          <a:lstStyle/>
          <a:p>
            <a:r>
              <a:rPr lang="en-US" dirty="0"/>
              <a:t>ER and AR Binding Assay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610600" cy="685800"/>
          </a:xfrm>
        </p:spPr>
        <p:txBody>
          <a:bodyPr/>
          <a:lstStyle/>
          <a:p>
            <a:r>
              <a:rPr lang="en-US" sz="2800" dirty="0"/>
              <a:t>Tests the ability of estrogen or an estrogen mimic to bind directly to the estrogen receptor, or an androgen mimic to bind directly to the androgen receptor</a:t>
            </a:r>
          </a:p>
        </p:txBody>
      </p:sp>
    </p:spTree>
    <p:extLst>
      <p:ext uri="{BB962C8B-B14F-4D97-AF65-F5344CB8AC3E}">
        <p14:creationId xmlns:p14="http://schemas.microsoft.com/office/powerpoint/2010/main" val="11265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28600" y="2206486"/>
            <a:ext cx="4286250" cy="27431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Used to detect water’s estrogenic and androgenic activity by promoting a light-generating or bioluminescent response in the yeast strain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28190" y="76200"/>
            <a:ext cx="6987210" cy="914401"/>
          </a:xfrm>
        </p:spPr>
        <p:txBody>
          <a:bodyPr/>
          <a:lstStyle/>
          <a:p>
            <a:r>
              <a:rPr lang="en-US" sz="5400" dirty="0"/>
              <a:t>Bioluminescent Yeast Estrogen &amp; Androgen Screen</a:t>
            </a: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-2" b="219"/>
          <a:stretch/>
        </p:blipFill>
        <p:spPr>
          <a:xfrm>
            <a:off x="4257782" y="2170833"/>
            <a:ext cx="4657618" cy="4229967"/>
          </a:xfrm>
          <a:prstGeom prst="rect">
            <a:avLst/>
          </a:prstGeom>
          <a:effectLst/>
        </p:spPr>
      </p:pic>
      <p:sp>
        <p:nvSpPr>
          <p:cNvPr id="7" name="TextBox 6"/>
          <p:cNvSpPr txBox="1"/>
          <p:nvPr/>
        </p:nvSpPr>
        <p:spPr>
          <a:xfrm flipH="1">
            <a:off x="5029200" y="5807631"/>
            <a:ext cx="291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  </a:t>
            </a:r>
            <a:r>
              <a:rPr lang="en-US" b="1" u="sng" dirty="0">
                <a:hlinkClick r:id="rId3"/>
              </a:rPr>
              <a:t>http://www.490biotech.com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68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28600" y="2514600"/>
            <a:ext cx="4286250" cy="4119562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BLYES Results</a:t>
            </a:r>
          </a:p>
          <a:p>
            <a:r>
              <a:rPr lang="en-US" sz="3200" dirty="0"/>
              <a:t>Grab</a:t>
            </a:r>
          </a:p>
          <a:p>
            <a:pPr lvl="1"/>
            <a:r>
              <a:rPr lang="en-US" sz="2800" dirty="0"/>
              <a:t>Alafia, Apalachicola, Withlacoochee Rivers had estrogenic samples</a:t>
            </a:r>
          </a:p>
          <a:p>
            <a:r>
              <a:rPr lang="en-US" sz="3200" dirty="0"/>
              <a:t>POCIS</a:t>
            </a:r>
          </a:p>
          <a:p>
            <a:pPr lvl="1"/>
            <a:r>
              <a:rPr lang="en-US" sz="2800" dirty="0"/>
              <a:t>Alafia, Apalachicola, Ochlockonee Withlacoochee Rivers had estrogenic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286250" cy="4119562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BLYAS results</a:t>
            </a:r>
          </a:p>
          <a:p>
            <a:r>
              <a:rPr lang="en-US" dirty="0"/>
              <a:t>No androgenic activity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7240" y="37750"/>
            <a:ext cx="6987210" cy="914401"/>
          </a:xfrm>
        </p:spPr>
        <p:txBody>
          <a:bodyPr/>
          <a:lstStyle/>
          <a:p>
            <a:r>
              <a:rPr lang="en-US" sz="5400" dirty="0"/>
              <a:t>Bioluminescent Yeast Estrogen &amp; Androgen Screen Results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06175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28600" y="2895600"/>
            <a:ext cx="4286250" cy="3010341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Results</a:t>
            </a:r>
            <a:endParaRPr lang="en-US" dirty="0"/>
          </a:p>
          <a:p>
            <a:r>
              <a:rPr lang="en-US" sz="3200" dirty="0"/>
              <a:t>POCIS &amp; SPMD </a:t>
            </a:r>
          </a:p>
          <a:p>
            <a:pPr lvl="1"/>
            <a:r>
              <a:rPr lang="en-US" dirty="0"/>
              <a:t>Presence of DNA damaging compounds at the Alafia River site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en-US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28190" y="12583"/>
            <a:ext cx="6987210" cy="914401"/>
          </a:xfrm>
        </p:spPr>
        <p:txBody>
          <a:bodyPr/>
          <a:lstStyle/>
          <a:p>
            <a:r>
              <a:rPr lang="en-US" sz="6600" dirty="0"/>
              <a:t>SOS Chromotest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04800" y="1600200"/>
            <a:ext cx="8610600" cy="685800"/>
          </a:xfrm>
        </p:spPr>
        <p:txBody>
          <a:bodyPr/>
          <a:lstStyle/>
          <a:p>
            <a:r>
              <a:rPr lang="en-US" sz="2800" dirty="0"/>
              <a:t>The SOS Chromotest is a colorimetric test that measures the reaction of E. coli bacteria to DNA damaging compounds in water samples.</a:t>
            </a: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86" r="9285" b="1"/>
          <a:stretch/>
        </p:blipFill>
        <p:spPr>
          <a:xfrm>
            <a:off x="4587729" y="2895600"/>
            <a:ext cx="3942890" cy="270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57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" id="{0A2A0507-DACF-4466-888A-C0F46D871490}" vid="{C4692875-DA0C-44EF-8283-A130FA7E35A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 (003)</Template>
  <TotalTime>91</TotalTime>
  <Words>431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League Gothic</vt:lpstr>
      <vt:lpstr>Office Theme</vt:lpstr>
      <vt:lpstr>Evaluating  ESOC in Florida Waterbodies </vt:lpstr>
      <vt:lpstr>Overview</vt:lpstr>
      <vt:lpstr>Biological Assays</vt:lpstr>
      <vt:lpstr>ER and AR Transactivation Assay</vt:lpstr>
      <vt:lpstr>ER and AR Binding Assay</vt:lpstr>
      <vt:lpstr>Bioluminescent Yeast Estrogen &amp; Androgen Screen</vt:lpstr>
      <vt:lpstr>Bioluminescent Yeast Estrogen &amp; Androgen Screen Results</vt:lpstr>
      <vt:lpstr>SOS Chromotest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VanHoudt, Lisa</dc:creator>
  <cp:lastModifiedBy>Hogue, Alicia</cp:lastModifiedBy>
  <cp:revision>11</cp:revision>
  <dcterms:created xsi:type="dcterms:W3CDTF">2018-09-05T14:09:29Z</dcterms:created>
  <dcterms:modified xsi:type="dcterms:W3CDTF">2018-10-03T16:39:28Z</dcterms:modified>
</cp:coreProperties>
</file>