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65" r:id="rId3"/>
    <p:sldId id="267" r:id="rId4"/>
    <p:sldId id="268" r:id="rId5"/>
    <p:sldId id="269" r:id="rId6"/>
    <p:sldId id="270" r:id="rId7"/>
    <p:sldId id="271" r:id="rId8"/>
    <p:sldId id="272" r:id="rId9"/>
    <p:sldId id="273" r:id="rId10"/>
    <p:sldId id="275" r:id="rId11"/>
    <p:sldId id="257" r:id="rId12"/>
    <p:sldId id="258" r:id="rId13"/>
    <p:sldId id="259" r:id="rId14"/>
    <p:sldId id="260" r:id="rId15"/>
    <p:sldId id="261" r:id="rId16"/>
    <p:sldId id="262" r:id="rId17"/>
    <p:sldId id="263" r:id="rId18"/>
    <p:sldId id="26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0"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350E9-C0C2-4DE6-BD32-2AC967A84ADB}" type="datetimeFigureOut">
              <a:rPr lang="en-US" smtClean="0"/>
              <a:t>2/27/2017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48CBE-841E-44D5-B3D0-1B16FC5B1E41}" type="slidenum">
              <a:rPr lang="en-US" smtClean="0"/>
              <a:t>‹#›</a:t>
            </a:fld>
            <a:endParaRPr lang="en-US"/>
          </a:p>
        </p:txBody>
      </p:sp>
    </p:spTree>
    <p:extLst>
      <p:ext uri="{BB962C8B-B14F-4D97-AF65-F5344CB8AC3E}">
        <p14:creationId xmlns:p14="http://schemas.microsoft.com/office/powerpoint/2010/main" val="301923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Musks</a:t>
            </a:r>
            <a:r>
              <a:rPr lang="en-US" baseline="0" dirty="0"/>
              <a:t> are fragrances that occur in many detergents and personal care products. </a:t>
            </a:r>
            <a:endParaRPr lang="en-US" dirty="0"/>
          </a:p>
        </p:txBody>
      </p:sp>
      <p:sp>
        <p:nvSpPr>
          <p:cNvPr id="4" name="Slide Number Placeholder 3"/>
          <p:cNvSpPr>
            <a:spLocks noGrp="1"/>
          </p:cNvSpPr>
          <p:nvPr>
            <p:ph type="sldNum" sz="quarter" idx="10"/>
          </p:nvPr>
        </p:nvSpPr>
        <p:spPr/>
        <p:txBody>
          <a:bodyPr/>
          <a:lstStyle/>
          <a:p>
            <a:fld id="{FEEE303C-DFDE-44D4-BB5C-AA85BAB3CACF}" type="slidenum">
              <a:rPr lang="en-US" smtClean="0"/>
              <a:pPr/>
              <a:t>3</a:t>
            </a:fld>
            <a:endParaRPr lang="en-US"/>
          </a:p>
        </p:txBody>
      </p:sp>
    </p:spTree>
    <p:extLst>
      <p:ext uri="{BB962C8B-B14F-4D97-AF65-F5344CB8AC3E}">
        <p14:creationId xmlns:p14="http://schemas.microsoft.com/office/powerpoint/2010/main" val="412464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According to EPA,</a:t>
            </a:r>
            <a:r>
              <a:rPr lang="en-US" baseline="0" dirty="0"/>
              <a:t> </a:t>
            </a:r>
            <a:r>
              <a:rPr lang="en-US" baseline="0" dirty="0" err="1"/>
              <a:t>Triclosan</a:t>
            </a:r>
            <a:r>
              <a:rPr lang="en-US" baseline="0" dirty="0"/>
              <a:t> attaches to surface sediments and has the tendency to </a:t>
            </a:r>
            <a:r>
              <a:rPr lang="en-US" baseline="0" dirty="0" err="1"/>
              <a:t>bioaccumulate</a:t>
            </a:r>
            <a:r>
              <a:rPr lang="en-US" baseline="0" dirty="0"/>
              <a:t>. When </a:t>
            </a:r>
            <a:r>
              <a:rPr lang="en-US" baseline="0" dirty="0" err="1"/>
              <a:t>triclosan</a:t>
            </a:r>
            <a:r>
              <a:rPr lang="en-US" baseline="0" dirty="0"/>
              <a:t> and its chlorinated </a:t>
            </a:r>
            <a:r>
              <a:rPr lang="en-US" baseline="0" dirty="0" err="1"/>
              <a:t>derivitive</a:t>
            </a:r>
            <a:r>
              <a:rPr lang="en-US" baseline="0" dirty="0"/>
              <a:t> are exposed to sunlight, it forms dioxins.</a:t>
            </a:r>
            <a:endParaRPr lang="en-US" dirty="0"/>
          </a:p>
        </p:txBody>
      </p:sp>
      <p:sp>
        <p:nvSpPr>
          <p:cNvPr id="4" name="Slide Number Placeholder 3"/>
          <p:cNvSpPr>
            <a:spLocks noGrp="1"/>
          </p:cNvSpPr>
          <p:nvPr>
            <p:ph type="sldNum" sz="quarter" idx="10"/>
          </p:nvPr>
        </p:nvSpPr>
        <p:spPr/>
        <p:txBody>
          <a:bodyPr/>
          <a:lstStyle/>
          <a:p>
            <a:fld id="{FEEE303C-DFDE-44D4-BB5C-AA85BAB3CACF}" type="slidenum">
              <a:rPr lang="en-US" smtClean="0"/>
              <a:pPr/>
              <a:t>4</a:t>
            </a:fld>
            <a:endParaRPr lang="en-US"/>
          </a:p>
        </p:txBody>
      </p:sp>
    </p:spTree>
    <p:extLst>
      <p:ext uri="{BB962C8B-B14F-4D97-AF65-F5344CB8AC3E}">
        <p14:creationId xmlns:p14="http://schemas.microsoft.com/office/powerpoint/2010/main" val="3665308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17-</a:t>
            </a:r>
            <a:r>
              <a:rPr lang="en-US" baseline="0" dirty="0"/>
              <a:t> beta </a:t>
            </a:r>
            <a:r>
              <a:rPr lang="en-US" baseline="0" dirty="0" err="1"/>
              <a:t>estradiol</a:t>
            </a:r>
            <a:r>
              <a:rPr lang="en-US" baseline="0" dirty="0"/>
              <a:t>, </a:t>
            </a:r>
            <a:r>
              <a:rPr lang="en-US" baseline="0" dirty="0" err="1"/>
              <a:t>estrone</a:t>
            </a:r>
            <a:r>
              <a:rPr lang="en-US" baseline="0" dirty="0"/>
              <a:t>, </a:t>
            </a:r>
            <a:r>
              <a:rPr lang="en-US" baseline="0" dirty="0" err="1"/>
              <a:t>estriol</a:t>
            </a:r>
            <a:r>
              <a:rPr lang="en-US" baseline="0" dirty="0"/>
              <a:t>, 17, alpha </a:t>
            </a:r>
            <a:r>
              <a:rPr lang="en-US" baseline="0" dirty="0" err="1"/>
              <a:t>ethynylestradiol</a:t>
            </a:r>
            <a:endParaRPr lang="en-US" dirty="0"/>
          </a:p>
        </p:txBody>
      </p:sp>
      <p:sp>
        <p:nvSpPr>
          <p:cNvPr id="4" name="Slide Number Placeholder 3"/>
          <p:cNvSpPr>
            <a:spLocks noGrp="1"/>
          </p:cNvSpPr>
          <p:nvPr>
            <p:ph type="sldNum" sz="quarter" idx="10"/>
          </p:nvPr>
        </p:nvSpPr>
        <p:spPr/>
        <p:txBody>
          <a:bodyPr/>
          <a:lstStyle/>
          <a:p>
            <a:fld id="{FEEE303C-DFDE-44D4-BB5C-AA85BAB3CACF}" type="slidenum">
              <a:rPr lang="en-US" smtClean="0"/>
              <a:pPr/>
              <a:t>5</a:t>
            </a:fld>
            <a:endParaRPr lang="en-US"/>
          </a:p>
        </p:txBody>
      </p:sp>
    </p:spTree>
    <p:extLst>
      <p:ext uri="{BB962C8B-B14F-4D97-AF65-F5344CB8AC3E}">
        <p14:creationId xmlns:p14="http://schemas.microsoft.com/office/powerpoint/2010/main" val="1053322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Found in resident</a:t>
            </a:r>
            <a:r>
              <a:rPr lang="en-US" baseline="0" dirty="0"/>
              <a:t> dolphin populations in Florida coastlines.</a:t>
            </a:r>
            <a:endParaRPr lang="en-US" dirty="0"/>
          </a:p>
        </p:txBody>
      </p:sp>
      <p:sp>
        <p:nvSpPr>
          <p:cNvPr id="4" name="Slide Number Placeholder 3"/>
          <p:cNvSpPr>
            <a:spLocks noGrp="1"/>
          </p:cNvSpPr>
          <p:nvPr>
            <p:ph type="sldNum" sz="quarter" idx="10"/>
          </p:nvPr>
        </p:nvSpPr>
        <p:spPr/>
        <p:txBody>
          <a:bodyPr/>
          <a:lstStyle/>
          <a:p>
            <a:fld id="{FEEE303C-DFDE-44D4-BB5C-AA85BAB3CACF}" type="slidenum">
              <a:rPr lang="en-US" smtClean="0"/>
              <a:pPr/>
              <a:t>7</a:t>
            </a:fld>
            <a:endParaRPr lang="en-US"/>
          </a:p>
        </p:txBody>
      </p:sp>
    </p:spTree>
    <p:extLst>
      <p:ext uri="{BB962C8B-B14F-4D97-AF65-F5344CB8AC3E}">
        <p14:creationId xmlns:p14="http://schemas.microsoft.com/office/powerpoint/2010/main" val="3346393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nonionic surfactants, which are one type of detergent used in industrial and household cleaning agents, in the manufacture of paints and plastics, in  pesticide formulations, and in the manufacture of rubber goods.</a:t>
            </a:r>
          </a:p>
          <a:p>
            <a:r>
              <a:rPr lang="en-US" dirty="0" err="1"/>
              <a:t>Nonylphenol</a:t>
            </a:r>
            <a:r>
              <a:rPr lang="en-US" dirty="0"/>
              <a:t> (NP) and </a:t>
            </a:r>
            <a:r>
              <a:rPr lang="en-US" dirty="0" err="1"/>
              <a:t>nonylphenol</a:t>
            </a:r>
            <a:r>
              <a:rPr lang="en-US" dirty="0"/>
              <a:t> </a:t>
            </a:r>
            <a:r>
              <a:rPr lang="en-US" dirty="0" err="1"/>
              <a:t>ethoxylate</a:t>
            </a:r>
            <a:r>
              <a:rPr lang="en-US" dirty="0"/>
              <a:t> (NPE) are persistent, </a:t>
            </a:r>
            <a:r>
              <a:rPr lang="en-US" dirty="0" err="1"/>
              <a:t>bioaccumulative</a:t>
            </a:r>
            <a:r>
              <a:rPr lang="en-US" dirty="0"/>
              <a:t> and toxic.  NP and NPE are the most widely used members of the larger </a:t>
            </a:r>
            <a:r>
              <a:rPr lang="en-US" dirty="0" err="1"/>
              <a:t>alkylphenolic</a:t>
            </a:r>
            <a:r>
              <a:rPr lang="en-US" dirty="0"/>
              <a:t> family of nonionic surfactants. </a:t>
            </a:r>
          </a:p>
          <a:p>
            <a:r>
              <a:rPr lang="en-US" dirty="0"/>
              <a:t>NP demonstrates estrogenic and endocrine disrupting characteristics and is toxic to aquatic organisms and moderately persistent in the environment. Metabolites and degradation products of NPE are more toxic than the parent compounds</a:t>
            </a:r>
          </a:p>
        </p:txBody>
      </p:sp>
      <p:sp>
        <p:nvSpPr>
          <p:cNvPr id="4" name="Slide Number Placeholder 3"/>
          <p:cNvSpPr>
            <a:spLocks noGrp="1"/>
          </p:cNvSpPr>
          <p:nvPr>
            <p:ph type="sldNum" sz="quarter" idx="10"/>
          </p:nvPr>
        </p:nvSpPr>
        <p:spPr/>
        <p:txBody>
          <a:bodyPr/>
          <a:lstStyle/>
          <a:p>
            <a:fld id="{FEEE303C-DFDE-44D4-BB5C-AA85BAB3CACF}" type="slidenum">
              <a:rPr lang="en-US" smtClean="0"/>
              <a:pPr/>
              <a:t>8</a:t>
            </a:fld>
            <a:endParaRPr lang="en-US"/>
          </a:p>
        </p:txBody>
      </p:sp>
    </p:spTree>
    <p:extLst>
      <p:ext uri="{BB962C8B-B14F-4D97-AF65-F5344CB8AC3E}">
        <p14:creationId xmlns:p14="http://schemas.microsoft.com/office/powerpoint/2010/main" val="3326510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May be toxic to the maintenance</a:t>
            </a:r>
            <a:r>
              <a:rPr lang="en-US" baseline="0" dirty="0"/>
              <a:t> worker in the manufacturing plant, but not to the general population.  Long chain PFC have the long half life and tend to “stick” around.  Some products are trying to replace the long chain with the short chain PFC due to its shorter half life. </a:t>
            </a:r>
            <a:r>
              <a:rPr lang="en-US" dirty="0"/>
              <a:t>PFCs are persistent in the environment, and </a:t>
            </a:r>
            <a:r>
              <a:rPr lang="en-US" dirty="0" err="1"/>
              <a:t>bioaccumulate</a:t>
            </a:r>
            <a:r>
              <a:rPr lang="en-US" dirty="0"/>
              <a:t> in both wildlife and humans worldwide. </a:t>
            </a:r>
          </a:p>
          <a:p>
            <a:r>
              <a:rPr lang="en-US" dirty="0"/>
              <a:t>To date, adverse effects have not been found in the general human population; however, adverse effects have been identified in laboratory animals and wildlife.</a:t>
            </a:r>
          </a:p>
          <a:p>
            <a:r>
              <a:rPr lang="en-US" dirty="0" err="1"/>
              <a:t>Bioaccumulative</a:t>
            </a:r>
            <a:r>
              <a:rPr lang="en-US" dirty="0"/>
              <a:t>, </a:t>
            </a:r>
            <a:r>
              <a:rPr lang="en-US" dirty="0" err="1"/>
              <a:t>biomagnify</a:t>
            </a:r>
            <a:r>
              <a:rPr lang="en-US" dirty="0"/>
              <a:t>, persistent</a:t>
            </a:r>
          </a:p>
          <a:p>
            <a:endParaRPr lang="en-US" dirty="0"/>
          </a:p>
        </p:txBody>
      </p:sp>
      <p:sp>
        <p:nvSpPr>
          <p:cNvPr id="4" name="Slide Number Placeholder 3"/>
          <p:cNvSpPr>
            <a:spLocks noGrp="1"/>
          </p:cNvSpPr>
          <p:nvPr>
            <p:ph type="sldNum" sz="quarter" idx="10"/>
          </p:nvPr>
        </p:nvSpPr>
        <p:spPr/>
        <p:txBody>
          <a:bodyPr/>
          <a:lstStyle/>
          <a:p>
            <a:fld id="{FEEE303C-DFDE-44D4-BB5C-AA85BAB3CACF}" type="slidenum">
              <a:rPr lang="en-US" smtClean="0"/>
              <a:pPr/>
              <a:t>9</a:t>
            </a:fld>
            <a:endParaRPr lang="en-US"/>
          </a:p>
        </p:txBody>
      </p:sp>
    </p:spTree>
    <p:extLst>
      <p:ext uri="{BB962C8B-B14F-4D97-AF65-F5344CB8AC3E}">
        <p14:creationId xmlns:p14="http://schemas.microsoft.com/office/powerpoint/2010/main" val="3326285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Water solubility; need</a:t>
            </a:r>
            <a:r>
              <a:rPr lang="en-US" baseline="0" dirty="0"/>
              <a:t> definition of polar and non polar</a:t>
            </a:r>
            <a:endParaRPr lang="en-US" dirty="0"/>
          </a:p>
        </p:txBody>
      </p:sp>
      <p:sp>
        <p:nvSpPr>
          <p:cNvPr id="4" name="Slide Number Placeholder 3"/>
          <p:cNvSpPr>
            <a:spLocks noGrp="1"/>
          </p:cNvSpPr>
          <p:nvPr>
            <p:ph type="sldNum" sz="quarter" idx="10"/>
          </p:nvPr>
        </p:nvSpPr>
        <p:spPr/>
        <p:txBody>
          <a:bodyPr/>
          <a:lstStyle/>
          <a:p>
            <a:fld id="{FEEE303C-DFDE-44D4-BB5C-AA85BAB3CACF}" type="slidenum">
              <a:rPr lang="en-US" smtClean="0"/>
              <a:pPr/>
              <a:t>10</a:t>
            </a:fld>
            <a:endParaRPr lang="en-US" dirty="0"/>
          </a:p>
        </p:txBody>
      </p:sp>
    </p:spTree>
    <p:extLst>
      <p:ext uri="{BB962C8B-B14F-4D97-AF65-F5344CB8AC3E}">
        <p14:creationId xmlns:p14="http://schemas.microsoft.com/office/powerpoint/2010/main" val="14705886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0217EAE3-69B4-40F8-869F-4AE88E944360}"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6346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DB7C46-14D5-4F97-93F3-0A9EFF9BF9DC}" type="datetimeFigureOut">
              <a:rPr lang="en-US" smtClean="0"/>
              <a:t>2/27/2017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17EAE3-69B4-40F8-869F-4AE88E944360}" type="slidenum">
              <a:rPr lang="en-US" smtClean="0"/>
              <a:t>‹#›</a:t>
            </a:fld>
            <a:endParaRPr lang="en-US"/>
          </a:p>
        </p:txBody>
      </p:sp>
    </p:spTree>
    <p:extLst>
      <p:ext uri="{BB962C8B-B14F-4D97-AF65-F5344CB8AC3E}">
        <p14:creationId xmlns:p14="http://schemas.microsoft.com/office/powerpoint/2010/main" val="118289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3693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845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spTree>
    <p:extLst>
      <p:ext uri="{BB962C8B-B14F-4D97-AF65-F5344CB8AC3E}">
        <p14:creationId xmlns:p14="http://schemas.microsoft.com/office/powerpoint/2010/main" val="665650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00076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47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4343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7848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spTree>
    <p:extLst>
      <p:ext uri="{BB962C8B-B14F-4D97-AF65-F5344CB8AC3E}">
        <p14:creationId xmlns:p14="http://schemas.microsoft.com/office/powerpoint/2010/main" val="4265831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DB7C46-14D5-4F97-93F3-0A9EFF9BF9DC}" type="datetimeFigureOut">
              <a:rPr lang="en-US" smtClean="0"/>
              <a:t>2/27/2017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17EAE3-69B4-40F8-869F-4AE88E944360}"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5737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DB7C46-14D5-4F97-93F3-0A9EFF9BF9DC}" type="datetimeFigureOut">
              <a:rPr lang="en-US" smtClean="0"/>
              <a:t>2/27/2017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17EAE3-69B4-40F8-869F-4AE88E944360}" type="slidenum">
              <a:rPr lang="en-US" smtClean="0"/>
              <a:t>‹#›</a:t>
            </a:fld>
            <a:endParaRPr lang="en-US"/>
          </a:p>
        </p:txBody>
      </p:sp>
    </p:spTree>
    <p:extLst>
      <p:ext uri="{BB962C8B-B14F-4D97-AF65-F5344CB8AC3E}">
        <p14:creationId xmlns:p14="http://schemas.microsoft.com/office/powerpoint/2010/main" val="785228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DB7C46-14D5-4F97-93F3-0A9EFF9BF9DC}" type="datetimeFigureOut">
              <a:rPr lang="en-US" smtClean="0"/>
              <a:t>2/27/2017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17EAE3-69B4-40F8-869F-4AE88E944360}"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336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DB7C46-14D5-4F97-93F3-0A9EFF9BF9DC}" type="datetimeFigureOut">
              <a:rPr lang="en-US" smtClean="0"/>
              <a:t>2/27/2017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17EAE3-69B4-40F8-869F-4AE88E944360}"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5227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B7C46-14D5-4F97-93F3-0A9EFF9BF9DC}" type="datetimeFigureOut">
              <a:rPr lang="en-US" smtClean="0"/>
              <a:t>2/27/2017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17EAE3-69B4-40F8-869F-4AE88E944360}" type="slidenum">
              <a:rPr lang="en-US" smtClean="0"/>
              <a:t>‹#›</a:t>
            </a:fld>
            <a:endParaRPr lang="en-US"/>
          </a:p>
        </p:txBody>
      </p:sp>
    </p:spTree>
    <p:extLst>
      <p:ext uri="{BB962C8B-B14F-4D97-AF65-F5344CB8AC3E}">
        <p14:creationId xmlns:p14="http://schemas.microsoft.com/office/powerpoint/2010/main" val="2697010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DB7C46-14D5-4F97-93F3-0A9EFF9BF9DC}" type="datetimeFigureOut">
              <a:rPr lang="en-US" smtClean="0"/>
              <a:t>2/27/2017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17EAE3-69B4-40F8-869F-4AE88E944360}"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4800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DB7C46-14D5-4F97-93F3-0A9EFF9BF9DC}" type="datetimeFigureOut">
              <a:rPr lang="en-US" smtClean="0"/>
              <a:t>2/27/2017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17EAE3-69B4-40F8-869F-4AE88E944360}" type="slidenum">
              <a:rPr lang="en-US" smtClean="0"/>
              <a:t>‹#›</a:t>
            </a:fld>
            <a:endParaRPr lang="en-US"/>
          </a:p>
        </p:txBody>
      </p:sp>
    </p:spTree>
    <p:extLst>
      <p:ext uri="{BB962C8B-B14F-4D97-AF65-F5344CB8AC3E}">
        <p14:creationId xmlns:p14="http://schemas.microsoft.com/office/powerpoint/2010/main" val="152490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DB7C46-14D5-4F97-93F3-0A9EFF9BF9DC}" type="datetimeFigureOut">
              <a:rPr lang="en-US" smtClean="0"/>
              <a:t>2/27/2017</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217EAE3-69B4-40F8-869F-4AE88E944360}" type="slidenum">
              <a:rPr lang="en-US" smtClean="0"/>
              <a:t>‹#›</a:t>
            </a:fld>
            <a:endParaRPr lang="en-US"/>
          </a:p>
        </p:txBody>
      </p:sp>
    </p:spTree>
    <p:extLst>
      <p:ext uri="{BB962C8B-B14F-4D97-AF65-F5344CB8AC3E}">
        <p14:creationId xmlns:p14="http://schemas.microsoft.com/office/powerpoint/2010/main" val="30808256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imgres?imgurl=http://a4.ec-images.myspacecdn.com/images02/61/faab5612225f43ed83816a43310d5bd0/l.jpg&amp;imgrefurl=http://www.myspace.com/ebaa/photos/54837000&amp;usg=__Ty8cngtJVLMrTchP5OjLpaxI5_0=&amp;h=321&amp;w=500&amp;sz=54&amp;hl=en&amp;start=11&amp;zoom=1&amp;tbnid=DHCtyVWhhWVwfM:&amp;tbnh=83&amp;tbnw=130&amp;ei=47sSUcyHI4Wc9gSd6IDwCQ&amp;prev=/search?q=animal+feeding+lot&amp;um=1&amp;hl=en&amp;safe=active&amp;rlz=1T4RNTN_enUS346US346&amp;tbm=isch&amp;um=1&amp;itbs=1&amp;sa=X&amp;ved=0CD4QrQMwC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www.google.com/imgres?imgurl=http://wp.patheos.com.s3.amazonaws.com/blogs/badcatholic/files/2012/12/bcpills.jpeg&amp;imgrefurl=http://www.patheos.com/blogs/badcatholic/2012/12/birth-control-pills-and-abortion.html&amp;usg=__gVhhAYeTXQJL-5uhFELE2DeYI8o=&amp;h=300&amp;w=300&amp;sz=28&amp;hl=en&amp;start=1&amp;zoom=1&amp;tbnid=UVzqHbJDShRCFM:&amp;tbnh=116&amp;tbnw=116&amp;ei=k7sSUcWsJJCo8gTztIGADg&amp;prev=/search?q=birth+control+pills&amp;um=1&amp;hl=en&amp;safe=active&amp;sa=N&amp;rlz=1T4RNTN_enUS346US346&amp;tbm=isch&amp;um=1&amp;itbs=1&amp;sa=X&amp;ved=0CCoQrQMwAA" TargetMode="Externa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hyperlink" Target="http://www.123rf.com/photo_9457255_pressure-garden-pump-on-white-background.html" TargetMode="External"/><Relationship Id="rId7" Type="http://schemas.openxmlformats.org/officeDocument/2006/relationships/hyperlink" Target="http://www.123rf.com/photo_14840497_tire-car-on-white-background-done-3d.html"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openxmlformats.org/officeDocument/2006/relationships/hyperlink" Target="http://www.123rf.com/photo_10059465_carpet-roll.html" TargetMode="External"/><Relationship Id="rId3" Type="http://schemas.openxmlformats.org/officeDocument/2006/relationships/hyperlink" Target="http://www.123rf.com/photo_7355494_blue-long-sleeve-shirt-isolated-on-white-background.html" TargetMode="External"/><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123rf.com/photo_14185548_set-of-pans.html" TargetMode="External"/><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92285" y="3668123"/>
            <a:ext cx="7463481" cy="1631736"/>
          </a:xfrm>
          <a:noFill/>
        </p:spPr>
        <p:txBody>
          <a:bodyPr/>
          <a:lstStyle/>
          <a:p>
            <a:r>
              <a:rPr lang="en-US" dirty="0"/>
              <a:t>Evaluating ESOCs in Florida Waterbodies </a:t>
            </a:r>
          </a:p>
        </p:txBody>
      </p:sp>
      <p:sp>
        <p:nvSpPr>
          <p:cNvPr id="3" name="Subtitle 2"/>
          <p:cNvSpPr>
            <a:spLocks noGrp="1"/>
          </p:cNvSpPr>
          <p:nvPr>
            <p:ph type="subTitle" idx="1"/>
          </p:nvPr>
        </p:nvSpPr>
        <p:spPr>
          <a:xfrm rot="10800000" flipV="1">
            <a:off x="2806573" y="1828799"/>
            <a:ext cx="6428327" cy="1294646"/>
          </a:xfrm>
          <a:noFill/>
        </p:spPr>
        <p:txBody>
          <a:bodyPr>
            <a:noAutofit/>
          </a:bodyPr>
          <a:lstStyle/>
          <a:p>
            <a:r>
              <a:rPr lang="en-US" sz="3200" dirty="0"/>
              <a:t>An Effects Based Approach Pilot Study</a:t>
            </a:r>
          </a:p>
          <a:p>
            <a:r>
              <a:rPr lang="en-US" sz="3200" dirty="0"/>
              <a:t>Study Design Overview </a:t>
            </a:r>
          </a:p>
        </p:txBody>
      </p:sp>
    </p:spTree>
    <p:extLst>
      <p:ext uri="{BB962C8B-B14F-4D97-AF65-F5344CB8AC3E}">
        <p14:creationId xmlns:p14="http://schemas.microsoft.com/office/powerpoint/2010/main" val="2526300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99583171"/>
              </p:ext>
            </p:extLst>
          </p:nvPr>
        </p:nvGraphicFramePr>
        <p:xfrm>
          <a:off x="1905000" y="1258432"/>
          <a:ext cx="8229600" cy="494284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r>
                        <a:rPr lang="en-US" dirty="0"/>
                        <a:t>Category</a:t>
                      </a:r>
                    </a:p>
                  </a:txBody>
                  <a:tcPr/>
                </a:tc>
                <a:tc>
                  <a:txBody>
                    <a:bodyPr/>
                    <a:lstStyle/>
                    <a:p>
                      <a:r>
                        <a:rPr lang="en-US" baseline="0" dirty="0"/>
                        <a:t>Exposure routes</a:t>
                      </a:r>
                      <a:endParaRPr lang="en-US" dirty="0"/>
                    </a:p>
                  </a:txBody>
                  <a:tcPr/>
                </a:tc>
                <a:tc>
                  <a:txBody>
                    <a:bodyPr/>
                    <a:lstStyle/>
                    <a:p>
                      <a:r>
                        <a:rPr lang="en-US" dirty="0"/>
                        <a:t>Aquatic life effects</a:t>
                      </a:r>
                    </a:p>
                  </a:txBody>
                  <a:tcPr/>
                </a:tc>
                <a:tc>
                  <a:txBody>
                    <a:bodyPr/>
                    <a:lstStyle/>
                    <a:p>
                      <a:r>
                        <a:rPr lang="en-US" dirty="0"/>
                        <a:t>Water</a:t>
                      </a:r>
                      <a:r>
                        <a:rPr lang="en-US" baseline="0" dirty="0"/>
                        <a:t> Solubility</a:t>
                      </a:r>
                      <a:endParaRPr lang="en-US" dirty="0"/>
                    </a:p>
                  </a:txBody>
                  <a:tcPr/>
                </a:tc>
                <a:extLst>
                  <a:ext uri="{0D108BD9-81ED-4DB2-BD59-A6C34878D82A}">
                    <a16:rowId xmlns:a16="http://schemas.microsoft.com/office/drawing/2014/main" val="10000"/>
                  </a:ext>
                </a:extLst>
              </a:tr>
              <a:tr h="370840">
                <a:tc>
                  <a:txBody>
                    <a:bodyPr/>
                    <a:lstStyle/>
                    <a:p>
                      <a:r>
                        <a:rPr lang="en-US" dirty="0"/>
                        <a:t>Brominated</a:t>
                      </a:r>
                      <a:r>
                        <a:rPr lang="en-US" baseline="0" dirty="0"/>
                        <a:t> fire retardants</a:t>
                      </a:r>
                    </a:p>
                  </a:txBody>
                  <a:tcPr/>
                </a:tc>
                <a:tc>
                  <a:txBody>
                    <a:bodyPr/>
                    <a:lstStyle/>
                    <a:p>
                      <a:r>
                        <a:rPr lang="en-US" dirty="0"/>
                        <a:t>House</a:t>
                      </a:r>
                      <a:r>
                        <a:rPr lang="en-US" baseline="0" dirty="0"/>
                        <a:t> dust, sediment, food web, carcinogen, breast milk</a:t>
                      </a:r>
                      <a:endParaRPr lang="en-US" dirty="0"/>
                    </a:p>
                  </a:txBody>
                  <a:tcPr/>
                </a:tc>
                <a:tc>
                  <a:txBody>
                    <a:bodyPr/>
                    <a:lstStyle/>
                    <a:p>
                      <a:r>
                        <a:rPr lang="en-US" dirty="0"/>
                        <a:t>Bioaccumulative, endocrine disrupting, toxic, persistent</a:t>
                      </a:r>
                    </a:p>
                  </a:txBody>
                  <a:tcPr/>
                </a:tc>
                <a:tc>
                  <a:txBody>
                    <a:bodyPr/>
                    <a:lstStyle/>
                    <a:p>
                      <a:r>
                        <a:rPr lang="en-US" dirty="0"/>
                        <a:t>Low</a:t>
                      </a:r>
                    </a:p>
                  </a:txBody>
                  <a:tcPr/>
                </a:tc>
                <a:extLst>
                  <a:ext uri="{0D108BD9-81ED-4DB2-BD59-A6C34878D82A}">
                    <a16:rowId xmlns:a16="http://schemas.microsoft.com/office/drawing/2014/main" val="10001"/>
                  </a:ext>
                </a:extLst>
              </a:tr>
              <a:tr h="370840">
                <a:tc>
                  <a:txBody>
                    <a:bodyPr/>
                    <a:lstStyle/>
                    <a:p>
                      <a:r>
                        <a:rPr lang="en-US" dirty="0"/>
                        <a:t>Pharmaceuticals</a:t>
                      </a:r>
                      <a:r>
                        <a:rPr lang="en-US" baseline="0" dirty="0"/>
                        <a:t> &amp; </a:t>
                      </a:r>
                      <a:r>
                        <a:rPr lang="en-US" dirty="0"/>
                        <a:t>Personal</a:t>
                      </a:r>
                      <a:r>
                        <a:rPr lang="en-US" baseline="0" dirty="0"/>
                        <a:t> Care Products</a:t>
                      </a:r>
                      <a:endParaRPr lang="en-US" dirty="0"/>
                    </a:p>
                  </a:txBody>
                  <a:tcPr/>
                </a:tc>
                <a:tc>
                  <a:txBody>
                    <a:bodyPr/>
                    <a:lstStyle/>
                    <a:p>
                      <a:r>
                        <a:rPr lang="en-US" dirty="0"/>
                        <a:t>Water</a:t>
                      </a:r>
                    </a:p>
                  </a:txBody>
                  <a:tcPr/>
                </a:tc>
                <a:tc>
                  <a:txBody>
                    <a:bodyPr/>
                    <a:lstStyle/>
                    <a:p>
                      <a:r>
                        <a:rPr lang="en-US" dirty="0"/>
                        <a:t>Endocrine disrupting</a:t>
                      </a:r>
                    </a:p>
                  </a:txBody>
                  <a:tcPr/>
                </a:tc>
                <a:tc>
                  <a:txBody>
                    <a:bodyPr/>
                    <a:lstStyle/>
                    <a:p>
                      <a:r>
                        <a:rPr lang="en-US" dirty="0"/>
                        <a:t>High</a:t>
                      </a:r>
                    </a:p>
                  </a:txBody>
                  <a:tcPr/>
                </a:tc>
                <a:extLst>
                  <a:ext uri="{0D108BD9-81ED-4DB2-BD59-A6C34878D82A}">
                    <a16:rowId xmlns:a16="http://schemas.microsoft.com/office/drawing/2014/main" val="10002"/>
                  </a:ext>
                </a:extLst>
              </a:tr>
              <a:tr h="370840">
                <a:tc>
                  <a:txBody>
                    <a:bodyPr/>
                    <a:lstStyle/>
                    <a:p>
                      <a:r>
                        <a:rPr lang="en-US" dirty="0"/>
                        <a:t>Synthetic</a:t>
                      </a:r>
                      <a:r>
                        <a:rPr lang="en-US" baseline="0" dirty="0"/>
                        <a:t> hormones</a:t>
                      </a:r>
                      <a:endParaRPr lang="en-US" dirty="0"/>
                    </a:p>
                  </a:txBody>
                  <a:tcPr/>
                </a:tc>
                <a:tc>
                  <a:txBody>
                    <a:bodyPr/>
                    <a:lstStyle/>
                    <a:p>
                      <a:r>
                        <a:rPr lang="en-US" dirty="0"/>
                        <a:t>Water</a:t>
                      </a:r>
                    </a:p>
                  </a:txBody>
                  <a:tcPr/>
                </a:tc>
                <a:tc>
                  <a:txBody>
                    <a:bodyPr/>
                    <a:lstStyle/>
                    <a:p>
                      <a:r>
                        <a:rPr lang="en-US" dirty="0"/>
                        <a:t>Endocrine</a:t>
                      </a:r>
                      <a:r>
                        <a:rPr lang="en-US" baseline="0" dirty="0"/>
                        <a:t> disrupting</a:t>
                      </a:r>
                      <a:endParaRPr lang="en-US" dirty="0"/>
                    </a:p>
                  </a:txBody>
                  <a:tcPr/>
                </a:tc>
                <a:tc>
                  <a:txBody>
                    <a:bodyPr/>
                    <a:lstStyle/>
                    <a:p>
                      <a:r>
                        <a:rPr lang="en-US" dirty="0"/>
                        <a:t>High</a:t>
                      </a:r>
                    </a:p>
                  </a:txBody>
                  <a:tcPr/>
                </a:tc>
                <a:extLst>
                  <a:ext uri="{0D108BD9-81ED-4DB2-BD59-A6C34878D82A}">
                    <a16:rowId xmlns:a16="http://schemas.microsoft.com/office/drawing/2014/main" val="10003"/>
                  </a:ext>
                </a:extLst>
              </a:tr>
              <a:tr h="370840">
                <a:tc>
                  <a:txBody>
                    <a:bodyPr/>
                    <a:lstStyle/>
                    <a:p>
                      <a:r>
                        <a:rPr lang="en-US" dirty="0"/>
                        <a:t>Current Use Pesticides</a:t>
                      </a:r>
                    </a:p>
                  </a:txBody>
                  <a:tcPr/>
                </a:tc>
                <a:tc>
                  <a:txBody>
                    <a:bodyPr/>
                    <a:lstStyle/>
                    <a:p>
                      <a:r>
                        <a:rPr lang="en-US" dirty="0"/>
                        <a:t>Water, sediment, food web</a:t>
                      </a:r>
                    </a:p>
                  </a:txBody>
                  <a:tcPr/>
                </a:tc>
                <a:tc>
                  <a:txBody>
                    <a:bodyPr/>
                    <a:lstStyle/>
                    <a:p>
                      <a:r>
                        <a:rPr lang="en-US" dirty="0"/>
                        <a:t>Toxic</a:t>
                      </a:r>
                    </a:p>
                  </a:txBody>
                  <a:tcPr/>
                </a:tc>
                <a:tc>
                  <a:txBody>
                    <a:bodyPr/>
                    <a:lstStyle/>
                    <a:p>
                      <a:r>
                        <a:rPr lang="en-US" dirty="0"/>
                        <a:t>High</a:t>
                      </a:r>
                    </a:p>
                  </a:txBody>
                  <a:tcPr/>
                </a:tc>
                <a:extLst>
                  <a:ext uri="{0D108BD9-81ED-4DB2-BD59-A6C34878D82A}">
                    <a16:rowId xmlns:a16="http://schemas.microsoft.com/office/drawing/2014/main" val="10005"/>
                  </a:ext>
                </a:extLst>
              </a:tr>
              <a:tr h="370840">
                <a:tc>
                  <a:txBody>
                    <a:bodyPr/>
                    <a:lstStyle/>
                    <a:p>
                      <a:r>
                        <a:rPr lang="en-US" dirty="0"/>
                        <a:t>Perfluorinated</a:t>
                      </a:r>
                      <a:r>
                        <a:rPr lang="en-US" baseline="0" dirty="0"/>
                        <a:t> Compounds</a:t>
                      </a:r>
                      <a:endParaRPr lang="en-US" dirty="0"/>
                    </a:p>
                  </a:txBody>
                  <a:tcPr/>
                </a:tc>
                <a:tc>
                  <a:txBody>
                    <a:bodyPr/>
                    <a:lstStyle/>
                    <a:p>
                      <a:r>
                        <a:rPr lang="en-US" baseline="0" dirty="0"/>
                        <a:t>Food web, breast milk</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Bioaccumulative, Endocrine</a:t>
                      </a:r>
                      <a:r>
                        <a:rPr lang="en-US" baseline="0" dirty="0"/>
                        <a:t> disrupting</a:t>
                      </a:r>
                      <a:endParaRPr lang="en-US" dirty="0"/>
                    </a:p>
                    <a:p>
                      <a:endParaRPr lang="en-US" dirty="0"/>
                    </a:p>
                  </a:txBody>
                  <a:tcPr/>
                </a:tc>
                <a:tc>
                  <a:txBody>
                    <a:bodyPr/>
                    <a:lstStyle/>
                    <a:p>
                      <a:r>
                        <a:rPr lang="en-US" dirty="0"/>
                        <a:t>Low</a:t>
                      </a:r>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1158843" y="648833"/>
            <a:ext cx="9501612" cy="461665"/>
          </a:xfrm>
          <a:prstGeom prst="rect">
            <a:avLst/>
          </a:prstGeom>
          <a:noFill/>
        </p:spPr>
        <p:txBody>
          <a:bodyPr wrap="square" rtlCol="0">
            <a:spAutoFit/>
          </a:bodyPr>
          <a:lstStyle/>
          <a:p>
            <a:pPr algn="ctr"/>
            <a:r>
              <a:rPr lang="en-US" sz="2400" b="1" dirty="0"/>
              <a:t>Determining the Analyte List and Sampling Method for Priority ESOCs</a:t>
            </a:r>
          </a:p>
        </p:txBody>
      </p:sp>
    </p:spTree>
    <p:extLst>
      <p:ext uri="{BB962C8B-B14F-4D97-AF65-F5344CB8AC3E}">
        <p14:creationId xmlns:p14="http://schemas.microsoft.com/office/powerpoint/2010/main" val="3851137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	</a:t>
            </a:r>
          </a:p>
        </p:txBody>
      </p:sp>
      <p:sp>
        <p:nvSpPr>
          <p:cNvPr id="3" name="Content Placeholder 2"/>
          <p:cNvSpPr>
            <a:spLocks noGrp="1"/>
          </p:cNvSpPr>
          <p:nvPr>
            <p:ph idx="1"/>
          </p:nvPr>
        </p:nvSpPr>
        <p:spPr/>
        <p:txBody>
          <a:bodyPr/>
          <a:lstStyle/>
          <a:p>
            <a:r>
              <a:rPr lang="en-US" dirty="0"/>
              <a:t>To evaluate sampling and analytical methods utilizing biomarkers to assess the biological health of waterbodies</a:t>
            </a:r>
          </a:p>
        </p:txBody>
      </p:sp>
    </p:spTree>
    <p:extLst>
      <p:ext uri="{BB962C8B-B14F-4D97-AF65-F5344CB8AC3E}">
        <p14:creationId xmlns:p14="http://schemas.microsoft.com/office/powerpoint/2010/main" val="3099613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Expected Outcome</a:t>
            </a:r>
          </a:p>
        </p:txBody>
      </p:sp>
      <p:sp>
        <p:nvSpPr>
          <p:cNvPr id="3" name="Content Placeholder 2"/>
          <p:cNvSpPr>
            <a:spLocks noGrp="1"/>
          </p:cNvSpPr>
          <p:nvPr>
            <p:ph idx="1"/>
          </p:nvPr>
        </p:nvSpPr>
        <p:spPr/>
        <p:txBody>
          <a:bodyPr/>
          <a:lstStyle/>
          <a:p>
            <a:r>
              <a:rPr lang="en-US" dirty="0"/>
              <a:t>Better understanding of the effectiveness of the analytical and sampling methods</a:t>
            </a:r>
          </a:p>
          <a:p>
            <a:r>
              <a:rPr lang="en-US" dirty="0"/>
              <a:t>Build a foundation of knowledge to drive future studies</a:t>
            </a:r>
          </a:p>
          <a:p>
            <a:r>
              <a:rPr lang="en-US" dirty="0"/>
              <a:t>Be able to better calculate cost efficiency in future studies</a:t>
            </a:r>
          </a:p>
          <a:p>
            <a:pPr marL="0" indent="0">
              <a:buNone/>
            </a:pPr>
            <a:endParaRPr lang="en-US" dirty="0"/>
          </a:p>
        </p:txBody>
      </p:sp>
    </p:spTree>
    <p:extLst>
      <p:ext uri="{BB962C8B-B14F-4D97-AF65-F5344CB8AC3E}">
        <p14:creationId xmlns:p14="http://schemas.microsoft.com/office/powerpoint/2010/main" val="1459706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809138"/>
            <a:ext cx="9601196" cy="1303867"/>
          </a:xfrm>
        </p:spPr>
        <p:txBody>
          <a:bodyPr/>
          <a:lstStyle/>
          <a:p>
            <a:r>
              <a:rPr lang="en-US" dirty="0"/>
              <a:t>Sampling Method Considerations</a:t>
            </a:r>
          </a:p>
        </p:txBody>
      </p:sp>
      <p:sp>
        <p:nvSpPr>
          <p:cNvPr id="3" name="Content Placeholder 2"/>
          <p:cNvSpPr>
            <a:spLocks noGrp="1"/>
          </p:cNvSpPr>
          <p:nvPr>
            <p:ph idx="1"/>
          </p:nvPr>
        </p:nvSpPr>
        <p:spPr/>
        <p:txBody>
          <a:bodyPr>
            <a:normAutofit lnSpcReduction="10000"/>
          </a:bodyPr>
          <a:lstStyle/>
          <a:p>
            <a:r>
              <a:rPr lang="en-US" sz="2800" dirty="0"/>
              <a:t>Compounds with low detection levels (parts per trillion or ng/L)</a:t>
            </a:r>
          </a:p>
          <a:p>
            <a:r>
              <a:rPr lang="en-US" sz="2800" dirty="0"/>
              <a:t>Compounds with a variety of physical characteristics </a:t>
            </a:r>
          </a:p>
          <a:p>
            <a:pPr lvl="1"/>
            <a:r>
              <a:rPr lang="en-US" sz="2200" dirty="0"/>
              <a:t>Non-polar</a:t>
            </a:r>
          </a:p>
          <a:p>
            <a:pPr lvl="1"/>
            <a:r>
              <a:rPr lang="en-US" sz="2200" dirty="0"/>
              <a:t>Polar</a:t>
            </a:r>
          </a:p>
          <a:p>
            <a:pPr lvl="1"/>
            <a:r>
              <a:rPr lang="en-US" sz="2200" dirty="0"/>
              <a:t>Molecular weight</a:t>
            </a:r>
          </a:p>
          <a:p>
            <a:r>
              <a:rPr lang="en-US" sz="2800" dirty="0"/>
              <a:t>Estimating potential exposure of aquatic organisms by the utilization of different biological screening tools.</a:t>
            </a:r>
          </a:p>
        </p:txBody>
      </p:sp>
    </p:spTree>
    <p:extLst>
      <p:ext uri="{BB962C8B-B14F-4D97-AF65-F5344CB8AC3E}">
        <p14:creationId xmlns:p14="http://schemas.microsoft.com/office/powerpoint/2010/main" val="3068017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4065" y="820123"/>
            <a:ext cx="3718455" cy="1371600"/>
          </a:xfrm>
        </p:spPr>
        <p:txBody>
          <a:bodyPr>
            <a:normAutofit/>
          </a:bodyPr>
          <a:lstStyle/>
          <a:p>
            <a:r>
              <a:rPr lang="en-US" sz="3200" dirty="0"/>
              <a:t>Determining the Collection Method</a:t>
            </a:r>
          </a:p>
        </p:txBody>
      </p:sp>
      <p:sp>
        <p:nvSpPr>
          <p:cNvPr id="11" name="Content Placeholder 10"/>
          <p:cNvSpPr>
            <a:spLocks noGrp="1"/>
          </p:cNvSpPr>
          <p:nvPr>
            <p:ph idx="1"/>
          </p:nvPr>
        </p:nvSpPr>
        <p:spPr/>
        <p:txBody>
          <a:bodyPr/>
          <a:lstStyle/>
          <a:p>
            <a:endParaRPr lang="en-US"/>
          </a:p>
        </p:txBody>
      </p:sp>
      <p:sp>
        <p:nvSpPr>
          <p:cNvPr id="3" name="Content Placeholder 2"/>
          <p:cNvSpPr>
            <a:spLocks noGrp="1"/>
          </p:cNvSpPr>
          <p:nvPr>
            <p:ph type="body" sz="half" idx="2"/>
          </p:nvPr>
        </p:nvSpPr>
        <p:spPr>
          <a:xfrm>
            <a:off x="741405" y="3031064"/>
            <a:ext cx="4270861" cy="3066932"/>
          </a:xfrm>
        </p:spPr>
        <p:txBody>
          <a:bodyPr>
            <a:normAutofit/>
          </a:bodyPr>
          <a:lstStyle/>
          <a:p>
            <a:r>
              <a:rPr lang="en-US" sz="2800" dirty="0"/>
              <a:t>Whole water grab samples</a:t>
            </a:r>
          </a:p>
          <a:p>
            <a:r>
              <a:rPr lang="en-US" sz="2800" dirty="0"/>
              <a:t>Integrative Sampling Devices</a:t>
            </a:r>
          </a:p>
          <a:p>
            <a:pPr lvl="1"/>
            <a:r>
              <a:rPr lang="en-US" sz="2400" dirty="0"/>
              <a:t>Polar Organic Compound </a:t>
            </a:r>
            <a:r>
              <a:rPr lang="en-US" sz="2400"/>
              <a:t>Integrative Samplers </a:t>
            </a:r>
            <a:r>
              <a:rPr lang="en-US" sz="2400" dirty="0"/>
              <a:t>(POCIS)</a:t>
            </a:r>
          </a:p>
          <a:p>
            <a:pPr lvl="1"/>
            <a:r>
              <a:rPr lang="en-US" sz="2400" dirty="0"/>
              <a:t>Semi-Permeable Membrane Device (SPMD)</a:t>
            </a:r>
          </a:p>
          <a:p>
            <a:pPr lvl="1"/>
            <a:endParaRPr lang="en-US" dirty="0"/>
          </a:p>
        </p:txBody>
      </p:sp>
      <p:pic>
        <p:nvPicPr>
          <p:cNvPr id="9" name="Picture 8"/>
          <p:cNvPicPr>
            <a:picLocks noChangeAspect="1"/>
          </p:cNvPicPr>
          <p:nvPr/>
        </p:nvPicPr>
        <p:blipFill>
          <a:blip r:embed="rId2"/>
          <a:stretch>
            <a:fillRect/>
          </a:stretch>
        </p:blipFill>
        <p:spPr>
          <a:xfrm>
            <a:off x="4967987" y="982131"/>
            <a:ext cx="6408014" cy="4893735"/>
          </a:xfrm>
          <a:prstGeom prst="rect">
            <a:avLst/>
          </a:prstGeom>
        </p:spPr>
      </p:pic>
    </p:spTree>
    <p:extLst>
      <p:ext uri="{BB962C8B-B14F-4D97-AF65-F5344CB8AC3E}">
        <p14:creationId xmlns:p14="http://schemas.microsoft.com/office/powerpoint/2010/main" val="2294210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Whole Water Grab Samples</a:t>
            </a:r>
          </a:p>
        </p:txBody>
      </p:sp>
      <p:sp>
        <p:nvSpPr>
          <p:cNvPr id="3" name="Content Placeholder 2"/>
          <p:cNvSpPr>
            <a:spLocks noGrp="1"/>
          </p:cNvSpPr>
          <p:nvPr>
            <p:ph sz="half" idx="1"/>
          </p:nvPr>
        </p:nvSpPr>
        <p:spPr>
          <a:xfrm>
            <a:off x="1298447" y="2560320"/>
            <a:ext cx="5386557" cy="3519204"/>
          </a:xfrm>
        </p:spPr>
        <p:txBody>
          <a:bodyPr>
            <a:normAutofit/>
          </a:bodyPr>
          <a:lstStyle/>
          <a:p>
            <a:r>
              <a:rPr lang="en-US" sz="2800" dirty="0"/>
              <a:t>Only one sampling trip required</a:t>
            </a:r>
          </a:p>
          <a:p>
            <a:r>
              <a:rPr lang="en-US" sz="2800" dirty="0"/>
              <a:t>Quantitative results </a:t>
            </a:r>
          </a:p>
          <a:p>
            <a:r>
              <a:rPr lang="en-US" sz="2800" dirty="0"/>
              <a:t>Allows a direct comparison to known sucralose concentrations</a:t>
            </a:r>
          </a:p>
          <a:p>
            <a:r>
              <a:rPr lang="en-US" sz="2800" dirty="0"/>
              <a:t>Will not capture episodic events</a:t>
            </a:r>
          </a:p>
          <a:p>
            <a:r>
              <a:rPr lang="en-US" sz="2800" dirty="0"/>
              <a:t>Expect non-detections</a:t>
            </a:r>
          </a:p>
          <a:p>
            <a:pPr marL="0" indent="0">
              <a:buNone/>
            </a:pP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205393" y="2560320"/>
            <a:ext cx="2670458" cy="3310255"/>
          </a:xfrm>
        </p:spPr>
      </p:pic>
    </p:spTree>
    <p:extLst>
      <p:ext uri="{BB962C8B-B14F-4D97-AF65-F5344CB8AC3E}">
        <p14:creationId xmlns:p14="http://schemas.microsoft.com/office/powerpoint/2010/main" val="280787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Integrative Sampling Devices</a:t>
            </a:r>
          </a:p>
        </p:txBody>
      </p:sp>
      <p:sp>
        <p:nvSpPr>
          <p:cNvPr id="3" name="Text Placeholder 2"/>
          <p:cNvSpPr>
            <a:spLocks noGrp="1"/>
          </p:cNvSpPr>
          <p:nvPr>
            <p:ph type="body" sz="half" idx="4294967295"/>
          </p:nvPr>
        </p:nvSpPr>
        <p:spPr>
          <a:xfrm>
            <a:off x="1000897" y="2774048"/>
            <a:ext cx="6242050" cy="3289685"/>
          </a:xfrm>
        </p:spPr>
        <p:txBody>
          <a:bodyPr>
            <a:normAutofit fontScale="92500" lnSpcReduction="10000"/>
          </a:bodyPr>
          <a:lstStyle/>
          <a:p>
            <a:pPr marL="342900" indent="-342900" algn="l">
              <a:buFont typeface="Arial" panose="020B0604020202020204" pitchFamily="34" charset="0"/>
              <a:buChar char="•"/>
            </a:pPr>
            <a:r>
              <a:rPr lang="en-US" sz="2800" dirty="0"/>
              <a:t>Time-Integrated Sample (30-35 days)</a:t>
            </a:r>
          </a:p>
          <a:p>
            <a:pPr marL="342900" indent="-342900" algn="l">
              <a:buFont typeface="Arial" panose="020B0604020202020204" pitchFamily="34" charset="0"/>
              <a:buChar char="•"/>
            </a:pPr>
            <a:r>
              <a:rPr lang="en-US" sz="2800" dirty="0"/>
              <a:t>Higher number of detections based on larger water volumes </a:t>
            </a:r>
          </a:p>
          <a:p>
            <a:pPr marL="342900" indent="-342900" algn="l">
              <a:buFont typeface="Arial" panose="020B0604020202020204" pitchFamily="34" charset="0"/>
              <a:buChar char="•"/>
            </a:pPr>
            <a:r>
              <a:rPr lang="en-US" sz="2800" dirty="0"/>
              <a:t>May mimic contaminant accumulation in fish tissue</a:t>
            </a:r>
          </a:p>
          <a:p>
            <a:pPr marL="342900" indent="-342900" algn="l">
              <a:buFont typeface="Arial" panose="020B0604020202020204" pitchFamily="34" charset="0"/>
              <a:buChar char="•"/>
            </a:pPr>
            <a:r>
              <a:rPr lang="en-US" sz="2800" dirty="0"/>
              <a:t>Does not result in direct water concentrations</a:t>
            </a:r>
          </a:p>
          <a:p>
            <a:endParaRPr lang="en-US" dirty="0"/>
          </a:p>
        </p:txBody>
      </p:sp>
      <p:pic>
        <p:nvPicPr>
          <p:cNvPr id="6" name="Picture 5" descr="The large POCIS cansiter with a POCIS and SPMD carrier"/>
          <p:cNvPicPr/>
          <p:nvPr/>
        </p:nvPicPr>
        <p:blipFill>
          <a:blip r:embed="rId2"/>
          <a:srcRect/>
          <a:stretch>
            <a:fillRect/>
          </a:stretch>
        </p:blipFill>
        <p:spPr bwMode="auto">
          <a:xfrm>
            <a:off x="7137805" y="2644345"/>
            <a:ext cx="3758793" cy="3419389"/>
          </a:xfrm>
          <a:prstGeom prst="rect">
            <a:avLst/>
          </a:prstGeom>
          <a:noFill/>
          <a:ln w="9525">
            <a:noFill/>
            <a:miter lim="800000"/>
            <a:headEnd/>
            <a:tailEnd/>
          </a:ln>
        </p:spPr>
      </p:pic>
    </p:spTree>
    <p:extLst>
      <p:ext uri="{BB962C8B-B14F-4D97-AF65-F5344CB8AC3E}">
        <p14:creationId xmlns:p14="http://schemas.microsoft.com/office/powerpoint/2010/main" val="212388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25610" y="704335"/>
            <a:ext cx="10503243" cy="3306805"/>
          </a:xfrm>
        </p:spPr>
        <p:txBody>
          <a:bodyPr>
            <a:normAutofit fontScale="90000"/>
          </a:bodyPr>
          <a:lstStyle/>
          <a:p>
            <a:pPr algn="l"/>
            <a:r>
              <a:rPr lang="en-US" sz="4900" dirty="0"/>
              <a:t>Measuring Biological Effects</a:t>
            </a:r>
            <a:br>
              <a:rPr lang="en-US" sz="4900" dirty="0"/>
            </a:br>
            <a:r>
              <a:rPr lang="en-US" dirty="0"/>
              <a:t>Samples are extracted from both POCIS &amp; SPMD and screened for: </a:t>
            </a:r>
            <a:br>
              <a:rPr lang="en-US" dirty="0"/>
            </a:br>
            <a:r>
              <a:rPr lang="en-US" dirty="0"/>
              <a:t>Estrogenic  and androgenic activity using:</a:t>
            </a:r>
            <a:br>
              <a:rPr lang="en-US" dirty="0"/>
            </a:br>
            <a:r>
              <a:rPr lang="en-US" dirty="0"/>
              <a:t>	* Bioluminescent yeast estrogen/androgen screen (BLYES/BLYAS) </a:t>
            </a:r>
            <a:br>
              <a:rPr lang="en-US" dirty="0"/>
            </a:br>
            <a:r>
              <a:rPr lang="en-US" dirty="0"/>
              <a:t>	* Binding and transactivation assays</a:t>
            </a:r>
            <a:br>
              <a:rPr lang="en-US" dirty="0"/>
            </a:br>
            <a:r>
              <a:rPr lang="en-US" dirty="0" err="1"/>
              <a:t>Genotoxicity</a:t>
            </a:r>
            <a:r>
              <a:rPr lang="en-US" dirty="0"/>
              <a:t> using SOS Chromotest</a:t>
            </a:r>
            <a:br>
              <a:rPr lang="en-US" dirty="0"/>
            </a:br>
            <a:endParaRPr lang="en-US" dirty="0"/>
          </a:p>
        </p:txBody>
      </p:sp>
      <p:sp>
        <p:nvSpPr>
          <p:cNvPr id="7" name="Content Placeholder 6"/>
          <p:cNvSpPr>
            <a:spLocks noGrp="1"/>
          </p:cNvSpPr>
          <p:nvPr>
            <p:ph type="body" idx="1"/>
          </p:nvPr>
        </p:nvSpPr>
        <p:spPr/>
        <p:txBody>
          <a:bodyPr>
            <a:normAutofit/>
          </a:bodyPr>
          <a:lstStyle/>
          <a:p>
            <a:pPr lvl="1"/>
            <a:endParaRPr lang="en-US" dirty="0"/>
          </a:p>
          <a:p>
            <a:pPr lvl="1"/>
            <a:endParaRPr lang="en-US" dirty="0"/>
          </a:p>
        </p:txBody>
      </p:sp>
      <p:pic>
        <p:nvPicPr>
          <p:cNvPr id="8" name="Picture 7"/>
          <p:cNvPicPr>
            <a:picLocks noChangeAspect="1"/>
          </p:cNvPicPr>
          <p:nvPr/>
        </p:nvPicPr>
        <p:blipFill>
          <a:blip r:embed="rId2"/>
          <a:stretch>
            <a:fillRect/>
          </a:stretch>
        </p:blipFill>
        <p:spPr>
          <a:xfrm>
            <a:off x="1556952" y="4209430"/>
            <a:ext cx="9008076" cy="1999202"/>
          </a:xfrm>
          <a:prstGeom prst="rect">
            <a:avLst/>
          </a:prstGeom>
          <a:effectLst>
            <a:outerShdw sx="1000" sy="1000" algn="ctr" rotWithShape="0">
              <a:schemeClr val="tx1"/>
            </a:outerShdw>
          </a:effectLst>
        </p:spPr>
      </p:pic>
    </p:spTree>
    <p:extLst>
      <p:ext uri="{BB962C8B-B14F-4D97-AF65-F5344CB8AC3E}">
        <p14:creationId xmlns:p14="http://schemas.microsoft.com/office/powerpoint/2010/main" val="3618428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idx="1"/>
          </p:nvPr>
        </p:nvSpPr>
        <p:spPr/>
        <p:txBody>
          <a:bodyPr>
            <a:normAutofit/>
          </a:bodyPr>
          <a:lstStyle/>
          <a:p>
            <a:r>
              <a:rPr lang="en-US" dirty="0"/>
              <a:t>850-245-8553</a:t>
            </a:r>
            <a:br>
              <a:rPr lang="en-US" dirty="0"/>
            </a:br>
            <a:r>
              <a:rPr lang="en-US" dirty="0"/>
              <a:t>Alicia.Wilson@dep.state.fl.us</a:t>
            </a:r>
          </a:p>
          <a:p>
            <a:endParaRPr lang="en-US" dirty="0"/>
          </a:p>
        </p:txBody>
      </p:sp>
      <p:sp>
        <p:nvSpPr>
          <p:cNvPr id="11" name="Title 6"/>
          <p:cNvSpPr>
            <a:spLocks noGrp="1"/>
          </p:cNvSpPr>
          <p:nvPr>
            <p:ph type="title"/>
          </p:nvPr>
        </p:nvSpPr>
        <p:spPr/>
        <p:txBody>
          <a:bodyPr>
            <a:normAutofit/>
          </a:bodyPr>
          <a:lstStyle/>
          <a:p>
            <a:pPr marL="0" indent="0"/>
            <a:r>
              <a:rPr lang="en-US" dirty="0"/>
              <a:t>Alicia Wilson</a:t>
            </a:r>
            <a:br>
              <a:rPr lang="en-US" dirty="0"/>
            </a:br>
            <a:r>
              <a:rPr lang="en-US" dirty="0"/>
              <a:t>Water Quality Assessment Program</a:t>
            </a:r>
          </a:p>
        </p:txBody>
      </p:sp>
    </p:spTree>
    <p:extLst>
      <p:ext uri="{BB962C8B-B14F-4D97-AF65-F5344CB8AC3E}">
        <p14:creationId xmlns:p14="http://schemas.microsoft.com/office/powerpoint/2010/main" val="1521091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ESOCs are</a:t>
            </a:r>
            <a:br>
              <a:rPr lang="en-US" dirty="0"/>
            </a:br>
            <a:r>
              <a:rPr lang="en-US" dirty="0"/>
              <a:t>found in waste water effluent</a:t>
            </a:r>
          </a:p>
        </p:txBody>
      </p:sp>
      <p:pic>
        <p:nvPicPr>
          <p:cNvPr id="7" name="Content Placeholder 6" descr="wastewater_plant.jpg"/>
          <p:cNvPicPr>
            <a:picLocks noGrp="1" noChangeAspect="1"/>
          </p:cNvPicPr>
          <p:nvPr>
            <p:ph idx="1"/>
          </p:nvPr>
        </p:nvPicPr>
        <p:blipFill>
          <a:blip r:embed="rId2" cstate="print"/>
          <a:stretch>
            <a:fillRect/>
          </a:stretch>
        </p:blipFill>
        <p:spPr>
          <a:xfrm>
            <a:off x="1295402" y="2790594"/>
            <a:ext cx="4419600" cy="2754765"/>
          </a:xfrm>
        </p:spPr>
      </p:pic>
      <p:sp>
        <p:nvSpPr>
          <p:cNvPr id="9" name="Rectangle 8"/>
          <p:cNvSpPr/>
          <p:nvPr/>
        </p:nvSpPr>
        <p:spPr>
          <a:xfrm>
            <a:off x="2057400" y="1676400"/>
            <a:ext cx="8305800" cy="1077218"/>
          </a:xfrm>
          <a:prstGeom prst="rect">
            <a:avLst/>
          </a:prstGeom>
        </p:spPr>
        <p:txBody>
          <a:bodyPr wrap="square">
            <a:spAutoFit/>
          </a:bodyPr>
          <a:lstStyle/>
          <a:p>
            <a:endParaRPr lang="en-US" sz="3200" dirty="0"/>
          </a:p>
          <a:p>
            <a:r>
              <a:rPr lang="en-US" sz="3200" dirty="0"/>
              <a:t> </a:t>
            </a:r>
          </a:p>
        </p:txBody>
      </p:sp>
      <p:pic>
        <p:nvPicPr>
          <p:cNvPr id="1026" name="Picture 2" descr="Photo of waste water entering a Swiss stream"/>
          <p:cNvPicPr>
            <a:picLocks noChangeAspect="1" noChangeArrowheads="1"/>
          </p:cNvPicPr>
          <p:nvPr/>
        </p:nvPicPr>
        <p:blipFill>
          <a:blip r:embed="rId3" cstate="print"/>
          <a:srcRect/>
          <a:stretch>
            <a:fillRect/>
          </a:stretch>
        </p:blipFill>
        <p:spPr bwMode="auto">
          <a:xfrm>
            <a:off x="6892409" y="3694595"/>
            <a:ext cx="3499756" cy="2390077"/>
          </a:xfrm>
          <a:prstGeom prst="rect">
            <a:avLst/>
          </a:prstGeom>
          <a:noFill/>
        </p:spPr>
      </p:pic>
      <p:sp>
        <p:nvSpPr>
          <p:cNvPr id="6" name="TextBox 5"/>
          <p:cNvSpPr txBox="1"/>
          <p:nvPr/>
        </p:nvSpPr>
        <p:spPr>
          <a:xfrm>
            <a:off x="5826660" y="2569631"/>
            <a:ext cx="5631255" cy="1354217"/>
          </a:xfrm>
          <a:prstGeom prst="rect">
            <a:avLst/>
          </a:prstGeom>
          <a:noFill/>
        </p:spPr>
        <p:txBody>
          <a:bodyPr wrap="square" rtlCol="0">
            <a:spAutoFit/>
          </a:bodyPr>
          <a:lstStyle/>
          <a:p>
            <a:r>
              <a:rPr lang="en-US" sz="3200" dirty="0"/>
              <a:t>Municipal WWTPs and industrial waste are both sources of ESOCs </a:t>
            </a:r>
          </a:p>
          <a:p>
            <a:endParaRPr lang="en-US" dirty="0"/>
          </a:p>
        </p:txBody>
      </p:sp>
    </p:spTree>
    <p:extLst>
      <p:ext uri="{BB962C8B-B14F-4D97-AF65-F5344CB8AC3E}">
        <p14:creationId xmlns:p14="http://schemas.microsoft.com/office/powerpoint/2010/main" val="1702178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Documents and Settings\Wilson_A\My Documents\My Pictures\ESOC\9768592-glass-bottle-of-medicine-and-plastic-measuring-cup-on-white-background.jpg"/>
          <p:cNvPicPr>
            <a:picLocks noChangeAspect="1" noChangeArrowheads="1"/>
          </p:cNvPicPr>
          <p:nvPr/>
        </p:nvPicPr>
        <p:blipFill>
          <a:blip r:embed="rId3" cstate="print"/>
          <a:srcRect/>
          <a:stretch>
            <a:fillRect/>
          </a:stretch>
        </p:blipFill>
        <p:spPr bwMode="auto">
          <a:xfrm>
            <a:off x="9217035" y="3810892"/>
            <a:ext cx="1294038" cy="1905000"/>
          </a:xfrm>
          <a:prstGeom prst="rect">
            <a:avLst/>
          </a:prstGeom>
          <a:noFill/>
        </p:spPr>
      </p:pic>
      <p:sp>
        <p:nvSpPr>
          <p:cNvPr id="26" name="Cloud 25"/>
          <p:cNvSpPr/>
          <p:nvPr/>
        </p:nvSpPr>
        <p:spPr>
          <a:xfrm>
            <a:off x="3429000" y="1600200"/>
            <a:ext cx="4953000" cy="1600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22562" y="372533"/>
            <a:ext cx="9601196" cy="1303867"/>
          </a:xfrm>
        </p:spPr>
        <p:txBody>
          <a:bodyPr>
            <a:normAutofit/>
          </a:bodyPr>
          <a:lstStyle/>
          <a:p>
            <a:r>
              <a:rPr lang="en-US" dirty="0"/>
              <a:t>Personal Care Products &amp; Pharmaceuticals</a:t>
            </a:r>
          </a:p>
        </p:txBody>
      </p:sp>
      <p:sp>
        <p:nvSpPr>
          <p:cNvPr id="21" name="TextBox 20"/>
          <p:cNvSpPr txBox="1"/>
          <p:nvPr/>
        </p:nvSpPr>
        <p:spPr>
          <a:xfrm>
            <a:off x="3581400" y="1828800"/>
            <a:ext cx="4724400" cy="1077218"/>
          </a:xfrm>
          <a:prstGeom prst="rect">
            <a:avLst/>
          </a:prstGeom>
          <a:noFill/>
        </p:spPr>
        <p:txBody>
          <a:bodyPr wrap="square" rtlCol="0">
            <a:spAutoFit/>
          </a:bodyPr>
          <a:lstStyle/>
          <a:p>
            <a:pPr algn="ctr"/>
            <a:r>
              <a:rPr lang="en-US" sz="3200" dirty="0">
                <a:solidFill>
                  <a:schemeClr val="bg1"/>
                </a:solidFill>
              </a:rPr>
              <a:t>Many induce estrogenic effects in aquatic life.</a:t>
            </a:r>
          </a:p>
        </p:txBody>
      </p:sp>
      <p:pic>
        <p:nvPicPr>
          <p:cNvPr id="24" name="Picture 2" descr="C:\Documents and Settings\Wilson_A\My Documents\My Pictures\ESOC\4286633-clean-laundry-and-detergent-bottle.jpg"/>
          <p:cNvPicPr>
            <a:picLocks noChangeAspect="1" noChangeArrowheads="1"/>
          </p:cNvPicPr>
          <p:nvPr/>
        </p:nvPicPr>
        <p:blipFill>
          <a:blip r:embed="rId4" cstate="print"/>
          <a:srcRect/>
          <a:stretch>
            <a:fillRect/>
          </a:stretch>
        </p:blipFill>
        <p:spPr bwMode="auto">
          <a:xfrm>
            <a:off x="5874169" y="3896617"/>
            <a:ext cx="2628900" cy="1752600"/>
          </a:xfrm>
          <a:prstGeom prst="rect">
            <a:avLst/>
          </a:prstGeom>
          <a:noFill/>
        </p:spPr>
      </p:pic>
      <p:pic>
        <p:nvPicPr>
          <p:cNvPr id="25" name="Picture 4" descr="C:\Documents and Settings\Wilson_A\My Documents\My Pictures\ESOC\16433257-pink-soap-bubble-of-isolation-on-a-white-background.jpg"/>
          <p:cNvPicPr>
            <a:picLocks noChangeAspect="1" noChangeArrowheads="1"/>
          </p:cNvPicPr>
          <p:nvPr/>
        </p:nvPicPr>
        <p:blipFill>
          <a:blip r:embed="rId5" cstate="print"/>
          <a:srcRect/>
          <a:stretch>
            <a:fillRect/>
          </a:stretch>
        </p:blipFill>
        <p:spPr bwMode="auto">
          <a:xfrm>
            <a:off x="3429000" y="3972817"/>
            <a:ext cx="2108200" cy="1581150"/>
          </a:xfrm>
          <a:prstGeom prst="rect">
            <a:avLst/>
          </a:prstGeom>
          <a:noFill/>
        </p:spPr>
      </p:pic>
      <p:pic>
        <p:nvPicPr>
          <p:cNvPr id="28" name="Picture 4" descr="C:\Documents and Settings\Wilson_A\My Documents\My Pictures\ESOC\13542866-perfume-bottle-on-white-background.jpg"/>
          <p:cNvPicPr>
            <a:picLocks noChangeAspect="1" noChangeArrowheads="1"/>
          </p:cNvPicPr>
          <p:nvPr/>
        </p:nvPicPr>
        <p:blipFill>
          <a:blip r:embed="rId6" cstate="print"/>
          <a:srcRect/>
          <a:stretch>
            <a:fillRect/>
          </a:stretch>
        </p:blipFill>
        <p:spPr bwMode="auto">
          <a:xfrm>
            <a:off x="1665838" y="3591817"/>
            <a:ext cx="1200150" cy="2133600"/>
          </a:xfrm>
          <a:prstGeom prst="rect">
            <a:avLst/>
          </a:prstGeom>
          <a:noFill/>
        </p:spPr>
      </p:pic>
      <p:sp>
        <p:nvSpPr>
          <p:cNvPr id="29" name="Teardrop 28"/>
          <p:cNvSpPr/>
          <p:nvPr/>
        </p:nvSpPr>
        <p:spPr>
          <a:xfrm rot="19355958">
            <a:off x="3268687" y="3031584"/>
            <a:ext cx="336933" cy="413833"/>
          </a:xfrm>
          <a:prstGeom prst="teardrop">
            <a:avLst>
              <a:gd name="adj" fmla="val 1093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ardrop 29"/>
          <p:cNvSpPr/>
          <p:nvPr/>
        </p:nvSpPr>
        <p:spPr>
          <a:xfrm rot="19355958">
            <a:off x="8077120" y="2826125"/>
            <a:ext cx="397467" cy="367550"/>
          </a:xfrm>
          <a:prstGeom prst="teardrop">
            <a:avLst>
              <a:gd name="adj" fmla="val 1093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2689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Wilson_A\My Documents\My Pictures\ESOC\839327-squeezing-toothpaste-on-a-toothbrush-vector-illustration.jpg"/>
          <p:cNvPicPr>
            <a:picLocks noChangeAspect="1" noChangeArrowheads="1"/>
          </p:cNvPicPr>
          <p:nvPr/>
        </p:nvPicPr>
        <p:blipFill>
          <a:blip r:embed="rId3" cstate="print"/>
          <a:srcRect/>
          <a:stretch>
            <a:fillRect/>
          </a:stretch>
        </p:blipFill>
        <p:spPr bwMode="auto">
          <a:xfrm>
            <a:off x="1581023" y="2923678"/>
            <a:ext cx="2286000" cy="1074964"/>
          </a:xfrm>
          <a:prstGeom prst="rect">
            <a:avLst/>
          </a:prstGeom>
          <a:noFill/>
        </p:spPr>
      </p:pic>
      <p:sp>
        <p:nvSpPr>
          <p:cNvPr id="5" name="Oval 4"/>
          <p:cNvSpPr/>
          <p:nvPr/>
        </p:nvSpPr>
        <p:spPr>
          <a:xfrm>
            <a:off x="4267198" y="3104096"/>
            <a:ext cx="3352800" cy="1752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Triclosan (since 1972)</a:t>
            </a:r>
          </a:p>
        </p:txBody>
      </p:sp>
      <p:pic>
        <p:nvPicPr>
          <p:cNvPr id="8" name="Picture 3" descr="C:\Documents and Settings\Wilson_A\My Documents\My Pictures\ESOC\12739883-illustration-depicting-a-single-antibacterial-gel-dispenser-arranged-over-blue-stripe-gradient-backg.jpg"/>
          <p:cNvPicPr>
            <a:picLocks noChangeAspect="1" noChangeArrowheads="1"/>
          </p:cNvPicPr>
          <p:nvPr/>
        </p:nvPicPr>
        <p:blipFill>
          <a:blip r:embed="rId4" cstate="print"/>
          <a:srcRect/>
          <a:stretch>
            <a:fillRect/>
          </a:stretch>
        </p:blipFill>
        <p:spPr bwMode="auto">
          <a:xfrm>
            <a:off x="8341230" y="2480334"/>
            <a:ext cx="1377043" cy="1752600"/>
          </a:xfrm>
          <a:prstGeom prst="rect">
            <a:avLst/>
          </a:prstGeom>
          <a:noFill/>
        </p:spPr>
      </p:pic>
      <p:pic>
        <p:nvPicPr>
          <p:cNvPr id="2051" name="Picture 3" descr="C:\Documents and Settings\Wilson_A\My Documents\My Pictures\ESOC\9211603-cleaning-supplies-in-basket-on-white-background.jpg"/>
          <p:cNvPicPr>
            <a:picLocks noChangeAspect="1" noChangeArrowheads="1"/>
          </p:cNvPicPr>
          <p:nvPr/>
        </p:nvPicPr>
        <p:blipFill>
          <a:blip r:embed="rId5" cstate="print"/>
          <a:srcRect/>
          <a:stretch>
            <a:fillRect/>
          </a:stretch>
        </p:blipFill>
        <p:spPr bwMode="auto">
          <a:xfrm>
            <a:off x="3657599" y="1325940"/>
            <a:ext cx="2133600" cy="1460500"/>
          </a:xfrm>
          <a:prstGeom prst="rect">
            <a:avLst/>
          </a:prstGeom>
          <a:noFill/>
        </p:spPr>
      </p:pic>
      <p:pic>
        <p:nvPicPr>
          <p:cNvPr id="2052" name="Picture 4" descr="C:\Documents and Settings\Wilson_A\My Documents\My Pictures\ESOC\16433257-pink-soap-bubble-of-isolation-on-a-white-background.jpg"/>
          <p:cNvPicPr>
            <a:picLocks noChangeAspect="1" noChangeArrowheads="1"/>
          </p:cNvPicPr>
          <p:nvPr/>
        </p:nvPicPr>
        <p:blipFill>
          <a:blip r:embed="rId6" cstate="print"/>
          <a:srcRect/>
          <a:stretch>
            <a:fillRect/>
          </a:stretch>
        </p:blipFill>
        <p:spPr bwMode="auto">
          <a:xfrm>
            <a:off x="6115616" y="1277866"/>
            <a:ext cx="2108200" cy="1581150"/>
          </a:xfrm>
          <a:prstGeom prst="rect">
            <a:avLst/>
          </a:prstGeom>
          <a:noFill/>
        </p:spPr>
      </p:pic>
      <p:sp>
        <p:nvSpPr>
          <p:cNvPr id="12" name="TextBox 11"/>
          <p:cNvSpPr txBox="1"/>
          <p:nvPr/>
        </p:nvSpPr>
        <p:spPr>
          <a:xfrm>
            <a:off x="823865" y="4757346"/>
            <a:ext cx="10701196" cy="1569660"/>
          </a:xfrm>
          <a:prstGeom prst="rect">
            <a:avLst/>
          </a:prstGeom>
          <a:noFill/>
        </p:spPr>
        <p:txBody>
          <a:bodyPr wrap="square" rtlCol="0">
            <a:spAutoFit/>
          </a:bodyPr>
          <a:lstStyle/>
          <a:p>
            <a:r>
              <a:rPr lang="en-US" sz="3200" dirty="0"/>
              <a:t>Set to be banned in Canada and some European nations, the USEPA recently stated it is safe for use, although it will revisit its decision </a:t>
            </a:r>
            <a:r>
              <a:rPr lang="en-US" sz="3200"/>
              <a:t>in 2018.</a:t>
            </a:r>
            <a:endParaRPr lang="en-US" sz="3200" dirty="0"/>
          </a:p>
        </p:txBody>
      </p:sp>
      <p:sp>
        <p:nvSpPr>
          <p:cNvPr id="13" name="Right Arrow 12"/>
          <p:cNvSpPr/>
          <p:nvPr/>
        </p:nvSpPr>
        <p:spPr>
          <a:xfrm rot="1106976">
            <a:off x="3741065" y="3361322"/>
            <a:ext cx="554214" cy="484632"/>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rot="3788893">
            <a:off x="4753582" y="2698019"/>
            <a:ext cx="529704" cy="484632"/>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rot="6986025">
            <a:off x="6605709" y="2681362"/>
            <a:ext cx="549601" cy="484632"/>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9295776">
            <a:off x="7581078" y="3386262"/>
            <a:ext cx="580615" cy="484632"/>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702051" y="609596"/>
            <a:ext cx="9024042" cy="707886"/>
          </a:xfrm>
          <a:prstGeom prst="rect">
            <a:avLst/>
          </a:prstGeom>
          <a:noFill/>
        </p:spPr>
        <p:txBody>
          <a:bodyPr wrap="square" rtlCol="0">
            <a:spAutoFit/>
          </a:bodyPr>
          <a:lstStyle/>
          <a:p>
            <a:pPr algn="ctr"/>
            <a:r>
              <a:rPr lang="en-US" sz="4000" dirty="0"/>
              <a:t>Personal Care Products &amp; Pharmaceuticals</a:t>
            </a:r>
          </a:p>
        </p:txBody>
      </p:sp>
    </p:spTree>
    <p:extLst>
      <p:ext uri="{BB962C8B-B14F-4D97-AF65-F5344CB8AC3E}">
        <p14:creationId xmlns:p14="http://schemas.microsoft.com/office/powerpoint/2010/main" val="1788181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t1.gstatic.com/images?q=tbn:ANd9GcS7I8Nl8OOAUOKIVn-VWIIhuaW9-5lSDv4fsS0WtBRvR5vXClDrKxBacAk">
            <a:hlinkClick r:id="rId3"/>
          </p:cNvPr>
          <p:cNvPicPr>
            <a:picLocks noChangeAspect="1" noChangeArrowheads="1"/>
          </p:cNvPicPr>
          <p:nvPr/>
        </p:nvPicPr>
        <p:blipFill>
          <a:blip r:embed="rId4" cstate="print"/>
          <a:srcRect/>
          <a:stretch>
            <a:fillRect/>
          </a:stretch>
        </p:blipFill>
        <p:spPr bwMode="auto">
          <a:xfrm>
            <a:off x="2387882" y="3904620"/>
            <a:ext cx="3341779" cy="2133600"/>
          </a:xfrm>
          <a:prstGeom prst="rect">
            <a:avLst/>
          </a:prstGeom>
          <a:noFill/>
        </p:spPr>
      </p:pic>
      <p:sp>
        <p:nvSpPr>
          <p:cNvPr id="6" name="TextBox 5"/>
          <p:cNvSpPr txBox="1"/>
          <p:nvPr/>
        </p:nvSpPr>
        <p:spPr>
          <a:xfrm>
            <a:off x="2324100" y="1457404"/>
            <a:ext cx="7543800" cy="4062651"/>
          </a:xfrm>
          <a:prstGeom prst="rect">
            <a:avLst/>
          </a:prstGeom>
          <a:noFill/>
        </p:spPr>
        <p:txBody>
          <a:bodyPr wrap="square" rtlCol="0">
            <a:spAutoFit/>
          </a:bodyPr>
          <a:lstStyle/>
          <a:p>
            <a:endParaRPr lang="en-US" sz="3200" dirty="0"/>
          </a:p>
          <a:p>
            <a:r>
              <a:rPr lang="en-US" sz="3200" dirty="0"/>
              <a:t>		  </a:t>
            </a:r>
            <a:r>
              <a:rPr lang="en-US" sz="2800" dirty="0"/>
              <a:t>Municipal WWTP do not 				  remove hormones (i.e. birth</a:t>
            </a:r>
          </a:p>
          <a:p>
            <a:r>
              <a:rPr lang="en-US" sz="2800" dirty="0"/>
              <a:t>		  control compounds) completely. </a:t>
            </a:r>
          </a:p>
          <a:p>
            <a:r>
              <a:rPr lang="en-US" sz="3200" dirty="0"/>
              <a:t>  </a:t>
            </a:r>
            <a:r>
              <a:rPr lang="en-US" sz="2800" dirty="0"/>
              <a:t>In agricultural situations, such as a feedlot or 					a dairy, runoff water that                               				may contain hormones            	                                  is often not treated.  </a:t>
            </a:r>
          </a:p>
          <a:p>
            <a:endParaRPr lang="en-US" dirty="0"/>
          </a:p>
        </p:txBody>
      </p:sp>
      <p:pic>
        <p:nvPicPr>
          <p:cNvPr id="3074" name="Picture 2" descr="http://t2.gstatic.com/images?q=tbn:ANd9GcRqp1QoS3VpEPa2iYKIHzgfiyiky8so-LvodJF0rQzBJV6RwqTOp44rZg">
            <a:hlinkClick r:id="rId5"/>
          </p:cNvPr>
          <p:cNvPicPr>
            <a:picLocks noChangeAspect="1" noChangeArrowheads="1"/>
          </p:cNvPicPr>
          <p:nvPr/>
        </p:nvPicPr>
        <p:blipFill>
          <a:blip r:embed="rId6" cstate="print"/>
          <a:srcRect/>
          <a:stretch>
            <a:fillRect/>
          </a:stretch>
        </p:blipFill>
        <p:spPr bwMode="auto">
          <a:xfrm>
            <a:off x="9248115" y="1457404"/>
            <a:ext cx="1524000" cy="1524002"/>
          </a:xfrm>
          <a:prstGeom prst="rect">
            <a:avLst/>
          </a:prstGeom>
          <a:noFill/>
        </p:spPr>
      </p:pic>
      <p:sp>
        <p:nvSpPr>
          <p:cNvPr id="7" name="Title 1"/>
          <p:cNvSpPr txBox="1">
            <a:spLocks/>
          </p:cNvSpPr>
          <p:nvPr/>
        </p:nvSpPr>
        <p:spPr>
          <a:xfrm>
            <a:off x="1419885" y="669314"/>
            <a:ext cx="8229600" cy="1143000"/>
          </a:xfrm>
          <a:prstGeom prst="rect">
            <a:avLst/>
          </a:prstGeom>
        </p:spPr>
        <p:txBody>
          <a:bodyPr/>
          <a:lstStyle/>
          <a:p>
            <a:pPr marL="0" lvl="1" algn="ctr">
              <a:spcBef>
                <a:spcPct val="0"/>
              </a:spcBef>
              <a:defRPr/>
            </a:pPr>
            <a:r>
              <a:rPr lang="en-US" sz="3600" kern="0" dirty="0">
                <a:solidFill>
                  <a:sysClr val="windowText" lastClr="000000"/>
                </a:solidFill>
              </a:rPr>
              <a:t>			</a:t>
            </a:r>
            <a:r>
              <a:rPr lang="en-US" sz="4000" kern="0" dirty="0">
                <a:solidFill>
                  <a:sysClr val="windowText" lastClr="000000"/>
                </a:solidFill>
              </a:rPr>
              <a:t>Synthetic Hormones</a:t>
            </a:r>
          </a:p>
        </p:txBody>
      </p:sp>
      <p:sp>
        <p:nvSpPr>
          <p:cNvPr id="8" name="Cloud 7"/>
          <p:cNvSpPr/>
          <p:nvPr/>
        </p:nvSpPr>
        <p:spPr>
          <a:xfrm rot="21191830">
            <a:off x="828231" y="830488"/>
            <a:ext cx="3810000" cy="18288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rot="20880750">
            <a:off x="1123639" y="1086738"/>
            <a:ext cx="3219181" cy="1200329"/>
          </a:xfrm>
          <a:prstGeom prst="rect">
            <a:avLst/>
          </a:prstGeom>
          <a:noFill/>
        </p:spPr>
        <p:txBody>
          <a:bodyPr wrap="square" rtlCol="0">
            <a:spAutoFit/>
          </a:bodyPr>
          <a:lstStyle/>
          <a:p>
            <a:pPr algn="ctr"/>
            <a:r>
              <a:rPr lang="en-US" sz="2400" dirty="0">
                <a:solidFill>
                  <a:schemeClr val="bg1"/>
                </a:solidFill>
              </a:rPr>
              <a:t>Many induce estrogenic effects in aquatic life, especially vertebrates</a:t>
            </a:r>
            <a:endParaRPr lang="en-US" sz="3200" dirty="0">
              <a:solidFill>
                <a:schemeClr val="bg1"/>
              </a:solidFill>
            </a:endParaRPr>
          </a:p>
        </p:txBody>
      </p:sp>
      <p:sp>
        <p:nvSpPr>
          <p:cNvPr id="10" name="Teardrop 9"/>
          <p:cNvSpPr/>
          <p:nvPr/>
        </p:nvSpPr>
        <p:spPr>
          <a:xfrm rot="19355958">
            <a:off x="3329996" y="2598869"/>
            <a:ext cx="596048" cy="638802"/>
          </a:xfrm>
          <a:prstGeom prst="teardrop">
            <a:avLst>
              <a:gd name="adj" fmla="val 1093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0335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Current Use Pesticides</a:t>
            </a:r>
          </a:p>
        </p:txBody>
      </p:sp>
      <p:sp>
        <p:nvSpPr>
          <p:cNvPr id="3" name="Content Placeholder 2"/>
          <p:cNvSpPr>
            <a:spLocks noGrp="1"/>
          </p:cNvSpPr>
          <p:nvPr>
            <p:ph idx="1"/>
          </p:nvPr>
        </p:nvSpPr>
        <p:spPr>
          <a:xfrm>
            <a:off x="2515354" y="1508238"/>
            <a:ext cx="8229600" cy="4525963"/>
          </a:xfrm>
        </p:spPr>
        <p:txBody>
          <a:bodyPr/>
          <a:lstStyle/>
          <a:p>
            <a:pPr>
              <a:buNone/>
            </a:pPr>
            <a:endParaRPr lang="en-US" dirty="0"/>
          </a:p>
          <a:p>
            <a:pPr>
              <a:buNone/>
            </a:pPr>
            <a:endParaRPr lang="en-US" dirty="0"/>
          </a:p>
          <a:p>
            <a:pPr>
              <a:buNone/>
            </a:pPr>
            <a:r>
              <a:rPr lang="en-US" dirty="0"/>
              <a:t>Over 20,000 pesticide products are presently registered for use in the United States.  </a:t>
            </a:r>
          </a:p>
        </p:txBody>
      </p:sp>
      <p:pic>
        <p:nvPicPr>
          <p:cNvPr id="13314" name="Picture 2" descr="C:\Documents and Settings\Wilson_A\My Documents\HAZWOPER\pictures\drift_NPIC_org.jpg"/>
          <p:cNvPicPr>
            <a:picLocks noChangeAspect="1" noChangeArrowheads="1"/>
          </p:cNvPicPr>
          <p:nvPr/>
        </p:nvPicPr>
        <p:blipFill>
          <a:blip r:embed="rId2" cstate="print"/>
          <a:srcRect/>
          <a:stretch>
            <a:fillRect/>
          </a:stretch>
        </p:blipFill>
        <p:spPr bwMode="auto">
          <a:xfrm>
            <a:off x="2895600" y="3378386"/>
            <a:ext cx="6764448" cy="2781642"/>
          </a:xfrm>
          <a:prstGeom prst="rect">
            <a:avLst/>
          </a:prstGeom>
          <a:noFill/>
        </p:spPr>
      </p:pic>
      <p:sp>
        <p:nvSpPr>
          <p:cNvPr id="6" name="Cloud 5"/>
          <p:cNvSpPr/>
          <p:nvPr/>
        </p:nvSpPr>
        <p:spPr>
          <a:xfrm rot="21153453">
            <a:off x="690548" y="692482"/>
            <a:ext cx="3826914" cy="188316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rot="20806117">
            <a:off x="994414" y="1070192"/>
            <a:ext cx="3219181" cy="830997"/>
          </a:xfrm>
          <a:prstGeom prst="rect">
            <a:avLst/>
          </a:prstGeom>
          <a:noFill/>
        </p:spPr>
        <p:txBody>
          <a:bodyPr wrap="square" rtlCol="0">
            <a:spAutoFit/>
          </a:bodyPr>
          <a:lstStyle/>
          <a:p>
            <a:pPr algn="ctr"/>
            <a:r>
              <a:rPr lang="en-US" sz="2400" dirty="0">
                <a:solidFill>
                  <a:schemeClr val="bg1"/>
                </a:solidFill>
              </a:rPr>
              <a:t>Many induce estrogenic effects in aquatic life.</a:t>
            </a:r>
            <a:endParaRPr lang="en-US" sz="3200" dirty="0">
              <a:solidFill>
                <a:schemeClr val="bg1"/>
              </a:solidFill>
            </a:endParaRPr>
          </a:p>
        </p:txBody>
      </p:sp>
      <p:sp>
        <p:nvSpPr>
          <p:cNvPr id="8" name="Teardrop 7"/>
          <p:cNvSpPr/>
          <p:nvPr/>
        </p:nvSpPr>
        <p:spPr>
          <a:xfrm rot="19184007">
            <a:off x="4092533" y="2162905"/>
            <a:ext cx="357048" cy="399903"/>
          </a:xfrm>
          <a:prstGeom prst="teardrop">
            <a:avLst>
              <a:gd name="adj" fmla="val 1792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3453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94" y="296333"/>
            <a:ext cx="9601196" cy="1303867"/>
          </a:xfrm>
        </p:spPr>
        <p:txBody>
          <a:bodyPr>
            <a:normAutofit/>
          </a:bodyPr>
          <a:lstStyle/>
          <a:p>
            <a:r>
              <a:rPr lang="en-US" dirty="0"/>
              <a:t>Brominated Flame Retardants </a:t>
            </a:r>
          </a:p>
        </p:txBody>
      </p:sp>
      <p:sp>
        <p:nvSpPr>
          <p:cNvPr id="3" name="Content Placeholder 2"/>
          <p:cNvSpPr>
            <a:spLocks noGrp="1"/>
          </p:cNvSpPr>
          <p:nvPr>
            <p:ph idx="1"/>
          </p:nvPr>
        </p:nvSpPr>
        <p:spPr>
          <a:xfrm>
            <a:off x="2281473" y="2073244"/>
            <a:ext cx="8461217" cy="3902043"/>
          </a:xfrm>
        </p:spPr>
        <p:txBody>
          <a:bodyPr>
            <a:normAutofit/>
          </a:bodyPr>
          <a:lstStyle/>
          <a:p>
            <a:endParaRPr lang="en-US" dirty="0"/>
          </a:p>
          <a:p>
            <a:endParaRPr lang="en-US" dirty="0"/>
          </a:p>
          <a:p>
            <a:endParaRPr lang="en-US" dirty="0"/>
          </a:p>
          <a:p>
            <a:r>
              <a:rPr lang="en-US" dirty="0"/>
              <a:t>BFRs are found in polyurethane foam in furniture, mattresses, carpet padding, insulation, and automobile seats. </a:t>
            </a:r>
          </a:p>
          <a:p>
            <a:r>
              <a:rPr lang="en-US" dirty="0"/>
              <a:t>It is everywhere a human population resides.  </a:t>
            </a:r>
          </a:p>
          <a:p>
            <a:r>
              <a:rPr lang="en-US" dirty="0"/>
              <a:t>BFRs have been detected in Florida dolphins.</a:t>
            </a:r>
          </a:p>
          <a:p>
            <a:pPr>
              <a:buNone/>
            </a:pPr>
            <a:endParaRPr lang="en-US" dirty="0"/>
          </a:p>
        </p:txBody>
      </p:sp>
      <p:sp>
        <p:nvSpPr>
          <p:cNvPr id="4" name="Cloud 3"/>
          <p:cNvSpPr/>
          <p:nvPr/>
        </p:nvSpPr>
        <p:spPr>
          <a:xfrm>
            <a:off x="3677674" y="1387391"/>
            <a:ext cx="4096100" cy="197181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rot="21376267">
            <a:off x="4085764" y="1705389"/>
            <a:ext cx="3279919" cy="1384995"/>
          </a:xfrm>
          <a:prstGeom prst="rect">
            <a:avLst/>
          </a:prstGeom>
          <a:noFill/>
        </p:spPr>
        <p:txBody>
          <a:bodyPr wrap="square" rtlCol="0">
            <a:spAutoFit/>
          </a:bodyPr>
          <a:lstStyle/>
          <a:p>
            <a:pPr algn="ctr"/>
            <a:r>
              <a:rPr lang="en-US" sz="2800" dirty="0">
                <a:solidFill>
                  <a:schemeClr val="bg1"/>
                </a:solidFill>
              </a:rPr>
              <a:t>Risk to surface water organisms and top predators</a:t>
            </a:r>
          </a:p>
        </p:txBody>
      </p:sp>
      <p:sp>
        <p:nvSpPr>
          <p:cNvPr id="6" name="Teardrop 5"/>
          <p:cNvSpPr/>
          <p:nvPr/>
        </p:nvSpPr>
        <p:spPr>
          <a:xfrm rot="19355958">
            <a:off x="3273137" y="2989968"/>
            <a:ext cx="490031" cy="487800"/>
          </a:xfrm>
          <a:prstGeom prst="teardrop">
            <a:avLst>
              <a:gd name="adj" fmla="val 1093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p:cNvSpPr/>
          <p:nvPr/>
        </p:nvSpPr>
        <p:spPr>
          <a:xfrm rot="19355958">
            <a:off x="7292487" y="2914467"/>
            <a:ext cx="596048" cy="638802"/>
          </a:xfrm>
          <a:prstGeom prst="teardrop">
            <a:avLst>
              <a:gd name="adj" fmla="val 1093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p:cNvSpPr/>
          <p:nvPr/>
        </p:nvSpPr>
        <p:spPr>
          <a:xfrm rot="17679109">
            <a:off x="7978055" y="2410758"/>
            <a:ext cx="596048" cy="638802"/>
          </a:xfrm>
          <a:prstGeom prst="teardrop">
            <a:avLst>
              <a:gd name="adj" fmla="val 1093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9010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Pesticide : Pressure Garden Pump on White Background Stock Photo">
            <a:hlinkClick r:id="rId3"/>
          </p:cNvPr>
          <p:cNvPicPr>
            <a:picLocks noChangeAspect="1" noChangeArrowheads="1"/>
          </p:cNvPicPr>
          <p:nvPr/>
        </p:nvPicPr>
        <p:blipFill>
          <a:blip r:embed="rId4" cstate="print"/>
          <a:srcRect/>
          <a:stretch>
            <a:fillRect/>
          </a:stretch>
        </p:blipFill>
        <p:spPr bwMode="auto">
          <a:xfrm>
            <a:off x="4419601" y="3657600"/>
            <a:ext cx="1685925" cy="2209800"/>
          </a:xfrm>
          <a:prstGeom prst="rect">
            <a:avLst/>
          </a:prstGeom>
          <a:noFill/>
        </p:spPr>
      </p:pic>
      <p:pic>
        <p:nvPicPr>
          <p:cNvPr id="5" name="Picture 2" descr="plastic can with paint, roller, brushes and bright palette of colors  Stock Photo - 14592058"/>
          <p:cNvPicPr>
            <a:picLocks noChangeAspect="1" noChangeArrowheads="1"/>
          </p:cNvPicPr>
          <p:nvPr/>
        </p:nvPicPr>
        <p:blipFill>
          <a:blip r:embed="rId5" cstate="print"/>
          <a:srcRect/>
          <a:stretch>
            <a:fillRect/>
          </a:stretch>
        </p:blipFill>
        <p:spPr bwMode="auto">
          <a:xfrm>
            <a:off x="7593243" y="2574841"/>
            <a:ext cx="3006530" cy="2209800"/>
          </a:xfrm>
          <a:prstGeom prst="rect">
            <a:avLst/>
          </a:prstGeom>
          <a:noFill/>
        </p:spPr>
      </p:pic>
      <p:pic>
        <p:nvPicPr>
          <p:cNvPr id="6" name="Picture 3" descr="C:\Documents and Settings\Wilson_A\My Documents\My Pictures\ESOC\9211603-cleaning-supplies-in-basket-on-white-background.jpg"/>
          <p:cNvPicPr>
            <a:picLocks noChangeAspect="1" noChangeArrowheads="1"/>
          </p:cNvPicPr>
          <p:nvPr/>
        </p:nvPicPr>
        <p:blipFill>
          <a:blip r:embed="rId6" cstate="print"/>
          <a:srcRect/>
          <a:stretch>
            <a:fillRect/>
          </a:stretch>
        </p:blipFill>
        <p:spPr bwMode="auto">
          <a:xfrm>
            <a:off x="1357259" y="4166886"/>
            <a:ext cx="2671639" cy="1828800"/>
          </a:xfrm>
          <a:prstGeom prst="rect">
            <a:avLst/>
          </a:prstGeom>
          <a:noFill/>
        </p:spPr>
      </p:pic>
      <p:pic>
        <p:nvPicPr>
          <p:cNvPr id="32772" name="Picture 4" descr="Tires : Tire car on white background  done 3d   Stock Photo">
            <a:hlinkClick r:id="rId7"/>
          </p:cNvPr>
          <p:cNvPicPr>
            <a:picLocks noChangeAspect="1" noChangeArrowheads="1"/>
          </p:cNvPicPr>
          <p:nvPr/>
        </p:nvPicPr>
        <p:blipFill>
          <a:blip r:embed="rId8" cstate="print"/>
          <a:srcRect/>
          <a:stretch>
            <a:fillRect/>
          </a:stretch>
        </p:blipFill>
        <p:spPr bwMode="auto">
          <a:xfrm>
            <a:off x="5791200" y="3886200"/>
            <a:ext cx="2209800" cy="1657350"/>
          </a:xfrm>
          <a:prstGeom prst="rect">
            <a:avLst/>
          </a:prstGeom>
          <a:noFill/>
        </p:spPr>
      </p:pic>
      <p:sp>
        <p:nvSpPr>
          <p:cNvPr id="9" name="Cloud 8"/>
          <p:cNvSpPr/>
          <p:nvPr/>
        </p:nvSpPr>
        <p:spPr>
          <a:xfrm>
            <a:off x="1160328" y="907198"/>
            <a:ext cx="3429000" cy="159081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rot="21400119">
            <a:off x="1265237" y="1040572"/>
            <a:ext cx="3219181" cy="1200329"/>
          </a:xfrm>
          <a:prstGeom prst="rect">
            <a:avLst/>
          </a:prstGeom>
          <a:noFill/>
        </p:spPr>
        <p:txBody>
          <a:bodyPr wrap="square" rtlCol="0">
            <a:spAutoFit/>
          </a:bodyPr>
          <a:lstStyle/>
          <a:p>
            <a:pPr algn="ctr"/>
            <a:r>
              <a:rPr lang="en-US" sz="3600" dirty="0">
                <a:solidFill>
                  <a:schemeClr val="bg1"/>
                </a:solidFill>
              </a:rPr>
              <a:t>Toxic &amp; Estrogenic</a:t>
            </a:r>
          </a:p>
        </p:txBody>
      </p:sp>
      <p:sp>
        <p:nvSpPr>
          <p:cNvPr id="11" name="Title 1"/>
          <p:cNvSpPr txBox="1">
            <a:spLocks/>
          </p:cNvSpPr>
          <p:nvPr/>
        </p:nvSpPr>
        <p:spPr>
          <a:xfrm>
            <a:off x="3146579" y="609602"/>
            <a:ext cx="8229600" cy="1143000"/>
          </a:xfrm>
          <a:prstGeom prst="rect">
            <a:avLst/>
          </a:prstGeom>
        </p:spPr>
        <p:txBody>
          <a:bodyPr>
            <a:normAutofit fontScale="90000" lnSpcReduction="20000"/>
          </a:bodyPr>
          <a:lstStyle/>
          <a:p>
            <a:pPr algn="ctr">
              <a:spcBef>
                <a:spcPct val="0"/>
              </a:spcBef>
              <a:defRPr/>
            </a:pPr>
            <a:r>
              <a:rPr lang="en-US" sz="4400" dirty="0" err="1">
                <a:latin typeface="+mj-lt"/>
                <a:ea typeface="+mj-ea"/>
                <a:cs typeface="+mj-cs"/>
              </a:rPr>
              <a:t>Akylphenolic</a:t>
            </a:r>
            <a:r>
              <a:rPr lang="en-US" sz="4400" dirty="0">
                <a:latin typeface="+mj-lt"/>
                <a:ea typeface="+mj-ea"/>
                <a:cs typeface="+mj-cs"/>
              </a:rPr>
              <a:t> Substances </a:t>
            </a:r>
            <a:br>
              <a:rPr lang="en-US" sz="4400" dirty="0">
                <a:latin typeface="+mj-lt"/>
                <a:ea typeface="+mj-ea"/>
                <a:cs typeface="+mj-cs"/>
              </a:rPr>
            </a:br>
            <a:endParaRPr lang="en-US" sz="4400" dirty="0">
              <a:latin typeface="+mj-lt"/>
              <a:ea typeface="+mj-ea"/>
              <a:cs typeface="+mj-cs"/>
            </a:endParaRPr>
          </a:p>
        </p:txBody>
      </p:sp>
      <p:sp>
        <p:nvSpPr>
          <p:cNvPr id="12" name="Teardrop 11"/>
          <p:cNvSpPr/>
          <p:nvPr/>
        </p:nvSpPr>
        <p:spPr>
          <a:xfrm>
            <a:off x="1160328" y="2538866"/>
            <a:ext cx="609600" cy="685800"/>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ardrop 14"/>
          <p:cNvSpPr/>
          <p:nvPr/>
        </p:nvSpPr>
        <p:spPr>
          <a:xfrm rot="18832773">
            <a:off x="3285353" y="2631405"/>
            <a:ext cx="596048" cy="638802"/>
          </a:xfrm>
          <a:prstGeom prst="teardrop">
            <a:avLst>
              <a:gd name="adj" fmla="val 1093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ardrop 15"/>
          <p:cNvSpPr/>
          <p:nvPr/>
        </p:nvSpPr>
        <p:spPr>
          <a:xfrm rot="17713632">
            <a:off x="4295567" y="2285021"/>
            <a:ext cx="596048" cy="638802"/>
          </a:xfrm>
          <a:prstGeom prst="teardrop">
            <a:avLst>
              <a:gd name="adj" fmla="val 1196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355175" y="3355976"/>
            <a:ext cx="3356753" cy="830997"/>
          </a:xfrm>
          <a:prstGeom prst="rect">
            <a:avLst/>
          </a:prstGeom>
          <a:noFill/>
        </p:spPr>
        <p:txBody>
          <a:bodyPr wrap="none" rtlCol="0">
            <a:spAutoFit/>
          </a:bodyPr>
          <a:lstStyle/>
          <a:p>
            <a:r>
              <a:rPr lang="en-US" sz="2400" dirty="0"/>
              <a:t>Industrial and household </a:t>
            </a:r>
          </a:p>
          <a:p>
            <a:r>
              <a:rPr lang="en-US" sz="2400" dirty="0"/>
              <a:t>cleaning agents</a:t>
            </a:r>
          </a:p>
        </p:txBody>
      </p:sp>
      <p:sp>
        <p:nvSpPr>
          <p:cNvPr id="18" name="TextBox 17"/>
          <p:cNvSpPr txBox="1"/>
          <p:nvPr/>
        </p:nvSpPr>
        <p:spPr>
          <a:xfrm>
            <a:off x="4589328" y="5647326"/>
            <a:ext cx="1752600" cy="523220"/>
          </a:xfrm>
          <a:prstGeom prst="rect">
            <a:avLst/>
          </a:prstGeom>
          <a:noFill/>
        </p:spPr>
        <p:txBody>
          <a:bodyPr wrap="square" rtlCol="0">
            <a:spAutoFit/>
          </a:bodyPr>
          <a:lstStyle/>
          <a:p>
            <a:r>
              <a:rPr lang="en-US" sz="2800" dirty="0"/>
              <a:t>Pesticides</a:t>
            </a:r>
          </a:p>
        </p:txBody>
      </p:sp>
      <p:sp>
        <p:nvSpPr>
          <p:cNvPr id="19" name="TextBox 18"/>
          <p:cNvSpPr txBox="1"/>
          <p:nvPr/>
        </p:nvSpPr>
        <p:spPr>
          <a:xfrm>
            <a:off x="6934201" y="5562600"/>
            <a:ext cx="1250663" cy="523220"/>
          </a:xfrm>
          <a:prstGeom prst="rect">
            <a:avLst/>
          </a:prstGeom>
          <a:noFill/>
        </p:spPr>
        <p:txBody>
          <a:bodyPr wrap="none" rtlCol="0">
            <a:spAutoFit/>
          </a:bodyPr>
          <a:lstStyle/>
          <a:p>
            <a:r>
              <a:rPr lang="en-US" sz="2800" dirty="0"/>
              <a:t>Rubber</a:t>
            </a:r>
          </a:p>
        </p:txBody>
      </p:sp>
      <p:sp>
        <p:nvSpPr>
          <p:cNvPr id="20" name="TextBox 19"/>
          <p:cNvSpPr txBox="1"/>
          <p:nvPr/>
        </p:nvSpPr>
        <p:spPr>
          <a:xfrm>
            <a:off x="8044626" y="4632413"/>
            <a:ext cx="2543645" cy="523220"/>
          </a:xfrm>
          <a:prstGeom prst="rect">
            <a:avLst/>
          </a:prstGeom>
          <a:noFill/>
        </p:spPr>
        <p:txBody>
          <a:bodyPr wrap="none" rtlCol="0">
            <a:spAutoFit/>
          </a:bodyPr>
          <a:lstStyle/>
          <a:p>
            <a:r>
              <a:rPr lang="en-US" sz="2800" dirty="0"/>
              <a:t>Paints &amp; Plastics</a:t>
            </a:r>
          </a:p>
        </p:txBody>
      </p:sp>
      <p:sp>
        <p:nvSpPr>
          <p:cNvPr id="21" name="Explosion 1 20"/>
          <p:cNvSpPr/>
          <p:nvPr/>
        </p:nvSpPr>
        <p:spPr>
          <a:xfrm>
            <a:off x="5632325" y="1123950"/>
            <a:ext cx="3657600" cy="2286000"/>
          </a:xfrm>
          <a:prstGeom prst="irregularSeal1">
            <a:avLst/>
          </a:prstGeom>
          <a:solidFill>
            <a:srgbClr val="E3E8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Nonylphenols</a:t>
            </a:r>
            <a:endParaRPr lang="en-US" sz="2400" b="1" dirty="0">
              <a:solidFill>
                <a:srgbClr val="002060"/>
              </a:solidFill>
            </a:endParaRPr>
          </a:p>
        </p:txBody>
      </p:sp>
    </p:spTree>
    <p:extLst>
      <p:ext uri="{BB962C8B-B14F-4D97-AF65-F5344CB8AC3E}">
        <p14:creationId xmlns:p14="http://schemas.microsoft.com/office/powerpoint/2010/main" val="413291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hirt : Blue long sleeve shirt isolated on white background Stock Photo">
            <a:hlinkClick r:id="rId3"/>
          </p:cNvPr>
          <p:cNvPicPr>
            <a:picLocks noChangeAspect="1" noChangeArrowheads="1"/>
          </p:cNvPicPr>
          <p:nvPr/>
        </p:nvPicPr>
        <p:blipFill>
          <a:blip r:embed="rId4" cstate="print"/>
          <a:srcRect/>
          <a:stretch>
            <a:fillRect/>
          </a:stretch>
        </p:blipFill>
        <p:spPr bwMode="auto">
          <a:xfrm rot="20469850">
            <a:off x="3469339" y="3809825"/>
            <a:ext cx="2483783" cy="2025467"/>
          </a:xfrm>
          <a:prstGeom prst="rect">
            <a:avLst/>
          </a:prstGeom>
          <a:noFill/>
        </p:spPr>
      </p:pic>
      <p:pic>
        <p:nvPicPr>
          <p:cNvPr id="1026" name="Picture 2" descr="http://2.bp.blogspot.com/-ZsNjFTm17ZQ/TwlWpa248qI/AAAAAAAAB3I/86jzX2FAj-c/s320/bigstockphoto_Fast_Food_Fries_Small.jpg"/>
          <p:cNvPicPr>
            <a:picLocks noChangeAspect="1" noChangeArrowheads="1"/>
          </p:cNvPicPr>
          <p:nvPr/>
        </p:nvPicPr>
        <p:blipFill>
          <a:blip r:embed="rId5" cstate="print"/>
          <a:srcRect/>
          <a:stretch>
            <a:fillRect/>
          </a:stretch>
        </p:blipFill>
        <p:spPr bwMode="auto">
          <a:xfrm>
            <a:off x="999119" y="4090508"/>
            <a:ext cx="2518536" cy="1676400"/>
          </a:xfrm>
          <a:prstGeom prst="rect">
            <a:avLst/>
          </a:prstGeom>
          <a:noFill/>
        </p:spPr>
      </p:pic>
      <p:pic>
        <p:nvPicPr>
          <p:cNvPr id="1032" name="Picture 8" descr="Non Stick Pan : set of pans">
            <a:hlinkClick r:id="rId6"/>
          </p:cNvPr>
          <p:cNvPicPr>
            <a:picLocks noChangeAspect="1" noChangeArrowheads="1"/>
          </p:cNvPicPr>
          <p:nvPr/>
        </p:nvPicPr>
        <p:blipFill>
          <a:blip r:embed="rId7" cstate="print"/>
          <a:srcRect/>
          <a:stretch>
            <a:fillRect/>
          </a:stretch>
        </p:blipFill>
        <p:spPr bwMode="auto">
          <a:xfrm>
            <a:off x="8367594" y="3785708"/>
            <a:ext cx="2945498" cy="1981200"/>
          </a:xfrm>
          <a:prstGeom prst="rect">
            <a:avLst/>
          </a:prstGeom>
          <a:noFill/>
        </p:spPr>
      </p:pic>
      <p:sp>
        <p:nvSpPr>
          <p:cNvPr id="8" name="Cloud 7"/>
          <p:cNvSpPr/>
          <p:nvPr/>
        </p:nvSpPr>
        <p:spPr>
          <a:xfrm rot="21191830">
            <a:off x="943383" y="1372673"/>
            <a:ext cx="3810000" cy="18288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rot="20880750">
            <a:off x="1207564" y="1639692"/>
            <a:ext cx="3219181" cy="1200329"/>
          </a:xfrm>
          <a:prstGeom prst="rect">
            <a:avLst/>
          </a:prstGeom>
          <a:noFill/>
        </p:spPr>
        <p:txBody>
          <a:bodyPr wrap="square" rtlCol="0">
            <a:spAutoFit/>
          </a:bodyPr>
          <a:lstStyle/>
          <a:p>
            <a:pPr algn="ctr"/>
            <a:r>
              <a:rPr lang="en-US" sz="2400" b="1" dirty="0">
                <a:solidFill>
                  <a:schemeClr val="bg1"/>
                </a:solidFill>
              </a:rPr>
              <a:t>Many induce estrogenic effects in aquatic life</a:t>
            </a:r>
            <a:endParaRPr lang="en-US" sz="3200" b="1" dirty="0">
              <a:solidFill>
                <a:schemeClr val="bg1"/>
              </a:solidFill>
            </a:endParaRPr>
          </a:p>
        </p:txBody>
      </p:sp>
      <p:sp>
        <p:nvSpPr>
          <p:cNvPr id="10" name="Title 1"/>
          <p:cNvSpPr txBox="1">
            <a:spLocks/>
          </p:cNvSpPr>
          <p:nvPr/>
        </p:nvSpPr>
        <p:spPr>
          <a:xfrm>
            <a:off x="1981200" y="274638"/>
            <a:ext cx="8229600" cy="1143000"/>
          </a:xfrm>
          <a:prstGeom prst="rect">
            <a:avLst/>
          </a:prstGeom>
        </p:spPr>
        <p:txBody>
          <a:bodyPr>
            <a:normAutofit/>
          </a:bodyPr>
          <a:lstStyle/>
          <a:p>
            <a:pPr algn="ctr">
              <a:spcBef>
                <a:spcPct val="0"/>
              </a:spcBef>
              <a:defRPr/>
            </a:pPr>
            <a:endParaRPr lang="en-US" sz="3600" dirty="0">
              <a:latin typeface="+mj-lt"/>
              <a:ea typeface="+mj-ea"/>
              <a:cs typeface="+mj-cs"/>
            </a:endParaRPr>
          </a:p>
        </p:txBody>
      </p:sp>
      <p:sp>
        <p:nvSpPr>
          <p:cNvPr id="11" name="Explosion 1 10"/>
          <p:cNvSpPr/>
          <p:nvPr/>
        </p:nvSpPr>
        <p:spPr>
          <a:xfrm rot="1152860">
            <a:off x="5191216" y="1470390"/>
            <a:ext cx="2209800" cy="1676400"/>
          </a:xfrm>
          <a:prstGeom prst="irregularSeal1">
            <a:avLst/>
          </a:prstGeom>
          <a:solidFill>
            <a:srgbClr val="E3E8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PFOS</a:t>
            </a:r>
          </a:p>
        </p:txBody>
      </p:sp>
      <p:sp>
        <p:nvSpPr>
          <p:cNvPr id="12" name="Explosion 1 11"/>
          <p:cNvSpPr/>
          <p:nvPr/>
        </p:nvSpPr>
        <p:spPr>
          <a:xfrm>
            <a:off x="9305521" y="1001473"/>
            <a:ext cx="1981200" cy="1600200"/>
          </a:xfrm>
          <a:prstGeom prst="irregularSeal1">
            <a:avLst/>
          </a:prstGeom>
          <a:solidFill>
            <a:srgbClr val="E3E8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PFOA</a:t>
            </a:r>
          </a:p>
        </p:txBody>
      </p:sp>
      <p:sp>
        <p:nvSpPr>
          <p:cNvPr id="14" name="Explosion 1 13"/>
          <p:cNvSpPr/>
          <p:nvPr/>
        </p:nvSpPr>
        <p:spPr>
          <a:xfrm>
            <a:off x="7480739" y="2208217"/>
            <a:ext cx="2667000" cy="1752600"/>
          </a:xfrm>
          <a:prstGeom prst="irregularSeal1">
            <a:avLst/>
          </a:prstGeom>
          <a:solidFill>
            <a:srgbClr val="E3E8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853 total </a:t>
            </a:r>
          </a:p>
        </p:txBody>
      </p:sp>
      <p:sp>
        <p:nvSpPr>
          <p:cNvPr id="15" name="Title 1"/>
          <p:cNvSpPr txBox="1">
            <a:spLocks/>
          </p:cNvSpPr>
          <p:nvPr/>
        </p:nvSpPr>
        <p:spPr>
          <a:xfrm>
            <a:off x="1981200" y="685800"/>
            <a:ext cx="8229600" cy="1143000"/>
          </a:xfrm>
          <a:prstGeom prst="rect">
            <a:avLst/>
          </a:prstGeom>
        </p:spPr>
        <p:txBody>
          <a:bodyPr>
            <a:normAutofit/>
          </a:bodyPr>
          <a:lstStyle/>
          <a:p>
            <a:pPr algn="ctr">
              <a:spcBef>
                <a:spcPct val="0"/>
              </a:spcBef>
              <a:defRPr/>
            </a:pPr>
            <a:r>
              <a:rPr lang="en-US" sz="3200" dirty="0">
                <a:latin typeface="+mj-lt"/>
                <a:ea typeface="+mj-ea"/>
                <a:cs typeface="+mj-cs"/>
              </a:rPr>
              <a:t>Perfluorinated Compounds (PFCs)</a:t>
            </a:r>
          </a:p>
        </p:txBody>
      </p:sp>
      <p:sp>
        <p:nvSpPr>
          <p:cNvPr id="16" name="Teardrop 15"/>
          <p:cNvSpPr/>
          <p:nvPr/>
        </p:nvSpPr>
        <p:spPr>
          <a:xfrm rot="17661565">
            <a:off x="4531605" y="2540491"/>
            <a:ext cx="508448" cy="539727"/>
          </a:xfrm>
          <a:prstGeom prst="teardrop">
            <a:avLst>
              <a:gd name="adj" fmla="val 1140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ardrop 16"/>
          <p:cNvSpPr/>
          <p:nvPr/>
        </p:nvSpPr>
        <p:spPr>
          <a:xfrm rot="18668556">
            <a:off x="3552495" y="3128006"/>
            <a:ext cx="455510" cy="575756"/>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Carpet : Carpet roll.">
            <a:hlinkClick r:id="rId8"/>
          </p:cNvPr>
          <p:cNvPicPr>
            <a:picLocks noChangeAspect="1" noChangeArrowheads="1"/>
          </p:cNvPicPr>
          <p:nvPr/>
        </p:nvPicPr>
        <p:blipFill>
          <a:blip r:embed="rId9" cstate="print"/>
          <a:srcRect/>
          <a:stretch>
            <a:fillRect/>
          </a:stretch>
        </p:blipFill>
        <p:spPr bwMode="auto">
          <a:xfrm>
            <a:off x="5905502" y="4122800"/>
            <a:ext cx="2285998" cy="1524000"/>
          </a:xfrm>
          <a:prstGeom prst="rect">
            <a:avLst/>
          </a:prstGeom>
          <a:noFill/>
        </p:spPr>
      </p:pic>
    </p:spTree>
    <p:extLst>
      <p:ext uri="{BB962C8B-B14F-4D97-AF65-F5344CB8AC3E}">
        <p14:creationId xmlns:p14="http://schemas.microsoft.com/office/powerpoint/2010/main" val="253013523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1312</TotalTime>
  <Words>743</Words>
  <Application>Microsoft Office PowerPoint</Application>
  <PresentationFormat>Widescreen</PresentationFormat>
  <Paragraphs>119</Paragraphs>
  <Slides>18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Garamond</vt:lpstr>
      <vt:lpstr>Organic</vt:lpstr>
      <vt:lpstr>Evaluating ESOCs in Florida Waterbodies </vt:lpstr>
      <vt:lpstr>ESOCs are found in waste water effluent</vt:lpstr>
      <vt:lpstr>Personal Care Products &amp; Pharmaceuticals</vt:lpstr>
      <vt:lpstr>PowerPoint Presentation</vt:lpstr>
      <vt:lpstr>PowerPoint Presentation</vt:lpstr>
      <vt:lpstr>              Current Use Pesticides</vt:lpstr>
      <vt:lpstr>Brominated Flame Retardants </vt:lpstr>
      <vt:lpstr>PowerPoint Presentation</vt:lpstr>
      <vt:lpstr>PowerPoint Presentation</vt:lpstr>
      <vt:lpstr>PowerPoint Presentation</vt:lpstr>
      <vt:lpstr>Objective </vt:lpstr>
      <vt:lpstr>Expected Outcome</vt:lpstr>
      <vt:lpstr>Sampling Method Considerations</vt:lpstr>
      <vt:lpstr>Determining the Collection Method</vt:lpstr>
      <vt:lpstr>Whole Water Grab Samples</vt:lpstr>
      <vt:lpstr>Integrative Sampling Devices</vt:lpstr>
      <vt:lpstr>Measuring Biological Effects Samples are extracted from both POCIS &amp; SPMD and screened for:  Estrogenic  and androgenic activity using:  * Bioluminescent yeast estrogen/androgen screen (BLYES/BLYAS)   * Binding and transactivation assays Genotoxicity using SOS Chromotest </vt:lpstr>
      <vt:lpstr>Alicia Wilson Water Quality Assessment Program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ESOCs in Florida Waterbodies</dc:title>
  <dc:creator>Wilson, Alicia</dc:creator>
  <cp:lastModifiedBy>Hogue, Alicia</cp:lastModifiedBy>
  <cp:revision>26</cp:revision>
  <dcterms:created xsi:type="dcterms:W3CDTF">2014-04-15T17:47:24Z</dcterms:created>
  <dcterms:modified xsi:type="dcterms:W3CDTF">2017-02-27T13:04:58Z</dcterms:modified>
</cp:coreProperties>
</file>