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1" r:id="rId1"/>
  </p:sldMasterIdLst>
  <p:notesMasterIdLst>
    <p:notesMasterId r:id="rId31"/>
  </p:notesMasterIdLst>
  <p:sldIdLst>
    <p:sldId id="257" r:id="rId2"/>
    <p:sldId id="275" r:id="rId3"/>
    <p:sldId id="297" r:id="rId4"/>
    <p:sldId id="298" r:id="rId5"/>
    <p:sldId id="299" r:id="rId6"/>
    <p:sldId id="300" r:id="rId7"/>
    <p:sldId id="302" r:id="rId8"/>
    <p:sldId id="301" r:id="rId9"/>
    <p:sldId id="304" r:id="rId10"/>
    <p:sldId id="317" r:id="rId11"/>
    <p:sldId id="305" r:id="rId12"/>
    <p:sldId id="303" r:id="rId13"/>
    <p:sldId id="322" r:id="rId14"/>
    <p:sldId id="306" r:id="rId15"/>
    <p:sldId id="318" r:id="rId16"/>
    <p:sldId id="312" r:id="rId17"/>
    <p:sldId id="308" r:id="rId18"/>
    <p:sldId id="309" r:id="rId19"/>
    <p:sldId id="320" r:id="rId20"/>
    <p:sldId id="307" r:id="rId21"/>
    <p:sldId id="321" r:id="rId22"/>
    <p:sldId id="311" r:id="rId23"/>
    <p:sldId id="315" r:id="rId24"/>
    <p:sldId id="313" r:id="rId25"/>
    <p:sldId id="314" r:id="rId26"/>
    <p:sldId id="310" r:id="rId27"/>
    <p:sldId id="319" r:id="rId28"/>
    <p:sldId id="316" r:id="rId29"/>
    <p:sldId id="296" r:id="rId3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ogue, Alicia" initials="HA" lastIdx="2" clrIdx="0">
    <p:extLst>
      <p:ext uri="{19B8F6BF-5375-455C-9EA6-DF929625EA0E}">
        <p15:presenceInfo xmlns:p15="http://schemas.microsoft.com/office/powerpoint/2012/main" userId="S-1-5-21-1004336348-1214440339-1801674531-4373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39" autoAdjust="0"/>
    <p:restoredTop sz="94660"/>
  </p:normalViewPr>
  <p:slideViewPr>
    <p:cSldViewPr>
      <p:cViewPr varScale="1">
        <p:scale>
          <a:sx n="104" d="100"/>
          <a:sy n="104" d="100"/>
        </p:scale>
        <p:origin x="1758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86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37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6A7E1468-94E5-452D-A006-BAC6A53BF8DF}" type="datetimeFigureOut">
              <a:rPr lang="en-US"/>
              <a:pPr>
                <a:defRPr/>
              </a:pPr>
              <a:t>5/9/2017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DD2F8C08-14C6-4A75-9319-D622FA9070E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645306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/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FA8C244-4AE9-47BC-AD75-52886922211F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US" dirty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32462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/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FA8C244-4AE9-47BC-AD75-52886922211F}" type="slidenum">
              <a:rPr lang="en-US">
                <a:solidFill>
                  <a:prstClr val="black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n-US" dirty="0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00759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/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FA8C244-4AE9-47BC-AD75-52886922211F}" type="slidenum">
              <a:rPr lang="en-US">
                <a:solidFill>
                  <a:prstClr val="black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n-US" dirty="0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60096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/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FA8C244-4AE9-47BC-AD75-52886922211F}" type="slidenum">
              <a:rPr lang="en-US">
                <a:solidFill>
                  <a:prstClr val="black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n-US" dirty="0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60096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/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FA8C244-4AE9-47BC-AD75-52886922211F}" type="slidenum">
              <a:rPr lang="en-US">
                <a:solidFill>
                  <a:prstClr val="black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n-US" dirty="0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56692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/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FA8C244-4AE9-47BC-AD75-52886922211F}" type="slidenum">
              <a:rPr lang="en-US">
                <a:solidFill>
                  <a:prstClr val="black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en-US" dirty="0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202597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/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FA8C244-4AE9-47BC-AD75-52886922211F}" type="slidenum">
              <a:rPr lang="en-US">
                <a:solidFill>
                  <a:prstClr val="black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en-US" dirty="0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54831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/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FA8C244-4AE9-47BC-AD75-52886922211F}" type="slidenum">
              <a:rPr lang="en-US">
                <a:solidFill>
                  <a:prstClr val="black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en-US" dirty="0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593607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/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FA8C244-4AE9-47BC-AD75-52886922211F}" type="slidenum">
              <a:rPr lang="en-US">
                <a:solidFill>
                  <a:prstClr val="black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en-US" dirty="0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210273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/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FA8C244-4AE9-47BC-AD75-52886922211F}" type="slidenum">
              <a:rPr lang="en-US">
                <a:solidFill>
                  <a:prstClr val="black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en-US" dirty="0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523493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/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FA8C244-4AE9-47BC-AD75-52886922211F}" type="slidenum">
              <a:rPr lang="en-US">
                <a:solidFill>
                  <a:prstClr val="black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en-US" dirty="0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62945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/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FA8C244-4AE9-47BC-AD75-52886922211F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US" dirty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324626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/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FA8C244-4AE9-47BC-AD75-52886922211F}" type="slidenum">
              <a:rPr lang="en-US">
                <a:solidFill>
                  <a:prstClr val="black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en-US" dirty="0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002817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/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FA8C244-4AE9-47BC-AD75-52886922211F}" type="slidenum">
              <a:rPr lang="en-US">
                <a:solidFill>
                  <a:prstClr val="black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23</a:t>
            </a:fld>
            <a:endParaRPr lang="en-US" dirty="0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82453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/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FA8C244-4AE9-47BC-AD75-52886922211F}" type="slidenum">
              <a:rPr lang="en-US">
                <a:solidFill>
                  <a:prstClr val="black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25</a:t>
            </a:fld>
            <a:endParaRPr lang="en-US" dirty="0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606569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/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FA8C244-4AE9-47BC-AD75-52886922211F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26</a:t>
            </a:fld>
            <a:endParaRPr lang="en-US" dirty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56682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/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FA8C244-4AE9-47BC-AD75-52886922211F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27</a:t>
            </a:fld>
            <a:endParaRPr lang="en-US" dirty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551256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/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FA8C244-4AE9-47BC-AD75-52886922211F}" type="slidenum">
              <a:rPr lang="en-US">
                <a:solidFill>
                  <a:prstClr val="black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28</a:t>
            </a:fld>
            <a:endParaRPr lang="en-US" dirty="0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64327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/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FA8C244-4AE9-47BC-AD75-52886922211F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 dirty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32462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/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FA8C244-4AE9-47BC-AD75-52886922211F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 dirty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32462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/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FA8C244-4AE9-47BC-AD75-52886922211F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US" dirty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32462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/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FA8C244-4AE9-47BC-AD75-52886922211F}" type="slidenum">
              <a:rPr lang="en-US">
                <a:solidFill>
                  <a:prstClr val="black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US" dirty="0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37036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/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FA8C244-4AE9-47BC-AD75-52886922211F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US" dirty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68451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/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FA8C244-4AE9-47BC-AD75-52886922211F}" type="slidenum">
              <a:rPr lang="en-US">
                <a:solidFill>
                  <a:prstClr val="black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n-US" dirty="0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53720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/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FA8C244-4AE9-47BC-AD75-52886922211F}" type="slidenum">
              <a:rPr lang="en-US">
                <a:solidFill>
                  <a:prstClr val="black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n-US" dirty="0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07515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C5CEC-0E90-4405-AD89-29882474B5E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5/9/2017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7B5AD-F148-4113-974F-8333BE0437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16726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C5CEC-0E90-4405-AD89-29882474B5E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5/9/2017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7B5AD-F148-4113-974F-8333BE0437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3829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C5CEC-0E90-4405-AD89-29882474B5E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5/9/2017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7B5AD-F148-4113-974F-8333BE0437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8758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C5CEC-0E90-4405-AD89-29882474B5E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5/9/2017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7B5AD-F148-4113-974F-8333BE0437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77446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C5CEC-0E90-4405-AD89-29882474B5E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5/9/2017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7B5AD-F148-4113-974F-8333BE0437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02510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C5CEC-0E90-4405-AD89-29882474B5E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5/9/2017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7B5AD-F148-4113-974F-8333BE0437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17631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C5CEC-0E90-4405-AD89-29882474B5E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5/9/2017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7B5AD-F148-4113-974F-8333BE0437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3705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C5CEC-0E90-4405-AD89-29882474B5E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5/9/2017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7B5AD-F148-4113-974F-8333BE0437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44809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C5CEC-0E90-4405-AD89-29882474B5E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5/9/2017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7B5AD-F148-4113-974F-8333BE0437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25454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C5CEC-0E90-4405-AD89-29882474B5E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5/9/2017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7B5AD-F148-4113-974F-8333BE0437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82869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C5CEC-0E90-4405-AD89-29882474B5E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5/9/2017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7B5AD-F148-4113-974F-8333BE0437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9028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11AC5CEC-0E90-4405-AD89-29882474B5E2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5/9/2017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3CA7B5AD-F148-4113-974F-8333BE0437C8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64920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publicfiles.dep.state.fl.us/dear/watershed%20monitoring/documents/WMS-SamplingManual.pdf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3657600"/>
          </a:xfrm>
          <a:solidFill>
            <a:schemeClr val="tx2">
              <a:lumMod val="75000"/>
              <a:alpha val="80000"/>
            </a:schemeClr>
          </a:solidFill>
        </p:spPr>
        <p:txBody>
          <a:bodyPr>
            <a:noAutofit/>
          </a:bodyPr>
          <a:lstStyle/>
          <a:p>
            <a:r>
              <a:rPr lang="en-US" sz="6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ESOC Pilot Study</a:t>
            </a:r>
            <a:br>
              <a:rPr lang="en-US" sz="6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6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Field Sampling Logistics &amp; QA/QC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4800600"/>
            <a:ext cx="7162800" cy="1447800"/>
          </a:xfrm>
          <a:solidFill>
            <a:schemeClr val="tx2">
              <a:lumMod val="75000"/>
              <a:alpha val="62000"/>
            </a:schemeClr>
          </a:solidFill>
        </p:spPr>
        <p:txBody>
          <a:bodyPr>
            <a:normAutofit/>
          </a:bodyPr>
          <a:lstStyle/>
          <a:p>
            <a:pPr algn="ctr">
              <a:buFont typeface="Arial" charset="0"/>
              <a:buNone/>
            </a:pPr>
            <a:r>
              <a:rPr lang="en-US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Stephanie </a:t>
            </a:r>
            <a:r>
              <a:rPr lang="en-US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Sunderman</a:t>
            </a:r>
            <a:r>
              <a:rPr lang="en-US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-Barnes </a:t>
            </a:r>
          </a:p>
          <a:p>
            <a:pPr algn="ctr">
              <a:buFont typeface="Arial" charset="0"/>
              <a:buNone/>
            </a:pPr>
            <a:r>
              <a:rPr lang="en-US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Watershed Monitoring Section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639762"/>
          </a:xfrm>
          <a:solidFill>
            <a:schemeClr val="tx2">
              <a:lumMod val="75000"/>
              <a:alpha val="62000"/>
            </a:schemeClr>
          </a:solidFill>
        </p:spPr>
        <p:txBody>
          <a:bodyPr rtlCol="0">
            <a:no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n-US" sz="32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Preparation for Deployment Event</a:t>
            </a:r>
            <a:endParaRPr lang="en-US" sz="5400" b="1" i="1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7696200" cy="5562600"/>
          </a:xfrm>
          <a:solidFill>
            <a:schemeClr val="tx2">
              <a:lumMod val="75000"/>
              <a:alpha val="68000"/>
            </a:schemeClr>
          </a:solidFill>
        </p:spPr>
        <p:txBody>
          <a:bodyPr rtlCol="0">
            <a:normAutofit fontScale="92500" lnSpcReduction="20000"/>
          </a:bodyPr>
          <a:lstStyle/>
          <a:p>
            <a:pPr marL="0" indent="0" fontAlgn="auto">
              <a:spcAft>
                <a:spcPts val="0"/>
              </a:spcAft>
              <a:buNone/>
              <a:defRPr/>
            </a:pP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Canister &amp; all deployment material that will contact site water must be cleaned using the following procedure:</a:t>
            </a:r>
          </a:p>
          <a:p>
            <a:pPr marL="514350" indent="-457200">
              <a:buFont typeface="+mj-lt"/>
              <a:buAutoNum type="arabicPeriod"/>
              <a:defRPr/>
            </a:pP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Clean with degreasing solution (if necessary)</a:t>
            </a:r>
          </a:p>
          <a:p>
            <a:pPr marL="514350" indent="-457200">
              <a:buFont typeface="+mj-lt"/>
              <a:buAutoNum type="arabicPeriod"/>
              <a:defRPr/>
            </a:pP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Soak in hot soapy (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liqui-nox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water for several minutes.</a:t>
            </a:r>
          </a:p>
          <a:p>
            <a:pPr marL="514350" indent="-457200">
              <a:buFont typeface="+mj-lt"/>
              <a:buAutoNum type="arabicPeriod"/>
              <a:defRPr/>
            </a:pP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Scrub with hot soapy (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liqui-nox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water.</a:t>
            </a:r>
          </a:p>
          <a:p>
            <a:pPr marL="514350" indent="-457200">
              <a:buFont typeface="+mj-lt"/>
              <a:buAutoNum type="arabicPeriod"/>
              <a:defRPr/>
            </a:pP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Rinse with hot water.</a:t>
            </a:r>
          </a:p>
          <a:p>
            <a:pPr marL="514350" indent="-457200">
              <a:buFont typeface="+mj-lt"/>
              <a:buAutoNum type="arabicPeriod"/>
              <a:defRPr/>
            </a:pP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Rinse with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nanograde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or pesticide grade acetone. (Use Acetone to remove all water.)</a:t>
            </a:r>
          </a:p>
          <a:p>
            <a:pPr marL="514350" indent="-457200">
              <a:buFont typeface="+mj-lt"/>
              <a:buAutoNum type="arabicPeriod"/>
              <a:defRPr/>
            </a:pP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Rinse with hexane.</a:t>
            </a:r>
          </a:p>
          <a:p>
            <a:pPr marL="514350" indent="-457200">
              <a:buFont typeface="+mj-lt"/>
              <a:buAutoNum type="arabicPeriod"/>
              <a:defRPr/>
            </a:pP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Allow to dry.</a:t>
            </a:r>
          </a:p>
          <a:p>
            <a:pPr marL="514350" indent="-457200">
              <a:buFont typeface="+mj-lt"/>
              <a:buAutoNum type="arabicPeriod"/>
              <a:defRPr/>
            </a:pP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Store on clean metal cabinets / container or laminate-free (untreated) Aluminum foil.</a:t>
            </a:r>
          </a:p>
          <a:p>
            <a:pPr fontAlgn="auto"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-5400000">
            <a:off x="7015163" y="3376612"/>
            <a:ext cx="2381250" cy="1571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1175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639762"/>
          </a:xfrm>
          <a:solidFill>
            <a:schemeClr val="tx2">
              <a:lumMod val="75000"/>
              <a:alpha val="62000"/>
            </a:schemeClr>
          </a:solidFill>
        </p:spPr>
        <p:txBody>
          <a:bodyPr rtlCol="0">
            <a:no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n-US" sz="32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Preparation for Deployment Event</a:t>
            </a:r>
            <a:endParaRPr lang="en-US" sz="5400" b="1" i="1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066800"/>
            <a:ext cx="8839200" cy="5562600"/>
          </a:xfrm>
          <a:solidFill>
            <a:schemeClr val="tx2">
              <a:lumMod val="75000"/>
              <a:alpha val="68000"/>
            </a:schemeClr>
          </a:solidFill>
        </p:spPr>
        <p:txBody>
          <a:bodyPr rtlCol="0">
            <a:normAutofit fontScale="92500" lnSpcReduction="10000"/>
          </a:bodyPr>
          <a:lstStyle/>
          <a:p>
            <a:pPr marL="0" indent="0">
              <a:buNone/>
              <a:defRPr/>
            </a:pP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 deployment location &amp; develop strategy for securing canister.</a:t>
            </a:r>
          </a:p>
          <a:p>
            <a:pPr marL="514350" indent="-457200">
              <a:defRPr/>
            </a:pP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Canister must </a:t>
            </a:r>
            <a:r>
              <a:rPr lang="en-US" sz="2800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remain completely submerged for entire 30 - 35 day deployment period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457200">
              <a:defRPr/>
            </a:pP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Canister may be secured to a fixed point or suspended above bottom. </a:t>
            </a:r>
            <a:r>
              <a:rPr lang="en-US" sz="2800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Targeted sampling depth is top 1m of water column.</a:t>
            </a:r>
          </a:p>
          <a:p>
            <a:pPr marL="514350" indent="-457200">
              <a:defRPr/>
            </a:pP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Choose hidden deployment location to minimize vandalism.</a:t>
            </a:r>
          </a:p>
          <a:p>
            <a:pPr marL="514350" indent="-457200">
              <a:defRPr/>
            </a:pP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Sunshields can be used to reduce exposure to direct sunlight.</a:t>
            </a:r>
          </a:p>
          <a:p>
            <a:pPr marL="514350" indent="-457200">
              <a:defRPr/>
            </a:pP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site has high suspended solids, place canister behind an object that will shield it from debris &amp; orient canister so that fewer openings are pointed upstream.</a:t>
            </a:r>
          </a:p>
          <a:p>
            <a:pPr lvl="1">
              <a:defRPr/>
            </a:pP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66724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639762"/>
          </a:xfrm>
          <a:solidFill>
            <a:schemeClr val="tx2">
              <a:lumMod val="75000"/>
              <a:alpha val="62000"/>
            </a:schemeClr>
          </a:solidFill>
        </p:spPr>
        <p:txBody>
          <a:bodyPr rtlCol="0">
            <a:no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n-US" sz="32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Deployment Event Procedures</a:t>
            </a:r>
            <a:endParaRPr lang="en-US" sz="5400" b="1" i="1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8839200" cy="5562600"/>
          </a:xfrm>
          <a:solidFill>
            <a:schemeClr val="tx2">
              <a:lumMod val="75000"/>
              <a:alpha val="68000"/>
            </a:schemeClr>
          </a:solidFill>
        </p:spPr>
        <p:txBody>
          <a:bodyPr rtlCol="0">
            <a:normAutofit/>
          </a:bodyPr>
          <a:lstStyle/>
          <a:p>
            <a:pPr>
              <a:defRPr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Perform daily multi-parameter meter calibration / verification.</a:t>
            </a:r>
          </a:p>
          <a:p>
            <a:pPr>
              <a:defRPr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Navigate to deployment location. Record location using Trimble GPS unit (generic point).</a:t>
            </a:r>
          </a:p>
          <a:p>
            <a:pPr>
              <a:defRPr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Document water characteristic before deploying passive sampling device, collect YSI data after.</a:t>
            </a:r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47799" y="3200400"/>
            <a:ext cx="6352382" cy="3640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7483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639762"/>
          </a:xfrm>
          <a:solidFill>
            <a:schemeClr val="tx2">
              <a:lumMod val="75000"/>
              <a:alpha val="62000"/>
            </a:schemeClr>
          </a:solidFill>
        </p:spPr>
        <p:txBody>
          <a:bodyPr rtlCol="0">
            <a:no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n-US" sz="32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Deployment Event Procedures</a:t>
            </a:r>
            <a:endParaRPr lang="en-US" sz="5400" b="1" i="1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8839200" cy="5562600"/>
          </a:xfrm>
          <a:solidFill>
            <a:schemeClr val="tx2">
              <a:lumMod val="75000"/>
              <a:alpha val="68000"/>
            </a:schemeClr>
          </a:solidFill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None/>
              <a:defRPr/>
            </a:pP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/>
          <a:srcRect b="42251"/>
          <a:stretch>
            <a:fillRect/>
          </a:stretch>
        </p:blipFill>
        <p:spPr>
          <a:xfrm>
            <a:off x="0" y="1905000"/>
            <a:ext cx="9200001" cy="304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7483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639762"/>
          </a:xfrm>
          <a:solidFill>
            <a:schemeClr val="tx2">
              <a:lumMod val="75000"/>
              <a:alpha val="62000"/>
            </a:schemeClr>
          </a:solidFill>
        </p:spPr>
        <p:txBody>
          <a:bodyPr rtlCol="0">
            <a:no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n-US" sz="32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Deployment Event Procedures</a:t>
            </a:r>
            <a:endParaRPr lang="en-US" sz="5400" b="1" i="1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8839200" cy="5562600"/>
          </a:xfrm>
          <a:solidFill>
            <a:schemeClr val="tx2">
              <a:lumMod val="75000"/>
              <a:alpha val="68000"/>
            </a:schemeClr>
          </a:solidFill>
        </p:spPr>
        <p:txBody>
          <a:bodyPr rtlCol="0"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Prepare deployment hardware before opening SPMD &amp; POCIS cans.  </a:t>
            </a:r>
            <a:r>
              <a:rPr lang="en-US" sz="2400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not expose sampling devices to air for &gt; 30 min.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>
              <a:spcAft>
                <a:spcPts val="600"/>
              </a:spcAft>
              <a:defRPr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Shut off fuel powered equipment before opening cans &amp; disperse any surface film before placing sampling devices in water.  Handle sampling devices by holders.</a:t>
            </a:r>
          </a:p>
          <a:p>
            <a:pPr>
              <a:spcAft>
                <a:spcPts val="600"/>
              </a:spcAft>
              <a:defRPr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Place 3 POCIS &amp; 3 SPMD (2 pre-spiked w/ PRCs) in canister.  Secure canister lid.  </a:t>
            </a:r>
          </a:p>
          <a:p>
            <a:pPr>
              <a:spcAft>
                <a:spcPts val="600"/>
              </a:spcAft>
              <a:defRPr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Make sure canister is fully submerged &amp; will remain in top 1m of water column.</a:t>
            </a:r>
          </a:p>
          <a:p>
            <a:pPr>
              <a:spcAft>
                <a:spcPts val="600"/>
              </a:spcAft>
              <a:defRPr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not discard shipping can.  Close lid &amp; place site ID label on can - same cans will be used for shipment following retrieval. </a:t>
            </a:r>
          </a:p>
          <a:p>
            <a:pPr fontAlgn="auto"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67833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639762"/>
          </a:xfrm>
          <a:solidFill>
            <a:schemeClr val="tx2">
              <a:lumMod val="75000"/>
              <a:alpha val="62000"/>
            </a:schemeClr>
          </a:solidFill>
        </p:spPr>
        <p:txBody>
          <a:bodyPr rtlCol="0">
            <a:no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n-US" sz="32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Deployment Event Procedures</a:t>
            </a:r>
            <a:endParaRPr lang="en-US" sz="5400" b="1" i="1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8839200" cy="5562600"/>
          </a:xfrm>
          <a:solidFill>
            <a:schemeClr val="tx2">
              <a:lumMod val="75000"/>
              <a:alpha val="68000"/>
            </a:schemeClr>
          </a:solidFill>
        </p:spPr>
        <p:txBody>
          <a:bodyPr rtlCol="0">
            <a:normAutofit/>
          </a:bodyPr>
          <a:lstStyle/>
          <a:p>
            <a:pPr marL="0" indent="0">
              <a:spcBef>
                <a:spcPts val="1200"/>
              </a:spcBef>
              <a:buNone/>
              <a:defRPr/>
            </a:pPr>
            <a:endParaRPr lang="en-US" sz="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  <a:defRPr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Document deployment time &amp; conditions on field sheet.</a:t>
            </a:r>
          </a:p>
          <a:p>
            <a:pPr>
              <a:spcBef>
                <a:spcPts val="1200"/>
              </a:spcBef>
              <a:defRPr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Take photos of deployment setup &amp; canister in water.</a:t>
            </a:r>
            <a:endParaRPr 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667000"/>
            <a:ext cx="9144000" cy="339047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362200" y="4495800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N/A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76055" y="4126468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N/A</a:t>
            </a:r>
          </a:p>
        </p:txBody>
      </p:sp>
    </p:spTree>
    <p:extLst>
      <p:ext uri="{BB962C8B-B14F-4D97-AF65-F5344CB8AC3E}">
        <p14:creationId xmlns:p14="http://schemas.microsoft.com/office/powerpoint/2010/main" val="27653479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8839200" cy="5562600"/>
          </a:xfrm>
          <a:solidFill>
            <a:schemeClr val="tx2">
              <a:lumMod val="75000"/>
              <a:alpha val="68000"/>
            </a:schemeClr>
          </a:solidFill>
        </p:spPr>
        <p:txBody>
          <a:bodyPr rtlCol="0">
            <a:normAutofit/>
          </a:bodyPr>
          <a:lstStyle/>
          <a:p>
            <a:pPr marL="0" indent="0" fontAlgn="auto">
              <a:spcAft>
                <a:spcPts val="0"/>
              </a:spcAft>
              <a:buNone/>
              <a:defRPr/>
            </a:pP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Example passive sampling device setup: canister with 3 SPMD (right) and 3 POCIS (left).</a:t>
            </a:r>
          </a:p>
          <a:p>
            <a:pPr fontAlgn="auto"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Image from EST 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labs website.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2209800" y="2108749"/>
            <a:ext cx="4932696" cy="4578190"/>
            <a:chOff x="2057400" y="2127410"/>
            <a:chExt cx="4932696" cy="4578190"/>
          </a:xfrm>
        </p:grpSpPr>
        <p:pic>
          <p:nvPicPr>
            <p:cNvPr id="2049" name="Picture 10" descr="The large POCIS cansiter with a POCIS and SPMD carrier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57400" y="2127410"/>
              <a:ext cx="4932696" cy="45781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8" name="Picture 1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87673" y="3481388"/>
              <a:ext cx="1202423" cy="11765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7" name="Picture 1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30759" y="2458386"/>
              <a:ext cx="1046636" cy="10230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" name="Rectangle 19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21"/>
          <p:cNvSpPr>
            <a:spLocks noChangeArrowheads="1"/>
          </p:cNvSpPr>
          <p:nvPr/>
        </p:nvSpPr>
        <p:spPr bwMode="auto">
          <a:xfrm>
            <a:off x="0" y="2725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639762"/>
          </a:xfrm>
          <a:solidFill>
            <a:schemeClr val="tx2">
              <a:lumMod val="75000"/>
              <a:alpha val="62000"/>
            </a:schemeClr>
          </a:solidFill>
        </p:spPr>
        <p:txBody>
          <a:bodyPr rtlCol="0">
            <a:no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n-US" sz="32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Deployment Event Procedures</a:t>
            </a:r>
            <a:endParaRPr lang="en-US" sz="5400" b="1" i="1" dirty="0">
              <a:latin typeface="Arial" panose="020B060402020202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3683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639762"/>
          </a:xfrm>
          <a:solidFill>
            <a:schemeClr val="tx2">
              <a:lumMod val="75000"/>
              <a:alpha val="62000"/>
            </a:schemeClr>
          </a:solidFill>
        </p:spPr>
        <p:txBody>
          <a:bodyPr rtlCol="0">
            <a:no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n-US" sz="32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Mid-Deployment Event Procedures</a:t>
            </a:r>
            <a:endParaRPr lang="en-US" sz="5400" b="1" i="1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52400" y="1143000"/>
            <a:ext cx="8839200" cy="5562600"/>
          </a:xfrm>
          <a:prstGeom prst="rect">
            <a:avLst/>
          </a:prstGeom>
          <a:solidFill>
            <a:schemeClr val="tx2">
              <a:lumMod val="75000"/>
              <a:alpha val="68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Document condition of passive sampling device. </a:t>
            </a:r>
          </a:p>
          <a:p>
            <a:pPr fontAlgn="auto">
              <a:spcAft>
                <a:spcPts val="0"/>
              </a:spcAft>
              <a:defRPr/>
            </a:pP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Collect field data at same depth as passive sampling device. </a:t>
            </a:r>
            <a:endParaRPr lang="en-US" sz="2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endParaRPr lang="en-US" sz="2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endParaRPr lang="en-US" sz="2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828800"/>
            <a:ext cx="9144000" cy="339047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362200" y="3657600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N/A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209800" y="2901434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N/A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848600" y="3086100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N/A</a:t>
            </a:r>
          </a:p>
        </p:txBody>
      </p:sp>
    </p:spTree>
    <p:extLst>
      <p:ext uri="{BB962C8B-B14F-4D97-AF65-F5344CB8AC3E}">
        <p14:creationId xmlns:p14="http://schemas.microsoft.com/office/powerpoint/2010/main" val="36283176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639762"/>
          </a:xfrm>
          <a:solidFill>
            <a:schemeClr val="tx2">
              <a:lumMod val="75000"/>
              <a:alpha val="62000"/>
            </a:schemeClr>
          </a:solidFill>
        </p:spPr>
        <p:txBody>
          <a:bodyPr rtlCol="0">
            <a:no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n-US" sz="32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Retrieval Event Procedures</a:t>
            </a:r>
            <a:endParaRPr lang="en-US" sz="5400" b="1" i="1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52400" y="1143000"/>
            <a:ext cx="8839200" cy="5562600"/>
          </a:xfrm>
          <a:prstGeom prst="rect">
            <a:avLst/>
          </a:prstGeom>
          <a:solidFill>
            <a:schemeClr val="tx2">
              <a:lumMod val="75000"/>
              <a:alpha val="68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400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Retrieval events for all 4 sites must be within a 2 day window.</a:t>
            </a: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Collect field data and whole water samples before retrieving passive sampling device.</a:t>
            </a:r>
          </a:p>
          <a:p>
            <a:pPr fontAlgn="auto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Collect field data &amp; whole water grab samples at same depth as passive sampling device. Sample collection time must match field data collection time.</a:t>
            </a:r>
            <a:endParaRPr lang="en-US" sz="2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4099052"/>
            <a:ext cx="442653" cy="788670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2225" y="4099052"/>
            <a:ext cx="442653" cy="788670"/>
          </a:xfrm>
          <a:prstGeom prst="rect">
            <a:avLst/>
          </a:prstGeom>
        </p:spPr>
      </p:pic>
      <p:cxnSp>
        <p:nvCxnSpPr>
          <p:cNvPr id="42" name="Straight Connector 41"/>
          <p:cNvCxnSpPr/>
          <p:nvPr/>
        </p:nvCxnSpPr>
        <p:spPr>
          <a:xfrm>
            <a:off x="401486" y="4765819"/>
            <a:ext cx="158728" cy="14933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2472614" y="4765818"/>
            <a:ext cx="158728" cy="149337"/>
          </a:xfrm>
          <a:prstGeom prst="line">
            <a:avLst/>
          </a:prstGeom>
          <a:ln w="25400">
            <a:solidFill>
              <a:schemeClr val="tx1"/>
            </a:solidFill>
          </a:ln>
          <a:scene3d>
            <a:camera prst="orthographicFront">
              <a:rot lat="0" lon="0" rev="540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560214" y="4915156"/>
            <a:ext cx="1921564" cy="663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>
            <a:cxnSpLocks/>
          </p:cNvCxnSpPr>
          <p:nvPr/>
        </p:nvCxnSpPr>
        <p:spPr>
          <a:xfrm>
            <a:off x="5591655" y="5500849"/>
            <a:ext cx="158728" cy="14933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>
            <a:cxnSpLocks/>
          </p:cNvCxnSpPr>
          <p:nvPr/>
        </p:nvCxnSpPr>
        <p:spPr>
          <a:xfrm>
            <a:off x="8705092" y="5500848"/>
            <a:ext cx="158728" cy="149337"/>
          </a:xfrm>
          <a:prstGeom prst="line">
            <a:avLst/>
          </a:prstGeom>
          <a:ln w="25400">
            <a:solidFill>
              <a:schemeClr val="tx1"/>
            </a:solidFill>
          </a:ln>
          <a:scene3d>
            <a:camera prst="orthographicFront">
              <a:rot lat="0" lon="0" rev="540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>
            <a:cxnSpLocks/>
          </p:cNvCxnSpPr>
          <p:nvPr/>
        </p:nvCxnSpPr>
        <p:spPr>
          <a:xfrm>
            <a:off x="5750383" y="5650186"/>
            <a:ext cx="2950431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855974" y="4960081"/>
            <a:ext cx="10458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DEP lab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2970671" y="5005285"/>
            <a:ext cx="9069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USGS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4419600" y="4960081"/>
            <a:ext cx="5418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UF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6727380" y="5726668"/>
            <a:ext cx="8707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AXYS</a:t>
            </a:r>
          </a:p>
        </p:txBody>
      </p:sp>
      <p:pic>
        <p:nvPicPr>
          <p:cNvPr id="60" name="Picture 5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046" y="3887233"/>
            <a:ext cx="444305" cy="789027"/>
          </a:xfrm>
          <a:prstGeom prst="rect">
            <a:avLst/>
          </a:prstGeom>
        </p:spPr>
      </p:pic>
      <p:pic>
        <p:nvPicPr>
          <p:cNvPr id="61" name="Picture 60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4962" y="3887233"/>
            <a:ext cx="444305" cy="789027"/>
          </a:xfrm>
          <a:prstGeom prst="rect">
            <a:avLst/>
          </a:prstGeom>
        </p:spPr>
      </p:pic>
      <p:pic>
        <p:nvPicPr>
          <p:cNvPr id="62" name="Picture 61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2443" y="4237057"/>
            <a:ext cx="351520" cy="434397"/>
          </a:xfrm>
          <a:prstGeom prst="rect">
            <a:avLst/>
          </a:prstGeom>
        </p:spPr>
      </p:pic>
      <p:pic>
        <p:nvPicPr>
          <p:cNvPr id="63" name="Picture 62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5480" y="4241863"/>
            <a:ext cx="351520" cy="434397"/>
          </a:xfrm>
          <a:prstGeom prst="rect">
            <a:avLst/>
          </a:prstGeom>
        </p:spPr>
      </p:pic>
      <p:pic>
        <p:nvPicPr>
          <p:cNvPr id="64" name="Picture 63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757" y="3887233"/>
            <a:ext cx="444305" cy="789027"/>
          </a:xfrm>
          <a:prstGeom prst="rect">
            <a:avLst/>
          </a:prstGeom>
        </p:spPr>
      </p:pic>
      <p:pic>
        <p:nvPicPr>
          <p:cNvPr id="65" name="Picture 6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017" y="3887233"/>
            <a:ext cx="444305" cy="789027"/>
          </a:xfrm>
          <a:prstGeom prst="rect">
            <a:avLst/>
          </a:prstGeom>
        </p:spPr>
      </p:pic>
      <p:pic>
        <p:nvPicPr>
          <p:cNvPr id="80" name="Picture 7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93" y="5410200"/>
            <a:ext cx="444305" cy="789027"/>
          </a:xfrm>
          <a:prstGeom prst="rect">
            <a:avLst/>
          </a:prstGeom>
        </p:spPr>
      </p:pic>
      <p:pic>
        <p:nvPicPr>
          <p:cNvPr id="81" name="Picture 80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009" y="5410200"/>
            <a:ext cx="444305" cy="789027"/>
          </a:xfrm>
          <a:prstGeom prst="rect">
            <a:avLst/>
          </a:prstGeom>
        </p:spPr>
      </p:pic>
      <p:pic>
        <p:nvPicPr>
          <p:cNvPr id="82" name="Picture 81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6490" y="5760024"/>
            <a:ext cx="351520" cy="434397"/>
          </a:xfrm>
          <a:prstGeom prst="rect">
            <a:avLst/>
          </a:prstGeom>
        </p:spPr>
      </p:pic>
      <p:pic>
        <p:nvPicPr>
          <p:cNvPr id="83" name="Picture 82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9527" y="5764830"/>
            <a:ext cx="351520" cy="434397"/>
          </a:xfrm>
          <a:prstGeom prst="rect">
            <a:avLst/>
          </a:prstGeom>
        </p:spPr>
      </p:pic>
      <p:sp>
        <p:nvSpPr>
          <p:cNvPr id="84" name="TextBox 83"/>
          <p:cNvSpPr txBox="1"/>
          <p:nvPr/>
        </p:nvSpPr>
        <p:spPr>
          <a:xfrm>
            <a:off x="152400" y="6225487"/>
            <a:ext cx="525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Fill extra bottles for DEP lab QA/QC at one site</a:t>
            </a:r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9786" y="3799954"/>
            <a:ext cx="442653" cy="788670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4920" y="3799954"/>
            <a:ext cx="442653" cy="788670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7310" y="3799954"/>
            <a:ext cx="442653" cy="788670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2444" y="3799954"/>
            <a:ext cx="442653" cy="788670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096" y="4621530"/>
            <a:ext cx="442653" cy="788670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9230" y="4621530"/>
            <a:ext cx="442653" cy="788670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1620" y="4621530"/>
            <a:ext cx="442653" cy="788670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6754" y="4621530"/>
            <a:ext cx="442653" cy="788670"/>
          </a:xfrm>
          <a:prstGeom prst="rect">
            <a:avLst/>
          </a:prstGeom>
        </p:spPr>
      </p:pic>
      <p:pic>
        <p:nvPicPr>
          <p:cNvPr id="85" name="Picture 8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0426" y="3799954"/>
            <a:ext cx="440923" cy="788670"/>
          </a:xfrm>
          <a:prstGeom prst="rect">
            <a:avLst/>
          </a:prstGeom>
        </p:spPr>
      </p:pic>
      <p:pic>
        <p:nvPicPr>
          <p:cNvPr id="86" name="Picture 8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0889" y="3799954"/>
            <a:ext cx="440923" cy="788670"/>
          </a:xfrm>
          <a:prstGeom prst="rect">
            <a:avLst/>
          </a:prstGeom>
        </p:spPr>
      </p:pic>
      <p:pic>
        <p:nvPicPr>
          <p:cNvPr id="87" name="Picture 8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9804" y="4093946"/>
            <a:ext cx="352181" cy="493387"/>
          </a:xfrm>
          <a:prstGeom prst="rect">
            <a:avLst/>
          </a:prstGeom>
        </p:spPr>
      </p:pic>
      <p:pic>
        <p:nvPicPr>
          <p:cNvPr id="88" name="Picture 8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5241" y="4620239"/>
            <a:ext cx="440923" cy="788670"/>
          </a:xfrm>
          <a:prstGeom prst="rect">
            <a:avLst/>
          </a:prstGeom>
        </p:spPr>
      </p:pic>
      <p:pic>
        <p:nvPicPr>
          <p:cNvPr id="89" name="Picture 8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704" y="4620239"/>
            <a:ext cx="440923" cy="788670"/>
          </a:xfrm>
          <a:prstGeom prst="rect">
            <a:avLst/>
          </a:prstGeom>
        </p:spPr>
      </p:pic>
      <p:pic>
        <p:nvPicPr>
          <p:cNvPr id="90" name="Picture 8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4619" y="4914231"/>
            <a:ext cx="352181" cy="493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9152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639762"/>
          </a:xfrm>
          <a:solidFill>
            <a:schemeClr val="tx2">
              <a:lumMod val="75000"/>
              <a:alpha val="62000"/>
            </a:schemeClr>
          </a:solidFill>
        </p:spPr>
        <p:txBody>
          <a:bodyPr rtlCol="0">
            <a:no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n-US" sz="32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Retrieval Event Procedures</a:t>
            </a:r>
            <a:endParaRPr lang="en-US" sz="5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52400" y="1143000"/>
            <a:ext cx="8839200" cy="5562600"/>
          </a:xfrm>
          <a:prstGeom prst="rect">
            <a:avLst/>
          </a:prstGeom>
          <a:solidFill>
            <a:schemeClr val="tx2">
              <a:lumMod val="75000"/>
              <a:alpha val="68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 logistics diagram to ensure that all required whole water samples are collected.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Place site ID label on each bottle. Record collection date, time, and sampler initials on each bottle label.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Document whole water sample collection information and preservation information on field sheet and custody sheets.  Collection times on bottles / field sheet / custody sheet must match.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en-US" sz="2400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en-US" sz="2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endParaRPr lang="en-US" sz="2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endParaRPr lang="en-US" sz="2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4208180"/>
            <a:ext cx="9144000" cy="2758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426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639762"/>
          </a:xfrm>
          <a:solidFill>
            <a:schemeClr val="tx2">
              <a:lumMod val="75000"/>
              <a:alpha val="62000"/>
            </a:schemeClr>
          </a:solidFill>
        </p:spPr>
        <p:txBody>
          <a:bodyPr rtlCol="0">
            <a:no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Collection at Each Site</a:t>
            </a:r>
            <a:endParaRPr lang="en-US" sz="6000" b="1" i="1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8839200" cy="5562600"/>
          </a:xfrm>
          <a:solidFill>
            <a:schemeClr val="tx2">
              <a:lumMod val="75000"/>
              <a:alpha val="68000"/>
            </a:schemeClr>
          </a:solidFill>
        </p:spPr>
        <p:txBody>
          <a:bodyPr rtlCol="0">
            <a:normAutofit fontScale="77500" lnSpcReduction="20000"/>
          </a:bodyPr>
          <a:lstStyle/>
          <a:p>
            <a:pPr marL="0" indent="0">
              <a:spcAft>
                <a:spcPts val="1200"/>
              </a:spcAft>
              <a:buNone/>
              <a:defRPr/>
            </a:pPr>
            <a:r>
              <a:rPr lang="en-US" sz="3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Deployment period =  30 - 35 days.</a:t>
            </a:r>
          </a:p>
          <a:p>
            <a:pPr marL="0" indent="0">
              <a:spcAft>
                <a:spcPts val="1200"/>
              </a:spcAft>
              <a:buNone/>
              <a:defRPr/>
            </a:pPr>
            <a:r>
              <a:rPr lang="en-US" sz="3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Minimum of </a:t>
            </a:r>
            <a:r>
              <a:rPr lang="en-US" sz="3100" b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three visits</a:t>
            </a:r>
            <a:r>
              <a:rPr lang="en-US" sz="3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each site required during deployment period.</a:t>
            </a:r>
          </a:p>
          <a:p>
            <a:pPr marL="514350" indent="-514350" fontAlgn="auto">
              <a:lnSpc>
                <a:spcPct val="120000"/>
              </a:lnSpc>
              <a:spcBef>
                <a:spcPts val="600"/>
              </a:spcBef>
              <a:spcAft>
                <a:spcPts val="400"/>
              </a:spcAft>
              <a:buFont typeface="+mj-lt"/>
              <a:buAutoNum type="arabicPeriod"/>
              <a:defRPr/>
            </a:pPr>
            <a:r>
              <a:rPr lang="en-US" sz="3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Deployment: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914400" lvl="1" indent="-396875"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Collect field measurements.</a:t>
            </a:r>
          </a:p>
          <a:p>
            <a:pPr marL="914400" lvl="1" indent="-396875"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Deploy passive sampling devices.</a:t>
            </a:r>
          </a:p>
          <a:p>
            <a:pPr marL="514350" indent="-514350" fontAlgn="auto">
              <a:lnSpc>
                <a:spcPct val="120000"/>
              </a:lnSpc>
              <a:spcBef>
                <a:spcPts val="600"/>
              </a:spcBef>
              <a:spcAft>
                <a:spcPts val="400"/>
              </a:spcAft>
              <a:buFont typeface="+mj-lt"/>
              <a:buAutoNum type="arabicPeriod"/>
              <a:defRPr/>
            </a:pPr>
            <a:r>
              <a:rPr lang="en-US" sz="3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Midway through deployment period: </a:t>
            </a:r>
          </a:p>
          <a:p>
            <a:pPr marL="914400" lvl="1" indent="-396875"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Collect field measurements. </a:t>
            </a:r>
          </a:p>
          <a:p>
            <a:pPr marL="914400" lvl="1" indent="-396875"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Observe passive sampling device condition.</a:t>
            </a:r>
          </a:p>
          <a:p>
            <a:pPr marL="514350" indent="-514350" fontAlgn="auto">
              <a:lnSpc>
                <a:spcPct val="120000"/>
              </a:lnSpc>
              <a:spcBef>
                <a:spcPts val="600"/>
              </a:spcBef>
              <a:spcAft>
                <a:spcPts val="400"/>
              </a:spcAft>
              <a:buFont typeface="+mj-lt"/>
              <a:buAutoNum type="arabicPeriod"/>
              <a:defRPr/>
            </a:pPr>
            <a:r>
              <a:rPr lang="en-US" sz="3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Retrieval: </a:t>
            </a:r>
          </a:p>
          <a:p>
            <a:pPr marL="914400" lvl="1" indent="-396875"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Collect field measurements.</a:t>
            </a:r>
          </a:p>
          <a:p>
            <a:pPr marL="914400" lvl="1" indent="-396875"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Collect whole water grab samples. </a:t>
            </a:r>
          </a:p>
          <a:p>
            <a:pPr marL="914400" lvl="1" indent="-396875"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Retrieve passive sampling devices.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639762"/>
          </a:xfrm>
          <a:solidFill>
            <a:schemeClr val="tx2">
              <a:lumMod val="75000"/>
              <a:alpha val="62000"/>
            </a:schemeClr>
          </a:solidFill>
        </p:spPr>
        <p:txBody>
          <a:bodyPr rtlCol="0">
            <a:no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n-US" sz="32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Retrieval Event Procedures</a:t>
            </a:r>
            <a:endParaRPr lang="en-US" sz="5400" b="1" i="1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8839200" cy="5562600"/>
          </a:xfrm>
          <a:solidFill>
            <a:schemeClr val="tx2">
              <a:lumMod val="75000"/>
              <a:alpha val="68000"/>
            </a:schemeClr>
          </a:solidFill>
        </p:spPr>
        <p:txBody>
          <a:bodyPr rtlCol="0"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Prepare shipping can before removing SPMD &amp; POCIS from canister.  </a:t>
            </a:r>
            <a:r>
              <a:rPr lang="en-US" sz="2500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not expose sampling devices to air for &gt; 30 min.</a:t>
            </a:r>
            <a:r>
              <a:rPr lang="en-US" sz="2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Shut off fuel powered equipment before opening cans. Handle sampling devices by holders.</a:t>
            </a: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Place SPMD &amp; POCIS in same cans that they arrived in.  Close can lids &amp; surround with “blue ice” or wet ice packed in separate zip-top bags. </a:t>
            </a:r>
            <a:endParaRPr 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46478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639762"/>
          </a:xfrm>
          <a:solidFill>
            <a:schemeClr val="tx2">
              <a:lumMod val="75000"/>
              <a:alpha val="62000"/>
            </a:schemeClr>
          </a:solidFill>
        </p:spPr>
        <p:txBody>
          <a:bodyPr rtlCol="0">
            <a:no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n-US" sz="32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Retrieval Event Procedures</a:t>
            </a:r>
            <a:endParaRPr lang="en-US" sz="5400" b="1" i="1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8839200" cy="5562600"/>
          </a:xfrm>
          <a:solidFill>
            <a:schemeClr val="tx2">
              <a:lumMod val="75000"/>
              <a:alpha val="68000"/>
            </a:schemeClr>
          </a:solidFill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US" sz="2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en-US" sz="2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Document retrieval time &amp; conditions.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667000"/>
            <a:ext cx="9144000" cy="339047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286000" y="3739634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N/A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286000" y="4108603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N/A</a:t>
            </a:r>
          </a:p>
        </p:txBody>
      </p:sp>
    </p:spTree>
    <p:extLst>
      <p:ext uri="{BB962C8B-B14F-4D97-AF65-F5344CB8AC3E}">
        <p14:creationId xmlns:p14="http://schemas.microsoft.com/office/powerpoint/2010/main" val="27584895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639762"/>
          </a:xfrm>
          <a:solidFill>
            <a:schemeClr val="tx2">
              <a:lumMod val="75000"/>
              <a:alpha val="62000"/>
            </a:schemeClr>
          </a:solidFill>
        </p:spPr>
        <p:txBody>
          <a:bodyPr rtlCol="0">
            <a:no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n-US" sz="32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QA/QC – Field Blanks</a:t>
            </a:r>
            <a:endParaRPr lang="en-US" sz="5400" b="1" i="1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52400" y="1143000"/>
            <a:ext cx="8839200" cy="5562600"/>
          </a:xfrm>
          <a:prstGeom prst="rect">
            <a:avLst/>
          </a:prstGeom>
          <a:solidFill>
            <a:schemeClr val="tx2">
              <a:lumMod val="75000"/>
              <a:alpha val="68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Collect whole water field blank at one of the four field sites </a:t>
            </a:r>
            <a:r>
              <a:rPr lang="en-US" sz="2200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during retrieval event</a:t>
            </a:r>
            <a:r>
              <a:rPr lang="en-US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fontAlgn="auto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Fill all sample bottles with analyte-free water </a:t>
            </a:r>
            <a:r>
              <a:rPr lang="en-US" sz="2200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under field conditions</a:t>
            </a:r>
            <a:r>
              <a:rPr lang="en-US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fontAlgn="auto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 only analyte-free water provided by AXYS.</a:t>
            </a:r>
          </a:p>
          <a:p>
            <a:pPr lvl="1" fontAlgn="auto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 glass bottles and 1L HDPE bottles filled with AXYS ultra-pure DI water</a:t>
            </a:r>
          </a:p>
          <a:p>
            <a:pPr lvl="1" fontAlgn="auto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 </a:t>
            </a:r>
            <a:r>
              <a:rPr lang="en-US" sz="2200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500mL HDPE</a:t>
            </a:r>
            <a:r>
              <a:rPr lang="en-US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bottles filled with PFC-free spring water provided by AXYS.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en-US" sz="2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endParaRPr lang="en-US" sz="2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4756792"/>
            <a:ext cx="442653" cy="78867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2225" y="4756792"/>
            <a:ext cx="442653" cy="788670"/>
          </a:xfrm>
          <a:prstGeom prst="rect">
            <a:avLst/>
          </a:prstGeom>
        </p:spPr>
      </p:pic>
      <p:cxnSp>
        <p:nvCxnSpPr>
          <p:cNvPr id="32" name="Straight Connector 31"/>
          <p:cNvCxnSpPr/>
          <p:nvPr/>
        </p:nvCxnSpPr>
        <p:spPr>
          <a:xfrm>
            <a:off x="401486" y="5423559"/>
            <a:ext cx="158728" cy="14933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2472614" y="5423558"/>
            <a:ext cx="158728" cy="149337"/>
          </a:xfrm>
          <a:prstGeom prst="line">
            <a:avLst/>
          </a:prstGeom>
          <a:ln w="25400">
            <a:solidFill>
              <a:schemeClr val="tx1"/>
            </a:solidFill>
          </a:ln>
          <a:scene3d>
            <a:camera prst="orthographicFront">
              <a:rot lat="0" lon="0" rev="540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560214" y="5572896"/>
            <a:ext cx="1921564" cy="663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>
            <a:cxnSpLocks/>
          </p:cNvCxnSpPr>
          <p:nvPr/>
        </p:nvCxnSpPr>
        <p:spPr>
          <a:xfrm>
            <a:off x="5591655" y="6158589"/>
            <a:ext cx="158728" cy="14933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>
            <a:cxnSpLocks/>
          </p:cNvCxnSpPr>
          <p:nvPr/>
        </p:nvCxnSpPr>
        <p:spPr>
          <a:xfrm>
            <a:off x="8705092" y="6158588"/>
            <a:ext cx="158728" cy="149337"/>
          </a:xfrm>
          <a:prstGeom prst="line">
            <a:avLst/>
          </a:prstGeom>
          <a:ln w="25400">
            <a:solidFill>
              <a:schemeClr val="tx1"/>
            </a:solidFill>
          </a:ln>
          <a:scene3d>
            <a:camera prst="orthographicFront">
              <a:rot lat="0" lon="0" rev="540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cxnSpLocks/>
          </p:cNvCxnSpPr>
          <p:nvPr/>
        </p:nvCxnSpPr>
        <p:spPr>
          <a:xfrm>
            <a:off x="5750383" y="6307926"/>
            <a:ext cx="2950431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855974" y="5617821"/>
            <a:ext cx="10458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DEP lab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2970671" y="5663025"/>
            <a:ext cx="9069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USGS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4419600" y="5617821"/>
            <a:ext cx="5418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UF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727380" y="6384408"/>
            <a:ext cx="8707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AXYS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434017" y="4544973"/>
            <a:ext cx="2232983" cy="789027"/>
            <a:chOff x="357817" y="4649270"/>
            <a:chExt cx="2232983" cy="789027"/>
          </a:xfrm>
        </p:grpSpPr>
        <p:pic>
          <p:nvPicPr>
            <p:cNvPr id="10" name="Picture 9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846" y="4649270"/>
              <a:ext cx="444305" cy="789027"/>
            </a:xfrm>
            <a:prstGeom prst="rect">
              <a:avLst/>
            </a:prstGeom>
          </p:spPr>
        </p:pic>
        <p:pic>
          <p:nvPicPr>
            <p:cNvPr id="11" name="Picture 10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88762" y="4649270"/>
              <a:ext cx="444305" cy="789027"/>
            </a:xfrm>
            <a:prstGeom prst="rect">
              <a:avLst/>
            </a:prstGeom>
          </p:spPr>
        </p:pic>
        <p:pic>
          <p:nvPicPr>
            <p:cNvPr id="12" name="Picture 11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96243" y="4999094"/>
              <a:ext cx="351520" cy="434397"/>
            </a:xfrm>
            <a:prstGeom prst="rect">
              <a:avLst/>
            </a:prstGeom>
          </p:spPr>
        </p:pic>
        <p:pic>
          <p:nvPicPr>
            <p:cNvPr id="13" name="Picture 12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39280" y="5003900"/>
              <a:ext cx="351520" cy="434397"/>
            </a:xfrm>
            <a:prstGeom prst="rect">
              <a:avLst/>
            </a:prstGeom>
          </p:spPr>
        </p:pic>
        <p:pic>
          <p:nvPicPr>
            <p:cNvPr id="42" name="Picture 41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557" y="4649270"/>
              <a:ext cx="444305" cy="789027"/>
            </a:xfrm>
            <a:prstGeom prst="rect">
              <a:avLst/>
            </a:prstGeom>
          </p:spPr>
        </p:pic>
        <p:pic>
          <p:nvPicPr>
            <p:cNvPr id="43" name="Picture 42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7817" y="4649270"/>
              <a:ext cx="444305" cy="789027"/>
            </a:xfrm>
            <a:prstGeom prst="rect">
              <a:avLst/>
            </a:prstGeom>
          </p:spPr>
        </p:pic>
      </p:grpSp>
      <p:pic>
        <p:nvPicPr>
          <p:cNvPr id="17" name="Picture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1203" y="4447114"/>
            <a:ext cx="442653" cy="78867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6337" y="4447114"/>
            <a:ext cx="442653" cy="788670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8727" y="4447114"/>
            <a:ext cx="442653" cy="788670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3861" y="4447114"/>
            <a:ext cx="442653" cy="788670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513" y="5268690"/>
            <a:ext cx="442653" cy="788670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647" y="5268690"/>
            <a:ext cx="442653" cy="788670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3037" y="5268690"/>
            <a:ext cx="442653" cy="788670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8171" y="5268690"/>
            <a:ext cx="442653" cy="78867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1843" y="4447114"/>
            <a:ext cx="440923" cy="788670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2306" y="4447114"/>
            <a:ext cx="440923" cy="788670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1221" y="4741106"/>
            <a:ext cx="352181" cy="493387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6658" y="5267399"/>
            <a:ext cx="440923" cy="788670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7121" y="5267399"/>
            <a:ext cx="440923" cy="788670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6036" y="5561391"/>
            <a:ext cx="352181" cy="493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6146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639762"/>
          </a:xfrm>
          <a:solidFill>
            <a:schemeClr val="tx2">
              <a:lumMod val="75000"/>
              <a:alpha val="62000"/>
            </a:schemeClr>
          </a:solidFill>
        </p:spPr>
        <p:txBody>
          <a:bodyPr rtlCol="0">
            <a:no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n-US" sz="32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QA/QC – Field Blanks</a:t>
            </a:r>
            <a:endParaRPr lang="en-US" sz="5400" b="1" i="1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52400" y="1143000"/>
            <a:ext cx="8839200" cy="5562600"/>
          </a:xfrm>
          <a:prstGeom prst="rect">
            <a:avLst/>
          </a:prstGeom>
          <a:solidFill>
            <a:schemeClr val="tx2">
              <a:lumMod val="75000"/>
              <a:alpha val="68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None/>
              <a:defRPr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Collect SPMD &amp; POCIS field blank at one of the four field sites </a:t>
            </a:r>
            <a:r>
              <a:rPr lang="en-US" sz="2400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during deployment &amp; retrieval events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Transport SPMD &amp; POCIS to field sites in sealed cans, surrounded by wet ice packed in separate zip-top bags.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Open field blank cans at same time as cans for site’s sampling devices are opened.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Close field blank cans immediately after site’s sampling devices are placed in water.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Surround sealed field blank cans in “blue ice” or wet ice 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packed in separate zip-top bags. Store field blank cans at DEP lab (-20C) during 30 - 35 day deployment period.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Repeat field blank protocol </a:t>
            </a:r>
            <a:r>
              <a:rPr lang="en-US" sz="2400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 same devices at same site 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when retrieving site’s sampling devices.</a:t>
            </a:r>
            <a:endParaRPr lang="en-US" sz="29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endParaRPr lang="en-US" sz="2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endParaRPr lang="en-US" sz="2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11897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/>
          <p:cNvSpPr txBox="1">
            <a:spLocks/>
          </p:cNvSpPr>
          <p:nvPr/>
        </p:nvSpPr>
        <p:spPr>
          <a:xfrm>
            <a:off x="152400" y="1143000"/>
            <a:ext cx="8839200" cy="5562600"/>
          </a:xfrm>
          <a:prstGeom prst="rect">
            <a:avLst/>
          </a:prstGeom>
          <a:solidFill>
            <a:schemeClr val="tx2">
              <a:lumMod val="75000"/>
              <a:alpha val="68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None/>
              <a:defRPr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Example passive sampling device field blank setup: 2 cans with 3 SPMD (right) and 3 POCIS (left).</a:t>
            </a:r>
          </a:p>
          <a:p>
            <a:pPr fontAlgn="auto">
              <a:spcAft>
                <a:spcPts val="0"/>
              </a:spcAft>
              <a:defRPr/>
            </a:pPr>
            <a:endParaRPr lang="en-US" sz="2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endParaRPr lang="en-US" sz="2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Images from USGS &amp; EST labs websites.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3" name="Picture 30" descr="spmdphoto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6612" y="2514605"/>
            <a:ext cx="2500313" cy="2976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29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" b="45413"/>
          <a:stretch>
            <a:fillRect/>
          </a:stretch>
        </p:blipFill>
        <p:spPr bwMode="auto">
          <a:xfrm>
            <a:off x="6829144" y="2823489"/>
            <a:ext cx="2008356" cy="803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29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8" y="4772211"/>
            <a:ext cx="1190389" cy="1066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2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514600"/>
            <a:ext cx="1238004" cy="1108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2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08" y="3663454"/>
            <a:ext cx="1190389" cy="1066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9144" y="3566147"/>
            <a:ext cx="2010056" cy="1473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15"/>
          <p:cNvSpPr>
            <a:spLocks noChangeArrowheads="1"/>
          </p:cNvSpPr>
          <p:nvPr/>
        </p:nvSpPr>
        <p:spPr bwMode="auto">
          <a:xfrm>
            <a:off x="0" y="2725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639762"/>
          </a:xfrm>
          <a:solidFill>
            <a:schemeClr val="tx2">
              <a:lumMod val="75000"/>
              <a:alpha val="62000"/>
            </a:schemeClr>
          </a:solidFill>
        </p:spPr>
        <p:txBody>
          <a:bodyPr rtlCol="0">
            <a:no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n-US" sz="32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QA/QC – Field Blanks</a:t>
            </a:r>
            <a:endParaRPr lang="en-US" sz="5400" b="1" i="1" dirty="0">
              <a:latin typeface="Arial" panose="020B0604020202020204" pitchFamily="34" charset="0"/>
              <a:cs typeface="Arial" pitchFamily="34" charset="0"/>
            </a:endParaRPr>
          </a:p>
        </p:txBody>
      </p:sp>
      <p:pic>
        <p:nvPicPr>
          <p:cNvPr id="12" name="Picture 30" descr="spmdphoto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0980" y="2514605"/>
            <a:ext cx="2500313" cy="2976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78216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639762"/>
          </a:xfrm>
          <a:solidFill>
            <a:schemeClr val="tx2">
              <a:lumMod val="75000"/>
              <a:alpha val="62000"/>
            </a:schemeClr>
          </a:solidFill>
        </p:spPr>
        <p:txBody>
          <a:bodyPr rtlCol="0">
            <a:no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n-US" sz="32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QA/QC – Field Blanks</a:t>
            </a:r>
            <a:endParaRPr lang="en-US" sz="5400" b="1" i="1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52400" y="1143000"/>
            <a:ext cx="8839200" cy="5562600"/>
          </a:xfrm>
          <a:prstGeom prst="rect">
            <a:avLst/>
          </a:prstGeom>
          <a:solidFill>
            <a:schemeClr val="tx2">
              <a:lumMod val="75000"/>
              <a:alpha val="68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None/>
              <a:defRPr/>
            </a:pP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Document all QA/QC sample collection and preservation information on field sheets for both events (deployment and retrieval).</a:t>
            </a:r>
            <a:endParaRPr lang="en-US" sz="2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 fontAlgn="auto">
              <a:spcAft>
                <a:spcPts val="0"/>
              </a:spcAft>
              <a:buNone/>
              <a:defRPr/>
            </a:pPr>
            <a:endParaRPr lang="en-US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fontAlgn="auto">
              <a:spcAft>
                <a:spcPts val="0"/>
              </a:spcAft>
              <a:defRPr/>
            </a:pPr>
            <a:endParaRPr lang="en-US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endParaRPr lang="en-US" sz="2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endParaRPr lang="en-US" sz="2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endParaRPr lang="en-US" sz="2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590800"/>
            <a:ext cx="9144000" cy="3495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3433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639762"/>
          </a:xfrm>
          <a:solidFill>
            <a:schemeClr val="tx2">
              <a:lumMod val="75000"/>
              <a:alpha val="62000"/>
            </a:schemeClr>
          </a:solidFill>
        </p:spPr>
        <p:txBody>
          <a:bodyPr rtlCol="0">
            <a:no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Shipping</a:t>
            </a:r>
            <a:endParaRPr lang="en-US" sz="6000" b="1" i="1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8839200" cy="5638800"/>
          </a:xfrm>
          <a:solidFill>
            <a:schemeClr val="tx2">
              <a:lumMod val="75000"/>
              <a:alpha val="68000"/>
            </a:schemeClr>
          </a:solidFill>
        </p:spPr>
        <p:txBody>
          <a:bodyPr rtlCol="0">
            <a:normAutofit fontScale="92500" lnSpcReduction="10000"/>
          </a:bodyPr>
          <a:lstStyle/>
          <a:p>
            <a:pPr>
              <a:defRPr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Prepare 4 separate coolers (or groups of coolers), one corresponding to each custody sheet.</a:t>
            </a:r>
          </a:p>
          <a:p>
            <a:pPr>
              <a:defRPr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Include adequate “blue ice” or wet ice (in separate zip-top bags) in each cooler to maintain thermal preservation.</a:t>
            </a:r>
          </a:p>
          <a:p>
            <a:pPr>
              <a:defRPr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Include a copy of corresponding custody sheet in all coolers.</a:t>
            </a:r>
          </a:p>
          <a:p>
            <a:pPr>
              <a:defRPr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Include a DEP cover letter in all coolers sent / delivered to non-DEP labs.</a:t>
            </a:r>
          </a:p>
          <a:p>
            <a:pPr>
              <a:defRPr/>
            </a:pPr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Samples will be shipped to USGS &amp; AXYS, and hand delivered to UF &amp; DEP.</a:t>
            </a:r>
          </a:p>
          <a:p>
            <a:pPr>
              <a:defRPr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Complete a separate FedEx airway bill for each cooler being shipped.  Use </a:t>
            </a:r>
            <a:r>
              <a:rPr lang="en-US" sz="2400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 WMS FedEx account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select Priority Overnight Shipping.</a:t>
            </a:r>
          </a:p>
          <a:p>
            <a:pPr>
              <a:defRPr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Coolers sent to AXYS will require international FedEx airway bill &amp; triplicate (original + 2 copies) commercial invoice and customs forms.</a:t>
            </a:r>
          </a:p>
          <a:p>
            <a:pPr>
              <a:defRPr/>
            </a:pPr>
            <a:endParaRPr lang="en-US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en-US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endParaRPr lang="en-US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endParaRPr lang="en-US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endParaRPr lang="en-US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endParaRPr lang="en-US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endParaRPr lang="en-US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endParaRPr lang="en-US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06233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639762"/>
          </a:xfrm>
          <a:solidFill>
            <a:schemeClr val="tx2">
              <a:lumMod val="75000"/>
              <a:alpha val="62000"/>
            </a:schemeClr>
          </a:solidFill>
        </p:spPr>
        <p:txBody>
          <a:bodyPr rtlCol="0">
            <a:no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bg2"/>
                </a:solidFill>
              </a:rPr>
              <a:t>Shipping</a:t>
            </a:r>
            <a:endParaRPr lang="en-US" sz="60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8839200" cy="5638800"/>
          </a:xfrm>
          <a:solidFill>
            <a:schemeClr val="tx2">
              <a:lumMod val="75000"/>
              <a:alpha val="68000"/>
            </a:schemeClr>
          </a:solidFill>
        </p:spPr>
        <p:txBody>
          <a:bodyPr rtlCol="0">
            <a:normAutofit/>
          </a:bodyPr>
          <a:lstStyle/>
          <a:p>
            <a:pPr>
              <a:defRPr/>
            </a:pPr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fontAlgn="auto">
              <a:spcAft>
                <a:spcPts val="0"/>
              </a:spcAft>
              <a:defRPr/>
            </a:pPr>
            <a:endParaRPr lang="en-US" sz="2000" b="1" dirty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US" sz="2000" b="1" dirty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US" sz="2000" b="1" dirty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US" sz="2000" b="1" dirty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US" sz="2000" b="1" dirty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US" sz="2000" b="1" dirty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en-US" sz="2800" b="1" dirty="0">
              <a:solidFill>
                <a:schemeClr val="bg1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4393354"/>
              </p:ext>
            </p:extLst>
          </p:nvPr>
        </p:nvGraphicFramePr>
        <p:xfrm>
          <a:off x="152400" y="1295400"/>
          <a:ext cx="8839202" cy="52542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995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198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97180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7699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Document Name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889" marR="678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Delivered To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889" marR="678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Analytes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889" marR="678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Kits Contain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889" marR="678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868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DEP Custody Sheet #1</a:t>
                      </a:r>
                      <a:endParaRPr lang="en-US" sz="10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889" marR="678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DEP Lab</a:t>
                      </a:r>
                      <a:endParaRPr lang="en-US" sz="10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889" marR="678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Pesticides; Sucralose</a:t>
                      </a:r>
                      <a:endParaRPr lang="en-US" sz="10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889" marR="678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– 1L glass amber bottles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(2 w/ code W-PSNP-TQ, 1 w/ code W-AHERB, W-SUC-AA-R, etc.)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– 1L glass amber bottle (pre-preserved w/ chloroacetic acid)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 – 500 mL amber glass bottles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Extra bottles filled at 1 site for lab QC (2 - 1L glass amber bottles &amp; 2 – 500mL glass amber bottles)</a:t>
                      </a:r>
                      <a:endParaRPr lang="en-US" sz="10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889" marR="678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906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DEP Custody Sheet #2</a:t>
                      </a:r>
                      <a:endParaRPr lang="en-US" sz="10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889" marR="678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USGS  LSC</a:t>
                      </a:r>
                      <a:endParaRPr lang="en-US" sz="10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889" marR="678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BLYES; BLYAS; SOS </a:t>
                      </a: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Chromotest</a:t>
                      </a:r>
                      <a:endParaRPr lang="en-US" sz="10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889" marR="678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– 1L glass amber bottle</a:t>
                      </a:r>
                      <a:endParaRPr lang="en-US" sz="10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889" marR="678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657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DEP Custody Sheet #3</a:t>
                      </a:r>
                      <a:endParaRPr lang="en-US" sz="10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889" marR="678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UF – Denslow Lab  </a:t>
                      </a:r>
                      <a:endParaRPr lang="en-US" sz="10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889" marR="678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 &amp; AR binding &amp; transactivation assays</a:t>
                      </a:r>
                      <a:endParaRPr lang="en-US" sz="10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889" marR="678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– 1L glass amber bottle</a:t>
                      </a:r>
                      <a:endParaRPr lang="en-US" sz="10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889" marR="678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1732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AXYS Custody Sheet</a:t>
                      </a:r>
                      <a:endParaRPr lang="en-US" sz="10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889" marR="678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AXYS</a:t>
                      </a:r>
                      <a:endParaRPr lang="en-US" sz="10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889" marR="678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Whole water: PPCPs; Hormones; PBDEs; Alkylphenols; PFCs; Pesticides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SPMD &amp; POCIS Extraction;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AXYS will distribute extracts among designated laboratories for analysis.</a:t>
                      </a:r>
                      <a:endParaRPr lang="en-US" sz="10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889" marR="678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73019"/>
                      <a:r>
                        <a:rPr lang="en-US" sz="1400" b="0" dirty="0"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 – 1L Amber glass bottles</a:t>
                      </a:r>
                    </a:p>
                    <a:p>
                      <a:pPr marR="73019"/>
                      <a:r>
                        <a:rPr lang="en-US" sz="1400" b="0" dirty="0"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 – 1L HDPE bottles</a:t>
                      </a:r>
                    </a:p>
                    <a:p>
                      <a:pPr marR="73019"/>
                      <a:r>
                        <a:rPr lang="en-US" sz="1400" b="0" dirty="0"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 – 500mL HDPE bottles 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marR="0" indent="-28575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3 - SPMD on spider carriers in can</a:t>
                      </a:r>
                    </a:p>
                    <a:p>
                      <a:pPr marL="285750" marR="0" indent="-28575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– POCIS on metal holders in can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889" marR="678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82382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98448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639762"/>
          </a:xfrm>
          <a:solidFill>
            <a:schemeClr val="tx2">
              <a:lumMod val="75000"/>
              <a:alpha val="62000"/>
            </a:schemeClr>
          </a:solidFill>
        </p:spPr>
        <p:txBody>
          <a:bodyPr rtlCol="0">
            <a:no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n-US" sz="32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References</a:t>
            </a:r>
            <a:endParaRPr lang="en-US" sz="5400" b="1" i="1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52400" y="1143000"/>
            <a:ext cx="8839200" cy="5562600"/>
          </a:xfrm>
          <a:prstGeom prst="rect">
            <a:avLst/>
          </a:prstGeom>
          <a:solidFill>
            <a:schemeClr val="tx2">
              <a:lumMod val="75000"/>
              <a:alpha val="68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Alvarez, D.A., 2010, Guidelines for the use of the semipermeable membrane device (SPMD) and the polar organic chemical integrative sampler (POCIS) in environmental monitoring studies: U.S. Geological Survey, Techniques and Methods 1–D4, p 28.</a:t>
            </a:r>
          </a:p>
          <a:p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Wilde, F.D.,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Radtke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D.B.,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Gibs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Jacob, and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Iwatsubo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R.T., eds., 2004 with updates through 2009. U.S. Geological Survey Techniques of Water-Resources Investigations, book 9, April 2004.</a:t>
            </a:r>
          </a:p>
          <a:p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FDEP Status  &amp; Trend Network Sampling Manual. Jan. 2016 version.  available online: 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http://publicfiles.dep.state.fl.us/dear/watershed%20monitoring/documents/WMS-SamplingManual.pdf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457200" lvl="1" indent="0" fontAlgn="auto">
              <a:spcAft>
                <a:spcPts val="0"/>
              </a:spcAft>
              <a:buNone/>
              <a:defRPr/>
            </a:pPr>
            <a:endParaRPr lang="en-US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fontAlgn="auto">
              <a:spcAft>
                <a:spcPts val="0"/>
              </a:spcAft>
              <a:defRPr/>
            </a:pPr>
            <a:endParaRPr lang="en-US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endParaRPr lang="en-US" sz="2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endParaRPr lang="en-US" sz="2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endParaRPr lang="en-US" sz="2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5576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8800" b="1" dirty="0">
                <a:latin typeface="Arial" panose="020B0604020202020204" pitchFamily="34" charset="0"/>
                <a:cs typeface="Arial" panose="020B0604020202020204" pitchFamily="34" charset="0"/>
              </a:rPr>
              <a:t>QUESTIONS?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276600"/>
            <a:ext cx="8077200" cy="2286000"/>
          </a:xfrm>
          <a:solidFill>
            <a:schemeClr val="accent1">
              <a:alpha val="50000"/>
            </a:schemeClr>
          </a:solidFill>
        </p:spPr>
        <p:txBody>
          <a:bodyPr rtlCol="0">
            <a:normAutofit fontScale="92500" lnSpcReduction="10000"/>
          </a:bodyPr>
          <a:lstStyle/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Stephanie Sunderman-Barnes</a:t>
            </a:r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Quality Assurance Officer</a:t>
            </a:r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Watershed Monitoring Section</a:t>
            </a:r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Florida Department of Environmental Protection </a:t>
            </a:r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(850) 245-8517</a:t>
            </a:r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stephanie</a:t>
            </a: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.sundermanbarnes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@dep.state.fl.us</a:t>
            </a:r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sz="4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sz="9600" b="1" dirty="0"/>
          </a:p>
          <a:p>
            <a:pPr algn="ctr" fontAlgn="auto">
              <a:spcAft>
                <a:spcPts val="0"/>
              </a:spcAft>
              <a:buNone/>
              <a:defRPr/>
            </a:pPr>
            <a:endParaRPr lang="en-US" sz="4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639762"/>
          </a:xfrm>
          <a:solidFill>
            <a:schemeClr val="tx2">
              <a:lumMod val="75000"/>
              <a:alpha val="62000"/>
            </a:schemeClr>
          </a:solidFill>
        </p:spPr>
        <p:txBody>
          <a:bodyPr rtlCol="0">
            <a:no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General Precautions for Field Sampling</a:t>
            </a:r>
            <a:endParaRPr lang="en-US" sz="6000" b="1" i="1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8839200" cy="5562600"/>
          </a:xfrm>
          <a:solidFill>
            <a:schemeClr val="tx2">
              <a:lumMod val="75000"/>
              <a:alpha val="68000"/>
            </a:schemeClr>
          </a:solidFill>
        </p:spPr>
        <p:txBody>
          <a:bodyPr rtlCol="0">
            <a:normAutofit fontScale="85000" lnSpcReduction="20000"/>
          </a:bodyPr>
          <a:lstStyle/>
          <a:p>
            <a:pPr marL="0" indent="0" fontAlgn="auto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en-US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Avoid contacting or consuming the following substances on the day of sampling.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Oils, Tars, Fuels, Fumes containing engine exhaust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Paints, Solvents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Tobacco smoke, Caffeine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Fragrances (e.g. perfumes, deodorants, laundry detergent)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Sunscreens, Bug sprays, Insecticides, Herbicides, Fungicides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Soap, Detergents, Antibacterial cleansers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Medications, Hormonal Substances (prescription, over-the-counter)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Urine, Excrement (animal or human)</a:t>
            </a:r>
          </a:p>
          <a:p>
            <a:pPr marL="0" indent="0" fontAlgn="auto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None/>
              <a:defRPr/>
            </a:pPr>
            <a:r>
              <a:rPr lang="en-US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contact is unavoidable, details must be documented on field sheet.</a:t>
            </a:r>
          </a:p>
          <a:p>
            <a:pPr fontAlgn="auto"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639762"/>
          </a:xfrm>
          <a:solidFill>
            <a:schemeClr val="tx2">
              <a:lumMod val="75000"/>
              <a:alpha val="62000"/>
            </a:schemeClr>
          </a:solidFill>
        </p:spPr>
        <p:txBody>
          <a:bodyPr rtlCol="0">
            <a:no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General Precautions for Field Sampling</a:t>
            </a:r>
            <a:endParaRPr lang="en-US" sz="6000" b="1" i="1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8839200" cy="5486400"/>
          </a:xfrm>
          <a:solidFill>
            <a:schemeClr val="tx2">
              <a:lumMod val="75000"/>
              <a:alpha val="68000"/>
            </a:schemeClr>
          </a:solidFill>
        </p:spPr>
        <p:txBody>
          <a:bodyPr rtlCol="0"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Wear disposable, powder-free gloves when handling deployment equipment, sampling equipment, &amp; sampling devices.</a:t>
            </a:r>
          </a:p>
          <a:p>
            <a:pPr>
              <a:spcAft>
                <a:spcPts val="600"/>
              </a:spcAft>
              <a:defRPr/>
            </a:pP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Gloves &amp; exposed skin must be free of lotions, insect repellents, and powders.</a:t>
            </a:r>
          </a:p>
          <a:p>
            <a:pPr>
              <a:spcAft>
                <a:spcPts val="600"/>
              </a:spcAft>
              <a:defRPr/>
            </a:pP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 gloves frequently, especially after contacting surfaces that could introduce contamination (e.g. skin, clothing, boat motor).</a:t>
            </a:r>
          </a:p>
          <a:p>
            <a:pPr>
              <a:spcAft>
                <a:spcPts val="600"/>
              </a:spcAft>
              <a:defRPr/>
            </a:pP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not breathe directly over sampling devices.</a:t>
            </a:r>
          </a:p>
          <a:p>
            <a:pPr>
              <a:defRPr/>
            </a:pP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639762"/>
          </a:xfrm>
          <a:solidFill>
            <a:schemeClr val="tx2">
              <a:lumMod val="75000"/>
              <a:alpha val="62000"/>
            </a:schemeClr>
          </a:solidFill>
        </p:spPr>
        <p:txBody>
          <a:bodyPr rtlCol="0">
            <a:no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Documentation</a:t>
            </a:r>
            <a:endParaRPr lang="en-US" sz="6000" b="1" i="1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3810000" cy="5486400"/>
          </a:xfrm>
          <a:solidFill>
            <a:schemeClr val="tx2">
              <a:lumMod val="75000"/>
              <a:alpha val="68000"/>
            </a:schemeClr>
          </a:solidFill>
        </p:spPr>
        <p:txBody>
          <a:bodyPr rtlCol="0">
            <a:normAutofit/>
          </a:bodyPr>
          <a:lstStyle/>
          <a:p>
            <a:pPr>
              <a:defRPr/>
            </a:pP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Complete new ESOC Field Sheet for each visit to each site.</a:t>
            </a:r>
          </a:p>
          <a:p>
            <a:pPr>
              <a:defRPr/>
            </a:pP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not leave any items blank.  </a:t>
            </a:r>
          </a:p>
          <a:p>
            <a:pPr>
              <a:defRPr/>
            </a:pP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an item is not applicable, draw a single line through it or write “N/A”.</a:t>
            </a:r>
          </a:p>
          <a:p>
            <a:pPr>
              <a:defRPr/>
            </a:pP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82417" y="0"/>
            <a:ext cx="480456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639762"/>
          </a:xfrm>
          <a:solidFill>
            <a:schemeClr val="tx2">
              <a:lumMod val="75000"/>
              <a:alpha val="62000"/>
            </a:schemeClr>
          </a:solidFill>
        </p:spPr>
        <p:txBody>
          <a:bodyPr rtlCol="0">
            <a:no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Documentation</a:t>
            </a:r>
            <a:endParaRPr lang="en-US" sz="6000" b="1" i="1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8839200" cy="5577840"/>
          </a:xfrm>
          <a:solidFill>
            <a:schemeClr val="tx2">
              <a:lumMod val="75000"/>
              <a:alpha val="68000"/>
            </a:schemeClr>
          </a:solidFill>
        </p:spPr>
        <p:txBody>
          <a:bodyPr rtlCol="0">
            <a:normAutofit/>
          </a:bodyPr>
          <a:lstStyle/>
          <a:p>
            <a:pPr>
              <a:buNone/>
              <a:defRPr/>
            </a:pP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Custody Sheets used during retrieval event</a:t>
            </a:r>
          </a:p>
          <a:p>
            <a:pPr>
              <a:defRPr/>
            </a:pP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0346610"/>
              </p:ext>
            </p:extLst>
          </p:nvPr>
        </p:nvGraphicFramePr>
        <p:xfrm>
          <a:off x="152400" y="1619914"/>
          <a:ext cx="8839202" cy="52542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995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198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97180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7699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Document Name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889" marR="678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Delivered To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889" marR="678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Analytes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889" marR="678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Kits Contain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889" marR="678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868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DEP Custody Sheet #1</a:t>
                      </a:r>
                      <a:endParaRPr lang="en-US" sz="10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889" marR="678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DEP Lab</a:t>
                      </a:r>
                      <a:endParaRPr lang="en-US" sz="10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889" marR="678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Pesticides; Sucralose</a:t>
                      </a:r>
                      <a:endParaRPr lang="en-US" sz="10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889" marR="678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– 1L glass amber bottles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(2 w/ code W-PSNP-TQ, 1 w/ code W-AHERB, W-SUC-AA-R, etc.)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– 1L glass amber bottle (pre-preserved w/ chloroacetic acid)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 – 500 mL amber glass bottles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Extra bottles filled at 1 site for lab QC (2 - 1L glass amber bottles &amp; 2 – 500mL glass amber bottles)</a:t>
                      </a:r>
                      <a:endParaRPr lang="en-US" sz="10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889" marR="678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906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DEP Custody Sheet #2</a:t>
                      </a:r>
                      <a:endParaRPr lang="en-US" sz="10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889" marR="678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USGS  LSC</a:t>
                      </a:r>
                      <a:endParaRPr lang="en-US" sz="10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889" marR="678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BLYES; BLYAS; SOS </a:t>
                      </a: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Chromotest</a:t>
                      </a:r>
                      <a:endParaRPr lang="en-US" sz="10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889" marR="678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– 1L glass amber bottle</a:t>
                      </a:r>
                      <a:endParaRPr lang="en-US" sz="10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889" marR="678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657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DEP Custody Sheet #3</a:t>
                      </a:r>
                      <a:endParaRPr lang="en-US" sz="10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889" marR="678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UF – Denslow Lab  </a:t>
                      </a:r>
                      <a:endParaRPr lang="en-US" sz="10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889" marR="678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 &amp; AR binding &amp; transactivation assays</a:t>
                      </a:r>
                      <a:endParaRPr lang="en-US" sz="10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889" marR="678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– 1L glass amber bottle</a:t>
                      </a:r>
                      <a:endParaRPr lang="en-US" sz="10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889" marR="678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1732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AXYS Custody Sheet</a:t>
                      </a:r>
                      <a:endParaRPr lang="en-US" sz="10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889" marR="678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AXYS</a:t>
                      </a:r>
                      <a:endParaRPr lang="en-US" sz="10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889" marR="678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Whole water: PPCPs; Hormones; PBDEs; Alkylphenols; PFCs; Pesticides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SPMD &amp; POCIS Extraction;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AXYS will distribute extracts among designated laboratories for analysis.</a:t>
                      </a:r>
                      <a:endParaRPr lang="en-US" sz="10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889" marR="678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73019"/>
                      <a:r>
                        <a:rPr lang="en-US" sz="1400" b="0" dirty="0"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 – 1L Amber glass bottles</a:t>
                      </a:r>
                    </a:p>
                    <a:p>
                      <a:pPr marR="73019"/>
                      <a:r>
                        <a:rPr lang="en-US" sz="1400" b="0" dirty="0"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 – 1L HDPE bottles</a:t>
                      </a:r>
                    </a:p>
                    <a:p>
                      <a:pPr marR="73019"/>
                      <a:r>
                        <a:rPr lang="en-US" sz="1400" b="0" dirty="0"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 – 500mL HDPE bottles 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marR="0" indent="-28575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3 - SPMD on spider carriers in can</a:t>
                      </a:r>
                    </a:p>
                    <a:p>
                      <a:pPr marL="285750" marR="0" indent="-28575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– POCIS on metal holders in can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7889" marR="678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823824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639762"/>
          </a:xfrm>
          <a:solidFill>
            <a:schemeClr val="tx2">
              <a:lumMod val="75000"/>
              <a:alpha val="62000"/>
            </a:schemeClr>
          </a:solidFill>
        </p:spPr>
        <p:txBody>
          <a:bodyPr rtlCol="0">
            <a:no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Documentation</a:t>
            </a:r>
            <a:endParaRPr lang="en-US" sz="6000" b="1" i="1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8839200" cy="5562600"/>
          </a:xfrm>
          <a:solidFill>
            <a:schemeClr val="tx2">
              <a:lumMod val="75000"/>
              <a:alpha val="68000"/>
            </a:schemeClr>
          </a:solidFill>
        </p:spPr>
        <p:txBody>
          <a:bodyPr rtlCol="0">
            <a:normAutofit/>
          </a:bodyPr>
          <a:lstStyle/>
          <a:p>
            <a:pPr>
              <a:defRPr/>
            </a:pPr>
            <a:endParaRPr 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3400" y="1093920"/>
            <a:ext cx="7848600" cy="5627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8206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639762"/>
          </a:xfrm>
          <a:solidFill>
            <a:schemeClr val="tx2">
              <a:lumMod val="75000"/>
              <a:alpha val="62000"/>
            </a:schemeClr>
          </a:solidFill>
        </p:spPr>
        <p:txBody>
          <a:bodyPr rtlCol="0">
            <a:no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Documentation</a:t>
            </a:r>
            <a:endParaRPr lang="en-US" sz="6000" b="1" i="1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4343400" cy="5486400"/>
          </a:xfrm>
          <a:solidFill>
            <a:schemeClr val="tx2">
              <a:lumMod val="75000"/>
              <a:alpha val="68000"/>
            </a:schemeClr>
          </a:solidFill>
        </p:spPr>
        <p:txBody>
          <a:bodyPr rtlCol="0">
            <a:normAutofit lnSpcReduction="10000"/>
          </a:bodyPr>
          <a:lstStyle/>
          <a:p>
            <a:pPr>
              <a:buNone/>
              <a:defRPr/>
            </a:pP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Maintain Log Books for:</a:t>
            </a:r>
          </a:p>
          <a:p>
            <a:pPr>
              <a:defRPr/>
            </a:pP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Calibration Activities</a:t>
            </a:r>
          </a:p>
          <a:p>
            <a:pPr>
              <a:defRPr/>
            </a:pP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Equipment Cleaning</a:t>
            </a:r>
          </a:p>
          <a:p>
            <a:pPr>
              <a:defRPr/>
            </a:pP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Equipment Maintenance</a:t>
            </a:r>
          </a:p>
          <a:p>
            <a:pPr>
              <a:defRPr/>
            </a:pP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Standards / Buffers / Reagents</a:t>
            </a:r>
          </a:p>
          <a:p>
            <a:pPr>
              <a:defRPr/>
            </a:pP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  <a:defRPr/>
            </a:pP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Details described in Jan. 2016 Status &amp; Trend Networks Sampling Manual (Section 12).</a:t>
            </a:r>
          </a:p>
          <a:p>
            <a:pPr fontAlgn="auto"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34095" y="399686"/>
            <a:ext cx="4709905" cy="6229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2811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639762"/>
          </a:xfrm>
          <a:solidFill>
            <a:schemeClr val="tx2">
              <a:lumMod val="75000"/>
              <a:alpha val="62000"/>
            </a:schemeClr>
          </a:solidFill>
        </p:spPr>
        <p:txBody>
          <a:bodyPr rtlCol="0">
            <a:no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n-US" sz="32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Preparation for Deployment Event</a:t>
            </a:r>
            <a:endParaRPr lang="en-US" sz="5400" b="1" i="1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5638800" cy="5562600"/>
          </a:xfrm>
          <a:solidFill>
            <a:schemeClr val="tx2">
              <a:lumMod val="75000"/>
              <a:alpha val="68000"/>
            </a:schemeClr>
          </a:solidFill>
        </p:spPr>
        <p:txBody>
          <a:bodyPr rtlCol="0">
            <a:normAutofit/>
          </a:bodyPr>
          <a:lstStyle/>
          <a:p>
            <a:pPr marL="0" indent="0">
              <a:buNone/>
              <a:defRPr/>
            </a:pP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SPMD &amp; POCIS </a:t>
            </a:r>
          </a:p>
          <a:p>
            <a:pPr defTabSz="717550">
              <a:spcAft>
                <a:spcPts val="600"/>
              </a:spcAft>
              <a:tabLst>
                <a:tab pos="7659688" algn="l"/>
                <a:tab pos="7716838" algn="l"/>
              </a:tabLst>
              <a:defRPr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Prepared by EST labs &amp; mounted on holders.</a:t>
            </a:r>
          </a:p>
          <a:p>
            <a:pPr defTabSz="717550">
              <a:spcAft>
                <a:spcPts val="600"/>
              </a:spcAft>
              <a:tabLst>
                <a:tab pos="7659688" algn="l"/>
                <a:tab pos="7716838" algn="l"/>
              </a:tabLst>
              <a:defRPr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Shipped to DEP in sealed cans (cleaned &amp; solvent rinsed).</a:t>
            </a:r>
          </a:p>
          <a:p>
            <a:pPr>
              <a:spcAft>
                <a:spcPts val="600"/>
              </a:spcAft>
              <a:defRPr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Stored at -20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C until sampling event.</a:t>
            </a:r>
          </a:p>
          <a:p>
            <a:pPr>
              <a:spcAft>
                <a:spcPts val="600"/>
              </a:spcAft>
              <a:defRPr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Transported to field sites in sealed cans, surrounded by “blue ice” (frozen bottles of waters) or wet ice that is packed in separate zip-top bags.</a:t>
            </a:r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2362200"/>
            <a:ext cx="1710453" cy="2036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575535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CC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4609</TotalTime>
  <Words>2014</Words>
  <Application>Microsoft Office PowerPoint</Application>
  <PresentationFormat>On-screen Show (4:3)</PresentationFormat>
  <Paragraphs>364</Paragraphs>
  <Slides>29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4" baseType="lpstr">
      <vt:lpstr>Arial</vt:lpstr>
      <vt:lpstr>Calibri</vt:lpstr>
      <vt:lpstr>Symbol</vt:lpstr>
      <vt:lpstr>Times New Roman</vt:lpstr>
      <vt:lpstr>1_Office Theme</vt:lpstr>
      <vt:lpstr>ESOC Pilot Study Field Sampling Logistics &amp; QA/QC</vt:lpstr>
      <vt:lpstr>Data Collection at Each Site</vt:lpstr>
      <vt:lpstr>General Precautions for Field Sampling</vt:lpstr>
      <vt:lpstr>General Precautions for Field Sampling</vt:lpstr>
      <vt:lpstr>Documentation</vt:lpstr>
      <vt:lpstr>Documentation</vt:lpstr>
      <vt:lpstr>Documentation</vt:lpstr>
      <vt:lpstr>Documentation</vt:lpstr>
      <vt:lpstr>Preparation for Deployment Event</vt:lpstr>
      <vt:lpstr>Preparation for Deployment Event</vt:lpstr>
      <vt:lpstr>Preparation for Deployment Event</vt:lpstr>
      <vt:lpstr>Deployment Event Procedures</vt:lpstr>
      <vt:lpstr>Deployment Event Procedures</vt:lpstr>
      <vt:lpstr>Deployment Event Procedures</vt:lpstr>
      <vt:lpstr>Deployment Event Procedures</vt:lpstr>
      <vt:lpstr>Deployment Event Procedures</vt:lpstr>
      <vt:lpstr>Mid-Deployment Event Procedures</vt:lpstr>
      <vt:lpstr>Retrieval Event Procedures</vt:lpstr>
      <vt:lpstr>Retrieval Event Procedures</vt:lpstr>
      <vt:lpstr>Retrieval Event Procedures</vt:lpstr>
      <vt:lpstr>Retrieval Event Procedures</vt:lpstr>
      <vt:lpstr>QA/QC – Field Blanks</vt:lpstr>
      <vt:lpstr>QA/QC – Field Blanks</vt:lpstr>
      <vt:lpstr>QA/QC – Field Blanks</vt:lpstr>
      <vt:lpstr>QA/QC – Field Blanks</vt:lpstr>
      <vt:lpstr>Shipping</vt:lpstr>
      <vt:lpstr>Shipping</vt:lpstr>
      <vt:lpstr>References</vt:lpstr>
      <vt:lpstr>QUESTIONS?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STATUS NETWORK RECON MANUAL</dc:title>
  <dc:creator>biernacki_t</dc:creator>
  <cp:lastModifiedBy>Sunderman-Barnes, Stephanie</cp:lastModifiedBy>
  <cp:revision>393</cp:revision>
  <dcterms:created xsi:type="dcterms:W3CDTF">2013-04-09T19:44:35Z</dcterms:created>
  <dcterms:modified xsi:type="dcterms:W3CDTF">2017-05-09T14:46:31Z</dcterms:modified>
</cp:coreProperties>
</file>