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"/>
  </p:notesMasterIdLst>
  <p:sldIdLst>
    <p:sldId id="256" r:id="rId2"/>
    <p:sldId id="257" r:id="rId3"/>
  </p:sldIdLst>
  <p:sldSz cx="7772400" cy="12801600"/>
  <p:notesSz cx="7010400" cy="120396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2502" y="-2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604071"/>
          </a:xfrm>
          <a:prstGeom prst="rect">
            <a:avLst/>
          </a:prstGeom>
        </p:spPr>
        <p:txBody>
          <a:bodyPr vert="horz" lIns="108850" tIns="54425" rIns="108850" bIns="54425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604071"/>
          </a:xfrm>
          <a:prstGeom prst="rect">
            <a:avLst/>
          </a:prstGeom>
        </p:spPr>
        <p:txBody>
          <a:bodyPr vert="horz" lIns="108850" tIns="54425" rIns="108850" bIns="54425" rtlCol="0"/>
          <a:lstStyle>
            <a:lvl1pPr algn="r">
              <a:defRPr sz="1400"/>
            </a:lvl1pPr>
          </a:lstStyle>
          <a:p>
            <a:fld id="{1E719187-5377-455D-BD86-6FCED2D3BD11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504950"/>
            <a:ext cx="2466975" cy="4064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8850" tIns="54425" rIns="108850" bIns="544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5794057"/>
            <a:ext cx="5608320" cy="4740593"/>
          </a:xfrm>
          <a:prstGeom prst="rect">
            <a:avLst/>
          </a:prstGeom>
        </p:spPr>
        <p:txBody>
          <a:bodyPr vert="horz" lIns="108850" tIns="54425" rIns="108850" bIns="5442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435531"/>
            <a:ext cx="3037840" cy="604070"/>
          </a:xfrm>
          <a:prstGeom prst="rect">
            <a:avLst/>
          </a:prstGeom>
        </p:spPr>
        <p:txBody>
          <a:bodyPr vert="horz" lIns="108850" tIns="54425" rIns="108850" bIns="54425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11435531"/>
            <a:ext cx="3037840" cy="604070"/>
          </a:xfrm>
          <a:prstGeom prst="rect">
            <a:avLst/>
          </a:prstGeom>
        </p:spPr>
        <p:txBody>
          <a:bodyPr vert="horz" lIns="108850" tIns="54425" rIns="108850" bIns="54425" rtlCol="0" anchor="b"/>
          <a:lstStyle>
            <a:lvl1pPr algn="r">
              <a:defRPr sz="1400"/>
            </a:lvl1pPr>
          </a:lstStyle>
          <a:p>
            <a:fld id="{5322394C-435F-4A3A-B428-411630445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173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22394C-435F-4A3A-B428-4116304453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2095080"/>
            <a:ext cx="6606540" cy="445685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6723806"/>
            <a:ext cx="5829300" cy="3090756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05" indent="0" algn="ctr">
              <a:buNone/>
              <a:defRPr sz="1700"/>
            </a:lvl2pPr>
            <a:lvl3pPr marL="777209" indent="0" algn="ctr">
              <a:buNone/>
              <a:defRPr sz="1530"/>
            </a:lvl3pPr>
            <a:lvl4pPr marL="1165814" indent="0" algn="ctr">
              <a:buNone/>
              <a:defRPr sz="1361"/>
            </a:lvl4pPr>
            <a:lvl5pPr marL="1554419" indent="0" algn="ctr">
              <a:buNone/>
              <a:defRPr sz="1361"/>
            </a:lvl5pPr>
            <a:lvl6pPr marL="1943023" indent="0" algn="ctr">
              <a:buNone/>
              <a:defRPr sz="1361"/>
            </a:lvl6pPr>
            <a:lvl7pPr marL="2331627" indent="0" algn="ctr">
              <a:buNone/>
              <a:defRPr sz="1361"/>
            </a:lvl7pPr>
            <a:lvl8pPr marL="2720232" indent="0" algn="ctr">
              <a:buNone/>
              <a:defRPr sz="1361"/>
            </a:lvl8pPr>
            <a:lvl9pPr marL="3108837" indent="0" algn="ctr">
              <a:buNone/>
              <a:defRPr sz="136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63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624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681569"/>
            <a:ext cx="1675924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681569"/>
            <a:ext cx="4930616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4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4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9" y="3191515"/>
            <a:ext cx="6703695" cy="532510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9" y="8567002"/>
            <a:ext cx="6703695" cy="28003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09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14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4pPr>
            <a:lvl5pPr marL="1554419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5pPr>
            <a:lvl6pPr marL="1943023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6pPr>
            <a:lvl7pPr marL="2331627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7pPr>
            <a:lvl8pPr marL="2720232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8pPr>
            <a:lvl9pPr marL="3108837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74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3407835"/>
            <a:ext cx="330327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3407835"/>
            <a:ext cx="330327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95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8" y="681570"/>
            <a:ext cx="670369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70" y="3138171"/>
            <a:ext cx="3288089" cy="153796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05" indent="0">
              <a:buNone/>
              <a:defRPr sz="1700" b="1"/>
            </a:lvl2pPr>
            <a:lvl3pPr marL="777209" indent="0">
              <a:buNone/>
              <a:defRPr sz="1530" b="1"/>
            </a:lvl3pPr>
            <a:lvl4pPr marL="1165814" indent="0">
              <a:buNone/>
              <a:defRPr sz="1361" b="1"/>
            </a:lvl4pPr>
            <a:lvl5pPr marL="1554419" indent="0">
              <a:buNone/>
              <a:defRPr sz="1361" b="1"/>
            </a:lvl5pPr>
            <a:lvl6pPr marL="1943023" indent="0">
              <a:buNone/>
              <a:defRPr sz="1361" b="1"/>
            </a:lvl6pPr>
            <a:lvl7pPr marL="2331627" indent="0">
              <a:buNone/>
              <a:defRPr sz="1361" b="1"/>
            </a:lvl7pPr>
            <a:lvl8pPr marL="2720232" indent="0">
              <a:buNone/>
              <a:defRPr sz="1361" b="1"/>
            </a:lvl8pPr>
            <a:lvl9pPr marL="3108837" indent="0">
              <a:buNone/>
              <a:defRPr sz="136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70" y="4676142"/>
            <a:ext cx="3288089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3138171"/>
            <a:ext cx="3304282" cy="153796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05" indent="0">
              <a:buNone/>
              <a:defRPr sz="1700" b="1"/>
            </a:lvl2pPr>
            <a:lvl3pPr marL="777209" indent="0">
              <a:buNone/>
              <a:defRPr sz="1530" b="1"/>
            </a:lvl3pPr>
            <a:lvl4pPr marL="1165814" indent="0">
              <a:buNone/>
              <a:defRPr sz="1361" b="1"/>
            </a:lvl4pPr>
            <a:lvl5pPr marL="1554419" indent="0">
              <a:buNone/>
              <a:defRPr sz="1361" b="1"/>
            </a:lvl5pPr>
            <a:lvl6pPr marL="1943023" indent="0">
              <a:buNone/>
              <a:defRPr sz="1361" b="1"/>
            </a:lvl6pPr>
            <a:lvl7pPr marL="2331627" indent="0">
              <a:buNone/>
              <a:defRPr sz="1361" b="1"/>
            </a:lvl7pPr>
            <a:lvl8pPr marL="2720232" indent="0">
              <a:buNone/>
              <a:defRPr sz="1361" b="1"/>
            </a:lvl8pPr>
            <a:lvl9pPr marL="3108837" indent="0">
              <a:buNone/>
              <a:defRPr sz="136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4676142"/>
            <a:ext cx="3304282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2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6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66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9" y="853440"/>
            <a:ext cx="2506801" cy="298704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843199"/>
            <a:ext cx="3934778" cy="909743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9" y="3840482"/>
            <a:ext cx="2506801" cy="7114964"/>
          </a:xfrm>
        </p:spPr>
        <p:txBody>
          <a:bodyPr/>
          <a:lstStyle>
            <a:lvl1pPr marL="0" indent="0">
              <a:buNone/>
              <a:defRPr sz="1361"/>
            </a:lvl1pPr>
            <a:lvl2pPr marL="388605" indent="0">
              <a:buNone/>
              <a:defRPr sz="1190"/>
            </a:lvl2pPr>
            <a:lvl3pPr marL="777209" indent="0">
              <a:buNone/>
              <a:defRPr sz="1019"/>
            </a:lvl3pPr>
            <a:lvl4pPr marL="1165814" indent="0">
              <a:buNone/>
              <a:defRPr sz="850"/>
            </a:lvl4pPr>
            <a:lvl5pPr marL="1554419" indent="0">
              <a:buNone/>
              <a:defRPr sz="850"/>
            </a:lvl5pPr>
            <a:lvl6pPr marL="1943023" indent="0">
              <a:buNone/>
              <a:defRPr sz="850"/>
            </a:lvl6pPr>
            <a:lvl7pPr marL="2331627" indent="0">
              <a:buNone/>
              <a:defRPr sz="850"/>
            </a:lvl7pPr>
            <a:lvl8pPr marL="2720232" indent="0">
              <a:buNone/>
              <a:defRPr sz="850"/>
            </a:lvl8pPr>
            <a:lvl9pPr marL="3108837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49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9" y="853440"/>
            <a:ext cx="2506801" cy="298704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843199"/>
            <a:ext cx="3934778" cy="909743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05" indent="0">
              <a:buNone/>
              <a:defRPr sz="2380"/>
            </a:lvl2pPr>
            <a:lvl3pPr marL="777209" indent="0">
              <a:buNone/>
              <a:defRPr sz="2040"/>
            </a:lvl3pPr>
            <a:lvl4pPr marL="1165814" indent="0">
              <a:buNone/>
              <a:defRPr sz="1700"/>
            </a:lvl4pPr>
            <a:lvl5pPr marL="1554419" indent="0">
              <a:buNone/>
              <a:defRPr sz="1700"/>
            </a:lvl5pPr>
            <a:lvl6pPr marL="1943023" indent="0">
              <a:buNone/>
              <a:defRPr sz="1700"/>
            </a:lvl6pPr>
            <a:lvl7pPr marL="2331627" indent="0">
              <a:buNone/>
              <a:defRPr sz="1700"/>
            </a:lvl7pPr>
            <a:lvl8pPr marL="2720232" indent="0">
              <a:buNone/>
              <a:defRPr sz="1700"/>
            </a:lvl8pPr>
            <a:lvl9pPr marL="3108837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9" y="3840482"/>
            <a:ext cx="2506801" cy="7114964"/>
          </a:xfrm>
        </p:spPr>
        <p:txBody>
          <a:bodyPr/>
          <a:lstStyle>
            <a:lvl1pPr marL="0" indent="0">
              <a:buNone/>
              <a:defRPr sz="1361"/>
            </a:lvl1pPr>
            <a:lvl2pPr marL="388605" indent="0">
              <a:buNone/>
              <a:defRPr sz="1190"/>
            </a:lvl2pPr>
            <a:lvl3pPr marL="777209" indent="0">
              <a:buNone/>
              <a:defRPr sz="1019"/>
            </a:lvl3pPr>
            <a:lvl4pPr marL="1165814" indent="0">
              <a:buNone/>
              <a:defRPr sz="850"/>
            </a:lvl4pPr>
            <a:lvl5pPr marL="1554419" indent="0">
              <a:buNone/>
              <a:defRPr sz="850"/>
            </a:lvl5pPr>
            <a:lvl6pPr marL="1943023" indent="0">
              <a:buNone/>
              <a:defRPr sz="850"/>
            </a:lvl6pPr>
            <a:lvl7pPr marL="2331627" indent="0">
              <a:buNone/>
              <a:defRPr sz="850"/>
            </a:lvl7pPr>
            <a:lvl8pPr marL="2720232" indent="0">
              <a:buNone/>
              <a:defRPr sz="850"/>
            </a:lvl8pPr>
            <a:lvl9pPr marL="3108837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1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7" y="681570"/>
            <a:ext cx="670369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7" y="3407835"/>
            <a:ext cx="670369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11865192"/>
            <a:ext cx="174879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32CCC-3266-461E-A87C-327E41E4DC1D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12" y="11865192"/>
            <a:ext cx="262318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11865192"/>
            <a:ext cx="174879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2622A-54B3-4E7D-B65B-052FAB128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51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77209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02" indent="-194302" algn="l" defTabSz="777209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07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12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17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20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325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5930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535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139" indent="-194302" algn="l" defTabSz="777209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05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09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14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19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023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627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232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837" algn="l" defTabSz="777209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676756" y="768162"/>
            <a:ext cx="2936156" cy="2564784"/>
          </a:xfrm>
          <a:prstGeom prst="rect">
            <a:avLst/>
          </a:prstGeom>
          <a:solidFill>
            <a:srgbClr val="FFFFFF"/>
          </a:solidFill>
          <a:ln w="9525">
            <a:solidFill>
              <a:schemeClr val="dk1">
                <a:shade val="95000"/>
                <a:satMod val="10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SPMD (2)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PRCs added by EST.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place in canister during deployment period.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Shipped by DEP to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Spikes added by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Composited &amp; extracted for chemistry analyses.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 split 1:5.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alkylphenols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MRES w/ ON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PBDEs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PRC analysis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archive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performs analyses for chemistry analytes of interest and PRCs.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27591" y="808142"/>
            <a:ext cx="2147776" cy="299180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POCIS-HLB (2)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place in canister during deployment period.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Shipped by DEP to AXYS.  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Spikes added by AXYS.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Extracted for chemistry analysis by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Extract from each disk split 1:4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MRES w/ ON by AXYS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PPCP &amp; hormones by AXYS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PFC by AXYS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archive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AXYS performs chemical analysis.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AXYS ships holders back to DEP.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cleans holders and ships them to EST.</a:t>
            </a: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27591" y="6000251"/>
            <a:ext cx="3653834" cy="273222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POCIS-HLB (1)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staff place in canister during deployment period.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Shipped by DEP to AXYS. 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Extracted separate from the other 2 POCIS by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 BLYES &amp;SOS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ER binding &amp; transactivation assays by UF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pesticide analyses by DEP lab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USGS LSC.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UF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Denslow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Lab.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DEP Lab.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holder back to DEP.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cleans holders and ships them to EST.</a:t>
            </a:r>
          </a:p>
          <a:p>
            <a:pPr marL="73019" marR="73019"/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3019" marR="73019"/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855129" y="6000253"/>
            <a:ext cx="3757783" cy="258939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SPMD (1)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PRC addition.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staff place in canister during deployment period.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Shipped by DEP to AXYS. 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Extracted separately from the other 2 SPMDs by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 BLYES &amp;SOS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ER binding &amp; transactivation assays by UF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pesticide analyses by DEP lab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USGS LSC.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UF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Denslow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Lab.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DEP Lab.</a:t>
            </a:r>
          </a:p>
          <a:p>
            <a:pPr marL="73019" marR="73019"/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678" y="8794067"/>
            <a:ext cx="442653" cy="7886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89" y="8801691"/>
            <a:ext cx="442653" cy="7886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61978" y="138222"/>
            <a:ext cx="6667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SAMPLES COLLECTED AT EACH SITE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12" y="3613539"/>
            <a:ext cx="2555177" cy="2370582"/>
          </a:xfrm>
          <a:prstGeom prst="rect">
            <a:avLst/>
          </a:prstGeom>
        </p:spPr>
      </p:pic>
      <p:pic>
        <p:nvPicPr>
          <p:cNvPr id="58" name="Picture 57" descr="C:\Users\Wilson_A\AppData\Local\Microsoft\Windows\Temporary Internet Files\Content.Outlook\JD45C4C5\spmdphoto1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507" y="3606903"/>
            <a:ext cx="500063" cy="595313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166272" y="4097146"/>
            <a:ext cx="1428509" cy="16869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Canister (1)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Will hold 3 POCIS and 3 SPMD in water column during deployment period.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cleans canister after retrieval and retains for future use.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28582" marR="73019" indent="-171437"/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cxnSp>
        <p:nvCxnSpPr>
          <p:cNvPr id="29" name="Straight Arrow Connector 28"/>
          <p:cNvCxnSpPr>
            <a:cxnSpLocks/>
            <a:stCxn id="9" idx="2"/>
          </p:cNvCxnSpPr>
          <p:nvPr/>
        </p:nvCxnSpPr>
        <p:spPr>
          <a:xfrm>
            <a:off x="1201479" y="3799944"/>
            <a:ext cx="1694122" cy="17395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  <a:stCxn id="9" idx="2"/>
          </p:cNvCxnSpPr>
          <p:nvPr/>
        </p:nvCxnSpPr>
        <p:spPr>
          <a:xfrm>
            <a:off x="1201479" y="3799944"/>
            <a:ext cx="2020186" cy="123847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cxnSpLocks/>
            <a:stCxn id="60" idx="3"/>
          </p:cNvCxnSpPr>
          <p:nvPr/>
        </p:nvCxnSpPr>
        <p:spPr>
          <a:xfrm flipV="1">
            <a:off x="1594781" y="4689453"/>
            <a:ext cx="2374708" cy="25116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11" idx="2"/>
          </p:cNvCxnSpPr>
          <p:nvPr/>
        </p:nvCxnSpPr>
        <p:spPr>
          <a:xfrm flipH="1">
            <a:off x="5018494" y="3332946"/>
            <a:ext cx="1126340" cy="72492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  <a:stCxn id="11" idx="2"/>
          </p:cNvCxnSpPr>
          <p:nvPr/>
        </p:nvCxnSpPr>
        <p:spPr>
          <a:xfrm flipH="1">
            <a:off x="5018494" y="3332946"/>
            <a:ext cx="1126340" cy="130252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cxnSpLocks/>
            <a:stCxn id="13" idx="0"/>
          </p:cNvCxnSpPr>
          <p:nvPr/>
        </p:nvCxnSpPr>
        <p:spPr>
          <a:xfrm flipH="1" flipV="1">
            <a:off x="4781557" y="5449395"/>
            <a:ext cx="952464" cy="55085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  <a:stCxn id="12" idx="0"/>
          </p:cNvCxnSpPr>
          <p:nvPr/>
        </p:nvCxnSpPr>
        <p:spPr>
          <a:xfrm flipV="1">
            <a:off x="1954508" y="5544647"/>
            <a:ext cx="1647685" cy="4556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 Box 2"/>
          <p:cNvSpPr txBox="1">
            <a:spLocks noChangeArrowheads="1"/>
          </p:cNvSpPr>
          <p:nvPr/>
        </p:nvSpPr>
        <p:spPr bwMode="auto">
          <a:xfrm>
            <a:off x="2451970" y="11212180"/>
            <a:ext cx="3692863" cy="146549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1L (8),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HDPE bottle 1L (4), &amp;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HDPE bottle 500mL (2)</a:t>
            </a:r>
          </a:p>
          <a:p>
            <a:pPr marR="73019"/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(Note: numbers above reflect 2x required sampling kit. Collecting 2x required sample volume to minimize loss due to container damage during shipping.)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w/ site water.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Shipped by DEP to AXYS.</a:t>
            </a: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2501270" y="9903742"/>
            <a:ext cx="1234930" cy="12255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1L (1)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w/ site water.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Shipped by DEP to USGS LCS.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2" name="Text Box 2"/>
          <p:cNvSpPr txBox="1">
            <a:spLocks noChangeArrowheads="1"/>
          </p:cNvSpPr>
          <p:nvPr/>
        </p:nvSpPr>
        <p:spPr bwMode="auto">
          <a:xfrm>
            <a:off x="3817796" y="9903742"/>
            <a:ext cx="1328339" cy="12344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1L (1)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w/ site water.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Hand delivered by DEP to UF </a:t>
            </a:r>
            <a:r>
              <a:rPr lang="en-US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Denslow</a:t>
            </a: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Lab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83" name="Text Box 2"/>
          <p:cNvSpPr txBox="1">
            <a:spLocks noChangeArrowheads="1"/>
          </p:cNvSpPr>
          <p:nvPr/>
        </p:nvSpPr>
        <p:spPr bwMode="auto">
          <a:xfrm>
            <a:off x="5229809" y="9789896"/>
            <a:ext cx="2370057" cy="162276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ea typeface="Times New Roman" panose="02020603050405020304" pitchFamily="18" charset="0"/>
                <a:cs typeface="Arial" panose="020B0604020202020204" pitchFamily="34" charset="0"/>
              </a:rPr>
              <a:t>Amber glass bottle 1L (3),</a:t>
            </a:r>
          </a:p>
          <a:p>
            <a:pPr marR="73019"/>
            <a:r>
              <a:rPr lang="en-US" sz="1100" b="1" dirty="0">
                <a:ea typeface="Times New Roman" panose="02020603050405020304" pitchFamily="18" charset="0"/>
                <a:cs typeface="Arial" panose="020B0604020202020204" pitchFamily="34" charset="0"/>
              </a:rPr>
              <a:t>Amber glass bottle 1L (1) pre-preserved w/ </a:t>
            </a:r>
            <a:r>
              <a:rPr lang="en-US" sz="1100" b="1" dirty="0">
                <a:cs typeface="Arial" panose="020B0604020202020204" pitchFamily="34" charset="0"/>
              </a:rPr>
              <a:t>chloroacetic acid,</a:t>
            </a:r>
            <a:endParaRPr lang="en-US" sz="11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500mL (2), &amp;</a:t>
            </a:r>
          </a:p>
          <a:p>
            <a:pPr marL="171437" marR="73019" indent="-171437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w/ site water.</a:t>
            </a:r>
          </a:p>
          <a:p>
            <a:pPr marL="171437" marR="73019" indent="-171437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Hand delivered to DEP</a:t>
            </a:r>
          </a:p>
          <a:p>
            <a:pPr marL="171437" marR="73019" indent="-171437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Fill additional </a:t>
            </a:r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bottle 1L (2) &amp; Amber bottle 500mL (2) </a:t>
            </a: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with site water at one site, for lab QA.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71437" marR="73019" indent="-171437">
              <a:buFont typeface="Arial" panose="020B0604020202020204" pitchFamily="34" charset="0"/>
              <a:buChar char="•"/>
            </a:pP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2" name="Picture 51" descr="C:\Users\Wilson_A\AppData\Local\Microsoft\Windows\Temporary Internet Files\Content.Outlook\JD45C4C5\spmdphoto1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283" y="3606903"/>
            <a:ext cx="500063" cy="5953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Straight Arrow Connector 31"/>
          <p:cNvCxnSpPr>
            <a:cxnSpLocks/>
            <a:stCxn id="10" idx="2"/>
          </p:cNvCxnSpPr>
          <p:nvPr/>
        </p:nvCxnSpPr>
        <p:spPr>
          <a:xfrm flipH="1">
            <a:off x="2560236" y="3300158"/>
            <a:ext cx="915828" cy="43250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cxnSpLocks/>
            <a:stCxn id="10" idx="2"/>
          </p:cNvCxnSpPr>
          <p:nvPr/>
        </p:nvCxnSpPr>
        <p:spPr>
          <a:xfrm flipH="1">
            <a:off x="3055353" y="3300158"/>
            <a:ext cx="420711" cy="48365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275367" y="641177"/>
            <a:ext cx="2401393" cy="26589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Sample Container (Can)(2)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#1 contains 3 SPMD (2 w/ PRCs, 1 marked w/ hole has no PRCs)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#2 contains 3 POCIS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Cans sealed &amp; chilled during transport.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 POCIS &amp; SPMDs removed &amp; placed in canister during deployment period.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 POCIS &amp; SPMDs placed in cans upon retrieval.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Cans sealed &amp; shipped by DEP to AXYS for extraction.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AXYS ships cans back to DEP.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cleans cans and retains for future use.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28582" marR="73019" indent="-171437"/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cxnSp>
        <p:nvCxnSpPr>
          <p:cNvPr id="118" name="Straight Arrow Connector 117"/>
          <p:cNvCxnSpPr>
            <a:cxnSpLocks/>
            <a:stCxn id="81" idx="0"/>
            <a:endCxn id="16" idx="2"/>
          </p:cNvCxnSpPr>
          <p:nvPr/>
        </p:nvCxnSpPr>
        <p:spPr>
          <a:xfrm flipH="1" flipV="1">
            <a:off x="3114916" y="9590361"/>
            <a:ext cx="3819" cy="3133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cxnSpLocks/>
          </p:cNvCxnSpPr>
          <p:nvPr/>
        </p:nvCxnSpPr>
        <p:spPr>
          <a:xfrm flipH="1" flipV="1">
            <a:off x="4465005" y="9590361"/>
            <a:ext cx="3819" cy="3133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>
            <a:cxnSpLocks/>
          </p:cNvCxnSpPr>
          <p:nvPr/>
        </p:nvCxnSpPr>
        <p:spPr>
          <a:xfrm flipH="1" flipV="1">
            <a:off x="6390388" y="9591855"/>
            <a:ext cx="3820" cy="20711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5212463" y="9442518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7292755" y="9449148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5371191" y="9591855"/>
            <a:ext cx="1921564" cy="663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5" name="Group 144"/>
          <p:cNvGrpSpPr/>
          <p:nvPr/>
        </p:nvGrpSpPr>
        <p:grpSpPr>
          <a:xfrm>
            <a:off x="1812862" y="8842273"/>
            <a:ext cx="182849" cy="3691751"/>
            <a:chOff x="1491296" y="8473259"/>
            <a:chExt cx="182849" cy="3691751"/>
          </a:xfrm>
        </p:grpSpPr>
        <p:cxnSp>
          <p:nvCxnSpPr>
            <p:cNvPr id="140" name="Straight Connector 139"/>
            <p:cNvCxnSpPr/>
            <p:nvPr/>
          </p:nvCxnSpPr>
          <p:spPr>
            <a:xfrm>
              <a:off x="1491296" y="8473259"/>
              <a:ext cx="158728" cy="1493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1515417" y="12015673"/>
              <a:ext cx="158728" cy="149337"/>
            </a:xfrm>
            <a:prstGeom prst="line">
              <a:avLst/>
            </a:prstGeom>
            <a:ln w="2540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1649132" y="8622596"/>
              <a:ext cx="14087" cy="33973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6" name="Straight Arrow Connector 145"/>
          <p:cNvCxnSpPr>
            <a:cxnSpLocks/>
          </p:cNvCxnSpPr>
          <p:nvPr/>
        </p:nvCxnSpPr>
        <p:spPr>
          <a:xfrm flipH="1" flipV="1">
            <a:off x="1995711" y="10439227"/>
            <a:ext cx="441850" cy="744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5229809" y="8640356"/>
            <a:ext cx="2232983" cy="789027"/>
            <a:chOff x="5200054" y="8374940"/>
            <a:chExt cx="2232983" cy="789027"/>
          </a:xfrm>
        </p:grpSpPr>
        <p:pic>
          <p:nvPicPr>
            <p:cNvPr id="62" name="Picture 61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6083" y="8374940"/>
              <a:ext cx="444305" cy="789027"/>
            </a:xfrm>
            <a:prstGeom prst="rect">
              <a:avLst/>
            </a:prstGeom>
          </p:spPr>
        </p:pic>
        <p:pic>
          <p:nvPicPr>
            <p:cNvPr id="63" name="Picture 62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0999" y="8374940"/>
              <a:ext cx="444305" cy="789027"/>
            </a:xfrm>
            <a:prstGeom prst="rect">
              <a:avLst/>
            </a:prstGeom>
          </p:spPr>
        </p:pic>
        <p:pic>
          <p:nvPicPr>
            <p:cNvPr id="65" name="Picture 64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480" y="8724764"/>
              <a:ext cx="351520" cy="434397"/>
            </a:xfrm>
            <a:prstGeom prst="rect">
              <a:avLst/>
            </a:prstGeom>
          </p:spPr>
        </p:pic>
        <p:pic>
          <p:nvPicPr>
            <p:cNvPr id="66" name="Picture 65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1517" y="8729570"/>
              <a:ext cx="351520" cy="434397"/>
            </a:xfrm>
            <a:prstGeom prst="rect">
              <a:avLst/>
            </a:prstGeom>
          </p:spPr>
        </p:pic>
        <p:pic>
          <p:nvPicPr>
            <p:cNvPr id="67" name="Picture 66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0794" y="8374940"/>
              <a:ext cx="444305" cy="789027"/>
            </a:xfrm>
            <a:prstGeom prst="rect">
              <a:avLst/>
            </a:prstGeom>
          </p:spPr>
        </p:pic>
        <p:pic>
          <p:nvPicPr>
            <p:cNvPr id="68" name="Picture 67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0054" y="8374940"/>
              <a:ext cx="444305" cy="789027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32875" y="9039563"/>
            <a:ext cx="1742698" cy="1578631"/>
            <a:chOff x="132875" y="9039563"/>
            <a:chExt cx="1742698" cy="1578631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262" y="9039563"/>
              <a:ext cx="442653" cy="788670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96" y="9039563"/>
              <a:ext cx="442653" cy="788670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7786" y="9039563"/>
              <a:ext cx="442653" cy="788670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920" y="9039563"/>
              <a:ext cx="442653" cy="788670"/>
            </a:xfrm>
            <a:prstGeom prst="rect">
              <a:avLst/>
            </a:prstGeom>
          </p:spPr>
        </p:pic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875" y="9829524"/>
              <a:ext cx="440923" cy="788670"/>
            </a:xfrm>
            <a:prstGeom prst="rect">
              <a:avLst/>
            </a:prstGeom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338" y="9829524"/>
              <a:ext cx="440923" cy="788670"/>
            </a:xfrm>
            <a:prstGeom prst="rect">
              <a:avLst/>
            </a:prstGeom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253" y="10123516"/>
              <a:ext cx="352181" cy="493387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147686" y="10717742"/>
            <a:ext cx="1735311" cy="1577340"/>
            <a:chOff x="147686" y="10717742"/>
            <a:chExt cx="1735311" cy="1577340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686" y="10717742"/>
              <a:ext cx="442653" cy="78867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820" y="10717742"/>
              <a:ext cx="442653" cy="788670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210" y="10717742"/>
              <a:ext cx="442653" cy="788670"/>
            </a:xfrm>
            <a:prstGeom prst="rect">
              <a:avLst/>
            </a:prstGeom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344" y="10717742"/>
              <a:ext cx="442653" cy="788670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686" y="11506412"/>
              <a:ext cx="440923" cy="788670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149" y="11506412"/>
              <a:ext cx="440923" cy="788670"/>
            </a:xfrm>
            <a:prstGeom prst="rect">
              <a:avLst/>
            </a:prstGeom>
          </p:spPr>
        </p:pic>
        <p:pic>
          <p:nvPicPr>
            <p:cNvPr id="93" name="Picture 9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064" y="11800404"/>
              <a:ext cx="352181" cy="493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976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69" y="3427547"/>
            <a:ext cx="5746285" cy="2502857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985106" y="934728"/>
            <a:ext cx="2614760" cy="2427191"/>
          </a:xfrm>
          <a:prstGeom prst="rect">
            <a:avLst/>
          </a:prstGeom>
          <a:solidFill>
            <a:srgbClr val="FFFFFF"/>
          </a:solidFill>
          <a:ln w="9525">
            <a:solidFill>
              <a:schemeClr val="dk1">
                <a:shade val="95000"/>
                <a:satMod val="105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SPMD (2)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PRCs added by EST.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staff do not remove from can.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Shipped by DEP to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Spikes added by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 split 1:5.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alkylphenols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MRES w/ ON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PBDEs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PRC analysis by AXYS</a:t>
            </a:r>
          </a:p>
          <a:p>
            <a:pPr lvl="1" indent="-117470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1/5 for archive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performs analyses for chemistry analytes of interest and PRCs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26006" y="962361"/>
            <a:ext cx="2244726" cy="25904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POCIS-HLB (2)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do not remove from can.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Shipped by DEP to AXYS.  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Spikes added by AXYS.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Extracted for chemistry analysis by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Extract from each disk split 1:4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MRES w/ ON by AXYS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PPCP &amp; hormones by AXYS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PFC by AXYS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¼ for archive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AXYS performs chemical analysis.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AXYS ships holders back to DEP.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cleans holders and ships them to EST.</a:t>
            </a: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370732" y="807745"/>
            <a:ext cx="2614379" cy="23114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Sample Container (Can)(2)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#1 contains 3 SPMD (2 w/ PRCs, 1 marked w/ hole has no PRCs)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#2 contains 3 POCIS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sealed &amp; chilled during transport. Stored at -20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Symbol" panose="05050102010706020507" pitchFamily="18" charset="2"/>
              </a:rPr>
              <a:t>C during deployment period.</a:t>
            </a:r>
            <a:endParaRPr lang="en-US" sz="1000" dirty="0"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Lid opened during setup &amp; retrieval activities at 1 site.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Can sealed &amp; shipped by DEP to AXYS for extraction.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AXYS ships can back to DEP.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cleans cans and retains for future use.</a:t>
            </a:r>
          </a:p>
          <a:p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28582" marR="73019" indent="-171437"/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11919" y="5996030"/>
            <a:ext cx="3669506" cy="2728734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POCIS-HLB (1)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staff do not remove from can.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Shipped by DEP to AXYS. 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Extracted separate from the other 2 POCIS by AXYS.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 BLYES &amp;SOS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ER binding &amp; transactivation assays by UF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pesticide analyses by DEP lab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USGS LSC.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UF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Denslow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Lab.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DEP Lab.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holder back to DEP.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cleans holders and ships them to EST.</a:t>
            </a:r>
          </a:p>
          <a:p>
            <a:pPr marL="73019" marR="73019"/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</a:t>
            </a:r>
          </a:p>
          <a:p>
            <a:pPr marL="73019" marR="73019"/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855129" y="5996031"/>
            <a:ext cx="3744737" cy="25437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14291" marR="73019" indent="-114291"/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SPMD (1) </a:t>
            </a:r>
            <a:endParaRPr lang="en-US" sz="11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PRC addition.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 staff do not remove from can.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Shipped by DEP to AXYS. 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spike additions. 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Extracted separately from the other 2 SPMDs by AXYS. </a:t>
            </a:r>
            <a:endParaRPr lang="en-US" sz="1000" dirty="0">
              <a:highlight>
                <a:srgbClr val="FFFF00"/>
              </a:highligh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Extract split 1:3.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 BLYES &amp;SOS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Chromotest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analysis by USGS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ER binding &amp; transactivation assays by UF</a:t>
            </a:r>
          </a:p>
          <a:p>
            <a:pPr marL="339725" lvl="1" indent="-106363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1/3 for pesticide analyses by DEP lab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USGS LSC.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0.5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UF </a:t>
            </a:r>
            <a:r>
              <a:rPr lang="en-US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Denslow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Lab.</a:t>
            </a:r>
          </a:p>
          <a:p>
            <a:pPr marL="114291" indent="-114291">
              <a:buFont typeface="Symbol" panose="05050102010706020507" pitchFamily="18" charset="2"/>
              <a:buChar char=""/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AXYS ships AXYS ships 1/3 portion of extract, concentrated to </a:t>
            </a:r>
            <a:r>
              <a:rPr lang="en-US" sz="1000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mL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DEP Lab.</a:t>
            </a:r>
          </a:p>
          <a:p>
            <a:pPr marL="228582">
              <a:spcAft>
                <a:spcPts val="1000"/>
              </a:spcAft>
            </a:pP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3019" marR="73019"/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87327" y="304792"/>
            <a:ext cx="2335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FIELD BLANK</a:t>
            </a:r>
          </a:p>
        </p:txBody>
      </p:sp>
      <p:cxnSp>
        <p:nvCxnSpPr>
          <p:cNvPr id="27" name="Straight Arrow Connector 26"/>
          <p:cNvCxnSpPr>
            <a:cxnSpLocks/>
            <a:stCxn id="9" idx="2"/>
          </p:cNvCxnSpPr>
          <p:nvPr/>
        </p:nvCxnSpPr>
        <p:spPr>
          <a:xfrm>
            <a:off x="1248369" y="3552824"/>
            <a:ext cx="1645220" cy="69532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  <a:stCxn id="9" idx="2"/>
          </p:cNvCxnSpPr>
          <p:nvPr/>
        </p:nvCxnSpPr>
        <p:spPr>
          <a:xfrm>
            <a:off x="1248369" y="3552824"/>
            <a:ext cx="466131" cy="69532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  <a:stCxn id="10" idx="2"/>
          </p:cNvCxnSpPr>
          <p:nvPr/>
        </p:nvCxnSpPr>
        <p:spPr>
          <a:xfrm>
            <a:off x="3677922" y="3119173"/>
            <a:ext cx="103503" cy="67177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11" idx="2"/>
          </p:cNvCxnSpPr>
          <p:nvPr/>
        </p:nvCxnSpPr>
        <p:spPr>
          <a:xfrm flipH="1">
            <a:off x="5371191" y="3361919"/>
            <a:ext cx="921295" cy="64810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  <a:stCxn id="11" idx="2"/>
          </p:cNvCxnSpPr>
          <p:nvPr/>
        </p:nvCxnSpPr>
        <p:spPr>
          <a:xfrm flipH="1">
            <a:off x="5476875" y="3361919"/>
            <a:ext cx="815611" cy="141433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  <a:stCxn id="12" idx="0"/>
          </p:cNvCxnSpPr>
          <p:nvPr/>
        </p:nvCxnSpPr>
        <p:spPr>
          <a:xfrm flipV="1">
            <a:off x="1946672" y="5248276"/>
            <a:ext cx="487196" cy="747754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cxnSpLocks/>
            <a:stCxn id="13" idx="0"/>
          </p:cNvCxnSpPr>
          <p:nvPr/>
        </p:nvCxnSpPr>
        <p:spPr>
          <a:xfrm flipH="1" flipV="1">
            <a:off x="5371192" y="5515671"/>
            <a:ext cx="356306" cy="48036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678" y="8794067"/>
            <a:ext cx="442653" cy="78867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89" y="8801691"/>
            <a:ext cx="442653" cy="788670"/>
          </a:xfrm>
          <a:prstGeom prst="rect">
            <a:avLst/>
          </a:prstGeom>
        </p:spPr>
      </p:pic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2433868" y="11196957"/>
            <a:ext cx="4784720" cy="15065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1L (8),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HDPE bottle 1L (4), &amp;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HDPE bottle 500mL (2)</a:t>
            </a:r>
          </a:p>
          <a:p>
            <a:pPr marR="73019"/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(Note: numbers above reflect 2x required sampling kit. Collecting 2x required sample volume to minimize loss due to container damage during shipping.)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all 1L bottles (glad &amp; HDPE) w/ AXYS DI water.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500mL HDPE bottles with AXYS PFC-free spring water.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Shipped by DEP to AXYS.</a:t>
            </a: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2484199" y="9903742"/>
            <a:ext cx="1252001" cy="12255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1L (1)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w/ AXYS DI water.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Shipped by DEP to USGS LCS.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3817796" y="9903742"/>
            <a:ext cx="1328339" cy="12344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1L (1)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w/ AXYS DI water.</a:t>
            </a:r>
          </a:p>
          <a:p>
            <a:pPr marL="114291" marR="73019" indent="-114291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Hand delivered by DEP to UF </a:t>
            </a:r>
            <a:r>
              <a:rPr lang="en-US" sz="11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Denslow</a:t>
            </a: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Lab</a:t>
            </a: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5229809" y="10113746"/>
            <a:ext cx="2370057" cy="1148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73019"/>
            <a:r>
              <a:rPr lang="en-US" sz="1100" b="1" dirty="0">
                <a:ea typeface="Times New Roman" panose="02020603050405020304" pitchFamily="18" charset="0"/>
                <a:cs typeface="Arial" panose="020B0604020202020204" pitchFamily="34" charset="0"/>
              </a:rPr>
              <a:t>Amber glass bottle 1L (3),</a:t>
            </a:r>
          </a:p>
          <a:p>
            <a:pPr marR="73019"/>
            <a:r>
              <a:rPr lang="en-US" sz="1100" b="1" dirty="0">
                <a:ea typeface="Times New Roman" panose="02020603050405020304" pitchFamily="18" charset="0"/>
                <a:cs typeface="Arial" panose="020B0604020202020204" pitchFamily="34" charset="0"/>
              </a:rPr>
              <a:t>Amber glass bottle 1L (1) pre-preserved w/ </a:t>
            </a:r>
            <a:r>
              <a:rPr lang="en-US" sz="1100" b="1" dirty="0">
                <a:cs typeface="Arial" panose="020B0604020202020204" pitchFamily="34" charset="0"/>
              </a:rPr>
              <a:t>chloroacetic acid, </a:t>
            </a:r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Amber glass bottle 500mL (2), &amp;</a:t>
            </a:r>
          </a:p>
          <a:p>
            <a:pPr marL="171437" marR="73019" indent="-171437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 staff fill w/ AXYS DI water.</a:t>
            </a:r>
          </a:p>
          <a:p>
            <a:pPr marL="171437" marR="73019" indent="-171437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Hand delivered to DEP</a:t>
            </a:r>
          </a:p>
          <a:p>
            <a:pPr marR="73019"/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73019"/>
            <a:r>
              <a:rPr lang="en-US" sz="11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cxnSp>
        <p:nvCxnSpPr>
          <p:cNvPr id="65" name="Straight Arrow Connector 64"/>
          <p:cNvCxnSpPr>
            <a:cxnSpLocks/>
            <a:stCxn id="35" idx="0"/>
            <a:endCxn id="31" idx="2"/>
          </p:cNvCxnSpPr>
          <p:nvPr/>
        </p:nvCxnSpPr>
        <p:spPr>
          <a:xfrm flipV="1">
            <a:off x="3110200" y="9590361"/>
            <a:ext cx="4716" cy="3133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cxnSpLocks/>
          </p:cNvCxnSpPr>
          <p:nvPr/>
        </p:nvCxnSpPr>
        <p:spPr>
          <a:xfrm flipH="1" flipV="1">
            <a:off x="4465005" y="9590361"/>
            <a:ext cx="3819" cy="3133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cxnSpLocks/>
          </p:cNvCxnSpPr>
          <p:nvPr/>
        </p:nvCxnSpPr>
        <p:spPr>
          <a:xfrm flipH="1" flipV="1">
            <a:off x="6390388" y="9809436"/>
            <a:ext cx="3819" cy="31338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5212463" y="9642543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7292755" y="9649173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371191" y="9791880"/>
            <a:ext cx="1921564" cy="663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1869603" y="8796904"/>
            <a:ext cx="182849" cy="3691751"/>
            <a:chOff x="1491296" y="8473259"/>
            <a:chExt cx="182849" cy="3691751"/>
          </a:xfrm>
        </p:grpSpPr>
        <p:cxnSp>
          <p:nvCxnSpPr>
            <p:cNvPr id="72" name="Straight Connector 71"/>
            <p:cNvCxnSpPr/>
            <p:nvPr/>
          </p:nvCxnSpPr>
          <p:spPr>
            <a:xfrm>
              <a:off x="1491296" y="8473259"/>
              <a:ext cx="158728" cy="14933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1515417" y="12015673"/>
              <a:ext cx="158728" cy="149337"/>
            </a:xfrm>
            <a:prstGeom prst="line">
              <a:avLst/>
            </a:prstGeom>
            <a:ln w="2540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649132" y="8622596"/>
              <a:ext cx="14087" cy="339730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5" name="Straight Arrow Connector 74"/>
          <p:cNvCxnSpPr>
            <a:cxnSpLocks/>
          </p:cNvCxnSpPr>
          <p:nvPr/>
        </p:nvCxnSpPr>
        <p:spPr>
          <a:xfrm flipH="1" flipV="1">
            <a:off x="2071251" y="10640345"/>
            <a:ext cx="362617" cy="55661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cxnSpLocks/>
            <a:stCxn id="10" idx="2"/>
          </p:cNvCxnSpPr>
          <p:nvPr/>
        </p:nvCxnSpPr>
        <p:spPr>
          <a:xfrm>
            <a:off x="3677922" y="3119173"/>
            <a:ext cx="787082" cy="154442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/>
          <p:cNvGrpSpPr/>
          <p:nvPr/>
        </p:nvGrpSpPr>
        <p:grpSpPr>
          <a:xfrm>
            <a:off x="5200054" y="8813090"/>
            <a:ext cx="2232983" cy="789027"/>
            <a:chOff x="5200054" y="8374940"/>
            <a:chExt cx="2232983" cy="789027"/>
          </a:xfrm>
        </p:grpSpPr>
        <p:pic>
          <p:nvPicPr>
            <p:cNvPr id="78" name="Picture 7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6083" y="8374940"/>
              <a:ext cx="444305" cy="789027"/>
            </a:xfrm>
            <a:prstGeom prst="rect">
              <a:avLst/>
            </a:prstGeom>
          </p:spPr>
        </p:pic>
        <p:pic>
          <p:nvPicPr>
            <p:cNvPr id="79" name="Picture 7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0999" y="8374940"/>
              <a:ext cx="444305" cy="789027"/>
            </a:xfrm>
            <a:prstGeom prst="rect">
              <a:avLst/>
            </a:prstGeom>
          </p:spPr>
        </p:pic>
        <p:pic>
          <p:nvPicPr>
            <p:cNvPr id="80" name="Picture 7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480" y="8724764"/>
              <a:ext cx="351520" cy="434397"/>
            </a:xfrm>
            <a:prstGeom prst="rect">
              <a:avLst/>
            </a:prstGeom>
          </p:spPr>
        </p:pic>
        <p:pic>
          <p:nvPicPr>
            <p:cNvPr id="81" name="Picture 80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1517" y="8729570"/>
              <a:ext cx="351520" cy="434397"/>
            </a:xfrm>
            <a:prstGeom prst="rect">
              <a:avLst/>
            </a:prstGeom>
          </p:spPr>
        </p:pic>
        <p:pic>
          <p:nvPicPr>
            <p:cNvPr id="82" name="Picture 81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0794" y="8374940"/>
              <a:ext cx="444305" cy="789027"/>
            </a:xfrm>
            <a:prstGeom prst="rect">
              <a:avLst/>
            </a:prstGeom>
          </p:spPr>
        </p:pic>
        <p:pic>
          <p:nvPicPr>
            <p:cNvPr id="83" name="Picture 8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0054" y="8374940"/>
              <a:ext cx="444305" cy="789027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132875" y="9039563"/>
            <a:ext cx="1742698" cy="1578631"/>
            <a:chOff x="132875" y="9039563"/>
            <a:chExt cx="1742698" cy="1578631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262" y="9039563"/>
              <a:ext cx="442653" cy="788670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96" y="9039563"/>
              <a:ext cx="442653" cy="788670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7786" y="9039563"/>
              <a:ext cx="442653" cy="788670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2920" y="9039563"/>
              <a:ext cx="442653" cy="788670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875" y="9829524"/>
              <a:ext cx="440923" cy="788670"/>
            </a:xfrm>
            <a:prstGeom prst="rect">
              <a:avLst/>
            </a:prstGeom>
          </p:spPr>
        </p:pic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338" y="9829524"/>
              <a:ext cx="440923" cy="788670"/>
            </a:xfrm>
            <a:prstGeom prst="rect">
              <a:avLst/>
            </a:prstGeom>
          </p:spPr>
        </p:pic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253" y="10123516"/>
              <a:ext cx="352181" cy="493387"/>
            </a:xfrm>
            <a:prstGeom prst="rect">
              <a:avLst/>
            </a:prstGeom>
          </p:spPr>
        </p:pic>
      </p:grpSp>
      <p:grpSp>
        <p:nvGrpSpPr>
          <p:cNvPr id="106" name="Group 105"/>
          <p:cNvGrpSpPr/>
          <p:nvPr/>
        </p:nvGrpSpPr>
        <p:grpSpPr>
          <a:xfrm>
            <a:off x="147686" y="10717742"/>
            <a:ext cx="1735311" cy="1577340"/>
            <a:chOff x="147686" y="10717742"/>
            <a:chExt cx="1735311" cy="1577340"/>
          </a:xfrm>
        </p:grpSpPr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686" y="10717742"/>
              <a:ext cx="442653" cy="788670"/>
            </a:xfrm>
            <a:prstGeom prst="rect">
              <a:avLst/>
            </a:prstGeom>
          </p:spPr>
        </p:pic>
        <p:pic>
          <p:nvPicPr>
            <p:cNvPr id="108" name="Picture 10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820" y="10717742"/>
              <a:ext cx="442653" cy="788670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210" y="10717742"/>
              <a:ext cx="442653" cy="788670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344" y="10717742"/>
              <a:ext cx="442653" cy="788670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686" y="11506412"/>
              <a:ext cx="440923" cy="788670"/>
            </a:xfrm>
            <a:prstGeom prst="rect">
              <a:avLst/>
            </a:prstGeom>
          </p:spPr>
        </p:pic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8149" y="11506412"/>
              <a:ext cx="440923" cy="788670"/>
            </a:xfrm>
            <a:prstGeom prst="rect">
              <a:avLst/>
            </a:prstGeom>
          </p:spPr>
        </p:pic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064" y="11800404"/>
              <a:ext cx="352181" cy="493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973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</TotalTime>
  <Words>1355</Words>
  <Application>Microsoft Office PowerPoint</Application>
  <PresentationFormat>Custom</PresentationFormat>
  <Paragraphs>186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Sunderman-Barnes, Stephanie</dc:creator>
  <cp:lastModifiedBy>Sunderman-Barnes, Stephanie</cp:lastModifiedBy>
  <cp:revision>38</cp:revision>
  <cp:lastPrinted>2017-03-10T14:45:08Z</cp:lastPrinted>
  <dcterms:created xsi:type="dcterms:W3CDTF">2017-02-17T16:16:18Z</dcterms:created>
  <dcterms:modified xsi:type="dcterms:W3CDTF">2017-05-09T14:43:19Z</dcterms:modified>
</cp:coreProperties>
</file>