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handoutMasterIdLst>
    <p:handoutMasterId r:id="rId14"/>
  </p:handoutMasterIdLst>
  <p:sldIdLst>
    <p:sldId id="256" r:id="rId2"/>
    <p:sldId id="259" r:id="rId3"/>
    <p:sldId id="268" r:id="rId4"/>
    <p:sldId id="269" r:id="rId5"/>
    <p:sldId id="260" r:id="rId6"/>
    <p:sldId id="275" r:id="rId7"/>
    <p:sldId id="263" r:id="rId8"/>
    <p:sldId id="270" r:id="rId9"/>
    <p:sldId id="271" r:id="rId10"/>
    <p:sldId id="272" r:id="rId11"/>
    <p:sldId id="273" r:id="rId12"/>
    <p:sldId id="274" r:id="rId1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08" autoAdjust="0"/>
    <p:restoredTop sz="94660"/>
  </p:normalViewPr>
  <p:slideViewPr>
    <p:cSldViewPr snapToGrid="0">
      <p:cViewPr varScale="1">
        <p:scale>
          <a:sx n="76" d="100"/>
          <a:sy n="76" d="100"/>
        </p:scale>
        <p:origin x="114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4C4C6AD-955E-40AD-9D8C-576E827AE9EC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C90C3C7-0351-4F9A-B5C4-CFE8EF225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2434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B534-F67A-4550-AF3A-F8EAF30CC961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60DB0-ABEF-4CE9-B517-01E508812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990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B534-F67A-4550-AF3A-F8EAF30CC961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60DB0-ABEF-4CE9-B517-01E508812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51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B534-F67A-4550-AF3A-F8EAF30CC961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60DB0-ABEF-4CE9-B517-01E508812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157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B534-F67A-4550-AF3A-F8EAF30CC961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60DB0-ABEF-4CE9-B517-01E508812DD6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35695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B534-F67A-4550-AF3A-F8EAF30CC961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60DB0-ABEF-4CE9-B517-01E508812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0591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B534-F67A-4550-AF3A-F8EAF30CC961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60DB0-ABEF-4CE9-B517-01E508812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7022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B534-F67A-4550-AF3A-F8EAF30CC961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60DB0-ABEF-4CE9-B517-01E508812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2171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B534-F67A-4550-AF3A-F8EAF30CC961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60DB0-ABEF-4CE9-B517-01E508812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7785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B534-F67A-4550-AF3A-F8EAF30CC961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60DB0-ABEF-4CE9-B517-01E508812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441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B534-F67A-4550-AF3A-F8EAF30CC961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60DB0-ABEF-4CE9-B517-01E508812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474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B534-F67A-4550-AF3A-F8EAF30CC961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60DB0-ABEF-4CE9-B517-01E508812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73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B534-F67A-4550-AF3A-F8EAF30CC961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60DB0-ABEF-4CE9-B517-01E508812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328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B534-F67A-4550-AF3A-F8EAF30CC961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60DB0-ABEF-4CE9-B517-01E508812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358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B534-F67A-4550-AF3A-F8EAF30CC961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60DB0-ABEF-4CE9-B517-01E508812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034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B534-F67A-4550-AF3A-F8EAF30CC961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60DB0-ABEF-4CE9-B517-01E508812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335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B534-F67A-4550-AF3A-F8EAF30CC961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60DB0-ABEF-4CE9-B517-01E508812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811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B534-F67A-4550-AF3A-F8EAF30CC961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60DB0-ABEF-4CE9-B517-01E508812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215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530B534-F67A-4550-AF3A-F8EAF30CC961}" type="datetimeFigureOut">
              <a:rPr lang="en-US" smtClean="0"/>
              <a:t>3/24/2015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60DB0-ABEF-4CE9-B517-01E508812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2562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393701"/>
            <a:ext cx="8825658" cy="1447799"/>
          </a:xfrm>
        </p:spPr>
        <p:txBody>
          <a:bodyPr/>
          <a:lstStyle/>
          <a:p>
            <a:pPr algn="ctr"/>
            <a:r>
              <a:rPr lang="en-US" sz="4800" dirty="0" smtClean="0"/>
              <a:t>Site Evaluation for </a:t>
            </a:r>
            <a:br>
              <a:rPr lang="en-US" sz="4800" dirty="0" smtClean="0"/>
            </a:br>
            <a:r>
              <a:rPr lang="en-US" sz="4800" dirty="0"/>
              <a:t>	</a:t>
            </a:r>
            <a:r>
              <a:rPr lang="en-US" sz="4800" dirty="0" smtClean="0"/>
              <a:t>ESOCs Project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52500" y="1981200"/>
            <a:ext cx="10883900" cy="4762500"/>
          </a:xfrm>
        </p:spPr>
        <p:txBody>
          <a:bodyPr>
            <a:noAutofit/>
          </a:bodyPr>
          <a:lstStyle/>
          <a:p>
            <a:r>
              <a:rPr lang="en-US" sz="1800" dirty="0" smtClean="0"/>
              <a:t>The Hitchiti Indians lived in north Florida on the shores of the Chattahoochee </a:t>
            </a:r>
          </a:p>
          <a:p>
            <a:r>
              <a:rPr lang="en-US" sz="1800" dirty="0" smtClean="0"/>
              <a:t>river when first European contact occurred</a:t>
            </a:r>
          </a:p>
          <a:p>
            <a:r>
              <a:rPr lang="en-US" sz="1800" dirty="0" smtClean="0">
                <a:solidFill>
                  <a:srgbClr val="92D050"/>
                </a:solidFill>
              </a:rPr>
              <a:t>			‘Apalachicola’   means ‘</a:t>
            </a:r>
            <a:r>
              <a:rPr lang="en-US" sz="1800" dirty="0">
                <a:solidFill>
                  <a:srgbClr val="92D050"/>
                </a:solidFill>
              </a:rPr>
              <a:t>people on the other side’</a:t>
            </a:r>
          </a:p>
          <a:p>
            <a:r>
              <a:rPr lang="en-US" sz="1800" dirty="0" smtClean="0">
                <a:solidFill>
                  <a:srgbClr val="92D050"/>
                </a:solidFill>
              </a:rPr>
              <a:t>			‘Withlacoochee’   means ‘crooked river’</a:t>
            </a:r>
          </a:p>
          <a:p>
            <a:r>
              <a:rPr lang="en-US" sz="1800" dirty="0" smtClean="0">
                <a:solidFill>
                  <a:srgbClr val="92D050"/>
                </a:solidFill>
              </a:rPr>
              <a:t>			‘Ochlockonee’   means  ‘yellow water’</a:t>
            </a:r>
          </a:p>
          <a:p>
            <a:endParaRPr lang="en-US" sz="1800" dirty="0" smtClean="0">
              <a:solidFill>
                <a:srgbClr val="92D050"/>
              </a:solidFill>
            </a:endParaRPr>
          </a:p>
          <a:p>
            <a:r>
              <a:rPr lang="en-US" sz="1800" dirty="0" smtClean="0"/>
              <a:t>The Tocobaga Indians lived in the region of east Tampa Bay when the Spanish landed</a:t>
            </a:r>
            <a:r>
              <a:rPr lang="en-US" sz="1800" dirty="0" smtClean="0">
                <a:solidFill>
                  <a:srgbClr val="92D050"/>
                </a:solidFill>
              </a:rPr>
              <a:t>		</a:t>
            </a:r>
          </a:p>
          <a:p>
            <a:r>
              <a:rPr lang="en-US" sz="1800" dirty="0" smtClean="0">
                <a:solidFill>
                  <a:srgbClr val="92D050"/>
                </a:solidFill>
              </a:rPr>
              <a:t>			‘Alafia’   means ‘river of fire’</a:t>
            </a:r>
          </a:p>
          <a:p>
            <a:endParaRPr lang="en-US" sz="1800" dirty="0"/>
          </a:p>
          <a:p>
            <a:r>
              <a:rPr lang="en-US" sz="1800" dirty="0"/>
              <a:t>	</a:t>
            </a:r>
            <a:r>
              <a:rPr lang="en-US" sz="1800" dirty="0" smtClean="0">
                <a:solidFill>
                  <a:srgbClr val="92D050"/>
                </a:solidFill>
              </a:rPr>
              <a:t>Thomas Seal, Watershed monitoring section</a:t>
            </a:r>
          </a:p>
          <a:p>
            <a:r>
              <a:rPr lang="en-US" sz="1800" dirty="0" smtClean="0">
                <a:solidFill>
                  <a:srgbClr val="92D050"/>
                </a:solidFill>
              </a:rPr>
              <a:t>	Water quality assessment program</a:t>
            </a:r>
            <a:endParaRPr lang="en-US" sz="18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6913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811" y="317500"/>
            <a:ext cx="9780589" cy="1130300"/>
          </a:xfrm>
        </p:spPr>
        <p:txBody>
          <a:bodyPr/>
          <a:lstStyle/>
          <a:p>
            <a:r>
              <a:rPr lang="en-US" dirty="0" smtClean="0"/>
              <a:t>       ESOC River Site Water Chemistry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5799382"/>
              </p:ext>
            </p:extLst>
          </p:nvPr>
        </p:nvGraphicFramePr>
        <p:xfrm>
          <a:off x="215900" y="1361353"/>
          <a:ext cx="11671300" cy="37636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45264"/>
                <a:gridCol w="2822768"/>
                <a:gridCol w="2329584"/>
                <a:gridCol w="2338448"/>
                <a:gridCol w="2335236"/>
              </a:tblGrid>
              <a:tr h="6452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NOx (mg/L)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Alafia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Apalachicola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Withlacoochee</a:t>
                      </a:r>
                      <a:r>
                        <a:rPr lang="en-US" sz="240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Ochlockonee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616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Mean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C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0.64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0.40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0.34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0.58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895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Median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0.59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0.42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0.28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0.43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616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Min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0.06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0.31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0.02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0.03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616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max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C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3.5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0.76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C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1.9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C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2.8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659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66711" y="5245100"/>
            <a:ext cx="10961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Note higher total nitrogen in the Alafia River site, followed by the Ochlockonee River.  Likely source is agriculture in both basins.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8427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811" y="317500"/>
            <a:ext cx="9780589" cy="1130300"/>
          </a:xfrm>
        </p:spPr>
        <p:txBody>
          <a:bodyPr/>
          <a:lstStyle/>
          <a:p>
            <a:r>
              <a:rPr lang="en-US" dirty="0" smtClean="0"/>
              <a:t>       ESOC River Site Water Chemistry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8862260"/>
              </p:ext>
            </p:extLst>
          </p:nvPr>
        </p:nvGraphicFramePr>
        <p:xfrm>
          <a:off x="406400" y="1361353"/>
          <a:ext cx="11480800" cy="33410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15145"/>
                <a:gridCol w="2776695"/>
                <a:gridCol w="2291560"/>
                <a:gridCol w="2300280"/>
                <a:gridCol w="2297120"/>
              </a:tblGrid>
              <a:tr h="6452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TSS (mg/L)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Alafia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Apalachicola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Withlacoochee</a:t>
                      </a:r>
                      <a:r>
                        <a:rPr lang="en-US" sz="240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Ochlockonee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616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Mean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7.2</a:t>
                      </a:r>
                      <a:endParaRPr lang="en-US" sz="1800" b="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6.0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5.7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C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8.2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895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Median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616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Min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616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max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</a:t>
                      </a:r>
                      <a:endParaRPr lang="en-US" sz="1800" b="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659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04811" y="5245100"/>
            <a:ext cx="10961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Note highest total suspended solids in the Ochlockonee River, likely indicating erosion of farm lands upstream.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2963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811" y="317500"/>
            <a:ext cx="9780589" cy="1130300"/>
          </a:xfrm>
        </p:spPr>
        <p:txBody>
          <a:bodyPr/>
          <a:lstStyle/>
          <a:p>
            <a:r>
              <a:rPr lang="en-US" dirty="0" smtClean="0"/>
              <a:t>       ESOC River Site Water Chemistry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778027"/>
              </p:ext>
            </p:extLst>
          </p:nvPr>
        </p:nvGraphicFramePr>
        <p:xfrm>
          <a:off x="406400" y="1361353"/>
          <a:ext cx="11480800" cy="36483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15145"/>
                <a:gridCol w="2776695"/>
                <a:gridCol w="2291560"/>
                <a:gridCol w="2300280"/>
                <a:gridCol w="2297120"/>
              </a:tblGrid>
              <a:tr h="6452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Fecal Coliform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Alafia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Apalachicola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Withlacoochee</a:t>
                      </a:r>
                      <a:r>
                        <a:rPr lang="en-US" sz="240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Ochlockonee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616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Mean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853</a:t>
                      </a:r>
                      <a:endParaRPr lang="en-US" sz="1800" b="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119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C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109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895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Median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616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Min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616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max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63,000</a:t>
                      </a:r>
                      <a:endParaRPr lang="en-US" sz="1800" b="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2,800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3,000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2,000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659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04811" y="5245100"/>
            <a:ext cx="10961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Note highest fecal coliform in the Alafia River, indicating multiple sources upstream.  At some point all rivers are in violation for fecal coliforms based on Florida’s water quality standard.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9146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130" y="304800"/>
            <a:ext cx="9404723" cy="736600"/>
          </a:xfrm>
        </p:spPr>
        <p:txBody>
          <a:bodyPr/>
          <a:lstStyle/>
          <a:p>
            <a:r>
              <a:rPr lang="en-US" dirty="0" smtClean="0"/>
              <a:t>Apalachicola River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155700"/>
            <a:ext cx="8946541" cy="54229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Largest river in Florida, based on </a:t>
            </a:r>
            <a:r>
              <a:rPr lang="en-US" dirty="0"/>
              <a:t>discharge, is </a:t>
            </a:r>
            <a:r>
              <a:rPr lang="en-US" dirty="0" smtClean="0"/>
              <a:t>formed </a:t>
            </a:r>
            <a:r>
              <a:rPr lang="en-US" dirty="0"/>
              <a:t>by confluence of </a:t>
            </a:r>
            <a:r>
              <a:rPr lang="en-US" dirty="0" smtClean="0"/>
              <a:t>the </a:t>
            </a:r>
            <a:r>
              <a:rPr lang="en-US" dirty="0"/>
              <a:t>Chattahoochee and Flint </a:t>
            </a:r>
            <a:r>
              <a:rPr lang="en-US" dirty="0" smtClean="0"/>
              <a:t>Rivers, and measures 112 miles long</a:t>
            </a:r>
          </a:p>
          <a:p>
            <a:r>
              <a:rPr lang="en-US" dirty="0" smtClean="0"/>
              <a:t>The entire ACF drainage basin is 17,230 square </a:t>
            </a:r>
            <a:r>
              <a:rPr lang="en-US" dirty="0"/>
              <a:t>miles; </a:t>
            </a:r>
            <a:r>
              <a:rPr lang="en-US" dirty="0" smtClean="0"/>
              <a:t>drainage </a:t>
            </a:r>
            <a:r>
              <a:rPr lang="en-US" dirty="0"/>
              <a:t>basin of 430 </a:t>
            </a:r>
            <a:r>
              <a:rPr lang="en-US" dirty="0" smtClean="0"/>
              <a:t>mile </a:t>
            </a:r>
            <a:r>
              <a:rPr lang="en-US" dirty="0"/>
              <a:t>long </a:t>
            </a:r>
            <a:r>
              <a:rPr lang="en-US" dirty="0" smtClean="0"/>
              <a:t>Chattahoochee is 8,770 </a:t>
            </a:r>
            <a:r>
              <a:rPr lang="en-US" dirty="0"/>
              <a:t>square </a:t>
            </a:r>
            <a:r>
              <a:rPr lang="en-US" dirty="0" smtClean="0"/>
              <a:t>miles; the drainage </a:t>
            </a:r>
            <a:r>
              <a:rPr lang="en-US" dirty="0"/>
              <a:t>basin of </a:t>
            </a:r>
            <a:r>
              <a:rPr lang="en-US" dirty="0" smtClean="0"/>
              <a:t>the </a:t>
            </a:r>
            <a:r>
              <a:rPr lang="en-US" dirty="0"/>
              <a:t>344 mile long </a:t>
            </a:r>
            <a:r>
              <a:rPr lang="en-US" dirty="0" smtClean="0"/>
              <a:t>Flint River is 8,460 </a:t>
            </a:r>
            <a:r>
              <a:rPr lang="en-US" dirty="0"/>
              <a:t>square </a:t>
            </a:r>
            <a:r>
              <a:rPr lang="en-US" dirty="0" smtClean="0"/>
              <a:t>miles</a:t>
            </a:r>
          </a:p>
          <a:p>
            <a:r>
              <a:rPr lang="en-US" dirty="0" smtClean="0"/>
              <a:t>Proposed </a:t>
            </a:r>
            <a:r>
              <a:rPr lang="en-US" dirty="0"/>
              <a:t>ESOC site is located at state line downstream from Woodruff Dam, which forms Lake Seminole, one of the largest lakes in Georgia</a:t>
            </a:r>
            <a:r>
              <a:rPr lang="en-US" dirty="0" smtClean="0"/>
              <a:t>.</a:t>
            </a:r>
          </a:p>
          <a:p>
            <a:r>
              <a:rPr lang="en-US" dirty="0" smtClean="0"/>
              <a:t>Discharge averages 16,500 cubic feet/second, but can range from a minimum of 5,000 cfs (mandated by ACOE) to over 175,000 cfs</a:t>
            </a:r>
          </a:p>
          <a:p>
            <a:r>
              <a:rPr lang="en-US" dirty="0" smtClean="0"/>
              <a:t>Drainage basin receives sediments from the Blue Ridge, Piedmont and Coastal Plain provinces of Georgia (river sediments still </a:t>
            </a:r>
            <a:r>
              <a:rPr lang="en-US" dirty="0" smtClean="0"/>
              <a:t>contain </a:t>
            </a:r>
            <a:r>
              <a:rPr lang="en-US" dirty="0" smtClean="0"/>
              <a:t>visible </a:t>
            </a:r>
            <a:r>
              <a:rPr lang="en-US" dirty="0" smtClean="0"/>
              <a:t>muscovite mica flakes) </a:t>
            </a:r>
            <a:endParaRPr lang="en-US" dirty="0" smtClean="0"/>
          </a:p>
          <a:p>
            <a:r>
              <a:rPr lang="en-US" dirty="0" smtClean="0"/>
              <a:t>Multiple medium and large cities use both rivers for effluent discharges (Atlanta metropolitan area, Griffin, Columbus, Bainbridge)</a:t>
            </a:r>
          </a:p>
          <a:p>
            <a:r>
              <a:rPr lang="en-US" dirty="0" smtClean="0"/>
              <a:t>Both basins have significant agriculture presence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540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130" y="440018"/>
            <a:ext cx="9404723" cy="1400530"/>
          </a:xfrm>
        </p:spPr>
        <p:txBody>
          <a:bodyPr/>
          <a:lstStyle/>
          <a:p>
            <a:r>
              <a:rPr lang="en-US" dirty="0"/>
              <a:t>Withlacoochee </a:t>
            </a:r>
            <a:r>
              <a:rPr lang="en-US" dirty="0" smtClean="0"/>
              <a:t>River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435100"/>
            <a:ext cx="8946541" cy="4813299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Proposed ESOC site is located at state line</a:t>
            </a:r>
          </a:p>
          <a:p>
            <a:r>
              <a:rPr lang="en-US" dirty="0" smtClean="0"/>
              <a:t>The river is only 112 miles long</a:t>
            </a:r>
          </a:p>
          <a:p>
            <a:r>
              <a:rPr lang="en-US" dirty="0" smtClean="0"/>
              <a:t>The drainage basin is 2,120 square miles</a:t>
            </a:r>
          </a:p>
          <a:p>
            <a:r>
              <a:rPr lang="en-US" dirty="0" smtClean="0"/>
              <a:t>Discharge average 1,870 cubic feet/second, but can range from a minimum of 100 cfs up to 78,000 cfs</a:t>
            </a:r>
          </a:p>
          <a:p>
            <a:r>
              <a:rPr lang="en-US" dirty="0" smtClean="0"/>
              <a:t>Drainage basin receives sediments from only the Coastal Plain province</a:t>
            </a:r>
          </a:p>
          <a:p>
            <a:r>
              <a:rPr lang="en-US" dirty="0" smtClean="0"/>
              <a:t>The river receives effluent from the city of Valdosta about 20 miles upstream of site; this particular WWTP has a long history of overflows during high rainfall events</a:t>
            </a:r>
          </a:p>
          <a:p>
            <a:r>
              <a:rPr lang="en-US" dirty="0" smtClean="0"/>
              <a:t>The Withlacoochee River joins with the Suwannee River downstream from the site.  The Suwannee R has an extra level of protection afforded it by Florida state law.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609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130" y="440018"/>
            <a:ext cx="9404723" cy="1400530"/>
          </a:xfrm>
        </p:spPr>
        <p:txBody>
          <a:bodyPr/>
          <a:lstStyle/>
          <a:p>
            <a:r>
              <a:rPr lang="en-US" dirty="0" smtClean="0"/>
              <a:t>Ochlockonee River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840548"/>
            <a:ext cx="9856788" cy="4763452"/>
          </a:xfrm>
        </p:spPr>
        <p:txBody>
          <a:bodyPr/>
          <a:lstStyle/>
          <a:p>
            <a:r>
              <a:rPr lang="en-US" dirty="0" smtClean="0"/>
              <a:t>Proposed site is also located just south of the FL-GA state line</a:t>
            </a:r>
          </a:p>
          <a:p>
            <a:r>
              <a:rPr lang="en-US" dirty="0" smtClean="0"/>
              <a:t>The river is 190 miles long, joins the Gulf of Mexico at Ochlockonee Bay</a:t>
            </a:r>
          </a:p>
          <a:p>
            <a:r>
              <a:rPr lang="en-US" dirty="0" smtClean="0"/>
              <a:t>The drainage basin is 1,002 square miles at this sampling site </a:t>
            </a:r>
          </a:p>
          <a:p>
            <a:r>
              <a:rPr lang="en-US" dirty="0" smtClean="0"/>
              <a:t>River discharge averages 1,870 cubic feet/second, but can range from a minimum of about 100 cfs up to 54,000 cfs</a:t>
            </a:r>
          </a:p>
          <a:p>
            <a:r>
              <a:rPr lang="en-US" dirty="0" smtClean="0"/>
              <a:t>Drainage basin receives sediments from only the Coastal Plain province</a:t>
            </a:r>
          </a:p>
          <a:p>
            <a:r>
              <a:rPr lang="en-US" dirty="0" smtClean="0"/>
              <a:t>The river receives effluent from the </a:t>
            </a:r>
            <a:r>
              <a:rPr lang="en-US" dirty="0" smtClean="0"/>
              <a:t>Georgia cities </a:t>
            </a:r>
            <a:r>
              <a:rPr lang="en-US" dirty="0" smtClean="0"/>
              <a:t>of Cairo, Thomasville and Moultrie upstream of the proposed site.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919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Alafia River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282700"/>
            <a:ext cx="8701088" cy="5080000"/>
          </a:xfrm>
        </p:spPr>
        <p:txBody>
          <a:bodyPr/>
          <a:lstStyle/>
          <a:p>
            <a:r>
              <a:rPr lang="en-US" dirty="0" smtClean="0"/>
              <a:t>The Alafia River is only 25 miles long, and is just a few feet above sea level for most of its length.</a:t>
            </a:r>
          </a:p>
          <a:p>
            <a:r>
              <a:rPr lang="en-US" dirty="0" smtClean="0"/>
              <a:t>The chosen sampling site is downstream of the confluence of the North and South Prongs of the river, near a Tampa Bay Water freshwater withdrawal site.    </a:t>
            </a:r>
          </a:p>
          <a:p>
            <a:r>
              <a:rPr lang="en-US" dirty="0" smtClean="0"/>
              <a:t>Watershed = 335 </a:t>
            </a:r>
            <a:r>
              <a:rPr lang="en-US" dirty="0"/>
              <a:t>square </a:t>
            </a:r>
            <a:r>
              <a:rPr lang="en-US" dirty="0" smtClean="0"/>
              <a:t>miles, which is located entirely in Hillsborough and western Polk County</a:t>
            </a:r>
          </a:p>
          <a:p>
            <a:r>
              <a:rPr lang="en-US" dirty="0" smtClean="0"/>
              <a:t>Discharges an average of 200 cubic </a:t>
            </a:r>
            <a:r>
              <a:rPr lang="en-US" dirty="0"/>
              <a:t>feet/second, but can range from a minimum of </a:t>
            </a:r>
            <a:r>
              <a:rPr lang="en-US" dirty="0" smtClean="0"/>
              <a:t>about 40 cfs </a:t>
            </a:r>
            <a:r>
              <a:rPr lang="en-US" dirty="0"/>
              <a:t>up to </a:t>
            </a:r>
            <a:r>
              <a:rPr lang="en-US" dirty="0" smtClean="0"/>
              <a:t>21,000 cfs</a:t>
            </a:r>
          </a:p>
          <a:p>
            <a:r>
              <a:rPr lang="en-US" dirty="0" smtClean="0"/>
              <a:t>Numerous land uses influence the water quality of the river, including the City of Lakeland WWTP, numerous phosphate mine sites and phosphate ore processing sites</a:t>
            </a:r>
            <a:r>
              <a:rPr lang="en-US" dirty="0"/>
              <a:t>, and agriculture</a:t>
            </a:r>
            <a:endParaRPr lang="en-US" dirty="0" smtClean="0"/>
          </a:p>
          <a:p>
            <a:r>
              <a:rPr lang="en-US" dirty="0" smtClean="0"/>
              <a:t>Salt water tidal influence occurs well upstream from Tampa Bay, as indicated by higher specific conductivity in samples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0316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   ESOCs Site Sucralose Values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562100"/>
            <a:ext cx="11023600" cy="4660899"/>
          </a:xfrm>
        </p:spPr>
        <p:txBody>
          <a:bodyPr/>
          <a:lstStyle/>
          <a:p>
            <a:r>
              <a:rPr lang="en-US" dirty="0" smtClean="0"/>
              <a:t>Apalachicola River  =  0.95 µg/L maximum value</a:t>
            </a:r>
          </a:p>
          <a:p>
            <a:r>
              <a:rPr lang="en-US" dirty="0" smtClean="0"/>
              <a:t>Withlacoochee River =  2.9 µg/L </a:t>
            </a:r>
            <a:r>
              <a:rPr lang="en-US" dirty="0"/>
              <a:t>maximum value</a:t>
            </a:r>
          </a:p>
          <a:p>
            <a:r>
              <a:rPr lang="en-US" dirty="0" smtClean="0"/>
              <a:t>Ochlockonee River  =  </a:t>
            </a:r>
            <a:r>
              <a:rPr lang="en-US" dirty="0"/>
              <a:t>2.6 </a:t>
            </a:r>
            <a:r>
              <a:rPr lang="en-US" dirty="0" smtClean="0"/>
              <a:t>µg/L </a:t>
            </a:r>
            <a:r>
              <a:rPr lang="en-US" dirty="0"/>
              <a:t>maximum </a:t>
            </a:r>
            <a:r>
              <a:rPr lang="en-US" dirty="0" smtClean="0"/>
              <a:t>value </a:t>
            </a:r>
          </a:p>
          <a:p>
            <a:r>
              <a:rPr lang="en-US" dirty="0" smtClean="0"/>
              <a:t>Alafia River  =  7.3 µg/L </a:t>
            </a:r>
            <a:r>
              <a:rPr lang="en-US" dirty="0"/>
              <a:t>maximum </a:t>
            </a:r>
            <a:r>
              <a:rPr lang="en-US" dirty="0" smtClean="0"/>
              <a:t>value (mean value 2.8 </a:t>
            </a:r>
            <a:r>
              <a:rPr lang="en-US" dirty="0"/>
              <a:t>µg/L</a:t>
            </a:r>
            <a:r>
              <a:rPr lang="en-US" dirty="0" smtClean="0"/>
              <a:t>)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2200" dirty="0" smtClean="0"/>
              <a:t>These values represent the maximum </a:t>
            </a:r>
            <a:r>
              <a:rPr lang="en-US" sz="2200" dirty="0"/>
              <a:t>detected values over a 12 month </a:t>
            </a:r>
            <a:r>
              <a:rPr lang="en-US" sz="2200" dirty="0" smtClean="0"/>
              <a:t>period.  </a:t>
            </a:r>
            <a:endParaRPr lang="en-US" sz="2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09826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811" y="317500"/>
            <a:ext cx="9780589" cy="1130300"/>
          </a:xfrm>
        </p:spPr>
        <p:txBody>
          <a:bodyPr/>
          <a:lstStyle/>
          <a:p>
            <a:r>
              <a:rPr lang="en-US" dirty="0" smtClean="0"/>
              <a:t>       ESOC River Site Water Chemistry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4624888"/>
              </p:ext>
            </p:extLst>
          </p:nvPr>
        </p:nvGraphicFramePr>
        <p:xfrm>
          <a:off x="1143001" y="1361353"/>
          <a:ext cx="10071098" cy="33485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92267"/>
                <a:gridCol w="2435750"/>
                <a:gridCol w="2120429"/>
                <a:gridCol w="1907590"/>
                <a:gridCol w="2015062"/>
              </a:tblGrid>
              <a:tr h="6452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dirty="0"/>
                        <a:t>Color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dirty="0" smtClean="0"/>
                        <a:t>Alafia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dirty="0" smtClean="0"/>
                        <a:t>Apalachicola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dirty="0" smtClean="0"/>
                        <a:t>Withlacoochee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dirty="0" smtClean="0"/>
                        <a:t>Ochlockonee</a:t>
                      </a:r>
                      <a:endParaRPr lang="en-US" dirty="0"/>
                    </a:p>
                  </a:txBody>
                  <a:tcPr marL="68580" marR="68580" marT="0" marB="0"/>
                </a:tc>
              </a:tr>
              <a:tr h="5616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Mean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79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42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90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108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895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Median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60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80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100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616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Min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15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616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max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250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160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400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300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659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74700" y="5308600"/>
            <a:ext cx="115865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Note lower color of the Apalachicola River due to larger drainage basin diluting black water from riverine wetlands which are common in the other smaller selected rivers.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23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811" y="317500"/>
            <a:ext cx="9780589" cy="1130300"/>
          </a:xfrm>
        </p:spPr>
        <p:txBody>
          <a:bodyPr/>
          <a:lstStyle/>
          <a:p>
            <a:r>
              <a:rPr lang="en-US" dirty="0" smtClean="0"/>
              <a:t>       ESOC River Site Water Chemistry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088100"/>
              </p:ext>
            </p:extLst>
          </p:nvPr>
        </p:nvGraphicFramePr>
        <p:xfrm>
          <a:off x="406400" y="1361353"/>
          <a:ext cx="11480800" cy="36449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15145"/>
                <a:gridCol w="2776695"/>
                <a:gridCol w="2291560"/>
                <a:gridCol w="2300280"/>
                <a:gridCol w="2297120"/>
              </a:tblGrid>
              <a:tr h="6452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Specific</a:t>
                      </a:r>
                      <a:r>
                        <a:rPr lang="en-US" sz="28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Cond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Alafia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Apalachicola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Withlacoochee</a:t>
                      </a:r>
                      <a:r>
                        <a:rPr lang="en-US" sz="240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Ochlockonee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616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Mean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477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130</a:t>
                      </a:r>
                      <a:endParaRPr lang="en-US" sz="18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160</a:t>
                      </a:r>
                      <a:endParaRPr lang="en-US" sz="18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134</a:t>
                      </a:r>
                      <a:endParaRPr lang="en-US" sz="18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895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Median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465</a:t>
                      </a:r>
                      <a:endParaRPr lang="en-US" sz="18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131</a:t>
                      </a:r>
                      <a:endParaRPr lang="en-US" sz="18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159</a:t>
                      </a:r>
                      <a:endParaRPr lang="en-US" sz="18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114</a:t>
                      </a:r>
                      <a:endParaRPr lang="en-US" sz="18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616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Min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184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69</a:t>
                      </a:r>
                      <a:endParaRPr lang="en-US" sz="18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49</a:t>
                      </a:r>
                      <a:endParaRPr lang="en-US" sz="18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</a:t>
                      </a:r>
                      <a:endParaRPr lang="en-US" sz="18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616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max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1052</a:t>
                      </a:r>
                      <a:endParaRPr lang="en-US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174</a:t>
                      </a:r>
                      <a:endParaRPr lang="en-US" sz="18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entury Gothic" panose="020B0502020202020204" pitchFamily="34" charset="0"/>
                        </a:rPr>
                        <a:t>277</a:t>
                      </a:r>
                      <a:endParaRPr lang="en-US" sz="18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386</a:t>
                      </a:r>
                      <a:endParaRPr lang="en-US" sz="18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659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58811" y="5499100"/>
            <a:ext cx="110578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Note the higher specific conductivity of the Alafia River, indicating human influences upstream  </a:t>
            </a:r>
          </a:p>
          <a:p>
            <a:r>
              <a:rPr lang="en-US" dirty="0" smtClean="0"/>
              <a:t>as well as possible tidal influence / upwelling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0428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811" y="317500"/>
            <a:ext cx="9780589" cy="1130300"/>
          </a:xfrm>
        </p:spPr>
        <p:txBody>
          <a:bodyPr/>
          <a:lstStyle/>
          <a:p>
            <a:r>
              <a:rPr lang="en-US" dirty="0" smtClean="0"/>
              <a:t>       ESOC River Site Water Chemistry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0936948"/>
              </p:ext>
            </p:extLst>
          </p:nvPr>
        </p:nvGraphicFramePr>
        <p:xfrm>
          <a:off x="406400" y="1361353"/>
          <a:ext cx="11430000" cy="42255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07113"/>
                <a:gridCol w="2764409"/>
                <a:gridCol w="2281420"/>
                <a:gridCol w="2290102"/>
                <a:gridCol w="2286956"/>
              </a:tblGrid>
              <a:tr h="6452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Alkalinity (mg/L CaCO</a:t>
                      </a:r>
                      <a:r>
                        <a:rPr lang="en-US" sz="2800" baseline="-25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28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80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Alafia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Apalachicola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Withlacoochee</a:t>
                      </a:r>
                      <a:r>
                        <a:rPr lang="en-US" sz="2400" dirty="0" smtClean="0"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Ochlockonee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616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Mean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C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93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895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Median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616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Min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616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max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C00000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163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69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114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659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58811" y="5745479"/>
            <a:ext cx="11152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Note higher alkalinity of the Alafia River site due to higher calcium in the sediments upstream of site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7698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1674</TotalTime>
  <Words>924</Words>
  <Application>Microsoft Office PowerPoint</Application>
  <PresentationFormat>Widescreen</PresentationFormat>
  <Paragraphs>212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Century Gothic</vt:lpstr>
      <vt:lpstr>Times New Roman</vt:lpstr>
      <vt:lpstr>Wingdings 3</vt:lpstr>
      <vt:lpstr>Ion</vt:lpstr>
      <vt:lpstr>Site Evaluation for   ESOCs Project</vt:lpstr>
      <vt:lpstr>Apalachicola River</vt:lpstr>
      <vt:lpstr>Withlacoochee River</vt:lpstr>
      <vt:lpstr>Ochlockonee River</vt:lpstr>
      <vt:lpstr>Alafia River</vt:lpstr>
      <vt:lpstr>   ESOCs Site Sucralose Values</vt:lpstr>
      <vt:lpstr>       ESOC River Site Water Chemistry </vt:lpstr>
      <vt:lpstr>       ESOC River Site Water Chemistry </vt:lpstr>
      <vt:lpstr>       ESOC River Site Water Chemistry </vt:lpstr>
      <vt:lpstr>       ESOC River Site Water Chemistry </vt:lpstr>
      <vt:lpstr>       ESOC River Site Water Chemistry </vt:lpstr>
      <vt:lpstr>       ESOC River Site Water Chemistry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Site Evaluation for ESOCs Project</dc:title>
  <dc:creator>Seal, Thomas</dc:creator>
  <cp:lastModifiedBy>Seal, Thomas</cp:lastModifiedBy>
  <cp:revision>43</cp:revision>
  <cp:lastPrinted>2014-04-29T00:53:48Z</cp:lastPrinted>
  <dcterms:created xsi:type="dcterms:W3CDTF">2014-04-23T19:47:01Z</dcterms:created>
  <dcterms:modified xsi:type="dcterms:W3CDTF">2015-03-24T20:38:34Z</dcterms:modified>
</cp:coreProperties>
</file>