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20" r:id="rId1"/>
  </p:sldMasterIdLst>
  <p:notesMasterIdLst>
    <p:notesMasterId r:id="rId37"/>
  </p:notesMasterIdLst>
  <p:sldIdLst>
    <p:sldId id="257" r:id="rId2"/>
    <p:sldId id="270" r:id="rId3"/>
    <p:sldId id="284" r:id="rId4"/>
    <p:sldId id="285" r:id="rId5"/>
    <p:sldId id="290" r:id="rId6"/>
    <p:sldId id="277" r:id="rId7"/>
    <p:sldId id="258" r:id="rId8"/>
    <p:sldId id="264" r:id="rId9"/>
    <p:sldId id="283" r:id="rId10"/>
    <p:sldId id="275" r:id="rId11"/>
    <p:sldId id="272" r:id="rId12"/>
    <p:sldId id="287" r:id="rId13"/>
    <p:sldId id="266" r:id="rId14"/>
    <p:sldId id="286" r:id="rId15"/>
    <p:sldId id="274" r:id="rId16"/>
    <p:sldId id="260" r:id="rId17"/>
    <p:sldId id="267" r:id="rId18"/>
    <p:sldId id="273" r:id="rId19"/>
    <p:sldId id="282" r:id="rId20"/>
    <p:sldId id="288" r:id="rId21"/>
    <p:sldId id="289" r:id="rId22"/>
    <p:sldId id="292" r:id="rId23"/>
    <p:sldId id="293" r:id="rId24"/>
    <p:sldId id="278" r:id="rId25"/>
    <p:sldId id="279" r:id="rId26"/>
    <p:sldId id="280" r:id="rId27"/>
    <p:sldId id="281" r:id="rId28"/>
    <p:sldId id="294" r:id="rId29"/>
    <p:sldId id="295" r:id="rId30"/>
    <p:sldId id="298" r:id="rId31"/>
    <p:sldId id="297" r:id="rId32"/>
    <p:sldId id="299" r:id="rId33"/>
    <p:sldId id="300" r:id="rId34"/>
    <p:sldId id="301" r:id="rId35"/>
    <p:sldId id="302" r:id="rId3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58" autoAdjust="0"/>
    <p:restoredTop sz="96187" autoAdjust="0"/>
  </p:normalViewPr>
  <p:slideViewPr>
    <p:cSldViewPr snapToGrid="0">
      <p:cViewPr varScale="1">
        <p:scale>
          <a:sx n="76" d="100"/>
          <a:sy n="76" d="100"/>
        </p:scale>
        <p:origin x="132" y="774"/>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60" d="100"/>
        <a:sy n="60" d="100"/>
      </p:scale>
      <p:origin x="0" y="-944"/>
    </p:cViewPr>
  </p:sorterViewPr>
  <p:notesViewPr>
    <p:cSldViewPr snapToGrid="0">
      <p:cViewPr varScale="1">
        <p:scale>
          <a:sx n="83" d="100"/>
          <a:sy n="83" d="100"/>
        </p:scale>
        <p:origin x="2010" y="9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BF74CF9-CCBC-469E-B3B2-165D2D15B197}" type="datetimeFigureOut">
              <a:rPr lang="en-US" smtClean="0"/>
              <a:t>2/23/2017</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CA3452B-17BE-4910-9DC2-E61B00C530A3}" type="slidenum">
              <a:rPr lang="en-US" smtClean="0"/>
              <a:t>‹#›</a:t>
            </a:fld>
            <a:endParaRPr lang="en-US"/>
          </a:p>
        </p:txBody>
      </p:sp>
    </p:spTree>
    <p:extLst>
      <p:ext uri="{BB962C8B-B14F-4D97-AF65-F5344CB8AC3E}">
        <p14:creationId xmlns:p14="http://schemas.microsoft.com/office/powerpoint/2010/main" val="12313902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CA3452B-17BE-4910-9DC2-E61B00C530A3}" type="slidenum">
              <a:rPr lang="en-US" smtClean="0"/>
              <a:t>7</a:t>
            </a:fld>
            <a:endParaRPr lang="en-US"/>
          </a:p>
        </p:txBody>
      </p:sp>
    </p:spTree>
    <p:extLst>
      <p:ext uri="{BB962C8B-B14F-4D97-AF65-F5344CB8AC3E}">
        <p14:creationId xmlns:p14="http://schemas.microsoft.com/office/powerpoint/2010/main" val="10433997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CA3452B-17BE-4910-9DC2-E61B00C530A3}" type="slidenum">
              <a:rPr lang="en-US" smtClean="0"/>
              <a:t>8</a:t>
            </a:fld>
            <a:endParaRPr lang="en-US"/>
          </a:p>
        </p:txBody>
      </p:sp>
    </p:spTree>
    <p:extLst>
      <p:ext uri="{BB962C8B-B14F-4D97-AF65-F5344CB8AC3E}">
        <p14:creationId xmlns:p14="http://schemas.microsoft.com/office/powerpoint/2010/main" val="25253918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CA3452B-17BE-4910-9DC2-E61B00C530A3}" type="slidenum">
              <a:rPr lang="en-US" smtClean="0"/>
              <a:t>9</a:t>
            </a:fld>
            <a:endParaRPr lang="en-US"/>
          </a:p>
        </p:txBody>
      </p:sp>
    </p:spTree>
    <p:extLst>
      <p:ext uri="{BB962C8B-B14F-4D97-AF65-F5344CB8AC3E}">
        <p14:creationId xmlns:p14="http://schemas.microsoft.com/office/powerpoint/2010/main" val="14603787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CA3452B-17BE-4910-9DC2-E61B00C530A3}" type="slidenum">
              <a:rPr lang="en-US" smtClean="0"/>
              <a:t>10</a:t>
            </a:fld>
            <a:endParaRPr lang="en-US"/>
          </a:p>
        </p:txBody>
      </p:sp>
    </p:spTree>
    <p:extLst>
      <p:ext uri="{BB962C8B-B14F-4D97-AF65-F5344CB8AC3E}">
        <p14:creationId xmlns:p14="http://schemas.microsoft.com/office/powerpoint/2010/main" val="41592085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CA3452B-17BE-4910-9DC2-E61B00C530A3}" type="slidenum">
              <a:rPr lang="en-US" smtClean="0"/>
              <a:t>11</a:t>
            </a:fld>
            <a:endParaRPr lang="en-US"/>
          </a:p>
        </p:txBody>
      </p:sp>
    </p:spTree>
    <p:extLst>
      <p:ext uri="{BB962C8B-B14F-4D97-AF65-F5344CB8AC3E}">
        <p14:creationId xmlns:p14="http://schemas.microsoft.com/office/powerpoint/2010/main" val="39528061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CA3452B-17BE-4910-9DC2-E61B00C530A3}" type="slidenum">
              <a:rPr lang="en-US" smtClean="0"/>
              <a:t>15</a:t>
            </a:fld>
            <a:endParaRPr lang="en-US"/>
          </a:p>
        </p:txBody>
      </p:sp>
    </p:spTree>
    <p:extLst>
      <p:ext uri="{BB962C8B-B14F-4D97-AF65-F5344CB8AC3E}">
        <p14:creationId xmlns:p14="http://schemas.microsoft.com/office/powerpoint/2010/main" val="419114987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CA3452B-17BE-4910-9DC2-E61B00C530A3}" type="slidenum">
              <a:rPr lang="en-US" smtClean="0"/>
              <a:t>18</a:t>
            </a:fld>
            <a:endParaRPr lang="en-US"/>
          </a:p>
        </p:txBody>
      </p:sp>
    </p:spTree>
    <p:extLst>
      <p:ext uri="{BB962C8B-B14F-4D97-AF65-F5344CB8AC3E}">
        <p14:creationId xmlns:p14="http://schemas.microsoft.com/office/powerpoint/2010/main" val="31278085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8" name="Group 7"/>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5B1F323-8872-47E1-90C6-54B33D4CF623}" type="datetimeFigureOut">
              <a:rPr lang="en-US" smtClean="0"/>
              <a:t>2/23/2017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1177CEC-BAEF-41B6-BD12-EA2B14204168}" type="slidenum">
              <a:rPr lang="en-US" smtClean="0"/>
              <a:t>‹#›</a:t>
            </a:fld>
            <a:endParaRPr lang="en-US"/>
          </a:p>
        </p:txBody>
      </p:sp>
    </p:spTree>
    <p:extLst>
      <p:ext uri="{BB962C8B-B14F-4D97-AF65-F5344CB8AC3E}">
        <p14:creationId xmlns:p14="http://schemas.microsoft.com/office/powerpoint/2010/main" val="26545621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5B1F323-8872-47E1-90C6-54B33D4CF623}" type="datetimeFigureOut">
              <a:rPr lang="en-US" smtClean="0"/>
              <a:t>2/23/2017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1177CEC-BAEF-41B6-BD12-EA2B14204168}" type="slidenum">
              <a:rPr lang="en-US" smtClean="0"/>
              <a:t>‹#›</a:t>
            </a:fld>
            <a:endParaRPr lang="en-US"/>
          </a:p>
        </p:txBody>
      </p:sp>
    </p:spTree>
    <p:extLst>
      <p:ext uri="{BB962C8B-B14F-4D97-AF65-F5344CB8AC3E}">
        <p14:creationId xmlns:p14="http://schemas.microsoft.com/office/powerpoint/2010/main" val="33889189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5B1F323-8872-47E1-90C6-54B33D4CF623}" type="datetimeFigureOut">
              <a:rPr lang="en-US" smtClean="0"/>
              <a:t>2/23/2017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1177CEC-BAEF-41B6-BD12-EA2B14204168}" type="slidenum">
              <a:rPr lang="en-US" smtClean="0"/>
              <a:t>‹#›</a:t>
            </a:fld>
            <a:endParaRPr lang="en-US"/>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75880649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5B1F323-8872-47E1-90C6-54B33D4CF623}" type="datetimeFigureOut">
              <a:rPr lang="en-US" smtClean="0"/>
              <a:t>2/23/2017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1177CEC-BAEF-41B6-BD12-EA2B14204168}" type="slidenum">
              <a:rPr lang="en-US" smtClean="0"/>
              <a:t>‹#›</a:t>
            </a:fld>
            <a:endParaRPr lang="en-US"/>
          </a:p>
        </p:txBody>
      </p:sp>
    </p:spTree>
    <p:extLst>
      <p:ext uri="{BB962C8B-B14F-4D97-AF65-F5344CB8AC3E}">
        <p14:creationId xmlns:p14="http://schemas.microsoft.com/office/powerpoint/2010/main" val="199078038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5B1F323-8872-47E1-90C6-54B33D4CF623}" type="datetimeFigureOut">
              <a:rPr lang="en-US" smtClean="0"/>
              <a:t>2/23/2017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1177CEC-BAEF-41B6-BD12-EA2B14204168}" type="slidenum">
              <a:rPr lang="en-US" smtClean="0"/>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29618150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5B1F323-8872-47E1-90C6-54B33D4CF623}" type="datetimeFigureOut">
              <a:rPr lang="en-US" smtClean="0"/>
              <a:t>2/23/2017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1177CEC-BAEF-41B6-BD12-EA2B14204168}" type="slidenum">
              <a:rPr lang="en-US" smtClean="0"/>
              <a:t>‹#›</a:t>
            </a:fld>
            <a:endParaRPr lang="en-US"/>
          </a:p>
        </p:txBody>
      </p:sp>
    </p:spTree>
    <p:extLst>
      <p:ext uri="{BB962C8B-B14F-4D97-AF65-F5344CB8AC3E}">
        <p14:creationId xmlns:p14="http://schemas.microsoft.com/office/powerpoint/2010/main" val="299202124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5B1F323-8872-47E1-90C6-54B33D4CF623}" type="datetimeFigureOut">
              <a:rPr lang="en-US" smtClean="0"/>
              <a:t>2/23/2017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1177CEC-BAEF-41B6-BD12-EA2B14204168}" type="slidenum">
              <a:rPr lang="en-US" smtClean="0"/>
              <a:t>‹#›</a:t>
            </a:fld>
            <a:endParaRPr lang="en-US"/>
          </a:p>
        </p:txBody>
      </p:sp>
    </p:spTree>
    <p:extLst>
      <p:ext uri="{BB962C8B-B14F-4D97-AF65-F5344CB8AC3E}">
        <p14:creationId xmlns:p14="http://schemas.microsoft.com/office/powerpoint/2010/main" val="381997541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5B1F323-8872-47E1-90C6-54B33D4CF623}" type="datetimeFigureOut">
              <a:rPr lang="en-US" smtClean="0"/>
              <a:t>2/23/2017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1177CEC-BAEF-41B6-BD12-EA2B14204168}" type="slidenum">
              <a:rPr lang="en-US" smtClean="0"/>
              <a:t>‹#›</a:t>
            </a:fld>
            <a:endParaRPr lang="en-US"/>
          </a:p>
        </p:txBody>
      </p:sp>
    </p:spTree>
    <p:extLst>
      <p:ext uri="{BB962C8B-B14F-4D97-AF65-F5344CB8AC3E}">
        <p14:creationId xmlns:p14="http://schemas.microsoft.com/office/powerpoint/2010/main" val="3311585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5B1F323-8872-47E1-90C6-54B33D4CF623}" type="datetimeFigureOut">
              <a:rPr lang="en-US" smtClean="0"/>
              <a:t>2/23/2017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1177CEC-BAEF-41B6-BD12-EA2B14204168}" type="slidenum">
              <a:rPr lang="en-US" smtClean="0"/>
              <a:t>‹#›</a:t>
            </a:fld>
            <a:endParaRPr lang="en-US"/>
          </a:p>
        </p:txBody>
      </p:sp>
    </p:spTree>
    <p:extLst>
      <p:ext uri="{BB962C8B-B14F-4D97-AF65-F5344CB8AC3E}">
        <p14:creationId xmlns:p14="http://schemas.microsoft.com/office/powerpoint/2010/main" val="32447461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5B1F323-8872-47E1-90C6-54B33D4CF623}" type="datetimeFigureOut">
              <a:rPr lang="en-US" smtClean="0"/>
              <a:t>2/23/2017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1177CEC-BAEF-41B6-BD12-EA2B14204168}" type="slidenum">
              <a:rPr lang="en-US" smtClean="0"/>
              <a:t>‹#›</a:t>
            </a:fld>
            <a:endParaRPr lang="en-US"/>
          </a:p>
        </p:txBody>
      </p:sp>
    </p:spTree>
    <p:extLst>
      <p:ext uri="{BB962C8B-B14F-4D97-AF65-F5344CB8AC3E}">
        <p14:creationId xmlns:p14="http://schemas.microsoft.com/office/powerpoint/2010/main" val="16872354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5B1F323-8872-47E1-90C6-54B33D4CF623}" type="datetimeFigureOut">
              <a:rPr lang="en-US" smtClean="0"/>
              <a:t>2/23/2017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1177CEC-BAEF-41B6-BD12-EA2B14204168}" type="slidenum">
              <a:rPr lang="en-US" smtClean="0"/>
              <a:t>‹#›</a:t>
            </a:fld>
            <a:endParaRPr lang="en-US"/>
          </a:p>
        </p:txBody>
      </p:sp>
    </p:spTree>
    <p:extLst>
      <p:ext uri="{BB962C8B-B14F-4D97-AF65-F5344CB8AC3E}">
        <p14:creationId xmlns:p14="http://schemas.microsoft.com/office/powerpoint/2010/main" val="5019256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5B1F323-8872-47E1-90C6-54B33D4CF623}" type="datetimeFigureOut">
              <a:rPr lang="en-US" smtClean="0"/>
              <a:t>2/23/2017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1177CEC-BAEF-41B6-BD12-EA2B14204168}" type="slidenum">
              <a:rPr lang="en-US" smtClean="0"/>
              <a:t>‹#›</a:t>
            </a:fld>
            <a:endParaRPr lang="en-US"/>
          </a:p>
        </p:txBody>
      </p:sp>
    </p:spTree>
    <p:extLst>
      <p:ext uri="{BB962C8B-B14F-4D97-AF65-F5344CB8AC3E}">
        <p14:creationId xmlns:p14="http://schemas.microsoft.com/office/powerpoint/2010/main" val="25640679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5B1F323-8872-47E1-90C6-54B33D4CF623}" type="datetimeFigureOut">
              <a:rPr lang="en-US" smtClean="0"/>
              <a:t>2/23/2017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1177CEC-BAEF-41B6-BD12-EA2B14204168}" type="slidenum">
              <a:rPr lang="en-US" smtClean="0"/>
              <a:t>‹#›</a:t>
            </a:fld>
            <a:endParaRPr lang="en-US"/>
          </a:p>
        </p:txBody>
      </p:sp>
    </p:spTree>
    <p:extLst>
      <p:ext uri="{BB962C8B-B14F-4D97-AF65-F5344CB8AC3E}">
        <p14:creationId xmlns:p14="http://schemas.microsoft.com/office/powerpoint/2010/main" val="15378328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5B1F323-8872-47E1-90C6-54B33D4CF623}" type="datetimeFigureOut">
              <a:rPr lang="en-US" smtClean="0"/>
              <a:t>2/23/2017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1177CEC-BAEF-41B6-BD12-EA2B14204168}" type="slidenum">
              <a:rPr lang="en-US" smtClean="0"/>
              <a:t>‹#›</a:t>
            </a:fld>
            <a:endParaRPr lang="en-US"/>
          </a:p>
        </p:txBody>
      </p:sp>
    </p:spTree>
    <p:extLst>
      <p:ext uri="{BB962C8B-B14F-4D97-AF65-F5344CB8AC3E}">
        <p14:creationId xmlns:p14="http://schemas.microsoft.com/office/powerpoint/2010/main" val="40001357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5B1F323-8872-47E1-90C6-54B33D4CF623}" type="datetimeFigureOut">
              <a:rPr lang="en-US" smtClean="0"/>
              <a:t>2/23/2017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1177CEC-BAEF-41B6-BD12-EA2B14204168}" type="slidenum">
              <a:rPr lang="en-US" smtClean="0"/>
              <a:t>‹#›</a:t>
            </a:fld>
            <a:endParaRPr lang="en-US"/>
          </a:p>
        </p:txBody>
      </p:sp>
    </p:spTree>
    <p:extLst>
      <p:ext uri="{BB962C8B-B14F-4D97-AF65-F5344CB8AC3E}">
        <p14:creationId xmlns:p14="http://schemas.microsoft.com/office/powerpoint/2010/main" val="37176036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5B1F323-8872-47E1-90C6-54B33D4CF623}" type="datetimeFigureOut">
              <a:rPr lang="en-US" smtClean="0"/>
              <a:t>2/23/2017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1177CEC-BAEF-41B6-BD12-EA2B14204168}" type="slidenum">
              <a:rPr lang="en-US" smtClean="0"/>
              <a:t>‹#›</a:t>
            </a:fld>
            <a:endParaRPr lang="en-US"/>
          </a:p>
        </p:txBody>
      </p:sp>
    </p:spTree>
    <p:extLst>
      <p:ext uri="{BB962C8B-B14F-4D97-AF65-F5344CB8AC3E}">
        <p14:creationId xmlns:p14="http://schemas.microsoft.com/office/powerpoint/2010/main" val="29343885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grpSp>
        <p:nvGrpSpPr>
          <p:cNvPr id="8" name="Group 7"/>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45B1F323-8872-47E1-90C6-54B33D4CF623}" type="datetimeFigureOut">
              <a:rPr lang="en-US" smtClean="0"/>
              <a:t>2/23/2017</a:t>
            </a:fld>
            <a:endParaRPr lang="en-U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F1177CEC-BAEF-41B6-BD12-EA2B14204168}" type="slidenum">
              <a:rPr lang="en-US" smtClean="0"/>
              <a:t>‹#›</a:t>
            </a:fld>
            <a:endParaRPr lang="en-US"/>
          </a:p>
        </p:txBody>
      </p:sp>
    </p:spTree>
    <p:extLst>
      <p:ext uri="{BB962C8B-B14F-4D97-AF65-F5344CB8AC3E}">
        <p14:creationId xmlns:p14="http://schemas.microsoft.com/office/powerpoint/2010/main" val="2561072380"/>
      </p:ext>
    </p:extLst>
  </p:cSld>
  <p:clrMap bg1="dk1" tx1="lt1" bg2="dk2" tx2="lt2" accent1="accent1" accent2="accent2" accent3="accent3" accent4="accent4" accent5="accent5" accent6="accent6" hlink="hlink" folHlink="folHlink"/>
  <p:sldLayoutIdLst>
    <p:sldLayoutId id="2147483821" r:id="rId1"/>
    <p:sldLayoutId id="2147483822" r:id="rId2"/>
    <p:sldLayoutId id="2147483823" r:id="rId3"/>
    <p:sldLayoutId id="2147483824" r:id="rId4"/>
    <p:sldLayoutId id="2147483825" r:id="rId5"/>
    <p:sldLayoutId id="2147483826" r:id="rId6"/>
    <p:sldLayoutId id="2147483827" r:id="rId7"/>
    <p:sldLayoutId id="2147483828" r:id="rId8"/>
    <p:sldLayoutId id="2147483829" r:id="rId9"/>
    <p:sldLayoutId id="2147483830" r:id="rId10"/>
    <p:sldLayoutId id="2147483831" r:id="rId11"/>
    <p:sldLayoutId id="2147483832" r:id="rId12"/>
    <p:sldLayoutId id="2147483833" r:id="rId13"/>
    <p:sldLayoutId id="2147483834" r:id="rId14"/>
    <p:sldLayoutId id="2147483835" r:id="rId15"/>
    <p:sldLayoutId id="214748383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4.xml"/><Relationship Id="rId1" Type="http://schemas.openxmlformats.org/officeDocument/2006/relationships/slideLayout" Target="../slideLayouts/slideLayout4.xml"/><Relationship Id="rId4" Type="http://schemas.openxmlformats.org/officeDocument/2006/relationships/image" Target="../media/image15.png"/></Relationships>
</file>

<file path=ppt/slides/_rels/slide1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6.xml"/><Relationship Id="rId1" Type="http://schemas.openxmlformats.org/officeDocument/2006/relationships/slideLayout" Target="../slideLayouts/slideLayout4.xml"/><Relationship Id="rId4" Type="http://schemas.openxmlformats.org/officeDocument/2006/relationships/image" Target="../media/image22.jpeg"/></Relationships>
</file>

<file path=ppt/slides/_rels/slide16.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7.xml"/><Relationship Id="rId1" Type="http://schemas.openxmlformats.org/officeDocument/2006/relationships/slideLayout" Target="../slideLayouts/slideLayout4.xml"/><Relationship Id="rId4" Type="http://schemas.openxmlformats.org/officeDocument/2006/relationships/image" Target="../media/image26.png"/></Relationships>
</file>

<file path=ppt/slides/_rels/slide19.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jpeg"/><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image" Target="../media/image31.JPG"/><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image" Target="../media/image32.JP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37.jp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8.jpg"/><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slideLayout" Target="../slideLayouts/slideLayout9.xml"/></Relationships>
</file>

<file path=ppt/slides/_rels/slide31.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9.xml"/></Relationships>
</file>

<file path=ppt/slides/_rels/slide32.xml.rels><?xml version="1.0" encoding="UTF-8" standalone="yes"?>
<Relationships xmlns="http://schemas.openxmlformats.org/package/2006/relationships"><Relationship Id="rId2" Type="http://schemas.openxmlformats.org/officeDocument/2006/relationships/image" Target="../media/image42.jpg"/><Relationship Id="rId1" Type="http://schemas.openxmlformats.org/officeDocument/2006/relationships/slideLayout" Target="../slideLayouts/slideLayout9.xml"/></Relationships>
</file>

<file path=ppt/slides/_rels/slide33.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jpeg"/><Relationship Id="rId1" Type="http://schemas.openxmlformats.org/officeDocument/2006/relationships/slideLayout" Target="../slideLayouts/slideLayout9.xml"/></Relationships>
</file>

<file path=ppt/slides/_rels/slide34.xml.rels><?xml version="1.0" encoding="UTF-8" standalone="yes"?>
<Relationships xmlns="http://schemas.openxmlformats.org/package/2006/relationships"><Relationship Id="rId2" Type="http://schemas.openxmlformats.org/officeDocument/2006/relationships/image" Target="../media/image45.jpg"/><Relationship Id="rId1" Type="http://schemas.openxmlformats.org/officeDocument/2006/relationships/slideLayout" Target="../slideLayouts/slideLayout9.xml"/></Relationships>
</file>

<file path=ppt/slides/_rels/slide35.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jp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xml"/><Relationship Id="rId1" Type="http://schemas.openxmlformats.org/officeDocument/2006/relationships/slideLayout" Target="../slideLayouts/slideLayout4.xml"/><Relationship Id="rId4" Type="http://schemas.openxmlformats.org/officeDocument/2006/relationships/image" Target="../media/image11.jpeg"/></Relationships>
</file>

<file path=ppt/slides/_rels/slide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3.xml"/><Relationship Id="rId1" Type="http://schemas.openxmlformats.org/officeDocument/2006/relationships/slideLayout" Target="../slideLayouts/slideLayout4.xml"/><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23999" y="1095103"/>
            <a:ext cx="9144000" cy="5381897"/>
          </a:xfrm>
          <a:prstGeom prst="rect">
            <a:avLst/>
          </a:prstGeom>
          <a:noFill/>
          <a:effectLst>
            <a:outerShdw blurRad="50800" dist="50800" dir="5400000" sx="1000" sy="1000" algn="ctr" rotWithShape="0">
              <a:schemeClr val="tx1"/>
            </a:outerShdw>
          </a:effectLst>
        </p:spPr>
      </p:pic>
      <p:sp>
        <p:nvSpPr>
          <p:cNvPr id="4" name="Title 3"/>
          <p:cNvSpPr>
            <a:spLocks noGrp="1"/>
          </p:cNvSpPr>
          <p:nvPr>
            <p:ph type="title"/>
          </p:nvPr>
        </p:nvSpPr>
        <p:spPr>
          <a:xfrm>
            <a:off x="913775" y="109067"/>
            <a:ext cx="10363826" cy="1300634"/>
          </a:xfrm>
        </p:spPr>
        <p:txBody>
          <a:bodyPr>
            <a:normAutofit/>
          </a:bodyPr>
          <a:lstStyle/>
          <a:p>
            <a:pPr algn="ctr"/>
            <a:r>
              <a:rPr lang="en-US" sz="6000" dirty="0"/>
              <a:t>ESOC Site Reconnaissance</a:t>
            </a:r>
          </a:p>
        </p:txBody>
      </p:sp>
    </p:spTree>
    <p:extLst>
      <p:ext uri="{BB962C8B-B14F-4D97-AF65-F5344CB8AC3E}">
        <p14:creationId xmlns:p14="http://schemas.microsoft.com/office/powerpoint/2010/main" val="7295010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169334" y="609600"/>
            <a:ext cx="8596668" cy="914400"/>
          </a:xfrm>
        </p:spPr>
        <p:txBody>
          <a:bodyPr/>
          <a:lstStyle/>
          <a:p>
            <a:r>
              <a:rPr lang="en-US" dirty="0"/>
              <a:t>Apalachicola River site on 4/22/14</a:t>
            </a:r>
          </a:p>
        </p:txBody>
      </p:sp>
      <p:pic>
        <p:nvPicPr>
          <p:cNvPr id="4" name="Content Placeholder 3"/>
          <p:cNvPicPr>
            <a:picLocks noGrp="1"/>
          </p:cNvPicPr>
          <p:nvPr>
            <p:ph sz="half" idx="1"/>
          </p:nvPr>
        </p:nvPicPr>
        <p:blipFill>
          <a:blip r:embed="rId3" cstate="print">
            <a:extLst>
              <a:ext uri="{28A0092B-C50C-407E-A947-70E740481C1C}">
                <a14:useLocalDpi xmlns:a14="http://schemas.microsoft.com/office/drawing/2010/main" val="0"/>
              </a:ext>
            </a:extLst>
          </a:blip>
          <a:srcRect l="19689" r="19689"/>
          <a:stretch>
            <a:fillRect/>
          </a:stretch>
        </p:blipFill>
        <p:spPr>
          <a:xfrm>
            <a:off x="181428" y="1809827"/>
            <a:ext cx="5843016" cy="4379976"/>
          </a:xfrm>
        </p:spPr>
      </p:pic>
      <p:pic>
        <p:nvPicPr>
          <p:cNvPr id="3" name="Content Placeholder 2"/>
          <p:cNvPicPr>
            <a:picLocks noGrp="1"/>
          </p:cNvPicPr>
          <p:nvPr>
            <p:ph sz="half" idx="2"/>
          </p:nvPr>
        </p:nvPicPr>
        <p:blipFill>
          <a:blip r:embed="rId4"/>
          <a:srcRect l="14063" r="14063"/>
          <a:stretch>
            <a:fillRect/>
          </a:stretch>
        </p:blipFill>
        <p:spPr>
          <a:xfrm>
            <a:off x="6251113" y="1809825"/>
            <a:ext cx="5843016" cy="4379976"/>
          </a:xfrm>
        </p:spPr>
      </p:pic>
    </p:spTree>
    <p:extLst>
      <p:ext uri="{BB962C8B-B14F-4D97-AF65-F5344CB8AC3E}">
        <p14:creationId xmlns:p14="http://schemas.microsoft.com/office/powerpoint/2010/main" val="6293939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644676" y="263071"/>
            <a:ext cx="8548309" cy="1006929"/>
          </a:xfrm>
        </p:spPr>
        <p:txBody>
          <a:bodyPr/>
          <a:lstStyle/>
          <a:p>
            <a:r>
              <a:rPr lang="en-US" dirty="0" err="1"/>
              <a:t>Ochlockonee</a:t>
            </a:r>
            <a:r>
              <a:rPr lang="en-US" dirty="0"/>
              <a:t> River / CR-12 Bridge Site</a:t>
            </a:r>
          </a:p>
        </p:txBody>
      </p:sp>
      <p:pic>
        <p:nvPicPr>
          <p:cNvPr id="8" name="Picture Placeholder 4"/>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644676" y="1074057"/>
            <a:ext cx="9747504" cy="5498752"/>
          </a:xfrm>
        </p:spPr>
      </p:pic>
    </p:spTree>
    <p:extLst>
      <p:ext uri="{BB962C8B-B14F-4D97-AF65-F5344CB8AC3E}">
        <p14:creationId xmlns:p14="http://schemas.microsoft.com/office/powerpoint/2010/main" val="17621062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508000" y="502562"/>
            <a:ext cx="3967238" cy="673096"/>
          </a:xfrm>
        </p:spPr>
        <p:txBody>
          <a:bodyPr>
            <a:normAutofit fontScale="90000"/>
          </a:bodyPr>
          <a:lstStyle/>
          <a:p>
            <a:r>
              <a:rPr lang="en-US" sz="3600" dirty="0"/>
              <a:t>Site Considerations: </a:t>
            </a:r>
          </a:p>
        </p:txBody>
      </p:sp>
      <p:pic>
        <p:nvPicPr>
          <p:cNvPr id="7" name="Content Placeholder 6"/>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4615769" y="714221"/>
            <a:ext cx="6802136" cy="5759772"/>
          </a:xfrm>
        </p:spPr>
      </p:pic>
      <p:sp>
        <p:nvSpPr>
          <p:cNvPr id="6" name="Text Placeholder 5"/>
          <p:cNvSpPr>
            <a:spLocks noGrp="1"/>
          </p:cNvSpPr>
          <p:nvPr>
            <p:ph type="body" sz="half" idx="2"/>
          </p:nvPr>
        </p:nvSpPr>
        <p:spPr>
          <a:xfrm>
            <a:off x="677334" y="1303869"/>
            <a:ext cx="3747709" cy="5256588"/>
          </a:xfrm>
        </p:spPr>
        <p:txBody>
          <a:bodyPr>
            <a:noAutofit/>
          </a:bodyPr>
          <a:lstStyle/>
          <a:p>
            <a:pPr marL="285750" indent="-285750">
              <a:buFont typeface="Arial" panose="020B0604020202020204" pitchFamily="34" charset="0"/>
              <a:buChar char="•"/>
            </a:pPr>
            <a:r>
              <a:rPr lang="en-US" sz="2400" dirty="0"/>
              <a:t>As with all our northern sites, the </a:t>
            </a:r>
            <a:r>
              <a:rPr lang="en-US" sz="2400" dirty="0" err="1"/>
              <a:t>Ochlockonee</a:t>
            </a:r>
            <a:r>
              <a:rPr lang="en-US" sz="2400" dirty="0"/>
              <a:t> is currently flooded. </a:t>
            </a:r>
          </a:p>
          <a:p>
            <a:pPr marL="285750" indent="-285750">
              <a:buFont typeface="Arial" panose="020B0604020202020204" pitchFamily="34" charset="0"/>
              <a:buChar char="•"/>
            </a:pPr>
            <a:r>
              <a:rPr lang="en-US" sz="2400" dirty="0"/>
              <a:t>There are several cypress trees along the bank that could be used as attachment points that are currently in the flow, however water level fluctuations in the future might temporarily leave them dry. </a:t>
            </a:r>
          </a:p>
        </p:txBody>
      </p:sp>
    </p:spTree>
    <p:extLst>
      <p:ext uri="{BB962C8B-B14F-4D97-AF65-F5344CB8AC3E}">
        <p14:creationId xmlns:p14="http://schemas.microsoft.com/office/powerpoint/2010/main" val="1125014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dirty="0"/>
              <a:t>Site considerations:</a:t>
            </a:r>
          </a:p>
        </p:txBody>
      </p:sp>
      <p:pic>
        <p:nvPicPr>
          <p:cNvPr id="6" name="Picture Placeholder 5"/>
          <p:cNvPicPr>
            <a:picLocks noGrp="1" noChangeAspect="1"/>
          </p:cNvPicPr>
          <p:nvPr>
            <p:ph type="pic" idx="1"/>
          </p:nvPr>
        </p:nvPicPr>
        <p:blipFill>
          <a:blip r:embed="rId2" cstate="print">
            <a:extLst>
              <a:ext uri="{28A0092B-C50C-407E-A947-70E740481C1C}">
                <a14:useLocalDpi xmlns:a14="http://schemas.microsoft.com/office/drawing/2010/main" val="0"/>
              </a:ext>
            </a:extLst>
          </a:blip>
          <a:srcRect t="18998" b="18998"/>
          <a:stretch>
            <a:fillRect/>
          </a:stretch>
        </p:blipFill>
        <p:spPr/>
      </p:pic>
      <p:sp>
        <p:nvSpPr>
          <p:cNvPr id="4" name="Text Placeholder 3"/>
          <p:cNvSpPr>
            <a:spLocks noGrp="1"/>
          </p:cNvSpPr>
          <p:nvPr>
            <p:ph type="body" sz="half" idx="2"/>
          </p:nvPr>
        </p:nvSpPr>
        <p:spPr/>
        <p:txBody>
          <a:bodyPr>
            <a:normAutofit fontScale="85000" lnSpcReduction="20000"/>
          </a:bodyPr>
          <a:lstStyle/>
          <a:p>
            <a:r>
              <a:rPr lang="en-US" sz="2600" dirty="0"/>
              <a:t>Without guardrails, the likeliest attachment points are under the bridge.</a:t>
            </a:r>
          </a:p>
          <a:p>
            <a:endParaRPr lang="en-US" sz="2400" dirty="0"/>
          </a:p>
          <a:p>
            <a:endParaRPr lang="en-US" sz="2400" dirty="0"/>
          </a:p>
        </p:txBody>
      </p:sp>
    </p:spTree>
    <p:extLst>
      <p:ext uri="{BB962C8B-B14F-4D97-AF65-F5344CB8AC3E}">
        <p14:creationId xmlns:p14="http://schemas.microsoft.com/office/powerpoint/2010/main" val="11075894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9021" y="560614"/>
            <a:ext cx="8336038" cy="810986"/>
          </a:xfrm>
        </p:spPr>
        <p:txBody>
          <a:bodyPr>
            <a:normAutofit/>
          </a:bodyPr>
          <a:lstStyle/>
          <a:p>
            <a:r>
              <a:rPr lang="en-US" dirty="0" err="1"/>
              <a:t>Ochlockonee</a:t>
            </a:r>
            <a:r>
              <a:rPr lang="en-US" dirty="0"/>
              <a:t> / CR-12 Bridge</a:t>
            </a:r>
          </a:p>
        </p:txBody>
      </p:sp>
      <p:pic>
        <p:nvPicPr>
          <p:cNvPr id="6" name="Content Placeholder 5"/>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139021" y="1863187"/>
            <a:ext cx="5843016" cy="4382261"/>
          </a:xfrm>
        </p:spPr>
      </p:pic>
      <p:pic>
        <p:nvPicPr>
          <p:cNvPr id="3" name="Content Placeholder 2"/>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6232524" y="1863187"/>
            <a:ext cx="5843016" cy="4382261"/>
          </a:xfrm>
        </p:spPr>
      </p:pic>
    </p:spTree>
    <p:extLst>
      <p:ext uri="{BB962C8B-B14F-4D97-AF65-F5344CB8AC3E}">
        <p14:creationId xmlns:p14="http://schemas.microsoft.com/office/powerpoint/2010/main" val="252328194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333543" y="609600"/>
            <a:ext cx="10185926" cy="1071638"/>
          </a:xfrm>
        </p:spPr>
        <p:txBody>
          <a:bodyPr/>
          <a:lstStyle/>
          <a:p>
            <a:r>
              <a:rPr lang="en-US" dirty="0" err="1"/>
              <a:t>Ochlockonee</a:t>
            </a:r>
            <a:r>
              <a:rPr lang="en-US" dirty="0"/>
              <a:t> River site on 4/22/14 </a:t>
            </a:r>
          </a:p>
        </p:txBody>
      </p:sp>
      <p:pic>
        <p:nvPicPr>
          <p:cNvPr id="3" name="Content Placeholder 2"/>
          <p:cNvPicPr>
            <a:picLocks noGrp="1"/>
          </p:cNvPicPr>
          <p:nvPr>
            <p:ph sz="half" idx="2"/>
          </p:nvPr>
        </p:nvPicPr>
        <p:blipFill>
          <a:blip r:embed="rId3"/>
          <a:srcRect l="14063" r="14063"/>
          <a:stretch>
            <a:fillRect/>
          </a:stretch>
        </p:blipFill>
        <p:spPr>
          <a:xfrm>
            <a:off x="6190637" y="1882398"/>
            <a:ext cx="5843016" cy="4379976"/>
          </a:xfrm>
        </p:spPr>
      </p:pic>
      <p:pic>
        <p:nvPicPr>
          <p:cNvPr id="5" name="Content Placeholder 4"/>
          <p:cNvPicPr>
            <a:picLocks noGrp="1" noChangeAspect="1"/>
          </p:cNvPicPr>
          <p:nvPr>
            <p:ph sz="half" idx="1"/>
          </p:nvPr>
        </p:nvPicPr>
        <p:blipFill>
          <a:blip r:embed="rId4" cstate="print">
            <a:extLst>
              <a:ext uri="{28A0092B-C50C-407E-A947-70E740481C1C}">
                <a14:useLocalDpi xmlns:a14="http://schemas.microsoft.com/office/drawing/2010/main" val="0"/>
              </a:ext>
            </a:extLst>
          </a:blip>
          <a:stretch>
            <a:fillRect/>
          </a:stretch>
        </p:blipFill>
        <p:spPr>
          <a:xfrm>
            <a:off x="155349" y="1882398"/>
            <a:ext cx="5853565" cy="4379976"/>
          </a:xfrm>
        </p:spPr>
      </p:pic>
    </p:spTree>
    <p:extLst>
      <p:ext uri="{BB962C8B-B14F-4D97-AF65-F5344CB8AC3E}">
        <p14:creationId xmlns:p14="http://schemas.microsoft.com/office/powerpoint/2010/main" val="126620638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5234" y="264886"/>
            <a:ext cx="10016066" cy="1320800"/>
          </a:xfrm>
        </p:spPr>
        <p:txBody>
          <a:bodyPr/>
          <a:lstStyle/>
          <a:p>
            <a:r>
              <a:rPr lang="en-US" dirty="0"/>
              <a:t>Withlacoochee River at SR 150/Bellville Bridge</a:t>
            </a:r>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385234" y="1104900"/>
            <a:ext cx="9747504" cy="5475514"/>
          </a:xfrm>
        </p:spPr>
      </p:pic>
    </p:spTree>
    <p:extLst>
      <p:ext uri="{BB962C8B-B14F-4D97-AF65-F5344CB8AC3E}">
        <p14:creationId xmlns:p14="http://schemas.microsoft.com/office/powerpoint/2010/main" val="178758751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12724" y="391885"/>
            <a:ext cx="5475287" cy="875698"/>
          </a:xfrm>
        </p:spPr>
        <p:txBody>
          <a:bodyPr>
            <a:normAutofit/>
          </a:bodyPr>
          <a:lstStyle/>
          <a:p>
            <a:r>
              <a:rPr lang="en-US" sz="3600" dirty="0"/>
              <a:t>Site Considerations:</a:t>
            </a:r>
          </a:p>
        </p:txBody>
      </p:sp>
      <p:pic>
        <p:nvPicPr>
          <p:cNvPr id="7" name="Picture Placeholder 6"/>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5107440" y="844249"/>
            <a:ext cx="6940811" cy="5203369"/>
          </a:xfrm>
        </p:spPr>
      </p:pic>
      <p:sp>
        <p:nvSpPr>
          <p:cNvPr id="6" name="Text Placeholder 5"/>
          <p:cNvSpPr>
            <a:spLocks noGrp="1"/>
          </p:cNvSpPr>
          <p:nvPr>
            <p:ph type="body" sz="half" idx="2"/>
          </p:nvPr>
        </p:nvSpPr>
        <p:spPr>
          <a:xfrm>
            <a:off x="212725" y="1430869"/>
            <a:ext cx="4900083" cy="5816599"/>
          </a:xfrm>
        </p:spPr>
        <p:txBody>
          <a:bodyPr>
            <a:noAutofit/>
          </a:bodyPr>
          <a:lstStyle/>
          <a:p>
            <a:pPr marL="342900" indent="-342900">
              <a:buFont typeface="Wingdings" panose="05000000000000000000" pitchFamily="2" charset="2"/>
              <a:buChar char="§"/>
            </a:pPr>
            <a:r>
              <a:rPr lang="en-US" sz="2600" dirty="0"/>
              <a:t>Construction  of a new bridge upriver at the SR-145 TV site required us to move the location here. </a:t>
            </a:r>
          </a:p>
          <a:p>
            <a:pPr marL="342900" indent="-342900">
              <a:buFont typeface="Wingdings" panose="05000000000000000000" pitchFamily="2" charset="2"/>
              <a:buChar char="§"/>
            </a:pPr>
            <a:r>
              <a:rPr lang="en-US" sz="2600" dirty="0"/>
              <a:t>Water level is currently above the base of the pylon.</a:t>
            </a:r>
          </a:p>
          <a:p>
            <a:pPr marL="342900" indent="-342900">
              <a:buFont typeface="Wingdings" panose="05000000000000000000" pitchFamily="2" charset="2"/>
              <a:buChar char="§"/>
            </a:pPr>
            <a:r>
              <a:rPr lang="en-US" sz="2600" dirty="0"/>
              <a:t>Considering deploying from the bridge, or possibly running steel cable around the entire column. Water level fluctuations will be a concern. </a:t>
            </a:r>
          </a:p>
          <a:p>
            <a:endParaRPr lang="en-US" dirty="0"/>
          </a:p>
        </p:txBody>
      </p:sp>
    </p:spTree>
    <p:extLst>
      <p:ext uri="{BB962C8B-B14F-4D97-AF65-F5344CB8AC3E}">
        <p14:creationId xmlns:p14="http://schemas.microsoft.com/office/powerpoint/2010/main" val="254300393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217715" y="403981"/>
            <a:ext cx="8596668" cy="1320800"/>
          </a:xfrm>
        </p:spPr>
        <p:txBody>
          <a:bodyPr>
            <a:normAutofit/>
          </a:bodyPr>
          <a:lstStyle/>
          <a:p>
            <a:r>
              <a:rPr lang="en-US" dirty="0"/>
              <a:t>SR-150 / </a:t>
            </a:r>
            <a:r>
              <a:rPr lang="en-US" dirty="0" err="1"/>
              <a:t>Bellview</a:t>
            </a:r>
            <a:r>
              <a:rPr lang="en-US" dirty="0"/>
              <a:t> Bridge 4/16/14</a:t>
            </a:r>
          </a:p>
        </p:txBody>
      </p:sp>
      <p:pic>
        <p:nvPicPr>
          <p:cNvPr id="4" name="Content Placeholder 3"/>
          <p:cNvPicPr>
            <a:picLocks noGrp="1"/>
          </p:cNvPicPr>
          <p:nvPr>
            <p:ph sz="half" idx="1"/>
          </p:nvPr>
        </p:nvPicPr>
        <p:blipFill>
          <a:blip r:embed="rId3" cstate="print">
            <a:extLst>
              <a:ext uri="{28A0092B-C50C-407E-A947-70E740481C1C}">
                <a14:useLocalDpi xmlns:a14="http://schemas.microsoft.com/office/drawing/2010/main" val="0"/>
              </a:ext>
            </a:extLst>
          </a:blip>
          <a:srcRect l="19689" r="19689"/>
          <a:stretch>
            <a:fillRect/>
          </a:stretch>
        </p:blipFill>
        <p:spPr>
          <a:xfrm>
            <a:off x="145142" y="1471160"/>
            <a:ext cx="5843016" cy="4379976"/>
          </a:xfrm>
        </p:spPr>
      </p:pic>
      <p:pic>
        <p:nvPicPr>
          <p:cNvPr id="8" name="Content Placeholder 7"/>
          <p:cNvPicPr>
            <a:picLocks noGrp="1"/>
          </p:cNvPicPr>
          <p:nvPr>
            <p:ph sz="half" idx="2"/>
          </p:nvPr>
        </p:nvPicPr>
        <p:blipFill>
          <a:blip r:embed="rId4"/>
          <a:srcRect l="14063" r="14063"/>
          <a:stretch>
            <a:fillRect/>
          </a:stretch>
        </p:blipFill>
        <p:spPr>
          <a:xfrm>
            <a:off x="6202732" y="1459064"/>
            <a:ext cx="5843016" cy="4379976"/>
          </a:xfrm>
        </p:spPr>
      </p:pic>
    </p:spTree>
    <p:extLst>
      <p:ext uri="{BB962C8B-B14F-4D97-AF65-F5344CB8AC3E}">
        <p14:creationId xmlns:p14="http://schemas.microsoft.com/office/powerpoint/2010/main" val="144393833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3" y="283029"/>
            <a:ext cx="10547047" cy="1320800"/>
          </a:xfrm>
        </p:spPr>
        <p:txBody>
          <a:bodyPr>
            <a:normAutofit/>
          </a:bodyPr>
          <a:lstStyle/>
          <a:p>
            <a:r>
              <a:rPr lang="en-US" dirty="0"/>
              <a:t>Alafia River / Pump Station at Bell Shoals Rd. </a:t>
            </a:r>
          </a:p>
        </p:txBody>
      </p:sp>
      <p:pic>
        <p:nvPicPr>
          <p:cNvPr id="6" name="Content Placeholder 5"/>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677334" y="1126673"/>
            <a:ext cx="9779406" cy="5437414"/>
          </a:xfrm>
        </p:spPr>
      </p:pic>
    </p:spTree>
    <p:extLst>
      <p:ext uri="{BB962C8B-B14F-4D97-AF65-F5344CB8AC3E}">
        <p14:creationId xmlns:p14="http://schemas.microsoft.com/office/powerpoint/2010/main" val="38795386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2833" y="514924"/>
            <a:ext cx="4581071" cy="732370"/>
          </a:xfrm>
        </p:spPr>
        <p:txBody>
          <a:bodyPr>
            <a:noAutofit/>
          </a:bodyPr>
          <a:lstStyle/>
          <a:p>
            <a:r>
              <a:rPr lang="en-US" sz="3600" dirty="0"/>
              <a:t>Equipment needs:</a:t>
            </a:r>
          </a:p>
        </p:txBody>
      </p:sp>
      <p:pic>
        <p:nvPicPr>
          <p:cNvPr id="5" name="Content Placeholder 4"/>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4405312" y="1443569"/>
            <a:ext cx="7366371" cy="4144431"/>
          </a:xfrm>
        </p:spPr>
      </p:pic>
      <p:sp>
        <p:nvSpPr>
          <p:cNvPr id="4" name="Text Placeholder 3"/>
          <p:cNvSpPr>
            <a:spLocks noGrp="1"/>
          </p:cNvSpPr>
          <p:nvPr>
            <p:ph type="body" sz="half" idx="2"/>
          </p:nvPr>
        </p:nvSpPr>
        <p:spPr>
          <a:xfrm>
            <a:off x="232834" y="1443569"/>
            <a:ext cx="3475566" cy="2584449"/>
          </a:xfrm>
        </p:spPr>
        <p:txBody>
          <a:bodyPr>
            <a:normAutofit fontScale="92500" lnSpcReduction="20000"/>
          </a:bodyPr>
          <a:lstStyle/>
          <a:p>
            <a:pPr marL="285750" indent="-285750">
              <a:buFont typeface="Arial" panose="020B0604020202020204" pitchFamily="34" charset="0"/>
              <a:buChar char="•"/>
            </a:pPr>
            <a:r>
              <a:rPr lang="en-US" sz="2600" dirty="0"/>
              <a:t>Stainless steel cable</a:t>
            </a:r>
          </a:p>
          <a:p>
            <a:pPr marL="285750" indent="-285750">
              <a:buFont typeface="Arial" panose="020B0604020202020204" pitchFamily="34" charset="0"/>
              <a:buChar char="•"/>
            </a:pPr>
            <a:r>
              <a:rPr lang="en-US" sz="2600" dirty="0"/>
              <a:t>Buoys</a:t>
            </a:r>
          </a:p>
          <a:p>
            <a:pPr marL="285750" indent="-285750">
              <a:buFont typeface="Arial" panose="020B0604020202020204" pitchFamily="34" charset="0"/>
              <a:buChar char="•"/>
            </a:pPr>
            <a:r>
              <a:rPr lang="en-US" sz="2600" dirty="0"/>
              <a:t>Weights</a:t>
            </a:r>
          </a:p>
          <a:p>
            <a:pPr marL="285750" indent="-285750">
              <a:buFont typeface="Arial" panose="020B0604020202020204" pitchFamily="34" charset="0"/>
              <a:buChar char="•"/>
            </a:pPr>
            <a:r>
              <a:rPr lang="en-US" sz="2600" dirty="0"/>
              <a:t>Clamps “thimbles”</a:t>
            </a:r>
          </a:p>
          <a:p>
            <a:pPr marL="285750" indent="-285750">
              <a:buFont typeface="Arial" panose="020B0604020202020204" pitchFamily="34" charset="0"/>
              <a:buChar char="•"/>
            </a:pPr>
            <a:r>
              <a:rPr lang="en-US" sz="2600" dirty="0"/>
              <a:t>Slip rings</a:t>
            </a:r>
          </a:p>
          <a:p>
            <a:pPr marL="285750" indent="-285750">
              <a:buFont typeface="Arial" panose="020B0604020202020204" pitchFamily="34" charset="0"/>
              <a:buChar char="•"/>
            </a:pPr>
            <a:r>
              <a:rPr lang="en-US" sz="2600" dirty="0"/>
              <a:t>Anchor</a:t>
            </a:r>
          </a:p>
          <a:p>
            <a:endParaRPr lang="en-US" dirty="0"/>
          </a:p>
        </p:txBody>
      </p:sp>
    </p:spTree>
    <p:extLst>
      <p:ext uri="{BB962C8B-B14F-4D97-AF65-F5344CB8AC3E}">
        <p14:creationId xmlns:p14="http://schemas.microsoft.com/office/powerpoint/2010/main" val="39256352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29810" y="453576"/>
            <a:ext cx="4874380" cy="673096"/>
          </a:xfrm>
        </p:spPr>
        <p:txBody>
          <a:bodyPr>
            <a:noAutofit/>
          </a:bodyPr>
          <a:lstStyle/>
          <a:p>
            <a:r>
              <a:rPr lang="en-US" sz="3600" dirty="0"/>
              <a:t>Site Considerations: </a:t>
            </a:r>
          </a:p>
        </p:txBody>
      </p:sp>
      <p:pic>
        <p:nvPicPr>
          <p:cNvPr id="5" name="Content Placeholder 4"/>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4799012" y="1126672"/>
            <a:ext cx="6948311" cy="5211233"/>
          </a:xfrm>
        </p:spPr>
      </p:pic>
      <p:sp>
        <p:nvSpPr>
          <p:cNvPr id="2" name="Text Placeholder 1"/>
          <p:cNvSpPr>
            <a:spLocks noGrp="1"/>
          </p:cNvSpPr>
          <p:nvPr>
            <p:ph type="body" sz="half" idx="2"/>
          </p:nvPr>
        </p:nvSpPr>
        <p:spPr>
          <a:xfrm>
            <a:off x="229810" y="1256698"/>
            <a:ext cx="3854528" cy="2584449"/>
          </a:xfrm>
        </p:spPr>
        <p:txBody>
          <a:bodyPr>
            <a:normAutofit/>
          </a:bodyPr>
          <a:lstStyle/>
          <a:p>
            <a:pPr marL="285750" indent="-285750">
              <a:buFont typeface="Arial" panose="020B0604020202020204" pitchFamily="34" charset="0"/>
              <a:buChar char="•"/>
            </a:pPr>
            <a:r>
              <a:rPr lang="en-US" sz="2400" dirty="0"/>
              <a:t>The proposed site is fenced in and secure.</a:t>
            </a:r>
          </a:p>
          <a:p>
            <a:pPr marL="285750" indent="-285750">
              <a:buFont typeface="Arial" panose="020B0604020202020204" pitchFamily="34" charset="0"/>
              <a:buChar char="•"/>
            </a:pPr>
            <a:r>
              <a:rPr lang="en-US" sz="2400" dirty="0"/>
              <a:t>This is an intake and  pump station supplying drinking water to the Tampa Bay area.</a:t>
            </a:r>
          </a:p>
        </p:txBody>
      </p:sp>
    </p:spTree>
    <p:extLst>
      <p:ext uri="{BB962C8B-B14F-4D97-AF65-F5344CB8AC3E}">
        <p14:creationId xmlns:p14="http://schemas.microsoft.com/office/powerpoint/2010/main" val="11183439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a:xfrm>
            <a:off x="122436" y="277585"/>
            <a:ext cx="8596667" cy="664029"/>
          </a:xfrm>
        </p:spPr>
        <p:txBody>
          <a:bodyPr/>
          <a:lstStyle/>
          <a:p>
            <a:r>
              <a:rPr lang="en-US" dirty="0"/>
              <a:t>Alafia River Site </a:t>
            </a:r>
          </a:p>
        </p:txBody>
      </p:sp>
      <p:sp>
        <p:nvSpPr>
          <p:cNvPr id="9" name="Text Placeholder 8"/>
          <p:cNvSpPr>
            <a:spLocks noGrp="1"/>
          </p:cNvSpPr>
          <p:nvPr>
            <p:ph type="body" idx="1"/>
          </p:nvPr>
        </p:nvSpPr>
        <p:spPr>
          <a:xfrm>
            <a:off x="288992" y="5857195"/>
            <a:ext cx="5190150" cy="576262"/>
          </a:xfrm>
        </p:spPr>
        <p:txBody>
          <a:bodyPr/>
          <a:lstStyle/>
          <a:p>
            <a:r>
              <a:rPr lang="en-US" dirty="0"/>
              <a:t>From the Bell Shoals Rd. Bridge</a:t>
            </a:r>
          </a:p>
        </p:txBody>
      </p:sp>
      <p:pic>
        <p:nvPicPr>
          <p:cNvPr id="13" name="Content Placeholder 12"/>
          <p:cNvPicPr>
            <a:picLocks noGrp="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114915" y="1076624"/>
            <a:ext cx="5852160" cy="4379976"/>
          </a:xfrm>
        </p:spPr>
      </p:pic>
      <p:sp>
        <p:nvSpPr>
          <p:cNvPr id="11" name="Text Placeholder 10"/>
          <p:cNvSpPr>
            <a:spLocks noGrp="1"/>
          </p:cNvSpPr>
          <p:nvPr>
            <p:ph type="body" sz="quarter" idx="3"/>
          </p:nvPr>
        </p:nvSpPr>
        <p:spPr>
          <a:xfrm>
            <a:off x="6330113" y="5857195"/>
            <a:ext cx="5632078" cy="576262"/>
          </a:xfrm>
        </p:spPr>
        <p:txBody>
          <a:bodyPr/>
          <a:lstStyle/>
          <a:p>
            <a:r>
              <a:rPr lang="en-US" dirty="0"/>
              <a:t>Gauging station just North of the facility</a:t>
            </a:r>
          </a:p>
        </p:txBody>
      </p:sp>
      <p:pic>
        <p:nvPicPr>
          <p:cNvPr id="10" name="Content Placeholder 4"/>
          <p:cNvPicPr>
            <a:picLocks/>
          </p:cNvPicPr>
          <p:nvPr/>
        </p:nvPicPr>
        <p:blipFill>
          <a:blip r:embed="rId3"/>
          <a:srcRect l="14063" r="14063"/>
          <a:stretch>
            <a:fillRect/>
          </a:stretch>
        </p:blipFill>
        <p:spPr>
          <a:xfrm>
            <a:off x="6213035" y="1072016"/>
            <a:ext cx="5852160" cy="4379976"/>
          </a:xfrm>
          <a:prstGeom prst="rect">
            <a:avLst/>
          </a:prstGeom>
        </p:spPr>
      </p:pic>
    </p:spTree>
    <p:extLst>
      <p:ext uri="{BB962C8B-B14F-4D97-AF65-F5344CB8AC3E}">
        <p14:creationId xmlns:p14="http://schemas.microsoft.com/office/powerpoint/2010/main" val="299945539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568477" y="639842"/>
            <a:ext cx="4523618" cy="1278466"/>
          </a:xfrm>
        </p:spPr>
        <p:txBody>
          <a:bodyPr>
            <a:noAutofit/>
          </a:bodyPr>
          <a:lstStyle/>
          <a:p>
            <a:r>
              <a:rPr lang="en-US" sz="4000" dirty="0"/>
              <a:t>Deployment Possibilities: </a:t>
            </a:r>
          </a:p>
        </p:txBody>
      </p:sp>
      <p:pic>
        <p:nvPicPr>
          <p:cNvPr id="16" name="Content Placeholder 15" descr="Tampa Water Upstream 1.JPG"/>
          <p:cNvPicPr>
            <a:picLocks noGrp="1" noChangeAspect="1"/>
          </p:cNvPicPr>
          <p:nvPr>
            <p:ph idx="1"/>
          </p:nvPr>
        </p:nvPicPr>
        <p:blipFill>
          <a:blip r:embed="rId2">
            <a:extLst>
              <a:ext uri="{28A0092B-C50C-407E-A947-70E740481C1C}">
                <a14:useLocalDpi xmlns:a14="http://schemas.microsoft.com/office/drawing/2010/main" val="0"/>
              </a:ext>
            </a:extLst>
          </a:blip>
          <a:srcRect l="19382" r="19382"/>
          <a:stretch>
            <a:fillRect/>
          </a:stretch>
        </p:blipFill>
        <p:spPr>
          <a:xfrm>
            <a:off x="5200952" y="635553"/>
            <a:ext cx="6253238" cy="5774923"/>
          </a:xfrm>
        </p:spPr>
      </p:pic>
      <p:sp>
        <p:nvSpPr>
          <p:cNvPr id="15" name="Text Placeholder 14"/>
          <p:cNvSpPr>
            <a:spLocks noGrp="1"/>
          </p:cNvSpPr>
          <p:nvPr>
            <p:ph type="body" sz="half" idx="2"/>
          </p:nvPr>
        </p:nvSpPr>
        <p:spPr>
          <a:xfrm>
            <a:off x="568477" y="2019905"/>
            <a:ext cx="3854528" cy="3281137"/>
          </a:xfrm>
        </p:spPr>
        <p:txBody>
          <a:bodyPr>
            <a:noAutofit/>
          </a:bodyPr>
          <a:lstStyle/>
          <a:p>
            <a:r>
              <a:rPr lang="en-US" sz="2600" dirty="0"/>
              <a:t>The secured site allows more options for deployment. Depending on the strength of the flow, we may anchor the sampling device to the river bed or a nearby tree.</a:t>
            </a:r>
          </a:p>
        </p:txBody>
      </p:sp>
    </p:spTree>
    <p:extLst>
      <p:ext uri="{BB962C8B-B14F-4D97-AF65-F5344CB8AC3E}">
        <p14:creationId xmlns:p14="http://schemas.microsoft.com/office/powerpoint/2010/main" val="394092225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45144" y="476553"/>
            <a:ext cx="8596668" cy="745067"/>
          </a:xfrm>
        </p:spPr>
        <p:txBody>
          <a:bodyPr>
            <a:normAutofit/>
          </a:bodyPr>
          <a:lstStyle/>
          <a:p>
            <a:r>
              <a:rPr lang="en-US" sz="4000" dirty="0"/>
              <a:t>Inside the Facility </a:t>
            </a:r>
          </a:p>
        </p:txBody>
      </p:sp>
      <p:pic>
        <p:nvPicPr>
          <p:cNvPr id="8" name="Content Placeholder 7" descr="Tampa Water opposite bank 1.JPG"/>
          <p:cNvPicPr>
            <a:picLocks noGrp="1"/>
          </p:cNvPicPr>
          <p:nvPr>
            <p:ph sz="half" idx="1"/>
          </p:nvPr>
        </p:nvPicPr>
        <p:blipFill>
          <a:blip r:embed="rId2" cstate="print">
            <a:extLst>
              <a:ext uri="{28A0092B-C50C-407E-A947-70E740481C1C}">
                <a14:useLocalDpi xmlns:a14="http://schemas.microsoft.com/office/drawing/2010/main" val="0"/>
              </a:ext>
            </a:extLst>
          </a:blip>
          <a:srcRect l="9586" r="9586"/>
          <a:stretch>
            <a:fillRect/>
          </a:stretch>
        </p:blipFill>
        <p:spPr>
          <a:xfrm>
            <a:off x="142657" y="1645885"/>
            <a:ext cx="5852160" cy="4379976"/>
          </a:xfrm>
        </p:spPr>
      </p:pic>
      <p:pic>
        <p:nvPicPr>
          <p:cNvPr id="9" name="Content Placeholder 8" descr="Tampa Water opposite bank.JPG"/>
          <p:cNvPicPr>
            <a:picLocks noGrp="1"/>
          </p:cNvPicPr>
          <p:nvPr>
            <p:ph sz="half" idx="2"/>
          </p:nvPr>
        </p:nvPicPr>
        <p:blipFill>
          <a:blip r:embed="rId3" cstate="print">
            <a:extLst>
              <a:ext uri="{28A0092B-C50C-407E-A947-70E740481C1C}">
                <a14:useLocalDpi xmlns:a14="http://schemas.microsoft.com/office/drawing/2010/main" val="0"/>
              </a:ext>
            </a:extLst>
          </a:blip>
          <a:srcRect l="9571" r="9571"/>
          <a:stretch>
            <a:fillRect/>
          </a:stretch>
        </p:blipFill>
        <p:spPr>
          <a:xfrm>
            <a:off x="6153085" y="1642277"/>
            <a:ext cx="5852160" cy="4379976"/>
          </a:xfrm>
        </p:spPr>
      </p:pic>
    </p:spTree>
    <p:extLst>
      <p:ext uri="{BB962C8B-B14F-4D97-AF65-F5344CB8AC3E}">
        <p14:creationId xmlns:p14="http://schemas.microsoft.com/office/powerpoint/2010/main" val="305675482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838200" y="2103120"/>
            <a:ext cx="10515600" cy="1325563"/>
          </a:xfrm>
        </p:spPr>
        <p:txBody>
          <a:bodyPr tIns="91440">
            <a:normAutofit/>
          </a:bodyPr>
          <a:lstStyle/>
          <a:p>
            <a:pPr algn="ctr"/>
            <a:r>
              <a:rPr lang="en-US" sz="6600" dirty="0"/>
              <a:t>Deployment Diagrams</a:t>
            </a:r>
          </a:p>
        </p:txBody>
      </p:sp>
    </p:spTree>
    <p:extLst>
      <p:ext uri="{BB962C8B-B14F-4D97-AF65-F5344CB8AC3E}">
        <p14:creationId xmlns:p14="http://schemas.microsoft.com/office/powerpoint/2010/main" val="53984504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38857" y="505190"/>
            <a:ext cx="7314286" cy="5847619"/>
          </a:xfrm>
          <a:prstGeom prst="rect">
            <a:avLst/>
          </a:prstGeom>
        </p:spPr>
      </p:pic>
    </p:spTree>
    <p:extLst>
      <p:ext uri="{BB962C8B-B14F-4D97-AF65-F5344CB8AC3E}">
        <p14:creationId xmlns:p14="http://schemas.microsoft.com/office/powerpoint/2010/main" val="191844344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38857" y="505190"/>
            <a:ext cx="7314286" cy="5847619"/>
          </a:xfrm>
          <a:prstGeom prst="rect">
            <a:avLst/>
          </a:prstGeom>
        </p:spPr>
      </p:pic>
    </p:spTree>
    <p:extLst>
      <p:ext uri="{BB962C8B-B14F-4D97-AF65-F5344CB8AC3E}">
        <p14:creationId xmlns:p14="http://schemas.microsoft.com/office/powerpoint/2010/main" val="339719328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38857" y="505190"/>
            <a:ext cx="7314286" cy="5847619"/>
          </a:xfrm>
          <a:prstGeom prst="rect">
            <a:avLst/>
          </a:prstGeom>
        </p:spPr>
      </p:pic>
    </p:spTree>
    <p:extLst>
      <p:ext uri="{BB962C8B-B14F-4D97-AF65-F5344CB8AC3E}">
        <p14:creationId xmlns:p14="http://schemas.microsoft.com/office/powerpoint/2010/main" val="303357689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Deployment Photos</a:t>
            </a:r>
          </a:p>
        </p:txBody>
      </p:sp>
      <p:pic>
        <p:nvPicPr>
          <p:cNvPr id="4" name="Content Placeholder 3"/>
          <p:cNvPicPr>
            <a:picLocks noGrp="1" noChangeAspect="1"/>
          </p:cNvPicPr>
          <p:nvPr>
            <p:ph idx="1"/>
          </p:nvPr>
        </p:nvPicPr>
        <p:blipFill rotWithShape="1">
          <a:blip r:embed="rId2">
            <a:extLst>
              <a:ext uri="{28A0092B-C50C-407E-A947-70E740481C1C}">
                <a14:useLocalDpi xmlns:a14="http://schemas.microsoft.com/office/drawing/2010/main" val="0"/>
              </a:ext>
            </a:extLst>
          </a:blip>
          <a:srcRect l="9522" t="29406" b="11449"/>
          <a:stretch/>
        </p:blipFill>
        <p:spPr>
          <a:xfrm>
            <a:off x="677333" y="1473200"/>
            <a:ext cx="9076051" cy="4368800"/>
          </a:xfrm>
        </p:spPr>
      </p:pic>
    </p:spTree>
    <p:extLst>
      <p:ext uri="{BB962C8B-B14F-4D97-AF65-F5344CB8AC3E}">
        <p14:creationId xmlns:p14="http://schemas.microsoft.com/office/powerpoint/2010/main" val="61461822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5422900"/>
            <a:ext cx="8596667" cy="901700"/>
          </a:xfrm>
        </p:spPr>
        <p:txBody>
          <a:bodyPr>
            <a:normAutofit/>
          </a:bodyPr>
          <a:lstStyle/>
          <a:p>
            <a:r>
              <a:rPr lang="en-US" dirty="0"/>
              <a:t>60-80lbs weight lowered using a 12volt ATV winch attached to a davit</a:t>
            </a:r>
          </a:p>
        </p:txBody>
      </p:sp>
      <p:pic>
        <p:nvPicPr>
          <p:cNvPr id="5" name="Picture Placeholder 4"/>
          <p:cNvPicPr>
            <a:picLocks noGrp="1" noChangeAspect="1"/>
          </p:cNvPicPr>
          <p:nvPr>
            <p:ph type="pic" idx="1"/>
          </p:nvPr>
        </p:nvPicPr>
        <p:blipFill rotWithShape="1">
          <a:blip r:embed="rId2">
            <a:extLst>
              <a:ext uri="{28A0092B-C50C-407E-A947-70E740481C1C}">
                <a14:useLocalDpi xmlns:a14="http://schemas.microsoft.com/office/drawing/2010/main" val="0"/>
              </a:ext>
            </a:extLst>
          </a:blip>
          <a:srcRect l="-848" t="17478" r="10339" b="7629"/>
          <a:stretch/>
        </p:blipFill>
        <p:spPr>
          <a:xfrm>
            <a:off x="1168400" y="651659"/>
            <a:ext cx="7696199" cy="4636286"/>
          </a:xfrm>
        </p:spPr>
      </p:pic>
    </p:spTree>
    <p:extLst>
      <p:ext uri="{BB962C8B-B14F-4D97-AF65-F5344CB8AC3E}">
        <p14:creationId xmlns:p14="http://schemas.microsoft.com/office/powerpoint/2010/main" val="5187188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itle 17"/>
          <p:cNvSpPr>
            <a:spLocks noGrp="1"/>
          </p:cNvSpPr>
          <p:nvPr>
            <p:ph type="title"/>
          </p:nvPr>
        </p:nvSpPr>
        <p:spPr>
          <a:xfrm>
            <a:off x="139876" y="196028"/>
            <a:ext cx="7651822" cy="696686"/>
          </a:xfrm>
        </p:spPr>
        <p:txBody>
          <a:bodyPr/>
          <a:lstStyle/>
          <a:p>
            <a:r>
              <a:rPr lang="en-US" dirty="0"/>
              <a:t>Equipment </a:t>
            </a:r>
          </a:p>
        </p:txBody>
      </p:sp>
      <p:sp>
        <p:nvSpPr>
          <p:cNvPr id="19" name="Text Placeholder 18"/>
          <p:cNvSpPr>
            <a:spLocks noGrp="1"/>
          </p:cNvSpPr>
          <p:nvPr>
            <p:ph type="body" idx="1"/>
          </p:nvPr>
        </p:nvSpPr>
        <p:spPr>
          <a:xfrm>
            <a:off x="418242" y="5722699"/>
            <a:ext cx="4185623" cy="576262"/>
          </a:xfrm>
        </p:spPr>
        <p:txBody>
          <a:bodyPr/>
          <a:lstStyle/>
          <a:p>
            <a:r>
              <a:rPr lang="en-US" dirty="0"/>
              <a:t>Clamps / “Thimbles”</a:t>
            </a:r>
          </a:p>
        </p:txBody>
      </p:sp>
      <p:pic>
        <p:nvPicPr>
          <p:cNvPr id="24" name="Content Placeholder 23"/>
          <p:cNvPicPr>
            <a:picLocks noGrp="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139875" y="1216634"/>
            <a:ext cx="5843016" cy="4379976"/>
          </a:xfrm>
          <a:prstGeom prst="rect">
            <a:avLst/>
          </a:prstGeom>
        </p:spPr>
      </p:pic>
      <p:sp>
        <p:nvSpPr>
          <p:cNvPr id="21" name="Text Placeholder 20"/>
          <p:cNvSpPr>
            <a:spLocks noGrp="1"/>
          </p:cNvSpPr>
          <p:nvPr>
            <p:ph type="body" sz="quarter" idx="3"/>
          </p:nvPr>
        </p:nvSpPr>
        <p:spPr>
          <a:xfrm>
            <a:off x="6324871" y="5722700"/>
            <a:ext cx="4185618" cy="576262"/>
          </a:xfrm>
        </p:spPr>
        <p:txBody>
          <a:bodyPr/>
          <a:lstStyle/>
          <a:p>
            <a:r>
              <a:rPr lang="en-US" dirty="0"/>
              <a:t>Anchor</a:t>
            </a:r>
          </a:p>
        </p:txBody>
      </p:sp>
      <p:pic>
        <p:nvPicPr>
          <p:cNvPr id="23" name="Content Placeholder 22"/>
          <p:cNvPicPr>
            <a:picLocks noGrp="1"/>
          </p:cNvPicPr>
          <p:nvPr>
            <p:ph sz="quarter" idx="4"/>
          </p:nvPr>
        </p:nvPicPr>
        <p:blipFill>
          <a:blip r:embed="rId3" cstate="print">
            <a:extLst>
              <a:ext uri="{28A0092B-C50C-407E-A947-70E740481C1C}">
                <a14:useLocalDpi xmlns:a14="http://schemas.microsoft.com/office/drawing/2010/main" val="0"/>
              </a:ext>
            </a:extLst>
          </a:blip>
          <a:stretch>
            <a:fillRect/>
          </a:stretch>
        </p:blipFill>
        <p:spPr>
          <a:xfrm>
            <a:off x="6180511" y="1216634"/>
            <a:ext cx="5843016" cy="4379976"/>
          </a:xfrm>
          <a:prstGeom prst="rect">
            <a:avLst/>
          </a:prstGeom>
        </p:spPr>
      </p:pic>
    </p:spTree>
    <p:extLst>
      <p:ext uri="{BB962C8B-B14F-4D97-AF65-F5344CB8AC3E}">
        <p14:creationId xmlns:p14="http://schemas.microsoft.com/office/powerpoint/2010/main" val="170275646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p:cNvPicPr>
            <a:picLocks noGrp="1" noChangeAspect="1"/>
          </p:cNvPicPr>
          <p:nvPr>
            <p:ph type="pic" idx="1"/>
          </p:nvPr>
        </p:nvPicPr>
        <p:blipFill rotWithShape="1">
          <a:blip r:embed="rId2" cstate="print">
            <a:extLst>
              <a:ext uri="{28A0092B-C50C-407E-A947-70E740481C1C}">
                <a14:useLocalDpi xmlns:a14="http://schemas.microsoft.com/office/drawing/2010/main" val="0"/>
              </a:ext>
            </a:extLst>
          </a:blip>
          <a:srcRect l="13614" t="1668" r="-1" b="20173"/>
          <a:stretch/>
        </p:blipFill>
        <p:spPr>
          <a:xfrm>
            <a:off x="431800" y="1435100"/>
            <a:ext cx="5453252" cy="3701144"/>
          </a:xfrm>
        </p:spPr>
      </p:pic>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114142" y="1435100"/>
            <a:ext cx="5421085" cy="3701144"/>
          </a:xfrm>
          <a:prstGeom prst="rect">
            <a:avLst/>
          </a:prstGeom>
        </p:spPr>
      </p:pic>
      <p:sp>
        <p:nvSpPr>
          <p:cNvPr id="9" name="TextBox 8"/>
          <p:cNvSpPr txBox="1"/>
          <p:nvPr/>
        </p:nvSpPr>
        <p:spPr>
          <a:xfrm>
            <a:off x="1498600" y="5803900"/>
            <a:ext cx="6718300" cy="461665"/>
          </a:xfrm>
          <a:prstGeom prst="rect">
            <a:avLst/>
          </a:prstGeom>
          <a:noFill/>
        </p:spPr>
        <p:txBody>
          <a:bodyPr wrap="square" rtlCol="0">
            <a:spAutoFit/>
          </a:bodyPr>
          <a:lstStyle/>
          <a:p>
            <a:pPr algn="ctr"/>
            <a:r>
              <a:rPr lang="en-US" sz="2400" dirty="0">
                <a:solidFill>
                  <a:schemeClr val="accent1"/>
                </a:solidFill>
              </a:rPr>
              <a:t>Lowering the weight</a:t>
            </a:r>
          </a:p>
        </p:txBody>
      </p:sp>
    </p:spTree>
    <p:extLst>
      <p:ext uri="{BB962C8B-B14F-4D97-AF65-F5344CB8AC3E}">
        <p14:creationId xmlns:p14="http://schemas.microsoft.com/office/powerpoint/2010/main" val="11827780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0" y="5384800"/>
            <a:ext cx="6988001" cy="838200"/>
          </a:xfrm>
        </p:spPr>
        <p:txBody>
          <a:bodyPr/>
          <a:lstStyle/>
          <a:p>
            <a:r>
              <a:rPr lang="en-US" dirty="0"/>
              <a:t>Sliding the basket onto the cable</a:t>
            </a:r>
          </a:p>
        </p:txBody>
      </p:sp>
      <p:pic>
        <p:nvPicPr>
          <p:cNvPr id="5" name="Picture Placeholder 4"/>
          <p:cNvPicPr>
            <a:picLocks noGrp="1" noChangeAspect="1"/>
          </p:cNvPicPr>
          <p:nvPr>
            <p:ph type="pic" idx="1"/>
          </p:nvPr>
        </p:nvPicPr>
        <p:blipFill rotWithShape="1">
          <a:blip r:embed="rId2" cstate="print">
            <a:extLst>
              <a:ext uri="{28A0092B-C50C-407E-A947-70E740481C1C}">
                <a14:useLocalDpi xmlns:a14="http://schemas.microsoft.com/office/drawing/2010/main" val="0"/>
              </a:ext>
            </a:extLst>
          </a:blip>
          <a:srcRect t="-183" r="-37118" b="18412"/>
          <a:stretch/>
        </p:blipFill>
        <p:spPr>
          <a:xfrm>
            <a:off x="1490133" y="537028"/>
            <a:ext cx="10434753" cy="4555672"/>
          </a:xfrm>
        </p:spPr>
      </p:pic>
    </p:spTree>
    <p:extLst>
      <p:ext uri="{BB962C8B-B14F-4D97-AF65-F5344CB8AC3E}">
        <p14:creationId xmlns:p14="http://schemas.microsoft.com/office/powerpoint/2010/main" val="318197525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5749262"/>
            <a:ext cx="8596667" cy="689638"/>
          </a:xfrm>
        </p:spPr>
        <p:txBody>
          <a:bodyPr>
            <a:normAutofit/>
          </a:bodyPr>
          <a:lstStyle/>
          <a:p>
            <a:pPr algn="ctr"/>
            <a:r>
              <a:rPr lang="en-US" dirty="0"/>
              <a:t>Lowering the basket using a large weighted treble hook</a:t>
            </a:r>
          </a:p>
        </p:txBody>
      </p:sp>
      <p:pic>
        <p:nvPicPr>
          <p:cNvPr id="5" name="Picture Placeholder 4"/>
          <p:cNvPicPr>
            <a:picLocks noGrp="1" noChangeAspect="1"/>
          </p:cNvPicPr>
          <p:nvPr>
            <p:ph type="pic" idx="1"/>
          </p:nvPr>
        </p:nvPicPr>
        <p:blipFill rotWithShape="1">
          <a:blip r:embed="rId2" cstate="print">
            <a:extLst>
              <a:ext uri="{28A0092B-C50C-407E-A947-70E740481C1C}">
                <a14:useLocalDpi xmlns:a14="http://schemas.microsoft.com/office/drawing/2010/main" val="0"/>
              </a:ext>
            </a:extLst>
          </a:blip>
          <a:srcRect t="17900" r="-23701" b="-23526"/>
          <a:stretch/>
        </p:blipFill>
        <p:spPr>
          <a:xfrm>
            <a:off x="1086553" y="662006"/>
            <a:ext cx="9673349" cy="6195994"/>
          </a:xfrm>
        </p:spPr>
      </p:pic>
    </p:spTree>
    <p:extLst>
      <p:ext uri="{BB962C8B-B14F-4D97-AF65-F5344CB8AC3E}">
        <p14:creationId xmlns:p14="http://schemas.microsoft.com/office/powerpoint/2010/main" val="274108176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5638800"/>
            <a:ext cx="8596667" cy="876300"/>
          </a:xfrm>
        </p:spPr>
        <p:txBody>
          <a:bodyPr>
            <a:normAutofit/>
          </a:bodyPr>
          <a:lstStyle/>
          <a:p>
            <a:pPr algn="ctr"/>
            <a:r>
              <a:rPr lang="en-US" dirty="0"/>
              <a:t>Looping and attaching the cable to the bridge through a drain hole</a:t>
            </a:r>
          </a:p>
        </p:txBody>
      </p:sp>
      <p:pic>
        <p:nvPicPr>
          <p:cNvPr id="5" name="Picture Placeholder 4"/>
          <p:cNvPicPr>
            <a:picLocks noGrp="1" noChangeAspect="1"/>
          </p:cNvPicPr>
          <p:nvPr>
            <p:ph type="pic" idx="1"/>
          </p:nvPr>
        </p:nvPicPr>
        <p:blipFill rotWithShape="1">
          <a:blip r:embed="rId2" cstate="print">
            <a:extLst>
              <a:ext uri="{28A0092B-C50C-407E-A947-70E740481C1C}">
                <a14:useLocalDpi xmlns:a14="http://schemas.microsoft.com/office/drawing/2010/main" val="0"/>
              </a:ext>
            </a:extLst>
          </a:blip>
          <a:srcRect l="-19968" t="-3371" r="-13241" b="-17990"/>
          <a:stretch/>
        </p:blipFill>
        <p:spPr>
          <a:xfrm>
            <a:off x="-427566" y="276888"/>
            <a:ext cx="6523566" cy="5800062"/>
          </a:xfrm>
        </p:spPr>
      </p:pic>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623366" y="448972"/>
            <a:ext cx="5222433" cy="4751678"/>
          </a:xfrm>
          <a:prstGeom prst="rect">
            <a:avLst/>
          </a:prstGeom>
        </p:spPr>
      </p:pic>
    </p:spTree>
    <p:extLst>
      <p:ext uri="{BB962C8B-B14F-4D97-AF65-F5344CB8AC3E}">
        <p14:creationId xmlns:p14="http://schemas.microsoft.com/office/powerpoint/2010/main" val="86877596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5575300"/>
            <a:ext cx="8596667" cy="800100"/>
          </a:xfrm>
        </p:spPr>
        <p:txBody>
          <a:bodyPr/>
          <a:lstStyle/>
          <a:p>
            <a:pPr algn="ctr"/>
            <a:r>
              <a:rPr lang="en-US" dirty="0"/>
              <a:t>ESOC sampler deployed</a:t>
            </a:r>
          </a:p>
        </p:txBody>
      </p:sp>
      <p:pic>
        <p:nvPicPr>
          <p:cNvPr id="5" name="Picture Placeholder 4"/>
          <p:cNvPicPr>
            <a:picLocks noGrp="1" noChangeAspect="1"/>
          </p:cNvPicPr>
          <p:nvPr>
            <p:ph type="pic" idx="1"/>
          </p:nvPr>
        </p:nvPicPr>
        <p:blipFill rotWithShape="1">
          <a:blip r:embed="rId2">
            <a:extLst>
              <a:ext uri="{28A0092B-C50C-407E-A947-70E740481C1C}">
                <a14:useLocalDpi xmlns:a14="http://schemas.microsoft.com/office/drawing/2010/main" val="0"/>
              </a:ext>
            </a:extLst>
          </a:blip>
          <a:srcRect l="22204" t="43336" r="23851" b="12948"/>
          <a:stretch/>
        </p:blipFill>
        <p:spPr>
          <a:xfrm>
            <a:off x="1244600" y="392079"/>
            <a:ext cx="8813800" cy="5357969"/>
          </a:xfrm>
        </p:spPr>
      </p:pic>
    </p:spTree>
    <p:extLst>
      <p:ext uri="{BB962C8B-B14F-4D97-AF65-F5344CB8AC3E}">
        <p14:creationId xmlns:p14="http://schemas.microsoft.com/office/powerpoint/2010/main" val="343442435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Retrieving basket using</a:t>
            </a:r>
            <a:br>
              <a:rPr lang="en-US" dirty="0"/>
            </a:br>
            <a:r>
              <a:rPr lang="en-US" dirty="0"/>
              <a:t>treble hook. The weight was</a:t>
            </a:r>
            <a:br>
              <a:rPr lang="en-US" dirty="0"/>
            </a:br>
            <a:r>
              <a:rPr lang="en-US" dirty="0"/>
              <a:t>raised using the winch and davit.</a:t>
            </a:r>
          </a:p>
        </p:txBody>
      </p:sp>
      <p:pic>
        <p:nvPicPr>
          <p:cNvPr id="5" name="Picture Placeholder 4"/>
          <p:cNvPicPr>
            <a:picLocks noGrp="1" noChangeAspect="1"/>
          </p:cNvPicPr>
          <p:nvPr>
            <p:ph type="pic" idx="1"/>
          </p:nvPr>
        </p:nvPicPr>
        <p:blipFill rotWithShape="1">
          <a:blip r:embed="rId2" cstate="print">
            <a:extLst>
              <a:ext uri="{28A0092B-C50C-407E-A947-70E740481C1C}">
                <a14:useLocalDpi xmlns:a14="http://schemas.microsoft.com/office/drawing/2010/main" val="0"/>
              </a:ext>
            </a:extLst>
          </a:blip>
          <a:srcRect t="-235" b="-740"/>
          <a:stretch/>
        </p:blipFill>
        <p:spPr>
          <a:xfrm rot="5400000">
            <a:off x="4426962" y="1058865"/>
            <a:ext cx="5954277" cy="4495800"/>
          </a:xfrm>
        </p:spPr>
      </p:pic>
    </p:spTree>
    <p:extLst>
      <p:ext uri="{BB962C8B-B14F-4D97-AF65-F5344CB8AC3E}">
        <p14:creationId xmlns:p14="http://schemas.microsoft.com/office/powerpoint/2010/main" val="15683334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04313" y="343920"/>
            <a:ext cx="2523066" cy="729343"/>
          </a:xfrm>
        </p:spPr>
        <p:txBody>
          <a:bodyPr/>
          <a:lstStyle/>
          <a:p>
            <a:r>
              <a:rPr lang="en-US" dirty="0"/>
              <a:t>Buoys</a:t>
            </a:r>
            <a:r>
              <a:rPr lang="en-US" b="1" dirty="0"/>
              <a:t> </a:t>
            </a:r>
          </a:p>
        </p:txBody>
      </p:sp>
      <p:pic>
        <p:nvPicPr>
          <p:cNvPr id="12" name="Content Placeholder 11"/>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479695" y="1145835"/>
            <a:ext cx="5153662" cy="4965192"/>
          </a:xfrm>
          <a:prstGeom prst="rect">
            <a:avLst/>
          </a:prstGeom>
        </p:spPr>
      </p:pic>
      <p:pic>
        <p:nvPicPr>
          <p:cNvPr id="11" name="Content Placeholder 10"/>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6400800" y="1145835"/>
            <a:ext cx="5160794" cy="4965192"/>
          </a:xfrm>
          <a:prstGeom prst="rect">
            <a:avLst/>
          </a:prstGeom>
        </p:spPr>
      </p:pic>
    </p:spTree>
    <p:extLst>
      <p:ext uri="{BB962C8B-B14F-4D97-AF65-F5344CB8AC3E}">
        <p14:creationId xmlns:p14="http://schemas.microsoft.com/office/powerpoint/2010/main" val="1537136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728134" y="520700"/>
            <a:ext cx="7260166" cy="749300"/>
          </a:xfrm>
        </p:spPr>
        <p:txBody>
          <a:bodyPr/>
          <a:lstStyle/>
          <a:p>
            <a:r>
              <a:rPr lang="en-US" dirty="0"/>
              <a:t>Weights</a:t>
            </a:r>
          </a:p>
        </p:txBody>
      </p:sp>
      <p:pic>
        <p:nvPicPr>
          <p:cNvPr id="7" name="Content Placeholder 6"/>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734296" y="1270000"/>
            <a:ext cx="6539706" cy="4904780"/>
          </a:xfrm>
        </p:spPr>
      </p:pic>
    </p:spTree>
    <p:extLst>
      <p:ext uri="{BB962C8B-B14F-4D97-AF65-F5344CB8AC3E}">
        <p14:creationId xmlns:p14="http://schemas.microsoft.com/office/powerpoint/2010/main" val="25699833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255703" y="288471"/>
            <a:ext cx="8596668" cy="1320800"/>
          </a:xfrm>
        </p:spPr>
        <p:txBody>
          <a:bodyPr>
            <a:normAutofit/>
          </a:bodyPr>
          <a:lstStyle/>
          <a:p>
            <a:r>
              <a:rPr lang="en-US" dirty="0"/>
              <a:t>Apalachicola River / US-90 Site</a:t>
            </a:r>
          </a:p>
        </p:txBody>
      </p:sp>
      <p:pic>
        <p:nvPicPr>
          <p:cNvPr id="7" name="Content Placeholder 7"/>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55703" y="1193800"/>
            <a:ext cx="9770040" cy="5486400"/>
          </a:xfrm>
        </p:spPr>
      </p:pic>
    </p:spTree>
    <p:extLst>
      <p:ext uri="{BB962C8B-B14F-4D97-AF65-F5344CB8AC3E}">
        <p14:creationId xmlns:p14="http://schemas.microsoft.com/office/powerpoint/2010/main" val="22228762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5233" y="907142"/>
            <a:ext cx="4643967" cy="769257"/>
          </a:xfrm>
        </p:spPr>
        <p:txBody>
          <a:bodyPr>
            <a:normAutofit fontScale="90000"/>
          </a:bodyPr>
          <a:lstStyle/>
          <a:p>
            <a:r>
              <a:rPr lang="en-US" sz="4000" dirty="0"/>
              <a:t>Site Considerations:</a:t>
            </a:r>
            <a:endParaRPr lang="en-US" dirty="0"/>
          </a:p>
        </p:txBody>
      </p:sp>
      <p:pic>
        <p:nvPicPr>
          <p:cNvPr id="7" name="Content Placeholder 6"/>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4775200" y="1521885"/>
            <a:ext cx="7179036" cy="4041924"/>
          </a:xfrm>
        </p:spPr>
      </p:pic>
      <p:sp>
        <p:nvSpPr>
          <p:cNvPr id="4" name="Text Placeholder 3"/>
          <p:cNvSpPr>
            <a:spLocks noGrp="1"/>
          </p:cNvSpPr>
          <p:nvPr>
            <p:ph type="body" sz="half" idx="2"/>
          </p:nvPr>
        </p:nvSpPr>
        <p:spPr>
          <a:xfrm>
            <a:off x="385234" y="1765300"/>
            <a:ext cx="4275666" cy="4419600"/>
          </a:xfrm>
        </p:spPr>
        <p:txBody>
          <a:bodyPr>
            <a:normAutofit/>
          </a:bodyPr>
          <a:lstStyle/>
          <a:p>
            <a:pPr marL="285750" indent="-285750">
              <a:buFont typeface="Wingdings" panose="05000000000000000000" pitchFamily="2" charset="2"/>
              <a:buChar char="§"/>
            </a:pPr>
            <a:r>
              <a:rPr lang="en-US" sz="2600" dirty="0"/>
              <a:t>Discharge from the dam is not on a set schedule. </a:t>
            </a:r>
          </a:p>
          <a:p>
            <a:pPr marL="285750" indent="-285750">
              <a:buFont typeface="Wingdings" panose="05000000000000000000" pitchFamily="2" charset="2"/>
              <a:buChar char="§"/>
            </a:pPr>
            <a:r>
              <a:rPr lang="en-US" sz="2600" dirty="0"/>
              <a:t>Historical water level information has been reviewed.  </a:t>
            </a:r>
          </a:p>
          <a:p>
            <a:pPr marL="285750" indent="-285750">
              <a:buFont typeface="Wingdings" panose="05000000000000000000" pitchFamily="2" charset="2"/>
              <a:buChar char="§"/>
            </a:pPr>
            <a:r>
              <a:rPr lang="en-US" sz="2600" dirty="0"/>
              <a:t>Tampering with the equipment by the public (this is a concern for all sites).</a:t>
            </a:r>
          </a:p>
          <a:p>
            <a:endParaRPr lang="en-US" dirty="0"/>
          </a:p>
          <a:p>
            <a:endParaRPr lang="en-US" dirty="0"/>
          </a:p>
        </p:txBody>
      </p:sp>
    </p:spTree>
    <p:extLst>
      <p:ext uri="{BB962C8B-B14F-4D97-AF65-F5344CB8AC3E}">
        <p14:creationId xmlns:p14="http://schemas.microsoft.com/office/powerpoint/2010/main" val="5111738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131234" y="609600"/>
            <a:ext cx="8596668" cy="1320800"/>
          </a:xfrm>
        </p:spPr>
        <p:txBody>
          <a:bodyPr>
            <a:normAutofit/>
          </a:bodyPr>
          <a:lstStyle/>
          <a:p>
            <a:r>
              <a:rPr lang="en-US" dirty="0"/>
              <a:t>Possible Deployment Points</a:t>
            </a:r>
          </a:p>
        </p:txBody>
      </p:sp>
      <p:pic>
        <p:nvPicPr>
          <p:cNvPr id="8" name="Content Placeholder 7"/>
          <p:cNvPicPr>
            <a:picLocks noGrp="1"/>
          </p:cNvPicPr>
          <p:nvPr>
            <p:ph sz="half" idx="1"/>
          </p:nvPr>
        </p:nvPicPr>
        <p:blipFill>
          <a:blip r:embed="rId3" cstate="print">
            <a:extLst>
              <a:ext uri="{28A0092B-C50C-407E-A947-70E740481C1C}">
                <a14:useLocalDpi xmlns:a14="http://schemas.microsoft.com/office/drawing/2010/main" val="0"/>
              </a:ext>
            </a:extLst>
          </a:blip>
          <a:stretch>
            <a:fillRect/>
          </a:stretch>
        </p:blipFill>
        <p:spPr>
          <a:xfrm>
            <a:off x="147968" y="1745463"/>
            <a:ext cx="5843016" cy="4379976"/>
          </a:xfrm>
          <a:prstGeom prst="rect">
            <a:avLst/>
          </a:prstGeom>
        </p:spPr>
      </p:pic>
      <p:pic>
        <p:nvPicPr>
          <p:cNvPr id="6" name="Content Placeholder 9"/>
          <p:cNvPicPr>
            <a:picLocks noGrp="1"/>
          </p:cNvPicPr>
          <p:nvPr>
            <p:ph sz="half" idx="2"/>
          </p:nvPr>
        </p:nvPicPr>
        <p:blipFill>
          <a:blip r:embed="rId4" cstate="print">
            <a:extLst>
              <a:ext uri="{28A0092B-C50C-407E-A947-70E740481C1C}">
                <a14:useLocalDpi xmlns:a14="http://schemas.microsoft.com/office/drawing/2010/main" val="0"/>
              </a:ext>
            </a:extLst>
          </a:blip>
          <a:stretch>
            <a:fillRect/>
          </a:stretch>
        </p:blipFill>
        <p:spPr>
          <a:xfrm>
            <a:off x="6232807" y="1745463"/>
            <a:ext cx="5843016" cy="4379976"/>
          </a:xfrm>
        </p:spPr>
      </p:pic>
    </p:spTree>
    <p:extLst>
      <p:ext uri="{BB962C8B-B14F-4D97-AF65-F5344CB8AC3E}">
        <p14:creationId xmlns:p14="http://schemas.microsoft.com/office/powerpoint/2010/main" val="32578465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301777" y="560614"/>
            <a:ext cx="8596668" cy="1320800"/>
          </a:xfrm>
        </p:spPr>
        <p:txBody>
          <a:bodyPr/>
          <a:lstStyle/>
          <a:p>
            <a:r>
              <a:rPr lang="en-US" dirty="0"/>
              <a:t>Possible Deployment Points</a:t>
            </a:r>
          </a:p>
        </p:txBody>
      </p:sp>
      <p:pic>
        <p:nvPicPr>
          <p:cNvPr id="5" name="Content Placeholder 4"/>
          <p:cNvPicPr>
            <a:picLocks noGrp="1" noChangeAspect="1"/>
          </p:cNvPicPr>
          <p:nvPr>
            <p:ph sz="half" idx="1"/>
          </p:nvPr>
        </p:nvPicPr>
        <p:blipFill>
          <a:blip r:embed="rId3" cstate="print">
            <a:extLst>
              <a:ext uri="{28A0092B-C50C-407E-A947-70E740481C1C}">
                <a14:useLocalDpi xmlns:a14="http://schemas.microsoft.com/office/drawing/2010/main" val="0"/>
              </a:ext>
            </a:extLst>
          </a:blip>
          <a:srcRect l="19" r="19"/>
          <a:stretch>
            <a:fillRect/>
          </a:stretch>
        </p:blipFill>
        <p:spPr>
          <a:xfrm>
            <a:off x="6229577" y="1600199"/>
            <a:ext cx="5763664" cy="4324389"/>
          </a:xfrm>
        </p:spPr>
      </p:pic>
      <p:pic>
        <p:nvPicPr>
          <p:cNvPr id="9" name="Content Placeholder 8"/>
          <p:cNvPicPr>
            <a:picLocks noGrp="1" noChangeAspect="1"/>
          </p:cNvPicPr>
          <p:nvPr>
            <p:ph sz="half" idx="2"/>
          </p:nvPr>
        </p:nvPicPr>
        <p:blipFill>
          <a:blip r:embed="rId4"/>
          <a:stretch>
            <a:fillRect/>
          </a:stretch>
        </p:blipFill>
        <p:spPr>
          <a:xfrm>
            <a:off x="146933" y="1600200"/>
            <a:ext cx="5771550" cy="4324389"/>
          </a:xfrm>
          <a:prstGeom prst="rect">
            <a:avLst/>
          </a:prstGeom>
        </p:spPr>
      </p:pic>
    </p:spTree>
    <p:extLst>
      <p:ext uri="{BB962C8B-B14F-4D97-AF65-F5344CB8AC3E}">
        <p14:creationId xmlns:p14="http://schemas.microsoft.com/office/powerpoint/2010/main" val="5703020"/>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8C59B386-999D-4CB6-B907-9F3997C027C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730</TotalTime>
  <Words>384</Words>
  <Application>Microsoft Office PowerPoint</Application>
  <PresentationFormat>Widescreen</PresentationFormat>
  <Paragraphs>61</Paragraphs>
  <Slides>35</Slides>
  <Notes>7</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35</vt:i4>
      </vt:variant>
    </vt:vector>
  </HeadingPairs>
  <TitlesOfParts>
    <vt:vector size="41" baseType="lpstr">
      <vt:lpstr>Arial</vt:lpstr>
      <vt:lpstr>Calibri</vt:lpstr>
      <vt:lpstr>Trebuchet MS</vt:lpstr>
      <vt:lpstr>Wingdings</vt:lpstr>
      <vt:lpstr>Wingdings 3</vt:lpstr>
      <vt:lpstr>Facet</vt:lpstr>
      <vt:lpstr>ESOC Site Reconnaissance</vt:lpstr>
      <vt:lpstr>Equipment needs:</vt:lpstr>
      <vt:lpstr>Equipment </vt:lpstr>
      <vt:lpstr>Buoys </vt:lpstr>
      <vt:lpstr>Weights</vt:lpstr>
      <vt:lpstr>Apalachicola River / US-90 Site</vt:lpstr>
      <vt:lpstr>Site Considerations:</vt:lpstr>
      <vt:lpstr>Possible Deployment Points</vt:lpstr>
      <vt:lpstr>Possible Deployment Points</vt:lpstr>
      <vt:lpstr>Apalachicola River site on 4/22/14</vt:lpstr>
      <vt:lpstr>Ochlockonee River / CR-12 Bridge Site</vt:lpstr>
      <vt:lpstr>Site Considerations: </vt:lpstr>
      <vt:lpstr>Site considerations:</vt:lpstr>
      <vt:lpstr>Ochlockonee / CR-12 Bridge</vt:lpstr>
      <vt:lpstr>Ochlockonee River site on 4/22/14 </vt:lpstr>
      <vt:lpstr>Withlacoochee River at SR 150/Bellville Bridge</vt:lpstr>
      <vt:lpstr>Site Considerations:</vt:lpstr>
      <vt:lpstr>SR-150 / Bellview Bridge 4/16/14</vt:lpstr>
      <vt:lpstr>Alafia River / Pump Station at Bell Shoals Rd. </vt:lpstr>
      <vt:lpstr>Site Considerations: </vt:lpstr>
      <vt:lpstr>Alafia River Site </vt:lpstr>
      <vt:lpstr>Deployment Possibilities: </vt:lpstr>
      <vt:lpstr>Inside the Facility </vt:lpstr>
      <vt:lpstr>Deployment Diagrams</vt:lpstr>
      <vt:lpstr>PowerPoint Presentation</vt:lpstr>
      <vt:lpstr>PowerPoint Presentation</vt:lpstr>
      <vt:lpstr>PowerPoint Presentation</vt:lpstr>
      <vt:lpstr>Deployment Photos</vt:lpstr>
      <vt:lpstr>60-80lbs weight lowered using a 12volt ATV winch attached to a davit</vt:lpstr>
      <vt:lpstr>PowerPoint Presentation</vt:lpstr>
      <vt:lpstr>Sliding the basket onto the cable</vt:lpstr>
      <vt:lpstr>Lowering the basket using a large weighted treble hook</vt:lpstr>
      <vt:lpstr>Looping and attaching the cable to the bridge through a drain hole</vt:lpstr>
      <vt:lpstr>ESOC sampler deployed</vt:lpstr>
      <vt:lpstr>Retrieving basket using treble hook. The weight was raised using the winch and davit.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Evaluating ESOCs in Florida Waterbodies</dc:title>
  <dc:creator>Wilson, Alicia</dc:creator>
  <cp:lastModifiedBy>Woods, Jonathan</cp:lastModifiedBy>
  <cp:revision>82</cp:revision>
  <dcterms:created xsi:type="dcterms:W3CDTF">2014-04-15T20:31:34Z</dcterms:created>
  <dcterms:modified xsi:type="dcterms:W3CDTF">2017-02-23T14:41:48Z</dcterms:modified>
</cp:coreProperties>
</file>