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257" r:id="rId2"/>
    <p:sldId id="264" r:id="rId3"/>
    <p:sldId id="290" r:id="rId4"/>
    <p:sldId id="312" r:id="rId5"/>
    <p:sldId id="293" r:id="rId6"/>
    <p:sldId id="310" r:id="rId7"/>
    <p:sldId id="297" r:id="rId8"/>
    <p:sldId id="302" r:id="rId9"/>
    <p:sldId id="301" r:id="rId10"/>
    <p:sldId id="298" r:id="rId11"/>
    <p:sldId id="303" r:id="rId12"/>
    <p:sldId id="305" r:id="rId13"/>
    <p:sldId id="306" r:id="rId14"/>
    <p:sldId id="314" r:id="rId15"/>
    <p:sldId id="315" r:id="rId16"/>
    <p:sldId id="316" r:id="rId17"/>
    <p:sldId id="313" r:id="rId18"/>
    <p:sldId id="261" r:id="rId19"/>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3393CDD-0264-4D2F-8F0A-D8F961EBBCA3}">
          <p14:sldIdLst>
            <p14:sldId id="257"/>
            <p14:sldId id="264"/>
            <p14:sldId id="290"/>
            <p14:sldId id="312"/>
            <p14:sldId id="293"/>
            <p14:sldId id="310"/>
            <p14:sldId id="297"/>
            <p14:sldId id="302"/>
            <p14:sldId id="301"/>
            <p14:sldId id="298"/>
            <p14:sldId id="303"/>
            <p14:sldId id="305"/>
            <p14:sldId id="306"/>
            <p14:sldId id="314"/>
            <p14:sldId id="315"/>
            <p14:sldId id="316"/>
            <p14:sldId id="313"/>
            <p14:sldId id="26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er, Dee Ann" initials="MDA" lastIdx="4" clrIdx="0">
    <p:extLst>
      <p:ext uri="{19B8F6BF-5375-455C-9EA6-DF929625EA0E}">
        <p15:presenceInfo xmlns:p15="http://schemas.microsoft.com/office/powerpoint/2012/main" userId="S-1-5-21-1004336348-1214440339-1801674531-409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503B"/>
    <a:srgbClr val="2E75B6"/>
    <a:srgbClr val="48B3BB"/>
    <a:srgbClr val="9ED5E6"/>
    <a:srgbClr val="B4A471"/>
    <a:srgbClr val="53B7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84211" autoAdjust="0"/>
  </p:normalViewPr>
  <p:slideViewPr>
    <p:cSldViewPr>
      <p:cViewPr varScale="1">
        <p:scale>
          <a:sx n="46" d="100"/>
          <a:sy n="46" d="100"/>
        </p:scale>
        <p:origin x="1316"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95998239883803"/>
          <c:y val="5.2408471481076996E-2"/>
          <c:w val="0.54952301566574968"/>
          <c:h val="0.93217727220095914"/>
        </c:manualLayout>
      </c:layout>
      <c:pie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12D-495C-BBB9-01224DCA06A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12D-495C-BBB9-01224DCA06A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12D-495C-BBB9-01224DCA06A7}"/>
              </c:ext>
            </c:extLst>
          </c:dPt>
          <c:val>
            <c:numRef>
              <c:f>Sheet1!$A$3:$A$5</c:f>
              <c:numCache>
                <c:formatCode>General</c:formatCode>
                <c:ptCount val="3"/>
                <c:pt idx="0">
                  <c:v>33</c:v>
                </c:pt>
                <c:pt idx="1">
                  <c:v>33</c:v>
                </c:pt>
                <c:pt idx="2">
                  <c:v>33</c:v>
                </c:pt>
              </c:numCache>
            </c:numRef>
          </c:val>
          <c:extLst>
            <c:ext xmlns:c16="http://schemas.microsoft.com/office/drawing/2014/chart" uri="{C3380CC4-5D6E-409C-BE32-E72D297353CC}">
              <c16:uniqueId val="{00000006-612D-495C-BBB9-01224DCA06A7}"/>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0.86915</cdr:x>
      <cdr:y>0.44393</cdr:y>
    </cdr:from>
    <cdr:to>
      <cdr:x>1</cdr:x>
      <cdr:y>0.6659</cdr:y>
    </cdr:to>
    <cdr:sp macro="" textlink="">
      <cdr:nvSpPr>
        <cdr:cNvPr id="2" name="TextBox 1">
          <a:extLst xmlns:a="http://schemas.openxmlformats.org/drawingml/2006/main">
            <a:ext uri="{FF2B5EF4-FFF2-40B4-BE49-F238E27FC236}">
              <a16:creationId xmlns:a16="http://schemas.microsoft.com/office/drawing/2014/main" id="{ADE0DEF1-590E-47EC-80A4-353F35156A33}"/>
            </a:ext>
          </a:extLst>
        </cdr:cNvPr>
        <cdr:cNvSpPr txBox="1"/>
      </cdr:nvSpPr>
      <cdr:spPr>
        <a:xfrm xmlns:a="http://schemas.openxmlformats.org/drawingml/2006/main">
          <a:off x="6073775" y="1828800"/>
          <a:ext cx="914400" cy="914400"/>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1ADD94A-6161-4A2C-B6EE-773A7C6ADEEE}"/>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FF5E143-D2BC-4F26-A255-5B3AFA6FBF8F}"/>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CDD29D81-81E5-4344-B71A-F9A939A2B65F}" type="datetimeFigureOut">
              <a:rPr lang="en-US" smtClean="0"/>
              <a:t>6/5/2019</a:t>
            </a:fld>
            <a:endParaRPr lang="en-US"/>
          </a:p>
        </p:txBody>
      </p:sp>
      <p:sp>
        <p:nvSpPr>
          <p:cNvPr id="4" name="Footer Placeholder 3">
            <a:extLst>
              <a:ext uri="{FF2B5EF4-FFF2-40B4-BE49-F238E27FC236}">
                <a16:creationId xmlns:a16="http://schemas.microsoft.com/office/drawing/2014/main" id="{3D5664BD-2CD2-4C4B-BAC5-EC0AD6F3AE6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6E3B26A-9BF9-4F4B-9D09-E8803610BDE2}"/>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749CB7D4-6530-4FB7-AE81-CCDD8A9D092E}" type="slidenum">
              <a:rPr lang="en-US" smtClean="0"/>
              <a:t>‹#›</a:t>
            </a:fld>
            <a:endParaRPr lang="en-US"/>
          </a:p>
        </p:txBody>
      </p:sp>
    </p:spTree>
    <p:extLst>
      <p:ext uri="{BB962C8B-B14F-4D97-AF65-F5344CB8AC3E}">
        <p14:creationId xmlns:p14="http://schemas.microsoft.com/office/powerpoint/2010/main" val="1911428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96AAA98-3025-48D1-BDFD-874C39CE1BD1}" type="datetimeFigureOut">
              <a:rPr lang="en-US" smtClean="0"/>
              <a:t>6/5/2019</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63DABF4A-0AAA-47DD-924E-BF4B05D9A0A9}" type="slidenum">
              <a:rPr lang="en-US" smtClean="0"/>
              <a:t>‹#›</a:t>
            </a:fld>
            <a:endParaRPr lang="en-US"/>
          </a:p>
        </p:txBody>
      </p:sp>
    </p:spTree>
    <p:extLst>
      <p:ext uri="{BB962C8B-B14F-4D97-AF65-F5344CB8AC3E}">
        <p14:creationId xmlns:p14="http://schemas.microsoft.com/office/powerpoint/2010/main" val="3466599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3DABF4A-0AAA-47DD-924E-BF4B05D9A0A9}" type="slidenum">
              <a:rPr lang="en-US" smtClean="0"/>
              <a:t>2</a:t>
            </a:fld>
            <a:endParaRPr lang="en-US"/>
          </a:p>
        </p:txBody>
      </p:sp>
    </p:spTree>
    <p:extLst>
      <p:ext uri="{BB962C8B-B14F-4D97-AF65-F5344CB8AC3E}">
        <p14:creationId xmlns:p14="http://schemas.microsoft.com/office/powerpoint/2010/main" val="21423283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DABF4A-0AAA-47DD-924E-BF4B05D9A0A9}" type="slidenum">
              <a:rPr lang="en-US" smtClean="0"/>
              <a:t>13</a:t>
            </a:fld>
            <a:endParaRPr lang="en-US"/>
          </a:p>
        </p:txBody>
      </p:sp>
    </p:spTree>
    <p:extLst>
      <p:ext uri="{BB962C8B-B14F-4D97-AF65-F5344CB8AC3E}">
        <p14:creationId xmlns:p14="http://schemas.microsoft.com/office/powerpoint/2010/main" val="2179465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Biosolids are the solid, semisolid or liquid material produced during the treatment of domestic wastewater. </a:t>
            </a:r>
          </a:p>
          <a:p>
            <a:pPr marL="466725" indent="-466725">
              <a:spcAft>
                <a:spcPts val="1200"/>
              </a:spcAft>
              <a:buFont typeface="Arial" panose="020B0604020202020204" pitchFamily="34" charset="0"/>
              <a:buChar char="•"/>
            </a:pPr>
            <a:r>
              <a:rPr lang="en-US" altLang="en-US" sz="1200" dirty="0"/>
              <a:t>Biosolids management is regulated by DEP pursuant to s. 403, XX and Ch. 62-640, F.A.C.</a:t>
            </a:r>
          </a:p>
          <a:p>
            <a:pPr marL="466725" indent="-466725">
              <a:spcAft>
                <a:spcPts val="1200"/>
              </a:spcAft>
              <a:buFont typeface="Arial" panose="020B0604020202020204" pitchFamily="34" charset="0"/>
              <a:buChar char="•"/>
            </a:pPr>
            <a:r>
              <a:rPr lang="en-US" sz="1200" b="1" dirty="0"/>
              <a:t>Federal – Title 40 CFR Part 503 </a:t>
            </a:r>
          </a:p>
          <a:p>
            <a:pPr marL="466725" indent="-466725">
              <a:spcAft>
                <a:spcPts val="1200"/>
              </a:spcAft>
              <a:buFont typeface="Arial" panose="020B0604020202020204" pitchFamily="34" charset="0"/>
              <a:buChar char="•"/>
            </a:pPr>
            <a:r>
              <a:rPr lang="en-US" sz="1200" b="1" dirty="0"/>
              <a:t>Local Ordinances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Defined as, “solid organic matter recovered from a sewage treatment process and used especially as fertilizer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r>
              <a:rPr lang="en-US" dirty="0"/>
              <a:t>Florida regulations more stringent than federal and include: </a:t>
            </a:r>
            <a:r>
              <a:rPr lang="en-US" altLang="en-US" b="1" dirty="0"/>
              <a:t>Permits issued addressing biosolids</a:t>
            </a:r>
          </a:p>
          <a:p>
            <a:pPr lvl="2">
              <a:spcBef>
                <a:spcPts val="600"/>
              </a:spcBef>
              <a:spcAft>
                <a:spcPts val="600"/>
              </a:spcAft>
              <a:buFont typeface="Wingdings" panose="05000000000000000000" pitchFamily="2" charset="2"/>
              <a:buChar char="§"/>
            </a:pPr>
            <a:r>
              <a:rPr lang="en-US" altLang="en-US" b="1" dirty="0"/>
              <a:t>Setback provisions</a:t>
            </a:r>
          </a:p>
          <a:p>
            <a:pPr lvl="2">
              <a:spcBef>
                <a:spcPts val="600"/>
              </a:spcBef>
              <a:spcAft>
                <a:spcPts val="600"/>
              </a:spcAft>
              <a:buFont typeface="Wingdings" panose="05000000000000000000" pitchFamily="2" charset="2"/>
              <a:buChar char="§"/>
            </a:pPr>
            <a:r>
              <a:rPr lang="en-US" altLang="en-US" b="1" dirty="0"/>
              <a:t>Nutrient Management Plan (added in 2010)</a:t>
            </a:r>
          </a:p>
          <a:p>
            <a:pPr lvl="2">
              <a:spcBef>
                <a:spcPts val="600"/>
              </a:spcBef>
              <a:spcAft>
                <a:spcPts val="600"/>
              </a:spcAft>
              <a:buFont typeface="Wingdings" panose="05000000000000000000" pitchFamily="2" charset="2"/>
              <a:buChar char="§"/>
            </a:pPr>
            <a:r>
              <a:rPr lang="en-US" altLang="en-US" b="1" dirty="0"/>
              <a:t>Phosphorus provisions</a:t>
            </a:r>
          </a:p>
          <a:p>
            <a:pPr lvl="2">
              <a:spcBef>
                <a:spcPts val="600"/>
              </a:spcBef>
              <a:spcAft>
                <a:spcPts val="600"/>
              </a:spcAft>
              <a:buFont typeface="Wingdings" panose="05000000000000000000" pitchFamily="2" charset="2"/>
              <a:buChar char="§"/>
            </a:pPr>
            <a:r>
              <a:rPr lang="en-US" altLang="en-US" b="1" dirty="0"/>
              <a:t>Additional management requirements and site restrictions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endParaRPr lang="en-US" dirty="0"/>
          </a:p>
        </p:txBody>
      </p:sp>
      <p:sp>
        <p:nvSpPr>
          <p:cNvPr id="4" name="Slide Number Placeholder 3"/>
          <p:cNvSpPr>
            <a:spLocks noGrp="1"/>
          </p:cNvSpPr>
          <p:nvPr>
            <p:ph type="sldNum" sz="quarter" idx="5"/>
          </p:nvPr>
        </p:nvSpPr>
        <p:spPr/>
        <p:txBody>
          <a:bodyPr/>
          <a:lstStyle/>
          <a:p>
            <a:fld id="{63DABF4A-0AAA-47DD-924E-BF4B05D9A0A9}" type="slidenum">
              <a:rPr lang="en-US" smtClean="0"/>
              <a:t>3</a:t>
            </a:fld>
            <a:endParaRPr lang="en-US"/>
          </a:p>
        </p:txBody>
      </p:sp>
    </p:spTree>
    <p:extLst>
      <p:ext uri="{BB962C8B-B14F-4D97-AF65-F5344CB8AC3E}">
        <p14:creationId xmlns:p14="http://schemas.microsoft.com/office/powerpoint/2010/main" val="231831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Top Picture – land application site Class B</a:t>
            </a:r>
          </a:p>
          <a:p>
            <a:r>
              <a:rPr lang="en-US" dirty="0"/>
              <a:t>Bottom picture – Class AA pellets</a:t>
            </a:r>
          </a:p>
          <a:p>
            <a:endParaRPr lang="en-US" dirty="0"/>
          </a:p>
          <a:p>
            <a:r>
              <a:rPr lang="en-US" dirty="0"/>
              <a:t>Class B biosolids regulated by DEP</a:t>
            </a:r>
          </a:p>
          <a:p>
            <a:r>
              <a:rPr lang="en-US" dirty="0"/>
              <a:t>Class AA -  classified as fertilizer</a:t>
            </a:r>
          </a:p>
          <a:p>
            <a:r>
              <a:rPr lang="en-US" dirty="0"/>
              <a:t>Class A- none in Florida</a:t>
            </a:r>
          </a:p>
        </p:txBody>
      </p:sp>
      <p:sp>
        <p:nvSpPr>
          <p:cNvPr id="4" name="Slide Number Placeholder 3"/>
          <p:cNvSpPr>
            <a:spLocks noGrp="1"/>
          </p:cNvSpPr>
          <p:nvPr>
            <p:ph type="sldNum" sz="quarter" idx="5"/>
          </p:nvPr>
        </p:nvSpPr>
        <p:spPr/>
        <p:txBody>
          <a:bodyPr/>
          <a:lstStyle/>
          <a:p>
            <a:fld id="{63DABF4A-0AAA-47DD-924E-BF4B05D9A0A9}" type="slidenum">
              <a:rPr lang="en-US" smtClean="0"/>
              <a:t>4</a:t>
            </a:fld>
            <a:endParaRPr lang="en-US"/>
          </a:p>
        </p:txBody>
      </p:sp>
    </p:spTree>
    <p:extLst>
      <p:ext uri="{BB962C8B-B14F-4D97-AF65-F5344CB8AC3E}">
        <p14:creationId xmlns:p14="http://schemas.microsoft.com/office/powerpoint/2010/main" val="628678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“Total” production is raw tonnage</a:t>
            </a:r>
          </a:p>
          <a:p>
            <a:endParaRPr lang="en-US" b="1" dirty="0"/>
          </a:p>
          <a:p>
            <a:r>
              <a:rPr lang="en-US" b="1" dirty="0"/>
              <a:t>Land application includes Class B biosolids</a:t>
            </a:r>
          </a:p>
          <a:p>
            <a:r>
              <a:rPr lang="en-US" b="1" dirty="0"/>
              <a:t>Distribution and Marking includes class AA biosolids (fertilizer)</a:t>
            </a:r>
          </a:p>
        </p:txBody>
      </p:sp>
      <p:sp>
        <p:nvSpPr>
          <p:cNvPr id="4" name="Slide Number Placeholder 3"/>
          <p:cNvSpPr>
            <a:spLocks noGrp="1"/>
          </p:cNvSpPr>
          <p:nvPr>
            <p:ph type="sldNum" sz="quarter" idx="5"/>
          </p:nvPr>
        </p:nvSpPr>
        <p:spPr/>
        <p:txBody>
          <a:bodyPr/>
          <a:lstStyle/>
          <a:p>
            <a:fld id="{63DABF4A-0AAA-47DD-924E-BF4B05D9A0A9}" type="slidenum">
              <a:rPr lang="en-US" smtClean="0"/>
              <a:t>5</a:t>
            </a:fld>
            <a:endParaRPr lang="en-US"/>
          </a:p>
        </p:txBody>
      </p:sp>
    </p:spTree>
    <p:extLst>
      <p:ext uri="{BB962C8B-B14F-4D97-AF65-F5344CB8AC3E}">
        <p14:creationId xmlns:p14="http://schemas.microsoft.com/office/powerpoint/2010/main" val="689650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Only 1 landowner in the state is also site permittee</a:t>
            </a:r>
          </a:p>
          <a:p>
            <a:r>
              <a:rPr lang="en-US" dirty="0"/>
              <a:t>WWTF’s may also have dedicated sites</a:t>
            </a:r>
          </a:p>
        </p:txBody>
      </p:sp>
      <p:sp>
        <p:nvSpPr>
          <p:cNvPr id="4" name="Slide Number Placeholder 3"/>
          <p:cNvSpPr>
            <a:spLocks noGrp="1"/>
          </p:cNvSpPr>
          <p:nvPr>
            <p:ph type="sldNum" sz="quarter" idx="5"/>
          </p:nvPr>
        </p:nvSpPr>
        <p:spPr/>
        <p:txBody>
          <a:bodyPr/>
          <a:lstStyle/>
          <a:p>
            <a:fld id="{63DABF4A-0AAA-47DD-924E-BF4B05D9A0A9}" type="slidenum">
              <a:rPr lang="en-US" smtClean="0"/>
              <a:t>7</a:t>
            </a:fld>
            <a:endParaRPr lang="en-US"/>
          </a:p>
        </p:txBody>
      </p:sp>
    </p:spTree>
    <p:extLst>
      <p:ext uri="{BB962C8B-B14F-4D97-AF65-F5344CB8AC3E}">
        <p14:creationId xmlns:p14="http://schemas.microsoft.com/office/powerpoint/2010/main" val="3224486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3DABF4A-0AAA-47DD-924E-BF4B05D9A0A9}" type="slidenum">
              <a:rPr lang="en-US" smtClean="0"/>
              <a:t>8</a:t>
            </a:fld>
            <a:endParaRPr lang="en-US"/>
          </a:p>
        </p:txBody>
      </p:sp>
    </p:spTree>
    <p:extLst>
      <p:ext uri="{BB962C8B-B14F-4D97-AF65-F5344CB8AC3E}">
        <p14:creationId xmlns:p14="http://schemas.microsoft.com/office/powerpoint/2010/main" val="4710797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spcBef>
                <a:spcPts val="600"/>
              </a:spcBef>
              <a:spcAft>
                <a:spcPts val="600"/>
              </a:spcAft>
            </a:pPr>
            <a:r>
              <a:rPr lang="en-US" b="1" dirty="0"/>
              <a:t>Nutrient Management Plan</a:t>
            </a:r>
          </a:p>
          <a:p>
            <a:pPr marL="914400" lvl="1" indent="-457200">
              <a:spcBef>
                <a:spcPts val="600"/>
              </a:spcBef>
              <a:spcAft>
                <a:spcPts val="600"/>
              </a:spcAft>
              <a:buFont typeface="Arial" panose="020B0604020202020204" pitchFamily="34" charset="0"/>
              <a:buChar char="•"/>
            </a:pPr>
            <a:r>
              <a:rPr lang="en-US" sz="2800" b="0" dirty="0"/>
              <a:t>Application Rates</a:t>
            </a:r>
          </a:p>
          <a:p>
            <a:pPr marL="914400" lvl="1" indent="-457200">
              <a:spcBef>
                <a:spcPts val="600"/>
              </a:spcBef>
              <a:spcAft>
                <a:spcPts val="600"/>
              </a:spcAft>
              <a:buFont typeface="Arial" panose="020B0604020202020204" pitchFamily="34" charset="0"/>
              <a:buChar char="•"/>
            </a:pPr>
            <a:r>
              <a:rPr lang="en-US" sz="2800" b="0" dirty="0"/>
              <a:t>application zones, implementation, site operation and maintenance, and record keeping (for NMP), maps, soil survey, soil fertility testing frequency</a:t>
            </a:r>
          </a:p>
          <a:p>
            <a:pPr marL="914400" lvl="1" indent="-457200">
              <a:spcBef>
                <a:spcPts val="600"/>
              </a:spcBef>
              <a:spcAft>
                <a:spcPts val="600"/>
              </a:spcAft>
              <a:buFont typeface="Arial" panose="020B0604020202020204" pitchFamily="34" charset="0"/>
              <a:buChar char="•"/>
            </a:pPr>
            <a:r>
              <a:rPr lang="en-US" sz="2800" b="0" dirty="0"/>
              <a:t>Includes any soil, water, plant tissue and biosolids analyses, as applicable</a:t>
            </a:r>
          </a:p>
          <a:p>
            <a:pPr marL="914400" lvl="1" indent="-457200">
              <a:spcBef>
                <a:spcPts val="600"/>
              </a:spcBef>
              <a:spcAft>
                <a:spcPts val="600"/>
              </a:spcAft>
              <a:buFont typeface="Arial" panose="020B0604020202020204" pitchFamily="34" charset="0"/>
              <a:buChar char="•"/>
            </a:pPr>
            <a:r>
              <a:rPr lang="en-US" b="0" dirty="0"/>
              <a:t>P-Index evaluation (tool to assess the potential risk of phosphorus loss from an agricultural field to surface and ground waters based on the phosphorus source, application rate, site characteristics, soil types, and management practices</a:t>
            </a:r>
          </a:p>
          <a:p>
            <a:pPr marL="457200" lvl="1" indent="0">
              <a:spcBef>
                <a:spcPts val="600"/>
              </a:spcBef>
              <a:spcAft>
                <a:spcPts val="600"/>
              </a:spcAft>
              <a:buFont typeface="Arial" panose="020B0604020202020204" pitchFamily="34" charset="0"/>
              <a:buNone/>
            </a:pPr>
            <a:r>
              <a:rPr lang="en-US" b="1" dirty="0"/>
              <a:t>SET BACK PROVISIONS </a:t>
            </a:r>
          </a:p>
          <a:p>
            <a:pPr marL="628650" lvl="1" indent="-171450" rtl="0" eaLnBrk="1" fontAlgn="b"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1,000 ft - Class I water, Outstanding Florida Water, or Outstanding National Resource Water</a:t>
            </a:r>
          </a:p>
          <a:p>
            <a:pPr marL="628650" lvl="1" indent="-171450" rtl="0" eaLnBrk="1" fontAlgn="b"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200 ft - Other surface water </a:t>
            </a:r>
          </a:p>
          <a:p>
            <a:pPr marL="628650" lvl="1" indent="-171450" rtl="0" eaLnBrk="1" fontAlgn="b"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100 ft - Other surface water – if biosolids incorporated or injected</a:t>
            </a:r>
          </a:p>
          <a:p>
            <a:pPr marL="628650" marR="0" lvl="1"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200 ft - Subsurface fractures, sinkholes, or other conduits to groundwater</a:t>
            </a:r>
          </a:p>
          <a:p>
            <a:pPr marL="628650" marR="0" lvl="1"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300 ft - Private potable well</a:t>
            </a:r>
          </a:p>
          <a:p>
            <a:pPr marL="628650" marR="0" lvl="1"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500 ft - Public potable well</a:t>
            </a:r>
          </a:p>
          <a:p>
            <a:pPr marL="628650" marR="0" lvl="1"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1,320 ft - **Occupied buildings - biosolids stored or stockpiled for more than 7 days</a:t>
            </a:r>
          </a:p>
          <a:p>
            <a:pPr marL="628650" lvl="1" indent="-171450" rtl="0" eaLnBrk="1" fontAlgn="b" latinLnBrk="0" hangingPunct="1">
              <a:buFont typeface="Arial" panose="020B0604020202020204" pitchFamily="34" charset="0"/>
              <a:buChar char="•"/>
            </a:pPr>
            <a:r>
              <a:rPr lang="en-US" sz="1200" b="0" i="0" u="none" strike="noStrike" kern="1200" dirty="0">
                <a:solidFill>
                  <a:schemeClr val="tx1"/>
                </a:solidFill>
                <a:effectLst/>
                <a:latin typeface="+mn-lt"/>
                <a:ea typeface="+mn-ea"/>
                <a:cs typeface="+mn-cs"/>
              </a:rPr>
              <a:t>300 ft - Occupied buildings - Class B only</a:t>
            </a:r>
          </a:p>
          <a:p>
            <a:pPr marL="628650" marR="0" lvl="1"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100 ft - Occupied buildings - Class B only; incorporated or/injected </a:t>
            </a:r>
          </a:p>
          <a:p>
            <a:pPr marL="628650" marR="0" lvl="1"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dirty="0">
                <a:solidFill>
                  <a:schemeClr val="tx1"/>
                </a:solidFill>
                <a:effectLst/>
                <a:latin typeface="+mn-lt"/>
                <a:ea typeface="+mn-ea"/>
                <a:cs typeface="+mn-cs"/>
              </a:rPr>
              <a:t>75 ft- Property lines - Class B only</a:t>
            </a:r>
          </a:p>
          <a:p>
            <a:pPr marL="457200" lvl="1" indent="0">
              <a:spcBef>
                <a:spcPts val="600"/>
              </a:spcBef>
              <a:spcAft>
                <a:spcPts val="600"/>
              </a:spcAft>
              <a:buFont typeface="Arial" panose="020B0604020202020204" pitchFamily="34" charset="0"/>
              <a:buNone/>
            </a:pPr>
            <a:endParaRPr lang="en-US" b="1" dirty="0"/>
          </a:p>
          <a:p>
            <a:pPr marL="457200" lvl="1" indent="0">
              <a:spcBef>
                <a:spcPts val="600"/>
              </a:spcBef>
              <a:spcAft>
                <a:spcPts val="600"/>
              </a:spcAft>
              <a:buFont typeface="Arial" panose="020B0604020202020204" pitchFamily="34" charset="0"/>
              <a:buNone/>
            </a:pPr>
            <a:r>
              <a:rPr lang="en-US" b="1" dirty="0"/>
              <a:t>Signage Requirements </a:t>
            </a:r>
          </a:p>
          <a:p>
            <a:pPr marL="457200" lvl="1" indent="0">
              <a:spcBef>
                <a:spcPts val="600"/>
              </a:spcBef>
              <a:spcAft>
                <a:spcPts val="600"/>
              </a:spcAft>
              <a:buFont typeface="Arial" panose="020B0604020202020204" pitchFamily="34" charset="0"/>
              <a:buNone/>
            </a:pPr>
            <a:endParaRPr lang="en-US" b="1" dirty="0"/>
          </a:p>
          <a:p>
            <a:pPr marL="628650" lvl="1" indent="-171450">
              <a:spcBef>
                <a:spcPts val="600"/>
              </a:spcBef>
              <a:spcAft>
                <a:spcPts val="600"/>
              </a:spcAft>
              <a:buFont typeface="Arial" panose="020B0604020202020204" pitchFamily="34" charset="0"/>
              <a:buChar char="•"/>
            </a:pPr>
            <a:r>
              <a:rPr lang="en-US" b="0" dirty="0"/>
              <a:t>Signage required at the entrance. If there is no fence onsite, then signage required every 500 feet </a:t>
            </a:r>
          </a:p>
          <a:p>
            <a:pPr marL="457200" lvl="1" indent="0">
              <a:spcBef>
                <a:spcPts val="600"/>
              </a:spcBef>
              <a:spcAft>
                <a:spcPts val="600"/>
              </a:spcAft>
              <a:buFont typeface="Arial" panose="020B0604020202020204" pitchFamily="34" charset="0"/>
              <a:buNone/>
            </a:pPr>
            <a:endParaRPr lang="en-US" b="0" dirty="0"/>
          </a:p>
          <a:p>
            <a:pPr marL="457200" lvl="1" indent="0">
              <a:spcBef>
                <a:spcPts val="600"/>
              </a:spcBef>
              <a:spcAft>
                <a:spcPts val="600"/>
              </a:spcAft>
              <a:buFont typeface="Arial" panose="020B0604020202020204" pitchFamily="34" charset="0"/>
              <a:buNone/>
            </a:pPr>
            <a:r>
              <a:rPr lang="en-US" b="1" dirty="0"/>
              <a:t>Storage Requirements</a:t>
            </a:r>
          </a:p>
          <a:p>
            <a:pPr marL="628650" lvl="1" indent="-171450">
              <a:spcBef>
                <a:spcPts val="600"/>
              </a:spcBef>
              <a:spcAft>
                <a:spcPts val="600"/>
              </a:spcAft>
              <a:buFont typeface="Arial" panose="020B0604020202020204" pitchFamily="34" charset="0"/>
              <a:buChar char="•"/>
            </a:pPr>
            <a:r>
              <a:rPr lang="en-US" b="0" dirty="0"/>
              <a:t>Storage requirements apply if “stored” onsite for more than 7 days. ¼ mile setbacks apply</a:t>
            </a:r>
          </a:p>
          <a:p>
            <a:pPr marL="457200" lvl="1" indent="0">
              <a:spcBef>
                <a:spcPts val="600"/>
              </a:spcBef>
              <a:spcAft>
                <a:spcPts val="600"/>
              </a:spcAft>
              <a:buFont typeface="Arial" panose="020B0604020202020204" pitchFamily="34" charset="0"/>
              <a:buNone/>
            </a:pPr>
            <a:endParaRPr lang="en-US" b="1" dirty="0"/>
          </a:p>
          <a:p>
            <a:pPr marL="457200" lvl="1" indent="0">
              <a:spcBef>
                <a:spcPts val="600"/>
              </a:spcBef>
              <a:spcAft>
                <a:spcPts val="600"/>
              </a:spcAft>
              <a:buFont typeface="Arial" panose="020B0604020202020204" pitchFamily="34" charset="0"/>
              <a:buNone/>
            </a:pPr>
            <a:r>
              <a:rPr lang="en-US" b="1" dirty="0"/>
              <a:t>Public Access, grazing, harvesting restrictions</a:t>
            </a:r>
          </a:p>
          <a:p>
            <a:pPr marL="628650" lvl="1" indent="-171450">
              <a:spcBef>
                <a:spcPts val="600"/>
              </a:spcBef>
              <a:spcAft>
                <a:spcPts val="600"/>
              </a:spcAft>
              <a:buFont typeface="Arial" panose="020B0604020202020204" pitchFamily="34" charset="0"/>
              <a:buChar char="•"/>
            </a:pPr>
            <a:r>
              <a:rPr lang="en-US" b="0" dirty="0"/>
              <a:t>One year of general public access restriction</a:t>
            </a:r>
          </a:p>
          <a:p>
            <a:pPr marL="628650" lvl="1" indent="-171450">
              <a:spcBef>
                <a:spcPts val="600"/>
              </a:spcBef>
              <a:spcAft>
                <a:spcPts val="600"/>
              </a:spcAft>
              <a:buFont typeface="Arial" panose="020B0604020202020204" pitchFamily="34" charset="0"/>
              <a:buChar char="•"/>
            </a:pPr>
            <a:r>
              <a:rPr lang="en-US" b="0" dirty="0"/>
              <a:t>Grazing restriction for 30 days</a:t>
            </a:r>
          </a:p>
          <a:p>
            <a:pPr marL="628650" lvl="1" indent="-171450">
              <a:spcBef>
                <a:spcPts val="600"/>
              </a:spcBef>
              <a:spcAft>
                <a:spcPts val="600"/>
              </a:spcAft>
              <a:buFont typeface="Arial" panose="020B0604020202020204" pitchFamily="34" charset="0"/>
              <a:buChar char="•"/>
            </a:pPr>
            <a:r>
              <a:rPr lang="en-US" b="0" dirty="0"/>
              <a:t>Harvesting restriction – no food crops </a:t>
            </a:r>
          </a:p>
          <a:p>
            <a:pPr marL="457200" lvl="1" indent="0">
              <a:spcBef>
                <a:spcPts val="600"/>
              </a:spcBef>
              <a:spcAft>
                <a:spcPts val="600"/>
              </a:spcAft>
              <a:buFont typeface="Arial" panose="020B0604020202020204" pitchFamily="34" charset="0"/>
              <a:buNone/>
            </a:pPr>
            <a:endParaRPr lang="en-US" b="1" dirty="0"/>
          </a:p>
          <a:p>
            <a:pPr marL="457200" lvl="1" indent="0">
              <a:spcBef>
                <a:spcPts val="600"/>
              </a:spcBef>
              <a:spcAft>
                <a:spcPts val="600"/>
              </a:spcAft>
              <a:buFont typeface="Arial" panose="020B0604020202020204" pitchFamily="34" charset="0"/>
              <a:buNone/>
            </a:pPr>
            <a:r>
              <a:rPr lang="en-US" b="1" dirty="0"/>
              <a:t>Runoff Provisions</a:t>
            </a:r>
          </a:p>
          <a:p>
            <a:pPr marL="628650" lvl="1" indent="-171450">
              <a:spcBef>
                <a:spcPts val="600"/>
              </a:spcBef>
              <a:spcAft>
                <a:spcPts val="600"/>
              </a:spcAft>
              <a:buFont typeface="Arial" panose="020B0604020202020204" pitchFamily="34" charset="0"/>
              <a:buChar char="•"/>
            </a:pPr>
            <a:r>
              <a:rPr lang="en-US" b="0" dirty="0"/>
              <a:t>Site slope considered</a:t>
            </a:r>
          </a:p>
          <a:p>
            <a:pPr marL="628650" lvl="1" indent="-171450">
              <a:spcBef>
                <a:spcPts val="600"/>
              </a:spcBef>
              <a:spcAft>
                <a:spcPts val="600"/>
              </a:spcAft>
              <a:buFont typeface="Arial" panose="020B0604020202020204" pitchFamily="34" charset="0"/>
              <a:buChar char="•"/>
            </a:pPr>
            <a:r>
              <a:rPr lang="en-US" b="0" dirty="0"/>
              <a:t>No application during a rain event</a:t>
            </a:r>
          </a:p>
          <a:p>
            <a:pPr marL="457200" lvl="1" indent="0">
              <a:spcBef>
                <a:spcPts val="600"/>
              </a:spcBef>
              <a:spcAft>
                <a:spcPts val="600"/>
              </a:spcAft>
              <a:buFont typeface="Arial" panose="020B0604020202020204" pitchFamily="34" charset="0"/>
              <a:buNone/>
            </a:pPr>
            <a:endParaRPr lang="en-US" b="0" dirty="0"/>
          </a:p>
          <a:p>
            <a:pPr marL="457200" lvl="1" indent="0">
              <a:spcBef>
                <a:spcPts val="600"/>
              </a:spcBef>
              <a:spcAft>
                <a:spcPts val="600"/>
              </a:spcAft>
              <a:buFont typeface="Arial" panose="020B0604020202020204" pitchFamily="34" charset="0"/>
              <a:buNone/>
            </a:pPr>
            <a:r>
              <a:rPr lang="en-US" b="1" dirty="0"/>
              <a:t>SITE RECORDS </a:t>
            </a:r>
          </a:p>
          <a:p>
            <a:pPr lvl="1">
              <a:spcBef>
                <a:spcPts val="1200"/>
              </a:spcBef>
              <a:buFont typeface="Courier New" panose="02070309020205020404" pitchFamily="49" charset="0"/>
              <a:buChar char="o"/>
            </a:pPr>
            <a:r>
              <a:rPr lang="en-US" altLang="en-US" sz="2000" b="0" dirty="0"/>
              <a:t>Hauling records of deliveries</a:t>
            </a:r>
          </a:p>
          <a:p>
            <a:pPr lvl="1">
              <a:spcBef>
                <a:spcPts val="1200"/>
              </a:spcBef>
              <a:buFont typeface="Courier New" panose="02070309020205020404" pitchFamily="49" charset="0"/>
              <a:buChar char="o"/>
            </a:pPr>
            <a:r>
              <a:rPr lang="en-US" altLang="en-US" sz="2000" b="0" dirty="0"/>
              <a:t>Site logs for applications to each zone (i.e., field)</a:t>
            </a:r>
          </a:p>
          <a:p>
            <a:pPr lvl="1">
              <a:spcBef>
                <a:spcPts val="1200"/>
              </a:spcBef>
              <a:buFont typeface="Courier New" panose="02070309020205020404" pitchFamily="49" charset="0"/>
              <a:buChar char="o"/>
            </a:pPr>
            <a:r>
              <a:rPr lang="en-US" altLang="en-US" sz="2400" b="0" dirty="0"/>
              <a:t>Application rates (limited by the NMP)</a:t>
            </a:r>
          </a:p>
          <a:p>
            <a:pPr lvl="1">
              <a:spcBef>
                <a:spcPts val="1200"/>
              </a:spcBef>
              <a:buFont typeface="Courier New" panose="02070309020205020404" pitchFamily="49" charset="0"/>
              <a:buChar char="o"/>
            </a:pPr>
            <a:r>
              <a:rPr lang="en-US" altLang="en-US" sz="2400" b="0" dirty="0"/>
              <a:t>Cumulative loading tracking/limits</a:t>
            </a:r>
          </a:p>
          <a:p>
            <a:pPr lvl="1">
              <a:spcBef>
                <a:spcPts val="1200"/>
              </a:spcBef>
              <a:buFont typeface="Courier New" panose="02070309020205020404" pitchFamily="49" charset="0"/>
              <a:buChar char="o"/>
            </a:pPr>
            <a:r>
              <a:rPr lang="en-US" altLang="en-US" sz="2400" b="0" dirty="0"/>
              <a:t>Annual reporting of loadings to each zone</a:t>
            </a:r>
          </a:p>
          <a:p>
            <a:pPr>
              <a:spcBef>
                <a:spcPts val="1200"/>
              </a:spcBef>
            </a:pPr>
            <a:endParaRPr lang="en-US" altLang="en-US" sz="2400" b="1" dirty="0"/>
          </a:p>
          <a:p>
            <a:pPr lvl="1">
              <a:spcBef>
                <a:spcPts val="1200"/>
              </a:spcBef>
              <a:buFont typeface="Courier New" panose="02070309020205020404" pitchFamily="49" charset="0"/>
              <a:buChar char="o"/>
            </a:pPr>
            <a:endParaRPr lang="en-US" altLang="en-US" sz="1200" b="1" dirty="0"/>
          </a:p>
          <a:p>
            <a:pPr rtl="0" eaLnBrk="1" fontAlgn="b" latinLnBrk="0" hangingPunct="1"/>
            <a:endParaRPr lang="en-US" sz="1200" b="0" i="0" u="none" strike="noStrike" kern="1200" dirty="0">
              <a:solidFill>
                <a:schemeClr val="tx1"/>
              </a:solidFill>
              <a:effectLst/>
              <a:latin typeface="+mn-lt"/>
              <a:ea typeface="+mn-ea"/>
              <a:cs typeface="+mn-cs"/>
            </a:endParaRPr>
          </a:p>
          <a:p>
            <a:pPr rtl="0" eaLnBrk="1" fontAlgn="b" latinLnBrk="0" hangingPunct="1"/>
            <a:endParaRPr lang="en-US" sz="1200" b="0" i="0" u="none" strike="noStrike" kern="1200" dirty="0">
              <a:solidFill>
                <a:schemeClr val="tx1"/>
              </a:solidFill>
              <a:effectLst/>
              <a:latin typeface="+mn-lt"/>
              <a:ea typeface="+mn-ea"/>
              <a:cs typeface="+mn-cs"/>
            </a:endParaRPr>
          </a:p>
          <a:p>
            <a:pPr marL="0" marR="0" algn="l" rtl="0" eaLnBrk="1" fontAlgn="b" latinLnBrk="0" hangingPunct="1">
              <a:spcBef>
                <a:spcPts val="0"/>
              </a:spcBef>
              <a:spcAft>
                <a:spcPts val="0"/>
              </a:spcAft>
              <a:tabLst>
                <a:tab pos="3714750" algn="l"/>
              </a:tabLst>
            </a:pPr>
            <a:endParaRPr lang="en-US" dirty="0"/>
          </a:p>
        </p:txBody>
      </p:sp>
      <p:sp>
        <p:nvSpPr>
          <p:cNvPr id="4" name="Slide Number Placeholder 3"/>
          <p:cNvSpPr>
            <a:spLocks noGrp="1"/>
          </p:cNvSpPr>
          <p:nvPr>
            <p:ph type="sldNum" sz="quarter" idx="5"/>
          </p:nvPr>
        </p:nvSpPr>
        <p:spPr/>
        <p:txBody>
          <a:bodyPr/>
          <a:lstStyle/>
          <a:p>
            <a:fld id="{63DABF4A-0AAA-47DD-924E-BF4B05D9A0A9}" type="slidenum">
              <a:rPr lang="en-US" smtClean="0"/>
              <a:t>9</a:t>
            </a:fld>
            <a:endParaRPr lang="en-US"/>
          </a:p>
        </p:txBody>
      </p:sp>
    </p:spTree>
    <p:extLst>
      <p:ext uri="{BB962C8B-B14F-4D97-AF65-F5344CB8AC3E}">
        <p14:creationId xmlns:p14="http://schemas.microsoft.com/office/powerpoint/2010/main" val="445081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Site is a cattle ranch – Deer Park Ranch</a:t>
            </a:r>
          </a:p>
        </p:txBody>
      </p:sp>
      <p:sp>
        <p:nvSpPr>
          <p:cNvPr id="4" name="Slide Number Placeholder 3"/>
          <p:cNvSpPr>
            <a:spLocks noGrp="1"/>
          </p:cNvSpPr>
          <p:nvPr>
            <p:ph type="sldNum" sz="quarter" idx="5"/>
          </p:nvPr>
        </p:nvSpPr>
        <p:spPr/>
        <p:txBody>
          <a:bodyPr/>
          <a:lstStyle/>
          <a:p>
            <a:fld id="{63DABF4A-0AAA-47DD-924E-BF4B05D9A0A9}" type="slidenum">
              <a:rPr lang="en-US" smtClean="0"/>
              <a:t>10</a:t>
            </a:fld>
            <a:endParaRPr lang="en-US"/>
          </a:p>
        </p:txBody>
      </p:sp>
    </p:spTree>
    <p:extLst>
      <p:ext uri="{BB962C8B-B14F-4D97-AF65-F5344CB8AC3E}">
        <p14:creationId xmlns:p14="http://schemas.microsoft.com/office/powerpoint/2010/main" val="423557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The TAC convened on four occasions from September 2018 to January 2019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Public comment included concerns about increased application in St. Johns Basin, concern about increased nutrient loading to water bodies (specifically blue cypress lake), impact to agriculture industry</a:t>
            </a:r>
          </a:p>
          <a:p>
            <a:endParaRPr lang="en-US" dirty="0"/>
          </a:p>
        </p:txBody>
      </p:sp>
      <p:sp>
        <p:nvSpPr>
          <p:cNvPr id="4" name="Slide Number Placeholder 3"/>
          <p:cNvSpPr>
            <a:spLocks noGrp="1"/>
          </p:cNvSpPr>
          <p:nvPr>
            <p:ph type="sldNum" sz="quarter" idx="5"/>
          </p:nvPr>
        </p:nvSpPr>
        <p:spPr/>
        <p:txBody>
          <a:bodyPr/>
          <a:lstStyle/>
          <a:p>
            <a:fld id="{63DABF4A-0AAA-47DD-924E-BF4B05D9A0A9}" type="slidenum">
              <a:rPr lang="en-US" smtClean="0"/>
              <a:t>11</a:t>
            </a:fld>
            <a:endParaRPr lang="en-US"/>
          </a:p>
        </p:txBody>
      </p:sp>
    </p:spTree>
    <p:extLst>
      <p:ext uri="{BB962C8B-B14F-4D97-AF65-F5344CB8AC3E}">
        <p14:creationId xmlns:p14="http://schemas.microsoft.com/office/powerpoint/2010/main" val="3992117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9.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1">
    <p:bg>
      <p:bgPr>
        <a:blipFill dpi="0" rotWithShape="1">
          <a:blip r:embed="rId2">
            <a:lum/>
          </a:blip>
          <a:srcRect/>
          <a:stretch>
            <a:fillRect l="-17000" r="-17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630847397"/>
      </p:ext>
    </p:extLst>
  </p:cSld>
  <p:clrMapOvr>
    <a:masterClrMapping/>
  </p:clrMapOvr>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dy - One Column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
        <p:nvSpPr>
          <p:cNvPr id="18" name="Text Placeholder 17">
            <a:extLst>
              <a:ext uri="{FF2B5EF4-FFF2-40B4-BE49-F238E27FC236}">
                <a16:creationId xmlns:a16="http://schemas.microsoft.com/office/drawing/2014/main" id="{09EFEC75-DFB7-4605-A89E-A95ECD671921}"/>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gn="l">
              <a:lnSpc>
                <a:spcPct val="100000"/>
              </a:lnSpc>
              <a:buNone/>
              <a:defRPr sz="3600" i="1">
                <a:solidFill>
                  <a:srgbClr val="43503B"/>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282671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 - Two Columns - Blu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2E75B6"/>
              </a:buClr>
              <a:defRPr sz="36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13" name="Text Placeholder 12">
            <a:extLst>
              <a:ext uri="{FF2B5EF4-FFF2-40B4-BE49-F238E27FC236}">
                <a16:creationId xmlns:a16="http://schemas.microsoft.com/office/drawing/2014/main" id="{639019D3-7004-4C0A-9D30-FBE85F5939FC}"/>
              </a:ext>
            </a:extLst>
          </p:cNvPr>
          <p:cNvSpPr>
            <a:spLocks noGrp="1"/>
          </p:cNvSpPr>
          <p:nvPr>
            <p:ph type="body" sz="quarter" idx="13" hasCustomPrompt="1"/>
          </p:nvPr>
        </p:nvSpPr>
        <p:spPr>
          <a:xfrm>
            <a:off x="1928190" y="1371600"/>
            <a:ext cx="6987210" cy="685800"/>
          </a:xfrm>
          <a:prstGeom prst="rect">
            <a:avLst/>
          </a:prstGeom>
        </p:spPr>
        <p:txBody>
          <a:bodyPr anchor="ctr"/>
          <a:lstStyle>
            <a:lvl1pPr marL="0" marR="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sz="3600" i="1">
                <a:solidFill>
                  <a:srgbClr val="43503B"/>
                </a:solidFill>
              </a:defRPr>
            </a:lvl1pPr>
          </a:lstStyle>
          <a:p>
            <a:pPr lvl="0"/>
            <a:r>
              <a:rPr lang="en-US" dirty="0"/>
              <a:t>Add Sub-Title, if needed</a:t>
            </a:r>
          </a:p>
        </p:txBody>
      </p:sp>
    </p:spTree>
    <p:extLst>
      <p:ext uri="{BB962C8B-B14F-4D97-AF65-F5344CB8AC3E}">
        <p14:creationId xmlns:p14="http://schemas.microsoft.com/office/powerpoint/2010/main" val="31821667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 - Map, Graphic, Screenshot - Blue">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Tree>
    <p:extLst>
      <p:ext uri="{BB962C8B-B14F-4D97-AF65-F5344CB8AC3E}">
        <p14:creationId xmlns:p14="http://schemas.microsoft.com/office/powerpoint/2010/main" val="3049294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1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940747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2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descr="Landscape image of a river surrounded by tall grass ">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baseline="0">
                <a:solidFill>
                  <a:schemeClr val="bg1"/>
                </a:solidFill>
              </a:defRPr>
            </a:lvl1pPr>
          </a:lstStyle>
          <a:p>
            <a:r>
              <a:rPr lang="en-US" dirty="0"/>
              <a:t>Add Section Header</a:t>
            </a:r>
          </a:p>
        </p:txBody>
      </p:sp>
    </p:spTree>
    <p:extLst>
      <p:ext uri="{BB962C8B-B14F-4D97-AF65-F5344CB8AC3E}">
        <p14:creationId xmlns:p14="http://schemas.microsoft.com/office/powerpoint/2010/main" val="3569618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3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127412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4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3643849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5 - Blue">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2E75B6"/>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583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2E75B6"/>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7132265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 - One Column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228600" y="2057401"/>
            <a:ext cx="8686800" cy="4119561"/>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3" name="Text Placeholder 12">
            <a:extLst>
              <a:ext uri="{FF2B5EF4-FFF2-40B4-BE49-F238E27FC236}">
                <a16:creationId xmlns:a16="http://schemas.microsoft.com/office/drawing/2014/main" id="{80DBA6D8-C36A-4BC6-9F3F-62E95284077E}"/>
              </a:ext>
            </a:extLst>
          </p:cNvPr>
          <p:cNvSpPr>
            <a:spLocks noGrp="1"/>
          </p:cNvSpPr>
          <p:nvPr>
            <p:ph type="body" sz="quarter" idx="13" hasCustomPrompt="1"/>
          </p:nvPr>
        </p:nvSpPr>
        <p:spPr>
          <a:xfrm>
            <a:off x="1928190" y="1371600"/>
            <a:ext cx="6987210"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4247412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 - Two Column - Teal">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22860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629150" y="2057401"/>
            <a:ext cx="4286250" cy="4119562"/>
          </a:xfrm>
          <a:prstGeom prst="rect">
            <a:avLst/>
          </a:prstGeom>
        </p:spPr>
        <p:txBody>
          <a:bodyPr/>
          <a:lstStyle>
            <a:lvl1pPr>
              <a:buClr>
                <a:srgbClr val="48B3BB"/>
              </a:buClr>
              <a:defRPr sz="3600">
                <a:solidFill>
                  <a:schemeClr val="tx1"/>
                </a:solidFill>
              </a:defRPr>
            </a:lvl1pPr>
            <a:lvl2pPr>
              <a:buClr>
                <a:srgbClr val="48B3BB"/>
              </a:buClr>
              <a:defRPr sz="3200">
                <a:solidFill>
                  <a:schemeClr val="tx1"/>
                </a:solidFill>
              </a:defRPr>
            </a:lvl2pPr>
            <a:lvl3pPr>
              <a:buClr>
                <a:srgbClr val="48B3BB"/>
              </a:buClr>
              <a:defRPr sz="2800">
                <a:solidFill>
                  <a:schemeClr val="tx1"/>
                </a:solidFill>
              </a:defRPr>
            </a:lvl3pPr>
            <a:lvl4pPr>
              <a:buClr>
                <a:srgbClr val="48B3BB"/>
              </a:buClr>
              <a:defRPr sz="2400">
                <a:solidFill>
                  <a:schemeClr val="tx1"/>
                </a:solidFill>
              </a:defRPr>
            </a:lvl4pPr>
            <a:lvl5pPr>
              <a:buClr>
                <a:srgbClr val="48B3BB"/>
              </a:buClr>
              <a:defRPr sz="2400">
                <a:solidFill>
                  <a:schemeClr val="tx1"/>
                </a:solidFill>
              </a:defRPr>
            </a:lvl5p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6" name="Footer Placeholder 5"/>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8" name="Freeform 14">
            <a:extLst>
              <a:ext uri="{FF2B5EF4-FFF2-40B4-BE49-F238E27FC236}">
                <a16:creationId xmlns:a16="http://schemas.microsoft.com/office/drawing/2014/main" id="{14235458-0EEA-40A5-BAF0-DE514D01C0BF}"/>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069CF62E-1D78-46D2-9E0D-1301C1B7E4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0" name="Title 1">
            <a:extLst>
              <a:ext uri="{FF2B5EF4-FFF2-40B4-BE49-F238E27FC236}">
                <a16:creationId xmlns:a16="http://schemas.microsoft.com/office/drawing/2014/main" id="{15177626-D716-44A0-903D-CC8228B49F78}"/>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12" name="Text Placeholder 11">
            <a:extLst>
              <a:ext uri="{FF2B5EF4-FFF2-40B4-BE49-F238E27FC236}">
                <a16:creationId xmlns:a16="http://schemas.microsoft.com/office/drawing/2014/main" id="{5DD5C158-C788-4CCC-82BE-C8C552C6C61A}"/>
              </a:ext>
            </a:extLst>
          </p:cNvPr>
          <p:cNvSpPr>
            <a:spLocks noGrp="1"/>
          </p:cNvSpPr>
          <p:nvPr>
            <p:ph type="body" sz="quarter" idx="13" hasCustomPrompt="1"/>
          </p:nvPr>
        </p:nvSpPr>
        <p:spPr>
          <a:xfrm>
            <a:off x="1928190" y="1371600"/>
            <a:ext cx="6987209" cy="685800"/>
          </a:xfrm>
          <a:prstGeom prst="rect">
            <a:avLst/>
          </a:prstGeom>
        </p:spPr>
        <p:txBody>
          <a:bodyPr anchor="ctr"/>
          <a:lstStyle>
            <a:lvl1pPr marL="0" indent="0">
              <a:lnSpc>
                <a:spcPct val="100000"/>
              </a:lnSpc>
              <a:buNone/>
              <a:defRPr sz="36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Add Sub-Title, if needed</a:t>
            </a:r>
          </a:p>
        </p:txBody>
      </p:sp>
    </p:spTree>
    <p:extLst>
      <p:ext uri="{BB962C8B-B14F-4D97-AF65-F5344CB8AC3E}">
        <p14:creationId xmlns:p14="http://schemas.microsoft.com/office/powerpoint/2010/main" val="351397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p:spPr>
        <p:txBody>
          <a:bodyPr anchor="b">
            <a:normAutofit/>
          </a:bodyPr>
          <a:lstStyle>
            <a:lvl1pPr algn="ctr">
              <a:lnSpc>
                <a:spcPct val="100000"/>
              </a:lnSpc>
              <a:defRPr sz="7200">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91150276"/>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 - Map, Graphic, Screenshot - Teal">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4" name="Footer Placeholder 3"/>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6" name="Freeform 14">
            <a:extLst>
              <a:ext uri="{FF2B5EF4-FFF2-40B4-BE49-F238E27FC236}">
                <a16:creationId xmlns:a16="http://schemas.microsoft.com/office/drawing/2014/main" id="{4EA1D183-F691-4E41-9650-A5402C3094E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7" name="Picture 6">
            <a:extLst>
              <a:ext uri="{FF2B5EF4-FFF2-40B4-BE49-F238E27FC236}">
                <a16:creationId xmlns:a16="http://schemas.microsoft.com/office/drawing/2014/main" id="{36518F78-187A-4CBD-BBF7-3B77F0062F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8" name="Title 1">
            <a:extLst>
              <a:ext uri="{FF2B5EF4-FFF2-40B4-BE49-F238E27FC236}">
                <a16:creationId xmlns:a16="http://schemas.microsoft.com/office/drawing/2014/main" id="{06FFAEBA-8BD6-4879-B485-1F1F02E68412}"/>
              </a:ext>
            </a:extLst>
          </p:cNvPr>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Tree>
    <p:extLst>
      <p:ext uri="{BB962C8B-B14F-4D97-AF65-F5344CB8AC3E}">
        <p14:creationId xmlns:p14="http://schemas.microsoft.com/office/powerpoint/2010/main" val="39395790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1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23001387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2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l="15" t="57240" r="-15" b="8348"/>
          <a:stretch>
            <a:fillRect/>
          </a:stretch>
        </p:blipFill>
        <p:spPr bwMode="auto">
          <a:xfrm>
            <a:off x="0" y="0"/>
            <a:ext cx="9144000" cy="2097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2139127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3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b="27961"/>
          <a:stretch/>
        </p:blipFill>
        <p:spPr bwMode="auto">
          <a:xfrm>
            <a:off x="3048" y="0"/>
            <a:ext cx="9144000" cy="1873249"/>
          </a:xfrm>
          <a:prstGeom prst="rect">
            <a:avLst/>
          </a:prstGeom>
          <a:blipFill>
            <a:blip r:embed="rId2"/>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4703906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4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330007266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5 - Teal">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28600" y="2971800"/>
            <a:ext cx="8686800" cy="3200400"/>
          </a:xfrm>
          <a:prstGeom prst="rect">
            <a:avLst/>
          </a:prstGeom>
        </p:spPr>
        <p:txBody>
          <a:bodyPr/>
          <a:lstStyle>
            <a:lvl1pPr marL="0" indent="0" algn="ctr">
              <a:buNone/>
              <a:defRPr sz="3600" i="1">
                <a:solidFill>
                  <a:srgbClr val="48B3BB"/>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Add Sub-Title, if needed</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pic>
        <p:nvPicPr>
          <p:cNvPr id="7" name="Picture 16">
            <a:extLst>
              <a:ext uri="{FF2B5EF4-FFF2-40B4-BE49-F238E27FC236}">
                <a16:creationId xmlns:a16="http://schemas.microsoft.com/office/drawing/2014/main" id="{A2012DA4-7543-4B32-A921-DA4D708433F3}"/>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2371725"/>
          </a:xfrm>
          <a:prstGeom prst="rect">
            <a:avLst/>
          </a:prstGeom>
          <a:blipFill>
            <a:blip r:embed="rId3"/>
            <a:stretch>
              <a:fillRect/>
            </a:stretch>
          </a:blipFill>
          <a:ln>
            <a:noFill/>
          </a:ln>
          <a:extLst/>
        </p:spPr>
      </p:pic>
      <p:sp>
        <p:nvSpPr>
          <p:cNvPr id="8" name="Freeform 14">
            <a:extLst>
              <a:ext uri="{FF2B5EF4-FFF2-40B4-BE49-F238E27FC236}">
                <a16:creationId xmlns:a16="http://schemas.microsoft.com/office/drawing/2014/main" id="{EF81DBF7-954C-412D-98BA-9DA0440A05B8}"/>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 name="Picture 8">
            <a:extLst>
              <a:ext uri="{FF2B5EF4-FFF2-40B4-BE49-F238E27FC236}">
                <a16:creationId xmlns:a16="http://schemas.microsoft.com/office/drawing/2014/main" id="{FFED601F-0873-4717-B42B-B6B8A1C62A4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2" name="Title 1"/>
          <p:cNvSpPr>
            <a:spLocks noGrp="1"/>
          </p:cNvSpPr>
          <p:nvPr>
            <p:ph type="title" hasCustomPrompt="1"/>
          </p:nvPr>
        </p:nvSpPr>
        <p:spPr>
          <a:xfrm>
            <a:off x="0" y="1828800"/>
            <a:ext cx="9144000" cy="914400"/>
          </a:xfrm>
          <a:prstGeom prst="rect">
            <a:avLst/>
          </a:prstGeom>
          <a:solidFill>
            <a:srgbClr val="48B3BB"/>
          </a:solidFill>
        </p:spPr>
        <p:txBody>
          <a:bodyPr anchor="b"/>
          <a:lstStyle>
            <a:lvl1pPr algn="ctr">
              <a:defRPr sz="6000">
                <a:solidFill>
                  <a:schemeClr val="bg1"/>
                </a:solidFill>
              </a:defRPr>
            </a:lvl1pPr>
          </a:lstStyle>
          <a:p>
            <a:r>
              <a:rPr lang="en-US" dirty="0"/>
              <a:t>Add Section Header</a:t>
            </a:r>
          </a:p>
        </p:txBody>
      </p:sp>
    </p:spTree>
    <p:extLst>
      <p:ext uri="{BB962C8B-B14F-4D97-AF65-F5344CB8AC3E}">
        <p14:creationId xmlns:p14="http://schemas.microsoft.com/office/powerpoint/2010/main" val="1682107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act Info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chemeClr val="accent5">
                    <a:lumMod val="75000"/>
                  </a:schemeClr>
                </a:solidFill>
              </a:defRPr>
            </a:lvl1pPr>
          </a:lstStyle>
          <a:p>
            <a:r>
              <a:rPr lang="en-US" dirty="0"/>
              <a:t>Add Title</a:t>
            </a:r>
          </a:p>
        </p:txBody>
      </p:sp>
      <p:sp>
        <p:nvSpPr>
          <p:cNvPr id="3" name="Content Placeholder 2"/>
          <p:cNvSpPr>
            <a:spLocks noGrp="1"/>
          </p:cNvSpPr>
          <p:nvPr>
            <p:ph idx="1" hasCustomPrompt="1"/>
          </p:nvPr>
        </p:nvSpPr>
        <p:spPr>
          <a:xfrm>
            <a:off x="1381918" y="1894711"/>
            <a:ext cx="6987210" cy="4119561"/>
          </a:xfrm>
          <a:prstGeom prst="rect">
            <a:avLst/>
          </a:prstGeom>
        </p:spPr>
        <p:txBody>
          <a:bodyPr/>
          <a:lstStyle>
            <a:lvl1pPr marL="0" indent="0">
              <a:buClr>
                <a:srgbClr val="2E75B6"/>
              </a:buClr>
              <a:buNone/>
              <a:defRPr sz="4800">
                <a:solidFill>
                  <a:srgbClr val="43503B"/>
                </a:solidFill>
              </a:defRPr>
            </a:lvl1pPr>
            <a:lvl2pPr>
              <a:buClr>
                <a:srgbClr val="2E75B6"/>
              </a:buClr>
              <a:defRPr sz="3200">
                <a:solidFill>
                  <a:srgbClr val="43503B"/>
                </a:solidFill>
              </a:defRPr>
            </a:lvl2pPr>
            <a:lvl3pPr>
              <a:buClr>
                <a:srgbClr val="2E75B6"/>
              </a:buClr>
              <a:defRPr sz="2800">
                <a:solidFill>
                  <a:srgbClr val="43503B"/>
                </a:solidFill>
              </a:defRPr>
            </a:lvl3pPr>
            <a:lvl4pPr>
              <a:buClr>
                <a:srgbClr val="2E75B6"/>
              </a:buClr>
              <a:defRPr sz="2400">
                <a:solidFill>
                  <a:srgbClr val="43503B"/>
                </a:solidFill>
              </a:defRPr>
            </a:lvl4pPr>
            <a:lvl5pPr>
              <a:buClr>
                <a:srgbClr val="2E75B6"/>
              </a:buClr>
              <a:defRPr sz="2400">
                <a:solidFill>
                  <a:srgbClr val="43503B"/>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
        <p:nvSpPr>
          <p:cNvPr id="14" name="Title 1">
            <a:extLst>
              <a:ext uri="{FF2B5EF4-FFF2-40B4-BE49-F238E27FC236}">
                <a16:creationId xmlns:a16="http://schemas.microsoft.com/office/drawing/2014/main" id="{118BF337-8518-41CD-98CE-77A2BBA0CAA3}"/>
              </a:ext>
            </a:extLst>
          </p:cNvPr>
          <p:cNvSpPr txBox="1">
            <a:spLocks/>
          </p:cNvSpPr>
          <p:nvPr userDrawn="1"/>
        </p:nvSpPr>
        <p:spPr>
          <a:xfrm>
            <a:off x="2107095" y="1437511"/>
            <a:ext cx="4929810" cy="457200"/>
          </a:xfrm>
          <a:prstGeom prst="rect">
            <a:avLst/>
          </a:prstGeom>
        </p:spPr>
        <p:txBody>
          <a:bodyPr>
            <a:noAutofit/>
          </a:bodyPr>
          <a:lstStyle>
            <a:lvl1pPr algn="l" defTabSz="914400" rtl="0" eaLnBrk="1" latinLnBrk="0" hangingPunct="1">
              <a:lnSpc>
                <a:spcPct val="100000"/>
              </a:lnSpc>
              <a:spcBef>
                <a:spcPct val="0"/>
              </a:spcBef>
              <a:buNone/>
              <a:defRPr sz="7200" kern="1200">
                <a:solidFill>
                  <a:schemeClr val="accent5">
                    <a:lumMod val="75000"/>
                  </a:schemeClr>
                </a:solidFill>
                <a:latin typeface="+mj-lt"/>
                <a:ea typeface="+mj-ea"/>
                <a:cs typeface="+mj-cs"/>
              </a:defRPr>
            </a:lvl1pPr>
          </a:lstStyle>
          <a:p>
            <a:endParaRPr lang="en-US" dirty="0"/>
          </a:p>
        </p:txBody>
      </p:sp>
    </p:spTree>
    <p:extLst>
      <p:ext uri="{BB962C8B-B14F-4D97-AF65-F5344CB8AC3E}">
        <p14:creationId xmlns:p14="http://schemas.microsoft.com/office/powerpoint/2010/main" val="18358796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act Info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8190" y="457199"/>
            <a:ext cx="6987210" cy="914401"/>
          </a:xfrm>
          <a:prstGeom prst="rect">
            <a:avLst/>
          </a:prstGeom>
        </p:spPr>
        <p:txBody>
          <a:bodyPr>
            <a:noAutofit/>
          </a:bodyPr>
          <a:lstStyle>
            <a:lvl1pPr>
              <a:lnSpc>
                <a:spcPct val="100000"/>
              </a:lnSpc>
              <a:defRPr sz="7200">
                <a:solidFill>
                  <a:srgbClr val="48B3BB"/>
                </a:solidFill>
              </a:defRPr>
            </a:lvl1pPr>
          </a:lstStyle>
          <a:p>
            <a:r>
              <a:rPr lang="en-US" dirty="0"/>
              <a:t>Add Title</a:t>
            </a:r>
          </a:p>
        </p:txBody>
      </p:sp>
      <p:sp>
        <p:nvSpPr>
          <p:cNvPr id="3" name="Content Placeholder 2"/>
          <p:cNvSpPr>
            <a:spLocks noGrp="1"/>
          </p:cNvSpPr>
          <p:nvPr>
            <p:ph idx="1" hasCustomPrompt="1"/>
          </p:nvPr>
        </p:nvSpPr>
        <p:spPr>
          <a:xfrm>
            <a:off x="921327" y="1915840"/>
            <a:ext cx="6622473" cy="4119561"/>
          </a:xfrm>
          <a:prstGeom prst="rect">
            <a:avLst/>
          </a:prstGeom>
        </p:spPr>
        <p:txBody>
          <a:bodyPr/>
          <a:lstStyle>
            <a:lvl1pPr marL="0" indent="0">
              <a:lnSpc>
                <a:spcPct val="100000"/>
              </a:lnSpc>
              <a:buClr>
                <a:srgbClr val="48B3BB"/>
              </a:buClr>
              <a:buNone/>
              <a:defRPr sz="4800">
                <a:solidFill>
                  <a:schemeClr val="tx1"/>
                </a:solidFill>
              </a:defRPr>
            </a:lvl1pPr>
            <a:lvl2pPr marL="457200" indent="0">
              <a:buClr>
                <a:srgbClr val="48B3BB"/>
              </a:buClr>
              <a:buNone/>
              <a:defRPr sz="3200">
                <a:solidFill>
                  <a:schemeClr val="tx1"/>
                </a:solidFill>
              </a:defRPr>
            </a:lvl2pPr>
            <a:lvl3pPr marL="914400" indent="0">
              <a:buClr>
                <a:srgbClr val="48B3BB"/>
              </a:buClr>
              <a:buNone/>
              <a:defRPr sz="2800">
                <a:solidFill>
                  <a:schemeClr val="tx1"/>
                </a:solidFill>
              </a:defRPr>
            </a:lvl3pPr>
            <a:lvl4pPr marL="1371600" indent="0">
              <a:buClr>
                <a:srgbClr val="48B3BB"/>
              </a:buClr>
              <a:buNone/>
              <a:defRPr sz="2400">
                <a:solidFill>
                  <a:schemeClr val="tx1"/>
                </a:solidFill>
              </a:defRPr>
            </a:lvl4pPr>
            <a:lvl5pPr marL="1828800" indent="0">
              <a:buClr>
                <a:srgbClr val="48B3BB"/>
              </a:buClr>
              <a:buNone/>
              <a:defRPr sz="2400">
                <a:solidFill>
                  <a:schemeClr val="tx1"/>
                </a:solidFill>
              </a:defRPr>
            </a:lvl5pPr>
          </a:lstStyle>
          <a:p>
            <a:pPr lvl="0"/>
            <a:r>
              <a:rPr lang="en-US" dirty="0"/>
              <a:t>First level</a:t>
            </a:r>
          </a:p>
        </p:txBody>
      </p:sp>
      <p:sp>
        <p:nvSpPr>
          <p:cNvPr id="4" name="Date Placeholder 3"/>
          <p:cNvSpPr>
            <a:spLocks noGrp="1"/>
          </p:cNvSpPr>
          <p:nvPr>
            <p:ph type="dt" sz="half" idx="10"/>
          </p:nvPr>
        </p:nvSpPr>
        <p:spPr>
          <a:xfrm>
            <a:off x="228600" y="6356351"/>
            <a:ext cx="2057400" cy="365125"/>
          </a:xfrm>
          <a:prstGeom prst="rect">
            <a:avLst/>
          </a:prstGeom>
        </p:spPr>
        <p:txBody>
          <a:bodyPr/>
          <a:lstStyle>
            <a:lvl1pPr>
              <a:defRPr>
                <a:solidFill>
                  <a:srgbClr val="43503B"/>
                </a:solidFill>
              </a:defRPr>
            </a:lvl1pPr>
          </a:lstStyle>
          <a:p>
            <a:fld id="{536B563B-AAEF-4DB3-855B-3293EBA64F8C}" type="datetimeFigureOut">
              <a:rPr lang="en-US" smtClean="0"/>
              <a:pPr/>
              <a:t>6/5/2019</a:t>
            </a:fld>
            <a:endParaRPr lang="en-US" dirty="0"/>
          </a:p>
        </p:txBody>
      </p:sp>
      <p:sp>
        <p:nvSpPr>
          <p:cNvPr id="5" name="Footer Placeholder 4"/>
          <p:cNvSpPr>
            <a:spLocks noGrp="1"/>
          </p:cNvSpPr>
          <p:nvPr>
            <p:ph type="ftr" sz="quarter" idx="11"/>
          </p:nvPr>
        </p:nvSpPr>
        <p:spPr>
          <a:xfrm>
            <a:off x="2514600" y="6356351"/>
            <a:ext cx="4114800" cy="365125"/>
          </a:xfrm>
          <a:prstGeom prst="rect">
            <a:avLst/>
          </a:prstGeom>
        </p:spPr>
        <p:txBody>
          <a:bodyPr/>
          <a:lstStyle>
            <a:lvl1pPr algn="ctr">
              <a:defRPr>
                <a:solidFill>
                  <a:srgbClr val="43503B"/>
                </a:solidFill>
              </a:defRPr>
            </a:lvl1pPr>
          </a:lstStyle>
          <a:p>
            <a:endParaRPr lang="en-US" dirty="0"/>
          </a:p>
        </p:txBody>
      </p:sp>
      <p:sp>
        <p:nvSpPr>
          <p:cNvPr id="7" name="Freeform 14">
            <a:extLst>
              <a:ext uri="{FF2B5EF4-FFF2-40B4-BE49-F238E27FC236}">
                <a16:creationId xmlns:a16="http://schemas.microsoft.com/office/drawing/2014/main" id="{1C88E5B7-AFC0-441A-A37C-91FFD394753E}"/>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8" name="Picture 7">
            <a:extLst>
              <a:ext uri="{FF2B5EF4-FFF2-40B4-BE49-F238E27FC236}">
                <a16:creationId xmlns:a16="http://schemas.microsoft.com/office/drawing/2014/main" id="{B7264EFE-4291-4681-B803-FF56A39FE47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85253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Last Slide 1">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t="7813" b="7813"/>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37411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Last Slide 2">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475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solidFill>
              <a:schemeClr val="accent1"/>
            </a:solid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8B3B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92836374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ast Slide 3">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38097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Last Slide 4">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86948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Last Slide 5">
    <p:spTree>
      <p:nvGrpSpPr>
        <p:cNvPr id="1" name=""/>
        <p:cNvGrpSpPr/>
        <p:nvPr/>
      </p:nvGrpSpPr>
      <p:grpSpPr>
        <a:xfrm>
          <a:off x="0" y="0"/>
          <a:ext cx="0" cy="0"/>
          <a:chOff x="0" y="0"/>
          <a:chExt cx="0" cy="0"/>
        </a:xfrm>
      </p:grpSpPr>
      <p:pic>
        <p:nvPicPr>
          <p:cNvPr id="5" name="Picture 9">
            <a:extLst>
              <a:ext uri="{FF2B5EF4-FFF2-40B4-BE49-F238E27FC236}">
                <a16:creationId xmlns:a16="http://schemas.microsoft.com/office/drawing/2014/main" id="{36768880-7742-4E1D-BCB4-18B892801D5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33815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Last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885091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Last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849031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Last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226672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Last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298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Last Slide 10">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14">
            <a:extLst>
              <a:ext uri="{FF2B5EF4-FFF2-40B4-BE49-F238E27FC236}">
                <a16:creationId xmlns:a16="http://schemas.microsoft.com/office/drawing/2014/main" id="{062E13CA-A00F-4666-BAE8-F7FCDB708E12}"/>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11388" y="1304131"/>
            <a:ext cx="4721225" cy="4249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9102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Title Slide 4">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9396" y="1993901"/>
            <a:ext cx="4910051"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723900" y="5257800"/>
            <a:ext cx="7696200" cy="990599"/>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2451893201"/>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Title Slide 5">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95400" y="3048000"/>
            <a:ext cx="6553200" cy="2286001"/>
          </a:xfrm>
          <a:prstGeom prst="rect">
            <a:avLst/>
          </a:prstGeom>
          <a:ln>
            <a:noFill/>
          </a:ln>
        </p:spPr>
        <p:txBody>
          <a:bodyPr anchor="b">
            <a:normAutofit/>
          </a:bodyPr>
          <a:lstStyle>
            <a:lvl1pPr algn="ctr">
              <a:lnSpc>
                <a:spcPct val="100000"/>
              </a:lnSpc>
              <a:defRPr sz="7200">
                <a:ln>
                  <a:solidFill>
                    <a:srgbClr val="002060"/>
                  </a:solid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16625" y="5327651"/>
            <a:ext cx="8686800" cy="2057400"/>
          </a:xfrm>
          <a:prstGeom prst="rect">
            <a:avLst/>
          </a:prstGeom>
        </p:spPr>
        <p:txBody>
          <a:bodyPr>
            <a:normAutofit/>
          </a:bodyPr>
          <a:lstStyle>
            <a:lvl1pPr marL="0" indent="0" algn="ctr">
              <a:buNone/>
              <a:defRPr sz="3600">
                <a:ln>
                  <a:solidFill>
                    <a:srgbClr val="002060"/>
                  </a:solid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983012517"/>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219200" y="3048000"/>
            <a:ext cx="7924800" cy="1905000"/>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3810000" y="4953000"/>
            <a:ext cx="53340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3869856028"/>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Title Slide 7">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04800" y="1187451"/>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3597909"/>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181659583"/>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itle" preserve="1">
  <p:cSld name="Title Slide 8">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703386"/>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42455" y="4092575"/>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rgbClr val="43503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814049962"/>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itle" preserve="1">
  <p:cSld name="Title Slide 9">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28600" y="1600199"/>
            <a:ext cx="8686800" cy="2286001"/>
          </a:xfrm>
          <a:prstGeom prst="rect">
            <a:avLst/>
          </a:prstGeom>
          <a:ln>
            <a:noFill/>
          </a:ln>
        </p:spPr>
        <p:txBody>
          <a:bodyPr anchor="b">
            <a:normAutofit/>
          </a:bodyPr>
          <a:lstStyle>
            <a:lvl1pPr algn="ctr">
              <a:lnSpc>
                <a:spcPct val="100000"/>
              </a:lnSpc>
              <a:defRPr sz="7200">
                <a:ln>
                  <a:noFill/>
                </a:ln>
                <a:solidFill>
                  <a:schemeClr val="bg1"/>
                </a:solidFill>
                <a:latin typeface="+mj-lt"/>
              </a:defRPr>
            </a:lvl1pPr>
          </a:lstStyle>
          <a:p>
            <a:r>
              <a:rPr lang="en-US" dirty="0"/>
              <a:t>Add Presentation Title</a:t>
            </a:r>
          </a:p>
        </p:txBody>
      </p:sp>
      <p:sp>
        <p:nvSpPr>
          <p:cNvPr id="3" name="Subtitle 2"/>
          <p:cNvSpPr>
            <a:spLocks noGrp="1"/>
          </p:cNvSpPr>
          <p:nvPr>
            <p:ph type="subTitle" idx="1" hasCustomPrompt="1"/>
          </p:nvPr>
        </p:nvSpPr>
        <p:spPr>
          <a:xfrm>
            <a:off x="228600" y="4114800"/>
            <a:ext cx="8686800" cy="2057400"/>
          </a:xfrm>
          <a:prstGeom prst="rect">
            <a:avLst/>
          </a:prstGeom>
        </p:spPr>
        <p:txBody>
          <a:bodyPr>
            <a:normAutofit/>
          </a:bodyPr>
          <a:lstStyle>
            <a:lvl1pPr marL="0" indent="0" algn="ctr">
              <a:buNone/>
              <a:defRPr sz="3600">
                <a:ln>
                  <a:noFill/>
                </a:ln>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 / Division / Date</a:t>
            </a:r>
          </a:p>
        </p:txBody>
      </p:sp>
      <p:sp>
        <p:nvSpPr>
          <p:cNvPr id="5" name="Footer Placeholder 4"/>
          <p:cNvSpPr>
            <a:spLocks noGrp="1"/>
          </p:cNvSpPr>
          <p:nvPr>
            <p:ph type="ftr" sz="quarter" idx="11"/>
          </p:nvPr>
        </p:nvSpPr>
        <p:spPr>
          <a:xfrm>
            <a:off x="2286000" y="6356351"/>
            <a:ext cx="4572000" cy="365125"/>
          </a:xfrm>
          <a:prstGeom prst="rect">
            <a:avLst/>
          </a:prstGeom>
        </p:spPr>
        <p:txBody>
          <a:bodyPr/>
          <a:lstStyle>
            <a:lvl1pPr algn="ctr">
              <a:defRPr>
                <a:solidFill>
                  <a:schemeClr val="bg1"/>
                </a:solidFill>
              </a:defRPr>
            </a:lvl1pPr>
          </a:lstStyle>
          <a:p>
            <a:endParaRPr lang="en-US" dirty="0"/>
          </a:p>
        </p:txBody>
      </p:sp>
      <p:sp>
        <p:nvSpPr>
          <p:cNvPr id="7" name="Freeform 14">
            <a:extLst>
              <a:ext uri="{FF2B5EF4-FFF2-40B4-BE49-F238E27FC236}">
                <a16:creationId xmlns:a16="http://schemas.microsoft.com/office/drawing/2014/main" id="{72C52181-6425-4D6D-A86B-617529917815}"/>
              </a:ext>
            </a:extLst>
          </p:cNvPr>
          <p:cNvSpPr/>
          <p:nvPr userDrawn="1"/>
        </p:nvSpPr>
        <p:spPr>
          <a:xfrm>
            <a:off x="914400" y="0"/>
            <a:ext cx="935038" cy="1536701"/>
          </a:xfrm>
          <a:custGeom>
            <a:avLst/>
            <a:gdLst>
              <a:gd name="connsiteX0" fmla="*/ 0 w 862148"/>
              <a:gd name="connsiteY0" fmla="*/ 0 h 1489165"/>
              <a:gd name="connsiteX1" fmla="*/ 0 w 862148"/>
              <a:gd name="connsiteY1" fmla="*/ 1463040 h 1489165"/>
              <a:gd name="connsiteX2" fmla="*/ 435428 w 862148"/>
              <a:gd name="connsiteY2" fmla="*/ 1323703 h 1489165"/>
              <a:gd name="connsiteX3" fmla="*/ 862148 w 862148"/>
              <a:gd name="connsiteY3" fmla="*/ 1489165 h 1489165"/>
              <a:gd name="connsiteX4" fmla="*/ 862148 w 862148"/>
              <a:gd name="connsiteY4" fmla="*/ 0 h 1489165"/>
              <a:gd name="connsiteX5" fmla="*/ 0 w 862148"/>
              <a:gd name="connsiteY5" fmla="*/ 0 h 1489165"/>
              <a:gd name="connsiteX0" fmla="*/ 0 w 862148"/>
              <a:gd name="connsiteY0" fmla="*/ 0 h 1466726"/>
              <a:gd name="connsiteX1" fmla="*/ 0 w 862148"/>
              <a:gd name="connsiteY1" fmla="*/ 1463040 h 1466726"/>
              <a:gd name="connsiteX2" fmla="*/ 435428 w 862148"/>
              <a:gd name="connsiteY2" fmla="*/ 1323703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466726"/>
              <a:gd name="connsiteX1" fmla="*/ 0 w 862148"/>
              <a:gd name="connsiteY1" fmla="*/ 1463040 h 1466726"/>
              <a:gd name="connsiteX2" fmla="*/ 441037 w 862148"/>
              <a:gd name="connsiteY2" fmla="*/ 1374191 h 1466726"/>
              <a:gd name="connsiteX3" fmla="*/ 856538 w 862148"/>
              <a:gd name="connsiteY3" fmla="*/ 1466726 h 1466726"/>
              <a:gd name="connsiteX4" fmla="*/ 862148 w 862148"/>
              <a:gd name="connsiteY4" fmla="*/ 0 h 1466726"/>
              <a:gd name="connsiteX5" fmla="*/ 0 w 862148"/>
              <a:gd name="connsiteY5" fmla="*/ 0 h 1466726"/>
              <a:gd name="connsiteX0" fmla="*/ 0 w 862148"/>
              <a:gd name="connsiteY0" fmla="*/ 0 h 1536751"/>
              <a:gd name="connsiteX1" fmla="*/ 0 w 862148"/>
              <a:gd name="connsiteY1" fmla="*/ 1463040 h 1536751"/>
              <a:gd name="connsiteX2" fmla="*/ 431666 w 862148"/>
              <a:gd name="connsiteY2" fmla="*/ 1536751 h 1536751"/>
              <a:gd name="connsiteX3" fmla="*/ 856538 w 862148"/>
              <a:gd name="connsiteY3" fmla="*/ 1466726 h 1536751"/>
              <a:gd name="connsiteX4" fmla="*/ 862148 w 862148"/>
              <a:gd name="connsiteY4" fmla="*/ 0 h 1536751"/>
              <a:gd name="connsiteX5" fmla="*/ 0 w 862148"/>
              <a:gd name="connsiteY5" fmla="*/ 0 h 1536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62148" h="1536751">
                <a:moveTo>
                  <a:pt x="0" y="0"/>
                </a:moveTo>
                <a:lnTo>
                  <a:pt x="0" y="1463040"/>
                </a:lnTo>
                <a:lnTo>
                  <a:pt x="431666" y="1536751"/>
                </a:lnTo>
                <a:lnTo>
                  <a:pt x="856538" y="1466726"/>
                </a:lnTo>
                <a:lnTo>
                  <a:pt x="862148" y="0"/>
                </a:lnTo>
                <a:lnTo>
                  <a:pt x="0" y="0"/>
                </a:lnTo>
                <a:close/>
              </a:path>
            </a:pathLst>
          </a:cu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 name="Picture 10">
            <a:extLst>
              <a:ext uri="{FF2B5EF4-FFF2-40B4-BE49-F238E27FC236}">
                <a16:creationId xmlns:a16="http://schemas.microsoft.com/office/drawing/2014/main" id="{CE09C2C3-1778-49FF-8ED9-6F388C03337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75023" y="457200"/>
            <a:ext cx="1013791" cy="914400"/>
          </a:xfrm>
          <a:prstGeom prst="rect">
            <a:avLst/>
          </a:prstGeom>
        </p:spPr>
      </p:pic>
    </p:spTree>
    <p:extLst>
      <p:ext uri="{BB962C8B-B14F-4D97-AF65-F5344CB8AC3E}">
        <p14:creationId xmlns:p14="http://schemas.microsoft.com/office/powerpoint/2010/main" val="1463947289"/>
      </p:ext>
    </p:extLst>
  </p:cSld>
  <p:clrMapOvr>
    <a:masterClrMapping/>
  </p:clrMapOvr>
  <p:extLst mod="1">
    <p:ext uri="{DCECCB84-F9BA-43D5-87BE-67443E8EF086}">
      <p15:sldGuideLst xmlns:p15="http://schemas.microsoft.com/office/powerpoint/2012/main">
        <p15:guide id="1" orient="horz" pos="2160">
          <p15:clr>
            <a:srgbClr val="FBAE40"/>
          </p15:clr>
        </p15:guide>
        <p15:guide id="2" pos="288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08065-6A17-48A2-A83C-71BA4C68E7B1}"/>
              </a:ext>
            </a:extLst>
          </p:cNvPr>
          <p:cNvSpPr txBox="1"/>
          <p:nvPr userDrawn="1"/>
        </p:nvSpPr>
        <p:spPr>
          <a:xfrm>
            <a:off x="6858000" y="6356350"/>
            <a:ext cx="2057400" cy="365125"/>
          </a:xfrm>
          <a:prstGeom prst="rect">
            <a:avLst/>
          </a:prstGeom>
          <a:noFill/>
        </p:spPr>
        <p:txBody>
          <a:bodyPr wrap="square" rtlCol="0" anchor="ctr">
            <a:noAutofit/>
          </a:bodyPr>
          <a:lstStyle/>
          <a:p>
            <a:pPr algn="r"/>
            <a:fld id="{C0D148B1-2D98-45E8-A7D2-E88121981E67}" type="slidenum">
              <a:rPr lang="en-US" sz="1800" smtClean="0">
                <a:solidFill>
                  <a:srgbClr val="43503B"/>
                </a:solidFill>
              </a:rPr>
              <a:pPr algn="r"/>
              <a:t>‹#›</a:t>
            </a:fld>
            <a:r>
              <a:rPr lang="en-US" sz="1800" dirty="0">
                <a:solidFill>
                  <a:srgbClr val="43503B"/>
                </a:solidFill>
              </a:rPr>
              <a:t> </a:t>
            </a:r>
          </a:p>
        </p:txBody>
      </p:sp>
    </p:spTree>
    <p:extLst>
      <p:ext uri="{BB962C8B-B14F-4D97-AF65-F5344CB8AC3E}">
        <p14:creationId xmlns:p14="http://schemas.microsoft.com/office/powerpoint/2010/main" val="729608033"/>
      </p:ext>
    </p:extLst>
  </p:cSld>
  <p:clrMap bg1="lt1" tx1="dk1" bg2="lt2" tx2="dk2" accent1="accent1" accent2="accent2" accent3="accent3" accent4="accent4" accent5="accent5" accent6="accent6" hlink="hlink" folHlink="folHlink"/>
  <p:sldLayoutIdLst>
    <p:sldLayoutId id="2147483661" r:id="rId1"/>
    <p:sldLayoutId id="2147483674" r:id="rId2"/>
    <p:sldLayoutId id="2147483713" r:id="rId3"/>
    <p:sldLayoutId id="2147483677" r:id="rId4"/>
    <p:sldLayoutId id="2147483678" r:id="rId5"/>
    <p:sldLayoutId id="2147483686" r:id="rId6"/>
    <p:sldLayoutId id="2147483693" r:id="rId7"/>
    <p:sldLayoutId id="2147483695" r:id="rId8"/>
    <p:sldLayoutId id="2147483697" r:id="rId9"/>
    <p:sldLayoutId id="2147483662" r:id="rId10"/>
    <p:sldLayoutId id="2147483664" r:id="rId11"/>
    <p:sldLayoutId id="2147483666" r:id="rId12"/>
    <p:sldLayoutId id="2147483663" r:id="rId13"/>
    <p:sldLayoutId id="2147483690" r:id="rId14"/>
    <p:sldLayoutId id="2147483689" r:id="rId15"/>
    <p:sldLayoutId id="2147483691" r:id="rId16"/>
    <p:sldLayoutId id="2147483698" r:id="rId17"/>
    <p:sldLayoutId id="2147483668" r:id="rId18"/>
    <p:sldLayoutId id="2147483669" r:id="rId19"/>
    <p:sldLayoutId id="2147483670" r:id="rId20"/>
    <p:sldLayoutId id="2147483671" r:id="rId21"/>
    <p:sldLayoutId id="2147483688" r:id="rId22"/>
    <p:sldLayoutId id="2147483687" r:id="rId23"/>
    <p:sldLayoutId id="2147483692" r:id="rId24"/>
    <p:sldLayoutId id="2147483701" r:id="rId25"/>
    <p:sldLayoutId id="2147483714" r:id="rId26"/>
    <p:sldLayoutId id="2147483715" r:id="rId27"/>
    <p:sldLayoutId id="2147483673" r:id="rId28"/>
    <p:sldLayoutId id="2147483682" r:id="rId29"/>
    <p:sldLayoutId id="2147483681" r:id="rId30"/>
    <p:sldLayoutId id="2147483683" r:id="rId31"/>
    <p:sldLayoutId id="2147483684" r:id="rId32"/>
    <p:sldLayoutId id="2147483685" r:id="rId33"/>
    <p:sldLayoutId id="2147483694" r:id="rId34"/>
    <p:sldLayoutId id="2147483696" r:id="rId35"/>
    <p:sldLayoutId id="2147483699" r:id="rId36"/>
    <p:sldLayoutId id="2147483700" r:id="rId37"/>
  </p:sldLayoutIdLst>
  <p:txStyles>
    <p:titleStyle>
      <a:lvl1pPr algn="l" defTabSz="914400" rtl="0" eaLnBrk="1" latinLnBrk="0" hangingPunct="1">
        <a:lnSpc>
          <a:spcPct val="9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2" Type="http://schemas.openxmlformats.org/officeDocument/2006/relationships/hyperlink" Target="mailto:Thomas.Frick@floridaDEP.gov" TargetMode="Externa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26.xml"/><Relationship Id="rId4" Type="http://schemas.openxmlformats.org/officeDocument/2006/relationships/image" Target="../media/image18.jpeg"/></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7.xml"/><Relationship Id="rId1" Type="http://schemas.openxmlformats.org/officeDocument/2006/relationships/slideLayout" Target="../slideLayouts/slideLayout26.xml"/><Relationship Id="rId4"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DFD36-B3D6-4257-B103-07734B9D29A4}"/>
              </a:ext>
            </a:extLst>
          </p:cNvPr>
          <p:cNvSpPr>
            <a:spLocks noGrp="1"/>
          </p:cNvSpPr>
          <p:nvPr>
            <p:ph type="ctrTitle"/>
          </p:nvPr>
        </p:nvSpPr>
        <p:spPr>
          <a:xfrm>
            <a:off x="228600" y="2057400"/>
            <a:ext cx="8686800" cy="1752601"/>
          </a:xfrm>
        </p:spPr>
        <p:txBody>
          <a:bodyPr>
            <a:normAutofit/>
          </a:bodyPr>
          <a:lstStyle/>
          <a:p>
            <a:r>
              <a:rPr lang="en-US" sz="6000" dirty="0">
                <a:latin typeface="Franklin Gothic Demi" panose="020B0703020102020204" pitchFamily="34" charset="0"/>
              </a:rPr>
              <a:t>Biosolids in Florida</a:t>
            </a:r>
          </a:p>
        </p:txBody>
      </p:sp>
      <p:sp>
        <p:nvSpPr>
          <p:cNvPr id="3" name="Subtitle 2">
            <a:extLst>
              <a:ext uri="{FF2B5EF4-FFF2-40B4-BE49-F238E27FC236}">
                <a16:creationId xmlns:a16="http://schemas.microsoft.com/office/drawing/2014/main" id="{5BF07209-4779-433E-A3BD-CE6034EB0E03}"/>
              </a:ext>
            </a:extLst>
          </p:cNvPr>
          <p:cNvSpPr>
            <a:spLocks noGrp="1"/>
          </p:cNvSpPr>
          <p:nvPr>
            <p:ph type="subTitle" idx="1"/>
          </p:nvPr>
        </p:nvSpPr>
        <p:spPr>
          <a:xfrm>
            <a:off x="0" y="3962400"/>
            <a:ext cx="8686800" cy="1165225"/>
          </a:xfrm>
        </p:spPr>
        <p:txBody>
          <a:bodyPr>
            <a:noAutofit/>
          </a:bodyPr>
          <a:lstStyle/>
          <a:p>
            <a:r>
              <a:rPr lang="en-US" dirty="0">
                <a:latin typeface="Franklin Gothic Demi" panose="020B0703020102020204" pitchFamily="34" charset="0"/>
              </a:rPr>
              <a:t>Tom Frick</a:t>
            </a:r>
          </a:p>
          <a:p>
            <a:r>
              <a:rPr lang="en-US" sz="2800" dirty="0">
                <a:latin typeface="Franklin Gothic Demi" panose="020B0703020102020204" pitchFamily="34" charset="0"/>
              </a:rPr>
              <a:t>Division of Environmental Assessment and Restoration</a:t>
            </a:r>
          </a:p>
          <a:p>
            <a:r>
              <a:rPr lang="en-US" sz="2800" dirty="0">
                <a:latin typeface="Franklin Gothic Demi" panose="020B0703020102020204" pitchFamily="34" charset="0"/>
              </a:rPr>
              <a:t>June, 2019</a:t>
            </a:r>
          </a:p>
        </p:txBody>
      </p:sp>
    </p:spTree>
    <p:extLst>
      <p:ext uri="{BB962C8B-B14F-4D97-AF65-F5344CB8AC3E}">
        <p14:creationId xmlns:p14="http://schemas.microsoft.com/office/powerpoint/2010/main" val="9587986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FAB9-2EC2-4EF2-AC78-C31640A86F28}"/>
              </a:ext>
            </a:extLst>
          </p:cNvPr>
          <p:cNvSpPr>
            <a:spLocks noGrp="1"/>
          </p:cNvSpPr>
          <p:nvPr>
            <p:ph type="title"/>
          </p:nvPr>
        </p:nvSpPr>
        <p:spPr>
          <a:xfrm>
            <a:off x="1905000" y="711484"/>
            <a:ext cx="6987210" cy="914401"/>
          </a:xfrm>
        </p:spPr>
        <p:txBody>
          <a:bodyPr/>
          <a:lstStyle/>
          <a:p>
            <a:r>
              <a:rPr lang="en-US" sz="4400" dirty="0">
                <a:latin typeface="Franklin Gothic Demi" panose="020B0703020102020204" pitchFamily="34" charset="0"/>
              </a:rPr>
              <a:t>Example Application Site</a:t>
            </a:r>
          </a:p>
        </p:txBody>
      </p:sp>
      <p:sp>
        <p:nvSpPr>
          <p:cNvPr id="3" name="Content Placeholder 2">
            <a:extLst>
              <a:ext uri="{FF2B5EF4-FFF2-40B4-BE49-F238E27FC236}">
                <a16:creationId xmlns:a16="http://schemas.microsoft.com/office/drawing/2014/main" id="{18CE22C0-4DC4-497B-BCF2-8CFAEAE5AFE9}"/>
              </a:ext>
            </a:extLst>
          </p:cNvPr>
          <p:cNvSpPr>
            <a:spLocks noGrp="1"/>
          </p:cNvSpPr>
          <p:nvPr>
            <p:ph idx="1"/>
          </p:nvPr>
        </p:nvSpPr>
        <p:spPr>
          <a:xfrm>
            <a:off x="152400" y="1676400"/>
            <a:ext cx="4038600" cy="4876800"/>
          </a:xfrm>
        </p:spPr>
        <p:txBody>
          <a:bodyPr/>
          <a:lstStyle/>
          <a:p>
            <a:pPr marL="342900" indent="-342900">
              <a:spcBef>
                <a:spcPts val="1800"/>
              </a:spcBef>
              <a:buFont typeface="Arial" panose="020B0604020202020204" pitchFamily="34" charset="0"/>
              <a:buChar char="•"/>
            </a:pPr>
            <a:r>
              <a:rPr lang="en-US" sz="2400" dirty="0">
                <a:latin typeface="Franklin Gothic Demi" panose="020B0703020102020204" pitchFamily="34" charset="0"/>
              </a:rPr>
              <a:t>Site in Osceola and Brevard Counties, shows the  application zones, setbacks, etc.</a:t>
            </a:r>
          </a:p>
          <a:p>
            <a:pPr marL="342900" indent="-342900">
              <a:spcBef>
                <a:spcPts val="1800"/>
              </a:spcBef>
              <a:buFont typeface="Arial" panose="020B0604020202020204" pitchFamily="34" charset="0"/>
              <a:buChar char="•"/>
            </a:pPr>
            <a:r>
              <a:rPr lang="en-US" sz="2400" dirty="0">
                <a:latin typeface="Franklin Gothic Demi" panose="020B0703020102020204" pitchFamily="34" charset="0"/>
              </a:rPr>
              <a:t>This site has 30 application zones covering 5,736 acres</a:t>
            </a:r>
          </a:p>
          <a:p>
            <a:pPr marL="342900" indent="-342900">
              <a:spcBef>
                <a:spcPts val="1800"/>
              </a:spcBef>
              <a:buFont typeface="Arial" panose="020B0604020202020204" pitchFamily="34" charset="0"/>
              <a:buChar char="•"/>
            </a:pPr>
            <a:r>
              <a:rPr lang="en-US" sz="2400" dirty="0">
                <a:latin typeface="Franklin Gothic Demi" panose="020B0703020102020204" pitchFamily="34" charset="0"/>
              </a:rPr>
              <a:t>The odd shapes of the application zones, or fields, primarily result from setback buffers (i.e., wetlands, surface waters, residences, etc.)</a:t>
            </a:r>
          </a:p>
          <a:p>
            <a:endParaRPr lang="en-US" dirty="0"/>
          </a:p>
        </p:txBody>
      </p:sp>
      <p:pic>
        <p:nvPicPr>
          <p:cNvPr id="4" name="Picture 5" descr="This is a map with an aerial image of the Deer Park Ranch site with the application zones color coded and numbered, and with lines maked to show where various rule setbacks must be met to property lines, buildings occupied by the general public, wetlands, etc.  At the scale of the image, the legend for the map with the color codings and setbacks is not legible.  The image serves to show the potential size, extent, and complexities of a site and its application zones.">
            <a:extLst>
              <a:ext uri="{FF2B5EF4-FFF2-40B4-BE49-F238E27FC236}">
                <a16:creationId xmlns:a16="http://schemas.microsoft.com/office/drawing/2014/main" id="{8DE577AA-8B15-465E-B5C6-7B9AA3F526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8739"/>
          <a:stretch/>
        </p:blipFill>
        <p:spPr bwMode="auto">
          <a:xfrm>
            <a:off x="4572000" y="1600200"/>
            <a:ext cx="3581400" cy="504992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4234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B0AE7-895B-4ECC-BDAF-454088FD6C07}"/>
              </a:ext>
            </a:extLst>
          </p:cNvPr>
          <p:cNvSpPr>
            <a:spLocks noGrp="1"/>
          </p:cNvSpPr>
          <p:nvPr>
            <p:ph type="title"/>
          </p:nvPr>
        </p:nvSpPr>
        <p:spPr/>
        <p:txBody>
          <a:bodyPr/>
          <a:lstStyle/>
          <a:p>
            <a:r>
              <a:rPr lang="en-US" sz="4800" dirty="0"/>
              <a:t>Biosolids Technical Advisory Committee </a:t>
            </a:r>
          </a:p>
        </p:txBody>
      </p:sp>
      <p:sp>
        <p:nvSpPr>
          <p:cNvPr id="3" name="Content Placeholder 2">
            <a:extLst>
              <a:ext uri="{FF2B5EF4-FFF2-40B4-BE49-F238E27FC236}">
                <a16:creationId xmlns:a16="http://schemas.microsoft.com/office/drawing/2014/main" id="{EA7B3702-C04D-4E87-BB4A-1C365257B58D}"/>
              </a:ext>
            </a:extLst>
          </p:cNvPr>
          <p:cNvSpPr>
            <a:spLocks noGrp="1"/>
          </p:cNvSpPr>
          <p:nvPr>
            <p:ph idx="1"/>
          </p:nvPr>
        </p:nvSpPr>
        <p:spPr>
          <a:xfrm>
            <a:off x="457200" y="1752600"/>
            <a:ext cx="8458200" cy="4343400"/>
          </a:xfrm>
        </p:spPr>
        <p:txBody>
          <a:bodyPr/>
          <a:lstStyle/>
          <a:p>
            <a:pPr marL="233363" indent="-233363">
              <a:buFont typeface="Arial" panose="020B0604020202020204" pitchFamily="34" charset="0"/>
              <a:buChar char="•"/>
            </a:pPr>
            <a:r>
              <a:rPr lang="en-US" sz="2800" dirty="0">
                <a:latin typeface="Franklin Gothic Demi" panose="020B0703020102020204" pitchFamily="34" charset="0"/>
              </a:rPr>
              <a:t>The Biosolids Technical Advisory Committee (TAC) convened in September 2018 to evaluate biosolids management and explore opportunities to better protect Florida’s water resources. </a:t>
            </a:r>
          </a:p>
          <a:p>
            <a:pPr marL="233363" indent="-233363">
              <a:buFont typeface="Arial" panose="020B0604020202020204" pitchFamily="34" charset="0"/>
              <a:buChar char="•"/>
            </a:pPr>
            <a:r>
              <a:rPr lang="en-US" sz="2800" dirty="0">
                <a:latin typeface="Franklin Gothic Demi" panose="020B0703020102020204" pitchFamily="34" charset="0"/>
              </a:rPr>
              <a:t>The TAC members represented stakeholders from environmental and agricultural industry experts, large and small utilities, waste haulers, consultants and academics. </a:t>
            </a:r>
          </a:p>
          <a:p>
            <a:pPr marL="233363" indent="-233363">
              <a:buFont typeface="Arial" panose="020B0604020202020204" pitchFamily="34" charset="0"/>
              <a:buChar char="•"/>
            </a:pPr>
            <a:r>
              <a:rPr lang="en-US" sz="2800" dirty="0">
                <a:latin typeface="Franklin Gothic Demi" panose="020B0703020102020204" pitchFamily="34" charset="0"/>
              </a:rPr>
              <a:t>Each public meeting included an open public comment period, as well as discussion with experts among the TAC members, the audience and the Department</a:t>
            </a:r>
            <a:endParaRPr lang="en-US" sz="2800" b="1" dirty="0">
              <a:latin typeface="Franklin Gothic Demi" panose="020B0703020102020204" pitchFamily="34" charset="0"/>
            </a:endParaRPr>
          </a:p>
        </p:txBody>
      </p:sp>
    </p:spTree>
    <p:extLst>
      <p:ext uri="{BB962C8B-B14F-4D97-AF65-F5344CB8AC3E}">
        <p14:creationId xmlns:p14="http://schemas.microsoft.com/office/powerpoint/2010/main" val="36052672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0E3DA-8142-4E2D-BEBC-2B6E97F2CD26}"/>
              </a:ext>
            </a:extLst>
          </p:cNvPr>
          <p:cNvSpPr>
            <a:spLocks noGrp="1"/>
          </p:cNvSpPr>
          <p:nvPr>
            <p:ph type="title"/>
          </p:nvPr>
        </p:nvSpPr>
        <p:spPr>
          <a:xfrm>
            <a:off x="1928190" y="533400"/>
            <a:ext cx="6987210" cy="914401"/>
          </a:xfrm>
        </p:spPr>
        <p:txBody>
          <a:bodyPr/>
          <a:lstStyle/>
          <a:p>
            <a:r>
              <a:rPr lang="en-US" sz="4800" dirty="0">
                <a:latin typeface="Franklin Gothic Demi" panose="020B0703020102020204" pitchFamily="34" charset="0"/>
              </a:rPr>
              <a:t>TAC Recommendations </a:t>
            </a:r>
            <a:endParaRPr lang="en-US" sz="4800" dirty="0"/>
          </a:p>
        </p:txBody>
      </p:sp>
      <p:sp>
        <p:nvSpPr>
          <p:cNvPr id="3" name="Content Placeholder 2">
            <a:extLst>
              <a:ext uri="{FF2B5EF4-FFF2-40B4-BE49-F238E27FC236}">
                <a16:creationId xmlns:a16="http://schemas.microsoft.com/office/drawing/2014/main" id="{E3B01E4A-F3F5-427C-8436-850EE2E9BAB3}"/>
              </a:ext>
            </a:extLst>
          </p:cNvPr>
          <p:cNvSpPr>
            <a:spLocks noGrp="1"/>
          </p:cNvSpPr>
          <p:nvPr>
            <p:ph idx="1"/>
          </p:nvPr>
        </p:nvSpPr>
        <p:spPr>
          <a:xfrm>
            <a:off x="304800" y="1981200"/>
            <a:ext cx="8610600" cy="4048889"/>
          </a:xfrm>
        </p:spPr>
        <p:txBody>
          <a:bodyPr/>
          <a:lstStyle/>
          <a:p>
            <a:pPr marL="342900" lvl="0" indent="-342900">
              <a:buFont typeface="Arial" panose="020B0604020202020204" pitchFamily="34" charset="0"/>
              <a:buChar char="•"/>
            </a:pPr>
            <a:r>
              <a:rPr lang="en-US" sz="3200" dirty="0">
                <a:latin typeface="Franklin Gothic Demi" panose="020B0703020102020204" pitchFamily="34" charset="0"/>
              </a:rPr>
              <a:t>Permit biosolids in a manner that minimizes migration of nutrients, specifically phosphorus, to prevent impairment to waterbodies. </a:t>
            </a:r>
          </a:p>
          <a:p>
            <a:pPr lvl="1"/>
            <a:r>
              <a:rPr lang="en-US" dirty="0">
                <a:latin typeface="Franklin Gothic Demi" panose="020B0703020102020204" pitchFamily="34" charset="0"/>
              </a:rPr>
              <a:t>Establish the rate of phosphorus application based on site specifics, such as soil characteristics/phosphorus adsorption capacity, water table, hydrogeology, site use, distance to surface water;</a:t>
            </a:r>
          </a:p>
          <a:p>
            <a:endParaRPr lang="en-US" dirty="0"/>
          </a:p>
        </p:txBody>
      </p:sp>
    </p:spTree>
    <p:extLst>
      <p:ext uri="{BB962C8B-B14F-4D97-AF65-F5344CB8AC3E}">
        <p14:creationId xmlns:p14="http://schemas.microsoft.com/office/powerpoint/2010/main" val="3961885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ADC8C-E907-4898-BC32-712CEF2772C8}"/>
              </a:ext>
            </a:extLst>
          </p:cNvPr>
          <p:cNvSpPr>
            <a:spLocks noGrp="1"/>
          </p:cNvSpPr>
          <p:nvPr>
            <p:ph type="title"/>
          </p:nvPr>
        </p:nvSpPr>
        <p:spPr>
          <a:xfrm>
            <a:off x="1981200" y="533400"/>
            <a:ext cx="6987210" cy="914401"/>
          </a:xfrm>
        </p:spPr>
        <p:txBody>
          <a:bodyPr/>
          <a:lstStyle/>
          <a:p>
            <a:r>
              <a:rPr lang="en-US" sz="4800" dirty="0">
                <a:latin typeface="Franklin Gothic Demi" panose="020B0703020102020204" pitchFamily="34" charset="0"/>
              </a:rPr>
              <a:t>TAC Recommendations </a:t>
            </a:r>
          </a:p>
        </p:txBody>
      </p:sp>
      <p:sp>
        <p:nvSpPr>
          <p:cNvPr id="5" name="Rectangle 4">
            <a:extLst>
              <a:ext uri="{FF2B5EF4-FFF2-40B4-BE49-F238E27FC236}">
                <a16:creationId xmlns:a16="http://schemas.microsoft.com/office/drawing/2014/main" id="{191BEA1C-DB9B-4A12-A52D-5A5CDB75421A}"/>
              </a:ext>
            </a:extLst>
          </p:cNvPr>
          <p:cNvSpPr/>
          <p:nvPr/>
        </p:nvSpPr>
        <p:spPr>
          <a:xfrm>
            <a:off x="342900" y="1600200"/>
            <a:ext cx="8458200" cy="4401205"/>
          </a:xfrm>
          <a:prstGeom prst="rect">
            <a:avLst/>
          </a:prstGeom>
        </p:spPr>
        <p:txBody>
          <a:bodyPr wrap="square">
            <a:spAutoFit/>
          </a:bodyPr>
          <a:lstStyle/>
          <a:p>
            <a:pPr marL="342900" lvl="0" indent="-342900">
              <a:buClr>
                <a:srgbClr val="2E75B6"/>
              </a:buClr>
              <a:buFont typeface="Arial" panose="020B0604020202020204" pitchFamily="34" charset="0"/>
              <a:buChar char="•"/>
            </a:pPr>
            <a:r>
              <a:rPr lang="en-US" sz="2800" dirty="0">
                <a:solidFill>
                  <a:srgbClr val="43503B"/>
                </a:solidFill>
                <a:latin typeface="Franklin Gothic Demi" panose="020B0703020102020204" pitchFamily="34" charset="0"/>
              </a:rPr>
              <a:t>Increase DEP inspection rate of land application sites;</a:t>
            </a:r>
          </a:p>
          <a:p>
            <a:pPr marL="342900" lvl="0" indent="-342900">
              <a:buClr>
                <a:srgbClr val="2E75B6"/>
              </a:buClr>
              <a:buFont typeface="Arial" panose="020B0604020202020204" pitchFamily="34" charset="0"/>
              <a:buChar char="•"/>
            </a:pPr>
            <a:r>
              <a:rPr lang="en-US" sz="2800" dirty="0">
                <a:solidFill>
                  <a:srgbClr val="43503B"/>
                </a:solidFill>
                <a:latin typeface="Franklin Gothic Demi" panose="020B0703020102020204" pitchFamily="34" charset="0"/>
              </a:rPr>
              <a:t>Develop monitoring protocols to detect nutrient migration;</a:t>
            </a:r>
          </a:p>
          <a:p>
            <a:pPr marL="342900" lvl="0" indent="-342900">
              <a:buClr>
                <a:srgbClr val="2E75B6"/>
              </a:buClr>
              <a:buFont typeface="Arial" panose="020B0604020202020204" pitchFamily="34" charset="0"/>
              <a:buChar char="•"/>
            </a:pPr>
            <a:r>
              <a:rPr lang="en-US" sz="2800" dirty="0">
                <a:solidFill>
                  <a:srgbClr val="43503B"/>
                </a:solidFill>
                <a:latin typeface="Franklin Gothic Demi" panose="020B0703020102020204" pitchFamily="34" charset="0"/>
              </a:rPr>
              <a:t>Develop and conduct biosolid and nutrient management research on nutrient run-off through surface and groundwater flow; and </a:t>
            </a:r>
          </a:p>
          <a:p>
            <a:pPr marL="342900" lvl="0" indent="-342900">
              <a:buClr>
                <a:srgbClr val="2E75B6"/>
              </a:buClr>
              <a:buFont typeface="Arial" panose="020B0604020202020204" pitchFamily="34" charset="0"/>
              <a:buChar char="•"/>
            </a:pPr>
            <a:r>
              <a:rPr lang="en-US" sz="2800" dirty="0">
                <a:solidFill>
                  <a:srgbClr val="43503B"/>
                </a:solidFill>
                <a:latin typeface="Franklin Gothic Demi" panose="020B0703020102020204" pitchFamily="34" charset="0"/>
              </a:rPr>
              <a:t>Promote innovative technology pilot projects for biosolids processing that could provide a wider range of beneficial end products.</a:t>
            </a:r>
          </a:p>
        </p:txBody>
      </p:sp>
    </p:spTree>
    <p:extLst>
      <p:ext uri="{BB962C8B-B14F-4D97-AF65-F5344CB8AC3E}">
        <p14:creationId xmlns:p14="http://schemas.microsoft.com/office/powerpoint/2010/main" val="737095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7C6BE-3DBE-4693-A84A-7A94FC96D3F7}"/>
              </a:ext>
            </a:extLst>
          </p:cNvPr>
          <p:cNvSpPr>
            <a:spLocks noGrp="1"/>
          </p:cNvSpPr>
          <p:nvPr>
            <p:ph type="title"/>
          </p:nvPr>
        </p:nvSpPr>
        <p:spPr/>
        <p:txBody>
          <a:bodyPr/>
          <a:lstStyle/>
          <a:p>
            <a:r>
              <a:rPr lang="en-US" dirty="0">
                <a:latin typeface="Franklin Gothic Demi" panose="020B0703020102020204" pitchFamily="34" charset="0"/>
              </a:rPr>
              <a:t>62-640, F.A.C.</a:t>
            </a:r>
          </a:p>
        </p:txBody>
      </p:sp>
      <p:sp>
        <p:nvSpPr>
          <p:cNvPr id="4" name="Content Placeholder 3">
            <a:extLst>
              <a:ext uri="{FF2B5EF4-FFF2-40B4-BE49-F238E27FC236}">
                <a16:creationId xmlns:a16="http://schemas.microsoft.com/office/drawing/2014/main" id="{9411BF1B-79CB-4CD3-819A-A165E6CAF2E0}"/>
              </a:ext>
            </a:extLst>
          </p:cNvPr>
          <p:cNvSpPr>
            <a:spLocks noGrp="1"/>
          </p:cNvSpPr>
          <p:nvPr>
            <p:ph idx="1"/>
          </p:nvPr>
        </p:nvSpPr>
        <p:spPr>
          <a:xfrm>
            <a:off x="304800" y="1981200"/>
            <a:ext cx="8140700" cy="3894399"/>
          </a:xfrm>
          <a:prstGeom prst="rect">
            <a:avLst/>
          </a:prstGeom>
        </p:spPr>
        <p:txBody>
          <a:bodyPr wrap="square">
            <a:spAutoFit/>
          </a:bodyPr>
          <a:lstStyle/>
          <a:p>
            <a:pPr marL="342900" lvl="0" indent="-342900">
              <a:buClr>
                <a:srgbClr val="2E75B6"/>
              </a:buClr>
              <a:buFont typeface="Arial" panose="020B0604020202020204" pitchFamily="34" charset="0"/>
              <a:buChar char="•"/>
            </a:pPr>
            <a:r>
              <a:rPr lang="en-US" sz="3200" dirty="0">
                <a:solidFill>
                  <a:srgbClr val="43503B"/>
                </a:solidFill>
                <a:latin typeface="Franklin Gothic Demi" panose="020B0703020102020204" pitchFamily="34" charset="0"/>
              </a:rPr>
              <a:t>Department published notice of rule development to amend Ch. 62-640, F.A.C. on March 22, 2019. </a:t>
            </a:r>
          </a:p>
          <a:p>
            <a:pPr marL="342900" lvl="0" indent="-342900">
              <a:buClr>
                <a:srgbClr val="2E75B6"/>
              </a:buClr>
              <a:buFont typeface="Arial" panose="020B0604020202020204" pitchFamily="34" charset="0"/>
              <a:buChar char="•"/>
            </a:pPr>
            <a:r>
              <a:rPr lang="en-US" sz="3200" dirty="0">
                <a:solidFill>
                  <a:srgbClr val="43503B"/>
                </a:solidFill>
                <a:latin typeface="Franklin Gothic Demi" panose="020B0703020102020204" pitchFamily="34" charset="0"/>
              </a:rPr>
              <a:t>Rule revisions incorporate the recommendations of the TAC</a:t>
            </a:r>
          </a:p>
          <a:p>
            <a:pPr marL="342900" lvl="0" indent="-342900">
              <a:buClr>
                <a:srgbClr val="2E75B6"/>
              </a:buClr>
              <a:buFont typeface="Arial" panose="020B0604020202020204" pitchFamily="34" charset="0"/>
              <a:buChar char="•"/>
            </a:pPr>
            <a:r>
              <a:rPr lang="en-US" sz="3200" dirty="0">
                <a:solidFill>
                  <a:srgbClr val="43503B"/>
                </a:solidFill>
                <a:latin typeface="Franklin Gothic Demi" panose="020B0703020102020204" pitchFamily="34" charset="0"/>
              </a:rPr>
              <a:t>Department wil</a:t>
            </a:r>
            <a:r>
              <a:rPr lang="en-US" sz="3200" dirty="0">
                <a:latin typeface="Franklin Gothic Demi" panose="020B0703020102020204" pitchFamily="34" charset="0"/>
              </a:rPr>
              <a:t>l be holding at least three public workshops throughout the state beginning early to mid-summer. </a:t>
            </a:r>
            <a:endParaRPr lang="en-US" sz="3200" dirty="0">
              <a:solidFill>
                <a:srgbClr val="43503B"/>
              </a:solidFill>
              <a:latin typeface="Franklin Gothic Demi" panose="020B0703020102020204" pitchFamily="34" charset="0"/>
            </a:endParaRPr>
          </a:p>
        </p:txBody>
      </p:sp>
    </p:spTree>
    <p:extLst>
      <p:ext uri="{BB962C8B-B14F-4D97-AF65-F5344CB8AC3E}">
        <p14:creationId xmlns:p14="http://schemas.microsoft.com/office/powerpoint/2010/main" val="2338927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176FC-E5C6-46E7-B0F0-2F8718A764EF}"/>
              </a:ext>
            </a:extLst>
          </p:cNvPr>
          <p:cNvSpPr>
            <a:spLocks noGrp="1"/>
          </p:cNvSpPr>
          <p:nvPr>
            <p:ph type="title"/>
          </p:nvPr>
        </p:nvSpPr>
        <p:spPr/>
        <p:txBody>
          <a:bodyPr/>
          <a:lstStyle/>
          <a:p>
            <a:r>
              <a:rPr lang="en-US" sz="4800" dirty="0">
                <a:latin typeface="Franklin Gothic Demi" panose="020B0703020102020204" pitchFamily="34" charset="0"/>
              </a:rPr>
              <a:t>Proposed Revisions </a:t>
            </a:r>
          </a:p>
        </p:txBody>
      </p:sp>
      <p:sp>
        <p:nvSpPr>
          <p:cNvPr id="6" name="Content Placeholder 5">
            <a:extLst>
              <a:ext uri="{FF2B5EF4-FFF2-40B4-BE49-F238E27FC236}">
                <a16:creationId xmlns:a16="http://schemas.microsoft.com/office/drawing/2014/main" id="{825360F9-0DBD-4059-A039-F72A868C1AD1}"/>
              </a:ext>
            </a:extLst>
          </p:cNvPr>
          <p:cNvSpPr>
            <a:spLocks noGrp="1"/>
          </p:cNvSpPr>
          <p:nvPr>
            <p:ph idx="1"/>
          </p:nvPr>
        </p:nvSpPr>
        <p:spPr>
          <a:xfrm>
            <a:off x="304800" y="1752601"/>
            <a:ext cx="8458200" cy="4648200"/>
          </a:xfrm>
        </p:spPr>
        <p:txBody>
          <a:bodyPr/>
          <a:lstStyle/>
          <a:p>
            <a:pPr marL="285750" indent="-285750">
              <a:buFont typeface="Arial" panose="020B0604020202020204" pitchFamily="34" charset="0"/>
              <a:buChar char="•"/>
            </a:pPr>
            <a:r>
              <a:rPr lang="en-US" sz="2800" dirty="0">
                <a:latin typeface="Franklin Gothic Demi" panose="020B0703020102020204" pitchFamily="34" charset="0"/>
              </a:rPr>
              <a:t>TAC Recommendation – permit biosolids to minimize the migration of nutrients; establish rate of phosphorus application based on site specific characteristics </a:t>
            </a:r>
          </a:p>
          <a:p>
            <a:pPr marL="285750" indent="-285750">
              <a:buFont typeface="Arial" panose="020B0604020202020204" pitchFamily="34" charset="0"/>
              <a:buChar char="•"/>
            </a:pPr>
            <a:r>
              <a:rPr lang="en-US" sz="2800" dirty="0">
                <a:latin typeface="Franklin Gothic Demi" panose="020B0703020102020204" pitchFamily="34" charset="0"/>
              </a:rPr>
              <a:t>Proposed revising NMP requirements: </a:t>
            </a:r>
          </a:p>
          <a:p>
            <a:pPr marL="514350" indent="-227013">
              <a:buFont typeface="Arial" panose="020B0604020202020204" pitchFamily="34" charset="0"/>
              <a:buChar char="•"/>
            </a:pPr>
            <a:r>
              <a:rPr lang="en-US" sz="2400" dirty="0">
                <a:latin typeface="Franklin Gothic Demi" panose="020B0703020102020204" pitchFamily="34" charset="0"/>
              </a:rPr>
              <a:t>Set application rate based on limiting nutrient</a:t>
            </a:r>
          </a:p>
          <a:p>
            <a:pPr marL="514350" indent="-227013">
              <a:buFont typeface="Arial" panose="020B0604020202020204" pitchFamily="34" charset="0"/>
              <a:buChar char="•"/>
            </a:pPr>
            <a:r>
              <a:rPr lang="en-US" sz="2400" dirty="0">
                <a:latin typeface="Franklin Gothic Demi" panose="020B0703020102020204" pitchFamily="34" charset="0"/>
              </a:rPr>
              <a:t>Consider soil capacity to hold phosphorus and the percent water extractable phosphorus (WEP) in biosolids</a:t>
            </a:r>
          </a:p>
          <a:p>
            <a:pPr marL="514350" indent="-227013">
              <a:buFont typeface="Arial" panose="020B0604020202020204" pitchFamily="34" charset="0"/>
              <a:buChar char="•"/>
            </a:pPr>
            <a:r>
              <a:rPr lang="en-US" sz="2400" dirty="0">
                <a:latin typeface="Franklin Gothic Demi" panose="020B0703020102020204" pitchFamily="34" charset="0"/>
              </a:rPr>
              <a:t>Comply with applicable BMAPs</a:t>
            </a:r>
          </a:p>
          <a:p>
            <a:pPr marL="514350" indent="-227013">
              <a:buFont typeface="Arial" panose="020B0604020202020204" pitchFamily="34" charset="0"/>
              <a:buChar char="•"/>
            </a:pPr>
            <a:r>
              <a:rPr lang="en-US" sz="2400" dirty="0">
                <a:latin typeface="Franklin Gothic Demi" panose="020B0703020102020204" pitchFamily="34" charset="0"/>
              </a:rPr>
              <a:t>Increase soil fertility monitoring frequency</a:t>
            </a:r>
          </a:p>
          <a:p>
            <a:pPr marL="514350" indent="-227013">
              <a:buFont typeface="Arial" panose="020B0604020202020204" pitchFamily="34" charset="0"/>
              <a:buChar char="•"/>
            </a:pPr>
            <a:r>
              <a:rPr lang="en-US" sz="2400" dirty="0">
                <a:latin typeface="Franklin Gothic Demi" panose="020B0703020102020204" pitchFamily="34" charset="0"/>
              </a:rPr>
              <a:t>Review NMP annually </a:t>
            </a:r>
          </a:p>
          <a:p>
            <a:pPr marL="912813" lvl="1" indent="-227013"/>
            <a:endParaRPr lang="en-US" sz="400" dirty="0"/>
          </a:p>
        </p:txBody>
      </p:sp>
    </p:spTree>
    <p:extLst>
      <p:ext uri="{BB962C8B-B14F-4D97-AF65-F5344CB8AC3E}">
        <p14:creationId xmlns:p14="http://schemas.microsoft.com/office/powerpoint/2010/main" val="2618540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264671-9774-4DBB-B41B-EACD079F395A}"/>
              </a:ext>
            </a:extLst>
          </p:cNvPr>
          <p:cNvSpPr>
            <a:spLocks noGrp="1"/>
          </p:cNvSpPr>
          <p:nvPr>
            <p:ph idx="1"/>
          </p:nvPr>
        </p:nvSpPr>
        <p:spPr>
          <a:xfrm>
            <a:off x="304800" y="1894711"/>
            <a:ext cx="8064328" cy="4119561"/>
          </a:xfrm>
        </p:spPr>
        <p:txBody>
          <a:bodyPr/>
          <a:lstStyle/>
          <a:p>
            <a:pPr marL="225425" indent="-225425">
              <a:buFont typeface="Arial" panose="020B0604020202020204" pitchFamily="34" charset="0"/>
              <a:buChar char="•"/>
            </a:pPr>
            <a:r>
              <a:rPr lang="en-US" sz="2800" dirty="0">
                <a:latin typeface="Franklin Gothic Demi" panose="020B0703020102020204" pitchFamily="34" charset="0"/>
              </a:rPr>
              <a:t>Revise monitoring and reporting requirements to include:</a:t>
            </a:r>
          </a:p>
          <a:p>
            <a:pPr marL="911225" lvl="1" indent="-225425"/>
            <a:r>
              <a:rPr lang="en-US" sz="2800" dirty="0">
                <a:latin typeface="Franklin Gothic Demi" panose="020B0703020102020204" pitchFamily="34" charset="0"/>
              </a:rPr>
              <a:t>WEP analysis</a:t>
            </a:r>
          </a:p>
          <a:p>
            <a:pPr marL="911225" lvl="1" indent="-225425"/>
            <a:r>
              <a:rPr lang="en-US" sz="2800" dirty="0">
                <a:latin typeface="Franklin Gothic Demi" panose="020B0703020102020204" pitchFamily="34" charset="0"/>
              </a:rPr>
              <a:t>Require annual soil fertility testing to include soil phosphorus storage capacity</a:t>
            </a:r>
          </a:p>
          <a:p>
            <a:pPr marL="911225" lvl="1" indent="-225425"/>
            <a:r>
              <a:rPr lang="en-US" sz="2800" dirty="0">
                <a:latin typeface="Franklin Gothic Demi" panose="020B0703020102020204" pitchFamily="34" charset="0"/>
              </a:rPr>
              <a:t>Add/revise surface water and groundwater monitoring requirements</a:t>
            </a:r>
          </a:p>
          <a:p>
            <a:pPr marL="225425" lvl="1" indent="-225425" defTabSz="801688"/>
            <a:r>
              <a:rPr lang="en-US" sz="2800" dirty="0">
                <a:latin typeface="Franklin Gothic Demi" panose="020B0703020102020204" pitchFamily="34" charset="0"/>
              </a:rPr>
              <a:t>Limit use of sites based on depth to groundwater</a:t>
            </a:r>
          </a:p>
          <a:p>
            <a:endParaRPr lang="en-US" dirty="0"/>
          </a:p>
        </p:txBody>
      </p:sp>
      <p:sp>
        <p:nvSpPr>
          <p:cNvPr id="4" name="Title 1">
            <a:extLst>
              <a:ext uri="{FF2B5EF4-FFF2-40B4-BE49-F238E27FC236}">
                <a16:creationId xmlns:a16="http://schemas.microsoft.com/office/drawing/2014/main" id="{B450B557-3D06-4001-9383-70DAF8858608}"/>
              </a:ext>
            </a:extLst>
          </p:cNvPr>
          <p:cNvSpPr>
            <a:spLocks noGrp="1"/>
          </p:cNvSpPr>
          <p:nvPr>
            <p:ph type="title"/>
          </p:nvPr>
        </p:nvSpPr>
        <p:spPr>
          <a:xfrm>
            <a:off x="1928813" y="457200"/>
            <a:ext cx="6986587" cy="914400"/>
          </a:xfrm>
        </p:spPr>
        <p:txBody>
          <a:bodyPr/>
          <a:lstStyle/>
          <a:p>
            <a:r>
              <a:rPr lang="en-US" sz="4800" dirty="0">
                <a:latin typeface="Franklin Gothic Demi" panose="020B0703020102020204" pitchFamily="34" charset="0"/>
              </a:rPr>
              <a:t>Proposed Revisions </a:t>
            </a:r>
          </a:p>
        </p:txBody>
      </p:sp>
    </p:spTree>
    <p:extLst>
      <p:ext uri="{BB962C8B-B14F-4D97-AF65-F5344CB8AC3E}">
        <p14:creationId xmlns:p14="http://schemas.microsoft.com/office/powerpoint/2010/main" val="1925367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EAC3D4-7CD1-4859-ABBB-42E9AED5A29E}"/>
              </a:ext>
            </a:extLst>
          </p:cNvPr>
          <p:cNvSpPr>
            <a:spLocks noGrp="1"/>
          </p:cNvSpPr>
          <p:nvPr>
            <p:ph type="title"/>
          </p:nvPr>
        </p:nvSpPr>
        <p:spPr/>
        <p:txBody>
          <a:bodyPr/>
          <a:lstStyle/>
          <a:p>
            <a:r>
              <a:rPr lang="en-US" dirty="0"/>
              <a:t>Contact Information </a:t>
            </a:r>
          </a:p>
        </p:txBody>
      </p:sp>
      <p:sp>
        <p:nvSpPr>
          <p:cNvPr id="3" name="Content Placeholder 2">
            <a:extLst>
              <a:ext uri="{FF2B5EF4-FFF2-40B4-BE49-F238E27FC236}">
                <a16:creationId xmlns:a16="http://schemas.microsoft.com/office/drawing/2014/main" id="{3B4ECE8F-CDAB-4316-983F-77963756BDA9}"/>
              </a:ext>
            </a:extLst>
          </p:cNvPr>
          <p:cNvSpPr>
            <a:spLocks noGrp="1"/>
          </p:cNvSpPr>
          <p:nvPr>
            <p:ph idx="1"/>
          </p:nvPr>
        </p:nvSpPr>
        <p:spPr>
          <a:xfrm>
            <a:off x="457200" y="1752600"/>
            <a:ext cx="7620000" cy="4119561"/>
          </a:xfrm>
        </p:spPr>
        <p:txBody>
          <a:bodyPr/>
          <a:lstStyle/>
          <a:p>
            <a:r>
              <a:rPr lang="en-US" sz="3200" dirty="0">
                <a:latin typeface="Franklin Gothic Demi" panose="020B0703020102020204" pitchFamily="34" charset="0"/>
              </a:rPr>
              <a:t>Tom Frick					</a:t>
            </a:r>
          </a:p>
          <a:p>
            <a:r>
              <a:rPr lang="en-US" sz="3200" dirty="0">
                <a:latin typeface="Franklin Gothic Demi" panose="020B0703020102020204" pitchFamily="34" charset="0"/>
              </a:rPr>
              <a:t>Division of Environmental Assessment and Ecosystem Restoration	</a:t>
            </a:r>
          </a:p>
          <a:p>
            <a:r>
              <a:rPr lang="en-US" sz="3200" u="sng" dirty="0">
                <a:latin typeface="Franklin Gothic Demi" panose="020B0703020102020204" pitchFamily="34" charset="0"/>
                <a:hlinkClick r:id="rId2"/>
              </a:rPr>
              <a:t>Thomas.</a:t>
            </a:r>
            <a:r>
              <a:rPr lang="en-US" sz="3200" u="sng" dirty="0" err="1">
                <a:latin typeface="Franklin Gothic Demi" panose="020B0703020102020204" pitchFamily="34" charset="0"/>
                <a:hlinkClick r:id="rId2"/>
              </a:rPr>
              <a:t>Frick@</a:t>
            </a:r>
            <a:r>
              <a:rPr lang="en-US" sz="3200" u="sng" err="1">
                <a:latin typeface="Franklin Gothic Demi" panose="020B0703020102020204" pitchFamily="34" charset="0"/>
                <a:hlinkClick r:id="rId2"/>
              </a:rPr>
              <a:t>floridaDEP</a:t>
            </a:r>
            <a:r>
              <a:rPr lang="en-US" sz="3200" u="sng">
                <a:latin typeface="Franklin Gothic Demi" panose="020B0703020102020204" pitchFamily="34" charset="0"/>
                <a:hlinkClick r:id="rId2"/>
              </a:rPr>
              <a:t>.gov</a:t>
            </a:r>
            <a:endParaRPr lang="en-US" sz="3200" u="sng" dirty="0">
              <a:latin typeface="Franklin Gothic Demi" panose="020B0703020102020204" pitchFamily="34" charset="0"/>
            </a:endParaRPr>
          </a:p>
          <a:p>
            <a:r>
              <a:rPr lang="en-US" sz="3200" dirty="0">
                <a:latin typeface="Franklin Gothic Demi" panose="020B0703020102020204" pitchFamily="34" charset="0"/>
              </a:rPr>
              <a:t>850-245-7518</a:t>
            </a:r>
          </a:p>
          <a:p>
            <a:endParaRPr lang="en-US" dirty="0"/>
          </a:p>
        </p:txBody>
      </p:sp>
    </p:spTree>
    <p:extLst>
      <p:ext uri="{BB962C8B-B14F-4D97-AF65-F5344CB8AC3E}">
        <p14:creationId xmlns:p14="http://schemas.microsoft.com/office/powerpoint/2010/main" val="567107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37F3C8FD-14B7-4CE3-87E7-DA598BEEF4AE}"/>
              </a:ext>
            </a:extLst>
          </p:cNvPr>
          <p:cNvSpPr txBox="1">
            <a:spLocks/>
          </p:cNvSpPr>
          <p:nvPr/>
        </p:nvSpPr>
        <p:spPr>
          <a:xfrm>
            <a:off x="190500" y="304800"/>
            <a:ext cx="8763000" cy="40386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sz="2400" dirty="0"/>
          </a:p>
        </p:txBody>
      </p:sp>
    </p:spTree>
    <p:extLst>
      <p:ext uri="{BB962C8B-B14F-4D97-AF65-F5344CB8AC3E}">
        <p14:creationId xmlns:p14="http://schemas.microsoft.com/office/powerpoint/2010/main" val="114146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36A28-71BE-471A-9F24-4629CF6D285B}"/>
              </a:ext>
            </a:extLst>
          </p:cNvPr>
          <p:cNvSpPr>
            <a:spLocks noGrp="1"/>
          </p:cNvSpPr>
          <p:nvPr>
            <p:ph type="title"/>
          </p:nvPr>
        </p:nvSpPr>
        <p:spPr/>
        <p:txBody>
          <a:bodyPr/>
          <a:lstStyle/>
          <a:p>
            <a:r>
              <a:rPr lang="en-US" sz="4800" dirty="0"/>
              <a:t> </a:t>
            </a:r>
            <a:r>
              <a:rPr lang="en-US" dirty="0">
                <a:latin typeface="Franklin Gothic Demi" panose="020B0703020102020204" pitchFamily="34" charset="0"/>
              </a:rPr>
              <a:t>Overview</a:t>
            </a:r>
          </a:p>
        </p:txBody>
      </p:sp>
      <p:sp>
        <p:nvSpPr>
          <p:cNvPr id="3" name="Content Placeholder 2">
            <a:extLst>
              <a:ext uri="{FF2B5EF4-FFF2-40B4-BE49-F238E27FC236}">
                <a16:creationId xmlns:a16="http://schemas.microsoft.com/office/drawing/2014/main" id="{BE86579C-022D-4BEA-9DF8-E9A4C90430DC}"/>
              </a:ext>
            </a:extLst>
          </p:cNvPr>
          <p:cNvSpPr>
            <a:spLocks noGrp="1"/>
          </p:cNvSpPr>
          <p:nvPr>
            <p:ph idx="1"/>
          </p:nvPr>
        </p:nvSpPr>
        <p:spPr>
          <a:xfrm>
            <a:off x="571500" y="2133600"/>
            <a:ext cx="8001000" cy="3505200"/>
          </a:xfrm>
        </p:spPr>
        <p:txBody>
          <a:bodyPr/>
          <a:lstStyle/>
          <a:p>
            <a:pPr marL="571500" indent="-571500">
              <a:lnSpc>
                <a:spcPct val="110000"/>
              </a:lnSpc>
              <a:spcAft>
                <a:spcPts val="1200"/>
              </a:spcAft>
              <a:buFont typeface="Arial" panose="020B0604020202020204" pitchFamily="34" charset="0"/>
              <a:buChar char="•"/>
            </a:pPr>
            <a:r>
              <a:rPr lang="en-US" sz="3200" dirty="0">
                <a:latin typeface="Franklin Gothic Demi" panose="020B0703020102020204" pitchFamily="34" charset="0"/>
              </a:rPr>
              <a:t>Biosolids Overview</a:t>
            </a:r>
          </a:p>
          <a:p>
            <a:pPr marL="571500" indent="-571500">
              <a:lnSpc>
                <a:spcPct val="110000"/>
              </a:lnSpc>
              <a:spcAft>
                <a:spcPts val="1200"/>
              </a:spcAft>
              <a:buFont typeface="Arial" panose="020B0604020202020204" pitchFamily="34" charset="0"/>
              <a:buChar char="•"/>
            </a:pPr>
            <a:r>
              <a:rPr lang="en-US" sz="3200" dirty="0">
                <a:latin typeface="Franklin Gothic Demi" panose="020B0703020102020204" pitchFamily="34" charset="0"/>
              </a:rPr>
              <a:t>Biosolids Management in Florida </a:t>
            </a:r>
          </a:p>
          <a:p>
            <a:pPr marL="571500" indent="-571500">
              <a:lnSpc>
                <a:spcPct val="110000"/>
              </a:lnSpc>
              <a:spcAft>
                <a:spcPts val="1200"/>
              </a:spcAft>
              <a:buFont typeface="Arial" panose="020B0604020202020204" pitchFamily="34" charset="0"/>
              <a:buChar char="•"/>
            </a:pPr>
            <a:r>
              <a:rPr lang="en-US" sz="3200" dirty="0">
                <a:latin typeface="Franklin Gothic Demi" panose="020B0703020102020204" pitchFamily="34" charset="0"/>
              </a:rPr>
              <a:t>Septage Management Facilities</a:t>
            </a:r>
          </a:p>
          <a:p>
            <a:pPr marL="571500" indent="-571500">
              <a:lnSpc>
                <a:spcPct val="110000"/>
              </a:lnSpc>
              <a:spcAft>
                <a:spcPts val="1200"/>
              </a:spcAft>
              <a:buFont typeface="Arial" panose="020B0604020202020204" pitchFamily="34" charset="0"/>
              <a:buChar char="•"/>
            </a:pPr>
            <a:r>
              <a:rPr lang="en-US" sz="3200" dirty="0">
                <a:latin typeface="Franklin Gothic Demi" panose="020B0703020102020204" pitchFamily="34" charset="0"/>
              </a:rPr>
              <a:t>Biosolids Technical Advisory Committee</a:t>
            </a:r>
          </a:p>
          <a:p>
            <a:pPr marL="571500" indent="-571500">
              <a:lnSpc>
                <a:spcPct val="110000"/>
              </a:lnSpc>
              <a:spcAft>
                <a:spcPts val="1200"/>
              </a:spcAft>
              <a:buFont typeface="Arial" panose="020B0604020202020204" pitchFamily="34" charset="0"/>
              <a:buChar char="•"/>
            </a:pPr>
            <a:r>
              <a:rPr lang="en-US" sz="3200" dirty="0">
                <a:latin typeface="Franklin Gothic Demi" panose="020B0703020102020204" pitchFamily="34" charset="0"/>
              </a:rPr>
              <a:t>Rule Development</a:t>
            </a:r>
          </a:p>
          <a:p>
            <a:pPr>
              <a:lnSpc>
                <a:spcPct val="110000"/>
              </a:lnSpc>
              <a:spcAft>
                <a:spcPts val="1200"/>
              </a:spcAft>
            </a:pPr>
            <a:endParaRPr lang="en-US" sz="3600" dirty="0"/>
          </a:p>
        </p:txBody>
      </p:sp>
    </p:spTree>
    <p:extLst>
      <p:ext uri="{BB962C8B-B14F-4D97-AF65-F5344CB8AC3E}">
        <p14:creationId xmlns:p14="http://schemas.microsoft.com/office/powerpoint/2010/main" val="917794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2361D8-EB4B-4032-A86E-F1AE202615D0}"/>
              </a:ext>
            </a:extLst>
          </p:cNvPr>
          <p:cNvSpPr>
            <a:spLocks noGrp="1"/>
          </p:cNvSpPr>
          <p:nvPr>
            <p:ph type="title"/>
          </p:nvPr>
        </p:nvSpPr>
        <p:spPr/>
        <p:txBody>
          <a:bodyPr/>
          <a:lstStyle/>
          <a:p>
            <a:r>
              <a:rPr lang="en-US" dirty="0"/>
              <a:t>Biosolids Overview</a:t>
            </a:r>
          </a:p>
        </p:txBody>
      </p:sp>
      <p:sp>
        <p:nvSpPr>
          <p:cNvPr id="3" name="Content Placeholder 2">
            <a:extLst>
              <a:ext uri="{FF2B5EF4-FFF2-40B4-BE49-F238E27FC236}">
                <a16:creationId xmlns:a16="http://schemas.microsoft.com/office/drawing/2014/main" id="{955FA482-CCC8-4032-8008-1D8169B09D54}"/>
              </a:ext>
            </a:extLst>
          </p:cNvPr>
          <p:cNvSpPr>
            <a:spLocks noGrp="1"/>
          </p:cNvSpPr>
          <p:nvPr>
            <p:ph idx="1"/>
          </p:nvPr>
        </p:nvSpPr>
        <p:spPr>
          <a:xfrm>
            <a:off x="381000" y="1600200"/>
            <a:ext cx="8991600" cy="4582289"/>
          </a:xfrm>
        </p:spPr>
        <p:txBody>
          <a:bodyPr/>
          <a:lstStyle/>
          <a:p>
            <a:r>
              <a:rPr lang="en-US" sz="2400" dirty="0"/>
              <a:t>The treatment of domestic wastewater produces two principal end products:  effluent and biosolids</a:t>
            </a:r>
          </a:p>
          <a:p>
            <a:endParaRPr lang="en-US" dirty="0"/>
          </a:p>
        </p:txBody>
      </p:sp>
      <p:pic>
        <p:nvPicPr>
          <p:cNvPr id="4" name="Picture 2" descr="The image provides a basic illustration of the typical flow of wastewater through a wastewater treatment plant for the primary purpose of showing that the two end products of wastewater treatment are effluent and biosolids.  The image was not given to illustrate each step of secondary wastewater treatment.  However, the image demonstrates the following:&#10;&#10;The first stage of wastewater treatment is called “primary treatment”.&#10;Raw sewage from the collection system enters the wastewater treatment plant and passes through screens to remove debris.&#10;The wastewater flow then passes through a comminutor to grind up any remaining material not caught by the screens.&#10;The flow then enters the grit chamber where sand and grit can settle and be removed and taken to a landfill.&#10;The flow may then enter a primary clarifier (many wastewater treatment plants may not have primary clarifiers) where some wastewater solids, now called primary sludge, may settle out of the flow and be sent to the biosolids treatment unit or be disposed.&#10;The wastewater flow then enters the second stage of wastewater treatment which is called “secondary treatment.” &#10;The wastewater flow enters the aeration basin for treatment (activated sludge) and then flows to the secondary clarifier.&#10;In the secondary clarifier, sludge settles out and the water leaves to be disinfected and discharged as “effluent” (in many wastewater treatment plants, the water may enter tertiary treatment before being discharged).  The image shows treated effluent being sprayed at a sprayfield.&#10;When the sludge leaves the secondary clarifier, some is returned to the front of the aeration basin and some is “wasted” (i.e. sent for treatment and/or disposal).  The image shows dewatered biosolids on a conveyor belt after the biosolids have been treated and dewatered.  The conveyor belt image of biosolids is labled &quot;Biosolids.&quot;&#10;">
            <a:extLst>
              <a:ext uri="{FF2B5EF4-FFF2-40B4-BE49-F238E27FC236}">
                <a16:creationId xmlns:a16="http://schemas.microsoft.com/office/drawing/2014/main" id="{F4EF45B1-C3E4-4A98-A849-1C13062EB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7" r="1047"/>
          <a:stretch>
            <a:fillRect/>
          </a:stretch>
        </p:blipFill>
        <p:spPr bwMode="auto">
          <a:xfrm>
            <a:off x="1145474" y="2453587"/>
            <a:ext cx="6853051" cy="40625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descr="The image provides a basic illustration of the typical flow of wastewater through a wastewater treatment plant for the primary purpose of showing that the two end products of wastewater treatment are effluent and biosolids.  The image was not given to illustrate each step of secondary wastewater treatment.  However, the image demonstrates the following:&#10;&#10;The first stage of wastewater treatment is called “primary treatment”.&#10;Raw sewage from the collection system enters the wastewater treatment plant and passes through screens to remove debris.&#10;The wastewater flow then passes through a comminutor to grind up any remaining material not caught by the screens.&#10;The flow then enters the grit chamber where sand and grit can settle and be removed and taken to a landfill.&#10;The flow may then enter a primary clarifier (many wastewater treatment plants may not have primary clarifiers) where some wastewater solids, now called primary sludge, may settle out of the flow and be sent to the biosolids treatment unit or be disposed.&#10;The wastewater flow then enters the second stage of wastewater treatment which is called “secondary treatment.” &#10;The wastewater flow enters the aeration basin for treatment (activated sludge) and then flows to the secondary clarifier.&#10;In the secondary clarifier, sludge settles out and the water leaves to be disinfected and discharged as “effluent” (in many wastewater treatment plants, the water may enter tertiary treatment before being discharged).  The image shows treated effluent being sprayed at a sprayfield.&#10;When the sludge leaves the secondary clarifier, some is returned to the front of the aeration basin and some is “wasted” (i.e. sent for treatment and/or disposal).  The image shows dewatered biosolids on a conveyor belt after the biosolids have been treated and dewatered.  The conveyor belt image of biosolids is labled &quot;Biosolids.&quot;&#10;">
            <a:extLst>
              <a:ext uri="{FF2B5EF4-FFF2-40B4-BE49-F238E27FC236}">
                <a16:creationId xmlns:a16="http://schemas.microsoft.com/office/drawing/2014/main" id="{1CCDA9C8-111F-4DFA-A4C7-BFD53096CA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047" r="1047"/>
          <a:stretch>
            <a:fillRect/>
          </a:stretch>
        </p:blipFill>
        <p:spPr bwMode="auto">
          <a:xfrm>
            <a:off x="538348" y="1981200"/>
            <a:ext cx="8067302" cy="4782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09303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7C8D88-CFF6-4BCA-AC1E-9470D3ABCC81}"/>
              </a:ext>
            </a:extLst>
          </p:cNvPr>
          <p:cNvSpPr>
            <a:spLocks noGrp="1"/>
          </p:cNvSpPr>
          <p:nvPr>
            <p:ph type="title"/>
          </p:nvPr>
        </p:nvSpPr>
        <p:spPr/>
        <p:txBody>
          <a:bodyPr/>
          <a:lstStyle/>
          <a:p>
            <a:r>
              <a:rPr lang="en-US" sz="6000" dirty="0">
                <a:latin typeface="Franklin Gothic Demi" panose="020B0703020102020204" pitchFamily="34" charset="0"/>
              </a:rPr>
              <a:t>Classes of Biosolids</a:t>
            </a:r>
          </a:p>
        </p:txBody>
      </p:sp>
      <p:sp>
        <p:nvSpPr>
          <p:cNvPr id="3" name="Content Placeholder 2">
            <a:extLst>
              <a:ext uri="{FF2B5EF4-FFF2-40B4-BE49-F238E27FC236}">
                <a16:creationId xmlns:a16="http://schemas.microsoft.com/office/drawing/2014/main" id="{5337C729-C362-4EB7-A774-BDB08F6100E2}"/>
              </a:ext>
            </a:extLst>
          </p:cNvPr>
          <p:cNvSpPr>
            <a:spLocks noGrp="1"/>
          </p:cNvSpPr>
          <p:nvPr>
            <p:ph idx="1"/>
          </p:nvPr>
        </p:nvSpPr>
        <p:spPr>
          <a:xfrm>
            <a:off x="304800" y="1894711"/>
            <a:ext cx="3962400" cy="4048889"/>
          </a:xfrm>
        </p:spPr>
        <p:txBody>
          <a:bodyPr/>
          <a:lstStyle/>
          <a:p>
            <a:pPr marL="342900" indent="-342900">
              <a:spcBef>
                <a:spcPts val="600"/>
              </a:spcBef>
              <a:buFont typeface="Arial" panose="020B0604020202020204" pitchFamily="34" charset="0"/>
              <a:buChar char="•"/>
            </a:pPr>
            <a:r>
              <a:rPr lang="en-US" altLang="en-US" sz="2400" b="1" dirty="0">
                <a:latin typeface="Franklin Gothic Demi" panose="020B0703020102020204" pitchFamily="34" charset="0"/>
              </a:rPr>
              <a:t>Two primary uses:</a:t>
            </a:r>
          </a:p>
          <a:p>
            <a:pPr marL="573088" lvl="1" indent="-342900">
              <a:spcBef>
                <a:spcPts val="600"/>
              </a:spcBef>
            </a:pPr>
            <a:r>
              <a:rPr lang="en-US" altLang="en-US" sz="2400" b="1" dirty="0">
                <a:latin typeface="Franklin Gothic Demi" panose="020B0703020102020204" pitchFamily="34" charset="0"/>
              </a:rPr>
              <a:t>Land application</a:t>
            </a:r>
          </a:p>
          <a:p>
            <a:pPr marL="1030288" lvl="2" indent="-342900">
              <a:spcBef>
                <a:spcPts val="600"/>
              </a:spcBef>
            </a:pPr>
            <a:r>
              <a:rPr lang="en-US" altLang="en-US" sz="2400" b="1" dirty="0">
                <a:latin typeface="Franklin Gothic Demi" panose="020B0703020102020204" pitchFamily="34" charset="0"/>
              </a:rPr>
              <a:t>Typically Class B biosolids – minimum quality for beneficial use </a:t>
            </a:r>
          </a:p>
          <a:p>
            <a:pPr marL="573088" lvl="1" indent="-342900">
              <a:spcBef>
                <a:spcPts val="600"/>
              </a:spcBef>
            </a:pPr>
            <a:r>
              <a:rPr lang="en-US" altLang="en-US" sz="2400" b="1" dirty="0">
                <a:latin typeface="Franklin Gothic Demi" panose="020B0703020102020204" pitchFamily="34" charset="0"/>
              </a:rPr>
              <a:t>Distribution and marketing as fertilizer</a:t>
            </a:r>
          </a:p>
          <a:p>
            <a:pPr marL="1030288" lvl="2" indent="-342900">
              <a:spcBef>
                <a:spcPts val="600"/>
              </a:spcBef>
            </a:pPr>
            <a:r>
              <a:rPr lang="en-US" altLang="en-US" sz="2400" b="1" dirty="0">
                <a:latin typeface="Franklin Gothic Demi" panose="020B0703020102020204" pitchFamily="34" charset="0"/>
              </a:rPr>
              <a:t>Class AA biosolids – highest quality for beneficial use </a:t>
            </a:r>
          </a:p>
          <a:p>
            <a:pPr marL="457200" indent="-457200">
              <a:buFont typeface="Arial" panose="020B0604020202020204" pitchFamily="34" charset="0"/>
              <a:buChar char="•"/>
            </a:pPr>
            <a:endParaRPr lang="en-US" altLang="en-US" sz="3200" b="1" dirty="0"/>
          </a:p>
          <a:p>
            <a:endParaRPr lang="en-US" dirty="0"/>
          </a:p>
        </p:txBody>
      </p:sp>
      <p:pic>
        <p:nvPicPr>
          <p:cNvPr id="4" name="Content Placeholder 3" descr="This is an aerial image of a biosolids site with two areas next to each other where about 30 truck loads of biosolids have been left in piles in each area.  ">
            <a:extLst>
              <a:ext uri="{FF2B5EF4-FFF2-40B4-BE49-F238E27FC236}">
                <a16:creationId xmlns:a16="http://schemas.microsoft.com/office/drawing/2014/main" id="{DFED6ED8-EE63-4049-B5AC-4BA8AB66BB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376" y="1848868"/>
            <a:ext cx="3826601" cy="204787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4" descr="pellets2.jpg">
            <a:extLst>
              <a:ext uri="{FF2B5EF4-FFF2-40B4-BE49-F238E27FC236}">
                <a16:creationId xmlns:a16="http://schemas.microsoft.com/office/drawing/2014/main" id="{BC914612-66F7-49CB-8A68-73F9DC9A5F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03376" y="3980511"/>
            <a:ext cx="3803739" cy="261744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2263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0232C-7F53-4287-83D0-8516E754E384}"/>
              </a:ext>
            </a:extLst>
          </p:cNvPr>
          <p:cNvSpPr>
            <a:spLocks noGrp="1"/>
          </p:cNvSpPr>
          <p:nvPr>
            <p:ph type="title"/>
          </p:nvPr>
        </p:nvSpPr>
        <p:spPr>
          <a:xfrm>
            <a:off x="1884336" y="156801"/>
            <a:ext cx="7162800" cy="887413"/>
          </a:xfrm>
        </p:spPr>
        <p:txBody>
          <a:bodyPr/>
          <a:lstStyle/>
          <a:p>
            <a:r>
              <a:rPr lang="en-US" sz="4800" dirty="0">
                <a:latin typeface="Franklin Gothic Demi" panose="020B0703020102020204" pitchFamily="34" charset="0"/>
              </a:rPr>
              <a:t>Biosolids and Management in Florida</a:t>
            </a:r>
          </a:p>
        </p:txBody>
      </p:sp>
      <p:graphicFrame>
        <p:nvGraphicFramePr>
          <p:cNvPr id="8" name="Content Placeholder 7">
            <a:extLst>
              <a:ext uri="{FF2B5EF4-FFF2-40B4-BE49-F238E27FC236}">
                <a16:creationId xmlns:a16="http://schemas.microsoft.com/office/drawing/2014/main" id="{3EF6DE34-B675-422D-BD0C-FEFCB042AD6D}"/>
              </a:ext>
            </a:extLst>
          </p:cNvPr>
          <p:cNvGraphicFramePr>
            <a:graphicFrameLocks noGrp="1"/>
          </p:cNvGraphicFramePr>
          <p:nvPr>
            <p:ph idx="1"/>
            <p:extLst>
              <p:ext uri="{D42A27DB-BD31-4B8C-83A1-F6EECF244321}">
                <p14:modId xmlns:p14="http://schemas.microsoft.com/office/powerpoint/2010/main" val="1873845178"/>
              </p:ext>
            </p:extLst>
          </p:nvPr>
        </p:nvGraphicFramePr>
        <p:xfrm>
          <a:off x="3429000" y="1600200"/>
          <a:ext cx="6988175" cy="41195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2E2A76F6-3B86-4596-AB92-DE089AEA8FAC}"/>
              </a:ext>
            </a:extLst>
          </p:cNvPr>
          <p:cNvSpPr txBox="1"/>
          <p:nvPr/>
        </p:nvSpPr>
        <p:spPr>
          <a:xfrm>
            <a:off x="7315200" y="2386035"/>
            <a:ext cx="2819400" cy="1384995"/>
          </a:xfrm>
          <a:prstGeom prst="rect">
            <a:avLst/>
          </a:prstGeom>
          <a:noFill/>
        </p:spPr>
        <p:txBody>
          <a:bodyPr wrap="square" rtlCol="0">
            <a:spAutoFit/>
          </a:bodyPr>
          <a:lstStyle/>
          <a:p>
            <a:r>
              <a:rPr lang="en-US" sz="2800" dirty="0">
                <a:solidFill>
                  <a:schemeClr val="bg1"/>
                </a:solidFill>
              </a:rPr>
              <a:t>Land </a:t>
            </a:r>
          </a:p>
          <a:p>
            <a:r>
              <a:rPr lang="en-US" sz="2800" dirty="0">
                <a:solidFill>
                  <a:schemeClr val="bg1"/>
                </a:solidFill>
              </a:rPr>
              <a:t>Application </a:t>
            </a:r>
          </a:p>
          <a:p>
            <a:r>
              <a:rPr lang="en-US" sz="2800" dirty="0">
                <a:solidFill>
                  <a:schemeClr val="bg1"/>
                </a:solidFill>
              </a:rPr>
              <a:t>(Class B) </a:t>
            </a:r>
          </a:p>
        </p:txBody>
      </p:sp>
      <p:sp>
        <p:nvSpPr>
          <p:cNvPr id="10" name="TextBox 9">
            <a:extLst>
              <a:ext uri="{FF2B5EF4-FFF2-40B4-BE49-F238E27FC236}">
                <a16:creationId xmlns:a16="http://schemas.microsoft.com/office/drawing/2014/main" id="{F6A35D6D-92A5-4920-91EE-C66567AA777C}"/>
              </a:ext>
            </a:extLst>
          </p:cNvPr>
          <p:cNvSpPr txBox="1"/>
          <p:nvPr/>
        </p:nvSpPr>
        <p:spPr>
          <a:xfrm>
            <a:off x="5638800" y="4392697"/>
            <a:ext cx="2819400" cy="707886"/>
          </a:xfrm>
          <a:prstGeom prst="rect">
            <a:avLst/>
          </a:prstGeom>
          <a:noFill/>
        </p:spPr>
        <p:txBody>
          <a:bodyPr wrap="square" rtlCol="0">
            <a:spAutoFit/>
          </a:bodyPr>
          <a:lstStyle/>
          <a:p>
            <a:pPr algn="ctr"/>
            <a:r>
              <a:rPr lang="en-US" sz="2000" dirty="0">
                <a:solidFill>
                  <a:schemeClr val="bg1"/>
                </a:solidFill>
              </a:rPr>
              <a:t>Distribution and Marketing </a:t>
            </a:r>
          </a:p>
          <a:p>
            <a:pPr algn="ctr"/>
            <a:r>
              <a:rPr lang="en-US" sz="2000" dirty="0">
                <a:solidFill>
                  <a:schemeClr val="bg1"/>
                </a:solidFill>
              </a:rPr>
              <a:t>(Class AA)</a:t>
            </a:r>
          </a:p>
        </p:txBody>
      </p:sp>
      <p:sp>
        <p:nvSpPr>
          <p:cNvPr id="11" name="TextBox 10">
            <a:extLst>
              <a:ext uri="{FF2B5EF4-FFF2-40B4-BE49-F238E27FC236}">
                <a16:creationId xmlns:a16="http://schemas.microsoft.com/office/drawing/2014/main" id="{E104F781-84D0-410B-BD92-174C2F8F6183}"/>
              </a:ext>
            </a:extLst>
          </p:cNvPr>
          <p:cNvSpPr txBox="1"/>
          <p:nvPr/>
        </p:nvSpPr>
        <p:spPr>
          <a:xfrm>
            <a:off x="5465736" y="2844224"/>
            <a:ext cx="3298825" cy="523220"/>
          </a:xfrm>
          <a:prstGeom prst="rect">
            <a:avLst/>
          </a:prstGeom>
          <a:noFill/>
        </p:spPr>
        <p:txBody>
          <a:bodyPr wrap="square" rtlCol="0">
            <a:spAutoFit/>
          </a:bodyPr>
          <a:lstStyle/>
          <a:p>
            <a:r>
              <a:rPr lang="en-US" sz="2800" dirty="0">
                <a:solidFill>
                  <a:schemeClr val="bg1"/>
                </a:solidFill>
              </a:rPr>
              <a:t>Landfill</a:t>
            </a:r>
          </a:p>
        </p:txBody>
      </p:sp>
      <p:sp>
        <p:nvSpPr>
          <p:cNvPr id="13" name="TextBox 12">
            <a:extLst>
              <a:ext uri="{FF2B5EF4-FFF2-40B4-BE49-F238E27FC236}">
                <a16:creationId xmlns:a16="http://schemas.microsoft.com/office/drawing/2014/main" id="{EDB0C803-D45C-44EA-8E97-EA027309049E}"/>
              </a:ext>
            </a:extLst>
          </p:cNvPr>
          <p:cNvSpPr txBox="1"/>
          <p:nvPr/>
        </p:nvSpPr>
        <p:spPr>
          <a:xfrm>
            <a:off x="62983" y="2057400"/>
            <a:ext cx="4725960" cy="4185761"/>
          </a:xfrm>
          <a:prstGeom prst="rect">
            <a:avLst/>
          </a:prstGeom>
          <a:noFill/>
        </p:spPr>
        <p:txBody>
          <a:bodyPr wrap="square" rtlCol="0">
            <a:spAutoFit/>
          </a:bodyPr>
          <a:lstStyle/>
          <a:p>
            <a:pPr marL="685800" indent="-685800">
              <a:spcBef>
                <a:spcPts val="1200"/>
              </a:spcBef>
              <a:buClr>
                <a:srgbClr val="2E75B6"/>
              </a:buClr>
              <a:buFont typeface="Arial" panose="020B0604020202020204" pitchFamily="34" charset="0"/>
              <a:buChar char="•"/>
            </a:pPr>
            <a:r>
              <a:rPr lang="en-US" altLang="en-US" sz="3200" b="1" dirty="0">
                <a:solidFill>
                  <a:srgbClr val="43503B"/>
                </a:solidFill>
                <a:latin typeface="Franklin Gothic Demi" panose="020B0703020102020204" pitchFamily="34" charset="0"/>
              </a:rPr>
              <a:t>Estimated Total Production 340,000 dry tons/year.</a:t>
            </a:r>
          </a:p>
          <a:p>
            <a:pPr marL="685800" indent="-685800">
              <a:spcBef>
                <a:spcPts val="1200"/>
              </a:spcBef>
              <a:spcAft>
                <a:spcPts val="3600"/>
              </a:spcAft>
              <a:buClr>
                <a:srgbClr val="2E75B6"/>
              </a:buClr>
              <a:buFont typeface="Arial" panose="020B0604020202020204" pitchFamily="34" charset="0"/>
              <a:buChar char="•"/>
            </a:pPr>
            <a:r>
              <a:rPr lang="en-US" altLang="en-US" sz="3200" b="1" dirty="0">
                <a:solidFill>
                  <a:srgbClr val="43503B"/>
                </a:solidFill>
                <a:latin typeface="Franklin Gothic Demi" panose="020B0703020102020204" pitchFamily="34" charset="0"/>
              </a:rPr>
              <a:t>Approximately two-thirds are beneficially used and one third is landfilled. </a:t>
            </a:r>
          </a:p>
        </p:txBody>
      </p:sp>
    </p:spTree>
    <p:extLst>
      <p:ext uri="{BB962C8B-B14F-4D97-AF65-F5344CB8AC3E}">
        <p14:creationId xmlns:p14="http://schemas.microsoft.com/office/powerpoint/2010/main" val="35441368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C9A01-1E15-4C14-BD4D-EE7D56AEE051}"/>
              </a:ext>
            </a:extLst>
          </p:cNvPr>
          <p:cNvSpPr>
            <a:spLocks noGrp="1"/>
          </p:cNvSpPr>
          <p:nvPr>
            <p:ph type="title"/>
          </p:nvPr>
        </p:nvSpPr>
        <p:spPr>
          <a:xfrm>
            <a:off x="1928190" y="228600"/>
            <a:ext cx="6987210" cy="914401"/>
          </a:xfrm>
        </p:spPr>
        <p:txBody>
          <a:bodyPr/>
          <a:lstStyle/>
          <a:p>
            <a:pPr>
              <a:lnSpc>
                <a:spcPct val="80000"/>
              </a:lnSpc>
            </a:pPr>
            <a:r>
              <a:rPr lang="en-US" sz="4400" dirty="0">
                <a:latin typeface="Franklin Gothic Demi" panose="020B0703020102020204" pitchFamily="34" charset="0"/>
              </a:rPr>
              <a:t>Class AA Biosolids - Distribution and Marketing</a:t>
            </a:r>
          </a:p>
        </p:txBody>
      </p:sp>
      <p:pic>
        <p:nvPicPr>
          <p:cNvPr id="4" name="Picture 3">
            <a:extLst>
              <a:ext uri="{FF2B5EF4-FFF2-40B4-BE49-F238E27FC236}">
                <a16:creationId xmlns:a16="http://schemas.microsoft.com/office/drawing/2014/main" id="{8851F822-6C3C-4EFE-81EB-C59FCE232425}"/>
              </a:ext>
            </a:extLst>
          </p:cNvPr>
          <p:cNvPicPr>
            <a:picLocks noChangeAspect="1"/>
          </p:cNvPicPr>
          <p:nvPr/>
        </p:nvPicPr>
        <p:blipFill>
          <a:blip r:embed="rId2"/>
          <a:stretch>
            <a:fillRect/>
          </a:stretch>
        </p:blipFill>
        <p:spPr>
          <a:xfrm>
            <a:off x="4856605" y="1828800"/>
            <a:ext cx="4264782" cy="4038600"/>
          </a:xfrm>
          <a:prstGeom prst="rect">
            <a:avLst/>
          </a:prstGeom>
        </p:spPr>
      </p:pic>
      <p:sp>
        <p:nvSpPr>
          <p:cNvPr id="3" name="Content Placeholder 2">
            <a:extLst>
              <a:ext uri="{FF2B5EF4-FFF2-40B4-BE49-F238E27FC236}">
                <a16:creationId xmlns:a16="http://schemas.microsoft.com/office/drawing/2014/main" id="{C322979B-FE24-49B2-BC2C-5CB13488BD8E}"/>
              </a:ext>
            </a:extLst>
          </p:cNvPr>
          <p:cNvSpPr>
            <a:spLocks noGrp="1"/>
          </p:cNvSpPr>
          <p:nvPr>
            <p:ph idx="1"/>
          </p:nvPr>
        </p:nvSpPr>
        <p:spPr>
          <a:xfrm>
            <a:off x="228600" y="1981200"/>
            <a:ext cx="5193195" cy="4648200"/>
          </a:xfrm>
        </p:spPr>
        <p:txBody>
          <a:bodyPr/>
          <a:lstStyle/>
          <a:p>
            <a:r>
              <a:rPr lang="en-US" sz="3200" dirty="0">
                <a:latin typeface="Franklin Gothic Demi" panose="020B0703020102020204" pitchFamily="34" charset="0"/>
              </a:rPr>
              <a:t>Distributed and marketed as a fertilizer</a:t>
            </a:r>
          </a:p>
          <a:p>
            <a:r>
              <a:rPr lang="en-US" sz="3200" dirty="0">
                <a:latin typeface="Franklin Gothic Demi" panose="020B0703020102020204" pitchFamily="34" charset="0"/>
              </a:rPr>
              <a:t>Approximately 39 Florida facilities produce Class AA</a:t>
            </a:r>
          </a:p>
          <a:p>
            <a:pPr lvl="1">
              <a:spcAft>
                <a:spcPts val="1200"/>
              </a:spcAft>
              <a:buFont typeface="Wingdings" panose="05000000000000000000" pitchFamily="2" charset="2"/>
              <a:buChar char="§"/>
            </a:pPr>
            <a:r>
              <a:rPr lang="en-US" sz="2800" dirty="0">
                <a:latin typeface="Franklin Gothic Demi" panose="020B0703020102020204" pitchFamily="34" charset="0"/>
              </a:rPr>
              <a:t>192,879 dry tons distributed and marketed in Florida</a:t>
            </a:r>
          </a:p>
          <a:p>
            <a:pPr lvl="1">
              <a:spcAft>
                <a:spcPts val="1200"/>
              </a:spcAft>
              <a:buFont typeface="Wingdings" panose="05000000000000000000" pitchFamily="2" charset="2"/>
              <a:buChar char="§"/>
            </a:pPr>
            <a:r>
              <a:rPr lang="en-US" sz="2800" dirty="0">
                <a:latin typeface="Franklin Gothic Demi" panose="020B0703020102020204" pitchFamily="34" charset="0"/>
              </a:rPr>
              <a:t>26,717 dry tons distributed and marketed outside of Florida</a:t>
            </a:r>
          </a:p>
          <a:p>
            <a:endParaRPr lang="en-US" sz="3200" dirty="0"/>
          </a:p>
          <a:p>
            <a:pPr marL="0" indent="0">
              <a:buNone/>
            </a:pPr>
            <a:endParaRPr lang="en-US" dirty="0"/>
          </a:p>
        </p:txBody>
      </p:sp>
    </p:spTree>
    <p:extLst>
      <p:ext uri="{BB962C8B-B14F-4D97-AF65-F5344CB8AC3E}">
        <p14:creationId xmlns:p14="http://schemas.microsoft.com/office/powerpoint/2010/main" val="2345021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BDC30-684B-403E-BE04-1C3FB79171C6}"/>
              </a:ext>
            </a:extLst>
          </p:cNvPr>
          <p:cNvSpPr>
            <a:spLocks noGrp="1"/>
          </p:cNvSpPr>
          <p:nvPr>
            <p:ph type="title"/>
          </p:nvPr>
        </p:nvSpPr>
        <p:spPr/>
        <p:txBody>
          <a:bodyPr/>
          <a:lstStyle/>
          <a:p>
            <a:r>
              <a:rPr lang="en-US" sz="4400" dirty="0">
                <a:latin typeface="Franklin Gothic Demi" panose="020B0703020102020204" pitchFamily="34" charset="0"/>
              </a:rPr>
              <a:t>Class B Land Application </a:t>
            </a:r>
          </a:p>
        </p:txBody>
      </p:sp>
      <p:pic>
        <p:nvPicPr>
          <p:cNvPr id="4" name="Content Placeholder 3">
            <a:extLst>
              <a:ext uri="{FF2B5EF4-FFF2-40B4-BE49-F238E27FC236}">
                <a16:creationId xmlns:a16="http://schemas.microsoft.com/office/drawing/2014/main" id="{86244337-5585-40F1-8E2D-7ADF6FAFC1F3}"/>
              </a:ext>
            </a:extLst>
          </p:cNvPr>
          <p:cNvPicPr>
            <a:picLocks noGrp="1" noChangeAspect="1"/>
          </p:cNvPicPr>
          <p:nvPr>
            <p:ph idx="1"/>
          </p:nvPr>
        </p:nvPicPr>
        <p:blipFill>
          <a:blip r:embed="rId3"/>
          <a:stretch>
            <a:fillRect/>
          </a:stretch>
        </p:blipFill>
        <p:spPr>
          <a:xfrm>
            <a:off x="4074149" y="2154971"/>
            <a:ext cx="4856493" cy="4119563"/>
          </a:xfrm>
          <a:prstGeom prst="rect">
            <a:avLst/>
          </a:prstGeom>
          <a:ln>
            <a:solidFill>
              <a:srgbClr val="000000"/>
            </a:solidFill>
          </a:ln>
        </p:spPr>
      </p:pic>
      <p:sp>
        <p:nvSpPr>
          <p:cNvPr id="5" name="Rectangle 4">
            <a:extLst>
              <a:ext uri="{FF2B5EF4-FFF2-40B4-BE49-F238E27FC236}">
                <a16:creationId xmlns:a16="http://schemas.microsoft.com/office/drawing/2014/main" id="{79575532-BA45-43EE-874E-53071AAF5C63}"/>
              </a:ext>
            </a:extLst>
          </p:cNvPr>
          <p:cNvSpPr/>
          <p:nvPr/>
        </p:nvSpPr>
        <p:spPr>
          <a:xfrm>
            <a:off x="31679" y="1811774"/>
            <a:ext cx="3886200" cy="4462760"/>
          </a:xfrm>
          <a:prstGeom prst="rect">
            <a:avLst/>
          </a:prstGeom>
        </p:spPr>
        <p:txBody>
          <a:bodyPr wrap="square">
            <a:spAutoFit/>
          </a:bodyPr>
          <a:lstStyle/>
          <a:p>
            <a:pPr marL="342900" indent="-342900">
              <a:spcBef>
                <a:spcPts val="1200"/>
              </a:spcBef>
              <a:buClr>
                <a:srgbClr val="2E75B6"/>
              </a:buClr>
              <a:buFont typeface="Arial" panose="020B0604020202020204" pitchFamily="34" charset="0"/>
              <a:buChar char="•"/>
            </a:pPr>
            <a:r>
              <a:rPr lang="en-US" sz="2400" b="1" dirty="0">
                <a:solidFill>
                  <a:srgbClr val="43503B"/>
                </a:solidFill>
                <a:latin typeface="Franklin Gothic Demi" panose="020B0703020102020204" pitchFamily="34" charset="0"/>
              </a:rPr>
              <a:t>Approximately 140 permitted land application sites in Florida</a:t>
            </a:r>
          </a:p>
          <a:p>
            <a:pPr marL="342900" indent="-342900">
              <a:spcBef>
                <a:spcPts val="1200"/>
              </a:spcBef>
              <a:buClr>
                <a:srgbClr val="2E75B6"/>
              </a:buClr>
              <a:buFont typeface="Arial" panose="020B0604020202020204" pitchFamily="34" charset="0"/>
              <a:buChar char="•"/>
            </a:pPr>
            <a:r>
              <a:rPr lang="en-US" sz="2400" b="1" dirty="0">
                <a:solidFill>
                  <a:srgbClr val="43503B"/>
                </a:solidFill>
                <a:latin typeface="Franklin Gothic Demi" panose="020B0703020102020204" pitchFamily="34" charset="0"/>
              </a:rPr>
              <a:t>Haulers are the most common site permittees</a:t>
            </a:r>
          </a:p>
          <a:p>
            <a:pPr marL="342900" indent="-342900">
              <a:spcBef>
                <a:spcPts val="1200"/>
              </a:spcBef>
              <a:buClr>
                <a:srgbClr val="2E75B6"/>
              </a:buClr>
              <a:buFont typeface="Arial" panose="020B0604020202020204" pitchFamily="34" charset="0"/>
              <a:buChar char="•"/>
            </a:pPr>
            <a:r>
              <a:rPr lang="en-US" sz="2400" b="1" dirty="0">
                <a:solidFill>
                  <a:srgbClr val="43503B"/>
                </a:solidFill>
                <a:latin typeface="Franklin Gothic Demi" panose="020B0703020102020204" pitchFamily="34" charset="0"/>
              </a:rPr>
              <a:t>Utilities commonly contract with haulers/appliers instead of applying the biosolids themselves</a:t>
            </a:r>
          </a:p>
        </p:txBody>
      </p:sp>
    </p:spTree>
    <p:extLst>
      <p:ext uri="{BB962C8B-B14F-4D97-AF65-F5344CB8AC3E}">
        <p14:creationId xmlns:p14="http://schemas.microsoft.com/office/powerpoint/2010/main" val="25721052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FFEB3-3177-4E17-9AEC-0290EE9306F2}"/>
              </a:ext>
            </a:extLst>
          </p:cNvPr>
          <p:cNvSpPr>
            <a:spLocks noGrp="1"/>
          </p:cNvSpPr>
          <p:nvPr>
            <p:ph type="title"/>
          </p:nvPr>
        </p:nvSpPr>
        <p:spPr>
          <a:xfrm>
            <a:off x="1981200" y="304800"/>
            <a:ext cx="6987210" cy="914401"/>
          </a:xfrm>
        </p:spPr>
        <p:txBody>
          <a:bodyPr/>
          <a:lstStyle/>
          <a:p>
            <a:r>
              <a:rPr lang="en-US" sz="4400" dirty="0">
                <a:latin typeface="Franklin Gothic Demi" panose="020B0703020102020204" pitchFamily="34" charset="0"/>
              </a:rPr>
              <a:t>Septage Management Facilities</a:t>
            </a:r>
          </a:p>
        </p:txBody>
      </p:sp>
      <p:sp>
        <p:nvSpPr>
          <p:cNvPr id="3" name="Content Placeholder 2">
            <a:extLst>
              <a:ext uri="{FF2B5EF4-FFF2-40B4-BE49-F238E27FC236}">
                <a16:creationId xmlns:a16="http://schemas.microsoft.com/office/drawing/2014/main" id="{5E2CE0B2-09F7-4825-9D77-3F282F27BF3E}"/>
              </a:ext>
            </a:extLst>
          </p:cNvPr>
          <p:cNvSpPr>
            <a:spLocks noGrp="1"/>
          </p:cNvSpPr>
          <p:nvPr>
            <p:ph idx="1"/>
          </p:nvPr>
        </p:nvSpPr>
        <p:spPr>
          <a:xfrm>
            <a:off x="463636" y="1752600"/>
            <a:ext cx="8216728" cy="4119561"/>
          </a:xfrm>
        </p:spPr>
        <p:txBody>
          <a:bodyPr/>
          <a:lstStyle/>
          <a:p>
            <a:pPr marL="457200" indent="-457200">
              <a:spcBef>
                <a:spcPts val="1800"/>
              </a:spcBef>
              <a:buFont typeface="Arial" panose="020B0604020202020204" pitchFamily="34" charset="0"/>
              <a:buChar char="•"/>
            </a:pPr>
            <a:r>
              <a:rPr lang="en-US" sz="3200" dirty="0">
                <a:latin typeface="Franklin Gothic Demi" panose="020B0703020102020204" pitchFamily="34" charset="0"/>
              </a:rPr>
              <a:t>The land application of septage under Florida Department of Health (DOH) regulations was prohibited after June 30, 2016, affecting 80-90 entities regulated by DOH</a:t>
            </a:r>
          </a:p>
          <a:p>
            <a:pPr marL="457200" indent="-457200">
              <a:spcBef>
                <a:spcPts val="1800"/>
              </a:spcBef>
              <a:buFont typeface="Arial" panose="020B0604020202020204" pitchFamily="34" charset="0"/>
              <a:buChar char="•"/>
            </a:pPr>
            <a:r>
              <a:rPr lang="en-US" sz="3200" dirty="0">
                <a:latin typeface="Franklin Gothic Demi" panose="020B0703020102020204" pitchFamily="34" charset="0"/>
              </a:rPr>
              <a:t>Under DEP rules, septage is regulated as “biosolids”</a:t>
            </a:r>
          </a:p>
          <a:p>
            <a:pPr marL="457200" indent="-457200">
              <a:spcBef>
                <a:spcPts val="1800"/>
              </a:spcBef>
              <a:buFont typeface="Arial" panose="020B0604020202020204" pitchFamily="34" charset="0"/>
              <a:buChar char="•"/>
            </a:pPr>
            <a:r>
              <a:rPr lang="en-US" sz="3200" dirty="0">
                <a:latin typeface="Franklin Gothic Demi" panose="020B0703020102020204" pitchFamily="34" charset="0"/>
              </a:rPr>
              <a:t>Since 2016, DEP has issued 42 septage management facility permits </a:t>
            </a:r>
          </a:p>
          <a:p>
            <a:endParaRPr lang="en-US" dirty="0"/>
          </a:p>
        </p:txBody>
      </p:sp>
    </p:spTree>
    <p:extLst>
      <p:ext uri="{BB962C8B-B14F-4D97-AF65-F5344CB8AC3E}">
        <p14:creationId xmlns:p14="http://schemas.microsoft.com/office/powerpoint/2010/main" val="18337895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A2BFFB-3491-47F4-955D-C88B0485A1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43348" y="1619584"/>
            <a:ext cx="4419600" cy="2762919"/>
          </a:xfrm>
          <a:prstGeom prst="rect">
            <a:avLst/>
          </a:prstGeom>
          <a:ln>
            <a:solidFill>
              <a:srgbClr val="000000"/>
            </a:solidFill>
          </a:ln>
        </p:spPr>
      </p:pic>
      <p:sp>
        <p:nvSpPr>
          <p:cNvPr id="2" name="Title 1">
            <a:extLst>
              <a:ext uri="{FF2B5EF4-FFF2-40B4-BE49-F238E27FC236}">
                <a16:creationId xmlns:a16="http://schemas.microsoft.com/office/drawing/2014/main" id="{0F272928-B897-4639-858F-971379208DB5}"/>
              </a:ext>
            </a:extLst>
          </p:cNvPr>
          <p:cNvSpPr>
            <a:spLocks noGrp="1"/>
          </p:cNvSpPr>
          <p:nvPr>
            <p:ph type="title"/>
          </p:nvPr>
        </p:nvSpPr>
        <p:spPr>
          <a:xfrm>
            <a:off x="1905000" y="216331"/>
            <a:ext cx="6987210" cy="914401"/>
          </a:xfrm>
        </p:spPr>
        <p:txBody>
          <a:bodyPr/>
          <a:lstStyle/>
          <a:p>
            <a:r>
              <a:rPr lang="en-US" sz="4000" dirty="0">
                <a:latin typeface="Franklin Gothic Demi" panose="020B0703020102020204" pitchFamily="34" charset="0"/>
              </a:rPr>
              <a:t>State Regulations </a:t>
            </a:r>
            <a:br>
              <a:rPr lang="en-US" sz="4000" dirty="0">
                <a:latin typeface="Franklin Gothic Demi" panose="020B0703020102020204" pitchFamily="34" charset="0"/>
              </a:rPr>
            </a:br>
            <a:r>
              <a:rPr lang="en-US" sz="4000" dirty="0">
                <a:latin typeface="Franklin Gothic Demi" panose="020B0703020102020204" pitchFamily="34" charset="0"/>
              </a:rPr>
              <a:t>Ch. 62-640, F.A.C.  </a:t>
            </a:r>
          </a:p>
        </p:txBody>
      </p:sp>
      <p:sp>
        <p:nvSpPr>
          <p:cNvPr id="3" name="Content Placeholder 2">
            <a:extLst>
              <a:ext uri="{FF2B5EF4-FFF2-40B4-BE49-F238E27FC236}">
                <a16:creationId xmlns:a16="http://schemas.microsoft.com/office/drawing/2014/main" id="{F1653D36-0C18-42C3-898B-2200558199C0}"/>
              </a:ext>
            </a:extLst>
          </p:cNvPr>
          <p:cNvSpPr>
            <a:spLocks noGrp="1"/>
          </p:cNvSpPr>
          <p:nvPr>
            <p:ph idx="1"/>
          </p:nvPr>
        </p:nvSpPr>
        <p:spPr>
          <a:xfrm>
            <a:off x="0" y="1830874"/>
            <a:ext cx="6849035" cy="4128246"/>
          </a:xfrm>
        </p:spPr>
        <p:txBody>
          <a:bodyPr/>
          <a:lstStyle/>
          <a:p>
            <a:pPr marL="457200" indent="-457200">
              <a:spcBef>
                <a:spcPts val="600"/>
              </a:spcBef>
              <a:spcAft>
                <a:spcPts val="600"/>
              </a:spcAft>
              <a:buFont typeface="Arial" panose="020B0604020202020204" pitchFamily="34" charset="0"/>
              <a:buChar char="•"/>
            </a:pPr>
            <a:r>
              <a:rPr lang="en-US" sz="2000" b="1" dirty="0">
                <a:latin typeface="Franklin Gothic Demi" panose="020B0703020102020204" pitchFamily="34" charset="0"/>
              </a:rPr>
              <a:t>Land application permits                                         include:</a:t>
            </a:r>
          </a:p>
          <a:p>
            <a:pPr marL="914400" lvl="1" indent="-457200">
              <a:spcBef>
                <a:spcPts val="600"/>
              </a:spcBef>
              <a:spcAft>
                <a:spcPts val="600"/>
              </a:spcAft>
            </a:pPr>
            <a:r>
              <a:rPr lang="en-US" altLang="en-US" sz="2000" b="1" dirty="0">
                <a:latin typeface="Franklin Gothic Demi" panose="020B0703020102020204" pitchFamily="34" charset="0"/>
              </a:rPr>
              <a:t>Nutrient management                                             plan</a:t>
            </a:r>
          </a:p>
          <a:p>
            <a:pPr marL="914400" lvl="1" indent="-457200">
              <a:spcBef>
                <a:spcPts val="600"/>
              </a:spcBef>
              <a:spcAft>
                <a:spcPts val="600"/>
              </a:spcAft>
            </a:pPr>
            <a:r>
              <a:rPr lang="en-US" altLang="en-US" sz="2000" b="1" dirty="0">
                <a:latin typeface="Franklin Gothic Demi" panose="020B0703020102020204" pitchFamily="34" charset="0"/>
              </a:rPr>
              <a:t>Setback provisions</a:t>
            </a:r>
          </a:p>
          <a:p>
            <a:pPr marL="914400" lvl="1" indent="-457200">
              <a:spcBef>
                <a:spcPts val="600"/>
              </a:spcBef>
              <a:spcAft>
                <a:spcPts val="600"/>
              </a:spcAft>
            </a:pPr>
            <a:r>
              <a:rPr lang="en-US" altLang="en-US" sz="2000" b="1" dirty="0">
                <a:latin typeface="Franklin Gothic Demi" panose="020B0703020102020204" pitchFamily="34" charset="0"/>
              </a:rPr>
              <a:t>Ground water depth                                          provision </a:t>
            </a:r>
          </a:p>
          <a:p>
            <a:pPr marL="914400" lvl="1" indent="-457200">
              <a:spcBef>
                <a:spcPts val="600"/>
              </a:spcBef>
              <a:spcAft>
                <a:spcPts val="600"/>
              </a:spcAft>
            </a:pPr>
            <a:r>
              <a:rPr lang="en-US" sz="2000" b="1" dirty="0">
                <a:latin typeface="Franklin Gothic Demi" panose="020B0703020102020204" pitchFamily="34" charset="0"/>
              </a:rPr>
              <a:t>Signage Requirements </a:t>
            </a:r>
          </a:p>
          <a:p>
            <a:pPr marL="914400" lvl="1" indent="-457200">
              <a:spcBef>
                <a:spcPts val="600"/>
              </a:spcBef>
              <a:spcAft>
                <a:spcPts val="600"/>
              </a:spcAft>
            </a:pPr>
            <a:r>
              <a:rPr lang="en-US" sz="2000" b="1" dirty="0">
                <a:latin typeface="Franklin Gothic Demi" panose="020B0703020102020204" pitchFamily="34" charset="0"/>
              </a:rPr>
              <a:t>Storage requirements</a:t>
            </a:r>
          </a:p>
          <a:p>
            <a:pPr marL="914400" lvl="1" indent="-457200">
              <a:spcBef>
                <a:spcPts val="600"/>
              </a:spcBef>
              <a:spcAft>
                <a:spcPts val="600"/>
              </a:spcAft>
            </a:pPr>
            <a:r>
              <a:rPr lang="en-US" sz="2000" b="1" dirty="0">
                <a:latin typeface="Franklin Gothic Demi" panose="020B0703020102020204" pitchFamily="34" charset="0"/>
              </a:rPr>
              <a:t>Public access, grazing, harvesting restrictions </a:t>
            </a:r>
          </a:p>
          <a:p>
            <a:pPr marL="914400" lvl="1" indent="-457200">
              <a:spcBef>
                <a:spcPts val="600"/>
              </a:spcBef>
              <a:spcAft>
                <a:spcPts val="600"/>
              </a:spcAft>
            </a:pPr>
            <a:r>
              <a:rPr lang="en-US" sz="2000" b="1" dirty="0">
                <a:latin typeface="Franklin Gothic Demi" panose="020B0703020102020204" pitchFamily="34" charset="0"/>
              </a:rPr>
              <a:t>Runoff provisions </a:t>
            </a:r>
          </a:p>
          <a:p>
            <a:pPr marL="914400" lvl="1" indent="-457200">
              <a:spcBef>
                <a:spcPts val="600"/>
              </a:spcBef>
              <a:spcAft>
                <a:spcPts val="600"/>
              </a:spcAft>
            </a:pPr>
            <a:r>
              <a:rPr lang="en-US" sz="2000" b="1" dirty="0">
                <a:latin typeface="Franklin Gothic Demi" panose="020B0703020102020204" pitchFamily="34" charset="0"/>
              </a:rPr>
              <a:t>Record keeping/reporting requirements</a:t>
            </a:r>
          </a:p>
          <a:p>
            <a:pPr marL="914400" lvl="1" indent="-457200">
              <a:spcBef>
                <a:spcPts val="600"/>
              </a:spcBef>
              <a:spcAft>
                <a:spcPts val="600"/>
              </a:spcAft>
            </a:pPr>
            <a:endParaRPr lang="en-US" sz="2000" b="1" dirty="0">
              <a:latin typeface="Franklin Gothic Demi" panose="020B0703020102020204" pitchFamily="34" charset="0"/>
            </a:endParaRPr>
          </a:p>
          <a:p>
            <a:endParaRPr lang="en-US" dirty="0"/>
          </a:p>
        </p:txBody>
      </p:sp>
      <p:pic>
        <p:nvPicPr>
          <p:cNvPr id="6" name="Picture 5">
            <a:extLst>
              <a:ext uri="{FF2B5EF4-FFF2-40B4-BE49-F238E27FC236}">
                <a16:creationId xmlns:a16="http://schemas.microsoft.com/office/drawing/2014/main" id="{4943B92F-8F12-455A-9382-4C3258AF2AB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00" y="3460318"/>
            <a:ext cx="3022600" cy="2266950"/>
          </a:xfrm>
          <a:prstGeom prst="rect">
            <a:avLst/>
          </a:prstGeom>
          <a:ln>
            <a:solidFill>
              <a:schemeClr val="tx1"/>
            </a:solidFill>
          </a:ln>
        </p:spPr>
      </p:pic>
    </p:spTree>
    <p:extLst>
      <p:ext uri="{BB962C8B-B14F-4D97-AF65-F5344CB8AC3E}">
        <p14:creationId xmlns:p14="http://schemas.microsoft.com/office/powerpoint/2010/main" val="51645097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DEP Refreshed">
      <a:majorFont>
        <a:latin typeface="League Gothic"/>
        <a:ea typeface=""/>
        <a:cs typeface=""/>
      </a:majorFont>
      <a:minorFont>
        <a:latin typeface="League Gothic"/>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_Refreshed_Logo_version4 [Read-Only]" id="{77629649-F2CC-455D-9C44-B54F921D058A}" vid="{EBD03CF1-FB44-486E-A552-C78CB414B03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DEP_Refreshed_Logo_version4</Template>
  <TotalTime>2423</TotalTime>
  <Words>1232</Words>
  <Application>Microsoft Office PowerPoint</Application>
  <PresentationFormat>On-screen Show (4:3)</PresentationFormat>
  <Paragraphs>170</Paragraphs>
  <Slides>18</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Calibri</vt:lpstr>
      <vt:lpstr>Courier New</vt:lpstr>
      <vt:lpstr>Franklin Gothic Demi</vt:lpstr>
      <vt:lpstr>League Gothic</vt:lpstr>
      <vt:lpstr>Wingdings</vt:lpstr>
      <vt:lpstr>Office Theme</vt:lpstr>
      <vt:lpstr>Biosolids in Florida</vt:lpstr>
      <vt:lpstr> Overview</vt:lpstr>
      <vt:lpstr>Biosolids Overview</vt:lpstr>
      <vt:lpstr>Classes of Biosolids</vt:lpstr>
      <vt:lpstr>Biosolids and Management in Florida</vt:lpstr>
      <vt:lpstr>Class AA Biosolids - Distribution and Marketing</vt:lpstr>
      <vt:lpstr>Class B Land Application </vt:lpstr>
      <vt:lpstr>Septage Management Facilities</vt:lpstr>
      <vt:lpstr>State Regulations  Ch. 62-640, F.A.C.  </vt:lpstr>
      <vt:lpstr>Example Application Site</vt:lpstr>
      <vt:lpstr>Biosolids Technical Advisory Committee </vt:lpstr>
      <vt:lpstr>TAC Recommendations </vt:lpstr>
      <vt:lpstr>TAC Recommendations </vt:lpstr>
      <vt:lpstr>62-640, F.A.C.</vt:lpstr>
      <vt:lpstr>Proposed Revisions </vt:lpstr>
      <vt:lpstr>Proposed Revisions </vt:lpstr>
      <vt:lpstr>Contact Information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Deegan, Evie</dc:creator>
  <cp:lastModifiedBy>Frick, Thomas</cp:lastModifiedBy>
  <cp:revision>58</cp:revision>
  <cp:lastPrinted>2018-10-05T17:18:48Z</cp:lastPrinted>
  <dcterms:created xsi:type="dcterms:W3CDTF">2018-09-10T19:45:24Z</dcterms:created>
  <dcterms:modified xsi:type="dcterms:W3CDTF">2019-06-05T14:02:26Z</dcterms:modified>
</cp:coreProperties>
</file>