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39" r:id="rId1"/>
    <p:sldMasterId id="2147484512" r:id="rId2"/>
    <p:sldMasterId id="2147484527" r:id="rId3"/>
  </p:sldMasterIdLst>
  <p:notesMasterIdLst>
    <p:notesMasterId r:id="rId119"/>
  </p:notesMasterIdLst>
  <p:handoutMasterIdLst>
    <p:handoutMasterId r:id="rId120"/>
  </p:handoutMasterIdLst>
  <p:sldIdLst>
    <p:sldId id="494" r:id="rId4"/>
    <p:sldId id="256" r:id="rId5"/>
    <p:sldId id="452" r:id="rId6"/>
    <p:sldId id="451" r:id="rId7"/>
    <p:sldId id="453" r:id="rId8"/>
    <p:sldId id="454" r:id="rId9"/>
    <p:sldId id="455" r:id="rId10"/>
    <p:sldId id="456" r:id="rId11"/>
    <p:sldId id="457" r:id="rId12"/>
    <p:sldId id="458" r:id="rId13"/>
    <p:sldId id="487" r:id="rId14"/>
    <p:sldId id="488" r:id="rId15"/>
    <p:sldId id="606" r:id="rId16"/>
    <p:sldId id="490" r:id="rId17"/>
    <p:sldId id="491" r:id="rId18"/>
    <p:sldId id="492" r:id="rId19"/>
    <p:sldId id="493" r:id="rId20"/>
    <p:sldId id="486" r:id="rId21"/>
    <p:sldId id="481" r:id="rId22"/>
    <p:sldId id="485" r:id="rId23"/>
    <p:sldId id="484" r:id="rId24"/>
    <p:sldId id="612" r:id="rId25"/>
    <p:sldId id="482" r:id="rId26"/>
    <p:sldId id="495" r:id="rId27"/>
    <p:sldId id="499" r:id="rId28"/>
    <p:sldId id="483" r:id="rId29"/>
    <p:sldId id="610" r:id="rId30"/>
    <p:sldId id="581" r:id="rId31"/>
    <p:sldId id="500" r:id="rId32"/>
    <p:sldId id="596" r:id="rId33"/>
    <p:sldId id="590" r:id="rId34"/>
    <p:sldId id="497" r:id="rId35"/>
    <p:sldId id="503" r:id="rId36"/>
    <p:sldId id="501" r:id="rId37"/>
    <p:sldId id="504" r:id="rId38"/>
    <p:sldId id="502" r:id="rId39"/>
    <p:sldId id="505" r:id="rId40"/>
    <p:sldId id="507" r:id="rId41"/>
    <p:sldId id="509" r:id="rId42"/>
    <p:sldId id="506" r:id="rId43"/>
    <p:sldId id="592" r:id="rId44"/>
    <p:sldId id="595" r:id="rId45"/>
    <p:sldId id="597" r:id="rId46"/>
    <p:sldId id="604" r:id="rId47"/>
    <p:sldId id="508" r:id="rId48"/>
    <p:sldId id="510" r:id="rId49"/>
    <p:sldId id="512" r:id="rId50"/>
    <p:sldId id="513" r:id="rId51"/>
    <p:sldId id="515" r:id="rId52"/>
    <p:sldId id="516" r:id="rId53"/>
    <p:sldId id="517" r:id="rId54"/>
    <p:sldId id="518" r:id="rId55"/>
    <p:sldId id="607" r:id="rId56"/>
    <p:sldId id="519" r:id="rId57"/>
    <p:sldId id="520" r:id="rId58"/>
    <p:sldId id="521" r:id="rId59"/>
    <p:sldId id="522" r:id="rId60"/>
    <p:sldId id="523" r:id="rId61"/>
    <p:sldId id="524" r:id="rId62"/>
    <p:sldId id="525" r:id="rId63"/>
    <p:sldId id="532" r:id="rId64"/>
    <p:sldId id="599" r:id="rId65"/>
    <p:sldId id="531" r:id="rId66"/>
    <p:sldId id="530" r:id="rId67"/>
    <p:sldId id="529" r:id="rId68"/>
    <p:sldId id="528" r:id="rId69"/>
    <p:sldId id="536" r:id="rId70"/>
    <p:sldId id="535" r:id="rId71"/>
    <p:sldId id="534" r:id="rId72"/>
    <p:sldId id="533" r:id="rId73"/>
    <p:sldId id="527" r:id="rId74"/>
    <p:sldId id="540" r:id="rId75"/>
    <p:sldId id="539" r:id="rId76"/>
    <p:sldId id="538" r:id="rId77"/>
    <p:sldId id="541" r:id="rId78"/>
    <p:sldId id="542" r:id="rId79"/>
    <p:sldId id="543" r:id="rId80"/>
    <p:sldId id="546" r:id="rId81"/>
    <p:sldId id="545" r:id="rId82"/>
    <p:sldId id="547" r:id="rId83"/>
    <p:sldId id="550" r:id="rId84"/>
    <p:sldId id="551" r:id="rId85"/>
    <p:sldId id="608" r:id="rId86"/>
    <p:sldId id="548" r:id="rId87"/>
    <p:sldId id="549" r:id="rId88"/>
    <p:sldId id="552" r:id="rId89"/>
    <p:sldId id="553" r:id="rId90"/>
    <p:sldId id="554" r:id="rId91"/>
    <p:sldId id="561" r:id="rId92"/>
    <p:sldId id="555" r:id="rId93"/>
    <p:sldId id="392" r:id="rId94"/>
    <p:sldId id="562" r:id="rId95"/>
    <p:sldId id="563" r:id="rId96"/>
    <p:sldId id="556" r:id="rId97"/>
    <p:sldId id="564" r:id="rId98"/>
    <p:sldId id="565" r:id="rId99"/>
    <p:sldId id="609" r:id="rId100"/>
    <p:sldId id="566" r:id="rId101"/>
    <p:sldId id="557" r:id="rId102"/>
    <p:sldId id="558" r:id="rId103"/>
    <p:sldId id="559" r:id="rId104"/>
    <p:sldId id="611" r:id="rId105"/>
    <p:sldId id="560" r:id="rId106"/>
    <p:sldId id="567" r:id="rId107"/>
    <p:sldId id="568" r:id="rId108"/>
    <p:sldId id="569" r:id="rId109"/>
    <p:sldId id="570" r:id="rId110"/>
    <p:sldId id="572" r:id="rId111"/>
    <p:sldId id="573" r:id="rId112"/>
    <p:sldId id="574" r:id="rId113"/>
    <p:sldId id="575" r:id="rId114"/>
    <p:sldId id="576" r:id="rId115"/>
    <p:sldId id="577" r:id="rId116"/>
    <p:sldId id="578" r:id="rId117"/>
    <p:sldId id="579" r:id="rId118"/>
  </p:sldIdLst>
  <p:sldSz cx="12192000" cy="6858000"/>
  <p:notesSz cx="6858000" cy="9144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260" userDrawn="1">
          <p15:clr>
            <a:srgbClr val="A4A3A4"/>
          </p15:clr>
        </p15:guide>
        <p15:guide id="4" orient="horz" pos="2360" userDrawn="1">
          <p15:clr>
            <a:srgbClr val="A4A3A4"/>
          </p15:clr>
        </p15:guide>
        <p15:guide id="5" pos="3973"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nsford, Halton" initials="LH" lastIdx="1" clrIdx="0">
    <p:extLst>
      <p:ext uri="{19B8F6BF-5375-455C-9EA6-DF929625EA0E}">
        <p15:presenceInfo xmlns:p15="http://schemas.microsoft.com/office/powerpoint/2012/main" userId="S-1-5-21-1004336348-1214440339-1801674531-538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FF00"/>
    <a:srgbClr val="000000"/>
    <a:srgbClr val="FF3300"/>
    <a:srgbClr val="00FFFF"/>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65" autoAdjust="0"/>
    <p:restoredTop sz="94598" autoAdjust="0"/>
  </p:normalViewPr>
  <p:slideViewPr>
    <p:cSldViewPr>
      <p:cViewPr varScale="1">
        <p:scale>
          <a:sx n="81" d="100"/>
          <a:sy n="81" d="100"/>
        </p:scale>
        <p:origin x="300" y="78"/>
      </p:cViewPr>
      <p:guideLst>
        <p:guide orient="horz" pos="2160"/>
        <p:guide pos="3840"/>
        <p:guide orient="horz" pos="2260"/>
        <p:guide orient="horz" pos="2360"/>
        <p:guide pos="3973"/>
      </p:guideLst>
    </p:cSldViewPr>
  </p:slideViewPr>
  <p:outlineViewPr>
    <p:cViewPr>
      <p:scale>
        <a:sx n="33" d="100"/>
        <a:sy n="33" d="100"/>
      </p:scale>
      <p:origin x="0" y="0"/>
    </p:cViewPr>
  </p:outlineViewPr>
  <p:notesTextViewPr>
    <p:cViewPr>
      <p:scale>
        <a:sx n="3" d="2"/>
        <a:sy n="3" d="2"/>
      </p:scale>
      <p:origin x="0" y="0"/>
    </p:cViewPr>
  </p:notesTextViewPr>
  <p:sorterViewPr>
    <p:cViewPr>
      <p:scale>
        <a:sx n="200" d="100"/>
        <a:sy n="200" d="100"/>
      </p:scale>
      <p:origin x="0" y="-12848"/>
    </p:cViewPr>
  </p:sorterViewPr>
  <p:notesViewPr>
    <p:cSldViewPr>
      <p:cViewPr varScale="1">
        <p:scale>
          <a:sx n="40" d="100"/>
          <a:sy n="40" d="100"/>
        </p:scale>
        <p:origin x="-1464"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handoutMaster" Target="handoutMasters/handoutMaster1.xml"/><Relationship Id="rId125"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4018" name="Rectangle 2"/>
          <p:cNvSpPr>
            <a:spLocks noChangeArrowheads="1"/>
          </p:cNvSpPr>
          <p:nvPr/>
        </p:nvSpPr>
        <p:spPr bwMode="auto">
          <a:xfrm>
            <a:off x="6387398" y="8748507"/>
            <a:ext cx="400752"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a:fld id="{6DFF0A83-B5B7-4876-816D-47CF5E4D2E19}" type="slidenum">
              <a:rPr lang="en-US" altLang="en-US" sz="1400"/>
              <a:pPr algn="r"/>
              <a:t>‹#›</a:t>
            </a:fld>
            <a:endParaRPr lang="en-US" altLang="en-US" sz="1400" dirty="0"/>
          </a:p>
        </p:txBody>
      </p:sp>
    </p:spTree>
    <p:extLst>
      <p:ext uri="{BB962C8B-B14F-4D97-AF65-F5344CB8AC3E}">
        <p14:creationId xmlns:p14="http://schemas.microsoft.com/office/powerpoint/2010/main" val="211491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dirty="0"/>
              <a:t>Click to edit Master notes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7219" name="Rectangle 3"/>
          <p:cNvSpPr>
            <a:spLocks noGrp="1" noRot="1" noChangeAspect="1" noChangeArrowheads="1" noTextEdit="1"/>
          </p:cNvSpPr>
          <p:nvPr>
            <p:ph type="sldImg" idx="2"/>
          </p:nvPr>
        </p:nvSpPr>
        <p:spPr bwMode="auto">
          <a:xfrm>
            <a:off x="384175" y="687388"/>
            <a:ext cx="6089650" cy="34258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7220" name="Rectangle 4"/>
          <p:cNvSpPr>
            <a:spLocks noChangeArrowheads="1"/>
          </p:cNvSpPr>
          <p:nvPr/>
        </p:nvSpPr>
        <p:spPr bwMode="auto">
          <a:xfrm>
            <a:off x="6387398" y="8748507"/>
            <a:ext cx="400752"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a:fld id="{46A706BE-7CB2-4260-BEEE-62DF3291D970}" type="slidenum">
              <a:rPr lang="en-US" altLang="en-US" sz="1400">
                <a:latin typeface="Arial" panose="020B0604020202020204" pitchFamily="34" charset="0"/>
              </a:rPr>
              <a:pPr algn="r"/>
              <a:t>‹#›</a:t>
            </a:fld>
            <a:endParaRPr lang="en-US" altLang="en-US" sz="1400" dirty="0">
              <a:latin typeface="Arial" panose="020B0604020202020204" pitchFamily="34" charset="0"/>
            </a:endParaRPr>
          </a:p>
        </p:txBody>
      </p:sp>
    </p:spTree>
    <p:extLst>
      <p:ext uri="{BB962C8B-B14F-4D97-AF65-F5344CB8AC3E}">
        <p14:creationId xmlns:p14="http://schemas.microsoft.com/office/powerpoint/2010/main" val="32514274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47446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xfrm>
            <a:off x="384175" y="687388"/>
            <a:ext cx="6089650" cy="3425825"/>
          </a:xfrm>
          <a:ln/>
        </p:spPr>
      </p:sp>
      <p:sp>
        <p:nvSpPr>
          <p:cNvPr id="1464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1398468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235290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NEW PIC</a:t>
            </a:r>
          </a:p>
        </p:txBody>
      </p:sp>
    </p:spTree>
    <p:extLst>
      <p:ext uri="{BB962C8B-B14F-4D97-AF65-F5344CB8AC3E}">
        <p14:creationId xmlns:p14="http://schemas.microsoft.com/office/powerpoint/2010/main" val="1530562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1593067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1699246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ea typeface="+mn-ea"/>
                <a:cs typeface="+mn-cs"/>
              </a:rPr>
              <a:t>The Resource Conservation and Recovery Act (</a:t>
            </a:r>
            <a:r>
              <a:rPr lang="en-US" sz="1200" b="1" i="0" u="none" strike="noStrike" kern="1200" dirty="0">
                <a:solidFill>
                  <a:schemeClr val="tx1"/>
                </a:solidFill>
                <a:effectLst/>
                <a:ea typeface="+mn-ea"/>
                <a:cs typeface="+mn-cs"/>
              </a:rPr>
              <a:t>RCRA</a:t>
            </a:r>
            <a:r>
              <a:rPr lang="en-US" sz="1200" b="0" i="0" u="none" strike="noStrike" kern="1200" dirty="0">
                <a:solidFill>
                  <a:schemeClr val="tx1"/>
                </a:solidFill>
                <a:effectLst/>
                <a:ea typeface="+mn-ea"/>
                <a:cs typeface="+mn-cs"/>
              </a:rPr>
              <a:t>) is the public law that creates the framework for the proper management of hazardous and non-hazardous solid waste. The law describes the waste management program mandated by Congress that gave EPA authority to develop the </a:t>
            </a:r>
            <a:r>
              <a:rPr lang="en-US" sz="1200" b="1" i="0" u="none" strike="noStrike" kern="1200" dirty="0">
                <a:solidFill>
                  <a:schemeClr val="tx1"/>
                </a:solidFill>
                <a:effectLst/>
                <a:ea typeface="+mn-ea"/>
                <a:cs typeface="+mn-cs"/>
              </a:rPr>
              <a:t>RCRA</a:t>
            </a:r>
            <a:r>
              <a:rPr lang="en-US" sz="1200" b="0" i="0" u="none" strike="noStrike" kern="1200" dirty="0">
                <a:solidFill>
                  <a:schemeClr val="tx1"/>
                </a:solidFill>
                <a:effectLst/>
                <a:ea typeface="+mn-ea"/>
                <a:cs typeface="+mn-cs"/>
              </a:rPr>
              <a:t> </a:t>
            </a:r>
            <a:r>
              <a:rPr lang="en-US" sz="1200" b="0" i="0" u="none" strike="noStrike" kern="1200" dirty="0" err="1">
                <a:solidFill>
                  <a:schemeClr val="tx1"/>
                </a:solidFill>
                <a:effectLst/>
                <a:ea typeface="+mn-ea"/>
                <a:cs typeface="+mn-cs"/>
              </a:rPr>
              <a:t>program.Feb</a:t>
            </a:r>
            <a:r>
              <a:rPr lang="en-US" sz="1200" b="0" i="0" u="none" strike="noStrike" kern="1200" dirty="0">
                <a:solidFill>
                  <a:schemeClr val="tx1"/>
                </a:solidFill>
                <a:effectLst/>
                <a:ea typeface="+mn-ea"/>
                <a:cs typeface="+mn-cs"/>
              </a:rPr>
              <a:t> 12, 2019</a:t>
            </a:r>
            <a:endParaRPr lang="en-US" dirty="0"/>
          </a:p>
        </p:txBody>
      </p:sp>
    </p:spTree>
    <p:extLst>
      <p:ext uri="{BB962C8B-B14F-4D97-AF65-F5344CB8AC3E}">
        <p14:creationId xmlns:p14="http://schemas.microsoft.com/office/powerpoint/2010/main" val="30962355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998342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416045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2093752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xfrm>
            <a:off x="384175" y="687388"/>
            <a:ext cx="6089650" cy="3425825"/>
          </a:xfrm>
          <a:ln/>
        </p:spPr>
      </p:sp>
      <p:sp>
        <p:nvSpPr>
          <p:cNvPr id="1382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2474482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3.2</a:t>
            </a:r>
          </a:p>
        </p:txBody>
      </p:sp>
    </p:spTree>
    <p:extLst>
      <p:ext uri="{BB962C8B-B14F-4D97-AF65-F5344CB8AC3E}">
        <p14:creationId xmlns:p14="http://schemas.microsoft.com/office/powerpoint/2010/main" val="3172326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3.3 NEW PIC</a:t>
            </a:r>
          </a:p>
        </p:txBody>
      </p:sp>
    </p:spTree>
    <p:extLst>
      <p:ext uri="{BB962C8B-B14F-4D97-AF65-F5344CB8AC3E}">
        <p14:creationId xmlns:p14="http://schemas.microsoft.com/office/powerpoint/2010/main" val="11899361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3.3</a:t>
            </a:r>
          </a:p>
        </p:txBody>
      </p:sp>
    </p:spTree>
    <p:extLst>
      <p:ext uri="{BB962C8B-B14F-4D97-AF65-F5344CB8AC3E}">
        <p14:creationId xmlns:p14="http://schemas.microsoft.com/office/powerpoint/2010/main" val="961489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3.3</a:t>
            </a:r>
          </a:p>
        </p:txBody>
      </p:sp>
    </p:spTree>
    <p:extLst>
      <p:ext uri="{BB962C8B-B14F-4D97-AF65-F5344CB8AC3E}">
        <p14:creationId xmlns:p14="http://schemas.microsoft.com/office/powerpoint/2010/main" val="34263020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3.3</a:t>
            </a:r>
          </a:p>
        </p:txBody>
      </p:sp>
    </p:spTree>
    <p:extLst>
      <p:ext uri="{BB962C8B-B14F-4D97-AF65-F5344CB8AC3E}">
        <p14:creationId xmlns:p14="http://schemas.microsoft.com/office/powerpoint/2010/main" val="31437819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3.3</a:t>
            </a:r>
          </a:p>
        </p:txBody>
      </p:sp>
    </p:spTree>
    <p:extLst>
      <p:ext uri="{BB962C8B-B14F-4D97-AF65-F5344CB8AC3E}">
        <p14:creationId xmlns:p14="http://schemas.microsoft.com/office/powerpoint/2010/main" val="5271390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3.3</a:t>
            </a:r>
          </a:p>
        </p:txBody>
      </p:sp>
    </p:spTree>
    <p:extLst>
      <p:ext uri="{BB962C8B-B14F-4D97-AF65-F5344CB8AC3E}">
        <p14:creationId xmlns:p14="http://schemas.microsoft.com/office/powerpoint/2010/main" val="21273244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3.3</a:t>
            </a:r>
          </a:p>
        </p:txBody>
      </p:sp>
    </p:spTree>
    <p:extLst>
      <p:ext uri="{BB962C8B-B14F-4D97-AF65-F5344CB8AC3E}">
        <p14:creationId xmlns:p14="http://schemas.microsoft.com/office/powerpoint/2010/main" val="27240154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a:p>
            <a:r>
              <a:rPr lang="en-US" dirty="0"/>
              <a:t>You will also find links to:</a:t>
            </a:r>
          </a:p>
        </p:txBody>
      </p:sp>
    </p:spTree>
    <p:extLst>
      <p:ext uri="{BB962C8B-B14F-4D97-AF65-F5344CB8AC3E}">
        <p14:creationId xmlns:p14="http://schemas.microsoft.com/office/powerpoint/2010/main" val="3061607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xfrm>
            <a:off x="384175" y="687388"/>
            <a:ext cx="6089650" cy="3425825"/>
          </a:xfrm>
          <a:ln/>
        </p:spPr>
      </p:sp>
      <p:sp>
        <p:nvSpPr>
          <p:cNvPr id="1392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3.3</a:t>
            </a:r>
          </a:p>
        </p:txBody>
      </p:sp>
    </p:spTree>
    <p:extLst>
      <p:ext uri="{BB962C8B-B14F-4D97-AF65-F5344CB8AC3E}">
        <p14:creationId xmlns:p14="http://schemas.microsoft.com/office/powerpoint/2010/main" val="41856224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3.4.1</a:t>
            </a:r>
          </a:p>
          <a:p>
            <a:endParaRPr lang="en-US" dirty="0"/>
          </a:p>
        </p:txBody>
      </p:sp>
    </p:spTree>
    <p:extLst>
      <p:ext uri="{BB962C8B-B14F-4D97-AF65-F5344CB8AC3E}">
        <p14:creationId xmlns:p14="http://schemas.microsoft.com/office/powerpoint/2010/main" val="14716966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3.4.2</a:t>
            </a:r>
          </a:p>
          <a:p>
            <a:endParaRPr lang="en-US" dirty="0"/>
          </a:p>
        </p:txBody>
      </p:sp>
    </p:spTree>
    <p:extLst>
      <p:ext uri="{BB962C8B-B14F-4D97-AF65-F5344CB8AC3E}">
        <p14:creationId xmlns:p14="http://schemas.microsoft.com/office/powerpoint/2010/main" val="8352418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3.4.2</a:t>
            </a:r>
          </a:p>
          <a:p>
            <a:endParaRPr lang="en-US" dirty="0"/>
          </a:p>
        </p:txBody>
      </p:sp>
    </p:spTree>
    <p:extLst>
      <p:ext uri="{BB962C8B-B14F-4D97-AF65-F5344CB8AC3E}">
        <p14:creationId xmlns:p14="http://schemas.microsoft.com/office/powerpoint/2010/main" val="2452096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3.4.2</a:t>
            </a:r>
          </a:p>
          <a:p>
            <a:endParaRPr lang="en-US" dirty="0"/>
          </a:p>
        </p:txBody>
      </p:sp>
    </p:spTree>
    <p:extLst>
      <p:ext uri="{BB962C8B-B14F-4D97-AF65-F5344CB8AC3E}">
        <p14:creationId xmlns:p14="http://schemas.microsoft.com/office/powerpoint/2010/main" val="12422867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3.4.2 REMOVED DUPLICATE PHOTO, REPLACE</a:t>
            </a:r>
          </a:p>
          <a:p>
            <a:endParaRPr lang="en-US" dirty="0"/>
          </a:p>
        </p:txBody>
      </p:sp>
    </p:spTree>
    <p:extLst>
      <p:ext uri="{BB962C8B-B14F-4D97-AF65-F5344CB8AC3E}">
        <p14:creationId xmlns:p14="http://schemas.microsoft.com/office/powerpoint/2010/main" val="9273806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3.4.2</a:t>
            </a:r>
          </a:p>
          <a:p>
            <a:endParaRPr lang="en-US" dirty="0"/>
          </a:p>
        </p:txBody>
      </p:sp>
    </p:spTree>
    <p:extLst>
      <p:ext uri="{BB962C8B-B14F-4D97-AF65-F5344CB8AC3E}">
        <p14:creationId xmlns:p14="http://schemas.microsoft.com/office/powerpoint/2010/main" val="27467036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3.4.2</a:t>
            </a:r>
          </a:p>
          <a:p>
            <a:endParaRPr lang="en-US" dirty="0"/>
          </a:p>
        </p:txBody>
      </p:sp>
    </p:spTree>
    <p:extLst>
      <p:ext uri="{BB962C8B-B14F-4D97-AF65-F5344CB8AC3E}">
        <p14:creationId xmlns:p14="http://schemas.microsoft.com/office/powerpoint/2010/main" val="21045605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3.4.2 REPLACE BOTTOM PIC</a:t>
            </a:r>
          </a:p>
          <a:p>
            <a:endParaRPr lang="en-US" dirty="0"/>
          </a:p>
        </p:txBody>
      </p:sp>
    </p:spTree>
    <p:extLst>
      <p:ext uri="{BB962C8B-B14F-4D97-AF65-F5344CB8AC3E}">
        <p14:creationId xmlns:p14="http://schemas.microsoft.com/office/powerpoint/2010/main" val="26144325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a:xfrm>
            <a:off x="384175" y="687388"/>
            <a:ext cx="6089650" cy="3425825"/>
          </a:xfrm>
          <a:ln/>
        </p:spPr>
      </p:sp>
      <p:sp>
        <p:nvSpPr>
          <p:cNvPr id="16998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3699610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xfrm>
            <a:off x="384175" y="687388"/>
            <a:ext cx="6089650" cy="3425825"/>
          </a:xfrm>
          <a:ln/>
        </p:spPr>
      </p:sp>
      <p:sp>
        <p:nvSpPr>
          <p:cNvPr id="1402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384175" y="687388"/>
            <a:ext cx="6089650" cy="3425825"/>
          </a:xfrm>
          <a:ln/>
        </p:spPr>
      </p:sp>
      <p:sp>
        <p:nvSpPr>
          <p:cNvPr id="171011"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25529046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Rot="1" noChangeAspect="1" noChangeArrowheads="1" noTextEdit="1"/>
          </p:cNvSpPr>
          <p:nvPr>
            <p:ph type="sldImg"/>
          </p:nvPr>
        </p:nvSpPr>
        <p:spPr>
          <a:xfrm>
            <a:off x="384175" y="687388"/>
            <a:ext cx="6089650" cy="3425825"/>
          </a:xfrm>
          <a:ln/>
        </p:spPr>
      </p:sp>
      <p:sp>
        <p:nvSpPr>
          <p:cNvPr id="89090"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2027808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448434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xfrm>
            <a:off x="384175" y="687388"/>
            <a:ext cx="6089650" cy="3425825"/>
          </a:xfrm>
          <a:ln/>
        </p:spPr>
      </p:sp>
      <p:sp>
        <p:nvSpPr>
          <p:cNvPr id="1474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xfrm>
            <a:off x="384175" y="687388"/>
            <a:ext cx="6089650" cy="3425825"/>
          </a:xfrm>
          <a:ln/>
        </p:spPr>
      </p:sp>
      <p:sp>
        <p:nvSpPr>
          <p:cNvPr id="1484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ea typeface="+mn-ea"/>
                <a:cs typeface="+mn-cs"/>
              </a:rPr>
              <a:t>Federal Specifications for Compost Filter Socks</a:t>
            </a:r>
            <a:br>
              <a:rPr lang="en-US" sz="1200" kern="1200" dirty="0">
                <a:solidFill>
                  <a:schemeClr val="tx1"/>
                </a:solidFill>
                <a:effectLst/>
                <a:ea typeface="+mn-ea"/>
                <a:cs typeface="+mn-cs"/>
              </a:rPr>
            </a:br>
            <a:r>
              <a:rPr lang="en-US" sz="1200" kern="1200" dirty="0">
                <a:solidFill>
                  <a:schemeClr val="tx1"/>
                </a:solidFill>
                <a:effectLst/>
                <a:ea typeface="+mn-ea"/>
                <a:cs typeface="+mn-cs"/>
              </a:rPr>
              <a:t>for Sediment &amp; Erosion Control </a:t>
            </a:r>
            <a:endParaRPr lang="en-US" dirty="0">
              <a:effectLst/>
            </a:endParaRPr>
          </a:p>
          <a:p>
            <a:endParaRPr lang="en-US" dirty="0"/>
          </a:p>
          <a:p>
            <a:r>
              <a:rPr lang="en-US" sz="1200" kern="1200" dirty="0">
                <a:solidFill>
                  <a:schemeClr val="tx1"/>
                </a:solidFill>
                <a:effectLst/>
                <a:ea typeface="+mn-ea"/>
                <a:cs typeface="+mn-cs"/>
              </a:rPr>
              <a:t>As specified by </a:t>
            </a:r>
            <a:endParaRPr lang="en-US" dirty="0">
              <a:effectLst/>
            </a:endParaRPr>
          </a:p>
          <a:p>
            <a:r>
              <a:rPr lang="en-US" sz="1200" kern="1200" dirty="0">
                <a:solidFill>
                  <a:schemeClr val="tx1"/>
                </a:solidFill>
                <a:effectLst/>
                <a:ea typeface="+mn-ea"/>
                <a:cs typeface="+mn-cs"/>
              </a:rPr>
              <a:t>American Association of State Highway and Transportation Officials </a:t>
            </a:r>
            <a:endParaRPr lang="en-US" dirty="0">
              <a:effectLst/>
            </a:endParaRPr>
          </a:p>
          <a:p>
            <a:r>
              <a:rPr lang="en-US" sz="1200" kern="1200" dirty="0">
                <a:solidFill>
                  <a:schemeClr val="tx1"/>
                </a:solidFill>
                <a:effectLst/>
                <a:ea typeface="+mn-ea"/>
                <a:cs typeface="+mn-cs"/>
              </a:rPr>
              <a:t>US Army Corps of Engineers </a:t>
            </a:r>
            <a:endParaRPr lang="en-US" dirty="0">
              <a:effectLst/>
            </a:endParaRPr>
          </a:p>
          <a:p>
            <a:r>
              <a:rPr lang="en-US" sz="1200" kern="1200" dirty="0">
                <a:solidFill>
                  <a:schemeClr val="tx1"/>
                </a:solidFill>
                <a:effectLst/>
                <a:ea typeface="+mn-ea"/>
                <a:cs typeface="+mn-cs"/>
              </a:rPr>
              <a:t>United States Department of Agriculture Natural Resources Conservation Service </a:t>
            </a:r>
            <a:endParaRPr lang="en-US" dirty="0">
              <a:effectLst/>
            </a:endParaRPr>
          </a:p>
          <a:p>
            <a:r>
              <a:rPr lang="en-US" sz="1200" kern="1200" dirty="0">
                <a:solidFill>
                  <a:schemeClr val="tx1"/>
                </a:solidFill>
                <a:effectLst/>
                <a:ea typeface="+mn-ea"/>
                <a:cs typeface="+mn-cs"/>
              </a:rPr>
              <a:t>U.S. Environmental Protection Agency </a:t>
            </a:r>
            <a:endParaRPr lang="en-US" dirty="0">
              <a:effectLst/>
            </a:endParaRPr>
          </a:p>
          <a:p>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3.4.3</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Tree>
    <p:extLst>
      <p:ext uri="{BB962C8B-B14F-4D97-AF65-F5344CB8AC3E}">
        <p14:creationId xmlns:p14="http://schemas.microsoft.com/office/powerpoint/2010/main" val="38791818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3.4.3</a:t>
            </a:r>
          </a:p>
          <a:p>
            <a:endParaRPr lang="en-US" dirty="0"/>
          </a:p>
        </p:txBody>
      </p:sp>
    </p:spTree>
    <p:extLst>
      <p:ext uri="{BB962C8B-B14F-4D97-AF65-F5344CB8AC3E}">
        <p14:creationId xmlns:p14="http://schemas.microsoft.com/office/powerpoint/2010/main" val="801508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3.4.3</a:t>
            </a:r>
          </a:p>
        </p:txBody>
      </p:sp>
    </p:spTree>
    <p:extLst>
      <p:ext uri="{BB962C8B-B14F-4D97-AF65-F5344CB8AC3E}">
        <p14:creationId xmlns:p14="http://schemas.microsoft.com/office/powerpoint/2010/main" val="30766817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3.4.3</a:t>
            </a:r>
          </a:p>
          <a:p>
            <a:r>
              <a:rPr lang="en-US" dirty="0"/>
              <a:t>ADD ANOTHER PIC</a:t>
            </a:r>
          </a:p>
        </p:txBody>
      </p:sp>
    </p:spTree>
    <p:extLst>
      <p:ext uri="{BB962C8B-B14F-4D97-AF65-F5344CB8AC3E}">
        <p14:creationId xmlns:p14="http://schemas.microsoft.com/office/powerpoint/2010/main" val="35173347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3.4.4 NEED ANOTHER PIC</a:t>
            </a:r>
          </a:p>
          <a:p>
            <a:endParaRPr lang="en-US" dirty="0"/>
          </a:p>
        </p:txBody>
      </p:sp>
    </p:spTree>
    <p:extLst>
      <p:ext uri="{BB962C8B-B14F-4D97-AF65-F5344CB8AC3E}">
        <p14:creationId xmlns:p14="http://schemas.microsoft.com/office/powerpoint/2010/main" val="720224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xfrm>
            <a:off x="384175" y="687388"/>
            <a:ext cx="6089650" cy="3425825"/>
          </a:xfrm>
          <a:ln/>
        </p:spPr>
      </p:sp>
      <p:sp>
        <p:nvSpPr>
          <p:cNvPr id="1413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3.4.4</a:t>
            </a:r>
          </a:p>
        </p:txBody>
      </p:sp>
    </p:spTree>
    <p:extLst>
      <p:ext uri="{BB962C8B-B14F-4D97-AF65-F5344CB8AC3E}">
        <p14:creationId xmlns:p14="http://schemas.microsoft.com/office/powerpoint/2010/main" val="38058333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286282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66568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3.4.5 </a:t>
            </a:r>
          </a:p>
        </p:txBody>
      </p:sp>
    </p:spTree>
    <p:extLst>
      <p:ext uri="{BB962C8B-B14F-4D97-AF65-F5344CB8AC3E}">
        <p14:creationId xmlns:p14="http://schemas.microsoft.com/office/powerpoint/2010/main" val="12574982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628557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18848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3.4.6</a:t>
            </a:r>
          </a:p>
        </p:txBody>
      </p:sp>
    </p:spTree>
    <p:extLst>
      <p:ext uri="{BB962C8B-B14F-4D97-AF65-F5344CB8AC3E}">
        <p14:creationId xmlns:p14="http://schemas.microsoft.com/office/powerpoint/2010/main" val="17013809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3.4.6 ANOTHER PIC?</a:t>
            </a:r>
          </a:p>
        </p:txBody>
      </p:sp>
    </p:spTree>
    <p:extLst>
      <p:ext uri="{BB962C8B-B14F-4D97-AF65-F5344CB8AC3E}">
        <p14:creationId xmlns:p14="http://schemas.microsoft.com/office/powerpoint/2010/main" val="25509235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3.4.7</a:t>
            </a:r>
          </a:p>
        </p:txBody>
      </p:sp>
    </p:spTree>
    <p:extLst>
      <p:ext uri="{BB962C8B-B14F-4D97-AF65-F5344CB8AC3E}">
        <p14:creationId xmlns:p14="http://schemas.microsoft.com/office/powerpoint/2010/main" val="14682852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3.4.7</a:t>
            </a:r>
          </a:p>
        </p:txBody>
      </p:sp>
    </p:spTree>
    <p:extLst>
      <p:ext uri="{BB962C8B-B14F-4D97-AF65-F5344CB8AC3E}">
        <p14:creationId xmlns:p14="http://schemas.microsoft.com/office/powerpoint/2010/main" val="2164052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xfrm>
            <a:off x="384175" y="687388"/>
            <a:ext cx="6089650" cy="3425825"/>
          </a:xfrm>
          <a:ln/>
        </p:spPr>
      </p:sp>
      <p:sp>
        <p:nvSpPr>
          <p:cNvPr id="1423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91633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3.4.7</a:t>
            </a:r>
          </a:p>
        </p:txBody>
      </p:sp>
    </p:spTree>
    <p:extLst>
      <p:ext uri="{BB962C8B-B14F-4D97-AF65-F5344CB8AC3E}">
        <p14:creationId xmlns:p14="http://schemas.microsoft.com/office/powerpoint/2010/main" val="38554946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3.4.7</a:t>
            </a:r>
          </a:p>
        </p:txBody>
      </p:sp>
    </p:spTree>
    <p:extLst>
      <p:ext uri="{BB962C8B-B14F-4D97-AF65-F5344CB8AC3E}">
        <p14:creationId xmlns:p14="http://schemas.microsoft.com/office/powerpoint/2010/main" val="110908573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3.4.7</a:t>
            </a:r>
          </a:p>
        </p:txBody>
      </p:sp>
    </p:spTree>
    <p:extLst>
      <p:ext uri="{BB962C8B-B14F-4D97-AF65-F5344CB8AC3E}">
        <p14:creationId xmlns:p14="http://schemas.microsoft.com/office/powerpoint/2010/main" val="40647691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3.4.7</a:t>
            </a:r>
          </a:p>
        </p:txBody>
      </p:sp>
    </p:spTree>
    <p:extLst>
      <p:ext uri="{BB962C8B-B14F-4D97-AF65-F5344CB8AC3E}">
        <p14:creationId xmlns:p14="http://schemas.microsoft.com/office/powerpoint/2010/main" val="367442564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ADD PIC</a:t>
            </a:r>
          </a:p>
        </p:txBody>
      </p:sp>
    </p:spTree>
    <p:extLst>
      <p:ext uri="{BB962C8B-B14F-4D97-AF65-F5344CB8AC3E}">
        <p14:creationId xmlns:p14="http://schemas.microsoft.com/office/powerpoint/2010/main" val="223140904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023220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11718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NEW PIC</a:t>
            </a:r>
          </a:p>
        </p:txBody>
      </p:sp>
    </p:spTree>
    <p:extLst>
      <p:ext uri="{BB962C8B-B14F-4D97-AF65-F5344CB8AC3E}">
        <p14:creationId xmlns:p14="http://schemas.microsoft.com/office/powerpoint/2010/main" val="132865542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REMOVE ANIMATE</a:t>
            </a:r>
          </a:p>
        </p:txBody>
      </p:sp>
    </p:spTree>
    <p:extLst>
      <p:ext uri="{BB962C8B-B14F-4D97-AF65-F5344CB8AC3E}">
        <p14:creationId xmlns:p14="http://schemas.microsoft.com/office/powerpoint/2010/main" val="2818924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xfrm>
            <a:off x="384175" y="687388"/>
            <a:ext cx="6089650" cy="3425825"/>
          </a:xfrm>
          <a:ln/>
        </p:spPr>
      </p:sp>
      <p:sp>
        <p:nvSpPr>
          <p:cNvPr id="1433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REMOVE ANIMATE ADD ANOTER PIC WITH COVER ON</a:t>
            </a:r>
          </a:p>
        </p:txBody>
      </p:sp>
    </p:spTree>
    <p:extLst>
      <p:ext uri="{BB962C8B-B14F-4D97-AF65-F5344CB8AC3E}">
        <p14:creationId xmlns:p14="http://schemas.microsoft.com/office/powerpoint/2010/main" val="4812945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70512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464349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799974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410648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110462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834486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xfrm>
            <a:off x="384175" y="687388"/>
            <a:ext cx="6089650" cy="3425825"/>
          </a:xfrm>
          <a:ln/>
        </p:spPr>
      </p:sp>
      <p:sp>
        <p:nvSpPr>
          <p:cNvPr id="1935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FL PIC</a:t>
            </a:r>
          </a:p>
        </p:txBody>
      </p:sp>
    </p:spTree>
    <p:extLst>
      <p:ext uri="{BB962C8B-B14F-4D97-AF65-F5344CB8AC3E}">
        <p14:creationId xmlns:p14="http://schemas.microsoft.com/office/powerpoint/2010/main" val="34355063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0554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xfrm>
            <a:off x="384175" y="687388"/>
            <a:ext cx="6089650" cy="3425825"/>
          </a:xfrm>
          <a:ln/>
        </p:spPr>
      </p:sp>
      <p:sp>
        <p:nvSpPr>
          <p:cNvPr id="1443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38815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5488246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320327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406288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PIC?</a:t>
            </a:r>
          </a:p>
        </p:txBody>
      </p:sp>
    </p:spTree>
    <p:extLst>
      <p:ext uri="{BB962C8B-B14F-4D97-AF65-F5344CB8AC3E}">
        <p14:creationId xmlns:p14="http://schemas.microsoft.com/office/powerpoint/2010/main" val="356008844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731251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Replaced screen shot with clearer picture</a:t>
            </a:r>
          </a:p>
        </p:txBody>
      </p:sp>
    </p:spTree>
    <p:extLst>
      <p:ext uri="{BB962C8B-B14F-4D97-AF65-F5344CB8AC3E}">
        <p14:creationId xmlns:p14="http://schemas.microsoft.com/office/powerpoint/2010/main" val="714154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xfrm>
            <a:off x="384175" y="687388"/>
            <a:ext cx="6089650" cy="3425825"/>
          </a:xfrm>
          <a:ln/>
        </p:spPr>
      </p:sp>
      <p:sp>
        <p:nvSpPr>
          <p:cNvPr id="14541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112DA-B6CA-4C49-8993-1E516C45863D}" type="slidenum">
              <a:rPr lang="en-US" smtClean="0"/>
              <a:t>‹#›</a:t>
            </a:fld>
            <a:endParaRPr lang="en-US"/>
          </a:p>
        </p:txBody>
      </p:sp>
    </p:spTree>
    <p:extLst>
      <p:ext uri="{BB962C8B-B14F-4D97-AF65-F5344CB8AC3E}">
        <p14:creationId xmlns:p14="http://schemas.microsoft.com/office/powerpoint/2010/main" val="2601643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8AC112DA-B6CA-4C49-8993-1E516C45863D}" type="slidenum">
              <a:rPr lang="en-US" smtClean="0"/>
              <a:t>‹#›</a:t>
            </a:fld>
            <a:endParaRPr lang="en-US"/>
          </a:p>
        </p:txBody>
      </p:sp>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52049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997162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8504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03258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A0027388-62EA-DE48-A209-EF7CA10057E9}"/>
              </a:ext>
            </a:extLst>
          </p:cNvPr>
          <p:cNvSpPr/>
          <p:nvPr userDrawn="1"/>
        </p:nvSpPr>
        <p:spPr>
          <a:xfrm>
            <a:off x="135779" y="1386291"/>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40"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65581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6608DD6-E8B7-4A47-ACD0-151608AB1471}"/>
              </a:ext>
            </a:extLst>
          </p:cNvPr>
          <p:cNvSpPr/>
          <p:nvPr userDrawn="1"/>
        </p:nvSpPr>
        <p:spPr>
          <a:xfrm>
            <a:off x="458063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60081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FB1289-BA35-A548-8B04-B96C2C2C4B9A}"/>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6A31449A-2FA3-CD40-AC84-157BCEA8956B}"/>
              </a:ext>
            </a:extLst>
          </p:cNvPr>
          <p:cNvSpPr/>
          <p:nvPr userDrawn="1"/>
        </p:nvSpPr>
        <p:spPr>
          <a:xfrm>
            <a:off x="4269867"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76275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881758-5C54-FE44-8BBD-BE9F14090DBF}"/>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5D74B4F-0AF2-544C-BBE1-F3D728C735D5}"/>
              </a:ext>
            </a:extLst>
          </p:cNvPr>
          <p:cNvSpPr/>
          <p:nvPr userDrawn="1"/>
        </p:nvSpPr>
        <p:spPr>
          <a:xfrm>
            <a:off x="488390" y="1386291"/>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7"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5725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134CDB-79F6-264B-B31E-ADB427867965}"/>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EAF781C-C56E-5848-A911-7076A563E0C5}"/>
              </a:ext>
            </a:extLst>
          </p:cNvPr>
          <p:cNvSpPr/>
          <p:nvPr userDrawn="1"/>
        </p:nvSpPr>
        <p:spPr>
          <a:xfrm>
            <a:off x="271155"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3"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36969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CC75B1-A472-5D4A-BC6C-3A99D9C5C122}"/>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9757DCF-EDBE-7047-8355-609423C64C97}"/>
              </a:ext>
            </a:extLst>
          </p:cNvPr>
          <p:cNvSpPr/>
          <p:nvPr userDrawn="1"/>
        </p:nvSpPr>
        <p:spPr>
          <a:xfrm>
            <a:off x="187491"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1997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1"/>
            <a:ext cx="1062435" cy="1062435"/>
          </a:xfrm>
          <a:prstGeom prst="rect">
            <a:avLst/>
          </a:prstGeom>
        </p:spPr>
      </p:pic>
    </p:spTree>
    <p:extLst>
      <p:ext uri="{BB962C8B-B14F-4D97-AF65-F5344CB8AC3E}">
        <p14:creationId xmlns:p14="http://schemas.microsoft.com/office/powerpoint/2010/main" val="3516685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99103D-61AB-D74C-9D35-085D46F58CE9}"/>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2FA6816-B517-DA4F-9915-A0A632A2BF9B}"/>
              </a:ext>
            </a:extLst>
          </p:cNvPr>
          <p:cNvSpPr/>
          <p:nvPr userDrawn="1"/>
        </p:nvSpPr>
        <p:spPr>
          <a:xfrm>
            <a:off x="6346195"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520881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27BB61-D36D-C444-BC6B-3E64FB27D77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7F38FBE-460A-D441-9EDF-7C42DA61129B}"/>
              </a:ext>
            </a:extLst>
          </p:cNvPr>
          <p:cNvSpPr/>
          <p:nvPr userDrawn="1"/>
        </p:nvSpPr>
        <p:spPr>
          <a:xfrm>
            <a:off x="1203367" y="1580867"/>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95159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04662EA-E746-2C4F-8011-A6AACEDFF6DC}"/>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70A8D1B6-4D7F-6849-92E4-BF2EC945BD09}"/>
              </a:ext>
            </a:extLst>
          </p:cNvPr>
          <p:cNvSpPr/>
          <p:nvPr userDrawn="1"/>
        </p:nvSpPr>
        <p:spPr>
          <a:xfrm>
            <a:off x="210789"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3223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9839EF-4580-2840-A5B6-58037EE5BF3D}"/>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C789B56-ECF3-C341-899C-8E67056D85D1}"/>
              </a:ext>
            </a:extLst>
          </p:cNvPr>
          <p:cNvSpPr/>
          <p:nvPr userDrawn="1"/>
        </p:nvSpPr>
        <p:spPr>
          <a:xfrm>
            <a:off x="152400" y="5597811"/>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635811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DE35CD-2123-EF49-AD6E-714D48C8ED83}"/>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TextBox 3">
            <a:extLst>
              <a:ext uri="{FF2B5EF4-FFF2-40B4-BE49-F238E27FC236}">
                <a16:creationId xmlns:a16="http://schemas.microsoft.com/office/drawing/2014/main" id="{55A76C35-9906-6847-91E5-371C9621D034}"/>
              </a:ext>
            </a:extLst>
          </p:cNvPr>
          <p:cNvSpPr txBox="1"/>
          <p:nvPr userDrawn="1"/>
        </p:nvSpPr>
        <p:spPr>
          <a:xfrm>
            <a:off x="477080" y="1719471"/>
            <a:ext cx="5695121" cy="5078313"/>
          </a:xfrm>
          <a:prstGeom prst="rect">
            <a:avLst/>
          </a:prstGeom>
          <a:noFill/>
        </p:spPr>
        <p:txBody>
          <a:bodyPr wrap="square" rtlCol="0">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Verdana</a:t>
            </a:r>
          </a:p>
          <a:p>
            <a:endParaRPr lang="en-US" sz="1800" b="1" dirty="0">
              <a:latin typeface="Verdana" panose="020B0604030504040204" pitchFamily="34" charset="0"/>
              <a:ea typeface="Verdana" panose="020B0604030504040204" pitchFamily="34" charset="0"/>
              <a:cs typeface="Verdana" panose="020B0604030504040204" pitchFamily="34" charset="0"/>
            </a:endParaRPr>
          </a:p>
          <a:p>
            <a:r>
              <a:rPr lang="en-US" sz="1800" b="1" dirty="0">
                <a:latin typeface="Verdana" panose="020B0604030504040204" pitchFamily="34" charset="0"/>
                <a:ea typeface="Verdana" panose="020B0604030504040204" pitchFamily="34" charset="0"/>
                <a:cs typeface="Verdana" panose="020B0604030504040204" pitchFamily="34" charset="0"/>
              </a:rPr>
              <a:t>THE FLORIDA DEPARTMENT OF ENVIRONMENTAL PROTECTION </a:t>
            </a:r>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a:p>
            <a:r>
              <a:rPr lang="en-US" sz="1800"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800" dirty="0">
              <a:latin typeface="Verdana" panose="020B0604030504040204" pitchFamily="34" charset="0"/>
              <a:ea typeface="Verdana" panose="020B0604030504040204" pitchFamily="34" charset="0"/>
              <a:cs typeface="Verdana" panose="020B0604030504040204" pitchFamily="34" charset="0"/>
            </a:endParaRPr>
          </a:p>
          <a:p>
            <a:r>
              <a:rPr lang="en-US" sz="1800"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sz="1800"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2" y="1719470"/>
            <a:ext cx="5695121" cy="5078313"/>
          </a:xfrm>
          <a:prstGeom prst="rect">
            <a:avLst/>
          </a:prstGeom>
          <a:noFill/>
        </p:spPr>
        <p:txBody>
          <a:bodyPr wrap="square" rtlCol="0">
            <a:spAutoFit/>
          </a:bodyPr>
          <a:lstStyle/>
          <a:p>
            <a:r>
              <a:rPr lang="en-US" sz="1800" b="1" dirty="0">
                <a:latin typeface="Arial" panose="020B0604020202020204" pitchFamily="34" charset="0"/>
                <a:ea typeface="Verdana" panose="020B0604030504040204" pitchFamily="34" charset="0"/>
                <a:cs typeface="Arial" panose="020B0604020202020204" pitchFamily="34" charset="0"/>
              </a:rPr>
              <a:t>Arial</a:t>
            </a:r>
          </a:p>
          <a:p>
            <a:endParaRPr lang="en-US" sz="1800" b="1" dirty="0">
              <a:latin typeface="Arial" panose="020B0604020202020204" pitchFamily="34" charset="0"/>
              <a:ea typeface="Verdana" panose="020B0604030504040204" pitchFamily="34" charset="0"/>
              <a:cs typeface="Arial" panose="020B0604020202020204" pitchFamily="34" charset="0"/>
            </a:endParaRPr>
          </a:p>
          <a:p>
            <a:r>
              <a:rPr lang="en-US" sz="1800" b="1" dirty="0">
                <a:latin typeface="Arial" panose="020B0604020202020204" pitchFamily="34" charset="0"/>
                <a:ea typeface="Verdana" panose="020B0604030504040204" pitchFamily="34" charset="0"/>
                <a:cs typeface="Arial" panose="020B0604020202020204" pitchFamily="34" charset="0"/>
              </a:rPr>
              <a:t>THE FLORIDA DEPARTMENT OF ENVIRONMENTAL PROTECTION </a:t>
            </a:r>
            <a:endParaRPr lang="en-US" sz="1800" dirty="0">
              <a:latin typeface="Arial" panose="020B0604020202020204" pitchFamily="34" charset="0"/>
              <a:ea typeface="Verdana" panose="020B0604030504040204" pitchFamily="34" charset="0"/>
              <a:cs typeface="Arial" panose="020B0604020202020204" pitchFamily="34" charset="0"/>
            </a:endParaRPr>
          </a:p>
          <a:p>
            <a:endParaRPr lang="en-US" sz="1800" dirty="0">
              <a:latin typeface="Arial" panose="020B0604020202020204" pitchFamily="34" charset="0"/>
              <a:ea typeface="Verdana" panose="020B0604030504040204" pitchFamily="34" charset="0"/>
              <a:cs typeface="Arial" panose="020B0604020202020204" pitchFamily="34" charset="0"/>
            </a:endParaRPr>
          </a:p>
          <a:p>
            <a:r>
              <a:rPr lang="en-US" sz="1800"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800" dirty="0">
              <a:latin typeface="Arial" panose="020B0604020202020204" pitchFamily="34" charset="0"/>
              <a:ea typeface="Verdana" panose="020B0604030504040204" pitchFamily="34" charset="0"/>
              <a:cs typeface="Arial" panose="020B0604020202020204" pitchFamily="34" charset="0"/>
            </a:endParaRPr>
          </a:p>
          <a:p>
            <a:r>
              <a:rPr lang="en-US" sz="1800" dirty="0">
                <a:latin typeface="Arial" panose="020B0604020202020204" pitchFamily="34" charset="0"/>
                <a:ea typeface="Verdana" panose="020B0604030504040204" pitchFamily="34" charset="0"/>
                <a:cs typeface="Arial" panose="020B0604020202020204" pitchFamily="34" charset="0"/>
              </a:rPr>
              <a:t>HEADER FONT SIZE: 24 - 40</a:t>
            </a:r>
          </a:p>
          <a:p>
            <a:r>
              <a:rPr lang="en-US" sz="1800" dirty="0">
                <a:latin typeface="Arial" panose="020B0604020202020204" pitchFamily="34" charset="0"/>
                <a:ea typeface="Verdana" panose="020B0604030504040204" pitchFamily="34" charset="0"/>
                <a:cs typeface="Arial" panose="020B0604020202020204" pitchFamily="34" charset="0"/>
              </a:rPr>
              <a:t>BODY FONT SIZE: 18 - 24</a:t>
            </a:r>
          </a:p>
          <a:p>
            <a:endParaRPr lang="en-US" sz="1800" dirty="0">
              <a:latin typeface="Arial" panose="020B0604020202020204" pitchFamily="34" charset="0"/>
              <a:ea typeface="Verdana" panose="020B0604030504040204" pitchFamily="34" charset="0"/>
              <a:cs typeface="Arial" panose="020B0604020202020204" pitchFamily="34" charset="0"/>
            </a:endParaRPr>
          </a:p>
          <a:p>
            <a:endParaRPr lang="en-US" sz="1800" dirty="0">
              <a:latin typeface="Arial" panose="020B0604020202020204" pitchFamily="34" charset="0"/>
              <a:ea typeface="Verdana" panose="020B0604030504040204" pitchFamily="34" charset="0"/>
              <a:cs typeface="Arial" panose="020B0604020202020204" pitchFamily="34" charset="0"/>
            </a:endParaRPr>
          </a:p>
          <a:p>
            <a:endParaRPr lang="en-US" sz="1800"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6" y="397741"/>
            <a:ext cx="7564581" cy="477054"/>
          </a:xfrm>
          <a:prstGeom prst="rect">
            <a:avLst/>
          </a:prstGeom>
          <a:noFill/>
        </p:spPr>
        <p:txBody>
          <a:bodyPr wrap="square" rtlCol="0">
            <a:spAutoFit/>
          </a:bodyPr>
          <a:lstStyle/>
          <a:p>
            <a:pPr>
              <a:lnSpc>
                <a:spcPts val="3000"/>
              </a:lnSpc>
            </a:pPr>
            <a:r>
              <a:rPr lang="en-US" sz="3000"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0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94493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16DA57-B086-3E4C-A3AD-8618FEF86EA5}"/>
              </a:ext>
            </a:extLst>
          </p:cNvPr>
          <p:cNvSpPr>
            <a:spLocks noGrp="1"/>
          </p:cNvSpPr>
          <p:nvPr>
            <p:ph type="sldNum" sz="quarter" idx="10"/>
          </p:nvPr>
        </p:nvSpPr>
        <p:spPr/>
        <p:txBody>
          <a:bodyPr/>
          <a:lstStyle/>
          <a:p>
            <a:fld id="{8AC112DA-B6CA-4C49-8993-1E516C45863D}" type="slidenum">
              <a:rPr lang="en-US" smtClean="0"/>
              <a:t>‹#›</a:t>
            </a:fld>
            <a:endParaRPr lang="en-US"/>
          </a:p>
        </p:txBody>
      </p:sp>
      <p:grpSp>
        <p:nvGrpSpPr>
          <p:cNvPr id="13" name="Group 12">
            <a:extLst>
              <a:ext uri="{FF2B5EF4-FFF2-40B4-BE49-F238E27FC236}">
                <a16:creationId xmlns:a16="http://schemas.microsoft.com/office/drawing/2014/main" id="{DFEB3078-62F2-A449-BEF5-45F93CC51BAD}"/>
              </a:ext>
            </a:extLst>
          </p:cNvPr>
          <p:cNvGrpSpPr/>
          <p:nvPr userDrawn="1"/>
        </p:nvGrpSpPr>
        <p:grpSpPr>
          <a:xfrm>
            <a:off x="1842656" y="1915393"/>
            <a:ext cx="8506691" cy="4024746"/>
            <a:chOff x="2202874" y="2057400"/>
            <a:chExt cx="8506691" cy="4024746"/>
          </a:xfrm>
        </p:grpSpPr>
        <p:sp>
          <p:nvSpPr>
            <p:cNvPr id="4" name="Rectangle 3">
              <a:extLst>
                <a:ext uri="{FF2B5EF4-FFF2-40B4-BE49-F238E27FC236}">
                  <a16:creationId xmlns:a16="http://schemas.microsoft.com/office/drawing/2014/main" id="{336DF451-4AFD-994B-A821-3D48C86E8E1E}"/>
                </a:ext>
              </a:extLst>
            </p:cNvPr>
            <p:cNvSpPr/>
            <p:nvPr userDrawn="1"/>
          </p:nvSpPr>
          <p:spPr>
            <a:xfrm>
              <a:off x="2202874" y="2057400"/>
              <a:ext cx="1828800"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762C6837-E0FE-494C-8418-07DDBC9FF09A}"/>
                </a:ext>
              </a:extLst>
            </p:cNvPr>
            <p:cNvSpPr/>
            <p:nvPr userDrawn="1"/>
          </p:nvSpPr>
          <p:spPr>
            <a:xfrm>
              <a:off x="4428838" y="2057400"/>
              <a:ext cx="1828800" cy="1828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Rectangle 5">
              <a:extLst>
                <a:ext uri="{FF2B5EF4-FFF2-40B4-BE49-F238E27FC236}">
                  <a16:creationId xmlns:a16="http://schemas.microsoft.com/office/drawing/2014/main" id="{61D379AE-02FA-A04C-AE69-C6E2D2263846}"/>
                </a:ext>
              </a:extLst>
            </p:cNvPr>
            <p:cNvSpPr/>
            <p:nvPr userDrawn="1"/>
          </p:nvSpPr>
          <p:spPr>
            <a:xfrm>
              <a:off x="6654802" y="2057400"/>
              <a:ext cx="1828800"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8DFB65FB-ADAE-694A-98A8-219BD99274AA}"/>
                </a:ext>
              </a:extLst>
            </p:cNvPr>
            <p:cNvSpPr/>
            <p:nvPr userDrawn="1"/>
          </p:nvSpPr>
          <p:spPr>
            <a:xfrm>
              <a:off x="8880765" y="2057400"/>
              <a:ext cx="1828800" cy="1828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F73DD18D-4B05-5345-9566-5F6E3F070C93}"/>
                </a:ext>
              </a:extLst>
            </p:cNvPr>
            <p:cNvSpPr/>
            <p:nvPr userDrawn="1"/>
          </p:nvSpPr>
          <p:spPr>
            <a:xfrm>
              <a:off x="4428838" y="423949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1FD36C4D-49CB-8144-AD92-06C464D4CFDF}"/>
                </a:ext>
              </a:extLst>
            </p:cNvPr>
            <p:cNvSpPr/>
            <p:nvPr userDrawn="1"/>
          </p:nvSpPr>
          <p:spPr>
            <a:xfrm>
              <a:off x="2202874" y="4239491"/>
              <a:ext cx="18288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7E397E1C-CA99-2649-B4F8-4CC4C1085271}"/>
                </a:ext>
              </a:extLst>
            </p:cNvPr>
            <p:cNvSpPr/>
            <p:nvPr userDrawn="1"/>
          </p:nvSpPr>
          <p:spPr>
            <a:xfrm>
              <a:off x="8880765" y="4253346"/>
              <a:ext cx="1828800" cy="1828800"/>
            </a:xfrm>
            <a:prstGeom prst="rect">
              <a:avLst/>
            </a:prstGeom>
            <a:solidFill>
              <a:srgbClr val="B0B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w="0"/>
                <a:solidFill>
                  <a:schemeClr val="accent1"/>
                </a:solidFill>
                <a:effectLst>
                  <a:outerShdw blurRad="38100" dist="25400" dir="5400000" algn="ctr" rotWithShape="0">
                    <a:srgbClr val="6E747A">
                      <a:alpha val="43000"/>
                    </a:srgbClr>
                  </a:outerShdw>
                </a:effectLst>
              </a:endParaRPr>
            </a:p>
          </p:txBody>
        </p:sp>
        <p:sp>
          <p:nvSpPr>
            <p:cNvPr id="11" name="Rectangle 10">
              <a:extLst>
                <a:ext uri="{FF2B5EF4-FFF2-40B4-BE49-F238E27FC236}">
                  <a16:creationId xmlns:a16="http://schemas.microsoft.com/office/drawing/2014/main" id="{0E3E6921-3023-5144-BE6B-CC7937CAB0BF}"/>
                </a:ext>
              </a:extLst>
            </p:cNvPr>
            <p:cNvSpPr/>
            <p:nvPr userDrawn="1"/>
          </p:nvSpPr>
          <p:spPr>
            <a:xfrm>
              <a:off x="6654802" y="4239491"/>
              <a:ext cx="1828800" cy="1828800"/>
            </a:xfrm>
            <a:prstGeom prst="rect">
              <a:avLst/>
            </a:prstGeom>
            <a:solidFill>
              <a:srgbClr val="6E8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2" name="TextBox 11">
            <a:extLst>
              <a:ext uri="{FF2B5EF4-FFF2-40B4-BE49-F238E27FC236}">
                <a16:creationId xmlns:a16="http://schemas.microsoft.com/office/drawing/2014/main" id="{AA24E9DF-6AC1-3241-A316-1D6D032CEA0B}"/>
              </a:ext>
            </a:extLst>
          </p:cNvPr>
          <p:cNvSpPr txBox="1"/>
          <p:nvPr userDrawn="1"/>
        </p:nvSpPr>
        <p:spPr>
          <a:xfrm>
            <a:off x="2092041" y="134505"/>
            <a:ext cx="8853329" cy="861774"/>
          </a:xfrm>
          <a:prstGeom prst="rect">
            <a:avLst/>
          </a:prstGeom>
          <a:noFill/>
        </p:spPr>
        <p:txBody>
          <a:bodyPr wrap="square" rtlCol="0">
            <a:spAutoFit/>
          </a:bodyPr>
          <a:lstStyle/>
          <a:p>
            <a:pPr>
              <a:lnSpc>
                <a:spcPts val="3000"/>
              </a:lnSpc>
            </a:pPr>
            <a:r>
              <a:rPr lang="en-US" sz="3000" b="1" dirty="0">
                <a:solidFill>
                  <a:schemeClr val="bg1"/>
                </a:solidFill>
                <a:latin typeface="Arial" panose="020B0604020202020204" pitchFamily="34" charset="0"/>
                <a:ea typeface="Verdana" panose="020B0604030504040204" pitchFamily="34" charset="0"/>
                <a:cs typeface="Arial" panose="020B0604020202020204" pitchFamily="34" charset="0"/>
              </a:rPr>
              <a:t>DEP PPT BLUE THEME </a:t>
            </a:r>
          </a:p>
          <a:p>
            <a:pPr>
              <a:lnSpc>
                <a:spcPts val="3000"/>
              </a:lnSpc>
            </a:pPr>
            <a:r>
              <a:rPr lang="en-US" sz="3000" b="1" dirty="0">
                <a:solidFill>
                  <a:schemeClr val="bg1"/>
                </a:solidFill>
                <a:latin typeface="Arial" panose="020B0604020202020204" pitchFamily="34" charset="0"/>
                <a:ea typeface="Verdana" panose="020B0604030504040204" pitchFamily="34" charset="0"/>
                <a:cs typeface="Arial" panose="020B0604020202020204" pitchFamily="34" charset="0"/>
              </a:rPr>
              <a:t>COLOR PALETTE</a:t>
            </a:r>
            <a:endParaRPr lang="en-US" sz="30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78513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a:spcBef>
                <a:spcPct val="50000"/>
              </a:spcBef>
              <a:defRPr/>
            </a:pPr>
            <a:endParaRPr lang="en-US"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2789392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a:spcBef>
                <a:spcPct val="50000"/>
              </a:spcBef>
              <a:defRPr/>
            </a:pPr>
            <a:endParaRPr lang="en-US"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41564555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a:spcBef>
                <a:spcPct val="50000"/>
              </a:spcBef>
              <a:defRPr/>
            </a:pPr>
            <a:endParaRPr lang="en-US"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5910550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04800" y="2895600"/>
            <a:ext cx="115824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mtClean="0">
                <a:solidFill>
                  <a:srgbClr val="41453B"/>
                </a:solidFill>
                <a:effectLst>
                  <a:outerShdw blurRad="38100" dist="38100" dir="2700000" algn="tl">
                    <a:srgbClr val="000000">
                      <a:alpha val="43137"/>
                    </a:srgbClr>
                  </a:outerShdw>
                </a:effectLst>
              </a:rPr>
              <a:pPr>
                <a:spcBef>
                  <a:spcPct val="50000"/>
                </a:spcBef>
                <a:defRPr/>
              </a:pPr>
              <a:t>3/2/2023</a:t>
            </a:fld>
            <a:endParaRPr lang="en-US" dirty="0">
              <a:solidFill>
                <a:srgbClr val="41453B"/>
              </a:solidFill>
              <a:effectLst>
                <a:outerShdw blurRad="38100" dist="38100" dir="2700000" algn="tl">
                  <a:srgbClr val="000000">
                    <a:alpha val="43137"/>
                  </a:srgbClr>
                </a:outerShdw>
              </a:effectLst>
            </a:endParaRPr>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dirty="0">
              <a:solidFill>
                <a:srgbClr val="41453B"/>
              </a:solidFill>
              <a:effectLst>
                <a:outerShdw blurRad="38100" dist="38100" dir="2700000" algn="tl">
                  <a:srgbClr val="000000">
                    <a:alpha val="43137"/>
                  </a:srgbClr>
                </a:outerShdw>
              </a:effectLst>
            </a:endParaRPr>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12192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656893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3A8D8CAB-51FF-BF49-9097-35CC33F1964E}"/>
              </a:ext>
            </a:extLst>
          </p:cNvPr>
          <p:cNvSpPr/>
          <p:nvPr userDrawn="1"/>
        </p:nvSpPr>
        <p:spPr>
          <a:xfrm>
            <a:off x="1" y="1249314"/>
            <a:ext cx="1469571" cy="56086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1"/>
            <a:ext cx="1062435" cy="1062435"/>
          </a:xfrm>
          <a:prstGeom prst="rect">
            <a:avLst/>
          </a:prstGeom>
        </p:spPr>
      </p:pic>
    </p:spTree>
    <p:extLst>
      <p:ext uri="{BB962C8B-B14F-4D97-AF65-F5344CB8AC3E}">
        <p14:creationId xmlns:p14="http://schemas.microsoft.com/office/powerpoint/2010/main" val="40135824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304800" y="1810858"/>
            <a:ext cx="115824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200" b="0" i="0" u="none" strike="noStrike" kern="1200" cap="none" spc="0" normalizeH="0" baseline="0" noProof="0" dirty="0">
              <a:ln>
                <a:noFill/>
              </a:ln>
              <a:solidFill>
                <a:srgbClr val="ABE1FA">
                  <a:lumMod val="75000"/>
                </a:srgbClr>
              </a:solidFill>
              <a:effectLst>
                <a:outerShdw blurRad="38100" dist="38100" dir="2700000" algn="tl">
                  <a:srgbClr val="000000">
                    <a:alpha val="43137"/>
                  </a:srgbClr>
                </a:outerShdw>
              </a:effectLst>
              <a:uLnTx/>
              <a:uFillTx/>
              <a:latin typeface="Arial" panose="020B0604020202020204" pitchFamily="34" charset="0"/>
              <a:ea typeface="+mj-ea"/>
              <a:cs typeface="+mj-cs"/>
            </a:endParaRPr>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mtClean="0">
                <a:solidFill>
                  <a:srgbClr val="41453B"/>
                </a:solidFill>
                <a:effectLst>
                  <a:outerShdw blurRad="38100" dist="38100" dir="2700000" algn="tl">
                    <a:srgbClr val="000000">
                      <a:alpha val="43137"/>
                    </a:srgbClr>
                  </a:outerShdw>
                </a:effectLst>
              </a:rPr>
              <a:pPr>
                <a:spcBef>
                  <a:spcPct val="50000"/>
                </a:spcBef>
                <a:defRPr/>
              </a:pPr>
              <a:t>3/2/2023</a:t>
            </a:fld>
            <a:endParaRPr lang="en-US" dirty="0">
              <a:solidFill>
                <a:srgbClr val="41453B"/>
              </a:solidFill>
              <a:effectLst>
                <a:outerShdw blurRad="38100" dist="38100" dir="2700000" algn="tl">
                  <a:srgbClr val="000000">
                    <a:alpha val="43137"/>
                  </a:srgbClr>
                </a:outerShdw>
              </a:effectLst>
            </a:endParaRPr>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77344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mtClean="0">
                <a:solidFill>
                  <a:srgbClr val="41453B"/>
                </a:solidFill>
                <a:effectLst>
                  <a:outerShdw blurRad="38100" dist="38100" dir="2700000" algn="tl">
                    <a:srgbClr val="000000">
                      <a:alpha val="43137"/>
                    </a:srgbClr>
                  </a:outerShdw>
                </a:effectLst>
              </a:rPr>
              <a:pPr>
                <a:spcBef>
                  <a:spcPct val="50000"/>
                </a:spcBef>
                <a:defRPr/>
              </a:pPr>
              <a:t>3/2/2023</a:t>
            </a:fld>
            <a:endParaRPr lang="en-US" dirty="0">
              <a:solidFill>
                <a:srgbClr val="41453B"/>
              </a:solidFill>
              <a:effectLst>
                <a:outerShdw blurRad="38100" dist="38100" dir="2700000" algn="tl">
                  <a:srgbClr val="000000">
                    <a:alpha val="43137"/>
                  </a:srgbClr>
                </a:outerShdw>
              </a:effectLst>
            </a:endParaRPr>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04482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304800" y="6356352"/>
            <a:ext cx="2743200" cy="365125"/>
          </a:xfrm>
          <a:prstGeom prst="rect">
            <a:avLst/>
          </a:prstGeom>
        </p:spPr>
        <p:txBody>
          <a:bodyPr/>
          <a:lstStyle>
            <a:lvl1pPr>
              <a:defRPr sz="2000">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mtClean="0">
                <a:solidFill>
                  <a:srgbClr val="41453B"/>
                </a:solidFill>
                <a:effectLst>
                  <a:outerShdw blurRad="38100" dist="38100" dir="2700000" algn="tl">
                    <a:srgbClr val="000000">
                      <a:alpha val="43137"/>
                    </a:srgbClr>
                  </a:outerShdw>
                </a:effectLst>
              </a:rPr>
              <a:pPr>
                <a:spcBef>
                  <a:spcPct val="50000"/>
                </a:spcBef>
                <a:defRPr/>
              </a:pPr>
              <a:t>3/2/2023</a:t>
            </a:fld>
            <a:endParaRPr lang="en-US" dirty="0">
              <a:solidFill>
                <a:srgbClr val="41453B"/>
              </a:solidFill>
              <a:effectLst>
                <a:outerShdw blurRad="38100" dist="38100" dir="2700000" algn="tl">
                  <a:srgbClr val="000000">
                    <a:alpha val="43137"/>
                  </a:srgbClr>
                </a:outerShdw>
              </a:effectLst>
            </a:endParaRPr>
          </a:p>
        </p:txBody>
      </p:sp>
      <p:sp>
        <p:nvSpPr>
          <p:cNvPr id="7" name="Title 1">
            <a:extLst>
              <a:ext uri="{FF2B5EF4-FFF2-40B4-BE49-F238E27FC236}">
                <a16:creationId xmlns:a16="http://schemas.microsoft.com/office/drawing/2014/main" id="{36589A35-0F67-4300-B6C2-F5B35154451D}"/>
              </a:ext>
            </a:extLst>
          </p:cNvPr>
          <p:cNvSpPr>
            <a:spLocks noGrp="1"/>
          </p:cNvSpPr>
          <p:nvPr>
            <p:ph type="title" hasCustomPrompt="1"/>
          </p:nvPr>
        </p:nvSpPr>
        <p:spPr>
          <a:xfrm>
            <a:off x="2603005" y="0"/>
            <a:ext cx="9316280" cy="768350"/>
          </a:xfrm>
          <a:prstGeom prst="rect">
            <a:avLst/>
          </a:prstGeom>
        </p:spPr>
        <p:txBody>
          <a:bodyPr tIns="0" bIns="0" anchor="b" anchorCtr="0">
            <a:normAutofit/>
          </a:bodyPr>
          <a:lstStyle>
            <a:lvl1pPr algn="ctr">
              <a:lnSpc>
                <a:spcPct val="100000"/>
              </a:lnSpc>
              <a:defRPr sz="4000" b="1">
                <a:solidFill>
                  <a:schemeClr val="accent6"/>
                </a:solidFill>
                <a:latin typeface="Arial" panose="020B0604020202020204" pitchFamily="34" charset="0"/>
                <a:cs typeface="Arial" panose="020B0604020202020204" pitchFamily="34" charset="0"/>
              </a:defRPr>
            </a:lvl1pPr>
          </a:lstStyle>
          <a:p>
            <a:r>
              <a:rPr lang="en-US" dirty="0"/>
              <a:t>Add Title</a:t>
            </a:r>
          </a:p>
        </p:txBody>
      </p:sp>
    </p:spTree>
    <p:extLst>
      <p:ext uri="{BB962C8B-B14F-4D97-AF65-F5344CB8AC3E}">
        <p14:creationId xmlns:p14="http://schemas.microsoft.com/office/powerpoint/2010/main" val="20821357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304800" y="1828801"/>
            <a:ext cx="37592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4165600" y="1828802"/>
            <a:ext cx="38608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8128000" y="1820387"/>
            <a:ext cx="37592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3048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4165600" y="3994152"/>
            <a:ext cx="38608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81280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mtClean="0">
                <a:solidFill>
                  <a:srgbClr val="41453B"/>
                </a:solidFill>
                <a:effectLst>
                  <a:outerShdw blurRad="38100" dist="38100" dir="2700000" algn="tl">
                    <a:srgbClr val="000000">
                      <a:alpha val="43137"/>
                    </a:srgbClr>
                  </a:outerShdw>
                </a:effectLst>
              </a:rPr>
              <a:pPr>
                <a:spcBef>
                  <a:spcPct val="50000"/>
                </a:spcBef>
                <a:defRPr/>
              </a:pPr>
              <a:t>3/2/2023</a:t>
            </a:fld>
            <a:endParaRPr lang="en-US" dirty="0">
              <a:solidFill>
                <a:srgbClr val="41453B"/>
              </a:solidFill>
              <a:effectLst>
                <a:outerShdw blurRad="38100" dist="38100" dir="2700000" algn="tl">
                  <a:srgbClr val="000000">
                    <a:alpha val="43137"/>
                  </a:srgbClr>
                </a:outerShdw>
              </a:effectLst>
            </a:endParaRPr>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683536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mtClean="0">
                <a:solidFill>
                  <a:srgbClr val="41453B"/>
                </a:solidFill>
                <a:effectLst>
                  <a:outerShdw blurRad="38100" dist="38100" dir="2700000" algn="tl">
                    <a:srgbClr val="000000">
                      <a:alpha val="43137"/>
                    </a:srgbClr>
                  </a:outerShdw>
                </a:effectLst>
              </a:rPr>
              <a:pPr>
                <a:spcBef>
                  <a:spcPct val="50000"/>
                </a:spcBef>
                <a:defRPr/>
              </a:pPr>
              <a:t>3/2/2023</a:t>
            </a:fld>
            <a:endParaRPr lang="en-US" dirty="0">
              <a:solidFill>
                <a:srgbClr val="41453B"/>
              </a:solidFill>
              <a:effectLst>
                <a:outerShdw blurRad="38100" dist="38100" dir="2700000" algn="tl">
                  <a:srgbClr val="000000">
                    <a:alpha val="43137"/>
                  </a:srgbClr>
                </a:outerShdw>
              </a:effectLst>
            </a:endParaRPr>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798147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96097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9327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3_Final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4430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E15F2A88-A340-4293-B290-7A28FD91AEE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2"/>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09A5D292-4E04-46BF-AAF4-062270B52B33}"/>
              </a:ext>
            </a:extLst>
          </p:cNvPr>
          <p:cNvGrpSpPr>
            <a:grpSpLocks/>
          </p:cNvGrpSpPr>
          <p:nvPr userDrawn="1"/>
        </p:nvGrpSpPr>
        <p:grpSpPr bwMode="auto">
          <a:xfrm>
            <a:off x="782639" y="-144463"/>
            <a:ext cx="1016000" cy="1536701"/>
            <a:chOff x="782638" y="-144463"/>
            <a:chExt cx="1016000" cy="1536701"/>
          </a:xfrm>
        </p:grpSpPr>
        <p:sp>
          <p:nvSpPr>
            <p:cNvPr id="5" name="Freeform 14">
              <a:extLst>
                <a:ext uri="{FF2B5EF4-FFF2-40B4-BE49-F238E27FC236}">
                  <a16:creationId xmlns:a16="http://schemas.microsoft.com/office/drawing/2014/main" id="{3D7FCAEF-6176-4233-AB15-1EF9A68F0119}"/>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14" descr="Florida Department of Environmental Protection Logo">
              <a:extLst>
                <a:ext uri="{FF2B5EF4-FFF2-40B4-BE49-F238E27FC236}">
                  <a16:creationId xmlns:a16="http://schemas.microsoft.com/office/drawing/2014/main" id="{31A43057-49E7-42DF-B9FC-ED7DD796D5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a:extLst>
              <a:ext uri="{FF2B5EF4-FFF2-40B4-BE49-F238E27FC236}">
                <a16:creationId xmlns:a16="http://schemas.microsoft.com/office/drawing/2014/main" id="{06CDB77F-B982-324E-961F-B62F9D99A8AD}"/>
              </a:ext>
            </a:extLst>
          </p:cNvPr>
          <p:cNvSpPr>
            <a:spLocks noGrp="1"/>
          </p:cNvSpPr>
          <p:nvPr>
            <p:ph idx="1"/>
          </p:nvPr>
        </p:nvSpPr>
        <p:spPr>
          <a:xfrm>
            <a:off x="838200" y="2874723"/>
            <a:ext cx="10515600" cy="3302240"/>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3145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1443533"/>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76B21E-CC99-4F45-9A02-1727C6693C3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8D329034-9E48-D04D-A24C-AE33E1A9FF84}"/>
              </a:ext>
            </a:extLst>
          </p:cNvPr>
          <p:cNvSpPr/>
          <p:nvPr userDrawn="1"/>
        </p:nvSpPr>
        <p:spPr>
          <a:xfrm>
            <a:off x="4490993"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6585007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232D177-3B4B-45F4-94F6-054C9E58A237}" type="datetime1">
              <a:rPr lang="en-US"/>
              <a:pPr>
                <a:defRPr/>
              </a:pPr>
              <a:t>3/2/2023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43AF468-3B0F-4E38-B5D7-9AF7CD6F2676}" type="slidenum">
              <a:rPr lang="en-US"/>
              <a:pPr>
                <a:defRPr/>
              </a:pPr>
              <a:t>‹#›</a:t>
            </a:fld>
            <a:endParaRPr lang="en-US"/>
          </a:p>
        </p:txBody>
      </p:sp>
    </p:spTree>
    <p:extLst>
      <p:ext uri="{BB962C8B-B14F-4D97-AF65-F5344CB8AC3E}">
        <p14:creationId xmlns:p14="http://schemas.microsoft.com/office/powerpoint/2010/main" val="13975133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410293A-7A9A-4FB2-A909-8BC0B4E73D84}" type="datetime1">
              <a:rPr lang="en-US"/>
              <a:pPr>
                <a:defRPr/>
              </a:pPr>
              <a:t>3/2/2023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7B126F-85CA-4442-9BFD-1A2EA3BA0F70}" type="slidenum">
              <a:rPr lang="en-US"/>
              <a:pPr>
                <a:defRPr/>
              </a:pPr>
              <a:t>‹#›</a:t>
            </a:fld>
            <a:endParaRPr lang="en-US"/>
          </a:p>
        </p:txBody>
      </p:sp>
    </p:spTree>
    <p:extLst>
      <p:ext uri="{BB962C8B-B14F-4D97-AF65-F5344CB8AC3E}">
        <p14:creationId xmlns:p14="http://schemas.microsoft.com/office/powerpoint/2010/main" val="21841077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6DC8D52C-8EE5-4350-B081-9D350BF6B2F2}" type="datetime1">
              <a:rPr lang="en-US"/>
              <a:pPr>
                <a:defRPr/>
              </a:pPr>
              <a:t>3/2/2023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DDAE01-7125-47F6-A77C-95FE319B9BEB}" type="slidenum">
              <a:rPr lang="en-US"/>
              <a:pPr>
                <a:defRPr/>
              </a:pPr>
              <a:t>‹#›</a:t>
            </a:fld>
            <a:endParaRPr lang="en-US"/>
          </a:p>
        </p:txBody>
      </p:sp>
    </p:spTree>
    <p:extLst>
      <p:ext uri="{BB962C8B-B14F-4D97-AF65-F5344CB8AC3E}">
        <p14:creationId xmlns:p14="http://schemas.microsoft.com/office/powerpoint/2010/main" val="27007877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723C296-9889-4C11-B0A9-2669997FACB8}" type="datetime1">
              <a:rPr lang="en-US"/>
              <a:pPr>
                <a:defRPr/>
              </a:pPr>
              <a:t>3/2/2023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669D41D-2FB0-4D82-A119-056E710EA37A}" type="slidenum">
              <a:rPr lang="en-US"/>
              <a:pPr>
                <a:defRPr/>
              </a:pPr>
              <a:t>‹#›</a:t>
            </a:fld>
            <a:endParaRPr lang="en-US"/>
          </a:p>
        </p:txBody>
      </p:sp>
    </p:spTree>
    <p:extLst>
      <p:ext uri="{BB962C8B-B14F-4D97-AF65-F5344CB8AC3E}">
        <p14:creationId xmlns:p14="http://schemas.microsoft.com/office/powerpoint/2010/main" val="27828910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F41E790-7946-4454-8369-6DB66BC72953}" type="datetime1">
              <a:rPr lang="en-US"/>
              <a:pPr>
                <a:defRPr/>
              </a:pPr>
              <a:t>3/2/2023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49D8005-C18F-4C7A-B9FF-27D400D5CD2C}" type="slidenum">
              <a:rPr lang="en-US"/>
              <a:pPr>
                <a:defRPr/>
              </a:pPr>
              <a:t>‹#›</a:t>
            </a:fld>
            <a:endParaRPr lang="en-US"/>
          </a:p>
        </p:txBody>
      </p:sp>
    </p:spTree>
    <p:extLst>
      <p:ext uri="{BB962C8B-B14F-4D97-AF65-F5344CB8AC3E}">
        <p14:creationId xmlns:p14="http://schemas.microsoft.com/office/powerpoint/2010/main" val="25551308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pPr>
              <a:defRPr/>
            </a:pPr>
            <a:fld id="{32BC52ED-C4B2-473F-A995-F23C4C7A2C6D}" type="datetime1">
              <a:rPr lang="en-US"/>
              <a:pPr>
                <a:defRPr/>
              </a:pPr>
              <a:t>3/2/2023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0709A4C-8C2A-4396-AACD-FB89CCCD6049}" type="slidenum">
              <a:rPr lang="en-US"/>
              <a:pPr>
                <a:defRPr/>
              </a:pPr>
              <a:t>‹#›</a:t>
            </a:fld>
            <a:endParaRPr lang="en-US"/>
          </a:p>
        </p:txBody>
      </p:sp>
    </p:spTree>
    <p:extLst>
      <p:ext uri="{BB962C8B-B14F-4D97-AF65-F5344CB8AC3E}">
        <p14:creationId xmlns:p14="http://schemas.microsoft.com/office/powerpoint/2010/main" val="36105509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99E90CB-551E-4C30-9D03-A2E954B01DE7}" type="datetime1">
              <a:rPr lang="en-US"/>
              <a:pPr>
                <a:defRPr/>
              </a:pPr>
              <a:t>3/2/2023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EDEAB91-B70E-45AC-B7E1-C577CB80F118}" type="slidenum">
              <a:rPr lang="en-US"/>
              <a:pPr>
                <a:defRPr/>
              </a:pPr>
              <a:t>‹#›</a:t>
            </a:fld>
            <a:endParaRPr lang="en-US"/>
          </a:p>
        </p:txBody>
      </p:sp>
    </p:spTree>
    <p:extLst>
      <p:ext uri="{BB962C8B-B14F-4D97-AF65-F5344CB8AC3E}">
        <p14:creationId xmlns:p14="http://schemas.microsoft.com/office/powerpoint/2010/main" val="19866116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5A9ADCAC-4155-4F84-9280-4EDAB852DDC6}" type="datetime1">
              <a:rPr lang="en-US"/>
              <a:pPr>
                <a:defRPr/>
              </a:pPr>
              <a:t>3/2/2023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F9235D7-C609-451C-AB24-E3174D0B46DB}" type="slidenum">
              <a:rPr lang="en-US"/>
              <a:pPr>
                <a:defRPr/>
              </a:pPr>
              <a:t>‹#›</a:t>
            </a:fld>
            <a:endParaRPr lang="en-US"/>
          </a:p>
        </p:txBody>
      </p:sp>
    </p:spTree>
    <p:extLst>
      <p:ext uri="{BB962C8B-B14F-4D97-AF65-F5344CB8AC3E}">
        <p14:creationId xmlns:p14="http://schemas.microsoft.com/office/powerpoint/2010/main" val="15773100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5183717" y="1102179"/>
            <a:ext cx="6172200" cy="4758871"/>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85F41E87-0AD1-4260-8FA6-1097E9B41A22}" type="datetime1">
              <a:rPr lang="en-US"/>
              <a:pPr>
                <a:defRPr/>
              </a:pPr>
              <a:t>3/2/2023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5228F0D-4AE6-4270-8D62-CF19BEBEF2C4}" type="slidenum">
              <a:rPr lang="en-US"/>
              <a:pPr>
                <a:defRPr/>
              </a:pPr>
              <a:t>‹#›</a:t>
            </a:fld>
            <a:endParaRPr lang="en-US"/>
          </a:p>
        </p:txBody>
      </p:sp>
    </p:spTree>
    <p:extLst>
      <p:ext uri="{BB962C8B-B14F-4D97-AF65-F5344CB8AC3E}">
        <p14:creationId xmlns:p14="http://schemas.microsoft.com/office/powerpoint/2010/main" val="25315212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lvl1pPr>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8C741EE-B7AE-486E-BCBA-5140BA9AF90D}" type="datetime1">
              <a:rPr lang="en-US"/>
              <a:pPr>
                <a:defRPr/>
              </a:pPr>
              <a:t>3/2/2023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6C4BD7-B473-4E21-8891-ABB2DF0C4719}" type="slidenum">
              <a:rPr lang="en-US"/>
              <a:pPr>
                <a:defRPr/>
              </a:pPr>
              <a:t>‹#›</a:t>
            </a:fld>
            <a:endParaRPr lang="en-US"/>
          </a:p>
        </p:txBody>
      </p:sp>
    </p:spTree>
    <p:extLst>
      <p:ext uri="{BB962C8B-B14F-4D97-AF65-F5344CB8AC3E}">
        <p14:creationId xmlns:p14="http://schemas.microsoft.com/office/powerpoint/2010/main" val="1729877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F33A08-088B-5C48-9D02-E853FC86903B}"/>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0F1A6B3-0D65-3447-9204-8EF6F5D3E7D5}"/>
              </a:ext>
            </a:extLst>
          </p:cNvPr>
          <p:cNvSpPr/>
          <p:nvPr userDrawn="1"/>
        </p:nvSpPr>
        <p:spPr>
          <a:xfrm>
            <a:off x="123829"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19671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CC783CC-0288-4E21-9AD2-5CF3DB1D877F}" type="datetime1">
              <a:rPr lang="en-US"/>
              <a:pPr>
                <a:defRPr/>
              </a:pPr>
              <a:t>3/2/2023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9D9B99-2CA7-4B7F-941C-F9E23E51F62A}" type="slidenum">
              <a:rPr lang="en-US"/>
              <a:pPr>
                <a:defRPr/>
              </a:pPr>
              <a:t>‹#›</a:t>
            </a:fld>
            <a:endParaRPr lang="en-US"/>
          </a:p>
        </p:txBody>
      </p:sp>
    </p:spTree>
    <p:extLst>
      <p:ext uri="{BB962C8B-B14F-4D97-AF65-F5344CB8AC3E}">
        <p14:creationId xmlns:p14="http://schemas.microsoft.com/office/powerpoint/2010/main" val="2667474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545DE420-F4C4-DD42-ABE2-594CA0366399}"/>
              </a:ext>
            </a:extLst>
          </p:cNvPr>
          <p:cNvSpPr/>
          <p:nvPr userDrawn="1"/>
        </p:nvSpPr>
        <p:spPr>
          <a:xfrm>
            <a:off x="152401" y="1371602"/>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52791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4B466596-7514-A943-9CAB-C5E8E11DE13D}"/>
              </a:ext>
            </a:extLst>
          </p:cNvPr>
          <p:cNvSpPr/>
          <p:nvPr userDrawn="1"/>
        </p:nvSpPr>
        <p:spPr>
          <a:xfrm>
            <a:off x="6529754" y="1371602"/>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56269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0CB55B8-A939-234E-A3DC-A602B9B18A45}"/>
              </a:ext>
            </a:extLst>
          </p:cNvPr>
          <p:cNvSpPr/>
          <p:nvPr userDrawn="1"/>
        </p:nvSpPr>
        <p:spPr>
          <a:xfrm>
            <a:off x="8824128" y="1373124"/>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24875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8" name="Rectangle 7">
            <a:extLst>
              <a:ext uri="{FF2B5EF4-FFF2-40B4-BE49-F238E27FC236}">
                <a16:creationId xmlns:a16="http://schemas.microsoft.com/office/drawing/2014/main" id="{4AF669CB-6F84-9C40-9F8F-01BF42FAF9BB}"/>
              </a:ext>
            </a:extLst>
          </p:cNvPr>
          <p:cNvSpPr/>
          <p:nvPr userDrawn="1"/>
        </p:nvSpPr>
        <p:spPr>
          <a:xfrm>
            <a:off x="147267" y="1373124"/>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253435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2.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3.jpe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3.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1"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7"/>
          <a:stretch>
            <a:fillRect/>
          </a:stretch>
        </p:blipFill>
        <p:spPr>
          <a:xfrm>
            <a:off x="203569" y="93441"/>
            <a:ext cx="1062435" cy="1062435"/>
          </a:xfrm>
          <a:prstGeom prst="rect">
            <a:avLst/>
          </a:prstGeom>
        </p:spPr>
      </p:pic>
    </p:spTree>
    <p:extLst>
      <p:ext uri="{BB962C8B-B14F-4D97-AF65-F5344CB8AC3E}">
        <p14:creationId xmlns:p14="http://schemas.microsoft.com/office/powerpoint/2010/main" val="2269340879"/>
      </p:ext>
    </p:extLst>
  </p:cSld>
  <p:clrMap bg1="lt1" tx1="dk1" bg2="lt2" tx2="dk2" accent1="accent1" accent2="accent2" accent3="accent3" accent4="accent4" accent5="accent5" accent6="accent6" hlink="hlink" folHlink="folHlink"/>
  <p:sldLayoutIdLst>
    <p:sldLayoutId id="2147484540" r:id="rId1"/>
    <p:sldLayoutId id="2147484541" r:id="rId2"/>
    <p:sldLayoutId id="2147484542" r:id="rId3"/>
    <p:sldLayoutId id="2147484543" r:id="rId4"/>
    <p:sldLayoutId id="2147484544" r:id="rId5"/>
    <p:sldLayoutId id="2147484545" r:id="rId6"/>
    <p:sldLayoutId id="2147484546" r:id="rId7"/>
    <p:sldLayoutId id="2147484547" r:id="rId8"/>
    <p:sldLayoutId id="2147484548" r:id="rId9"/>
    <p:sldLayoutId id="2147484549" r:id="rId10"/>
    <p:sldLayoutId id="2147484550" r:id="rId11"/>
    <p:sldLayoutId id="2147484551" r:id="rId12"/>
    <p:sldLayoutId id="2147484552" r:id="rId13"/>
    <p:sldLayoutId id="2147484553" r:id="rId14"/>
    <p:sldLayoutId id="2147484554" r:id="rId15"/>
    <p:sldLayoutId id="2147484555" r:id="rId16"/>
    <p:sldLayoutId id="2147484556" r:id="rId17"/>
    <p:sldLayoutId id="2147484557" r:id="rId18"/>
    <p:sldLayoutId id="2147484558" r:id="rId19"/>
    <p:sldLayoutId id="2147484559" r:id="rId20"/>
    <p:sldLayoutId id="2147484560" r:id="rId21"/>
    <p:sldLayoutId id="2147484561" r:id="rId22"/>
    <p:sldLayoutId id="2147484562" r:id="rId23"/>
    <p:sldLayoutId id="2147484563" r:id="rId24"/>
    <p:sldLayoutId id="2147484564" r:id="rId2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8" userDrawn="1">
          <p15:clr>
            <a:srgbClr val="F26B43"/>
          </p15:clr>
        </p15:guide>
        <p15:guide id="2" orient="horz" pos="48" userDrawn="1">
          <p15:clr>
            <a:srgbClr val="F26B43"/>
          </p15:clr>
        </p15:guide>
        <p15:guide id="3" orient="horz" pos="4272" userDrawn="1">
          <p15:clr>
            <a:srgbClr val="F26B43"/>
          </p15:clr>
        </p15:guide>
        <p15:guide id="4" pos="1011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9144000" y="6356351"/>
            <a:ext cx="2743200" cy="365125"/>
          </a:xfrm>
          <a:prstGeom prst="rect">
            <a:avLst/>
          </a:prstGeom>
          <a:noFill/>
        </p:spPr>
        <p:txBody>
          <a:bodyPr wrap="square" rtlCol="0" anchor="ctr">
            <a:no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C0D148B1-2D98-45E8-A7D2-E88121981E67}" type="slidenum">
              <a:rPr kumimoji="0" lang="en-US" sz="1800" b="0" i="0" u="none" strike="noStrike" kern="1200" cap="none" spc="0" normalizeH="0" baseline="0" noProof="0" smtClean="0">
                <a:ln>
                  <a:noFill/>
                </a:ln>
                <a:solidFill>
                  <a:srgbClr val="41453B"/>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50000"/>
                </a:spcBef>
                <a:spcAft>
                  <a:spcPct val="0"/>
                </a:spcAft>
                <a:buClrTx/>
                <a:buSzTx/>
                <a:buFontTx/>
                <a:buNone/>
                <a:tabLst/>
                <a:defRPr/>
              </a:pPr>
              <a:t>‹#›</a:t>
            </a:fld>
            <a:r>
              <a:rPr kumimoji="0" lang="en-US" sz="1800" b="0" i="0" u="none" strike="noStrike" kern="1200" cap="none" spc="0" normalizeH="0" baseline="0" noProof="0" dirty="0">
                <a:ln>
                  <a:noFill/>
                </a:ln>
                <a:solidFill>
                  <a:srgbClr val="43503B"/>
                </a:solidFill>
                <a:effectLst>
                  <a:outerShdw blurRad="38100" dist="38100" dir="2700000" algn="tl">
                    <a:srgbClr val="000000">
                      <a:alpha val="43137"/>
                    </a:srgbClr>
                  </a:outerShdw>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1148008608"/>
      </p:ext>
    </p:extLst>
  </p:cSld>
  <p:clrMap bg1="lt1" tx1="dk1" bg2="lt2" tx2="dk2" accent1="accent1" accent2="accent2" accent3="accent3" accent4="accent4" accent5="accent5" accent6="accent6" hlink="hlink" folHlink="folHlink"/>
  <p:sldLayoutIdLst>
    <p:sldLayoutId id="2147484513" r:id="rId1"/>
    <p:sldLayoutId id="2147484514" r:id="rId2"/>
    <p:sldLayoutId id="2147484515" r:id="rId3"/>
    <p:sldLayoutId id="2147484516" r:id="rId4"/>
    <p:sldLayoutId id="2147484517" r:id="rId5"/>
    <p:sldLayoutId id="2147484518" r:id="rId6"/>
    <p:sldLayoutId id="2147484519" r:id="rId7"/>
    <p:sldLayoutId id="2147484520" r:id="rId8"/>
    <p:sldLayoutId id="2147484521" r:id="rId9"/>
    <p:sldLayoutId id="2147484522" r:id="rId10"/>
    <p:sldLayoutId id="2147484523" r:id="rId11"/>
    <p:sldLayoutId id="2147484524" r:id="rId12"/>
    <p:sldLayoutId id="2147484525" r:id="rId13"/>
    <p:sldLayoutId id="2147484526" r:id="rId14"/>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Title Placeholder 1"/>
          <p:cNvSpPr>
            <a:spLocks noGrp="1" noChangeArrowheads="1"/>
          </p:cNvSpPr>
          <p:nvPr>
            <p:ph type="title"/>
          </p:nvPr>
        </p:nvSpPr>
        <p:spPr bwMode="auto">
          <a:xfrm>
            <a:off x="1208618" y="1"/>
            <a:ext cx="10145183"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3075"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494464"/>
            <a:ext cx="2743200" cy="365125"/>
          </a:xfrm>
          <a:prstGeom prst="rect">
            <a:avLst/>
          </a:prstGeom>
        </p:spPr>
        <p:txBody>
          <a:bodyPr vert="horz" lIns="91440" tIns="45720" rIns="91440" bIns="45720" rtlCol="0" anchor="ctr"/>
          <a:lstStyle>
            <a:lvl1pPr algn="l">
              <a:defRPr sz="1200" b="1">
                <a:solidFill>
                  <a:schemeClr val="bg1"/>
                </a:solidFill>
                <a:latin typeface="Arial" panose="020B0604020202020204" pitchFamily="34" charset="0"/>
              </a:defRPr>
            </a:lvl1pPr>
          </a:lstStyle>
          <a:p>
            <a:pPr>
              <a:defRPr/>
            </a:pPr>
            <a:fld id="{8A36F701-AA3B-4A4F-8176-F4E430052C72}" type="datetime1">
              <a:rPr lang="en-US" smtClean="0"/>
              <a:pPr>
                <a:defRPr/>
              </a:pPr>
              <a:t>3/2/2023</a:t>
            </a:fld>
            <a:endParaRPr lang="en-US" dirty="0"/>
          </a:p>
        </p:txBody>
      </p:sp>
      <p:sp>
        <p:nvSpPr>
          <p:cNvPr id="5" name="Footer Placeholder 4"/>
          <p:cNvSpPr>
            <a:spLocks noGrp="1"/>
          </p:cNvSpPr>
          <p:nvPr>
            <p:ph type="ftr" sz="quarter" idx="3"/>
          </p:nvPr>
        </p:nvSpPr>
        <p:spPr>
          <a:xfrm>
            <a:off x="4038600" y="6494464"/>
            <a:ext cx="4114800" cy="365125"/>
          </a:xfrm>
          <a:prstGeom prst="rect">
            <a:avLst/>
          </a:prstGeom>
        </p:spPr>
        <p:txBody>
          <a:bodyPr vert="horz" lIns="91440" tIns="45720" rIns="91440" bIns="45720" rtlCol="0" anchor="ctr"/>
          <a:lstStyle>
            <a:lvl1pPr algn="ctr">
              <a:defRPr sz="1200" b="1">
                <a:solidFill>
                  <a:schemeClr val="bg1"/>
                </a:solidFill>
                <a:latin typeface="Arial" panose="020B0604020202020204" pitchFamily="34" charset="0"/>
              </a:defRPr>
            </a:lvl1pPr>
          </a:lstStyle>
          <a:p>
            <a:pPr>
              <a:defRPr/>
            </a:pPr>
            <a:endParaRPr lang="en-US" dirty="0"/>
          </a:p>
        </p:txBody>
      </p:sp>
      <p:sp>
        <p:nvSpPr>
          <p:cNvPr id="6" name="Slide Number Placeholder 5"/>
          <p:cNvSpPr>
            <a:spLocks noGrp="1"/>
          </p:cNvSpPr>
          <p:nvPr>
            <p:ph type="sldNum" sz="quarter" idx="4"/>
          </p:nvPr>
        </p:nvSpPr>
        <p:spPr>
          <a:xfrm>
            <a:off x="8610600" y="6494464"/>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b="1" smtClean="0">
                <a:solidFill>
                  <a:schemeClr val="bg1"/>
                </a:solidFill>
                <a:latin typeface="Arial" panose="020B0604020202020204" pitchFamily="34" charset="0"/>
              </a:defRPr>
            </a:lvl1pPr>
          </a:lstStyle>
          <a:p>
            <a:pPr>
              <a:defRPr/>
            </a:pPr>
            <a:fld id="{576DB500-B07A-43AD-B2F2-B958E8717FE8}" type="slidenum">
              <a:rPr lang="en-US" smtClean="0"/>
              <a:pPr>
                <a:defRPr/>
              </a:pPr>
              <a:t>‹#›</a:t>
            </a:fld>
            <a:endParaRPr lang="en-US" dirty="0"/>
          </a:p>
        </p:txBody>
      </p:sp>
    </p:spTree>
    <p:extLst>
      <p:ext uri="{BB962C8B-B14F-4D97-AF65-F5344CB8AC3E}">
        <p14:creationId xmlns:p14="http://schemas.microsoft.com/office/powerpoint/2010/main" val="1932650390"/>
      </p:ext>
    </p:extLst>
  </p:cSld>
  <p:clrMap bg1="lt1" tx1="dk1" bg2="lt2" tx2="dk2" accent1="accent1" accent2="accent2" accent3="accent3" accent4="accent4" accent5="accent5" accent6="accent6" hlink="hlink" folHlink="folHlink"/>
  <p:sldLayoutIdLst>
    <p:sldLayoutId id="2147484528" r:id="rId1"/>
    <p:sldLayoutId id="2147484529" r:id="rId2"/>
    <p:sldLayoutId id="2147484530" r:id="rId3"/>
    <p:sldLayoutId id="2147484531" r:id="rId4"/>
    <p:sldLayoutId id="2147484532" r:id="rId5"/>
    <p:sldLayoutId id="2147484533" r:id="rId6"/>
    <p:sldLayoutId id="2147484534" r:id="rId7"/>
    <p:sldLayoutId id="2147484535" r:id="rId8"/>
    <p:sldLayoutId id="2147484536" r:id="rId9"/>
    <p:sldLayoutId id="2147484537" r:id="rId10"/>
    <p:sldLayoutId id="2147484538" r:id="rId11"/>
  </p:sldLayoutIdLst>
  <p:hf hdr="0"/>
  <p:txStyles>
    <p:titleStyle>
      <a:lvl1pPr algn="ctr" rtl="0" eaLnBrk="0" fontAlgn="base" hangingPunct="0">
        <a:lnSpc>
          <a:spcPct val="90000"/>
        </a:lnSpc>
        <a:spcBef>
          <a:spcPct val="0"/>
        </a:spcBef>
        <a:spcAft>
          <a:spcPct val="0"/>
        </a:spcAft>
        <a:defRPr sz="4000" b="1" kern="1200">
          <a:solidFill>
            <a:schemeClr val="bg1"/>
          </a:solidFill>
          <a:latin typeface="Arial" panose="020B0604020202020204" pitchFamily="34" charset="0"/>
          <a:ea typeface="+mj-ea"/>
          <a:cs typeface="Arial" panose="020B0604020202020204" pitchFamily="34" charset="0"/>
        </a:defRPr>
      </a:lvl1pPr>
      <a:lvl2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211.jp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83.xml"/><Relationship Id="rId1" Type="http://schemas.openxmlformats.org/officeDocument/2006/relationships/slideLayout" Target="../slideLayouts/slideLayout1.xml"/><Relationship Id="rId6" Type="http://schemas.openxmlformats.org/officeDocument/2006/relationships/image" Target="../media/image217.png"/><Relationship Id="rId5" Type="http://schemas.openxmlformats.org/officeDocument/2006/relationships/image" Target="../media/image216.png"/><Relationship Id="rId4" Type="http://schemas.openxmlformats.org/officeDocument/2006/relationships/image" Target="../media/image215.png"/></Relationships>
</file>

<file path=ppt/slides/_rels/slide105.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jpeg"/><Relationship Id="rId1" Type="http://schemas.openxmlformats.org/officeDocument/2006/relationships/slideLayout" Target="../slideLayouts/slideLayout1.xml"/><Relationship Id="rId4" Type="http://schemas.openxmlformats.org/officeDocument/2006/relationships/image" Target="../media/image220.png"/></Relationships>
</file>

<file path=ppt/slides/_rels/slide106.xml.rels><?xml version="1.0" encoding="UTF-8" standalone="yes"?>
<Relationships xmlns="http://schemas.openxmlformats.org/package/2006/relationships"><Relationship Id="rId3" Type="http://schemas.openxmlformats.org/officeDocument/2006/relationships/image" Target="../media/image222.png"/><Relationship Id="rId7" Type="http://schemas.openxmlformats.org/officeDocument/2006/relationships/image" Target="../media/image226.png"/><Relationship Id="rId2" Type="http://schemas.openxmlformats.org/officeDocument/2006/relationships/image" Target="../media/image221.png"/><Relationship Id="rId1" Type="http://schemas.openxmlformats.org/officeDocument/2006/relationships/slideLayout" Target="../slideLayouts/slideLayout1.xml"/><Relationship Id="rId6" Type="http://schemas.openxmlformats.org/officeDocument/2006/relationships/image" Target="../media/image225.png"/><Relationship Id="rId5" Type="http://schemas.openxmlformats.org/officeDocument/2006/relationships/image" Target="../media/image224.png"/><Relationship Id="rId4" Type="http://schemas.openxmlformats.org/officeDocument/2006/relationships/image" Target="../media/image223.png"/></Relationships>
</file>

<file path=ppt/slides/_rels/slide107.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0.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1.xml"/><Relationship Id="rId4" Type="http://schemas.openxmlformats.org/officeDocument/2006/relationships/image" Target="../media/image230.png"/></Relationships>
</file>

<file path=ppt/slides/_rels/slide111.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231.png"/><Relationship Id="rId7" Type="http://schemas.openxmlformats.org/officeDocument/2006/relationships/image" Target="../media/image235.jpg"/><Relationship Id="rId2" Type="http://schemas.openxmlformats.org/officeDocument/2006/relationships/notesSlide" Target="../notesSlides/notesSlide85.xml"/><Relationship Id="rId1" Type="http://schemas.openxmlformats.org/officeDocument/2006/relationships/slideLayout" Target="../slideLayouts/slideLayout1.xml"/><Relationship Id="rId6" Type="http://schemas.openxmlformats.org/officeDocument/2006/relationships/image" Target="../media/image234.png"/><Relationship Id="rId5" Type="http://schemas.openxmlformats.org/officeDocument/2006/relationships/image" Target="../media/image233.png"/><Relationship Id="rId4" Type="http://schemas.openxmlformats.org/officeDocument/2006/relationships/image" Target="../media/image232.png"/></Relationships>
</file>

<file path=ppt/slides/_rels/slide112.xml.rels><?xml version="1.0" encoding="UTF-8" standalone="yes"?>
<Relationships xmlns="http://schemas.openxmlformats.org/package/2006/relationships"><Relationship Id="rId2" Type="http://schemas.openxmlformats.org/officeDocument/2006/relationships/image" Target="../media/image237.pn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63.jpeg"/><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66.jpeg"/><Relationship Id="rId4" Type="http://schemas.openxmlformats.org/officeDocument/2006/relationships/image" Target="../media/image65.jpe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5.jpeg"/></Relationships>
</file>

<file path=ppt/slides/_rels/slide3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3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3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hyperlink" Target="http://blog.seniorennet.be/waaroemni/archief.php?catID=184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03.jpg"/><Relationship Id="rId5" Type="http://schemas.openxmlformats.org/officeDocument/2006/relationships/image" Target="../media/image102.jpeg"/><Relationship Id="rId4" Type="http://schemas.openxmlformats.org/officeDocument/2006/relationships/image" Target="../media/image101.jpeg"/></Relationships>
</file>

<file path=ppt/slides/_rels/slide4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4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114.png"/></Relationships>
</file>

<file path=ppt/slides/_rels/slide48.xml.rels><?xml version="1.0" encoding="UTF-8" standalone="yes"?>
<Relationships xmlns="http://schemas.openxmlformats.org/package/2006/relationships"><Relationship Id="rId3" Type="http://schemas.openxmlformats.org/officeDocument/2006/relationships/image" Target="../media/image115.tiff"/><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116.tiff"/></Relationships>
</file>

<file path=ppt/slides/_rels/slide49.xml.rels><?xml version="1.0" encoding="UTF-8" standalone="yes"?>
<Relationships xmlns="http://schemas.openxmlformats.org/package/2006/relationships"><Relationship Id="rId3" Type="http://schemas.openxmlformats.org/officeDocument/2006/relationships/image" Target="../media/image117.tiff"/><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19.tiff"/><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121.png"/></Relationships>
</file>

<file path=ppt/slides/_rels/slide5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123.tiff"/></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126.png"/></Relationships>
</file>

<file path=ppt/slides/_rels/slide5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 Id="rId9" Type="http://schemas.openxmlformats.org/officeDocument/2006/relationships/image" Target="../media/image134.png"/></Relationships>
</file>

<file path=ppt/slides/_rels/slide5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136.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62.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145.tiff"/><Relationship Id="rId5" Type="http://schemas.openxmlformats.org/officeDocument/2006/relationships/image" Target="../media/image144.tiff"/><Relationship Id="rId4" Type="http://schemas.openxmlformats.org/officeDocument/2006/relationships/image" Target="../media/image143.tiff"/></Relationships>
</file>

<file path=ppt/slides/_rels/slide63.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6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58.jpg"/><Relationship Id="rId2" Type="http://schemas.openxmlformats.org/officeDocument/2006/relationships/image" Target="../media/image157.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60.jpg"/><Relationship Id="rId7" Type="http://schemas.openxmlformats.org/officeDocument/2006/relationships/image" Target="../media/image164.jpg"/><Relationship Id="rId2" Type="http://schemas.openxmlformats.org/officeDocument/2006/relationships/image" Target="../media/image159.png"/><Relationship Id="rId1" Type="http://schemas.openxmlformats.org/officeDocument/2006/relationships/slideLayout" Target="../slideLayouts/slideLayout1.xml"/><Relationship Id="rId6" Type="http://schemas.openxmlformats.org/officeDocument/2006/relationships/image" Target="../media/image163.jpg"/><Relationship Id="rId5" Type="http://schemas.openxmlformats.org/officeDocument/2006/relationships/image" Target="../media/image162.png"/><Relationship Id="rId4" Type="http://schemas.openxmlformats.org/officeDocument/2006/relationships/image" Target="../media/image161.png"/></Relationships>
</file>

<file path=ppt/slides/_rels/slide69.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166.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170.jpeg"/></Relationships>
</file>

<file path=ppt/slides/_rels/slide73.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174.tiff"/></Relationships>
</file>

<file path=ppt/slides/_rels/slide76.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176.jpeg"/></Relationships>
</file>

<file path=ppt/slides/_rels/slide77.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179.jpg"/></Relationships>
</file>

<file path=ppt/slides/_rels/slide79.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183.jpeg"/></Relationships>
</file>

<file path=ppt/slides/_rels/slide82.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74.xml"/><Relationship Id="rId1" Type="http://schemas.openxmlformats.org/officeDocument/2006/relationships/slideLayout" Target="../slideLayouts/slideLayout1.xml"/><Relationship Id="rId6" Type="http://schemas.openxmlformats.org/officeDocument/2006/relationships/image" Target="../media/image190.jpeg"/><Relationship Id="rId5" Type="http://schemas.openxmlformats.org/officeDocument/2006/relationships/image" Target="../media/image189.jpg"/><Relationship Id="rId4" Type="http://schemas.openxmlformats.org/officeDocument/2006/relationships/image" Target="../media/image188.jpeg"/></Relationships>
</file>

<file path=ppt/slides/_rels/slide86.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image" Target="../media/image192.png"/><Relationship Id="rId1" Type="http://schemas.openxmlformats.org/officeDocument/2006/relationships/slideLayout" Target="../slideLayouts/slideLayout1.xml"/><Relationship Id="rId5" Type="http://schemas.openxmlformats.org/officeDocument/2006/relationships/image" Target="../media/image195.jpeg"/><Relationship Id="rId4" Type="http://schemas.openxmlformats.org/officeDocument/2006/relationships/image" Target="../media/image194.jpeg"/></Relationships>
</file>

<file path=ppt/slides/_rels/slide89.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204.png"/><Relationship Id="rId7" Type="http://schemas.openxmlformats.org/officeDocument/2006/relationships/image" Target="../media/image208.png"/><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image" Target="../media/image207.png"/><Relationship Id="rId5" Type="http://schemas.openxmlformats.org/officeDocument/2006/relationships/image" Target="../media/image206.png"/><Relationship Id="rId4" Type="http://schemas.openxmlformats.org/officeDocument/2006/relationships/image" Target="../media/image205.png"/></Relationships>
</file>

<file path=ppt/slides/_rels/slide99.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21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364" name="TextBox 5"/>
          <p:cNvSpPr txBox="1">
            <a:spLocks noChangeArrowheads="1"/>
          </p:cNvSpPr>
          <p:nvPr/>
        </p:nvSpPr>
        <p:spPr bwMode="auto">
          <a:xfrm>
            <a:off x="1828800" y="2274838"/>
            <a:ext cx="8534400" cy="2308324"/>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4800" dirty="0">
                <a:solidFill>
                  <a:schemeClr val="bg1"/>
                </a:solidFill>
                <a:cs typeface="Arial" pitchFamily="34" charset="0"/>
              </a:rPr>
              <a:t>Chapter 3 </a:t>
            </a:r>
          </a:p>
          <a:p>
            <a:pPr algn="ctr"/>
            <a:r>
              <a:rPr lang="en-US" altLang="en-US" sz="4800" dirty="0">
                <a:solidFill>
                  <a:schemeClr val="bg1"/>
                </a:solidFill>
                <a:cs typeface="Arial" pitchFamily="34" charset="0"/>
              </a:rPr>
              <a:t>Temporary BMPs for Erosion and Sedimentation Control </a:t>
            </a:r>
            <a:endParaRPr lang="en-US" altLang="en-US" sz="4800" dirty="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ext Box 6"/>
          <p:cNvSpPr txBox="1">
            <a:spLocks noChangeArrowheads="1"/>
          </p:cNvSpPr>
          <p:nvPr/>
        </p:nvSpPr>
        <p:spPr bwMode="auto">
          <a:xfrm>
            <a:off x="9753600" y="6248400"/>
            <a:ext cx="914400" cy="457200"/>
          </a:xfrm>
          <a:prstGeom prst="rect">
            <a:avLst/>
          </a:prstGeom>
          <a:noFill/>
          <a:ln w="15875">
            <a:noFill/>
            <a:miter lim="800000"/>
            <a:headEnd/>
            <a:tailEnd/>
          </a:ln>
          <a:effectLst/>
        </p:spPr>
        <p:txBody>
          <a:bodyPr>
            <a:spAutoFit/>
          </a:bodyPr>
          <a:lstStyle/>
          <a:p>
            <a:pPr>
              <a:spcBef>
                <a:spcPct val="50000"/>
              </a:spcBef>
              <a:defRPr/>
            </a:pPr>
            <a:endParaRPr lang="en-US" dirty="0">
              <a:solidFill>
                <a:prstClr val="black"/>
              </a:solidFill>
              <a:effectLst>
                <a:outerShdw blurRad="38100" dist="38100" dir="2700000" algn="tl">
                  <a:srgbClr val="000000"/>
                </a:outerShdw>
              </a:effectLst>
            </a:endParaRPr>
          </a:p>
        </p:txBody>
      </p:sp>
      <p:sp>
        <p:nvSpPr>
          <p:cNvPr id="24579" name="Title 1"/>
          <p:cNvSpPr>
            <a:spLocks noGrp="1" noChangeArrowheads="1"/>
          </p:cNvSpPr>
          <p:nvPr>
            <p:ph type="title" idx="4294967295"/>
          </p:nvPr>
        </p:nvSpPr>
        <p:spPr>
          <a:xfrm>
            <a:off x="1524000" y="116595"/>
            <a:ext cx="10668000" cy="914400"/>
          </a:xfrm>
          <a:prstGeom prst="rect">
            <a:avLst/>
          </a:prstGeom>
        </p:spPr>
        <p:txBody>
          <a:bodyPr>
            <a:noAutofit/>
          </a:bodyPr>
          <a:lstStyle/>
          <a:p>
            <a:pPr algn="l" eaLnBrk="1" hangingPunct="1"/>
            <a:r>
              <a:rPr lang="en-US" altLang="en-US" sz="3600" dirty="0">
                <a:solidFill>
                  <a:schemeClr val="bg1"/>
                </a:solidFill>
                <a:latin typeface="Arial" panose="020B0604020202020204" pitchFamily="34" charset="0"/>
                <a:cs typeface="Arial" panose="020B0604020202020204" pitchFamily="34" charset="0"/>
              </a:rPr>
              <a:t>3.2   POLLUTION SOURCE CONTROLS ON CONSTRUCTION SITES</a:t>
            </a:r>
          </a:p>
        </p:txBody>
      </p:sp>
      <p:sp>
        <p:nvSpPr>
          <p:cNvPr id="24580" name="Rectangle 3"/>
          <p:cNvSpPr>
            <a:spLocks noChangeArrowheads="1"/>
          </p:cNvSpPr>
          <p:nvPr/>
        </p:nvSpPr>
        <p:spPr bwMode="auto">
          <a:xfrm>
            <a:off x="685800" y="1184088"/>
            <a:ext cx="10820400" cy="5133713"/>
          </a:xfrm>
          <a:prstGeom prst="rect">
            <a:avLst/>
          </a:prstGeom>
          <a:noFill/>
          <a:ln>
            <a:noFill/>
          </a:ln>
        </p:spPr>
        <p:txBody>
          <a:bodyPr wrap="square">
            <a:spAutoFit/>
          </a:bodyPr>
          <a:lstStyle/>
          <a:p>
            <a:pPr>
              <a:lnSpc>
                <a:spcPct val="90000"/>
              </a:lnSpc>
              <a:buFont typeface="Monotype Sorts"/>
              <a:buNone/>
            </a:pPr>
            <a:endParaRPr lang="en-US" altLang="en-US" sz="2800" b="1" i="1" u="sng" dirty="0">
              <a:solidFill>
                <a:srgbClr val="C00000"/>
              </a:solidFill>
              <a:cs typeface="Arial" panose="020B0604020202020204" pitchFamily="34" charset="0"/>
            </a:endParaRPr>
          </a:p>
          <a:p>
            <a:pPr>
              <a:lnSpc>
                <a:spcPct val="90000"/>
              </a:lnSpc>
              <a:buFont typeface="Monotype Sorts"/>
              <a:buNone/>
            </a:pPr>
            <a:r>
              <a:rPr lang="en-US" altLang="en-US" sz="2800" b="1" i="1" u="sng" dirty="0">
                <a:solidFill>
                  <a:srgbClr val="C00000"/>
                </a:solidFill>
                <a:cs typeface="Arial" panose="020B0604020202020204" pitchFamily="34" charset="0"/>
              </a:rPr>
              <a:t>Definition:</a:t>
            </a:r>
            <a:r>
              <a:rPr lang="en-US" altLang="en-US" sz="2800" dirty="0">
                <a:solidFill>
                  <a:srgbClr val="C00000"/>
                </a:solidFill>
                <a:cs typeface="Arial" panose="020B0604020202020204" pitchFamily="34" charset="0"/>
              </a:rPr>
              <a:t>  </a:t>
            </a:r>
            <a:r>
              <a:rPr lang="en-US" altLang="en-US" sz="2800" dirty="0">
                <a:cs typeface="Arial" panose="020B0604020202020204" pitchFamily="34" charset="0"/>
              </a:rPr>
              <a:t>minimizing nonpoint source pollution from construction sites through good management and “housekeeping” techniques</a:t>
            </a:r>
          </a:p>
          <a:p>
            <a:pPr>
              <a:lnSpc>
                <a:spcPct val="90000"/>
              </a:lnSpc>
              <a:buFont typeface="Monotype Sorts"/>
              <a:buNone/>
            </a:pPr>
            <a:endParaRPr lang="en-US" altLang="en-US" sz="2800" dirty="0">
              <a:cs typeface="Arial" panose="020B0604020202020204" pitchFamily="34" charset="0"/>
            </a:endParaRPr>
          </a:p>
          <a:p>
            <a:pPr>
              <a:lnSpc>
                <a:spcPct val="90000"/>
              </a:lnSpc>
              <a:buFont typeface="Monotype Sorts"/>
              <a:buNone/>
            </a:pPr>
            <a:endParaRPr lang="en-US" altLang="en-US" sz="2800" dirty="0">
              <a:cs typeface="Arial" panose="020B0604020202020204" pitchFamily="34" charset="0"/>
            </a:endParaRPr>
          </a:p>
          <a:p>
            <a:pPr>
              <a:lnSpc>
                <a:spcPct val="90000"/>
              </a:lnSpc>
              <a:buFont typeface="Monotype Sorts"/>
              <a:buNone/>
            </a:pPr>
            <a:r>
              <a:rPr lang="en-US" altLang="en-US" sz="2800" b="1" i="1" u="sng" dirty="0">
                <a:solidFill>
                  <a:srgbClr val="C00000"/>
                </a:solidFill>
                <a:cs typeface="Arial" panose="020B0604020202020204" pitchFamily="34" charset="0"/>
              </a:rPr>
              <a:t>Purpose:</a:t>
            </a:r>
            <a:r>
              <a:rPr lang="en-US" altLang="en-US" sz="2800" dirty="0">
                <a:solidFill>
                  <a:srgbClr val="C00000"/>
                </a:solidFill>
                <a:cs typeface="Arial" panose="020B0604020202020204" pitchFamily="34" charset="0"/>
              </a:rPr>
              <a:t> </a:t>
            </a:r>
            <a:r>
              <a:rPr lang="en-US" altLang="en-US" sz="2800" dirty="0">
                <a:cs typeface="Arial" panose="020B0604020202020204" pitchFamily="34" charset="0"/>
              </a:rPr>
              <a:t>to reduce the availability of construction-related pollutants that can contaminate runoff water, or retain pollutants and polluted water on-site </a:t>
            </a:r>
          </a:p>
          <a:p>
            <a:pPr>
              <a:lnSpc>
                <a:spcPct val="90000"/>
              </a:lnSpc>
              <a:buFont typeface="Monotype Sorts"/>
              <a:buNone/>
            </a:pPr>
            <a:endParaRPr lang="en-US" altLang="en-US" sz="2800" dirty="0">
              <a:cs typeface="Arial" panose="020B0604020202020204" pitchFamily="34" charset="0"/>
            </a:endParaRPr>
          </a:p>
          <a:p>
            <a:pPr>
              <a:lnSpc>
                <a:spcPct val="90000"/>
              </a:lnSpc>
              <a:buFont typeface="Monotype Sorts"/>
              <a:buNone/>
            </a:pPr>
            <a:endParaRPr lang="en-US" altLang="en-US" sz="2800" dirty="0">
              <a:cs typeface="Arial" panose="020B0604020202020204" pitchFamily="34" charset="0"/>
            </a:endParaRPr>
          </a:p>
          <a:p>
            <a:pPr>
              <a:lnSpc>
                <a:spcPct val="90000"/>
              </a:lnSpc>
              <a:buFont typeface="Monotype Sorts"/>
              <a:buNone/>
            </a:pPr>
            <a:r>
              <a:rPr lang="en-US" altLang="en-US" sz="2800" dirty="0">
                <a:cs typeface="Arial" panose="020B0604020202020204" pitchFamily="34" charset="0"/>
              </a:rPr>
              <a:t>This is an important practice that applies to all construction sites. Often overlooked!</a:t>
            </a:r>
          </a:p>
          <a:p>
            <a:pPr>
              <a:lnSpc>
                <a:spcPct val="90000"/>
              </a:lnSpc>
              <a:buFont typeface="Monotype Sorts"/>
              <a:buNone/>
            </a:pPr>
            <a:endParaRPr lang="en-US" altLang="en-US" sz="2800" dirty="0">
              <a:cs typeface="Arial" panose="020B0604020202020204" pitchFamily="34" charset="0"/>
            </a:endParaRPr>
          </a:p>
        </p:txBody>
      </p:sp>
    </p:spTree>
  </p:cSld>
  <p:clrMapOvr>
    <a:masterClrMapping/>
  </p:clrMapOvr>
  <p:transition spd="slow"/>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2400" y="1219200"/>
            <a:ext cx="11887200" cy="5693866"/>
          </a:xfrm>
          <a:prstGeom prst="rect">
            <a:avLst/>
          </a:prstGeom>
          <a:noFill/>
          <a:ln>
            <a:noFill/>
          </a:ln>
        </p:spPr>
        <p:txBody>
          <a:bodyPr wrap="square">
            <a:spAutoFit/>
          </a:bodyPr>
          <a:lstStyle/>
          <a:p>
            <a:r>
              <a:rPr lang="en-US" sz="2600" dirty="0">
                <a:solidFill>
                  <a:srgbClr val="FF0000"/>
                </a:solidFill>
              </a:rPr>
              <a:t>Definition: </a:t>
            </a:r>
            <a:r>
              <a:rPr lang="en-US" sz="2600" dirty="0"/>
              <a:t>A temporary basin with a controlled stormwater release structure, formed by construction of a compacted earth embankment</a:t>
            </a:r>
          </a:p>
          <a:p>
            <a:endParaRPr lang="en-US" sz="2600" dirty="0">
              <a:solidFill>
                <a:srgbClr val="FF0000"/>
              </a:solidFill>
            </a:endParaRPr>
          </a:p>
          <a:p>
            <a:r>
              <a:rPr lang="en-US" sz="2600" dirty="0">
                <a:solidFill>
                  <a:srgbClr val="FF0000"/>
                </a:solidFill>
              </a:rPr>
              <a:t>Purpose: </a:t>
            </a:r>
            <a:r>
              <a:rPr lang="en-US" sz="2600" dirty="0"/>
              <a:t>To detain runoff long enough for most sediments to settle out</a:t>
            </a:r>
          </a:p>
          <a:p>
            <a:endParaRPr lang="en-US" sz="2600" dirty="0"/>
          </a:p>
          <a:p>
            <a:r>
              <a:rPr lang="en-US" sz="2600" dirty="0">
                <a:solidFill>
                  <a:srgbClr val="FF0000"/>
                </a:solidFill>
              </a:rPr>
              <a:t>Condition where practice applies: </a:t>
            </a:r>
            <a:r>
              <a:rPr lang="en-US" sz="2600" dirty="0"/>
              <a:t>Drainage area over 10 acres per the Construction Generic Permit (CGP) </a:t>
            </a:r>
          </a:p>
          <a:p>
            <a:endParaRPr lang="en-US" sz="2600" dirty="0">
              <a:solidFill>
                <a:srgbClr val="FF0000"/>
              </a:solidFill>
            </a:endParaRPr>
          </a:p>
          <a:p>
            <a:r>
              <a:rPr lang="en-US" sz="2600" dirty="0">
                <a:solidFill>
                  <a:srgbClr val="FF0000"/>
                </a:solidFill>
              </a:rPr>
              <a:t>Useable life: </a:t>
            </a:r>
            <a:r>
              <a:rPr lang="en-US" sz="2600" dirty="0"/>
              <a:t>18 months</a:t>
            </a:r>
          </a:p>
          <a:p>
            <a:endParaRPr lang="en-US" sz="2600" dirty="0">
              <a:solidFill>
                <a:srgbClr val="FF0000"/>
              </a:solidFill>
            </a:endParaRPr>
          </a:p>
          <a:p>
            <a:r>
              <a:rPr lang="en-US" sz="2600" dirty="0">
                <a:solidFill>
                  <a:srgbClr val="FF0000"/>
                </a:solidFill>
              </a:rPr>
              <a:t>Capacity: </a:t>
            </a:r>
            <a:r>
              <a:rPr lang="en-US" sz="2600" dirty="0">
                <a:solidFill>
                  <a:srgbClr val="0000FF"/>
                </a:solidFill>
              </a:rPr>
              <a:t>134 cubic yd. or 3600 cubic ft. / ac. </a:t>
            </a:r>
            <a:r>
              <a:rPr lang="en-US" sz="2600" dirty="0"/>
              <a:t>- when 10 acres or more are disturbed area</a:t>
            </a:r>
          </a:p>
          <a:p>
            <a:endParaRPr lang="en-US" sz="2600" dirty="0"/>
          </a:p>
          <a:p>
            <a:r>
              <a:rPr lang="en-US" sz="2600" dirty="0">
                <a:highlight>
                  <a:srgbClr val="FFFF00"/>
                </a:highlight>
              </a:rPr>
              <a:t>Must be designed by Florida Licensed Professional Engineer</a:t>
            </a:r>
          </a:p>
        </p:txBody>
      </p:sp>
      <p:sp>
        <p:nvSpPr>
          <p:cNvPr id="4" name="Rectangle 1026">
            <a:extLst>
              <a:ext uri="{FF2B5EF4-FFF2-40B4-BE49-F238E27FC236}">
                <a16:creationId xmlns:a16="http://schemas.microsoft.com/office/drawing/2014/main" id="{88BF8D6F-D55F-473D-9515-B8EF3BDCA089}"/>
              </a:ext>
            </a:extLst>
          </p:cNvPr>
          <p:cNvSpPr>
            <a:spLocks noChangeArrowheads="1"/>
          </p:cNvSpPr>
          <p:nvPr/>
        </p:nvSpPr>
        <p:spPr bwMode="auto">
          <a:xfrm>
            <a:off x="2057400" y="228600"/>
            <a:ext cx="8763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Basin</a:t>
            </a:r>
          </a:p>
        </p:txBody>
      </p:sp>
    </p:spTree>
    <p:extLst>
      <p:ext uri="{BB962C8B-B14F-4D97-AF65-F5344CB8AC3E}">
        <p14:creationId xmlns:p14="http://schemas.microsoft.com/office/powerpoint/2010/main" val="9674673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219200" y="1227107"/>
            <a:ext cx="4876800" cy="523220"/>
          </a:xfrm>
          <a:prstGeom prst="rect">
            <a:avLst/>
          </a:prstGeom>
          <a:noFill/>
        </p:spPr>
        <p:txBody>
          <a:bodyPr wrap="square">
            <a:spAutoFit/>
          </a:bodyPr>
          <a:lstStyle/>
          <a:p>
            <a:r>
              <a:rPr lang="en-US" sz="2800" dirty="0">
                <a:solidFill>
                  <a:srgbClr val="FF0000"/>
                </a:solidFill>
              </a:rPr>
              <a:t>     Design and Construction</a:t>
            </a:r>
            <a:r>
              <a:rPr lang="en-US" sz="2800" dirty="0"/>
              <a:t>:</a:t>
            </a:r>
          </a:p>
        </p:txBody>
      </p:sp>
      <p:sp>
        <p:nvSpPr>
          <p:cNvPr id="9" name="Rectangle 8"/>
          <p:cNvSpPr/>
          <p:nvPr/>
        </p:nvSpPr>
        <p:spPr>
          <a:xfrm>
            <a:off x="5791200" y="1260576"/>
            <a:ext cx="6244015" cy="5632311"/>
          </a:xfrm>
          <a:prstGeom prst="rect">
            <a:avLst/>
          </a:prstGeom>
          <a:noFill/>
        </p:spPr>
        <p:txBody>
          <a:bodyPr wrap="square">
            <a:spAutoFit/>
          </a:bodyPr>
          <a:lstStyle/>
          <a:p>
            <a:pPr marL="342900" indent="-342900">
              <a:buFont typeface="Arial" pitchFamily="34" charset="0"/>
              <a:buChar char="•"/>
            </a:pPr>
            <a:r>
              <a:rPr lang="en-US" dirty="0"/>
              <a:t>Follow engineered plans</a:t>
            </a:r>
          </a:p>
          <a:p>
            <a:endParaRPr lang="en-US" dirty="0"/>
          </a:p>
          <a:p>
            <a:pPr marL="342900" indent="-342900">
              <a:buFont typeface="Arial" pitchFamily="34" charset="0"/>
              <a:buChar char="•"/>
            </a:pPr>
            <a:r>
              <a:rPr lang="en-US" dirty="0"/>
              <a:t>Embankment should be compacted with minimum top width 8 ft. and 2:1 slopes or flatter</a:t>
            </a:r>
          </a:p>
          <a:p>
            <a:pPr marL="342900" indent="-342900">
              <a:buFont typeface="Arial" pitchFamily="34" charset="0"/>
              <a:buChar char="•"/>
            </a:pPr>
            <a:endParaRPr lang="en-US" dirty="0"/>
          </a:p>
          <a:p>
            <a:pPr marL="342900" indent="-342900">
              <a:buFont typeface="Arial" pitchFamily="34" charset="0"/>
              <a:buChar char="•"/>
            </a:pPr>
            <a:r>
              <a:rPr lang="en-US" dirty="0"/>
              <a:t>Spillway pipe should have antivortex device and trash rack, not just an open pipe.</a:t>
            </a:r>
          </a:p>
          <a:p>
            <a:endParaRPr lang="en-US" dirty="0"/>
          </a:p>
          <a:p>
            <a:pPr marL="342900" indent="-342900">
              <a:buFont typeface="Arial" pitchFamily="34" charset="0"/>
              <a:buChar char="•"/>
            </a:pPr>
            <a:r>
              <a:rPr lang="en-US" dirty="0"/>
              <a:t>Freeboard of at least 1 foot between design high water and top of embankment</a:t>
            </a:r>
          </a:p>
          <a:p>
            <a:endParaRPr lang="en-US" dirty="0"/>
          </a:p>
          <a:p>
            <a:pPr marL="342900" indent="-342900">
              <a:buFont typeface="Arial" pitchFamily="34" charset="0"/>
              <a:buChar char="•"/>
            </a:pPr>
            <a:r>
              <a:rPr lang="en-US" dirty="0"/>
              <a:t>Stabilization: vegetation preferred, most important inside</a:t>
            </a:r>
          </a:p>
        </p:txBody>
      </p:sp>
      <p:pic>
        <p:nvPicPr>
          <p:cNvPr id="6" name="Picture 5" descr="Photo of spillway and sediment basin at construction site">
            <a:extLst>
              <a:ext uri="{FF2B5EF4-FFF2-40B4-BE49-F238E27FC236}">
                <a16:creationId xmlns:a16="http://schemas.microsoft.com/office/drawing/2014/main" id="{A127A2DC-5363-4896-8A57-EFAC6EBD017E}"/>
              </a:ext>
            </a:extLst>
          </p:cNvPr>
          <p:cNvPicPr/>
          <p:nvPr/>
        </p:nvPicPr>
        <p:blipFill>
          <a:blip r:embed="rId3">
            <a:extLst>
              <a:ext uri="{28A0092B-C50C-407E-A947-70E740481C1C}">
                <a14:useLocalDpi xmlns:a14="http://schemas.microsoft.com/office/drawing/2010/main" val="0"/>
              </a:ext>
            </a:extLst>
          </a:blip>
          <a:stretch>
            <a:fillRect/>
          </a:stretch>
        </p:blipFill>
        <p:spPr>
          <a:xfrm>
            <a:off x="228600" y="2286000"/>
            <a:ext cx="5562600" cy="3889375"/>
          </a:xfrm>
          <a:prstGeom prst="rect">
            <a:avLst/>
          </a:prstGeom>
        </p:spPr>
      </p:pic>
      <p:sp>
        <p:nvSpPr>
          <p:cNvPr id="7" name="Rectangle 1026">
            <a:extLst>
              <a:ext uri="{FF2B5EF4-FFF2-40B4-BE49-F238E27FC236}">
                <a16:creationId xmlns:a16="http://schemas.microsoft.com/office/drawing/2014/main" id="{34FAF358-9D8B-45EA-B3B3-26FC9D9C4F0C}"/>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Basin</a:t>
            </a:r>
          </a:p>
        </p:txBody>
      </p:sp>
    </p:spTree>
    <p:extLst>
      <p:ext uri="{BB962C8B-B14F-4D97-AF65-F5344CB8AC3E}">
        <p14:creationId xmlns:p14="http://schemas.microsoft.com/office/powerpoint/2010/main" val="385464255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gure 3.7f. Floating Skimmer">
            <a:extLst>
              <a:ext uri="{FF2B5EF4-FFF2-40B4-BE49-F238E27FC236}">
                <a16:creationId xmlns:a16="http://schemas.microsoft.com/office/drawing/2014/main" id="{2438C361-94E5-41AC-9CA8-94AA65FD18F8}"/>
              </a:ext>
            </a:extLst>
          </p:cNvPr>
          <p:cNvPicPr/>
          <p:nvPr/>
        </p:nvPicPr>
        <p:blipFill>
          <a:blip r:embed="rId2"/>
          <a:stretch>
            <a:fillRect/>
          </a:stretch>
        </p:blipFill>
        <p:spPr>
          <a:xfrm>
            <a:off x="228600" y="1720850"/>
            <a:ext cx="5410200" cy="3765549"/>
          </a:xfrm>
          <a:prstGeom prst="rect">
            <a:avLst/>
          </a:prstGeom>
        </p:spPr>
      </p:pic>
      <p:sp>
        <p:nvSpPr>
          <p:cNvPr id="6" name="TextBox 5">
            <a:extLst>
              <a:ext uri="{FF2B5EF4-FFF2-40B4-BE49-F238E27FC236}">
                <a16:creationId xmlns:a16="http://schemas.microsoft.com/office/drawing/2014/main" id="{6446F5F3-976A-461F-AAAA-0F915D5805D4}"/>
              </a:ext>
            </a:extLst>
          </p:cNvPr>
          <p:cNvSpPr txBox="1"/>
          <p:nvPr/>
        </p:nvSpPr>
        <p:spPr>
          <a:xfrm>
            <a:off x="5815566" y="1823245"/>
            <a:ext cx="6147834" cy="2677656"/>
          </a:xfrm>
          <a:prstGeom prst="rect">
            <a:avLst/>
          </a:prstGeom>
          <a:noFill/>
        </p:spPr>
        <p:txBody>
          <a:bodyPr wrap="square" rtlCol="0">
            <a:spAutoFit/>
          </a:bodyPr>
          <a:lstStyle/>
          <a:p>
            <a:r>
              <a:rPr lang="en-US" sz="2800" dirty="0"/>
              <a:t>Floating skimmers help “skim” the clean water off the top while allowing sediments to settle.</a:t>
            </a:r>
          </a:p>
          <a:p>
            <a:endParaRPr lang="en-US" sz="2800" dirty="0"/>
          </a:p>
          <a:p>
            <a:r>
              <a:rPr lang="en-US" sz="2800" dirty="0"/>
              <a:t>They rise and fall with the water level unlike traditional pipe structures</a:t>
            </a:r>
          </a:p>
        </p:txBody>
      </p:sp>
      <p:sp>
        <p:nvSpPr>
          <p:cNvPr id="7" name="Rectangle 1026">
            <a:extLst>
              <a:ext uri="{FF2B5EF4-FFF2-40B4-BE49-F238E27FC236}">
                <a16:creationId xmlns:a16="http://schemas.microsoft.com/office/drawing/2014/main" id="{A7AB2F21-7EA0-447E-A74B-282BB5F1BC5C}"/>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Basin</a:t>
            </a:r>
          </a:p>
        </p:txBody>
      </p:sp>
    </p:spTree>
    <p:extLst>
      <p:ext uri="{BB962C8B-B14F-4D97-AF65-F5344CB8AC3E}">
        <p14:creationId xmlns:p14="http://schemas.microsoft.com/office/powerpoint/2010/main" val="30051347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39924"/>
            <a:ext cx="4996544" cy="5405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5529944" y="2057400"/>
            <a:ext cx="6585856" cy="3108543"/>
          </a:xfrm>
          <a:prstGeom prst="rect">
            <a:avLst/>
          </a:prstGeom>
          <a:noFill/>
        </p:spPr>
        <p:txBody>
          <a:bodyPr wrap="square">
            <a:spAutoFit/>
          </a:bodyPr>
          <a:lstStyle/>
          <a:p>
            <a:pPr marL="342900" indent="-342900">
              <a:buFont typeface="Arial" panose="020B0604020202020204" pitchFamily="34" charset="0"/>
              <a:buChar char="•"/>
            </a:pPr>
            <a:r>
              <a:rPr lang="en-US" sz="2800" dirty="0"/>
              <a:t>Use Baffles to Improve Effectiveness By </a:t>
            </a:r>
            <a:r>
              <a:rPr lang="en-US" sz="2800" b="1" dirty="0"/>
              <a:t>Increasing</a:t>
            </a:r>
            <a:r>
              <a:rPr lang="en-US" sz="2800" dirty="0"/>
              <a:t> The Flow Distance</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Flow length should be at least twice the flow width – gives sediment more time to settle out of suspension</a:t>
            </a:r>
          </a:p>
          <a:p>
            <a:endParaRPr lang="en-US" sz="2800" dirty="0"/>
          </a:p>
        </p:txBody>
      </p:sp>
      <p:sp>
        <p:nvSpPr>
          <p:cNvPr id="5" name="Rectangle 1026">
            <a:extLst>
              <a:ext uri="{FF2B5EF4-FFF2-40B4-BE49-F238E27FC236}">
                <a16:creationId xmlns:a16="http://schemas.microsoft.com/office/drawing/2014/main" id="{11CB595E-150A-4E12-BDF7-B70D1D4443FB}"/>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Basin</a:t>
            </a:r>
          </a:p>
        </p:txBody>
      </p:sp>
    </p:spTree>
    <p:extLst>
      <p:ext uri="{BB962C8B-B14F-4D97-AF65-F5344CB8AC3E}">
        <p14:creationId xmlns:p14="http://schemas.microsoft.com/office/powerpoint/2010/main" val="70893599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524000" y="1958097"/>
            <a:ext cx="4464768" cy="2283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599" y="1958097"/>
            <a:ext cx="4773795" cy="223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4241800"/>
            <a:ext cx="4419600" cy="2656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4190999"/>
            <a:ext cx="4814735" cy="270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133600" y="1143000"/>
            <a:ext cx="7924800" cy="584775"/>
          </a:xfrm>
          <a:prstGeom prst="rect">
            <a:avLst/>
          </a:prstGeom>
          <a:noFill/>
        </p:spPr>
        <p:txBody>
          <a:bodyPr wrap="square" rtlCol="0">
            <a:spAutoFit/>
          </a:bodyPr>
          <a:lstStyle/>
          <a:p>
            <a:pPr algn="ctr"/>
            <a:r>
              <a:rPr lang="en-US" sz="3200" dirty="0"/>
              <a:t>Sediment Basins and Traps With Baffles</a:t>
            </a:r>
          </a:p>
        </p:txBody>
      </p:sp>
      <p:sp>
        <p:nvSpPr>
          <p:cNvPr id="8" name="Rectangle 1026">
            <a:extLst>
              <a:ext uri="{FF2B5EF4-FFF2-40B4-BE49-F238E27FC236}">
                <a16:creationId xmlns:a16="http://schemas.microsoft.com/office/drawing/2014/main" id="{89AEFE30-54F6-480B-BE79-6D2F0BEEA0A4}"/>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Basin</a:t>
            </a:r>
          </a:p>
        </p:txBody>
      </p:sp>
    </p:spTree>
    <p:extLst>
      <p:ext uri="{BB962C8B-B14F-4D97-AF65-F5344CB8AC3E}">
        <p14:creationId xmlns:p14="http://schemas.microsoft.com/office/powerpoint/2010/main" val="16839766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spillway design2"/>
          <p:cNvPicPr>
            <a:picLocks noGrp="1" noChangeAspect="1" noChangeArrowheads="1"/>
          </p:cNvPicPr>
          <p:nvPr>
            <p:ph idx="4294967295"/>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0" y="1600200"/>
            <a:ext cx="4286250" cy="520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1981" y="1890809"/>
            <a:ext cx="1182687"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1981" y="4091180"/>
            <a:ext cx="1182687"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4495800" y="2023122"/>
            <a:ext cx="7239000" cy="954107"/>
          </a:xfrm>
          <a:prstGeom prst="rect">
            <a:avLst/>
          </a:prstGeom>
          <a:noFill/>
        </p:spPr>
        <p:txBody>
          <a:bodyPr wrap="square">
            <a:spAutoFit/>
          </a:bodyPr>
          <a:lstStyle/>
          <a:p>
            <a:pPr algn="ctr"/>
            <a:r>
              <a:rPr lang="en-US" sz="2800" dirty="0"/>
              <a:t>Design Elevation With Emergency Spillway: </a:t>
            </a:r>
          </a:p>
          <a:p>
            <a:pPr algn="ctr"/>
            <a:r>
              <a:rPr lang="en-US" sz="2800" dirty="0"/>
              <a:t>Minimum 1 ft. (12 in.)</a:t>
            </a:r>
          </a:p>
        </p:txBody>
      </p:sp>
      <p:sp>
        <p:nvSpPr>
          <p:cNvPr id="10" name="Rectangle 9"/>
          <p:cNvSpPr/>
          <p:nvPr/>
        </p:nvSpPr>
        <p:spPr>
          <a:xfrm>
            <a:off x="4191000" y="4572001"/>
            <a:ext cx="7696200" cy="954107"/>
          </a:xfrm>
          <a:prstGeom prst="rect">
            <a:avLst/>
          </a:prstGeom>
          <a:noFill/>
        </p:spPr>
        <p:txBody>
          <a:bodyPr wrap="square">
            <a:spAutoFit/>
          </a:bodyPr>
          <a:lstStyle/>
          <a:p>
            <a:pPr algn="ctr"/>
            <a:r>
              <a:rPr lang="en-US" sz="2800" dirty="0"/>
              <a:t>Design Elevation </a:t>
            </a:r>
            <a:r>
              <a:rPr lang="en-US" sz="2800" dirty="0">
                <a:solidFill>
                  <a:srgbClr val="FF0000"/>
                </a:solidFill>
              </a:rPr>
              <a:t>Without</a:t>
            </a:r>
            <a:r>
              <a:rPr lang="en-US" sz="2800" dirty="0"/>
              <a:t> Emergency Spillway: </a:t>
            </a:r>
          </a:p>
          <a:p>
            <a:pPr algn="ctr"/>
            <a:r>
              <a:rPr lang="en-US" sz="2800" dirty="0"/>
              <a:t>Minimum 3 ft. (36 in.)</a:t>
            </a:r>
          </a:p>
        </p:txBody>
      </p:sp>
      <p:sp>
        <p:nvSpPr>
          <p:cNvPr id="9" name="Rectangle 1026">
            <a:extLst>
              <a:ext uri="{FF2B5EF4-FFF2-40B4-BE49-F238E27FC236}">
                <a16:creationId xmlns:a16="http://schemas.microsoft.com/office/drawing/2014/main" id="{DEC50A06-9852-4F9C-8F1F-E8F194F91E85}"/>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Basin</a:t>
            </a:r>
          </a:p>
        </p:txBody>
      </p:sp>
    </p:spTree>
    <p:extLst>
      <p:ext uri="{BB962C8B-B14F-4D97-AF65-F5344CB8AC3E}">
        <p14:creationId xmlns:p14="http://schemas.microsoft.com/office/powerpoint/2010/main" val="27549557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0" y="1538287"/>
            <a:ext cx="5008563" cy="531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394958" y="4585417"/>
            <a:ext cx="6248400" cy="2246769"/>
          </a:xfrm>
          <a:prstGeom prst="rect">
            <a:avLst/>
          </a:prstGeom>
          <a:noFill/>
        </p:spPr>
        <p:txBody>
          <a:bodyPr wrap="square" rtlCol="0">
            <a:spAutoFit/>
          </a:bodyPr>
          <a:lstStyle/>
          <a:p>
            <a:r>
              <a:rPr lang="en-US" sz="2800" dirty="0"/>
              <a:t>Anti-Seep Collars Prevent Seepage and Piping Along Spillway Barrel</a:t>
            </a:r>
          </a:p>
          <a:p>
            <a:endParaRPr lang="en-US" sz="2800" dirty="0"/>
          </a:p>
          <a:p>
            <a:r>
              <a:rPr lang="en-US" sz="2800" dirty="0"/>
              <a:t>Must be watertight connection to pipe.</a:t>
            </a:r>
          </a:p>
          <a:p>
            <a:endParaRPr lang="en-US" sz="2800"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90360">
            <a:off x="2294927" y="2980518"/>
            <a:ext cx="2854989" cy="301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0375" y="5463894"/>
            <a:ext cx="45719"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3693" y="5428142"/>
            <a:ext cx="45719" cy="572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800" y="2745255"/>
            <a:ext cx="36513"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6215" y="2745255"/>
            <a:ext cx="36513"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4B004BA9-B0AA-4FBB-BCA3-FF77311060F9}"/>
              </a:ext>
            </a:extLst>
          </p:cNvPr>
          <p:cNvPicPr/>
          <p:nvPr/>
        </p:nvPicPr>
        <p:blipFill rotWithShape="1">
          <a:blip r:embed="rId7"/>
          <a:srcRect l="3022" t="4442" b="3733"/>
          <a:stretch/>
        </p:blipFill>
        <p:spPr bwMode="auto">
          <a:xfrm>
            <a:off x="6510798" y="1308817"/>
            <a:ext cx="3776202" cy="2958383"/>
          </a:xfrm>
          <a:prstGeom prst="rect">
            <a:avLst/>
          </a:prstGeom>
          <a:ln>
            <a:noFill/>
          </a:ln>
          <a:extLst>
            <a:ext uri="{53640926-AAD7-44D8-BBD7-CCE9431645EC}">
              <a14:shadowObscured xmlns:a14="http://schemas.microsoft.com/office/drawing/2010/main"/>
            </a:ext>
          </a:extLst>
        </p:spPr>
      </p:pic>
      <p:cxnSp>
        <p:nvCxnSpPr>
          <p:cNvPr id="3" name="Straight Arrow Connector 2">
            <a:extLst>
              <a:ext uri="{FF2B5EF4-FFF2-40B4-BE49-F238E27FC236}">
                <a16:creationId xmlns:a16="http://schemas.microsoft.com/office/drawing/2014/main" id="{2A007A25-2F2A-4435-A37F-28D21034D303}"/>
              </a:ext>
            </a:extLst>
          </p:cNvPr>
          <p:cNvCxnSpPr>
            <a:cxnSpLocks/>
          </p:cNvCxnSpPr>
          <p:nvPr/>
        </p:nvCxnSpPr>
        <p:spPr>
          <a:xfrm flipV="1">
            <a:off x="7315200" y="2745255"/>
            <a:ext cx="939482" cy="1910148"/>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026">
            <a:extLst>
              <a:ext uri="{FF2B5EF4-FFF2-40B4-BE49-F238E27FC236}">
                <a16:creationId xmlns:a16="http://schemas.microsoft.com/office/drawing/2014/main" id="{A5F41D81-2542-4AF0-9E22-6F1A2CA9A276}"/>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Basin</a:t>
            </a:r>
          </a:p>
        </p:txBody>
      </p:sp>
    </p:spTree>
    <p:extLst>
      <p:ext uri="{BB962C8B-B14F-4D97-AF65-F5344CB8AC3E}">
        <p14:creationId xmlns:p14="http://schemas.microsoft.com/office/powerpoint/2010/main" val="14138943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349674"/>
            <a:ext cx="5105400" cy="584200"/>
          </a:xfrm>
          <a:prstGeom prst="rect">
            <a:avLst/>
          </a:prstGeom>
        </p:spPr>
        <p:txBody>
          <a:bodyPr/>
          <a:lstStyle/>
          <a:p>
            <a:pPr marL="0" indent="0">
              <a:buNone/>
            </a:pPr>
            <a:r>
              <a:rPr lang="en-US" sz="2800" dirty="0">
                <a:solidFill>
                  <a:srgbClr val="FF0000"/>
                </a:solidFill>
                <a:latin typeface="Arial" panose="020B0604020202020204" pitchFamily="34" charset="0"/>
              </a:rPr>
              <a:t>Maintenance:</a:t>
            </a:r>
          </a:p>
        </p:txBody>
      </p:sp>
      <p:pic>
        <p:nvPicPr>
          <p:cNvPr id="7" name="Picture 6">
            <a:extLst>
              <a:ext uri="{FF2B5EF4-FFF2-40B4-BE49-F238E27FC236}">
                <a16:creationId xmlns:a16="http://schemas.microsoft.com/office/drawing/2014/main" id="{4E252C2B-1F84-4AA9-957C-6A236134DD96}"/>
              </a:ext>
            </a:extLst>
          </p:cNvPr>
          <p:cNvPicPr>
            <a:picLocks noChangeAspect="1"/>
          </p:cNvPicPr>
          <p:nvPr/>
        </p:nvPicPr>
        <p:blipFill>
          <a:blip r:embed="rId2"/>
          <a:stretch>
            <a:fillRect/>
          </a:stretch>
        </p:blipFill>
        <p:spPr>
          <a:xfrm>
            <a:off x="6537162" y="1454320"/>
            <a:ext cx="5654838" cy="3727280"/>
          </a:xfrm>
          <a:prstGeom prst="rect">
            <a:avLst/>
          </a:prstGeom>
        </p:spPr>
      </p:pic>
      <p:sp>
        <p:nvSpPr>
          <p:cNvPr id="8" name="Rectangle 7">
            <a:extLst>
              <a:ext uri="{FF2B5EF4-FFF2-40B4-BE49-F238E27FC236}">
                <a16:creationId xmlns:a16="http://schemas.microsoft.com/office/drawing/2014/main" id="{25C62951-70C4-4BE0-A664-D89DF8F5485E}"/>
              </a:ext>
            </a:extLst>
          </p:cNvPr>
          <p:cNvSpPr/>
          <p:nvPr/>
        </p:nvSpPr>
        <p:spPr>
          <a:xfrm>
            <a:off x="0" y="1933874"/>
            <a:ext cx="6858000" cy="4832092"/>
          </a:xfrm>
          <a:prstGeom prst="rect">
            <a:avLst/>
          </a:prstGeom>
        </p:spPr>
        <p:txBody>
          <a:bodyPr wrap="square">
            <a:spAutoFit/>
          </a:bodyPr>
          <a:lstStyle/>
          <a:p>
            <a:pPr marL="342900" indent="-342900">
              <a:buFont typeface="Arial" panose="020B0604020202020204" pitchFamily="34" charset="0"/>
              <a:buChar char="•"/>
            </a:pPr>
            <a:r>
              <a:rPr lang="en-US" sz="2800" dirty="0"/>
              <a:t>Inspect: weekly, before &amp; after each storm</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Remove sediments when half full or reduced to 55 cubic yards per acre of drainage area</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The cleanout elevation should be marked on the riser or with a stick</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Repair &amp; re-stabilize</a:t>
            </a:r>
          </a:p>
        </p:txBody>
      </p:sp>
      <p:sp>
        <p:nvSpPr>
          <p:cNvPr id="6" name="Rectangle 1026">
            <a:extLst>
              <a:ext uri="{FF2B5EF4-FFF2-40B4-BE49-F238E27FC236}">
                <a16:creationId xmlns:a16="http://schemas.microsoft.com/office/drawing/2014/main" id="{D79D7B5C-8894-4E01-ACE7-AC49698FF5A5}"/>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Basin</a:t>
            </a:r>
          </a:p>
        </p:txBody>
      </p:sp>
    </p:spTree>
    <p:extLst>
      <p:ext uri="{BB962C8B-B14F-4D97-AF65-F5344CB8AC3E}">
        <p14:creationId xmlns:p14="http://schemas.microsoft.com/office/powerpoint/2010/main" val="92876718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920B376-EDFC-4822-B86B-2D8976C747C9}"/>
              </a:ext>
            </a:extLst>
          </p:cNvPr>
          <p:cNvGraphicFramePr>
            <a:graphicFrameLocks noGrp="1"/>
          </p:cNvGraphicFramePr>
          <p:nvPr>
            <p:ph idx="4294967295"/>
            <p:extLst>
              <p:ext uri="{D42A27DB-BD31-4B8C-83A1-F6EECF244321}">
                <p14:modId xmlns:p14="http://schemas.microsoft.com/office/powerpoint/2010/main" val="3523273082"/>
              </p:ext>
            </p:extLst>
          </p:nvPr>
        </p:nvGraphicFramePr>
        <p:xfrm>
          <a:off x="571500" y="1760934"/>
          <a:ext cx="11049000" cy="5024248"/>
        </p:xfrm>
        <a:graphic>
          <a:graphicData uri="http://schemas.openxmlformats.org/drawingml/2006/table">
            <a:tbl>
              <a:tblPr firstRow="1" bandRow="1">
                <a:tableStyleId>{5C22544A-7EE6-4342-B048-85BDC9FD1C3A}</a:tableStyleId>
              </a:tblPr>
              <a:tblGrid>
                <a:gridCol w="5429484">
                  <a:extLst>
                    <a:ext uri="{9D8B030D-6E8A-4147-A177-3AD203B41FA5}">
                      <a16:colId xmlns:a16="http://schemas.microsoft.com/office/drawing/2014/main" val="2428760027"/>
                    </a:ext>
                  </a:extLst>
                </a:gridCol>
                <a:gridCol w="5619516">
                  <a:extLst>
                    <a:ext uri="{9D8B030D-6E8A-4147-A177-3AD203B41FA5}">
                      <a16:colId xmlns:a16="http://schemas.microsoft.com/office/drawing/2014/main" val="1314674544"/>
                    </a:ext>
                  </a:extLst>
                </a:gridCol>
              </a:tblGrid>
              <a:tr h="10921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Problems to look for:</a:t>
                      </a:r>
                    </a:p>
                  </a:txBody>
                  <a:tcPr>
                    <a:solidFill>
                      <a:schemeClr val="accent6"/>
                    </a:solidFill>
                  </a:tcPr>
                </a:tc>
                <a:tc>
                  <a:txBody>
                    <a:bodyPr/>
                    <a:lstStyle/>
                    <a:p>
                      <a:endParaRPr lang="en-US" sz="2000" dirty="0">
                        <a:latin typeface="Arial" panose="020B0604020202020204" pitchFamily="34" charset="0"/>
                        <a:cs typeface="Arial" panose="020B0604020202020204" pitchFamily="34" charset="0"/>
                      </a:endParaRPr>
                    </a:p>
                    <a:p>
                      <a:pPr algn="ctr"/>
                      <a:r>
                        <a:rPr lang="en-US" sz="2000" dirty="0">
                          <a:latin typeface="Arial" panose="020B0604020202020204" pitchFamily="34" charset="0"/>
                          <a:cs typeface="Arial" panose="020B0604020202020204" pitchFamily="34" charset="0"/>
                        </a:rPr>
                        <a:t>Possible remedies:</a:t>
                      </a:r>
                    </a:p>
                    <a:p>
                      <a:endParaRPr lang="en-US" dirty="0">
                        <a:latin typeface="Arial" panose="020B0604020202020204" pitchFamily="34" charset="0"/>
                      </a:endParaRPr>
                    </a:p>
                  </a:txBody>
                  <a:tcPr>
                    <a:solidFill>
                      <a:schemeClr val="accent6"/>
                    </a:solidFill>
                  </a:tcPr>
                </a:tc>
                <a:extLst>
                  <a:ext uri="{0D108BD9-81ED-4DB2-BD59-A6C34878D82A}">
                    <a16:rowId xmlns:a16="http://schemas.microsoft.com/office/drawing/2014/main" val="3385778352"/>
                  </a:ext>
                </a:extLst>
              </a:tr>
              <a:tr h="4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Basin almost full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Remove sediments</a:t>
                      </a:r>
                    </a:p>
                  </a:txBody>
                  <a:tcPr/>
                </a:tc>
                <a:extLst>
                  <a:ext uri="{0D108BD9-81ED-4DB2-BD59-A6C34878D82A}">
                    <a16:rowId xmlns:a16="http://schemas.microsoft.com/office/drawing/2014/main" val="2889634675"/>
                  </a:ext>
                </a:extLst>
              </a:tr>
              <a:tr h="4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Obstructed outlet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Remove debris</a:t>
                      </a:r>
                    </a:p>
                  </a:txBody>
                  <a:tcPr/>
                </a:tc>
                <a:extLst>
                  <a:ext uri="{0D108BD9-81ED-4DB2-BD59-A6C34878D82A}">
                    <a16:rowId xmlns:a16="http://schemas.microsoft.com/office/drawing/2014/main" val="993566576"/>
                  </a:ext>
                </a:extLst>
              </a:tr>
              <a:tr h="4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Basin not dewatering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Clean filter, underdrain, check “ bleeder”</a:t>
                      </a:r>
                    </a:p>
                  </a:txBody>
                  <a:tcPr/>
                </a:tc>
                <a:extLst>
                  <a:ext uri="{0D108BD9-81ED-4DB2-BD59-A6C34878D82A}">
                    <a16:rowId xmlns:a16="http://schemas.microsoft.com/office/drawing/2014/main" val="2596698833"/>
                  </a:ext>
                </a:extLst>
              </a:tr>
              <a:tr h="4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Damaged embankment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Rebuild, re-stabilize</a:t>
                      </a:r>
                    </a:p>
                  </a:txBody>
                  <a:tcPr/>
                </a:tc>
                <a:extLst>
                  <a:ext uri="{0D108BD9-81ED-4DB2-BD59-A6C34878D82A}">
                    <a16:rowId xmlns:a16="http://schemas.microsoft.com/office/drawing/2014/main" val="286408539"/>
                  </a:ext>
                </a:extLst>
              </a:tr>
              <a:tr h="4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Spillway erosion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Line w/ geotextile, rock</a:t>
                      </a:r>
                    </a:p>
                  </a:txBody>
                  <a:tcPr/>
                </a:tc>
                <a:extLst>
                  <a:ext uri="{0D108BD9-81ED-4DB2-BD59-A6C34878D82A}">
                    <a16:rowId xmlns:a16="http://schemas.microsoft.com/office/drawing/2014/main" val="3281810310"/>
                  </a:ext>
                </a:extLst>
              </a:tr>
              <a:tr h="4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Outlet erosion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Check grades, extend riprap</a:t>
                      </a:r>
                    </a:p>
                  </a:txBody>
                  <a:tcPr/>
                </a:tc>
                <a:extLst>
                  <a:ext uri="{0D108BD9-81ED-4DB2-BD59-A6C34878D82A}">
                    <a16:rowId xmlns:a16="http://schemas.microsoft.com/office/drawing/2014/main" val="982751925"/>
                  </a:ext>
                </a:extLst>
              </a:tr>
              <a:tr h="4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Riser floatation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More ballast, reconnect</a:t>
                      </a:r>
                    </a:p>
                  </a:txBody>
                  <a:tcPr/>
                </a:tc>
                <a:extLst>
                  <a:ext uri="{0D108BD9-81ED-4DB2-BD59-A6C34878D82A}">
                    <a16:rowId xmlns:a16="http://schemas.microsoft.com/office/drawing/2014/main" val="2623133845"/>
                  </a:ext>
                </a:extLst>
              </a:tr>
              <a:tr h="7373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Excessive runoff or sediments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Check drainage areas &amp; patterns, enlarge basin</a:t>
                      </a:r>
                    </a:p>
                  </a:txBody>
                  <a:tcPr/>
                </a:tc>
                <a:extLst>
                  <a:ext uri="{0D108BD9-81ED-4DB2-BD59-A6C34878D82A}">
                    <a16:rowId xmlns:a16="http://schemas.microsoft.com/office/drawing/2014/main" val="1547617794"/>
                  </a:ext>
                </a:extLst>
              </a:tr>
            </a:tbl>
          </a:graphicData>
        </a:graphic>
      </p:graphicFrame>
      <p:sp>
        <p:nvSpPr>
          <p:cNvPr id="8" name="TextBox 7">
            <a:extLst>
              <a:ext uri="{FF2B5EF4-FFF2-40B4-BE49-F238E27FC236}">
                <a16:creationId xmlns:a16="http://schemas.microsoft.com/office/drawing/2014/main" id="{FC7B0AFA-63E6-470B-940F-8FED3CF1DB91}"/>
              </a:ext>
            </a:extLst>
          </p:cNvPr>
          <p:cNvSpPr txBox="1"/>
          <p:nvPr/>
        </p:nvSpPr>
        <p:spPr>
          <a:xfrm>
            <a:off x="990600" y="1237714"/>
            <a:ext cx="10210800" cy="523220"/>
          </a:xfrm>
          <a:prstGeom prst="rect">
            <a:avLst/>
          </a:prstGeom>
          <a:noFill/>
          <a:ln>
            <a:noFill/>
          </a:ln>
        </p:spPr>
        <p:txBody>
          <a:bodyPr wrap="square" rtlCol="0">
            <a:spAutoFit/>
          </a:bodyPr>
          <a:lstStyle/>
          <a:p>
            <a:pPr algn="ctr"/>
            <a:r>
              <a:rPr lang="en-US" sz="2800" dirty="0"/>
              <a:t>What to look for and how to Maintain Sediment Traps &amp; Basins</a:t>
            </a:r>
          </a:p>
        </p:txBody>
      </p:sp>
      <p:sp>
        <p:nvSpPr>
          <p:cNvPr id="9" name="TextBox 8">
            <a:extLst>
              <a:ext uri="{FF2B5EF4-FFF2-40B4-BE49-F238E27FC236}">
                <a16:creationId xmlns:a16="http://schemas.microsoft.com/office/drawing/2014/main" id="{161E32A6-2D9A-4335-BACB-9D958DE81D55}"/>
              </a:ext>
            </a:extLst>
          </p:cNvPr>
          <p:cNvSpPr txBox="1"/>
          <p:nvPr/>
        </p:nvSpPr>
        <p:spPr>
          <a:xfrm flipH="1">
            <a:off x="1524000" y="5638801"/>
            <a:ext cx="9144000" cy="461665"/>
          </a:xfrm>
          <a:prstGeom prst="rect">
            <a:avLst/>
          </a:prstGeom>
          <a:noFill/>
        </p:spPr>
        <p:txBody>
          <a:bodyPr wrap="square" rtlCol="0">
            <a:spAutoFit/>
          </a:bodyPr>
          <a:lstStyle/>
          <a:p>
            <a:endParaRPr lang="en-US" dirty="0"/>
          </a:p>
        </p:txBody>
      </p:sp>
      <p:sp>
        <p:nvSpPr>
          <p:cNvPr id="6" name="Rectangle 1026">
            <a:extLst>
              <a:ext uri="{FF2B5EF4-FFF2-40B4-BE49-F238E27FC236}">
                <a16:creationId xmlns:a16="http://schemas.microsoft.com/office/drawing/2014/main" id="{B265E381-4B91-4E96-A6DD-30AF93E81B9A}"/>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3.7 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Traps and Basin</a:t>
            </a:r>
          </a:p>
        </p:txBody>
      </p:sp>
    </p:spTree>
    <p:extLst>
      <p:ext uri="{BB962C8B-B14F-4D97-AF65-F5344CB8AC3E}">
        <p14:creationId xmlns:p14="http://schemas.microsoft.com/office/powerpoint/2010/main" val="208029472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409700"/>
            <a:ext cx="12192000" cy="5486400"/>
          </a:xfrm>
          <a:prstGeom prst="rect">
            <a:avLst/>
          </a:prstGeom>
          <a:noFill/>
        </p:spPr>
        <p:txBody>
          <a:bodyPr/>
          <a:lstStyle/>
          <a:p>
            <a:pPr marL="0" indent="0">
              <a:buNone/>
            </a:pPr>
            <a:endParaRPr lang="en-US" sz="2800" dirty="0">
              <a:solidFill>
                <a:srgbClr val="FF0000"/>
              </a:solidFill>
              <a:latin typeface="Arial" panose="020B0604020202020204" pitchFamily="34" charset="0"/>
            </a:endParaRPr>
          </a:p>
          <a:p>
            <a:pPr marL="0" indent="0">
              <a:buNone/>
            </a:pPr>
            <a:r>
              <a:rPr lang="en-US" sz="2800" dirty="0">
                <a:solidFill>
                  <a:srgbClr val="FF0000"/>
                </a:solidFill>
                <a:latin typeface="Arial" panose="020B0604020202020204" pitchFamily="34" charset="0"/>
              </a:rPr>
              <a:t>Definition</a:t>
            </a:r>
            <a:r>
              <a:rPr lang="en-US" sz="2800" dirty="0">
                <a:latin typeface="Arial" panose="020B0604020202020204" pitchFamily="34" charset="0"/>
              </a:rPr>
              <a:t>: A small temporary dam constructed across a swale or channel</a:t>
            </a:r>
          </a:p>
          <a:p>
            <a:pPr marL="0" indent="0">
              <a:buNone/>
            </a:pPr>
            <a:endParaRPr lang="en-US" sz="2800" dirty="0">
              <a:solidFill>
                <a:srgbClr val="FF0000"/>
              </a:solidFill>
              <a:latin typeface="Arial" panose="020B0604020202020204" pitchFamily="34" charset="0"/>
            </a:endParaRPr>
          </a:p>
          <a:p>
            <a:pPr marL="0" indent="0">
              <a:buNone/>
            </a:pPr>
            <a:r>
              <a:rPr lang="en-US" sz="2800" dirty="0">
                <a:solidFill>
                  <a:srgbClr val="FF0000"/>
                </a:solidFill>
                <a:latin typeface="Arial" panose="020B0604020202020204" pitchFamily="34" charset="0"/>
              </a:rPr>
              <a:t>Purpose</a:t>
            </a:r>
            <a:r>
              <a:rPr lang="en-US" sz="2800" dirty="0">
                <a:latin typeface="Arial" panose="020B0604020202020204" pitchFamily="34" charset="0"/>
              </a:rPr>
              <a:t>: To reduce the velocity of concentrated flows reducing erosion of the swale or ditch. Lower energy = less erosion!</a:t>
            </a:r>
          </a:p>
          <a:p>
            <a:pPr marL="0" indent="0">
              <a:buNone/>
            </a:pPr>
            <a:endParaRPr lang="en-US" sz="2800" dirty="0">
              <a:solidFill>
                <a:srgbClr val="FF0000"/>
              </a:solidFill>
              <a:latin typeface="Arial" panose="020B0604020202020204" pitchFamily="34" charset="0"/>
            </a:endParaRPr>
          </a:p>
          <a:p>
            <a:pPr marL="0" indent="0">
              <a:buNone/>
            </a:pPr>
            <a:r>
              <a:rPr lang="en-US" sz="2800" dirty="0">
                <a:solidFill>
                  <a:srgbClr val="FF0000"/>
                </a:solidFill>
                <a:latin typeface="Arial" panose="020B0604020202020204" pitchFamily="34" charset="0"/>
              </a:rPr>
              <a:t>Condition where practice applies</a:t>
            </a:r>
            <a:r>
              <a:rPr lang="en-US" sz="2800" dirty="0">
                <a:latin typeface="Arial" panose="020B0604020202020204" pitchFamily="34" charset="0"/>
              </a:rPr>
              <a:t>:</a:t>
            </a:r>
          </a:p>
          <a:p>
            <a:r>
              <a:rPr lang="en-US" sz="2800" dirty="0">
                <a:latin typeface="Arial" panose="020B0604020202020204" pitchFamily="34" charset="0"/>
              </a:rPr>
              <a:t>In temporary ditches &amp; swales</a:t>
            </a:r>
          </a:p>
          <a:p>
            <a:r>
              <a:rPr lang="en-US" sz="2800" dirty="0">
                <a:latin typeface="Arial" panose="020B0604020202020204" pitchFamily="34" charset="0"/>
              </a:rPr>
              <a:t>In ditches &amp; swales during establishment of grass lining</a:t>
            </a:r>
          </a:p>
          <a:p>
            <a:endParaRPr lang="en-US" sz="2800" dirty="0">
              <a:latin typeface="Arial" panose="020B0604020202020204" pitchFamily="34" charset="0"/>
            </a:endParaRPr>
          </a:p>
        </p:txBody>
      </p:sp>
      <p:sp>
        <p:nvSpPr>
          <p:cNvPr id="4" name="Rectangle 1026">
            <a:extLst>
              <a:ext uri="{FF2B5EF4-FFF2-40B4-BE49-F238E27FC236}">
                <a16:creationId xmlns:a16="http://schemas.microsoft.com/office/drawing/2014/main" id="{4F2B6F8B-EE1F-44E1-A019-B297B5EF48FF}"/>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3.8 Temporary Check Dam</a:t>
            </a:r>
          </a:p>
        </p:txBody>
      </p:sp>
    </p:spTree>
    <p:extLst>
      <p:ext uri="{BB962C8B-B14F-4D97-AF65-F5344CB8AC3E}">
        <p14:creationId xmlns:p14="http://schemas.microsoft.com/office/powerpoint/2010/main" val="2662583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noChangeArrowheads="1"/>
          </p:cNvSpPr>
          <p:nvPr>
            <p:ph type="title" idx="4294967295"/>
          </p:nvPr>
        </p:nvSpPr>
        <p:spPr>
          <a:xfrm>
            <a:off x="1828800" y="188118"/>
            <a:ext cx="9906000" cy="954881"/>
          </a:xfrm>
          <a:prstGeom prst="rect">
            <a:avLst/>
          </a:prstGeom>
        </p:spPr>
        <p:txBody>
          <a:bodyPr>
            <a:noAutofit/>
          </a:bodyPr>
          <a:lstStyle/>
          <a:p>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1. Erosion and Sediment Controls </a:t>
            </a: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pic>
        <p:nvPicPr>
          <p:cNvPr id="26632" name="Content Placeholder 21" descr="A bag of luggage&#10;&#10;Description generated with high confidence"/>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573533" y="3937507"/>
            <a:ext cx="4245944" cy="295299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6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2060" y="3901083"/>
            <a:ext cx="4303100" cy="296435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31" name="TextBox 7"/>
          <p:cNvSpPr txBox="1">
            <a:spLocks noChangeArrowheads="1"/>
          </p:cNvSpPr>
          <p:nvPr/>
        </p:nvSpPr>
        <p:spPr bwMode="auto">
          <a:xfrm>
            <a:off x="6074555" y="5900441"/>
            <a:ext cx="4019550" cy="769441"/>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200" dirty="0">
                <a:solidFill>
                  <a:schemeClr val="bg1"/>
                </a:solidFill>
              </a:rPr>
              <a:t>Silt Fence Installer-</a:t>
            </a:r>
          </a:p>
          <a:p>
            <a:r>
              <a:rPr lang="en-US" altLang="en-US" sz="2200" dirty="0">
                <a:solidFill>
                  <a:schemeClr val="bg1"/>
                </a:solidFill>
              </a:rPr>
              <a:t>Sediment Control </a:t>
            </a:r>
          </a:p>
        </p:txBody>
      </p:sp>
      <p:sp>
        <p:nvSpPr>
          <p:cNvPr id="26633" name="TextBox 22"/>
          <p:cNvSpPr txBox="1">
            <a:spLocks noChangeArrowheads="1"/>
          </p:cNvSpPr>
          <p:nvPr/>
        </p:nvSpPr>
        <p:spPr bwMode="auto">
          <a:xfrm>
            <a:off x="511936" y="5905949"/>
            <a:ext cx="3465067" cy="769441"/>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200" dirty="0">
                <a:solidFill>
                  <a:schemeClr val="bg1"/>
                </a:solidFill>
              </a:rPr>
              <a:t>Inlet Protection –</a:t>
            </a:r>
          </a:p>
          <a:p>
            <a:r>
              <a:rPr lang="en-US" altLang="en-US" sz="2200" dirty="0">
                <a:solidFill>
                  <a:schemeClr val="bg1"/>
                </a:solidFill>
              </a:rPr>
              <a:t>Sediment Control</a:t>
            </a:r>
          </a:p>
        </p:txBody>
      </p:sp>
      <p:pic>
        <p:nvPicPr>
          <p:cNvPr id="26634"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386" y="1282465"/>
            <a:ext cx="4747614" cy="251557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35" name="TextBox 24"/>
          <p:cNvSpPr txBox="1">
            <a:spLocks noChangeArrowheads="1"/>
          </p:cNvSpPr>
          <p:nvPr/>
        </p:nvSpPr>
        <p:spPr bwMode="auto">
          <a:xfrm>
            <a:off x="511936" y="2981694"/>
            <a:ext cx="4508501" cy="769441"/>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200" dirty="0">
                <a:solidFill>
                  <a:schemeClr val="bg1"/>
                </a:solidFill>
              </a:rPr>
              <a:t>Rolled Erosion Control Product – </a:t>
            </a:r>
          </a:p>
          <a:p>
            <a:r>
              <a:rPr lang="en-US" altLang="en-US" sz="2200" dirty="0">
                <a:solidFill>
                  <a:schemeClr val="bg1"/>
                </a:solidFill>
              </a:rPr>
              <a:t>Erosion Control</a:t>
            </a:r>
          </a:p>
        </p:txBody>
      </p:sp>
      <p:pic>
        <p:nvPicPr>
          <p:cNvPr id="26636" name="Picture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3835" y="1370731"/>
            <a:ext cx="4572000" cy="2413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37" name="TextBox 30"/>
          <p:cNvSpPr txBox="1">
            <a:spLocks noChangeArrowheads="1"/>
          </p:cNvSpPr>
          <p:nvPr/>
        </p:nvSpPr>
        <p:spPr bwMode="auto">
          <a:xfrm>
            <a:off x="6172200" y="2981694"/>
            <a:ext cx="3300413" cy="769441"/>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200" dirty="0" err="1">
                <a:solidFill>
                  <a:schemeClr val="bg1"/>
                </a:solidFill>
              </a:rPr>
              <a:t>Hydromulch</a:t>
            </a:r>
            <a:r>
              <a:rPr lang="en-US" altLang="en-US" sz="2200" dirty="0">
                <a:solidFill>
                  <a:schemeClr val="bg1"/>
                </a:solidFill>
              </a:rPr>
              <a:t> – </a:t>
            </a:r>
          </a:p>
          <a:p>
            <a:r>
              <a:rPr lang="en-US" altLang="en-US" sz="2200" dirty="0">
                <a:solidFill>
                  <a:schemeClr val="bg1"/>
                </a:solidFill>
              </a:rPr>
              <a:t>Erosion Control</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97492" y="1957793"/>
            <a:ext cx="4038600" cy="2177466"/>
          </a:xfrm>
          <a:prstGeom prst="rect">
            <a:avLst/>
          </a:prstGeom>
          <a:noFill/>
        </p:spPr>
        <p:txBody>
          <a:bodyPr/>
          <a:lstStyle/>
          <a:p>
            <a:endParaRPr lang="en-US" sz="2800" dirty="0">
              <a:latin typeface="Arial" panose="020B0604020202020204" pitchFamily="34" charset="0"/>
            </a:endParaRPr>
          </a:p>
          <a:p>
            <a:r>
              <a:rPr lang="en-US" sz="2800" dirty="0">
                <a:latin typeface="Arial" panose="020B0604020202020204" pitchFamily="34" charset="0"/>
              </a:rPr>
              <a:t>Stone </a:t>
            </a:r>
          </a:p>
          <a:p>
            <a:r>
              <a:rPr lang="en-US" sz="2800" dirty="0">
                <a:latin typeface="Arial" panose="020B0604020202020204" pitchFamily="34" charset="0"/>
              </a:rPr>
              <a:t>Filter socks </a:t>
            </a:r>
          </a:p>
          <a:p>
            <a:r>
              <a:rPr lang="en-US" sz="2800" dirty="0">
                <a:latin typeface="Arial" panose="020B0604020202020204" pitchFamily="34" charset="0"/>
              </a:rPr>
              <a:t>Prefabricated materials</a:t>
            </a:r>
          </a:p>
        </p:txBody>
      </p:sp>
      <p:sp>
        <p:nvSpPr>
          <p:cNvPr id="8" name="TextBox 7">
            <a:extLst>
              <a:ext uri="{FF2B5EF4-FFF2-40B4-BE49-F238E27FC236}">
                <a16:creationId xmlns:a16="http://schemas.microsoft.com/office/drawing/2014/main" id="{FCBA6482-4BD4-4406-8054-364EE437E9DC}"/>
              </a:ext>
            </a:extLst>
          </p:cNvPr>
          <p:cNvSpPr txBox="1"/>
          <p:nvPr/>
        </p:nvSpPr>
        <p:spPr>
          <a:xfrm>
            <a:off x="1524000" y="1286808"/>
            <a:ext cx="9144000" cy="584775"/>
          </a:xfrm>
          <a:prstGeom prst="rect">
            <a:avLst/>
          </a:prstGeom>
          <a:noFill/>
        </p:spPr>
        <p:txBody>
          <a:bodyPr wrap="square" rtlCol="0">
            <a:spAutoFit/>
          </a:bodyPr>
          <a:lstStyle/>
          <a:p>
            <a:pPr algn="ctr"/>
            <a:r>
              <a:rPr lang="en-US" sz="3200" dirty="0"/>
              <a:t>Types of check dams</a:t>
            </a:r>
          </a:p>
        </p:txBody>
      </p:sp>
      <p:pic>
        <p:nvPicPr>
          <p:cNvPr id="10" name="Picture 9">
            <a:extLst>
              <a:ext uri="{FF2B5EF4-FFF2-40B4-BE49-F238E27FC236}">
                <a16:creationId xmlns:a16="http://schemas.microsoft.com/office/drawing/2014/main" id="{CCE08B3B-54D5-46D7-BF69-1E7872A143CB}"/>
              </a:ext>
            </a:extLst>
          </p:cNvPr>
          <p:cNvPicPr>
            <a:picLocks noChangeAspect="1"/>
          </p:cNvPicPr>
          <p:nvPr/>
        </p:nvPicPr>
        <p:blipFill>
          <a:blip r:embed="rId2"/>
          <a:stretch>
            <a:fillRect/>
          </a:stretch>
        </p:blipFill>
        <p:spPr>
          <a:xfrm>
            <a:off x="1517706" y="4349286"/>
            <a:ext cx="4598173" cy="2532336"/>
          </a:xfrm>
          <a:prstGeom prst="rect">
            <a:avLst/>
          </a:prstGeom>
        </p:spPr>
      </p:pic>
      <p:pic>
        <p:nvPicPr>
          <p:cNvPr id="11" name="Picture 10">
            <a:extLst>
              <a:ext uri="{FF2B5EF4-FFF2-40B4-BE49-F238E27FC236}">
                <a16:creationId xmlns:a16="http://schemas.microsoft.com/office/drawing/2014/main" id="{D9428D82-18AE-4D13-9F04-64E4DEFF6444}"/>
              </a:ext>
            </a:extLst>
          </p:cNvPr>
          <p:cNvPicPr>
            <a:picLocks noChangeAspect="1"/>
          </p:cNvPicPr>
          <p:nvPr/>
        </p:nvPicPr>
        <p:blipFill>
          <a:blip r:embed="rId3"/>
          <a:stretch>
            <a:fillRect/>
          </a:stretch>
        </p:blipFill>
        <p:spPr>
          <a:xfrm>
            <a:off x="6115878" y="1871585"/>
            <a:ext cx="4552122" cy="2477702"/>
          </a:xfrm>
          <a:prstGeom prst="rect">
            <a:avLst/>
          </a:prstGeom>
        </p:spPr>
      </p:pic>
      <p:pic>
        <p:nvPicPr>
          <p:cNvPr id="12" name="Picture 11">
            <a:extLst>
              <a:ext uri="{FF2B5EF4-FFF2-40B4-BE49-F238E27FC236}">
                <a16:creationId xmlns:a16="http://schemas.microsoft.com/office/drawing/2014/main" id="{E5F345E2-3350-46FB-8B99-D80921B64AB9}"/>
              </a:ext>
            </a:extLst>
          </p:cNvPr>
          <p:cNvPicPr>
            <a:picLocks noChangeAspect="1"/>
          </p:cNvPicPr>
          <p:nvPr/>
        </p:nvPicPr>
        <p:blipFill>
          <a:blip r:embed="rId4"/>
          <a:stretch>
            <a:fillRect/>
          </a:stretch>
        </p:blipFill>
        <p:spPr>
          <a:xfrm>
            <a:off x="6115878" y="4349289"/>
            <a:ext cx="4552122" cy="2532334"/>
          </a:xfrm>
          <a:prstGeom prst="rect">
            <a:avLst/>
          </a:prstGeom>
        </p:spPr>
      </p:pic>
      <p:sp>
        <p:nvSpPr>
          <p:cNvPr id="14" name="Rectangle 1026">
            <a:extLst>
              <a:ext uri="{FF2B5EF4-FFF2-40B4-BE49-F238E27FC236}">
                <a16:creationId xmlns:a16="http://schemas.microsoft.com/office/drawing/2014/main" id="{9ECCDD9D-71A9-4DB1-BEE5-20D5CFC829A4}"/>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3.8 Temporary Check Dam</a:t>
            </a:r>
          </a:p>
        </p:txBody>
      </p:sp>
    </p:spTree>
    <p:extLst>
      <p:ext uri="{BB962C8B-B14F-4D97-AF65-F5344CB8AC3E}">
        <p14:creationId xmlns:p14="http://schemas.microsoft.com/office/powerpoint/2010/main" val="41336035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56840573-D1DC-49F4-943A-E55573DB66BA}"/>
              </a:ext>
            </a:extLst>
          </p:cNvPr>
          <p:cNvPicPr>
            <a:picLocks noGrp="1" noChangeAspect="1"/>
          </p:cNvPicPr>
          <p:nvPr>
            <p:ph idx="4294967295"/>
          </p:nvPr>
        </p:nvPicPr>
        <p:blipFill>
          <a:blip r:embed="rId3"/>
          <a:stretch>
            <a:fillRect/>
          </a:stretch>
        </p:blipFill>
        <p:spPr>
          <a:xfrm>
            <a:off x="1489153" y="1261237"/>
            <a:ext cx="2813050" cy="2036763"/>
          </a:xfrm>
          <a:prstGeom prst="rect">
            <a:avLst/>
          </a:prstGeom>
          <a:noFill/>
        </p:spPr>
      </p:pic>
      <p:pic>
        <p:nvPicPr>
          <p:cNvPr id="11" name="Picture 10">
            <a:extLst>
              <a:ext uri="{FF2B5EF4-FFF2-40B4-BE49-F238E27FC236}">
                <a16:creationId xmlns:a16="http://schemas.microsoft.com/office/drawing/2014/main" id="{B4D647D0-3AD4-415E-A5CD-76C6DA60B2C1}"/>
              </a:ext>
            </a:extLst>
          </p:cNvPr>
          <p:cNvPicPr>
            <a:picLocks noChangeAspect="1"/>
          </p:cNvPicPr>
          <p:nvPr/>
        </p:nvPicPr>
        <p:blipFill>
          <a:blip r:embed="rId4"/>
          <a:stretch>
            <a:fillRect/>
          </a:stretch>
        </p:blipFill>
        <p:spPr>
          <a:xfrm>
            <a:off x="1582421" y="3804198"/>
            <a:ext cx="2797226" cy="2445838"/>
          </a:xfrm>
          <a:prstGeom prst="rect">
            <a:avLst/>
          </a:prstGeom>
          <a:noFill/>
        </p:spPr>
      </p:pic>
      <p:pic>
        <p:nvPicPr>
          <p:cNvPr id="12" name="Picture 11">
            <a:extLst>
              <a:ext uri="{FF2B5EF4-FFF2-40B4-BE49-F238E27FC236}">
                <a16:creationId xmlns:a16="http://schemas.microsoft.com/office/drawing/2014/main" id="{C84B075A-EDA7-446A-9E95-DD938EF4F36A}"/>
              </a:ext>
            </a:extLst>
          </p:cNvPr>
          <p:cNvPicPr>
            <a:picLocks noChangeAspect="1"/>
          </p:cNvPicPr>
          <p:nvPr/>
        </p:nvPicPr>
        <p:blipFill>
          <a:blip r:embed="rId5"/>
          <a:stretch>
            <a:fillRect/>
          </a:stretch>
        </p:blipFill>
        <p:spPr>
          <a:xfrm>
            <a:off x="4418947" y="1253580"/>
            <a:ext cx="3269841" cy="2044420"/>
          </a:xfrm>
          <a:prstGeom prst="rect">
            <a:avLst/>
          </a:prstGeom>
          <a:noFill/>
        </p:spPr>
      </p:pic>
      <p:pic>
        <p:nvPicPr>
          <p:cNvPr id="13" name="Picture 12">
            <a:extLst>
              <a:ext uri="{FF2B5EF4-FFF2-40B4-BE49-F238E27FC236}">
                <a16:creationId xmlns:a16="http://schemas.microsoft.com/office/drawing/2014/main" id="{5099A136-3A7B-49FA-8FD2-ACE330D611E8}"/>
              </a:ext>
            </a:extLst>
          </p:cNvPr>
          <p:cNvPicPr>
            <a:picLocks noChangeAspect="1"/>
          </p:cNvPicPr>
          <p:nvPr/>
        </p:nvPicPr>
        <p:blipFill>
          <a:blip r:embed="rId6"/>
          <a:stretch>
            <a:fillRect/>
          </a:stretch>
        </p:blipFill>
        <p:spPr>
          <a:xfrm>
            <a:off x="7853993" y="1263435"/>
            <a:ext cx="2831325" cy="2034565"/>
          </a:xfrm>
          <a:prstGeom prst="rect">
            <a:avLst/>
          </a:prstGeom>
          <a:noFill/>
        </p:spPr>
      </p:pic>
      <p:pic>
        <p:nvPicPr>
          <p:cNvPr id="15" name="Picture 14" descr="A path with trees on the side of a dirt field&#10;&#10;Description generated with high confidence">
            <a:extLst>
              <a:ext uri="{FF2B5EF4-FFF2-40B4-BE49-F238E27FC236}">
                <a16:creationId xmlns:a16="http://schemas.microsoft.com/office/drawing/2014/main" id="{21BE3F33-FE0A-4491-8872-DF6EAC3CAE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41022" y="3804197"/>
            <a:ext cx="3322618" cy="2450618"/>
          </a:xfrm>
          <a:prstGeom prst="rect">
            <a:avLst/>
          </a:prstGeom>
          <a:noFill/>
        </p:spPr>
      </p:pic>
      <p:pic>
        <p:nvPicPr>
          <p:cNvPr id="19" name="Picture 18" descr="A narrow road&#10;&#10;Description generated with very high confidence">
            <a:extLst>
              <a:ext uri="{FF2B5EF4-FFF2-40B4-BE49-F238E27FC236}">
                <a16:creationId xmlns:a16="http://schemas.microsoft.com/office/drawing/2014/main" id="{944ECA25-B038-4893-B95A-D4A74CB7004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72424" y="3804198"/>
            <a:ext cx="2675820" cy="2445839"/>
          </a:xfrm>
          <a:prstGeom prst="rect">
            <a:avLst/>
          </a:prstGeom>
          <a:noFill/>
        </p:spPr>
      </p:pic>
      <p:sp>
        <p:nvSpPr>
          <p:cNvPr id="20" name="TextBox 19">
            <a:extLst>
              <a:ext uri="{FF2B5EF4-FFF2-40B4-BE49-F238E27FC236}">
                <a16:creationId xmlns:a16="http://schemas.microsoft.com/office/drawing/2014/main" id="{9333B27A-0F16-47D2-A719-9E4F3665E9FE}"/>
              </a:ext>
            </a:extLst>
          </p:cNvPr>
          <p:cNvSpPr txBox="1"/>
          <p:nvPr/>
        </p:nvSpPr>
        <p:spPr>
          <a:xfrm>
            <a:off x="1494970" y="3329168"/>
            <a:ext cx="9117793" cy="461665"/>
          </a:xfrm>
          <a:prstGeom prst="rect">
            <a:avLst/>
          </a:prstGeom>
          <a:noFill/>
        </p:spPr>
        <p:txBody>
          <a:bodyPr wrap="square" rtlCol="0">
            <a:spAutoFit/>
          </a:bodyPr>
          <a:lstStyle/>
          <a:p>
            <a:r>
              <a:rPr lang="en-US" dirty="0"/>
              <a:t>Triangular Silt Dike	       Rock, Straw Wattle           Sand Bags</a:t>
            </a:r>
          </a:p>
        </p:txBody>
      </p:sp>
      <p:sp>
        <p:nvSpPr>
          <p:cNvPr id="21" name="TextBox 20">
            <a:extLst>
              <a:ext uri="{FF2B5EF4-FFF2-40B4-BE49-F238E27FC236}">
                <a16:creationId xmlns:a16="http://schemas.microsoft.com/office/drawing/2014/main" id="{4217DC52-3561-4E78-AABD-66F1C33C8424}"/>
              </a:ext>
            </a:extLst>
          </p:cNvPr>
          <p:cNvSpPr txBox="1"/>
          <p:nvPr/>
        </p:nvSpPr>
        <p:spPr>
          <a:xfrm>
            <a:off x="1429675" y="6323908"/>
            <a:ext cx="9831842" cy="461665"/>
          </a:xfrm>
          <a:prstGeom prst="rect">
            <a:avLst/>
          </a:prstGeom>
          <a:solidFill>
            <a:schemeClr val="bg1"/>
          </a:solidFill>
        </p:spPr>
        <p:txBody>
          <a:bodyPr wrap="square" rtlCol="0">
            <a:spAutoFit/>
          </a:bodyPr>
          <a:lstStyle/>
          <a:p>
            <a:r>
              <a:rPr lang="en-US" dirty="0"/>
              <a:t>  Geo-Ridge                 RocSoxx Wattle          Compost </a:t>
            </a:r>
            <a:r>
              <a:rPr lang="en-US" dirty="0" err="1"/>
              <a:t>Wattle+RECP</a:t>
            </a:r>
            <a:r>
              <a:rPr lang="en-US" dirty="0"/>
              <a:t>  </a:t>
            </a:r>
          </a:p>
        </p:txBody>
      </p:sp>
      <p:sp>
        <p:nvSpPr>
          <p:cNvPr id="16" name="Rectangle 1026">
            <a:extLst>
              <a:ext uri="{FF2B5EF4-FFF2-40B4-BE49-F238E27FC236}">
                <a16:creationId xmlns:a16="http://schemas.microsoft.com/office/drawing/2014/main" id="{C7043FAB-73AD-41BB-BD32-FAFBE0AC350F}"/>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3.8 Temporary Check Dam</a:t>
            </a:r>
          </a:p>
        </p:txBody>
      </p:sp>
    </p:spTree>
    <p:extLst>
      <p:ext uri="{BB962C8B-B14F-4D97-AF65-F5344CB8AC3E}">
        <p14:creationId xmlns:p14="http://schemas.microsoft.com/office/powerpoint/2010/main" val="12773999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4E4A956-632C-455B-8AB8-5DB06057EB2E}"/>
              </a:ext>
            </a:extLst>
          </p:cNvPr>
          <p:cNvPicPr>
            <a:picLocks noChangeAspect="1"/>
          </p:cNvPicPr>
          <p:nvPr/>
        </p:nvPicPr>
        <p:blipFill>
          <a:blip r:embed="rId2"/>
          <a:stretch>
            <a:fillRect/>
          </a:stretch>
        </p:blipFill>
        <p:spPr>
          <a:xfrm>
            <a:off x="10099" y="1373845"/>
            <a:ext cx="4866702" cy="5358667"/>
          </a:xfrm>
          <a:prstGeom prst="rect">
            <a:avLst/>
          </a:prstGeom>
          <a:noFill/>
        </p:spPr>
      </p:pic>
      <p:sp>
        <p:nvSpPr>
          <p:cNvPr id="8" name="TextBox 7">
            <a:extLst>
              <a:ext uri="{FF2B5EF4-FFF2-40B4-BE49-F238E27FC236}">
                <a16:creationId xmlns:a16="http://schemas.microsoft.com/office/drawing/2014/main" id="{C133433C-182A-4A60-8637-C79438D87F05}"/>
              </a:ext>
            </a:extLst>
          </p:cNvPr>
          <p:cNvSpPr txBox="1"/>
          <p:nvPr/>
        </p:nvSpPr>
        <p:spPr>
          <a:xfrm>
            <a:off x="4876801" y="1376090"/>
            <a:ext cx="7315199" cy="4893647"/>
          </a:xfrm>
          <a:prstGeom prst="rect">
            <a:avLst/>
          </a:prstGeom>
          <a:noFill/>
        </p:spPr>
        <p:txBody>
          <a:bodyPr wrap="square" rtlCol="0">
            <a:spAutoFit/>
          </a:bodyPr>
          <a:lstStyle/>
          <a:p>
            <a:pPr marL="342900" indent="-342900">
              <a:buFont typeface="Arial" panose="020B0604020202020204" pitchFamily="34" charset="0"/>
              <a:buChar char="•"/>
            </a:pPr>
            <a:r>
              <a:rPr lang="en-US" sz="2600" dirty="0"/>
              <a:t>Drainage area (for the entire swale):   10 acres max.</a:t>
            </a:r>
          </a:p>
          <a:p>
            <a:endParaRPr lang="en-US" sz="2600" dirty="0"/>
          </a:p>
          <a:p>
            <a:pPr marL="342900" indent="-342900">
              <a:buFont typeface="Arial" panose="020B0604020202020204" pitchFamily="34" charset="0"/>
              <a:buChar char="•"/>
            </a:pPr>
            <a:r>
              <a:rPr lang="en-US" sz="2600" dirty="0"/>
              <a:t>Max. height: 2’ (6” lower in center)</a:t>
            </a:r>
          </a:p>
          <a:p>
            <a:pPr marL="342900" indent="-342900">
              <a:buFont typeface="Arial" panose="020B0604020202020204" pitchFamily="34" charset="0"/>
              <a:buChar char="•"/>
            </a:pPr>
            <a:endParaRPr lang="en-US" sz="2600" dirty="0"/>
          </a:p>
          <a:p>
            <a:pPr marL="342900" indent="-342900">
              <a:buFont typeface="Arial" panose="020B0604020202020204" pitchFamily="34" charset="0"/>
              <a:buChar char="•"/>
            </a:pPr>
            <a:r>
              <a:rPr lang="en-US" sz="2600" dirty="0"/>
              <a:t>Spacing: Such that the bottom of upstream dam is equal to the elevation of the top of the downstream dam</a:t>
            </a:r>
          </a:p>
          <a:p>
            <a:pPr marL="342900" indent="-342900">
              <a:buFont typeface="Arial" panose="020B0604020202020204" pitchFamily="34" charset="0"/>
              <a:buChar char="•"/>
            </a:pPr>
            <a:endParaRPr lang="en-US" sz="2600" dirty="0"/>
          </a:p>
          <a:p>
            <a:pPr marL="342900" indent="-342900">
              <a:buFont typeface="Arial" panose="020B0604020202020204" pitchFamily="34" charset="0"/>
              <a:buChar char="•"/>
            </a:pPr>
            <a:r>
              <a:rPr lang="en-US" sz="2600" dirty="0"/>
              <a:t>Extend up swale side to above low point</a:t>
            </a:r>
          </a:p>
          <a:p>
            <a:endParaRPr lang="en-US" sz="2600" dirty="0"/>
          </a:p>
          <a:p>
            <a:pPr marL="342900" indent="-342900">
              <a:buFont typeface="Arial" panose="020B0604020202020204" pitchFamily="34" charset="0"/>
              <a:buChar char="•"/>
            </a:pPr>
            <a:r>
              <a:rPr lang="en-US" sz="2600" dirty="0"/>
              <a:t>“Key- in” to channel sides </a:t>
            </a:r>
          </a:p>
        </p:txBody>
      </p:sp>
      <p:sp>
        <p:nvSpPr>
          <p:cNvPr id="5" name="Rectangle 1026">
            <a:extLst>
              <a:ext uri="{FF2B5EF4-FFF2-40B4-BE49-F238E27FC236}">
                <a16:creationId xmlns:a16="http://schemas.microsoft.com/office/drawing/2014/main" id="{82513E19-2543-47A8-94E6-6804EF581A6D}"/>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3.8 Temporary Check Dam</a:t>
            </a:r>
          </a:p>
        </p:txBody>
      </p:sp>
    </p:spTree>
    <p:extLst>
      <p:ext uri="{BB962C8B-B14F-4D97-AF65-F5344CB8AC3E}">
        <p14:creationId xmlns:p14="http://schemas.microsoft.com/office/powerpoint/2010/main" val="27633109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352800" y="1295400"/>
            <a:ext cx="5486400" cy="609600"/>
          </a:xfrm>
          <a:prstGeom prst="rect">
            <a:avLst/>
          </a:prstGeom>
          <a:noFill/>
        </p:spPr>
        <p:txBody>
          <a:bodyPr/>
          <a:lstStyle/>
          <a:p>
            <a:pPr marL="0" indent="0" algn="ctr">
              <a:buNone/>
            </a:pPr>
            <a:r>
              <a:rPr lang="en-US" sz="2800" dirty="0">
                <a:latin typeface="Arial" panose="020B0604020202020204" pitchFamily="34" charset="0"/>
                <a:cs typeface="Arial" panose="020B0604020202020204" pitchFamily="34" charset="0"/>
              </a:rPr>
              <a:t>Spacing Between Check Dams</a:t>
            </a:r>
          </a:p>
          <a:p>
            <a:endParaRPr lang="en-US" sz="2800" dirty="0">
              <a:latin typeface="Arial" panose="020B0604020202020204" pitchFamily="34" charset="0"/>
            </a:endParaRPr>
          </a:p>
        </p:txBody>
      </p:sp>
      <p:sp>
        <p:nvSpPr>
          <p:cNvPr id="11" name="Rectangle 10">
            <a:extLst>
              <a:ext uri="{FF2B5EF4-FFF2-40B4-BE49-F238E27FC236}">
                <a16:creationId xmlns:a16="http://schemas.microsoft.com/office/drawing/2014/main" id="{A30A06A2-7E7F-4DD1-8890-AB0F330916B8}"/>
              </a:ext>
            </a:extLst>
          </p:cNvPr>
          <p:cNvSpPr/>
          <p:nvPr/>
        </p:nvSpPr>
        <p:spPr>
          <a:xfrm>
            <a:off x="1524000" y="5341328"/>
            <a:ext cx="9144000" cy="1292662"/>
          </a:xfrm>
          <a:prstGeom prst="rect">
            <a:avLst/>
          </a:prstGeom>
          <a:noFill/>
        </p:spPr>
        <p:txBody>
          <a:bodyPr wrap="square">
            <a:spAutoFit/>
          </a:bodyPr>
          <a:lstStyle/>
          <a:p>
            <a:pPr algn="ctr"/>
            <a:endParaRPr lang="en-US" sz="2600" dirty="0"/>
          </a:p>
          <a:p>
            <a:pPr algn="ctr"/>
            <a:r>
              <a:rPr lang="en-US" sz="2600" dirty="0">
                <a:solidFill>
                  <a:srgbClr val="FF0000"/>
                </a:solidFill>
              </a:rPr>
              <a:t>Spacing</a:t>
            </a:r>
            <a:r>
              <a:rPr lang="en-US" sz="2600" dirty="0"/>
              <a:t>: Such that the Bottom of the Upstream Dam is Equal to  the Elevation of the Top of the Downstream Dam</a:t>
            </a:r>
          </a:p>
        </p:txBody>
      </p:sp>
      <p:pic>
        <p:nvPicPr>
          <p:cNvPr id="4" name="Picture 3">
            <a:extLst>
              <a:ext uri="{FF2B5EF4-FFF2-40B4-BE49-F238E27FC236}">
                <a16:creationId xmlns:a16="http://schemas.microsoft.com/office/drawing/2014/main" id="{086AEE5D-25A4-A947-8041-BF1B3254392C}"/>
              </a:ext>
            </a:extLst>
          </p:cNvPr>
          <p:cNvPicPr>
            <a:picLocks noChangeAspect="1"/>
          </p:cNvPicPr>
          <p:nvPr/>
        </p:nvPicPr>
        <p:blipFill rotWithShape="1">
          <a:blip r:embed="rId3">
            <a:extLst>
              <a:ext uri="{28A0092B-C50C-407E-A947-70E740481C1C}">
                <a14:useLocalDpi xmlns:a14="http://schemas.microsoft.com/office/drawing/2010/main" val="0"/>
              </a:ext>
            </a:extLst>
          </a:blip>
          <a:srcRect l="1199"/>
          <a:stretch/>
        </p:blipFill>
        <p:spPr>
          <a:xfrm>
            <a:off x="752707" y="1905000"/>
            <a:ext cx="10686586" cy="3810000"/>
          </a:xfrm>
          <a:prstGeom prst="rect">
            <a:avLst/>
          </a:prstGeom>
        </p:spPr>
      </p:pic>
      <p:sp>
        <p:nvSpPr>
          <p:cNvPr id="6" name="Rectangle 1026">
            <a:extLst>
              <a:ext uri="{FF2B5EF4-FFF2-40B4-BE49-F238E27FC236}">
                <a16:creationId xmlns:a16="http://schemas.microsoft.com/office/drawing/2014/main" id="{A759ABC5-C61E-43A5-8619-61420955C7EE}"/>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3.8 Temporary Check Dam</a:t>
            </a:r>
          </a:p>
        </p:txBody>
      </p:sp>
    </p:spTree>
    <p:extLst>
      <p:ext uri="{BB962C8B-B14F-4D97-AF65-F5344CB8AC3E}">
        <p14:creationId xmlns:p14="http://schemas.microsoft.com/office/powerpoint/2010/main" val="21057737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267200" y="1181408"/>
            <a:ext cx="3657600" cy="592138"/>
          </a:xfrm>
          <a:prstGeom prst="rect">
            <a:avLst/>
          </a:prstGeom>
          <a:noFill/>
        </p:spPr>
        <p:txBody>
          <a:bodyPr/>
          <a:lstStyle/>
          <a:p>
            <a:pPr marL="0" indent="0" algn="ctr">
              <a:buNone/>
            </a:pPr>
            <a:r>
              <a:rPr lang="en-US" sz="3200" dirty="0">
                <a:latin typeface="Arial" panose="020B0604020202020204" pitchFamily="34" charset="0"/>
              </a:rPr>
              <a:t>Maintenance</a:t>
            </a:r>
          </a:p>
        </p:txBody>
      </p:sp>
      <p:pic>
        <p:nvPicPr>
          <p:cNvPr id="9" name="Picture 8">
            <a:extLst>
              <a:ext uri="{FF2B5EF4-FFF2-40B4-BE49-F238E27FC236}">
                <a16:creationId xmlns:a16="http://schemas.microsoft.com/office/drawing/2014/main" id="{302B469D-CEB4-454A-8EB3-01FACC54C87A}"/>
              </a:ext>
            </a:extLst>
          </p:cNvPr>
          <p:cNvPicPr>
            <a:picLocks noChangeAspect="1"/>
          </p:cNvPicPr>
          <p:nvPr/>
        </p:nvPicPr>
        <p:blipFill>
          <a:blip r:embed="rId2"/>
          <a:stretch>
            <a:fillRect/>
          </a:stretch>
        </p:blipFill>
        <p:spPr>
          <a:xfrm>
            <a:off x="304800" y="1666573"/>
            <a:ext cx="4876800" cy="5199691"/>
          </a:xfrm>
          <a:prstGeom prst="rect">
            <a:avLst/>
          </a:prstGeom>
          <a:noFill/>
        </p:spPr>
      </p:pic>
      <p:sp>
        <p:nvSpPr>
          <p:cNvPr id="10" name="TextBox 9">
            <a:extLst>
              <a:ext uri="{FF2B5EF4-FFF2-40B4-BE49-F238E27FC236}">
                <a16:creationId xmlns:a16="http://schemas.microsoft.com/office/drawing/2014/main" id="{EAD167A8-9290-4051-B41E-880DEBB40450}"/>
              </a:ext>
            </a:extLst>
          </p:cNvPr>
          <p:cNvSpPr txBox="1"/>
          <p:nvPr/>
        </p:nvSpPr>
        <p:spPr>
          <a:xfrm>
            <a:off x="5334000" y="1989414"/>
            <a:ext cx="6705600" cy="3693319"/>
          </a:xfrm>
          <a:prstGeom prst="rect">
            <a:avLst/>
          </a:prstGeom>
          <a:noFill/>
        </p:spPr>
        <p:txBody>
          <a:bodyPr wrap="square" rtlCol="0">
            <a:spAutoFit/>
          </a:bodyPr>
          <a:lstStyle/>
          <a:p>
            <a:pPr marL="342900" indent="-342900">
              <a:buFont typeface="Arial" panose="020B0604020202020204" pitchFamily="34" charset="0"/>
              <a:buChar char="•"/>
            </a:pPr>
            <a:r>
              <a:rPr lang="en-US" sz="2600" dirty="0"/>
              <a:t>Inspect Weekly, before &amp; after each storm</a:t>
            </a:r>
          </a:p>
          <a:p>
            <a:endParaRPr lang="en-US" sz="2600" dirty="0"/>
          </a:p>
          <a:p>
            <a:pPr marL="342900" indent="-342900">
              <a:buFont typeface="Arial" panose="020B0604020202020204" pitchFamily="34" charset="0"/>
              <a:buChar char="•"/>
            </a:pPr>
            <a:r>
              <a:rPr lang="en-US" sz="2600" dirty="0"/>
              <a:t>Remove Sediments @ ½ height </a:t>
            </a:r>
          </a:p>
          <a:p>
            <a:endParaRPr lang="en-US" sz="2600" dirty="0"/>
          </a:p>
          <a:p>
            <a:pPr marL="342900" indent="-342900">
              <a:buFont typeface="Arial" panose="020B0604020202020204" pitchFamily="34" charset="0"/>
              <a:buChar char="•"/>
            </a:pPr>
            <a:r>
              <a:rPr lang="en-US" sz="2600" dirty="0"/>
              <a:t>Repair and replace as required</a:t>
            </a:r>
          </a:p>
          <a:p>
            <a:endParaRPr lang="en-US" sz="2600" dirty="0"/>
          </a:p>
          <a:p>
            <a:pPr marL="342900" indent="-342900">
              <a:buFont typeface="Arial" panose="020B0604020202020204" pitchFamily="34" charset="0"/>
              <a:buChar char="•"/>
            </a:pPr>
            <a:r>
              <a:rPr lang="en-US" sz="2600" dirty="0"/>
              <a:t>Remove barrier if no longer needed in fully stabilized areas.</a:t>
            </a:r>
          </a:p>
          <a:p>
            <a:pPr marL="342900" indent="-342900">
              <a:buFont typeface="Arial" panose="020B0604020202020204" pitchFamily="34" charset="0"/>
              <a:buChar char="•"/>
            </a:pPr>
            <a:endParaRPr lang="en-US" sz="2600" dirty="0"/>
          </a:p>
        </p:txBody>
      </p:sp>
      <p:sp>
        <p:nvSpPr>
          <p:cNvPr id="6" name="Rectangle 1026">
            <a:extLst>
              <a:ext uri="{FF2B5EF4-FFF2-40B4-BE49-F238E27FC236}">
                <a16:creationId xmlns:a16="http://schemas.microsoft.com/office/drawing/2014/main" id="{C12CAD19-0D63-4929-8D6E-90AC8D559565}"/>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3.8 Temporary Check Dam</a:t>
            </a:r>
          </a:p>
        </p:txBody>
      </p:sp>
    </p:spTree>
    <p:extLst>
      <p:ext uri="{BB962C8B-B14F-4D97-AF65-F5344CB8AC3E}">
        <p14:creationId xmlns:p14="http://schemas.microsoft.com/office/powerpoint/2010/main" val="239672207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600" y="1397206"/>
            <a:ext cx="10896600" cy="609600"/>
          </a:xfrm>
          <a:prstGeom prst="rect">
            <a:avLst/>
          </a:prstGeom>
          <a:solidFill>
            <a:schemeClr val="accent6"/>
          </a:solidFill>
        </p:spPr>
        <p:txBody>
          <a:bodyPr/>
          <a:lstStyle/>
          <a:p>
            <a:pPr marL="0" indent="0" algn="ctr">
              <a:buNone/>
            </a:pPr>
            <a:r>
              <a:rPr lang="en-US" sz="2800" dirty="0">
                <a:solidFill>
                  <a:schemeClr val="bg1"/>
                </a:solidFill>
                <a:latin typeface="Arial" panose="020B0604020202020204" pitchFamily="34" charset="0"/>
              </a:rPr>
              <a:t>What to look for and How to Maintain Temporary Check Dams</a:t>
            </a:r>
          </a:p>
        </p:txBody>
      </p:sp>
      <p:graphicFrame>
        <p:nvGraphicFramePr>
          <p:cNvPr id="8" name="Table 7">
            <a:extLst>
              <a:ext uri="{FF2B5EF4-FFF2-40B4-BE49-F238E27FC236}">
                <a16:creationId xmlns:a16="http://schemas.microsoft.com/office/drawing/2014/main" id="{7F033789-2631-4598-A666-EDBCBFC436FE}"/>
              </a:ext>
            </a:extLst>
          </p:cNvPr>
          <p:cNvGraphicFramePr>
            <a:graphicFrameLocks noGrp="1"/>
          </p:cNvGraphicFramePr>
          <p:nvPr>
            <p:extLst>
              <p:ext uri="{D42A27DB-BD31-4B8C-83A1-F6EECF244321}">
                <p14:modId xmlns:p14="http://schemas.microsoft.com/office/powerpoint/2010/main" val="4281033704"/>
              </p:ext>
            </p:extLst>
          </p:nvPr>
        </p:nvGraphicFramePr>
        <p:xfrm>
          <a:off x="609600" y="2006806"/>
          <a:ext cx="10896600" cy="4497468"/>
        </p:xfrm>
        <a:graphic>
          <a:graphicData uri="http://schemas.openxmlformats.org/drawingml/2006/table">
            <a:tbl>
              <a:tblPr firstRow="1" bandRow="1">
                <a:tableStyleId>{5C22544A-7EE6-4342-B048-85BDC9FD1C3A}</a:tableStyleId>
              </a:tblPr>
              <a:tblGrid>
                <a:gridCol w="5448300">
                  <a:extLst>
                    <a:ext uri="{9D8B030D-6E8A-4147-A177-3AD203B41FA5}">
                      <a16:colId xmlns:a16="http://schemas.microsoft.com/office/drawing/2014/main" val="3830224158"/>
                    </a:ext>
                  </a:extLst>
                </a:gridCol>
                <a:gridCol w="5448300">
                  <a:extLst>
                    <a:ext uri="{9D8B030D-6E8A-4147-A177-3AD203B41FA5}">
                      <a16:colId xmlns:a16="http://schemas.microsoft.com/office/drawing/2014/main" val="2849051980"/>
                    </a:ext>
                  </a:extLst>
                </a:gridCol>
              </a:tblGrid>
              <a:tr h="660194">
                <a:tc>
                  <a:txBody>
                    <a:bodyPr/>
                    <a:lstStyle/>
                    <a:p>
                      <a:pPr algn="ctr"/>
                      <a:r>
                        <a:rPr lang="en-US" sz="2600" b="0" dirty="0">
                          <a:solidFill>
                            <a:schemeClr val="tx1"/>
                          </a:solidFill>
                          <a:latin typeface="Arial" panose="020B0604020202020204" pitchFamily="34" charset="0"/>
                          <a:cs typeface="Arial" panose="020B0604020202020204" pitchFamily="34" charset="0"/>
                        </a:rPr>
                        <a:t>Problems to look for:</a:t>
                      </a:r>
                    </a:p>
                    <a:p>
                      <a:endParaRPr lang="en-US" sz="2600" dirty="0">
                        <a:solidFill>
                          <a:schemeClr val="tx1"/>
                        </a:solidFill>
                      </a:endParaRPr>
                    </a:p>
                  </a:txBody>
                  <a:tcPr>
                    <a:solidFill>
                      <a:schemeClr val="accent6">
                        <a:lumMod val="20000"/>
                        <a:lumOff val="80000"/>
                      </a:schemeClr>
                    </a:solidFill>
                  </a:tcPr>
                </a:tc>
                <a:tc>
                  <a:txBody>
                    <a:bodyPr/>
                    <a:lstStyle/>
                    <a:p>
                      <a:pPr algn="ctr"/>
                      <a:r>
                        <a:rPr lang="en-US" sz="2600" b="0" dirty="0">
                          <a:solidFill>
                            <a:schemeClr val="tx1"/>
                          </a:solidFill>
                          <a:latin typeface="Arial" panose="020B0604020202020204" pitchFamily="34" charset="0"/>
                          <a:cs typeface="Arial" panose="020B0604020202020204" pitchFamily="34" charset="0"/>
                        </a:rPr>
                        <a:t>Possible remedies:</a:t>
                      </a:r>
                    </a:p>
                    <a:p>
                      <a:endParaRPr lang="en-US" sz="2600" dirty="0">
                        <a:solidFill>
                          <a:schemeClr val="tx1"/>
                        </a:solidFill>
                      </a:endParaRPr>
                    </a:p>
                  </a:txBody>
                  <a:tcPr>
                    <a:solidFill>
                      <a:schemeClr val="accent6">
                        <a:lumMod val="20000"/>
                        <a:lumOff val="80000"/>
                      </a:schemeClr>
                    </a:solidFill>
                  </a:tcPr>
                </a:tc>
                <a:extLst>
                  <a:ext uri="{0D108BD9-81ED-4DB2-BD59-A6C34878D82A}">
                    <a16:rowId xmlns:a16="http://schemas.microsoft.com/office/drawing/2014/main" val="409512786"/>
                  </a:ext>
                </a:extLst>
              </a:tr>
              <a:tr h="1204516">
                <a:tc>
                  <a:txBody>
                    <a:bodyPr/>
                    <a:lstStyle/>
                    <a:p>
                      <a:r>
                        <a:rPr lang="en-US" sz="2000" dirty="0">
                          <a:latin typeface="Arial" panose="020B0604020202020204" pitchFamily="34" charset="0"/>
                        </a:rPr>
                        <a:t>Sediment accumulation</a:t>
                      </a:r>
                    </a:p>
                    <a:p>
                      <a:endParaRPr lang="en-US" sz="2000" dirty="0"/>
                    </a:p>
                  </a:txBody>
                  <a:tcPr/>
                </a:tc>
                <a:tc>
                  <a:txBody>
                    <a:bodyPr/>
                    <a:lstStyle/>
                    <a:p>
                      <a:r>
                        <a:rPr lang="en-US" sz="2000" dirty="0">
                          <a:latin typeface="Arial" panose="020B0604020202020204" pitchFamily="34" charset="0"/>
                        </a:rPr>
                        <a:t>Remove sediments after each storm</a:t>
                      </a:r>
                    </a:p>
                    <a:p>
                      <a:endParaRPr lang="en-US" sz="2000" dirty="0"/>
                    </a:p>
                  </a:txBody>
                  <a:tcPr/>
                </a:tc>
                <a:extLst>
                  <a:ext uri="{0D108BD9-81ED-4DB2-BD59-A6C34878D82A}">
                    <a16:rowId xmlns:a16="http://schemas.microsoft.com/office/drawing/2014/main" val="3511438282"/>
                  </a:ext>
                </a:extLst>
              </a:tr>
              <a:tr h="12045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Flow escaping around ends</a:t>
                      </a:r>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Extend ends, lower center</a:t>
                      </a:r>
                    </a:p>
                    <a:p>
                      <a:endParaRPr lang="en-US" sz="2000" dirty="0"/>
                    </a:p>
                  </a:txBody>
                  <a:tcPr/>
                </a:tc>
                <a:extLst>
                  <a:ext uri="{0D108BD9-81ED-4DB2-BD59-A6C34878D82A}">
                    <a16:rowId xmlns:a16="http://schemas.microsoft.com/office/drawing/2014/main" val="1854485659"/>
                  </a:ext>
                </a:extLst>
              </a:tr>
              <a:tr h="12045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Displacement of check dam</a:t>
                      </a:r>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Rebuild w/ stronger dam, check drainage area </a:t>
                      </a:r>
                      <a:r>
                        <a:rPr lang="en-US" sz="2000" dirty="0">
                          <a:latin typeface="Arial" panose="020B0604020202020204" pitchFamily="34" charset="0"/>
                          <a:cs typeface="Arial" panose="020B0604020202020204" pitchFamily="34" charset="0"/>
                        </a:rPr>
                        <a:t>and the stone size </a:t>
                      </a:r>
                    </a:p>
                    <a:p>
                      <a:endParaRPr lang="en-US" sz="2000" dirty="0"/>
                    </a:p>
                  </a:txBody>
                  <a:tcPr/>
                </a:tc>
                <a:extLst>
                  <a:ext uri="{0D108BD9-81ED-4DB2-BD59-A6C34878D82A}">
                    <a16:rowId xmlns:a16="http://schemas.microsoft.com/office/drawing/2014/main" val="1974161697"/>
                  </a:ext>
                </a:extLst>
              </a:tr>
            </a:tbl>
          </a:graphicData>
        </a:graphic>
      </p:graphicFrame>
      <p:sp>
        <p:nvSpPr>
          <p:cNvPr id="5" name="Rectangle 1026">
            <a:extLst>
              <a:ext uri="{FF2B5EF4-FFF2-40B4-BE49-F238E27FC236}">
                <a16:creationId xmlns:a16="http://schemas.microsoft.com/office/drawing/2014/main" id="{271EFCE8-CBEF-4B63-8482-FE99F01A3DBF}"/>
              </a:ext>
            </a:extLst>
          </p:cNvPr>
          <p:cNvSpPr>
            <a:spLocks noChangeArrowheads="1"/>
          </p:cNvSpPr>
          <p:nvPr/>
        </p:nvSpPr>
        <p:spPr bwMode="auto">
          <a:xfrm>
            <a:off x="1905000" y="228600"/>
            <a:ext cx="83820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3.8 Temporary Check Dam</a:t>
            </a:r>
          </a:p>
        </p:txBody>
      </p:sp>
    </p:spTree>
    <p:extLst>
      <p:ext uri="{BB962C8B-B14F-4D97-AF65-F5344CB8AC3E}">
        <p14:creationId xmlns:p14="http://schemas.microsoft.com/office/powerpoint/2010/main" val="825586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27650" name="Title 1"/>
          <p:cNvSpPr>
            <a:spLocks noGrp="1" noChangeArrowheads="1"/>
          </p:cNvSpPr>
          <p:nvPr>
            <p:ph type="title" idx="4294967295"/>
          </p:nvPr>
        </p:nvSpPr>
        <p:spPr>
          <a:xfrm>
            <a:off x="1816865" y="158086"/>
            <a:ext cx="10363200" cy="1006475"/>
          </a:xfrm>
          <a:prstGeom prst="rect">
            <a:avLst/>
          </a:prstGeom>
        </p:spPr>
        <p:txBody>
          <a:bodyPr/>
          <a:lstStyle/>
          <a:p>
            <a:r>
              <a:rPr lang="en-US" altLang="en-US" sz="3600" dirty="0">
                <a:solidFill>
                  <a:schemeClr val="bg1"/>
                </a:solidFill>
                <a:latin typeface="Arial" panose="020B0604020202020204" pitchFamily="34" charset="0"/>
                <a:cs typeface="Arial" panose="020B0604020202020204" pitchFamily="34" charset="0"/>
              </a:rPr>
              <a:t>Pollution Source Controls on Construction Sites </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2. Vehicle &amp; Concrete Wash Areas</a:t>
            </a:r>
          </a:p>
        </p:txBody>
      </p:sp>
      <p:pic>
        <p:nvPicPr>
          <p:cNvPr id="27654" name="Content Placeholder 9"/>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509713"/>
            <a:ext cx="4337050" cy="226377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65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745351"/>
            <a:ext cx="4572000" cy="312102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656"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3905925"/>
            <a:ext cx="4336774" cy="2960451"/>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657" name="Rectangle 2"/>
          <p:cNvSpPr>
            <a:spLocks noChangeArrowheads="1"/>
          </p:cNvSpPr>
          <p:nvPr/>
        </p:nvSpPr>
        <p:spPr bwMode="auto">
          <a:xfrm>
            <a:off x="1901298" y="5666047"/>
            <a:ext cx="433677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fr-FR" altLang="en-US" dirty="0" err="1">
                <a:solidFill>
                  <a:schemeClr val="bg1"/>
                </a:solidFill>
              </a:rPr>
              <a:t>Concrete</a:t>
            </a:r>
            <a:r>
              <a:rPr lang="fr-FR" altLang="en-US" dirty="0">
                <a:solidFill>
                  <a:schemeClr val="bg1"/>
                </a:solidFill>
              </a:rPr>
              <a:t> Polluants:</a:t>
            </a:r>
          </a:p>
          <a:p>
            <a:r>
              <a:rPr lang="fr-FR" altLang="en-US" dirty="0" err="1">
                <a:solidFill>
                  <a:schemeClr val="bg1"/>
                </a:solidFill>
              </a:rPr>
              <a:t>Chromium</a:t>
            </a:r>
            <a:r>
              <a:rPr lang="fr-FR" altLang="en-US" dirty="0">
                <a:solidFill>
                  <a:schemeClr val="bg1"/>
                </a:solidFill>
              </a:rPr>
              <a:t> (</a:t>
            </a:r>
            <a:r>
              <a:rPr lang="fr-FR" altLang="en-US" dirty="0" err="1">
                <a:solidFill>
                  <a:schemeClr val="bg1"/>
                </a:solidFill>
              </a:rPr>
              <a:t>carcinogen</a:t>
            </a:r>
            <a:r>
              <a:rPr lang="fr-FR" altLang="en-US" dirty="0">
                <a:solidFill>
                  <a:schemeClr val="bg1"/>
                </a:solidFill>
              </a:rPr>
              <a:t>)</a:t>
            </a:r>
          </a:p>
          <a:p>
            <a:r>
              <a:rPr lang="fr-FR" altLang="en-US" dirty="0">
                <a:solidFill>
                  <a:schemeClr val="bg1"/>
                </a:solidFill>
              </a:rPr>
              <a:t>Alkaline pH</a:t>
            </a:r>
          </a:p>
        </p:txBody>
      </p:sp>
      <p:sp>
        <p:nvSpPr>
          <p:cNvPr id="27659" name="Rectangle 5"/>
          <p:cNvSpPr>
            <a:spLocks noChangeArrowheads="1"/>
          </p:cNvSpPr>
          <p:nvPr/>
        </p:nvSpPr>
        <p:spPr bwMode="auto">
          <a:xfrm>
            <a:off x="5991018" y="1489494"/>
            <a:ext cx="4572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dirty="0">
                <a:solidFill>
                  <a:srgbClr val="FF0000"/>
                </a:solidFill>
              </a:rPr>
              <a:t>Very Important!</a:t>
            </a:r>
          </a:p>
          <a:p>
            <a:pPr algn="ctr"/>
            <a:r>
              <a:rPr lang="en-US" altLang="en-US" dirty="0"/>
              <a:t>Designate an area then clean and maintain</a:t>
            </a:r>
          </a:p>
          <a:p>
            <a:pPr algn="ctr"/>
            <a:endParaRPr lang="en-US" altLang="en-US" dirty="0"/>
          </a:p>
          <a:p>
            <a:pPr algn="ctr"/>
            <a:r>
              <a:rPr lang="en-US" altLang="en-US" dirty="0"/>
              <a:t>Keep sediments off streets and out of storm drains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pic>
        <p:nvPicPr>
          <p:cNvPr id="6" name="Picture 5">
            <a:extLst>
              <a:ext uri="{FF2B5EF4-FFF2-40B4-BE49-F238E27FC236}">
                <a16:creationId xmlns:a16="http://schemas.microsoft.com/office/drawing/2014/main" id="{61B7FE8B-5636-1B49-91CC-C5D79781B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4191001"/>
            <a:ext cx="4657562" cy="2667000"/>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8DB88DD9-CF65-D845-92E8-6B87423B0F5F}"/>
              </a:ext>
            </a:extLst>
          </p:cNvPr>
          <p:cNvSpPr txBox="1"/>
          <p:nvPr/>
        </p:nvSpPr>
        <p:spPr>
          <a:xfrm>
            <a:off x="6112864" y="1105548"/>
            <a:ext cx="4555136" cy="1785104"/>
          </a:xfrm>
          <a:prstGeom prst="rect">
            <a:avLst/>
          </a:prstGeom>
          <a:noFill/>
          <a:ln>
            <a:noFill/>
          </a:ln>
          <a:effectLst>
            <a:outerShdw dist="38100" algn="t" rotWithShape="0">
              <a:prstClr val="black">
                <a:alpha val="0"/>
              </a:prstClr>
            </a:outerShdw>
          </a:effectLst>
        </p:spPr>
        <p:txBody>
          <a:bodyPr wrap="square" rtlCol="0">
            <a:spAutoFit/>
          </a:bodyPr>
          <a:lstStyle/>
          <a:p>
            <a:pPr algn="ctr"/>
            <a:r>
              <a:rPr lang="en-US" sz="2200" b="1" dirty="0"/>
              <a:t>Build area into plan, if needed</a:t>
            </a:r>
          </a:p>
          <a:p>
            <a:pPr algn="ctr"/>
            <a:endParaRPr lang="en-US" sz="2200" b="1" dirty="0"/>
          </a:p>
          <a:p>
            <a:pPr algn="ctr"/>
            <a:r>
              <a:rPr lang="en-US" sz="2200" b="1" dirty="0"/>
              <a:t>No pollutant discharge during repair – must account for disposal</a:t>
            </a:r>
          </a:p>
        </p:txBody>
      </p:sp>
      <p:pic>
        <p:nvPicPr>
          <p:cNvPr id="8" name="Content Placeholder 6">
            <a:extLst>
              <a:ext uri="{FF2B5EF4-FFF2-40B4-BE49-F238E27FC236}">
                <a16:creationId xmlns:a16="http://schemas.microsoft.com/office/drawing/2014/main" id="{27FB2C2D-3EDF-224B-9426-2F5B00780A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497" b="3817"/>
          <a:stretch/>
        </p:blipFill>
        <p:spPr>
          <a:xfrm>
            <a:off x="1515822" y="1600201"/>
            <a:ext cx="4692554" cy="2580905"/>
          </a:xfrm>
          <a:prstGeom prst="rect">
            <a:avLst/>
          </a:prstGeom>
          <a:ln>
            <a:noFill/>
          </a:ln>
          <a:effectLst>
            <a:outerShdw blurRad="190500" algn="tl" rotWithShape="0">
              <a:srgbClr val="000000">
                <a:alpha val="70000"/>
              </a:srgbClr>
            </a:outerShdw>
          </a:effectLst>
        </p:spPr>
      </p:pic>
      <p:pic>
        <p:nvPicPr>
          <p:cNvPr id="3" name="Picture 2">
            <a:extLst>
              <a:ext uri="{FF2B5EF4-FFF2-40B4-BE49-F238E27FC236}">
                <a16:creationId xmlns:a16="http://schemas.microsoft.com/office/drawing/2014/main" id="{6E6F8655-AB05-A242-BCBD-1F1A1DE4234D}"/>
              </a:ext>
            </a:extLst>
          </p:cNvPr>
          <p:cNvPicPr>
            <a:picLocks noChangeAspect="1"/>
          </p:cNvPicPr>
          <p:nvPr/>
        </p:nvPicPr>
        <p:blipFill>
          <a:blip r:embed="rId5"/>
          <a:stretch>
            <a:fillRect/>
          </a:stretch>
        </p:blipFill>
        <p:spPr>
          <a:xfrm>
            <a:off x="6864439" y="2860172"/>
            <a:ext cx="3352800" cy="3265336"/>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Box 1">
            <a:extLst>
              <a:ext uri="{FF2B5EF4-FFF2-40B4-BE49-F238E27FC236}">
                <a16:creationId xmlns:a16="http://schemas.microsoft.com/office/drawing/2014/main" id="{11985674-5C55-4334-B74F-BAE90356DE59}"/>
              </a:ext>
            </a:extLst>
          </p:cNvPr>
          <p:cNvSpPr txBox="1"/>
          <p:nvPr/>
        </p:nvSpPr>
        <p:spPr>
          <a:xfrm>
            <a:off x="7280994" y="6316645"/>
            <a:ext cx="2218877" cy="461665"/>
          </a:xfrm>
          <a:prstGeom prst="rect">
            <a:avLst/>
          </a:prstGeom>
          <a:noFill/>
        </p:spPr>
        <p:txBody>
          <a:bodyPr wrap="none" rtlCol="0">
            <a:spAutoFit/>
          </a:bodyPr>
          <a:lstStyle/>
          <a:p>
            <a:r>
              <a:rPr lang="en-US" b="1" dirty="0"/>
              <a:t>Offsite is best</a:t>
            </a:r>
          </a:p>
        </p:txBody>
      </p:sp>
      <p:sp>
        <p:nvSpPr>
          <p:cNvPr id="9" name="Title 1">
            <a:extLst>
              <a:ext uri="{FF2B5EF4-FFF2-40B4-BE49-F238E27FC236}">
                <a16:creationId xmlns:a16="http://schemas.microsoft.com/office/drawing/2014/main" id="{1F10FDF4-650A-4CA8-AF23-4782F6290F72}"/>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3. Equipment Maintenance &amp; Repair</a:t>
            </a:r>
          </a:p>
          <a:p>
            <a:pPr fontAlgn="auto">
              <a:spcAft>
                <a:spcPts val="0"/>
              </a:spcAft>
            </a:pP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71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0C7B166-D0C1-49C4-A6B0-44492AC5186F}" type="slidenum">
              <a:rPr lang="en-US" altLang="en-US" sz="1200">
                <a:solidFill>
                  <a:schemeClr val="bg1"/>
                </a:solidFill>
              </a:rPr>
              <a:pPr/>
              <a:t>14</a:t>
            </a:fld>
            <a:endParaRPr lang="en-US" altLang="en-US" sz="1200" dirty="0">
              <a:solidFill>
                <a:schemeClr val="bg1"/>
              </a:solidFill>
            </a:endParaRPr>
          </a:p>
        </p:txBody>
      </p:sp>
      <p:sp>
        <p:nvSpPr>
          <p:cNvPr id="29700"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pic>
        <p:nvPicPr>
          <p:cNvPr id="29699" name="Content Placeholder 1"/>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371600" y="1314024"/>
            <a:ext cx="4567079" cy="2434339"/>
          </a:xfrm>
          <a:prstGeom prst="rect">
            <a:avLst/>
          </a:prstGeom>
          <a:ln>
            <a:noFill/>
          </a:ln>
          <a:effectLst>
            <a:outerShdw blurRad="190500" algn="tl" rotWithShape="0">
              <a:srgbClr val="000000">
                <a:alpha val="70000"/>
              </a:srgbClr>
            </a:outerShdw>
          </a:effectLst>
        </p:spPr>
      </p:pic>
      <p:pic>
        <p:nvPicPr>
          <p:cNvPr id="2970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684263"/>
            <a:ext cx="4559288" cy="3151087"/>
          </a:xfrm>
          <a:prstGeom prst="rect">
            <a:avLst/>
          </a:prstGeom>
          <a:ln>
            <a:noFill/>
          </a:ln>
          <a:effectLst>
            <a:outerShdw blurRad="190500" algn="tl" rotWithShape="0">
              <a:srgbClr val="000000">
                <a:alpha val="70000"/>
              </a:srgbClr>
            </a:outerShdw>
          </a:effectLst>
        </p:spPr>
      </p:pic>
      <p:pic>
        <p:nvPicPr>
          <p:cNvPr id="29707"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6310" y="1318053"/>
            <a:ext cx="4584713" cy="2438407"/>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47260705-BB67-401C-BD8D-0A340CD5ED55}"/>
              </a:ext>
            </a:extLst>
          </p:cNvPr>
          <p:cNvSpPr txBox="1"/>
          <p:nvPr/>
        </p:nvSpPr>
        <p:spPr>
          <a:xfrm>
            <a:off x="2824685" y="1466664"/>
            <a:ext cx="6263253" cy="646331"/>
          </a:xfrm>
          <a:prstGeom prst="rect">
            <a:avLst/>
          </a:prstGeom>
          <a:noFill/>
          <a:effectLst>
            <a:outerShdw blurRad="50800" dist="38100" dir="5400000" algn="t" rotWithShape="0">
              <a:prstClr val="black">
                <a:alpha val="40000"/>
              </a:prstClr>
            </a:outerShdw>
          </a:effectLst>
        </p:spPr>
        <p:txBody>
          <a:bodyPr wrap="none" rtlCol="0">
            <a:spAutoFit/>
          </a:bodyPr>
          <a:lstStyle/>
          <a:p>
            <a:r>
              <a:rPr lang="en-US" sz="3600" dirty="0"/>
              <a:t>Clean and dispose as you go!</a:t>
            </a:r>
          </a:p>
        </p:txBody>
      </p:sp>
      <p:sp>
        <p:nvSpPr>
          <p:cNvPr id="12" name="Title 1">
            <a:extLst>
              <a:ext uri="{FF2B5EF4-FFF2-40B4-BE49-F238E27FC236}">
                <a16:creationId xmlns:a16="http://schemas.microsoft.com/office/drawing/2014/main" id="{F8DDC60B-E1B3-43AA-ACB9-85B3B0D23BC8}"/>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4. Waste Collection &amp; </a:t>
            </a:r>
            <a:r>
              <a:rPr lang="en-US" altLang="en-US" sz="3600" dirty="0" err="1">
                <a:solidFill>
                  <a:schemeClr val="bg1"/>
                </a:solidFill>
                <a:latin typeface="Arial" panose="020B0604020202020204" pitchFamily="34" charset="0"/>
                <a:cs typeface="Arial" panose="020B0604020202020204" pitchFamily="34" charset="0"/>
              </a:rPr>
              <a:t>Disposa</a:t>
            </a:r>
            <a:endParaRPr lang="en-US" altLang="en-US" sz="3600" dirty="0">
              <a:solidFill>
                <a:schemeClr val="bg1"/>
              </a:solidFill>
              <a:latin typeface="Arial" panose="020B0604020202020204" pitchFamily="34" charset="0"/>
              <a:cs typeface="Arial" panose="020B0604020202020204" pitchFamily="34" charset="0"/>
            </a:endParaRPr>
          </a:p>
        </p:txBody>
      </p:sp>
      <p:pic>
        <p:nvPicPr>
          <p:cNvPr id="29704"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6309" y="3684263"/>
            <a:ext cx="4606225" cy="3173737"/>
          </a:xfrm>
          <a:prstGeom prst="rect">
            <a:avLst/>
          </a:prstGeom>
          <a:ln>
            <a:noFill/>
          </a:ln>
          <a:effectLst>
            <a:outerShdw blurRad="190500" algn="tl" rotWithShape="0">
              <a:srgbClr val="000000">
                <a:alpha val="70000"/>
              </a:srgbClr>
            </a:outerShdw>
          </a:effectLst>
        </p:spPr>
      </p:pic>
      <p:pic>
        <p:nvPicPr>
          <p:cNvPr id="11"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3543" y="2643622"/>
            <a:ext cx="2144713"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pic>
        <p:nvPicPr>
          <p:cNvPr id="30723" name="Content Placeholder 1"/>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284456"/>
            <a:ext cx="4572000" cy="5552908"/>
          </a:xfrm>
          <a:prstGeom prst="rect">
            <a:avLst/>
          </a:prstGeom>
        </p:spPr>
      </p:pic>
      <p:sp>
        <p:nvSpPr>
          <p:cNvPr id="30727" name="TextBox 2"/>
          <p:cNvSpPr txBox="1">
            <a:spLocks noChangeArrowheads="1"/>
          </p:cNvSpPr>
          <p:nvPr/>
        </p:nvSpPr>
        <p:spPr bwMode="auto">
          <a:xfrm>
            <a:off x="4736335" y="1524258"/>
            <a:ext cx="70104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800" dirty="0"/>
              <a:t>May generate large amounts of dust. Use dust control to prevent airborne pollutants. Sprinklers commonly used.</a:t>
            </a:r>
          </a:p>
          <a:p>
            <a:endParaRPr lang="en-US" altLang="en-US" sz="2800" dirty="0"/>
          </a:p>
          <a:p>
            <a:r>
              <a:rPr lang="en-US" altLang="en-US" sz="2800" dirty="0"/>
              <a:t>Stockpiles should be hauled off regularly to a State of Florida permitted C&amp; D Landfill.</a:t>
            </a:r>
          </a:p>
          <a:p>
            <a:endParaRPr lang="en-US" altLang="en-US" sz="2800" dirty="0"/>
          </a:p>
          <a:p>
            <a:r>
              <a:rPr lang="en-US" altLang="en-US" sz="2800" dirty="0"/>
              <a:t>Runoff should not be allowed to run directly into watercourses, or stormwater conveyance systems. An illicit discharge is subject to enforcement. </a:t>
            </a:r>
          </a:p>
        </p:txBody>
      </p:sp>
      <p:sp>
        <p:nvSpPr>
          <p:cNvPr id="6" name="Title 1">
            <a:extLst>
              <a:ext uri="{FF2B5EF4-FFF2-40B4-BE49-F238E27FC236}">
                <a16:creationId xmlns:a16="http://schemas.microsoft.com/office/drawing/2014/main" id="{70102659-AA5C-40D5-B851-83DC8D556D5C}"/>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5. Demolition Debris Area</a:t>
            </a:r>
          </a:p>
          <a:p>
            <a:pPr fontAlgn="auto">
              <a:spcAft>
                <a:spcPts val="0"/>
              </a:spcAft>
            </a:pP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1140553-9902-49BD-BCA4-E9C0E8D4E66B}" type="slidenum">
              <a:rPr lang="en-US" altLang="en-US" sz="1200">
                <a:solidFill>
                  <a:schemeClr val="bg1"/>
                </a:solidFill>
              </a:rPr>
              <a:pPr/>
              <a:t>16</a:t>
            </a:fld>
            <a:endParaRPr lang="en-US" altLang="en-US" sz="1200" dirty="0">
              <a:solidFill>
                <a:schemeClr val="bg1"/>
              </a:solidFill>
            </a:endParaRPr>
          </a:p>
        </p:txBody>
      </p:sp>
      <p:sp>
        <p:nvSpPr>
          <p:cNvPr id="31748"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pic>
        <p:nvPicPr>
          <p:cNvPr id="31747" name="Content Placeholder 1"/>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28600" y="1421616"/>
            <a:ext cx="2000250" cy="2420937"/>
          </a:xfrm>
          <a:prstGeom prst="rect">
            <a:avLst/>
          </a:prstGeom>
          <a:ln>
            <a:noFill/>
          </a:ln>
          <a:effectLst>
            <a:outerShdw blurRad="190500" algn="tl" rotWithShape="0">
              <a:srgbClr val="000000">
                <a:alpha val="70000"/>
              </a:srgbClr>
            </a:outerShdw>
          </a:effectLst>
        </p:spPr>
      </p:pic>
      <p:pic>
        <p:nvPicPr>
          <p:cNvPr id="3175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3686820"/>
            <a:ext cx="4584838" cy="3171179"/>
          </a:xfrm>
          <a:prstGeom prst="rect">
            <a:avLst/>
          </a:prstGeom>
          <a:ln>
            <a:noFill/>
          </a:ln>
          <a:effectLst>
            <a:outerShdw blurRad="190500" algn="tl" rotWithShape="0">
              <a:srgbClr val="000000">
                <a:alpha val="70000"/>
              </a:srgbClr>
            </a:outerShdw>
          </a:effectLst>
        </p:spPr>
      </p:pic>
      <p:sp>
        <p:nvSpPr>
          <p:cNvPr id="31752" name="Rectangle 3"/>
          <p:cNvSpPr>
            <a:spLocks noChangeArrowheads="1"/>
          </p:cNvSpPr>
          <p:nvPr/>
        </p:nvSpPr>
        <p:spPr bwMode="auto">
          <a:xfrm>
            <a:off x="1884485" y="1188419"/>
            <a:ext cx="8423031" cy="27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b="1" dirty="0">
                <a:solidFill>
                  <a:srgbClr val="FF0000"/>
                </a:solidFill>
                <a:cs typeface="Arial" panose="020B0604020202020204" pitchFamily="34" charset="0"/>
              </a:rPr>
              <a:t>GOOD IDEA! </a:t>
            </a:r>
          </a:p>
          <a:p>
            <a:pPr algn="ctr"/>
            <a:r>
              <a:rPr lang="en-US" altLang="en-US" b="1" dirty="0">
                <a:cs typeface="Arial" panose="020B0604020202020204" pitchFamily="34" charset="0"/>
              </a:rPr>
              <a:t>Chemical &amp; Hazardous Materials should always be stored in accordance with *OSHA and *RCRA rules.</a:t>
            </a:r>
          </a:p>
          <a:p>
            <a:pPr algn="ctr">
              <a:lnSpc>
                <a:spcPct val="150000"/>
              </a:lnSpc>
            </a:pPr>
            <a:r>
              <a:rPr lang="en-US" altLang="en-US" b="1" dirty="0">
                <a:cs typeface="Arial" panose="020B0604020202020204" pitchFamily="34" charset="0"/>
              </a:rPr>
              <a:t>Protects our groundwater resources. </a:t>
            </a:r>
          </a:p>
          <a:p>
            <a:pPr algn="ctr">
              <a:lnSpc>
                <a:spcPct val="150000"/>
              </a:lnSpc>
            </a:pPr>
            <a:r>
              <a:rPr lang="en-US" altLang="en-US" sz="1800" i="1" dirty="0">
                <a:cs typeface="Arial" panose="020B0604020202020204" pitchFamily="34" charset="0"/>
              </a:rPr>
              <a:t>*(Occupational Safety and Health Administration)</a:t>
            </a:r>
          </a:p>
          <a:p>
            <a:pPr algn="ctr"/>
            <a:r>
              <a:rPr lang="en-US" altLang="en-US" sz="1800" i="1" dirty="0">
                <a:cs typeface="Arial" panose="020B0604020202020204" pitchFamily="34" charset="0"/>
              </a:rPr>
              <a:t>*(</a:t>
            </a:r>
            <a:r>
              <a:rPr lang="en-US" sz="1800" i="1" dirty="0"/>
              <a:t>The Resource Conservation and Recovery Act)</a:t>
            </a:r>
            <a:endParaRPr lang="en-US" altLang="en-US" sz="1800" b="1" dirty="0">
              <a:cs typeface="Arial" panose="020B0604020202020204" pitchFamily="34" charset="0"/>
            </a:endParaRPr>
          </a:p>
          <a:p>
            <a:endParaRPr lang="en-US" altLang="en-US" sz="2000" b="1" dirty="0">
              <a:cs typeface="Arial" panose="020B0604020202020204" pitchFamily="34" charset="0"/>
            </a:endParaRPr>
          </a:p>
        </p:txBody>
      </p:sp>
      <p:pic>
        <p:nvPicPr>
          <p:cNvPr id="2" name="Picture 1">
            <a:extLst>
              <a:ext uri="{FF2B5EF4-FFF2-40B4-BE49-F238E27FC236}">
                <a16:creationId xmlns:a16="http://schemas.microsoft.com/office/drawing/2014/main" id="{BE801E5E-3C10-5B4F-BFB6-67012C0E090C}"/>
              </a:ext>
            </a:extLst>
          </p:cNvPr>
          <p:cNvPicPr>
            <a:picLocks noChangeAspect="1"/>
          </p:cNvPicPr>
          <p:nvPr/>
        </p:nvPicPr>
        <p:blipFill>
          <a:blip r:embed="rId5"/>
          <a:stretch>
            <a:fillRect/>
          </a:stretch>
        </p:blipFill>
        <p:spPr>
          <a:xfrm>
            <a:off x="1460224" y="3987273"/>
            <a:ext cx="3035576" cy="2956387"/>
          </a:xfrm>
          <a:prstGeom prst="rect">
            <a:avLst/>
          </a:prstGeom>
          <a:ln>
            <a:noFill/>
          </a:ln>
          <a:effectLst>
            <a:softEdge rad="112500"/>
          </a:effectLst>
        </p:spPr>
      </p:pic>
      <p:sp>
        <p:nvSpPr>
          <p:cNvPr id="9" name="Title 1">
            <a:extLst>
              <a:ext uri="{FF2B5EF4-FFF2-40B4-BE49-F238E27FC236}">
                <a16:creationId xmlns:a16="http://schemas.microsoft.com/office/drawing/2014/main" id="{C749CB0C-E12C-4369-8B18-81E5318532AD}"/>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6. Material Storage, HazMat Storage</a:t>
            </a:r>
          </a:p>
          <a:p>
            <a:pPr fontAlgn="auto">
              <a:spcAft>
                <a:spcPts val="0"/>
              </a:spcAft>
            </a:pP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pic>
        <p:nvPicPr>
          <p:cNvPr id="32771" name="Content Placeholder 2" descr="A close up of a lush green hillside&#10;&#10;Description generated with very high confidence"/>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8518525" y="1101725"/>
            <a:ext cx="3673475" cy="3057525"/>
          </a:xfrm>
          <a:prstGeom prst="rect">
            <a:avLst/>
          </a:prstGeom>
          <a:ln>
            <a:noFill/>
          </a:ln>
          <a:effectLst>
            <a:outerShdw blurRad="190500" algn="tl" rotWithShape="0">
              <a:srgbClr val="000000">
                <a:alpha val="70000"/>
              </a:srgbClr>
            </a:outerShdw>
          </a:effectLst>
        </p:spPr>
      </p:pic>
      <p:sp>
        <p:nvSpPr>
          <p:cNvPr id="32776" name="TextBox 4"/>
          <p:cNvSpPr txBox="1">
            <a:spLocks noChangeArrowheads="1"/>
          </p:cNvSpPr>
          <p:nvPr/>
        </p:nvSpPr>
        <p:spPr bwMode="auto">
          <a:xfrm>
            <a:off x="131604" y="1219200"/>
            <a:ext cx="7083743"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600" dirty="0"/>
              <a:t>Adequately protected and covered </a:t>
            </a:r>
          </a:p>
          <a:p>
            <a:r>
              <a:rPr lang="en-US" altLang="en-US" sz="2600" dirty="0"/>
              <a:t>from wind &amp; rainfall. </a:t>
            </a:r>
          </a:p>
          <a:p>
            <a:endParaRPr lang="en-US" altLang="en-US" sz="2600" dirty="0"/>
          </a:p>
          <a:p>
            <a:r>
              <a:rPr lang="en-US" altLang="en-US" sz="2600" dirty="0"/>
              <a:t>Silt fence or a small trench built </a:t>
            </a:r>
          </a:p>
          <a:p>
            <a:r>
              <a:rPr lang="en-US" altLang="en-US" sz="2600" dirty="0"/>
              <a:t>around the base of the pile and</a:t>
            </a:r>
          </a:p>
          <a:p>
            <a:r>
              <a:rPr lang="en-US" altLang="en-US" sz="2600" dirty="0"/>
              <a:t>out at least 20 feet, but depends on height and slope.</a:t>
            </a:r>
          </a:p>
          <a:p>
            <a:endParaRPr lang="en-US" altLang="en-US" sz="2600" dirty="0"/>
          </a:p>
          <a:p>
            <a:r>
              <a:rPr lang="en-US" altLang="en-US" sz="2600" dirty="0"/>
              <a:t>Vegetative cover over the pile. </a:t>
            </a:r>
          </a:p>
          <a:p>
            <a:endParaRPr lang="en-US" altLang="en-US" sz="2600" dirty="0"/>
          </a:p>
          <a:p>
            <a:r>
              <a:rPr lang="en-US" altLang="en-US" sz="2600" dirty="0"/>
              <a:t>Stockpiles should not be placed near perimeter of the site, near wetland areas, water bodies, storm drain inlets, or within 10 feet of infiltration or exfiltration system. </a:t>
            </a:r>
          </a:p>
        </p:txBody>
      </p:sp>
      <p:pic>
        <p:nvPicPr>
          <p:cNvPr id="3" name="Picture 2">
            <a:extLst>
              <a:ext uri="{FF2B5EF4-FFF2-40B4-BE49-F238E27FC236}">
                <a16:creationId xmlns:a16="http://schemas.microsoft.com/office/drawing/2014/main" id="{66DA901F-966E-D949-BEDD-E8A0F4140E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5347" y="4119974"/>
            <a:ext cx="3650702" cy="2738026"/>
          </a:xfrm>
          <a:prstGeom prst="rect">
            <a:avLst/>
          </a:prstGeom>
          <a:ln>
            <a:noFill/>
          </a:ln>
          <a:effectLst>
            <a:outerShdw blurRad="190500" algn="tl" rotWithShape="0">
              <a:srgbClr val="000000">
                <a:alpha val="70000"/>
              </a:srgbClr>
            </a:outerShdw>
          </a:effectLst>
        </p:spPr>
      </p:pic>
      <p:sp>
        <p:nvSpPr>
          <p:cNvPr id="7" name="Title 1">
            <a:extLst>
              <a:ext uri="{FF2B5EF4-FFF2-40B4-BE49-F238E27FC236}">
                <a16:creationId xmlns:a16="http://schemas.microsoft.com/office/drawing/2014/main" id="{C745D730-20D9-49C7-87EF-C39EC4AAF474}"/>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7. Stockpile Erosion Protection</a:t>
            </a:r>
          </a:p>
          <a:p>
            <a:pPr fontAlgn="auto">
              <a:spcAft>
                <a:spcPts val="0"/>
              </a:spcAft>
            </a:pP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0CC5CA13-5877-4C1B-A888-26D52DAFB563}" type="slidenum">
              <a:rPr lang="en-US" altLang="en-US" sz="1200">
                <a:solidFill>
                  <a:schemeClr val="bg1"/>
                </a:solidFill>
              </a:rPr>
              <a:pPr/>
              <a:t>18</a:t>
            </a:fld>
            <a:endParaRPr lang="en-US" altLang="en-US" sz="1200" dirty="0">
              <a:solidFill>
                <a:schemeClr val="bg1"/>
              </a:solidFill>
            </a:endParaRPr>
          </a:p>
        </p:txBody>
      </p:sp>
      <p:sp>
        <p:nvSpPr>
          <p:cNvPr id="34819"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2019</a:t>
            </a:r>
          </a:p>
        </p:txBody>
      </p:sp>
      <p:sp>
        <p:nvSpPr>
          <p:cNvPr id="10" name="TextBox 9"/>
          <p:cNvSpPr txBox="1"/>
          <p:nvPr/>
        </p:nvSpPr>
        <p:spPr>
          <a:xfrm>
            <a:off x="44067" y="1555016"/>
            <a:ext cx="8763000" cy="4524315"/>
          </a:xfrm>
          <a:prstGeom prst="rect">
            <a:avLst/>
          </a:prstGeom>
          <a:noFill/>
        </p:spPr>
        <p:txBody>
          <a:bodyPr>
            <a:spAutoFit/>
          </a:bodyPr>
          <a:lstStyle/>
          <a:p>
            <a:pPr>
              <a:defRPr/>
            </a:pPr>
            <a:r>
              <a:rPr lang="en-US" b="1" dirty="0">
                <a:cs typeface="Arial" panose="020B0604020202020204" pitchFamily="34" charset="0"/>
              </a:rPr>
              <a:t>All sanitary facilities should</a:t>
            </a:r>
          </a:p>
          <a:p>
            <a:pPr>
              <a:defRPr/>
            </a:pPr>
            <a:r>
              <a:rPr lang="en-US" b="1" dirty="0">
                <a:cs typeface="Arial" panose="020B0604020202020204" pitchFamily="34" charset="0"/>
              </a:rPr>
              <a:t>be located away from:</a:t>
            </a:r>
          </a:p>
          <a:p>
            <a:pPr>
              <a:defRPr/>
            </a:pPr>
            <a:endParaRPr lang="en-US" b="1" dirty="0">
              <a:cs typeface="Arial" panose="020B0604020202020204" pitchFamily="34" charset="0"/>
            </a:endParaRPr>
          </a:p>
          <a:p>
            <a:pPr marL="342900" indent="-342900">
              <a:buFont typeface="Arial" panose="020B0604020202020204" pitchFamily="34" charset="0"/>
              <a:buChar char="•"/>
              <a:defRPr/>
            </a:pPr>
            <a:r>
              <a:rPr lang="en-US" b="1" dirty="0">
                <a:cs typeface="Arial" panose="020B0604020202020204" pitchFamily="34" charset="0"/>
              </a:rPr>
              <a:t>Curb inlets </a:t>
            </a:r>
          </a:p>
          <a:p>
            <a:pPr>
              <a:defRPr/>
            </a:pPr>
            <a:endParaRPr lang="en-US" b="1" dirty="0">
              <a:cs typeface="Arial" panose="020B0604020202020204" pitchFamily="34" charset="0"/>
            </a:endParaRPr>
          </a:p>
          <a:p>
            <a:pPr marL="342900" indent="-342900">
              <a:buFont typeface="Arial" panose="020B0604020202020204" pitchFamily="34" charset="0"/>
              <a:buChar char="•"/>
              <a:defRPr/>
            </a:pPr>
            <a:r>
              <a:rPr lang="en-US" b="1" dirty="0">
                <a:cs typeface="Arial" panose="020B0604020202020204" pitchFamily="34" charset="0"/>
              </a:rPr>
              <a:t>Wetland areas</a:t>
            </a:r>
          </a:p>
          <a:p>
            <a:pPr>
              <a:defRPr/>
            </a:pPr>
            <a:endParaRPr lang="en-US" b="1" dirty="0">
              <a:cs typeface="Arial" panose="020B0604020202020204" pitchFamily="34" charset="0"/>
            </a:endParaRPr>
          </a:p>
          <a:p>
            <a:pPr marL="342900" indent="-342900">
              <a:buFont typeface="Arial" panose="020B0604020202020204" pitchFamily="34" charset="0"/>
              <a:buChar char="•"/>
              <a:defRPr/>
            </a:pPr>
            <a:r>
              <a:rPr lang="en-US" b="1" dirty="0">
                <a:cs typeface="Arial" panose="020B0604020202020204" pitchFamily="34" charset="0"/>
              </a:rPr>
              <a:t>Waterbodies</a:t>
            </a:r>
          </a:p>
          <a:p>
            <a:pPr>
              <a:defRPr/>
            </a:pPr>
            <a:endParaRPr lang="en-US" b="1" dirty="0">
              <a:cs typeface="Arial" panose="020B0604020202020204" pitchFamily="34" charset="0"/>
            </a:endParaRPr>
          </a:p>
          <a:p>
            <a:pPr marL="342900" indent="-342900">
              <a:buFont typeface="Arial" panose="020B0604020202020204" pitchFamily="34" charset="0"/>
              <a:buChar char="•"/>
              <a:defRPr/>
            </a:pPr>
            <a:r>
              <a:rPr lang="en-US" b="1" dirty="0">
                <a:cs typeface="Arial" panose="020B0604020202020204" pitchFamily="34" charset="0"/>
              </a:rPr>
              <a:t>Areas prone to flood; such as, stormwater conveyance systems (swales), dry detention ponds, or dry streambeds. </a:t>
            </a:r>
          </a:p>
        </p:txBody>
      </p:sp>
      <p:pic>
        <p:nvPicPr>
          <p:cNvPr id="3" name="Picture 2">
            <a:extLst>
              <a:ext uri="{FF2B5EF4-FFF2-40B4-BE49-F238E27FC236}">
                <a16:creationId xmlns:a16="http://schemas.microsoft.com/office/drawing/2014/main" id="{3416CA02-0C56-D349-B009-7FE81226AB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5336" y="1277997"/>
            <a:ext cx="3438525" cy="4584700"/>
          </a:xfrm>
          <a:prstGeom prst="rect">
            <a:avLst/>
          </a:prstGeom>
        </p:spPr>
      </p:pic>
      <p:sp>
        <p:nvSpPr>
          <p:cNvPr id="2" name="Rectangle 1">
            <a:extLst>
              <a:ext uri="{FF2B5EF4-FFF2-40B4-BE49-F238E27FC236}">
                <a16:creationId xmlns:a16="http://schemas.microsoft.com/office/drawing/2014/main" id="{36CCF4BF-B552-C24B-8A3B-A2936C7B5E78}"/>
              </a:ext>
            </a:extLst>
          </p:cNvPr>
          <p:cNvSpPr/>
          <p:nvPr/>
        </p:nvSpPr>
        <p:spPr>
          <a:xfrm>
            <a:off x="9930130" y="2681194"/>
            <a:ext cx="696839" cy="3668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TextBox 3">
            <a:extLst>
              <a:ext uri="{FF2B5EF4-FFF2-40B4-BE49-F238E27FC236}">
                <a16:creationId xmlns:a16="http://schemas.microsoft.com/office/drawing/2014/main" id="{9AE7D78B-1992-4D6C-93D8-ACE9191285BB}"/>
              </a:ext>
            </a:extLst>
          </p:cNvPr>
          <p:cNvSpPr txBox="1"/>
          <p:nvPr/>
        </p:nvSpPr>
        <p:spPr>
          <a:xfrm>
            <a:off x="8415336" y="5870567"/>
            <a:ext cx="3438525" cy="715962"/>
          </a:xfrm>
          <a:prstGeom prst="rect">
            <a:avLst/>
          </a:prstGeom>
          <a:noFill/>
        </p:spPr>
        <p:txBody>
          <a:bodyPr wrap="square" rtlCol="0">
            <a:spAutoFit/>
          </a:bodyPr>
          <a:lstStyle/>
          <a:p>
            <a:r>
              <a:rPr lang="en-US" sz="2000" dirty="0">
                <a:solidFill>
                  <a:srgbClr val="FF0000"/>
                </a:solidFill>
              </a:rPr>
              <a:t>Note the Containment Tray and Tie-Down Straps</a:t>
            </a:r>
          </a:p>
        </p:txBody>
      </p:sp>
      <p:sp>
        <p:nvSpPr>
          <p:cNvPr id="5" name="Arrow: Up 4">
            <a:extLst>
              <a:ext uri="{FF2B5EF4-FFF2-40B4-BE49-F238E27FC236}">
                <a16:creationId xmlns:a16="http://schemas.microsoft.com/office/drawing/2014/main" id="{A1D64472-C0AB-46DA-8A9B-654B0E1A1DA1}"/>
              </a:ext>
            </a:extLst>
          </p:cNvPr>
          <p:cNvSpPr/>
          <p:nvPr/>
        </p:nvSpPr>
        <p:spPr>
          <a:xfrm flipH="1">
            <a:off x="9973748" y="4788678"/>
            <a:ext cx="609601" cy="114149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6CA40330-95CE-4432-98A4-BEF6B7BE21FE}"/>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8. Sanitary Facilities</a:t>
            </a:r>
          </a:p>
          <a:p>
            <a:pPr fontAlgn="auto">
              <a:spcAft>
                <a:spcPts val="0"/>
              </a:spcAft>
            </a:pP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B82FA986-3602-4B31-9743-670ECB28223C}" type="slidenum">
              <a:rPr lang="en-US" altLang="en-US" sz="1200">
                <a:solidFill>
                  <a:schemeClr val="bg1"/>
                </a:solidFill>
              </a:rPr>
              <a:pPr/>
              <a:t>19</a:t>
            </a:fld>
            <a:endParaRPr lang="en-US" altLang="en-US" sz="1200" dirty="0">
              <a:solidFill>
                <a:schemeClr val="bg1"/>
              </a:solidFill>
            </a:endParaRPr>
          </a:p>
        </p:txBody>
      </p:sp>
      <p:sp>
        <p:nvSpPr>
          <p:cNvPr id="35843"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pic>
        <p:nvPicPr>
          <p:cNvPr id="35846" name="Content Placeholder 8" descr="A large truck parked on the side of a dirt road&#10;&#10;Description generated with very high confidence"/>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6096000" y="3190729"/>
            <a:ext cx="6096001" cy="3667271"/>
          </a:xfrm>
          <a:prstGeom prst="rect">
            <a:avLst/>
          </a:prstGeom>
          <a:ln>
            <a:noFill/>
          </a:ln>
          <a:effectLst>
            <a:outerShdw blurRad="190500" algn="tl" rotWithShape="0">
              <a:srgbClr val="000000">
                <a:alpha val="70000"/>
              </a:srgbClr>
            </a:outerShdw>
          </a:effectLst>
        </p:spPr>
      </p:pic>
      <p:sp>
        <p:nvSpPr>
          <p:cNvPr id="35847" name="TextBox 9"/>
          <p:cNvSpPr txBox="1">
            <a:spLocks noChangeArrowheads="1"/>
          </p:cNvSpPr>
          <p:nvPr/>
        </p:nvSpPr>
        <p:spPr bwMode="auto">
          <a:xfrm>
            <a:off x="152400" y="1297443"/>
            <a:ext cx="115824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800" dirty="0"/>
              <a:t>Construction activities with exposed subsurface soils will generate dust.  </a:t>
            </a:r>
          </a:p>
          <a:p>
            <a:endParaRPr lang="en-US" altLang="en-US" sz="2800" dirty="0"/>
          </a:p>
          <a:p>
            <a:r>
              <a:rPr lang="en-US" altLang="en-US" sz="2800" dirty="0"/>
              <a:t>This causes problems as air pollution affects the health and safety of workers and citizens which live nearby. </a:t>
            </a:r>
          </a:p>
        </p:txBody>
      </p:sp>
      <p:sp>
        <p:nvSpPr>
          <p:cNvPr id="35848" name="TextBox 10"/>
          <p:cNvSpPr txBox="1">
            <a:spLocks noChangeArrowheads="1"/>
          </p:cNvSpPr>
          <p:nvPr/>
        </p:nvSpPr>
        <p:spPr bwMode="auto">
          <a:xfrm>
            <a:off x="1524000" y="3684420"/>
            <a:ext cx="3825875"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800" u="sng" dirty="0"/>
              <a:t>FDOT allows</a:t>
            </a:r>
            <a:r>
              <a:rPr lang="en-US" altLang="en-US" sz="2800" dirty="0"/>
              <a:t>:</a:t>
            </a:r>
          </a:p>
          <a:p>
            <a:r>
              <a:rPr lang="en-US" altLang="en-US" sz="2800" dirty="0"/>
              <a:t>Frequent watering with watering trucks. </a:t>
            </a:r>
          </a:p>
          <a:p>
            <a:endParaRPr lang="en-US" altLang="en-US" sz="2800" dirty="0"/>
          </a:p>
          <a:p>
            <a:r>
              <a:rPr lang="en-US" altLang="en-US" sz="2800" dirty="0"/>
              <a:t>Dust suppressants, only if they are environmentally safe.</a:t>
            </a:r>
          </a:p>
        </p:txBody>
      </p:sp>
      <p:sp>
        <p:nvSpPr>
          <p:cNvPr id="8" name="Title 1">
            <a:extLst>
              <a:ext uri="{FF2B5EF4-FFF2-40B4-BE49-F238E27FC236}">
                <a16:creationId xmlns:a16="http://schemas.microsoft.com/office/drawing/2014/main" id="{B4B9B876-B90C-40A5-BFC1-226FB8BFE5B4}"/>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9. Dust Control</a:t>
            </a:r>
          </a:p>
          <a:p>
            <a:pPr fontAlgn="auto">
              <a:spcAft>
                <a:spcPts val="0"/>
              </a:spcAft>
            </a:pP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1981200" y="-21116"/>
            <a:ext cx="8229601" cy="1276614"/>
          </a:xfrm>
          <a:prstGeom prst="rect">
            <a:avLst/>
          </a:prstGeom>
        </p:spPr>
        <p:txBody>
          <a:bodyPr>
            <a:noAutofit/>
          </a:bodyPr>
          <a:lstStyle/>
          <a:p>
            <a:pPr algn="ctr" eaLnBrk="1" hangingPunct="1"/>
            <a:r>
              <a:rPr lang="en-US" altLang="en-US" sz="4400" dirty="0">
                <a:solidFill>
                  <a:schemeClr val="bg1"/>
                </a:solidFill>
                <a:latin typeface="Arial" panose="020B0604020202020204" pitchFamily="34" charset="0"/>
                <a:cs typeface="Arial" panose="020B0604020202020204" pitchFamily="34" charset="0"/>
              </a:rPr>
              <a:t>3.1  Importance of Construction Sequencing</a:t>
            </a:r>
          </a:p>
        </p:txBody>
      </p:sp>
      <p:pic>
        <p:nvPicPr>
          <p:cNvPr id="16389" name="Picture 5" descr="exposu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0543" y="1255498"/>
            <a:ext cx="4668751" cy="560250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6390" name="Picture 6" descr="p70400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3361" y="1255498"/>
            <a:ext cx="4785470" cy="560250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 name="Left Arrow 1"/>
          <p:cNvSpPr>
            <a:spLocks noChangeArrowheads="1"/>
          </p:cNvSpPr>
          <p:nvPr/>
        </p:nvSpPr>
        <p:spPr bwMode="auto">
          <a:xfrm>
            <a:off x="3581400" y="3670997"/>
            <a:ext cx="1371600" cy="685800"/>
          </a:xfrm>
          <a:prstGeom prst="leftArrow">
            <a:avLst>
              <a:gd name="adj1" fmla="val 50000"/>
              <a:gd name="adj2" fmla="val 49997"/>
            </a:avLst>
          </a:prstGeom>
          <a:solidFill>
            <a:srgbClr val="FFFF00"/>
          </a:solidFill>
          <a:ln>
            <a:noFill/>
          </a:ln>
        </p:spPr>
        <p:txBody>
          <a:bodyP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a:defRPr/>
            </a:pPr>
            <a:r>
              <a:rPr lang="en-US" altLang="en-US" sz="1800" dirty="0">
                <a:solidFill>
                  <a:schemeClr val="bg2">
                    <a:lumMod val="10000"/>
                  </a:schemeClr>
                </a:solidFill>
              </a:rPr>
              <a:t>Diversion</a:t>
            </a:r>
          </a:p>
          <a:p>
            <a:pPr>
              <a:defRPr/>
            </a:pPr>
            <a:endParaRPr lang="en-US" altLang="en-US" dirty="0"/>
          </a:p>
        </p:txBody>
      </p:sp>
      <p:sp>
        <p:nvSpPr>
          <p:cNvPr id="11" name="Left Arrow 10"/>
          <p:cNvSpPr>
            <a:spLocks noChangeArrowheads="1"/>
          </p:cNvSpPr>
          <p:nvPr/>
        </p:nvSpPr>
        <p:spPr bwMode="auto">
          <a:xfrm>
            <a:off x="1952625" y="2919067"/>
            <a:ext cx="1352550" cy="609600"/>
          </a:xfrm>
          <a:prstGeom prst="leftArrow">
            <a:avLst>
              <a:gd name="adj1" fmla="val 50000"/>
              <a:gd name="adj2" fmla="val 49994"/>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800" dirty="0"/>
              <a:t>Tracking</a:t>
            </a:r>
          </a:p>
        </p:txBody>
      </p:sp>
      <p:sp>
        <p:nvSpPr>
          <p:cNvPr id="12" name="Left Arrow 11"/>
          <p:cNvSpPr>
            <a:spLocks noChangeArrowheads="1"/>
          </p:cNvSpPr>
          <p:nvPr/>
        </p:nvSpPr>
        <p:spPr bwMode="auto">
          <a:xfrm>
            <a:off x="4065588" y="2846498"/>
            <a:ext cx="1066800" cy="609600"/>
          </a:xfrm>
          <a:prstGeom prst="leftArrow">
            <a:avLst>
              <a:gd name="adj1" fmla="val 50000"/>
              <a:gd name="adj2" fmla="val 49997"/>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800" dirty="0"/>
              <a:t>Sod</a:t>
            </a:r>
          </a:p>
        </p:txBody>
      </p:sp>
      <p:sp>
        <p:nvSpPr>
          <p:cNvPr id="6" name="Arrow: Right 5"/>
          <p:cNvSpPr/>
          <p:nvPr/>
        </p:nvSpPr>
        <p:spPr>
          <a:xfrm>
            <a:off x="4665663" y="3687417"/>
            <a:ext cx="55562" cy="460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6395" name="Rectangle 3"/>
          <p:cNvSpPr>
            <a:spLocks noChangeArrowheads="1"/>
          </p:cNvSpPr>
          <p:nvPr/>
        </p:nvSpPr>
        <p:spPr bwMode="auto">
          <a:xfrm>
            <a:off x="6629400" y="1478340"/>
            <a:ext cx="3886200" cy="1815882"/>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800" dirty="0"/>
              <a:t>Clear only areas to be </a:t>
            </a:r>
          </a:p>
          <a:p>
            <a:pPr algn="ctr"/>
            <a:r>
              <a:rPr lang="en-US" altLang="en-US" sz="2800" dirty="0"/>
              <a:t>developed and clear </a:t>
            </a:r>
          </a:p>
          <a:p>
            <a:pPr algn="ctr"/>
            <a:r>
              <a:rPr lang="en-US" altLang="en-US" sz="2800" dirty="0"/>
              <a:t>in stages</a:t>
            </a:r>
          </a:p>
          <a:p>
            <a:pPr algn="ctr"/>
            <a:r>
              <a:rPr lang="en-US" altLang="en-US" sz="2800" dirty="0"/>
              <a:t> </a:t>
            </a:r>
          </a:p>
        </p:txBody>
      </p:sp>
      <p:sp>
        <p:nvSpPr>
          <p:cNvPr id="3" name="TextBox 2">
            <a:extLst>
              <a:ext uri="{FF2B5EF4-FFF2-40B4-BE49-F238E27FC236}">
                <a16:creationId xmlns:a16="http://schemas.microsoft.com/office/drawing/2014/main" id="{94BBCC24-D1B6-4B11-9095-1C75A7BD8D15}"/>
              </a:ext>
            </a:extLst>
          </p:cNvPr>
          <p:cNvSpPr txBox="1"/>
          <p:nvPr/>
        </p:nvSpPr>
        <p:spPr>
          <a:xfrm>
            <a:off x="3305176" y="5456584"/>
            <a:ext cx="184731" cy="461665"/>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46EE3076-FDB3-48FE-9D49-231BD7D0943A}"/>
              </a:ext>
            </a:extLst>
          </p:cNvPr>
          <p:cNvSpPr txBox="1"/>
          <p:nvPr/>
        </p:nvSpPr>
        <p:spPr>
          <a:xfrm>
            <a:off x="1395073" y="4572001"/>
            <a:ext cx="9559383" cy="1384995"/>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2800" dirty="0">
                <a:solidFill>
                  <a:schemeClr val="bg1"/>
                </a:solidFill>
              </a:rPr>
              <a:t>Greater Area and Time Exposure = More Material Eroded = More Failed BMPs, More BMP Repair, More Code and Permit Violations, More </a:t>
            </a:r>
            <a:r>
              <a:rPr lang="en-US" sz="2800" dirty="0">
                <a:solidFill>
                  <a:srgbClr val="00B050"/>
                </a:solidFill>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Content Placeholder 2" descr="A truck is parked on the side of a road&#10;&#10;Description generated with high confidence"/>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3446462" y="2860866"/>
            <a:ext cx="5299075" cy="3975100"/>
          </a:xfrm>
          <a:prstGeom prst="rect">
            <a:avLst/>
          </a:prstGeom>
          <a:ln>
            <a:noFill/>
          </a:ln>
          <a:effectLst>
            <a:outerShdw blurRad="190500" algn="tl" rotWithShape="0">
              <a:srgbClr val="000000">
                <a:alpha val="70000"/>
              </a:srgbClr>
            </a:outerShdw>
          </a:effectLst>
        </p:spPr>
      </p:pic>
      <p:sp>
        <p:nvSpPr>
          <p:cNvPr id="36871" name="TextBox 3"/>
          <p:cNvSpPr txBox="1">
            <a:spLocks noChangeArrowheads="1"/>
          </p:cNvSpPr>
          <p:nvPr/>
        </p:nvSpPr>
        <p:spPr bwMode="auto">
          <a:xfrm>
            <a:off x="1200150" y="1412785"/>
            <a:ext cx="97917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800" dirty="0"/>
              <a:t>The temporary removal of groundwater using well pumps in mining, quarrying, or construction. </a:t>
            </a:r>
          </a:p>
          <a:p>
            <a:r>
              <a:rPr lang="en-US" altLang="en-US" sz="2800" dirty="0"/>
              <a:t>*Chapter 5 will cover in more detail.   </a:t>
            </a:r>
          </a:p>
        </p:txBody>
      </p:sp>
      <p:sp>
        <p:nvSpPr>
          <p:cNvPr id="5" name="Title 1">
            <a:extLst>
              <a:ext uri="{FF2B5EF4-FFF2-40B4-BE49-F238E27FC236}">
                <a16:creationId xmlns:a16="http://schemas.microsoft.com/office/drawing/2014/main" id="{17D31F1A-EA2A-4E3A-B885-B0E492835644}"/>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10. Dewatering</a:t>
            </a:r>
          </a:p>
          <a:p>
            <a:pPr fontAlgn="auto">
              <a:spcAft>
                <a:spcPts val="0"/>
              </a:spcAft>
            </a:pP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4FBDC312-C3C2-45F7-96E5-4AD6570FC5B5}" type="slidenum">
              <a:rPr lang="en-US" altLang="en-US" sz="1200">
                <a:solidFill>
                  <a:schemeClr val="bg1"/>
                </a:solidFill>
              </a:rPr>
              <a:pPr/>
              <a:t>21</a:t>
            </a:fld>
            <a:endParaRPr lang="en-US" altLang="en-US" sz="1200" dirty="0">
              <a:solidFill>
                <a:schemeClr val="bg1"/>
              </a:solidFill>
            </a:endParaRPr>
          </a:p>
        </p:txBody>
      </p:sp>
      <p:sp>
        <p:nvSpPr>
          <p:cNvPr id="37891"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pic>
        <p:nvPicPr>
          <p:cNvPr id="37894" name="Picture 9" descr="A picture containing green&#10;&#10;Description generated with high confid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7240" y="1492041"/>
            <a:ext cx="3179763"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TextBox 10"/>
          <p:cNvSpPr txBox="1">
            <a:spLocks noChangeArrowheads="1"/>
          </p:cNvSpPr>
          <p:nvPr/>
        </p:nvSpPr>
        <p:spPr bwMode="auto">
          <a:xfrm>
            <a:off x="778263" y="3811610"/>
            <a:ext cx="585946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800" dirty="0"/>
              <a:t>Important to protect curb &amp; drop inlets during construction activities.</a:t>
            </a:r>
          </a:p>
        </p:txBody>
      </p:sp>
      <p:pic>
        <p:nvPicPr>
          <p:cNvPr id="37896" name="Picture 12" descr="A truck is parked on the side of a road&#10;&#10;Description generated with very high confid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4999" y="3806656"/>
            <a:ext cx="3877182" cy="305134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897" name="TextBox 13"/>
          <p:cNvSpPr txBox="1">
            <a:spLocks noChangeArrowheads="1"/>
          </p:cNvSpPr>
          <p:nvPr/>
        </p:nvSpPr>
        <p:spPr bwMode="auto">
          <a:xfrm>
            <a:off x="2144617" y="6123196"/>
            <a:ext cx="39624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3600" dirty="0"/>
              <a:t>SAVES MONEY </a:t>
            </a:r>
            <a:endParaRPr lang="en-US" altLang="en-US" dirty="0"/>
          </a:p>
        </p:txBody>
      </p:sp>
      <p:pic>
        <p:nvPicPr>
          <p:cNvPr id="37898"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1408" y="4812716"/>
            <a:ext cx="1273175"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Picture 2" descr="A giraffe standing in the dirt&#10;&#10;Description generated with high confiden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4998" y="1284765"/>
            <a:ext cx="3877183" cy="2585351"/>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itle 1">
            <a:extLst>
              <a:ext uri="{FF2B5EF4-FFF2-40B4-BE49-F238E27FC236}">
                <a16:creationId xmlns:a16="http://schemas.microsoft.com/office/drawing/2014/main" id="{BD7DC79C-0621-4ECD-AEBB-9F05DF3177BB}"/>
              </a:ext>
            </a:extLst>
          </p:cNvPr>
          <p:cNvSpPr txBox="1">
            <a:spLocks noChangeArrowheads="1"/>
          </p:cNvSpPr>
          <p:nvPr/>
        </p:nvSpPr>
        <p:spPr>
          <a:xfrm>
            <a:off x="1828800" y="188118"/>
            <a:ext cx="9906000" cy="954881"/>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3600" dirty="0">
                <a:solidFill>
                  <a:schemeClr val="bg1"/>
                </a:solidFill>
                <a:latin typeface="Arial" panose="020B0604020202020204" pitchFamily="34" charset="0"/>
                <a:cs typeface="Arial" panose="020B0604020202020204" pitchFamily="34" charset="0"/>
              </a:rPr>
              <a:t>Pollution Source Controls on Construction Sites</a:t>
            </a:r>
            <a:br>
              <a:rPr lang="en-US" altLang="en-US" sz="3600" dirty="0">
                <a:solidFill>
                  <a:schemeClr val="bg1"/>
                </a:solidFill>
                <a:latin typeface="Arial" panose="020B0604020202020204" pitchFamily="34" charset="0"/>
                <a:cs typeface="Arial" panose="020B0604020202020204" pitchFamily="34" charset="0"/>
              </a:rPr>
            </a:br>
            <a:r>
              <a:rPr lang="en-US" altLang="en-US" sz="3600" dirty="0">
                <a:solidFill>
                  <a:schemeClr val="bg1"/>
                </a:solidFill>
                <a:latin typeface="Arial" panose="020B0604020202020204" pitchFamily="34" charset="0"/>
                <a:cs typeface="Arial" panose="020B0604020202020204" pitchFamily="34" charset="0"/>
              </a:rPr>
              <a:t>11. Storm Sewer Inlet Protection</a:t>
            </a:r>
          </a:p>
          <a:p>
            <a:pPr fontAlgn="auto">
              <a:spcAft>
                <a:spcPts val="0"/>
              </a:spcAft>
            </a:pPr>
            <a:br>
              <a:rPr lang="en-US" altLang="en-US" sz="3600" dirty="0">
                <a:solidFill>
                  <a:schemeClr val="bg1"/>
                </a:solidFill>
                <a:latin typeface="Arial" panose="020B0604020202020204" pitchFamily="34" charset="0"/>
                <a:cs typeface="Arial" panose="020B0604020202020204" pitchFamily="34" charset="0"/>
              </a:rPr>
            </a:br>
            <a:endParaRPr lang="en-US" alt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6AFB5F-6744-4687-B85C-44FE27D374B2}"/>
              </a:ext>
            </a:extLst>
          </p:cNvPr>
          <p:cNvSpPr>
            <a:spLocks noGrp="1"/>
          </p:cNvSpPr>
          <p:nvPr>
            <p:ph type="title" idx="4294967295"/>
          </p:nvPr>
        </p:nvSpPr>
        <p:spPr>
          <a:xfrm>
            <a:off x="1447800" y="381000"/>
            <a:ext cx="10744200" cy="609600"/>
          </a:xfrm>
          <a:prstGeom prst="rect">
            <a:avLst/>
          </a:prstGeom>
        </p:spPr>
        <p:txBody>
          <a:bodyPr>
            <a:noAutofit/>
          </a:bodyPr>
          <a:lstStyle/>
          <a:p>
            <a:r>
              <a:rPr lang="en-US" sz="4000" dirty="0">
                <a:solidFill>
                  <a:schemeClr val="bg1"/>
                </a:solidFill>
                <a:latin typeface="Arial" panose="020B0604020202020204" pitchFamily="34" charset="0"/>
                <a:cs typeface="Arial" panose="020B0604020202020204" pitchFamily="34" charset="0"/>
              </a:rPr>
              <a:t>Temporary BMP Techniques and Technologies</a:t>
            </a:r>
          </a:p>
        </p:txBody>
      </p:sp>
      <p:sp>
        <p:nvSpPr>
          <p:cNvPr id="4" name="Rectangle 3">
            <a:extLst>
              <a:ext uri="{FF2B5EF4-FFF2-40B4-BE49-F238E27FC236}">
                <a16:creationId xmlns:a16="http://schemas.microsoft.com/office/drawing/2014/main" id="{7D600DB3-2D54-4CB3-8499-D51C94E0AA2E}"/>
              </a:ext>
            </a:extLst>
          </p:cNvPr>
          <p:cNvSpPr/>
          <p:nvPr/>
        </p:nvSpPr>
        <p:spPr>
          <a:xfrm>
            <a:off x="3622813" y="2641997"/>
            <a:ext cx="4946374" cy="2308324"/>
          </a:xfrm>
          <a:prstGeom prst="rect">
            <a:avLst/>
          </a:prstGeom>
        </p:spPr>
        <p:txBody>
          <a:bodyPr wrap="square">
            <a:spAutoFit/>
          </a:bodyPr>
          <a:lstStyle/>
          <a:p>
            <a:r>
              <a:rPr lang="en-US" altLang="en-US" dirty="0"/>
              <a:t>3.3 Stabilized Construction Exit</a:t>
            </a:r>
          </a:p>
          <a:p>
            <a:r>
              <a:rPr lang="en-US" altLang="en-US" dirty="0"/>
              <a:t>3.4 Perimeter Control</a:t>
            </a:r>
          </a:p>
          <a:p>
            <a:r>
              <a:rPr lang="en-US" altLang="en-US" dirty="0"/>
              <a:t>3.5 Storm Drain Inlet Protection</a:t>
            </a:r>
          </a:p>
          <a:p>
            <a:r>
              <a:rPr lang="en-US" altLang="en-US" dirty="0"/>
              <a:t>3.6 Temporary Sediment Trap</a:t>
            </a:r>
          </a:p>
          <a:p>
            <a:r>
              <a:rPr lang="en-US" altLang="en-US" dirty="0"/>
              <a:t>3.7 Temporary Sediment Basin</a:t>
            </a:r>
          </a:p>
          <a:p>
            <a:r>
              <a:rPr lang="en-US" altLang="en-US" dirty="0"/>
              <a:t>3.8 Temporary Check Dam</a:t>
            </a:r>
          </a:p>
        </p:txBody>
      </p:sp>
      <p:sp>
        <p:nvSpPr>
          <p:cNvPr id="5" name="TextBox 4">
            <a:extLst>
              <a:ext uri="{FF2B5EF4-FFF2-40B4-BE49-F238E27FC236}">
                <a16:creationId xmlns:a16="http://schemas.microsoft.com/office/drawing/2014/main" id="{2BA22ADC-E05B-41F3-84EF-B753545279AF}"/>
              </a:ext>
            </a:extLst>
          </p:cNvPr>
          <p:cNvSpPr txBox="1"/>
          <p:nvPr/>
        </p:nvSpPr>
        <p:spPr>
          <a:xfrm>
            <a:off x="723900" y="1456611"/>
            <a:ext cx="10744200" cy="954107"/>
          </a:xfrm>
          <a:prstGeom prst="rect">
            <a:avLst/>
          </a:prstGeom>
          <a:noFill/>
        </p:spPr>
        <p:txBody>
          <a:bodyPr wrap="square" rtlCol="0">
            <a:spAutoFit/>
          </a:bodyPr>
          <a:lstStyle/>
          <a:p>
            <a:r>
              <a:rPr lang="en-US" sz="2800" dirty="0"/>
              <a:t>We will now discuss a variety of specific techniques and technologies used in erosion and sedimentation control, including:</a:t>
            </a:r>
          </a:p>
        </p:txBody>
      </p:sp>
      <p:sp>
        <p:nvSpPr>
          <p:cNvPr id="6" name="TextBox 5">
            <a:extLst>
              <a:ext uri="{FF2B5EF4-FFF2-40B4-BE49-F238E27FC236}">
                <a16:creationId xmlns:a16="http://schemas.microsoft.com/office/drawing/2014/main" id="{49CA42C9-2D98-4B09-BC7B-3513FEDADF0C}"/>
              </a:ext>
            </a:extLst>
          </p:cNvPr>
          <p:cNvSpPr txBox="1"/>
          <p:nvPr/>
        </p:nvSpPr>
        <p:spPr>
          <a:xfrm>
            <a:off x="800100" y="5181600"/>
            <a:ext cx="10591800" cy="954107"/>
          </a:xfrm>
          <a:prstGeom prst="rect">
            <a:avLst/>
          </a:prstGeom>
          <a:noFill/>
        </p:spPr>
        <p:txBody>
          <a:bodyPr wrap="square" rtlCol="0">
            <a:spAutoFit/>
          </a:bodyPr>
          <a:lstStyle/>
          <a:p>
            <a:r>
              <a:rPr lang="en-US" sz="2800" dirty="0"/>
              <a:t>There are many more that exist and more are being invented and refined all the time, but these are the basics you should know!</a:t>
            </a:r>
          </a:p>
        </p:txBody>
      </p:sp>
    </p:spTree>
    <p:extLst>
      <p:ext uri="{BB962C8B-B14F-4D97-AF65-F5344CB8AC3E}">
        <p14:creationId xmlns:p14="http://schemas.microsoft.com/office/powerpoint/2010/main" val="3365589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8"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C6F3E9EC-2C06-4ECC-80D5-D7AA86F7BA94}" type="slidenum">
              <a:rPr lang="en-US" altLang="en-US" sz="1200">
                <a:solidFill>
                  <a:schemeClr val="bg1"/>
                </a:solidFill>
              </a:rPr>
              <a:pPr/>
              <a:t>23</a:t>
            </a:fld>
            <a:endParaRPr lang="en-US" altLang="en-US" sz="1200" dirty="0">
              <a:solidFill>
                <a:schemeClr val="bg1"/>
              </a:solidFill>
            </a:endParaRPr>
          </a:p>
        </p:txBody>
      </p:sp>
      <p:sp>
        <p:nvSpPr>
          <p:cNvPr id="38916"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38914" name="Title 1"/>
          <p:cNvSpPr>
            <a:spLocks noGrp="1" noChangeArrowheads="1"/>
          </p:cNvSpPr>
          <p:nvPr>
            <p:ph type="title" idx="4294967295"/>
          </p:nvPr>
        </p:nvSpPr>
        <p:spPr>
          <a:xfrm>
            <a:off x="1752601" y="358629"/>
            <a:ext cx="8686799" cy="769937"/>
          </a:xfrm>
          <a:prstGeom prst="rect">
            <a:avLst/>
          </a:prstGeom>
        </p:spPr>
        <p:txBody>
          <a:bodyPr/>
          <a:lstStyle/>
          <a:p>
            <a:r>
              <a:rPr lang="en-US" altLang="en-US" sz="4400" dirty="0">
                <a:solidFill>
                  <a:schemeClr val="bg1"/>
                </a:solidFill>
                <a:latin typeface="Arial" panose="020B0604020202020204" pitchFamily="34" charset="0"/>
                <a:cs typeface="Arial" panose="020B0604020202020204" pitchFamily="34" charset="0"/>
              </a:rPr>
              <a:t>	3.3 Stabilized Construction Exit</a:t>
            </a:r>
          </a:p>
        </p:txBody>
      </p:sp>
      <p:pic>
        <p:nvPicPr>
          <p:cNvPr id="38915" name="Content Placeholder 8" descr="A dirt road&#10;&#10;Description generated with very high confidence"/>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7315200" y="3018258"/>
            <a:ext cx="4876800" cy="3703217"/>
          </a:xfrm>
          <a:prstGeom prst="rect">
            <a:avLst/>
          </a:prstGeom>
        </p:spPr>
      </p:pic>
      <p:sp>
        <p:nvSpPr>
          <p:cNvPr id="38919" name="TextBox 9"/>
          <p:cNvSpPr txBox="1">
            <a:spLocks noChangeArrowheads="1"/>
          </p:cNvSpPr>
          <p:nvPr/>
        </p:nvSpPr>
        <p:spPr bwMode="auto">
          <a:xfrm>
            <a:off x="1066799" y="1228397"/>
            <a:ext cx="91440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800" b="1" dirty="0">
                <a:solidFill>
                  <a:srgbClr val="FF0000"/>
                </a:solidFill>
                <a:cs typeface="Arial" panose="020B0604020202020204" pitchFamily="34" charset="0"/>
              </a:rPr>
              <a:t>Definition</a:t>
            </a:r>
            <a:r>
              <a:rPr lang="en-US" altLang="en-US" sz="2800" b="1" dirty="0">
                <a:cs typeface="Arial" panose="020B0604020202020204" pitchFamily="34" charset="0"/>
              </a:rPr>
              <a:t>:  A stabilized pad located at points where vehicles enter and leave a construction site</a:t>
            </a:r>
          </a:p>
          <a:p>
            <a:endParaRPr lang="en-US" altLang="en-US" sz="2800" b="1" dirty="0">
              <a:cs typeface="Arial" panose="020B0604020202020204" pitchFamily="34" charset="0"/>
            </a:endParaRPr>
          </a:p>
          <a:p>
            <a:r>
              <a:rPr lang="en-US" altLang="en-US" sz="2800" b="1" dirty="0">
                <a:solidFill>
                  <a:srgbClr val="FF0000"/>
                </a:solidFill>
                <a:cs typeface="Arial" panose="020B0604020202020204" pitchFamily="34" charset="0"/>
              </a:rPr>
              <a:t>Purpose</a:t>
            </a:r>
            <a:r>
              <a:rPr lang="en-US" altLang="en-US" sz="2800" b="1" dirty="0">
                <a:cs typeface="Arial" panose="020B0604020202020204" pitchFamily="34" charset="0"/>
              </a:rPr>
              <a:t>: To reduce the amount of sediment being transported onto public roads</a:t>
            </a:r>
          </a:p>
          <a:p>
            <a:endParaRPr lang="en-US" altLang="en-US" sz="2800" b="1" dirty="0">
              <a:cs typeface="Arial" panose="020B0604020202020204" pitchFamily="34" charset="0"/>
            </a:endParaRPr>
          </a:p>
          <a:p>
            <a:r>
              <a:rPr lang="en-US" altLang="en-US" sz="2800" b="1" dirty="0">
                <a:solidFill>
                  <a:srgbClr val="FF0000"/>
                </a:solidFill>
                <a:cs typeface="Arial" panose="020B0604020202020204" pitchFamily="34" charset="0"/>
              </a:rPr>
              <a:t>Condition where practice applies</a:t>
            </a:r>
            <a:r>
              <a:rPr lang="en-US" altLang="en-US" sz="2800" b="1" dirty="0">
                <a:cs typeface="Arial" panose="020B0604020202020204" pitchFamily="34" charset="0"/>
              </a:rPr>
              <a:t>:</a:t>
            </a:r>
          </a:p>
          <a:p>
            <a:r>
              <a:rPr lang="en-US" altLang="en-US" sz="2800" b="1" dirty="0">
                <a:cs typeface="Arial" panose="020B0604020202020204" pitchFamily="34" charset="0"/>
              </a:rPr>
              <a:t>Wherever vehicles are leaving a </a:t>
            </a:r>
          </a:p>
          <a:p>
            <a:r>
              <a:rPr lang="en-US" altLang="en-US" sz="2800" b="1" dirty="0">
                <a:cs typeface="Arial" panose="020B0604020202020204" pitchFamily="34" charset="0"/>
              </a:rPr>
              <a:t>construction site and moving onto </a:t>
            </a:r>
          </a:p>
          <a:p>
            <a:r>
              <a:rPr lang="en-US" altLang="en-US" sz="2800" b="1" dirty="0">
                <a:cs typeface="Arial" panose="020B0604020202020204" pitchFamily="34" charset="0"/>
              </a:rPr>
              <a:t>public roads or paved areas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Content Placeholder 6"/>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685800" y="1248245"/>
            <a:ext cx="4419600" cy="5609755"/>
          </a:xfrm>
          <a:prstGeom prst="rect">
            <a:avLst/>
          </a:prstGeom>
        </p:spPr>
      </p:pic>
      <p:pic>
        <p:nvPicPr>
          <p:cNvPr id="3994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618261"/>
            <a:ext cx="4343400" cy="2293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4153646"/>
            <a:ext cx="4343400" cy="272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4BAD52E-73E4-4774-ADF0-26AEDC181C3A}"/>
              </a:ext>
            </a:extLst>
          </p:cNvPr>
          <p:cNvSpPr txBox="1"/>
          <p:nvPr/>
        </p:nvSpPr>
        <p:spPr>
          <a:xfrm>
            <a:off x="6319045" y="1253710"/>
            <a:ext cx="1608133" cy="400110"/>
          </a:xfrm>
          <a:prstGeom prst="rect">
            <a:avLst/>
          </a:prstGeom>
          <a:noFill/>
        </p:spPr>
        <p:txBody>
          <a:bodyPr wrap="none" rtlCol="0">
            <a:spAutoFit/>
          </a:bodyPr>
          <a:lstStyle/>
          <a:p>
            <a:r>
              <a:rPr lang="en-US" sz="2000" dirty="0"/>
              <a:t>Prevent this:</a:t>
            </a:r>
          </a:p>
        </p:txBody>
      </p:sp>
      <p:sp>
        <p:nvSpPr>
          <p:cNvPr id="7" name="TextBox 6">
            <a:extLst>
              <a:ext uri="{FF2B5EF4-FFF2-40B4-BE49-F238E27FC236}">
                <a16:creationId xmlns:a16="http://schemas.microsoft.com/office/drawing/2014/main" id="{3A3A45D6-28FA-42C5-B002-0421BE141997}"/>
              </a:ext>
            </a:extLst>
          </p:cNvPr>
          <p:cNvSpPr txBox="1"/>
          <p:nvPr/>
        </p:nvSpPr>
        <p:spPr>
          <a:xfrm>
            <a:off x="6319045" y="3832689"/>
            <a:ext cx="1237839" cy="400110"/>
          </a:xfrm>
          <a:prstGeom prst="rect">
            <a:avLst/>
          </a:prstGeom>
          <a:noFill/>
        </p:spPr>
        <p:txBody>
          <a:bodyPr wrap="none" rtlCol="0">
            <a:spAutoFit/>
          </a:bodyPr>
          <a:lstStyle/>
          <a:p>
            <a:r>
              <a:rPr lang="en-US" sz="2000" dirty="0"/>
              <a:t>With this:</a:t>
            </a:r>
          </a:p>
        </p:txBody>
      </p:sp>
      <p:sp>
        <p:nvSpPr>
          <p:cNvPr id="9" name="Title 1">
            <a:extLst>
              <a:ext uri="{FF2B5EF4-FFF2-40B4-BE49-F238E27FC236}">
                <a16:creationId xmlns:a16="http://schemas.microsoft.com/office/drawing/2014/main" id="{EDDAD3FC-E176-41CE-9CCF-055EEE192B49}"/>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	3.3 Stabilized Construction Exit</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0B910BC5-692B-49C0-B74B-4B494DEEA69A}" type="slidenum">
              <a:rPr lang="en-US" altLang="en-US" sz="1200">
                <a:solidFill>
                  <a:schemeClr val="bg1"/>
                </a:solidFill>
              </a:rPr>
              <a:pPr/>
              <a:t>25</a:t>
            </a:fld>
            <a:endParaRPr lang="en-US" altLang="en-US" sz="1200" dirty="0">
              <a:solidFill>
                <a:schemeClr val="bg1"/>
              </a:solidFill>
            </a:endParaRPr>
          </a:p>
        </p:txBody>
      </p:sp>
      <p:sp>
        <p:nvSpPr>
          <p:cNvPr id="43012"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43013"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3.3 Stabilized Const. Exit</a:t>
            </a:r>
          </a:p>
        </p:txBody>
      </p:sp>
      <p:sp>
        <p:nvSpPr>
          <p:cNvPr id="3" name="Content Placeholder 2"/>
          <p:cNvSpPr>
            <a:spLocks noGrp="1"/>
          </p:cNvSpPr>
          <p:nvPr>
            <p:ph idx="4294967295"/>
          </p:nvPr>
        </p:nvSpPr>
        <p:spPr>
          <a:xfrm>
            <a:off x="212481" y="1386034"/>
            <a:ext cx="9124950" cy="5113337"/>
          </a:xfrm>
          <a:prstGeom prst="rect">
            <a:avLst/>
          </a:prstGeom>
        </p:spPr>
        <p:txBody>
          <a:bodyPr/>
          <a:lstStyle/>
          <a:p>
            <a:pPr marL="0" indent="0">
              <a:buNone/>
              <a:defRPr/>
            </a:pPr>
            <a:r>
              <a:rPr lang="en-US" sz="2600" dirty="0">
                <a:solidFill>
                  <a:srgbClr val="FF0000"/>
                </a:solidFill>
                <a:latin typeface="Arial" panose="020B0604020202020204" pitchFamily="34" charset="0"/>
              </a:rPr>
              <a:t>Designing a Stabilized Construction Exit or Tracking Pad</a:t>
            </a:r>
            <a:r>
              <a:rPr lang="en-US" sz="2600" dirty="0">
                <a:latin typeface="Arial" panose="020B0604020202020204" pitchFamily="34" charset="0"/>
              </a:rPr>
              <a:t>: </a:t>
            </a:r>
          </a:p>
          <a:p>
            <a:pPr>
              <a:defRPr/>
            </a:pPr>
            <a:r>
              <a:rPr lang="en-US" sz="2600" dirty="0">
                <a:latin typeface="Arial" panose="020B0604020202020204" pitchFamily="34" charset="0"/>
              </a:rPr>
              <a:t>Clear &amp; grade a trough  6 inches deep &amp; 50’ long (minimum)</a:t>
            </a:r>
          </a:p>
          <a:p>
            <a:pPr>
              <a:defRPr/>
            </a:pPr>
            <a:r>
              <a:rPr lang="en-US" sz="2600" dirty="0">
                <a:latin typeface="Arial" panose="020B0604020202020204" pitchFamily="34" charset="0"/>
              </a:rPr>
              <a:t>Geotextile – Use Geotextile Fabric (Plastic filter fabric similarly used under riprap.)</a:t>
            </a:r>
          </a:p>
          <a:p>
            <a:pPr>
              <a:defRPr/>
            </a:pPr>
            <a:r>
              <a:rPr lang="en-US" sz="2600" dirty="0">
                <a:latin typeface="Arial" panose="020B0604020202020204" pitchFamily="34" charset="0"/>
              </a:rPr>
              <a:t>Secure fabric in with sod pins</a:t>
            </a:r>
          </a:p>
          <a:p>
            <a:pPr>
              <a:defRPr/>
            </a:pPr>
            <a:r>
              <a:rPr lang="en-US" sz="2600" dirty="0">
                <a:latin typeface="Arial" panose="020B0604020202020204" pitchFamily="34" charset="0"/>
              </a:rPr>
              <a:t>Aggregate - FDOT No.1 (2 inch) stone</a:t>
            </a:r>
          </a:p>
          <a:p>
            <a:pPr>
              <a:defRPr/>
            </a:pPr>
            <a:r>
              <a:rPr lang="en-US" sz="2600" dirty="0">
                <a:latin typeface="Arial" panose="020B0604020202020204" pitchFamily="34" charset="0"/>
              </a:rPr>
              <a:t> Light traffic - 1 lane = 12’ wide min.</a:t>
            </a:r>
          </a:p>
          <a:p>
            <a:pPr>
              <a:defRPr/>
            </a:pPr>
            <a:r>
              <a:rPr lang="en-US" sz="2600" dirty="0">
                <a:latin typeface="Arial" panose="020B0604020202020204" pitchFamily="34" charset="0"/>
              </a:rPr>
              <a:t>Heavy traffic - 2 lanes = 25’ wide min.</a:t>
            </a:r>
          </a:p>
          <a:p>
            <a:pPr>
              <a:defRPr/>
            </a:pPr>
            <a:r>
              <a:rPr lang="en-US" sz="2600" dirty="0">
                <a:latin typeface="Arial" panose="020B0604020202020204" pitchFamily="34" charset="0"/>
              </a:rPr>
              <a:t>Widened at roadway (20’ turning radius)</a:t>
            </a:r>
          </a:p>
          <a:p>
            <a:pPr>
              <a:defRPr/>
            </a:pPr>
            <a:r>
              <a:rPr lang="en-US" sz="2600" dirty="0">
                <a:latin typeface="Arial" panose="020B0604020202020204" pitchFamily="34" charset="0"/>
              </a:rPr>
              <a:t>Optional wash rack with runoff sediment trap </a:t>
            </a:r>
          </a:p>
        </p:txBody>
      </p:sp>
      <p:pic>
        <p:nvPicPr>
          <p:cNvPr id="4301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90180" y="1716633"/>
            <a:ext cx="3595393" cy="269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90179" y="4415760"/>
            <a:ext cx="3595393" cy="2451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32E4C28C-62FB-4943-A9D2-D95448987B7E}"/>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	3.3 Stabilized Construction Exit</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7">
            <a:extLst>
              <a:ext uri="{FF2B5EF4-FFF2-40B4-BE49-F238E27FC236}">
                <a16:creationId xmlns:a16="http://schemas.microsoft.com/office/drawing/2014/main" id="{0828FE58-4771-4E40-A0E3-DE014BD713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7668" y="4138662"/>
            <a:ext cx="4158332" cy="276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a:extLst>
              <a:ext uri="{FF2B5EF4-FFF2-40B4-BE49-F238E27FC236}">
                <a16:creationId xmlns:a16="http://schemas.microsoft.com/office/drawing/2014/main" id="{A8816D14-FA29-42C5-8D4A-7B3668E8C1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5664" y="3827799"/>
            <a:ext cx="4313520" cy="304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extLst>
              <a:ext uri="{FF2B5EF4-FFF2-40B4-BE49-F238E27FC236}">
                <a16:creationId xmlns:a16="http://schemas.microsoft.com/office/drawing/2014/main" id="{1A13BB1A-4C6B-4C90-B411-EED7467D78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5174" y="1635253"/>
            <a:ext cx="4313520" cy="276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
            <a:extLst>
              <a:ext uri="{FF2B5EF4-FFF2-40B4-BE49-F238E27FC236}">
                <a16:creationId xmlns:a16="http://schemas.microsoft.com/office/drawing/2014/main" id="{ADC408A3-5054-4CEE-A815-15D26348C202}"/>
              </a:ext>
            </a:extLst>
          </p:cNvPr>
          <p:cNvSpPr txBox="1">
            <a:spLocks noChangeArrowheads="1"/>
          </p:cNvSpPr>
          <p:nvPr/>
        </p:nvSpPr>
        <p:spPr bwMode="auto">
          <a:xfrm>
            <a:off x="1932522" y="1630707"/>
            <a:ext cx="4158331" cy="369888"/>
          </a:xfrm>
          <a:prstGeom prst="rect">
            <a:avLst/>
          </a:prstGeom>
          <a:solidFill>
            <a:srgbClr val="000000">
              <a:alpha val="40000"/>
            </a:srgbClr>
          </a:solid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sz="1800" dirty="0">
                <a:solidFill>
                  <a:schemeClr val="bg1"/>
                </a:solidFill>
              </a:rPr>
              <a:t>Excavate trough 6 inches deep</a:t>
            </a:r>
          </a:p>
        </p:txBody>
      </p:sp>
      <p:sp>
        <p:nvSpPr>
          <p:cNvPr id="17" name="TextBox 4">
            <a:extLst>
              <a:ext uri="{FF2B5EF4-FFF2-40B4-BE49-F238E27FC236}">
                <a16:creationId xmlns:a16="http://schemas.microsoft.com/office/drawing/2014/main" id="{DCCD2163-DF0B-49E9-99D8-5AA745BBD540}"/>
              </a:ext>
            </a:extLst>
          </p:cNvPr>
          <p:cNvSpPr txBox="1">
            <a:spLocks noChangeArrowheads="1"/>
          </p:cNvSpPr>
          <p:nvPr/>
        </p:nvSpPr>
        <p:spPr bwMode="auto">
          <a:xfrm>
            <a:off x="1942816" y="6254751"/>
            <a:ext cx="3992848" cy="646331"/>
          </a:xfrm>
          <a:prstGeom prst="rect">
            <a:avLst/>
          </a:prstGeom>
          <a:solidFill>
            <a:srgbClr val="000000">
              <a:alpha val="40000"/>
            </a:srgbClr>
          </a:solid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sz="1800" dirty="0">
                <a:solidFill>
                  <a:schemeClr val="bg1"/>
                </a:solidFill>
              </a:rPr>
              <a:t>Install FDOT #1 or 2” stone – 6 inches deep</a:t>
            </a:r>
          </a:p>
        </p:txBody>
      </p:sp>
      <p:sp>
        <p:nvSpPr>
          <p:cNvPr id="18" name="TextBox 5">
            <a:extLst>
              <a:ext uri="{FF2B5EF4-FFF2-40B4-BE49-F238E27FC236}">
                <a16:creationId xmlns:a16="http://schemas.microsoft.com/office/drawing/2014/main" id="{07B618F6-93B6-4478-AF34-DC09995B837D}"/>
              </a:ext>
            </a:extLst>
          </p:cNvPr>
          <p:cNvSpPr txBox="1">
            <a:spLocks noChangeArrowheads="1"/>
          </p:cNvSpPr>
          <p:nvPr/>
        </p:nvSpPr>
        <p:spPr bwMode="auto">
          <a:xfrm>
            <a:off x="5935665" y="6533381"/>
            <a:ext cx="4290049" cy="369888"/>
          </a:xfrm>
          <a:prstGeom prst="rect">
            <a:avLst/>
          </a:prstGeom>
          <a:solidFill>
            <a:srgbClr val="000000">
              <a:alpha val="40000"/>
            </a:srgbClr>
          </a:solid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sz="1800" dirty="0">
                <a:solidFill>
                  <a:schemeClr val="bg1"/>
                </a:solidFill>
              </a:rPr>
              <a:t>Maintain Regularly</a:t>
            </a:r>
          </a:p>
        </p:txBody>
      </p:sp>
      <p:pic>
        <p:nvPicPr>
          <p:cNvPr id="19" name="Content Placeholder 6">
            <a:extLst>
              <a:ext uri="{FF2B5EF4-FFF2-40B4-BE49-F238E27FC236}">
                <a16:creationId xmlns:a16="http://schemas.microsoft.com/office/drawing/2014/main" id="{9DC7521B-6F87-4136-A809-D3B9103AFE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6093506" y="1630708"/>
            <a:ext cx="4174000" cy="2811935"/>
          </a:xfrm>
          <a:prstGeom prst="rect">
            <a:avLst/>
          </a:prstGeom>
        </p:spPr>
      </p:pic>
      <p:sp>
        <p:nvSpPr>
          <p:cNvPr id="20" name="TextBox 3">
            <a:extLst>
              <a:ext uri="{FF2B5EF4-FFF2-40B4-BE49-F238E27FC236}">
                <a16:creationId xmlns:a16="http://schemas.microsoft.com/office/drawing/2014/main" id="{9F98E786-EF75-4DCC-8E78-F2C7D34B9321}"/>
              </a:ext>
            </a:extLst>
          </p:cNvPr>
          <p:cNvSpPr txBox="1">
            <a:spLocks noChangeArrowheads="1"/>
          </p:cNvSpPr>
          <p:nvPr/>
        </p:nvSpPr>
        <p:spPr bwMode="auto">
          <a:xfrm>
            <a:off x="6094480" y="1635253"/>
            <a:ext cx="4173026" cy="369332"/>
          </a:xfrm>
          <a:prstGeom prst="rect">
            <a:avLst/>
          </a:prstGeom>
          <a:solidFill>
            <a:srgbClr val="000000">
              <a:alpha val="40000"/>
            </a:srgbClr>
          </a:solid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sz="1800" dirty="0">
                <a:solidFill>
                  <a:schemeClr val="bg1"/>
                </a:solidFill>
              </a:rPr>
              <a:t>Install plastic filter fabric &amp; pin in</a:t>
            </a:r>
          </a:p>
        </p:txBody>
      </p:sp>
      <p:sp>
        <p:nvSpPr>
          <p:cNvPr id="11" name="Title 1">
            <a:extLst>
              <a:ext uri="{FF2B5EF4-FFF2-40B4-BE49-F238E27FC236}">
                <a16:creationId xmlns:a16="http://schemas.microsoft.com/office/drawing/2014/main" id="{2E44AB0E-124C-4028-8E07-65CC10134B37}"/>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	3.3 Stabilized Construction Exit</a:t>
            </a:r>
            <a:endParaRPr lang="en-US" alt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976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CC516EA-C123-4CF8-9125-437EABEB5DB7}" type="slidenum">
              <a:rPr lang="en-US" altLang="en-US" sz="1200">
                <a:solidFill>
                  <a:schemeClr val="bg1"/>
                </a:solidFill>
              </a:rPr>
              <a:pPr/>
              <a:t>27</a:t>
            </a:fld>
            <a:endParaRPr lang="en-US" altLang="en-US" sz="1200" dirty="0">
              <a:solidFill>
                <a:schemeClr val="bg1"/>
              </a:solidFill>
            </a:endParaRPr>
          </a:p>
        </p:txBody>
      </p:sp>
      <p:sp>
        <p:nvSpPr>
          <p:cNvPr id="40964"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40965"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3.3 Stabilized Const. Exit</a:t>
            </a:r>
          </a:p>
        </p:txBody>
      </p:sp>
      <p:sp>
        <p:nvSpPr>
          <p:cNvPr id="40963" name="Content Placeholder 2"/>
          <p:cNvSpPr>
            <a:spLocks noGrp="1" noChangeArrowheads="1"/>
          </p:cNvSpPr>
          <p:nvPr>
            <p:ph idx="4294967295"/>
          </p:nvPr>
        </p:nvSpPr>
        <p:spPr>
          <a:xfrm>
            <a:off x="1535936" y="1748360"/>
            <a:ext cx="4114800" cy="1490663"/>
          </a:xfrm>
          <a:prstGeom prst="rect">
            <a:avLst/>
          </a:prstGeom>
        </p:spPr>
        <p:txBody>
          <a:bodyPr/>
          <a:lstStyle/>
          <a:p>
            <a:pPr marL="0" indent="0">
              <a:buNone/>
            </a:pPr>
            <a:r>
              <a:rPr lang="en-US" altLang="en-US" sz="2800" dirty="0">
                <a:latin typeface="Arial" panose="020B0604020202020204" pitchFamily="34" charset="0"/>
              </a:rPr>
              <a:t>Other options: Prefabricated Products </a:t>
            </a:r>
          </a:p>
          <a:p>
            <a:pPr marL="0" indent="0">
              <a:buNone/>
            </a:pPr>
            <a:endParaRPr lang="en-US" altLang="en-US" sz="2800" dirty="0">
              <a:latin typeface="Arial" panose="020B0604020202020204" pitchFamily="34" charset="0"/>
            </a:endParaRPr>
          </a:p>
        </p:txBody>
      </p:sp>
      <p:pic>
        <p:nvPicPr>
          <p:cNvPr id="4096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4375" y="1245673"/>
            <a:ext cx="4572000" cy="265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9" descr="A picture containing ground, sky, outdoor&#10;&#10;Description generated with very high confid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6095" y="3901973"/>
            <a:ext cx="4610281" cy="300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1" descr="A picture containing outdoor, sky, truck, transport&#10;&#10;Description generated with very high confide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2230" y="3901973"/>
            <a:ext cx="4593771" cy="300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0" name="TextBox 18"/>
          <p:cNvSpPr txBox="1">
            <a:spLocks noChangeArrowheads="1"/>
          </p:cNvSpPr>
          <p:nvPr/>
        </p:nvSpPr>
        <p:spPr bwMode="auto">
          <a:xfrm>
            <a:off x="6112511" y="3438325"/>
            <a:ext cx="4593771" cy="461665"/>
          </a:xfrm>
          <a:prstGeom prst="rect">
            <a:avLst/>
          </a:prstGeom>
          <a:solidFill>
            <a:srgbClr val="000000">
              <a:alpha val="40000"/>
            </a:srgbClr>
          </a:solid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dirty="0">
                <a:solidFill>
                  <a:schemeClr val="bg1"/>
                </a:solidFill>
              </a:rPr>
              <a:t>Mud Mats</a:t>
            </a:r>
          </a:p>
        </p:txBody>
      </p:sp>
      <p:sp>
        <p:nvSpPr>
          <p:cNvPr id="40971" name="TextBox 19"/>
          <p:cNvSpPr txBox="1">
            <a:spLocks noChangeArrowheads="1"/>
          </p:cNvSpPr>
          <p:nvPr/>
        </p:nvSpPr>
        <p:spPr bwMode="auto">
          <a:xfrm>
            <a:off x="6114376" y="6473078"/>
            <a:ext cx="4591905" cy="461963"/>
          </a:xfrm>
          <a:prstGeom prst="rect">
            <a:avLst/>
          </a:prstGeom>
          <a:solidFill>
            <a:srgbClr val="000000">
              <a:alpha val="40000"/>
            </a:srgbClr>
          </a:solid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dirty="0">
                <a:solidFill>
                  <a:schemeClr val="bg1"/>
                </a:solidFill>
              </a:rPr>
              <a:t>Rumble Racks</a:t>
            </a:r>
          </a:p>
        </p:txBody>
      </p:sp>
      <p:sp>
        <p:nvSpPr>
          <p:cNvPr id="40972" name="TextBox 21"/>
          <p:cNvSpPr txBox="1">
            <a:spLocks noChangeArrowheads="1"/>
          </p:cNvSpPr>
          <p:nvPr/>
        </p:nvSpPr>
        <p:spPr bwMode="auto">
          <a:xfrm>
            <a:off x="1524001" y="6486686"/>
            <a:ext cx="4590375" cy="461963"/>
          </a:xfrm>
          <a:prstGeom prst="rect">
            <a:avLst/>
          </a:prstGeom>
          <a:solidFill>
            <a:srgbClr val="000000">
              <a:alpha val="40000"/>
            </a:srgbClr>
          </a:solid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dirty="0">
                <a:solidFill>
                  <a:schemeClr val="bg1"/>
                </a:solidFill>
              </a:rPr>
              <a:t>Portable Wash Racks</a:t>
            </a:r>
          </a:p>
        </p:txBody>
      </p:sp>
      <p:sp>
        <p:nvSpPr>
          <p:cNvPr id="13" name="Title 1">
            <a:extLst>
              <a:ext uri="{FF2B5EF4-FFF2-40B4-BE49-F238E27FC236}">
                <a16:creationId xmlns:a16="http://schemas.microsoft.com/office/drawing/2014/main" id="{577CB025-A169-45C0-B274-1E26FFA1DE5D}"/>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	3.3 Stabilized Construction Exit</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CC516EA-C123-4CF8-9125-437EABEB5DB7}" type="slidenum">
              <a:rPr lang="en-US" altLang="en-US" sz="1200">
                <a:solidFill>
                  <a:schemeClr val="bg1"/>
                </a:solidFill>
              </a:rPr>
              <a:pPr/>
              <a:t>28</a:t>
            </a:fld>
            <a:endParaRPr lang="en-US" altLang="en-US" sz="1200" dirty="0">
              <a:solidFill>
                <a:schemeClr val="bg1"/>
              </a:solidFill>
            </a:endParaRPr>
          </a:p>
        </p:txBody>
      </p:sp>
      <p:sp>
        <p:nvSpPr>
          <p:cNvPr id="40964"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40963" name="Content Placeholder 2"/>
          <p:cNvSpPr>
            <a:spLocks noGrp="1" noChangeArrowheads="1"/>
          </p:cNvSpPr>
          <p:nvPr>
            <p:ph idx="4294967295"/>
          </p:nvPr>
        </p:nvSpPr>
        <p:spPr>
          <a:xfrm>
            <a:off x="29378" y="1302654"/>
            <a:ext cx="2713822" cy="584200"/>
          </a:xfrm>
          <a:prstGeom prst="rect">
            <a:avLst/>
          </a:prstGeom>
        </p:spPr>
        <p:txBody>
          <a:bodyPr/>
          <a:lstStyle/>
          <a:p>
            <a:pPr marL="0" indent="0">
              <a:buNone/>
            </a:pPr>
            <a:r>
              <a:rPr lang="en-US" altLang="en-US" sz="2800" dirty="0">
                <a:latin typeface="Arial" panose="020B0604020202020204" pitchFamily="34" charset="0"/>
              </a:rPr>
              <a:t>More Options:</a:t>
            </a:r>
          </a:p>
          <a:p>
            <a:pPr marL="0" indent="0">
              <a:buNone/>
            </a:pPr>
            <a:endParaRPr lang="en-US" altLang="en-US" sz="2800" dirty="0">
              <a:latin typeface="Arial" panose="020B0604020202020204" pitchFamily="34" charset="0"/>
            </a:endParaRPr>
          </a:p>
        </p:txBody>
      </p:sp>
      <p:pic>
        <p:nvPicPr>
          <p:cNvPr id="3" name="Picture 2">
            <a:extLst>
              <a:ext uri="{FF2B5EF4-FFF2-40B4-BE49-F238E27FC236}">
                <a16:creationId xmlns:a16="http://schemas.microsoft.com/office/drawing/2014/main" id="{83D8B1FD-0AA2-BA46-8108-D5BE014718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5702" y="1302654"/>
            <a:ext cx="2937683" cy="3916911"/>
          </a:xfrm>
          <a:prstGeom prst="rect">
            <a:avLst/>
          </a:prstGeom>
        </p:spPr>
      </p:pic>
      <p:pic>
        <p:nvPicPr>
          <p:cNvPr id="15" name="Picture 2" descr="R:\RHMA Scanned Photos\GeoTerra\Presto Patio, GeoTerra_22.jpg">
            <a:extLst>
              <a:ext uri="{FF2B5EF4-FFF2-40B4-BE49-F238E27FC236}">
                <a16:creationId xmlns:a16="http://schemas.microsoft.com/office/drawing/2014/main" id="{FDF7B584-7F2A-C54C-844A-E1883FA96D4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22" r="12726"/>
          <a:stretch/>
        </p:blipFill>
        <p:spPr bwMode="auto">
          <a:xfrm>
            <a:off x="485776" y="2095030"/>
            <a:ext cx="4433949" cy="3896193"/>
          </a:xfrm>
          <a:prstGeom prst="rect">
            <a:avLst/>
          </a:prstGeom>
          <a:noFill/>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Lst>
        </p:spPr>
      </p:pic>
      <p:pic>
        <p:nvPicPr>
          <p:cNvPr id="17" name="Picture 11" descr="P:\RHMA Scanned Photos\GeoTerra\Presto Patio, GeoTerra_16.jpg">
            <a:extLst>
              <a:ext uri="{FF2B5EF4-FFF2-40B4-BE49-F238E27FC236}">
                <a16:creationId xmlns:a16="http://schemas.microsoft.com/office/drawing/2014/main" id="{815F6013-E7ED-9E45-AA34-B2BB6BA0CDB3}"/>
              </a:ext>
            </a:extLst>
          </p:cNvPr>
          <p:cNvPicPr>
            <a:picLocks noChangeArrowheads="1"/>
          </p:cNvPicPr>
          <p:nvPr/>
        </p:nvPicPr>
        <p:blipFill rotWithShape="1">
          <a:blip r:embed="rId5">
            <a:extLst>
              <a:ext uri="{28A0092B-C50C-407E-A947-70E740481C1C}">
                <a14:useLocalDpi xmlns:a14="http://schemas.microsoft.com/office/drawing/2010/main" val="0"/>
              </a:ext>
            </a:extLst>
          </a:blip>
          <a:srcRect l="6897" r="10298"/>
          <a:stretch/>
        </p:blipFill>
        <p:spPr bwMode="auto">
          <a:xfrm>
            <a:off x="5047967" y="3725252"/>
            <a:ext cx="3894260" cy="3132748"/>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pic>
      <p:sp>
        <p:nvSpPr>
          <p:cNvPr id="18" name="TextBox 21">
            <a:extLst>
              <a:ext uri="{FF2B5EF4-FFF2-40B4-BE49-F238E27FC236}">
                <a16:creationId xmlns:a16="http://schemas.microsoft.com/office/drawing/2014/main" id="{ECAF0153-9384-2944-BB3B-F3E089380D9C}"/>
              </a:ext>
            </a:extLst>
          </p:cNvPr>
          <p:cNvSpPr txBox="1">
            <a:spLocks noChangeArrowheads="1"/>
          </p:cNvSpPr>
          <p:nvPr/>
        </p:nvSpPr>
        <p:spPr bwMode="auto">
          <a:xfrm>
            <a:off x="581024" y="6125368"/>
            <a:ext cx="3657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dirty="0" err="1"/>
              <a:t>Geoterra</a:t>
            </a:r>
            <a:endParaRPr lang="en-US" altLang="en-US" dirty="0"/>
          </a:p>
        </p:txBody>
      </p:sp>
      <p:sp>
        <p:nvSpPr>
          <p:cNvPr id="19" name="TextBox 18">
            <a:extLst>
              <a:ext uri="{FF2B5EF4-FFF2-40B4-BE49-F238E27FC236}">
                <a16:creationId xmlns:a16="http://schemas.microsoft.com/office/drawing/2014/main" id="{AF0176C6-7E47-E94A-B4DD-EB5724297235}"/>
              </a:ext>
            </a:extLst>
          </p:cNvPr>
          <p:cNvSpPr txBox="1">
            <a:spLocks noChangeArrowheads="1"/>
          </p:cNvSpPr>
          <p:nvPr/>
        </p:nvSpPr>
        <p:spPr bwMode="auto">
          <a:xfrm>
            <a:off x="9069144" y="5319893"/>
            <a:ext cx="30114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dirty="0"/>
              <a:t>Ground Guard</a:t>
            </a:r>
          </a:p>
          <a:p>
            <a:endParaRPr lang="en-US" altLang="en-US" dirty="0"/>
          </a:p>
        </p:txBody>
      </p:sp>
      <p:sp>
        <p:nvSpPr>
          <p:cNvPr id="12" name="Title 1">
            <a:extLst>
              <a:ext uri="{FF2B5EF4-FFF2-40B4-BE49-F238E27FC236}">
                <a16:creationId xmlns:a16="http://schemas.microsoft.com/office/drawing/2014/main" id="{C504BE3E-3512-48CA-8A6E-8A283875F052}"/>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	3.3 Stabilized Construction Exit</a:t>
            </a:r>
            <a:endParaRPr lang="en-US" alt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9895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8"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4E72FA3-2F20-4F63-8C7F-B199451B9421}" type="slidenum">
              <a:rPr lang="en-US" altLang="en-US" sz="1200">
                <a:solidFill>
                  <a:schemeClr val="bg1"/>
                </a:solidFill>
              </a:rPr>
              <a:pPr/>
              <a:t>29</a:t>
            </a:fld>
            <a:endParaRPr lang="en-US" altLang="en-US" sz="1200" dirty="0">
              <a:solidFill>
                <a:schemeClr val="bg1"/>
              </a:solidFill>
            </a:endParaRPr>
          </a:p>
        </p:txBody>
      </p:sp>
      <p:sp>
        <p:nvSpPr>
          <p:cNvPr id="44036"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44037"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3.3 Stabilized Const. Exit</a:t>
            </a:r>
          </a:p>
          <a:p>
            <a:endParaRPr lang="en-US" altLang="en-US" sz="1200" dirty="0">
              <a:solidFill>
                <a:schemeClr val="bg1"/>
              </a:solidFill>
            </a:endParaRPr>
          </a:p>
        </p:txBody>
      </p:sp>
      <p:sp>
        <p:nvSpPr>
          <p:cNvPr id="3" name="Content Placeholder 2"/>
          <p:cNvSpPr>
            <a:spLocks noGrp="1"/>
          </p:cNvSpPr>
          <p:nvPr>
            <p:ph idx="4294967295"/>
          </p:nvPr>
        </p:nvSpPr>
        <p:spPr>
          <a:xfrm>
            <a:off x="0" y="1153354"/>
            <a:ext cx="8686800" cy="4678363"/>
          </a:xfrm>
          <a:prstGeom prst="rect">
            <a:avLst/>
          </a:prstGeom>
        </p:spPr>
        <p:txBody>
          <a:bodyPr/>
          <a:lstStyle/>
          <a:p>
            <a:pPr marL="0" indent="0">
              <a:buNone/>
              <a:defRPr/>
            </a:pPr>
            <a:r>
              <a:rPr lang="en-US" sz="2600" b="1" u="sng" dirty="0">
                <a:latin typeface="Arial" panose="020B0604020202020204" pitchFamily="34" charset="0"/>
              </a:rPr>
              <a:t>Maintenance</a:t>
            </a:r>
            <a:r>
              <a:rPr lang="en-US" sz="2600" dirty="0">
                <a:latin typeface="Arial" panose="020B0604020202020204" pitchFamily="34" charset="0"/>
              </a:rPr>
              <a:t> </a:t>
            </a:r>
          </a:p>
          <a:p>
            <a:pPr>
              <a:defRPr/>
            </a:pPr>
            <a:r>
              <a:rPr lang="en-US" sz="2600" dirty="0">
                <a:latin typeface="Arial" panose="020B0604020202020204" pitchFamily="34" charset="0"/>
              </a:rPr>
              <a:t>Raking stone (hard steel rake)</a:t>
            </a:r>
          </a:p>
          <a:p>
            <a:pPr>
              <a:defRPr/>
            </a:pPr>
            <a:r>
              <a:rPr lang="en-US" sz="2600" dirty="0">
                <a:latin typeface="Arial" panose="020B0604020202020204" pitchFamily="34" charset="0"/>
              </a:rPr>
              <a:t>Add more stone</a:t>
            </a:r>
          </a:p>
          <a:p>
            <a:pPr>
              <a:defRPr/>
            </a:pPr>
            <a:r>
              <a:rPr lang="en-US" sz="2600" dirty="0">
                <a:latin typeface="Arial" panose="020B0604020202020204" pitchFamily="34" charset="0"/>
              </a:rPr>
              <a:t>Replace mats</a:t>
            </a:r>
          </a:p>
          <a:p>
            <a:pPr>
              <a:defRPr/>
            </a:pPr>
            <a:r>
              <a:rPr lang="en-US" sz="2600" dirty="0">
                <a:latin typeface="Arial" panose="020B0604020202020204" pitchFamily="34" charset="0"/>
              </a:rPr>
              <a:t>Rinse rumble racks</a:t>
            </a:r>
          </a:p>
          <a:p>
            <a:pPr>
              <a:defRPr/>
            </a:pPr>
            <a:r>
              <a:rPr lang="en-US" sz="2600" dirty="0">
                <a:latin typeface="Arial" panose="020B0604020202020204" pitchFamily="34" charset="0"/>
              </a:rPr>
              <a:t>Clean out sediment trap</a:t>
            </a:r>
          </a:p>
          <a:p>
            <a:pPr>
              <a:defRPr/>
            </a:pPr>
            <a:r>
              <a:rPr lang="en-US" sz="2600" dirty="0">
                <a:latin typeface="Arial" panose="020B0604020202020204" pitchFamily="34" charset="0"/>
              </a:rPr>
              <a:t>Sweep or trailer-broom adjacent public roadway daily during increased hauling activity or as needed during slow activity. </a:t>
            </a:r>
          </a:p>
          <a:p>
            <a:pPr>
              <a:defRPr/>
            </a:pPr>
            <a:r>
              <a:rPr lang="en-US" sz="2600" dirty="0">
                <a:latin typeface="Arial" panose="020B0604020202020204" pitchFamily="34" charset="0"/>
              </a:rPr>
              <a:t>Always follow proper safety procedures in affected traffic lanes. [SAFETY 1</a:t>
            </a:r>
            <a:r>
              <a:rPr lang="en-US" sz="2600" baseline="30000" dirty="0">
                <a:latin typeface="Arial" panose="020B0604020202020204" pitchFamily="34" charset="0"/>
              </a:rPr>
              <a:t>st</a:t>
            </a:r>
            <a:r>
              <a:rPr lang="en-US" sz="2600" dirty="0">
                <a:latin typeface="Arial" panose="020B0604020202020204" pitchFamily="34" charset="0"/>
              </a:rPr>
              <a:t>!]</a:t>
            </a:r>
          </a:p>
        </p:txBody>
      </p:sp>
      <p:pic>
        <p:nvPicPr>
          <p:cNvPr id="4403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2031" y="1235974"/>
            <a:ext cx="4038600" cy="297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0" name="TextBox 7"/>
          <p:cNvSpPr txBox="1">
            <a:spLocks noChangeArrowheads="1"/>
          </p:cNvSpPr>
          <p:nvPr/>
        </p:nvSpPr>
        <p:spPr bwMode="auto">
          <a:xfrm>
            <a:off x="3317631" y="5842000"/>
            <a:ext cx="8763000" cy="1016000"/>
          </a:xfrm>
          <a:prstGeom prst="rect">
            <a:avLst/>
          </a:prstGeom>
          <a:solidFill>
            <a:schemeClr val="accent6"/>
          </a:solidFill>
          <a:ln>
            <a:noFill/>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000" dirty="0">
                <a:solidFill>
                  <a:schemeClr val="bg1"/>
                </a:solidFill>
              </a:rPr>
              <a:t>Always remember to use protective eyewear and the proper respirator mask to protect your lungs from </a:t>
            </a:r>
            <a:r>
              <a:rPr lang="en-US" altLang="en-US" sz="2000" b="1" dirty="0">
                <a:solidFill>
                  <a:schemeClr val="bg1"/>
                </a:solidFill>
              </a:rPr>
              <a:t>silica dust</a:t>
            </a:r>
            <a:r>
              <a:rPr lang="en-US" altLang="en-US" sz="2000" dirty="0">
                <a:solidFill>
                  <a:schemeClr val="bg1"/>
                </a:solidFill>
              </a:rPr>
              <a:t> when using a tractor broom.</a:t>
            </a:r>
          </a:p>
          <a:p>
            <a:r>
              <a:rPr lang="en-US" altLang="en-US" sz="2000" dirty="0">
                <a:solidFill>
                  <a:schemeClr val="bg1"/>
                </a:solidFill>
              </a:rPr>
              <a:t> *(See OSHA Requirements for eye and lung protection)</a:t>
            </a:r>
          </a:p>
        </p:txBody>
      </p:sp>
      <p:sp>
        <p:nvSpPr>
          <p:cNvPr id="9" name="Title 1">
            <a:extLst>
              <a:ext uri="{FF2B5EF4-FFF2-40B4-BE49-F238E27FC236}">
                <a16:creationId xmlns:a16="http://schemas.microsoft.com/office/drawing/2014/main" id="{E61093E3-AD87-417A-8A6C-1F1DCC38438D}"/>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	3.3 Stabilized Construction Exit</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ext Box 6"/>
          <p:cNvSpPr txBox="1">
            <a:spLocks noChangeArrowheads="1"/>
          </p:cNvSpPr>
          <p:nvPr/>
        </p:nvSpPr>
        <p:spPr bwMode="auto">
          <a:xfrm>
            <a:off x="9753600" y="6248400"/>
            <a:ext cx="914400" cy="457200"/>
          </a:xfrm>
          <a:prstGeom prst="rect">
            <a:avLst/>
          </a:prstGeom>
          <a:noFill/>
          <a:ln w="15875">
            <a:noFill/>
            <a:miter lim="800000"/>
            <a:headEnd/>
            <a:tailEnd/>
          </a:ln>
          <a:effectLst/>
        </p:spPr>
        <p:txBody>
          <a:bodyPr>
            <a:spAutoFit/>
          </a:bodyPr>
          <a:lstStyle/>
          <a:p>
            <a:pPr>
              <a:spcBef>
                <a:spcPct val="50000"/>
              </a:spcBef>
              <a:defRPr/>
            </a:pPr>
            <a:endParaRPr lang="en-US" dirty="0">
              <a:solidFill>
                <a:prstClr val="black"/>
              </a:solidFill>
              <a:effectLst>
                <a:outerShdw blurRad="38100" dist="38100" dir="2700000" algn="tl">
                  <a:srgbClr val="000000"/>
                </a:outerShdw>
              </a:effectLst>
            </a:endParaRPr>
          </a:p>
        </p:txBody>
      </p:sp>
      <p:sp>
        <p:nvSpPr>
          <p:cNvPr id="17411" name="Title 1"/>
          <p:cNvSpPr>
            <a:spLocks noGrp="1" noChangeArrowheads="1"/>
          </p:cNvSpPr>
          <p:nvPr>
            <p:ph type="title" idx="4294967295"/>
          </p:nvPr>
        </p:nvSpPr>
        <p:spPr>
          <a:xfrm>
            <a:off x="2362200" y="381000"/>
            <a:ext cx="7467600" cy="609600"/>
          </a:xfrm>
          <a:prstGeom prst="rect">
            <a:avLst/>
          </a:prstGeom>
        </p:spPr>
        <p:txBody>
          <a:bodyPr/>
          <a:lstStyle/>
          <a:p>
            <a:pPr eaLnBrk="1" hangingPunct="1"/>
            <a:r>
              <a:rPr lang="en-US" altLang="en-US" sz="4400" dirty="0">
                <a:solidFill>
                  <a:schemeClr val="bg1"/>
                </a:solidFill>
                <a:latin typeface="Arial" panose="020B0604020202020204" pitchFamily="34" charset="0"/>
                <a:cs typeface="Arial" panose="020B0604020202020204" pitchFamily="34" charset="0"/>
              </a:rPr>
              <a:t>3.1 Construction Sequencing</a:t>
            </a:r>
          </a:p>
        </p:txBody>
      </p:sp>
      <p:sp>
        <p:nvSpPr>
          <p:cNvPr id="17412" name="Rectangle 1027"/>
          <p:cNvSpPr txBox="1">
            <a:spLocks noChangeArrowheads="1"/>
          </p:cNvSpPr>
          <p:nvPr/>
        </p:nvSpPr>
        <p:spPr bwMode="auto">
          <a:xfrm>
            <a:off x="1028700" y="1447800"/>
            <a:ext cx="10134600" cy="5562600"/>
          </a:xfrm>
          <a:prstGeom prst="rect">
            <a:avLst/>
          </a:prstGeom>
          <a:noFill/>
          <a:ln>
            <a:noFill/>
          </a:ln>
        </p:spPr>
        <p:txBody>
          <a:bodyPr/>
          <a:lstStyle>
            <a:lvl1pPr marL="228600" indent="-2286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lnSpc>
                <a:spcPct val="90000"/>
              </a:lnSpc>
              <a:spcBef>
                <a:spcPts val="1000"/>
              </a:spcBef>
            </a:pPr>
            <a:endParaRPr lang="en-US" altLang="en-US" sz="2800" i="1" u="sng" dirty="0">
              <a:solidFill>
                <a:srgbClr val="C00000"/>
              </a:solidFill>
              <a:cs typeface="Arial" panose="020B0604020202020204" pitchFamily="34" charset="0"/>
            </a:endParaRPr>
          </a:p>
          <a:p>
            <a:pPr eaLnBrk="1" hangingPunct="1">
              <a:lnSpc>
                <a:spcPct val="90000"/>
              </a:lnSpc>
              <a:spcBef>
                <a:spcPts val="1000"/>
              </a:spcBef>
            </a:pPr>
            <a:r>
              <a:rPr lang="en-US" altLang="en-US" sz="2800" i="1" u="sng" dirty="0">
                <a:solidFill>
                  <a:srgbClr val="C00000"/>
                </a:solidFill>
                <a:cs typeface="Arial" panose="020B0604020202020204" pitchFamily="34" charset="0"/>
              </a:rPr>
              <a:t>Definition:</a:t>
            </a:r>
            <a:r>
              <a:rPr lang="en-US" altLang="en-US" sz="2800" dirty="0">
                <a:solidFill>
                  <a:srgbClr val="C00000"/>
                </a:solidFill>
                <a:cs typeface="Arial" panose="020B0604020202020204" pitchFamily="34" charset="0"/>
              </a:rPr>
              <a:t> </a:t>
            </a:r>
            <a:r>
              <a:rPr lang="en-US" altLang="en-US" sz="2800" dirty="0">
                <a:cs typeface="Arial" panose="020B0604020202020204" pitchFamily="34" charset="0"/>
              </a:rPr>
              <a:t>Coordinating the construction schedule to minimize the amount of area disturbed at any one time and coordinating land clearing with the installation of erosion control measures</a:t>
            </a:r>
          </a:p>
          <a:p>
            <a:pPr eaLnBrk="1" hangingPunct="1">
              <a:lnSpc>
                <a:spcPct val="90000"/>
              </a:lnSpc>
              <a:spcBef>
                <a:spcPts val="1000"/>
              </a:spcBef>
            </a:pPr>
            <a:endParaRPr lang="en-US" altLang="en-US" sz="2800" dirty="0">
              <a:cs typeface="Arial" panose="020B0604020202020204" pitchFamily="34" charset="0"/>
            </a:endParaRPr>
          </a:p>
          <a:p>
            <a:pPr eaLnBrk="1" hangingPunct="1">
              <a:lnSpc>
                <a:spcPct val="90000"/>
              </a:lnSpc>
              <a:spcBef>
                <a:spcPts val="1000"/>
              </a:spcBef>
            </a:pPr>
            <a:r>
              <a:rPr lang="en-US" altLang="en-US" sz="2800" i="1" u="sng" dirty="0">
                <a:solidFill>
                  <a:srgbClr val="C00000"/>
                </a:solidFill>
                <a:cs typeface="Arial" panose="020B0604020202020204" pitchFamily="34" charset="0"/>
              </a:rPr>
              <a:t>Purpose:</a:t>
            </a:r>
            <a:r>
              <a:rPr lang="en-US" altLang="en-US" sz="2800" dirty="0">
                <a:solidFill>
                  <a:srgbClr val="C00000"/>
                </a:solidFill>
                <a:cs typeface="Arial" panose="020B0604020202020204" pitchFamily="34" charset="0"/>
              </a:rPr>
              <a:t> </a:t>
            </a:r>
            <a:r>
              <a:rPr lang="en-US" altLang="en-US" sz="2800" dirty="0">
                <a:cs typeface="Arial" panose="020B0604020202020204" pitchFamily="34" charset="0"/>
              </a:rPr>
              <a:t>to minimize the amount of disturbed area and manage runoff, thereby reducing erosion potential</a:t>
            </a:r>
          </a:p>
          <a:p>
            <a:pPr eaLnBrk="1" hangingPunct="1">
              <a:lnSpc>
                <a:spcPct val="90000"/>
              </a:lnSpc>
              <a:spcBef>
                <a:spcPts val="1000"/>
              </a:spcBef>
            </a:pPr>
            <a:endParaRPr lang="en-US" altLang="en-US" sz="2800" dirty="0">
              <a:cs typeface="Arial" panose="020B0604020202020204" pitchFamily="34" charset="0"/>
            </a:endParaRPr>
          </a:p>
          <a:p>
            <a:pPr algn="ctr" eaLnBrk="1" hangingPunct="1">
              <a:lnSpc>
                <a:spcPct val="90000"/>
              </a:lnSpc>
              <a:spcBef>
                <a:spcPts val="1000"/>
              </a:spcBef>
            </a:pPr>
            <a:r>
              <a:rPr lang="en-US" altLang="en-US" sz="2800" u="sng" dirty="0">
                <a:cs typeface="Arial" panose="020B0604020202020204" pitchFamily="34" charset="0"/>
              </a:rPr>
              <a:t>Sequencing is important for all construction projects!</a:t>
            </a:r>
          </a:p>
          <a:p>
            <a:pPr algn="ctr" eaLnBrk="1" hangingPunct="1">
              <a:lnSpc>
                <a:spcPct val="90000"/>
              </a:lnSpc>
              <a:spcBef>
                <a:spcPts val="1000"/>
              </a:spcBef>
            </a:pPr>
            <a:r>
              <a:rPr lang="en-US" altLang="en-US" sz="2800" u="sng" dirty="0">
                <a:cs typeface="Arial" panose="020B0604020202020204" pitchFamily="34" charset="0"/>
              </a:rPr>
              <a:t>Have a plan before you clear!</a:t>
            </a:r>
            <a:endParaRPr lang="en-US" altLang="en-US" sz="2800" u="sng" dirty="0"/>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3" descr="Screen shot 2011-10-13 at 1.05.50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12751" y="1227184"/>
            <a:ext cx="4408488" cy="56308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9">
            <a:extLst>
              <a:ext uri="{FF2B5EF4-FFF2-40B4-BE49-F238E27FC236}">
                <a16:creationId xmlns:a16="http://schemas.microsoft.com/office/drawing/2014/main" id="{722E6FFC-05FF-1E4D-B518-E2CF3E8B7814}"/>
              </a:ext>
            </a:extLst>
          </p:cNvPr>
          <p:cNvSpPr txBox="1">
            <a:spLocks noChangeArrowheads="1"/>
          </p:cNvSpPr>
          <p:nvPr/>
        </p:nvSpPr>
        <p:spPr bwMode="auto">
          <a:xfrm>
            <a:off x="152400" y="1524000"/>
            <a:ext cx="51816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marL="342900" indent="-342900">
              <a:buFont typeface="Arial" panose="020B0604020202020204" pitchFamily="34" charset="0"/>
              <a:buChar char="•"/>
            </a:pPr>
            <a:r>
              <a:rPr lang="en-US" altLang="en-US" sz="2800" dirty="0">
                <a:cs typeface="Arial" panose="020B0604020202020204" pitchFamily="34" charset="0"/>
              </a:rPr>
              <a:t>Use silt fence to manage the drainage area.</a:t>
            </a:r>
          </a:p>
          <a:p>
            <a:pPr marL="342900" indent="-342900">
              <a:buFont typeface="Arial" panose="020B0604020202020204" pitchFamily="34" charset="0"/>
              <a:buChar char="•"/>
            </a:pPr>
            <a:endParaRPr lang="en-US" altLang="en-US" sz="2800" dirty="0">
              <a:cs typeface="Arial" panose="020B0604020202020204" pitchFamily="34" charset="0"/>
            </a:endParaRPr>
          </a:p>
          <a:p>
            <a:pPr marL="342900" indent="-342900">
              <a:buFont typeface="Arial" panose="020B0604020202020204" pitchFamily="34" charset="0"/>
              <a:buChar char="•"/>
            </a:pPr>
            <a:r>
              <a:rPr lang="en-US" altLang="en-US" sz="2800" dirty="0">
                <a:cs typeface="Arial" panose="020B0604020202020204" pitchFamily="34" charset="0"/>
              </a:rPr>
              <a:t>Add a sediment trap.</a:t>
            </a:r>
          </a:p>
          <a:p>
            <a:pPr marL="342900" indent="-342900">
              <a:buFont typeface="Arial" panose="020B0604020202020204" pitchFamily="34" charset="0"/>
              <a:buChar char="•"/>
            </a:pPr>
            <a:endParaRPr lang="en-US" altLang="en-US" sz="2800" dirty="0">
              <a:cs typeface="Arial" panose="020B0604020202020204" pitchFamily="34" charset="0"/>
            </a:endParaRPr>
          </a:p>
          <a:p>
            <a:pPr marL="342900" indent="-342900">
              <a:buFont typeface="Arial" panose="020B0604020202020204" pitchFamily="34" charset="0"/>
              <a:buChar char="•"/>
            </a:pPr>
            <a:r>
              <a:rPr lang="en-US" altLang="en-US" sz="2800" dirty="0">
                <a:cs typeface="Arial" panose="020B0604020202020204" pitchFamily="34" charset="0"/>
              </a:rPr>
              <a:t>Loop the silt fence around the exit.</a:t>
            </a:r>
          </a:p>
        </p:txBody>
      </p:sp>
      <p:sp>
        <p:nvSpPr>
          <p:cNvPr id="6" name="Title 1">
            <a:extLst>
              <a:ext uri="{FF2B5EF4-FFF2-40B4-BE49-F238E27FC236}">
                <a16:creationId xmlns:a16="http://schemas.microsoft.com/office/drawing/2014/main" id="{EC86AB36-D2B2-481E-A7FE-811DCBABB1E9}"/>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	3.3 Stabilized Construction Exit</a:t>
            </a:r>
          </a:p>
        </p:txBody>
      </p:sp>
      <p:sp>
        <p:nvSpPr>
          <p:cNvPr id="2" name="TextBox 1">
            <a:extLst>
              <a:ext uri="{FF2B5EF4-FFF2-40B4-BE49-F238E27FC236}">
                <a16:creationId xmlns:a16="http://schemas.microsoft.com/office/drawing/2014/main" id="{6CFC4DE4-2D4B-4F49-B114-FF26EB038BA9}"/>
              </a:ext>
            </a:extLst>
          </p:cNvPr>
          <p:cNvSpPr txBox="1"/>
          <p:nvPr/>
        </p:nvSpPr>
        <p:spPr>
          <a:xfrm>
            <a:off x="152400" y="4876800"/>
            <a:ext cx="7068795" cy="1785104"/>
          </a:xfrm>
          <a:prstGeom prst="rect">
            <a:avLst/>
          </a:prstGeom>
          <a:noFill/>
        </p:spPr>
        <p:txBody>
          <a:bodyPr wrap="none" rtlCol="0">
            <a:spAutoFit/>
          </a:bodyPr>
          <a:lstStyle/>
          <a:p>
            <a:r>
              <a:rPr lang="en-US" sz="2200" dirty="0"/>
              <a:t>* This useful guide can be found on the EPA’s website: </a:t>
            </a:r>
          </a:p>
          <a:p>
            <a:endParaRPr lang="en-US" sz="2200" dirty="0"/>
          </a:p>
          <a:p>
            <a:r>
              <a:rPr lang="en-US" sz="2200" dirty="0"/>
              <a:t>www3.epa.gov/npdes/pubs/sw_swppp_guide.pdf</a:t>
            </a:r>
          </a:p>
          <a:p>
            <a:endParaRPr lang="en-US" sz="2200" dirty="0"/>
          </a:p>
          <a:p>
            <a:r>
              <a:rPr lang="en-US" sz="2200" dirty="0"/>
              <a:t>or search for “EPA SWPPP Guide”</a:t>
            </a:r>
          </a:p>
        </p:txBody>
      </p:sp>
    </p:spTree>
    <p:extLst>
      <p:ext uri="{BB962C8B-B14F-4D97-AF65-F5344CB8AC3E}">
        <p14:creationId xmlns:p14="http://schemas.microsoft.com/office/powerpoint/2010/main" val="617683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IMG_7167.jpg"/>
          <p:cNvPicPr>
            <a:picLocks noGrp="1" noChangeAspect="1"/>
          </p:cNvPicPr>
          <p:nvPr>
            <p:ph sz="half" idx="4294967295"/>
          </p:nvPr>
        </p:nvPicPr>
        <p:blipFill>
          <a:blip r:embed="rId2" cstate="print">
            <a:extLst>
              <a:ext uri="{28A0092B-C50C-407E-A947-70E740481C1C}">
                <a14:useLocalDpi xmlns:a14="http://schemas.microsoft.com/office/drawing/2010/main" val="0"/>
              </a:ext>
            </a:extLst>
          </a:blip>
          <a:srcRect l="15278" r="15278"/>
          <a:stretch>
            <a:fillRect/>
          </a:stretch>
        </p:blipFill>
        <p:spPr>
          <a:xfrm>
            <a:off x="0" y="1262593"/>
            <a:ext cx="5181600" cy="5595408"/>
          </a:xfrm>
          <a:prstGeom prst="rect">
            <a:avLst/>
          </a:prstGeom>
        </p:spPr>
      </p:pic>
      <p:pic>
        <p:nvPicPr>
          <p:cNvPr id="5" name="Content Placeholder 4" descr="IMG_7166.jpg"/>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rcRect l="15278" r="15278"/>
          <a:stretch>
            <a:fillRect/>
          </a:stretch>
        </p:blipFill>
        <p:spPr>
          <a:xfrm>
            <a:off x="7010400" y="1262593"/>
            <a:ext cx="5181600" cy="5595408"/>
          </a:xfrm>
          <a:prstGeom prst="rect">
            <a:avLst/>
          </a:prstGeom>
        </p:spPr>
      </p:pic>
      <p:sp>
        <p:nvSpPr>
          <p:cNvPr id="9" name="Title 1">
            <a:extLst>
              <a:ext uri="{FF2B5EF4-FFF2-40B4-BE49-F238E27FC236}">
                <a16:creationId xmlns:a16="http://schemas.microsoft.com/office/drawing/2014/main" id="{0C713921-2F0B-41F9-B731-34F303323175}"/>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	3.3 Stabilized Construction Exit</a:t>
            </a:r>
          </a:p>
        </p:txBody>
      </p:sp>
    </p:spTree>
    <p:extLst>
      <p:ext uri="{BB962C8B-B14F-4D97-AF65-F5344CB8AC3E}">
        <p14:creationId xmlns:p14="http://schemas.microsoft.com/office/powerpoint/2010/main" val="2546362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751D70-4255-47B3-A6DE-453993A87E53}"/>
              </a:ext>
            </a:extLst>
          </p:cNvPr>
          <p:cNvSpPr txBox="1"/>
          <p:nvPr/>
        </p:nvSpPr>
        <p:spPr>
          <a:xfrm>
            <a:off x="2856508" y="4114801"/>
            <a:ext cx="6478984" cy="1569660"/>
          </a:xfrm>
          <a:prstGeom prst="rect">
            <a:avLst/>
          </a:prstGeom>
          <a:noFill/>
        </p:spPr>
        <p:txBody>
          <a:bodyPr wrap="square" rtlCol="0">
            <a:spAutoFit/>
          </a:bodyPr>
          <a:lstStyle/>
          <a:p>
            <a:pPr algn="ctr">
              <a:defRPr/>
            </a:pPr>
            <a:r>
              <a:rPr lang="en-US" sz="3200" dirty="0">
                <a:solidFill>
                  <a:srgbClr val="FF0000"/>
                </a:solidFill>
                <a:effectLst>
                  <a:outerShdw blurRad="38100" dist="38100" dir="2700000" algn="tl">
                    <a:srgbClr val="000000">
                      <a:alpha val="43137"/>
                    </a:srgbClr>
                  </a:outerShdw>
                </a:effectLst>
              </a:rPr>
              <a:t>Avoid This At All Costs</a:t>
            </a:r>
          </a:p>
          <a:p>
            <a:pPr algn="ctr">
              <a:defRPr/>
            </a:pPr>
            <a:r>
              <a:rPr lang="en-US" sz="3200" dirty="0">
                <a:solidFill>
                  <a:srgbClr val="FF0000"/>
                </a:solidFill>
                <a:effectLst>
                  <a:outerShdw blurRad="38100" dist="38100" dir="2700000" algn="tl">
                    <a:srgbClr val="000000">
                      <a:alpha val="43137"/>
                    </a:srgbClr>
                  </a:outerShdw>
                </a:effectLst>
              </a:rPr>
              <a:t>Major Liability Exposure</a:t>
            </a:r>
          </a:p>
          <a:p>
            <a:pPr algn="ctr">
              <a:defRPr/>
            </a:pPr>
            <a:r>
              <a:rPr lang="en-US" sz="3200" dirty="0">
                <a:solidFill>
                  <a:srgbClr val="FF0000"/>
                </a:solidFill>
                <a:effectLst>
                  <a:outerShdw blurRad="38100" dist="38100" dir="2700000" algn="tl">
                    <a:srgbClr val="000000">
                      <a:alpha val="43137"/>
                    </a:srgbClr>
                  </a:outerShdw>
                </a:effectLst>
              </a:rPr>
              <a:t>Lawsuits $!$!$!$!</a:t>
            </a:r>
          </a:p>
        </p:txBody>
      </p:sp>
      <p:sp>
        <p:nvSpPr>
          <p:cNvPr id="4" name="Title 1">
            <a:extLst>
              <a:ext uri="{FF2B5EF4-FFF2-40B4-BE49-F238E27FC236}">
                <a16:creationId xmlns:a16="http://schemas.microsoft.com/office/drawing/2014/main" id="{7C02EDF0-36E6-47E4-853B-4438219FAF80}"/>
              </a:ext>
            </a:extLst>
          </p:cNvPr>
          <p:cNvSpPr txBox="1">
            <a:spLocks noChangeArrowheads="1"/>
          </p:cNvSpPr>
          <p:nvPr/>
        </p:nvSpPr>
        <p:spPr>
          <a:xfrm>
            <a:off x="1752601" y="358629"/>
            <a:ext cx="8686799" cy="76993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	3.3 Stabilized Construction Exit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2"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166412D-07FB-4BE6-83B7-B882DCB21924}" type="slidenum">
              <a:rPr lang="en-US" altLang="en-US" sz="1200">
                <a:solidFill>
                  <a:schemeClr val="bg1"/>
                </a:solidFill>
              </a:rPr>
              <a:pPr/>
              <a:t>33</a:t>
            </a:fld>
            <a:endParaRPr lang="en-US" altLang="en-US" sz="1200" dirty="0">
              <a:solidFill>
                <a:schemeClr val="bg1"/>
              </a:solidFill>
            </a:endParaRPr>
          </a:p>
        </p:txBody>
      </p:sp>
      <p:sp>
        <p:nvSpPr>
          <p:cNvPr id="45060"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45061"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3.4 Perimeter Controls</a:t>
            </a:r>
          </a:p>
        </p:txBody>
      </p:sp>
      <p:sp>
        <p:nvSpPr>
          <p:cNvPr id="45058" name="Title 1"/>
          <p:cNvSpPr>
            <a:spLocks noGrp="1" noChangeArrowheads="1"/>
          </p:cNvSpPr>
          <p:nvPr>
            <p:ph type="title" idx="4294967295"/>
          </p:nvPr>
        </p:nvSpPr>
        <p:spPr>
          <a:xfrm>
            <a:off x="3144044" y="371956"/>
            <a:ext cx="5903912" cy="733425"/>
          </a:xfrm>
          <a:prstGeom prst="rect">
            <a:avLst/>
          </a:prstGeom>
        </p:spPr>
        <p:txBody>
          <a:bodyPr>
            <a:normAutofit/>
          </a:bodyPr>
          <a:lstStyle/>
          <a:p>
            <a:r>
              <a:rPr lang="en-US" altLang="en-US" sz="4400" dirty="0">
                <a:solidFill>
                  <a:schemeClr val="bg1"/>
                </a:solidFill>
                <a:latin typeface="Arial" panose="020B0604020202020204" pitchFamily="34" charset="0"/>
                <a:cs typeface="Arial" panose="020B0604020202020204" pitchFamily="34" charset="0"/>
              </a:rPr>
              <a:t>3.4 Perimeter Controls</a:t>
            </a:r>
          </a:p>
        </p:txBody>
      </p:sp>
      <p:sp>
        <p:nvSpPr>
          <p:cNvPr id="45059" name="Content Placeholder 2"/>
          <p:cNvSpPr>
            <a:spLocks noGrp="1" noChangeArrowheads="1"/>
          </p:cNvSpPr>
          <p:nvPr>
            <p:ph idx="4294967295"/>
          </p:nvPr>
        </p:nvSpPr>
        <p:spPr>
          <a:xfrm>
            <a:off x="0" y="1447800"/>
            <a:ext cx="11277600" cy="5475288"/>
          </a:xfrm>
          <a:prstGeom prst="rect">
            <a:avLst/>
          </a:prstGeom>
        </p:spPr>
        <p:txBody>
          <a:bodyPr/>
          <a:lstStyle/>
          <a:p>
            <a:pPr marL="0" indent="0">
              <a:buNone/>
            </a:pPr>
            <a:r>
              <a:rPr lang="en-US" altLang="en-US" sz="2400" dirty="0">
                <a:latin typeface="Arial" panose="020B0604020202020204" pitchFamily="34" charset="0"/>
              </a:rPr>
              <a:t>3.4.1 Overview: </a:t>
            </a:r>
          </a:p>
          <a:p>
            <a:pPr marL="0" indent="0">
              <a:buNone/>
            </a:pPr>
            <a:r>
              <a:rPr lang="en-US" altLang="en-US" sz="2400" dirty="0">
                <a:latin typeface="Arial" panose="020B0604020202020204" pitchFamily="34" charset="0"/>
              </a:rPr>
              <a:t>Perimeter controls intercept and detain small amounts of sediment under sheet flow conditions during construction activities where there are disturbed soils. </a:t>
            </a:r>
          </a:p>
          <a:p>
            <a:pPr marL="0" indent="0">
              <a:buNone/>
            </a:pPr>
            <a:r>
              <a:rPr lang="en-US" altLang="en-US" sz="2400" dirty="0">
                <a:solidFill>
                  <a:srgbClr val="FF0000"/>
                </a:solidFill>
                <a:latin typeface="Arial" panose="020B0604020202020204" pitchFamily="34" charset="0"/>
              </a:rPr>
              <a:t>Includes these temporary &amp; maintenance intense BMPs:</a:t>
            </a:r>
            <a:endParaRPr lang="en-US" altLang="en-US" sz="2400" dirty="0">
              <a:latin typeface="Arial" panose="020B0604020202020204" pitchFamily="34" charset="0"/>
            </a:endParaRPr>
          </a:p>
          <a:p>
            <a:pPr marL="0" indent="0">
              <a:buNone/>
            </a:pPr>
            <a:r>
              <a:rPr lang="en-US" altLang="en-US" dirty="0">
                <a:latin typeface="Arial" panose="020B0604020202020204" pitchFamily="34" charset="0"/>
              </a:rPr>
              <a:t> </a:t>
            </a:r>
            <a:r>
              <a:rPr lang="en-US" altLang="en-US" sz="2400" dirty="0">
                <a:latin typeface="Arial" panose="020B0604020202020204" pitchFamily="34" charset="0"/>
              </a:rPr>
              <a:t>Silt Fence</a:t>
            </a:r>
          </a:p>
          <a:p>
            <a:pPr marL="0" indent="0">
              <a:buNone/>
            </a:pPr>
            <a:r>
              <a:rPr lang="en-US" altLang="en-US" sz="2400" dirty="0">
                <a:latin typeface="Arial" panose="020B0604020202020204" pitchFamily="34" charset="0"/>
              </a:rPr>
              <a:t> Filter Socks</a:t>
            </a:r>
          </a:p>
          <a:p>
            <a:pPr marL="0" indent="0">
              <a:buNone/>
            </a:pPr>
            <a:r>
              <a:rPr lang="en-US" altLang="en-US" sz="2400" dirty="0">
                <a:latin typeface="Arial" panose="020B0604020202020204" pitchFamily="34" charset="0"/>
              </a:rPr>
              <a:t> Temporary Diversion Berms</a:t>
            </a:r>
          </a:p>
          <a:p>
            <a:pPr marL="0" indent="0">
              <a:buNone/>
            </a:pPr>
            <a:r>
              <a:rPr lang="en-US" altLang="en-US" sz="2400" dirty="0">
                <a:latin typeface="Arial" panose="020B0604020202020204" pitchFamily="34" charset="0"/>
              </a:rPr>
              <a:t> Temporary Fill Diversions </a:t>
            </a:r>
          </a:p>
          <a:p>
            <a:pPr marL="0" indent="0">
              <a:buNone/>
            </a:pPr>
            <a:r>
              <a:rPr lang="en-US" altLang="en-US" sz="2400" dirty="0">
                <a:latin typeface="Arial" panose="020B0604020202020204" pitchFamily="34" charset="0"/>
              </a:rPr>
              <a:t> Temporary Slope Drains</a:t>
            </a:r>
          </a:p>
          <a:p>
            <a:pPr marL="0" indent="0">
              <a:buNone/>
            </a:pPr>
            <a:r>
              <a:rPr lang="en-US" altLang="en-US" sz="2400" dirty="0">
                <a:latin typeface="Arial" panose="020B0604020202020204" pitchFamily="34" charset="0"/>
              </a:rPr>
              <a:t> Floating Turbidity Barriers</a:t>
            </a:r>
          </a:p>
        </p:txBody>
      </p:sp>
      <p:sp>
        <p:nvSpPr>
          <p:cNvPr id="9" name="TextBox 8"/>
          <p:cNvSpPr txBox="1"/>
          <p:nvPr/>
        </p:nvSpPr>
        <p:spPr>
          <a:xfrm>
            <a:off x="5971720" y="3400614"/>
            <a:ext cx="5912684" cy="1569660"/>
          </a:xfrm>
          <a:prstGeom prst="rect">
            <a:avLst/>
          </a:prstGeom>
          <a:noFill/>
        </p:spPr>
        <p:txBody>
          <a:bodyPr wrap="square">
            <a:spAutoFit/>
          </a:bodyPr>
          <a:lstStyle/>
          <a:p>
            <a:pPr algn="ctr">
              <a:defRPr/>
            </a:pPr>
            <a:r>
              <a:rPr lang="en-US" u="sng" dirty="0">
                <a:highlight>
                  <a:srgbClr val="FFFF00"/>
                </a:highlight>
              </a:rPr>
              <a:t>Special Note!</a:t>
            </a:r>
          </a:p>
          <a:p>
            <a:pPr algn="ctr">
              <a:defRPr/>
            </a:pPr>
            <a:r>
              <a:rPr lang="en-US" dirty="0">
                <a:highlight>
                  <a:srgbClr val="FFFF00"/>
                </a:highlight>
              </a:rPr>
              <a:t>All BMPs are “</a:t>
            </a:r>
            <a:r>
              <a:rPr lang="en-US" b="1" dirty="0">
                <a:highlight>
                  <a:srgbClr val="FFFF00"/>
                </a:highlight>
              </a:rPr>
              <a:t>Performance-Based”</a:t>
            </a:r>
            <a:r>
              <a:rPr lang="en-US" dirty="0">
                <a:highlight>
                  <a:srgbClr val="FFFF00"/>
                </a:highlight>
              </a:rPr>
              <a:t> </a:t>
            </a:r>
          </a:p>
          <a:p>
            <a:pPr algn="ctr">
              <a:defRPr/>
            </a:pPr>
            <a:r>
              <a:rPr lang="en-US" dirty="0">
                <a:highlight>
                  <a:srgbClr val="FFFF00"/>
                </a:highlight>
              </a:rPr>
              <a:t>If they are not working, replace them with a better preforming BMP.</a:t>
            </a:r>
          </a:p>
        </p:txBody>
      </p:sp>
      <p:pic>
        <p:nvPicPr>
          <p:cNvPr id="45064"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6537" y="4986338"/>
            <a:ext cx="1543050"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7" name="Picture 10"/>
          <p:cNvPicPr>
            <a:picLocks noChangeAspect="1" noChangeArrowheads="1"/>
          </p:cNvPicPr>
          <p:nvPr/>
        </p:nvPicPr>
        <p:blipFill>
          <a:blip r:embed="rId4"/>
          <a:srcRect/>
          <a:stretch>
            <a:fillRect/>
          </a:stretch>
        </p:blipFill>
        <p:spPr bwMode="auto">
          <a:xfrm>
            <a:off x="6926224" y="6196326"/>
            <a:ext cx="4003675" cy="5730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6"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E2253B8-A2BD-45D5-9903-0EC7036A0235}" type="slidenum">
              <a:rPr lang="en-US" altLang="en-US" sz="1200">
                <a:solidFill>
                  <a:schemeClr val="bg1"/>
                </a:solidFill>
              </a:rPr>
              <a:pPr/>
              <a:t>34</a:t>
            </a:fld>
            <a:endParaRPr lang="en-US" altLang="en-US" sz="1200" dirty="0">
              <a:solidFill>
                <a:schemeClr val="bg1"/>
              </a:solidFill>
            </a:endParaRPr>
          </a:p>
        </p:txBody>
      </p:sp>
      <p:sp>
        <p:nvSpPr>
          <p:cNvPr id="46084" name="Date Placeholder 3"/>
          <p:cNvSpPr>
            <a:spLocks noGrp="1" noChangeArrowheads="1"/>
          </p:cNvSpPr>
          <p:nvPr>
            <p:ph type="dt" sz="half" idx="4294967295"/>
          </p:nvPr>
        </p:nvSpPr>
        <p:spPr bwMode="auto">
          <a:xfrm>
            <a:off x="0" y="6356350"/>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3" name="Content Placeholder 2"/>
          <p:cNvSpPr>
            <a:spLocks noGrp="1"/>
          </p:cNvSpPr>
          <p:nvPr>
            <p:ph idx="4294967295"/>
          </p:nvPr>
        </p:nvSpPr>
        <p:spPr>
          <a:xfrm>
            <a:off x="0" y="1309688"/>
            <a:ext cx="8915400" cy="3186112"/>
          </a:xfrm>
          <a:prstGeom prst="rect">
            <a:avLst/>
          </a:prstGeom>
        </p:spPr>
        <p:txBody>
          <a:bodyPr/>
          <a:lstStyle/>
          <a:p>
            <a:pPr marL="0" indent="0">
              <a:buNone/>
              <a:defRPr/>
            </a:pPr>
            <a:endParaRPr lang="en-US" sz="2000" dirty="0">
              <a:solidFill>
                <a:srgbClr val="FF0000"/>
              </a:solidFill>
              <a:latin typeface="Arial" panose="020B0604020202020204" pitchFamily="34" charset="0"/>
              <a:cs typeface="Arial" panose="020B0604020202020204" pitchFamily="34" charset="0"/>
            </a:endParaRPr>
          </a:p>
          <a:p>
            <a:pPr marL="0" indent="0">
              <a:buNone/>
              <a:defRPr/>
            </a:pPr>
            <a:r>
              <a:rPr lang="en-US" sz="2000" dirty="0">
                <a:solidFill>
                  <a:srgbClr val="FF0000"/>
                </a:solidFill>
                <a:latin typeface="Arial" panose="020B0604020202020204" pitchFamily="34" charset="0"/>
                <a:cs typeface="Arial" panose="020B0604020202020204" pitchFamily="34" charset="0"/>
              </a:rPr>
              <a:t>Definition</a:t>
            </a:r>
            <a:r>
              <a:rPr lang="en-US" sz="2000" dirty="0">
                <a:latin typeface="Arial" panose="020B0604020202020204" pitchFamily="34" charset="0"/>
                <a:cs typeface="Arial" panose="020B0604020202020204" pitchFamily="34" charset="0"/>
              </a:rPr>
              <a:t>:  a </a:t>
            </a:r>
            <a:r>
              <a:rPr lang="en-US" sz="2000" b="1" dirty="0">
                <a:latin typeface="Arial" panose="020B0604020202020204" pitchFamily="34" charset="0"/>
                <a:cs typeface="Arial" panose="020B0604020202020204" pitchFamily="34" charset="0"/>
              </a:rPr>
              <a:t>temporary</a:t>
            </a:r>
            <a:r>
              <a:rPr lang="en-US" sz="2000" dirty="0">
                <a:latin typeface="Arial" panose="020B0604020202020204" pitchFamily="34" charset="0"/>
                <a:cs typeface="Arial" panose="020B0604020202020204" pitchFamily="34" charset="0"/>
              </a:rPr>
              <a:t> sediment barrier consisting of </a:t>
            </a:r>
            <a:r>
              <a:rPr lang="en-US" sz="2000" b="1" u="sng" dirty="0">
                <a:latin typeface="Arial" panose="020B0604020202020204" pitchFamily="34" charset="0"/>
                <a:cs typeface="Arial" panose="020B0604020202020204" pitchFamily="34" charset="0"/>
              </a:rPr>
              <a:t>woven</a:t>
            </a:r>
            <a:r>
              <a:rPr lang="en-US" sz="2000" dirty="0">
                <a:latin typeface="Arial" panose="020B0604020202020204" pitchFamily="34" charset="0"/>
                <a:cs typeface="Arial" panose="020B0604020202020204" pitchFamily="34" charset="0"/>
              </a:rPr>
              <a:t> and </a:t>
            </a:r>
            <a:r>
              <a:rPr lang="en-US" sz="2000" b="1" u="sng" dirty="0">
                <a:latin typeface="Arial" panose="020B0604020202020204" pitchFamily="34" charset="0"/>
                <a:cs typeface="Arial" panose="020B0604020202020204" pitchFamily="34" charset="0"/>
              </a:rPr>
              <a:t>non-woven</a:t>
            </a:r>
            <a:r>
              <a:rPr lang="en-US" sz="2000" dirty="0">
                <a:latin typeface="Arial" panose="020B0604020202020204" pitchFamily="34" charset="0"/>
                <a:cs typeface="Arial" panose="020B0604020202020204" pitchFamily="34" charset="0"/>
              </a:rPr>
              <a:t> filter fabric attached to supporting posts and entrenched to anchor firmly. </a:t>
            </a:r>
          </a:p>
          <a:p>
            <a:pPr marL="0" indent="0">
              <a:buNone/>
              <a:defRPr/>
            </a:pPr>
            <a:r>
              <a:rPr lang="en-US" sz="2000" dirty="0">
                <a:solidFill>
                  <a:srgbClr val="FF0000"/>
                </a:solidFill>
                <a:latin typeface="Arial" panose="020B0604020202020204" pitchFamily="34" charset="0"/>
                <a:cs typeface="Arial" panose="020B0604020202020204" pitchFamily="34" charset="0"/>
              </a:rPr>
              <a:t>Purpose</a:t>
            </a:r>
            <a:r>
              <a:rPr lang="en-US" sz="2000" dirty="0">
                <a:latin typeface="Arial" panose="020B0604020202020204" pitchFamily="34" charset="0"/>
                <a:cs typeface="Arial" panose="020B0604020202020204" pitchFamily="34" charset="0"/>
              </a:rPr>
              <a:t>: to </a:t>
            </a:r>
            <a:r>
              <a:rPr lang="en-US" sz="2000" b="1" u="sng" dirty="0">
                <a:latin typeface="Arial" panose="020B0604020202020204" pitchFamily="34" charset="0"/>
                <a:cs typeface="Arial" panose="020B0604020202020204" pitchFamily="34" charset="0"/>
              </a:rPr>
              <a:t>slow</a:t>
            </a:r>
            <a:r>
              <a:rPr lang="en-US" sz="2000" dirty="0">
                <a:latin typeface="Arial" panose="020B0604020202020204" pitchFamily="34" charset="0"/>
                <a:cs typeface="Arial" panose="020B0604020202020204" pitchFamily="34" charset="0"/>
              </a:rPr>
              <a:t> the </a:t>
            </a:r>
            <a:r>
              <a:rPr lang="en-US" sz="2000" b="1" dirty="0">
                <a:latin typeface="Arial" panose="020B0604020202020204" pitchFamily="34" charset="0"/>
                <a:cs typeface="Arial" panose="020B0604020202020204" pitchFamily="34" charset="0"/>
              </a:rPr>
              <a:t>velocity</a:t>
            </a:r>
            <a:r>
              <a:rPr lang="en-US" sz="2000" dirty="0">
                <a:latin typeface="Arial" panose="020B0604020202020204" pitchFamily="34" charset="0"/>
                <a:cs typeface="Arial" panose="020B0604020202020204" pitchFamily="34" charset="0"/>
              </a:rPr>
              <a:t> of </a:t>
            </a:r>
            <a:r>
              <a:rPr lang="en-US" sz="2000" dirty="0" err="1">
                <a:latin typeface="Arial" panose="020B0604020202020204" pitchFamily="34" charset="0"/>
                <a:cs typeface="Arial" panose="020B0604020202020204" pitchFamily="34" charset="0"/>
              </a:rPr>
              <a:t>stormwater</a:t>
            </a:r>
            <a:r>
              <a:rPr lang="en-US" sz="2000" dirty="0">
                <a:latin typeface="Arial" panose="020B0604020202020204" pitchFamily="34" charset="0"/>
                <a:cs typeface="Arial" panose="020B0604020202020204" pitchFamily="34" charset="0"/>
              </a:rPr>
              <a:t> runoff and </a:t>
            </a:r>
            <a:r>
              <a:rPr lang="en-US" sz="2000" b="1" dirty="0">
                <a:latin typeface="Arial" panose="020B0604020202020204" pitchFamily="34" charset="0"/>
                <a:cs typeface="Arial" panose="020B0604020202020204" pitchFamily="34" charset="0"/>
              </a:rPr>
              <a:t>retain</a:t>
            </a:r>
            <a:r>
              <a:rPr lang="en-US" sz="2000" dirty="0">
                <a:latin typeface="Arial" panose="020B0604020202020204" pitchFamily="34" charset="0"/>
                <a:cs typeface="Arial" panose="020B0604020202020204" pitchFamily="34" charset="0"/>
              </a:rPr>
              <a:t> sediments onsite.  </a:t>
            </a:r>
          </a:p>
          <a:p>
            <a:pPr marL="0" indent="0">
              <a:buNone/>
              <a:defRPr/>
            </a:pPr>
            <a:r>
              <a:rPr lang="en-US" sz="2000" dirty="0">
                <a:latin typeface="Arial" panose="020B0604020202020204" pitchFamily="34" charset="0"/>
                <a:cs typeface="Arial" panose="020B0604020202020204" pitchFamily="34" charset="0"/>
              </a:rPr>
              <a:t>*Note: Black woven mesh silt fence (FDOT Type 3) will not stop turbid or fine silty particles. However, there are non-woven fabrics designed to stop to turbid and fine silty particles; such as, the Base Strand Reinforced Fencing (BSRF Type) which is a non-woven silt fencing. </a:t>
            </a:r>
            <a:endParaRPr lang="en-US" sz="3200" dirty="0">
              <a:latin typeface="Arial" panose="020B0604020202020204" pitchFamily="34" charset="0"/>
            </a:endParaRPr>
          </a:p>
        </p:txBody>
      </p:sp>
      <p:sp>
        <p:nvSpPr>
          <p:cNvPr id="12" name="Title 1">
            <a:extLst>
              <a:ext uri="{FF2B5EF4-FFF2-40B4-BE49-F238E27FC236}">
                <a16:creationId xmlns:a16="http://schemas.microsoft.com/office/drawing/2014/main" id="{C3689542-8BAD-440D-A203-A12C4F0D0854}"/>
              </a:ext>
            </a:extLst>
          </p:cNvPr>
          <p:cNvSpPr>
            <a:spLocks noGrp="1" noChangeArrowheads="1"/>
          </p:cNvSpPr>
          <p:nvPr>
            <p:ph type="title" idx="4294967295"/>
          </p:nvPr>
        </p:nvSpPr>
        <p:spPr>
          <a:xfrm>
            <a:off x="3773487" y="290599"/>
            <a:ext cx="4645025" cy="682625"/>
          </a:xfrm>
          <a:prstGeom prst="rect">
            <a:avLst/>
          </a:prstGeom>
        </p:spPr>
        <p:txBody>
          <a:bodyPr>
            <a:noAutofit/>
          </a:bodyPr>
          <a:lstStyle/>
          <a:p>
            <a:r>
              <a:rPr lang="en-US" altLang="en-US" sz="4400" dirty="0">
                <a:solidFill>
                  <a:schemeClr val="bg1"/>
                </a:solidFill>
                <a:latin typeface="Arial" panose="020B0604020202020204" pitchFamily="34" charset="0"/>
                <a:cs typeface="Arial" panose="020B0604020202020204" pitchFamily="34" charset="0"/>
              </a:rPr>
              <a:t>3.4.2 Silt Fence</a:t>
            </a:r>
          </a:p>
        </p:txBody>
      </p:sp>
      <p:pic>
        <p:nvPicPr>
          <p:cNvPr id="46087" name="Picture 9" descr="A picture containing ground, outdoor&#10;&#10;Description generated with high confiden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6802" y="4545180"/>
            <a:ext cx="2678398" cy="231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37" descr="A close up of a dirt field&#10;&#10;Description generated with very high confiden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4357" y="4538664"/>
            <a:ext cx="2772879" cy="231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image.png">
            <a:extLst>
              <a:ext uri="{FF2B5EF4-FFF2-40B4-BE49-F238E27FC236}">
                <a16:creationId xmlns:a16="http://schemas.microsoft.com/office/drawing/2014/main" id="{8E88702D-AF67-4CF9-B040-0748E79134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5673" y="4526642"/>
            <a:ext cx="2778294" cy="2312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ultiplication Sign 3">
            <a:extLst>
              <a:ext uri="{FF2B5EF4-FFF2-40B4-BE49-F238E27FC236}">
                <a16:creationId xmlns:a16="http://schemas.microsoft.com/office/drawing/2014/main" id="{5763CC88-F82A-4D99-B673-24D2C6C11582}"/>
              </a:ext>
            </a:extLst>
          </p:cNvPr>
          <p:cNvSpPr/>
          <p:nvPr/>
        </p:nvSpPr>
        <p:spPr>
          <a:xfrm>
            <a:off x="7247922" y="4481324"/>
            <a:ext cx="914400" cy="9144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TextBox 6">
            <a:extLst>
              <a:ext uri="{FF2B5EF4-FFF2-40B4-BE49-F238E27FC236}">
                <a16:creationId xmlns:a16="http://schemas.microsoft.com/office/drawing/2014/main" id="{F3CBA7D6-8C94-4501-ACA7-2972B29BF9DB}"/>
              </a:ext>
            </a:extLst>
          </p:cNvPr>
          <p:cNvSpPr txBox="1"/>
          <p:nvPr/>
        </p:nvSpPr>
        <p:spPr>
          <a:xfrm>
            <a:off x="4687235" y="6476969"/>
            <a:ext cx="2595578" cy="400110"/>
          </a:xfrm>
          <a:prstGeom prst="rect">
            <a:avLst/>
          </a:prstGeom>
          <a:solidFill>
            <a:srgbClr val="000000">
              <a:alpha val="40000"/>
            </a:srgbClr>
          </a:solidFill>
        </p:spPr>
        <p:txBody>
          <a:bodyPr wrap="square" rtlCol="0">
            <a:spAutoFit/>
          </a:bodyPr>
          <a:lstStyle/>
          <a:p>
            <a:pPr algn="ctr"/>
            <a:r>
              <a:rPr lang="en-US" sz="2000" dirty="0">
                <a:solidFill>
                  <a:schemeClr val="bg1"/>
                </a:solidFill>
              </a:rPr>
              <a:t>Wrapped and Joined</a:t>
            </a:r>
          </a:p>
        </p:txBody>
      </p:sp>
      <p:sp>
        <p:nvSpPr>
          <p:cNvPr id="16" name="TextBox 15">
            <a:extLst>
              <a:ext uri="{FF2B5EF4-FFF2-40B4-BE49-F238E27FC236}">
                <a16:creationId xmlns:a16="http://schemas.microsoft.com/office/drawing/2014/main" id="{6F772282-4EBC-4599-A456-73564F6A2C97}"/>
              </a:ext>
            </a:extLst>
          </p:cNvPr>
          <p:cNvSpPr txBox="1"/>
          <p:nvPr/>
        </p:nvSpPr>
        <p:spPr>
          <a:xfrm>
            <a:off x="7282814" y="6188515"/>
            <a:ext cx="2801154" cy="707886"/>
          </a:xfrm>
          <a:prstGeom prst="rect">
            <a:avLst/>
          </a:prstGeom>
          <a:solidFill>
            <a:srgbClr val="000000">
              <a:alpha val="40000"/>
            </a:srgbClr>
          </a:solidFill>
        </p:spPr>
        <p:txBody>
          <a:bodyPr wrap="square" rtlCol="0">
            <a:spAutoFit/>
          </a:bodyPr>
          <a:lstStyle/>
          <a:p>
            <a:pPr algn="ctr"/>
            <a:r>
              <a:rPr lang="en-US" sz="2000" dirty="0">
                <a:solidFill>
                  <a:schemeClr val="bg1"/>
                </a:solidFill>
              </a:rPr>
              <a:t>Not Wrapped and Joined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524000"/>
            <a:ext cx="9144000" cy="4648200"/>
          </a:xfrm>
          <a:prstGeom prst="rect">
            <a:avLst/>
          </a:prstGeom>
        </p:spPr>
        <p:txBody>
          <a:bodyPr/>
          <a:lstStyle/>
          <a:p>
            <a:pPr marL="0" indent="0">
              <a:buNone/>
              <a:defRPr/>
            </a:pPr>
            <a:r>
              <a:rPr lang="en-US" dirty="0">
                <a:solidFill>
                  <a:srgbClr val="FF0000"/>
                </a:solidFill>
                <a:latin typeface="Arial" panose="020B0604020202020204" pitchFamily="34" charset="0"/>
                <a:cs typeface="Arial" panose="020B0604020202020204" pitchFamily="34" charset="0"/>
              </a:rPr>
              <a:t>Condition where practice applies: </a:t>
            </a:r>
          </a:p>
          <a:p>
            <a:pPr>
              <a:defRPr/>
            </a:pPr>
            <a:r>
              <a:rPr lang="en-US" sz="2000" dirty="0">
                <a:latin typeface="Arial" panose="020B0604020202020204" pitchFamily="34" charset="0"/>
                <a:cs typeface="Arial" panose="020B0604020202020204" pitchFamily="34" charset="0"/>
              </a:rPr>
              <a:t>Installed for sediment capture under sheet flow conditions. </a:t>
            </a:r>
          </a:p>
          <a:p>
            <a:pPr>
              <a:defRPr/>
            </a:pPr>
            <a:r>
              <a:rPr lang="en-US" sz="2000" dirty="0">
                <a:latin typeface="Arial" panose="020B0604020202020204" pitchFamily="34" charset="0"/>
                <a:cs typeface="Arial" panose="020B0604020202020204" pitchFamily="34" charset="0"/>
              </a:rPr>
              <a:t>Not intended for channel flow conditions (i.e., across ditches, paved ditches, or swales, or in live streams or waterways).</a:t>
            </a:r>
          </a:p>
          <a:p>
            <a:pPr>
              <a:defRPr/>
            </a:pPr>
            <a:r>
              <a:rPr lang="en-US" sz="2000" dirty="0">
                <a:latin typeface="Arial" panose="020B0604020202020204" pitchFamily="34" charset="0"/>
                <a:cs typeface="Arial" panose="020B0604020202020204" pitchFamily="34" charset="0"/>
              </a:rPr>
              <a:t>Not preferred around a drop inlet unless it is reinforced to prevent collapse from water pressure. (Water weighs 8.3 pounds per gallon). </a:t>
            </a:r>
          </a:p>
          <a:p>
            <a:pPr>
              <a:defRPr/>
            </a:pPr>
            <a:r>
              <a:rPr lang="en-US" sz="2000" dirty="0">
                <a:latin typeface="Arial" panose="020B0604020202020204" pitchFamily="34" charset="0"/>
                <a:cs typeface="Arial" panose="020B0604020202020204" pitchFamily="34" charset="0"/>
              </a:rPr>
              <a:t>Drainage area &lt;1/4 acre/100’ of barrier</a:t>
            </a:r>
          </a:p>
          <a:p>
            <a:pPr>
              <a:defRPr/>
            </a:pPr>
            <a:r>
              <a:rPr lang="en-US" sz="2000" dirty="0">
                <a:latin typeface="Arial" panose="020B0604020202020204" pitchFamily="34" charset="0"/>
                <a:cs typeface="Arial" panose="020B0604020202020204" pitchFamily="34" charset="0"/>
              </a:rPr>
              <a:t>Slope length &lt; 100’ behind barrier</a:t>
            </a:r>
          </a:p>
          <a:p>
            <a:pPr>
              <a:defRPr/>
            </a:pPr>
            <a:r>
              <a:rPr lang="en-US" sz="2000" dirty="0">
                <a:latin typeface="Arial" panose="020B0604020202020204" pitchFamily="34" charset="0"/>
                <a:cs typeface="Arial" panose="020B0604020202020204" pitchFamily="34" charset="0"/>
              </a:rPr>
              <a:t>Gradient behind barrier &lt; 50%</a:t>
            </a:r>
          </a:p>
          <a:p>
            <a:pPr>
              <a:defRPr/>
            </a:pPr>
            <a:r>
              <a:rPr lang="en-US" sz="2000" dirty="0">
                <a:latin typeface="Arial" panose="020B0604020202020204" pitchFamily="34" charset="0"/>
                <a:cs typeface="Arial" panose="020B0604020202020204" pitchFamily="34" charset="0"/>
              </a:rPr>
              <a:t>Useful life &lt; 6 months (can be longer</a:t>
            </a:r>
          </a:p>
          <a:p>
            <a:pPr marL="0" indent="0">
              <a:buNone/>
              <a:defRPr/>
            </a:pPr>
            <a:r>
              <a:rPr lang="en-US" sz="2000" dirty="0">
                <a:latin typeface="Arial" panose="020B0604020202020204" pitchFamily="34" charset="0"/>
                <a:cs typeface="Arial" panose="020B0604020202020204" pitchFamily="34" charset="0"/>
              </a:rPr>
              <a:t>   with proper installation &amp; maintenance)</a:t>
            </a:r>
          </a:p>
        </p:txBody>
      </p:sp>
      <p:pic>
        <p:nvPicPr>
          <p:cNvPr id="47111" name="Picture 8" descr="A picture containing ground, outdoor, building&#10;&#10;Description generated with very high confid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1070" y="3499264"/>
            <a:ext cx="2116931" cy="1587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10" descr="A picture containing ground, sitting, outdoor, grass&#10;&#10;Description generated with high confid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0833" y="5078056"/>
            <a:ext cx="2300236" cy="177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3" name="TextBox 11"/>
          <p:cNvSpPr txBox="1">
            <a:spLocks noChangeArrowheads="1"/>
          </p:cNvSpPr>
          <p:nvPr/>
        </p:nvSpPr>
        <p:spPr bwMode="auto">
          <a:xfrm>
            <a:off x="6733969" y="4267200"/>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000" dirty="0"/>
              <a:t>Reinforced &gt;</a:t>
            </a:r>
          </a:p>
        </p:txBody>
      </p:sp>
      <p:sp>
        <p:nvSpPr>
          <p:cNvPr id="47114" name="TextBox 12"/>
          <p:cNvSpPr txBox="1">
            <a:spLocks noChangeArrowheads="1"/>
          </p:cNvSpPr>
          <p:nvPr/>
        </p:nvSpPr>
        <p:spPr bwMode="auto">
          <a:xfrm>
            <a:off x="8551069" y="5624116"/>
            <a:ext cx="2176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2000" dirty="0"/>
              <a:t>&lt; Not Reinforced</a:t>
            </a:r>
          </a:p>
        </p:txBody>
      </p:sp>
      <p:sp>
        <p:nvSpPr>
          <p:cNvPr id="8" name="Title 1">
            <a:extLst>
              <a:ext uri="{FF2B5EF4-FFF2-40B4-BE49-F238E27FC236}">
                <a16:creationId xmlns:a16="http://schemas.microsoft.com/office/drawing/2014/main" id="{C2BB2D07-D913-457E-8215-BE56577BEAD5}"/>
              </a:ext>
            </a:extLst>
          </p:cNvPr>
          <p:cNvSpPr txBox="1">
            <a:spLocks noChangeArrowheads="1"/>
          </p:cNvSpPr>
          <p:nvPr/>
        </p:nvSpPr>
        <p:spPr>
          <a:xfrm>
            <a:off x="3773487" y="290599"/>
            <a:ext cx="4645025" cy="6826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3.4.2 Silt Fence</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4"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D5D96EE3-BA99-4AE4-969D-637303152737}" type="slidenum">
              <a:rPr lang="en-US" altLang="en-US" sz="1200">
                <a:solidFill>
                  <a:schemeClr val="bg1"/>
                </a:solidFill>
              </a:rPr>
              <a:pPr/>
              <a:t>36</a:t>
            </a:fld>
            <a:endParaRPr lang="en-US" altLang="en-US" sz="1200" dirty="0">
              <a:solidFill>
                <a:schemeClr val="bg1"/>
              </a:solidFill>
            </a:endParaRPr>
          </a:p>
        </p:txBody>
      </p:sp>
      <p:sp>
        <p:nvSpPr>
          <p:cNvPr id="48132"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48133"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3.4.2 Silt Fence</a:t>
            </a:r>
          </a:p>
        </p:txBody>
      </p:sp>
      <p:pic>
        <p:nvPicPr>
          <p:cNvPr id="48131" name="Content Placeholder 6"/>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0" y="1592263"/>
            <a:ext cx="3370263" cy="1746250"/>
          </a:xfrm>
          <a:prstGeom prst="rect">
            <a:avLst/>
          </a:prstGeom>
        </p:spPr>
      </p:pic>
      <p:pic>
        <p:nvPicPr>
          <p:cNvPr id="4813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4345" y="3941278"/>
            <a:ext cx="3767137"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6" name="TextBox 10"/>
          <p:cNvSpPr txBox="1">
            <a:spLocks noChangeArrowheads="1"/>
          </p:cNvSpPr>
          <p:nvPr/>
        </p:nvSpPr>
        <p:spPr bwMode="auto">
          <a:xfrm>
            <a:off x="1752601" y="3347795"/>
            <a:ext cx="3958881"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600" dirty="0"/>
              <a:t>There are many types of fencing, woven</a:t>
            </a:r>
          </a:p>
          <a:p>
            <a:r>
              <a:rPr lang="en-US" altLang="en-US" sz="1600" dirty="0"/>
              <a:t>&amp; non-woven, and in many colors as well.</a:t>
            </a:r>
          </a:p>
        </p:txBody>
      </p:sp>
      <p:sp>
        <p:nvSpPr>
          <p:cNvPr id="48137" name="TextBox 11"/>
          <p:cNvSpPr txBox="1">
            <a:spLocks noChangeArrowheads="1"/>
          </p:cNvSpPr>
          <p:nvPr/>
        </p:nvSpPr>
        <p:spPr bwMode="auto">
          <a:xfrm>
            <a:off x="1728972" y="6229351"/>
            <a:ext cx="40274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600" dirty="0"/>
              <a:t>A double row increases protection - allow at least 3 foot spacing at a minimum .   </a:t>
            </a:r>
          </a:p>
        </p:txBody>
      </p:sp>
      <p:pic>
        <p:nvPicPr>
          <p:cNvPr id="48138"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3577" y="4202114"/>
            <a:ext cx="4465637"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9"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1" y="1397378"/>
            <a:ext cx="45624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0" name="TextBox 14"/>
          <p:cNvSpPr txBox="1">
            <a:spLocks noChangeArrowheads="1"/>
          </p:cNvSpPr>
          <p:nvPr/>
        </p:nvSpPr>
        <p:spPr bwMode="auto">
          <a:xfrm>
            <a:off x="6088547" y="3378200"/>
            <a:ext cx="46021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600" dirty="0"/>
              <a:t>Remember: 4” deep x 4” wide and lap, wrap, &amp; roll for joining two rolls together.</a:t>
            </a:r>
          </a:p>
        </p:txBody>
      </p:sp>
      <p:sp>
        <p:nvSpPr>
          <p:cNvPr id="48141" name="TextBox 16"/>
          <p:cNvSpPr txBox="1">
            <a:spLocks noChangeArrowheads="1"/>
          </p:cNvSpPr>
          <p:nvPr/>
        </p:nvSpPr>
        <p:spPr bwMode="auto">
          <a:xfrm>
            <a:off x="6017694" y="6108216"/>
            <a:ext cx="45974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600" dirty="0"/>
              <a:t>For steep slope, place silt fencing away from the toe of the slope to increase holding capacity. </a:t>
            </a:r>
          </a:p>
        </p:txBody>
      </p:sp>
      <p:sp>
        <p:nvSpPr>
          <p:cNvPr id="14" name="Title 1">
            <a:extLst>
              <a:ext uri="{FF2B5EF4-FFF2-40B4-BE49-F238E27FC236}">
                <a16:creationId xmlns:a16="http://schemas.microsoft.com/office/drawing/2014/main" id="{60BD2081-534D-4CC3-B26F-A0D2174A919E}"/>
              </a:ext>
            </a:extLst>
          </p:cNvPr>
          <p:cNvSpPr txBox="1">
            <a:spLocks noChangeArrowheads="1"/>
          </p:cNvSpPr>
          <p:nvPr/>
        </p:nvSpPr>
        <p:spPr>
          <a:xfrm>
            <a:off x="3773487" y="290599"/>
            <a:ext cx="4645025" cy="6826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3.4.2 Silt Fence</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8"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F4E2584-F872-40EC-A69E-0326957CE5AA}" type="slidenum">
              <a:rPr lang="en-US" altLang="en-US" sz="1200">
                <a:solidFill>
                  <a:schemeClr val="bg1"/>
                </a:solidFill>
              </a:rPr>
              <a:pPr/>
              <a:t>37</a:t>
            </a:fld>
            <a:endParaRPr lang="en-US" altLang="en-US" sz="1200" dirty="0">
              <a:solidFill>
                <a:schemeClr val="bg1"/>
              </a:solidFill>
            </a:endParaRPr>
          </a:p>
        </p:txBody>
      </p:sp>
      <p:sp>
        <p:nvSpPr>
          <p:cNvPr id="49156"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49157"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3.4.2 Silt Fence</a:t>
            </a:r>
          </a:p>
        </p:txBody>
      </p:sp>
      <p:sp>
        <p:nvSpPr>
          <p:cNvPr id="49155" name="Content Placeholder 2"/>
          <p:cNvSpPr>
            <a:spLocks noGrp="1" noChangeArrowheads="1"/>
          </p:cNvSpPr>
          <p:nvPr>
            <p:ph idx="4294967295"/>
          </p:nvPr>
        </p:nvSpPr>
        <p:spPr>
          <a:xfrm>
            <a:off x="8148638" y="533400"/>
            <a:ext cx="4043362" cy="1339850"/>
          </a:xfrm>
          <a:prstGeom prst="rect">
            <a:avLst/>
          </a:prstGeom>
        </p:spPr>
        <p:txBody>
          <a:bodyPr/>
          <a:lstStyle/>
          <a:p>
            <a:pPr marL="0" indent="0" algn="ctr">
              <a:buNone/>
            </a:pPr>
            <a:r>
              <a:rPr lang="en-US" altLang="en-US" dirty="0">
                <a:solidFill>
                  <a:srgbClr val="FF0000"/>
                </a:solidFill>
                <a:latin typeface="Arial" panose="020B0604020202020204" pitchFamily="34" charset="0"/>
                <a:cs typeface="Arial" panose="020B0604020202020204" pitchFamily="34" charset="0"/>
              </a:rPr>
              <a:t>			      </a:t>
            </a:r>
            <a:r>
              <a:rPr lang="en-US" altLang="en-US" b="1" dirty="0">
                <a:latin typeface="Arial" panose="020B0604020202020204" pitchFamily="34" charset="0"/>
                <a:cs typeface="Arial" panose="020B0604020202020204" pitchFamily="34" charset="0"/>
              </a:rPr>
              <a:t>Construction Specs:</a:t>
            </a:r>
          </a:p>
          <a:p>
            <a:pPr marL="0" indent="0">
              <a:buNone/>
            </a:pPr>
            <a:endParaRPr lang="en-US" altLang="en-US" dirty="0">
              <a:solidFill>
                <a:srgbClr val="FF0000"/>
              </a:solidFill>
              <a:latin typeface="Arial" panose="020B0604020202020204" pitchFamily="34" charset="0"/>
              <a:cs typeface="Arial" panose="020B0604020202020204" pitchFamily="34" charset="0"/>
            </a:endParaRPr>
          </a:p>
        </p:txBody>
      </p:sp>
      <p:pic>
        <p:nvPicPr>
          <p:cNvPr id="4915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7300" y="1468287"/>
            <a:ext cx="2725738" cy="218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633863" y="1614488"/>
            <a:ext cx="5243437" cy="4247317"/>
          </a:xfrm>
          <a:prstGeom prst="rect">
            <a:avLst/>
          </a:prstGeom>
          <a:noFill/>
        </p:spPr>
        <p:txBody>
          <a:bodyPr wrap="square">
            <a:spAutoFit/>
          </a:bodyPr>
          <a:lstStyle/>
          <a:p>
            <a:pPr>
              <a:defRPr/>
            </a:pPr>
            <a:r>
              <a:rPr lang="en-US" sz="1800" u="sng" dirty="0"/>
              <a:t>Height</a:t>
            </a:r>
            <a:r>
              <a:rPr lang="en-US" sz="1800" dirty="0"/>
              <a:t>: &lt; 36”</a:t>
            </a:r>
          </a:p>
          <a:p>
            <a:pPr>
              <a:defRPr/>
            </a:pPr>
            <a:endParaRPr lang="en-US" sz="1800" dirty="0"/>
          </a:p>
          <a:p>
            <a:pPr>
              <a:defRPr/>
            </a:pPr>
            <a:r>
              <a:rPr lang="en-US" sz="1800" dirty="0"/>
              <a:t>Posts: 1”x2” wooden stakes. (2”x2” works better)</a:t>
            </a:r>
          </a:p>
          <a:p>
            <a:pPr>
              <a:defRPr/>
            </a:pPr>
            <a:r>
              <a:rPr lang="en-US" sz="1800" dirty="0"/>
              <a:t>Or #5 rebar / metal T-Post w/ protective caps</a:t>
            </a:r>
          </a:p>
          <a:p>
            <a:pPr>
              <a:defRPr/>
            </a:pPr>
            <a:endParaRPr lang="en-US" sz="1800" dirty="0"/>
          </a:p>
          <a:p>
            <a:pPr>
              <a:defRPr/>
            </a:pPr>
            <a:r>
              <a:rPr lang="en-US" sz="1800" u="sng" dirty="0"/>
              <a:t>Post spacing</a:t>
            </a:r>
            <a:r>
              <a:rPr lang="en-US" sz="1800" dirty="0"/>
              <a:t>:10’ max. w/ wire backing, 6’ w/o wire; 12” deep minimum</a:t>
            </a:r>
          </a:p>
          <a:p>
            <a:pPr>
              <a:defRPr/>
            </a:pPr>
            <a:endParaRPr lang="en-US" sz="1800" dirty="0"/>
          </a:p>
          <a:p>
            <a:pPr>
              <a:defRPr/>
            </a:pPr>
            <a:r>
              <a:rPr lang="en-US" sz="1800" u="sng" dirty="0"/>
              <a:t>Trench</a:t>
            </a:r>
            <a:r>
              <a:rPr lang="en-US" sz="1800" dirty="0"/>
              <a:t>: </a:t>
            </a:r>
            <a:r>
              <a:rPr lang="en-US" sz="1800" dirty="0">
                <a:highlight>
                  <a:srgbClr val="FFFF00"/>
                </a:highlight>
              </a:rPr>
              <a:t>4” deep, 4” wide</a:t>
            </a:r>
          </a:p>
          <a:p>
            <a:pPr>
              <a:defRPr/>
            </a:pPr>
            <a:endParaRPr lang="en-US" sz="1800" dirty="0">
              <a:highlight>
                <a:srgbClr val="FFFF00"/>
              </a:highlight>
            </a:endParaRPr>
          </a:p>
          <a:p>
            <a:pPr>
              <a:defRPr/>
            </a:pPr>
            <a:r>
              <a:rPr lang="en-US" sz="1800" u="sng" dirty="0"/>
              <a:t>Flap</a:t>
            </a:r>
            <a:r>
              <a:rPr lang="en-US" sz="1800" dirty="0"/>
              <a:t>: </a:t>
            </a:r>
            <a:r>
              <a:rPr lang="en-US" sz="1800" dirty="0">
                <a:highlight>
                  <a:srgbClr val="FFFF00"/>
                </a:highlight>
              </a:rPr>
              <a:t>8”; bury, backfill, and compact soils on both sides.</a:t>
            </a:r>
          </a:p>
          <a:p>
            <a:pPr>
              <a:defRPr/>
            </a:pPr>
            <a:endParaRPr lang="en-US" sz="1800" dirty="0"/>
          </a:p>
          <a:p>
            <a:pPr>
              <a:defRPr/>
            </a:pPr>
            <a:r>
              <a:rPr lang="en-US" sz="1800" dirty="0"/>
              <a:t>For wire backed supported fence: see FDOT specs Type I</a:t>
            </a:r>
          </a:p>
        </p:txBody>
      </p:sp>
      <p:pic>
        <p:nvPicPr>
          <p:cNvPr id="49162" name="Picture 16" descr="A sign on the side of a dirt field&#10;&#10;Description generated with high confiden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390" y="4241651"/>
            <a:ext cx="3095473" cy="232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3" name="Picture 18" descr="A picture containing grass, outdoor, field, kite&#10;&#10;Description generated with very high confidenc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140" y="1468287"/>
            <a:ext cx="3071723" cy="2280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3189167C-25B1-7547-87C3-9CE0D4668E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91600" y="3702702"/>
            <a:ext cx="2497138" cy="3155298"/>
          </a:xfrm>
          <a:prstGeom prst="rect">
            <a:avLst/>
          </a:prstGeom>
        </p:spPr>
      </p:pic>
      <p:sp>
        <p:nvSpPr>
          <p:cNvPr id="12" name="Title 1">
            <a:extLst>
              <a:ext uri="{FF2B5EF4-FFF2-40B4-BE49-F238E27FC236}">
                <a16:creationId xmlns:a16="http://schemas.microsoft.com/office/drawing/2014/main" id="{4C695C2A-BA99-4A56-8432-0B4DC20C9031}"/>
              </a:ext>
            </a:extLst>
          </p:cNvPr>
          <p:cNvSpPr txBox="1">
            <a:spLocks noChangeArrowheads="1"/>
          </p:cNvSpPr>
          <p:nvPr/>
        </p:nvSpPr>
        <p:spPr>
          <a:xfrm>
            <a:off x="3773487" y="290599"/>
            <a:ext cx="4645025" cy="6826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3.4.2 Silt Fence</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2"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F6A8F8C0-B782-4E70-B219-EFEAD40C3C5D}" type="slidenum">
              <a:rPr lang="en-US" altLang="en-US" sz="1200">
                <a:solidFill>
                  <a:schemeClr val="bg1"/>
                </a:solidFill>
              </a:rPr>
              <a:pPr/>
              <a:t>38</a:t>
            </a:fld>
            <a:endParaRPr lang="en-US" altLang="en-US" sz="1200" dirty="0">
              <a:solidFill>
                <a:schemeClr val="bg1"/>
              </a:solidFill>
            </a:endParaRPr>
          </a:p>
        </p:txBody>
      </p:sp>
      <p:sp>
        <p:nvSpPr>
          <p:cNvPr id="50180"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50181"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3.4.2 Silt Fence</a:t>
            </a:r>
          </a:p>
        </p:txBody>
      </p:sp>
      <p:sp>
        <p:nvSpPr>
          <p:cNvPr id="50179" name="Content Placeholder 2"/>
          <p:cNvSpPr>
            <a:spLocks noGrp="1" noChangeArrowheads="1"/>
          </p:cNvSpPr>
          <p:nvPr>
            <p:ph idx="4294967295"/>
          </p:nvPr>
        </p:nvSpPr>
        <p:spPr>
          <a:xfrm>
            <a:off x="3048000" y="1520825"/>
            <a:ext cx="9144000" cy="650875"/>
          </a:xfrm>
          <a:prstGeom prst="rect">
            <a:avLst/>
          </a:prstGeom>
        </p:spPr>
        <p:txBody>
          <a:bodyPr/>
          <a:lstStyle/>
          <a:p>
            <a:pPr marL="0" indent="0">
              <a:buNone/>
            </a:pPr>
            <a:r>
              <a:rPr lang="en-US" altLang="en-US" sz="2400" dirty="0">
                <a:solidFill>
                  <a:srgbClr val="FF0000"/>
                </a:solidFill>
                <a:latin typeface="Arial" panose="020B0604020202020204" pitchFamily="34" charset="0"/>
                <a:cs typeface="Arial" pitchFamily="34" charset="0"/>
              </a:rPr>
              <a:t>Installation</a:t>
            </a:r>
            <a:r>
              <a:rPr lang="en-US" altLang="en-US" sz="2400" dirty="0">
                <a:latin typeface="Arial" panose="020B0604020202020204" pitchFamily="34" charset="0"/>
                <a:cs typeface="Arial" pitchFamily="34" charset="0"/>
              </a:rPr>
              <a:t>: Manually by Hand &amp; Shovel or Silt Fence Entrencher</a:t>
            </a:r>
          </a:p>
        </p:txBody>
      </p:sp>
      <p:pic>
        <p:nvPicPr>
          <p:cNvPr id="5018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6226" y="1936613"/>
            <a:ext cx="2030413"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700" y="1935025"/>
            <a:ext cx="2019300"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8600" y="1977889"/>
            <a:ext cx="1881188"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91588" y="1949314"/>
            <a:ext cx="1789112"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4638" y="4514714"/>
            <a:ext cx="2032000"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8"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76700" y="4524239"/>
            <a:ext cx="2019300"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9"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78600" y="4524239"/>
            <a:ext cx="1881188"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0"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91588" y="4514714"/>
            <a:ext cx="1789112"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1"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44638" y="3982901"/>
            <a:ext cx="913606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2" name="TextBox 14"/>
          <p:cNvSpPr txBox="1">
            <a:spLocks noChangeArrowheads="1"/>
          </p:cNvSpPr>
          <p:nvPr/>
        </p:nvSpPr>
        <p:spPr bwMode="auto">
          <a:xfrm>
            <a:off x="1580717" y="3462925"/>
            <a:ext cx="20574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1600" dirty="0"/>
              <a:t>100’ Rolls with extra wood stakes. </a:t>
            </a:r>
          </a:p>
        </p:txBody>
      </p:sp>
      <p:sp>
        <p:nvSpPr>
          <p:cNvPr id="50193" name="Rectangle 20"/>
          <p:cNvSpPr>
            <a:spLocks noChangeArrowheads="1"/>
          </p:cNvSpPr>
          <p:nvPr/>
        </p:nvSpPr>
        <p:spPr bwMode="auto">
          <a:xfrm>
            <a:off x="3924301" y="3516175"/>
            <a:ext cx="22764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t>Use a two-sided trencher or get your shovel moving!</a:t>
            </a:r>
          </a:p>
        </p:txBody>
      </p:sp>
      <p:sp>
        <p:nvSpPr>
          <p:cNvPr id="50194" name="TextBox 21"/>
          <p:cNvSpPr txBox="1">
            <a:spLocks noChangeArrowheads="1"/>
          </p:cNvSpPr>
          <p:nvPr/>
        </p:nvSpPr>
        <p:spPr bwMode="auto">
          <a:xfrm>
            <a:off x="6500814" y="3525700"/>
            <a:ext cx="20462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1600" dirty="0"/>
              <a:t>Stretch fencing out.</a:t>
            </a:r>
          </a:p>
        </p:txBody>
      </p:sp>
      <p:sp>
        <p:nvSpPr>
          <p:cNvPr id="50195" name="TextBox 22"/>
          <p:cNvSpPr txBox="1">
            <a:spLocks noChangeArrowheads="1"/>
          </p:cNvSpPr>
          <p:nvPr/>
        </p:nvSpPr>
        <p:spPr bwMode="auto">
          <a:xfrm>
            <a:off x="8839200" y="3468550"/>
            <a:ext cx="18303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1600" dirty="0"/>
              <a:t>Driven in with sledge hammer. </a:t>
            </a:r>
          </a:p>
        </p:txBody>
      </p:sp>
      <p:sp>
        <p:nvSpPr>
          <p:cNvPr id="50196" name="TextBox 23"/>
          <p:cNvSpPr txBox="1">
            <a:spLocks noChangeArrowheads="1"/>
          </p:cNvSpPr>
          <p:nvPr/>
        </p:nvSpPr>
        <p:spPr bwMode="auto">
          <a:xfrm>
            <a:off x="1595438" y="6010138"/>
            <a:ext cx="22272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1600" dirty="0"/>
              <a:t>Place the Two Panel Sections together. </a:t>
            </a:r>
          </a:p>
        </p:txBody>
      </p:sp>
      <p:sp>
        <p:nvSpPr>
          <p:cNvPr id="50197" name="TextBox 24"/>
          <p:cNvSpPr txBox="1">
            <a:spLocks noChangeArrowheads="1"/>
          </p:cNvSpPr>
          <p:nvPr/>
        </p:nvSpPr>
        <p:spPr bwMode="auto">
          <a:xfrm>
            <a:off x="4021138" y="6014900"/>
            <a:ext cx="2171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1800" dirty="0"/>
              <a:t>“Lap, wrap, &amp; roll!”</a:t>
            </a:r>
          </a:p>
        </p:txBody>
      </p:sp>
      <p:sp>
        <p:nvSpPr>
          <p:cNvPr id="50198" name="TextBox 25"/>
          <p:cNvSpPr txBox="1">
            <a:spLocks noChangeArrowheads="1"/>
          </p:cNvSpPr>
          <p:nvPr/>
        </p:nvSpPr>
        <p:spPr bwMode="auto">
          <a:xfrm>
            <a:off x="6578600" y="5978388"/>
            <a:ext cx="18811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1800" dirty="0"/>
              <a:t>Driven in with sledge hammer. </a:t>
            </a:r>
          </a:p>
        </p:txBody>
      </p:sp>
      <p:sp>
        <p:nvSpPr>
          <p:cNvPr id="50199" name="TextBox 26"/>
          <p:cNvSpPr txBox="1">
            <a:spLocks noChangeArrowheads="1"/>
          </p:cNvSpPr>
          <p:nvPr/>
        </p:nvSpPr>
        <p:spPr bwMode="auto">
          <a:xfrm>
            <a:off x="8891589" y="5886313"/>
            <a:ext cx="17287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1600" dirty="0"/>
              <a:t>Flap buried and compacted on both sides. </a:t>
            </a:r>
          </a:p>
        </p:txBody>
      </p:sp>
      <p:sp>
        <p:nvSpPr>
          <p:cNvPr id="24" name="Title 1">
            <a:extLst>
              <a:ext uri="{FF2B5EF4-FFF2-40B4-BE49-F238E27FC236}">
                <a16:creationId xmlns:a16="http://schemas.microsoft.com/office/drawing/2014/main" id="{C1459837-2528-4C59-8C0A-67C89B67A794}"/>
              </a:ext>
            </a:extLst>
          </p:cNvPr>
          <p:cNvSpPr txBox="1">
            <a:spLocks noChangeArrowheads="1"/>
          </p:cNvSpPr>
          <p:nvPr/>
        </p:nvSpPr>
        <p:spPr>
          <a:xfrm>
            <a:off x="3773487" y="290599"/>
            <a:ext cx="4645025" cy="6826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3.4.2 Silt Fence</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Content Placeholder 2"/>
          <p:cNvSpPr>
            <a:spLocks noGrp="1" noChangeArrowheads="1"/>
          </p:cNvSpPr>
          <p:nvPr>
            <p:ph idx="4294967295"/>
          </p:nvPr>
        </p:nvSpPr>
        <p:spPr>
          <a:xfrm>
            <a:off x="5562600" y="914400"/>
            <a:ext cx="6629400" cy="609600"/>
          </a:xfrm>
          <a:prstGeom prst="rect">
            <a:avLst/>
          </a:prstGeom>
        </p:spPr>
        <p:txBody>
          <a:bodyPr/>
          <a:lstStyle/>
          <a:p>
            <a:pPr marL="0" indent="0">
              <a:buNone/>
            </a:pPr>
            <a:r>
              <a:rPr lang="en-US" altLang="en-US" dirty="0">
                <a:latin typeface="Arial" panose="020B0604020202020204" pitchFamily="34" charset="0"/>
              </a:rPr>
              <a:t>Silt Fence Entrencher or Silt Fence Plow</a:t>
            </a:r>
          </a:p>
        </p:txBody>
      </p:sp>
      <p:pic>
        <p:nvPicPr>
          <p:cNvPr id="51207" name="Picture 1" descr="People using a silt fence entrencher machine for sediment control.&#10;&#10;Description generated with low confid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4430714"/>
            <a:ext cx="3352800"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8" name="TextBox 14"/>
          <p:cNvSpPr txBox="1">
            <a:spLocks noChangeArrowheads="1"/>
          </p:cNvSpPr>
          <p:nvPr/>
        </p:nvSpPr>
        <p:spPr bwMode="auto">
          <a:xfrm>
            <a:off x="2176738" y="6613526"/>
            <a:ext cx="3149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800" dirty="0">
                <a:hlinkClick r:id="rId4" tooltip="http://blog.seniorennet.be/waaroemni/archief.php?catID=1844"/>
              </a:rPr>
              <a:t>This Photo</a:t>
            </a:r>
            <a:r>
              <a:rPr lang="en-US" sz="800" dirty="0"/>
              <a:t> by Bobcat</a:t>
            </a:r>
          </a:p>
        </p:txBody>
      </p:sp>
      <p:sp>
        <p:nvSpPr>
          <p:cNvPr id="51209" name="TextBox 15"/>
          <p:cNvSpPr txBox="1">
            <a:spLocks noChangeArrowheads="1"/>
          </p:cNvSpPr>
          <p:nvPr/>
        </p:nvSpPr>
        <p:spPr bwMode="auto">
          <a:xfrm>
            <a:off x="5254626" y="6613526"/>
            <a:ext cx="3317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800" dirty="0"/>
              <a:t>This Photo by Hal Lunsford, Auburn University, ESC Field Day, 2015</a:t>
            </a:r>
          </a:p>
        </p:txBody>
      </p:sp>
      <p:sp>
        <p:nvSpPr>
          <p:cNvPr id="17" name="TextBox 16"/>
          <p:cNvSpPr txBox="1"/>
          <p:nvPr/>
        </p:nvSpPr>
        <p:spPr>
          <a:xfrm>
            <a:off x="1524001" y="1524001"/>
            <a:ext cx="9221236" cy="3170099"/>
          </a:xfrm>
          <a:prstGeom prst="rect">
            <a:avLst/>
          </a:prstGeom>
          <a:noFill/>
        </p:spPr>
        <p:txBody>
          <a:bodyPr wrap="square">
            <a:spAutoFit/>
          </a:bodyPr>
          <a:lstStyle/>
          <a:p>
            <a:pPr marL="342900" indent="-342900">
              <a:buFont typeface="Arial" panose="020B0604020202020204" pitchFamily="34" charset="0"/>
              <a:buChar char="•"/>
              <a:defRPr/>
            </a:pPr>
            <a:r>
              <a:rPr lang="en-US" sz="2000" dirty="0"/>
              <a:t>Thread the silt fence under a rod and through the chute on the blade.</a:t>
            </a:r>
          </a:p>
          <a:p>
            <a:pPr>
              <a:defRPr/>
            </a:pPr>
            <a:endParaRPr lang="en-US" sz="2000" dirty="0"/>
          </a:p>
          <a:p>
            <a:pPr marL="285750" indent="-285750">
              <a:buFont typeface="Arial" panose="020B0604020202020204" pitchFamily="34" charset="0"/>
              <a:buChar char="•"/>
              <a:defRPr/>
            </a:pPr>
            <a:r>
              <a:rPr lang="en-US" sz="2000" dirty="0"/>
              <a:t>The blade is positioned for optimum fence placement and the attachment is lowered into the ground. </a:t>
            </a:r>
          </a:p>
          <a:p>
            <a:pPr>
              <a:defRPr/>
            </a:pPr>
            <a:endParaRPr lang="en-US" sz="2000" dirty="0"/>
          </a:p>
          <a:p>
            <a:pPr marL="285750" indent="-285750">
              <a:buFont typeface="Arial" panose="020B0604020202020204" pitchFamily="34" charset="0"/>
              <a:buChar char="•"/>
              <a:defRPr/>
            </a:pPr>
            <a:r>
              <a:rPr lang="en-US" sz="2000" dirty="0"/>
              <a:t>As the machine is driven, the silt fence unrolls &amp; cuts fabric automatically.</a:t>
            </a:r>
          </a:p>
          <a:p>
            <a:pPr marL="285750" indent="-285750">
              <a:buFont typeface="Arial" panose="020B0604020202020204" pitchFamily="34" charset="0"/>
              <a:buChar char="•"/>
              <a:defRPr/>
            </a:pPr>
            <a:endParaRPr lang="en-US" sz="2000" dirty="0"/>
          </a:p>
          <a:p>
            <a:pPr marL="285750" indent="-285750">
              <a:buFont typeface="Arial" panose="020B0604020202020204" pitchFamily="34" charset="0"/>
              <a:buChar char="•"/>
              <a:defRPr/>
            </a:pPr>
            <a:r>
              <a:rPr lang="en-US" sz="2000" dirty="0"/>
              <a:t>Next install wood stakes every six feet and secure fencing to post with staples. </a:t>
            </a:r>
          </a:p>
          <a:p>
            <a:pPr marL="285750" indent="-285750">
              <a:buFont typeface="Arial" panose="020B0604020202020204" pitchFamily="34" charset="0"/>
              <a:buChar char="•"/>
              <a:defRPr/>
            </a:pPr>
            <a:endParaRPr lang="en-US" sz="2000" dirty="0"/>
          </a:p>
        </p:txBody>
      </p:sp>
      <p:pic>
        <p:nvPicPr>
          <p:cNvPr id="51211" name="Picture 18" descr="A truck driving down a dirt road&#10;&#10;Description generated with high confidenc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0226" y="4429126"/>
            <a:ext cx="373380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3408D06-4D27-4F09-884A-303C80BC7C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03501" y="4114800"/>
            <a:ext cx="2064498" cy="2752664"/>
          </a:xfrm>
          <a:prstGeom prst="rect">
            <a:avLst/>
          </a:prstGeom>
        </p:spPr>
      </p:pic>
      <p:sp>
        <p:nvSpPr>
          <p:cNvPr id="10" name="Title 1">
            <a:extLst>
              <a:ext uri="{FF2B5EF4-FFF2-40B4-BE49-F238E27FC236}">
                <a16:creationId xmlns:a16="http://schemas.microsoft.com/office/drawing/2014/main" id="{7A586148-D77B-4FDB-98C1-EA4AB092BD1F}"/>
              </a:ext>
            </a:extLst>
          </p:cNvPr>
          <p:cNvSpPr txBox="1">
            <a:spLocks noChangeArrowheads="1"/>
          </p:cNvSpPr>
          <p:nvPr/>
        </p:nvSpPr>
        <p:spPr>
          <a:xfrm>
            <a:off x="3773487" y="290599"/>
            <a:ext cx="4645025" cy="6826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3.4.2 Silt Fence</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ext Box 6"/>
          <p:cNvSpPr txBox="1">
            <a:spLocks noChangeArrowheads="1"/>
          </p:cNvSpPr>
          <p:nvPr/>
        </p:nvSpPr>
        <p:spPr bwMode="auto">
          <a:xfrm>
            <a:off x="9753600" y="6248400"/>
            <a:ext cx="914400" cy="457200"/>
          </a:xfrm>
          <a:prstGeom prst="rect">
            <a:avLst/>
          </a:prstGeom>
          <a:noFill/>
          <a:ln w="15875">
            <a:noFill/>
            <a:miter lim="800000"/>
            <a:headEnd/>
            <a:tailEnd/>
          </a:ln>
          <a:effectLst/>
        </p:spPr>
        <p:txBody>
          <a:bodyPr>
            <a:spAutoFit/>
          </a:bodyPr>
          <a:lstStyle/>
          <a:p>
            <a:pPr>
              <a:spcBef>
                <a:spcPct val="50000"/>
              </a:spcBef>
              <a:defRPr/>
            </a:pPr>
            <a:endParaRPr lang="en-US" dirty="0">
              <a:solidFill>
                <a:prstClr val="black"/>
              </a:solidFill>
              <a:effectLst>
                <a:outerShdw blurRad="38100" dist="38100" dir="2700000" algn="tl">
                  <a:srgbClr val="000000"/>
                </a:outerShdw>
              </a:effectLst>
            </a:endParaRPr>
          </a:p>
        </p:txBody>
      </p:sp>
      <p:sp>
        <p:nvSpPr>
          <p:cNvPr id="18435" name="Title 1"/>
          <p:cNvSpPr>
            <a:spLocks noGrp="1" noChangeArrowheads="1"/>
          </p:cNvSpPr>
          <p:nvPr>
            <p:ph type="title" idx="4294967295"/>
          </p:nvPr>
        </p:nvSpPr>
        <p:spPr>
          <a:xfrm>
            <a:off x="0" y="1722438"/>
            <a:ext cx="7608888" cy="620712"/>
          </a:xfrm>
          <a:prstGeom prst="rect">
            <a:avLst/>
          </a:prstGeom>
        </p:spPr>
        <p:txBody>
          <a:bodyPr>
            <a:normAutofit/>
          </a:bodyPr>
          <a:lstStyle/>
          <a:p>
            <a:pPr algn="l" eaLnBrk="1" hangingPunct="1"/>
            <a:r>
              <a:rPr lang="en-US" altLang="en-US" sz="3600" b="0" dirty="0">
                <a:solidFill>
                  <a:schemeClr val="tx1"/>
                </a:solidFill>
              </a:rPr>
              <a:t>Planning Considerations:</a:t>
            </a:r>
          </a:p>
        </p:txBody>
      </p:sp>
      <p:sp>
        <p:nvSpPr>
          <p:cNvPr id="18436" name="Rectangle 3"/>
          <p:cNvSpPr txBox="1">
            <a:spLocks noChangeArrowheads="1"/>
          </p:cNvSpPr>
          <p:nvPr/>
        </p:nvSpPr>
        <p:spPr bwMode="auto">
          <a:xfrm>
            <a:off x="1943100" y="2457450"/>
            <a:ext cx="83058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lnSpc>
                <a:spcPct val="90000"/>
              </a:lnSpc>
              <a:spcBef>
                <a:spcPts val="1000"/>
              </a:spcBef>
              <a:buFont typeface="Monotype Sorts"/>
              <a:buChar char="n"/>
            </a:pPr>
            <a:r>
              <a:rPr lang="en-US" altLang="en-US" sz="3600" dirty="0"/>
              <a:t>  Plan in phases</a:t>
            </a:r>
          </a:p>
          <a:p>
            <a:pPr eaLnBrk="1" hangingPunct="1">
              <a:lnSpc>
                <a:spcPct val="90000"/>
              </a:lnSpc>
              <a:spcBef>
                <a:spcPts val="1000"/>
              </a:spcBef>
              <a:buFont typeface="Monotype Sorts"/>
              <a:buChar char="n"/>
            </a:pPr>
            <a:r>
              <a:rPr lang="en-US" altLang="en-US" sz="3600" dirty="0"/>
              <a:t>  Clear only areas to be developed</a:t>
            </a:r>
          </a:p>
          <a:p>
            <a:pPr eaLnBrk="1" hangingPunct="1">
              <a:lnSpc>
                <a:spcPct val="90000"/>
              </a:lnSpc>
              <a:spcBef>
                <a:spcPts val="1000"/>
              </a:spcBef>
              <a:buFont typeface="Monotype Sorts"/>
              <a:buChar char="n"/>
            </a:pPr>
            <a:r>
              <a:rPr lang="en-US" altLang="en-US" sz="3600" dirty="0"/>
              <a:t>  Install controls </a:t>
            </a:r>
            <a:r>
              <a:rPr lang="en-US" altLang="en-US" sz="3600" u="sng" dirty="0"/>
              <a:t>before</a:t>
            </a:r>
            <a:r>
              <a:rPr lang="en-US" altLang="en-US" sz="3600" dirty="0"/>
              <a:t> clearing</a:t>
            </a:r>
          </a:p>
          <a:p>
            <a:pPr eaLnBrk="1" hangingPunct="1">
              <a:lnSpc>
                <a:spcPct val="90000"/>
              </a:lnSpc>
              <a:spcBef>
                <a:spcPts val="1000"/>
              </a:spcBef>
              <a:buFont typeface="Monotype Sorts"/>
              <a:buChar char="n"/>
            </a:pPr>
            <a:r>
              <a:rPr lang="en-US" altLang="en-US" sz="3600" dirty="0"/>
              <a:t>  Prioritize sensitive areas</a:t>
            </a:r>
          </a:p>
          <a:p>
            <a:pPr eaLnBrk="1" hangingPunct="1">
              <a:lnSpc>
                <a:spcPct val="90000"/>
              </a:lnSpc>
              <a:spcBef>
                <a:spcPts val="1000"/>
              </a:spcBef>
              <a:buFont typeface="Monotype Sorts"/>
              <a:buChar char="n"/>
            </a:pPr>
            <a:r>
              <a:rPr lang="en-US" altLang="en-US" sz="3600" dirty="0"/>
              <a:t>  Stabilize finish grade </a:t>
            </a:r>
            <a:r>
              <a:rPr lang="en-US" altLang="en-US" sz="3600" u="sng" dirty="0"/>
              <a:t>immediately</a:t>
            </a:r>
          </a:p>
          <a:p>
            <a:pPr eaLnBrk="1" hangingPunct="1">
              <a:lnSpc>
                <a:spcPct val="90000"/>
              </a:lnSpc>
              <a:spcBef>
                <a:spcPts val="1000"/>
              </a:spcBef>
              <a:buFont typeface="Monotype Sorts"/>
              <a:buChar char="n"/>
            </a:pPr>
            <a:r>
              <a:rPr lang="en-US" altLang="en-US" sz="3600" dirty="0"/>
              <a:t>  Temporary seed for inactive areas</a:t>
            </a:r>
          </a:p>
          <a:p>
            <a:pPr eaLnBrk="1" hangingPunct="1">
              <a:lnSpc>
                <a:spcPct val="90000"/>
              </a:lnSpc>
              <a:spcBef>
                <a:spcPts val="1000"/>
              </a:spcBef>
              <a:buFont typeface="Monotype Sorts"/>
              <a:buChar char="n"/>
            </a:pPr>
            <a:r>
              <a:rPr lang="en-US" altLang="en-US" sz="3600" dirty="0"/>
              <a:t>  Work </a:t>
            </a:r>
            <a:r>
              <a:rPr lang="en-US" altLang="en-US" sz="3600" u="sng" dirty="0"/>
              <a:t>with</a:t>
            </a:r>
            <a:r>
              <a:rPr lang="en-US" altLang="en-US" sz="3600" dirty="0"/>
              <a:t> the seasons</a:t>
            </a:r>
          </a:p>
        </p:txBody>
      </p:sp>
      <p:pic>
        <p:nvPicPr>
          <p:cNvPr id="10" name="Picture 9" descr="A picture containing clipart&#10;&#10;Description generated with very high confid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9776" y="2457450"/>
            <a:ext cx="3968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9776" y="3094038"/>
            <a:ext cx="403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9776" y="3729039"/>
            <a:ext cx="40322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9776" y="4346575"/>
            <a:ext cx="403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1" y="4986338"/>
            <a:ext cx="403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1" y="5602288"/>
            <a:ext cx="403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1" y="6219825"/>
            <a:ext cx="4032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2473191-19B9-4BCD-B6CE-C5D244326967}"/>
              </a:ext>
            </a:extLst>
          </p:cNvPr>
          <p:cNvSpPr txBox="1"/>
          <p:nvPr/>
        </p:nvSpPr>
        <p:spPr>
          <a:xfrm>
            <a:off x="1524000" y="1066801"/>
            <a:ext cx="9144000" cy="461665"/>
          </a:xfrm>
          <a:prstGeom prst="rect">
            <a:avLst/>
          </a:prstGeom>
          <a:noFill/>
        </p:spPr>
        <p:txBody>
          <a:bodyPr wrap="square" rtlCol="0">
            <a:spAutoFit/>
          </a:bodyPr>
          <a:lstStyle/>
          <a:p>
            <a:endParaRPr lang="en-US" dirty="0"/>
          </a:p>
        </p:txBody>
      </p:sp>
      <p:sp>
        <p:nvSpPr>
          <p:cNvPr id="19" name="Title 1">
            <a:extLst>
              <a:ext uri="{FF2B5EF4-FFF2-40B4-BE49-F238E27FC236}">
                <a16:creationId xmlns:a16="http://schemas.microsoft.com/office/drawing/2014/main" id="{73460FC0-7A1A-4F24-9938-AEFF35996A1D}"/>
              </a:ext>
            </a:extLst>
          </p:cNvPr>
          <p:cNvSpPr txBox="1">
            <a:spLocks noChangeArrowheads="1"/>
          </p:cNvSpPr>
          <p:nvPr/>
        </p:nvSpPr>
        <p:spPr>
          <a:xfrm>
            <a:off x="2362200" y="381000"/>
            <a:ext cx="7467600" cy="60960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3.1 Construction Sequencing</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0"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7DA1D08-C6D8-467E-992D-DDE4F3F82487}" type="slidenum">
              <a:rPr lang="en-US" altLang="en-US" sz="1200">
                <a:solidFill>
                  <a:schemeClr val="bg1"/>
                </a:solidFill>
              </a:rPr>
              <a:pPr/>
              <a:t>40</a:t>
            </a:fld>
            <a:endParaRPr lang="en-US" altLang="en-US" sz="1200" dirty="0">
              <a:solidFill>
                <a:schemeClr val="bg1"/>
              </a:solidFill>
            </a:endParaRPr>
          </a:p>
        </p:txBody>
      </p:sp>
      <p:sp>
        <p:nvSpPr>
          <p:cNvPr id="63491" name="Content Placeholder 2"/>
          <p:cNvSpPr>
            <a:spLocks noGrp="1" noChangeArrowheads="1"/>
          </p:cNvSpPr>
          <p:nvPr>
            <p:ph idx="4294967295"/>
          </p:nvPr>
        </p:nvSpPr>
        <p:spPr>
          <a:xfrm>
            <a:off x="0" y="1535113"/>
            <a:ext cx="11963400" cy="4941887"/>
          </a:xfrm>
          <a:prstGeom prst="rect">
            <a:avLst/>
          </a:prstGeom>
        </p:spPr>
        <p:txBody>
          <a:bodyPr/>
          <a:lstStyle/>
          <a:p>
            <a:pPr marL="0" indent="0">
              <a:buNone/>
              <a:defRPr/>
            </a:pPr>
            <a:r>
              <a:rPr lang="en-US" altLang="en-US" sz="2200" dirty="0">
                <a:solidFill>
                  <a:srgbClr val="FF0000"/>
                </a:solidFill>
                <a:latin typeface="Arial" panose="020B0604020202020204" pitchFamily="34" charset="0"/>
                <a:cs typeface="Arial" panose="020B0604020202020204" pitchFamily="34" charset="0"/>
              </a:rPr>
              <a:t>Maintenance</a:t>
            </a:r>
            <a:r>
              <a:rPr lang="en-US" altLang="en-US" sz="2200" dirty="0">
                <a:latin typeface="Arial" panose="020B0604020202020204" pitchFamily="34" charset="0"/>
                <a:cs typeface="Arial" panose="020B0604020202020204" pitchFamily="34" charset="0"/>
              </a:rPr>
              <a:t>:</a:t>
            </a:r>
            <a:endParaRPr lang="en-US" altLang="en-US" sz="2200" dirty="0">
              <a:solidFill>
                <a:srgbClr val="FF0000"/>
              </a:solidFill>
              <a:latin typeface="Arial" panose="020B0604020202020204" pitchFamily="34" charset="0"/>
              <a:cs typeface="Arial" panose="020B0604020202020204" pitchFamily="34" charset="0"/>
            </a:endParaRPr>
          </a:p>
          <a:p>
            <a:pPr>
              <a:defRPr/>
            </a:pPr>
            <a:r>
              <a:rPr lang="en-US" altLang="en-US" sz="2200" dirty="0">
                <a:latin typeface="Arial" panose="020B0604020202020204" pitchFamily="34" charset="0"/>
                <a:cs typeface="Arial" panose="020B0604020202020204" pitchFamily="34" charset="0"/>
              </a:rPr>
              <a:t>Inspected within 24 hours </a:t>
            </a:r>
            <a:r>
              <a:rPr lang="en-US" altLang="en-US" sz="2200" b="1" dirty="0">
                <a:latin typeface="Arial" panose="020B0604020202020204" pitchFamily="34" charset="0"/>
                <a:cs typeface="Arial" panose="020B0604020202020204" pitchFamily="34" charset="0"/>
              </a:rPr>
              <a:t>after each half inch or larger rain event </a:t>
            </a:r>
            <a:r>
              <a:rPr lang="en-US" altLang="en-US" sz="2200" dirty="0">
                <a:latin typeface="Arial" panose="020B0604020202020204" pitchFamily="34" charset="0"/>
                <a:cs typeface="Arial" panose="020B0604020202020204" pitchFamily="34" charset="0"/>
              </a:rPr>
              <a:t>and </a:t>
            </a:r>
            <a:r>
              <a:rPr lang="en-US" altLang="en-US" sz="2200" b="1" dirty="0">
                <a:latin typeface="Arial" panose="020B0604020202020204" pitchFamily="34" charset="0"/>
                <a:cs typeface="Arial" panose="020B0604020202020204" pitchFamily="34" charset="0"/>
              </a:rPr>
              <a:t>every seven calendar days </a:t>
            </a:r>
            <a:r>
              <a:rPr lang="en-US" altLang="en-US" sz="2200" dirty="0">
                <a:latin typeface="Arial" panose="020B0604020202020204" pitchFamily="34" charset="0"/>
                <a:cs typeface="Arial" panose="020B0604020202020204" pitchFamily="34" charset="0"/>
              </a:rPr>
              <a:t>according to the Construction Generic Permit (CGP).  Repairs should be made immediately within seven calendar days.</a:t>
            </a:r>
          </a:p>
          <a:p>
            <a:pPr>
              <a:defRPr/>
            </a:pPr>
            <a:r>
              <a:rPr lang="en-US" altLang="en-US" sz="2200" u="sng" dirty="0">
                <a:latin typeface="Arial" panose="020B0604020202020204" pitchFamily="34" charset="0"/>
                <a:cs typeface="Arial" panose="020B0604020202020204" pitchFamily="34" charset="0"/>
              </a:rPr>
              <a:t>Normal life expectancy for silt fence is six months</a:t>
            </a:r>
            <a:r>
              <a:rPr lang="en-US" altLang="en-US" sz="2200" dirty="0">
                <a:latin typeface="Arial" panose="020B0604020202020204" pitchFamily="34" charset="0"/>
                <a:cs typeface="Arial" panose="020B0604020202020204" pitchFamily="34" charset="0"/>
              </a:rPr>
              <a:t>. However, fabric will decompose faster due to extreme or hot weather. </a:t>
            </a:r>
          </a:p>
          <a:p>
            <a:pPr>
              <a:defRPr/>
            </a:pPr>
            <a:r>
              <a:rPr lang="en-US" altLang="en-US" sz="2200" dirty="0">
                <a:latin typeface="Arial" panose="020B0604020202020204" pitchFamily="34" charset="0"/>
                <a:cs typeface="Arial" panose="020B0604020202020204" pitchFamily="34" charset="0"/>
              </a:rPr>
              <a:t>Sediment build up should be removed when it reaches </a:t>
            </a:r>
            <a:r>
              <a:rPr lang="en-US" altLang="en-US" sz="2200" b="1" dirty="0">
                <a:latin typeface="Arial" panose="020B0604020202020204" pitchFamily="34" charset="0"/>
                <a:cs typeface="Arial" panose="020B0604020202020204" pitchFamily="34" charset="0"/>
              </a:rPr>
              <a:t>half the height </a:t>
            </a:r>
            <a:r>
              <a:rPr lang="en-US" altLang="en-US" sz="2200" dirty="0">
                <a:latin typeface="Arial" panose="020B0604020202020204" pitchFamily="34" charset="0"/>
                <a:cs typeface="Arial" panose="020B0604020202020204" pitchFamily="34" charset="0"/>
              </a:rPr>
              <a:t>of the barrier.  *Suggestion: Regularly complete </a:t>
            </a:r>
            <a:r>
              <a:rPr lang="en-US" altLang="en-US" sz="2200" b="1" dirty="0">
                <a:latin typeface="Arial" panose="020B0604020202020204" pitchFamily="34" charset="0"/>
                <a:cs typeface="Arial" panose="020B0604020202020204" pitchFamily="34" charset="0"/>
              </a:rPr>
              <a:t>Preventive Maintenance (PM) </a:t>
            </a:r>
            <a:r>
              <a:rPr lang="en-US" altLang="en-US" sz="2200" dirty="0">
                <a:latin typeface="Arial" panose="020B0604020202020204" pitchFamily="34" charset="0"/>
                <a:cs typeface="Arial" panose="020B0604020202020204" pitchFamily="34" charset="0"/>
              </a:rPr>
              <a:t>to remove accumulation of sediment earlier. </a:t>
            </a:r>
          </a:p>
          <a:p>
            <a:pPr>
              <a:defRPr/>
            </a:pPr>
            <a:r>
              <a:rPr lang="en-US" altLang="en-US" sz="2200" dirty="0">
                <a:latin typeface="Arial" panose="020B0604020202020204" pitchFamily="34" charset="0"/>
                <a:cs typeface="Arial" panose="020B0604020202020204" pitchFamily="34" charset="0"/>
              </a:rPr>
              <a:t>Remove silt fencing once final stabilization is accomplished when construction activities are concluding.  Remember to repair area where fencing is removed smooth out and reseed with permanent grass seed. You can hydro-seed area as well.</a:t>
            </a:r>
          </a:p>
        </p:txBody>
      </p:sp>
      <p:sp>
        <p:nvSpPr>
          <p:cNvPr id="5" name="Title 1">
            <a:extLst>
              <a:ext uri="{FF2B5EF4-FFF2-40B4-BE49-F238E27FC236}">
                <a16:creationId xmlns:a16="http://schemas.microsoft.com/office/drawing/2014/main" id="{183487A4-3559-44F6-9753-585AFB7E82B2}"/>
              </a:ext>
            </a:extLst>
          </p:cNvPr>
          <p:cNvSpPr txBox="1">
            <a:spLocks noChangeArrowheads="1"/>
          </p:cNvSpPr>
          <p:nvPr/>
        </p:nvSpPr>
        <p:spPr>
          <a:xfrm>
            <a:off x="3773487" y="290599"/>
            <a:ext cx="4645025" cy="6826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3.4.2 Silt Fence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SILTFNC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4100" y="1200150"/>
            <a:ext cx="7543800" cy="5657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083" name="Rectangle 3"/>
          <p:cNvSpPr>
            <a:spLocks noChangeArrowheads="1"/>
          </p:cNvSpPr>
          <p:nvPr/>
        </p:nvSpPr>
        <p:spPr bwMode="auto">
          <a:xfrm>
            <a:off x="5486400" y="1200150"/>
            <a:ext cx="6705600" cy="1200329"/>
          </a:xfrm>
          <a:prstGeom prst="rect">
            <a:avLst/>
          </a:prstGeom>
          <a:solidFill>
            <a:schemeClr val="accent6"/>
          </a:solidFill>
          <a:ln>
            <a:noFill/>
          </a:ln>
        </p:spPr>
        <p:txBody>
          <a:bodyPr>
            <a:spAutoFit/>
          </a:bodyPr>
          <a:lstStyle/>
          <a:p>
            <a:pPr algn="l">
              <a:buFontTx/>
              <a:buChar char="•"/>
            </a:pPr>
            <a:r>
              <a:rPr lang="en-US" b="1" dirty="0">
                <a:solidFill>
                  <a:schemeClr val="bg1"/>
                </a:solidFill>
                <a:latin typeface="Times New Roman" charset="0"/>
              </a:rPr>
              <a:t>Bottom Trenched In, Compacted</a:t>
            </a:r>
          </a:p>
          <a:p>
            <a:pPr algn="l">
              <a:buFontTx/>
              <a:buChar char="•"/>
            </a:pPr>
            <a:r>
              <a:rPr lang="en-US" b="1" dirty="0">
                <a:solidFill>
                  <a:schemeClr val="bg1"/>
                </a:solidFill>
                <a:latin typeface="Times New Roman" charset="0"/>
              </a:rPr>
              <a:t>Proper Splices Between Sections (Wrap &amp; Roll)</a:t>
            </a:r>
          </a:p>
          <a:p>
            <a:pPr algn="l">
              <a:buFontTx/>
              <a:buChar char="•"/>
            </a:pPr>
            <a:r>
              <a:rPr lang="en-US" b="1" dirty="0">
                <a:solidFill>
                  <a:schemeClr val="bg1"/>
                </a:solidFill>
                <a:latin typeface="Times New Roman" charset="0"/>
              </a:rPr>
              <a:t>Cannot Be Pulled Out With One Hand</a:t>
            </a:r>
            <a:endParaRPr lang="en-US" dirty="0">
              <a:solidFill>
                <a:schemeClr val="bg1"/>
              </a:solidFill>
              <a:latin typeface="Times New Roman" charset="0"/>
            </a:endParaRPr>
          </a:p>
        </p:txBody>
      </p:sp>
      <p:sp>
        <p:nvSpPr>
          <p:cNvPr id="46084" name="Text Box 4"/>
          <p:cNvSpPr txBox="1">
            <a:spLocks noChangeArrowheads="1"/>
          </p:cNvSpPr>
          <p:nvPr/>
        </p:nvSpPr>
        <p:spPr bwMode="auto">
          <a:xfrm>
            <a:off x="304800" y="5002212"/>
            <a:ext cx="3429000" cy="1311275"/>
          </a:xfrm>
          <a:prstGeom prst="rect">
            <a:avLst/>
          </a:prstGeom>
          <a:solidFill>
            <a:schemeClr val="accent6"/>
          </a:solidFill>
          <a:ln>
            <a:noFill/>
          </a:ln>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l">
              <a:spcBef>
                <a:spcPct val="50000"/>
              </a:spcBef>
            </a:pPr>
            <a:r>
              <a:rPr lang="en-US" sz="4000" b="1" dirty="0">
                <a:solidFill>
                  <a:schemeClr val="bg1"/>
                </a:solidFill>
                <a:latin typeface="Arial" panose="020B0604020202020204" pitchFamily="34" charset="0"/>
              </a:rPr>
              <a:t>SILT FENCE INSPECTION</a:t>
            </a:r>
          </a:p>
        </p:txBody>
      </p:sp>
      <p:sp>
        <p:nvSpPr>
          <p:cNvPr id="5" name="Title 1">
            <a:extLst>
              <a:ext uri="{FF2B5EF4-FFF2-40B4-BE49-F238E27FC236}">
                <a16:creationId xmlns:a16="http://schemas.microsoft.com/office/drawing/2014/main" id="{1C6773B0-9782-462B-AF47-9A5C3F9322ED}"/>
              </a:ext>
            </a:extLst>
          </p:cNvPr>
          <p:cNvSpPr txBox="1">
            <a:spLocks noChangeArrowheads="1"/>
          </p:cNvSpPr>
          <p:nvPr/>
        </p:nvSpPr>
        <p:spPr>
          <a:xfrm>
            <a:off x="3773487" y="290599"/>
            <a:ext cx="4645025" cy="6826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3.4.2 Silt Fence</a:t>
            </a:r>
          </a:p>
        </p:txBody>
      </p:sp>
    </p:spTree>
    <p:extLst>
      <p:ext uri="{BB962C8B-B14F-4D97-AF65-F5344CB8AC3E}">
        <p14:creationId xmlns:p14="http://schemas.microsoft.com/office/powerpoint/2010/main" val="347368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dblsf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0"/>
            <a:ext cx="4584700" cy="35145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108" name="Picture 4" descr="dblsf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3352800"/>
            <a:ext cx="4724400" cy="3505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descr="J Hook.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3600" y="0"/>
            <a:ext cx="4724400" cy="3505200"/>
          </a:xfrm>
          <a:prstGeom prst="rect">
            <a:avLst/>
          </a:prstGeom>
        </p:spPr>
      </p:pic>
      <p:pic>
        <p:nvPicPr>
          <p:cNvPr id="6" name="Picture 5">
            <a:extLst>
              <a:ext uri="{FF2B5EF4-FFF2-40B4-BE49-F238E27FC236}">
                <a16:creationId xmlns:a16="http://schemas.microsoft.com/office/drawing/2014/main" id="{E720D67A-A9D7-AA45-AA46-5AB28BC993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3634" y="3514514"/>
            <a:ext cx="4457981" cy="3343486"/>
          </a:xfrm>
          <a:prstGeom prst="rect">
            <a:avLst/>
          </a:prstGeom>
        </p:spPr>
      </p:pic>
    </p:spTree>
    <p:extLst>
      <p:ext uri="{BB962C8B-B14F-4D97-AF65-F5344CB8AC3E}">
        <p14:creationId xmlns:p14="http://schemas.microsoft.com/office/powerpoint/2010/main" val="3500947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1030" descr="sfba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494088"/>
            <a:ext cx="4876800" cy="3363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8066" name="Picture 1027" descr="p62300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4724400" cy="3543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8067" name="Picture 1028" descr="siltatio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0"/>
            <a:ext cx="4648200" cy="348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8068" name="Picture 1029" descr="PERIM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3505200"/>
            <a:ext cx="4572000" cy="335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8069" name="AutoShape 1031"/>
          <p:cNvSpPr>
            <a:spLocks noChangeArrowheads="1"/>
          </p:cNvSpPr>
          <p:nvPr/>
        </p:nvSpPr>
        <p:spPr bwMode="auto">
          <a:xfrm>
            <a:off x="4876800" y="2438400"/>
            <a:ext cx="2362200" cy="21336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lnTo>
                  <a:pt x="17401" y="15493"/>
                </a:lnTo>
                <a:close/>
                <a:moveTo>
                  <a:pt x="4198" y="6106"/>
                </a:moveTo>
                <a:cubicBezTo>
                  <a:pt x="3223" y="7477"/>
                  <a:pt x="2700" y="9117"/>
                  <a:pt x="2700" y="10799"/>
                </a:cubicBezTo>
                <a:cubicBezTo>
                  <a:pt x="2700" y="15273"/>
                  <a:pt x="6326" y="18900"/>
                  <a:pt x="10800" y="18900"/>
                </a:cubicBezTo>
                <a:cubicBezTo>
                  <a:pt x="12482" y="18900"/>
                  <a:pt x="14122" y="18376"/>
                  <a:pt x="15493" y="17401"/>
                </a:cubicBezTo>
                <a:lnTo>
                  <a:pt x="4198" y="6106"/>
                </a:lnTo>
                <a:close/>
              </a:path>
            </a:pathLst>
          </a:custGeom>
          <a:solidFill>
            <a:srgbClr val="FF0000"/>
          </a:solidFill>
          <a:ln w="12700">
            <a:solidFill>
              <a:schemeClr val="tx1"/>
            </a:solidFill>
            <a:miter lim="800000"/>
            <a:headEnd/>
            <a:tailEnd/>
          </a:ln>
        </p:spPr>
        <p:txBody>
          <a:bodyPr wrap="none" anchor="ctr"/>
          <a:lstStyle/>
          <a:p>
            <a:endParaRPr lang="en-US" dirty="0"/>
          </a:p>
        </p:txBody>
      </p:sp>
    </p:spTree>
    <p:extLst>
      <p:ext uri="{BB962C8B-B14F-4D97-AF65-F5344CB8AC3E}">
        <p14:creationId xmlns:p14="http://schemas.microsoft.com/office/powerpoint/2010/main" val="15239963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B80B23-98F3-C44E-9CE8-3E09959919B5}"/>
              </a:ext>
            </a:extLst>
          </p:cNvPr>
          <p:cNvSpPr>
            <a:spLocks noGrp="1"/>
          </p:cNvSpPr>
          <p:nvPr>
            <p:ph type="dt" sz="half" idx="4294967295"/>
          </p:nvPr>
        </p:nvSpPr>
        <p:spPr>
          <a:xfrm>
            <a:off x="0" y="6356350"/>
            <a:ext cx="2743200" cy="365125"/>
          </a:xfrm>
          <a:prstGeom prst="rect">
            <a:avLst/>
          </a:prstGeom>
        </p:spPr>
        <p:txBody>
          <a:bodyPr/>
          <a:lstStyle/>
          <a:p>
            <a:pPr>
              <a:spcBef>
                <a:spcPct val="50000"/>
              </a:spcBef>
              <a:defRPr/>
            </a:pPr>
            <a:fld id="{FB443F99-6EB6-46CC-86D5-94FF1EFD9838}" type="datetime1">
              <a:rPr lang="en-US">
                <a:solidFill>
                  <a:srgbClr val="41453B"/>
                </a:solidFill>
                <a:effectLst>
                  <a:outerShdw blurRad="38100" dist="38100" dir="2700000" algn="tl">
                    <a:srgbClr val="000000">
                      <a:alpha val="43137"/>
                    </a:srgbClr>
                  </a:outerShdw>
                </a:effectLst>
              </a:rPr>
              <a:pPr>
                <a:spcBef>
                  <a:spcPct val="50000"/>
                </a:spcBef>
                <a:defRPr/>
              </a:pPr>
              <a:t>3/2/2023</a:t>
            </a:fld>
            <a:endParaRPr lang="en-US" dirty="0">
              <a:solidFill>
                <a:srgbClr val="41453B"/>
              </a:solidFill>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5A466C99-F81A-4F4E-84B1-EB484CDF5F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3665" y="12291"/>
            <a:ext cx="5181600" cy="3340510"/>
          </a:xfrm>
          <a:prstGeom prst="rect">
            <a:avLst/>
          </a:prstGeom>
        </p:spPr>
      </p:pic>
      <p:pic>
        <p:nvPicPr>
          <p:cNvPr id="5" name="Picture 4">
            <a:extLst>
              <a:ext uri="{FF2B5EF4-FFF2-40B4-BE49-F238E27FC236}">
                <a16:creationId xmlns:a16="http://schemas.microsoft.com/office/drawing/2014/main" id="{1AA15C03-57DD-7A4F-91CD-501FCA46D5B9}"/>
              </a:ext>
            </a:extLst>
          </p:cNvPr>
          <p:cNvPicPr>
            <a:picLocks noChangeAspect="1"/>
          </p:cNvPicPr>
          <p:nvPr/>
        </p:nvPicPr>
        <p:blipFill rotWithShape="1">
          <a:blip r:embed="rId4">
            <a:extLst>
              <a:ext uri="{28A0092B-C50C-407E-A947-70E740481C1C}">
                <a14:useLocalDpi xmlns:a14="http://schemas.microsoft.com/office/drawing/2010/main" val="0"/>
              </a:ext>
            </a:extLst>
          </a:blip>
          <a:srcRect r="-585" b="-120"/>
          <a:stretch/>
        </p:blipFill>
        <p:spPr>
          <a:xfrm>
            <a:off x="6575734" y="24581"/>
            <a:ext cx="4092267" cy="3328221"/>
          </a:xfrm>
          <a:prstGeom prst="rect">
            <a:avLst/>
          </a:prstGeom>
        </p:spPr>
      </p:pic>
      <p:pic>
        <p:nvPicPr>
          <p:cNvPr id="7" name="Picture 6">
            <a:extLst>
              <a:ext uri="{FF2B5EF4-FFF2-40B4-BE49-F238E27FC236}">
                <a16:creationId xmlns:a16="http://schemas.microsoft.com/office/drawing/2014/main" id="{158B08E1-E9E8-A245-8CF0-83D921B28E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1552731" y="3352801"/>
            <a:ext cx="5172534" cy="3543300"/>
          </a:xfrm>
          <a:prstGeom prst="rect">
            <a:avLst/>
          </a:prstGeom>
        </p:spPr>
      </p:pic>
      <p:pic>
        <p:nvPicPr>
          <p:cNvPr id="9" name="Picture 8">
            <a:extLst>
              <a:ext uri="{FF2B5EF4-FFF2-40B4-BE49-F238E27FC236}">
                <a16:creationId xmlns:a16="http://schemas.microsoft.com/office/drawing/2014/main" id="{516086F4-C8AF-AB4F-901B-5198682816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75733" y="3357798"/>
            <a:ext cx="4165600" cy="3500202"/>
          </a:xfrm>
          <a:prstGeom prst="rect">
            <a:avLst/>
          </a:prstGeom>
        </p:spPr>
      </p:pic>
    </p:spTree>
    <p:extLst>
      <p:ext uri="{BB962C8B-B14F-4D97-AF65-F5344CB8AC3E}">
        <p14:creationId xmlns:p14="http://schemas.microsoft.com/office/powerpoint/2010/main" val="35551785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Content Placeholder 2"/>
          <p:cNvSpPr>
            <a:spLocks noGrp="1" noChangeArrowheads="1"/>
          </p:cNvSpPr>
          <p:nvPr>
            <p:ph idx="4294967295"/>
          </p:nvPr>
        </p:nvSpPr>
        <p:spPr>
          <a:xfrm>
            <a:off x="1524000" y="1389063"/>
            <a:ext cx="9144000" cy="685800"/>
          </a:xfrm>
          <a:prstGeom prst="rect">
            <a:avLst/>
          </a:prstGeom>
          <a:solidFill>
            <a:schemeClr val="bg1"/>
          </a:solidFill>
        </p:spPr>
        <p:txBody>
          <a:bodyPr/>
          <a:lstStyle/>
          <a:p>
            <a:pPr marL="0" indent="0">
              <a:buNone/>
              <a:defRPr/>
            </a:pPr>
            <a:r>
              <a:rPr lang="en-US" altLang="en-US" sz="2800" dirty="0">
                <a:latin typeface="Arial" panose="020B0604020202020204" pitchFamily="34" charset="0"/>
              </a:rPr>
              <a:t>         What to look for and How to Maintain Silt Fence…..</a:t>
            </a:r>
          </a:p>
        </p:txBody>
      </p:sp>
      <p:graphicFrame>
        <p:nvGraphicFramePr>
          <p:cNvPr id="2" name="Table 1"/>
          <p:cNvGraphicFramePr>
            <a:graphicFrameLocks noGrp="1"/>
          </p:cNvGraphicFramePr>
          <p:nvPr>
            <p:extLst>
              <p:ext uri="{D42A27DB-BD31-4B8C-83A1-F6EECF244321}">
                <p14:modId xmlns:p14="http://schemas.microsoft.com/office/powerpoint/2010/main" val="3328302798"/>
              </p:ext>
            </p:extLst>
          </p:nvPr>
        </p:nvGraphicFramePr>
        <p:xfrm>
          <a:off x="1524000" y="1905000"/>
          <a:ext cx="9144000" cy="4946375"/>
        </p:xfrm>
        <a:graphic>
          <a:graphicData uri="http://schemas.openxmlformats.org/drawingml/2006/table">
            <a:tbl>
              <a:tblPr firstRow="1" bandRow="1">
                <a:tableStyleId>{93296810-A885-4BE3-A3E7-6D5BEEA58F35}</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687803">
                <a:tc>
                  <a:txBody>
                    <a:bodyPr/>
                    <a:lstStyle/>
                    <a:p>
                      <a:pPr algn="ctr"/>
                      <a:r>
                        <a:rPr lang="en-US" sz="2000" dirty="0">
                          <a:latin typeface="Arial" panose="020B0604020202020204" pitchFamily="34" charset="0"/>
                          <a:cs typeface="Arial" panose="020B0604020202020204" pitchFamily="34" charset="0"/>
                        </a:rPr>
                        <a:t>Problems to look for:</a:t>
                      </a:r>
                    </a:p>
                    <a:p>
                      <a:endParaRPr lang="en-US" sz="1800" dirty="0">
                        <a:latin typeface="Arial" panose="020B0604020202020204" pitchFamily="34" charset="0"/>
                        <a:cs typeface="Arial" panose="020B0604020202020204" pitchFamily="34" charset="0"/>
                      </a:endParaRPr>
                    </a:p>
                  </a:txBody>
                  <a:tcPr marT="45724" marB="45724"/>
                </a:tc>
                <a:tc>
                  <a:txBody>
                    <a:bodyPr/>
                    <a:lstStyle/>
                    <a:p>
                      <a:pPr algn="ctr"/>
                      <a:r>
                        <a:rPr lang="en-US" sz="2000" dirty="0">
                          <a:latin typeface="Arial" panose="020B0604020202020204" pitchFamily="34" charset="0"/>
                          <a:cs typeface="Arial" panose="020B0604020202020204" pitchFamily="34" charset="0"/>
                        </a:rPr>
                        <a:t>Possible remedies:</a:t>
                      </a:r>
                    </a:p>
                    <a:p>
                      <a:endParaRPr lang="en-US" sz="1800" dirty="0">
                        <a:latin typeface="Arial" panose="020B0604020202020204" pitchFamily="34" charset="0"/>
                        <a:cs typeface="Arial" panose="020B0604020202020204" pitchFamily="34" charset="0"/>
                      </a:endParaRPr>
                    </a:p>
                  </a:txBody>
                  <a:tcPr marT="45724" marB="45724"/>
                </a:tc>
                <a:extLst>
                  <a:ext uri="{0D108BD9-81ED-4DB2-BD59-A6C34878D82A}">
                    <a16:rowId xmlns:a16="http://schemas.microsoft.com/office/drawing/2014/main" val="10000"/>
                  </a:ext>
                </a:extLst>
              </a:tr>
              <a:tr h="550797">
                <a:tc>
                  <a:txBody>
                    <a:bodyPr/>
                    <a:lstStyle/>
                    <a:p>
                      <a:r>
                        <a:rPr lang="en-US" sz="2000" dirty="0">
                          <a:latin typeface="Arial" panose="020B0604020202020204" pitchFamily="34" charset="0"/>
                          <a:cs typeface="Arial" pitchFamily="34" charset="0"/>
                        </a:rPr>
                        <a:t>Undercutting of fence</a:t>
                      </a:r>
                    </a:p>
                  </a:txBody>
                  <a:tcPr marT="45724" marB="45724"/>
                </a:tc>
                <a:tc>
                  <a:txBody>
                    <a:bodyPr/>
                    <a:lstStyle/>
                    <a:p>
                      <a:r>
                        <a:rPr lang="en-US" sz="2000" dirty="0">
                          <a:latin typeface="Arial" panose="020B0604020202020204" pitchFamily="34" charset="0"/>
                          <a:cs typeface="Arial" pitchFamily="34" charset="0"/>
                        </a:rPr>
                        <a:t>Retrench and compact</a:t>
                      </a:r>
                    </a:p>
                  </a:txBody>
                  <a:tcPr marT="45724" marB="45724"/>
                </a:tc>
                <a:extLst>
                  <a:ext uri="{0D108BD9-81ED-4DB2-BD59-A6C34878D82A}">
                    <a16:rowId xmlns:a16="http://schemas.microsoft.com/office/drawing/2014/main" val="10001"/>
                  </a:ext>
                </a:extLst>
              </a:tr>
              <a:tr h="701098">
                <a:tc>
                  <a:txBody>
                    <a:bodyPr/>
                    <a:lstStyle/>
                    <a:p>
                      <a:r>
                        <a:rPr lang="en-US" sz="2000" dirty="0">
                          <a:latin typeface="Arial" panose="020B0604020202020204" pitchFamily="34" charset="0"/>
                          <a:cs typeface="Arial" pitchFamily="34" charset="0"/>
                        </a:rPr>
                        <a:t>Fence collapsing</a:t>
                      </a:r>
                    </a:p>
                  </a:txBody>
                  <a:tcPr marT="45724" marB="45724"/>
                </a:tc>
                <a:tc>
                  <a:txBody>
                    <a:bodyPr/>
                    <a:lstStyle/>
                    <a:p>
                      <a:r>
                        <a:rPr lang="en-US" sz="2000" dirty="0">
                          <a:latin typeface="Arial" panose="020B0604020202020204" pitchFamily="34" charset="0"/>
                          <a:cs typeface="Arial" panose="020B0604020202020204" pitchFamily="34" charset="0"/>
                        </a:rPr>
                        <a:t>Stake size, depth, check drainage area</a:t>
                      </a:r>
                    </a:p>
                    <a:p>
                      <a:r>
                        <a:rPr lang="en-US" sz="2000" dirty="0">
                          <a:latin typeface="Arial" panose="020B0604020202020204" pitchFamily="34" charset="0"/>
                          <a:cs typeface="Arial" panose="020B0604020202020204" pitchFamily="34" charset="0"/>
                        </a:rPr>
                        <a:t>Add support fencing</a:t>
                      </a:r>
                    </a:p>
                  </a:txBody>
                  <a:tcPr marT="45724" marB="45724"/>
                </a:tc>
                <a:extLst>
                  <a:ext uri="{0D108BD9-81ED-4DB2-BD59-A6C34878D82A}">
                    <a16:rowId xmlns:a16="http://schemas.microsoft.com/office/drawing/2014/main" val="10002"/>
                  </a:ext>
                </a:extLst>
              </a:tr>
              <a:tr h="5507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itchFamily="34" charset="0"/>
                        </a:rPr>
                        <a:t>Torn / clogged fabric</a:t>
                      </a:r>
                    </a:p>
                  </a:txBody>
                  <a:tcPr marT="45724" marB="45724"/>
                </a:tc>
                <a:tc>
                  <a:txBody>
                    <a:bodyPr/>
                    <a:lstStyle/>
                    <a:p>
                      <a:r>
                        <a:rPr lang="en-US" sz="2000" dirty="0">
                          <a:latin typeface="Arial" panose="020B0604020202020204" pitchFamily="34" charset="0"/>
                          <a:cs typeface="Arial" pitchFamily="34" charset="0"/>
                        </a:rPr>
                        <a:t>Replace</a:t>
                      </a:r>
                    </a:p>
                  </a:txBody>
                  <a:tcPr marT="45724" marB="45724"/>
                </a:tc>
                <a:extLst>
                  <a:ext uri="{0D108BD9-81ED-4DB2-BD59-A6C34878D82A}">
                    <a16:rowId xmlns:a16="http://schemas.microsoft.com/office/drawing/2014/main" val="10003"/>
                  </a:ext>
                </a:extLst>
              </a:tr>
              <a:tr h="444034">
                <a:tc>
                  <a:txBody>
                    <a:bodyPr/>
                    <a:lstStyle/>
                    <a:p>
                      <a:r>
                        <a:rPr lang="en-US" sz="2000" dirty="0">
                          <a:latin typeface="Arial" panose="020B0604020202020204" pitchFamily="34" charset="0"/>
                          <a:cs typeface="Arial" pitchFamily="34" charset="0"/>
                        </a:rPr>
                        <a:t>Runoff escaping around fence</a:t>
                      </a:r>
                    </a:p>
                  </a:txBody>
                  <a:tcPr marT="45724" marB="45724"/>
                </a:tc>
                <a:tc>
                  <a:txBody>
                    <a:bodyPr/>
                    <a:lstStyle/>
                    <a:p>
                      <a:r>
                        <a:rPr lang="en-US" sz="2000" dirty="0">
                          <a:latin typeface="Arial" panose="020B0604020202020204" pitchFamily="34" charset="0"/>
                          <a:cs typeface="Arial" pitchFamily="34" charset="0"/>
                        </a:rPr>
                        <a:t>Extend fence</a:t>
                      </a:r>
                    </a:p>
                  </a:txBody>
                  <a:tcPr marT="45724" marB="45724"/>
                </a:tc>
                <a:extLst>
                  <a:ext uri="{0D108BD9-81ED-4DB2-BD59-A6C34878D82A}">
                    <a16:rowId xmlns:a16="http://schemas.microsoft.com/office/drawing/2014/main" val="10004"/>
                  </a:ext>
                </a:extLst>
              </a:tr>
              <a:tr h="13107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Sediment level near halfway</a:t>
                      </a:r>
                      <a:r>
                        <a:rPr lang="en-US" sz="2000" baseline="0" dirty="0">
                          <a:latin typeface="Arial" panose="020B0604020202020204" pitchFamily="34" charset="0"/>
                          <a:cs typeface="Arial" panose="020B0604020202020204" pitchFamily="34" charset="0"/>
                        </a:rPr>
                        <a:t> to the </a:t>
                      </a:r>
                      <a:r>
                        <a:rPr lang="en-US" sz="2000" dirty="0">
                          <a:latin typeface="Arial" panose="020B0604020202020204" pitchFamily="34" charset="0"/>
                          <a:cs typeface="Arial" pitchFamily="34" charset="0"/>
                        </a:rPr>
                        <a:t>top of fence</a:t>
                      </a:r>
                    </a:p>
                    <a:p>
                      <a:endParaRPr lang="en-US" sz="2000" dirty="0">
                        <a:latin typeface="Arial" panose="020B0604020202020204" pitchFamily="34" charset="0"/>
                        <a:cs typeface="Arial" pitchFamily="34" charset="0"/>
                      </a:endParaRPr>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Remove sediments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Also,</a:t>
                      </a:r>
                      <a:r>
                        <a:rPr lang="en-US" sz="2000" baseline="0" dirty="0">
                          <a:latin typeface="Arial" panose="020B0604020202020204" pitchFamily="34" charset="0"/>
                          <a:cs typeface="Arial" panose="020B0604020202020204" pitchFamily="34" charset="0"/>
                        </a:rPr>
                        <a:t> check sources of erosion and take further action to control erosion</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aseline="0" dirty="0">
                          <a:latin typeface="Arial" panose="020B0604020202020204" pitchFamily="34" charset="0"/>
                          <a:cs typeface="Arial" panose="020B0604020202020204" pitchFamily="34" charset="0"/>
                        </a:rPr>
                        <a:t>source(s)</a:t>
                      </a:r>
                      <a:endParaRPr lang="en-US" sz="2000" dirty="0">
                        <a:latin typeface="Arial" panose="020B0604020202020204" pitchFamily="34" charset="0"/>
                        <a:cs typeface="Arial" pitchFamily="34" charset="0"/>
                      </a:endParaRPr>
                    </a:p>
                  </a:txBody>
                  <a:tcPr marT="45724" marB="45724"/>
                </a:tc>
                <a:extLst>
                  <a:ext uri="{0D108BD9-81ED-4DB2-BD59-A6C34878D82A}">
                    <a16:rowId xmlns:a16="http://schemas.microsoft.com/office/drawing/2014/main" val="10005"/>
                  </a:ext>
                </a:extLst>
              </a:tr>
              <a:tr h="701098">
                <a:tc>
                  <a:txBody>
                    <a:bodyPr/>
                    <a:lstStyle/>
                    <a:p>
                      <a:r>
                        <a:rPr lang="en-US" sz="2000" dirty="0">
                          <a:latin typeface="Arial" panose="020B0604020202020204" pitchFamily="34" charset="0"/>
                          <a:cs typeface="Arial" pitchFamily="34" charset="0"/>
                        </a:rPr>
                        <a:t>When job ends and site is stabilized</a:t>
                      </a:r>
                    </a:p>
                  </a:txBody>
                  <a:tcPr marT="45724" marB="45724"/>
                </a:tc>
                <a:tc>
                  <a:txBody>
                    <a:bodyPr/>
                    <a:lstStyle/>
                    <a:p>
                      <a:r>
                        <a:rPr lang="en-US" sz="2000" dirty="0">
                          <a:latin typeface="Arial" panose="020B0604020202020204" pitchFamily="34" charset="0"/>
                          <a:cs typeface="Arial" pitchFamily="34" charset="0"/>
                        </a:rPr>
                        <a:t>Remove silt fencing and reseed areas</a:t>
                      </a:r>
                    </a:p>
                    <a:p>
                      <a:endParaRPr lang="en-US" sz="2000" dirty="0">
                        <a:latin typeface="Arial" panose="020B0604020202020204" pitchFamily="34" charset="0"/>
                        <a:cs typeface="Arial" pitchFamily="34" charset="0"/>
                      </a:endParaRPr>
                    </a:p>
                  </a:txBody>
                  <a:tcPr marT="45724" marB="45724"/>
                </a:tc>
                <a:extLst>
                  <a:ext uri="{0D108BD9-81ED-4DB2-BD59-A6C34878D82A}">
                    <a16:rowId xmlns:a16="http://schemas.microsoft.com/office/drawing/2014/main" val="10006"/>
                  </a:ext>
                </a:extLst>
              </a:tr>
            </a:tbl>
          </a:graphicData>
        </a:graphic>
      </p:graphicFrame>
      <p:sp>
        <p:nvSpPr>
          <p:cNvPr id="5" name="Title 1">
            <a:extLst>
              <a:ext uri="{FF2B5EF4-FFF2-40B4-BE49-F238E27FC236}">
                <a16:creationId xmlns:a16="http://schemas.microsoft.com/office/drawing/2014/main" id="{917418C2-E9EA-453D-B6B6-85397D92A896}"/>
              </a:ext>
            </a:extLst>
          </p:cNvPr>
          <p:cNvSpPr txBox="1">
            <a:spLocks noChangeArrowheads="1"/>
          </p:cNvSpPr>
          <p:nvPr/>
        </p:nvSpPr>
        <p:spPr>
          <a:xfrm>
            <a:off x="3773487" y="290599"/>
            <a:ext cx="4645025" cy="6826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3.4.2 Silt Fence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8"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1125226-1883-47BE-9A43-FF62EB395A01}" type="slidenum">
              <a:rPr lang="en-US" altLang="en-US" sz="1200">
                <a:solidFill>
                  <a:schemeClr val="bg1"/>
                </a:solidFill>
              </a:rPr>
              <a:pPr/>
              <a:t>46</a:t>
            </a:fld>
            <a:endParaRPr lang="en-US" altLang="en-US" sz="1200" dirty="0">
              <a:solidFill>
                <a:schemeClr val="bg1"/>
              </a:solidFill>
            </a:endParaRPr>
          </a:p>
        </p:txBody>
      </p:sp>
      <p:sp>
        <p:nvSpPr>
          <p:cNvPr id="54276"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2018</a:t>
            </a:r>
          </a:p>
        </p:txBody>
      </p:sp>
      <p:sp>
        <p:nvSpPr>
          <p:cNvPr id="54274" name="Title 1"/>
          <p:cNvSpPr>
            <a:spLocks noGrp="1" noChangeArrowheads="1"/>
          </p:cNvSpPr>
          <p:nvPr>
            <p:ph type="title" idx="4294967295"/>
          </p:nvPr>
        </p:nvSpPr>
        <p:spPr>
          <a:xfrm>
            <a:off x="1524000" y="340922"/>
            <a:ext cx="9144000" cy="704850"/>
          </a:xfrm>
          <a:prstGeom prst="rect">
            <a:avLst/>
          </a:prstGeom>
        </p:spPr>
        <p:txBody>
          <a:bodyPr>
            <a:noAutofit/>
          </a:bodyPr>
          <a:lstStyle/>
          <a:p>
            <a:r>
              <a:rPr lang="en-US" altLang="en-US" sz="4400" dirty="0">
                <a:solidFill>
                  <a:schemeClr val="bg1"/>
                </a:solidFill>
                <a:latin typeface="Arial" panose="020B0604020202020204" pitchFamily="34" charset="0"/>
                <a:cs typeface="Arial" panose="020B0604020202020204" pitchFamily="34" charset="0"/>
              </a:rPr>
              <a:t>3.4.3 Filter Sock – SRFR or Wattle</a:t>
            </a:r>
          </a:p>
        </p:txBody>
      </p:sp>
      <p:sp>
        <p:nvSpPr>
          <p:cNvPr id="54275" name="Content Placeholder 2"/>
          <p:cNvSpPr>
            <a:spLocks noGrp="1" noChangeArrowheads="1"/>
          </p:cNvSpPr>
          <p:nvPr>
            <p:ph idx="4294967295"/>
          </p:nvPr>
        </p:nvSpPr>
        <p:spPr>
          <a:xfrm>
            <a:off x="122386" y="1318945"/>
            <a:ext cx="9707414" cy="1119455"/>
          </a:xfrm>
          <a:prstGeom prst="rect">
            <a:avLst/>
          </a:prstGeom>
        </p:spPr>
        <p:txBody>
          <a:bodyPr/>
          <a:lstStyle/>
          <a:p>
            <a:pPr marL="0" indent="0">
              <a:lnSpc>
                <a:spcPct val="100000"/>
              </a:lnSpc>
              <a:spcBef>
                <a:spcPct val="0"/>
              </a:spcBef>
              <a:buNone/>
            </a:pPr>
            <a:r>
              <a:rPr lang="en-US" altLang="en-US" sz="2400" dirty="0">
                <a:solidFill>
                  <a:srgbClr val="FF0000"/>
                </a:solidFill>
                <a:latin typeface="Arial" panose="020B0604020202020204" pitchFamily="34" charset="0"/>
                <a:cs typeface="Arial" pitchFamily="34" charset="0"/>
              </a:rPr>
              <a:t>Definition:</a:t>
            </a:r>
            <a:r>
              <a:rPr lang="en-US" altLang="en-US" sz="2400" dirty="0">
                <a:latin typeface="Arial" panose="020B0604020202020204" pitchFamily="34" charset="0"/>
                <a:cs typeface="Arial" pitchFamily="34" charset="0"/>
              </a:rPr>
              <a:t> a three-dimensional, tubular sediment control and storm water runoff filtration device.</a:t>
            </a:r>
            <a:endParaRPr lang="en-US" altLang="en-US" sz="2400" dirty="0">
              <a:latin typeface="Arial" panose="020B0604020202020204" pitchFamily="34" charset="0"/>
            </a:endParaRPr>
          </a:p>
        </p:txBody>
      </p:sp>
      <p:sp>
        <p:nvSpPr>
          <p:cNvPr id="4" name="TextBox 3"/>
          <p:cNvSpPr txBox="1"/>
          <p:nvPr/>
        </p:nvSpPr>
        <p:spPr>
          <a:xfrm>
            <a:off x="67192" y="2138364"/>
            <a:ext cx="7400407" cy="4493538"/>
          </a:xfrm>
          <a:prstGeom prst="rect">
            <a:avLst/>
          </a:prstGeom>
          <a:noFill/>
          <a:ln>
            <a:noFill/>
          </a:ln>
        </p:spPr>
        <p:txBody>
          <a:bodyPr wrap="square">
            <a:spAutoFit/>
          </a:bodyPr>
          <a:lstStyle/>
          <a:p>
            <a:pPr>
              <a:defRPr/>
            </a:pPr>
            <a:r>
              <a:rPr lang="en-US" sz="2200" dirty="0">
                <a:solidFill>
                  <a:srgbClr val="FF0000"/>
                </a:solidFill>
              </a:rPr>
              <a:t>Purposes</a:t>
            </a:r>
            <a:r>
              <a:rPr lang="en-US" sz="2200" dirty="0"/>
              <a:t>: </a:t>
            </a:r>
          </a:p>
          <a:p>
            <a:pPr marL="342900" indent="-342900">
              <a:buFont typeface="Arial" pitchFamily="34" charset="0"/>
              <a:buChar char="•"/>
              <a:defRPr/>
            </a:pPr>
            <a:r>
              <a:rPr lang="en-US" sz="2200" dirty="0"/>
              <a:t>to trap or filter small amounts of sediments</a:t>
            </a:r>
          </a:p>
          <a:p>
            <a:pPr marL="342900" indent="-342900">
              <a:buFont typeface="Arial" pitchFamily="34" charset="0"/>
              <a:buChar char="•"/>
              <a:defRPr/>
            </a:pPr>
            <a:r>
              <a:rPr lang="en-US" sz="2200" dirty="0"/>
              <a:t>to slow the velocity of sheet flows and low to moderate level channel flows</a:t>
            </a:r>
          </a:p>
          <a:p>
            <a:pPr marL="342900" indent="-342900">
              <a:buFont typeface="Arial" pitchFamily="34" charset="0"/>
              <a:buChar char="•"/>
              <a:defRPr/>
            </a:pPr>
            <a:r>
              <a:rPr lang="en-US" sz="2200" dirty="0"/>
              <a:t>Sediment Retention Fiber Roll (</a:t>
            </a:r>
            <a:r>
              <a:rPr lang="en-US" sz="2200" b="1" dirty="0"/>
              <a:t>SRFR</a:t>
            </a:r>
            <a:r>
              <a:rPr lang="en-US" sz="2200" dirty="0"/>
              <a:t>) are used to slow and spread runoff, reducing sediment entering retention ponds, lakes and other water bodies.</a:t>
            </a:r>
          </a:p>
          <a:p>
            <a:pPr>
              <a:defRPr/>
            </a:pPr>
            <a:endParaRPr lang="en-US" sz="2200" dirty="0"/>
          </a:p>
          <a:p>
            <a:pPr>
              <a:defRPr/>
            </a:pPr>
            <a:r>
              <a:rPr lang="en-US" sz="2200" dirty="0">
                <a:solidFill>
                  <a:srgbClr val="FF0000"/>
                </a:solidFill>
              </a:rPr>
              <a:t>Condition where practice applies</a:t>
            </a:r>
            <a:r>
              <a:rPr lang="en-US" sz="2200" dirty="0"/>
              <a:t>:</a:t>
            </a:r>
          </a:p>
          <a:p>
            <a:pPr>
              <a:defRPr/>
            </a:pPr>
            <a:r>
              <a:rPr lang="en-US" sz="2200" dirty="0"/>
              <a:t>Drainage area &lt; 1/4 acre / 100’ of barrier</a:t>
            </a:r>
          </a:p>
          <a:p>
            <a:pPr>
              <a:defRPr/>
            </a:pPr>
            <a:r>
              <a:rPr lang="en-US" sz="2200" dirty="0"/>
              <a:t>Slope length &lt; 100’ behind barrier</a:t>
            </a:r>
          </a:p>
          <a:p>
            <a:pPr>
              <a:defRPr/>
            </a:pPr>
            <a:r>
              <a:rPr lang="en-US" sz="2200" dirty="0"/>
              <a:t>Gradient behind barrier &lt; 50%</a:t>
            </a:r>
          </a:p>
          <a:p>
            <a:pPr>
              <a:defRPr/>
            </a:pPr>
            <a:r>
              <a:rPr lang="en-US" sz="2200" dirty="0"/>
              <a:t>Can be used on pavement</a:t>
            </a:r>
          </a:p>
        </p:txBody>
      </p:sp>
      <p:pic>
        <p:nvPicPr>
          <p:cNvPr id="1026" name="Picture 2" descr="page5image1356464656">
            <a:extLst>
              <a:ext uri="{FF2B5EF4-FFF2-40B4-BE49-F238E27FC236}">
                <a16:creationId xmlns:a16="http://schemas.microsoft.com/office/drawing/2014/main" id="{687C4971-CF51-AA4D-AC8D-2E5AD998F9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1839637"/>
            <a:ext cx="4724400" cy="446713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4C4D0AD-A9D7-8D4D-B30E-416EF4D64403}"/>
              </a:ext>
            </a:extLst>
          </p:cNvPr>
          <p:cNvSpPr txBox="1"/>
          <p:nvPr/>
        </p:nvSpPr>
        <p:spPr>
          <a:xfrm>
            <a:off x="8085053" y="6344059"/>
            <a:ext cx="4039754" cy="954107"/>
          </a:xfrm>
          <a:prstGeom prst="rect">
            <a:avLst/>
          </a:prstGeom>
          <a:noFill/>
        </p:spPr>
        <p:txBody>
          <a:bodyPr wrap="square" rtlCol="0">
            <a:spAutoFit/>
          </a:bodyPr>
          <a:lstStyle/>
          <a:p>
            <a:r>
              <a:rPr lang="en-US" sz="800" dirty="0"/>
              <a:t>Credit:  American Association of State Highway and Transportation Officials </a:t>
            </a:r>
          </a:p>
          <a:p>
            <a:r>
              <a:rPr lang="en-US" sz="800" dirty="0"/>
              <a:t>US Army Corps of Engineers </a:t>
            </a:r>
          </a:p>
          <a:p>
            <a:r>
              <a:rPr lang="en-US" sz="800" dirty="0"/>
              <a:t>United States Department of Agriculture Natural Resources Conservation Service </a:t>
            </a:r>
          </a:p>
          <a:p>
            <a:r>
              <a:rPr lang="en-US" sz="800" dirty="0"/>
              <a:t>U.S. Environmental Protection Agency </a:t>
            </a:r>
          </a:p>
          <a:p>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2"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22A83F41-2D59-41D5-876A-B0635C3ED469}" type="slidenum">
              <a:rPr lang="en-US" altLang="en-US" sz="1200">
                <a:solidFill>
                  <a:schemeClr val="bg1"/>
                </a:solidFill>
              </a:rPr>
              <a:pPr/>
              <a:t>47</a:t>
            </a:fld>
            <a:endParaRPr lang="en-US" altLang="en-US" sz="1200" dirty="0">
              <a:solidFill>
                <a:schemeClr val="bg1"/>
              </a:solidFill>
            </a:endParaRPr>
          </a:p>
        </p:txBody>
      </p:sp>
      <p:sp>
        <p:nvSpPr>
          <p:cNvPr id="55301"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3.4.3 Filter Sock</a:t>
            </a:r>
          </a:p>
        </p:txBody>
      </p:sp>
      <p:sp>
        <p:nvSpPr>
          <p:cNvPr id="64515" name="Content Placeholder 2"/>
          <p:cNvSpPr>
            <a:spLocks noGrp="1" noChangeArrowheads="1"/>
          </p:cNvSpPr>
          <p:nvPr>
            <p:ph idx="4294967295"/>
          </p:nvPr>
        </p:nvSpPr>
        <p:spPr>
          <a:xfrm>
            <a:off x="0" y="1622425"/>
            <a:ext cx="8305800" cy="5084763"/>
          </a:xfrm>
          <a:prstGeom prst="rect">
            <a:avLst/>
          </a:prstGeom>
        </p:spPr>
        <p:txBody>
          <a:bodyPr/>
          <a:lstStyle/>
          <a:p>
            <a:pPr marL="0" indent="0">
              <a:buNone/>
              <a:defRPr/>
            </a:pPr>
            <a:r>
              <a:rPr lang="en-US" altLang="en-US" sz="2600" dirty="0">
                <a:solidFill>
                  <a:srgbClr val="FF0000"/>
                </a:solidFill>
                <a:latin typeface="Arial" panose="020B0604020202020204" pitchFamily="34" charset="0"/>
              </a:rPr>
              <a:t>Planning Considerations</a:t>
            </a:r>
            <a:r>
              <a:rPr lang="en-US" altLang="en-US" sz="2600" dirty="0">
                <a:latin typeface="Arial" panose="020B0604020202020204" pitchFamily="34" charset="0"/>
              </a:rPr>
              <a:t>:</a:t>
            </a:r>
          </a:p>
          <a:p>
            <a:pPr>
              <a:defRPr/>
            </a:pPr>
            <a:r>
              <a:rPr lang="en-US" altLang="en-US" sz="2600" dirty="0">
                <a:latin typeface="Arial" panose="020B0604020202020204" pitchFamily="34" charset="0"/>
              </a:rPr>
              <a:t>No formal design required</a:t>
            </a:r>
          </a:p>
          <a:p>
            <a:pPr>
              <a:defRPr/>
            </a:pPr>
            <a:r>
              <a:rPr lang="en-US" altLang="en-US" sz="2600" dirty="0">
                <a:latin typeface="Arial" panose="020B0604020202020204" pitchFamily="34" charset="0"/>
              </a:rPr>
              <a:t>Does not require trenching (but can be trenched in for additional support)</a:t>
            </a:r>
          </a:p>
          <a:p>
            <a:pPr>
              <a:defRPr/>
            </a:pPr>
            <a:r>
              <a:rPr lang="en-US" altLang="en-US" sz="2600" dirty="0">
                <a:latin typeface="Arial" panose="020B0604020202020204" pitchFamily="34" charset="0"/>
              </a:rPr>
              <a:t>Seed can be incorporated</a:t>
            </a:r>
          </a:p>
          <a:p>
            <a:pPr>
              <a:defRPr/>
            </a:pPr>
            <a:r>
              <a:rPr lang="en-US" altLang="en-US" sz="2600" dirty="0">
                <a:latin typeface="Arial" panose="020B0604020202020204" pitchFamily="34" charset="0"/>
              </a:rPr>
              <a:t>Biodegradable / Photodegradable</a:t>
            </a:r>
          </a:p>
          <a:p>
            <a:pPr>
              <a:defRPr/>
            </a:pPr>
            <a:r>
              <a:rPr lang="en-US" altLang="en-US" sz="2600" dirty="0">
                <a:latin typeface="Arial" panose="020B0604020202020204" pitchFamily="34" charset="0"/>
              </a:rPr>
              <a:t>Remove cloth to spread organic materials on job site</a:t>
            </a:r>
          </a:p>
          <a:p>
            <a:pPr>
              <a:defRPr/>
            </a:pPr>
            <a:r>
              <a:rPr lang="en-US" altLang="en-US" sz="2600" dirty="0">
                <a:latin typeface="Arial" panose="020B0604020202020204" pitchFamily="34" charset="0"/>
              </a:rPr>
              <a:t>Apply along land surface contours</a:t>
            </a:r>
          </a:p>
          <a:p>
            <a:pPr>
              <a:defRPr/>
            </a:pPr>
            <a:r>
              <a:rPr lang="en-US" altLang="en-US" sz="2600" dirty="0">
                <a:latin typeface="Arial" panose="020B0604020202020204" pitchFamily="34" charset="0"/>
              </a:rPr>
              <a:t>Life expectancy of 9 months</a:t>
            </a:r>
          </a:p>
        </p:txBody>
      </p:sp>
      <p:pic>
        <p:nvPicPr>
          <p:cNvPr id="5530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4013200"/>
            <a:ext cx="3455987"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1308100"/>
            <a:ext cx="3449637"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a:extLst>
              <a:ext uri="{FF2B5EF4-FFF2-40B4-BE49-F238E27FC236}">
                <a16:creationId xmlns:a16="http://schemas.microsoft.com/office/drawing/2014/main" id="{7C683BC6-BDF3-4BFF-9E08-04F02934749A}"/>
              </a:ext>
            </a:extLst>
          </p:cNvPr>
          <p:cNvSpPr txBox="1">
            <a:spLocks noChangeArrowheads="1"/>
          </p:cNvSpPr>
          <p:nvPr/>
        </p:nvSpPr>
        <p:spPr>
          <a:xfrm>
            <a:off x="1524000" y="340922"/>
            <a:ext cx="91440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3.4.3 Filter Sock – SRFR or Wattle</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6" name="Slide Number Placeholder 5"/>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6552024-9A7F-4C76-8C90-874F095CFC55}" type="slidenum">
              <a:rPr lang="en-US" altLang="en-US" sz="1200">
                <a:solidFill>
                  <a:schemeClr val="bg1"/>
                </a:solidFill>
              </a:rPr>
              <a:pPr/>
              <a:t>48</a:t>
            </a:fld>
            <a:endParaRPr lang="en-US" altLang="en-US" sz="1200" dirty="0">
              <a:solidFill>
                <a:schemeClr val="bg1"/>
              </a:solidFill>
            </a:endParaRPr>
          </a:p>
        </p:txBody>
      </p:sp>
      <p:sp>
        <p:nvSpPr>
          <p:cNvPr id="56324" name="Date Placeholder 3"/>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1A65E7EF-42AA-4D59-8CA1-77B30F7A6FF8}" type="datetime1">
              <a:rPr lang="en-US" altLang="en-US" sz="1200">
                <a:solidFill>
                  <a:schemeClr val="bg1"/>
                </a:solidFill>
              </a:rPr>
              <a:pPr/>
              <a:t>3/2/2023</a:t>
            </a:fld>
            <a:endParaRPr lang="en-US" altLang="en-US" sz="1200" dirty="0">
              <a:solidFill>
                <a:schemeClr val="bg1"/>
              </a:solidFill>
            </a:endParaRPr>
          </a:p>
        </p:txBody>
      </p:sp>
      <p:sp>
        <p:nvSpPr>
          <p:cNvPr id="56325" name="Footer Placeholder 4"/>
          <p:cNvSpPr>
            <a:spLocks noGrp="1" noChangeArrowheads="1"/>
          </p:cNvSpPr>
          <p:nvPr>
            <p:ph type="ftr" sz="quarter" idx="4294967295"/>
          </p:nvPr>
        </p:nvSpPr>
        <p:spPr bwMode="auto">
          <a:xfrm>
            <a:off x="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sz="1200" dirty="0">
                <a:solidFill>
                  <a:schemeClr val="bg1"/>
                </a:solidFill>
              </a:rPr>
              <a:t>3.4.3 Filter Sock</a:t>
            </a:r>
          </a:p>
        </p:txBody>
      </p:sp>
      <p:sp>
        <p:nvSpPr>
          <p:cNvPr id="56323" name="Content Placeholder 2"/>
          <p:cNvSpPr>
            <a:spLocks noGrp="1" noChangeArrowheads="1"/>
          </p:cNvSpPr>
          <p:nvPr>
            <p:ph idx="4294967295"/>
          </p:nvPr>
        </p:nvSpPr>
        <p:spPr>
          <a:xfrm>
            <a:off x="6317632" y="1317554"/>
            <a:ext cx="3459162" cy="457200"/>
          </a:xfrm>
          <a:prstGeom prst="rect">
            <a:avLst/>
          </a:prstGeom>
        </p:spPr>
        <p:txBody>
          <a:bodyPr/>
          <a:lstStyle/>
          <a:p>
            <a:pPr marL="0" indent="0">
              <a:buNone/>
            </a:pPr>
            <a:r>
              <a:rPr lang="en-US" altLang="en-US" sz="2800" dirty="0">
                <a:solidFill>
                  <a:srgbClr val="FF0000"/>
                </a:solidFill>
                <a:latin typeface="Arial" panose="020B0604020202020204" pitchFamily="34" charset="0"/>
              </a:rPr>
              <a:t>Construction Specs</a:t>
            </a:r>
            <a:r>
              <a:rPr lang="en-US" altLang="en-US" sz="2800" dirty="0">
                <a:latin typeface="Arial" panose="020B0604020202020204" pitchFamily="34" charset="0"/>
              </a:rPr>
              <a:t>:</a:t>
            </a:r>
          </a:p>
          <a:p>
            <a:pPr marL="0" indent="0">
              <a:buNone/>
            </a:pPr>
            <a:endParaRPr lang="en-US" altLang="en-US" sz="2800" dirty="0">
              <a:latin typeface="Arial" panose="020B0604020202020204" pitchFamily="34" charset="0"/>
            </a:endParaRPr>
          </a:p>
        </p:txBody>
      </p:sp>
      <p:sp>
        <p:nvSpPr>
          <p:cNvPr id="56330" name="Rectangle 2"/>
          <p:cNvSpPr>
            <a:spLocks noChangeArrowheads="1"/>
          </p:cNvSpPr>
          <p:nvPr/>
        </p:nvSpPr>
        <p:spPr bwMode="auto">
          <a:xfrm>
            <a:off x="6317632" y="1776403"/>
            <a:ext cx="5762999" cy="3557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110000"/>
              </a:lnSpc>
              <a:buFont typeface="Arial" pitchFamily="34" charset="0"/>
              <a:buChar char="•"/>
            </a:pPr>
            <a:r>
              <a:rPr lang="en-US" sz="2600" dirty="0"/>
              <a:t>Height: &lt; 24”</a:t>
            </a:r>
          </a:p>
          <a:p>
            <a:pPr marL="342900" indent="-342900">
              <a:lnSpc>
                <a:spcPct val="110000"/>
              </a:lnSpc>
              <a:buFont typeface="Arial" pitchFamily="34" charset="0"/>
              <a:buChar char="•"/>
            </a:pPr>
            <a:r>
              <a:rPr lang="en-US" sz="2600" dirty="0"/>
              <a:t>Posts: 2 x 2 wooden, 3’ post spacing: 10’ max. driven 8”-12” deep minimum</a:t>
            </a:r>
          </a:p>
          <a:p>
            <a:pPr marL="342900" indent="-342900">
              <a:lnSpc>
                <a:spcPct val="110000"/>
              </a:lnSpc>
              <a:buFont typeface="Arial" pitchFamily="34" charset="0"/>
              <a:buChar char="•"/>
            </a:pPr>
            <a:r>
              <a:rPr lang="en-US" sz="2600" dirty="0"/>
              <a:t>May be used on pavement with concrete blocks used to secure</a:t>
            </a:r>
          </a:p>
          <a:p>
            <a:pPr marL="342900" indent="-342900">
              <a:lnSpc>
                <a:spcPct val="110000"/>
              </a:lnSpc>
              <a:buFont typeface="Arial" pitchFamily="34" charset="0"/>
              <a:buChar char="•"/>
            </a:pPr>
            <a:r>
              <a:rPr lang="en-US" sz="2600" dirty="0"/>
              <a:t>Should be staked on sides and not through the sock</a:t>
            </a:r>
          </a:p>
        </p:txBody>
      </p:sp>
      <p:pic>
        <p:nvPicPr>
          <p:cNvPr id="3" name="Picture 2">
            <a:extLst>
              <a:ext uri="{FF2B5EF4-FFF2-40B4-BE49-F238E27FC236}">
                <a16:creationId xmlns:a16="http://schemas.microsoft.com/office/drawing/2014/main" id="{13C87D01-1278-A342-8241-A02AFBCA2093}"/>
              </a:ext>
            </a:extLst>
          </p:cNvPr>
          <p:cNvPicPr>
            <a:picLocks noChangeAspect="1"/>
          </p:cNvPicPr>
          <p:nvPr/>
        </p:nvPicPr>
        <p:blipFill>
          <a:blip r:embed="rId3"/>
          <a:stretch>
            <a:fillRect/>
          </a:stretch>
        </p:blipFill>
        <p:spPr>
          <a:xfrm>
            <a:off x="221632" y="3975810"/>
            <a:ext cx="5898306" cy="2827540"/>
          </a:xfrm>
          <a:prstGeom prst="rect">
            <a:avLst/>
          </a:prstGeom>
        </p:spPr>
      </p:pic>
      <p:pic>
        <p:nvPicPr>
          <p:cNvPr id="4" name="Picture 3">
            <a:extLst>
              <a:ext uri="{FF2B5EF4-FFF2-40B4-BE49-F238E27FC236}">
                <a16:creationId xmlns:a16="http://schemas.microsoft.com/office/drawing/2014/main" id="{303876CE-FF0A-B144-8AA8-25712B5B681B}"/>
              </a:ext>
            </a:extLst>
          </p:cNvPr>
          <p:cNvPicPr>
            <a:picLocks noChangeAspect="1"/>
          </p:cNvPicPr>
          <p:nvPr/>
        </p:nvPicPr>
        <p:blipFill>
          <a:blip r:embed="rId4"/>
          <a:stretch>
            <a:fillRect/>
          </a:stretch>
        </p:blipFill>
        <p:spPr>
          <a:xfrm>
            <a:off x="207808" y="1319202"/>
            <a:ext cx="5888192" cy="2621969"/>
          </a:xfrm>
          <a:prstGeom prst="rect">
            <a:avLst/>
          </a:prstGeom>
        </p:spPr>
      </p:pic>
      <p:sp>
        <p:nvSpPr>
          <p:cNvPr id="10" name="Title 1">
            <a:extLst>
              <a:ext uri="{FF2B5EF4-FFF2-40B4-BE49-F238E27FC236}">
                <a16:creationId xmlns:a16="http://schemas.microsoft.com/office/drawing/2014/main" id="{87395E89-BB64-4A4B-B9FD-9E4107896003}"/>
              </a:ext>
            </a:extLst>
          </p:cNvPr>
          <p:cNvSpPr txBox="1">
            <a:spLocks noChangeArrowheads="1"/>
          </p:cNvSpPr>
          <p:nvPr/>
        </p:nvSpPr>
        <p:spPr>
          <a:xfrm>
            <a:off x="1524000" y="340922"/>
            <a:ext cx="91440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3.4.3 Filter Sock – SRFR or Wattle</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371600"/>
            <a:ext cx="7885323" cy="4876800"/>
          </a:xfrm>
          <a:prstGeom prst="rect">
            <a:avLst/>
          </a:prstGeom>
        </p:spPr>
        <p:txBody>
          <a:bodyPr/>
          <a:lstStyle/>
          <a:p>
            <a:pPr marL="0" indent="0">
              <a:buNone/>
            </a:pPr>
            <a:r>
              <a:rPr lang="en-US" sz="2800" dirty="0">
                <a:solidFill>
                  <a:srgbClr val="FF0000"/>
                </a:solidFill>
                <a:latin typeface="Arial" panose="020B0604020202020204" pitchFamily="34" charset="0"/>
              </a:rPr>
              <a:t>Installation</a:t>
            </a:r>
            <a:r>
              <a:rPr lang="en-US" sz="2800" dirty="0">
                <a:latin typeface="Arial" panose="020B0604020202020204" pitchFamily="34" charset="0"/>
              </a:rPr>
              <a:t>:</a:t>
            </a:r>
          </a:p>
          <a:p>
            <a:r>
              <a:rPr lang="en-US" sz="2800" dirty="0">
                <a:latin typeface="Arial" panose="020B0604020202020204" pitchFamily="34" charset="0"/>
              </a:rPr>
              <a:t>Post spaced a maximum 10 feet apart</a:t>
            </a:r>
          </a:p>
          <a:p>
            <a:r>
              <a:rPr lang="en-US" sz="2800" dirty="0">
                <a:latin typeface="Arial" panose="020B0604020202020204" pitchFamily="34" charset="0"/>
              </a:rPr>
              <a:t>Post driven in 8 inches in clay or 12 inches in sand </a:t>
            </a:r>
          </a:p>
          <a:p>
            <a:r>
              <a:rPr lang="en-US" sz="2800" dirty="0">
                <a:latin typeface="Arial" panose="020B0604020202020204" pitchFamily="34" charset="0"/>
              </a:rPr>
              <a:t>For pavement – heavy concrete blocks or rock bags behind socks for stabilization</a:t>
            </a:r>
          </a:p>
          <a:p>
            <a:r>
              <a:rPr lang="en-US" sz="2800" dirty="0">
                <a:latin typeface="Arial" panose="020B0604020202020204" pitchFamily="34" charset="0"/>
              </a:rPr>
              <a:t>Overlap two sections about a foot and stake each sock</a:t>
            </a:r>
          </a:p>
          <a:p>
            <a:r>
              <a:rPr lang="en-US" sz="2800" dirty="0">
                <a:latin typeface="Arial" panose="020B0604020202020204" pitchFamily="34" charset="0"/>
              </a:rPr>
              <a:t>When no longer needed, cut open and spread organic materials out and apply grass seeding</a:t>
            </a:r>
          </a:p>
          <a:p>
            <a:r>
              <a:rPr lang="en-US" sz="2800" dirty="0">
                <a:latin typeface="Arial" panose="020B0604020202020204" pitchFamily="34" charset="0"/>
              </a:rPr>
              <a:t>Not for use in streams</a:t>
            </a:r>
          </a:p>
        </p:txBody>
      </p:sp>
      <p:pic>
        <p:nvPicPr>
          <p:cNvPr id="2" name="Picture 1">
            <a:extLst>
              <a:ext uri="{FF2B5EF4-FFF2-40B4-BE49-F238E27FC236}">
                <a16:creationId xmlns:a16="http://schemas.microsoft.com/office/drawing/2014/main" id="{81F2E3B8-2A23-0441-9EEF-CA3D6397C347}"/>
              </a:ext>
            </a:extLst>
          </p:cNvPr>
          <p:cNvPicPr>
            <a:picLocks noChangeAspect="1"/>
          </p:cNvPicPr>
          <p:nvPr/>
        </p:nvPicPr>
        <p:blipFill>
          <a:blip r:embed="rId3"/>
          <a:stretch>
            <a:fillRect/>
          </a:stretch>
        </p:blipFill>
        <p:spPr>
          <a:xfrm>
            <a:off x="7776489" y="1295400"/>
            <a:ext cx="4221303" cy="4297363"/>
          </a:xfrm>
          <a:prstGeom prst="rect">
            <a:avLst/>
          </a:prstGeom>
        </p:spPr>
      </p:pic>
      <p:sp>
        <p:nvSpPr>
          <p:cNvPr id="5" name="Title 1">
            <a:extLst>
              <a:ext uri="{FF2B5EF4-FFF2-40B4-BE49-F238E27FC236}">
                <a16:creationId xmlns:a16="http://schemas.microsoft.com/office/drawing/2014/main" id="{544BA876-0A4A-4989-8A27-7C53F091B69B}"/>
              </a:ext>
            </a:extLst>
          </p:cNvPr>
          <p:cNvSpPr txBox="1">
            <a:spLocks noChangeArrowheads="1"/>
          </p:cNvSpPr>
          <p:nvPr/>
        </p:nvSpPr>
        <p:spPr>
          <a:xfrm>
            <a:off x="1524000" y="340922"/>
            <a:ext cx="91440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3.4.3 Filter Sock – SRFR or Wattle</a:t>
            </a:r>
            <a:endParaRPr lang="en-US" alt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0235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ext Box 6"/>
          <p:cNvSpPr txBox="1">
            <a:spLocks noChangeArrowheads="1"/>
          </p:cNvSpPr>
          <p:nvPr/>
        </p:nvSpPr>
        <p:spPr bwMode="auto">
          <a:xfrm>
            <a:off x="9753600" y="6248400"/>
            <a:ext cx="914400" cy="457200"/>
          </a:xfrm>
          <a:prstGeom prst="rect">
            <a:avLst/>
          </a:prstGeom>
          <a:noFill/>
          <a:ln w="15875">
            <a:noFill/>
            <a:miter lim="800000"/>
            <a:headEnd/>
            <a:tailEnd/>
          </a:ln>
          <a:effectLst/>
        </p:spPr>
        <p:txBody>
          <a:bodyPr>
            <a:spAutoFit/>
          </a:bodyPr>
          <a:lstStyle/>
          <a:p>
            <a:pPr>
              <a:spcBef>
                <a:spcPct val="50000"/>
              </a:spcBef>
              <a:defRPr/>
            </a:pPr>
            <a:endParaRPr lang="en-US" dirty="0">
              <a:solidFill>
                <a:prstClr val="black"/>
              </a:solidFill>
              <a:effectLst>
                <a:outerShdw blurRad="38100" dist="38100" dir="2700000" algn="tl">
                  <a:srgbClr val="000000"/>
                </a:outerShdw>
              </a:effectLst>
            </a:endParaRPr>
          </a:p>
        </p:txBody>
      </p:sp>
      <p:sp>
        <p:nvSpPr>
          <p:cNvPr id="4" name="Rectangle 3"/>
          <p:cNvSpPr txBox="1">
            <a:spLocks noChangeArrowheads="1"/>
          </p:cNvSpPr>
          <p:nvPr/>
        </p:nvSpPr>
        <p:spPr>
          <a:xfrm>
            <a:off x="381000" y="1752600"/>
            <a:ext cx="11049000" cy="4953000"/>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b="1" dirty="0">
                <a:latin typeface="Arial" panose="020B0604020202020204" pitchFamily="34" charset="0"/>
                <a:cs typeface="Arial" panose="020B0604020202020204" pitchFamily="34" charset="0"/>
              </a:rPr>
              <a:t>Three Phases to Sequencing:</a:t>
            </a:r>
          </a:p>
          <a:p>
            <a:pPr marL="0" indent="0" fontAlgn="auto">
              <a:spcAft>
                <a:spcPts val="0"/>
              </a:spcAft>
              <a:buNone/>
              <a:defRPr/>
            </a:pPr>
            <a:endParaRPr lang="en-US" b="1" dirty="0">
              <a:solidFill>
                <a:srgbClr val="C00000"/>
              </a:solidFill>
              <a:latin typeface="Arial" panose="020B0604020202020204" pitchFamily="34" charset="0"/>
              <a:cs typeface="Arial" panose="020B0604020202020204" pitchFamily="34" charset="0"/>
            </a:endParaRPr>
          </a:p>
          <a:p>
            <a:pPr marL="0" indent="0" fontAlgn="auto">
              <a:spcAft>
                <a:spcPts val="0"/>
              </a:spcAft>
              <a:buNone/>
              <a:defRPr/>
            </a:pPr>
            <a:r>
              <a:rPr lang="en-US" b="1" dirty="0">
                <a:solidFill>
                  <a:srgbClr val="C00000"/>
                </a:solidFill>
                <a:latin typeface="Arial" panose="020B0604020202020204" pitchFamily="34" charset="0"/>
                <a:cs typeface="Arial" panose="020B0604020202020204" pitchFamily="34" charset="0"/>
              </a:rPr>
              <a:t>Phase 1: </a:t>
            </a:r>
            <a:r>
              <a:rPr lang="en-US" b="1" dirty="0">
                <a:latin typeface="Arial" panose="020B0604020202020204" pitchFamily="34" charset="0"/>
                <a:cs typeface="Arial" panose="020B0604020202020204" pitchFamily="34" charset="0"/>
              </a:rPr>
              <a:t>initial installation of erosion and sediment controls prior to clearing</a:t>
            </a:r>
          </a:p>
          <a:p>
            <a:pPr fontAlgn="auto">
              <a:lnSpc>
                <a:spcPct val="60000"/>
              </a:lnSpc>
              <a:spcAft>
                <a:spcPts val="0"/>
              </a:spcAft>
              <a:buNone/>
              <a:defRPr/>
            </a:pPr>
            <a:endParaRPr lang="en-US" b="1" dirty="0">
              <a:latin typeface="Arial" panose="020B0604020202020204" pitchFamily="34" charset="0"/>
              <a:cs typeface="Arial" panose="020B0604020202020204" pitchFamily="34" charset="0"/>
            </a:endParaRPr>
          </a:p>
          <a:p>
            <a:pPr marL="0" indent="0" fontAlgn="auto">
              <a:spcAft>
                <a:spcPts val="0"/>
              </a:spcAft>
              <a:buNone/>
              <a:defRPr/>
            </a:pPr>
            <a:r>
              <a:rPr lang="en-US" b="1" dirty="0">
                <a:solidFill>
                  <a:srgbClr val="C00000"/>
                </a:solidFill>
                <a:latin typeface="Arial" panose="020B0604020202020204" pitchFamily="34" charset="0"/>
                <a:cs typeface="Arial" panose="020B0604020202020204" pitchFamily="34" charset="0"/>
              </a:rPr>
              <a:t>Phase 2: </a:t>
            </a:r>
            <a:r>
              <a:rPr lang="en-US" b="1" dirty="0">
                <a:latin typeface="Arial" panose="020B0604020202020204" pitchFamily="34" charset="0"/>
                <a:cs typeface="Arial" panose="020B0604020202020204" pitchFamily="34" charset="0"/>
              </a:rPr>
              <a:t>interim stormwater management plan - construction and connection of permanent stormwater management system</a:t>
            </a:r>
          </a:p>
          <a:p>
            <a:pPr fontAlgn="auto">
              <a:lnSpc>
                <a:spcPct val="60000"/>
              </a:lnSpc>
              <a:spcAft>
                <a:spcPts val="0"/>
              </a:spcAft>
              <a:buNone/>
              <a:defRPr/>
            </a:pPr>
            <a:endParaRPr lang="en-US" b="1" dirty="0">
              <a:latin typeface="Arial" panose="020B0604020202020204" pitchFamily="34" charset="0"/>
              <a:cs typeface="Arial" panose="020B0604020202020204" pitchFamily="34" charset="0"/>
            </a:endParaRPr>
          </a:p>
          <a:p>
            <a:pPr marL="0" indent="0" fontAlgn="auto">
              <a:spcAft>
                <a:spcPts val="0"/>
              </a:spcAft>
              <a:buNone/>
              <a:defRPr/>
            </a:pPr>
            <a:r>
              <a:rPr lang="en-US" b="1" dirty="0">
                <a:solidFill>
                  <a:srgbClr val="C00000"/>
                </a:solidFill>
                <a:latin typeface="Arial" panose="020B0604020202020204" pitchFamily="34" charset="0"/>
                <a:cs typeface="Arial" panose="020B0604020202020204" pitchFamily="34" charset="0"/>
              </a:rPr>
              <a:t>Phase 3: </a:t>
            </a:r>
            <a:r>
              <a:rPr lang="en-US" b="1" dirty="0">
                <a:latin typeface="Arial" panose="020B0604020202020204" pitchFamily="34" charset="0"/>
                <a:cs typeface="Arial" panose="020B0604020202020204" pitchFamily="34" charset="0"/>
              </a:rPr>
              <a:t>completed stormwater management system - built per plan, functions as designed</a:t>
            </a:r>
          </a:p>
        </p:txBody>
      </p:sp>
      <p:sp>
        <p:nvSpPr>
          <p:cNvPr id="6" name="Title 1">
            <a:extLst>
              <a:ext uri="{FF2B5EF4-FFF2-40B4-BE49-F238E27FC236}">
                <a16:creationId xmlns:a16="http://schemas.microsoft.com/office/drawing/2014/main" id="{08A24F7B-94B2-41A2-B2A8-41B5B3541F77}"/>
              </a:ext>
            </a:extLst>
          </p:cNvPr>
          <p:cNvSpPr txBox="1">
            <a:spLocks noChangeArrowheads="1"/>
          </p:cNvSpPr>
          <p:nvPr/>
        </p:nvSpPr>
        <p:spPr>
          <a:xfrm>
            <a:off x="2362200" y="381000"/>
            <a:ext cx="7467600" cy="60960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3.1 Construction Sequencing</a:t>
            </a:r>
            <a:endParaRPr lang="en-US" altLang="en-US" sz="44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7086600" cy="3886200"/>
          </a:xfrm>
          <a:prstGeom prst="rect">
            <a:avLst/>
          </a:prstGeom>
        </p:spPr>
        <p:txBody>
          <a:bodyPr/>
          <a:lstStyle/>
          <a:p>
            <a:r>
              <a:rPr lang="en-US" sz="2800" dirty="0">
                <a:solidFill>
                  <a:srgbClr val="FF0000"/>
                </a:solidFill>
                <a:latin typeface="Arial" panose="020B0604020202020204" pitchFamily="34" charset="0"/>
              </a:rPr>
              <a:t>Maintenance</a:t>
            </a:r>
            <a:r>
              <a:rPr lang="en-US" sz="2800" dirty="0">
                <a:latin typeface="Arial" panose="020B0604020202020204" pitchFamily="34" charset="0"/>
              </a:rPr>
              <a:t>:</a:t>
            </a:r>
          </a:p>
          <a:p>
            <a:r>
              <a:rPr lang="en-US" sz="2800" dirty="0">
                <a:latin typeface="Arial" panose="020B0604020202020204" pitchFamily="34" charset="0"/>
              </a:rPr>
              <a:t>Inspect every seven calendar days and within 24 hours of a half inch or greater rain event</a:t>
            </a:r>
          </a:p>
          <a:p>
            <a:r>
              <a:rPr lang="en-US" sz="2800" dirty="0">
                <a:latin typeface="Arial" panose="020B0604020202020204" pitchFamily="34" charset="0"/>
              </a:rPr>
              <a:t>Remove sediments when half the height of the barrier</a:t>
            </a:r>
          </a:p>
          <a:p>
            <a:r>
              <a:rPr lang="en-US" sz="2800" dirty="0">
                <a:latin typeface="Arial" panose="020B0604020202020204" pitchFamily="34" charset="0"/>
              </a:rPr>
              <a:t>Replace clogged, badly damaged or deteriorated socks</a:t>
            </a:r>
          </a:p>
          <a:p>
            <a:endParaRPr lang="en-US" sz="2800" dirty="0">
              <a:latin typeface="Arial" panose="020B0604020202020204" pitchFamily="34" charset="0"/>
            </a:endParaRPr>
          </a:p>
        </p:txBody>
      </p:sp>
      <p:pic>
        <p:nvPicPr>
          <p:cNvPr id="2273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567149"/>
            <a:ext cx="536733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B597FDED-2FD6-412D-9D7B-C1C99372DB55}"/>
              </a:ext>
            </a:extLst>
          </p:cNvPr>
          <p:cNvSpPr txBox="1">
            <a:spLocks noChangeArrowheads="1"/>
          </p:cNvSpPr>
          <p:nvPr/>
        </p:nvSpPr>
        <p:spPr>
          <a:xfrm>
            <a:off x="1524000" y="340922"/>
            <a:ext cx="91440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3.4.3 Filter Sock – SRFR or Wattle</a:t>
            </a:r>
            <a:endParaRPr lang="en-US" alt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66434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524000"/>
            <a:ext cx="6934200" cy="5029200"/>
          </a:xfrm>
          <a:prstGeom prst="rect">
            <a:avLst/>
          </a:prstGeom>
        </p:spPr>
        <p:txBody>
          <a:bodyPr/>
          <a:lstStyle/>
          <a:p>
            <a:pPr marL="0" indent="0">
              <a:buNone/>
            </a:pPr>
            <a:r>
              <a:rPr lang="en-US" sz="2600" dirty="0">
                <a:solidFill>
                  <a:srgbClr val="FF0000"/>
                </a:solidFill>
                <a:latin typeface="Arial" panose="020B0604020202020204" pitchFamily="34" charset="0"/>
                <a:cs typeface="Arial" pitchFamily="34" charset="0"/>
              </a:rPr>
              <a:t>Definition</a:t>
            </a:r>
            <a:r>
              <a:rPr lang="en-US" sz="2600" dirty="0">
                <a:latin typeface="Arial" panose="020B0604020202020204" pitchFamily="34" charset="0"/>
                <a:cs typeface="Arial" pitchFamily="34" charset="0"/>
              </a:rPr>
              <a:t>: A temporary ridge of compacted soil located at the top or toe of a sloping disturbed area</a:t>
            </a:r>
          </a:p>
          <a:p>
            <a:pPr marL="0" indent="0">
              <a:buNone/>
            </a:pPr>
            <a:r>
              <a:rPr lang="en-US" sz="2600" dirty="0">
                <a:solidFill>
                  <a:srgbClr val="FF0000"/>
                </a:solidFill>
                <a:latin typeface="Arial" panose="020B0604020202020204" pitchFamily="34" charset="0"/>
                <a:cs typeface="Arial" pitchFamily="34" charset="0"/>
              </a:rPr>
              <a:t>Purpose</a:t>
            </a:r>
            <a:r>
              <a:rPr lang="en-US" sz="2600" dirty="0">
                <a:latin typeface="Arial" panose="020B0604020202020204" pitchFamily="34" charset="0"/>
                <a:cs typeface="Arial" pitchFamily="34" charset="0"/>
              </a:rPr>
              <a:t>: To divert (off-site) runoff away from disturbed areas to a stabilized outlet; and to divert (on-site) runoff from a disturbed area to a sediment trapping device</a:t>
            </a:r>
          </a:p>
          <a:p>
            <a:pPr marL="0" indent="0">
              <a:buNone/>
            </a:pPr>
            <a:r>
              <a:rPr lang="en-US" sz="2600" dirty="0">
                <a:solidFill>
                  <a:srgbClr val="FF0000"/>
                </a:solidFill>
                <a:latin typeface="Arial" panose="020B0604020202020204" pitchFamily="34" charset="0"/>
                <a:cs typeface="Arial" pitchFamily="34" charset="0"/>
              </a:rPr>
              <a:t>Condition where practice applies</a:t>
            </a:r>
            <a:r>
              <a:rPr lang="en-US" sz="2600" dirty="0">
                <a:latin typeface="Arial" panose="020B0604020202020204" pitchFamily="34" charset="0"/>
                <a:cs typeface="Arial" pitchFamily="34" charset="0"/>
              </a:rPr>
              <a:t>: Wherever runoff must be temporarily diverted to protect slopes or retain sediments onsite</a:t>
            </a:r>
          </a:p>
          <a:p>
            <a:pPr marL="0" indent="0">
              <a:buNone/>
            </a:pPr>
            <a:r>
              <a:rPr lang="en-US" sz="2600" dirty="0">
                <a:latin typeface="Arial" panose="020B0604020202020204" pitchFamily="34" charset="0"/>
                <a:cs typeface="Arial" pitchFamily="34" charset="0"/>
              </a:rPr>
              <a:t>Structure life expectancy of 18 months or less</a:t>
            </a:r>
          </a:p>
          <a:p>
            <a:pPr marL="0" indent="0">
              <a:buNone/>
            </a:pPr>
            <a:endParaRPr lang="en-US" sz="2600" dirty="0">
              <a:latin typeface="Arial" panose="020B0604020202020204" pitchFamily="34" charset="0"/>
            </a:endParaRPr>
          </a:p>
        </p:txBody>
      </p:sp>
      <p:sp>
        <p:nvSpPr>
          <p:cNvPr id="11" name="Title 1">
            <a:extLst>
              <a:ext uri="{FF2B5EF4-FFF2-40B4-BE49-F238E27FC236}">
                <a16:creationId xmlns:a16="http://schemas.microsoft.com/office/drawing/2014/main" id="{64063256-B254-4D25-9CD2-0559467B0CE9}"/>
              </a:ext>
            </a:extLst>
          </p:cNvPr>
          <p:cNvSpPr>
            <a:spLocks noGrp="1" noChangeArrowheads="1"/>
          </p:cNvSpPr>
          <p:nvPr>
            <p:ph type="title" idx="4294967295"/>
          </p:nvPr>
        </p:nvSpPr>
        <p:spPr>
          <a:xfrm>
            <a:off x="1981200" y="330820"/>
            <a:ext cx="8229600" cy="704850"/>
          </a:xfrm>
          <a:prstGeom prst="rect">
            <a:avLst/>
          </a:prstGeom>
        </p:spPr>
        <p:txBody>
          <a:bodyPr>
            <a:noAutofit/>
          </a:bodyPr>
          <a:lstStyle/>
          <a:p>
            <a:r>
              <a:rPr lang="en-US" altLang="en-US" sz="4400" dirty="0">
                <a:solidFill>
                  <a:schemeClr val="bg1"/>
                </a:solidFill>
                <a:latin typeface="Arial" panose="020B0604020202020204" pitchFamily="34" charset="0"/>
                <a:cs typeface="Arial" panose="020B0604020202020204" pitchFamily="34" charset="0"/>
              </a:rPr>
              <a:t>3.4.4 Temporary Diversion Berm</a:t>
            </a:r>
          </a:p>
        </p:txBody>
      </p:sp>
      <p:pic>
        <p:nvPicPr>
          <p:cNvPr id="2" name="Picture 1">
            <a:extLst>
              <a:ext uri="{FF2B5EF4-FFF2-40B4-BE49-F238E27FC236}">
                <a16:creationId xmlns:a16="http://schemas.microsoft.com/office/drawing/2014/main" id="{7907F404-465C-7A43-80A1-E0EB49143ED9}"/>
              </a:ext>
            </a:extLst>
          </p:cNvPr>
          <p:cNvPicPr>
            <a:picLocks noChangeAspect="1"/>
          </p:cNvPicPr>
          <p:nvPr/>
        </p:nvPicPr>
        <p:blipFill rotWithShape="1">
          <a:blip r:embed="rId3"/>
          <a:srcRect t="7679"/>
          <a:stretch/>
        </p:blipFill>
        <p:spPr>
          <a:xfrm>
            <a:off x="6934200" y="1350910"/>
            <a:ext cx="5001479" cy="5086039"/>
          </a:xfrm>
          <a:prstGeom prst="rect">
            <a:avLst/>
          </a:prstGeom>
        </p:spPr>
      </p:pic>
    </p:spTree>
    <p:extLst>
      <p:ext uri="{BB962C8B-B14F-4D97-AF65-F5344CB8AC3E}">
        <p14:creationId xmlns:p14="http://schemas.microsoft.com/office/powerpoint/2010/main" val="3087009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0" y="2057400"/>
            <a:ext cx="5181600" cy="4797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378912" y="1524000"/>
            <a:ext cx="6355887" cy="4832092"/>
          </a:xfrm>
          <a:prstGeom prst="rect">
            <a:avLst/>
          </a:prstGeom>
          <a:noFill/>
        </p:spPr>
        <p:txBody>
          <a:bodyPr wrap="square" rtlCol="0">
            <a:spAutoFit/>
          </a:bodyPr>
          <a:lstStyle/>
          <a:p>
            <a:r>
              <a:rPr lang="en-US" sz="2800" dirty="0">
                <a:solidFill>
                  <a:srgbClr val="FF0000"/>
                </a:solidFill>
              </a:rPr>
              <a:t>Conditions</a:t>
            </a:r>
            <a:r>
              <a:rPr lang="en-US" sz="2800" dirty="0"/>
              <a:t>:</a:t>
            </a:r>
          </a:p>
          <a:p>
            <a:pPr marL="342900" indent="-342900">
              <a:buFont typeface="Arial" pitchFamily="34" charset="0"/>
              <a:buChar char="•"/>
            </a:pPr>
            <a:r>
              <a:rPr lang="en-US" sz="2800" dirty="0"/>
              <a:t>Drainage area: 5 acres max.</a:t>
            </a:r>
          </a:p>
          <a:p>
            <a:pPr marL="342900" indent="-342900">
              <a:buFont typeface="Arial" pitchFamily="34" charset="0"/>
              <a:buChar char="•"/>
            </a:pPr>
            <a:r>
              <a:rPr lang="en-US" sz="2800" dirty="0"/>
              <a:t>Minimum dimensions: 18” high, 2’ top width, 4.5’ base width, 3:1 side slopes</a:t>
            </a:r>
          </a:p>
          <a:p>
            <a:pPr marL="342900" indent="-342900">
              <a:buFont typeface="Arial" pitchFamily="34" charset="0"/>
              <a:buChar char="•"/>
            </a:pPr>
            <a:r>
              <a:rPr lang="en-US" sz="2800" dirty="0"/>
              <a:t>Smooth &amp; compact</a:t>
            </a:r>
          </a:p>
          <a:p>
            <a:pPr marL="342900" indent="-342900">
              <a:buFont typeface="Arial" pitchFamily="34" charset="0"/>
              <a:buChar char="•"/>
            </a:pPr>
            <a:r>
              <a:rPr lang="en-US" sz="2800" dirty="0"/>
              <a:t>If diverting from &gt; 2% slope: stabilize w/ sod, gravel, plastic, etc.</a:t>
            </a:r>
          </a:p>
          <a:p>
            <a:pPr marL="342900" indent="-342900">
              <a:buFont typeface="Arial" pitchFamily="34" charset="0"/>
              <a:buChar char="•"/>
            </a:pPr>
            <a:r>
              <a:rPr lang="en-US" sz="2800" dirty="0"/>
              <a:t>Discharge: stabilized outlet or basin</a:t>
            </a:r>
          </a:p>
          <a:p>
            <a:pPr marL="342900" indent="-342900">
              <a:buFont typeface="Arial" pitchFamily="34" charset="0"/>
              <a:buChar char="•"/>
            </a:pPr>
            <a:r>
              <a:rPr lang="en-US" sz="2800" dirty="0"/>
              <a:t>Useful life: 18 mos., more if vegetated</a:t>
            </a:r>
          </a:p>
        </p:txBody>
      </p:sp>
      <p:pic>
        <p:nvPicPr>
          <p:cNvPr id="22835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4881" y="3437728"/>
            <a:ext cx="688975"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83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9369" y="3803044"/>
            <a:ext cx="688975"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83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2769" y="4120544"/>
            <a:ext cx="688975"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a:extLst>
              <a:ext uri="{FF2B5EF4-FFF2-40B4-BE49-F238E27FC236}">
                <a16:creationId xmlns:a16="http://schemas.microsoft.com/office/drawing/2014/main" id="{7ED103EC-2E91-44FD-AAE5-4F5010912A07}"/>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3.4.4 Temporary Diversion Berm</a:t>
            </a:r>
            <a:endParaRPr lang="en-US" alt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97390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65B8997-D7B3-FB47-94F7-F6C2CAE4BB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1" y="1433944"/>
            <a:ext cx="3146454" cy="4069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2163CDBA-E5B4-244E-88F5-314916E8DCC8}"/>
              </a:ext>
            </a:extLst>
          </p:cNvPr>
          <p:cNvSpPr txBox="1"/>
          <p:nvPr/>
        </p:nvSpPr>
        <p:spPr>
          <a:xfrm>
            <a:off x="7010400" y="5573073"/>
            <a:ext cx="3992563" cy="954107"/>
          </a:xfrm>
          <a:prstGeom prst="rect">
            <a:avLst/>
          </a:prstGeom>
          <a:noFill/>
        </p:spPr>
        <p:txBody>
          <a:bodyPr wrap="square" rtlCol="0">
            <a:spAutoFit/>
          </a:bodyPr>
          <a:lstStyle/>
          <a:p>
            <a:r>
              <a:rPr lang="en-US" sz="2800" dirty="0"/>
              <a:t>Temporary Diversion Berm using Rock Bags</a:t>
            </a:r>
          </a:p>
        </p:txBody>
      </p:sp>
      <p:pic>
        <p:nvPicPr>
          <p:cNvPr id="7" name="Picture 6">
            <a:extLst>
              <a:ext uri="{FF2B5EF4-FFF2-40B4-BE49-F238E27FC236}">
                <a16:creationId xmlns:a16="http://schemas.microsoft.com/office/drawing/2014/main" id="{CDF2DF38-791E-BD4B-BB6B-D72FA8F8615A}"/>
              </a:ext>
            </a:extLst>
          </p:cNvPr>
          <p:cNvPicPr>
            <a:picLocks noChangeAspect="1"/>
          </p:cNvPicPr>
          <p:nvPr/>
        </p:nvPicPr>
        <p:blipFill>
          <a:blip r:embed="rId4"/>
          <a:stretch>
            <a:fillRect/>
          </a:stretch>
        </p:blipFill>
        <p:spPr>
          <a:xfrm>
            <a:off x="762000" y="1280392"/>
            <a:ext cx="5867400" cy="4222750"/>
          </a:xfrm>
          <a:prstGeom prst="rect">
            <a:avLst/>
          </a:prstGeom>
        </p:spPr>
      </p:pic>
      <p:sp>
        <p:nvSpPr>
          <p:cNvPr id="8" name="TextBox 7">
            <a:extLst>
              <a:ext uri="{FF2B5EF4-FFF2-40B4-BE49-F238E27FC236}">
                <a16:creationId xmlns:a16="http://schemas.microsoft.com/office/drawing/2014/main" id="{6A4D57AE-3A15-7B4F-AEE0-3C000DF108F4}"/>
              </a:ext>
            </a:extLst>
          </p:cNvPr>
          <p:cNvSpPr txBox="1"/>
          <p:nvPr/>
        </p:nvSpPr>
        <p:spPr>
          <a:xfrm>
            <a:off x="762000" y="5624654"/>
            <a:ext cx="5456237" cy="954107"/>
          </a:xfrm>
          <a:prstGeom prst="rect">
            <a:avLst/>
          </a:prstGeom>
          <a:noFill/>
        </p:spPr>
        <p:txBody>
          <a:bodyPr wrap="square" rtlCol="0">
            <a:spAutoFit/>
          </a:bodyPr>
          <a:lstStyle/>
          <a:p>
            <a:r>
              <a:rPr lang="en-US" sz="2800" dirty="0"/>
              <a:t>Temporary Diversion Berm using </a:t>
            </a:r>
            <a:r>
              <a:rPr lang="en-US" sz="2800" dirty="0" err="1"/>
              <a:t>Filtrexx</a:t>
            </a:r>
            <a:r>
              <a:rPr lang="en-US" sz="2800" dirty="0"/>
              <a:t> Compost Filter Sock </a:t>
            </a:r>
          </a:p>
        </p:txBody>
      </p:sp>
      <p:sp>
        <p:nvSpPr>
          <p:cNvPr id="9" name="Title 1">
            <a:extLst>
              <a:ext uri="{FF2B5EF4-FFF2-40B4-BE49-F238E27FC236}">
                <a16:creationId xmlns:a16="http://schemas.microsoft.com/office/drawing/2014/main" id="{A48D0523-D3F9-403F-9F5C-B9F50904FF27}"/>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3.4.4 Temporary Diversion Berm</a:t>
            </a:r>
            <a:endParaRPr lang="en-US" alt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78099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4294967295"/>
            <p:extLst>
              <p:ext uri="{D42A27DB-BD31-4B8C-83A1-F6EECF244321}">
                <p14:modId xmlns:p14="http://schemas.microsoft.com/office/powerpoint/2010/main" val="860201695"/>
              </p:ext>
            </p:extLst>
          </p:nvPr>
        </p:nvGraphicFramePr>
        <p:xfrm>
          <a:off x="1295400" y="2051857"/>
          <a:ext cx="9144000" cy="4806143"/>
        </p:xfrm>
        <a:graphic>
          <a:graphicData uri="http://schemas.openxmlformats.org/drawingml/2006/table">
            <a:tbl>
              <a:tblPr firstRow="1" bandRow="1">
                <a:tableStyleId>{93296810-A885-4BE3-A3E7-6D5BEEA58F35}</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659667">
                <a:tc>
                  <a:txBody>
                    <a:bodyPr/>
                    <a:lstStyle/>
                    <a:p>
                      <a:pPr algn="ctr"/>
                      <a:r>
                        <a:rPr lang="en-US" dirty="0">
                          <a:latin typeface="Arial" panose="020B0604020202020204" pitchFamily="34" charset="0"/>
                        </a:rPr>
                        <a:t>Problems to look for:</a:t>
                      </a:r>
                    </a:p>
                    <a:p>
                      <a:endParaRPr lang="en-US" dirty="0"/>
                    </a:p>
                  </a:txBody>
                  <a:tcPr/>
                </a:tc>
                <a:tc>
                  <a:txBody>
                    <a:bodyPr/>
                    <a:lstStyle/>
                    <a:p>
                      <a:pPr algn="ctr"/>
                      <a:r>
                        <a:rPr lang="en-US" dirty="0">
                          <a:latin typeface="Arial" panose="020B0604020202020204" pitchFamily="34" charset="0"/>
                        </a:rPr>
                        <a:t>Possible remedies:</a:t>
                      </a:r>
                    </a:p>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722492">
                <a:tc>
                  <a:txBody>
                    <a:bodyPr/>
                    <a:lstStyle/>
                    <a:p>
                      <a:r>
                        <a:rPr lang="en-US" sz="2000" dirty="0">
                          <a:latin typeface="Arial" panose="020B0604020202020204" pitchFamily="34" charset="0"/>
                        </a:rPr>
                        <a:t>Loose soil</a:t>
                      </a:r>
                    </a:p>
                    <a:p>
                      <a:endParaRPr lang="en-US" sz="2000" dirty="0"/>
                    </a:p>
                  </a:txBody>
                  <a:tcPr/>
                </a:tc>
                <a:tc>
                  <a:txBody>
                    <a:bodyPr/>
                    <a:lstStyle/>
                    <a:p>
                      <a:r>
                        <a:rPr lang="en-US" sz="2000" dirty="0">
                          <a:latin typeface="Arial" panose="020B0604020202020204" pitchFamily="34" charset="0"/>
                        </a:rPr>
                        <a:t>Compact soil</a:t>
                      </a:r>
                    </a:p>
                  </a:txBody>
                  <a:tcPr/>
                </a:tc>
                <a:extLst>
                  <a:ext uri="{0D108BD9-81ED-4DB2-BD59-A6C34878D82A}">
                    <a16:rowId xmlns:a16="http://schemas.microsoft.com/office/drawing/2014/main" val="10001"/>
                  </a:ext>
                </a:extLst>
              </a:tr>
              <a:tr h="10366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Washouts or low spots on slopes</a:t>
                      </a:r>
                    </a:p>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Add soil to breaches and low spots –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then re-compact</a:t>
                      </a:r>
                    </a:p>
                    <a:p>
                      <a:endParaRPr lang="en-US" sz="2000" dirty="0"/>
                    </a:p>
                  </a:txBody>
                  <a:tcPr/>
                </a:tc>
                <a:extLst>
                  <a:ext uri="{0D108BD9-81ED-4DB2-BD59-A6C34878D82A}">
                    <a16:rowId xmlns:a16="http://schemas.microsoft.com/office/drawing/2014/main" val="10002"/>
                  </a:ext>
                </a:extLst>
              </a:tr>
              <a:tr h="10366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Erosion of berm face</a:t>
                      </a:r>
                    </a:p>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Check drainage area, sod, riprap and plastic </a:t>
                      </a:r>
                    </a:p>
                    <a:p>
                      <a:endParaRPr lang="en-US" sz="2000" dirty="0"/>
                    </a:p>
                  </a:txBody>
                  <a:tcPr/>
                </a:tc>
                <a:extLst>
                  <a:ext uri="{0D108BD9-81ED-4DB2-BD59-A6C34878D82A}">
                    <a16:rowId xmlns:a16="http://schemas.microsoft.com/office/drawing/2014/main" val="10003"/>
                  </a:ext>
                </a:extLst>
              </a:tr>
              <a:tr h="13507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rPr>
                        <a:t>Berms in place longer than 30 days</a:t>
                      </a:r>
                    </a:p>
                    <a:p>
                      <a:endParaRPr lang="en-US" sz="2000" dirty="0"/>
                    </a:p>
                  </a:txBody>
                  <a:tcPr/>
                </a:tc>
                <a:tc>
                  <a:txBody>
                    <a:bodyPr/>
                    <a:lstStyle/>
                    <a:p>
                      <a:r>
                        <a:rPr lang="en-US" sz="2000" dirty="0">
                          <a:latin typeface="Arial" panose="020B0604020202020204" pitchFamily="34" charset="0"/>
                        </a:rPr>
                        <a:t>Add temporary or permanent vegetation</a:t>
                      </a:r>
                    </a:p>
                    <a:p>
                      <a:endParaRPr lang="en-US" sz="2000" dirty="0"/>
                    </a:p>
                    <a:p>
                      <a:endParaRPr lang="en-US" sz="2000" dirty="0"/>
                    </a:p>
                  </a:txBody>
                  <a:tcPr/>
                </a:tc>
                <a:extLst>
                  <a:ext uri="{0D108BD9-81ED-4DB2-BD59-A6C34878D82A}">
                    <a16:rowId xmlns:a16="http://schemas.microsoft.com/office/drawing/2014/main" val="10004"/>
                  </a:ext>
                </a:extLst>
              </a:tr>
            </a:tbl>
          </a:graphicData>
        </a:graphic>
      </p:graphicFrame>
      <p:sp>
        <p:nvSpPr>
          <p:cNvPr id="9" name="TextBox 8"/>
          <p:cNvSpPr txBox="1"/>
          <p:nvPr/>
        </p:nvSpPr>
        <p:spPr>
          <a:xfrm>
            <a:off x="762000" y="1320644"/>
            <a:ext cx="10668000" cy="523220"/>
          </a:xfrm>
          <a:prstGeom prst="rect">
            <a:avLst/>
          </a:prstGeom>
          <a:solidFill>
            <a:schemeClr val="bg1"/>
          </a:solidFill>
        </p:spPr>
        <p:txBody>
          <a:bodyPr wrap="square" rtlCol="0">
            <a:spAutoFit/>
          </a:bodyPr>
          <a:lstStyle/>
          <a:p>
            <a:r>
              <a:rPr lang="en-US" sz="2800" dirty="0"/>
              <a:t>What to look for and How to Maintain Temporary Diversion Berm:</a:t>
            </a:r>
          </a:p>
        </p:txBody>
      </p:sp>
      <p:sp>
        <p:nvSpPr>
          <p:cNvPr id="5" name="Title 1">
            <a:extLst>
              <a:ext uri="{FF2B5EF4-FFF2-40B4-BE49-F238E27FC236}">
                <a16:creationId xmlns:a16="http://schemas.microsoft.com/office/drawing/2014/main" id="{B96F17C0-E914-43B8-BEE8-9E357A2C75E4}"/>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a:solidFill>
                  <a:schemeClr val="bg1"/>
                </a:solidFill>
                <a:latin typeface="Arial" panose="020B0604020202020204" pitchFamily="34" charset="0"/>
                <a:cs typeface="Arial" panose="020B0604020202020204" pitchFamily="34" charset="0"/>
              </a:rPr>
              <a:t>3.4.4 Temporary Diversion Berm</a:t>
            </a:r>
            <a:endParaRPr lang="en-US" alt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09961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181" y="1379905"/>
            <a:ext cx="12039600" cy="2362200"/>
          </a:xfrm>
          <a:prstGeom prst="rect">
            <a:avLst/>
          </a:prstGeom>
          <a:noFill/>
        </p:spPr>
        <p:txBody>
          <a:bodyPr/>
          <a:lstStyle/>
          <a:p>
            <a:pPr marL="0" indent="0">
              <a:buNone/>
            </a:pPr>
            <a:r>
              <a:rPr lang="en-US" sz="2800" dirty="0">
                <a:solidFill>
                  <a:srgbClr val="FF0000"/>
                </a:solidFill>
                <a:latin typeface="Arial" panose="020B0604020202020204" pitchFamily="34" charset="0"/>
              </a:rPr>
              <a:t>Definition</a:t>
            </a:r>
            <a:r>
              <a:rPr lang="en-US" sz="2800" dirty="0">
                <a:latin typeface="Arial" panose="020B0604020202020204" pitchFamily="34" charset="0"/>
              </a:rPr>
              <a:t>: A channel and ridge along the top of actively used fill</a:t>
            </a:r>
          </a:p>
          <a:p>
            <a:pPr marL="0" indent="0">
              <a:buNone/>
            </a:pPr>
            <a:endParaRPr lang="en-US" sz="2800" dirty="0">
              <a:solidFill>
                <a:srgbClr val="FF0000"/>
              </a:solidFill>
              <a:latin typeface="Arial" panose="020B0604020202020204" pitchFamily="34" charset="0"/>
            </a:endParaRPr>
          </a:p>
          <a:p>
            <a:pPr marL="0" indent="0">
              <a:buNone/>
            </a:pPr>
            <a:r>
              <a:rPr lang="en-US" sz="2800" dirty="0">
                <a:solidFill>
                  <a:srgbClr val="FF0000"/>
                </a:solidFill>
                <a:latin typeface="Arial" panose="020B0604020202020204" pitchFamily="34" charset="0"/>
              </a:rPr>
              <a:t>Purpose</a:t>
            </a:r>
            <a:r>
              <a:rPr lang="en-US" sz="2800" dirty="0">
                <a:latin typeface="Arial" panose="020B0604020202020204" pitchFamily="34" charset="0"/>
              </a:rPr>
              <a:t>: To divert runoff away from the unprotected fill slope</a:t>
            </a:r>
            <a:endParaRPr lang="en-US" sz="2800" dirty="0">
              <a:solidFill>
                <a:srgbClr val="FF0000"/>
              </a:solidFill>
              <a:latin typeface="Arial" panose="020B0604020202020204" pitchFamily="34" charset="0"/>
            </a:endParaRPr>
          </a:p>
          <a:p>
            <a:pPr marL="0" indent="0">
              <a:buNone/>
            </a:pPr>
            <a:endParaRPr lang="en-US" sz="2800" dirty="0">
              <a:solidFill>
                <a:srgbClr val="FF0000"/>
              </a:solidFill>
              <a:latin typeface="Arial" panose="020B0604020202020204" pitchFamily="34" charset="0"/>
            </a:endParaRPr>
          </a:p>
          <a:p>
            <a:pPr marL="0" indent="0">
              <a:buNone/>
            </a:pPr>
            <a:r>
              <a:rPr lang="en-US" sz="2800" dirty="0">
                <a:solidFill>
                  <a:srgbClr val="FF0000"/>
                </a:solidFill>
                <a:latin typeface="Arial" panose="020B0604020202020204" pitchFamily="34" charset="0"/>
              </a:rPr>
              <a:t>Condition where practice applies</a:t>
            </a:r>
            <a:r>
              <a:rPr lang="en-US" sz="2800" dirty="0">
                <a:latin typeface="Arial" panose="020B0604020202020204" pitchFamily="34" charset="0"/>
              </a:rPr>
              <a:t>: Active fill slopes</a:t>
            </a:r>
          </a:p>
        </p:txBody>
      </p:sp>
      <p:pic>
        <p:nvPicPr>
          <p:cNvPr id="2314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8973" y="3810000"/>
            <a:ext cx="7414054"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75581BD3-2880-41FF-A535-6151788ECADC}"/>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3.4.5 Temporary Fill Diversion</a:t>
            </a:r>
          </a:p>
        </p:txBody>
      </p:sp>
    </p:spTree>
    <p:extLst>
      <p:ext uri="{BB962C8B-B14F-4D97-AF65-F5344CB8AC3E}">
        <p14:creationId xmlns:p14="http://schemas.microsoft.com/office/powerpoint/2010/main" val="35884503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724401" y="1219200"/>
            <a:ext cx="4191000" cy="533400"/>
          </a:xfrm>
          <a:prstGeom prst="rect">
            <a:avLst/>
          </a:prstGeom>
        </p:spPr>
        <p:txBody>
          <a:bodyPr/>
          <a:lstStyle/>
          <a:p>
            <a:pPr marL="0" indent="0">
              <a:buNone/>
            </a:pPr>
            <a:r>
              <a:rPr lang="en-US" sz="2800" dirty="0">
                <a:solidFill>
                  <a:srgbClr val="FF0000"/>
                </a:solidFill>
                <a:latin typeface="Arial" panose="020B0604020202020204" pitchFamily="34" charset="0"/>
              </a:rPr>
              <a:t>Design &amp; Construction</a:t>
            </a:r>
            <a:r>
              <a:rPr lang="en-US" sz="2800" dirty="0">
                <a:latin typeface="Arial" panose="020B0604020202020204" pitchFamily="34" charset="0"/>
              </a:rPr>
              <a:t>:</a:t>
            </a:r>
          </a:p>
        </p:txBody>
      </p:sp>
      <p:pic>
        <p:nvPicPr>
          <p:cNvPr id="2324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48" y="1295400"/>
            <a:ext cx="4498383" cy="5577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4724401" y="1610415"/>
            <a:ext cx="7315199" cy="5262979"/>
          </a:xfrm>
          <a:prstGeom prst="rect">
            <a:avLst/>
          </a:prstGeom>
          <a:noFill/>
        </p:spPr>
        <p:txBody>
          <a:bodyPr wrap="square" rtlCol="0">
            <a:spAutoFit/>
          </a:bodyPr>
          <a:lstStyle/>
          <a:p>
            <a:r>
              <a:rPr lang="en-US" sz="2800" dirty="0"/>
              <a:t>Drainage area: 5 acres max.</a:t>
            </a:r>
          </a:p>
          <a:p>
            <a:endParaRPr lang="en-US" sz="2800" dirty="0"/>
          </a:p>
          <a:p>
            <a:r>
              <a:rPr lang="en-US" sz="2800" dirty="0"/>
              <a:t>Ridge: 9” high, 2’ back from face of slope</a:t>
            </a:r>
          </a:p>
          <a:p>
            <a:endParaRPr lang="en-US" sz="2800" dirty="0"/>
          </a:p>
          <a:p>
            <a:r>
              <a:rPr lang="en-US" sz="2800" dirty="0"/>
              <a:t>Channel should flow to slope drain, stable outlet, or basin</a:t>
            </a:r>
          </a:p>
          <a:p>
            <a:endParaRPr lang="en-US" sz="2800" dirty="0"/>
          </a:p>
          <a:p>
            <a:r>
              <a:rPr lang="en-US" sz="2800" dirty="0"/>
              <a:t>Compaction not required</a:t>
            </a:r>
          </a:p>
          <a:p>
            <a:endParaRPr lang="en-US" sz="2800" dirty="0"/>
          </a:p>
          <a:p>
            <a:r>
              <a:rPr lang="en-US" sz="2800" dirty="0"/>
              <a:t>Useable life: 1 day to 1 week</a:t>
            </a:r>
          </a:p>
          <a:p>
            <a:endParaRPr lang="en-US" sz="2800" dirty="0"/>
          </a:p>
          <a:p>
            <a:r>
              <a:rPr lang="en-US" sz="2800" dirty="0">
                <a:solidFill>
                  <a:srgbClr val="FF0000"/>
                </a:solidFill>
              </a:rPr>
              <a:t>Maintenance</a:t>
            </a:r>
            <a:r>
              <a:rPr lang="en-US" sz="2800" dirty="0"/>
              <a:t>: none, rebuild as required</a:t>
            </a:r>
          </a:p>
        </p:txBody>
      </p:sp>
      <p:pic>
        <p:nvPicPr>
          <p:cNvPr id="2324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602604"/>
            <a:ext cx="887386" cy="284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24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4189" y="4160818"/>
            <a:ext cx="887386" cy="284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24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799" y="4838369"/>
            <a:ext cx="887386" cy="284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a:extLst>
              <a:ext uri="{FF2B5EF4-FFF2-40B4-BE49-F238E27FC236}">
                <a16:creationId xmlns:a16="http://schemas.microsoft.com/office/drawing/2014/main" id="{92778E7A-297C-4107-9975-980B17FBCB5B}"/>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3.4.5 Temporary Fill Diversion</a:t>
            </a:r>
          </a:p>
        </p:txBody>
      </p:sp>
    </p:spTree>
    <p:extLst>
      <p:ext uri="{BB962C8B-B14F-4D97-AF65-F5344CB8AC3E}">
        <p14:creationId xmlns:p14="http://schemas.microsoft.com/office/powerpoint/2010/main" val="28700549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4294967295"/>
          </p:nvPr>
        </p:nvSpPr>
        <p:spPr>
          <a:xfrm>
            <a:off x="0" y="1549400"/>
            <a:ext cx="5694778" cy="5257800"/>
          </a:xfrm>
          <a:prstGeom prst="rect">
            <a:avLst/>
          </a:prstGeom>
        </p:spPr>
        <p:txBody>
          <a:bodyPr/>
          <a:lstStyle/>
          <a:p>
            <a:pPr marL="0" indent="0">
              <a:buNone/>
            </a:pPr>
            <a:r>
              <a:rPr lang="en-US" sz="2600" dirty="0">
                <a:solidFill>
                  <a:srgbClr val="FF0000"/>
                </a:solidFill>
                <a:latin typeface="Arial" panose="020B0604020202020204" pitchFamily="34" charset="0"/>
                <a:cs typeface="Arial" pitchFamily="34" charset="0"/>
              </a:rPr>
              <a:t>Definition</a:t>
            </a:r>
            <a:r>
              <a:rPr lang="en-US" sz="2600" dirty="0">
                <a:latin typeface="Arial" panose="020B0604020202020204" pitchFamily="34" charset="0"/>
                <a:cs typeface="Arial" pitchFamily="34" charset="0"/>
              </a:rPr>
              <a:t>: A flexible conduit extending from the top to the bottom of a slope</a:t>
            </a:r>
          </a:p>
          <a:p>
            <a:endParaRPr lang="en-US" sz="2600" dirty="0">
              <a:latin typeface="Arial" panose="020B0604020202020204" pitchFamily="34" charset="0"/>
              <a:cs typeface="Arial" pitchFamily="34" charset="0"/>
            </a:endParaRPr>
          </a:p>
          <a:p>
            <a:pPr marL="0" indent="0">
              <a:buNone/>
            </a:pPr>
            <a:r>
              <a:rPr lang="en-US" sz="2600" dirty="0">
                <a:solidFill>
                  <a:srgbClr val="FF0000"/>
                </a:solidFill>
                <a:latin typeface="Arial" panose="020B0604020202020204" pitchFamily="34" charset="0"/>
                <a:cs typeface="Arial" pitchFamily="34" charset="0"/>
              </a:rPr>
              <a:t>Purpose</a:t>
            </a:r>
            <a:r>
              <a:rPr lang="en-US" sz="2600" dirty="0">
                <a:latin typeface="Arial" panose="020B0604020202020204" pitchFamily="34" charset="0"/>
                <a:cs typeface="Arial" pitchFamily="34" charset="0"/>
              </a:rPr>
              <a:t>: To temporarily convey concentrated runoff safely down the face of a slope without causing erosion</a:t>
            </a:r>
          </a:p>
          <a:p>
            <a:endParaRPr lang="en-US" sz="2600" dirty="0">
              <a:latin typeface="Arial" panose="020B0604020202020204" pitchFamily="34" charset="0"/>
              <a:cs typeface="Arial" pitchFamily="34" charset="0"/>
            </a:endParaRPr>
          </a:p>
          <a:p>
            <a:pPr marL="0" indent="0">
              <a:buNone/>
            </a:pPr>
            <a:r>
              <a:rPr lang="en-US" sz="2600" dirty="0">
                <a:solidFill>
                  <a:srgbClr val="FF0000"/>
                </a:solidFill>
                <a:latin typeface="Arial" panose="020B0604020202020204" pitchFamily="34" charset="0"/>
                <a:cs typeface="Arial" pitchFamily="34" charset="0"/>
              </a:rPr>
              <a:t>Condition where practice applies</a:t>
            </a:r>
            <a:r>
              <a:rPr lang="en-US" sz="2600" dirty="0">
                <a:latin typeface="Arial" panose="020B0604020202020204" pitchFamily="34" charset="0"/>
                <a:cs typeface="Arial" pitchFamily="34" charset="0"/>
              </a:rPr>
              <a:t>: on disturbed slopes before permanent stormwater management structures are installed</a:t>
            </a:r>
          </a:p>
          <a:p>
            <a:pPr marL="0" indent="0">
              <a:buNone/>
            </a:pPr>
            <a:endParaRPr lang="en-US" sz="2600" dirty="0">
              <a:latin typeface="Arial" panose="020B0604020202020204" pitchFamily="34" charset="0"/>
            </a:endParaRPr>
          </a:p>
        </p:txBody>
      </p:sp>
      <p:pic>
        <p:nvPicPr>
          <p:cNvPr id="2334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382311"/>
            <a:ext cx="6233491"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EBF9A375-978A-46F9-BA62-3C14BACE437F}"/>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3.4.6 Temporary Slope Drain</a:t>
            </a:r>
          </a:p>
        </p:txBody>
      </p:sp>
    </p:spTree>
    <p:extLst>
      <p:ext uri="{BB962C8B-B14F-4D97-AF65-F5344CB8AC3E}">
        <p14:creationId xmlns:p14="http://schemas.microsoft.com/office/powerpoint/2010/main" val="19280785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517374" y="1366630"/>
            <a:ext cx="4572000"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44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9374" y="1366630"/>
            <a:ext cx="4572000" cy="2518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45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7374" y="4285271"/>
            <a:ext cx="4572000" cy="2605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45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9374" y="4285270"/>
            <a:ext cx="4572000" cy="2605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45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9375" y="2204831"/>
            <a:ext cx="65246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17374" y="3885206"/>
            <a:ext cx="9144000" cy="457200"/>
          </a:xfrm>
          <a:prstGeom prst="rect">
            <a:avLst/>
          </a:prstGeom>
          <a:solidFill>
            <a:schemeClr val="accent6"/>
          </a:solidFill>
        </p:spPr>
        <p:txBody>
          <a:bodyPr wrap="square" rtlCol="0">
            <a:spAutoFit/>
          </a:bodyPr>
          <a:lstStyle/>
          <a:p>
            <a:pPr algn="ctr"/>
            <a:r>
              <a:rPr lang="en-US" dirty="0">
                <a:solidFill>
                  <a:schemeClr val="bg1"/>
                </a:solidFill>
              </a:rPr>
              <a:t>Temporary Slope Drain</a:t>
            </a:r>
          </a:p>
        </p:txBody>
      </p:sp>
      <p:pic>
        <p:nvPicPr>
          <p:cNvPr id="23450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7766298">
            <a:off x="7664677" y="2651649"/>
            <a:ext cx="65246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4504"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49557" y="2473118"/>
            <a:ext cx="774700"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7003774" y="1796038"/>
            <a:ext cx="3130826" cy="307777"/>
          </a:xfrm>
          <a:prstGeom prst="rect">
            <a:avLst/>
          </a:prstGeom>
          <a:solidFill>
            <a:schemeClr val="accent6"/>
          </a:solidFill>
        </p:spPr>
        <p:txBody>
          <a:bodyPr wrap="square" rtlCol="0">
            <a:spAutoFit/>
          </a:bodyPr>
          <a:lstStyle/>
          <a:p>
            <a:r>
              <a:rPr lang="en-US" sz="1400" dirty="0">
                <a:solidFill>
                  <a:schemeClr val="bg1"/>
                </a:solidFill>
              </a:rPr>
              <a:t>Headwall to prevent under washing</a:t>
            </a:r>
          </a:p>
        </p:txBody>
      </p:sp>
      <p:pic>
        <p:nvPicPr>
          <p:cNvPr id="234506"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8395813">
            <a:off x="3816739" y="5167573"/>
            <a:ext cx="657177" cy="5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4507"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771027">
            <a:off x="8680175" y="5051626"/>
            <a:ext cx="65246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1">
            <a:extLst>
              <a:ext uri="{FF2B5EF4-FFF2-40B4-BE49-F238E27FC236}">
                <a16:creationId xmlns:a16="http://schemas.microsoft.com/office/drawing/2014/main" id="{4E3D0A0B-34B1-431C-BD0F-7B321A7EDF74}"/>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3.4.6 Temporary Slope Drain</a:t>
            </a:r>
          </a:p>
        </p:txBody>
      </p:sp>
    </p:spTree>
    <p:extLst>
      <p:ext uri="{BB962C8B-B14F-4D97-AF65-F5344CB8AC3E}">
        <p14:creationId xmlns:p14="http://schemas.microsoft.com/office/powerpoint/2010/main" val="39342245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4294967295"/>
            <p:extLst>
              <p:ext uri="{D42A27DB-BD31-4B8C-83A1-F6EECF244321}">
                <p14:modId xmlns:p14="http://schemas.microsoft.com/office/powerpoint/2010/main" val="2546859658"/>
              </p:ext>
            </p:extLst>
          </p:nvPr>
        </p:nvGraphicFramePr>
        <p:xfrm>
          <a:off x="685800" y="1827745"/>
          <a:ext cx="10650420" cy="2619180"/>
        </p:xfrm>
        <a:graphic>
          <a:graphicData uri="http://schemas.openxmlformats.org/drawingml/2006/table">
            <a:tbl>
              <a:tblPr firstRow="1" bandRow="1">
                <a:tableStyleId>{93296810-A885-4BE3-A3E7-6D5BEEA58F35}</a:tableStyleId>
              </a:tblPr>
              <a:tblGrid>
                <a:gridCol w="5325210">
                  <a:extLst>
                    <a:ext uri="{9D8B030D-6E8A-4147-A177-3AD203B41FA5}">
                      <a16:colId xmlns:a16="http://schemas.microsoft.com/office/drawing/2014/main" val="20000"/>
                    </a:ext>
                  </a:extLst>
                </a:gridCol>
                <a:gridCol w="5325210">
                  <a:extLst>
                    <a:ext uri="{9D8B030D-6E8A-4147-A177-3AD203B41FA5}">
                      <a16:colId xmlns:a16="http://schemas.microsoft.com/office/drawing/2014/main" val="20001"/>
                    </a:ext>
                  </a:extLst>
                </a:gridCol>
              </a:tblGrid>
              <a:tr h="456150">
                <a:tc>
                  <a:txBody>
                    <a:bodyPr/>
                    <a:lstStyle/>
                    <a:p>
                      <a:pPr algn="ctr"/>
                      <a:r>
                        <a:rPr lang="en-US" sz="2000" dirty="0">
                          <a:latin typeface="Arial" panose="020B0604020202020204" pitchFamily="34" charset="0"/>
                          <a:cs typeface="Arial" panose="020B0604020202020204" pitchFamily="34" charset="0"/>
                        </a:rPr>
                        <a:t>Problems</a:t>
                      </a:r>
                      <a:r>
                        <a:rPr lang="en-US" sz="2000" baseline="0" dirty="0">
                          <a:latin typeface="Arial" panose="020B0604020202020204" pitchFamily="34" charset="0"/>
                          <a:cs typeface="Arial" panose="020B0604020202020204" pitchFamily="34" charset="0"/>
                        </a:rPr>
                        <a:t> to look for:</a:t>
                      </a:r>
                      <a:endParaRPr lang="en-US" sz="2000" dirty="0">
                        <a:latin typeface="Arial" panose="020B0604020202020204" pitchFamily="34" charset="0"/>
                        <a:cs typeface="Arial" pitchFamily="34" charset="0"/>
                      </a:endParaRPr>
                    </a:p>
                  </a:txBody>
                  <a:tcPr/>
                </a:tc>
                <a:tc>
                  <a:txBody>
                    <a:bodyPr/>
                    <a:lstStyle/>
                    <a:p>
                      <a:pPr algn="ctr"/>
                      <a:r>
                        <a:rPr lang="en-US" sz="2000" dirty="0">
                          <a:latin typeface="Arial" panose="020B0604020202020204" pitchFamily="34" charset="0"/>
                          <a:cs typeface="Arial" pitchFamily="34" charset="0"/>
                        </a:rPr>
                        <a:t>Possible remedies:</a:t>
                      </a:r>
                    </a:p>
                  </a:txBody>
                  <a:tcPr/>
                </a:tc>
                <a:extLst>
                  <a:ext uri="{0D108BD9-81ED-4DB2-BD59-A6C34878D82A}">
                    <a16:rowId xmlns:a16="http://schemas.microsoft.com/office/drawing/2014/main" val="10000"/>
                  </a:ext>
                </a:extLst>
              </a:tr>
              <a:tr h="456150">
                <a:tc>
                  <a:txBody>
                    <a:bodyPr/>
                    <a:lstStyle/>
                    <a:p>
                      <a:r>
                        <a:rPr lang="en-US" sz="2000" dirty="0">
                          <a:latin typeface="Arial" panose="020B0604020202020204" pitchFamily="34" charset="0"/>
                          <a:cs typeface="Arial" panose="020B0604020202020204" pitchFamily="34" charset="0"/>
                        </a:rPr>
                        <a:t>Blocked inlet or outlet</a:t>
                      </a:r>
                    </a:p>
                  </a:txBody>
                  <a:tcPr/>
                </a:tc>
                <a:tc>
                  <a:txBody>
                    <a:bodyPr/>
                    <a:lstStyle/>
                    <a:p>
                      <a:r>
                        <a:rPr lang="en-US" sz="2000" dirty="0">
                          <a:latin typeface="Arial" panose="020B0604020202020204" pitchFamily="34" charset="0"/>
                          <a:cs typeface="Arial" panose="020B0604020202020204" pitchFamily="34" charset="0"/>
                        </a:rPr>
                        <a:t>Remove debris</a:t>
                      </a:r>
                    </a:p>
                  </a:txBody>
                  <a:tcPr/>
                </a:tc>
                <a:extLst>
                  <a:ext uri="{0D108BD9-81ED-4DB2-BD59-A6C34878D82A}">
                    <a16:rowId xmlns:a16="http://schemas.microsoft.com/office/drawing/2014/main" val="10001"/>
                  </a:ext>
                </a:extLst>
              </a:tr>
              <a:tr h="565641">
                <a:tc>
                  <a:txBody>
                    <a:bodyPr/>
                    <a:lstStyle/>
                    <a:p>
                      <a:r>
                        <a:rPr lang="en-US" sz="2000" dirty="0">
                          <a:latin typeface="Arial" panose="020B0604020202020204" pitchFamily="34" charset="0"/>
                          <a:cs typeface="Arial" panose="020B0604020202020204" pitchFamily="34" charset="0"/>
                        </a:rPr>
                        <a:t>Erosion at outlet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Extend pipe, install energy dissipaters; i.e., riprap, rock bag pad</a:t>
                      </a:r>
                      <a:endParaRPr lang="en-US" sz="20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80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Runoff bypassing inlet </a:t>
                      </a:r>
                    </a:p>
                    <a:p>
                      <a:endParaRPr lang="en-US" sz="2000"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Enlarge headwall, flare out entrance section; check drainage area </a:t>
                      </a:r>
                    </a:p>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
        <p:nvSpPr>
          <p:cNvPr id="9" name="TextBox 8"/>
          <p:cNvSpPr txBox="1"/>
          <p:nvPr/>
        </p:nvSpPr>
        <p:spPr>
          <a:xfrm>
            <a:off x="1075590" y="1268327"/>
            <a:ext cx="10040820" cy="523220"/>
          </a:xfrm>
          <a:prstGeom prst="rect">
            <a:avLst/>
          </a:prstGeom>
          <a:solidFill>
            <a:schemeClr val="bg1"/>
          </a:solidFill>
        </p:spPr>
        <p:txBody>
          <a:bodyPr wrap="square" rtlCol="0">
            <a:spAutoFit/>
          </a:bodyPr>
          <a:lstStyle/>
          <a:p>
            <a:r>
              <a:rPr lang="en-US" sz="2800" dirty="0"/>
              <a:t>What to look for and How to Maintain Temporary Slope Drains</a:t>
            </a:r>
          </a:p>
        </p:txBody>
      </p:sp>
      <p:pic>
        <p:nvPicPr>
          <p:cNvPr id="2355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697" y="4446925"/>
            <a:ext cx="3407691" cy="2429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8736C731-C453-4BA6-85F2-0A1E9C97F7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29389" y="4483123"/>
            <a:ext cx="3182044" cy="2386533"/>
          </a:xfrm>
          <a:prstGeom prst="rect">
            <a:avLst/>
          </a:prstGeom>
        </p:spPr>
      </p:pic>
      <p:sp>
        <p:nvSpPr>
          <p:cNvPr id="4" name="TextBox 3">
            <a:extLst>
              <a:ext uri="{FF2B5EF4-FFF2-40B4-BE49-F238E27FC236}">
                <a16:creationId xmlns:a16="http://schemas.microsoft.com/office/drawing/2014/main" id="{573915D6-AB22-46C7-BBB6-DB6937603596}"/>
              </a:ext>
            </a:extLst>
          </p:cNvPr>
          <p:cNvSpPr txBox="1"/>
          <p:nvPr/>
        </p:nvSpPr>
        <p:spPr>
          <a:xfrm>
            <a:off x="8611462" y="4975121"/>
            <a:ext cx="2589938" cy="1446550"/>
          </a:xfrm>
          <a:prstGeom prst="rect">
            <a:avLst/>
          </a:prstGeom>
          <a:noFill/>
        </p:spPr>
        <p:txBody>
          <a:bodyPr wrap="square" rtlCol="0">
            <a:spAutoFit/>
          </a:bodyPr>
          <a:lstStyle/>
          <a:p>
            <a:pPr algn="ctr"/>
            <a:r>
              <a:rPr lang="en-US" sz="2200" dirty="0"/>
              <a:t>ABS Plastic Mitered End – </a:t>
            </a:r>
          </a:p>
          <a:p>
            <a:pPr algn="ctr"/>
            <a:r>
              <a:rPr lang="en-US" sz="2200" dirty="0"/>
              <a:t>Protect discharge point from scouring</a:t>
            </a:r>
          </a:p>
        </p:txBody>
      </p:sp>
      <p:sp>
        <p:nvSpPr>
          <p:cNvPr id="5" name="Arrow: Down 4">
            <a:extLst>
              <a:ext uri="{FF2B5EF4-FFF2-40B4-BE49-F238E27FC236}">
                <a16:creationId xmlns:a16="http://schemas.microsoft.com/office/drawing/2014/main" id="{63545E07-E549-42ED-98C5-704C42243A2B}"/>
              </a:ext>
            </a:extLst>
          </p:cNvPr>
          <p:cNvSpPr/>
          <p:nvPr/>
        </p:nvSpPr>
        <p:spPr>
          <a:xfrm rot="5984403">
            <a:off x="7867941" y="5262681"/>
            <a:ext cx="289980" cy="9022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6E1A3B17-B60C-4879-87F3-A6159AB3BF54}"/>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3.4.6 Temporary Slope Drain</a:t>
            </a:r>
          </a:p>
        </p:txBody>
      </p:sp>
    </p:spTree>
    <p:extLst>
      <p:ext uri="{BB962C8B-B14F-4D97-AF65-F5344CB8AC3E}">
        <p14:creationId xmlns:p14="http://schemas.microsoft.com/office/powerpoint/2010/main" val="348224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ext Box 6"/>
          <p:cNvSpPr txBox="1">
            <a:spLocks noChangeArrowheads="1"/>
          </p:cNvSpPr>
          <p:nvPr/>
        </p:nvSpPr>
        <p:spPr bwMode="auto">
          <a:xfrm>
            <a:off x="9753600" y="6423025"/>
            <a:ext cx="914400" cy="457200"/>
          </a:xfrm>
          <a:prstGeom prst="rect">
            <a:avLst/>
          </a:prstGeom>
          <a:noFill/>
          <a:ln w="15875">
            <a:noFill/>
            <a:miter lim="800000"/>
            <a:headEnd/>
            <a:tailEnd/>
          </a:ln>
          <a:effectLst/>
        </p:spPr>
        <p:txBody>
          <a:bodyPr>
            <a:spAutoFit/>
          </a:bodyPr>
          <a:lstStyle/>
          <a:p>
            <a:pPr>
              <a:spcBef>
                <a:spcPct val="50000"/>
              </a:spcBef>
              <a:defRPr/>
            </a:pPr>
            <a:endParaRPr lang="en-US" dirty="0">
              <a:solidFill>
                <a:prstClr val="black"/>
              </a:solidFill>
              <a:effectLst>
                <a:outerShdw blurRad="38100" dist="38100" dir="2700000" algn="tl">
                  <a:srgbClr val="000000"/>
                </a:outerShdw>
              </a:effectLst>
            </a:endParaRPr>
          </a:p>
        </p:txBody>
      </p:sp>
      <p:sp>
        <p:nvSpPr>
          <p:cNvPr id="20483" name="Title 1"/>
          <p:cNvSpPr>
            <a:spLocks noGrp="1" noChangeArrowheads="1"/>
          </p:cNvSpPr>
          <p:nvPr>
            <p:ph type="title" idx="4294967295"/>
          </p:nvPr>
        </p:nvSpPr>
        <p:spPr>
          <a:xfrm>
            <a:off x="1219200" y="0"/>
            <a:ext cx="9753600" cy="1295400"/>
          </a:xfrm>
          <a:prstGeom prst="rect">
            <a:avLst/>
          </a:prstGeom>
        </p:spPr>
        <p:txBody>
          <a:bodyPr>
            <a:noAutofit/>
          </a:bodyPr>
          <a:lstStyle/>
          <a:p>
            <a:pPr algn="ctr" eaLnBrk="1" hangingPunct="1"/>
            <a:r>
              <a:rPr lang="en-US" altLang="en-US" sz="4400" dirty="0">
                <a:solidFill>
                  <a:schemeClr val="bg1"/>
                </a:solidFill>
                <a:latin typeface="Arial" panose="020B0604020202020204" pitchFamily="34" charset="0"/>
                <a:cs typeface="Arial" panose="020B0604020202020204" pitchFamily="34" charset="0"/>
              </a:rPr>
              <a:t>Phase 1: Installation of erosion and sediment controls prior to clearing</a:t>
            </a:r>
            <a:br>
              <a:rPr lang="en-US" altLang="en-US" sz="4400" dirty="0">
                <a:solidFill>
                  <a:schemeClr val="bg1"/>
                </a:solidFill>
                <a:latin typeface="Arial" panose="020B0604020202020204" pitchFamily="34" charset="0"/>
                <a:cs typeface="Arial" panose="020B0604020202020204" pitchFamily="34" charset="0"/>
              </a:rPr>
            </a:br>
            <a:endParaRPr lang="en-US" altLang="en-US" sz="4400" dirty="0">
              <a:solidFill>
                <a:schemeClr val="bg1"/>
              </a:solidFill>
              <a:latin typeface="Arial" panose="020B0604020202020204" pitchFamily="34" charset="0"/>
              <a:cs typeface="Arial" panose="020B0604020202020204" pitchFamily="34" charset="0"/>
            </a:endParaRPr>
          </a:p>
        </p:txBody>
      </p:sp>
      <p:pic>
        <p:nvPicPr>
          <p:cNvPr id="20484" name="Picture 4" descr="P70600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9237" y="1241425"/>
            <a:ext cx="9148763"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5"/>
          <p:cNvSpPr txBox="1">
            <a:spLocks noChangeArrowheads="1"/>
          </p:cNvSpPr>
          <p:nvPr/>
        </p:nvSpPr>
        <p:spPr bwMode="auto">
          <a:xfrm>
            <a:off x="1524000" y="3600588"/>
            <a:ext cx="8991600" cy="3157788"/>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nSpc>
                <a:spcPct val="90000"/>
              </a:lnSpc>
              <a:spcBef>
                <a:spcPct val="50000"/>
              </a:spcBef>
            </a:pPr>
            <a:r>
              <a:rPr lang="en-US" altLang="en-US" b="1" dirty="0">
                <a:solidFill>
                  <a:schemeClr val="bg1"/>
                </a:solidFill>
              </a:rPr>
              <a:t>One Dozer Blade Width Clearing Allowed to Install Permitter Controls </a:t>
            </a:r>
          </a:p>
          <a:p>
            <a:pPr>
              <a:lnSpc>
                <a:spcPct val="90000"/>
              </a:lnSpc>
              <a:spcBef>
                <a:spcPct val="50000"/>
              </a:spcBef>
            </a:pPr>
            <a:endParaRPr lang="en-US" altLang="en-US" b="1" dirty="0">
              <a:solidFill>
                <a:schemeClr val="bg1"/>
              </a:solidFill>
            </a:endParaRPr>
          </a:p>
          <a:p>
            <a:pPr>
              <a:lnSpc>
                <a:spcPct val="90000"/>
              </a:lnSpc>
              <a:spcBef>
                <a:spcPct val="50000"/>
              </a:spcBef>
            </a:pPr>
            <a:r>
              <a:rPr lang="en-US" altLang="en-US" b="1" dirty="0">
                <a:solidFill>
                  <a:schemeClr val="bg1"/>
                </a:solidFill>
              </a:rPr>
              <a:t>*However, Please Verify With Local Agency.   </a:t>
            </a:r>
          </a:p>
          <a:p>
            <a:pPr>
              <a:lnSpc>
                <a:spcPct val="90000"/>
              </a:lnSpc>
              <a:spcBef>
                <a:spcPct val="50000"/>
              </a:spcBef>
            </a:pPr>
            <a:endParaRPr lang="en-US" altLang="en-US" b="1" dirty="0">
              <a:solidFill>
                <a:schemeClr val="bg1"/>
              </a:solidFill>
            </a:endParaRPr>
          </a:p>
          <a:p>
            <a:pPr>
              <a:lnSpc>
                <a:spcPct val="90000"/>
              </a:lnSpc>
              <a:spcBef>
                <a:spcPct val="50000"/>
              </a:spcBef>
            </a:pPr>
            <a:r>
              <a:rPr lang="en-US" altLang="en-US" b="1" dirty="0">
                <a:solidFill>
                  <a:schemeClr val="bg1"/>
                </a:solidFill>
              </a:rPr>
              <a:t>*You must have an Environmental Resource Permit (ERP) to clear areas determined to be wetlands. </a:t>
            </a:r>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297742"/>
            <a:ext cx="11506200" cy="3883858"/>
          </a:xfrm>
          <a:prstGeom prst="rect">
            <a:avLst/>
          </a:prstGeom>
        </p:spPr>
        <p:txBody>
          <a:bodyPr/>
          <a:lstStyle/>
          <a:p>
            <a:pPr marL="0" indent="0">
              <a:buNone/>
            </a:pPr>
            <a:r>
              <a:rPr lang="en-US" sz="2400" dirty="0">
                <a:solidFill>
                  <a:srgbClr val="FF0000"/>
                </a:solidFill>
                <a:latin typeface="Arial" panose="020B0604020202020204" pitchFamily="34" charset="0"/>
                <a:cs typeface="Arial" pitchFamily="34" charset="0"/>
              </a:rPr>
              <a:t>Definition</a:t>
            </a:r>
            <a:r>
              <a:rPr lang="en-US" sz="2400" dirty="0">
                <a:latin typeface="Arial" panose="020B0604020202020204" pitchFamily="34" charset="0"/>
                <a:cs typeface="Arial" pitchFamily="34" charset="0"/>
              </a:rPr>
              <a:t>: A floating, impermeable textile barrier which minimizes sediment transport from a disturbed area adjacent to or within a water body</a:t>
            </a:r>
          </a:p>
          <a:p>
            <a:pPr marL="0" indent="0">
              <a:buNone/>
            </a:pPr>
            <a:r>
              <a:rPr lang="en-US" sz="2400" dirty="0">
                <a:solidFill>
                  <a:srgbClr val="FF0000"/>
                </a:solidFill>
                <a:latin typeface="Arial" panose="020B0604020202020204" pitchFamily="34" charset="0"/>
                <a:cs typeface="Arial" pitchFamily="34" charset="0"/>
              </a:rPr>
              <a:t>Purpose</a:t>
            </a:r>
            <a:r>
              <a:rPr lang="en-US" sz="2400" dirty="0">
                <a:latin typeface="Arial" panose="020B0604020202020204" pitchFamily="34" charset="0"/>
                <a:cs typeface="Arial" pitchFamily="34" charset="0"/>
              </a:rPr>
              <a:t>: To provide sediment protection for a watercourse form upland disturbance or from dredging and filling within the watercourse </a:t>
            </a:r>
          </a:p>
          <a:p>
            <a:pPr marL="0" indent="0">
              <a:buNone/>
            </a:pPr>
            <a:r>
              <a:rPr lang="en-US" sz="2400" dirty="0">
                <a:solidFill>
                  <a:srgbClr val="FF0000"/>
                </a:solidFill>
                <a:latin typeface="Arial" panose="020B0604020202020204" pitchFamily="34" charset="0"/>
                <a:cs typeface="Arial" pitchFamily="34" charset="0"/>
              </a:rPr>
              <a:t>Condition where practice applies</a:t>
            </a:r>
            <a:r>
              <a:rPr lang="en-US" sz="2400" dirty="0">
                <a:latin typeface="Arial" panose="020B0604020202020204" pitchFamily="34" charset="0"/>
                <a:cs typeface="Arial" pitchFamily="34" charset="0"/>
              </a:rPr>
              <a:t>:</a:t>
            </a:r>
          </a:p>
          <a:p>
            <a:r>
              <a:rPr lang="en-US" sz="2400" dirty="0">
                <a:latin typeface="Arial" panose="020B0604020202020204" pitchFamily="34" charset="0"/>
                <a:cs typeface="Arial" pitchFamily="34" charset="0"/>
              </a:rPr>
              <a:t>Working in a waterway</a:t>
            </a:r>
          </a:p>
          <a:p>
            <a:r>
              <a:rPr lang="en-US" sz="2400" dirty="0">
                <a:latin typeface="Arial" panose="020B0604020202020204" pitchFamily="34" charset="0"/>
                <a:cs typeface="Arial" pitchFamily="34" charset="0"/>
              </a:rPr>
              <a:t>Working adjacent to a waterway</a:t>
            </a:r>
          </a:p>
          <a:p>
            <a:r>
              <a:rPr lang="en-US" sz="2400" dirty="0">
                <a:latin typeface="Arial" panose="020B0604020202020204" pitchFamily="34" charset="0"/>
                <a:cs typeface="Arial" pitchFamily="34" charset="0"/>
              </a:rPr>
              <a:t>When dewatering discharge is directly into a water body</a:t>
            </a:r>
          </a:p>
          <a:p>
            <a:r>
              <a:rPr lang="en-US" sz="2400" dirty="0">
                <a:latin typeface="Arial" panose="020B0604020202020204" pitchFamily="34" charset="0"/>
                <a:cs typeface="Arial" pitchFamily="34" charset="0"/>
              </a:rPr>
              <a:t>Applicable in tidal and non-tidal conditions</a:t>
            </a:r>
          </a:p>
          <a:p>
            <a:endParaRPr lang="en-US" sz="2400" dirty="0">
              <a:latin typeface="Arial" panose="020B0604020202020204" pitchFamily="34" charset="0"/>
            </a:endParaRPr>
          </a:p>
        </p:txBody>
      </p:sp>
      <p:pic>
        <p:nvPicPr>
          <p:cNvPr id="2365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888525"/>
            <a:ext cx="8305800" cy="196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317214" y="6576442"/>
            <a:ext cx="2819400" cy="230832"/>
          </a:xfrm>
          <a:prstGeom prst="rect">
            <a:avLst/>
          </a:prstGeom>
          <a:noFill/>
        </p:spPr>
        <p:txBody>
          <a:bodyPr wrap="square" rtlCol="0">
            <a:spAutoFit/>
          </a:bodyPr>
          <a:lstStyle/>
          <a:p>
            <a:r>
              <a:rPr lang="en-US" sz="900" dirty="0"/>
              <a:t>Photo from R.H. Moore and Associates, Tampa, FL </a:t>
            </a:r>
          </a:p>
        </p:txBody>
      </p:sp>
      <p:sp>
        <p:nvSpPr>
          <p:cNvPr id="6" name="Title 1">
            <a:extLst>
              <a:ext uri="{FF2B5EF4-FFF2-40B4-BE49-F238E27FC236}">
                <a16:creationId xmlns:a16="http://schemas.microsoft.com/office/drawing/2014/main" id="{C93C6B0D-D30D-428C-B15B-7B349461A3C1}"/>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3.4.7 Floating Turbidity Barrier</a:t>
            </a:r>
          </a:p>
        </p:txBody>
      </p:sp>
    </p:spTree>
    <p:extLst>
      <p:ext uri="{BB962C8B-B14F-4D97-AF65-F5344CB8AC3E}">
        <p14:creationId xmlns:p14="http://schemas.microsoft.com/office/powerpoint/2010/main" val="41198608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371600" y="1295400"/>
            <a:ext cx="4872395" cy="2790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75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3994" y="1295400"/>
            <a:ext cx="4563317" cy="2790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75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599" y="4067685"/>
            <a:ext cx="4872395" cy="2881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75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992" y="4020462"/>
            <a:ext cx="4564912" cy="29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a:extLst>
              <a:ext uri="{FF2B5EF4-FFF2-40B4-BE49-F238E27FC236}">
                <a16:creationId xmlns:a16="http://schemas.microsoft.com/office/drawing/2014/main" id="{2FB3D6BC-2457-4327-A5B7-213F50D27DD5}"/>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3.4.7 Floating Turbidity Barrier</a:t>
            </a:r>
          </a:p>
        </p:txBody>
      </p:sp>
    </p:spTree>
    <p:extLst>
      <p:ext uri="{BB962C8B-B14F-4D97-AF65-F5344CB8AC3E}">
        <p14:creationId xmlns:p14="http://schemas.microsoft.com/office/powerpoint/2010/main" val="22979854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38F62E-AB0C-A747-86FA-17D23EDF10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645"/>
          <a:stretch/>
        </p:blipFill>
        <p:spPr>
          <a:xfrm>
            <a:off x="914606" y="1279251"/>
            <a:ext cx="4762295" cy="2970214"/>
          </a:xfrm>
          <a:prstGeom prst="rect">
            <a:avLst/>
          </a:prstGeom>
        </p:spPr>
      </p:pic>
      <p:pic>
        <p:nvPicPr>
          <p:cNvPr id="4" name="Picture 3">
            <a:extLst>
              <a:ext uri="{FF2B5EF4-FFF2-40B4-BE49-F238E27FC236}">
                <a16:creationId xmlns:a16="http://schemas.microsoft.com/office/drawing/2014/main" id="{FEF3B838-FE63-3248-B3A1-B0E33E7376F0}"/>
              </a:ext>
            </a:extLst>
          </p:cNvPr>
          <p:cNvPicPr>
            <a:picLocks noChangeAspect="1"/>
          </p:cNvPicPr>
          <p:nvPr/>
        </p:nvPicPr>
        <p:blipFill>
          <a:blip r:embed="rId4"/>
          <a:stretch>
            <a:fillRect/>
          </a:stretch>
        </p:blipFill>
        <p:spPr>
          <a:xfrm>
            <a:off x="5710767" y="1283841"/>
            <a:ext cx="5676672" cy="2965624"/>
          </a:xfrm>
          <a:prstGeom prst="rect">
            <a:avLst/>
          </a:prstGeom>
        </p:spPr>
      </p:pic>
      <p:pic>
        <p:nvPicPr>
          <p:cNvPr id="7" name="Picture 6">
            <a:extLst>
              <a:ext uri="{FF2B5EF4-FFF2-40B4-BE49-F238E27FC236}">
                <a16:creationId xmlns:a16="http://schemas.microsoft.com/office/drawing/2014/main" id="{3DA5E7F5-45FA-1344-AEB6-EF842B84D945}"/>
              </a:ext>
            </a:extLst>
          </p:cNvPr>
          <p:cNvPicPr>
            <a:picLocks noChangeAspect="1"/>
          </p:cNvPicPr>
          <p:nvPr/>
        </p:nvPicPr>
        <p:blipFill rotWithShape="1">
          <a:blip r:embed="rId5"/>
          <a:srcRect r="18548"/>
          <a:stretch/>
        </p:blipFill>
        <p:spPr>
          <a:xfrm>
            <a:off x="1143001" y="4265613"/>
            <a:ext cx="4533900" cy="2567189"/>
          </a:xfrm>
          <a:prstGeom prst="rect">
            <a:avLst/>
          </a:prstGeom>
        </p:spPr>
      </p:pic>
      <p:pic>
        <p:nvPicPr>
          <p:cNvPr id="6" name="Picture 5">
            <a:extLst>
              <a:ext uri="{FF2B5EF4-FFF2-40B4-BE49-F238E27FC236}">
                <a16:creationId xmlns:a16="http://schemas.microsoft.com/office/drawing/2014/main" id="{0B3A400C-5EF6-5E47-BFC4-7B9DC27B09D3}"/>
              </a:ext>
            </a:extLst>
          </p:cNvPr>
          <p:cNvPicPr>
            <a:picLocks noChangeAspect="1"/>
          </p:cNvPicPr>
          <p:nvPr/>
        </p:nvPicPr>
        <p:blipFill>
          <a:blip r:embed="rId6"/>
          <a:stretch>
            <a:fillRect/>
          </a:stretch>
        </p:blipFill>
        <p:spPr>
          <a:xfrm>
            <a:off x="5731882" y="4265613"/>
            <a:ext cx="5566369" cy="2567189"/>
          </a:xfrm>
          <a:prstGeom prst="rect">
            <a:avLst/>
          </a:prstGeom>
        </p:spPr>
      </p:pic>
      <p:sp>
        <p:nvSpPr>
          <p:cNvPr id="3" name="TextBox 2">
            <a:extLst>
              <a:ext uri="{FF2B5EF4-FFF2-40B4-BE49-F238E27FC236}">
                <a16:creationId xmlns:a16="http://schemas.microsoft.com/office/drawing/2014/main" id="{CC4840E7-E7A5-4ECB-A827-3B5210C287E8}"/>
              </a:ext>
            </a:extLst>
          </p:cNvPr>
          <p:cNvSpPr txBox="1"/>
          <p:nvPr/>
        </p:nvSpPr>
        <p:spPr>
          <a:xfrm>
            <a:off x="6781800" y="4300500"/>
            <a:ext cx="4187365" cy="430887"/>
          </a:xfrm>
          <a:prstGeom prst="rect">
            <a:avLst/>
          </a:prstGeom>
          <a:solidFill>
            <a:schemeClr val="accent6"/>
          </a:solidFill>
        </p:spPr>
        <p:txBody>
          <a:bodyPr wrap="none" rtlCol="0">
            <a:spAutoFit/>
          </a:bodyPr>
          <a:lstStyle/>
          <a:p>
            <a:r>
              <a:rPr lang="en-US" sz="2200" dirty="0">
                <a:solidFill>
                  <a:schemeClr val="bg1"/>
                </a:solidFill>
              </a:rPr>
              <a:t>Staked for low depth conditions.</a:t>
            </a:r>
          </a:p>
        </p:txBody>
      </p:sp>
      <p:sp>
        <p:nvSpPr>
          <p:cNvPr id="9" name="Title 1">
            <a:extLst>
              <a:ext uri="{FF2B5EF4-FFF2-40B4-BE49-F238E27FC236}">
                <a16:creationId xmlns:a16="http://schemas.microsoft.com/office/drawing/2014/main" id="{127CC437-1B3C-4187-A38F-B0AE73516D1C}"/>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3.4.7 Floating Turbidity Barrier</a:t>
            </a:r>
          </a:p>
        </p:txBody>
      </p:sp>
    </p:spTree>
    <p:extLst>
      <p:ext uri="{BB962C8B-B14F-4D97-AF65-F5344CB8AC3E}">
        <p14:creationId xmlns:p14="http://schemas.microsoft.com/office/powerpoint/2010/main" val="23664037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7543800" y="1272091"/>
            <a:ext cx="4648200" cy="5585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54" y="1600200"/>
            <a:ext cx="5029202" cy="523220"/>
          </a:xfrm>
          <a:prstGeom prst="rect">
            <a:avLst/>
          </a:prstGeom>
          <a:noFill/>
        </p:spPr>
        <p:txBody>
          <a:bodyPr wrap="square" rtlCol="0">
            <a:spAutoFit/>
          </a:bodyPr>
          <a:lstStyle/>
          <a:p>
            <a:r>
              <a:rPr lang="en-US" sz="2800" dirty="0">
                <a:solidFill>
                  <a:srgbClr val="FF0000"/>
                </a:solidFill>
              </a:rPr>
              <a:t>Planning, Design, Installation:</a:t>
            </a:r>
          </a:p>
        </p:txBody>
      </p:sp>
      <p:sp>
        <p:nvSpPr>
          <p:cNvPr id="8" name="TextBox 7"/>
          <p:cNvSpPr txBox="1"/>
          <p:nvPr/>
        </p:nvSpPr>
        <p:spPr>
          <a:xfrm>
            <a:off x="612354" y="5163179"/>
            <a:ext cx="6781800" cy="523220"/>
          </a:xfrm>
          <a:prstGeom prst="rect">
            <a:avLst/>
          </a:prstGeom>
          <a:noFill/>
        </p:spPr>
        <p:txBody>
          <a:bodyPr wrap="square" rtlCol="0">
            <a:spAutoFit/>
          </a:bodyPr>
          <a:lstStyle/>
          <a:p>
            <a:r>
              <a:rPr lang="en-US" sz="2800" dirty="0"/>
              <a:t>Type III - current to 3 knots, flow to 5 fps.</a:t>
            </a:r>
          </a:p>
        </p:txBody>
      </p:sp>
      <p:sp>
        <p:nvSpPr>
          <p:cNvPr id="9" name="TextBox 8"/>
          <p:cNvSpPr txBox="1"/>
          <p:nvPr/>
        </p:nvSpPr>
        <p:spPr>
          <a:xfrm>
            <a:off x="612354" y="3513340"/>
            <a:ext cx="6934200" cy="523220"/>
          </a:xfrm>
          <a:prstGeom prst="rect">
            <a:avLst/>
          </a:prstGeom>
          <a:noFill/>
        </p:spPr>
        <p:txBody>
          <a:bodyPr wrap="square" rtlCol="0">
            <a:spAutoFit/>
          </a:bodyPr>
          <a:lstStyle/>
          <a:p>
            <a:r>
              <a:rPr lang="en-US" sz="2800" dirty="0"/>
              <a:t>Type II - current to 2 knots, flow to 3.5 fps.</a:t>
            </a:r>
          </a:p>
        </p:txBody>
      </p:sp>
      <p:sp>
        <p:nvSpPr>
          <p:cNvPr id="10" name="TextBox 9"/>
          <p:cNvSpPr txBox="1"/>
          <p:nvPr/>
        </p:nvSpPr>
        <p:spPr>
          <a:xfrm>
            <a:off x="612354" y="2201698"/>
            <a:ext cx="4267200" cy="523220"/>
          </a:xfrm>
          <a:prstGeom prst="rect">
            <a:avLst/>
          </a:prstGeom>
          <a:noFill/>
        </p:spPr>
        <p:txBody>
          <a:bodyPr wrap="square" rtlCol="0">
            <a:spAutoFit/>
          </a:bodyPr>
          <a:lstStyle/>
          <a:p>
            <a:r>
              <a:rPr lang="en-US" sz="2800" dirty="0"/>
              <a:t>Type I - no current or flow</a:t>
            </a:r>
          </a:p>
        </p:txBody>
      </p:sp>
      <p:sp>
        <p:nvSpPr>
          <p:cNvPr id="12" name="Title 1">
            <a:extLst>
              <a:ext uri="{FF2B5EF4-FFF2-40B4-BE49-F238E27FC236}">
                <a16:creationId xmlns:a16="http://schemas.microsoft.com/office/drawing/2014/main" id="{2C7CAB67-4E9D-4B4B-94DE-5732606E8DD4}"/>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3.4.7 Floating Turbidity Barrier</a:t>
            </a:r>
          </a:p>
        </p:txBody>
      </p:sp>
    </p:spTree>
    <p:extLst>
      <p:ext uri="{BB962C8B-B14F-4D97-AF65-F5344CB8AC3E}">
        <p14:creationId xmlns:p14="http://schemas.microsoft.com/office/powerpoint/2010/main" val="13254399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8"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805488" y="1247859"/>
            <a:ext cx="4648200" cy="557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96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288" y="1250331"/>
            <a:ext cx="4648200" cy="5577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962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24800" y="4039251"/>
            <a:ext cx="1224588" cy="1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825288" y="1582866"/>
            <a:ext cx="4648200" cy="492443"/>
          </a:xfrm>
          <a:prstGeom prst="rect">
            <a:avLst/>
          </a:prstGeom>
          <a:solidFill>
            <a:schemeClr val="accent6"/>
          </a:solidFill>
        </p:spPr>
        <p:txBody>
          <a:bodyPr wrap="square" rtlCol="0">
            <a:spAutoFit/>
          </a:bodyPr>
          <a:lstStyle/>
          <a:p>
            <a:pPr algn="ctr"/>
            <a:r>
              <a:rPr lang="en-US" dirty="0">
                <a:solidFill>
                  <a:schemeClr val="bg1"/>
                </a:solidFill>
              </a:rPr>
              <a:t>  </a:t>
            </a:r>
            <a:r>
              <a:rPr lang="en-US" sz="2600" dirty="0">
                <a:solidFill>
                  <a:schemeClr val="bg1"/>
                </a:solidFill>
              </a:rPr>
              <a:t>Never</a:t>
            </a:r>
            <a:r>
              <a:rPr lang="en-US" dirty="0">
                <a:solidFill>
                  <a:schemeClr val="bg1"/>
                </a:solidFill>
              </a:rPr>
              <a:t> Across The Flow</a:t>
            </a:r>
          </a:p>
        </p:txBody>
      </p:sp>
      <p:pic>
        <p:nvPicPr>
          <p:cNvPr id="239622"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923935">
            <a:off x="7309791" y="3018025"/>
            <a:ext cx="1594634" cy="748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9623"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1092" y="1689927"/>
            <a:ext cx="268287" cy="278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1191DD18-0C1F-4184-A429-0BD53DE99457}"/>
              </a:ext>
            </a:extLst>
          </p:cNvPr>
          <p:cNvSpPr txBox="1"/>
          <p:nvPr/>
        </p:nvSpPr>
        <p:spPr>
          <a:xfrm>
            <a:off x="805488" y="1563043"/>
            <a:ext cx="4648200" cy="492443"/>
          </a:xfrm>
          <a:prstGeom prst="rect">
            <a:avLst/>
          </a:prstGeom>
          <a:solidFill>
            <a:schemeClr val="accent6"/>
          </a:solidFill>
        </p:spPr>
        <p:txBody>
          <a:bodyPr wrap="square" rtlCol="0">
            <a:spAutoFit/>
          </a:bodyPr>
          <a:lstStyle/>
          <a:p>
            <a:pPr algn="ctr"/>
            <a:r>
              <a:rPr lang="en-US" sz="2600" dirty="0">
                <a:solidFill>
                  <a:schemeClr val="bg1"/>
                </a:solidFill>
              </a:rPr>
              <a:t>Install Along the Flow</a:t>
            </a:r>
          </a:p>
        </p:txBody>
      </p:sp>
      <p:sp>
        <p:nvSpPr>
          <p:cNvPr id="10" name="Title 1">
            <a:extLst>
              <a:ext uri="{FF2B5EF4-FFF2-40B4-BE49-F238E27FC236}">
                <a16:creationId xmlns:a16="http://schemas.microsoft.com/office/drawing/2014/main" id="{F26AE049-2BBB-4015-B778-FBC1C1DB22AB}"/>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3.4.7 Floating Turbidity Barrier</a:t>
            </a:r>
          </a:p>
        </p:txBody>
      </p:sp>
    </p:spTree>
    <p:extLst>
      <p:ext uri="{BB962C8B-B14F-4D97-AF65-F5344CB8AC3E}">
        <p14:creationId xmlns:p14="http://schemas.microsoft.com/office/powerpoint/2010/main" val="37315852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447447" y="1248634"/>
            <a:ext cx="4482382" cy="2563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06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4278" y="1260524"/>
            <a:ext cx="2661654" cy="274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06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6068" y="3824000"/>
            <a:ext cx="4629961" cy="3052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913004" y="1259045"/>
            <a:ext cx="2212496" cy="2554545"/>
          </a:xfrm>
          <a:prstGeom prst="rect">
            <a:avLst/>
          </a:prstGeom>
          <a:solidFill>
            <a:schemeClr val="accent6"/>
          </a:solidFill>
        </p:spPr>
        <p:txBody>
          <a:bodyPr wrap="square" rtlCol="0">
            <a:spAutoFit/>
          </a:bodyPr>
          <a:lstStyle/>
          <a:p>
            <a:r>
              <a:rPr lang="en-US" sz="2000" dirty="0">
                <a:solidFill>
                  <a:schemeClr val="bg1"/>
                </a:solidFill>
              </a:rPr>
              <a:t>Tidal &amp; wave conditions:</a:t>
            </a:r>
          </a:p>
          <a:p>
            <a:r>
              <a:rPr lang="en-US" sz="2000" dirty="0">
                <a:solidFill>
                  <a:schemeClr val="bg1"/>
                </a:solidFill>
              </a:rPr>
              <a:t>Maintain a 12” clearance to prevent sweeping the bottom&gt;&gt;&gt;&gt;&gt;&gt;</a:t>
            </a:r>
          </a:p>
          <a:p>
            <a:endParaRPr lang="en-US" sz="2000" dirty="0">
              <a:solidFill>
                <a:schemeClr val="bg1"/>
              </a:solidFill>
            </a:endParaRPr>
          </a:p>
        </p:txBody>
      </p:sp>
      <p:sp>
        <p:nvSpPr>
          <p:cNvPr id="8" name="Rectangle 7"/>
          <p:cNvSpPr/>
          <p:nvPr/>
        </p:nvSpPr>
        <p:spPr>
          <a:xfrm>
            <a:off x="1905000" y="6398551"/>
            <a:ext cx="3534942" cy="400110"/>
          </a:xfrm>
          <a:prstGeom prst="rect">
            <a:avLst/>
          </a:prstGeom>
          <a:solidFill>
            <a:schemeClr val="accent6"/>
          </a:solidFill>
        </p:spPr>
        <p:txBody>
          <a:bodyPr wrap="none">
            <a:spAutoFit/>
          </a:bodyPr>
          <a:lstStyle/>
          <a:p>
            <a:r>
              <a:rPr lang="en-US" sz="2000" dirty="0">
                <a:solidFill>
                  <a:schemeClr val="bg1"/>
                </a:solidFill>
              </a:rPr>
              <a:t>Channel flow - parallel to flow</a:t>
            </a:r>
          </a:p>
        </p:txBody>
      </p:sp>
      <p:pic>
        <p:nvPicPr>
          <p:cNvPr id="24064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2350" y="3806630"/>
            <a:ext cx="4953000" cy="299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0646" name="Picture 6"/>
          <p:cNvPicPr>
            <a:picLocks noChangeAspect="1" noChangeArrowheads="1"/>
          </p:cNvPicPr>
          <p:nvPr/>
        </p:nvPicPr>
        <p:blipFill>
          <a:blip r:embed="rId7">
            <a:duotone>
              <a:prstClr val="black"/>
              <a:schemeClr val="accent1">
                <a:tint val="45000"/>
                <a:satMod val="400000"/>
              </a:schemeClr>
            </a:duotone>
            <a:extLst>
              <a:ext uri="{BEBA8EAE-BF5A-486C-A8C5-ECC9F3942E4B}">
                <a14:imgProps xmlns:a14="http://schemas.microsoft.com/office/drawing/2010/main">
                  <a14:imgLayer r:embed="rId8">
                    <a14:imgEffect>
                      <a14:sharpenSoften amount="51000"/>
                    </a14:imgEffect>
                    <a14:imgEffect>
                      <a14:brightnessContrast bright="-5000" contrast="98000"/>
                    </a14:imgEffect>
                  </a14:imgLayer>
                </a14:imgProps>
              </a:ext>
              <a:ext uri="{28A0092B-C50C-407E-A947-70E740481C1C}">
                <a14:useLocalDpi xmlns:a14="http://schemas.microsoft.com/office/drawing/2010/main" val="0"/>
              </a:ext>
            </a:extLst>
          </a:blip>
          <a:srcRect/>
          <a:stretch>
            <a:fillRect/>
          </a:stretch>
        </p:blipFill>
        <p:spPr bwMode="auto">
          <a:xfrm rot="8649277">
            <a:off x="2472592" y="3268342"/>
            <a:ext cx="2804653" cy="1854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712350" y="6178738"/>
            <a:ext cx="4953000" cy="707886"/>
          </a:xfrm>
          <a:prstGeom prst="rect">
            <a:avLst/>
          </a:prstGeom>
          <a:solidFill>
            <a:schemeClr val="accent6"/>
          </a:solidFill>
        </p:spPr>
        <p:txBody>
          <a:bodyPr wrap="square" rtlCol="0">
            <a:spAutoFit/>
          </a:bodyPr>
          <a:lstStyle/>
          <a:p>
            <a:r>
              <a:rPr lang="en-US" sz="2000" dirty="0">
                <a:solidFill>
                  <a:schemeClr val="bg1"/>
                </a:solidFill>
              </a:rPr>
              <a:t>Anchor lines attach to buoys, NOT to curtain floatation</a:t>
            </a:r>
          </a:p>
        </p:txBody>
      </p:sp>
      <p:sp>
        <p:nvSpPr>
          <p:cNvPr id="11" name="Title 1">
            <a:extLst>
              <a:ext uri="{FF2B5EF4-FFF2-40B4-BE49-F238E27FC236}">
                <a16:creationId xmlns:a16="http://schemas.microsoft.com/office/drawing/2014/main" id="{76F7C435-A54A-4792-AB23-69A34E97940D}"/>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3.4.7 Floating Turbidity Barrier</a:t>
            </a:r>
          </a:p>
        </p:txBody>
      </p:sp>
    </p:spTree>
    <p:extLst>
      <p:ext uri="{BB962C8B-B14F-4D97-AF65-F5344CB8AC3E}">
        <p14:creationId xmlns:p14="http://schemas.microsoft.com/office/powerpoint/2010/main" val="42110730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0" y="1600200"/>
            <a:ext cx="2362200" cy="402665"/>
          </a:xfrm>
          <a:prstGeom prst="rect">
            <a:avLst/>
          </a:prstGeom>
          <a:noFill/>
        </p:spPr>
        <p:txBody>
          <a:bodyPr/>
          <a:lstStyle/>
          <a:p>
            <a:pPr marL="0" indent="0">
              <a:buNone/>
            </a:pPr>
            <a:r>
              <a:rPr lang="en-US" sz="2800" dirty="0">
                <a:solidFill>
                  <a:srgbClr val="FF0000"/>
                </a:solidFill>
                <a:latin typeface="Arial" panose="020B0604020202020204" pitchFamily="34" charset="0"/>
              </a:rPr>
              <a:t>Maintenance:</a:t>
            </a:r>
          </a:p>
          <a:p>
            <a:pPr marL="0" indent="0">
              <a:buNone/>
            </a:pPr>
            <a:endParaRPr lang="en-US" sz="2800" dirty="0">
              <a:latin typeface="Arial" panose="020B0604020202020204" pitchFamily="34" charset="0"/>
            </a:endParaRPr>
          </a:p>
          <a:p>
            <a:endParaRPr lang="en-US" sz="2800" dirty="0">
              <a:latin typeface="Arial" panose="020B0604020202020204" pitchFamily="34" charset="0"/>
            </a:endParaRPr>
          </a:p>
        </p:txBody>
      </p:sp>
      <p:sp>
        <p:nvSpPr>
          <p:cNvPr id="7" name="TextBox 6"/>
          <p:cNvSpPr txBox="1"/>
          <p:nvPr/>
        </p:nvSpPr>
        <p:spPr>
          <a:xfrm>
            <a:off x="152400" y="2055744"/>
            <a:ext cx="11430000" cy="4493538"/>
          </a:xfrm>
          <a:prstGeom prst="rect">
            <a:avLst/>
          </a:prstGeom>
          <a:noFill/>
        </p:spPr>
        <p:txBody>
          <a:bodyPr wrap="square" rtlCol="0">
            <a:spAutoFit/>
          </a:bodyPr>
          <a:lstStyle/>
          <a:p>
            <a:pPr marL="342900" indent="-342900">
              <a:buFont typeface="Arial" pitchFamily="34" charset="0"/>
              <a:buChar char="•"/>
            </a:pPr>
            <a:r>
              <a:rPr lang="en-US" sz="2600" dirty="0"/>
              <a:t>Use manufacturer’s repair kit on tears and rips</a:t>
            </a:r>
          </a:p>
          <a:p>
            <a:endParaRPr lang="en-US" sz="2600" dirty="0"/>
          </a:p>
          <a:p>
            <a:pPr marL="342900" indent="-342900">
              <a:buFont typeface="Arial" pitchFamily="34" charset="0"/>
              <a:buChar char="•"/>
            </a:pPr>
            <a:r>
              <a:rPr lang="en-US" sz="2600" dirty="0"/>
              <a:t>The inspector will determine when the curtain is no longer required. </a:t>
            </a:r>
          </a:p>
          <a:p>
            <a:pPr marL="342900" indent="-342900">
              <a:buFont typeface="Arial" pitchFamily="34" charset="0"/>
              <a:buChar char="•"/>
            </a:pPr>
            <a:endParaRPr lang="en-US" sz="2600" dirty="0"/>
          </a:p>
          <a:p>
            <a:pPr marL="342900" indent="-342900">
              <a:buFont typeface="Arial" pitchFamily="34" charset="0"/>
              <a:buChar char="•"/>
            </a:pPr>
            <a:r>
              <a:rPr lang="en-US" sz="2600" dirty="0"/>
              <a:t>Prior to removal test the turbidity levels to verify they do not exceed 29 NTUs above background, or 0 NTUs in an Outstanding Florida Waterbody!</a:t>
            </a:r>
          </a:p>
          <a:p>
            <a:pPr marL="342900" indent="-342900">
              <a:buFont typeface="Arial" pitchFamily="34" charset="0"/>
              <a:buChar char="•"/>
            </a:pPr>
            <a:endParaRPr lang="en-US" sz="2600" dirty="0"/>
          </a:p>
          <a:p>
            <a:pPr marL="342900" indent="-342900">
              <a:buFont typeface="Arial" pitchFamily="34" charset="0"/>
              <a:buChar char="•"/>
            </a:pPr>
            <a:r>
              <a:rPr lang="en-US" sz="2600" dirty="0"/>
              <a:t>Do not use equipment boom to remove from the water; hand remove barrier for reuse</a:t>
            </a:r>
          </a:p>
          <a:p>
            <a:endParaRPr lang="en-US" sz="2600" dirty="0"/>
          </a:p>
        </p:txBody>
      </p:sp>
      <p:sp>
        <p:nvSpPr>
          <p:cNvPr id="5" name="Title 1">
            <a:extLst>
              <a:ext uri="{FF2B5EF4-FFF2-40B4-BE49-F238E27FC236}">
                <a16:creationId xmlns:a16="http://schemas.microsoft.com/office/drawing/2014/main" id="{068FB2A5-9AB7-4F4C-AE1F-9D338458A0BC}"/>
              </a:ext>
            </a:extLst>
          </p:cNvPr>
          <p:cNvSpPr txBox="1">
            <a:spLocks noChangeArrowheads="1"/>
          </p:cNvSpPr>
          <p:nvPr/>
        </p:nvSpPr>
        <p:spPr>
          <a:xfrm>
            <a:off x="1981200" y="330820"/>
            <a:ext cx="8229600" cy="704850"/>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cs typeface="Arial" panose="020B0604020202020204" pitchFamily="34" charset="0"/>
              </a:rPr>
              <a:t>3.4.7 Floating Turbidity Barrier</a:t>
            </a:r>
          </a:p>
        </p:txBody>
      </p:sp>
    </p:spTree>
    <p:extLst>
      <p:ext uri="{BB962C8B-B14F-4D97-AF65-F5344CB8AC3E}">
        <p14:creationId xmlns:p14="http://schemas.microsoft.com/office/powerpoint/2010/main" val="34931038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90700" y="304800"/>
            <a:ext cx="8610600" cy="639762"/>
          </a:xfrm>
          <a:prstGeom prst="rect">
            <a:avLst/>
          </a:prstGeom>
        </p:spPr>
        <p:txBody>
          <a:bodyPr>
            <a:noAutofit/>
          </a:bodyPr>
          <a:lstStyle/>
          <a:p>
            <a:r>
              <a:rPr lang="sv-SE" sz="4400" dirty="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0" y="1600200"/>
            <a:ext cx="12192000" cy="5486400"/>
          </a:xfrm>
          <a:prstGeom prst="rect">
            <a:avLst/>
          </a:prstGeom>
          <a:noFill/>
        </p:spPr>
        <p:txBody>
          <a:bodyPr/>
          <a:lstStyle/>
          <a:p>
            <a:pPr marL="0" indent="0">
              <a:buNone/>
            </a:pPr>
            <a:r>
              <a:rPr lang="en-US" sz="2600" dirty="0">
                <a:solidFill>
                  <a:srgbClr val="FF0000"/>
                </a:solidFill>
                <a:latin typeface="Arial" panose="020B0604020202020204" pitchFamily="34" charset="0"/>
              </a:rPr>
              <a:t>Definition</a:t>
            </a:r>
            <a:r>
              <a:rPr lang="en-US" sz="2600" dirty="0">
                <a:latin typeface="Arial" panose="020B0604020202020204" pitchFamily="34" charset="0"/>
              </a:rPr>
              <a:t>: A sediment filter or an excavated mounding area around a storm drain drop inlet or curb inlet</a:t>
            </a:r>
          </a:p>
          <a:p>
            <a:pPr marL="0" indent="0">
              <a:buNone/>
            </a:pPr>
            <a:r>
              <a:rPr lang="en-US" sz="2600" dirty="0">
                <a:solidFill>
                  <a:srgbClr val="FF0000"/>
                </a:solidFill>
                <a:latin typeface="Arial" panose="020B0604020202020204" pitchFamily="34" charset="0"/>
              </a:rPr>
              <a:t>Purpose</a:t>
            </a:r>
            <a:r>
              <a:rPr lang="en-US" sz="2600" dirty="0">
                <a:latin typeface="Arial" panose="020B0604020202020204" pitchFamily="34" charset="0"/>
              </a:rPr>
              <a:t>: To prevent sediment from entering stormwater conveyance systems prior to permanent stabilization </a:t>
            </a:r>
          </a:p>
          <a:p>
            <a:pPr marL="0" indent="0">
              <a:buNone/>
            </a:pPr>
            <a:r>
              <a:rPr lang="en-US" sz="2600" dirty="0">
                <a:solidFill>
                  <a:srgbClr val="FF0000"/>
                </a:solidFill>
                <a:latin typeface="Arial" panose="020B0604020202020204" pitchFamily="34" charset="0"/>
              </a:rPr>
              <a:t>Condition where practice applies</a:t>
            </a:r>
            <a:r>
              <a:rPr lang="en-US" sz="2600" dirty="0">
                <a:latin typeface="Arial" panose="020B0604020202020204" pitchFamily="34" charset="0"/>
              </a:rPr>
              <a:t>: Where storm drain inlets are to be made operational before stabilization of the disturbed drainage area </a:t>
            </a:r>
          </a:p>
          <a:p>
            <a:endParaRPr lang="en-US" sz="2600" dirty="0">
              <a:latin typeface="Arial" panose="020B0604020202020204" pitchFamily="34" charset="0"/>
            </a:endParaRPr>
          </a:p>
        </p:txBody>
      </p:sp>
      <p:pic>
        <p:nvPicPr>
          <p:cNvPr id="7" name="Picture 6" descr="A picture containing ground, outdoor&#10;&#10;Description generated with high confidence"/>
          <p:cNvPicPr/>
          <p:nvPr/>
        </p:nvPicPr>
        <p:blipFill>
          <a:blip r:embed="rId2" cstate="print">
            <a:extLst>
              <a:ext uri="{28A0092B-C50C-407E-A947-70E740481C1C}">
                <a14:useLocalDpi xmlns:a14="http://schemas.microsoft.com/office/drawing/2010/main" val="0"/>
              </a:ext>
            </a:extLst>
          </a:blip>
          <a:stretch>
            <a:fillRect/>
          </a:stretch>
        </p:blipFill>
        <p:spPr>
          <a:xfrm>
            <a:off x="6629400" y="4219406"/>
            <a:ext cx="3352800" cy="2638595"/>
          </a:xfrm>
          <a:prstGeom prst="rect">
            <a:avLst/>
          </a:prstGeom>
        </p:spPr>
      </p:pic>
      <p:sp>
        <p:nvSpPr>
          <p:cNvPr id="8" name="TextBox 7"/>
          <p:cNvSpPr txBox="1"/>
          <p:nvPr/>
        </p:nvSpPr>
        <p:spPr>
          <a:xfrm>
            <a:off x="6858000" y="6657805"/>
            <a:ext cx="1600200" cy="230832"/>
          </a:xfrm>
          <a:prstGeom prst="rect">
            <a:avLst/>
          </a:prstGeom>
          <a:noFill/>
        </p:spPr>
        <p:txBody>
          <a:bodyPr wrap="square" rtlCol="0">
            <a:spAutoFit/>
          </a:bodyPr>
          <a:lstStyle/>
          <a:p>
            <a:r>
              <a:rPr lang="en-US" sz="900" dirty="0"/>
              <a:t>Photo from </a:t>
            </a:r>
            <a:r>
              <a:rPr lang="en-US" sz="900" dirty="0" err="1"/>
              <a:t>RocSoxx</a:t>
            </a:r>
            <a:r>
              <a:rPr lang="en-US" sz="900" dirty="0"/>
              <a:t> 2018</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4419600"/>
            <a:ext cx="4032738" cy="2438400"/>
          </a:xfrm>
          <a:prstGeom prst="rect">
            <a:avLst/>
          </a:prstGeom>
        </p:spPr>
      </p:pic>
    </p:spTree>
    <p:extLst>
      <p:ext uri="{BB962C8B-B14F-4D97-AF65-F5344CB8AC3E}">
        <p14:creationId xmlns:p14="http://schemas.microsoft.com/office/powerpoint/2010/main" val="42042845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6AF4942A-372F-491F-8D1A-BB31EC9B8D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8038" y="4276221"/>
            <a:ext cx="3170203" cy="23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a:prstGeom prst="rect">
            <a:avLst/>
          </a:prstGeom>
        </p:spPr>
        <p:txBody>
          <a:bodyPr/>
          <a:lstStyle/>
          <a:p>
            <a:pPr>
              <a:defRPr/>
            </a:pPr>
            <a:fld id="{EE7B126F-85CA-4442-9BFD-1A2EA3BA0F70}" type="slidenum">
              <a:rPr lang="en-US" smtClean="0"/>
              <a:pPr>
                <a:defRPr/>
              </a:pPr>
              <a:t>68</a:t>
            </a:fld>
            <a:endParaRPr lang="en-US" dirty="0"/>
          </a:p>
        </p:txBody>
      </p:sp>
      <p:pic>
        <p:nvPicPr>
          <p:cNvPr id="7" name="Content Placeholder 6"/>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901796" y="1295400"/>
            <a:ext cx="3603829" cy="2598109"/>
          </a:xfrm>
          <a:prstGeom prst="rect">
            <a:avLst/>
          </a:prstGeom>
        </p:spPr>
      </p:pic>
      <p:pic>
        <p:nvPicPr>
          <p:cNvPr id="2416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6594" y="1310088"/>
            <a:ext cx="3358447" cy="2598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16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5625" y="1295400"/>
            <a:ext cx="3100969" cy="2598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959" y="4336901"/>
            <a:ext cx="3534594" cy="2384576"/>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4553" y="4329660"/>
            <a:ext cx="3455025" cy="2384576"/>
          </a:xfrm>
          <a:prstGeom prst="rect">
            <a:avLst/>
          </a:prstGeom>
        </p:spPr>
      </p:pic>
      <p:sp>
        <p:nvSpPr>
          <p:cNvPr id="12" name="Rectangle 11"/>
          <p:cNvSpPr/>
          <p:nvPr/>
        </p:nvSpPr>
        <p:spPr>
          <a:xfrm>
            <a:off x="901795" y="3864116"/>
            <a:ext cx="10063245" cy="461665"/>
          </a:xfrm>
          <a:prstGeom prst="rect">
            <a:avLst/>
          </a:prstGeom>
          <a:solidFill>
            <a:schemeClr val="accent6"/>
          </a:solidFill>
          <a:ln>
            <a:solidFill>
              <a:schemeClr val="accent1"/>
            </a:solidFill>
          </a:ln>
        </p:spPr>
        <p:txBody>
          <a:bodyPr wrap="square">
            <a:spAutoFit/>
          </a:bodyPr>
          <a:lstStyle/>
          <a:p>
            <a:pPr algn="ctr"/>
            <a:r>
              <a:rPr lang="en-US" dirty="0">
                <a:solidFill>
                  <a:schemeClr val="bg1"/>
                </a:solidFill>
              </a:rPr>
              <a:t>Different types of structures are applicable to different conditions</a:t>
            </a:r>
          </a:p>
        </p:txBody>
      </p:sp>
      <p:sp>
        <p:nvSpPr>
          <p:cNvPr id="13" name="Title 1">
            <a:extLst>
              <a:ext uri="{FF2B5EF4-FFF2-40B4-BE49-F238E27FC236}">
                <a16:creationId xmlns:a16="http://schemas.microsoft.com/office/drawing/2014/main" id="{088AC5F6-D633-46FB-9E9E-952F5CF0E75C}"/>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dirty="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2339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1004" y="1439135"/>
            <a:ext cx="3351403" cy="639762"/>
          </a:xfrm>
          <a:prstGeom prst="rect">
            <a:avLst/>
          </a:prstGeom>
          <a:noFill/>
        </p:spPr>
        <p:txBody>
          <a:bodyPr/>
          <a:lstStyle/>
          <a:p>
            <a:pPr marL="0" indent="0">
              <a:buNone/>
            </a:pPr>
            <a:r>
              <a:rPr lang="en-US" sz="2600" dirty="0">
                <a:solidFill>
                  <a:srgbClr val="FF0000"/>
                </a:solidFill>
                <a:latin typeface="Arial" panose="020B0604020202020204" pitchFamily="34" charset="0"/>
              </a:rPr>
              <a:t>Planning and Design</a:t>
            </a:r>
            <a:r>
              <a:rPr lang="en-US" sz="2600" dirty="0">
                <a:latin typeface="Arial" panose="020B0604020202020204" pitchFamily="34" charset="0"/>
              </a:rPr>
              <a:t>:</a:t>
            </a:r>
            <a:endParaRPr lang="en-US" sz="2600" dirty="0">
              <a:solidFill>
                <a:srgbClr val="FF0000"/>
              </a:solidFill>
              <a:latin typeface="Arial" panose="020B0604020202020204" pitchFamily="34" charset="0"/>
            </a:endParaRPr>
          </a:p>
        </p:txBody>
      </p:sp>
      <p:sp>
        <p:nvSpPr>
          <p:cNvPr id="7" name="TextBox 6"/>
          <p:cNvSpPr txBox="1"/>
          <p:nvPr/>
        </p:nvSpPr>
        <p:spPr>
          <a:xfrm>
            <a:off x="161004" y="2059662"/>
            <a:ext cx="6339920" cy="4493538"/>
          </a:xfrm>
          <a:prstGeom prst="rect">
            <a:avLst/>
          </a:prstGeom>
          <a:noFill/>
        </p:spPr>
        <p:txBody>
          <a:bodyPr wrap="square" rtlCol="0">
            <a:spAutoFit/>
          </a:bodyPr>
          <a:lstStyle/>
          <a:p>
            <a:pPr marL="342900" indent="-342900">
              <a:buFont typeface="Arial" pitchFamily="34" charset="0"/>
              <a:buChar char="•"/>
            </a:pPr>
            <a:r>
              <a:rPr lang="en-US" sz="2600" dirty="0"/>
              <a:t>Drainage area less than 1 acre!</a:t>
            </a:r>
          </a:p>
          <a:p>
            <a:endParaRPr lang="en-US" sz="2600" dirty="0"/>
          </a:p>
          <a:p>
            <a:pPr marL="342900" indent="-342900">
              <a:buFont typeface="Arial" pitchFamily="34" charset="0"/>
              <a:buChar char="•"/>
            </a:pPr>
            <a:r>
              <a:rPr lang="en-US" sz="2600" dirty="0"/>
              <a:t>Won’t interfere w/ construction activities</a:t>
            </a:r>
          </a:p>
          <a:p>
            <a:pPr marL="342900" indent="-342900">
              <a:buFont typeface="Arial" pitchFamily="34" charset="0"/>
              <a:buChar char="•"/>
            </a:pPr>
            <a:endParaRPr lang="en-US" sz="2600" dirty="0"/>
          </a:p>
          <a:p>
            <a:pPr marL="342900" indent="-342900">
              <a:buFont typeface="Arial" pitchFamily="34" charset="0"/>
              <a:buChar char="•"/>
            </a:pPr>
            <a:r>
              <a:rPr lang="en-US" sz="2600" dirty="0"/>
              <a:t>Installed on pavement or soil</a:t>
            </a:r>
          </a:p>
          <a:p>
            <a:pPr marL="342900" indent="-342900">
              <a:buFont typeface="Arial" pitchFamily="34" charset="0"/>
              <a:buChar char="•"/>
            </a:pPr>
            <a:endParaRPr lang="en-US" sz="2600" dirty="0"/>
          </a:p>
          <a:p>
            <a:pPr marL="342900" indent="-342900">
              <a:buFont typeface="Arial" pitchFamily="34" charset="0"/>
              <a:buChar char="•"/>
            </a:pPr>
            <a:r>
              <a:rPr lang="en-US" sz="2600" dirty="0"/>
              <a:t>Ponding: OK or problem?</a:t>
            </a:r>
          </a:p>
          <a:p>
            <a:pPr marL="342900" indent="-342900">
              <a:buFont typeface="Arial" pitchFamily="34" charset="0"/>
              <a:buChar char="•"/>
            </a:pPr>
            <a:endParaRPr lang="en-US" sz="2600" dirty="0"/>
          </a:p>
          <a:p>
            <a:pPr marL="342900" indent="-342900">
              <a:buFont typeface="Arial" pitchFamily="34" charset="0"/>
              <a:buChar char="•"/>
            </a:pPr>
            <a:r>
              <a:rPr lang="en-US" sz="2600" dirty="0"/>
              <a:t>Easy cleanout</a:t>
            </a:r>
          </a:p>
          <a:p>
            <a:pPr marL="342900" indent="-342900">
              <a:buFont typeface="Arial" pitchFamily="34" charset="0"/>
              <a:buChar char="•"/>
            </a:pPr>
            <a:endParaRPr lang="en-US" sz="2600" dirty="0"/>
          </a:p>
          <a:p>
            <a:pPr marL="342900" indent="-342900">
              <a:buFont typeface="Arial" pitchFamily="34" charset="0"/>
              <a:buChar char="•"/>
            </a:pPr>
            <a:r>
              <a:rPr lang="en-US" sz="2600" dirty="0"/>
              <a:t>Frequency of maintenance &amp; repair</a:t>
            </a:r>
          </a:p>
        </p:txBody>
      </p:sp>
      <p:pic>
        <p:nvPicPr>
          <p:cNvPr id="5" name="Picture 4">
            <a:extLst>
              <a:ext uri="{FF2B5EF4-FFF2-40B4-BE49-F238E27FC236}">
                <a16:creationId xmlns:a16="http://schemas.microsoft.com/office/drawing/2014/main" id="{44C859ED-C007-EA47-A24A-8FEC15FD8C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6860" y="1266479"/>
            <a:ext cx="3351403" cy="2513552"/>
          </a:xfrm>
          <a:prstGeom prst="rect">
            <a:avLst/>
          </a:prstGeom>
        </p:spPr>
      </p:pic>
      <p:pic>
        <p:nvPicPr>
          <p:cNvPr id="6" name="Picture 5">
            <a:extLst>
              <a:ext uri="{FF2B5EF4-FFF2-40B4-BE49-F238E27FC236}">
                <a16:creationId xmlns:a16="http://schemas.microsoft.com/office/drawing/2014/main" id="{3BA07BAB-DE02-49ED-BC1A-FD9908069A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1933" y="3780031"/>
            <a:ext cx="2305361" cy="3073815"/>
          </a:xfrm>
          <a:prstGeom prst="rect">
            <a:avLst/>
          </a:prstGeom>
        </p:spPr>
      </p:pic>
      <p:sp>
        <p:nvSpPr>
          <p:cNvPr id="2" name="Arrow: Up 1">
            <a:extLst>
              <a:ext uri="{FF2B5EF4-FFF2-40B4-BE49-F238E27FC236}">
                <a16:creationId xmlns:a16="http://schemas.microsoft.com/office/drawing/2014/main" id="{D49A2421-8166-4574-8489-5C09C595F8FD}"/>
              </a:ext>
            </a:extLst>
          </p:cNvPr>
          <p:cNvSpPr/>
          <p:nvPr/>
        </p:nvSpPr>
        <p:spPr>
          <a:xfrm>
            <a:off x="10415561" y="3993279"/>
            <a:ext cx="190501" cy="777582"/>
          </a:xfrm>
          <a:prstGeom prst="up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Up 8">
            <a:extLst>
              <a:ext uri="{FF2B5EF4-FFF2-40B4-BE49-F238E27FC236}">
                <a16:creationId xmlns:a16="http://schemas.microsoft.com/office/drawing/2014/main" id="{93C57FBF-C684-46D9-A2FC-DE6D7A16827D}"/>
              </a:ext>
            </a:extLst>
          </p:cNvPr>
          <p:cNvSpPr/>
          <p:nvPr/>
        </p:nvSpPr>
        <p:spPr>
          <a:xfrm rot="16200000">
            <a:off x="9168484" y="5435437"/>
            <a:ext cx="282494" cy="860332"/>
          </a:xfrm>
          <a:prstGeom prst="up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FEA03E9-3062-42A3-8A5E-4AADE3F574D4}"/>
              </a:ext>
            </a:extLst>
          </p:cNvPr>
          <p:cNvSpPr txBox="1"/>
          <p:nvPr/>
        </p:nvSpPr>
        <p:spPr>
          <a:xfrm>
            <a:off x="9721536" y="4770861"/>
            <a:ext cx="1632178" cy="1292662"/>
          </a:xfrm>
          <a:prstGeom prst="rect">
            <a:avLst/>
          </a:prstGeom>
          <a:noFill/>
        </p:spPr>
        <p:txBody>
          <a:bodyPr wrap="none" rtlCol="0">
            <a:spAutoFit/>
          </a:bodyPr>
          <a:lstStyle/>
          <a:p>
            <a:r>
              <a:rPr lang="en-US" sz="2600" dirty="0"/>
              <a:t>Curb Inlet</a:t>
            </a:r>
          </a:p>
          <a:p>
            <a:endParaRPr lang="en-US" sz="2600" dirty="0"/>
          </a:p>
          <a:p>
            <a:r>
              <a:rPr lang="en-US" sz="2600" dirty="0"/>
              <a:t>Drop Inlet</a:t>
            </a:r>
          </a:p>
        </p:txBody>
      </p:sp>
      <p:sp>
        <p:nvSpPr>
          <p:cNvPr id="10" name="Title 1">
            <a:extLst>
              <a:ext uri="{FF2B5EF4-FFF2-40B4-BE49-F238E27FC236}">
                <a16:creationId xmlns:a16="http://schemas.microsoft.com/office/drawing/2014/main" id="{700FC0A9-64EA-4DD1-AA99-9E2CC936EDB0}"/>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dirty="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682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ext Box 6"/>
          <p:cNvSpPr txBox="1">
            <a:spLocks noChangeArrowheads="1"/>
          </p:cNvSpPr>
          <p:nvPr/>
        </p:nvSpPr>
        <p:spPr bwMode="auto">
          <a:xfrm>
            <a:off x="9753600" y="6248400"/>
            <a:ext cx="914400" cy="457200"/>
          </a:xfrm>
          <a:prstGeom prst="rect">
            <a:avLst/>
          </a:prstGeom>
          <a:noFill/>
          <a:ln w="15875">
            <a:noFill/>
            <a:miter lim="800000"/>
            <a:headEnd/>
            <a:tailEnd/>
          </a:ln>
          <a:effectLst/>
        </p:spPr>
        <p:txBody>
          <a:bodyPr>
            <a:spAutoFit/>
          </a:bodyPr>
          <a:lstStyle/>
          <a:p>
            <a:pPr>
              <a:spcBef>
                <a:spcPct val="50000"/>
              </a:spcBef>
              <a:defRPr/>
            </a:pPr>
            <a:endParaRPr lang="en-US" dirty="0">
              <a:solidFill>
                <a:prstClr val="black"/>
              </a:solidFill>
              <a:effectLst>
                <a:outerShdw blurRad="38100" dist="38100" dir="2700000" algn="tl">
                  <a:srgbClr val="000000"/>
                </a:outerShdw>
              </a:effectLst>
            </a:endParaRPr>
          </a:p>
        </p:txBody>
      </p:sp>
      <p:pic>
        <p:nvPicPr>
          <p:cNvPr id="21508" name="Picture 1029" descr="PA100027"/>
          <p:cNvPicPr>
            <a:picLocks noChangeAspect="1" noChangeArrowheads="1"/>
          </p:cNvPicPr>
          <p:nvPr/>
        </p:nvPicPr>
        <p:blipFill>
          <a:blip r:embed="rId3">
            <a:extLst>
              <a:ext uri="{28A0092B-C50C-407E-A947-70E740481C1C}">
                <a14:useLocalDpi xmlns:a14="http://schemas.microsoft.com/office/drawing/2010/main" val="0"/>
              </a:ext>
            </a:extLst>
          </a:blip>
          <a:srcRect b="21111"/>
          <a:stretch>
            <a:fillRect/>
          </a:stretch>
        </p:blipFill>
        <p:spPr bwMode="auto">
          <a:xfrm>
            <a:off x="1714500" y="1600200"/>
            <a:ext cx="8763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Box 2"/>
          <p:cNvSpPr txBox="1">
            <a:spLocks noChangeArrowheads="1"/>
          </p:cNvSpPr>
          <p:nvPr/>
        </p:nvSpPr>
        <p:spPr bwMode="auto">
          <a:xfrm>
            <a:off x="2057400" y="3048000"/>
            <a:ext cx="4495800" cy="3046988"/>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50000"/>
              </a:spcBef>
              <a:buFontTx/>
              <a:buNone/>
              <a:defRPr/>
            </a:pPr>
            <a:r>
              <a:rPr lang="en-US" altLang="en-US" sz="2400" b="1" dirty="0">
                <a:solidFill>
                  <a:schemeClr val="bg1">
                    <a:lumMod val="95000"/>
                  </a:schemeClr>
                </a:solidFill>
                <a:latin typeface="Arial" panose="020B0604020202020204" pitchFamily="34" charset="0"/>
              </a:rPr>
              <a:t>Dewatering Plan may be required by the Water Management District or DEP.</a:t>
            </a:r>
          </a:p>
          <a:p>
            <a:pPr>
              <a:lnSpc>
                <a:spcPct val="100000"/>
              </a:lnSpc>
              <a:spcBef>
                <a:spcPct val="50000"/>
              </a:spcBef>
              <a:buFontTx/>
              <a:buNone/>
              <a:defRPr/>
            </a:pPr>
            <a:endParaRPr lang="en-US" altLang="en-US" sz="2400" b="1" dirty="0">
              <a:solidFill>
                <a:schemeClr val="bg1">
                  <a:lumMod val="95000"/>
                </a:schemeClr>
              </a:solidFill>
              <a:latin typeface="Arial" panose="020B0604020202020204" pitchFamily="34" charset="0"/>
            </a:endParaRPr>
          </a:p>
          <a:p>
            <a:pPr>
              <a:lnSpc>
                <a:spcPct val="100000"/>
              </a:lnSpc>
              <a:spcBef>
                <a:spcPct val="50000"/>
              </a:spcBef>
              <a:buFontTx/>
              <a:buNone/>
              <a:defRPr/>
            </a:pPr>
            <a:r>
              <a:rPr lang="en-US" altLang="en-US" sz="2400" b="1" dirty="0">
                <a:solidFill>
                  <a:schemeClr val="bg1">
                    <a:lumMod val="95000"/>
                  </a:schemeClr>
                </a:solidFill>
                <a:latin typeface="Arial" panose="020B0604020202020204" pitchFamily="34" charset="0"/>
              </a:rPr>
              <a:t>Discharge only waters that meet State Surface Water Standards</a:t>
            </a:r>
            <a:r>
              <a:rPr lang="en-US" altLang="en-US" sz="2400" b="1" dirty="0">
                <a:solidFill>
                  <a:schemeClr val="bg1"/>
                </a:solidFill>
                <a:latin typeface="Arial" panose="020B0604020202020204" pitchFamily="34" charset="0"/>
              </a:rPr>
              <a:t>!</a:t>
            </a:r>
            <a:r>
              <a:rPr lang="en-US" altLang="en-US" sz="2400" b="1" dirty="0">
                <a:solidFill>
                  <a:srgbClr val="FFFF00"/>
                </a:solidFill>
                <a:latin typeface="Arial" panose="020B0604020202020204" pitchFamily="34" charset="0"/>
              </a:rPr>
              <a:t> </a:t>
            </a:r>
          </a:p>
        </p:txBody>
      </p:sp>
      <p:sp>
        <p:nvSpPr>
          <p:cNvPr id="3" name="TextBox 2">
            <a:extLst>
              <a:ext uri="{FF2B5EF4-FFF2-40B4-BE49-F238E27FC236}">
                <a16:creationId xmlns:a16="http://schemas.microsoft.com/office/drawing/2014/main" id="{06B8C797-82BB-47EA-B28F-131922EEC7F5}"/>
              </a:ext>
            </a:extLst>
          </p:cNvPr>
          <p:cNvSpPr txBox="1"/>
          <p:nvPr/>
        </p:nvSpPr>
        <p:spPr>
          <a:xfrm>
            <a:off x="1706179" y="0"/>
            <a:ext cx="10134600" cy="1754326"/>
          </a:xfrm>
          <a:prstGeom prst="rect">
            <a:avLst/>
          </a:prstGeom>
          <a:noFill/>
        </p:spPr>
        <p:txBody>
          <a:bodyPr wrap="square" rtlCol="0">
            <a:spAutoFit/>
          </a:bodyPr>
          <a:lstStyle/>
          <a:p>
            <a:r>
              <a:rPr lang="en-US" sz="3600" b="1" dirty="0">
                <a:solidFill>
                  <a:schemeClr val="bg1"/>
                </a:solidFill>
                <a:cs typeface="Arial" panose="020B0604020202020204" pitchFamily="34" charset="0"/>
              </a:rPr>
              <a:t>Phase 2: Construction and connection of permanent stormwater management system</a:t>
            </a:r>
            <a:br>
              <a:rPr lang="en-US" sz="3600" b="1" dirty="0">
                <a:solidFill>
                  <a:schemeClr val="bg1"/>
                </a:solidFill>
                <a:cs typeface="Arial" panose="020B0604020202020204" pitchFamily="34" charset="0"/>
              </a:rPr>
            </a:br>
            <a:endParaRPr lang="en-US" sz="3600" b="1" dirty="0">
              <a:solidFill>
                <a:schemeClr val="bg1"/>
              </a:solidFill>
              <a:cs typeface="Arial" panose="020B0604020202020204" pitchFamily="34" charset="0"/>
            </a:endParaRPr>
          </a:p>
        </p:txBody>
      </p:sp>
    </p:spTree>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352800" y="1295400"/>
            <a:ext cx="5486400" cy="612775"/>
          </a:xfrm>
          <a:prstGeom prst="rect">
            <a:avLst/>
          </a:prstGeom>
          <a:solidFill>
            <a:schemeClr val="bg1"/>
          </a:solidFill>
        </p:spPr>
        <p:txBody>
          <a:bodyPr/>
          <a:lstStyle/>
          <a:p>
            <a:pPr marL="0" indent="0" algn="ctr">
              <a:buNone/>
            </a:pPr>
            <a:r>
              <a:rPr lang="en-US" sz="2800" dirty="0">
                <a:latin typeface="Arial" panose="020B0604020202020204" pitchFamily="34" charset="0"/>
              </a:rPr>
              <a:t>Types of Inlet Protection Devices:</a:t>
            </a:r>
          </a:p>
          <a:p>
            <a:endParaRPr lang="en-US" sz="2800" dirty="0">
              <a:latin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09495620"/>
              </p:ext>
            </p:extLst>
          </p:nvPr>
        </p:nvGraphicFramePr>
        <p:xfrm>
          <a:off x="1352550" y="1752600"/>
          <a:ext cx="9486900" cy="5095875"/>
        </p:xfrm>
        <a:graphic>
          <a:graphicData uri="http://schemas.openxmlformats.org/drawingml/2006/table">
            <a:tbl>
              <a:tblPr firstRow="1" bandRow="1">
                <a:tableStyleId>{93296810-A885-4BE3-A3E7-6D5BEEA58F35}</a:tableStyleId>
              </a:tblPr>
              <a:tblGrid>
                <a:gridCol w="4743450">
                  <a:extLst>
                    <a:ext uri="{9D8B030D-6E8A-4147-A177-3AD203B41FA5}">
                      <a16:colId xmlns:a16="http://schemas.microsoft.com/office/drawing/2014/main" val="20000"/>
                    </a:ext>
                  </a:extLst>
                </a:gridCol>
                <a:gridCol w="4743450">
                  <a:extLst>
                    <a:ext uri="{9D8B030D-6E8A-4147-A177-3AD203B41FA5}">
                      <a16:colId xmlns:a16="http://schemas.microsoft.com/office/drawing/2014/main" val="20001"/>
                    </a:ext>
                  </a:extLst>
                </a:gridCol>
              </a:tblGrid>
              <a:tr h="471841">
                <a:tc>
                  <a:txBody>
                    <a:bodyPr/>
                    <a:lstStyle/>
                    <a:p>
                      <a:pPr algn="ctr"/>
                      <a:r>
                        <a:rPr lang="en-US" sz="2200" dirty="0">
                          <a:latin typeface="Arial" panose="020B0604020202020204" pitchFamily="34" charset="0"/>
                        </a:rPr>
                        <a:t>Drop Inlet</a:t>
                      </a:r>
                      <a:endParaRPr lang="en-US" sz="2200" dirty="0">
                        <a:latin typeface="Arial" panose="020B0604020202020204" pitchFamily="34" charset="0"/>
                        <a:cs typeface="Arial" pitchFamily="34" charset="0"/>
                      </a:endParaRPr>
                    </a:p>
                  </a:txBody>
                  <a:tcPr/>
                </a:tc>
                <a:tc>
                  <a:txBody>
                    <a:bodyPr/>
                    <a:lstStyle/>
                    <a:p>
                      <a:pPr algn="ctr"/>
                      <a:r>
                        <a:rPr lang="en-US" sz="2200" dirty="0">
                          <a:latin typeface="Arial" panose="020B0604020202020204" pitchFamily="34" charset="0"/>
                        </a:rPr>
                        <a:t>Curb Inlet</a:t>
                      </a:r>
                      <a:endParaRPr lang="en-US" sz="2200" dirty="0">
                        <a:latin typeface="Arial" panose="020B0604020202020204" pitchFamily="34" charset="0"/>
                        <a:cs typeface="Arial" pitchFamily="34" charset="0"/>
                      </a:endParaRPr>
                    </a:p>
                  </a:txBody>
                  <a:tcPr/>
                </a:tc>
                <a:extLst>
                  <a:ext uri="{0D108BD9-81ED-4DB2-BD59-A6C34878D82A}">
                    <a16:rowId xmlns:a16="http://schemas.microsoft.com/office/drawing/2014/main" val="10000"/>
                  </a:ext>
                </a:extLst>
              </a:tr>
              <a:tr h="660576">
                <a:tc>
                  <a:txBody>
                    <a:bodyPr/>
                    <a:lstStyle/>
                    <a:p>
                      <a:r>
                        <a:rPr lang="en-US" sz="1800" dirty="0">
                          <a:latin typeface="Arial" panose="020B0604020202020204" pitchFamily="34" charset="0"/>
                        </a:rPr>
                        <a:t>Filter</a:t>
                      </a:r>
                      <a:r>
                        <a:rPr lang="en-US" sz="1800" baseline="0" dirty="0"/>
                        <a:t> </a:t>
                      </a:r>
                      <a:r>
                        <a:rPr lang="en-US" sz="1800" b="0" baseline="0" dirty="0">
                          <a:latin typeface="Arial" panose="020B0604020202020204" pitchFamily="34" charset="0"/>
                          <a:cs typeface="Arial" panose="020B0604020202020204" pitchFamily="34" charset="0"/>
                        </a:rPr>
                        <a:t>Fabric </a:t>
                      </a:r>
                      <a:r>
                        <a:rPr lang="en-US" sz="1800" b="0" dirty="0">
                          <a:latin typeface="Arial" panose="020B0604020202020204" pitchFamily="34" charset="0"/>
                          <a:cs typeface="Arial" panose="020B0604020202020204" pitchFamily="34" charset="0"/>
                        </a:rPr>
                        <a:t>(geo-fabric or non-woven)</a:t>
                      </a:r>
                    </a:p>
                    <a:p>
                      <a:endParaRPr lang="en-US" sz="1800" dirty="0">
                        <a:latin typeface="Arial" panose="020B0604020202020204" pitchFamily="34" charset="0"/>
                      </a:endParaRPr>
                    </a:p>
                  </a:txBody>
                  <a:tcPr/>
                </a:tc>
                <a:tc>
                  <a:txBody>
                    <a:bodyPr/>
                    <a:lstStyle/>
                    <a:p>
                      <a:r>
                        <a:rPr lang="en-US" sz="1800" dirty="0">
                          <a:latin typeface="Arial" panose="020B0604020202020204" pitchFamily="34" charset="0"/>
                        </a:rPr>
                        <a:t>Gravel</a:t>
                      </a:r>
                    </a:p>
                  </a:txBody>
                  <a:tcPr/>
                </a:tc>
                <a:extLst>
                  <a:ext uri="{0D108BD9-81ED-4DB2-BD59-A6C34878D82A}">
                    <a16:rowId xmlns:a16="http://schemas.microsoft.com/office/drawing/2014/main" val="10001"/>
                  </a:ext>
                </a:extLst>
              </a:tr>
              <a:tr h="6605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Prefabricated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Block &amp; Gravel</a:t>
                      </a:r>
                    </a:p>
                    <a:p>
                      <a:endParaRPr lang="en-US" sz="1800" dirty="0">
                        <a:latin typeface="Arial" panose="020B0604020202020204" pitchFamily="34" charset="0"/>
                      </a:endParaRPr>
                    </a:p>
                  </a:txBody>
                  <a:tcPr/>
                </a:tc>
                <a:extLst>
                  <a:ext uri="{0D108BD9-81ED-4DB2-BD59-A6C34878D82A}">
                    <a16:rowId xmlns:a16="http://schemas.microsoft.com/office/drawing/2014/main" val="10002"/>
                  </a:ext>
                </a:extLst>
              </a:tr>
              <a:tr h="6605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Gravel &amp; Wire Mesh</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Curb &amp; Gutter</a:t>
                      </a:r>
                    </a:p>
                    <a:p>
                      <a:endParaRPr lang="en-US" sz="1800" dirty="0">
                        <a:latin typeface="Arial" panose="020B0604020202020204" pitchFamily="34" charset="0"/>
                      </a:endParaRPr>
                    </a:p>
                  </a:txBody>
                  <a:tcPr/>
                </a:tc>
                <a:extLst>
                  <a:ext uri="{0D108BD9-81ED-4DB2-BD59-A6C34878D82A}">
                    <a16:rowId xmlns:a16="http://schemas.microsoft.com/office/drawing/2014/main" val="10003"/>
                  </a:ext>
                </a:extLst>
              </a:tr>
              <a:tr h="6605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Block &amp; Gravel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Drain Field Pipe</a:t>
                      </a:r>
                    </a:p>
                    <a:p>
                      <a:endParaRPr lang="en-US" sz="1800" dirty="0">
                        <a:latin typeface="Arial" panose="020B0604020202020204" pitchFamily="34" charset="0"/>
                      </a:endParaRPr>
                    </a:p>
                  </a:txBody>
                  <a:tcPr/>
                </a:tc>
                <a:extLst>
                  <a:ext uri="{0D108BD9-81ED-4DB2-BD59-A6C34878D82A}">
                    <a16:rowId xmlns:a16="http://schemas.microsoft.com/office/drawing/2014/main" val="10004"/>
                  </a:ext>
                </a:extLst>
              </a:tr>
              <a:tr h="6605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Sod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Filter Bags</a:t>
                      </a:r>
                    </a:p>
                    <a:p>
                      <a:endParaRPr lang="en-US" sz="1800" dirty="0">
                        <a:latin typeface="Arial" panose="020B0604020202020204" pitchFamily="34" charset="0"/>
                      </a:endParaRPr>
                    </a:p>
                  </a:txBody>
                  <a:tcPr/>
                </a:tc>
                <a:extLst>
                  <a:ext uri="{0D108BD9-81ED-4DB2-BD59-A6C34878D82A}">
                    <a16:rowId xmlns:a16="http://schemas.microsoft.com/office/drawing/2014/main" val="10005"/>
                  </a:ext>
                </a:extLst>
              </a:tr>
              <a:tr h="6605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Filter Bags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Filter Socks</a:t>
                      </a:r>
                    </a:p>
                    <a:p>
                      <a:endParaRPr lang="en-US" sz="1800" dirty="0">
                        <a:latin typeface="Arial" panose="020B0604020202020204" pitchFamily="34" charset="0"/>
                      </a:endParaRPr>
                    </a:p>
                  </a:txBody>
                  <a:tcPr/>
                </a:tc>
                <a:extLst>
                  <a:ext uri="{0D108BD9-81ED-4DB2-BD59-A6C34878D82A}">
                    <a16:rowId xmlns:a16="http://schemas.microsoft.com/office/drawing/2014/main" val="10006"/>
                  </a:ext>
                </a:extLst>
              </a:tr>
              <a:tr h="6605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Filter Socks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rPr>
                        <a:t>Prefabricated </a:t>
                      </a:r>
                    </a:p>
                    <a:p>
                      <a:endParaRPr lang="en-US" sz="1800" dirty="0">
                        <a:latin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5" name="Title 1">
            <a:extLst>
              <a:ext uri="{FF2B5EF4-FFF2-40B4-BE49-F238E27FC236}">
                <a16:creationId xmlns:a16="http://schemas.microsoft.com/office/drawing/2014/main" id="{C856EAC5-C2F2-4A29-88B4-79F81F09DF71}"/>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37032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866352"/>
            <a:ext cx="4191000" cy="3706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24000" y="1284982"/>
            <a:ext cx="9144000" cy="1077218"/>
          </a:xfrm>
          <a:prstGeom prst="rect">
            <a:avLst/>
          </a:prstGeom>
          <a:noFill/>
        </p:spPr>
        <p:txBody>
          <a:bodyPr wrap="square" rtlCol="0">
            <a:spAutoFit/>
          </a:bodyPr>
          <a:lstStyle/>
          <a:p>
            <a:pPr algn="ctr"/>
            <a:r>
              <a:rPr lang="en-US" sz="3200" dirty="0"/>
              <a:t>Filter Fabric Cloth</a:t>
            </a:r>
          </a:p>
          <a:p>
            <a:pPr algn="ctr"/>
            <a:endParaRPr lang="en-US" sz="3200" dirty="0"/>
          </a:p>
        </p:txBody>
      </p:sp>
      <p:sp>
        <p:nvSpPr>
          <p:cNvPr id="8" name="TextBox 7"/>
          <p:cNvSpPr txBox="1"/>
          <p:nvPr/>
        </p:nvSpPr>
        <p:spPr>
          <a:xfrm>
            <a:off x="5715000" y="1765982"/>
            <a:ext cx="609600" cy="4154984"/>
          </a:xfrm>
          <a:prstGeom prst="rect">
            <a:avLst/>
          </a:prstGeom>
          <a:no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9" name="TextBox 8"/>
          <p:cNvSpPr txBox="1"/>
          <p:nvPr/>
        </p:nvSpPr>
        <p:spPr>
          <a:xfrm>
            <a:off x="1524000" y="5573019"/>
            <a:ext cx="9144000" cy="1384995"/>
          </a:xfrm>
          <a:prstGeom prst="rect">
            <a:avLst/>
          </a:prstGeom>
          <a:noFill/>
        </p:spPr>
        <p:txBody>
          <a:bodyPr wrap="square" rtlCol="0">
            <a:spAutoFit/>
          </a:bodyPr>
          <a:lstStyle/>
          <a:p>
            <a:pPr marL="342900" indent="-342900">
              <a:buFont typeface="Arial" pitchFamily="34" charset="0"/>
              <a:buChar char="•"/>
            </a:pPr>
            <a:r>
              <a:rPr lang="en-US" sz="2800" dirty="0"/>
              <a:t>Filter Fabric Cloth requires regular maintenance </a:t>
            </a:r>
          </a:p>
          <a:p>
            <a:pPr marL="342900" indent="-342900">
              <a:buFont typeface="Arial" pitchFamily="34" charset="0"/>
              <a:buChar char="•"/>
            </a:pPr>
            <a:r>
              <a:rPr lang="en-US" sz="2800" dirty="0"/>
              <a:t>Often compromised by cuts or rips</a:t>
            </a:r>
          </a:p>
          <a:p>
            <a:pPr marL="342900" indent="-342900">
              <a:buFont typeface="Arial" pitchFamily="34" charset="0"/>
              <a:buChar char="•"/>
            </a:pPr>
            <a:r>
              <a:rPr lang="en-US" sz="2800" dirty="0"/>
              <a:t>Can be very heavy when loaded with soil</a:t>
            </a:r>
          </a:p>
        </p:txBody>
      </p:sp>
      <p:pic>
        <p:nvPicPr>
          <p:cNvPr id="11" name="Picture 10">
            <a:extLst>
              <a:ext uri="{FF2B5EF4-FFF2-40B4-BE49-F238E27FC236}">
                <a16:creationId xmlns:a16="http://schemas.microsoft.com/office/drawing/2014/main" id="{724F8143-BB2F-124C-9A8B-8F4605D493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3200" y="1908960"/>
            <a:ext cx="4828600" cy="3664058"/>
          </a:xfrm>
          <a:prstGeom prst="rect">
            <a:avLst/>
          </a:prstGeom>
        </p:spPr>
      </p:pic>
      <p:sp>
        <p:nvSpPr>
          <p:cNvPr id="12" name="Title 1">
            <a:extLst>
              <a:ext uri="{FF2B5EF4-FFF2-40B4-BE49-F238E27FC236}">
                <a16:creationId xmlns:a16="http://schemas.microsoft.com/office/drawing/2014/main" id="{10BAEA9E-2512-4739-B8AA-56B8B6B7C04B}"/>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01679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0" y="4230688"/>
            <a:ext cx="4487863" cy="26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0" y="1520328"/>
            <a:ext cx="4495800" cy="2286000"/>
          </a:xfrm>
          <a:prstGeom prst="rect">
            <a:avLst/>
          </a:prstGeom>
        </p:spPr>
      </p:pic>
      <p:sp>
        <p:nvSpPr>
          <p:cNvPr id="10" name="TextBox 9"/>
          <p:cNvSpPr txBox="1"/>
          <p:nvPr/>
        </p:nvSpPr>
        <p:spPr>
          <a:xfrm>
            <a:off x="6010275" y="1474015"/>
            <a:ext cx="6029324" cy="4862870"/>
          </a:xfrm>
          <a:prstGeom prst="rect">
            <a:avLst/>
          </a:prstGeom>
          <a:noFill/>
        </p:spPr>
        <p:txBody>
          <a:bodyPr wrap="square" rtlCol="0">
            <a:spAutoFit/>
          </a:bodyPr>
          <a:lstStyle/>
          <a:p>
            <a:r>
              <a:rPr lang="sv-SE" dirty="0"/>
              <a:t>Fabric Drop Inlet Sediment Filter</a:t>
            </a:r>
            <a:endParaRPr lang="en-US" dirty="0"/>
          </a:p>
          <a:p>
            <a:pPr marL="342900" indent="-342900">
              <a:buFont typeface="Arial" pitchFamily="34" charset="0"/>
              <a:buChar char="•"/>
            </a:pPr>
            <a:r>
              <a:rPr lang="en-US" sz="2200" dirty="0"/>
              <a:t>Inlet grate is optional </a:t>
            </a:r>
          </a:p>
          <a:p>
            <a:pPr marL="342900" indent="-342900">
              <a:buFont typeface="Arial" pitchFamily="34" charset="0"/>
              <a:buChar char="•"/>
            </a:pPr>
            <a:r>
              <a:rPr lang="en-US" sz="2200" dirty="0"/>
              <a:t>Stakes: Use 2”x4” - 3’ long sharpened and hammered in at least 8”</a:t>
            </a:r>
          </a:p>
          <a:p>
            <a:pPr marL="342900" indent="-342900">
              <a:buFont typeface="Arial" pitchFamily="34" charset="0"/>
              <a:buChar char="•"/>
            </a:pPr>
            <a:r>
              <a:rPr lang="en-US" sz="2200" dirty="0"/>
              <a:t>Top framed w/ 2x4s</a:t>
            </a:r>
          </a:p>
          <a:p>
            <a:pPr marL="342900" indent="-342900">
              <a:buFont typeface="Arial" pitchFamily="34" charset="0"/>
              <a:buChar char="•"/>
            </a:pPr>
            <a:r>
              <a:rPr lang="en-US" sz="2200" dirty="0"/>
              <a:t>Can be further strengthened with 2x4 cross supports from corner to corner (See top photo)              </a:t>
            </a:r>
          </a:p>
          <a:p>
            <a:pPr marL="342900" indent="-342900">
              <a:buFont typeface="Arial" pitchFamily="34" charset="0"/>
              <a:buChar char="•"/>
            </a:pPr>
            <a:r>
              <a:rPr lang="en-US" sz="2200" dirty="0"/>
              <a:t>Trenched in fabric, backfilled &amp; compacted.</a:t>
            </a:r>
          </a:p>
          <a:p>
            <a:pPr marL="342900" indent="-342900">
              <a:buFont typeface="Arial" pitchFamily="34" charset="0"/>
              <a:buChar char="•"/>
            </a:pPr>
            <a:r>
              <a:rPr lang="en-US" sz="2200" dirty="0"/>
              <a:t>Can strengthen interior with wire (See bottom photo.)</a:t>
            </a:r>
          </a:p>
          <a:p>
            <a:pPr marL="342900" indent="-342900">
              <a:buFont typeface="Arial" pitchFamily="34" charset="0"/>
              <a:buChar char="•"/>
            </a:pPr>
            <a:r>
              <a:rPr lang="en-US" sz="2200" dirty="0"/>
              <a:t>Can cause flooding, check surrounding roadway height to prevent accidents</a:t>
            </a:r>
          </a:p>
          <a:p>
            <a:pPr marL="342900" indent="-342900">
              <a:buFont typeface="Arial" pitchFamily="34" charset="0"/>
              <a:buChar char="•"/>
            </a:pPr>
            <a:r>
              <a:rPr lang="en-US" sz="2200" dirty="0"/>
              <a:t>Not on pavement</a:t>
            </a:r>
          </a:p>
        </p:txBody>
      </p:sp>
      <p:sp>
        <p:nvSpPr>
          <p:cNvPr id="12" name="TextBox 11"/>
          <p:cNvSpPr txBox="1"/>
          <p:nvPr/>
        </p:nvSpPr>
        <p:spPr>
          <a:xfrm>
            <a:off x="609600" y="3818453"/>
            <a:ext cx="5019676" cy="400110"/>
          </a:xfrm>
          <a:prstGeom prst="rect">
            <a:avLst/>
          </a:prstGeom>
          <a:noFill/>
        </p:spPr>
        <p:txBody>
          <a:bodyPr wrap="square" rtlCol="0">
            <a:spAutoFit/>
          </a:bodyPr>
          <a:lstStyle/>
          <a:p>
            <a:r>
              <a:rPr lang="en-US" sz="2000" dirty="0">
                <a:solidFill>
                  <a:srgbClr val="FF0000"/>
                </a:solidFill>
              </a:rPr>
              <a:t>Use 2 x 4 Stakes, Instead of 1 x 2 Stakes!</a:t>
            </a:r>
          </a:p>
        </p:txBody>
      </p:sp>
      <p:sp>
        <p:nvSpPr>
          <p:cNvPr id="8" name="Title 1">
            <a:extLst>
              <a:ext uri="{FF2B5EF4-FFF2-40B4-BE49-F238E27FC236}">
                <a16:creationId xmlns:a16="http://schemas.microsoft.com/office/drawing/2014/main" id="{966EA9BA-D0D4-4A17-9BE0-C520A61DACE4}"/>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7085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90700" y="1240279"/>
            <a:ext cx="2133601" cy="765175"/>
          </a:xfrm>
          <a:prstGeom prst="rect">
            <a:avLst/>
          </a:prstGeom>
          <a:noFill/>
        </p:spPr>
        <p:txBody>
          <a:bodyPr/>
          <a:lstStyle/>
          <a:p>
            <a:pPr marL="0" indent="0" algn="ctr">
              <a:buNone/>
            </a:pPr>
            <a:r>
              <a:rPr lang="en-US" sz="3200" dirty="0">
                <a:latin typeface="Arial" panose="020B0604020202020204" pitchFamily="34" charset="0"/>
              </a:rPr>
              <a:t>Mesh</a:t>
            </a:r>
            <a:endParaRPr lang="en-US" sz="3200" dirty="0">
              <a:solidFill>
                <a:schemeClr val="bg1"/>
              </a:solidFill>
              <a:latin typeface="Arial" panose="020B0604020202020204" pitchFamily="34" charset="0"/>
            </a:endParaRPr>
          </a:p>
          <a:p>
            <a:endParaRPr lang="en-US" sz="3200" dirty="0">
              <a:latin typeface="Arial" panose="020B0604020202020204" pitchFamily="34" charset="0"/>
            </a:endParaRPr>
          </a:p>
        </p:txBody>
      </p:sp>
      <p:pic>
        <p:nvPicPr>
          <p:cNvPr id="2447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43199"/>
            <a:ext cx="5176837" cy="51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634037" y="1743199"/>
            <a:ext cx="6481763" cy="5262979"/>
          </a:xfrm>
          <a:prstGeom prst="rect">
            <a:avLst/>
          </a:prstGeom>
          <a:noFill/>
        </p:spPr>
        <p:txBody>
          <a:bodyPr wrap="square" rtlCol="0">
            <a:spAutoFit/>
          </a:bodyPr>
          <a:lstStyle/>
          <a:p>
            <a:pPr marL="342900" indent="-342900">
              <a:buFont typeface="Arial" pitchFamily="34" charset="0"/>
              <a:buChar char="•"/>
            </a:pPr>
            <a:r>
              <a:rPr lang="en-US" sz="2800" dirty="0"/>
              <a:t>Inlet grate required</a:t>
            </a:r>
          </a:p>
          <a:p>
            <a:pPr marL="342900" indent="-342900">
              <a:buFont typeface="Arial" pitchFamily="34" charset="0"/>
              <a:buChar char="•"/>
            </a:pPr>
            <a:r>
              <a:rPr lang="en-US" sz="2800" dirty="0"/>
              <a:t>Smooth &amp; compact bare ground</a:t>
            </a:r>
          </a:p>
          <a:p>
            <a:pPr marL="342900" indent="-342900">
              <a:buFont typeface="Arial" pitchFamily="34" charset="0"/>
              <a:buChar char="•"/>
            </a:pPr>
            <a:r>
              <a:rPr lang="en-US" sz="2800" dirty="0"/>
              <a:t>1/2” hardware cloth, extend 1’ all around</a:t>
            </a:r>
          </a:p>
          <a:p>
            <a:pPr marL="342900" indent="-342900">
              <a:buFont typeface="Arial" pitchFamily="34" charset="0"/>
              <a:buChar char="•"/>
            </a:pPr>
            <a:r>
              <a:rPr lang="en-US" sz="2800" dirty="0"/>
              <a:t> 2” stone, 12” deep, extend 18” all around</a:t>
            </a:r>
          </a:p>
          <a:p>
            <a:pPr marL="342900" indent="-342900">
              <a:buFont typeface="Arial" pitchFamily="34" charset="0"/>
              <a:buChar char="•"/>
            </a:pPr>
            <a:r>
              <a:rPr lang="en-US" sz="2800" dirty="0"/>
              <a:t> OK on pavement</a:t>
            </a:r>
          </a:p>
          <a:p>
            <a:pPr marL="342900" indent="-342900">
              <a:buFont typeface="Arial" pitchFamily="34" charset="0"/>
              <a:buChar char="•"/>
            </a:pPr>
            <a:r>
              <a:rPr lang="en-US" sz="2800" dirty="0"/>
              <a:t> Will cause ponding</a:t>
            </a:r>
          </a:p>
          <a:p>
            <a:pPr marL="342900" indent="-342900">
              <a:buFont typeface="Arial" pitchFamily="34" charset="0"/>
              <a:buChar char="•"/>
            </a:pPr>
            <a:endParaRPr lang="en-US" sz="2800" dirty="0"/>
          </a:p>
          <a:p>
            <a:pPr marL="342900" indent="-342900">
              <a:buFont typeface="Arial" pitchFamily="34" charset="0"/>
              <a:buChar char="•"/>
            </a:pPr>
            <a:endParaRPr lang="en-US" sz="2800" dirty="0"/>
          </a:p>
          <a:p>
            <a:pPr marL="342900" indent="-342900">
              <a:buFont typeface="Arial" pitchFamily="34" charset="0"/>
              <a:buChar char="•"/>
            </a:pPr>
            <a:endParaRPr lang="en-US" sz="2800" dirty="0"/>
          </a:p>
          <a:p>
            <a:pPr marL="342900" indent="-342900">
              <a:buFont typeface="Arial" pitchFamily="34" charset="0"/>
              <a:buChar char="•"/>
            </a:pPr>
            <a:endParaRPr lang="en-US" sz="2800" dirty="0"/>
          </a:p>
        </p:txBody>
      </p:sp>
      <p:sp>
        <p:nvSpPr>
          <p:cNvPr id="6" name="Title 1">
            <a:extLst>
              <a:ext uri="{FF2B5EF4-FFF2-40B4-BE49-F238E27FC236}">
                <a16:creationId xmlns:a16="http://schemas.microsoft.com/office/drawing/2014/main" id="{F543503F-E71A-4B97-803B-6413C7DCCB80}"/>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dirty="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20573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0" y="1971675"/>
            <a:ext cx="4271963" cy="488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24000" y="1143001"/>
            <a:ext cx="9144000" cy="461665"/>
          </a:xfrm>
          <a:prstGeom prst="rect">
            <a:avLst/>
          </a:prstGeom>
          <a:noFill/>
        </p:spPr>
        <p:txBody>
          <a:bodyPr wrap="square" rtlCol="0">
            <a:spAutoFit/>
          </a:bodyPr>
          <a:lstStyle/>
          <a:p>
            <a:endParaRPr lang="en-US" dirty="0"/>
          </a:p>
        </p:txBody>
      </p:sp>
      <p:sp>
        <p:nvSpPr>
          <p:cNvPr id="9" name="Content Placeholder 2"/>
          <p:cNvSpPr txBox="1">
            <a:spLocks/>
          </p:cNvSpPr>
          <p:nvPr/>
        </p:nvSpPr>
        <p:spPr bwMode="auto">
          <a:xfrm>
            <a:off x="1524000" y="1396207"/>
            <a:ext cx="9148864" cy="549145"/>
          </a:xfrm>
          <a:prstGeom prst="rect">
            <a:avLst/>
          </a:prstGeom>
          <a:noFill/>
          <a:ln>
            <a:noFill/>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altLang="en-US" sz="3200" b="1" dirty="0">
                <a:latin typeface="Arial" panose="020B0604020202020204" pitchFamily="34" charset="0"/>
              </a:rPr>
              <a:t>Block &amp; Gravel Drop Inlet Filter</a:t>
            </a:r>
          </a:p>
          <a:p>
            <a:endParaRPr lang="en-US" altLang="en-US" sz="3200" b="1" dirty="0">
              <a:latin typeface="Arial" panose="020B0604020202020204" pitchFamily="34" charset="0"/>
            </a:endParaRPr>
          </a:p>
          <a:p>
            <a:endParaRPr lang="en-US" sz="3200" dirty="0">
              <a:latin typeface="Arial" panose="020B0604020202020204" pitchFamily="34" charset="0"/>
            </a:endParaRPr>
          </a:p>
        </p:txBody>
      </p:sp>
      <p:sp>
        <p:nvSpPr>
          <p:cNvPr id="10" name="Rectangle 9"/>
          <p:cNvSpPr/>
          <p:nvPr/>
        </p:nvSpPr>
        <p:spPr>
          <a:xfrm>
            <a:off x="4343400" y="1945353"/>
            <a:ext cx="7543800" cy="3970318"/>
          </a:xfrm>
          <a:prstGeom prst="rect">
            <a:avLst/>
          </a:prstGeom>
          <a:noFill/>
        </p:spPr>
        <p:txBody>
          <a:bodyPr wrap="square">
            <a:spAutoFit/>
          </a:bodyPr>
          <a:lstStyle/>
          <a:p>
            <a:pPr marL="342900" indent="-342900">
              <a:buFont typeface="Arial" pitchFamily="34" charset="0"/>
              <a:buChar char="•"/>
            </a:pPr>
            <a:r>
              <a:rPr lang="en-US" sz="2800" dirty="0"/>
              <a:t>Inlet grate optional</a:t>
            </a:r>
          </a:p>
          <a:p>
            <a:pPr marL="342900" indent="-342900">
              <a:buFont typeface="Arial" pitchFamily="34" charset="0"/>
              <a:buChar char="•"/>
            </a:pPr>
            <a:r>
              <a:rPr lang="en-US" sz="2800" dirty="0"/>
              <a:t>Smooth &amp; compact bare ground 2”</a:t>
            </a:r>
          </a:p>
          <a:p>
            <a:pPr marL="342900" indent="-342900">
              <a:buFont typeface="Arial" pitchFamily="34" charset="0"/>
              <a:buChar char="•"/>
            </a:pPr>
            <a:r>
              <a:rPr lang="en-US" sz="2800" dirty="0"/>
              <a:t>Concrete blocks: 12 - 24” high</a:t>
            </a:r>
          </a:p>
          <a:p>
            <a:pPr marL="342900" indent="-342900">
              <a:buFont typeface="Arial" pitchFamily="34" charset="0"/>
              <a:buChar char="•"/>
            </a:pPr>
            <a:r>
              <a:rPr lang="en-US" sz="2800" dirty="0"/>
              <a:t>1/2” hardware cloth: cover face of block</a:t>
            </a:r>
          </a:p>
          <a:p>
            <a:pPr marL="342900" indent="-342900">
              <a:buFont typeface="Arial" pitchFamily="34" charset="0"/>
              <a:buChar char="•"/>
            </a:pPr>
            <a:r>
              <a:rPr lang="en-US" sz="2800" dirty="0"/>
              <a:t>2” stone: to top of blocks</a:t>
            </a:r>
          </a:p>
          <a:p>
            <a:pPr marL="342900" indent="-342900">
              <a:buFont typeface="Arial" pitchFamily="34" charset="0"/>
              <a:buChar char="•"/>
            </a:pPr>
            <a:r>
              <a:rPr lang="en-US" sz="2800" dirty="0"/>
              <a:t>Also works on pavement</a:t>
            </a:r>
          </a:p>
          <a:p>
            <a:pPr marL="342900" indent="-342900">
              <a:buFont typeface="Arial" pitchFamily="34" charset="0"/>
              <a:buChar char="•"/>
            </a:pPr>
            <a:endParaRPr lang="en-US" sz="2800" dirty="0"/>
          </a:p>
          <a:p>
            <a:endParaRPr lang="en-US" sz="2800" dirty="0"/>
          </a:p>
          <a:p>
            <a:endParaRPr lang="en-US" sz="2800" dirty="0"/>
          </a:p>
        </p:txBody>
      </p:sp>
      <p:sp>
        <p:nvSpPr>
          <p:cNvPr id="8" name="Title 1">
            <a:extLst>
              <a:ext uri="{FF2B5EF4-FFF2-40B4-BE49-F238E27FC236}">
                <a16:creationId xmlns:a16="http://schemas.microsoft.com/office/drawing/2014/main" id="{343C2603-6C42-454F-9940-2E0C83EC5126}"/>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0252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705600" y="2225775"/>
            <a:ext cx="4953000" cy="4191000"/>
          </a:xfrm>
          <a:prstGeom prst="rect">
            <a:avLst/>
          </a:prstGeom>
          <a:noFill/>
        </p:spPr>
        <p:txBody>
          <a:bodyPr/>
          <a:lstStyle/>
          <a:p>
            <a:pPr>
              <a:defRPr/>
            </a:pPr>
            <a:r>
              <a:rPr lang="en-US" sz="2800" dirty="0">
                <a:latin typeface="Arial" panose="020B0604020202020204" pitchFamily="34" charset="0"/>
              </a:rPr>
              <a:t>Inlet grate optional</a:t>
            </a:r>
          </a:p>
          <a:p>
            <a:pPr>
              <a:defRPr/>
            </a:pPr>
            <a:r>
              <a:rPr lang="en-US" sz="2800" dirty="0">
                <a:latin typeface="Arial" panose="020B0604020202020204" pitchFamily="34" charset="0"/>
              </a:rPr>
              <a:t>Prepare ground for sodding </a:t>
            </a:r>
          </a:p>
          <a:p>
            <a:pPr>
              <a:defRPr/>
            </a:pPr>
            <a:r>
              <a:rPr lang="en-US" sz="2800" dirty="0">
                <a:latin typeface="Arial" panose="020B0604020202020204" pitchFamily="34" charset="0"/>
              </a:rPr>
              <a:t>4 ft. minimum all around</a:t>
            </a:r>
          </a:p>
          <a:p>
            <a:pPr>
              <a:defRPr/>
            </a:pPr>
            <a:r>
              <a:rPr lang="en-US" sz="2800" dirty="0">
                <a:latin typeface="Arial" panose="020B0604020202020204" pitchFamily="34" charset="0"/>
              </a:rPr>
              <a:t>Not on pavement</a:t>
            </a:r>
          </a:p>
          <a:p>
            <a:pPr>
              <a:defRPr/>
            </a:pPr>
            <a:r>
              <a:rPr lang="en-US" sz="2800" dirty="0">
                <a:latin typeface="Arial" panose="020B0604020202020204" pitchFamily="34" charset="0"/>
              </a:rPr>
              <a:t>Light sediment load only</a:t>
            </a:r>
          </a:p>
        </p:txBody>
      </p:sp>
      <p:sp>
        <p:nvSpPr>
          <p:cNvPr id="8" name="Rectangle 1028"/>
          <p:cNvSpPr txBox="1">
            <a:spLocks noChangeArrowheads="1"/>
          </p:cNvSpPr>
          <p:nvPr/>
        </p:nvSpPr>
        <p:spPr bwMode="auto">
          <a:xfrm>
            <a:off x="2990850" y="1175257"/>
            <a:ext cx="6210300" cy="764241"/>
          </a:xfrm>
          <a:prstGeom prst="rect">
            <a:avLst/>
          </a:prstGeom>
          <a:noFill/>
          <a:ln>
            <a:noFill/>
          </a:ln>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4000" b="1" kern="1200">
                <a:solidFill>
                  <a:schemeClr val="bg1"/>
                </a:solidFill>
                <a:latin typeface="Arial" panose="020B0604020202020204" pitchFamily="34" charset="0"/>
                <a:ea typeface="+mj-ea"/>
                <a:cs typeface="Arial" panose="020B0604020202020204" pitchFamily="34" charset="0"/>
              </a:defRPr>
            </a:lvl1pPr>
            <a:lvl2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9pPr>
          </a:lstStyle>
          <a:p>
            <a:r>
              <a:rPr lang="en-US" altLang="en-US" sz="3200" dirty="0">
                <a:solidFill>
                  <a:schemeClr val="tx1"/>
                </a:solidFill>
              </a:rPr>
              <a:t>    Sod Drop Inlet Filter</a:t>
            </a:r>
          </a:p>
        </p:txBody>
      </p:sp>
      <p:pic>
        <p:nvPicPr>
          <p:cNvPr id="9" name="Picture 2" descr="C:\Users\snell\Desktop\Sod_Inlet Protec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805431"/>
            <a:ext cx="5391151" cy="507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25C5E090-7AD3-4747-89A7-493F8C24DC72}"/>
              </a:ext>
            </a:extLst>
          </p:cNvPr>
          <p:cNvPicPr>
            <a:picLocks noChangeAspect="1"/>
          </p:cNvPicPr>
          <p:nvPr/>
        </p:nvPicPr>
        <p:blipFill>
          <a:blip r:embed="rId4"/>
          <a:stretch>
            <a:fillRect/>
          </a:stretch>
        </p:blipFill>
        <p:spPr>
          <a:xfrm>
            <a:off x="7739061" y="4648200"/>
            <a:ext cx="3041855" cy="2095500"/>
          </a:xfrm>
          <a:prstGeom prst="rect">
            <a:avLst/>
          </a:prstGeom>
        </p:spPr>
      </p:pic>
      <p:sp>
        <p:nvSpPr>
          <p:cNvPr id="7" name="Title 1">
            <a:extLst>
              <a:ext uri="{FF2B5EF4-FFF2-40B4-BE49-F238E27FC236}">
                <a16:creationId xmlns:a16="http://schemas.microsoft.com/office/drawing/2014/main" id="{5759D3CF-5322-47CA-AB1D-F73C6140EEF5}"/>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dirty="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68555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27"/>
          <p:cNvSpPr txBox="1">
            <a:spLocks noChangeArrowheads="1"/>
          </p:cNvSpPr>
          <p:nvPr/>
        </p:nvSpPr>
        <p:spPr bwMode="auto">
          <a:xfrm>
            <a:off x="8627090" y="1999288"/>
            <a:ext cx="3733191"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600" dirty="0">
                <a:latin typeface="Arial" panose="020B0604020202020204" pitchFamily="34" charset="0"/>
                <a:cs typeface="Arial" pitchFamily="34" charset="0"/>
              </a:rPr>
              <a:t>Inlet grate over catch basin</a:t>
            </a:r>
          </a:p>
          <a:p>
            <a:pPr>
              <a:defRPr/>
            </a:pPr>
            <a:r>
              <a:rPr lang="en-US" sz="2600" dirty="0">
                <a:latin typeface="Arial" panose="020B0604020202020204" pitchFamily="34" charset="0"/>
                <a:cs typeface="Arial" pitchFamily="34" charset="0"/>
              </a:rPr>
              <a:t>On or off pavement</a:t>
            </a:r>
          </a:p>
          <a:p>
            <a:pPr>
              <a:defRPr/>
            </a:pPr>
            <a:r>
              <a:rPr lang="en-US" sz="2600" dirty="0">
                <a:latin typeface="Arial" panose="020B0604020202020204" pitchFamily="34" charset="0"/>
                <a:cs typeface="Arial" pitchFamily="34" charset="0"/>
              </a:rPr>
              <a:t>Remove accumulated sediments – very heavy when fully loaded</a:t>
            </a:r>
            <a:endParaRPr lang="en-US" sz="2600" dirty="0">
              <a:solidFill>
                <a:srgbClr val="00FFFF"/>
              </a:solidFill>
              <a:latin typeface="Arial" panose="020B0604020202020204" pitchFamily="34" charset="0"/>
              <a:cs typeface="Arial" pitchFamily="34" charset="0"/>
            </a:endParaRPr>
          </a:p>
        </p:txBody>
      </p:sp>
      <p:sp>
        <p:nvSpPr>
          <p:cNvPr id="8" name="Rectangle 1028"/>
          <p:cNvSpPr txBox="1">
            <a:spLocks noChangeArrowheads="1"/>
          </p:cNvSpPr>
          <p:nvPr/>
        </p:nvSpPr>
        <p:spPr bwMode="auto">
          <a:xfrm>
            <a:off x="1524000" y="1261021"/>
            <a:ext cx="9144000" cy="598310"/>
          </a:xfrm>
          <a:prstGeom prst="rect">
            <a:avLst/>
          </a:prstGeom>
          <a:noFill/>
          <a:ln>
            <a:noFill/>
          </a:ln>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4000" b="1" kern="1200">
                <a:solidFill>
                  <a:schemeClr val="bg1"/>
                </a:solidFill>
                <a:latin typeface="Arial" panose="020B0604020202020204" pitchFamily="34" charset="0"/>
                <a:ea typeface="+mj-ea"/>
                <a:cs typeface="Arial" panose="020B0604020202020204" pitchFamily="34" charset="0"/>
              </a:defRPr>
            </a:lvl1pPr>
            <a:lvl2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9pPr>
          </a:lstStyle>
          <a:p>
            <a:r>
              <a:rPr lang="en-US" altLang="en-US" sz="3200" dirty="0">
                <a:solidFill>
                  <a:schemeClr val="tx1"/>
                </a:solidFill>
              </a:rPr>
              <a:t>Filter Bag</a:t>
            </a:r>
          </a:p>
        </p:txBody>
      </p:sp>
      <p:pic>
        <p:nvPicPr>
          <p:cNvPr id="9" name="Picture 8" descr="sams clearwater 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69910"/>
            <a:ext cx="4197543" cy="4735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dandy curbsa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4874" y="1969910"/>
            <a:ext cx="4102217" cy="4735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a:extLst>
              <a:ext uri="{FF2B5EF4-FFF2-40B4-BE49-F238E27FC236}">
                <a16:creationId xmlns:a16="http://schemas.microsoft.com/office/drawing/2014/main" id="{013162CA-8024-4C46-A437-E10D4156E4B9}"/>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72687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027"/>
          <p:cNvSpPr txBox="1">
            <a:spLocks noChangeArrowheads="1"/>
          </p:cNvSpPr>
          <p:nvPr/>
        </p:nvSpPr>
        <p:spPr bwMode="auto">
          <a:xfrm>
            <a:off x="6019801" y="1903008"/>
            <a:ext cx="5791200" cy="4322764"/>
          </a:xfrm>
          <a:prstGeom prst="rect">
            <a:avLst/>
          </a:prstGeom>
          <a:noFill/>
          <a:ln w="9525">
            <a:solidFill>
              <a:schemeClr val="accent1">
                <a:lumMod val="40000"/>
                <a:lumOff val="60000"/>
              </a:schemeClr>
            </a:solid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Arial" panose="020B0604020202020204" pitchFamily="34" charset="0"/>
                <a:cs typeface="Arial" pitchFamily="34" charset="0"/>
              </a:rPr>
              <a:t>Entire circumference minimum 1 foot overlap</a:t>
            </a:r>
          </a:p>
          <a:p>
            <a:pPr>
              <a:defRPr/>
            </a:pPr>
            <a:r>
              <a:rPr lang="en-US" dirty="0">
                <a:latin typeface="Arial" panose="020B0604020202020204" pitchFamily="34" charset="0"/>
                <a:cs typeface="Arial" pitchFamily="34" charset="0"/>
              </a:rPr>
              <a:t>On or off pavement</a:t>
            </a:r>
          </a:p>
          <a:p>
            <a:pPr>
              <a:defRPr/>
            </a:pPr>
            <a:r>
              <a:rPr lang="en-US" dirty="0">
                <a:latin typeface="Arial" panose="020B0604020202020204" pitchFamily="34" charset="0"/>
                <a:cs typeface="Arial" pitchFamily="34" charset="0"/>
              </a:rPr>
              <a:t>Low flow conditions</a:t>
            </a:r>
          </a:p>
          <a:p>
            <a:pPr>
              <a:defRPr/>
            </a:pPr>
            <a:r>
              <a:rPr lang="en-US" dirty="0">
                <a:latin typeface="Arial" panose="020B0604020202020204" pitchFamily="34" charset="0"/>
                <a:cs typeface="Arial" pitchFamily="34" charset="0"/>
              </a:rPr>
              <a:t>Removal of sediments. </a:t>
            </a:r>
            <a:r>
              <a:rPr lang="en-US" dirty="0">
                <a:solidFill>
                  <a:srgbClr val="00FFFF"/>
                </a:solidFill>
                <a:latin typeface="Arial" panose="020B0604020202020204" pitchFamily="34" charset="0"/>
                <a:cs typeface="Arial" pitchFamily="34" charset="0"/>
              </a:rPr>
              <a:t> </a:t>
            </a:r>
          </a:p>
        </p:txBody>
      </p:sp>
      <p:pic>
        <p:nvPicPr>
          <p:cNvPr id="9" name="Picture 5" descr="100_0569_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72765"/>
            <a:ext cx="5148264" cy="518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5984D2FC-8AE4-440D-8CE7-2F9501B824C4}"/>
              </a:ext>
            </a:extLst>
          </p:cNvPr>
          <p:cNvSpPr txBox="1"/>
          <p:nvPr/>
        </p:nvSpPr>
        <p:spPr>
          <a:xfrm>
            <a:off x="5118200" y="1131397"/>
            <a:ext cx="1955600" cy="584775"/>
          </a:xfrm>
          <a:prstGeom prst="rect">
            <a:avLst/>
          </a:prstGeom>
          <a:noFill/>
        </p:spPr>
        <p:txBody>
          <a:bodyPr wrap="none" rtlCol="0">
            <a:spAutoFit/>
          </a:bodyPr>
          <a:lstStyle/>
          <a:p>
            <a:r>
              <a:rPr lang="en-US" sz="3200" dirty="0"/>
              <a:t>Filter Bag</a:t>
            </a:r>
          </a:p>
        </p:txBody>
      </p:sp>
      <p:sp>
        <p:nvSpPr>
          <p:cNvPr id="6" name="Title 1">
            <a:extLst>
              <a:ext uri="{FF2B5EF4-FFF2-40B4-BE49-F238E27FC236}">
                <a16:creationId xmlns:a16="http://schemas.microsoft.com/office/drawing/2014/main" id="{A1812C10-7431-4751-A750-2BBA182F989C}"/>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69998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027"/>
          <p:cNvSpPr txBox="1">
            <a:spLocks noChangeArrowheads="1"/>
          </p:cNvSpPr>
          <p:nvPr/>
        </p:nvSpPr>
        <p:spPr bwMode="auto">
          <a:xfrm>
            <a:off x="5860469" y="1874836"/>
            <a:ext cx="6331531" cy="3108327"/>
          </a:xfrm>
          <a:prstGeom prst="rect">
            <a:avLst/>
          </a:prstGeom>
          <a:noFill/>
          <a:ln>
            <a:noFill/>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600" dirty="0">
                <a:latin typeface="Arial" panose="020B0604020202020204" pitchFamily="34" charset="0"/>
                <a:cs typeface="Arial" pitchFamily="34" charset="0"/>
              </a:rPr>
              <a:t>Fits over the inlet, secured to grate with toggle bolt or bolted to concrete.</a:t>
            </a:r>
          </a:p>
          <a:p>
            <a:pPr>
              <a:defRPr/>
            </a:pPr>
            <a:r>
              <a:rPr lang="en-US" sz="2600" dirty="0">
                <a:latin typeface="Arial" panose="020B0604020202020204" pitchFamily="34" charset="0"/>
                <a:cs typeface="Arial" pitchFamily="34" charset="0"/>
              </a:rPr>
              <a:t>On or off pavement.</a:t>
            </a:r>
          </a:p>
          <a:p>
            <a:pPr>
              <a:defRPr/>
            </a:pPr>
            <a:r>
              <a:rPr lang="en-US" sz="2600" dirty="0">
                <a:latin typeface="Arial" panose="020B0604020202020204" pitchFamily="34" charset="0"/>
                <a:cs typeface="Arial" pitchFamily="34" charset="0"/>
              </a:rPr>
              <a:t>Remove sediments at ½ height or sooner.  </a:t>
            </a:r>
          </a:p>
        </p:txBody>
      </p:sp>
      <p:pic>
        <p:nvPicPr>
          <p:cNvPr id="10" name="Picture 2" descr="C:\Users\snell\Desktop\Silt Saver Inlet Protec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94" y="1874836"/>
            <a:ext cx="5273675" cy="4945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
          <p:cNvSpPr txBox="1">
            <a:spLocks noChangeArrowheads="1"/>
          </p:cNvSpPr>
          <p:nvPr/>
        </p:nvSpPr>
        <p:spPr bwMode="auto">
          <a:xfrm>
            <a:off x="-3657600" y="4800601"/>
            <a:ext cx="2971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dirty="0"/>
              <a:t>Silt Saver Inlet Protection Device</a:t>
            </a:r>
          </a:p>
        </p:txBody>
      </p:sp>
      <p:sp>
        <p:nvSpPr>
          <p:cNvPr id="12" name="Rectangle 11"/>
          <p:cNvSpPr/>
          <p:nvPr/>
        </p:nvSpPr>
        <p:spPr>
          <a:xfrm>
            <a:off x="3962400" y="1210399"/>
            <a:ext cx="4267199" cy="584775"/>
          </a:xfrm>
          <a:prstGeom prst="rect">
            <a:avLst/>
          </a:prstGeom>
          <a:noFill/>
        </p:spPr>
        <p:txBody>
          <a:bodyPr wrap="square">
            <a:spAutoFit/>
          </a:bodyPr>
          <a:lstStyle/>
          <a:p>
            <a:pPr algn="ctr"/>
            <a:r>
              <a:rPr lang="en-US" altLang="en-US" sz="3200" b="1" dirty="0"/>
              <a:t>Prefabricated</a:t>
            </a:r>
          </a:p>
        </p:txBody>
      </p:sp>
      <p:sp>
        <p:nvSpPr>
          <p:cNvPr id="13" name="TextBox 1"/>
          <p:cNvSpPr txBox="1">
            <a:spLocks noChangeArrowheads="1"/>
          </p:cNvSpPr>
          <p:nvPr/>
        </p:nvSpPr>
        <p:spPr bwMode="auto">
          <a:xfrm>
            <a:off x="1737731" y="5989637"/>
            <a:ext cx="2971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dirty="0"/>
              <a:t>Silt Saver Inlet Protection Device</a:t>
            </a:r>
          </a:p>
        </p:txBody>
      </p:sp>
      <p:pic>
        <p:nvPicPr>
          <p:cNvPr id="3" name="Picture 2">
            <a:extLst>
              <a:ext uri="{FF2B5EF4-FFF2-40B4-BE49-F238E27FC236}">
                <a16:creationId xmlns:a16="http://schemas.microsoft.com/office/drawing/2014/main" id="{7971567D-8D48-D048-B89A-42B62BD545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0" y="4046824"/>
            <a:ext cx="2819400" cy="2819400"/>
          </a:xfrm>
          <a:prstGeom prst="rect">
            <a:avLst/>
          </a:prstGeom>
        </p:spPr>
      </p:pic>
      <p:sp>
        <p:nvSpPr>
          <p:cNvPr id="9" name="Title 1">
            <a:extLst>
              <a:ext uri="{FF2B5EF4-FFF2-40B4-BE49-F238E27FC236}">
                <a16:creationId xmlns:a16="http://schemas.microsoft.com/office/drawing/2014/main" id="{1D6B1B8E-E6DE-4543-9D76-9FB64D28ED7C}"/>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19902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A close up of a map&#10;&#10;Description generated with high confidence"/>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0" y="1828800"/>
            <a:ext cx="37941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1573491" y="1320479"/>
            <a:ext cx="9144000" cy="584775"/>
          </a:xfrm>
          <a:prstGeom prst="rect">
            <a:avLst/>
          </a:prstGeom>
          <a:noFill/>
        </p:spPr>
        <p:txBody>
          <a:bodyPr wrap="square">
            <a:spAutoFit/>
          </a:bodyPr>
          <a:lstStyle/>
          <a:p>
            <a:pPr algn="ctr"/>
            <a:r>
              <a:rPr lang="en-US" altLang="en-US" sz="3200" b="1" dirty="0"/>
              <a:t>Gravel Curb Inlet Filter</a:t>
            </a:r>
          </a:p>
        </p:txBody>
      </p:sp>
      <p:sp>
        <p:nvSpPr>
          <p:cNvPr id="11" name="Rectangle 10"/>
          <p:cNvSpPr/>
          <p:nvPr/>
        </p:nvSpPr>
        <p:spPr>
          <a:xfrm>
            <a:off x="3962400" y="1905506"/>
            <a:ext cx="8077200" cy="2677656"/>
          </a:xfrm>
          <a:prstGeom prst="rect">
            <a:avLst/>
          </a:prstGeom>
          <a:noFill/>
        </p:spPr>
        <p:txBody>
          <a:bodyPr wrap="square">
            <a:spAutoFit/>
          </a:bodyPr>
          <a:lstStyle/>
          <a:p>
            <a:pPr marL="342900" indent="-342900">
              <a:buFont typeface="Arial" pitchFamily="34" charset="0"/>
              <a:buChar char="•"/>
            </a:pPr>
            <a:r>
              <a:rPr lang="en-US" sz="2800" dirty="0"/>
              <a:t>Smooth &amp; compact bare ground</a:t>
            </a:r>
          </a:p>
          <a:p>
            <a:pPr marL="342900" indent="-342900">
              <a:buFont typeface="Arial" pitchFamily="34" charset="0"/>
              <a:buChar char="•"/>
            </a:pPr>
            <a:r>
              <a:rPr lang="en-US" sz="2800" dirty="0"/>
              <a:t>1/2” hardware cloth: 12” over and 12” out</a:t>
            </a:r>
          </a:p>
          <a:p>
            <a:pPr marL="342900" indent="-342900">
              <a:buFont typeface="Arial" pitchFamily="34" charset="0"/>
              <a:buChar char="•"/>
            </a:pPr>
            <a:r>
              <a:rPr lang="en-US" sz="2800" dirty="0"/>
              <a:t>2” stone: 12” over, 18” out</a:t>
            </a:r>
          </a:p>
          <a:p>
            <a:pPr marL="342900" indent="-342900">
              <a:buFont typeface="Arial" pitchFamily="34" charset="0"/>
              <a:buChar char="•"/>
            </a:pPr>
            <a:r>
              <a:rPr lang="en-US" sz="2800" dirty="0"/>
              <a:t>Will cause ponding</a:t>
            </a:r>
          </a:p>
          <a:p>
            <a:pPr marL="342900" indent="-342900">
              <a:buFont typeface="Arial" pitchFamily="34" charset="0"/>
              <a:buChar char="•"/>
            </a:pPr>
            <a:r>
              <a:rPr lang="en-US" sz="2800" dirty="0"/>
              <a:t>Optional 2x4 overflow, lessens ponding</a:t>
            </a:r>
          </a:p>
          <a:p>
            <a:pPr marL="342900" indent="-342900">
              <a:buFont typeface="Arial" pitchFamily="34" charset="0"/>
              <a:buChar char="•"/>
            </a:pPr>
            <a:r>
              <a:rPr lang="en-US" sz="2800" dirty="0"/>
              <a:t>Can be used on pavement</a:t>
            </a:r>
          </a:p>
        </p:txBody>
      </p:sp>
      <p:sp>
        <p:nvSpPr>
          <p:cNvPr id="7" name="Title 1">
            <a:extLst>
              <a:ext uri="{FF2B5EF4-FFF2-40B4-BE49-F238E27FC236}">
                <a16:creationId xmlns:a16="http://schemas.microsoft.com/office/drawing/2014/main" id="{1B4BEE83-CAC6-467B-A3AD-4317D9C292F2}"/>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5711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ext Box 6"/>
          <p:cNvSpPr txBox="1">
            <a:spLocks noChangeArrowheads="1"/>
          </p:cNvSpPr>
          <p:nvPr/>
        </p:nvSpPr>
        <p:spPr bwMode="auto">
          <a:xfrm>
            <a:off x="9753600" y="6248400"/>
            <a:ext cx="914400" cy="457200"/>
          </a:xfrm>
          <a:prstGeom prst="rect">
            <a:avLst/>
          </a:prstGeom>
          <a:noFill/>
          <a:ln w="15875">
            <a:noFill/>
            <a:miter lim="800000"/>
            <a:headEnd/>
            <a:tailEnd/>
          </a:ln>
          <a:effectLst/>
        </p:spPr>
        <p:txBody>
          <a:bodyPr>
            <a:spAutoFit/>
          </a:bodyPr>
          <a:lstStyle/>
          <a:p>
            <a:pPr>
              <a:spcBef>
                <a:spcPct val="50000"/>
              </a:spcBef>
              <a:defRPr/>
            </a:pPr>
            <a:endParaRPr lang="en-US" dirty="0">
              <a:solidFill>
                <a:prstClr val="black"/>
              </a:solidFill>
              <a:effectLst>
                <a:outerShdw blurRad="38100" dist="38100" dir="2700000" algn="tl">
                  <a:srgbClr val="000000"/>
                </a:outerShdw>
              </a:effectLst>
            </a:endParaRPr>
          </a:p>
        </p:txBody>
      </p:sp>
      <p:pic>
        <p:nvPicPr>
          <p:cNvPr id="22532" name="Picture 1031" descr="P12500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2884" y="1268413"/>
            <a:ext cx="9144000"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2"/>
          <p:cNvSpPr txBox="1">
            <a:spLocks noChangeArrowheads="1"/>
          </p:cNvSpPr>
          <p:nvPr/>
        </p:nvSpPr>
        <p:spPr bwMode="auto">
          <a:xfrm>
            <a:off x="1785731" y="5048072"/>
            <a:ext cx="4497229" cy="1200329"/>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b="1" dirty="0">
                <a:solidFill>
                  <a:schemeClr val="bg1"/>
                </a:solidFill>
              </a:rPr>
              <a:t>Stabilize Slopes Immediately After Final Grading.</a:t>
            </a:r>
          </a:p>
          <a:p>
            <a:pPr algn="ctr"/>
            <a:endParaRPr lang="en-US" altLang="en-US" dirty="0"/>
          </a:p>
        </p:txBody>
      </p:sp>
      <p:sp>
        <p:nvSpPr>
          <p:cNvPr id="6" name="TextBox 5">
            <a:extLst>
              <a:ext uri="{FF2B5EF4-FFF2-40B4-BE49-F238E27FC236}">
                <a16:creationId xmlns:a16="http://schemas.microsoft.com/office/drawing/2014/main" id="{197740EB-9E65-4DDA-A365-A95326319074}"/>
              </a:ext>
            </a:extLst>
          </p:cNvPr>
          <p:cNvSpPr txBox="1"/>
          <p:nvPr/>
        </p:nvSpPr>
        <p:spPr>
          <a:xfrm>
            <a:off x="1706179" y="0"/>
            <a:ext cx="10134600" cy="1754326"/>
          </a:xfrm>
          <a:prstGeom prst="rect">
            <a:avLst/>
          </a:prstGeom>
          <a:noFill/>
        </p:spPr>
        <p:txBody>
          <a:bodyPr wrap="square" rtlCol="0">
            <a:spAutoFit/>
          </a:bodyPr>
          <a:lstStyle/>
          <a:p>
            <a:r>
              <a:rPr lang="en-US" sz="3600" b="1" dirty="0">
                <a:solidFill>
                  <a:schemeClr val="bg1"/>
                </a:solidFill>
                <a:cs typeface="Arial" panose="020B0604020202020204" pitchFamily="34" charset="0"/>
              </a:rPr>
              <a:t>Phase 2: Construction and connection of permanent stormwater management system</a:t>
            </a:r>
            <a:br>
              <a:rPr lang="en-US" sz="3600" b="1" dirty="0">
                <a:solidFill>
                  <a:schemeClr val="bg1"/>
                </a:solidFill>
                <a:cs typeface="Arial" panose="020B0604020202020204" pitchFamily="34" charset="0"/>
              </a:rPr>
            </a:br>
            <a:endParaRPr lang="en-US" sz="3600" b="1" dirty="0">
              <a:solidFill>
                <a:schemeClr val="bg1"/>
              </a:solidFill>
              <a:cs typeface="Arial" panose="020B0604020202020204" pitchFamily="34" charset="0"/>
            </a:endParaRPr>
          </a:p>
        </p:txBody>
      </p:sp>
    </p:spTree>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idx="4294967295"/>
          </p:nvPr>
        </p:nvSpPr>
        <p:spPr>
          <a:xfrm>
            <a:off x="5029201" y="2047875"/>
            <a:ext cx="7162799" cy="3654425"/>
          </a:xfrm>
          <a:prstGeom prst="rect">
            <a:avLst/>
          </a:prstGeom>
          <a:noFill/>
        </p:spPr>
        <p:txBody>
          <a:bodyPr/>
          <a:lstStyle/>
          <a:p>
            <a:pPr>
              <a:lnSpc>
                <a:spcPct val="90000"/>
              </a:lnSpc>
              <a:defRPr/>
            </a:pPr>
            <a:r>
              <a:rPr lang="en-US" sz="2800" dirty="0">
                <a:latin typeface="Arial" panose="020B0604020202020204" pitchFamily="34" charset="0"/>
              </a:rPr>
              <a:t>Smooth &amp; compact bare ground</a:t>
            </a:r>
          </a:p>
          <a:p>
            <a:pPr>
              <a:lnSpc>
                <a:spcPct val="90000"/>
              </a:lnSpc>
              <a:defRPr/>
            </a:pPr>
            <a:r>
              <a:rPr lang="en-US" sz="2800" dirty="0">
                <a:latin typeface="Arial" panose="020B0604020202020204" pitchFamily="34" charset="0"/>
              </a:rPr>
              <a:t>concrete block, web up</a:t>
            </a:r>
          </a:p>
          <a:p>
            <a:pPr>
              <a:lnSpc>
                <a:spcPct val="90000"/>
              </a:lnSpc>
              <a:defRPr/>
            </a:pPr>
            <a:r>
              <a:rPr lang="en-US" sz="2800" dirty="0">
                <a:latin typeface="Arial" panose="020B0604020202020204" pitchFamily="34" charset="0"/>
              </a:rPr>
              <a:t>2x4 through spacer blocks</a:t>
            </a:r>
          </a:p>
          <a:p>
            <a:pPr>
              <a:lnSpc>
                <a:spcPct val="90000"/>
              </a:lnSpc>
              <a:defRPr/>
            </a:pPr>
            <a:r>
              <a:rPr lang="en-US" sz="2800" dirty="0">
                <a:latin typeface="Arial" panose="020B0604020202020204" pitchFamily="34" charset="0"/>
              </a:rPr>
              <a:t>1/2” hardware cloth, cover face of block</a:t>
            </a:r>
          </a:p>
          <a:p>
            <a:pPr>
              <a:lnSpc>
                <a:spcPct val="90000"/>
              </a:lnSpc>
              <a:defRPr/>
            </a:pPr>
            <a:r>
              <a:rPr lang="en-US" sz="2800" dirty="0">
                <a:latin typeface="Arial" panose="020B0604020202020204" pitchFamily="34" charset="0"/>
              </a:rPr>
              <a:t>2” stone</a:t>
            </a:r>
          </a:p>
          <a:p>
            <a:pPr>
              <a:lnSpc>
                <a:spcPct val="90000"/>
              </a:lnSpc>
              <a:defRPr/>
            </a:pPr>
            <a:r>
              <a:rPr lang="en-US" sz="2800" dirty="0">
                <a:latin typeface="Arial" panose="020B0604020202020204" pitchFamily="34" charset="0"/>
              </a:rPr>
              <a:t>OK on pavement</a:t>
            </a:r>
          </a:p>
        </p:txBody>
      </p:sp>
      <p:sp>
        <p:nvSpPr>
          <p:cNvPr id="8" name="Rectangle 5"/>
          <p:cNvSpPr>
            <a:spLocks noChangeArrowheads="1"/>
          </p:cNvSpPr>
          <p:nvPr/>
        </p:nvSpPr>
        <p:spPr bwMode="auto">
          <a:xfrm>
            <a:off x="1524000" y="1151521"/>
            <a:ext cx="9144000" cy="689394"/>
          </a:xfrm>
          <a:prstGeom prst="rect">
            <a:avLst/>
          </a:prstGeom>
          <a:noFill/>
          <a:ln>
            <a:noFill/>
          </a:ln>
        </p:spPr>
        <p:txBody>
          <a:bodyPr lIns="90488" tIns="44450" rIns="90488" bIns="44450" anchor="ctr"/>
          <a:lstStyle/>
          <a:p>
            <a:pPr algn="ctr"/>
            <a:r>
              <a:rPr lang="en-US" altLang="en-US" sz="3200" b="1" dirty="0"/>
              <a:t>Block &amp; Gravel Curb Inlet Filter</a:t>
            </a:r>
          </a:p>
        </p:txBody>
      </p:sp>
      <p:pic>
        <p:nvPicPr>
          <p:cNvPr id="10" name="Picture 6" descr="curb inlet sediment barri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047874"/>
            <a:ext cx="4419601" cy="483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FF9492FF-4BB3-4139-88F4-714A28C4E10D}"/>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dirty="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32990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txBox="1">
            <a:spLocks noChangeArrowheads="1"/>
          </p:cNvSpPr>
          <p:nvPr/>
        </p:nvSpPr>
        <p:spPr bwMode="auto">
          <a:xfrm>
            <a:off x="1524000" y="1202219"/>
            <a:ext cx="9144000" cy="685800"/>
          </a:xfrm>
          <a:prstGeom prst="rect">
            <a:avLst/>
          </a:prstGeom>
          <a:noFill/>
          <a:ln>
            <a:noFill/>
          </a:ln>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4000" b="1" kern="1200">
                <a:solidFill>
                  <a:schemeClr val="bg1"/>
                </a:solidFill>
                <a:latin typeface="Arial" panose="020B0604020202020204" pitchFamily="34" charset="0"/>
                <a:ea typeface="+mj-ea"/>
                <a:cs typeface="Arial" panose="020B0604020202020204" pitchFamily="34" charset="0"/>
              </a:defRPr>
            </a:lvl1pPr>
            <a:lvl2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9pPr>
          </a:lstStyle>
          <a:p>
            <a:pPr>
              <a:defRPr/>
            </a:pPr>
            <a:r>
              <a:rPr lang="en-US" sz="3200" dirty="0">
                <a:solidFill>
                  <a:schemeClr val="tx1"/>
                </a:solidFill>
              </a:rPr>
              <a:t>Block &amp; Gravel Curb Inlet Filter</a:t>
            </a:r>
          </a:p>
        </p:txBody>
      </p:sp>
      <p:pic>
        <p:nvPicPr>
          <p:cNvPr id="9" name="Content Placeholder 3" descr="100_0567_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45839"/>
            <a:ext cx="4784769" cy="3445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The roof of a building&#10;&#10;Description generated with high confid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9330" y="3412735"/>
            <a:ext cx="4976670" cy="3445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ight Arrow 12"/>
          <p:cNvSpPr/>
          <p:nvPr/>
        </p:nvSpPr>
        <p:spPr>
          <a:xfrm>
            <a:off x="1371600" y="2562795"/>
            <a:ext cx="4724401" cy="593867"/>
          </a:xfrm>
          <a:prstGeom prst="rightArrow">
            <a:avLst>
              <a:gd name="adj1" fmla="val 50000"/>
              <a:gd name="adj2" fmla="val 3826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en-US" sz="1800" dirty="0">
                <a:solidFill>
                  <a:prstClr val="black"/>
                </a:solidFill>
                <a:latin typeface="Arial" panose="020B0604020202020204" pitchFamily="34" charset="0"/>
                <a:cs typeface="Arial" pitchFamily="34" charset="0"/>
              </a:rPr>
              <a:t>Regular Gravel Curb Inlet Sediment Filter</a:t>
            </a:r>
          </a:p>
        </p:txBody>
      </p:sp>
      <p:sp>
        <p:nvSpPr>
          <p:cNvPr id="14" name="Left Arrow 13"/>
          <p:cNvSpPr/>
          <p:nvPr/>
        </p:nvSpPr>
        <p:spPr>
          <a:xfrm>
            <a:off x="6096000" y="5623564"/>
            <a:ext cx="4784769" cy="48463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en-US" sz="1800" dirty="0">
                <a:solidFill>
                  <a:prstClr val="black"/>
                </a:solidFill>
                <a:latin typeface="Arial" panose="020B0604020202020204" pitchFamily="34" charset="0"/>
              </a:rPr>
              <a:t>       Block with Rock Mesh Sock Inlet Filter</a:t>
            </a:r>
          </a:p>
        </p:txBody>
      </p:sp>
      <p:sp>
        <p:nvSpPr>
          <p:cNvPr id="11" name="Title 1">
            <a:extLst>
              <a:ext uri="{FF2B5EF4-FFF2-40B4-BE49-F238E27FC236}">
                <a16:creationId xmlns:a16="http://schemas.microsoft.com/office/drawing/2014/main" id="{0674597D-3C14-41EF-BD17-DACEBAB730AD}"/>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75187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ChangeArrowheads="1"/>
          </p:cNvSpPr>
          <p:nvPr/>
        </p:nvSpPr>
        <p:spPr bwMode="auto">
          <a:xfrm>
            <a:off x="1522207" y="1249861"/>
            <a:ext cx="9147586" cy="685801"/>
          </a:xfrm>
          <a:prstGeom prst="rect">
            <a:avLst/>
          </a:prstGeom>
          <a:noFill/>
          <a:ln>
            <a:noFill/>
          </a:ln>
        </p:spPr>
        <p:txBody>
          <a:bodyPr lIns="90488" tIns="44450" rIns="90488" bIns="44450" anchor="ctr"/>
          <a:lstStyle/>
          <a:p>
            <a:pPr algn="ctr"/>
            <a:r>
              <a:rPr lang="en-US" altLang="en-US" sz="3200" b="1" dirty="0"/>
              <a:t>Curb &amp; Gutter Sediment Barrier</a:t>
            </a:r>
          </a:p>
        </p:txBody>
      </p:sp>
      <p:sp>
        <p:nvSpPr>
          <p:cNvPr id="9" name="Rectangle 3"/>
          <p:cNvSpPr txBox="1">
            <a:spLocks noChangeArrowheads="1"/>
          </p:cNvSpPr>
          <p:nvPr/>
        </p:nvSpPr>
        <p:spPr bwMode="auto">
          <a:xfrm>
            <a:off x="7042572" y="2171701"/>
            <a:ext cx="5149427" cy="3543301"/>
          </a:xfrm>
          <a:prstGeom prst="rect">
            <a:avLst/>
          </a:prstGeom>
          <a:noFill/>
          <a:ln>
            <a:noFill/>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Arial" panose="020B0604020202020204" pitchFamily="34" charset="0"/>
                <a:cs typeface="Arial" pitchFamily="34" charset="0"/>
              </a:rPr>
              <a:t>Gravel filled bags, 3/4” stone</a:t>
            </a:r>
          </a:p>
          <a:p>
            <a:pPr>
              <a:defRPr/>
            </a:pPr>
            <a:r>
              <a:rPr lang="en-US" dirty="0">
                <a:latin typeface="Arial" panose="020B0604020202020204" pitchFamily="34" charset="0"/>
                <a:cs typeface="Arial" pitchFamily="34" charset="0"/>
              </a:rPr>
              <a:t>1 bag high - use spacing chart </a:t>
            </a:r>
          </a:p>
          <a:p>
            <a:pPr>
              <a:defRPr/>
            </a:pPr>
            <a:r>
              <a:rPr lang="en-US" dirty="0">
                <a:latin typeface="Arial" panose="020B0604020202020204" pitchFamily="34" charset="0"/>
                <a:cs typeface="Arial" pitchFamily="34" charset="0"/>
              </a:rPr>
              <a:t>Several bags high - leave spillway</a:t>
            </a:r>
          </a:p>
          <a:p>
            <a:pPr>
              <a:defRPr/>
            </a:pPr>
            <a:r>
              <a:rPr lang="en-US" dirty="0">
                <a:latin typeface="Arial" panose="020B0604020202020204" pitchFamily="34" charset="0"/>
                <a:cs typeface="Arial" pitchFamily="34" charset="0"/>
              </a:rPr>
              <a:t>Best on pavement</a:t>
            </a:r>
          </a:p>
        </p:txBody>
      </p:sp>
      <p:pic>
        <p:nvPicPr>
          <p:cNvPr id="6" name="Picture 7" descr="chkdam4">
            <a:extLst>
              <a:ext uri="{FF2B5EF4-FFF2-40B4-BE49-F238E27FC236}">
                <a16:creationId xmlns:a16="http://schemas.microsoft.com/office/drawing/2014/main" id="{CCD09626-EFAC-294D-A577-E47C23E9AE28}"/>
              </a:ext>
            </a:extLst>
          </p:cNvPr>
          <p:cNvPicPr>
            <a:picLocks noChangeAspect="1" noChangeArrowheads="1"/>
          </p:cNvPicPr>
          <p:nvPr/>
        </p:nvPicPr>
        <p:blipFill>
          <a:blip r:embed="rId3">
            <a:lum contrast="6000"/>
            <a:extLst>
              <a:ext uri="{BEBA8EAE-BF5A-486C-A8C5-ECC9F3942E4B}">
                <a14:imgProps xmlns:a14="http://schemas.microsoft.com/office/drawing/2010/main">
                  <a14:imgLayer>
                    <a14:imgEffect>
                      <a14:colorTemperature colorTemp="3913"/>
                    </a14:imgEffect>
                  </a14:imgLayer>
                </a14:imgProps>
              </a:ext>
              <a:ext uri="{28A0092B-C50C-407E-A947-70E740481C1C}">
                <a14:useLocalDpi xmlns:a14="http://schemas.microsoft.com/office/drawing/2010/main" val="0"/>
              </a:ext>
            </a:extLst>
          </a:blip>
          <a:srcRect/>
          <a:stretch>
            <a:fillRect/>
          </a:stretch>
        </p:blipFill>
        <p:spPr bwMode="auto">
          <a:xfrm>
            <a:off x="184162" y="2171701"/>
            <a:ext cx="6858410" cy="449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7D995B00-8657-4BE1-BEC1-F8D5F5AB4E7F}"/>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dirty="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75056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85CE72-DC2F-684B-BCFB-4B307261F7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7150" y="1848951"/>
            <a:ext cx="6437700" cy="5009049"/>
          </a:xfrm>
          <a:prstGeom prst="rect">
            <a:avLst/>
          </a:prstGeom>
        </p:spPr>
      </p:pic>
      <p:sp>
        <p:nvSpPr>
          <p:cNvPr id="6" name="Rectangle 5">
            <a:extLst>
              <a:ext uri="{FF2B5EF4-FFF2-40B4-BE49-F238E27FC236}">
                <a16:creationId xmlns:a16="http://schemas.microsoft.com/office/drawing/2014/main" id="{E548685F-43E2-6C40-8644-5B9AF9D023F0}"/>
              </a:ext>
            </a:extLst>
          </p:cNvPr>
          <p:cNvSpPr>
            <a:spLocks noChangeArrowheads="1"/>
          </p:cNvSpPr>
          <p:nvPr/>
        </p:nvSpPr>
        <p:spPr bwMode="auto">
          <a:xfrm>
            <a:off x="1524000" y="1098406"/>
            <a:ext cx="9144000" cy="838200"/>
          </a:xfrm>
          <a:prstGeom prst="rect">
            <a:avLst/>
          </a:prstGeom>
          <a:noFill/>
          <a:ln>
            <a:noFill/>
          </a:ln>
        </p:spPr>
        <p:txBody>
          <a:bodyPr lIns="90488" tIns="44450" rIns="90488" bIns="44450" anchor="ctr"/>
          <a:lstStyle/>
          <a:p>
            <a:pPr algn="ctr"/>
            <a:r>
              <a:rPr lang="en-US" altLang="en-US" sz="3200" b="1" dirty="0"/>
              <a:t>Drain Field Pipe Curb Inlet Filter</a:t>
            </a:r>
          </a:p>
        </p:txBody>
      </p:sp>
      <p:sp>
        <p:nvSpPr>
          <p:cNvPr id="7" name="Title 1">
            <a:extLst>
              <a:ext uri="{FF2B5EF4-FFF2-40B4-BE49-F238E27FC236}">
                <a16:creationId xmlns:a16="http://schemas.microsoft.com/office/drawing/2014/main" id="{474BCA5D-920F-4431-A5FB-86D85FE79181}"/>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76846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ChangeArrowheads="1"/>
          </p:cNvSpPr>
          <p:nvPr/>
        </p:nvSpPr>
        <p:spPr bwMode="auto">
          <a:xfrm>
            <a:off x="1524000" y="1066800"/>
            <a:ext cx="9144000" cy="838200"/>
          </a:xfrm>
          <a:prstGeom prst="rect">
            <a:avLst/>
          </a:prstGeom>
          <a:noFill/>
          <a:ln>
            <a:noFill/>
          </a:ln>
        </p:spPr>
        <p:txBody>
          <a:bodyPr lIns="90488" tIns="44450" rIns="90488" bIns="44450" anchor="ctr"/>
          <a:lstStyle/>
          <a:p>
            <a:pPr algn="ctr"/>
            <a:r>
              <a:rPr lang="en-US" altLang="en-US" sz="3200" b="1" dirty="0"/>
              <a:t>Geohay Curb Inlet Filter</a:t>
            </a:r>
          </a:p>
        </p:txBody>
      </p:sp>
      <p:sp>
        <p:nvSpPr>
          <p:cNvPr id="9" name="Rectangle 3"/>
          <p:cNvSpPr txBox="1">
            <a:spLocks noChangeArrowheads="1"/>
          </p:cNvSpPr>
          <p:nvPr/>
        </p:nvSpPr>
        <p:spPr bwMode="auto">
          <a:xfrm>
            <a:off x="6248402" y="1600200"/>
            <a:ext cx="5638798" cy="4419600"/>
          </a:xfrm>
          <a:prstGeom prst="rect">
            <a:avLst/>
          </a:prstGeom>
          <a:noFill/>
          <a:ln>
            <a:noFill/>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endParaRPr lang="en-US" dirty="0">
              <a:latin typeface="Arial" panose="020B0604020202020204" pitchFamily="34" charset="0"/>
              <a:cs typeface="Arial" pitchFamily="34" charset="0"/>
            </a:endParaRPr>
          </a:p>
          <a:p>
            <a:pPr>
              <a:defRPr/>
            </a:pPr>
            <a:r>
              <a:rPr lang="en-US" dirty="0">
                <a:latin typeface="Arial" panose="020B0604020202020204" pitchFamily="34" charset="0"/>
                <a:cs typeface="Arial" pitchFamily="34" charset="0"/>
              </a:rPr>
              <a:t>Easy to install &amp; maintain</a:t>
            </a:r>
          </a:p>
          <a:p>
            <a:pPr>
              <a:defRPr/>
            </a:pPr>
            <a:r>
              <a:rPr lang="en-US" dirty="0">
                <a:latin typeface="Arial" panose="020B0604020202020204" pitchFamily="34" charset="0"/>
                <a:cs typeface="Arial" pitchFamily="34" charset="0"/>
              </a:rPr>
              <a:t>Flexible shape conforms to curb</a:t>
            </a:r>
          </a:p>
          <a:p>
            <a:pPr>
              <a:defRPr/>
            </a:pPr>
            <a:r>
              <a:rPr lang="en-US" dirty="0">
                <a:latin typeface="Arial" panose="020B0604020202020204" pitchFamily="34" charset="0"/>
                <a:cs typeface="Arial" pitchFamily="34" charset="0"/>
              </a:rPr>
              <a:t>Lightweight </a:t>
            </a:r>
          </a:p>
          <a:p>
            <a:pPr>
              <a:defRPr/>
            </a:pPr>
            <a:r>
              <a:rPr lang="en-US" dirty="0">
                <a:latin typeface="Arial" panose="020B0604020202020204" pitchFamily="34" charset="0"/>
                <a:cs typeface="Arial" pitchFamily="34" charset="0"/>
              </a:rPr>
              <a:t>Made from recycled materials</a:t>
            </a:r>
          </a:p>
          <a:p>
            <a:pPr>
              <a:defRPr/>
            </a:pPr>
            <a:r>
              <a:rPr lang="en-US" dirty="0">
                <a:latin typeface="Arial" panose="020B0604020202020204" pitchFamily="34" charset="0"/>
                <a:cs typeface="Arial" pitchFamily="34" charset="0"/>
              </a:rPr>
              <a:t>Can be backwashed and reused</a:t>
            </a:r>
          </a:p>
          <a:p>
            <a:pPr>
              <a:defRPr/>
            </a:pPr>
            <a:r>
              <a:rPr lang="en-US" dirty="0">
                <a:latin typeface="Arial" panose="020B0604020202020204" pitchFamily="34" charset="0"/>
                <a:cs typeface="Arial" pitchFamily="34" charset="0"/>
              </a:rPr>
              <a:t>High Water Flow Material</a:t>
            </a:r>
          </a:p>
        </p:txBody>
      </p:sp>
      <p:pic>
        <p:nvPicPr>
          <p:cNvPr id="10" name="Picture 6" descr="P31500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 y="1905000"/>
            <a:ext cx="5334000" cy="493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90FF99EA-682D-4E47-A998-F7CC066A95A6}"/>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43509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5861201" y="4207590"/>
            <a:ext cx="4760912" cy="268287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5"/>
          <p:cNvSpPr txBox="1">
            <a:spLocks noChangeArrowheads="1"/>
          </p:cNvSpPr>
          <p:nvPr/>
        </p:nvSpPr>
        <p:spPr bwMode="auto">
          <a:xfrm>
            <a:off x="2493283" y="1166108"/>
            <a:ext cx="7730589" cy="609600"/>
          </a:xfrm>
          <a:prstGeom prst="rect">
            <a:avLst/>
          </a:prstGeom>
          <a:noFill/>
          <a:ln>
            <a:noFill/>
          </a:ln>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4000" b="1" kern="1200">
                <a:solidFill>
                  <a:schemeClr val="bg1"/>
                </a:solidFill>
                <a:latin typeface="Arial" panose="020B0604020202020204" pitchFamily="34" charset="0"/>
                <a:ea typeface="+mj-ea"/>
                <a:cs typeface="Arial" panose="020B0604020202020204" pitchFamily="34" charset="0"/>
              </a:defRPr>
            </a:lvl1pPr>
            <a:lvl2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9pPr>
          </a:lstStyle>
          <a:p>
            <a:pPr>
              <a:defRPr/>
            </a:pPr>
            <a:r>
              <a:rPr lang="en-US" sz="3200" dirty="0">
                <a:solidFill>
                  <a:schemeClr val="tx1"/>
                </a:solidFill>
              </a:rPr>
              <a:t>Prefabricated Curb Inlet Filters</a:t>
            </a:r>
          </a:p>
        </p:txBody>
      </p:sp>
      <p:pic>
        <p:nvPicPr>
          <p:cNvPr id="10" name="Picture 5" descr="100_0511_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88626" y="1716304"/>
            <a:ext cx="4613811" cy="2491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2229" y="1701902"/>
            <a:ext cx="4539884" cy="2524410"/>
          </a:xfrm>
          <a:prstGeom prst="rect">
            <a:avLst/>
          </a:prstGeom>
        </p:spPr>
      </p:pic>
      <p:pic>
        <p:nvPicPr>
          <p:cNvPr id="13" name="Picture 12">
            <a:extLst>
              <a:ext uri="{FF2B5EF4-FFF2-40B4-BE49-F238E27FC236}">
                <a16:creationId xmlns:a16="http://schemas.microsoft.com/office/drawing/2014/main" id="{0CA1A190-0411-084B-8AE3-8569112111C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r="44068"/>
          <a:stretch/>
        </p:blipFill>
        <p:spPr>
          <a:xfrm rot="5400000">
            <a:off x="2467601" y="3187791"/>
            <a:ext cx="2650411" cy="4690010"/>
          </a:xfrm>
          <a:prstGeom prst="rect">
            <a:avLst/>
          </a:prstGeom>
        </p:spPr>
      </p:pic>
      <p:sp>
        <p:nvSpPr>
          <p:cNvPr id="11" name="Title 1">
            <a:extLst>
              <a:ext uri="{FF2B5EF4-FFF2-40B4-BE49-F238E27FC236}">
                <a16:creationId xmlns:a16="http://schemas.microsoft.com/office/drawing/2014/main" id="{F5AE310A-AABD-4891-88C5-53B51E621092}"/>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64079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temporary excavated drop inlet protection"/>
          <p:cNvPicPr>
            <a:picLocks noChangeAspect="1" noChangeArrowheads="1"/>
          </p:cNvPicPr>
          <p:nvPr/>
        </p:nvPicPr>
        <p:blipFill>
          <a:blip r:embed="rId2">
            <a:extLst>
              <a:ext uri="{28A0092B-C50C-407E-A947-70E740481C1C}">
                <a14:useLocalDpi xmlns:a14="http://schemas.microsoft.com/office/drawing/2010/main" val="0"/>
              </a:ext>
            </a:extLst>
          </a:blip>
          <a:srcRect r="2884"/>
          <a:stretch>
            <a:fillRect/>
          </a:stretch>
        </p:blipFill>
        <p:spPr bwMode="auto">
          <a:xfrm>
            <a:off x="1524000" y="2057402"/>
            <a:ext cx="9144000"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1524000" y="151241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p>
            <a:pPr algn="ctr"/>
            <a:r>
              <a:rPr lang="en-US" altLang="en-US" sz="2800" b="1" dirty="0"/>
              <a:t>Verify that water ponding </a:t>
            </a:r>
            <a:r>
              <a:rPr lang="en-US" altLang="en-US" sz="2800" b="1" dirty="0">
                <a:solidFill>
                  <a:srgbClr val="FF3300"/>
                </a:solidFill>
              </a:rPr>
              <a:t>is not a problem!</a:t>
            </a:r>
          </a:p>
        </p:txBody>
      </p:sp>
      <p:sp>
        <p:nvSpPr>
          <p:cNvPr id="5" name="Title 1">
            <a:extLst>
              <a:ext uri="{FF2B5EF4-FFF2-40B4-BE49-F238E27FC236}">
                <a16:creationId xmlns:a16="http://schemas.microsoft.com/office/drawing/2014/main" id="{6EE19CF9-A3AB-4499-B010-8AB755673085}"/>
              </a:ext>
            </a:extLst>
          </p:cNvPr>
          <p:cNvSpPr txBox="1">
            <a:spLocks/>
          </p:cNvSpPr>
          <p:nvPr/>
        </p:nvSpPr>
        <p:spPr>
          <a:xfrm>
            <a:off x="1790700" y="304800"/>
            <a:ext cx="8610600" cy="63976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sv-SE" sz="4400">
                <a:solidFill>
                  <a:schemeClr val="bg1"/>
                </a:solidFill>
                <a:latin typeface="Arial" panose="020B0604020202020204" pitchFamily="34" charset="0"/>
                <a:cs typeface="Arial" panose="020B0604020202020204" pitchFamily="34" charset="0"/>
              </a:rPr>
              <a:t> 3.5 Storm Drain Inlet Protection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01385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533400" y="1447800"/>
            <a:ext cx="11430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endParaRPr lang="en-US" b="1" i="1" dirty="0">
              <a:latin typeface="Arial" panose="020B0604020202020204" pitchFamily="34" charset="0"/>
            </a:endParaRPr>
          </a:p>
          <a:p>
            <a:pPr>
              <a:buFont typeface="Monotype Sorts" pitchFamily="2" charset="2"/>
              <a:buNone/>
              <a:defRPr/>
            </a:pPr>
            <a:r>
              <a:rPr lang="en-US" b="1" i="1" dirty="0">
                <a:solidFill>
                  <a:srgbClr val="FF0000"/>
                </a:solidFill>
                <a:latin typeface="Arial" panose="020B0604020202020204" pitchFamily="34" charset="0"/>
              </a:rPr>
              <a:t>Definition: </a:t>
            </a:r>
            <a:r>
              <a:rPr lang="en-US" dirty="0">
                <a:latin typeface="Arial" panose="020B0604020202020204" pitchFamily="34" charset="0"/>
              </a:rPr>
              <a:t>A small temporary ponding area formed by excavation and/or embankment</a:t>
            </a:r>
          </a:p>
          <a:p>
            <a:pPr>
              <a:buFont typeface="Monotype Sorts" pitchFamily="2" charset="2"/>
              <a:buNone/>
              <a:defRPr/>
            </a:pPr>
            <a:r>
              <a:rPr lang="en-US" b="1" i="1" dirty="0">
                <a:solidFill>
                  <a:srgbClr val="FF0000"/>
                </a:solidFill>
                <a:latin typeface="Arial" panose="020B0604020202020204" pitchFamily="34" charset="0"/>
              </a:rPr>
              <a:t>Purpose:</a:t>
            </a:r>
            <a:r>
              <a:rPr lang="en-US" dirty="0">
                <a:solidFill>
                  <a:srgbClr val="FF0000"/>
                </a:solidFill>
                <a:latin typeface="Arial" panose="020B0604020202020204" pitchFamily="34" charset="0"/>
              </a:rPr>
              <a:t> </a:t>
            </a:r>
            <a:r>
              <a:rPr lang="en-US" dirty="0">
                <a:latin typeface="Arial" panose="020B0604020202020204" pitchFamily="34" charset="0"/>
              </a:rPr>
              <a:t>To detain runoff from small disturbed areas long enough for the majority of sediments to settle out</a:t>
            </a:r>
          </a:p>
          <a:p>
            <a:pPr>
              <a:buFont typeface="Monotype Sorts" pitchFamily="2" charset="2"/>
              <a:buNone/>
              <a:defRPr/>
            </a:pPr>
            <a:r>
              <a:rPr lang="en-US" b="1" i="1" dirty="0">
                <a:solidFill>
                  <a:srgbClr val="FF0000"/>
                </a:solidFill>
                <a:latin typeface="Arial" panose="020B0604020202020204" pitchFamily="34" charset="0"/>
              </a:rPr>
              <a:t>Condition where practice applies:</a:t>
            </a:r>
            <a:endParaRPr lang="en-US" dirty="0">
              <a:solidFill>
                <a:srgbClr val="FF0000"/>
              </a:solidFill>
              <a:latin typeface="Arial" panose="020B0604020202020204" pitchFamily="34" charset="0"/>
            </a:endParaRPr>
          </a:p>
          <a:p>
            <a:pPr>
              <a:defRPr/>
            </a:pPr>
            <a:r>
              <a:rPr lang="en-US" dirty="0">
                <a:latin typeface="Arial" panose="020B0604020202020204" pitchFamily="34" charset="0"/>
              </a:rPr>
              <a:t>Drainage area:</a:t>
            </a:r>
            <a:r>
              <a:rPr lang="en-US" dirty="0">
                <a:solidFill>
                  <a:srgbClr val="00FFFF"/>
                </a:solidFill>
                <a:latin typeface="Arial" panose="020B0604020202020204" pitchFamily="34" charset="0"/>
              </a:rPr>
              <a:t> </a:t>
            </a:r>
            <a:r>
              <a:rPr lang="en-US" dirty="0">
                <a:latin typeface="Arial" panose="020B0604020202020204" pitchFamily="34" charset="0"/>
              </a:rPr>
              <a:t>5 acres maximum</a:t>
            </a:r>
          </a:p>
          <a:p>
            <a:pPr>
              <a:defRPr/>
            </a:pPr>
            <a:r>
              <a:rPr lang="en-US" dirty="0">
                <a:latin typeface="Arial" panose="020B0604020202020204" pitchFamily="34" charset="0"/>
              </a:rPr>
              <a:t>Useable life: 18 months maximum</a:t>
            </a:r>
          </a:p>
          <a:p>
            <a:pPr>
              <a:defRPr/>
            </a:pPr>
            <a:r>
              <a:rPr lang="en-US" dirty="0">
                <a:latin typeface="Arial" panose="020B0604020202020204" pitchFamily="34" charset="0"/>
              </a:rPr>
              <a:t>Capacity:  </a:t>
            </a:r>
            <a:r>
              <a:rPr lang="en-US" dirty="0">
                <a:highlight>
                  <a:srgbClr val="FFFF00"/>
                </a:highlight>
                <a:latin typeface="Arial" panose="020B0604020202020204" pitchFamily="34" charset="0"/>
              </a:rPr>
              <a:t>134 cubic yd. or 3600 cubic ft. / acre </a:t>
            </a:r>
          </a:p>
          <a:p>
            <a:pPr>
              <a:defRPr/>
            </a:pPr>
            <a:r>
              <a:rPr lang="en-US" dirty="0">
                <a:latin typeface="Arial" panose="020B0604020202020204" pitchFamily="34" charset="0"/>
              </a:rPr>
              <a:t>Embankments: no steeper than 2:1</a:t>
            </a:r>
          </a:p>
          <a:p>
            <a:pPr>
              <a:buFont typeface="Monotype Sorts" pitchFamily="2" charset="2"/>
              <a:buNone/>
              <a:defRPr/>
            </a:pPr>
            <a:endParaRPr lang="en-US" dirty="0">
              <a:solidFill>
                <a:srgbClr val="00FFFF"/>
              </a:solidFill>
              <a:latin typeface="Arial" panose="020B0604020202020204" pitchFamily="34" charset="0"/>
            </a:endParaRPr>
          </a:p>
        </p:txBody>
      </p:sp>
      <p:sp>
        <p:nvSpPr>
          <p:cNvPr id="9" name="Rectangle 1026">
            <a:extLst>
              <a:ext uri="{FF2B5EF4-FFF2-40B4-BE49-F238E27FC236}">
                <a16:creationId xmlns:a16="http://schemas.microsoft.com/office/drawing/2014/main" id="{0F1E94D1-4701-4E98-971C-334B7696D3A1}"/>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118552219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 Box 1028"/>
          <p:cNvSpPr txBox="1">
            <a:spLocks noChangeArrowheads="1"/>
          </p:cNvSpPr>
          <p:nvPr/>
        </p:nvSpPr>
        <p:spPr bwMode="auto">
          <a:xfrm>
            <a:off x="2492188" y="1569242"/>
            <a:ext cx="3603813"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spcBef>
                <a:spcPct val="50000"/>
              </a:spcBef>
              <a:buFont typeface="Arial" pitchFamily="34" charset="0"/>
              <a:buChar char="•"/>
            </a:pPr>
            <a:r>
              <a:rPr lang="en-US" altLang="en-US" sz="3200" dirty="0"/>
              <a:t>Earth Outlet</a:t>
            </a:r>
          </a:p>
          <a:p>
            <a:pPr marL="0" indent="0">
              <a:spcBef>
                <a:spcPct val="50000"/>
              </a:spcBef>
            </a:pPr>
            <a:endParaRPr lang="en-US" altLang="en-US" sz="3200" dirty="0"/>
          </a:p>
          <a:p>
            <a:pPr>
              <a:spcBef>
                <a:spcPct val="50000"/>
              </a:spcBef>
              <a:buFont typeface="Arial" pitchFamily="34" charset="0"/>
              <a:buChar char="•"/>
            </a:pPr>
            <a:r>
              <a:rPr lang="en-US" altLang="en-US" sz="3200" dirty="0"/>
              <a:t>Pipe Outlet</a:t>
            </a:r>
          </a:p>
          <a:p>
            <a:pPr marL="0" indent="0">
              <a:spcBef>
                <a:spcPct val="50000"/>
              </a:spcBef>
            </a:pPr>
            <a:endParaRPr lang="en-US" altLang="en-US" sz="3200" dirty="0"/>
          </a:p>
          <a:p>
            <a:pPr>
              <a:spcBef>
                <a:spcPct val="50000"/>
              </a:spcBef>
              <a:buFont typeface="Arial" pitchFamily="34" charset="0"/>
              <a:buChar char="•"/>
            </a:pPr>
            <a:r>
              <a:rPr lang="en-US" altLang="en-US" sz="3200" dirty="0"/>
              <a:t>Stone Outlet</a:t>
            </a:r>
          </a:p>
          <a:p>
            <a:pPr marL="0" indent="0">
              <a:spcBef>
                <a:spcPct val="50000"/>
              </a:spcBef>
            </a:pPr>
            <a:endParaRPr lang="en-US" altLang="en-US" sz="3200" dirty="0"/>
          </a:p>
          <a:p>
            <a:pPr>
              <a:spcBef>
                <a:spcPct val="50000"/>
              </a:spcBef>
              <a:buFont typeface="Arial" pitchFamily="34" charset="0"/>
              <a:buChar char="•"/>
            </a:pPr>
            <a:r>
              <a:rPr lang="en-US" altLang="en-US" sz="3200" dirty="0"/>
              <a:t>Storm Inlet</a:t>
            </a:r>
          </a:p>
        </p:txBody>
      </p:sp>
      <p:pic>
        <p:nvPicPr>
          <p:cNvPr id="2488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2559933"/>
            <a:ext cx="2741493" cy="1551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5997" y="4111236"/>
            <a:ext cx="2741494" cy="1466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5998" y="1223259"/>
            <a:ext cx="2741494" cy="1336675"/>
          </a:xfrm>
          <a:prstGeom prst="rect">
            <a:avLst/>
          </a:prstGeom>
        </p:spPr>
      </p:pic>
      <p:pic>
        <p:nvPicPr>
          <p:cNvPr id="16" name="Picture 2" descr="sediment trap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7" y="5546019"/>
            <a:ext cx="2741494" cy="1311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026">
            <a:extLst>
              <a:ext uri="{FF2B5EF4-FFF2-40B4-BE49-F238E27FC236}">
                <a16:creationId xmlns:a16="http://schemas.microsoft.com/office/drawing/2014/main" id="{594D281B-7034-4CE0-9C45-DAD848324DA0}"/>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38650022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28" descr="earth outlet sediment tr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861305"/>
            <a:ext cx="5181600" cy="488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524000" y="1202121"/>
            <a:ext cx="9144000" cy="646331"/>
          </a:xfrm>
          <a:prstGeom prst="rect">
            <a:avLst/>
          </a:prstGeom>
          <a:noFill/>
        </p:spPr>
        <p:txBody>
          <a:bodyPr wrap="square" rtlCol="0">
            <a:spAutoFit/>
          </a:bodyPr>
          <a:lstStyle/>
          <a:p>
            <a:pPr algn="ctr">
              <a:spcBef>
                <a:spcPct val="50000"/>
              </a:spcBef>
            </a:pPr>
            <a:r>
              <a:rPr lang="en-US" altLang="en-US" sz="3600" dirty="0"/>
              <a:t>Earth Outlet</a:t>
            </a:r>
          </a:p>
        </p:txBody>
      </p:sp>
      <p:sp>
        <p:nvSpPr>
          <p:cNvPr id="3" name="Rectangle 2"/>
          <p:cNvSpPr/>
          <p:nvPr/>
        </p:nvSpPr>
        <p:spPr>
          <a:xfrm>
            <a:off x="5334000" y="1870486"/>
            <a:ext cx="6477000" cy="3416320"/>
          </a:xfrm>
          <a:prstGeom prst="rect">
            <a:avLst/>
          </a:prstGeom>
          <a:noFill/>
        </p:spPr>
        <p:txBody>
          <a:bodyPr wrap="square">
            <a:spAutoFit/>
          </a:bodyPr>
          <a:lstStyle/>
          <a:p>
            <a:pPr marL="342900" indent="-342900">
              <a:lnSpc>
                <a:spcPct val="90000"/>
              </a:lnSpc>
              <a:buFont typeface="Arial" pitchFamily="34" charset="0"/>
              <a:buChar char="•"/>
              <a:defRPr/>
            </a:pPr>
            <a:r>
              <a:rPr lang="en-US" dirty="0"/>
              <a:t>Embankment: clear &amp; grub, compact in lifts</a:t>
            </a:r>
          </a:p>
          <a:p>
            <a:pPr>
              <a:lnSpc>
                <a:spcPct val="90000"/>
              </a:lnSpc>
              <a:defRPr/>
            </a:pPr>
            <a:endParaRPr lang="en-US" dirty="0"/>
          </a:p>
          <a:p>
            <a:pPr marL="342900" indent="-342900">
              <a:lnSpc>
                <a:spcPct val="90000"/>
              </a:lnSpc>
              <a:buFont typeface="Arial" pitchFamily="34" charset="0"/>
              <a:buChar char="•"/>
              <a:defRPr/>
            </a:pPr>
            <a:r>
              <a:rPr lang="en-US" b="1" dirty="0">
                <a:solidFill>
                  <a:srgbClr val="FF0000"/>
                </a:solidFill>
              </a:rPr>
              <a:t>Outlet width (ft.) = drainage area (ac.) x 6</a:t>
            </a:r>
          </a:p>
          <a:p>
            <a:pPr>
              <a:lnSpc>
                <a:spcPct val="90000"/>
              </a:lnSpc>
              <a:defRPr/>
            </a:pPr>
            <a:endParaRPr lang="en-US" b="1" dirty="0"/>
          </a:p>
          <a:p>
            <a:pPr marL="342900" indent="-342900">
              <a:lnSpc>
                <a:spcPct val="90000"/>
              </a:lnSpc>
              <a:buFont typeface="Arial" pitchFamily="34" charset="0"/>
              <a:buChar char="•"/>
              <a:defRPr/>
            </a:pPr>
            <a:r>
              <a:rPr lang="en-US" dirty="0"/>
              <a:t>Stone: 2” stone inside, riprap outside</a:t>
            </a:r>
          </a:p>
          <a:p>
            <a:pPr marL="342900" indent="-342900">
              <a:lnSpc>
                <a:spcPct val="90000"/>
              </a:lnSpc>
              <a:buFont typeface="Arial" pitchFamily="34" charset="0"/>
              <a:buChar char="•"/>
              <a:defRPr/>
            </a:pPr>
            <a:endParaRPr lang="en-US" dirty="0"/>
          </a:p>
          <a:p>
            <a:pPr marL="342900" indent="-342900">
              <a:lnSpc>
                <a:spcPct val="90000"/>
              </a:lnSpc>
              <a:buFont typeface="Arial" pitchFamily="34" charset="0"/>
              <a:buChar char="•"/>
              <a:defRPr/>
            </a:pPr>
            <a:r>
              <a:rPr lang="en-US" dirty="0"/>
              <a:t>1’ freeboard</a:t>
            </a:r>
          </a:p>
          <a:p>
            <a:pPr marL="342900" indent="-342900">
              <a:lnSpc>
                <a:spcPct val="90000"/>
              </a:lnSpc>
              <a:buFont typeface="Arial" pitchFamily="34" charset="0"/>
              <a:buChar char="•"/>
              <a:defRPr/>
            </a:pPr>
            <a:endParaRPr lang="en-US" dirty="0"/>
          </a:p>
          <a:p>
            <a:pPr marL="342900" indent="-342900">
              <a:lnSpc>
                <a:spcPct val="90000"/>
              </a:lnSpc>
              <a:buFont typeface="Arial" pitchFamily="34" charset="0"/>
              <a:buChar char="•"/>
              <a:defRPr/>
            </a:pPr>
            <a:r>
              <a:rPr lang="en-US" dirty="0"/>
              <a:t>Stabilization: vegetation preferred, most important on inside </a:t>
            </a:r>
          </a:p>
        </p:txBody>
      </p:sp>
      <p:sp>
        <p:nvSpPr>
          <p:cNvPr id="6" name="Rectangle 1026">
            <a:extLst>
              <a:ext uri="{FF2B5EF4-FFF2-40B4-BE49-F238E27FC236}">
                <a16:creationId xmlns:a16="http://schemas.microsoft.com/office/drawing/2014/main" id="{6569C881-7511-4FA6-A7BA-8929230133B7}"/>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210932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ext Box 6"/>
          <p:cNvSpPr txBox="1">
            <a:spLocks noChangeArrowheads="1"/>
          </p:cNvSpPr>
          <p:nvPr/>
        </p:nvSpPr>
        <p:spPr bwMode="auto">
          <a:xfrm>
            <a:off x="9753600" y="6248400"/>
            <a:ext cx="914400" cy="457200"/>
          </a:xfrm>
          <a:prstGeom prst="rect">
            <a:avLst/>
          </a:prstGeom>
          <a:noFill/>
          <a:ln w="15875">
            <a:noFill/>
            <a:miter lim="800000"/>
            <a:headEnd/>
            <a:tailEnd/>
          </a:ln>
          <a:effectLst/>
        </p:spPr>
        <p:txBody>
          <a:bodyPr>
            <a:spAutoFit/>
          </a:bodyPr>
          <a:lstStyle/>
          <a:p>
            <a:pPr>
              <a:spcBef>
                <a:spcPct val="50000"/>
              </a:spcBef>
              <a:defRPr/>
            </a:pPr>
            <a:endParaRPr lang="en-US" dirty="0">
              <a:solidFill>
                <a:prstClr val="black"/>
              </a:solidFill>
              <a:effectLst>
                <a:outerShdw blurRad="38100" dist="38100" dir="2700000" algn="tl">
                  <a:srgbClr val="000000"/>
                </a:outerShdw>
              </a:effectLst>
            </a:endParaRPr>
          </a:p>
        </p:txBody>
      </p:sp>
      <p:sp>
        <p:nvSpPr>
          <p:cNvPr id="2" name="Title 1"/>
          <p:cNvSpPr>
            <a:spLocks noGrp="1"/>
          </p:cNvSpPr>
          <p:nvPr>
            <p:ph type="title" idx="4294967295"/>
          </p:nvPr>
        </p:nvSpPr>
        <p:spPr>
          <a:xfrm>
            <a:off x="1524000" y="164176"/>
            <a:ext cx="10668000" cy="1325563"/>
          </a:xfrm>
          <a:prstGeom prst="rect">
            <a:avLst/>
          </a:prstGeom>
        </p:spPr>
        <p:txBody>
          <a:bodyPr rtlCol="0">
            <a:noAutofit/>
          </a:bodyPr>
          <a:lstStyle/>
          <a:p>
            <a:pPr>
              <a:defRPr/>
            </a:pPr>
            <a:r>
              <a:rPr lang="en-US" sz="3600" dirty="0">
                <a:solidFill>
                  <a:schemeClr val="bg1"/>
                </a:solidFill>
                <a:latin typeface="Arial" panose="020B0604020202020204" pitchFamily="34" charset="0"/>
                <a:cs typeface="Arial" panose="020B0604020202020204" pitchFamily="34" charset="0"/>
              </a:rPr>
              <a:t>Phase 3: Completed stormwater management system - built per plan, functions as designed</a:t>
            </a:r>
            <a:br>
              <a:rPr lang="en-US" sz="3600" dirty="0">
                <a:solidFill>
                  <a:schemeClr val="bg1"/>
                </a:solidFill>
                <a:latin typeface="Arial" panose="020B0604020202020204" pitchFamily="34" charset="0"/>
                <a:cs typeface="Arial" panose="020B0604020202020204" pitchFamily="34" charset="0"/>
              </a:rPr>
            </a:br>
            <a:endParaRPr lang="en-US" sz="3600" dirty="0">
              <a:solidFill>
                <a:schemeClr val="bg1"/>
              </a:solidFill>
              <a:latin typeface="Arial" panose="020B0604020202020204" pitchFamily="34" charset="0"/>
              <a:cs typeface="Arial" panose="020B0604020202020204" pitchFamily="34" charset="0"/>
            </a:endParaRPr>
          </a:p>
        </p:txBody>
      </p:sp>
      <p:pic>
        <p:nvPicPr>
          <p:cNvPr id="23556" name="Picture 1029" descr="DETPOND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0580" y="1219200"/>
            <a:ext cx="9250781" cy="5638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3557" name="Rectangle 2"/>
          <p:cNvSpPr>
            <a:spLocks noChangeArrowheads="1"/>
          </p:cNvSpPr>
          <p:nvPr/>
        </p:nvSpPr>
        <p:spPr bwMode="auto">
          <a:xfrm>
            <a:off x="4479228" y="3121599"/>
            <a:ext cx="3978972" cy="954107"/>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en-US" altLang="en-US" sz="2800" b="1" dirty="0">
                <a:solidFill>
                  <a:schemeClr val="bg1"/>
                </a:solidFill>
              </a:rPr>
              <a:t>Pond Must Discharge Clean Water!</a:t>
            </a:r>
          </a:p>
        </p:txBody>
      </p:sp>
      <p:sp>
        <p:nvSpPr>
          <p:cNvPr id="7" name="Arrow: Left 6"/>
          <p:cNvSpPr/>
          <p:nvPr/>
        </p:nvSpPr>
        <p:spPr>
          <a:xfrm flipV="1">
            <a:off x="3112304" y="3429000"/>
            <a:ext cx="1332037" cy="216196"/>
          </a:xfrm>
          <a:prstGeom prst="lef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4" descr="Sediment Basin1"/>
          <p:cNvPicPr>
            <a:picLocks noChangeAspect="1" noChangeArrowheads="1"/>
          </p:cNvPicPr>
          <p:nvPr/>
        </p:nvPicPr>
        <p:blipFill>
          <a:blip r:embed="rId3">
            <a:extLst>
              <a:ext uri="{28A0092B-C50C-407E-A947-70E740481C1C}">
                <a14:useLocalDpi xmlns:a14="http://schemas.microsoft.com/office/drawing/2010/main" val="0"/>
              </a:ext>
            </a:extLst>
          </a:blip>
          <a:srcRect l="877" r="877" b="11905"/>
          <a:stretch>
            <a:fillRect/>
          </a:stretch>
        </p:blipFill>
        <p:spPr bwMode="auto">
          <a:xfrm>
            <a:off x="1397154" y="1767867"/>
            <a:ext cx="9397692" cy="5090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
          <p:cNvSpPr txBox="1">
            <a:spLocks noChangeArrowheads="1"/>
          </p:cNvSpPr>
          <p:nvPr/>
        </p:nvSpPr>
        <p:spPr bwMode="auto">
          <a:xfrm>
            <a:off x="1524000" y="1183092"/>
            <a:ext cx="9156551" cy="584775"/>
          </a:xfrm>
          <a:prstGeom prst="rect">
            <a:avLst/>
          </a:prstGeom>
          <a:no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3200" dirty="0"/>
              <a:t>Pipe Outlet Sediment Trap</a:t>
            </a:r>
          </a:p>
        </p:txBody>
      </p:sp>
      <p:sp>
        <p:nvSpPr>
          <p:cNvPr id="5" name="Rectangle 1026">
            <a:extLst>
              <a:ext uri="{FF2B5EF4-FFF2-40B4-BE49-F238E27FC236}">
                <a16:creationId xmlns:a16="http://schemas.microsoft.com/office/drawing/2014/main" id="{9BE3AAB7-8652-462D-BBF9-A8EF3431AF8C}"/>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13970896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4294967295"/>
          </p:nvPr>
        </p:nvSpPr>
        <p:spPr>
          <a:xfrm>
            <a:off x="6324600" y="2135188"/>
            <a:ext cx="5867401" cy="4781550"/>
          </a:xfrm>
        </p:spPr>
        <p:txBody>
          <a:bodyPr/>
          <a:lstStyle/>
          <a:p>
            <a:pPr>
              <a:lnSpc>
                <a:spcPct val="90000"/>
              </a:lnSpc>
              <a:defRPr/>
            </a:pPr>
            <a:r>
              <a:rPr lang="en-US" sz="2600" dirty="0">
                <a:latin typeface="Arial" panose="020B0604020202020204" pitchFamily="34" charset="0"/>
              </a:rPr>
              <a:t>Embankment: clear &amp; grub, compact in lifts</a:t>
            </a:r>
          </a:p>
          <a:p>
            <a:pPr>
              <a:lnSpc>
                <a:spcPct val="90000"/>
              </a:lnSpc>
              <a:defRPr/>
            </a:pPr>
            <a:r>
              <a:rPr lang="en-US" sz="2600" dirty="0">
                <a:latin typeface="Arial" panose="020B0604020202020204" pitchFamily="34" charset="0"/>
              </a:rPr>
              <a:t>Pipe: size per table page 4-73</a:t>
            </a:r>
          </a:p>
          <a:p>
            <a:pPr>
              <a:lnSpc>
                <a:spcPct val="90000"/>
              </a:lnSpc>
              <a:defRPr/>
            </a:pPr>
            <a:r>
              <a:rPr lang="en-US" sz="2600" dirty="0">
                <a:latin typeface="Arial" panose="020B0604020202020204" pitchFamily="34" charset="0"/>
              </a:rPr>
              <a:t>Riser perforations: see Engineer’s specs.</a:t>
            </a:r>
          </a:p>
          <a:p>
            <a:pPr>
              <a:lnSpc>
                <a:spcPct val="90000"/>
              </a:lnSpc>
              <a:defRPr/>
            </a:pPr>
            <a:r>
              <a:rPr lang="en-US" sz="2600" b="1" dirty="0">
                <a:latin typeface="Arial" panose="020B0604020202020204" pitchFamily="34" charset="0"/>
              </a:rPr>
              <a:t>1.5’ freeboard</a:t>
            </a:r>
          </a:p>
          <a:p>
            <a:pPr>
              <a:lnSpc>
                <a:spcPct val="90000"/>
              </a:lnSpc>
              <a:defRPr/>
            </a:pPr>
            <a:r>
              <a:rPr lang="en-US" sz="2600" dirty="0">
                <a:latin typeface="Arial" panose="020B0604020202020204" pitchFamily="34" charset="0"/>
              </a:rPr>
              <a:t>Stabilization: vegetation preferred, most important on inside  </a:t>
            </a:r>
          </a:p>
        </p:txBody>
      </p:sp>
      <p:pic>
        <p:nvPicPr>
          <p:cNvPr id="104452" name="Picture 5" descr="pipe outlet sediment tr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076450"/>
            <a:ext cx="6223480"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3" name="TextBox 5"/>
          <p:cNvSpPr txBox="1">
            <a:spLocks noChangeArrowheads="1"/>
          </p:cNvSpPr>
          <p:nvPr/>
        </p:nvSpPr>
        <p:spPr bwMode="auto">
          <a:xfrm>
            <a:off x="3581400" y="1219201"/>
            <a:ext cx="5029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3200" dirty="0"/>
              <a:t>Pipe Outlet Sediment Trap</a:t>
            </a:r>
          </a:p>
        </p:txBody>
      </p:sp>
      <p:cxnSp>
        <p:nvCxnSpPr>
          <p:cNvPr id="104454" name="Straight Arrow Connector 2"/>
          <p:cNvCxnSpPr>
            <a:cxnSpLocks noChangeShapeType="1"/>
            <a:stCxn id="104452" idx="3"/>
          </p:cNvCxnSpPr>
          <p:nvPr/>
        </p:nvCxnSpPr>
        <p:spPr bwMode="auto">
          <a:xfrm flipH="1">
            <a:off x="4724400" y="4467225"/>
            <a:ext cx="1575280" cy="714375"/>
          </a:xfrm>
          <a:prstGeom prst="straightConnector1">
            <a:avLst/>
          </a:prstGeom>
          <a:noFill/>
          <a:ln w="5715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7" name="Rectangle 1026">
            <a:extLst>
              <a:ext uri="{FF2B5EF4-FFF2-40B4-BE49-F238E27FC236}">
                <a16:creationId xmlns:a16="http://schemas.microsoft.com/office/drawing/2014/main" id="{7BEB661A-231D-43DD-8EE3-6B6FC8F541C6}"/>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0" y="1186544"/>
            <a:ext cx="9144000" cy="584775"/>
          </a:xfrm>
          <a:prstGeom prst="rect">
            <a:avLst/>
          </a:prstGeom>
          <a:noFill/>
        </p:spPr>
        <p:txBody>
          <a:bodyPr wrap="square" rtlCol="0">
            <a:spAutoFit/>
          </a:bodyPr>
          <a:lstStyle/>
          <a:p>
            <a:pPr algn="ctr"/>
            <a:r>
              <a:rPr lang="en-US" altLang="en-US" sz="3200" dirty="0"/>
              <a:t>Stone Outlet Sediment Trap</a:t>
            </a:r>
          </a:p>
        </p:txBody>
      </p:sp>
      <p:pic>
        <p:nvPicPr>
          <p:cNvPr id="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99"/>
          <a:stretch/>
        </p:blipFill>
        <p:spPr bwMode="auto">
          <a:xfrm>
            <a:off x="1382589" y="1771319"/>
            <a:ext cx="9426822" cy="508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26">
            <a:extLst>
              <a:ext uri="{FF2B5EF4-FFF2-40B4-BE49-F238E27FC236}">
                <a16:creationId xmlns:a16="http://schemas.microsoft.com/office/drawing/2014/main" id="{230B84F5-418E-4BE3-8F4F-A9E5B062E5C6}"/>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34099759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sediment_trap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804594"/>
            <a:ext cx="9144000" cy="505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1202872" y="1219819"/>
            <a:ext cx="9786257" cy="584775"/>
          </a:xfrm>
          <a:prstGeom prst="rect">
            <a:avLst/>
          </a:prstGeom>
          <a:noFill/>
          <a:ln>
            <a:noFill/>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spcBef>
                <a:spcPct val="50000"/>
              </a:spcBef>
            </a:pPr>
            <a:r>
              <a:rPr lang="en-US" altLang="en-US" sz="3200" dirty="0"/>
              <a:t>Temporary Sediment Trap For Mud Hog Discharge</a:t>
            </a:r>
          </a:p>
        </p:txBody>
      </p:sp>
      <p:sp>
        <p:nvSpPr>
          <p:cNvPr id="5" name="Rectangle 1026">
            <a:extLst>
              <a:ext uri="{FF2B5EF4-FFF2-40B4-BE49-F238E27FC236}">
                <a16:creationId xmlns:a16="http://schemas.microsoft.com/office/drawing/2014/main" id="{2E1C6282-7E03-429E-89DB-14D291F37A5E}"/>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7966652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524000" y="1334461"/>
            <a:ext cx="9144000" cy="762000"/>
          </a:xfrm>
          <a:prstGeom prst="rect">
            <a:avLst/>
          </a:prstGeom>
          <a:noFill/>
          <a:ln>
            <a:noFill/>
          </a:ln>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4000" b="1" kern="1200">
                <a:solidFill>
                  <a:schemeClr val="bg1"/>
                </a:solidFill>
                <a:latin typeface="Arial" panose="020B0604020202020204" pitchFamily="34" charset="0"/>
                <a:ea typeface="+mj-ea"/>
                <a:cs typeface="Arial" panose="020B0604020202020204" pitchFamily="34" charset="0"/>
              </a:defRPr>
            </a:lvl1pPr>
            <a:lvl2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9pPr>
          </a:lstStyle>
          <a:p>
            <a:pPr>
              <a:defRPr/>
            </a:pPr>
            <a:r>
              <a:rPr lang="en-US" sz="3600" dirty="0">
                <a:solidFill>
                  <a:schemeClr val="tx1"/>
                </a:solidFill>
              </a:rPr>
              <a:t>Storm Inlet Sediment Trap</a:t>
            </a:r>
          </a:p>
        </p:txBody>
      </p:sp>
      <p:pic>
        <p:nvPicPr>
          <p:cNvPr id="7" name="Picture 4" descr="storm inlet sediment trap"/>
          <p:cNvPicPr>
            <a:picLocks noChangeAspect="1" noChangeArrowheads="1"/>
          </p:cNvPicPr>
          <p:nvPr/>
        </p:nvPicPr>
        <p:blipFill>
          <a:blip r:embed="rId2">
            <a:extLst>
              <a:ext uri="{28A0092B-C50C-407E-A947-70E740481C1C}">
                <a14:useLocalDpi xmlns:a14="http://schemas.microsoft.com/office/drawing/2010/main" val="0"/>
              </a:ext>
            </a:extLst>
          </a:blip>
          <a:srcRect l="3864" t="10335" r="7629" b="3091"/>
          <a:stretch>
            <a:fillRect/>
          </a:stretch>
        </p:blipFill>
        <p:spPr bwMode="auto">
          <a:xfrm>
            <a:off x="152400" y="2129118"/>
            <a:ext cx="5105400" cy="472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5715000" y="2096461"/>
            <a:ext cx="6096000" cy="2973122"/>
          </a:xfrm>
          <a:prstGeom prst="rect">
            <a:avLst/>
          </a:prstGeom>
          <a:noFill/>
        </p:spPr>
        <p:txBody>
          <a:bodyPr wrap="square">
            <a:spAutoFit/>
          </a:bodyPr>
          <a:lstStyle/>
          <a:p>
            <a:pPr marL="342900" indent="-342900">
              <a:lnSpc>
                <a:spcPct val="90000"/>
              </a:lnSpc>
              <a:buFont typeface="Arial" pitchFamily="34" charset="0"/>
              <a:buChar char="•"/>
              <a:defRPr/>
            </a:pPr>
            <a:endParaRPr lang="en-US" sz="2600" b="1" dirty="0"/>
          </a:p>
          <a:p>
            <a:pPr marL="342900" indent="-342900">
              <a:lnSpc>
                <a:spcPct val="90000"/>
              </a:lnSpc>
              <a:buFont typeface="Arial" pitchFamily="34" charset="0"/>
              <a:buChar char="•"/>
              <a:defRPr/>
            </a:pPr>
            <a:r>
              <a:rPr lang="en-US" sz="2600" b="1" dirty="0"/>
              <a:t>Depth: 1’ - 2’</a:t>
            </a:r>
          </a:p>
          <a:p>
            <a:pPr>
              <a:lnSpc>
                <a:spcPct val="90000"/>
              </a:lnSpc>
              <a:defRPr/>
            </a:pPr>
            <a:endParaRPr lang="en-US" sz="2600" b="1" dirty="0"/>
          </a:p>
          <a:p>
            <a:pPr marL="342900" indent="-342900">
              <a:lnSpc>
                <a:spcPct val="90000"/>
              </a:lnSpc>
              <a:buFont typeface="Arial" pitchFamily="34" charset="0"/>
              <a:buChar char="•"/>
              <a:defRPr/>
            </a:pPr>
            <a:r>
              <a:rPr lang="en-US" sz="2600" dirty="0"/>
              <a:t>Stabilization: vegetation preferred, most important on inside </a:t>
            </a:r>
          </a:p>
          <a:p>
            <a:pPr>
              <a:lnSpc>
                <a:spcPct val="90000"/>
              </a:lnSpc>
              <a:defRPr/>
            </a:pPr>
            <a:endParaRPr lang="en-US" sz="2600" dirty="0"/>
          </a:p>
          <a:p>
            <a:pPr marL="342900" indent="-342900">
              <a:lnSpc>
                <a:spcPct val="90000"/>
              </a:lnSpc>
              <a:buFont typeface="Arial" pitchFamily="34" charset="0"/>
              <a:buChar char="•"/>
              <a:defRPr/>
            </a:pPr>
            <a:r>
              <a:rPr lang="en-US" sz="2600" dirty="0"/>
              <a:t>Can be used with inlet protection BMPs (Treatment Train System) </a:t>
            </a:r>
          </a:p>
        </p:txBody>
      </p:sp>
      <p:pic>
        <p:nvPicPr>
          <p:cNvPr id="2498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54358">
            <a:off x="1799227" y="2482837"/>
            <a:ext cx="3824857" cy="3062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Arrow Connector 8"/>
          <p:cNvCxnSpPr>
            <a:cxnSpLocks noChangeShapeType="1"/>
          </p:cNvCxnSpPr>
          <p:nvPr/>
        </p:nvCxnSpPr>
        <p:spPr bwMode="auto">
          <a:xfrm flipH="1">
            <a:off x="4572000" y="2621964"/>
            <a:ext cx="1160054" cy="2664156"/>
          </a:xfrm>
          <a:prstGeom prst="straightConnector1">
            <a:avLst/>
          </a:prstGeom>
          <a:noFill/>
          <a:ln w="28575"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9" name="Rectangle 1026">
            <a:extLst>
              <a:ext uri="{FF2B5EF4-FFF2-40B4-BE49-F238E27FC236}">
                <a16:creationId xmlns:a16="http://schemas.microsoft.com/office/drawing/2014/main" id="{3453071B-0474-4DF0-A431-78385C8FDC93}"/>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3013941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2" descr="sediment trap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595868"/>
            <a:ext cx="4876800" cy="5235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a:cxnSpLocks noChangeShapeType="1"/>
            <a:stCxn id="8" idx="1"/>
          </p:cNvCxnSpPr>
          <p:nvPr/>
        </p:nvCxnSpPr>
        <p:spPr bwMode="auto">
          <a:xfrm flipH="1">
            <a:off x="6081712" y="3156584"/>
            <a:ext cx="2452686" cy="329406"/>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sp>
        <p:nvSpPr>
          <p:cNvPr id="8" name="TextBox 7"/>
          <p:cNvSpPr txBox="1"/>
          <p:nvPr/>
        </p:nvSpPr>
        <p:spPr>
          <a:xfrm>
            <a:off x="8534399" y="2925603"/>
            <a:ext cx="2133599" cy="461962"/>
          </a:xfrm>
          <a:prstGeom prst="rect">
            <a:avLst/>
          </a:prstGeom>
          <a:solidFill>
            <a:srgbClr val="FFC000"/>
          </a:solidFill>
        </p:spPr>
        <p:txBody>
          <a:bodyPr wrap="square">
            <a:spAutoFit/>
          </a:bodyPr>
          <a:lstStyle/>
          <a:p>
            <a:pPr algn="ctr">
              <a:defRPr/>
            </a:pPr>
            <a:r>
              <a:rPr lang="en-US" dirty="0"/>
              <a:t>Storm Inlets</a:t>
            </a:r>
          </a:p>
        </p:txBody>
      </p:sp>
      <p:cxnSp>
        <p:nvCxnSpPr>
          <p:cNvPr id="9" name="Straight Arrow Connector 8"/>
          <p:cNvCxnSpPr>
            <a:cxnSpLocks noChangeShapeType="1"/>
          </p:cNvCxnSpPr>
          <p:nvPr/>
        </p:nvCxnSpPr>
        <p:spPr bwMode="auto">
          <a:xfrm flipH="1">
            <a:off x="7262421" y="3539965"/>
            <a:ext cx="1271979" cy="827054"/>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sp>
        <p:nvSpPr>
          <p:cNvPr id="13" name="TextBox 12"/>
          <p:cNvSpPr txBox="1">
            <a:spLocks noChangeArrowheads="1"/>
          </p:cNvSpPr>
          <p:nvPr/>
        </p:nvSpPr>
        <p:spPr bwMode="auto">
          <a:xfrm>
            <a:off x="1538344" y="3657867"/>
            <a:ext cx="2133600" cy="830997"/>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dirty="0"/>
              <a:t>Sediment Traps</a:t>
            </a:r>
          </a:p>
        </p:txBody>
      </p:sp>
      <p:cxnSp>
        <p:nvCxnSpPr>
          <p:cNvPr id="14" name="Straight Arrow Connector 13"/>
          <p:cNvCxnSpPr>
            <a:cxnSpLocks noChangeShapeType="1"/>
            <a:stCxn id="13" idx="3"/>
          </p:cNvCxnSpPr>
          <p:nvPr/>
        </p:nvCxnSpPr>
        <p:spPr bwMode="auto">
          <a:xfrm flipV="1">
            <a:off x="3671944" y="3156585"/>
            <a:ext cx="1135006" cy="916780"/>
          </a:xfrm>
          <a:prstGeom prst="straightConnector1">
            <a:avLst/>
          </a:prstGeom>
          <a:noFill/>
          <a:ln w="38100" algn="ctr">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14"/>
          <p:cNvCxnSpPr>
            <a:cxnSpLocks noChangeShapeType="1"/>
            <a:stCxn id="13" idx="3"/>
          </p:cNvCxnSpPr>
          <p:nvPr/>
        </p:nvCxnSpPr>
        <p:spPr bwMode="auto">
          <a:xfrm flipV="1">
            <a:off x="3671944" y="3953493"/>
            <a:ext cx="1966856" cy="119872"/>
          </a:xfrm>
          <a:prstGeom prst="straightConnector1">
            <a:avLst/>
          </a:prstGeom>
          <a:noFill/>
          <a:ln w="38100" algn="ctr">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6" name="Straight Arrow Connector 15"/>
          <p:cNvCxnSpPr>
            <a:cxnSpLocks noChangeShapeType="1"/>
            <a:stCxn id="13" idx="3"/>
          </p:cNvCxnSpPr>
          <p:nvPr/>
        </p:nvCxnSpPr>
        <p:spPr bwMode="auto">
          <a:xfrm>
            <a:off x="3671944" y="4073365"/>
            <a:ext cx="1814456" cy="1219200"/>
          </a:xfrm>
          <a:prstGeom prst="straightConnector1">
            <a:avLst/>
          </a:prstGeom>
          <a:noFill/>
          <a:ln w="38100" algn="ctr">
            <a:solidFill>
              <a:srgbClr val="FFFF00"/>
            </a:solidFill>
            <a:round/>
            <a:headEnd/>
            <a:tailEnd type="arrow" w="med" len="med"/>
          </a:ln>
          <a:extLst>
            <a:ext uri="{909E8E84-426E-40DD-AFC4-6F175D3DCCD1}">
              <a14:hiddenFill xmlns:a14="http://schemas.microsoft.com/office/drawing/2010/main">
                <a:noFill/>
              </a14:hiddenFill>
            </a:ext>
          </a:extLst>
        </p:spPr>
      </p:cxnSp>
      <p:sp>
        <p:nvSpPr>
          <p:cNvPr id="11" name="Rectangle 1026">
            <a:extLst>
              <a:ext uri="{FF2B5EF4-FFF2-40B4-BE49-F238E27FC236}">
                <a16:creationId xmlns:a16="http://schemas.microsoft.com/office/drawing/2014/main" id="{98D72F8E-8960-4514-88C9-0CE5766C5631}"/>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285134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par>
                          <p:cTn id="21" fill="hold">
                            <p:stCondLst>
                              <p:cond delay="500"/>
                            </p:stCondLst>
                            <p:childTnLst>
                              <p:par>
                                <p:cTn id="22" presetID="22" presetClass="entr" presetSubtype="4"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par>
                          <p:cTn id="25" fill="hold">
                            <p:stCondLst>
                              <p:cond delay="1000"/>
                            </p:stCondLst>
                            <p:childTnLst>
                              <p:par>
                                <p:cTn id="26" presetID="22" presetClass="entr" presetSubtype="4"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par>
                          <p:cTn id="29" fill="hold">
                            <p:stCondLst>
                              <p:cond delay="1500"/>
                            </p:stCondLst>
                            <p:childTnLst>
                              <p:par>
                                <p:cTn id="30" presetID="22" presetClass="entr" presetSubtype="4"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3"/>
          <p:cNvSpPr txBox="1">
            <a:spLocks noChangeArrowheads="1"/>
          </p:cNvSpPr>
          <p:nvPr/>
        </p:nvSpPr>
        <p:spPr>
          <a:xfrm>
            <a:off x="1485900" y="1600200"/>
            <a:ext cx="9220200" cy="4953000"/>
          </a:xfrm>
          <a:prstGeom prst="rect">
            <a:avLst/>
          </a:prstGeom>
        </p:spPr>
        <p:txBody>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i="1" u="sng" dirty="0">
                <a:latin typeface="Arial" panose="020B0604020202020204" pitchFamily="34" charset="0"/>
              </a:rPr>
              <a:t>Other applications:</a:t>
            </a:r>
          </a:p>
          <a:p>
            <a:pPr>
              <a:defRPr/>
            </a:pPr>
            <a:r>
              <a:rPr lang="en-US" dirty="0">
                <a:latin typeface="Arial" panose="020B0604020202020204" pitchFamily="34" charset="0"/>
              </a:rPr>
              <a:t>Build traps behind roads &amp; driveways</a:t>
            </a:r>
          </a:p>
          <a:p>
            <a:pPr>
              <a:defRPr/>
            </a:pPr>
            <a:r>
              <a:rPr lang="en-US" dirty="0">
                <a:latin typeface="Arial" panose="020B0604020202020204" pitchFamily="34" charset="0"/>
              </a:rPr>
              <a:t>Use baffles to improve effectiveness</a:t>
            </a:r>
          </a:p>
          <a:p>
            <a:pPr marL="0" indent="0">
              <a:buNone/>
              <a:defRPr/>
            </a:pPr>
            <a:endParaRPr lang="en-US" b="1" i="1" u="sng" dirty="0">
              <a:latin typeface="Arial" panose="020B0604020202020204" pitchFamily="34" charset="0"/>
            </a:endParaRPr>
          </a:p>
          <a:p>
            <a:pPr>
              <a:defRPr/>
            </a:pPr>
            <a:r>
              <a:rPr lang="en-US" b="1" i="1" u="sng" dirty="0">
                <a:latin typeface="Arial" panose="020B0604020202020204" pitchFamily="34" charset="0"/>
              </a:rPr>
              <a:t>Maintenance:</a:t>
            </a:r>
            <a:r>
              <a:rPr lang="en-US" dirty="0">
                <a:latin typeface="Arial" panose="020B0604020202020204" pitchFamily="34" charset="0"/>
              </a:rPr>
              <a:t> all traps</a:t>
            </a:r>
          </a:p>
          <a:p>
            <a:pPr>
              <a:defRPr/>
            </a:pPr>
            <a:r>
              <a:rPr lang="en-US" dirty="0">
                <a:latin typeface="Arial" panose="020B0604020202020204" pitchFamily="34" charset="0"/>
              </a:rPr>
              <a:t>Inspect: weekly, before &amp; after each storm</a:t>
            </a:r>
          </a:p>
          <a:p>
            <a:pPr>
              <a:defRPr/>
            </a:pPr>
            <a:r>
              <a:rPr lang="en-US" dirty="0">
                <a:latin typeface="Arial" panose="020B0604020202020204" pitchFamily="34" charset="0"/>
              </a:rPr>
              <a:t>Remove sediments when 1/2 full</a:t>
            </a:r>
          </a:p>
          <a:p>
            <a:pPr>
              <a:defRPr/>
            </a:pPr>
            <a:r>
              <a:rPr lang="en-US" dirty="0">
                <a:latin typeface="Arial" panose="020B0604020202020204" pitchFamily="34" charset="0"/>
              </a:rPr>
              <a:t>Repair and re-stabilize</a:t>
            </a:r>
          </a:p>
          <a:p>
            <a:pPr>
              <a:defRPr/>
            </a:pPr>
            <a:r>
              <a:rPr lang="en-US" dirty="0">
                <a:latin typeface="Arial" panose="020B0604020202020204" pitchFamily="34" charset="0"/>
              </a:rPr>
              <a:t>Verify that water ponding is not a problem</a:t>
            </a:r>
          </a:p>
        </p:txBody>
      </p:sp>
      <p:sp>
        <p:nvSpPr>
          <p:cNvPr id="4" name="Rectangle 1026">
            <a:extLst>
              <a:ext uri="{FF2B5EF4-FFF2-40B4-BE49-F238E27FC236}">
                <a16:creationId xmlns:a16="http://schemas.microsoft.com/office/drawing/2014/main" id="{6826D98F-FE33-403E-979E-ABB5C93E9C98}"/>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6988023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438FF8-E70A-8743-B27F-887BD5A4DA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2100" y="1657350"/>
            <a:ext cx="9067800" cy="5200650"/>
          </a:xfrm>
          <a:prstGeom prst="rect">
            <a:avLst/>
          </a:prstGeom>
        </p:spPr>
      </p:pic>
      <p:sp>
        <p:nvSpPr>
          <p:cNvPr id="3" name="Rectangle 2">
            <a:extLst>
              <a:ext uri="{FF2B5EF4-FFF2-40B4-BE49-F238E27FC236}">
                <a16:creationId xmlns:a16="http://schemas.microsoft.com/office/drawing/2014/main" id="{903A0A8F-FE84-CA42-A29F-51DF05CCD1A1}"/>
              </a:ext>
            </a:extLst>
          </p:cNvPr>
          <p:cNvSpPr/>
          <p:nvPr/>
        </p:nvSpPr>
        <p:spPr>
          <a:xfrm>
            <a:off x="2990850" y="1195685"/>
            <a:ext cx="6210300" cy="523220"/>
          </a:xfrm>
          <a:prstGeom prst="rect">
            <a:avLst/>
          </a:prstGeom>
        </p:spPr>
        <p:txBody>
          <a:bodyPr wrap="square">
            <a:spAutoFit/>
          </a:bodyPr>
          <a:lstStyle/>
          <a:p>
            <a:pPr>
              <a:defRPr/>
            </a:pPr>
            <a:r>
              <a:rPr lang="en-US" sz="2800" dirty="0"/>
              <a:t>Use baffles to improve effectiveness!</a:t>
            </a:r>
          </a:p>
        </p:txBody>
      </p:sp>
      <p:sp>
        <p:nvSpPr>
          <p:cNvPr id="7" name="Rectangle 1026">
            <a:extLst>
              <a:ext uri="{FF2B5EF4-FFF2-40B4-BE49-F238E27FC236}">
                <a16:creationId xmlns:a16="http://schemas.microsoft.com/office/drawing/2014/main" id="{EACE3CE2-D390-47AF-A1AB-D8700A1844F2}"/>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78818424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76300" y="1223767"/>
            <a:ext cx="10439400" cy="954107"/>
          </a:xfrm>
          <a:prstGeom prst="rect">
            <a:avLst/>
          </a:prstGeom>
          <a:noFill/>
        </p:spPr>
        <p:txBody>
          <a:bodyPr wrap="square" rtlCol="0">
            <a:spAutoFit/>
          </a:bodyPr>
          <a:lstStyle/>
          <a:p>
            <a:pPr algn="ctr"/>
            <a:r>
              <a:rPr lang="en-US" sz="2800" dirty="0"/>
              <a:t>Temporary Sediment Trap with Baffles</a:t>
            </a:r>
          </a:p>
          <a:p>
            <a:pPr algn="ctr"/>
            <a:r>
              <a:rPr lang="en-US" sz="2800" dirty="0"/>
              <a:t>Flow-Through Alum Treatment System</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8622" y="2057708"/>
            <a:ext cx="9149379" cy="4800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6125" y="5962849"/>
            <a:ext cx="6337372"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4239638" y="4286334"/>
            <a:ext cx="5737182" cy="343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3195021" y="2793439"/>
            <a:ext cx="4191000" cy="307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699" y="3441721"/>
            <a:ext cx="3829722" cy="283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5622933">
            <a:off x="9652203" y="5107025"/>
            <a:ext cx="1448933" cy="323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73867">
            <a:off x="3862141" y="3714485"/>
            <a:ext cx="455115" cy="71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396118">
            <a:off x="7500379" y="2845621"/>
            <a:ext cx="435768" cy="743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026">
            <a:extLst>
              <a:ext uri="{FF2B5EF4-FFF2-40B4-BE49-F238E27FC236}">
                <a16:creationId xmlns:a16="http://schemas.microsoft.com/office/drawing/2014/main" id="{386CBE67-E97A-4694-AA2C-2741953D5D88}"/>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197504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9"/>
                                        </p:tgtEl>
                                        <p:attrNameLst>
                                          <p:attrName>style.visibility</p:attrName>
                                        </p:attrNameLst>
                                      </p:cBhvr>
                                      <p:to>
                                        <p:strVal val="visible"/>
                                      </p:to>
                                    </p:set>
                                    <p:animEffect transition="in" filter="wipe(down)">
                                      <p:cBhvr>
                                        <p:cTn id="7" dur="500"/>
                                        <p:tgtEl>
                                          <p:spTgt spid="30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080"/>
                                        </p:tgtEl>
                                        <p:attrNameLst>
                                          <p:attrName>style.visibility</p:attrName>
                                        </p:attrNameLst>
                                      </p:cBhvr>
                                      <p:to>
                                        <p:strVal val="visible"/>
                                      </p:to>
                                    </p:set>
                                    <p:animEffect transition="in" filter="wipe(down)">
                                      <p:cBhvr>
                                        <p:cTn id="17" dur="500"/>
                                        <p:tgtEl>
                                          <p:spTgt spid="308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082"/>
                                        </p:tgtEl>
                                        <p:attrNameLst>
                                          <p:attrName>style.visibility</p:attrName>
                                        </p:attrNameLst>
                                      </p:cBhvr>
                                      <p:to>
                                        <p:strVal val="visible"/>
                                      </p:to>
                                    </p:set>
                                    <p:animEffect transition="in" filter="wipe(down)">
                                      <p:cBhvr>
                                        <p:cTn id="22" dur="500"/>
                                        <p:tgtEl>
                                          <p:spTgt spid="308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083"/>
                                        </p:tgtEl>
                                        <p:attrNameLst>
                                          <p:attrName>style.visibility</p:attrName>
                                        </p:attrNameLst>
                                      </p:cBhvr>
                                      <p:to>
                                        <p:strVal val="visible"/>
                                      </p:to>
                                    </p:set>
                                    <p:animEffect transition="in" filter="wipe(down)">
                                      <p:cBhvr>
                                        <p:cTn id="32" dur="500"/>
                                        <p:tgtEl>
                                          <p:spTgt spid="308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780256" y="1295400"/>
            <a:ext cx="10631488" cy="533400"/>
          </a:xfrm>
          <a:prstGeom prst="rect">
            <a:avLst/>
          </a:prstGeom>
          <a:noFill/>
          <a:ln>
            <a:noFill/>
          </a:ln>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4000" b="1" kern="1200">
                <a:solidFill>
                  <a:schemeClr val="bg1"/>
                </a:solidFill>
                <a:latin typeface="Arial" panose="020B0604020202020204" pitchFamily="34" charset="0"/>
                <a:ea typeface="+mj-ea"/>
                <a:cs typeface="Arial" panose="020B0604020202020204" pitchFamily="34" charset="0"/>
              </a:defRPr>
            </a:lvl1pPr>
            <a:lvl2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4000" b="1">
                <a:solidFill>
                  <a:schemeClr val="bg1"/>
                </a:solidFill>
                <a:latin typeface="Arial" panose="020B0604020202020204" pitchFamily="34" charset="0"/>
                <a:cs typeface="Arial" panose="020B0604020202020204" pitchFamily="34" charset="0"/>
              </a:defRPr>
            </a:lvl9pPr>
          </a:lstStyle>
          <a:p>
            <a:pPr>
              <a:defRPr/>
            </a:pPr>
            <a:r>
              <a:rPr lang="en-US" sz="2800" b="0" dirty="0">
                <a:solidFill>
                  <a:schemeClr val="tx1"/>
                </a:solidFill>
              </a:rPr>
              <a:t>Dewatering Filter Bag may be used to further remove sediments</a:t>
            </a:r>
          </a:p>
        </p:txBody>
      </p:sp>
      <p:pic>
        <p:nvPicPr>
          <p:cNvPr id="9" name="Picture 3" descr="Huntington Oaks Ripa 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9487" y="1800430"/>
            <a:ext cx="5374858" cy="460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C:\Users\snell\Desktop\Osceola Stormwater, ESC Class_Sep 27-28, 2012\Pictures\Dewatering bag_2.jpg"/>
          <p:cNvPicPr>
            <a:picLocks noChangeAspect="1" noChangeArrowheads="1"/>
          </p:cNvPicPr>
          <p:nvPr/>
        </p:nvPicPr>
        <p:blipFill>
          <a:blip r:embed="rId4">
            <a:extLst>
              <a:ext uri="{28A0092B-C50C-407E-A947-70E740481C1C}">
                <a14:useLocalDpi xmlns:a14="http://schemas.microsoft.com/office/drawing/2010/main" val="0"/>
              </a:ext>
            </a:extLst>
          </a:blip>
          <a:srcRect l="5856" r="6062"/>
          <a:stretch>
            <a:fillRect/>
          </a:stretch>
        </p:blipFill>
        <p:spPr bwMode="auto">
          <a:xfrm>
            <a:off x="780256" y="1800430"/>
            <a:ext cx="5279231" cy="46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4"/>
          <p:cNvSpPr txBox="1">
            <a:spLocks noChangeArrowheads="1"/>
          </p:cNvSpPr>
          <p:nvPr/>
        </p:nvSpPr>
        <p:spPr bwMode="auto">
          <a:xfrm>
            <a:off x="1524000" y="6367790"/>
            <a:ext cx="4646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2800" dirty="0"/>
              <a:t>Pump Off</a:t>
            </a:r>
          </a:p>
        </p:txBody>
      </p:sp>
      <p:sp>
        <p:nvSpPr>
          <p:cNvPr id="12" name="TextBox 8"/>
          <p:cNvSpPr txBox="1">
            <a:spLocks noChangeArrowheads="1"/>
          </p:cNvSpPr>
          <p:nvPr/>
        </p:nvSpPr>
        <p:spPr bwMode="auto">
          <a:xfrm>
            <a:off x="6170613" y="6388733"/>
            <a:ext cx="45164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r>
              <a:rPr lang="en-US" altLang="en-US" sz="2800" dirty="0"/>
              <a:t>Pump On</a:t>
            </a:r>
          </a:p>
        </p:txBody>
      </p:sp>
      <p:sp>
        <p:nvSpPr>
          <p:cNvPr id="8" name="Rectangle 1026">
            <a:extLst>
              <a:ext uri="{FF2B5EF4-FFF2-40B4-BE49-F238E27FC236}">
                <a16:creationId xmlns:a16="http://schemas.microsoft.com/office/drawing/2014/main" id="{E34CD7BB-2003-457C-9B7B-446CDDC9DBBF}"/>
              </a:ext>
            </a:extLst>
          </p:cNvPr>
          <p:cNvSpPr>
            <a:spLocks noChangeArrowheads="1"/>
          </p:cNvSpPr>
          <p:nvPr/>
        </p:nvSpPr>
        <p:spPr bwMode="auto">
          <a:xfrm>
            <a:off x="2057400" y="228600"/>
            <a:ext cx="8077200" cy="762000"/>
          </a:xfrm>
          <a:prstGeom prst="rect">
            <a:avLst/>
          </a:prstGeom>
          <a:noFill/>
          <a:ln w="12700">
            <a:noFill/>
            <a:miter lim="800000"/>
            <a:headEnd/>
            <a:tailEnd/>
          </a:ln>
          <a:effectLst/>
        </p:spPr>
        <p:txBody>
          <a:bodyPr lIns="90488" tIns="44450" rIns="90488" bIns="44450" anchor="ctr"/>
          <a:lstStyle/>
          <a:p>
            <a:pPr algn="ctr">
              <a:defRPr/>
            </a:pPr>
            <a:r>
              <a:rPr lang="en-US" sz="4400" b="1" dirty="0">
                <a:solidFill>
                  <a:schemeClr val="bg1"/>
                </a:solidFill>
              </a:rPr>
              <a:t>3.6 Temporary</a:t>
            </a:r>
            <a:r>
              <a:rPr lang="en-US" sz="4400" b="1" dirty="0">
                <a:solidFill>
                  <a:schemeClr val="bg1"/>
                </a:solidFill>
                <a:effectLst>
                  <a:outerShdw blurRad="38100" dist="38100" dir="2700000" algn="tl">
                    <a:srgbClr val="000000"/>
                  </a:outerShdw>
                </a:effectLst>
              </a:rPr>
              <a:t> </a:t>
            </a:r>
            <a:r>
              <a:rPr lang="en-US" sz="4400" b="1" dirty="0">
                <a:solidFill>
                  <a:schemeClr val="bg1"/>
                </a:solidFill>
              </a:rPr>
              <a:t>Sediment</a:t>
            </a:r>
            <a:r>
              <a:rPr lang="en-US" sz="4400" b="1" dirty="0">
                <a:solidFill>
                  <a:schemeClr val="bg1"/>
                </a:solidFill>
                <a:effectLst>
                  <a:outerShdw blurRad="38100" dist="38100" dir="2700000" algn="tl">
                    <a:srgbClr val="000000"/>
                  </a:outerShdw>
                </a:effectLst>
              </a:rPr>
              <a:t> </a:t>
            </a:r>
            <a:r>
              <a:rPr lang="en-US" sz="4400" b="1" dirty="0">
                <a:solidFill>
                  <a:schemeClr val="bg1"/>
                </a:solidFill>
              </a:rPr>
              <a:t>Trap</a:t>
            </a:r>
          </a:p>
        </p:txBody>
      </p:sp>
    </p:spTree>
    <p:extLst>
      <p:ext uri="{BB962C8B-B14F-4D97-AF65-F5344CB8AC3E}">
        <p14:creationId xmlns:p14="http://schemas.microsoft.com/office/powerpoint/2010/main" val="241944879"/>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2.xml><?xml version="1.0" encoding="utf-8"?>
<a:theme xmlns:a="http://schemas.openxmlformats.org/drawingml/2006/main" name="2_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Custom 1">
      <a:majorFont>
        <a:latin typeface="Franklin Gothic Demi"/>
        <a:ea typeface=""/>
        <a:cs typeface=""/>
      </a:majorFont>
      <a:minorFont>
        <a:latin typeface="Franklin Gothic Dem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c:\wpwin60\erosion\dand6.ppt</Template>
  <TotalTime>22709</TotalTime>
  <Pages>35</Pages>
  <Words>5440</Words>
  <Application>Microsoft Office PowerPoint</Application>
  <PresentationFormat>Widescreen</PresentationFormat>
  <Paragraphs>924</Paragraphs>
  <Slides>115</Slides>
  <Notes>86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115</vt:i4>
      </vt:variant>
    </vt:vector>
  </HeadingPairs>
  <TitlesOfParts>
    <vt:vector size="124" baseType="lpstr">
      <vt:lpstr>Arial</vt:lpstr>
      <vt:lpstr>Calibri</vt:lpstr>
      <vt:lpstr>Calibri Light</vt:lpstr>
      <vt:lpstr>Monotype Sorts</vt:lpstr>
      <vt:lpstr>Times New Roman</vt:lpstr>
      <vt:lpstr>Verdana</vt:lpstr>
      <vt:lpstr>Office Theme</vt:lpstr>
      <vt:lpstr>2_Office Theme</vt:lpstr>
      <vt:lpstr>Custom Design</vt:lpstr>
      <vt:lpstr>PowerPoint Presentation</vt:lpstr>
      <vt:lpstr>3.1  Importance of Construction Sequencing</vt:lpstr>
      <vt:lpstr>3.1 Construction Sequencing</vt:lpstr>
      <vt:lpstr>Planning Considerations:</vt:lpstr>
      <vt:lpstr>PowerPoint Presentation</vt:lpstr>
      <vt:lpstr>Phase 1: Installation of erosion and sediment controls prior to clearing </vt:lpstr>
      <vt:lpstr>PowerPoint Presentation</vt:lpstr>
      <vt:lpstr>PowerPoint Presentation</vt:lpstr>
      <vt:lpstr>Phase 3: Completed stormwater management system - built per plan, functions as designed </vt:lpstr>
      <vt:lpstr>3.2   POLLUTION SOURCE CONTROLS ON CONSTRUCTION SITES</vt:lpstr>
      <vt:lpstr>Pollution Source Controls on Construction Sites 1. Erosion and Sediment Controls  </vt:lpstr>
      <vt:lpstr>Pollution Source Controls on Construction Sites  2. Vehicle &amp; Concrete Wash Areas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Temporary BMP Techniques and Technologies</vt:lpstr>
      <vt:lpstr> 3.3 Stabilized Construction Exit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3.4 Perimeter Controls</vt:lpstr>
      <vt:lpstr>3.4.2 Silt Fence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3.4.3 Filter Sock – SRFR or Wattle</vt:lpstr>
      <vt:lpstr>PowerPoint Presentation</vt:lpstr>
      <vt:lpstr>PowerPoint Presentation</vt:lpstr>
      <vt:lpstr>PowerPoint Presentation</vt:lpstr>
      <vt:lpstr>PowerPoint Presentation</vt:lpstr>
      <vt:lpstr>3.4.4 Temporary Diversion Berm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3.5 Storm Drain Inlet Protection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4.01 IMPORTANCE OF CONSTRUCTION SEQUENCING</dc:title>
  <dc:creator>Network Copy FDEP</dc:creator>
  <cp:lastModifiedBy>Searcy, Jared</cp:lastModifiedBy>
  <cp:revision>644</cp:revision>
  <cp:lastPrinted>2000-11-17T21:54:18Z</cp:lastPrinted>
  <dcterms:created xsi:type="dcterms:W3CDTF">1997-08-07T12:12:12Z</dcterms:created>
  <dcterms:modified xsi:type="dcterms:W3CDTF">2023-03-02T16:30:15Z</dcterms:modified>
</cp:coreProperties>
</file>