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media/image11.jpg" ContentType="image/jpg"/>
  <Override PartName="/ppt/theme/theme5.xml" ContentType="application/vnd.openxmlformats-officedocument.theme+xml"/>
  <Override PartName="/ppt/media/image14.jpg" ContentType="image/jpg"/>
  <Override PartName="/ppt/media/image15.jpg" ContentType="image/jpg"/>
  <Override PartName="/ppt/media/image20.jpg" ContentType="image/jpg"/>
  <Override PartName="/ppt/media/image24.jpg" ContentType="image/jpg"/>
  <Override PartName="/ppt/media/image29.jpg" ContentType="image/jpg"/>
  <Override PartName="/ppt/media/image30.jpg" ContentType="image/jpg"/>
  <Override PartName="/ppt/media/image32.jpg" ContentType="image/jpg"/>
  <Override PartName="/ppt/media/image33.jpg" ContentType="image/jpg"/>
  <Override PartName="/ppt/media/image36.jpg" ContentType="image/jpg"/>
  <Override PartName="/ppt/media/image39.jpg" ContentType="image/jpg"/>
  <Override PartName="/ppt/media/image41.jpg" ContentType="image/jpg"/>
  <Override PartName="/ppt/media/image53.jpg" ContentType="image/jpg"/>
  <Override PartName="/ppt/media/image54.jpg" ContentType="image/jpg"/>
  <Override PartName="/ppt/media/image58.jpg" ContentType="image/jpg"/>
  <Override PartName="/ppt/media/image60.jpg" ContentType="image/jpg"/>
  <Override PartName="/ppt/media/image62.jpg" ContentType="image/jpg"/>
  <Override PartName="/ppt/media/image66.jpg" ContentType="image/jpg"/>
  <Override PartName="/ppt/media/image68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  <p:sldMasterId id="2147483685" r:id="rId2"/>
    <p:sldMasterId id="2147483700" r:id="rId3"/>
    <p:sldMasterId id="2147483738" r:id="rId4"/>
  </p:sldMasterIdLst>
  <p:notesMasterIdLst>
    <p:notesMasterId r:id="rId32"/>
  </p:notesMasterIdLst>
  <p:sldIdLst>
    <p:sldId id="262" r:id="rId5"/>
    <p:sldId id="263" r:id="rId6"/>
    <p:sldId id="258" r:id="rId7"/>
    <p:sldId id="259" r:id="rId8"/>
    <p:sldId id="260" r:id="rId9"/>
    <p:sldId id="261" r:id="rId10"/>
    <p:sldId id="294" r:id="rId11"/>
    <p:sldId id="295" r:id="rId12"/>
    <p:sldId id="264" r:id="rId13"/>
    <p:sldId id="265" r:id="rId14"/>
    <p:sldId id="288" r:id="rId15"/>
    <p:sldId id="296" r:id="rId16"/>
    <p:sldId id="297" r:id="rId17"/>
    <p:sldId id="298" r:id="rId18"/>
    <p:sldId id="280" r:id="rId19"/>
    <p:sldId id="290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67" r:id="rId28"/>
    <p:sldId id="268" r:id="rId29"/>
    <p:sldId id="269" r:id="rId30"/>
    <p:sldId id="270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678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58" autoAdjust="0"/>
    <p:restoredTop sz="94660"/>
  </p:normalViewPr>
  <p:slideViewPr>
    <p:cSldViewPr snapToGrid="0">
      <p:cViewPr varScale="1">
        <p:scale>
          <a:sx n="67" d="100"/>
          <a:sy n="67" d="100"/>
        </p:scale>
        <p:origin x="780" y="72"/>
      </p:cViewPr>
      <p:guideLst>
        <p:guide orient="horz" pos="2160"/>
        <p:guide pos="6784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C3425C-C401-4E6B-AFC2-0EB0FDB85D12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ACF350-82AE-4204-B09B-A7DFAED01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119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896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99217E1-CC21-FA4D-A15D-1D550201515D}"/>
              </a:ext>
            </a:extLst>
          </p:cNvPr>
          <p:cNvSpPr/>
          <p:nvPr userDrawn="1"/>
        </p:nvSpPr>
        <p:spPr>
          <a:xfrm>
            <a:off x="137459" y="1370438"/>
            <a:ext cx="11893176" cy="33251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</p:spTree>
    <p:extLst>
      <p:ext uri="{BB962C8B-B14F-4D97-AF65-F5344CB8AC3E}">
        <p14:creationId xmlns:p14="http://schemas.microsoft.com/office/powerpoint/2010/main" val="2872174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57769C0-3006-DC48-B84B-7DC6B10DA2FA}"/>
              </a:ext>
            </a:extLst>
          </p:cNvPr>
          <p:cNvSpPr/>
          <p:nvPr userDrawn="1"/>
        </p:nvSpPr>
        <p:spPr>
          <a:xfrm>
            <a:off x="173319" y="3341930"/>
            <a:ext cx="11803528" cy="33251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</p:spTree>
    <p:extLst>
      <p:ext uri="{BB962C8B-B14F-4D97-AF65-F5344CB8AC3E}">
        <p14:creationId xmlns:p14="http://schemas.microsoft.com/office/powerpoint/2010/main" val="5721586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B30B274-329C-EF4D-868F-4623C6BA847F}"/>
              </a:ext>
            </a:extLst>
          </p:cNvPr>
          <p:cNvSpPr/>
          <p:nvPr userDrawn="1"/>
        </p:nvSpPr>
        <p:spPr>
          <a:xfrm>
            <a:off x="153713" y="3381192"/>
            <a:ext cx="3850523" cy="33251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37B701-CFD9-CB44-93C6-4F6A73F0DB4F}"/>
              </a:ext>
            </a:extLst>
          </p:cNvPr>
          <p:cNvSpPr/>
          <p:nvPr userDrawn="1"/>
        </p:nvSpPr>
        <p:spPr>
          <a:xfrm>
            <a:off x="4171397" y="3381192"/>
            <a:ext cx="3850523" cy="33251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E3D802A-46C2-B14C-91A0-E4ABBD36FB87}"/>
              </a:ext>
            </a:extLst>
          </p:cNvPr>
          <p:cNvSpPr/>
          <p:nvPr userDrawn="1"/>
        </p:nvSpPr>
        <p:spPr>
          <a:xfrm>
            <a:off x="8189081" y="3381192"/>
            <a:ext cx="3850523" cy="33251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</p:spTree>
    <p:extLst>
      <p:ext uri="{BB962C8B-B14F-4D97-AF65-F5344CB8AC3E}">
        <p14:creationId xmlns:p14="http://schemas.microsoft.com/office/powerpoint/2010/main" val="87986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9FE8B0C-6BEC-4B4C-8217-B267D4F6CF29}"/>
              </a:ext>
            </a:extLst>
          </p:cNvPr>
          <p:cNvSpPr/>
          <p:nvPr userDrawn="1"/>
        </p:nvSpPr>
        <p:spPr>
          <a:xfrm>
            <a:off x="153057" y="1385051"/>
            <a:ext cx="3850523" cy="33251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AFF991A-5033-4C41-8B46-C03CBDE58012}"/>
              </a:ext>
            </a:extLst>
          </p:cNvPr>
          <p:cNvSpPr/>
          <p:nvPr userDrawn="1"/>
        </p:nvSpPr>
        <p:spPr>
          <a:xfrm>
            <a:off x="4170741" y="1385051"/>
            <a:ext cx="3850523" cy="33251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F6BBC39-2CAC-6B48-98F0-23F0863D4E6C}"/>
              </a:ext>
            </a:extLst>
          </p:cNvPr>
          <p:cNvSpPr/>
          <p:nvPr userDrawn="1"/>
        </p:nvSpPr>
        <p:spPr>
          <a:xfrm>
            <a:off x="8188425" y="1385051"/>
            <a:ext cx="3850523" cy="332516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</p:spTree>
    <p:extLst>
      <p:ext uri="{BB962C8B-B14F-4D97-AF65-F5344CB8AC3E}">
        <p14:creationId xmlns:p14="http://schemas.microsoft.com/office/powerpoint/2010/main" val="13332534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0027388-62EA-DE48-A209-EF7CA10057E9}"/>
              </a:ext>
            </a:extLst>
          </p:cNvPr>
          <p:cNvSpPr/>
          <p:nvPr userDrawn="1"/>
        </p:nvSpPr>
        <p:spPr>
          <a:xfrm>
            <a:off x="135780" y="1386292"/>
            <a:ext cx="3652269" cy="53320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4BA2B29-94DF-0649-9733-289A181C212E}"/>
              </a:ext>
            </a:extLst>
          </p:cNvPr>
          <p:cNvSpPr/>
          <p:nvPr userDrawn="1"/>
        </p:nvSpPr>
        <p:spPr>
          <a:xfrm>
            <a:off x="3947140" y="1386290"/>
            <a:ext cx="3652269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</p:spTree>
    <p:extLst>
      <p:ext uri="{BB962C8B-B14F-4D97-AF65-F5344CB8AC3E}">
        <p14:creationId xmlns:p14="http://schemas.microsoft.com/office/powerpoint/2010/main" val="4263009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6608DD6-E8B7-4A47-ACD0-151608AB1471}"/>
              </a:ext>
            </a:extLst>
          </p:cNvPr>
          <p:cNvSpPr/>
          <p:nvPr userDrawn="1"/>
        </p:nvSpPr>
        <p:spPr>
          <a:xfrm>
            <a:off x="4580636" y="1386290"/>
            <a:ext cx="3652269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2CCD815-AA26-3049-BBF7-DF2314AA9440}"/>
              </a:ext>
            </a:extLst>
          </p:cNvPr>
          <p:cNvSpPr/>
          <p:nvPr userDrawn="1"/>
        </p:nvSpPr>
        <p:spPr>
          <a:xfrm>
            <a:off x="8380044" y="1386290"/>
            <a:ext cx="3652269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</p:spTree>
    <p:extLst>
      <p:ext uri="{BB962C8B-B14F-4D97-AF65-F5344CB8AC3E}">
        <p14:creationId xmlns:p14="http://schemas.microsoft.com/office/powerpoint/2010/main" val="284180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CFB1289-BA35-A548-8B04-B96C2C2C4B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31449A-2FA3-CD40-AC84-157BCEA8956B}"/>
              </a:ext>
            </a:extLst>
          </p:cNvPr>
          <p:cNvSpPr/>
          <p:nvPr userDrawn="1"/>
        </p:nvSpPr>
        <p:spPr>
          <a:xfrm>
            <a:off x="4269868" y="4143948"/>
            <a:ext cx="3652269" cy="251467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2180D1-075E-7A48-B05C-8F132026964C}"/>
              </a:ext>
            </a:extLst>
          </p:cNvPr>
          <p:cNvSpPr/>
          <p:nvPr userDrawn="1"/>
        </p:nvSpPr>
        <p:spPr>
          <a:xfrm>
            <a:off x="4273824" y="1434097"/>
            <a:ext cx="3652269" cy="251467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027B1F9-9792-E348-8054-5F3B10DB3A02}"/>
              </a:ext>
            </a:extLst>
          </p:cNvPr>
          <p:cNvSpPr/>
          <p:nvPr userDrawn="1"/>
        </p:nvSpPr>
        <p:spPr>
          <a:xfrm>
            <a:off x="8176848" y="4143948"/>
            <a:ext cx="3652269" cy="251467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5B97E83-2A90-6240-B51D-82E521BCBA1B}"/>
              </a:ext>
            </a:extLst>
          </p:cNvPr>
          <p:cNvSpPr/>
          <p:nvPr userDrawn="1"/>
        </p:nvSpPr>
        <p:spPr>
          <a:xfrm>
            <a:off x="8176848" y="1434097"/>
            <a:ext cx="3652269" cy="251467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364971B-C0DF-7B41-99FA-6ADC4367C5AA}"/>
              </a:ext>
            </a:extLst>
          </p:cNvPr>
          <p:cNvSpPr/>
          <p:nvPr userDrawn="1"/>
        </p:nvSpPr>
        <p:spPr>
          <a:xfrm>
            <a:off x="362884" y="4143948"/>
            <a:ext cx="3652269" cy="251467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2ED10D5-9907-3244-8DCD-B29754C4C87E}"/>
              </a:ext>
            </a:extLst>
          </p:cNvPr>
          <p:cNvSpPr/>
          <p:nvPr userDrawn="1"/>
        </p:nvSpPr>
        <p:spPr>
          <a:xfrm>
            <a:off x="362884" y="1434097"/>
            <a:ext cx="3652269" cy="251467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</p:spTree>
    <p:extLst>
      <p:ext uri="{BB962C8B-B14F-4D97-AF65-F5344CB8AC3E}">
        <p14:creationId xmlns:p14="http://schemas.microsoft.com/office/powerpoint/2010/main" val="26431809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6881758-5C54-FE44-8BBD-BE9F14090D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5D74B4F-0AF2-544C-BBE1-F3D728C735D5}"/>
              </a:ext>
            </a:extLst>
          </p:cNvPr>
          <p:cNvSpPr/>
          <p:nvPr userDrawn="1"/>
        </p:nvSpPr>
        <p:spPr>
          <a:xfrm>
            <a:off x="488392" y="1386292"/>
            <a:ext cx="3652269" cy="53320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5DC2A0-26E5-0843-A769-6B80E0A77EE6}"/>
              </a:ext>
            </a:extLst>
          </p:cNvPr>
          <p:cNvSpPr/>
          <p:nvPr userDrawn="1"/>
        </p:nvSpPr>
        <p:spPr>
          <a:xfrm>
            <a:off x="4239988" y="1386290"/>
            <a:ext cx="3652269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EF594A-E21A-AD4C-AF4E-1185D7D4E338}"/>
              </a:ext>
            </a:extLst>
          </p:cNvPr>
          <p:cNvSpPr/>
          <p:nvPr userDrawn="1"/>
        </p:nvSpPr>
        <p:spPr>
          <a:xfrm>
            <a:off x="7991584" y="1386290"/>
            <a:ext cx="3652269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</p:spTree>
    <p:extLst>
      <p:ext uri="{BB962C8B-B14F-4D97-AF65-F5344CB8AC3E}">
        <p14:creationId xmlns:p14="http://schemas.microsoft.com/office/powerpoint/2010/main" val="13398421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E134CDB-79F6-264B-B31E-ADB4278679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EAF781C-C56E-5848-A911-7076A563E0C5}"/>
              </a:ext>
            </a:extLst>
          </p:cNvPr>
          <p:cNvSpPr/>
          <p:nvPr userDrawn="1"/>
        </p:nvSpPr>
        <p:spPr>
          <a:xfrm>
            <a:off x="271157" y="1368440"/>
            <a:ext cx="5700155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6A333A5-F13A-054D-9DCD-F98B9C2CCC17}"/>
              </a:ext>
            </a:extLst>
          </p:cNvPr>
          <p:cNvSpPr/>
          <p:nvPr userDrawn="1"/>
        </p:nvSpPr>
        <p:spPr>
          <a:xfrm>
            <a:off x="6220693" y="1368440"/>
            <a:ext cx="5700155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</p:spTree>
    <p:extLst>
      <p:ext uri="{BB962C8B-B14F-4D97-AF65-F5344CB8AC3E}">
        <p14:creationId xmlns:p14="http://schemas.microsoft.com/office/powerpoint/2010/main" val="955815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4CC75B1-A472-5D4A-BC6C-3A99D9C5C12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9757DCF-EDBE-7047-8355-609423C64C97}"/>
              </a:ext>
            </a:extLst>
          </p:cNvPr>
          <p:cNvSpPr/>
          <p:nvPr userDrawn="1"/>
        </p:nvSpPr>
        <p:spPr>
          <a:xfrm>
            <a:off x="187493" y="1386368"/>
            <a:ext cx="5700155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</p:spTree>
    <p:extLst>
      <p:ext uri="{BB962C8B-B14F-4D97-AF65-F5344CB8AC3E}">
        <p14:creationId xmlns:p14="http://schemas.microsoft.com/office/powerpoint/2010/main" val="4263286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Slide -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DC7FCA2-E9A9-D94A-9D50-3B3CB6BED9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 descr="Florida Department of Environmental Protection Logo">
            <a:extLst>
              <a:ext uri="{FF2B5EF4-FFF2-40B4-BE49-F238E27FC236}">
                <a16:creationId xmlns:a16="http://schemas.microsoft.com/office/drawing/2014/main" id="{5FC63135-B980-654F-A16F-804BC17273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569" y="93447"/>
            <a:ext cx="1062435" cy="106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0983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B99103D-61AB-D74C-9D35-085D46F58C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2FA6816-B517-DA4F-9915-A0A632A2BF9B}"/>
              </a:ext>
            </a:extLst>
          </p:cNvPr>
          <p:cNvSpPr/>
          <p:nvPr userDrawn="1"/>
        </p:nvSpPr>
        <p:spPr>
          <a:xfrm>
            <a:off x="6346197" y="1392344"/>
            <a:ext cx="5700155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</p:spTree>
    <p:extLst>
      <p:ext uri="{BB962C8B-B14F-4D97-AF65-F5344CB8AC3E}">
        <p14:creationId xmlns:p14="http://schemas.microsoft.com/office/powerpoint/2010/main" val="20486523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227BB61-D36D-C444-BC6B-3E64FB27D7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7F38FBE-460A-D441-9EDF-7C42DA61129B}"/>
              </a:ext>
            </a:extLst>
          </p:cNvPr>
          <p:cNvSpPr/>
          <p:nvPr userDrawn="1"/>
        </p:nvSpPr>
        <p:spPr>
          <a:xfrm>
            <a:off x="1203369" y="1580868"/>
            <a:ext cx="9785267" cy="4943103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</p:spTree>
    <p:extLst>
      <p:ext uri="{BB962C8B-B14F-4D97-AF65-F5344CB8AC3E}">
        <p14:creationId xmlns:p14="http://schemas.microsoft.com/office/powerpoint/2010/main" val="32087864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04662EA-E746-2C4F-8011-A6AACEDFF6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0A8D1B6-4D7F-6849-92E4-BF2EC945BD09}"/>
              </a:ext>
            </a:extLst>
          </p:cNvPr>
          <p:cNvSpPr/>
          <p:nvPr userDrawn="1"/>
        </p:nvSpPr>
        <p:spPr>
          <a:xfrm>
            <a:off x="210793" y="1386368"/>
            <a:ext cx="11770425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</p:spTree>
    <p:extLst>
      <p:ext uri="{BB962C8B-B14F-4D97-AF65-F5344CB8AC3E}">
        <p14:creationId xmlns:p14="http://schemas.microsoft.com/office/powerpoint/2010/main" val="27217692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39839EF-4580-2840-A5B6-58037EE5BF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C789B56-ECF3-C341-899C-8E67056D85D1}"/>
              </a:ext>
            </a:extLst>
          </p:cNvPr>
          <p:cNvSpPr/>
          <p:nvPr userDrawn="1"/>
        </p:nvSpPr>
        <p:spPr>
          <a:xfrm>
            <a:off x="152400" y="5597817"/>
            <a:ext cx="11887200" cy="1118255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</p:spTree>
    <p:extLst>
      <p:ext uri="{BB962C8B-B14F-4D97-AF65-F5344CB8AC3E}">
        <p14:creationId xmlns:p14="http://schemas.microsoft.com/office/powerpoint/2010/main" val="19282492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6DE35CD-2123-EF49-AD6E-714D48C8ED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A76C35-9906-6847-91E5-371C9621D034}"/>
              </a:ext>
            </a:extLst>
          </p:cNvPr>
          <p:cNvSpPr txBox="1"/>
          <p:nvPr userDrawn="1"/>
        </p:nvSpPr>
        <p:spPr>
          <a:xfrm>
            <a:off x="477083" y="1719474"/>
            <a:ext cx="5695121" cy="1612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6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Verdana</a:t>
            </a:r>
          </a:p>
          <a:p>
            <a:endParaRPr lang="en-US" sz="76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76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FLORIDA DEPARTMENT OF ENVIRONMENTAL PROTECTION </a:t>
            </a:r>
            <a:endParaRPr lang="en-US" sz="76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76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76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Florida Department of Environmental Protection is the state’s lead agency for environmental management and stewardship – protecting our air, water and land. The vision of the Florida Department of Environmental Protection is to create strong community partnerships, safeguard Florida’s natural resources and enhance its ecosystems.</a:t>
            </a:r>
          </a:p>
          <a:p>
            <a:endParaRPr lang="en-US" sz="76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76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HEADER FONT SIZE: 24 - 40</a:t>
            </a:r>
          </a:p>
          <a:p>
            <a:r>
              <a:rPr lang="en-US" sz="76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BODY FONT SIZE: 18 - 24</a:t>
            </a:r>
          </a:p>
          <a:p>
            <a:endParaRPr lang="en-US" sz="76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76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BEF3BF-0BE4-074F-916E-7B9B876234A6}"/>
              </a:ext>
            </a:extLst>
          </p:cNvPr>
          <p:cNvSpPr txBox="1"/>
          <p:nvPr userDrawn="1"/>
        </p:nvSpPr>
        <p:spPr>
          <a:xfrm>
            <a:off x="6281536" y="1719473"/>
            <a:ext cx="5695121" cy="1612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6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Arial</a:t>
            </a:r>
          </a:p>
          <a:p>
            <a:endParaRPr lang="en-US" sz="760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en-US" sz="76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THE FLORIDA DEPARTMENT OF ENVIRONMENTAL PROTECTION </a:t>
            </a:r>
            <a:endParaRPr lang="en-US" sz="76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en-US" sz="76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en-US" sz="76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The Florida Department of Environmental Protection is the state’s lead agency for environmental management and stewardship – protecting our air, water and land. The vision of the Florida Department of Environmental Protection is to create strong community partnerships, safeguard Florida’s natural resources and enhance its ecosystems.</a:t>
            </a:r>
          </a:p>
          <a:p>
            <a:endParaRPr lang="en-US" sz="76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en-US" sz="76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HEADER FONT SIZE: 24 - 40</a:t>
            </a:r>
          </a:p>
          <a:p>
            <a:r>
              <a:rPr lang="en-US" sz="76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BODY FONT SIZE: 18 - 24</a:t>
            </a:r>
          </a:p>
          <a:p>
            <a:endParaRPr lang="en-US" sz="76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en-US" sz="76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en-US" sz="76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086F57-53FE-5244-B48B-B699CFE01A5C}"/>
              </a:ext>
            </a:extLst>
          </p:cNvPr>
          <p:cNvSpPr txBox="1"/>
          <p:nvPr userDrawn="1"/>
        </p:nvSpPr>
        <p:spPr>
          <a:xfrm>
            <a:off x="2050476" y="397745"/>
            <a:ext cx="7564581" cy="259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66"/>
              </a:lnSpc>
            </a:pPr>
            <a:r>
              <a:rPr lang="en-US" sz="1266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DEP POWER POINT FONTS</a:t>
            </a:r>
            <a:endParaRPr lang="en-US" sz="1266" dirty="0">
              <a:solidFill>
                <a:schemeClr val="bg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1520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A16DA57-B086-3E4C-A3AD-8618FEF86E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FEB3078-62F2-A449-BEF5-45F93CC51BAD}"/>
              </a:ext>
            </a:extLst>
          </p:cNvPr>
          <p:cNvGrpSpPr/>
          <p:nvPr userDrawn="1"/>
        </p:nvGrpSpPr>
        <p:grpSpPr>
          <a:xfrm>
            <a:off x="1842657" y="1915393"/>
            <a:ext cx="8506691" cy="4024746"/>
            <a:chOff x="2202874" y="2057400"/>
            <a:chExt cx="8506691" cy="402474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36DF451-4AFD-994B-A821-3D48C86E8E1E}"/>
                </a:ext>
              </a:extLst>
            </p:cNvPr>
            <p:cNvSpPr/>
            <p:nvPr userDrawn="1"/>
          </p:nvSpPr>
          <p:spPr>
            <a:xfrm>
              <a:off x="2202874" y="2057400"/>
              <a:ext cx="1828800" cy="18288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6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62C6837-E0FE-494C-8418-07DDBC9FF09A}"/>
                </a:ext>
              </a:extLst>
            </p:cNvPr>
            <p:cNvSpPr/>
            <p:nvPr userDrawn="1"/>
          </p:nvSpPr>
          <p:spPr>
            <a:xfrm>
              <a:off x="4428838" y="2057400"/>
              <a:ext cx="1828800" cy="18288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6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1D379AE-02FA-A04C-AE69-C6E2D2263846}"/>
                </a:ext>
              </a:extLst>
            </p:cNvPr>
            <p:cNvSpPr/>
            <p:nvPr userDrawn="1"/>
          </p:nvSpPr>
          <p:spPr>
            <a:xfrm>
              <a:off x="6654802" y="2057400"/>
              <a:ext cx="1828800" cy="18288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6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DFB65FB-ADAE-694A-98A8-219BD99274AA}"/>
                </a:ext>
              </a:extLst>
            </p:cNvPr>
            <p:cNvSpPr/>
            <p:nvPr userDrawn="1"/>
          </p:nvSpPr>
          <p:spPr>
            <a:xfrm>
              <a:off x="8880765" y="2057400"/>
              <a:ext cx="1828800" cy="18288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6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73DD18D-4B05-5345-9566-5F6E3F070C93}"/>
                </a:ext>
              </a:extLst>
            </p:cNvPr>
            <p:cNvSpPr/>
            <p:nvPr userDrawn="1"/>
          </p:nvSpPr>
          <p:spPr>
            <a:xfrm>
              <a:off x="4428838" y="4239491"/>
              <a:ext cx="1828800" cy="1828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6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FD36C4D-49CB-8144-AD92-06C464D4CFDF}"/>
                </a:ext>
              </a:extLst>
            </p:cNvPr>
            <p:cNvSpPr/>
            <p:nvPr userDrawn="1"/>
          </p:nvSpPr>
          <p:spPr>
            <a:xfrm>
              <a:off x="2202874" y="4239491"/>
              <a:ext cx="1828800" cy="1828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6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E397E1C-CA99-2649-B4F8-4CC4C1085271}"/>
                </a:ext>
              </a:extLst>
            </p:cNvPr>
            <p:cNvSpPr/>
            <p:nvPr userDrawn="1"/>
          </p:nvSpPr>
          <p:spPr>
            <a:xfrm>
              <a:off x="8880765" y="4253346"/>
              <a:ext cx="1828800" cy="1828800"/>
            </a:xfrm>
            <a:prstGeom prst="rect">
              <a:avLst/>
            </a:prstGeom>
            <a:solidFill>
              <a:srgbClr val="B0BE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6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E3E6921-3023-5144-BE6B-CC7937CAB0BF}"/>
                </a:ext>
              </a:extLst>
            </p:cNvPr>
            <p:cNvSpPr/>
            <p:nvPr userDrawn="1"/>
          </p:nvSpPr>
          <p:spPr>
            <a:xfrm>
              <a:off x="6654802" y="4239491"/>
              <a:ext cx="1828800" cy="1828800"/>
            </a:xfrm>
            <a:prstGeom prst="rect">
              <a:avLst/>
            </a:prstGeom>
            <a:solidFill>
              <a:srgbClr val="6E86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6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AA24E9DF-6AC1-3241-A316-1D6D032CEA0B}"/>
              </a:ext>
            </a:extLst>
          </p:cNvPr>
          <p:cNvSpPr txBox="1"/>
          <p:nvPr userDrawn="1"/>
        </p:nvSpPr>
        <p:spPr>
          <a:xfrm>
            <a:off x="2092045" y="134505"/>
            <a:ext cx="8853329" cy="425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66"/>
              </a:lnSpc>
            </a:pPr>
            <a:r>
              <a:rPr lang="en-US" sz="1266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DEP PPT BLUE THEME </a:t>
            </a:r>
          </a:p>
          <a:p>
            <a:pPr>
              <a:lnSpc>
                <a:spcPts val="1266"/>
              </a:lnSpc>
            </a:pPr>
            <a:r>
              <a:rPr lang="en-US" sz="1266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COLOR PALETTE</a:t>
            </a:r>
            <a:endParaRPr lang="en-US" sz="1266" dirty="0">
              <a:solidFill>
                <a:schemeClr val="bg1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45562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12618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63854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800" y="1600200"/>
            <a:ext cx="11582400" cy="2286001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800" b="1"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800" y="4114800"/>
            <a:ext cx="11582400" cy="2057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800"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0" y="6356352"/>
            <a:ext cx="6096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en-US" sz="2400" dirty="0">
              <a:ln>
                <a:solidFill>
                  <a:srgbClr val="41453B"/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1219200" y="1"/>
            <a:ext cx="1246717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698" y="457200"/>
            <a:ext cx="135172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2124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800" y="1600200"/>
            <a:ext cx="11582400" cy="2286001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800" b="1"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800" y="4114800"/>
            <a:ext cx="11582400" cy="2057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800"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0" y="6356352"/>
            <a:ext cx="6096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en-US" sz="2400" dirty="0">
              <a:ln>
                <a:solidFill>
                  <a:srgbClr val="41453B"/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1219200" y="1"/>
            <a:ext cx="1246717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B4A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698" y="457200"/>
            <a:ext cx="135172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3348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800" y="1600200"/>
            <a:ext cx="11582400" cy="2286001"/>
          </a:xfrm>
          <a:prstGeom prst="rect">
            <a:avLst/>
          </a:prstGeom>
          <a:ln>
            <a:noFill/>
          </a:ln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800" b="1"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800" y="4114800"/>
            <a:ext cx="11582400" cy="2057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800"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0" y="6356352"/>
            <a:ext cx="6096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en-US" sz="2400" dirty="0">
              <a:ln>
                <a:solidFill>
                  <a:srgbClr val="41453B"/>
                </a:solidFill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1219200" y="1"/>
            <a:ext cx="1246717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698" y="457200"/>
            <a:ext cx="135172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9912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Slide -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B258A93-78EB-A241-82FA-4365C9EEF40C}"/>
              </a:ext>
            </a:extLst>
          </p:cNvPr>
          <p:cNvSpPr/>
          <p:nvPr userDrawn="1"/>
        </p:nvSpPr>
        <p:spPr>
          <a:xfrm>
            <a:off x="1" y="0"/>
            <a:ext cx="1469571" cy="1249314"/>
          </a:xfrm>
          <a:prstGeom prst="rect">
            <a:avLst/>
          </a:prstGeom>
          <a:solidFill>
            <a:schemeClr val="accent6">
              <a:alpha val="6977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A8D8CAB-51FF-BF49-9097-35CC33F1964E}"/>
              </a:ext>
            </a:extLst>
          </p:cNvPr>
          <p:cNvSpPr/>
          <p:nvPr userDrawn="1"/>
        </p:nvSpPr>
        <p:spPr>
          <a:xfrm>
            <a:off x="1" y="1249315"/>
            <a:ext cx="1469571" cy="560868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DC7FCA2-E9A9-D94A-9D50-3B3CB6BED9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 descr="Florida Department of Environmental Protection Logo">
            <a:extLst>
              <a:ext uri="{FF2B5EF4-FFF2-40B4-BE49-F238E27FC236}">
                <a16:creationId xmlns:a16="http://schemas.microsoft.com/office/drawing/2014/main" id="{5FC63135-B980-654F-A16F-804BC17273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569" y="93447"/>
            <a:ext cx="1062435" cy="106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9424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04800" y="2895600"/>
            <a:ext cx="11582400" cy="3352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i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35635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FB443F99-6EB6-46CC-86D5-94FF1EFD9838}" type="datetime1">
              <a:rPr lang="en-US" sz="2400" smtClean="0">
                <a:solidFill>
                  <a:srgbClr val="4145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4/28/2023</a:t>
            </a:fld>
            <a:endParaRPr lang="en-US" sz="2400" dirty="0">
              <a:solidFill>
                <a:srgbClr val="4145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356352"/>
            <a:ext cx="54864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4145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1860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12192000" cy="914400"/>
          </a:xfrm>
          <a:prstGeom prst="rect">
            <a:avLst/>
          </a:prstGeom>
          <a:solidFill>
            <a:schemeClr val="accent6"/>
          </a:solidFill>
        </p:spPr>
        <p:txBody>
          <a:bodyPr anchor="ctr"/>
          <a:lstStyle>
            <a:lvl1pPr algn="ctr">
              <a:defRPr sz="4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Section Header</a:t>
            </a:r>
          </a:p>
        </p:txBody>
      </p:sp>
      <p:sp>
        <p:nvSpPr>
          <p:cNvPr id="10" name="Freeform 14">
            <a:extLst>
              <a:ext uri="{FF2B5EF4-FFF2-40B4-BE49-F238E27FC236}">
                <a16:creationId xmlns:a16="http://schemas.microsoft.com/office/drawing/2014/main" id="{3D3E84A6-336A-4FFE-ABE1-775BAC96D39F}"/>
              </a:ext>
            </a:extLst>
          </p:cNvPr>
          <p:cNvSpPr/>
          <p:nvPr userDrawn="1"/>
        </p:nvSpPr>
        <p:spPr>
          <a:xfrm>
            <a:off x="1219200" y="1"/>
            <a:ext cx="1246717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EFD5A7D-AAD9-41E8-AFD1-EF0E676A963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698" y="457200"/>
            <a:ext cx="135172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5005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70920" y="75085"/>
            <a:ext cx="9316280" cy="914401"/>
          </a:xfrm>
          <a:prstGeom prst="rect">
            <a:avLst/>
          </a:prstGeom>
        </p:spPr>
        <p:txBody>
          <a:bodyPr tIns="0" bIns="0" anchor="b" anchorCtr="0">
            <a:normAutofit/>
          </a:bodyPr>
          <a:lstStyle>
            <a:lvl1pPr>
              <a:lnSpc>
                <a:spcPct val="100000"/>
              </a:lnSpc>
              <a:defRPr sz="48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04800" y="1810858"/>
            <a:ext cx="11582400" cy="4437542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18BF337-8518-41CD-98CE-77A2BBA0CAA3}"/>
              </a:ext>
            </a:extLst>
          </p:cNvPr>
          <p:cNvSpPr txBox="1">
            <a:spLocks/>
          </p:cNvSpPr>
          <p:nvPr userDrawn="1"/>
        </p:nvSpPr>
        <p:spPr>
          <a:xfrm>
            <a:off x="2809460" y="1437511"/>
            <a:ext cx="6573080" cy="457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7200" kern="1200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srgbClr val="ABE1FA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j-ea"/>
              <a:cs typeface="+mj-cs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09EFEC75-DFB7-4605-A89E-A95ECD67192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70922" y="989485"/>
            <a:ext cx="9316279" cy="753586"/>
          </a:xfrm>
          <a:prstGeom prst="rect">
            <a:avLst/>
          </a:prstGeom>
        </p:spPr>
        <p:txBody>
          <a:bodyPr tIns="0" bIns="0" anchor="t"/>
          <a:lstStyle>
            <a:lvl1pPr marL="0" indent="0" algn="l">
              <a:lnSpc>
                <a:spcPct val="100000"/>
              </a:lnSpc>
              <a:buNone/>
              <a:defRPr sz="2800" i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10" name="Freeform 14">
            <a:extLst>
              <a:ext uri="{FF2B5EF4-FFF2-40B4-BE49-F238E27FC236}">
                <a16:creationId xmlns:a16="http://schemas.microsoft.com/office/drawing/2014/main" id="{568C378B-952B-49F7-84AD-02065D3CA954}"/>
              </a:ext>
            </a:extLst>
          </p:cNvPr>
          <p:cNvSpPr/>
          <p:nvPr userDrawn="1"/>
        </p:nvSpPr>
        <p:spPr>
          <a:xfrm>
            <a:off x="1219200" y="1"/>
            <a:ext cx="1246717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F56DEBB-4BA9-4B83-8A79-0C9FC96570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698" y="457200"/>
            <a:ext cx="1351721" cy="914400"/>
          </a:xfrm>
          <a:prstGeom prst="rect">
            <a:avLst/>
          </a:prstGeom>
        </p:spPr>
      </p:pic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BFC3DF87-7B5D-4257-8CE1-C82B360806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4800" y="635635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FB443F99-6EB6-46CC-86D5-94FF1EFD9838}" type="datetime1">
              <a:rPr lang="en-US" sz="2400" smtClean="0">
                <a:solidFill>
                  <a:srgbClr val="4145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4/28/2023</a:t>
            </a:fld>
            <a:endParaRPr lang="en-US" sz="2400" dirty="0">
              <a:solidFill>
                <a:srgbClr val="4145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BF9C56A0-F921-4CAC-9F6E-21D1AE6DC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2800" y="6356352"/>
            <a:ext cx="54864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4145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083286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04800" y="1810858"/>
            <a:ext cx="5715000" cy="4437543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10858"/>
            <a:ext cx="5715000" cy="4437543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56528880-39E8-463E-9903-8E136D23A0DF}"/>
              </a:ext>
            </a:extLst>
          </p:cNvPr>
          <p:cNvSpPr/>
          <p:nvPr userDrawn="1"/>
        </p:nvSpPr>
        <p:spPr>
          <a:xfrm>
            <a:off x="1219200" y="1"/>
            <a:ext cx="1246717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DE3FD95-C5F4-4F48-8F23-E16682E6FF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698" y="457200"/>
            <a:ext cx="1351721" cy="9144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54793C6-5C46-4BE1-82B3-FE6F4ED78C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0920" y="75085"/>
            <a:ext cx="9316280" cy="914401"/>
          </a:xfrm>
          <a:prstGeom prst="rect">
            <a:avLst/>
          </a:prstGeom>
        </p:spPr>
        <p:txBody>
          <a:bodyPr tIns="0" bIns="0" anchor="b" anchorCtr="0">
            <a:normAutofit/>
          </a:bodyPr>
          <a:lstStyle>
            <a:lvl1pPr>
              <a:lnSpc>
                <a:spcPct val="100000"/>
              </a:lnSpc>
              <a:defRPr sz="48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AF5A59F1-A43E-442B-9516-6ECAE26015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70922" y="989485"/>
            <a:ext cx="9316279" cy="753586"/>
          </a:xfrm>
          <a:prstGeom prst="rect">
            <a:avLst/>
          </a:prstGeom>
        </p:spPr>
        <p:txBody>
          <a:bodyPr tIns="0" bIns="0" anchor="t"/>
          <a:lstStyle>
            <a:lvl1pPr marL="0" indent="0" algn="l">
              <a:lnSpc>
                <a:spcPct val="100000"/>
              </a:lnSpc>
              <a:buNone/>
              <a:defRPr sz="2800" i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7671BB27-B7D2-4442-80C5-89274A8048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4800" y="635635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FB443F99-6EB6-46CC-86D5-94FF1EFD9838}" type="datetime1">
              <a:rPr lang="en-US" sz="2400" smtClean="0">
                <a:solidFill>
                  <a:srgbClr val="4145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4/28/2023</a:t>
            </a:fld>
            <a:endParaRPr lang="en-US" sz="2400" dirty="0">
              <a:solidFill>
                <a:srgbClr val="4145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183F545D-D4D3-463E-B72E-90D0945DB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2800" y="6356352"/>
            <a:ext cx="54864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4145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948638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4">
            <a:extLst>
              <a:ext uri="{FF2B5EF4-FFF2-40B4-BE49-F238E27FC236}">
                <a16:creationId xmlns:a16="http://schemas.microsoft.com/office/drawing/2014/main" id="{AABED134-6393-4C5E-8E19-0C3DB04AABDF}"/>
              </a:ext>
            </a:extLst>
          </p:cNvPr>
          <p:cNvSpPr/>
          <p:nvPr userDrawn="1"/>
        </p:nvSpPr>
        <p:spPr>
          <a:xfrm>
            <a:off x="1219200" y="1"/>
            <a:ext cx="1246717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045CADB-16A6-41DD-9876-62EF5C885E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698" y="457200"/>
            <a:ext cx="1351721" cy="914400"/>
          </a:xfrm>
          <a:prstGeom prst="rect">
            <a:avLst/>
          </a:prstGeom>
        </p:spPr>
      </p:pic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DFB09B3D-51DA-45D3-A8C6-355C4C0202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4800" y="635635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FB443F99-6EB6-46CC-86D5-94FF1EFD9838}" type="datetime1">
              <a:rPr lang="en-US" smtClean="0">
                <a:solidFill>
                  <a:srgbClr val="4145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4/28/2023</a:t>
            </a:fld>
            <a:endParaRPr lang="en-US" dirty="0">
              <a:solidFill>
                <a:srgbClr val="4145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6589A35-0F67-4300-B6C2-F5B3515445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18418" y="213995"/>
            <a:ext cx="7531523" cy="486411"/>
          </a:xfrm>
          <a:prstGeom prst="rect">
            <a:avLst/>
          </a:prstGeom>
        </p:spPr>
        <p:txBody>
          <a:bodyPr tIns="0" bIns="0" anchor="b" anchorCtr="0">
            <a:normAutofit/>
          </a:bodyPr>
          <a:lstStyle>
            <a:lvl1pPr algn="ctr">
              <a:lnSpc>
                <a:spcPct val="100000"/>
              </a:lnSpc>
              <a:defRPr sz="28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Title</a:t>
            </a:r>
          </a:p>
        </p:txBody>
      </p:sp>
    </p:spTree>
    <p:extLst>
      <p:ext uri="{BB962C8B-B14F-4D97-AF65-F5344CB8AC3E}">
        <p14:creationId xmlns:p14="http://schemas.microsoft.com/office/powerpoint/2010/main" val="32739011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FDAC740-D3B6-4AC2-A0C8-7C445E3D67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4800" y="1828801"/>
            <a:ext cx="3759200" cy="2165350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solidFill>
                  <a:srgbClr val="48B3BB"/>
                </a:solidFill>
              </a:defRPr>
            </a:lvl2pPr>
            <a:lvl3pPr>
              <a:defRPr sz="2800">
                <a:solidFill>
                  <a:srgbClr val="48B3BB"/>
                </a:solidFill>
              </a:defRPr>
            </a:lvl3pPr>
            <a:lvl4pPr>
              <a:defRPr sz="2400">
                <a:solidFill>
                  <a:srgbClr val="48B3BB"/>
                </a:solidFill>
              </a:defRPr>
            </a:lvl4pPr>
            <a:lvl5pPr>
              <a:defRPr sz="2400">
                <a:solidFill>
                  <a:srgbClr val="48B3BB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021FDED-A0DA-4594-92AA-5AD2A9576420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65600" y="1828802"/>
            <a:ext cx="3860800" cy="2165350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solidFill>
                  <a:srgbClr val="48B3BB"/>
                </a:solidFill>
              </a:defRPr>
            </a:lvl2pPr>
            <a:lvl3pPr>
              <a:defRPr sz="2800">
                <a:solidFill>
                  <a:srgbClr val="48B3BB"/>
                </a:solidFill>
              </a:defRPr>
            </a:lvl3pPr>
            <a:lvl4pPr>
              <a:defRPr sz="2400">
                <a:solidFill>
                  <a:srgbClr val="48B3BB"/>
                </a:solidFill>
              </a:defRPr>
            </a:lvl4pPr>
            <a:lvl5pPr>
              <a:defRPr sz="2400">
                <a:solidFill>
                  <a:srgbClr val="48B3BB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0CCA113-9768-4862-B2B6-9B1122D384A7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8128000" y="1820387"/>
            <a:ext cx="3759200" cy="2173765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solidFill>
                  <a:srgbClr val="48B3BB"/>
                </a:solidFill>
              </a:defRPr>
            </a:lvl2pPr>
            <a:lvl3pPr>
              <a:defRPr sz="2800">
                <a:solidFill>
                  <a:srgbClr val="48B3BB"/>
                </a:solidFill>
              </a:defRPr>
            </a:lvl3pPr>
            <a:lvl4pPr>
              <a:defRPr sz="2400">
                <a:solidFill>
                  <a:srgbClr val="48B3BB"/>
                </a:solidFill>
              </a:defRPr>
            </a:lvl4pPr>
            <a:lvl5pPr>
              <a:defRPr sz="2400">
                <a:solidFill>
                  <a:srgbClr val="48B3BB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21C1FC3-47F2-4EE1-A6E5-00B6925233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4800" y="3994152"/>
            <a:ext cx="3759200" cy="2178049"/>
          </a:xfrm>
          <a:prstGeom prst="rect">
            <a:avLst/>
          </a:prstGeom>
          <a:solidFill>
            <a:schemeClr val="accent2"/>
          </a:solidFill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  <a:p>
            <a:pPr lvl="0"/>
            <a:r>
              <a:rPr lang="en-US" dirty="0"/>
              <a:t>Information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F271B766-4B0F-4657-BBE0-ABEE69910E6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65600" y="3994152"/>
            <a:ext cx="3860800" cy="2178049"/>
          </a:xfrm>
          <a:prstGeom prst="rect">
            <a:avLst/>
          </a:prstGeom>
          <a:solidFill>
            <a:schemeClr val="accent2"/>
          </a:solidFill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  <a:p>
            <a:pPr lvl="0"/>
            <a:r>
              <a:rPr lang="en-US" dirty="0"/>
              <a:t>Information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4AFA5806-EB6E-4C44-82D9-7287C0BC860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28000" y="3994152"/>
            <a:ext cx="3759200" cy="2178049"/>
          </a:xfrm>
          <a:prstGeom prst="rect">
            <a:avLst/>
          </a:prstGeom>
          <a:solidFill>
            <a:schemeClr val="accent2"/>
          </a:solidFill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  <a:p>
            <a:pPr lvl="0"/>
            <a:r>
              <a:rPr lang="en-US" dirty="0"/>
              <a:t>Information</a:t>
            </a:r>
          </a:p>
        </p:txBody>
      </p:sp>
      <p:sp>
        <p:nvSpPr>
          <p:cNvPr id="20" name="Freeform 14">
            <a:extLst>
              <a:ext uri="{FF2B5EF4-FFF2-40B4-BE49-F238E27FC236}">
                <a16:creationId xmlns:a16="http://schemas.microsoft.com/office/drawing/2014/main" id="{E0B97A6D-0A70-4E38-BD21-80E1F17E3763}"/>
              </a:ext>
            </a:extLst>
          </p:cNvPr>
          <p:cNvSpPr/>
          <p:nvPr userDrawn="1"/>
        </p:nvSpPr>
        <p:spPr>
          <a:xfrm>
            <a:off x="1219200" y="1"/>
            <a:ext cx="1246717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A47A2B9-E406-4199-90AD-260E83AC4C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698" y="457200"/>
            <a:ext cx="1351721" cy="914400"/>
          </a:xfrm>
          <a:prstGeom prst="rect">
            <a:avLst/>
          </a:prstGeom>
        </p:spPr>
      </p:pic>
      <p:sp>
        <p:nvSpPr>
          <p:cNvPr id="22" name="Title 1">
            <a:extLst>
              <a:ext uri="{FF2B5EF4-FFF2-40B4-BE49-F238E27FC236}">
                <a16:creationId xmlns:a16="http://schemas.microsoft.com/office/drawing/2014/main" id="{A823838F-A58C-48FD-9043-5A0CEB619E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0920" y="75085"/>
            <a:ext cx="9316280" cy="914401"/>
          </a:xfrm>
          <a:prstGeom prst="rect">
            <a:avLst/>
          </a:prstGeom>
        </p:spPr>
        <p:txBody>
          <a:bodyPr tIns="0" bIns="0" anchor="b" anchorCtr="0">
            <a:normAutofit/>
          </a:bodyPr>
          <a:lstStyle>
            <a:lvl1pPr>
              <a:lnSpc>
                <a:spcPct val="100000"/>
              </a:lnSpc>
              <a:defRPr sz="48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23" name="Text Placeholder 17">
            <a:extLst>
              <a:ext uri="{FF2B5EF4-FFF2-40B4-BE49-F238E27FC236}">
                <a16:creationId xmlns:a16="http://schemas.microsoft.com/office/drawing/2014/main" id="{63266A4D-17F6-4B7B-9089-72FA33E1F30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70922" y="989485"/>
            <a:ext cx="9316279" cy="753586"/>
          </a:xfrm>
          <a:prstGeom prst="rect">
            <a:avLst/>
          </a:prstGeom>
        </p:spPr>
        <p:txBody>
          <a:bodyPr tIns="0" bIns="0" anchor="t"/>
          <a:lstStyle>
            <a:lvl1pPr marL="0" indent="0" algn="l">
              <a:lnSpc>
                <a:spcPct val="100000"/>
              </a:lnSpc>
              <a:buNone/>
              <a:defRPr sz="2800" i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24" name="Date Placeholder 3">
            <a:extLst>
              <a:ext uri="{FF2B5EF4-FFF2-40B4-BE49-F238E27FC236}">
                <a16:creationId xmlns:a16="http://schemas.microsoft.com/office/drawing/2014/main" id="{D2F66187-A66D-4C05-9071-36D789416ED6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304800" y="635635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FB443F99-6EB6-46CC-86D5-94FF1EFD9838}" type="datetime1">
              <a:rPr lang="en-US" sz="2400" smtClean="0">
                <a:solidFill>
                  <a:srgbClr val="4145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4/28/2023</a:t>
            </a:fld>
            <a:endParaRPr lang="en-US" sz="2400" dirty="0">
              <a:solidFill>
                <a:srgbClr val="4145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Footer Placeholder 4">
            <a:extLst>
              <a:ext uri="{FF2B5EF4-FFF2-40B4-BE49-F238E27FC236}">
                <a16:creationId xmlns:a16="http://schemas.microsoft.com/office/drawing/2014/main" id="{284C6485-4737-4F31-B663-AC7645BB33E0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3352800" y="6356352"/>
            <a:ext cx="54864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4145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181741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496DC2A0-DDF5-4D04-A7CF-092AD190F1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4800" y="635635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FB443F99-6EB6-46CC-86D5-94FF1EFD9838}" type="datetime1">
              <a:rPr lang="en-US" sz="2400" smtClean="0">
                <a:solidFill>
                  <a:srgbClr val="4145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4/28/2023</a:t>
            </a:fld>
            <a:endParaRPr lang="en-US" sz="2400" dirty="0">
              <a:solidFill>
                <a:srgbClr val="4145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292ACB9-0800-4A62-AB89-41424897B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2800" y="6356352"/>
            <a:ext cx="54864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41453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1277844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36768880-7742-4E1D-BCB4-18B892801D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8518" y="1304131"/>
            <a:ext cx="6294967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91316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36768880-7742-4E1D-BCB4-18B892801D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8518" y="1304131"/>
            <a:ext cx="6294967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230228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8518" y="1304131"/>
            <a:ext cx="6294967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690105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>
            <a:extLst>
              <a:ext uri="{FF2B5EF4-FFF2-40B4-BE49-F238E27FC236}">
                <a16:creationId xmlns:a16="http://schemas.microsoft.com/office/drawing/2014/main" id="{E15F2A88-A340-4293-B290-7A28FD91AEE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2192000" cy="247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4">
            <a:extLst>
              <a:ext uri="{FF2B5EF4-FFF2-40B4-BE49-F238E27FC236}">
                <a16:creationId xmlns:a16="http://schemas.microsoft.com/office/drawing/2014/main" id="{09A5D292-4E04-46BF-AAF4-062270B52B33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782639" y="-144463"/>
            <a:ext cx="1016000" cy="1536701"/>
            <a:chOff x="782638" y="-144463"/>
            <a:chExt cx="1016000" cy="1536701"/>
          </a:xfrm>
        </p:grpSpPr>
        <p:sp>
          <p:nvSpPr>
            <p:cNvPr id="5" name="Freeform 14">
              <a:extLst>
                <a:ext uri="{FF2B5EF4-FFF2-40B4-BE49-F238E27FC236}">
                  <a16:creationId xmlns:a16="http://schemas.microsoft.com/office/drawing/2014/main" id="{3D7FCAEF-6176-4233-AB15-1EF9A68F01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815975" y="-144463"/>
              <a:ext cx="935038" cy="1536701"/>
            </a:xfrm>
            <a:custGeom>
              <a:avLst/>
              <a:gdLst>
                <a:gd name="connsiteX0" fmla="*/ 0 w 862148"/>
                <a:gd name="connsiteY0" fmla="*/ 0 h 1489165"/>
                <a:gd name="connsiteX1" fmla="*/ 0 w 862148"/>
                <a:gd name="connsiteY1" fmla="*/ 1463040 h 1489165"/>
                <a:gd name="connsiteX2" fmla="*/ 435428 w 862148"/>
                <a:gd name="connsiteY2" fmla="*/ 1323703 h 1489165"/>
                <a:gd name="connsiteX3" fmla="*/ 862148 w 862148"/>
                <a:gd name="connsiteY3" fmla="*/ 1489165 h 1489165"/>
                <a:gd name="connsiteX4" fmla="*/ 862148 w 862148"/>
                <a:gd name="connsiteY4" fmla="*/ 0 h 1489165"/>
                <a:gd name="connsiteX5" fmla="*/ 0 w 862148"/>
                <a:gd name="connsiteY5" fmla="*/ 0 h 1489165"/>
                <a:gd name="connsiteX0" fmla="*/ 0 w 862148"/>
                <a:gd name="connsiteY0" fmla="*/ 0 h 1466726"/>
                <a:gd name="connsiteX1" fmla="*/ 0 w 862148"/>
                <a:gd name="connsiteY1" fmla="*/ 1463040 h 1466726"/>
                <a:gd name="connsiteX2" fmla="*/ 435428 w 862148"/>
                <a:gd name="connsiteY2" fmla="*/ 1323703 h 1466726"/>
                <a:gd name="connsiteX3" fmla="*/ 856538 w 862148"/>
                <a:gd name="connsiteY3" fmla="*/ 1466726 h 1466726"/>
                <a:gd name="connsiteX4" fmla="*/ 862148 w 862148"/>
                <a:gd name="connsiteY4" fmla="*/ 0 h 1466726"/>
                <a:gd name="connsiteX5" fmla="*/ 0 w 862148"/>
                <a:gd name="connsiteY5" fmla="*/ 0 h 1466726"/>
                <a:gd name="connsiteX0" fmla="*/ 0 w 862148"/>
                <a:gd name="connsiteY0" fmla="*/ 0 h 1466726"/>
                <a:gd name="connsiteX1" fmla="*/ 0 w 862148"/>
                <a:gd name="connsiteY1" fmla="*/ 1463040 h 1466726"/>
                <a:gd name="connsiteX2" fmla="*/ 441037 w 862148"/>
                <a:gd name="connsiteY2" fmla="*/ 1374191 h 1466726"/>
                <a:gd name="connsiteX3" fmla="*/ 856538 w 862148"/>
                <a:gd name="connsiteY3" fmla="*/ 1466726 h 1466726"/>
                <a:gd name="connsiteX4" fmla="*/ 862148 w 862148"/>
                <a:gd name="connsiteY4" fmla="*/ 0 h 1466726"/>
                <a:gd name="connsiteX5" fmla="*/ 0 w 862148"/>
                <a:gd name="connsiteY5" fmla="*/ 0 h 1466726"/>
                <a:gd name="connsiteX0" fmla="*/ 0 w 862148"/>
                <a:gd name="connsiteY0" fmla="*/ 0 h 1536751"/>
                <a:gd name="connsiteX1" fmla="*/ 0 w 862148"/>
                <a:gd name="connsiteY1" fmla="*/ 1463040 h 1536751"/>
                <a:gd name="connsiteX2" fmla="*/ 431666 w 862148"/>
                <a:gd name="connsiteY2" fmla="*/ 1536751 h 1536751"/>
                <a:gd name="connsiteX3" fmla="*/ 856538 w 862148"/>
                <a:gd name="connsiteY3" fmla="*/ 1466726 h 1536751"/>
                <a:gd name="connsiteX4" fmla="*/ 862148 w 862148"/>
                <a:gd name="connsiteY4" fmla="*/ 0 h 1536751"/>
                <a:gd name="connsiteX5" fmla="*/ 0 w 862148"/>
                <a:gd name="connsiteY5" fmla="*/ 0 h 1536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62148" h="1536751">
                  <a:moveTo>
                    <a:pt x="0" y="0"/>
                  </a:moveTo>
                  <a:lnTo>
                    <a:pt x="0" y="1463040"/>
                  </a:lnTo>
                  <a:lnTo>
                    <a:pt x="431666" y="1536751"/>
                  </a:lnTo>
                  <a:lnTo>
                    <a:pt x="856538" y="1466726"/>
                  </a:lnTo>
                  <a:lnTo>
                    <a:pt x="8621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" name="Picture 14" descr="Florida Department of Environmental Protection Logo">
              <a:extLst>
                <a:ext uri="{FF2B5EF4-FFF2-40B4-BE49-F238E27FC236}">
                  <a16:creationId xmlns:a16="http://schemas.microsoft.com/office/drawing/2014/main" id="{31A43057-49E7-42DF-B9FC-ED7DD796D51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638" y="304800"/>
              <a:ext cx="1016000" cy="915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6CDB77F-B982-324E-961F-B62F9D99A8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74723"/>
            <a:ext cx="10515600" cy="330224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1838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Pag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676B21E-CC99-4F45-9A02-1727C6693C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D329034-9E48-D04D-A24C-AE33E1A9FF84}"/>
              </a:ext>
            </a:extLst>
          </p:cNvPr>
          <p:cNvSpPr/>
          <p:nvPr userDrawn="1"/>
        </p:nvSpPr>
        <p:spPr>
          <a:xfrm>
            <a:off x="4490995" y="1398242"/>
            <a:ext cx="7559252" cy="5332096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</p:spTree>
    <p:extLst>
      <p:ext uri="{BB962C8B-B14F-4D97-AF65-F5344CB8AC3E}">
        <p14:creationId xmlns:p14="http://schemas.microsoft.com/office/powerpoint/2010/main" val="248802341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54719284"/>
      </p:ext>
    </p:extLst>
  </p:cSld>
  <p:clrMapOvr>
    <a:masterClrMapping/>
  </p:clrMapOvr>
  <p:transition>
    <p:dissolv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FB291-4125-411A-9AEF-085E4C75639C}" type="datetime1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75830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2955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5CC56-A85C-40D5-A084-9A7922382A7F}" type="datetime1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32192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D8C0C-8B99-4EEE-8CA6-E0A3A5935080}" type="datetime1">
              <a:rPr lang="en-US" smtClean="0"/>
              <a:t>4/28/2023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02679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55122"/>
            <a:ext cx="10212917" cy="102937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18232-338F-42E0-9C31-FCB890EDDD82}" type="datetime1">
              <a:rPr lang="en-US" smtClean="0"/>
              <a:t>4/28/2023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21977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71531-73F8-45F4-89D3-D3785184EFB8}" type="datetime1">
              <a:rPr lang="en-US" smtClean="0"/>
              <a:t>4/28/2023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16146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AB85A-2C90-451B-91B5-C20DAED8BE53}" type="datetime1">
              <a:rPr lang="en-US" smtClean="0"/>
              <a:t>4/28/2023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70376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244473"/>
            <a:ext cx="10513483" cy="68625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1102179"/>
            <a:ext cx="6172200" cy="475887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1102180"/>
            <a:ext cx="3932767" cy="476680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51675-112E-45A9-819E-40E74AF886DC}" type="datetime1">
              <a:rPr lang="en-US" smtClean="0"/>
              <a:t>4/28/2023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591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-32659"/>
            <a:ext cx="10513483" cy="95522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1102179"/>
            <a:ext cx="6172200" cy="475887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1102180"/>
            <a:ext cx="3932767" cy="476680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394E7-7CCC-4D51-8EEC-D75FA6FBD04A}" type="datetime1">
              <a:rPr lang="en-US" smtClean="0"/>
              <a:t>4/28/2023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660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Page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BF33A08-088B-5C48-9D02-E853FC8690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0F1A6B3-0D65-3447-9204-8EF6F5D3E7D5}"/>
              </a:ext>
            </a:extLst>
          </p:cNvPr>
          <p:cNvSpPr/>
          <p:nvPr userDrawn="1"/>
        </p:nvSpPr>
        <p:spPr>
          <a:xfrm>
            <a:off x="123829" y="1392265"/>
            <a:ext cx="7559251" cy="53320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 dirty="0"/>
          </a:p>
        </p:txBody>
      </p:sp>
    </p:spTree>
    <p:extLst>
      <p:ext uri="{BB962C8B-B14F-4D97-AF65-F5344CB8AC3E}">
        <p14:creationId xmlns:p14="http://schemas.microsoft.com/office/powerpoint/2010/main" val="207156410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8315" y="179616"/>
            <a:ext cx="10145485" cy="1012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F38B5-9B39-490D-9EF2-A7E7390DA0F9}" type="datetime1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1342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1118507"/>
            <a:ext cx="2628900" cy="5058456"/>
          </a:xfrm>
        </p:spPr>
        <p:txBody>
          <a:bodyPr vert="eaVert"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1118507"/>
            <a:ext cx="7683500" cy="50584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D6A91-C69E-46E7-9614-D1CE06AB6BD2}" type="datetime1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99405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266569" y="196722"/>
            <a:ext cx="8769350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1" i="0">
                <a:solidFill>
                  <a:srgbClr val="12618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506061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12618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4092565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4/28/2023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6423012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"/>
            <a:ext cx="12191999" cy="6857998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2292095"/>
            <a:ext cx="12192000" cy="2280285"/>
          </a:xfrm>
          <a:custGeom>
            <a:avLst/>
            <a:gdLst/>
            <a:ahLst/>
            <a:cxnLst/>
            <a:rect l="l" t="t" r="r" b="b"/>
            <a:pathLst>
              <a:path w="12192000" h="2280285">
                <a:moveTo>
                  <a:pt x="12192000" y="0"/>
                </a:moveTo>
                <a:lnTo>
                  <a:pt x="0" y="0"/>
                </a:lnTo>
                <a:lnTo>
                  <a:pt x="0" y="2279904"/>
                </a:lnTo>
                <a:lnTo>
                  <a:pt x="12192000" y="2279904"/>
                </a:lnTo>
                <a:lnTo>
                  <a:pt x="12192000" y="0"/>
                </a:lnTo>
                <a:close/>
              </a:path>
            </a:pathLst>
          </a:custGeom>
          <a:solidFill>
            <a:srgbClr val="172938">
              <a:alpha val="7294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4/28/2023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8101379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4/28/2023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09649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45DE420-F4C4-DD42-ABE2-594CA0366399}"/>
              </a:ext>
            </a:extLst>
          </p:cNvPr>
          <p:cNvSpPr/>
          <p:nvPr userDrawn="1"/>
        </p:nvSpPr>
        <p:spPr>
          <a:xfrm>
            <a:off x="152405" y="1371603"/>
            <a:ext cx="5509847" cy="536916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</p:spTree>
    <p:extLst>
      <p:ext uri="{BB962C8B-B14F-4D97-AF65-F5344CB8AC3E}">
        <p14:creationId xmlns:p14="http://schemas.microsoft.com/office/powerpoint/2010/main" val="2893646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B466596-7514-A943-9CAB-C5E8E11DE13D}"/>
              </a:ext>
            </a:extLst>
          </p:cNvPr>
          <p:cNvSpPr/>
          <p:nvPr userDrawn="1"/>
        </p:nvSpPr>
        <p:spPr>
          <a:xfrm>
            <a:off x="6529758" y="1371603"/>
            <a:ext cx="5509847" cy="536916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</p:spTree>
    <p:extLst>
      <p:ext uri="{BB962C8B-B14F-4D97-AF65-F5344CB8AC3E}">
        <p14:creationId xmlns:p14="http://schemas.microsoft.com/office/powerpoint/2010/main" val="2749166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0CB55B8-A939-234E-A3DC-A602B9B18A45}"/>
              </a:ext>
            </a:extLst>
          </p:cNvPr>
          <p:cNvSpPr/>
          <p:nvPr userDrawn="1"/>
        </p:nvSpPr>
        <p:spPr>
          <a:xfrm>
            <a:off x="8824128" y="1373128"/>
            <a:ext cx="3215472" cy="536916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</p:spTree>
    <p:extLst>
      <p:ext uri="{BB962C8B-B14F-4D97-AF65-F5344CB8AC3E}">
        <p14:creationId xmlns:p14="http://schemas.microsoft.com/office/powerpoint/2010/main" val="3774944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AF669CB-6F84-9C40-9F8F-01BF42FAF9BB}"/>
              </a:ext>
            </a:extLst>
          </p:cNvPr>
          <p:cNvSpPr/>
          <p:nvPr userDrawn="1"/>
        </p:nvSpPr>
        <p:spPr>
          <a:xfrm>
            <a:off x="147267" y="1373128"/>
            <a:ext cx="3215472" cy="536916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</p:spTree>
    <p:extLst>
      <p:ext uri="{BB962C8B-B14F-4D97-AF65-F5344CB8AC3E}">
        <p14:creationId xmlns:p14="http://schemas.microsoft.com/office/powerpoint/2010/main" val="92182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image" Target="../media/image9.jpg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4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37431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C112DA-B6CA-4C49-8993-1E516C45863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77552AF-DB28-6C46-9779-D99F67C813A4}"/>
              </a:ext>
            </a:extLst>
          </p:cNvPr>
          <p:cNvSpPr/>
          <p:nvPr userDrawn="1"/>
        </p:nvSpPr>
        <p:spPr>
          <a:xfrm>
            <a:off x="1469572" y="0"/>
            <a:ext cx="10722429" cy="124931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25C0050-FD7D-734A-87F6-0D9536EEA196}"/>
              </a:ext>
            </a:extLst>
          </p:cNvPr>
          <p:cNvSpPr/>
          <p:nvPr userDrawn="1"/>
        </p:nvSpPr>
        <p:spPr>
          <a:xfrm>
            <a:off x="1" y="0"/>
            <a:ext cx="1469571" cy="1249314"/>
          </a:xfrm>
          <a:prstGeom prst="rect">
            <a:avLst/>
          </a:prstGeom>
          <a:solidFill>
            <a:schemeClr val="accent6">
              <a:alpha val="6977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  <p:pic>
        <p:nvPicPr>
          <p:cNvPr id="9" name="Picture 8" descr="Florida Department of Environmental Protection Logo">
            <a:extLst>
              <a:ext uri="{FF2B5EF4-FFF2-40B4-BE49-F238E27FC236}">
                <a16:creationId xmlns:a16="http://schemas.microsoft.com/office/drawing/2014/main" id="{40582B00-DE96-5D4B-85DA-208F756EA2D2}"/>
              </a:ext>
            </a:extLst>
          </p:cNvPr>
          <p:cNvPicPr>
            <a:picLocks noChangeAspect="1"/>
          </p:cNvPicPr>
          <p:nvPr userDrawn="1"/>
        </p:nvPicPr>
        <p:blipFill>
          <a:blip r:embed="rId28"/>
          <a:stretch>
            <a:fillRect/>
          </a:stretch>
        </p:blipFill>
        <p:spPr>
          <a:xfrm>
            <a:off x="203569" y="93447"/>
            <a:ext cx="1062435" cy="106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728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  <p:sldLayoutId id="2147483730" r:id="rId18"/>
    <p:sldLayoutId id="2147483731" r:id="rId19"/>
    <p:sldLayoutId id="2147483732" r:id="rId20"/>
    <p:sldLayoutId id="2147483733" r:id="rId21"/>
    <p:sldLayoutId id="2147483734" r:id="rId22"/>
    <p:sldLayoutId id="2147483735" r:id="rId23"/>
    <p:sldLayoutId id="2147483736" r:id="rId24"/>
    <p:sldLayoutId id="2147483737" r:id="rId25"/>
    <p:sldLayoutId id="2147483744" r:id="rId26"/>
  </p:sldLayoutIdLst>
  <p:txStyles>
    <p:titleStyle>
      <a:lvl1pPr algn="l" defTabSz="289322" rtl="0" eaLnBrk="1" latinLnBrk="0" hangingPunct="1">
        <a:lnSpc>
          <a:spcPct val="90000"/>
        </a:lnSpc>
        <a:spcBef>
          <a:spcPct val="0"/>
        </a:spcBef>
        <a:buNone/>
        <a:defRPr sz="139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2331" indent="-72331" algn="l" defTabSz="289322" rtl="0" eaLnBrk="1" latinLnBrk="0" hangingPunct="1">
        <a:lnSpc>
          <a:spcPct val="90000"/>
        </a:lnSpc>
        <a:spcBef>
          <a:spcPts val="316"/>
        </a:spcBef>
        <a:buFont typeface="Arial" panose="020B0604020202020204" pitchFamily="34" charset="0"/>
        <a:buChar char="•"/>
        <a:defRPr sz="886" kern="1200">
          <a:solidFill>
            <a:schemeClr val="tx1"/>
          </a:solidFill>
          <a:latin typeface="+mn-lt"/>
          <a:ea typeface="+mn-ea"/>
          <a:cs typeface="+mn-cs"/>
        </a:defRPr>
      </a:lvl1pPr>
      <a:lvl2pPr marL="216992" indent="-72331" algn="l" defTabSz="289322" rtl="0" eaLnBrk="1" latinLnBrk="0" hangingPunct="1">
        <a:lnSpc>
          <a:spcPct val="90000"/>
        </a:lnSpc>
        <a:spcBef>
          <a:spcPts val="158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2pPr>
      <a:lvl3pPr marL="361653" indent="-72331" algn="l" defTabSz="289322" rtl="0" eaLnBrk="1" latinLnBrk="0" hangingPunct="1">
        <a:lnSpc>
          <a:spcPct val="90000"/>
        </a:lnSpc>
        <a:spcBef>
          <a:spcPts val="158"/>
        </a:spcBef>
        <a:buFont typeface="Arial" panose="020B0604020202020204" pitchFamily="34" charset="0"/>
        <a:buChar char="•"/>
        <a:defRPr sz="633" kern="1200">
          <a:solidFill>
            <a:schemeClr val="tx1"/>
          </a:solidFill>
          <a:latin typeface="+mn-lt"/>
          <a:ea typeface="+mn-ea"/>
          <a:cs typeface="+mn-cs"/>
        </a:defRPr>
      </a:lvl3pPr>
      <a:lvl4pPr marL="506314" indent="-72331" algn="l" defTabSz="289322" rtl="0" eaLnBrk="1" latinLnBrk="0" hangingPunct="1">
        <a:lnSpc>
          <a:spcPct val="90000"/>
        </a:lnSpc>
        <a:spcBef>
          <a:spcPts val="158"/>
        </a:spcBef>
        <a:buFont typeface="Arial" panose="020B0604020202020204" pitchFamily="34" charset="0"/>
        <a:buChar char="•"/>
        <a:defRPr sz="570" kern="1200">
          <a:solidFill>
            <a:schemeClr val="tx1"/>
          </a:solidFill>
          <a:latin typeface="+mn-lt"/>
          <a:ea typeface="+mn-ea"/>
          <a:cs typeface="+mn-cs"/>
        </a:defRPr>
      </a:lvl4pPr>
      <a:lvl5pPr marL="650975" indent="-72331" algn="l" defTabSz="289322" rtl="0" eaLnBrk="1" latinLnBrk="0" hangingPunct="1">
        <a:lnSpc>
          <a:spcPct val="90000"/>
        </a:lnSpc>
        <a:spcBef>
          <a:spcPts val="158"/>
        </a:spcBef>
        <a:buFont typeface="Arial" panose="020B0604020202020204" pitchFamily="34" charset="0"/>
        <a:buChar char="•"/>
        <a:defRPr sz="570" kern="1200">
          <a:solidFill>
            <a:schemeClr val="tx1"/>
          </a:solidFill>
          <a:latin typeface="+mn-lt"/>
          <a:ea typeface="+mn-ea"/>
          <a:cs typeface="+mn-cs"/>
        </a:defRPr>
      </a:lvl5pPr>
      <a:lvl6pPr marL="795635" indent="-72331" algn="l" defTabSz="289322" rtl="0" eaLnBrk="1" latinLnBrk="0" hangingPunct="1">
        <a:lnSpc>
          <a:spcPct val="90000"/>
        </a:lnSpc>
        <a:spcBef>
          <a:spcPts val="158"/>
        </a:spcBef>
        <a:buFont typeface="Arial" panose="020B0604020202020204" pitchFamily="34" charset="0"/>
        <a:buChar char="•"/>
        <a:defRPr sz="570" kern="1200">
          <a:solidFill>
            <a:schemeClr val="tx1"/>
          </a:solidFill>
          <a:latin typeface="+mn-lt"/>
          <a:ea typeface="+mn-ea"/>
          <a:cs typeface="+mn-cs"/>
        </a:defRPr>
      </a:lvl6pPr>
      <a:lvl7pPr marL="940297" indent="-72331" algn="l" defTabSz="289322" rtl="0" eaLnBrk="1" latinLnBrk="0" hangingPunct="1">
        <a:lnSpc>
          <a:spcPct val="90000"/>
        </a:lnSpc>
        <a:spcBef>
          <a:spcPts val="158"/>
        </a:spcBef>
        <a:buFont typeface="Arial" panose="020B0604020202020204" pitchFamily="34" charset="0"/>
        <a:buChar char="•"/>
        <a:defRPr sz="570" kern="1200">
          <a:solidFill>
            <a:schemeClr val="tx1"/>
          </a:solidFill>
          <a:latin typeface="+mn-lt"/>
          <a:ea typeface="+mn-ea"/>
          <a:cs typeface="+mn-cs"/>
        </a:defRPr>
      </a:lvl7pPr>
      <a:lvl8pPr marL="1084958" indent="-72331" algn="l" defTabSz="289322" rtl="0" eaLnBrk="1" latinLnBrk="0" hangingPunct="1">
        <a:lnSpc>
          <a:spcPct val="90000"/>
        </a:lnSpc>
        <a:spcBef>
          <a:spcPts val="158"/>
        </a:spcBef>
        <a:buFont typeface="Arial" panose="020B0604020202020204" pitchFamily="34" charset="0"/>
        <a:buChar char="•"/>
        <a:defRPr sz="570" kern="1200">
          <a:solidFill>
            <a:schemeClr val="tx1"/>
          </a:solidFill>
          <a:latin typeface="+mn-lt"/>
          <a:ea typeface="+mn-ea"/>
          <a:cs typeface="+mn-cs"/>
        </a:defRPr>
      </a:lvl8pPr>
      <a:lvl9pPr marL="1229618" indent="-72331" algn="l" defTabSz="289322" rtl="0" eaLnBrk="1" latinLnBrk="0" hangingPunct="1">
        <a:lnSpc>
          <a:spcPct val="90000"/>
        </a:lnSpc>
        <a:spcBef>
          <a:spcPts val="158"/>
        </a:spcBef>
        <a:buFont typeface="Arial" panose="020B0604020202020204" pitchFamily="34" charset="0"/>
        <a:buChar char="•"/>
        <a:defRPr sz="57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9322" rtl="0" eaLnBrk="1" latinLnBrk="0" hangingPunct="1">
        <a:defRPr sz="570" kern="1200">
          <a:solidFill>
            <a:schemeClr val="tx1"/>
          </a:solidFill>
          <a:latin typeface="+mn-lt"/>
          <a:ea typeface="+mn-ea"/>
          <a:cs typeface="+mn-cs"/>
        </a:defRPr>
      </a:lvl1pPr>
      <a:lvl2pPr marL="144661" algn="l" defTabSz="289322" rtl="0" eaLnBrk="1" latinLnBrk="0" hangingPunct="1">
        <a:defRPr sz="570" kern="1200">
          <a:solidFill>
            <a:schemeClr val="tx1"/>
          </a:solidFill>
          <a:latin typeface="+mn-lt"/>
          <a:ea typeface="+mn-ea"/>
          <a:cs typeface="+mn-cs"/>
        </a:defRPr>
      </a:lvl2pPr>
      <a:lvl3pPr marL="289322" algn="l" defTabSz="289322" rtl="0" eaLnBrk="1" latinLnBrk="0" hangingPunct="1">
        <a:defRPr sz="570" kern="1200">
          <a:solidFill>
            <a:schemeClr val="tx1"/>
          </a:solidFill>
          <a:latin typeface="+mn-lt"/>
          <a:ea typeface="+mn-ea"/>
          <a:cs typeface="+mn-cs"/>
        </a:defRPr>
      </a:lvl3pPr>
      <a:lvl4pPr marL="433983" algn="l" defTabSz="289322" rtl="0" eaLnBrk="1" latinLnBrk="0" hangingPunct="1">
        <a:defRPr sz="570" kern="1200">
          <a:solidFill>
            <a:schemeClr val="tx1"/>
          </a:solidFill>
          <a:latin typeface="+mn-lt"/>
          <a:ea typeface="+mn-ea"/>
          <a:cs typeface="+mn-cs"/>
        </a:defRPr>
      </a:lvl4pPr>
      <a:lvl5pPr marL="578644" algn="l" defTabSz="289322" rtl="0" eaLnBrk="1" latinLnBrk="0" hangingPunct="1">
        <a:defRPr sz="570" kern="1200">
          <a:solidFill>
            <a:schemeClr val="tx1"/>
          </a:solidFill>
          <a:latin typeface="+mn-lt"/>
          <a:ea typeface="+mn-ea"/>
          <a:cs typeface="+mn-cs"/>
        </a:defRPr>
      </a:lvl5pPr>
      <a:lvl6pPr marL="723305" algn="l" defTabSz="289322" rtl="0" eaLnBrk="1" latinLnBrk="0" hangingPunct="1">
        <a:defRPr sz="570" kern="1200">
          <a:solidFill>
            <a:schemeClr val="tx1"/>
          </a:solidFill>
          <a:latin typeface="+mn-lt"/>
          <a:ea typeface="+mn-ea"/>
          <a:cs typeface="+mn-cs"/>
        </a:defRPr>
      </a:lvl6pPr>
      <a:lvl7pPr marL="867966" algn="l" defTabSz="289322" rtl="0" eaLnBrk="1" latinLnBrk="0" hangingPunct="1">
        <a:defRPr sz="570" kern="1200">
          <a:solidFill>
            <a:schemeClr val="tx1"/>
          </a:solidFill>
          <a:latin typeface="+mn-lt"/>
          <a:ea typeface="+mn-ea"/>
          <a:cs typeface="+mn-cs"/>
        </a:defRPr>
      </a:lvl7pPr>
      <a:lvl8pPr marL="1012627" algn="l" defTabSz="289322" rtl="0" eaLnBrk="1" latinLnBrk="0" hangingPunct="1">
        <a:defRPr sz="570" kern="1200">
          <a:solidFill>
            <a:schemeClr val="tx1"/>
          </a:solidFill>
          <a:latin typeface="+mn-lt"/>
          <a:ea typeface="+mn-ea"/>
          <a:cs typeface="+mn-cs"/>
        </a:defRPr>
      </a:lvl8pPr>
      <a:lvl9pPr marL="1157288" algn="l" defTabSz="289322" rtl="0" eaLnBrk="1" latinLnBrk="0" hangingPunct="1">
        <a:defRPr sz="57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04" userDrawn="1">
          <p15:clr>
            <a:srgbClr val="F26B43"/>
          </p15:clr>
        </p15:guide>
        <p15:guide id="2" orient="horz" pos="48" userDrawn="1">
          <p15:clr>
            <a:srgbClr val="F26B43"/>
          </p15:clr>
        </p15:guide>
        <p15:guide id="3" orient="horz" pos="4272" userDrawn="1">
          <p15:clr>
            <a:srgbClr val="F26B43"/>
          </p15:clr>
        </p15:guide>
        <p15:guide id="4" pos="2396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3208065-6A17-48A2-A83C-71BA4C68E7B1}"/>
              </a:ext>
            </a:extLst>
          </p:cNvPr>
          <p:cNvSpPr txBox="1"/>
          <p:nvPr userDrawn="1"/>
        </p:nvSpPr>
        <p:spPr>
          <a:xfrm>
            <a:off x="9144000" y="6356351"/>
            <a:ext cx="2743200" cy="36512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0D148B1-2D98-45E8-A7D2-E88121981E67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4145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350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2477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7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8315" y="1"/>
            <a:ext cx="1014548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49513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fld id="{FD55483B-5A0B-4A27-9C94-18B93AEFE92B}" type="datetime1">
              <a:rPr lang="en-US" smtClean="0"/>
              <a:t>4/28/2023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49513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49513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77BC0C64-94FA-44B3-9573-88BE3BEAC0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7403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hf hd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69136" y="0"/>
            <a:ext cx="10723245" cy="1249680"/>
          </a:xfrm>
          <a:custGeom>
            <a:avLst/>
            <a:gdLst/>
            <a:ahLst/>
            <a:cxnLst/>
            <a:rect l="l" t="t" r="r" b="b"/>
            <a:pathLst>
              <a:path w="10723245" h="1249680">
                <a:moveTo>
                  <a:pt x="10722864" y="0"/>
                </a:moveTo>
                <a:lnTo>
                  <a:pt x="0" y="0"/>
                </a:lnTo>
                <a:lnTo>
                  <a:pt x="0" y="1249679"/>
                </a:lnTo>
                <a:lnTo>
                  <a:pt x="10722864" y="1249679"/>
                </a:lnTo>
                <a:lnTo>
                  <a:pt x="10722864" y="0"/>
                </a:lnTo>
                <a:close/>
              </a:path>
            </a:pathLst>
          </a:custGeom>
          <a:solidFill>
            <a:srgbClr val="2D52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1469390" cy="1249680"/>
          </a:xfrm>
          <a:custGeom>
            <a:avLst/>
            <a:gdLst/>
            <a:ahLst/>
            <a:cxnLst/>
            <a:rect l="l" t="t" r="r" b="b"/>
            <a:pathLst>
              <a:path w="1469390" h="1249680">
                <a:moveTo>
                  <a:pt x="1469136" y="0"/>
                </a:moveTo>
                <a:lnTo>
                  <a:pt x="0" y="0"/>
                </a:lnTo>
                <a:lnTo>
                  <a:pt x="0" y="1249679"/>
                </a:lnTo>
                <a:lnTo>
                  <a:pt x="1469136" y="1249679"/>
                </a:lnTo>
                <a:lnTo>
                  <a:pt x="1469136" y="0"/>
                </a:lnTo>
                <a:close/>
              </a:path>
            </a:pathLst>
          </a:custGeom>
          <a:solidFill>
            <a:srgbClr val="2D526F">
              <a:alpha val="69802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04215" y="92964"/>
            <a:ext cx="1062228" cy="106222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06067" y="196722"/>
            <a:ext cx="9978390" cy="77617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55700" y="1157429"/>
            <a:ext cx="10970260" cy="28797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1" i="0">
                <a:solidFill>
                  <a:srgbClr val="12618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84898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3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5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3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54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5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60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5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floridadep.gov/water/stormwater/content/npdes-permits-and-forms" TargetMode="External"/><Relationship Id="rId4" Type="http://schemas.openxmlformats.org/officeDocument/2006/relationships/hyperlink" Target="http://www.fldepportal.com/go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20.jp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29.jp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5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g object 17">
            <a:extLst>
              <a:ext uri="{FF2B5EF4-FFF2-40B4-BE49-F238E27FC236}">
                <a16:creationId xmlns:a16="http://schemas.microsoft.com/office/drawing/2014/main" id="{F573A8D9-E8B2-E65A-1824-5C5517B35199}"/>
              </a:ext>
            </a:extLst>
          </p:cNvPr>
          <p:cNvSpPr/>
          <p:nvPr/>
        </p:nvSpPr>
        <p:spPr>
          <a:xfrm>
            <a:off x="0" y="2292095"/>
            <a:ext cx="12192000" cy="2552622"/>
          </a:xfrm>
          <a:custGeom>
            <a:avLst/>
            <a:gdLst/>
            <a:ahLst/>
            <a:cxnLst/>
            <a:rect l="l" t="t" r="r" b="b"/>
            <a:pathLst>
              <a:path w="12192000" h="2280285">
                <a:moveTo>
                  <a:pt x="12192000" y="0"/>
                </a:moveTo>
                <a:lnTo>
                  <a:pt x="0" y="0"/>
                </a:lnTo>
                <a:lnTo>
                  <a:pt x="0" y="2279904"/>
                </a:lnTo>
                <a:lnTo>
                  <a:pt x="12192000" y="2279904"/>
                </a:lnTo>
                <a:lnTo>
                  <a:pt x="12192000" y="0"/>
                </a:lnTo>
                <a:close/>
              </a:path>
            </a:pathLst>
          </a:custGeom>
          <a:solidFill>
            <a:srgbClr val="172938">
              <a:alpha val="7294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F41B370B-36D9-C5E9-8FC1-92A4D8800930}"/>
              </a:ext>
            </a:extLst>
          </p:cNvPr>
          <p:cNvSpPr txBox="1">
            <a:spLocks/>
          </p:cNvSpPr>
          <p:nvPr/>
        </p:nvSpPr>
        <p:spPr>
          <a:xfrm>
            <a:off x="3515677" y="2292095"/>
            <a:ext cx="5160645" cy="255262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lvl1pPr>
              <a:defRPr sz="4400" b="1" i="0">
                <a:solidFill>
                  <a:schemeClr val="bg1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905" marR="0" lvl="0" indent="0" algn="ctr" defTabSz="914400" eaLnBrk="1" fontAlgn="auto" latinLnBrk="0" hangingPunct="1">
              <a:lnSpc>
                <a:spcPts val="5275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Chapter</a:t>
            </a:r>
            <a:r>
              <a:rPr kumimoji="0" lang="en-US" sz="4400" b="1" i="0" u="none" strike="noStrike" kern="0" cap="none" spc="-9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0" cap="none" spc="-5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  <a:p>
            <a:pPr marL="12700" marR="5080" lvl="0" indent="-635" algn="ctr" defTabSz="914400" eaLnBrk="1" fontAlgn="auto" latinLnBrk="0" hangingPunct="1">
              <a:lnSpc>
                <a:spcPts val="48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-25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Stormwater</a:t>
            </a:r>
            <a:r>
              <a:rPr kumimoji="0" lang="en-US" sz="4000" b="0" i="0" u="none" strike="noStrike" kern="0" cap="none" spc="-15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0" cap="none" spc="-1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Pollution </a:t>
            </a:r>
            <a:r>
              <a:rPr kumimoji="0" lang="en-US" sz="4000" b="0" i="0" u="none" strike="noStrike" kern="0" cap="none" spc="-2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Prevention</a:t>
            </a:r>
            <a:r>
              <a:rPr kumimoji="0" lang="en-US" sz="4000" b="0" i="0" u="none" strike="noStrike" kern="0" cap="none" spc="-114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Plan</a:t>
            </a:r>
            <a:r>
              <a:rPr kumimoji="0" lang="en-US" sz="4000" b="0" i="0" u="none" strike="noStrike" kern="0" cap="none" spc="-12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0" cap="none" spc="-1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(SWPPP)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7986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1086" y="1668271"/>
            <a:ext cx="11054289" cy="14568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58495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0" cap="none" spc="-2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Non-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stormwater</a:t>
            </a:r>
            <a:r>
              <a:rPr kumimoji="0" sz="2400" b="1" i="0" u="none" strike="noStrike" kern="0" cap="none" spc="-35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Discharges</a:t>
            </a:r>
            <a:r>
              <a:rPr kumimoji="0" sz="2400" b="1" i="0" u="none" strike="noStrike" kern="0" cap="none" spc="2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(i.e.,</a:t>
            </a:r>
            <a:r>
              <a:rPr kumimoji="0" sz="2400" b="1" i="0" u="none" strike="noStrike" kern="0" cap="none" spc="-4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dewatering,</a:t>
            </a:r>
            <a:r>
              <a:rPr kumimoji="0" sz="2400" b="1" i="0" u="none" strike="noStrike" kern="0" cap="none" spc="-5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vehicle</a:t>
            </a:r>
            <a:r>
              <a:rPr kumimoji="0" sz="2400" b="1" i="0" u="none" strike="noStrike" kern="0" cap="none" spc="-1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wash)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2545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List</a:t>
            </a:r>
            <a:r>
              <a:rPr kumimoji="0" sz="24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kumimoji="0" sz="2400" b="0" i="0" u="none" strike="noStrike" kern="0" cap="none" spc="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non-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stormwater</a:t>
            </a:r>
            <a:r>
              <a:rPr kumimoji="0" sz="24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discharges</a:t>
            </a:r>
            <a:r>
              <a:rPr kumimoji="0" sz="2400" b="0" i="0" u="none" strike="noStrike" kern="0" cap="none" spc="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covered under</a:t>
            </a:r>
            <a:r>
              <a:rPr kumimoji="0" sz="2400" b="0" i="0" u="none" strike="noStrike" kern="0" cap="none" spc="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kumimoji="0" sz="24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CGP</a:t>
            </a:r>
            <a:r>
              <a:rPr kumimoji="0" sz="24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Permit</a:t>
            </a:r>
            <a:r>
              <a:rPr kumimoji="0" sz="24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kumimoji="0" sz="24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pollution</a:t>
            </a:r>
            <a:r>
              <a:rPr kumimoji="0" sz="24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prevention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procedures</a:t>
            </a:r>
            <a:r>
              <a:rPr kumimoji="0" sz="24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kumimoji="0" sz="24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will</a:t>
            </a:r>
            <a:r>
              <a:rPr kumimoji="0" sz="24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kumimoji="0" sz="24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implemented.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86533" y="3429000"/>
            <a:ext cx="3102122" cy="287809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0144" y="3429000"/>
            <a:ext cx="4047056" cy="287809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917989" y="3451874"/>
            <a:ext cx="3898391" cy="279501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B8C6FB7-47A2-1462-F87B-23AC0B535818}"/>
              </a:ext>
            </a:extLst>
          </p:cNvPr>
          <p:cNvSpPr txBox="1"/>
          <p:nvPr/>
        </p:nvSpPr>
        <p:spPr>
          <a:xfrm>
            <a:off x="1660479" y="240058"/>
            <a:ext cx="10044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7.1.1 What Must the SWPPP Contain? 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4D744FA-DFA5-492D-BF66-9CCF28EE35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6359305" y="3779655"/>
            <a:ext cx="3267942" cy="28665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3AFF0D2-2177-4460-AFF9-A2991AF4E1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0687" y="3836649"/>
            <a:ext cx="4158099" cy="30102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AD61504-C06C-4061-BBDF-65C1433E2F8E}"/>
              </a:ext>
            </a:extLst>
          </p:cNvPr>
          <p:cNvSpPr txBox="1"/>
          <p:nvPr/>
        </p:nvSpPr>
        <p:spPr>
          <a:xfrm>
            <a:off x="8402095" y="4695432"/>
            <a:ext cx="905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E7378C3-FFB8-4293-8AB3-084EC3C7906D}"/>
              </a:ext>
            </a:extLst>
          </p:cNvPr>
          <p:cNvSpPr txBox="1"/>
          <p:nvPr/>
        </p:nvSpPr>
        <p:spPr>
          <a:xfrm>
            <a:off x="3684197" y="5583067"/>
            <a:ext cx="27257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Turbidity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475B9D-8443-4D95-B768-F14BD2BDEB63}"/>
              </a:ext>
            </a:extLst>
          </p:cNvPr>
          <p:cNvSpPr txBox="1"/>
          <p:nvPr/>
        </p:nvSpPr>
        <p:spPr>
          <a:xfrm>
            <a:off x="1660479" y="240058"/>
            <a:ext cx="10044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7.1.1 What Must the SWPPP Contain? 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3BD84CE0-5576-7A3B-1A39-5EFEA13F4960}"/>
              </a:ext>
            </a:extLst>
          </p:cNvPr>
          <p:cNvSpPr txBox="1">
            <a:spLocks/>
          </p:cNvSpPr>
          <p:nvPr/>
        </p:nvSpPr>
        <p:spPr>
          <a:xfrm>
            <a:off x="755700" y="1157429"/>
            <a:ext cx="10970260" cy="2879725"/>
          </a:xfrm>
          <a:prstGeom prst="rect">
            <a:avLst/>
          </a:prstGeom>
        </p:spPr>
        <p:txBody>
          <a:bodyPr vert="horz" wrap="square" lIns="0" tIns="319742" rIns="0" bIns="0" rtlCol="0">
            <a:spAutoFit/>
          </a:bodyPr>
          <a:lstStyle>
            <a:lvl1pPr marL="0">
              <a:defRPr sz="2600" b="1" i="0">
                <a:solidFill>
                  <a:srgbClr val="12618A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2512060" marR="0" lvl="0" indent="0" defTabSz="914400" eaLnBrk="1" fontAlgn="auto" latinLnBrk="0" hangingPunct="1">
              <a:lnSpc>
                <a:spcPct val="100000"/>
              </a:lnSpc>
              <a:spcBef>
                <a:spcPts val="81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-1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Dewatering</a:t>
            </a:r>
            <a:r>
              <a:rPr kumimoji="0" lang="en-US" sz="2800" b="1" i="0" u="none" strike="noStrike" kern="0" cap="none" spc="-65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en-US" sz="2800" b="1" i="0" u="none" strike="noStrike" kern="0" cap="none" spc="-1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Controls</a:t>
            </a:r>
            <a:r>
              <a:rPr kumimoji="0" lang="en-US" sz="2800" b="1" i="0" u="none" strike="noStrike" kern="0" cap="none" spc="-85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(If</a:t>
            </a:r>
            <a:r>
              <a:rPr kumimoji="0" lang="en-US" sz="2800" b="1" i="0" u="none" strike="noStrike" kern="0" cap="none" spc="-7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en-US" sz="2800" b="1" i="0" u="none" strike="noStrike" kern="0" cap="none" spc="-1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Applicable)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12618A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32740" marR="5080" lvl="0" indent="0" defTabSz="914400" eaLnBrk="1" fontAlgn="auto" latinLnBrk="0" hangingPunct="1">
              <a:lnSpc>
                <a:spcPct val="100000"/>
              </a:lnSpc>
              <a:spcBef>
                <a:spcPts val="6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Include</a:t>
            </a:r>
            <a:r>
              <a:rPr kumimoji="0" lang="en-US" sz="2400" b="0" i="0" u="none" strike="noStrike" kern="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lang="en-US" sz="2400" b="0" i="0" u="none" strike="noStrike" kern="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description</a:t>
            </a:r>
            <a:r>
              <a:rPr kumimoji="0" lang="en-US" sz="2400" b="0" i="0" u="none" strike="noStrike" kern="0" cap="none" spc="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lang="en-US" sz="2400" b="0" i="0" u="none" strike="noStrike" kern="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</a:t>
            </a:r>
            <a:r>
              <a:rPr kumimoji="0" lang="en-US" sz="2400" b="0" i="0" u="none" strike="noStrike" kern="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dewatering</a:t>
            </a:r>
            <a:r>
              <a:rPr kumimoji="0" lang="en-US" sz="2400" b="0" i="0" u="none" strike="noStrike" kern="0" cap="none" spc="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BMPs</a:t>
            </a:r>
            <a:r>
              <a:rPr kumimoji="0" lang="en-US" sz="2400" b="0" i="0" u="none" strike="noStrike" kern="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that</a:t>
            </a:r>
            <a:r>
              <a:rPr kumimoji="0" lang="en-US" sz="2400" b="0" i="0" u="none" strike="noStrike" kern="0" cap="none" spc="-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will</a:t>
            </a:r>
            <a:r>
              <a:rPr kumimoji="0" lang="en-US" sz="2400" b="0" i="0" u="none" strike="noStrike" kern="0" cap="none" spc="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be</a:t>
            </a:r>
            <a:r>
              <a:rPr kumimoji="0" lang="en-US" sz="2400" b="0" i="0" u="none" strike="noStrike" kern="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used</a:t>
            </a:r>
            <a:r>
              <a:rPr kumimoji="0" lang="en-US" sz="2400" b="0" i="0" u="none" strike="noStrike" kern="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</a:t>
            </a:r>
            <a:r>
              <a:rPr kumimoji="0" lang="en-US" sz="2400" b="0" i="0" u="none" strike="noStrike" kern="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ensure</a:t>
            </a:r>
            <a:r>
              <a:rPr kumimoji="0" lang="en-US" sz="2400" b="0" i="0" u="none" strike="noStrike" kern="0" cap="none" spc="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that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discharges</a:t>
            </a:r>
            <a:r>
              <a:rPr kumimoji="0" lang="en-US" sz="2400" b="1" i="0" u="none" strike="noStrike" kern="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lang="en-US" sz="2400" b="1" i="0" u="none" strike="noStrike" kern="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noncontaminated</a:t>
            </a:r>
            <a:r>
              <a:rPr kumimoji="0" lang="en-US" sz="2400" b="1" i="0" u="none" strike="noStrike" kern="0" cap="none" spc="-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ground</a:t>
            </a:r>
            <a:r>
              <a:rPr kumimoji="0" lang="en-US" sz="2400" b="1" i="0" u="none" strike="noStrike" kern="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water</a:t>
            </a:r>
            <a:r>
              <a:rPr kumimoji="0" lang="en-US" sz="2400" b="1" i="0" u="none" strike="noStrike" kern="0" cap="none" spc="-4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from</a:t>
            </a:r>
            <a:r>
              <a:rPr kumimoji="0" lang="en-US" sz="2400" b="0" i="0" u="none" strike="noStrike" kern="0" cap="none" spc="-4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dewatering</a:t>
            </a:r>
            <a:r>
              <a:rPr kumimoji="0" lang="en-US" sz="2400" b="0" i="0" u="none" strike="noStrike" kern="0" cap="none" spc="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operations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do</a:t>
            </a:r>
            <a:r>
              <a:rPr kumimoji="0" lang="en-US" sz="2400" b="0" i="0" u="none" strike="noStrike" kern="0" cap="none" spc="-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not</a:t>
            </a:r>
            <a:r>
              <a:rPr kumimoji="0" lang="en-US" sz="2400" b="0" i="0" u="none" strike="noStrike" kern="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cause</a:t>
            </a:r>
            <a:r>
              <a:rPr kumimoji="0" lang="en-US" sz="2400" b="0" i="0" u="none" strike="noStrike" kern="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</a:t>
            </a:r>
            <a:r>
              <a:rPr kumimoji="0" lang="en-US" sz="2400" b="0" i="0" u="none" strike="noStrike" kern="0" cap="none" spc="-2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contribute</a:t>
            </a:r>
            <a:r>
              <a:rPr kumimoji="0" lang="en-US" sz="2400" b="0" i="0" u="none" strike="noStrike" kern="0" cap="none" spc="-1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</a:t>
            </a:r>
            <a:r>
              <a:rPr kumimoji="0" lang="en-US" sz="2400" b="0" i="0" u="none" strike="noStrike" kern="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violations</a:t>
            </a:r>
            <a:r>
              <a:rPr kumimoji="0" lang="en-US" sz="2400" b="0" i="0" u="none" strike="noStrike" kern="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</a:t>
            </a:r>
            <a:r>
              <a:rPr kumimoji="0" lang="en-US" sz="2400" b="0" i="0" u="none" strike="noStrike" kern="0" cap="none" spc="-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</a:t>
            </a:r>
            <a:r>
              <a:rPr kumimoji="0" lang="en-US" sz="2400" b="0" i="0" u="none" strike="noStrike" kern="0" cap="none" spc="-3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State</a:t>
            </a:r>
            <a:r>
              <a:rPr kumimoji="0" lang="en-US" sz="2400" b="0" i="0" u="none" strike="noStrike" kern="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Water</a:t>
            </a:r>
            <a:r>
              <a:rPr kumimoji="0" lang="en-US" sz="2400" b="0" i="0" u="none" strike="noStrike" kern="0" cap="none" spc="-3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Quality </a:t>
            </a:r>
            <a:r>
              <a:rPr kumimoji="0" lang="en-US" sz="2400" b="0" i="0" u="none" strike="noStrike" kern="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Standards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(i.e.,</a:t>
            </a:r>
            <a:r>
              <a:rPr kumimoji="0" lang="en-US" sz="2400" b="0" i="0" u="none" strike="noStrike" kern="0" cap="none" spc="-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turbidity</a:t>
            </a:r>
            <a:r>
              <a:rPr kumimoji="0" lang="en-US" sz="2400" b="0" i="0" u="none" strike="noStrike" kern="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</a:t>
            </a:r>
            <a:r>
              <a:rPr kumimoji="0" lang="en-US" sz="2400" b="0" i="0" u="none" strike="noStrike" kern="0" cap="none" spc="-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2400" b="0" i="0" u="none" strike="noStrike" kern="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pH).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12618A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07049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87925" y="1632331"/>
            <a:ext cx="7416150" cy="498561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511893" y="1239501"/>
            <a:ext cx="7168213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/>
                <a:cs typeface="Arial"/>
              </a:rPr>
              <a:t>Construction</a:t>
            </a:r>
            <a:r>
              <a:rPr kumimoji="0" sz="2400" b="1" i="0" u="none" strike="noStrike" kern="0" cap="none" spc="-75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/>
                <a:cs typeface="Arial"/>
              </a:rPr>
              <a:t>Best</a:t>
            </a:r>
            <a:r>
              <a:rPr kumimoji="0" sz="2400" b="1" i="0" u="none" strike="noStrike" kern="0" cap="none" spc="-5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/>
                <a:cs typeface="Arial"/>
              </a:rPr>
              <a:t>Management</a:t>
            </a:r>
            <a:r>
              <a:rPr kumimoji="0" sz="2400" b="1" i="0" u="none" strike="noStrike" kern="0" cap="none" spc="-5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/>
                <a:cs typeface="Arial"/>
              </a:rPr>
              <a:t>Practices</a:t>
            </a:r>
            <a:r>
              <a:rPr kumimoji="0" sz="2400" b="1" i="0" u="none" strike="noStrike" kern="0" cap="none" spc="-45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1" i="0" u="none" strike="noStrike" kern="0" cap="none" spc="-1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/>
                <a:cs typeface="Arial"/>
              </a:rPr>
              <a:t>(BMPs)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038172" y="6625311"/>
            <a:ext cx="1700369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Source:</a:t>
            </a:r>
            <a:r>
              <a:rPr kumimoji="0" sz="16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16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USEPA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E48593-C515-8EE4-AD14-7C322434ADF2}"/>
              </a:ext>
            </a:extLst>
          </p:cNvPr>
          <p:cNvSpPr txBox="1"/>
          <p:nvPr/>
        </p:nvSpPr>
        <p:spPr>
          <a:xfrm>
            <a:off x="1660479" y="240058"/>
            <a:ext cx="10044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7.1.1 What Must the SWPPP Contain? 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19962" y="3905975"/>
            <a:ext cx="4092766" cy="264192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109086" y="1744827"/>
            <a:ext cx="5446395" cy="1854835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  <a:tab pos="35560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Permanent</a:t>
            </a:r>
            <a:r>
              <a:rPr kumimoji="0" sz="20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stormwater</a:t>
            </a:r>
            <a:r>
              <a:rPr kumimoji="0" sz="20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management</a:t>
            </a:r>
            <a:r>
              <a:rPr kumimoji="0" sz="20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controls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  <a:tab pos="355600" algn="l"/>
              </a:tabLst>
              <a:defRPr/>
            </a:pP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Inspections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  <a:tab pos="355600" algn="l"/>
              </a:tabLst>
              <a:defRPr/>
            </a:pP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Maintenance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  <a:tab pos="35560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Signed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Certificates</a:t>
            </a:r>
            <a:r>
              <a:rPr kumimoji="0" sz="20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(contractors</a:t>
            </a:r>
            <a:r>
              <a:rPr kumimoji="0" sz="20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subs)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23793" y="2430083"/>
            <a:ext cx="936861" cy="93560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4715" y="3872484"/>
            <a:ext cx="3425952" cy="268224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070603" y="3872484"/>
            <a:ext cx="3364991" cy="26822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1BA45AF-F080-43D0-3421-9B3952EC0303}"/>
              </a:ext>
            </a:extLst>
          </p:cNvPr>
          <p:cNvSpPr txBox="1"/>
          <p:nvPr/>
        </p:nvSpPr>
        <p:spPr>
          <a:xfrm>
            <a:off x="1660479" y="240058"/>
            <a:ext cx="10044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7.1.1 What Must the SWPPP Contain? 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xfrm>
            <a:off x="755700" y="1157429"/>
            <a:ext cx="10970260" cy="2900153"/>
          </a:xfrm>
          <a:prstGeom prst="rect">
            <a:avLst/>
          </a:prstGeom>
        </p:spPr>
        <p:txBody>
          <a:bodyPr vert="horz" wrap="square" lIns="0" tIns="212725" rIns="0" bIns="0" rtlCol="0">
            <a:spAutoFit/>
          </a:bodyPr>
          <a:lstStyle/>
          <a:p>
            <a:pPr marL="2452370" algn="l">
              <a:lnSpc>
                <a:spcPct val="100000"/>
              </a:lnSpc>
              <a:spcBef>
                <a:spcPts val="1675"/>
              </a:spcBef>
            </a:pPr>
            <a:r>
              <a:rPr dirty="0"/>
              <a:t>Permanent</a:t>
            </a:r>
            <a:r>
              <a:rPr spc="-35" dirty="0"/>
              <a:t> </a:t>
            </a:r>
            <a:r>
              <a:rPr dirty="0"/>
              <a:t>Stormwater</a:t>
            </a:r>
            <a:r>
              <a:rPr spc="-35" dirty="0"/>
              <a:t> </a:t>
            </a:r>
            <a:r>
              <a:rPr dirty="0"/>
              <a:t>Management </a:t>
            </a:r>
            <a:r>
              <a:rPr spc="-10" dirty="0"/>
              <a:t>Controls</a:t>
            </a:r>
          </a:p>
          <a:p>
            <a:pPr marL="12700">
              <a:lnSpc>
                <a:spcPct val="100000"/>
              </a:lnSpc>
              <a:spcBef>
                <a:spcPts val="1450"/>
              </a:spcBef>
            </a:pPr>
            <a:r>
              <a:rPr sz="2400" b="0" dirty="0">
                <a:solidFill>
                  <a:srgbClr val="000000"/>
                </a:solidFill>
                <a:latin typeface="Arial"/>
                <a:cs typeface="Arial"/>
              </a:rPr>
              <a:t>Describe</a:t>
            </a:r>
            <a:r>
              <a:rPr sz="2400" b="0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0" dirty="0">
                <a:solidFill>
                  <a:srgbClr val="000000"/>
                </a:solidFill>
                <a:latin typeface="Arial"/>
                <a:cs typeface="Arial"/>
              </a:rPr>
              <a:t>stormwater</a:t>
            </a:r>
            <a:r>
              <a:rPr sz="2400" b="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0" dirty="0">
                <a:solidFill>
                  <a:srgbClr val="000000"/>
                </a:solidFill>
                <a:latin typeface="Arial"/>
                <a:cs typeface="Arial"/>
              </a:rPr>
              <a:t>management</a:t>
            </a:r>
            <a:r>
              <a:rPr sz="2400" b="0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0" dirty="0">
                <a:solidFill>
                  <a:srgbClr val="000000"/>
                </a:solidFill>
                <a:latin typeface="Arial"/>
                <a:cs typeface="Arial"/>
              </a:rPr>
              <a:t>controls</a:t>
            </a:r>
            <a:r>
              <a:rPr sz="2400" b="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0" dirty="0">
                <a:solidFill>
                  <a:srgbClr val="000000"/>
                </a:solidFill>
                <a:latin typeface="Arial"/>
                <a:cs typeface="Arial"/>
              </a:rPr>
              <a:t>or</a:t>
            </a:r>
            <a:r>
              <a:rPr sz="2400" b="0" spc="-20" dirty="0">
                <a:solidFill>
                  <a:srgbClr val="000000"/>
                </a:solidFill>
                <a:latin typeface="Arial"/>
                <a:cs typeface="Arial"/>
              </a:rPr>
              <a:t> BMPs</a:t>
            </a:r>
            <a:endParaRPr sz="2400" dirty="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2400" b="0" dirty="0">
                <a:solidFill>
                  <a:srgbClr val="000000"/>
                </a:solidFill>
                <a:latin typeface="Arial"/>
                <a:cs typeface="Arial"/>
              </a:rPr>
              <a:t>stormwater</a:t>
            </a:r>
            <a:r>
              <a:rPr sz="2400" b="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0" dirty="0">
                <a:solidFill>
                  <a:srgbClr val="000000"/>
                </a:solidFill>
                <a:latin typeface="Arial"/>
                <a:cs typeface="Arial"/>
              </a:rPr>
              <a:t>detention</a:t>
            </a:r>
            <a:r>
              <a:rPr sz="2400" b="0" spc="-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0" dirty="0">
                <a:solidFill>
                  <a:srgbClr val="000000"/>
                </a:solidFill>
                <a:latin typeface="Arial"/>
                <a:cs typeface="Arial"/>
              </a:rPr>
              <a:t>or</a:t>
            </a:r>
            <a:r>
              <a:rPr sz="2400" b="0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0" dirty="0">
                <a:solidFill>
                  <a:srgbClr val="000000"/>
                </a:solidFill>
                <a:latin typeface="Arial"/>
                <a:cs typeface="Arial"/>
              </a:rPr>
              <a:t>retention</a:t>
            </a:r>
            <a:r>
              <a:rPr sz="2400" b="0" spc="-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0" spc="-10" dirty="0">
                <a:solidFill>
                  <a:srgbClr val="000000"/>
                </a:solidFill>
                <a:latin typeface="Arial"/>
                <a:cs typeface="Arial"/>
              </a:rPr>
              <a:t>systems</a:t>
            </a:r>
            <a:endParaRPr sz="2400" dirty="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2400" b="0" dirty="0">
                <a:solidFill>
                  <a:srgbClr val="000000"/>
                </a:solidFill>
                <a:latin typeface="Arial"/>
                <a:cs typeface="Arial"/>
              </a:rPr>
              <a:t>vegetated </a:t>
            </a:r>
            <a:r>
              <a:rPr sz="2400" b="0" spc="-10" dirty="0">
                <a:solidFill>
                  <a:srgbClr val="000000"/>
                </a:solidFill>
                <a:latin typeface="Arial"/>
                <a:cs typeface="Arial"/>
              </a:rPr>
              <a:t>swales</a:t>
            </a:r>
            <a:endParaRPr sz="2400" dirty="0">
              <a:latin typeface="Arial"/>
              <a:cs typeface="Arial"/>
            </a:endParaRPr>
          </a:p>
          <a:p>
            <a:pPr marL="354965" marR="5080" indent="-342265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2400" b="0" dirty="0">
                <a:solidFill>
                  <a:srgbClr val="000000"/>
                </a:solidFill>
                <a:latin typeface="Arial"/>
                <a:cs typeface="Arial"/>
              </a:rPr>
              <a:t>velocity</a:t>
            </a:r>
            <a:r>
              <a:rPr sz="2400" b="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0" dirty="0">
                <a:solidFill>
                  <a:srgbClr val="000000"/>
                </a:solidFill>
                <a:latin typeface="Arial"/>
                <a:cs typeface="Arial"/>
              </a:rPr>
              <a:t>dissipation</a:t>
            </a:r>
            <a:r>
              <a:rPr sz="2400" b="0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0" dirty="0">
                <a:solidFill>
                  <a:srgbClr val="000000"/>
                </a:solidFill>
                <a:latin typeface="Arial"/>
                <a:cs typeface="Arial"/>
              </a:rPr>
              <a:t>devices</a:t>
            </a:r>
            <a:r>
              <a:rPr sz="2400" b="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0" dirty="0">
                <a:solidFill>
                  <a:srgbClr val="000000"/>
                </a:solidFill>
                <a:latin typeface="Arial"/>
                <a:cs typeface="Arial"/>
              </a:rPr>
              <a:t>at</a:t>
            </a:r>
            <a:r>
              <a:rPr sz="2400" b="0" spc="-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0" dirty="0">
                <a:solidFill>
                  <a:srgbClr val="000000"/>
                </a:solidFill>
                <a:latin typeface="Arial"/>
                <a:cs typeface="Arial"/>
              </a:rPr>
              <a:t>discharge</a:t>
            </a:r>
            <a:r>
              <a:rPr sz="2400" b="0" spc="-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0" dirty="0">
                <a:solidFill>
                  <a:srgbClr val="000000"/>
                </a:solidFill>
                <a:latin typeface="Arial"/>
                <a:cs typeface="Arial"/>
              </a:rPr>
              <a:t>points </a:t>
            </a:r>
            <a:r>
              <a:rPr sz="2400" b="0" i="1" dirty="0">
                <a:solidFill>
                  <a:srgbClr val="000000"/>
                </a:solidFill>
                <a:latin typeface="Arial"/>
                <a:cs typeface="Arial"/>
              </a:rPr>
              <a:t>(</a:t>
            </a:r>
            <a:r>
              <a:rPr sz="2000" b="0" i="1" dirty="0">
                <a:solidFill>
                  <a:srgbClr val="000000"/>
                </a:solidFill>
                <a:latin typeface="Arial"/>
                <a:cs typeface="Arial"/>
              </a:rPr>
              <a:t>installed</a:t>
            </a:r>
            <a:r>
              <a:rPr sz="2000" b="0" i="1" spc="-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i="1" dirty="0">
                <a:solidFill>
                  <a:srgbClr val="000000"/>
                </a:solidFill>
                <a:latin typeface="Arial"/>
                <a:cs typeface="Arial"/>
              </a:rPr>
              <a:t>during</a:t>
            </a:r>
            <a:r>
              <a:rPr sz="2000" b="0" i="1" spc="-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i="1" dirty="0">
                <a:solidFill>
                  <a:srgbClr val="000000"/>
                </a:solidFill>
                <a:latin typeface="Arial"/>
                <a:cs typeface="Arial"/>
              </a:rPr>
              <a:t>the</a:t>
            </a:r>
            <a:r>
              <a:rPr sz="2000" b="0" i="1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i="1" spc="-10" dirty="0">
                <a:solidFill>
                  <a:srgbClr val="000000"/>
                </a:solidFill>
                <a:latin typeface="Arial"/>
                <a:cs typeface="Arial"/>
              </a:rPr>
              <a:t>construction </a:t>
            </a:r>
            <a:r>
              <a:rPr sz="2000" b="0" i="1" dirty="0">
                <a:solidFill>
                  <a:srgbClr val="000000"/>
                </a:solidFill>
                <a:latin typeface="Arial"/>
                <a:cs typeface="Arial"/>
              </a:rPr>
              <a:t>process</a:t>
            </a:r>
            <a:r>
              <a:rPr sz="2000" b="0" i="1" spc="-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i="1" dirty="0">
                <a:solidFill>
                  <a:srgbClr val="000000"/>
                </a:solidFill>
                <a:latin typeface="Arial"/>
                <a:cs typeface="Arial"/>
              </a:rPr>
              <a:t>to</a:t>
            </a:r>
            <a:r>
              <a:rPr sz="2000" b="0" i="1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i="1" dirty="0">
                <a:solidFill>
                  <a:srgbClr val="000000"/>
                </a:solidFill>
                <a:latin typeface="Arial"/>
                <a:cs typeface="Arial"/>
              </a:rPr>
              <a:t>control</a:t>
            </a:r>
            <a:r>
              <a:rPr sz="2000" b="0" i="1" spc="-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i="1" dirty="0">
                <a:solidFill>
                  <a:srgbClr val="000000"/>
                </a:solidFill>
                <a:latin typeface="Arial"/>
                <a:cs typeface="Arial"/>
              </a:rPr>
              <a:t>pollutants</a:t>
            </a:r>
            <a:r>
              <a:rPr sz="2000" b="0" i="1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i="1" dirty="0">
                <a:solidFill>
                  <a:srgbClr val="000000"/>
                </a:solidFill>
                <a:latin typeface="Arial"/>
                <a:cs typeface="Arial"/>
              </a:rPr>
              <a:t>in</a:t>
            </a:r>
            <a:r>
              <a:rPr sz="2000" b="0" i="1" spc="-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i="1" dirty="0">
                <a:solidFill>
                  <a:srgbClr val="000000"/>
                </a:solidFill>
                <a:latin typeface="Arial"/>
                <a:cs typeface="Arial"/>
              </a:rPr>
              <a:t>stormwater</a:t>
            </a:r>
            <a:r>
              <a:rPr sz="2000" b="0" i="1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i="1" dirty="0">
                <a:solidFill>
                  <a:srgbClr val="000000"/>
                </a:solidFill>
                <a:latin typeface="Arial"/>
                <a:cs typeface="Arial"/>
              </a:rPr>
              <a:t>discharges</a:t>
            </a:r>
            <a:r>
              <a:rPr sz="2000" b="0" i="1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i="1" dirty="0">
                <a:solidFill>
                  <a:srgbClr val="000000"/>
                </a:solidFill>
                <a:latin typeface="Arial"/>
                <a:cs typeface="Arial"/>
              </a:rPr>
              <a:t>long</a:t>
            </a:r>
            <a:r>
              <a:rPr sz="2000" b="0" i="1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i="1" dirty="0">
                <a:solidFill>
                  <a:srgbClr val="000000"/>
                </a:solidFill>
                <a:latin typeface="Arial"/>
                <a:cs typeface="Arial"/>
              </a:rPr>
              <a:t>after</a:t>
            </a:r>
            <a:r>
              <a:rPr sz="2000" b="0" i="1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i="1" dirty="0">
                <a:solidFill>
                  <a:srgbClr val="000000"/>
                </a:solidFill>
                <a:latin typeface="Arial"/>
                <a:cs typeface="Arial"/>
              </a:rPr>
              <a:t>the</a:t>
            </a:r>
            <a:r>
              <a:rPr sz="2000" b="0" i="1" spc="-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i="1" dirty="0">
                <a:solidFill>
                  <a:srgbClr val="000000"/>
                </a:solidFill>
                <a:latin typeface="Arial"/>
                <a:cs typeface="Arial"/>
              </a:rPr>
              <a:t>construction</a:t>
            </a:r>
            <a:r>
              <a:rPr sz="2000" b="0" i="1" spc="-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i="1" dirty="0">
                <a:solidFill>
                  <a:srgbClr val="000000"/>
                </a:solidFill>
                <a:latin typeface="Arial"/>
                <a:cs typeface="Arial"/>
              </a:rPr>
              <a:t>is</a:t>
            </a:r>
            <a:r>
              <a:rPr sz="2000" b="0" i="1" spc="-10" dirty="0">
                <a:solidFill>
                  <a:srgbClr val="000000"/>
                </a:solidFill>
                <a:latin typeface="Arial"/>
                <a:cs typeface="Arial"/>
              </a:rPr>
              <a:t> completed, </a:t>
            </a:r>
            <a:r>
              <a:rPr sz="2000" b="0" i="1" dirty="0">
                <a:solidFill>
                  <a:srgbClr val="000000"/>
                </a:solidFill>
                <a:latin typeface="Arial"/>
                <a:cs typeface="Arial"/>
              </a:rPr>
              <a:t>and</a:t>
            </a:r>
            <a:r>
              <a:rPr sz="2000" b="0" i="1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i="1" dirty="0">
                <a:solidFill>
                  <a:srgbClr val="000000"/>
                </a:solidFill>
                <a:latin typeface="Arial"/>
                <a:cs typeface="Arial"/>
              </a:rPr>
              <a:t>site</a:t>
            </a:r>
            <a:r>
              <a:rPr sz="2000" b="0" i="1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i="1" dirty="0">
                <a:solidFill>
                  <a:srgbClr val="000000"/>
                </a:solidFill>
                <a:latin typeface="Arial"/>
                <a:cs typeface="Arial"/>
              </a:rPr>
              <a:t>was</a:t>
            </a:r>
            <a:r>
              <a:rPr sz="2000" b="0" i="1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i="1" dirty="0">
                <a:solidFill>
                  <a:srgbClr val="000000"/>
                </a:solidFill>
                <a:latin typeface="Arial"/>
                <a:cs typeface="Arial"/>
              </a:rPr>
              <a:t>completely</a:t>
            </a:r>
            <a:r>
              <a:rPr sz="2000" b="0" i="1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0" i="1" spc="-10" dirty="0">
                <a:solidFill>
                  <a:srgbClr val="000000"/>
                </a:solidFill>
                <a:latin typeface="Arial"/>
                <a:cs typeface="Arial"/>
              </a:rPr>
              <a:t>stabilized).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46698" y="4119337"/>
            <a:ext cx="3432852" cy="266478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37829" y="4119337"/>
            <a:ext cx="2868958" cy="266478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274798" y="4119337"/>
            <a:ext cx="3409992" cy="266478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D1152A4-E939-18FB-13E4-5988B5B23527}"/>
              </a:ext>
            </a:extLst>
          </p:cNvPr>
          <p:cNvSpPr txBox="1"/>
          <p:nvPr/>
        </p:nvSpPr>
        <p:spPr>
          <a:xfrm>
            <a:off x="1660479" y="240058"/>
            <a:ext cx="10044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7.1.1 What Must the SWPPP Contain? 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erson standing on a dirt road&#10;&#10;Description generated with very high confidence">
            <a:extLst>
              <a:ext uri="{FF2B5EF4-FFF2-40B4-BE49-F238E27FC236}">
                <a16:creationId xmlns:a16="http://schemas.microsoft.com/office/drawing/2014/main" id="{2875DE9E-80FA-47BD-880A-8C44ABD087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98" y="1529362"/>
            <a:ext cx="2354010" cy="27359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70B88F0-816F-0741-9F04-7A0DAB4379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22" y="4542059"/>
            <a:ext cx="2527962" cy="18959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E360A20-536D-480A-9015-CA43E622EA75}"/>
              </a:ext>
            </a:extLst>
          </p:cNvPr>
          <p:cNvSpPr txBox="1"/>
          <p:nvPr/>
        </p:nvSpPr>
        <p:spPr>
          <a:xfrm>
            <a:off x="1660479" y="240058"/>
            <a:ext cx="10044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7.1.1 What Must the SWPPP Contain? 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F0A8696C-41F1-05B4-7D7A-6F74181D9D10}"/>
              </a:ext>
            </a:extLst>
          </p:cNvPr>
          <p:cNvSpPr txBox="1"/>
          <p:nvPr/>
        </p:nvSpPr>
        <p:spPr>
          <a:xfrm>
            <a:off x="2726182" y="1912747"/>
            <a:ext cx="9016365" cy="37160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spc="-10" dirty="0">
                <a:solidFill>
                  <a:srgbClr val="12618A"/>
                </a:solidFill>
                <a:latin typeface="Arial"/>
                <a:cs typeface="Arial"/>
              </a:rPr>
              <a:t>Inspections:</a:t>
            </a:r>
            <a:endParaRPr sz="2600" dirty="0">
              <a:latin typeface="Arial"/>
              <a:cs typeface="Arial"/>
            </a:endParaRPr>
          </a:p>
          <a:p>
            <a:pPr marL="12700" marR="40132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Arial"/>
                <a:cs typeface="Arial"/>
              </a:rPr>
              <a:t>Must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be</a:t>
            </a:r>
            <a:r>
              <a:rPr sz="2400" spc="-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at</a:t>
            </a:r>
            <a:r>
              <a:rPr sz="2400" spc="-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least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once</a:t>
            </a:r>
            <a:r>
              <a:rPr sz="2400" spc="-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every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seven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calendar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days</a:t>
            </a:r>
            <a:r>
              <a:rPr sz="2400" spc="-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and</a:t>
            </a:r>
            <a:r>
              <a:rPr sz="2400" spc="-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within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24- </a:t>
            </a:r>
            <a:r>
              <a:rPr sz="2400" dirty="0">
                <a:latin typeface="Arial"/>
                <a:cs typeface="Arial"/>
              </a:rPr>
              <a:t>hours</a:t>
            </a:r>
            <a:r>
              <a:rPr sz="2400" spc="-4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of</a:t>
            </a:r>
            <a:r>
              <a:rPr sz="2400" spc="-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the</a:t>
            </a:r>
            <a:r>
              <a:rPr sz="2400" spc="-6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end</a:t>
            </a:r>
            <a:r>
              <a:rPr sz="2400" spc="-4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of</a:t>
            </a:r>
            <a:r>
              <a:rPr sz="2400" spc="-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</a:t>
            </a:r>
            <a:r>
              <a:rPr sz="2400" spc="-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storm</a:t>
            </a:r>
            <a:r>
              <a:rPr sz="2400" spc="-6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event</a:t>
            </a:r>
            <a:r>
              <a:rPr sz="2400" spc="-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that</a:t>
            </a:r>
            <a:r>
              <a:rPr sz="2400" spc="-6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is</a:t>
            </a:r>
            <a:r>
              <a:rPr sz="2400" spc="-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0.50</a:t>
            </a:r>
            <a:r>
              <a:rPr sz="2400" spc="-3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inches</a:t>
            </a:r>
            <a:r>
              <a:rPr sz="2400" spc="-3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or</a:t>
            </a:r>
            <a:r>
              <a:rPr sz="2400" spc="-4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greater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25" dirty="0">
                <a:latin typeface="Arial"/>
                <a:cs typeface="Arial"/>
              </a:rPr>
              <a:t>Yes,</a:t>
            </a:r>
            <a:r>
              <a:rPr sz="2400" spc="-6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even</a:t>
            </a:r>
            <a:r>
              <a:rPr sz="2400" spc="-4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weekends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and</a:t>
            </a:r>
            <a:r>
              <a:rPr sz="2400" spc="-5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holidays!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5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40" dirty="0">
                <a:latin typeface="Arial"/>
                <a:cs typeface="Arial"/>
              </a:rPr>
              <a:t>You</a:t>
            </a:r>
            <a:r>
              <a:rPr sz="2400" spc="-4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are</a:t>
            </a:r>
            <a:r>
              <a:rPr sz="2400" spc="-2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responsible for</a:t>
            </a:r>
            <a:r>
              <a:rPr sz="2400" spc="-2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containing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erosion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at</a:t>
            </a:r>
            <a:r>
              <a:rPr sz="2400" spc="-3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all</a:t>
            </a:r>
            <a:r>
              <a:rPr sz="2400" spc="-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times</a:t>
            </a:r>
            <a:r>
              <a:rPr sz="2400" spc="-4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for</a:t>
            </a:r>
            <a:r>
              <a:rPr sz="2400" spc="-2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the</a:t>
            </a:r>
            <a:r>
              <a:rPr sz="2400" spc="-4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life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of</a:t>
            </a:r>
            <a:endParaRPr sz="2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Arial"/>
                <a:cs typeface="Arial"/>
              </a:rPr>
              <a:t>the </a:t>
            </a:r>
            <a:r>
              <a:rPr sz="2400" spc="-10" dirty="0">
                <a:latin typeface="Arial"/>
                <a:cs typeface="Arial"/>
              </a:rPr>
              <a:t>project!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Arial"/>
                <a:cs typeface="Arial"/>
              </a:rPr>
              <a:t>Plan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for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vacations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and</a:t>
            </a:r>
            <a:r>
              <a:rPr sz="2400" spc="-2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extended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work</a:t>
            </a:r>
            <a:r>
              <a:rPr sz="2400" spc="-10" dirty="0">
                <a:latin typeface="Arial"/>
                <a:cs typeface="Arial"/>
              </a:rPr>
              <a:t> pauses</a:t>
            </a:r>
            <a:endParaRPr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306340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60FBEF2-7794-4A95-85D9-3608EA095267}"/>
              </a:ext>
            </a:extLst>
          </p:cNvPr>
          <p:cNvSpPr/>
          <p:nvPr/>
        </p:nvSpPr>
        <p:spPr>
          <a:xfrm>
            <a:off x="0" y="1313583"/>
            <a:ext cx="12192000" cy="215715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Maintenance:</a:t>
            </a:r>
          </a:p>
          <a:p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Describe the maintenance activities and schedules that will be followed to keep BMPs in good and effective operating condition. Include material stockpile locations.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69F1408-0D0E-6F4A-8B13-43647B8555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7829" y="3774819"/>
            <a:ext cx="4104170" cy="30781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C51C557-D08B-F24C-8266-6C5BC16DCB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74819"/>
            <a:ext cx="4104171" cy="30781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DEEEC8F-0212-490C-B46B-824701B5A598}"/>
              </a:ext>
            </a:extLst>
          </p:cNvPr>
          <p:cNvSpPr txBox="1"/>
          <p:nvPr/>
        </p:nvSpPr>
        <p:spPr>
          <a:xfrm>
            <a:off x="1660479" y="240058"/>
            <a:ext cx="10044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7.1.1 What Must the SWPPP Contain? 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8D4BBB5-A3BF-CB4F-9A67-EA5676F8DF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914" y="3779872"/>
            <a:ext cx="4104171" cy="30781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669784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0151" y="2577048"/>
            <a:ext cx="3992143" cy="2678501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995165" y="1669161"/>
            <a:ext cx="6692265" cy="201401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0" cap="none" spc="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Signed</a:t>
            </a:r>
            <a:r>
              <a:rPr kumimoji="0" sz="3200" b="1" i="0" u="none" strike="noStrike" kern="0" cap="none" spc="-55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3200" b="1" i="0" u="none" strike="noStrike" kern="0" cap="none" spc="-1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Certifications</a:t>
            </a: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88694" marR="508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Include</a:t>
            </a:r>
            <a:r>
              <a:rPr kumimoji="0" sz="24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all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signed contractor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subcontractor</a:t>
            </a:r>
            <a:r>
              <a:rPr kumimoji="0" sz="24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certifications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kumimoji="0" sz="24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SWPPP.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75375" y="5030851"/>
            <a:ext cx="5067935" cy="1215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*Tip:</a:t>
            </a:r>
            <a:r>
              <a:rPr kumimoji="0" sz="26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Include</a:t>
            </a:r>
            <a:r>
              <a:rPr kumimoji="0" sz="26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kumimoji="0" sz="26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permits</a:t>
            </a:r>
            <a:r>
              <a:rPr kumimoji="0" sz="26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kumimoji="0" sz="2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authorizations</a:t>
            </a:r>
            <a:r>
              <a:rPr kumimoji="0" sz="26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kumimoji="0" sz="26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kumimoji="0" sz="26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appendix</a:t>
            </a:r>
            <a:r>
              <a:rPr kumimoji="0" sz="26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kumimoji="0" sz="26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6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your </a:t>
            </a:r>
            <a:r>
              <a:rPr kumimoji="0" sz="2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SWPPP</a:t>
            </a:r>
            <a:r>
              <a:rPr kumimoji="0" sz="2600" b="0" i="0" u="none" strike="noStrike" kern="0" cap="none" spc="-8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kumimoji="0" sz="26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easy</a:t>
            </a:r>
            <a:r>
              <a:rPr kumimoji="0" sz="26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6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reference</a:t>
            </a:r>
            <a:endParaRPr kumimoji="0" sz="2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39246" y="5399890"/>
            <a:ext cx="624670" cy="86374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704844" y="4981955"/>
            <a:ext cx="2185416" cy="132892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6048584-5AFD-EF5C-745D-D27896074A3C}"/>
              </a:ext>
            </a:extLst>
          </p:cNvPr>
          <p:cNvSpPr txBox="1"/>
          <p:nvPr/>
        </p:nvSpPr>
        <p:spPr>
          <a:xfrm>
            <a:off x="1660479" y="240058"/>
            <a:ext cx="10044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7.1.1 What Must the SWPPP Contain?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62013" y="1427947"/>
            <a:ext cx="2654138" cy="1768683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854403" y="3258259"/>
            <a:ext cx="2669357" cy="174432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846784" y="5064214"/>
            <a:ext cx="2660214" cy="179150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803654" y="1425041"/>
            <a:ext cx="5447030" cy="505587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  <a:tab pos="35560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Stormwater</a:t>
            </a:r>
            <a:r>
              <a:rPr kumimoji="0" sz="2000" b="0" i="0" u="none" strike="noStrike" kern="0" cap="none" spc="-1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Team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  <a:tab pos="355600" algn="l"/>
              </a:tabLst>
              <a:defRPr/>
            </a:pP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Contractors/Subcontractors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  <a:tab pos="355600" algn="l"/>
              </a:tabLst>
              <a:defRPr/>
            </a:pP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Site/Construction</a:t>
            </a:r>
            <a:r>
              <a:rPr kumimoji="0" sz="2000" b="0" i="0" u="none" strike="noStrike" kern="0" cap="none" spc="-1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Activities</a:t>
            </a:r>
            <a:r>
              <a:rPr kumimoji="0" sz="2000" b="0" i="0" u="none" strike="noStrike" kern="0" cap="none" spc="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Description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  <a:tab pos="35560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Site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Map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  <a:tab pos="35560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Non-stormwater</a:t>
            </a:r>
            <a:r>
              <a:rPr kumimoji="0" sz="2000" b="0" i="0" u="none" strike="noStrike" kern="0" cap="none" spc="-9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Discharges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205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  <a:tab pos="35560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Dewatering</a:t>
            </a:r>
            <a:r>
              <a:rPr kumimoji="0" sz="20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Controls</a:t>
            </a:r>
            <a:r>
              <a:rPr kumimoji="0" sz="20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(if</a:t>
            </a:r>
            <a:r>
              <a:rPr kumimoji="0" sz="20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applicable)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  <a:tab pos="355600" algn="l"/>
              </a:tabLst>
              <a:defRPr/>
            </a:pPr>
            <a:r>
              <a:rPr kumimoji="0" sz="20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BMPs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  <a:tab pos="35560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Permanent</a:t>
            </a:r>
            <a:r>
              <a:rPr kumimoji="0" sz="20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stormwater</a:t>
            </a:r>
            <a:r>
              <a:rPr kumimoji="0" sz="20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management</a:t>
            </a:r>
            <a:r>
              <a:rPr kumimoji="0" sz="20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controls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  <a:tab pos="355600" algn="l"/>
              </a:tabLst>
              <a:defRPr/>
            </a:pP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Inspections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  <a:tab pos="355600" algn="l"/>
              </a:tabLst>
              <a:defRPr/>
            </a:pP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Maintenance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  <a:tab pos="35560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Signed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Certificates</a:t>
            </a:r>
            <a:r>
              <a:rPr kumimoji="0" sz="20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(contractors</a:t>
            </a:r>
            <a:r>
              <a:rPr kumimoji="0" sz="2000" b="0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subs)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01AAE8-B15C-FCAA-B69A-EF91DCE07FAB}"/>
              </a:ext>
            </a:extLst>
          </p:cNvPr>
          <p:cNvSpPr txBox="1"/>
          <p:nvPr/>
        </p:nvSpPr>
        <p:spPr>
          <a:xfrm>
            <a:off x="1660479" y="240058"/>
            <a:ext cx="10044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7.1.1 What Must the SWPPP Contain?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68979" y="2494788"/>
            <a:ext cx="5070348" cy="285292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478528" y="5366410"/>
            <a:ext cx="27152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Did you</a:t>
            </a:r>
            <a:r>
              <a:rPr kumimoji="0" sz="18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file</a:t>
            </a:r>
            <a:r>
              <a:rPr kumimoji="0" sz="18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your</a:t>
            </a:r>
            <a:r>
              <a:rPr kumimoji="0" sz="18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paperwork?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01990A-EBD4-6CD9-D0AF-E4A79E9BBF70}"/>
              </a:ext>
            </a:extLst>
          </p:cNvPr>
          <p:cNvSpPr txBox="1"/>
          <p:nvPr/>
        </p:nvSpPr>
        <p:spPr>
          <a:xfrm>
            <a:off x="1660479" y="240058"/>
            <a:ext cx="10044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7.1.1 What Must the SWPPP Contain?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786516" y="279348"/>
            <a:ext cx="66189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7.1 Purpose of a SWPPP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90A9A159-0E7D-6665-2E75-096283778425}"/>
              </a:ext>
            </a:extLst>
          </p:cNvPr>
          <p:cNvSpPr txBox="1"/>
          <p:nvPr/>
        </p:nvSpPr>
        <p:spPr>
          <a:xfrm>
            <a:off x="4794250" y="1795018"/>
            <a:ext cx="7312869" cy="39046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800" b="1" dirty="0">
                <a:solidFill>
                  <a:srgbClr val="1261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3800" b="1" spc="-10" dirty="0">
                <a:solidFill>
                  <a:srgbClr val="1261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SWPPP:</a:t>
            </a:r>
            <a:endParaRPr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4965" marR="5080" indent="-342265">
              <a:lnSpc>
                <a:spcPct val="100000"/>
              </a:lnSpc>
              <a:spcBef>
                <a:spcPts val="4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Arial" panose="020B0604020202020204" pitchFamily="34" charset="0"/>
                <a:cs typeface="Arial" panose="020B0604020202020204" pitchFamily="34" charset="0"/>
              </a:rPr>
              <a:t>documents</a:t>
            </a:r>
            <a:r>
              <a:rPr sz="32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i="1" dirty="0"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sz="3200" i="1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dirty="0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sz="32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dirty="0">
                <a:latin typeface="Arial" panose="020B0604020202020204" pitchFamily="34" charset="0"/>
                <a:cs typeface="Arial" panose="020B0604020202020204" pitchFamily="34" charset="0"/>
              </a:rPr>
              <a:t>will</a:t>
            </a:r>
            <a:r>
              <a:rPr sz="32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dirty="0">
                <a:latin typeface="Arial" panose="020B0604020202020204" pitchFamily="34" charset="0"/>
                <a:cs typeface="Arial" panose="020B0604020202020204" pitchFamily="34" charset="0"/>
              </a:rPr>
              <a:t>comply</a:t>
            </a:r>
            <a:r>
              <a:rPr sz="32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dirty="0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sz="32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spc="-25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sz="3200" dirty="0">
                <a:latin typeface="Arial" panose="020B0604020202020204" pitchFamily="34" charset="0"/>
                <a:cs typeface="Arial" panose="020B0604020202020204" pitchFamily="34" charset="0"/>
              </a:rPr>
              <a:t>CGP</a:t>
            </a:r>
            <a:r>
              <a:rPr sz="32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32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dirty="0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sz="32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spc="-20" dirty="0">
                <a:latin typeface="Arial" panose="020B0604020202020204" pitchFamily="34" charset="0"/>
                <a:cs typeface="Arial" panose="020B0604020202020204" pitchFamily="34" charset="0"/>
              </a:rPr>
              <a:t>site</a:t>
            </a:r>
            <a:endParaRPr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4965" marR="217804" indent="-342265">
              <a:lnSpc>
                <a:spcPct val="100000"/>
              </a:lnSpc>
              <a:spcBef>
                <a:spcPts val="144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Arial" panose="020B0604020202020204" pitchFamily="34" charset="0"/>
                <a:cs typeface="Arial" panose="020B0604020202020204" pitchFamily="34" charset="0"/>
              </a:rPr>
              <a:t>must</a:t>
            </a:r>
            <a:r>
              <a:rPr sz="32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dirty="0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sz="32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dirty="0">
                <a:latin typeface="Arial" panose="020B0604020202020204" pitchFamily="34" charset="0"/>
                <a:cs typeface="Arial" panose="020B0604020202020204" pitchFamily="34" charset="0"/>
              </a:rPr>
              <a:t>developed</a:t>
            </a:r>
            <a:r>
              <a:rPr sz="3200" spc="-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i="1" dirty="0">
                <a:latin typeface="Arial" panose="020B0604020202020204" pitchFamily="34" charset="0"/>
                <a:cs typeface="Arial" panose="020B0604020202020204" pitchFamily="34" charset="0"/>
              </a:rPr>
              <a:t>prior</a:t>
            </a:r>
            <a:r>
              <a:rPr sz="3200" i="1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i="1" dirty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3200" i="1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dirty="0">
                <a:latin typeface="Arial" panose="020B0604020202020204" pitchFamily="34" charset="0"/>
                <a:cs typeface="Arial" panose="020B0604020202020204" pitchFamily="34" charset="0"/>
              </a:rPr>
              <a:t>submittal</a:t>
            </a:r>
            <a:r>
              <a:rPr sz="32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spc="-25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sz="3200" dirty="0"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sz="3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spc="-25" dirty="0">
                <a:latin typeface="Arial" panose="020B0604020202020204" pitchFamily="34" charset="0"/>
                <a:cs typeface="Arial" panose="020B0604020202020204" pitchFamily="34" charset="0"/>
              </a:rPr>
              <a:t>NOI</a:t>
            </a:r>
            <a:endParaRPr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4965" marR="1906905" indent="-342265">
              <a:lnSpc>
                <a:spcPct val="100000"/>
              </a:lnSpc>
              <a:spcBef>
                <a:spcPts val="144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Arial" panose="020B0604020202020204" pitchFamily="34" charset="0"/>
                <a:cs typeface="Arial" panose="020B0604020202020204" pitchFamily="34" charset="0"/>
              </a:rPr>
              <a:t>must</a:t>
            </a:r>
            <a:r>
              <a:rPr sz="32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dirty="0">
                <a:latin typeface="Arial" panose="020B0604020202020204" pitchFamily="34" charset="0"/>
                <a:cs typeface="Arial" panose="020B0604020202020204" pitchFamily="34" charset="0"/>
              </a:rPr>
              <a:t>meet</a:t>
            </a:r>
            <a:r>
              <a:rPr sz="32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dirty="0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sz="3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dirty="0">
                <a:latin typeface="Arial" panose="020B0604020202020204" pitchFamily="34" charset="0"/>
                <a:cs typeface="Arial" panose="020B0604020202020204" pitchFamily="34" charset="0"/>
              </a:rPr>
              <a:t>exceed</a:t>
            </a:r>
            <a:r>
              <a:rPr sz="3200" spc="-8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32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200" spc="-25" dirty="0">
                <a:latin typeface="Arial" panose="020B0604020202020204" pitchFamily="34" charset="0"/>
                <a:cs typeface="Arial" panose="020B0604020202020204" pitchFamily="34" charset="0"/>
              </a:rPr>
              <a:t>DEP </a:t>
            </a:r>
            <a:r>
              <a:rPr sz="3200" spc="-10" dirty="0">
                <a:latin typeface="Arial" panose="020B0604020202020204" pitchFamily="34" charset="0"/>
                <a:cs typeface="Arial" panose="020B0604020202020204" pitchFamily="34" charset="0"/>
              </a:rPr>
              <a:t>requirements*</a:t>
            </a:r>
            <a:endParaRPr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ject 4">
            <a:extLst>
              <a:ext uri="{FF2B5EF4-FFF2-40B4-BE49-F238E27FC236}">
                <a16:creationId xmlns:a16="http://schemas.microsoft.com/office/drawing/2014/main" id="{9AF4BB40-256E-5CF9-61E7-3405845E5E40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696211"/>
            <a:ext cx="4934711" cy="4437888"/>
          </a:xfrm>
          <a:prstGeom prst="rect">
            <a:avLst/>
          </a:prstGeom>
        </p:spPr>
      </p:pic>
      <p:sp>
        <p:nvSpPr>
          <p:cNvPr id="5" name="object 5">
            <a:extLst>
              <a:ext uri="{FF2B5EF4-FFF2-40B4-BE49-F238E27FC236}">
                <a16:creationId xmlns:a16="http://schemas.microsoft.com/office/drawing/2014/main" id="{5B0681BA-E20C-24CF-DBA7-E2C168777938}"/>
              </a:ext>
            </a:extLst>
          </p:cNvPr>
          <p:cNvSpPr txBox="1"/>
          <p:nvPr/>
        </p:nvSpPr>
        <p:spPr>
          <a:xfrm>
            <a:off x="257614" y="6134099"/>
            <a:ext cx="11676772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*DEP</a:t>
            </a:r>
            <a:r>
              <a:rPr sz="16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requirements</a:t>
            </a:r>
            <a:r>
              <a:rPr sz="16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sz="16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sz="16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found</a:t>
            </a:r>
            <a:r>
              <a:rPr sz="16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6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6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55" dirty="0">
                <a:latin typeface="Arial" panose="020B0604020202020204" pitchFamily="34" charset="0"/>
                <a:cs typeface="Arial" panose="020B0604020202020204" pitchFamily="34" charset="0"/>
              </a:rPr>
              <a:t>CGP,</a:t>
            </a:r>
            <a:r>
              <a:rPr sz="16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Part</a:t>
            </a:r>
            <a:r>
              <a:rPr sz="16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4:</a:t>
            </a:r>
            <a:r>
              <a:rPr sz="16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SWPPP.</a:t>
            </a:r>
            <a:r>
              <a:rPr sz="1600" spc="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16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copy</a:t>
            </a:r>
            <a:r>
              <a:rPr sz="16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6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6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CGP</a:t>
            </a:r>
            <a:r>
              <a:rPr sz="16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sz="16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sz="16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found</a:t>
            </a:r>
            <a:r>
              <a:rPr sz="16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16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Appendix</a:t>
            </a:r>
            <a:r>
              <a:rPr sz="16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16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6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6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DEP</a:t>
            </a:r>
            <a:r>
              <a:rPr sz="16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spc="-10" dirty="0">
                <a:latin typeface="Arial" panose="020B0604020202020204" pitchFamily="34" charset="0"/>
                <a:cs typeface="Arial" panose="020B0604020202020204" pitchFamily="34" charset="0"/>
              </a:rPr>
              <a:t>Manual.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60735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10554"/>
            <a:ext cx="12192000" cy="2804160"/>
            <a:chOff x="0" y="0"/>
            <a:chExt cx="12192000" cy="2804160"/>
          </a:xfrm>
        </p:grpSpPr>
        <p:sp>
          <p:nvSpPr>
            <p:cNvPr id="3" name="object 3"/>
            <p:cNvSpPr/>
            <p:nvPr/>
          </p:nvSpPr>
          <p:spPr>
            <a:xfrm>
              <a:off x="1469136" y="0"/>
              <a:ext cx="10723245" cy="1234440"/>
            </a:xfrm>
            <a:custGeom>
              <a:avLst/>
              <a:gdLst/>
              <a:ahLst/>
              <a:cxnLst/>
              <a:rect l="l" t="t" r="r" b="b"/>
              <a:pathLst>
                <a:path w="10723245" h="1234440">
                  <a:moveTo>
                    <a:pt x="0" y="1234440"/>
                  </a:moveTo>
                  <a:lnTo>
                    <a:pt x="10722864" y="1234440"/>
                  </a:lnTo>
                  <a:lnTo>
                    <a:pt x="10722864" y="0"/>
                  </a:lnTo>
                  <a:lnTo>
                    <a:pt x="0" y="0"/>
                  </a:lnTo>
                  <a:lnTo>
                    <a:pt x="0" y="1234440"/>
                  </a:lnTo>
                  <a:close/>
                </a:path>
              </a:pathLst>
            </a:custGeom>
            <a:solidFill>
              <a:srgbClr val="2D526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1469390" cy="1234440"/>
            </a:xfrm>
            <a:custGeom>
              <a:avLst/>
              <a:gdLst/>
              <a:ahLst/>
              <a:cxnLst/>
              <a:rect l="l" t="t" r="r" b="b"/>
              <a:pathLst>
                <a:path w="1469390" h="1234440">
                  <a:moveTo>
                    <a:pt x="0" y="1234440"/>
                  </a:moveTo>
                  <a:lnTo>
                    <a:pt x="1469136" y="1234440"/>
                  </a:lnTo>
                  <a:lnTo>
                    <a:pt x="1469136" y="0"/>
                  </a:lnTo>
                  <a:lnTo>
                    <a:pt x="0" y="0"/>
                  </a:lnTo>
                  <a:lnTo>
                    <a:pt x="0" y="1234440"/>
                  </a:lnTo>
                  <a:close/>
                </a:path>
              </a:pathLst>
            </a:custGeom>
            <a:solidFill>
              <a:srgbClr val="2D526F">
                <a:alpha val="69802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4215" y="92964"/>
              <a:ext cx="1062228" cy="106222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1234439"/>
              <a:ext cx="12192000" cy="1569720"/>
            </a:xfrm>
            <a:custGeom>
              <a:avLst/>
              <a:gdLst/>
              <a:ahLst/>
              <a:cxnLst/>
              <a:rect l="l" t="t" r="r" b="b"/>
              <a:pathLst>
                <a:path w="12192000" h="1569720">
                  <a:moveTo>
                    <a:pt x="12192000" y="0"/>
                  </a:moveTo>
                  <a:lnTo>
                    <a:pt x="0" y="0"/>
                  </a:lnTo>
                  <a:lnTo>
                    <a:pt x="0" y="1569719"/>
                  </a:lnTo>
                  <a:lnTo>
                    <a:pt x="12192000" y="1569719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8739" y="1626870"/>
            <a:ext cx="1161796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0" lvl="0" indent="-28702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sz="2400" b="0" i="0" u="none" strike="noStrike" kern="0" cap="none" spc="-4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kumimoji="0" sz="2400" b="0" i="0" u="none" strike="noStrike" kern="0" cap="none" spc="-2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must</a:t>
            </a:r>
            <a:r>
              <a:rPr kumimoji="0" sz="2400" b="0" i="0" u="none" strike="noStrike" kern="0" cap="none" spc="-1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develop the</a:t>
            </a:r>
            <a:r>
              <a:rPr kumimoji="0" sz="2400" b="0" i="0" u="none" strike="noStrike" kern="0" cap="none" spc="-1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SWPPP</a:t>
            </a:r>
            <a:r>
              <a:rPr kumimoji="0" sz="2400" b="0" i="0" u="none" strike="noStrike" kern="0" cap="none" spc="-4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1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before</a:t>
            </a:r>
            <a:r>
              <a:rPr kumimoji="0" sz="2400" b="0" i="1" u="none" strike="noStrike" kern="0" cap="none" spc="-1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kumimoji="0" sz="2400" b="0" i="0" u="none" strike="noStrike" kern="0" cap="none" spc="-1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submit</a:t>
            </a:r>
            <a:r>
              <a:rPr kumimoji="0" sz="2400" b="0" i="0" u="none" strike="noStrike" kern="0" cap="none" spc="-2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kumimoji="0" sz="2400" b="0" i="0" u="none" strike="noStrike" kern="0" cap="none" spc="-1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NOI</a:t>
            </a:r>
            <a:r>
              <a:rPr kumimoji="0" sz="2400" b="0" i="0" u="none" strike="noStrike" kern="0" cap="none" spc="-2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kumimoji="0" sz="2400" b="0" i="0" u="none" strike="noStrike" kern="0" cap="none" spc="-3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most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overlooked</a:t>
            </a:r>
            <a:r>
              <a:rPr kumimoji="0" sz="2400" b="0" i="0" u="none" strike="noStrike" kern="0" cap="none" spc="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step!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9085" marR="0" lvl="0" indent="-28702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sz="2400" b="0" i="0" u="none" strike="noStrike" kern="0" cap="none" spc="-4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kumimoji="0" sz="2400" b="0" i="0" u="none" strike="noStrike" kern="0" cap="none" spc="-2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must</a:t>
            </a:r>
            <a:r>
              <a:rPr kumimoji="0" sz="2400" b="0" i="0" u="none" strike="noStrike" kern="0" cap="none" spc="-1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start</a:t>
            </a:r>
            <a:r>
              <a:rPr kumimoji="0" sz="2400" b="0" i="0" u="none" strike="noStrike" kern="0" cap="none" spc="-4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following</a:t>
            </a:r>
            <a:r>
              <a:rPr kumimoji="0" sz="2400" b="0" i="0" u="none" strike="noStrike" kern="0" cap="none" spc="3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kumimoji="0" sz="2400" b="0" i="0" u="none" strike="noStrike" kern="0" cap="none" spc="-1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SWPPP</a:t>
            </a:r>
            <a:r>
              <a:rPr kumimoji="0" sz="2400" b="0" i="0" u="none" strike="noStrike" kern="0" cap="none" spc="-7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when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kumimoji="0" sz="2400" b="0" i="0" u="none" strike="noStrike" kern="0" cap="none" spc="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sng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>
                  <a:solidFill>
                    <a:srgbClr val="093C5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receive</a:t>
            </a:r>
            <a:r>
              <a:rPr kumimoji="0" sz="2400" b="0" i="0" u="sng" strike="noStrike" kern="0" cap="none" spc="-1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>
                  <a:solidFill>
                    <a:srgbClr val="093C5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sng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>
                  <a:solidFill>
                    <a:srgbClr val="093C5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coverage</a:t>
            </a:r>
            <a:r>
              <a:rPr kumimoji="0" sz="2400" b="0" i="0" u="sng" strike="noStrike" kern="0" cap="none" spc="-1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>
                  <a:solidFill>
                    <a:srgbClr val="093C5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sng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>
                  <a:solidFill>
                    <a:srgbClr val="093C5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under</a:t>
            </a:r>
            <a:r>
              <a:rPr kumimoji="0" sz="2400" b="0" i="0" u="sng" strike="noStrike" kern="0" cap="none" spc="-2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>
                  <a:solidFill>
                    <a:srgbClr val="093C5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sng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>
                  <a:solidFill>
                    <a:srgbClr val="093C5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kumimoji="0" sz="2400" b="0" i="0" u="sng" strike="noStrike" kern="0" cap="none" spc="-1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>
                  <a:solidFill>
                    <a:srgbClr val="093C5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sng" strike="noStrike" kern="0" cap="none" spc="-1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>
                  <a:solidFill>
                    <a:srgbClr val="093C5F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permit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044763" y="3457575"/>
            <a:ext cx="2907030" cy="2334260"/>
            <a:chOff x="2044763" y="3457575"/>
            <a:chExt cx="2907030" cy="233426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54352" y="3467100"/>
              <a:ext cx="2887979" cy="231495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049526" y="3462337"/>
              <a:ext cx="2897505" cy="2324735"/>
            </a:xfrm>
            <a:custGeom>
              <a:avLst/>
              <a:gdLst/>
              <a:ahLst/>
              <a:cxnLst/>
              <a:rect l="l" t="t" r="r" b="b"/>
              <a:pathLst>
                <a:path w="2897504" h="2324735">
                  <a:moveTo>
                    <a:pt x="0" y="2324481"/>
                  </a:moveTo>
                  <a:lnTo>
                    <a:pt x="2897504" y="2324481"/>
                  </a:lnTo>
                  <a:lnTo>
                    <a:pt x="2897504" y="0"/>
                  </a:lnTo>
                  <a:lnTo>
                    <a:pt x="0" y="0"/>
                  </a:lnTo>
                  <a:lnTo>
                    <a:pt x="0" y="2324481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6231381" y="4771592"/>
            <a:ext cx="1669541" cy="10278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17780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Submit</a:t>
            </a:r>
            <a:r>
              <a:rPr kumimoji="0" sz="2200" b="0" i="0" u="none" strike="noStrike" kern="0" cap="none" spc="-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Notice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kumimoji="0" sz="22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Intent</a:t>
            </a:r>
            <a:r>
              <a:rPr kumimoji="0" sz="22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(NOI)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36473" y="4809300"/>
            <a:ext cx="1130857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3025" marR="5080" lvl="0" indent="-60960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Develop SWPPP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629158" y="3672585"/>
            <a:ext cx="945515" cy="957580"/>
            <a:chOff x="629158" y="3672585"/>
            <a:chExt cx="945515" cy="957580"/>
          </a:xfrm>
        </p:grpSpPr>
        <p:sp>
          <p:nvSpPr>
            <p:cNvPr id="15" name="object 15"/>
            <p:cNvSpPr/>
            <p:nvPr/>
          </p:nvSpPr>
          <p:spPr>
            <a:xfrm>
              <a:off x="635508" y="3678935"/>
              <a:ext cx="932815" cy="944880"/>
            </a:xfrm>
            <a:custGeom>
              <a:avLst/>
              <a:gdLst/>
              <a:ahLst/>
              <a:cxnLst/>
              <a:rect l="l" t="t" r="r" b="b"/>
              <a:pathLst>
                <a:path w="932815" h="944879">
                  <a:moveTo>
                    <a:pt x="466344" y="0"/>
                  </a:moveTo>
                  <a:lnTo>
                    <a:pt x="418662" y="2438"/>
                  </a:lnTo>
                  <a:lnTo>
                    <a:pt x="372359" y="9595"/>
                  </a:lnTo>
                  <a:lnTo>
                    <a:pt x="327667" y="21234"/>
                  </a:lnTo>
                  <a:lnTo>
                    <a:pt x="284821" y="37117"/>
                  </a:lnTo>
                  <a:lnTo>
                    <a:pt x="244056" y="57008"/>
                  </a:lnTo>
                  <a:lnTo>
                    <a:pt x="205606" y="80668"/>
                  </a:lnTo>
                  <a:lnTo>
                    <a:pt x="169705" y="107861"/>
                  </a:lnTo>
                  <a:lnTo>
                    <a:pt x="136588" y="138350"/>
                  </a:lnTo>
                  <a:lnTo>
                    <a:pt x="106489" y="171897"/>
                  </a:lnTo>
                  <a:lnTo>
                    <a:pt x="79643" y="208266"/>
                  </a:lnTo>
                  <a:lnTo>
                    <a:pt x="56284" y="247218"/>
                  </a:lnTo>
                  <a:lnTo>
                    <a:pt x="36647" y="288518"/>
                  </a:lnTo>
                  <a:lnTo>
                    <a:pt x="20965" y="331927"/>
                  </a:lnTo>
                  <a:lnTo>
                    <a:pt x="9474" y="377208"/>
                  </a:lnTo>
                  <a:lnTo>
                    <a:pt x="2407" y="424125"/>
                  </a:lnTo>
                  <a:lnTo>
                    <a:pt x="0" y="472439"/>
                  </a:lnTo>
                  <a:lnTo>
                    <a:pt x="2407" y="520733"/>
                  </a:lnTo>
                  <a:lnTo>
                    <a:pt x="9474" y="567634"/>
                  </a:lnTo>
                  <a:lnTo>
                    <a:pt x="20965" y="612905"/>
                  </a:lnTo>
                  <a:lnTo>
                    <a:pt x="36647" y="656308"/>
                  </a:lnTo>
                  <a:lnTo>
                    <a:pt x="56284" y="697604"/>
                  </a:lnTo>
                  <a:lnTo>
                    <a:pt x="79643" y="736557"/>
                  </a:lnTo>
                  <a:lnTo>
                    <a:pt x="106489" y="772929"/>
                  </a:lnTo>
                  <a:lnTo>
                    <a:pt x="136588" y="806481"/>
                  </a:lnTo>
                  <a:lnTo>
                    <a:pt x="169705" y="836977"/>
                  </a:lnTo>
                  <a:lnTo>
                    <a:pt x="205606" y="864177"/>
                  </a:lnTo>
                  <a:lnTo>
                    <a:pt x="244056" y="887846"/>
                  </a:lnTo>
                  <a:lnTo>
                    <a:pt x="284821" y="907744"/>
                  </a:lnTo>
                  <a:lnTo>
                    <a:pt x="327667" y="923634"/>
                  </a:lnTo>
                  <a:lnTo>
                    <a:pt x="372359" y="935279"/>
                  </a:lnTo>
                  <a:lnTo>
                    <a:pt x="418662" y="942440"/>
                  </a:lnTo>
                  <a:lnTo>
                    <a:pt x="466344" y="944880"/>
                  </a:lnTo>
                  <a:lnTo>
                    <a:pt x="514025" y="942440"/>
                  </a:lnTo>
                  <a:lnTo>
                    <a:pt x="560328" y="935279"/>
                  </a:lnTo>
                  <a:lnTo>
                    <a:pt x="605020" y="923634"/>
                  </a:lnTo>
                  <a:lnTo>
                    <a:pt x="647866" y="907744"/>
                  </a:lnTo>
                  <a:lnTo>
                    <a:pt x="688631" y="887846"/>
                  </a:lnTo>
                  <a:lnTo>
                    <a:pt x="727081" y="864177"/>
                  </a:lnTo>
                  <a:lnTo>
                    <a:pt x="762982" y="836977"/>
                  </a:lnTo>
                  <a:lnTo>
                    <a:pt x="796099" y="806481"/>
                  </a:lnTo>
                  <a:lnTo>
                    <a:pt x="826198" y="772929"/>
                  </a:lnTo>
                  <a:lnTo>
                    <a:pt x="853044" y="736557"/>
                  </a:lnTo>
                  <a:lnTo>
                    <a:pt x="876403" y="697604"/>
                  </a:lnTo>
                  <a:lnTo>
                    <a:pt x="896040" y="656308"/>
                  </a:lnTo>
                  <a:lnTo>
                    <a:pt x="911722" y="612905"/>
                  </a:lnTo>
                  <a:lnTo>
                    <a:pt x="923213" y="567634"/>
                  </a:lnTo>
                  <a:lnTo>
                    <a:pt x="930280" y="520733"/>
                  </a:lnTo>
                  <a:lnTo>
                    <a:pt x="932688" y="472439"/>
                  </a:lnTo>
                  <a:lnTo>
                    <a:pt x="930280" y="424125"/>
                  </a:lnTo>
                  <a:lnTo>
                    <a:pt x="923213" y="377208"/>
                  </a:lnTo>
                  <a:lnTo>
                    <a:pt x="911722" y="331927"/>
                  </a:lnTo>
                  <a:lnTo>
                    <a:pt x="896040" y="288518"/>
                  </a:lnTo>
                  <a:lnTo>
                    <a:pt x="876403" y="247218"/>
                  </a:lnTo>
                  <a:lnTo>
                    <a:pt x="853044" y="208266"/>
                  </a:lnTo>
                  <a:lnTo>
                    <a:pt x="826198" y="171897"/>
                  </a:lnTo>
                  <a:lnTo>
                    <a:pt x="796099" y="138350"/>
                  </a:lnTo>
                  <a:lnTo>
                    <a:pt x="762982" y="107861"/>
                  </a:lnTo>
                  <a:lnTo>
                    <a:pt x="727081" y="80668"/>
                  </a:lnTo>
                  <a:lnTo>
                    <a:pt x="688631" y="57008"/>
                  </a:lnTo>
                  <a:lnTo>
                    <a:pt x="647866" y="37117"/>
                  </a:lnTo>
                  <a:lnTo>
                    <a:pt x="605020" y="21234"/>
                  </a:lnTo>
                  <a:lnTo>
                    <a:pt x="560328" y="9595"/>
                  </a:lnTo>
                  <a:lnTo>
                    <a:pt x="514025" y="2438"/>
                  </a:lnTo>
                  <a:lnTo>
                    <a:pt x="466344" y="0"/>
                  </a:lnTo>
                  <a:close/>
                </a:path>
              </a:pathLst>
            </a:custGeom>
            <a:solidFill>
              <a:srgbClr val="1C92D0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635508" y="3678935"/>
              <a:ext cx="932815" cy="944880"/>
            </a:xfrm>
            <a:custGeom>
              <a:avLst/>
              <a:gdLst/>
              <a:ahLst/>
              <a:cxnLst/>
              <a:rect l="l" t="t" r="r" b="b"/>
              <a:pathLst>
                <a:path w="932815" h="944879">
                  <a:moveTo>
                    <a:pt x="0" y="472439"/>
                  </a:moveTo>
                  <a:lnTo>
                    <a:pt x="2407" y="424125"/>
                  </a:lnTo>
                  <a:lnTo>
                    <a:pt x="9474" y="377208"/>
                  </a:lnTo>
                  <a:lnTo>
                    <a:pt x="20965" y="331927"/>
                  </a:lnTo>
                  <a:lnTo>
                    <a:pt x="36647" y="288518"/>
                  </a:lnTo>
                  <a:lnTo>
                    <a:pt x="56284" y="247218"/>
                  </a:lnTo>
                  <a:lnTo>
                    <a:pt x="79643" y="208266"/>
                  </a:lnTo>
                  <a:lnTo>
                    <a:pt x="106489" y="171897"/>
                  </a:lnTo>
                  <a:lnTo>
                    <a:pt x="136588" y="138350"/>
                  </a:lnTo>
                  <a:lnTo>
                    <a:pt x="169705" y="107861"/>
                  </a:lnTo>
                  <a:lnTo>
                    <a:pt x="205606" y="80668"/>
                  </a:lnTo>
                  <a:lnTo>
                    <a:pt x="244056" y="57008"/>
                  </a:lnTo>
                  <a:lnTo>
                    <a:pt x="284821" y="37117"/>
                  </a:lnTo>
                  <a:lnTo>
                    <a:pt x="327667" y="21234"/>
                  </a:lnTo>
                  <a:lnTo>
                    <a:pt x="372359" y="9595"/>
                  </a:lnTo>
                  <a:lnTo>
                    <a:pt x="418662" y="2438"/>
                  </a:lnTo>
                  <a:lnTo>
                    <a:pt x="466344" y="0"/>
                  </a:lnTo>
                  <a:lnTo>
                    <a:pt x="514025" y="2438"/>
                  </a:lnTo>
                  <a:lnTo>
                    <a:pt x="560328" y="9595"/>
                  </a:lnTo>
                  <a:lnTo>
                    <a:pt x="605020" y="21234"/>
                  </a:lnTo>
                  <a:lnTo>
                    <a:pt x="647866" y="37117"/>
                  </a:lnTo>
                  <a:lnTo>
                    <a:pt x="688631" y="57008"/>
                  </a:lnTo>
                  <a:lnTo>
                    <a:pt x="727081" y="80668"/>
                  </a:lnTo>
                  <a:lnTo>
                    <a:pt x="762982" y="107861"/>
                  </a:lnTo>
                  <a:lnTo>
                    <a:pt x="796099" y="138350"/>
                  </a:lnTo>
                  <a:lnTo>
                    <a:pt x="826198" y="171897"/>
                  </a:lnTo>
                  <a:lnTo>
                    <a:pt x="853044" y="208266"/>
                  </a:lnTo>
                  <a:lnTo>
                    <a:pt x="876403" y="247218"/>
                  </a:lnTo>
                  <a:lnTo>
                    <a:pt x="896040" y="288518"/>
                  </a:lnTo>
                  <a:lnTo>
                    <a:pt x="911722" y="331927"/>
                  </a:lnTo>
                  <a:lnTo>
                    <a:pt x="923213" y="377208"/>
                  </a:lnTo>
                  <a:lnTo>
                    <a:pt x="930280" y="424125"/>
                  </a:lnTo>
                  <a:lnTo>
                    <a:pt x="932688" y="472439"/>
                  </a:lnTo>
                  <a:lnTo>
                    <a:pt x="930280" y="520733"/>
                  </a:lnTo>
                  <a:lnTo>
                    <a:pt x="923213" y="567634"/>
                  </a:lnTo>
                  <a:lnTo>
                    <a:pt x="911722" y="612905"/>
                  </a:lnTo>
                  <a:lnTo>
                    <a:pt x="896040" y="656308"/>
                  </a:lnTo>
                  <a:lnTo>
                    <a:pt x="876403" y="697604"/>
                  </a:lnTo>
                  <a:lnTo>
                    <a:pt x="853044" y="736557"/>
                  </a:lnTo>
                  <a:lnTo>
                    <a:pt x="826198" y="772929"/>
                  </a:lnTo>
                  <a:lnTo>
                    <a:pt x="796099" y="806481"/>
                  </a:lnTo>
                  <a:lnTo>
                    <a:pt x="762982" y="836977"/>
                  </a:lnTo>
                  <a:lnTo>
                    <a:pt x="727081" y="864177"/>
                  </a:lnTo>
                  <a:lnTo>
                    <a:pt x="688631" y="887846"/>
                  </a:lnTo>
                  <a:lnTo>
                    <a:pt x="647866" y="907744"/>
                  </a:lnTo>
                  <a:lnTo>
                    <a:pt x="605020" y="923634"/>
                  </a:lnTo>
                  <a:lnTo>
                    <a:pt x="560328" y="935279"/>
                  </a:lnTo>
                  <a:lnTo>
                    <a:pt x="514025" y="942440"/>
                  </a:lnTo>
                  <a:lnTo>
                    <a:pt x="466344" y="944880"/>
                  </a:lnTo>
                  <a:lnTo>
                    <a:pt x="418662" y="942440"/>
                  </a:lnTo>
                  <a:lnTo>
                    <a:pt x="372359" y="935279"/>
                  </a:lnTo>
                  <a:lnTo>
                    <a:pt x="327667" y="923634"/>
                  </a:lnTo>
                  <a:lnTo>
                    <a:pt x="284821" y="907744"/>
                  </a:lnTo>
                  <a:lnTo>
                    <a:pt x="244056" y="887846"/>
                  </a:lnTo>
                  <a:lnTo>
                    <a:pt x="205606" y="864177"/>
                  </a:lnTo>
                  <a:lnTo>
                    <a:pt x="169705" y="836977"/>
                  </a:lnTo>
                  <a:lnTo>
                    <a:pt x="136588" y="806481"/>
                  </a:lnTo>
                  <a:lnTo>
                    <a:pt x="106489" y="772929"/>
                  </a:lnTo>
                  <a:lnTo>
                    <a:pt x="79643" y="736557"/>
                  </a:lnTo>
                  <a:lnTo>
                    <a:pt x="56284" y="697604"/>
                  </a:lnTo>
                  <a:lnTo>
                    <a:pt x="36647" y="656308"/>
                  </a:lnTo>
                  <a:lnTo>
                    <a:pt x="20965" y="612905"/>
                  </a:lnTo>
                  <a:lnTo>
                    <a:pt x="9474" y="567634"/>
                  </a:lnTo>
                  <a:lnTo>
                    <a:pt x="2407" y="520733"/>
                  </a:lnTo>
                  <a:lnTo>
                    <a:pt x="0" y="472439"/>
                  </a:lnTo>
                  <a:close/>
                </a:path>
              </a:pathLst>
            </a:custGeom>
            <a:ln w="12700">
              <a:solidFill>
                <a:srgbClr val="3984A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011732" y="3936872"/>
            <a:ext cx="1803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kumimoji="0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6231381" y="3678935"/>
            <a:ext cx="986790" cy="957580"/>
            <a:chOff x="6572757" y="3672585"/>
            <a:chExt cx="986790" cy="957580"/>
          </a:xfrm>
        </p:grpSpPr>
        <p:sp>
          <p:nvSpPr>
            <p:cNvPr id="19" name="object 19"/>
            <p:cNvSpPr/>
            <p:nvPr/>
          </p:nvSpPr>
          <p:spPr>
            <a:xfrm>
              <a:off x="6579107" y="3678935"/>
              <a:ext cx="974090" cy="944880"/>
            </a:xfrm>
            <a:custGeom>
              <a:avLst/>
              <a:gdLst/>
              <a:ahLst/>
              <a:cxnLst/>
              <a:rect l="l" t="t" r="r" b="b"/>
              <a:pathLst>
                <a:path w="974090" h="944879">
                  <a:moveTo>
                    <a:pt x="486918" y="0"/>
                  </a:moveTo>
                  <a:lnTo>
                    <a:pt x="437143" y="2438"/>
                  </a:lnTo>
                  <a:lnTo>
                    <a:pt x="388803" y="9595"/>
                  </a:lnTo>
                  <a:lnTo>
                    <a:pt x="342145" y="21234"/>
                  </a:lnTo>
                  <a:lnTo>
                    <a:pt x="297412" y="37117"/>
                  </a:lnTo>
                  <a:lnTo>
                    <a:pt x="254849" y="57008"/>
                  </a:lnTo>
                  <a:lnTo>
                    <a:pt x="214703" y="80668"/>
                  </a:lnTo>
                  <a:lnTo>
                    <a:pt x="177217" y="107861"/>
                  </a:lnTo>
                  <a:lnTo>
                    <a:pt x="142636" y="138350"/>
                  </a:lnTo>
                  <a:lnTo>
                    <a:pt x="111207" y="171897"/>
                  </a:lnTo>
                  <a:lnTo>
                    <a:pt x="83173" y="208266"/>
                  </a:lnTo>
                  <a:lnTo>
                    <a:pt x="58780" y="247218"/>
                  </a:lnTo>
                  <a:lnTo>
                    <a:pt x="38272" y="288518"/>
                  </a:lnTo>
                  <a:lnTo>
                    <a:pt x="21895" y="331927"/>
                  </a:lnTo>
                  <a:lnTo>
                    <a:pt x="9894" y="377208"/>
                  </a:lnTo>
                  <a:lnTo>
                    <a:pt x="2514" y="424125"/>
                  </a:lnTo>
                  <a:lnTo>
                    <a:pt x="0" y="472439"/>
                  </a:lnTo>
                  <a:lnTo>
                    <a:pt x="2514" y="520733"/>
                  </a:lnTo>
                  <a:lnTo>
                    <a:pt x="9894" y="567634"/>
                  </a:lnTo>
                  <a:lnTo>
                    <a:pt x="21895" y="612905"/>
                  </a:lnTo>
                  <a:lnTo>
                    <a:pt x="38272" y="656308"/>
                  </a:lnTo>
                  <a:lnTo>
                    <a:pt x="58780" y="697604"/>
                  </a:lnTo>
                  <a:lnTo>
                    <a:pt x="83173" y="736557"/>
                  </a:lnTo>
                  <a:lnTo>
                    <a:pt x="111207" y="772929"/>
                  </a:lnTo>
                  <a:lnTo>
                    <a:pt x="142636" y="806481"/>
                  </a:lnTo>
                  <a:lnTo>
                    <a:pt x="177217" y="836977"/>
                  </a:lnTo>
                  <a:lnTo>
                    <a:pt x="214703" y="864177"/>
                  </a:lnTo>
                  <a:lnTo>
                    <a:pt x="254849" y="887846"/>
                  </a:lnTo>
                  <a:lnTo>
                    <a:pt x="297412" y="907744"/>
                  </a:lnTo>
                  <a:lnTo>
                    <a:pt x="342145" y="923634"/>
                  </a:lnTo>
                  <a:lnTo>
                    <a:pt x="388803" y="935279"/>
                  </a:lnTo>
                  <a:lnTo>
                    <a:pt x="437143" y="942440"/>
                  </a:lnTo>
                  <a:lnTo>
                    <a:pt x="486918" y="944880"/>
                  </a:lnTo>
                  <a:lnTo>
                    <a:pt x="536692" y="942440"/>
                  </a:lnTo>
                  <a:lnTo>
                    <a:pt x="585032" y="935279"/>
                  </a:lnTo>
                  <a:lnTo>
                    <a:pt x="631690" y="923634"/>
                  </a:lnTo>
                  <a:lnTo>
                    <a:pt x="676423" y="907744"/>
                  </a:lnTo>
                  <a:lnTo>
                    <a:pt x="718986" y="887846"/>
                  </a:lnTo>
                  <a:lnTo>
                    <a:pt x="759132" y="864177"/>
                  </a:lnTo>
                  <a:lnTo>
                    <a:pt x="796618" y="836977"/>
                  </a:lnTo>
                  <a:lnTo>
                    <a:pt x="831199" y="806481"/>
                  </a:lnTo>
                  <a:lnTo>
                    <a:pt x="862628" y="772929"/>
                  </a:lnTo>
                  <a:lnTo>
                    <a:pt x="890662" y="736557"/>
                  </a:lnTo>
                  <a:lnTo>
                    <a:pt x="915055" y="697604"/>
                  </a:lnTo>
                  <a:lnTo>
                    <a:pt x="935563" y="656308"/>
                  </a:lnTo>
                  <a:lnTo>
                    <a:pt x="951940" y="612905"/>
                  </a:lnTo>
                  <a:lnTo>
                    <a:pt x="963941" y="567634"/>
                  </a:lnTo>
                  <a:lnTo>
                    <a:pt x="971321" y="520733"/>
                  </a:lnTo>
                  <a:lnTo>
                    <a:pt x="973836" y="472439"/>
                  </a:lnTo>
                  <a:lnTo>
                    <a:pt x="971321" y="424125"/>
                  </a:lnTo>
                  <a:lnTo>
                    <a:pt x="963941" y="377208"/>
                  </a:lnTo>
                  <a:lnTo>
                    <a:pt x="951940" y="331927"/>
                  </a:lnTo>
                  <a:lnTo>
                    <a:pt x="935563" y="288518"/>
                  </a:lnTo>
                  <a:lnTo>
                    <a:pt x="915055" y="247218"/>
                  </a:lnTo>
                  <a:lnTo>
                    <a:pt x="890662" y="208266"/>
                  </a:lnTo>
                  <a:lnTo>
                    <a:pt x="862628" y="171897"/>
                  </a:lnTo>
                  <a:lnTo>
                    <a:pt x="831199" y="138350"/>
                  </a:lnTo>
                  <a:lnTo>
                    <a:pt x="796618" y="107861"/>
                  </a:lnTo>
                  <a:lnTo>
                    <a:pt x="759132" y="80668"/>
                  </a:lnTo>
                  <a:lnTo>
                    <a:pt x="718986" y="57008"/>
                  </a:lnTo>
                  <a:lnTo>
                    <a:pt x="676423" y="37117"/>
                  </a:lnTo>
                  <a:lnTo>
                    <a:pt x="631690" y="21234"/>
                  </a:lnTo>
                  <a:lnTo>
                    <a:pt x="585032" y="9595"/>
                  </a:lnTo>
                  <a:lnTo>
                    <a:pt x="536692" y="2438"/>
                  </a:lnTo>
                  <a:lnTo>
                    <a:pt x="486918" y="0"/>
                  </a:lnTo>
                  <a:close/>
                </a:path>
              </a:pathLst>
            </a:custGeom>
            <a:solidFill>
              <a:srgbClr val="15A241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6579107" y="3678935"/>
              <a:ext cx="974090" cy="944880"/>
            </a:xfrm>
            <a:custGeom>
              <a:avLst/>
              <a:gdLst/>
              <a:ahLst/>
              <a:cxnLst/>
              <a:rect l="l" t="t" r="r" b="b"/>
              <a:pathLst>
                <a:path w="974090" h="944879">
                  <a:moveTo>
                    <a:pt x="0" y="472439"/>
                  </a:moveTo>
                  <a:lnTo>
                    <a:pt x="2514" y="424125"/>
                  </a:lnTo>
                  <a:lnTo>
                    <a:pt x="9894" y="377208"/>
                  </a:lnTo>
                  <a:lnTo>
                    <a:pt x="21895" y="331927"/>
                  </a:lnTo>
                  <a:lnTo>
                    <a:pt x="38272" y="288518"/>
                  </a:lnTo>
                  <a:lnTo>
                    <a:pt x="58780" y="247218"/>
                  </a:lnTo>
                  <a:lnTo>
                    <a:pt x="83173" y="208266"/>
                  </a:lnTo>
                  <a:lnTo>
                    <a:pt x="111207" y="171897"/>
                  </a:lnTo>
                  <a:lnTo>
                    <a:pt x="142636" y="138350"/>
                  </a:lnTo>
                  <a:lnTo>
                    <a:pt x="177217" y="107861"/>
                  </a:lnTo>
                  <a:lnTo>
                    <a:pt x="214703" y="80668"/>
                  </a:lnTo>
                  <a:lnTo>
                    <a:pt x="254849" y="57008"/>
                  </a:lnTo>
                  <a:lnTo>
                    <a:pt x="297412" y="37117"/>
                  </a:lnTo>
                  <a:lnTo>
                    <a:pt x="342145" y="21234"/>
                  </a:lnTo>
                  <a:lnTo>
                    <a:pt x="388803" y="9595"/>
                  </a:lnTo>
                  <a:lnTo>
                    <a:pt x="437143" y="2438"/>
                  </a:lnTo>
                  <a:lnTo>
                    <a:pt x="486918" y="0"/>
                  </a:lnTo>
                  <a:lnTo>
                    <a:pt x="536692" y="2438"/>
                  </a:lnTo>
                  <a:lnTo>
                    <a:pt x="585032" y="9595"/>
                  </a:lnTo>
                  <a:lnTo>
                    <a:pt x="631690" y="21234"/>
                  </a:lnTo>
                  <a:lnTo>
                    <a:pt x="676423" y="37117"/>
                  </a:lnTo>
                  <a:lnTo>
                    <a:pt x="718986" y="57008"/>
                  </a:lnTo>
                  <a:lnTo>
                    <a:pt x="759132" y="80668"/>
                  </a:lnTo>
                  <a:lnTo>
                    <a:pt x="796618" y="107861"/>
                  </a:lnTo>
                  <a:lnTo>
                    <a:pt x="831199" y="138350"/>
                  </a:lnTo>
                  <a:lnTo>
                    <a:pt x="862628" y="171897"/>
                  </a:lnTo>
                  <a:lnTo>
                    <a:pt x="890662" y="208266"/>
                  </a:lnTo>
                  <a:lnTo>
                    <a:pt x="915055" y="247218"/>
                  </a:lnTo>
                  <a:lnTo>
                    <a:pt x="935563" y="288518"/>
                  </a:lnTo>
                  <a:lnTo>
                    <a:pt x="951940" y="331927"/>
                  </a:lnTo>
                  <a:lnTo>
                    <a:pt x="963941" y="377208"/>
                  </a:lnTo>
                  <a:lnTo>
                    <a:pt x="971321" y="424125"/>
                  </a:lnTo>
                  <a:lnTo>
                    <a:pt x="973836" y="472439"/>
                  </a:lnTo>
                  <a:lnTo>
                    <a:pt x="971321" y="520733"/>
                  </a:lnTo>
                  <a:lnTo>
                    <a:pt x="963941" y="567634"/>
                  </a:lnTo>
                  <a:lnTo>
                    <a:pt x="951940" y="612905"/>
                  </a:lnTo>
                  <a:lnTo>
                    <a:pt x="935563" y="656308"/>
                  </a:lnTo>
                  <a:lnTo>
                    <a:pt x="915055" y="697604"/>
                  </a:lnTo>
                  <a:lnTo>
                    <a:pt x="890662" y="736557"/>
                  </a:lnTo>
                  <a:lnTo>
                    <a:pt x="862628" y="772929"/>
                  </a:lnTo>
                  <a:lnTo>
                    <a:pt x="831199" y="806481"/>
                  </a:lnTo>
                  <a:lnTo>
                    <a:pt x="796618" y="836977"/>
                  </a:lnTo>
                  <a:lnTo>
                    <a:pt x="759132" y="864177"/>
                  </a:lnTo>
                  <a:lnTo>
                    <a:pt x="718986" y="887846"/>
                  </a:lnTo>
                  <a:lnTo>
                    <a:pt x="676423" y="907744"/>
                  </a:lnTo>
                  <a:lnTo>
                    <a:pt x="631690" y="923634"/>
                  </a:lnTo>
                  <a:lnTo>
                    <a:pt x="585032" y="935279"/>
                  </a:lnTo>
                  <a:lnTo>
                    <a:pt x="536692" y="942440"/>
                  </a:lnTo>
                  <a:lnTo>
                    <a:pt x="486918" y="944880"/>
                  </a:lnTo>
                  <a:lnTo>
                    <a:pt x="437143" y="942440"/>
                  </a:lnTo>
                  <a:lnTo>
                    <a:pt x="388803" y="935279"/>
                  </a:lnTo>
                  <a:lnTo>
                    <a:pt x="342145" y="923634"/>
                  </a:lnTo>
                  <a:lnTo>
                    <a:pt x="297412" y="907744"/>
                  </a:lnTo>
                  <a:lnTo>
                    <a:pt x="254849" y="887846"/>
                  </a:lnTo>
                  <a:lnTo>
                    <a:pt x="214703" y="864177"/>
                  </a:lnTo>
                  <a:lnTo>
                    <a:pt x="177217" y="836977"/>
                  </a:lnTo>
                  <a:lnTo>
                    <a:pt x="142636" y="806481"/>
                  </a:lnTo>
                  <a:lnTo>
                    <a:pt x="111207" y="772929"/>
                  </a:lnTo>
                  <a:lnTo>
                    <a:pt x="83173" y="736557"/>
                  </a:lnTo>
                  <a:lnTo>
                    <a:pt x="58780" y="697604"/>
                  </a:lnTo>
                  <a:lnTo>
                    <a:pt x="38272" y="656308"/>
                  </a:lnTo>
                  <a:lnTo>
                    <a:pt x="21895" y="612905"/>
                  </a:lnTo>
                  <a:lnTo>
                    <a:pt x="9894" y="567634"/>
                  </a:lnTo>
                  <a:lnTo>
                    <a:pt x="2514" y="520733"/>
                  </a:lnTo>
                  <a:lnTo>
                    <a:pt x="0" y="472439"/>
                  </a:lnTo>
                  <a:close/>
                </a:path>
              </a:pathLst>
            </a:custGeom>
            <a:ln w="12700">
              <a:solidFill>
                <a:srgbClr val="3984A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6641338" y="3961510"/>
            <a:ext cx="16700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1" i="0" u="none" strike="noStrike" kern="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8157527" y="2930270"/>
            <a:ext cx="3157220" cy="3850640"/>
            <a:chOff x="8157527" y="2930270"/>
            <a:chExt cx="3157220" cy="3850640"/>
          </a:xfrm>
        </p:grpSpPr>
        <p:pic>
          <p:nvPicPr>
            <p:cNvPr id="23" name="object 2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50833" y="2939794"/>
              <a:ext cx="2854198" cy="3831336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8162290" y="2935033"/>
              <a:ext cx="3147695" cy="3841115"/>
            </a:xfrm>
            <a:custGeom>
              <a:avLst/>
              <a:gdLst/>
              <a:ahLst/>
              <a:cxnLst/>
              <a:rect l="l" t="t" r="r" b="b"/>
              <a:pathLst>
                <a:path w="3147695" h="3841115">
                  <a:moveTo>
                    <a:pt x="0" y="3840861"/>
                  </a:moveTo>
                  <a:lnTo>
                    <a:pt x="3147441" y="3840861"/>
                  </a:lnTo>
                  <a:lnTo>
                    <a:pt x="3147441" y="0"/>
                  </a:lnTo>
                  <a:lnTo>
                    <a:pt x="0" y="0"/>
                  </a:lnTo>
                  <a:lnTo>
                    <a:pt x="0" y="3840861"/>
                  </a:lnTo>
                  <a:close/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7C3D598A-3F78-DBA8-6641-8F050635EBE7}"/>
              </a:ext>
            </a:extLst>
          </p:cNvPr>
          <p:cNvSpPr txBox="1"/>
          <p:nvPr/>
        </p:nvSpPr>
        <p:spPr>
          <a:xfrm>
            <a:off x="1390397" y="335657"/>
            <a:ext cx="10623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7.1.2 When Must You Start Following the SWPPP? </a:t>
            </a:r>
            <a:endParaRPr lang="en-US" sz="36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2804160"/>
            <a:chOff x="0" y="0"/>
            <a:chExt cx="12192000" cy="2804160"/>
          </a:xfrm>
        </p:grpSpPr>
        <p:sp>
          <p:nvSpPr>
            <p:cNvPr id="3" name="object 3"/>
            <p:cNvSpPr/>
            <p:nvPr/>
          </p:nvSpPr>
          <p:spPr>
            <a:xfrm>
              <a:off x="1469136" y="0"/>
              <a:ext cx="10723245" cy="1234440"/>
            </a:xfrm>
            <a:custGeom>
              <a:avLst/>
              <a:gdLst/>
              <a:ahLst/>
              <a:cxnLst/>
              <a:rect l="l" t="t" r="r" b="b"/>
              <a:pathLst>
                <a:path w="10723245" h="1234440">
                  <a:moveTo>
                    <a:pt x="0" y="1234440"/>
                  </a:moveTo>
                  <a:lnTo>
                    <a:pt x="10722864" y="1234440"/>
                  </a:lnTo>
                  <a:lnTo>
                    <a:pt x="10722864" y="0"/>
                  </a:lnTo>
                  <a:lnTo>
                    <a:pt x="0" y="0"/>
                  </a:lnTo>
                  <a:lnTo>
                    <a:pt x="0" y="1234440"/>
                  </a:lnTo>
                  <a:close/>
                </a:path>
              </a:pathLst>
            </a:custGeom>
            <a:solidFill>
              <a:srgbClr val="2D526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1469390" cy="1234440"/>
            </a:xfrm>
            <a:custGeom>
              <a:avLst/>
              <a:gdLst/>
              <a:ahLst/>
              <a:cxnLst/>
              <a:rect l="l" t="t" r="r" b="b"/>
              <a:pathLst>
                <a:path w="1469390" h="1234440">
                  <a:moveTo>
                    <a:pt x="0" y="1234440"/>
                  </a:moveTo>
                  <a:lnTo>
                    <a:pt x="1469136" y="1234440"/>
                  </a:lnTo>
                  <a:lnTo>
                    <a:pt x="1469136" y="0"/>
                  </a:lnTo>
                  <a:lnTo>
                    <a:pt x="0" y="0"/>
                  </a:lnTo>
                  <a:lnTo>
                    <a:pt x="0" y="1234440"/>
                  </a:lnTo>
                  <a:close/>
                </a:path>
              </a:pathLst>
            </a:custGeom>
            <a:solidFill>
              <a:srgbClr val="2D526F">
                <a:alpha val="69802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4215" y="92964"/>
              <a:ext cx="1062228" cy="106222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1234439"/>
              <a:ext cx="12192000" cy="1569720"/>
            </a:xfrm>
            <a:custGeom>
              <a:avLst/>
              <a:gdLst/>
              <a:ahLst/>
              <a:cxnLst/>
              <a:rect l="l" t="t" r="r" b="b"/>
              <a:pathLst>
                <a:path w="12192000" h="1569720">
                  <a:moveTo>
                    <a:pt x="12192000" y="0"/>
                  </a:moveTo>
                  <a:lnTo>
                    <a:pt x="0" y="0"/>
                  </a:lnTo>
                  <a:lnTo>
                    <a:pt x="0" y="1569719"/>
                  </a:lnTo>
                  <a:lnTo>
                    <a:pt x="12192000" y="1569719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7668542" y="3389131"/>
            <a:ext cx="3126740" cy="2941955"/>
            <a:chOff x="7668542" y="3389131"/>
            <a:chExt cx="3126740" cy="294195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68542" y="3389131"/>
              <a:ext cx="3126174" cy="294183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827263" y="3547871"/>
              <a:ext cx="2628900" cy="2444495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1342389" y="3034029"/>
            <a:ext cx="927100" cy="927100"/>
            <a:chOff x="1342389" y="3034029"/>
            <a:chExt cx="927100" cy="927100"/>
          </a:xfrm>
        </p:grpSpPr>
        <p:sp>
          <p:nvSpPr>
            <p:cNvPr id="12" name="object 12"/>
            <p:cNvSpPr/>
            <p:nvPr/>
          </p:nvSpPr>
          <p:spPr>
            <a:xfrm>
              <a:off x="1348739" y="3040379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457199" y="0"/>
                  </a:moveTo>
                  <a:lnTo>
                    <a:pt x="410458" y="2360"/>
                  </a:lnTo>
                  <a:lnTo>
                    <a:pt x="365066" y="9289"/>
                  </a:lnTo>
                  <a:lnTo>
                    <a:pt x="321253" y="20557"/>
                  </a:lnTo>
                  <a:lnTo>
                    <a:pt x="279249" y="35933"/>
                  </a:lnTo>
                  <a:lnTo>
                    <a:pt x="239283" y="55187"/>
                  </a:lnTo>
                  <a:lnTo>
                    <a:pt x="201587" y="78090"/>
                  </a:lnTo>
                  <a:lnTo>
                    <a:pt x="166390" y="104411"/>
                  </a:lnTo>
                  <a:lnTo>
                    <a:pt x="133921" y="133921"/>
                  </a:lnTo>
                  <a:lnTo>
                    <a:pt x="104411" y="166390"/>
                  </a:lnTo>
                  <a:lnTo>
                    <a:pt x="78090" y="201587"/>
                  </a:lnTo>
                  <a:lnTo>
                    <a:pt x="55187" y="239283"/>
                  </a:lnTo>
                  <a:lnTo>
                    <a:pt x="35933" y="279249"/>
                  </a:lnTo>
                  <a:lnTo>
                    <a:pt x="20557" y="321253"/>
                  </a:lnTo>
                  <a:lnTo>
                    <a:pt x="9289" y="365066"/>
                  </a:lnTo>
                  <a:lnTo>
                    <a:pt x="2360" y="410458"/>
                  </a:lnTo>
                  <a:lnTo>
                    <a:pt x="0" y="457200"/>
                  </a:lnTo>
                  <a:lnTo>
                    <a:pt x="2360" y="503941"/>
                  </a:lnTo>
                  <a:lnTo>
                    <a:pt x="9289" y="549333"/>
                  </a:lnTo>
                  <a:lnTo>
                    <a:pt x="20557" y="593146"/>
                  </a:lnTo>
                  <a:lnTo>
                    <a:pt x="35933" y="635150"/>
                  </a:lnTo>
                  <a:lnTo>
                    <a:pt x="55187" y="675116"/>
                  </a:lnTo>
                  <a:lnTo>
                    <a:pt x="78090" y="712812"/>
                  </a:lnTo>
                  <a:lnTo>
                    <a:pt x="104411" y="748009"/>
                  </a:lnTo>
                  <a:lnTo>
                    <a:pt x="133921" y="780478"/>
                  </a:lnTo>
                  <a:lnTo>
                    <a:pt x="166390" y="809988"/>
                  </a:lnTo>
                  <a:lnTo>
                    <a:pt x="201587" y="836309"/>
                  </a:lnTo>
                  <a:lnTo>
                    <a:pt x="239283" y="859212"/>
                  </a:lnTo>
                  <a:lnTo>
                    <a:pt x="279249" y="878466"/>
                  </a:lnTo>
                  <a:lnTo>
                    <a:pt x="321253" y="893842"/>
                  </a:lnTo>
                  <a:lnTo>
                    <a:pt x="365066" y="905110"/>
                  </a:lnTo>
                  <a:lnTo>
                    <a:pt x="410458" y="912039"/>
                  </a:lnTo>
                  <a:lnTo>
                    <a:pt x="457199" y="914400"/>
                  </a:lnTo>
                  <a:lnTo>
                    <a:pt x="503941" y="912039"/>
                  </a:lnTo>
                  <a:lnTo>
                    <a:pt x="549333" y="905110"/>
                  </a:lnTo>
                  <a:lnTo>
                    <a:pt x="593146" y="893842"/>
                  </a:lnTo>
                  <a:lnTo>
                    <a:pt x="635150" y="878466"/>
                  </a:lnTo>
                  <a:lnTo>
                    <a:pt x="675116" y="859212"/>
                  </a:lnTo>
                  <a:lnTo>
                    <a:pt x="712812" y="836309"/>
                  </a:lnTo>
                  <a:lnTo>
                    <a:pt x="748009" y="809988"/>
                  </a:lnTo>
                  <a:lnTo>
                    <a:pt x="780478" y="780478"/>
                  </a:lnTo>
                  <a:lnTo>
                    <a:pt x="809988" y="748009"/>
                  </a:lnTo>
                  <a:lnTo>
                    <a:pt x="836309" y="712812"/>
                  </a:lnTo>
                  <a:lnTo>
                    <a:pt x="859212" y="675116"/>
                  </a:lnTo>
                  <a:lnTo>
                    <a:pt x="878466" y="635150"/>
                  </a:lnTo>
                  <a:lnTo>
                    <a:pt x="893842" y="593146"/>
                  </a:lnTo>
                  <a:lnTo>
                    <a:pt x="905110" y="549333"/>
                  </a:lnTo>
                  <a:lnTo>
                    <a:pt x="912039" y="503941"/>
                  </a:lnTo>
                  <a:lnTo>
                    <a:pt x="914399" y="457200"/>
                  </a:lnTo>
                  <a:lnTo>
                    <a:pt x="912039" y="410458"/>
                  </a:lnTo>
                  <a:lnTo>
                    <a:pt x="905110" y="365066"/>
                  </a:lnTo>
                  <a:lnTo>
                    <a:pt x="893842" y="321253"/>
                  </a:lnTo>
                  <a:lnTo>
                    <a:pt x="878466" y="279249"/>
                  </a:lnTo>
                  <a:lnTo>
                    <a:pt x="859212" y="239283"/>
                  </a:lnTo>
                  <a:lnTo>
                    <a:pt x="836309" y="201587"/>
                  </a:lnTo>
                  <a:lnTo>
                    <a:pt x="809988" y="166390"/>
                  </a:lnTo>
                  <a:lnTo>
                    <a:pt x="780478" y="133921"/>
                  </a:lnTo>
                  <a:lnTo>
                    <a:pt x="748009" y="104411"/>
                  </a:lnTo>
                  <a:lnTo>
                    <a:pt x="712812" y="78090"/>
                  </a:lnTo>
                  <a:lnTo>
                    <a:pt x="675116" y="55187"/>
                  </a:lnTo>
                  <a:lnTo>
                    <a:pt x="635150" y="35933"/>
                  </a:lnTo>
                  <a:lnTo>
                    <a:pt x="593146" y="20557"/>
                  </a:lnTo>
                  <a:lnTo>
                    <a:pt x="549333" y="9289"/>
                  </a:lnTo>
                  <a:lnTo>
                    <a:pt x="503941" y="2360"/>
                  </a:lnTo>
                  <a:lnTo>
                    <a:pt x="457199" y="0"/>
                  </a:lnTo>
                  <a:close/>
                </a:path>
              </a:pathLst>
            </a:custGeom>
            <a:solidFill>
              <a:srgbClr val="D38317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1348739" y="3040379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0" y="457200"/>
                  </a:moveTo>
                  <a:lnTo>
                    <a:pt x="2360" y="410458"/>
                  </a:lnTo>
                  <a:lnTo>
                    <a:pt x="9289" y="365066"/>
                  </a:lnTo>
                  <a:lnTo>
                    <a:pt x="20557" y="321253"/>
                  </a:lnTo>
                  <a:lnTo>
                    <a:pt x="35933" y="279249"/>
                  </a:lnTo>
                  <a:lnTo>
                    <a:pt x="55187" y="239283"/>
                  </a:lnTo>
                  <a:lnTo>
                    <a:pt x="78090" y="201587"/>
                  </a:lnTo>
                  <a:lnTo>
                    <a:pt x="104411" y="166390"/>
                  </a:lnTo>
                  <a:lnTo>
                    <a:pt x="133921" y="133921"/>
                  </a:lnTo>
                  <a:lnTo>
                    <a:pt x="166390" y="104411"/>
                  </a:lnTo>
                  <a:lnTo>
                    <a:pt x="201587" y="78090"/>
                  </a:lnTo>
                  <a:lnTo>
                    <a:pt x="239283" y="55187"/>
                  </a:lnTo>
                  <a:lnTo>
                    <a:pt x="279249" y="35933"/>
                  </a:lnTo>
                  <a:lnTo>
                    <a:pt x="321253" y="20557"/>
                  </a:lnTo>
                  <a:lnTo>
                    <a:pt x="365066" y="9289"/>
                  </a:lnTo>
                  <a:lnTo>
                    <a:pt x="410458" y="2360"/>
                  </a:lnTo>
                  <a:lnTo>
                    <a:pt x="457199" y="0"/>
                  </a:lnTo>
                  <a:lnTo>
                    <a:pt x="503941" y="2360"/>
                  </a:lnTo>
                  <a:lnTo>
                    <a:pt x="549333" y="9289"/>
                  </a:lnTo>
                  <a:lnTo>
                    <a:pt x="593146" y="20557"/>
                  </a:lnTo>
                  <a:lnTo>
                    <a:pt x="635150" y="35933"/>
                  </a:lnTo>
                  <a:lnTo>
                    <a:pt x="675116" y="55187"/>
                  </a:lnTo>
                  <a:lnTo>
                    <a:pt x="712812" y="78090"/>
                  </a:lnTo>
                  <a:lnTo>
                    <a:pt x="748009" y="104411"/>
                  </a:lnTo>
                  <a:lnTo>
                    <a:pt x="780478" y="133921"/>
                  </a:lnTo>
                  <a:lnTo>
                    <a:pt x="809988" y="166390"/>
                  </a:lnTo>
                  <a:lnTo>
                    <a:pt x="836309" y="201587"/>
                  </a:lnTo>
                  <a:lnTo>
                    <a:pt x="859212" y="239283"/>
                  </a:lnTo>
                  <a:lnTo>
                    <a:pt x="878466" y="279249"/>
                  </a:lnTo>
                  <a:lnTo>
                    <a:pt x="893842" y="321253"/>
                  </a:lnTo>
                  <a:lnTo>
                    <a:pt x="905110" y="365066"/>
                  </a:lnTo>
                  <a:lnTo>
                    <a:pt x="912039" y="410458"/>
                  </a:lnTo>
                  <a:lnTo>
                    <a:pt x="914399" y="457200"/>
                  </a:lnTo>
                  <a:lnTo>
                    <a:pt x="912039" y="503941"/>
                  </a:lnTo>
                  <a:lnTo>
                    <a:pt x="905110" y="549333"/>
                  </a:lnTo>
                  <a:lnTo>
                    <a:pt x="893842" y="593146"/>
                  </a:lnTo>
                  <a:lnTo>
                    <a:pt x="878466" y="635150"/>
                  </a:lnTo>
                  <a:lnTo>
                    <a:pt x="859212" y="675116"/>
                  </a:lnTo>
                  <a:lnTo>
                    <a:pt x="836309" y="712812"/>
                  </a:lnTo>
                  <a:lnTo>
                    <a:pt x="809988" y="748009"/>
                  </a:lnTo>
                  <a:lnTo>
                    <a:pt x="780478" y="780478"/>
                  </a:lnTo>
                  <a:lnTo>
                    <a:pt x="748009" y="809988"/>
                  </a:lnTo>
                  <a:lnTo>
                    <a:pt x="712812" y="836309"/>
                  </a:lnTo>
                  <a:lnTo>
                    <a:pt x="675116" y="859212"/>
                  </a:lnTo>
                  <a:lnTo>
                    <a:pt x="635150" y="878466"/>
                  </a:lnTo>
                  <a:lnTo>
                    <a:pt x="593146" y="893842"/>
                  </a:lnTo>
                  <a:lnTo>
                    <a:pt x="549333" y="905110"/>
                  </a:lnTo>
                  <a:lnTo>
                    <a:pt x="503941" y="912039"/>
                  </a:lnTo>
                  <a:lnTo>
                    <a:pt x="457199" y="914400"/>
                  </a:lnTo>
                  <a:lnTo>
                    <a:pt x="410458" y="912039"/>
                  </a:lnTo>
                  <a:lnTo>
                    <a:pt x="365066" y="905110"/>
                  </a:lnTo>
                  <a:lnTo>
                    <a:pt x="321253" y="893842"/>
                  </a:lnTo>
                  <a:lnTo>
                    <a:pt x="279249" y="878466"/>
                  </a:lnTo>
                  <a:lnTo>
                    <a:pt x="239283" y="859212"/>
                  </a:lnTo>
                  <a:lnTo>
                    <a:pt x="201587" y="836309"/>
                  </a:lnTo>
                  <a:lnTo>
                    <a:pt x="166390" y="809988"/>
                  </a:lnTo>
                  <a:lnTo>
                    <a:pt x="133921" y="780478"/>
                  </a:lnTo>
                  <a:lnTo>
                    <a:pt x="104411" y="748009"/>
                  </a:lnTo>
                  <a:lnTo>
                    <a:pt x="78090" y="712812"/>
                  </a:lnTo>
                  <a:lnTo>
                    <a:pt x="55187" y="675116"/>
                  </a:lnTo>
                  <a:lnTo>
                    <a:pt x="35933" y="635150"/>
                  </a:lnTo>
                  <a:lnTo>
                    <a:pt x="20557" y="593146"/>
                  </a:lnTo>
                  <a:lnTo>
                    <a:pt x="9289" y="549333"/>
                  </a:lnTo>
                  <a:lnTo>
                    <a:pt x="2360" y="503941"/>
                  </a:lnTo>
                  <a:lnTo>
                    <a:pt x="0" y="457200"/>
                  </a:lnTo>
                  <a:close/>
                </a:path>
              </a:pathLst>
            </a:custGeom>
            <a:ln w="12699">
              <a:solidFill>
                <a:srgbClr val="3984A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78739" y="1626870"/>
            <a:ext cx="11614150" cy="47218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0" lvl="0" indent="-28702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sz="2400" b="0" i="0" u="none" strike="noStrike" kern="0" cap="none" spc="-4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kumimoji="0" sz="2400" b="0" i="0" u="none" strike="noStrike" kern="0" cap="none" spc="-2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must</a:t>
            </a:r>
            <a:r>
              <a:rPr kumimoji="0" sz="2400" b="0" i="0" u="none" strike="noStrike" kern="0" cap="none" spc="-2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develop the</a:t>
            </a:r>
            <a:r>
              <a:rPr kumimoji="0" sz="2400" b="0" i="0" u="none" strike="noStrike" kern="0" cap="none" spc="-2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SWPPP</a:t>
            </a:r>
            <a:r>
              <a:rPr kumimoji="0" sz="2400" b="0" i="0" u="none" strike="noStrike" kern="0" cap="none" spc="-6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before</a:t>
            </a:r>
            <a:r>
              <a:rPr kumimoji="0" sz="2400" b="0" i="0" u="none" strike="noStrike" kern="0" cap="none" spc="-2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kumimoji="0" sz="2400" b="0" i="0" u="none" strike="noStrike" kern="0" cap="none" spc="-1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submit</a:t>
            </a:r>
            <a:r>
              <a:rPr kumimoji="0" sz="2400" b="0" i="0" u="none" strike="noStrike" kern="0" cap="none" spc="-1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kumimoji="0" sz="2400" b="0" i="0" u="none" strike="noStrike" kern="0" cap="none" spc="-2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NOI</a:t>
            </a:r>
            <a:r>
              <a:rPr kumimoji="0" sz="2400" b="0" i="0" u="none" strike="noStrike" kern="0" cap="none" spc="-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kumimoji="0" sz="2400" b="0" i="0" u="none" strike="noStrike" kern="0" cap="none" spc="-3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most</a:t>
            </a:r>
            <a:r>
              <a:rPr kumimoji="0" sz="2400" b="0" i="0" u="none" strike="noStrike" kern="0" cap="none" spc="-1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overlooked 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step!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9085" marR="0" lvl="0" indent="-28702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sz="2400" b="0" i="0" u="none" strike="noStrike" kern="0" cap="none" spc="-4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kumimoji="0" sz="2400" b="0" i="0" u="none" strike="noStrike" kern="0" cap="none" spc="-2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must</a:t>
            </a:r>
            <a:r>
              <a:rPr kumimoji="0" sz="2400" b="0" i="0" u="none" strike="noStrike" kern="0" cap="none" spc="-1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start</a:t>
            </a:r>
            <a:r>
              <a:rPr kumimoji="0" sz="2400" b="0" i="0" u="none" strike="noStrike" kern="0" cap="none" spc="-4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following</a:t>
            </a:r>
            <a:r>
              <a:rPr kumimoji="0" sz="2400" b="0" i="0" u="none" strike="noStrike" kern="0" cap="none" spc="3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kumimoji="0" sz="2400" b="0" i="0" u="none" strike="noStrike" kern="0" cap="none" spc="-1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SWPPP</a:t>
            </a:r>
            <a:r>
              <a:rPr kumimoji="0" sz="2400" b="0" i="0" u="none" strike="noStrike" kern="0" cap="none" spc="-7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when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kumimoji="0" sz="2400" b="0" i="0" u="none" strike="noStrike" kern="0" cap="none" spc="-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receive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coverage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under</a:t>
            </a:r>
            <a:r>
              <a:rPr kumimoji="0" sz="2400" b="0" i="0" u="none" strike="noStrike" kern="0" cap="none" spc="-2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kumimoji="0" sz="2400" b="0" i="0" u="none" strike="noStrike" kern="0" cap="none" spc="-15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rgbClr val="093C5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permit.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7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9766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0" b="1" i="0" u="none" strike="noStrike" kern="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kumimoji="0" sz="4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2915" marR="8131175" lvl="0" indent="0" defTabSz="914400" eaLnBrk="1" fontAlgn="auto" latinLnBrk="0" hangingPunct="1">
              <a:lnSpc>
                <a:spcPct val="100000"/>
              </a:lnSpc>
              <a:spcBef>
                <a:spcPts val="24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kumimoji="0" sz="24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SWPPP</a:t>
            </a:r>
            <a:r>
              <a:rPr kumimoji="0" sz="24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requires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perimeter</a:t>
            </a:r>
            <a:r>
              <a:rPr kumimoji="0" sz="2400" b="0" i="0" u="none" strike="noStrike" kern="0" cap="none" spc="-9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controls,</a:t>
            </a:r>
            <a:r>
              <a:rPr kumimoji="0" sz="24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they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must</a:t>
            </a:r>
            <a:r>
              <a:rPr kumimoji="0" sz="24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kumimoji="0" sz="24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installed</a:t>
            </a:r>
            <a:r>
              <a:rPr kumimoji="0" sz="24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1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before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construction</a:t>
            </a:r>
            <a:r>
              <a:rPr kumimoji="0" sz="2400" b="0" i="0" u="none" strike="noStrike" kern="0" cap="none" spc="-9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activities commence.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825240" y="3233978"/>
            <a:ext cx="4086225" cy="3250565"/>
            <a:chOff x="3825240" y="3233978"/>
            <a:chExt cx="4086225" cy="3250565"/>
          </a:xfrm>
        </p:grpSpPr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825240" y="3233978"/>
              <a:ext cx="4085844" cy="325056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20312" y="3428999"/>
              <a:ext cx="3515867" cy="2680716"/>
            </a:xfrm>
            <a:prstGeom prst="rect">
              <a:avLst/>
            </a:prstGeom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50FB4484-3219-690A-914E-82C0A94FC0D8}"/>
              </a:ext>
            </a:extLst>
          </p:cNvPr>
          <p:cNvSpPr txBox="1"/>
          <p:nvPr/>
        </p:nvSpPr>
        <p:spPr>
          <a:xfrm>
            <a:off x="1390397" y="335657"/>
            <a:ext cx="10623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7.1.2 When Must You Start Following the SWPPP?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73322" y="1662429"/>
            <a:ext cx="8510905" cy="44544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000760" lvl="0" indent="0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Keep</a:t>
            </a:r>
            <a:r>
              <a:rPr kumimoji="0" sz="22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records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kumimoji="0" sz="22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construction</a:t>
            </a:r>
            <a:r>
              <a:rPr kumimoji="0" sz="22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site,</a:t>
            </a:r>
            <a:r>
              <a:rPr kumimoji="0" sz="22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kumimoji="0" sz="22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kumimoji="0" sz="22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kumimoji="0" sz="22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appropriate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alternative</a:t>
            </a:r>
            <a:r>
              <a:rPr kumimoji="0" sz="22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location</a:t>
            </a:r>
            <a:r>
              <a:rPr kumimoji="0" sz="2200" b="0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kumimoji="0" sz="22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specified</a:t>
            </a:r>
            <a:r>
              <a:rPr kumimoji="0" sz="22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kumimoji="0" sz="22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kumimoji="0" sz="22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NOI.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25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kumimoji="0" sz="2200" b="0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must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maintain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kumimoji="0" sz="22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site</a:t>
            </a:r>
            <a:r>
              <a:rPr kumimoji="0" sz="2200" b="1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log</a:t>
            </a:r>
            <a:r>
              <a:rPr kumimoji="0" sz="2200" b="1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notebook</a:t>
            </a:r>
            <a:r>
              <a:rPr kumimoji="0" sz="2200" b="1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kumimoji="0" sz="22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computer</a:t>
            </a:r>
            <a:r>
              <a:rPr kumimoji="0" sz="2200" b="1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file</a:t>
            </a:r>
            <a:r>
              <a:rPr kumimoji="0" sz="2200" b="1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folder</a:t>
            </a:r>
            <a:r>
              <a:rPr kumimoji="0" sz="2200" b="1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contains</a:t>
            </a:r>
            <a:r>
              <a:rPr kumimoji="0" sz="2200" b="0" i="0" u="none" strike="noStrike" kern="0" cap="none" spc="-8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copies</a:t>
            </a:r>
            <a:r>
              <a:rPr kumimoji="0" sz="2200" b="0" i="0" u="none" strike="noStrike" kern="0" cap="none" spc="-8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of: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69365" marR="0" lvl="0" indent="-342265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269365" algn="l"/>
                <a:tab pos="1270000" algn="l"/>
              </a:tabLst>
              <a:defRPr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kumimoji="0" sz="22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NOI,</a:t>
            </a:r>
            <a:r>
              <a:rPr kumimoji="0" sz="22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acknowledgment</a:t>
            </a:r>
            <a:r>
              <a:rPr kumimoji="0" sz="22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letter</a:t>
            </a:r>
            <a:r>
              <a:rPr kumimoji="0" sz="22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granting</a:t>
            </a:r>
            <a:r>
              <a:rPr kumimoji="0" sz="22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coverage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69365" marR="0" lvl="0" indent="-342265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269365" algn="l"/>
                <a:tab pos="1270000" algn="l"/>
              </a:tabLst>
              <a:defRPr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kumimoji="0" sz="22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SWPPP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69365" marR="0" lvl="0" indent="-342265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269365" algn="l"/>
                <a:tab pos="1270000" algn="l"/>
              </a:tabLst>
              <a:defRPr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kumimoji="0" sz="2200" b="0" i="0" u="none" strike="noStrike" kern="0" cap="none" spc="-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inspection</a:t>
            </a:r>
            <a:r>
              <a:rPr kumimoji="0" sz="2200" b="0" i="0" u="none" strike="noStrike" kern="0" cap="none" spc="-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reports</a:t>
            </a:r>
            <a:r>
              <a:rPr kumimoji="0" sz="22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kumimoji="0" sz="22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records,</a:t>
            </a:r>
            <a:r>
              <a:rPr kumimoji="0" sz="22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69365" marR="0" lvl="0" indent="-342265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269365" algn="l"/>
                <a:tab pos="1270000" algn="l"/>
              </a:tabLst>
              <a:defRPr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kumimoji="0" sz="22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notifications</a:t>
            </a:r>
            <a:r>
              <a:rPr kumimoji="0" sz="22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kumimoji="0" sz="22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DEP</a:t>
            </a:r>
            <a:r>
              <a:rPr kumimoji="0" sz="2200" b="0" i="0" u="none" strike="noStrike" kern="0" cap="none" spc="-9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concerning</a:t>
            </a:r>
            <a:r>
              <a:rPr kumimoji="0" sz="22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kumimoji="0" sz="22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site.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25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4825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Keep</a:t>
            </a:r>
            <a:r>
              <a:rPr kumimoji="0" sz="22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kumimoji="0" sz="22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records</a:t>
            </a:r>
            <a:r>
              <a:rPr kumimoji="0" sz="22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kumimoji="0" sz="22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three</a:t>
            </a:r>
            <a:r>
              <a:rPr kumimoji="0" sz="2200" b="1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years</a:t>
            </a:r>
            <a:r>
              <a:rPr kumimoji="0" sz="2200" b="1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kumimoji="0" sz="22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kumimoji="0" sz="22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date</a:t>
            </a:r>
            <a:r>
              <a:rPr kumimoji="0" sz="22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kumimoji="0" sz="22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kumimoji="0" sz="22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site</a:t>
            </a:r>
            <a:r>
              <a:rPr kumimoji="0" sz="2200" b="0" i="0" u="sng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sng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has</a:t>
            </a:r>
            <a:r>
              <a:rPr kumimoji="0" sz="22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reached</a:t>
            </a:r>
            <a:r>
              <a:rPr kumimoji="0" sz="2200" b="0" i="0" u="sng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final</a:t>
            </a:r>
            <a:r>
              <a:rPr kumimoji="0" sz="2200" b="0" i="0" u="sng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stabilization</a:t>
            </a:r>
            <a:r>
              <a:rPr kumimoji="0" sz="2200" b="0" i="0" u="sng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kumimoji="0" sz="22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Notice</a:t>
            </a:r>
            <a:r>
              <a:rPr kumimoji="0" sz="22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kumimoji="0" sz="2200" b="0" i="0" u="none" strike="noStrike" kern="0" cap="none" spc="-9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Termination</a:t>
            </a:r>
            <a:r>
              <a:rPr kumimoji="0" sz="22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(NOT)</a:t>
            </a:r>
            <a:r>
              <a:rPr kumimoji="0" sz="22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submitted.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06805" y="291433"/>
            <a:ext cx="9978390" cy="776173"/>
          </a:xfrm>
          <a:prstGeom prst="rect">
            <a:avLst/>
          </a:prstGeom>
        </p:spPr>
        <p:txBody>
          <a:bodyPr vert="horz" wrap="square" lIns="0" tIns="76961" rIns="0" bIns="0" rtlCol="0">
            <a:spAutoFit/>
          </a:bodyPr>
          <a:lstStyle/>
          <a:p>
            <a:pPr marL="1097915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7.1.3</a:t>
            </a:r>
            <a:r>
              <a:rPr spc="-8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r>
              <a:rPr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Keep</a:t>
            </a:r>
            <a:r>
              <a:rPr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SWPPP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6814" y="1667880"/>
            <a:ext cx="2248306" cy="252722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7031" y="4608576"/>
            <a:ext cx="1597152" cy="159715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17648" y="5102867"/>
            <a:ext cx="629412" cy="608568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11276" y="1426845"/>
            <a:ext cx="694626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lvl="0" indent="0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>
                <a:tab pos="4012565" algn="l"/>
              </a:tabLst>
              <a:defRPr/>
            </a:pP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Must</a:t>
            </a:r>
            <a:r>
              <a:rPr kumimoji="0" sz="2000" b="1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keep</a:t>
            </a:r>
            <a:r>
              <a:rPr kumimoji="0" sz="2000" b="1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kumimoji="0" sz="2000" b="1" i="0" u="none" strike="noStrike" kern="0" cap="none" spc="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SWPPP</a:t>
            </a:r>
            <a:r>
              <a:rPr kumimoji="0" sz="2000" b="1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current.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	Sign</a:t>
            </a:r>
            <a:r>
              <a:rPr kumimoji="0" sz="2000" b="1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kumimoji="0" sz="2000" b="1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date</a:t>
            </a:r>
            <a:r>
              <a:rPr kumimoji="0" sz="2000" b="1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revisions, 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then</a:t>
            </a:r>
            <a:r>
              <a:rPr kumimoji="0" sz="2000" b="1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attach</a:t>
            </a:r>
            <a:r>
              <a:rPr kumimoji="0" sz="2000" b="1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kumimoji="0" sz="20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original.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11276" y="2340940"/>
            <a:ext cx="7232650" cy="636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Whenever</a:t>
            </a:r>
            <a:r>
              <a:rPr kumimoji="0" sz="20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any</a:t>
            </a:r>
            <a:r>
              <a:rPr kumimoji="0" sz="2000" b="0" i="1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kumimoji="0" sz="2000" b="0" i="1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kumimoji="0" sz="2000" b="0" i="1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following</a:t>
            </a:r>
            <a:r>
              <a:rPr kumimoji="0" sz="2000" b="0" i="1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events</a:t>
            </a:r>
            <a:r>
              <a:rPr kumimoji="0" sz="2000" b="0" i="1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occur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kumimoji="0" sz="20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(7)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seven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calendar</a:t>
            </a:r>
            <a:r>
              <a:rPr kumimoji="0" sz="20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days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kumimoji="0" sz="20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update</a:t>
            </a:r>
            <a:r>
              <a:rPr kumimoji="0" sz="20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kumimoji="0" sz="20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SWPPP: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1276" y="3256026"/>
            <a:ext cx="7197725" cy="33801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marR="0" lvl="0" indent="-287020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There</a:t>
            </a:r>
            <a:r>
              <a:rPr kumimoji="0" sz="20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change</a:t>
            </a:r>
            <a:r>
              <a:rPr kumimoji="0" sz="20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design,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construction,</a:t>
            </a:r>
            <a:r>
              <a:rPr kumimoji="0" sz="20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operation,</a:t>
            </a:r>
            <a:r>
              <a:rPr kumimoji="0" sz="20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9085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maintenance</a:t>
            </a:r>
            <a:r>
              <a:rPr kumimoji="0" sz="2000" b="0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kumimoji="0" sz="20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effect</a:t>
            </a:r>
            <a:r>
              <a:rPr kumimoji="0" sz="20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discharge</a:t>
            </a:r>
            <a:r>
              <a:rPr kumimoji="0" sz="20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kumimoji="0" sz="20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site.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9085" marR="659765" lvl="0" indent="-28702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There</a:t>
            </a:r>
            <a:r>
              <a:rPr kumimoji="0" sz="20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discharge</a:t>
            </a:r>
            <a:r>
              <a:rPr kumimoji="0" sz="20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point,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outfall,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change</a:t>
            </a:r>
            <a:r>
              <a:rPr kumimoji="0" sz="20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location.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9085" marR="0" lvl="0" indent="-28702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inspection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reveals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BMPs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performing.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9085" marR="29209" lvl="0" indent="-28702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kumimoji="0" sz="2000" b="0" i="0" u="none" strike="noStrike" kern="0" cap="none" spc="-1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kumimoji="0" sz="20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operator,</a:t>
            </a:r>
            <a:r>
              <a:rPr kumimoji="0" sz="2000" b="0" i="0" u="none" strike="noStrike" kern="0" cap="none" spc="-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contractor,</a:t>
            </a:r>
            <a:r>
              <a:rPr kumimoji="0" sz="2000" b="0" i="0" u="none" strike="noStrike" kern="0" cap="none" spc="-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subcontractor</a:t>
            </a:r>
            <a:r>
              <a:rPr kumimoji="0" sz="20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has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taken</a:t>
            </a:r>
            <a:r>
              <a:rPr kumimoji="0" sz="20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over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portion</a:t>
            </a:r>
            <a:r>
              <a:rPr kumimoji="0" sz="20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kumimoji="0" sz="20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project.</a:t>
            </a:r>
            <a:r>
              <a:rPr kumimoji="0" sz="20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Update</a:t>
            </a:r>
            <a:r>
              <a:rPr kumimoji="0" sz="2000" b="0" i="0" u="sng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kumimoji="0" sz="2000" b="0" i="0" u="sng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SWPPP</a:t>
            </a:r>
            <a:r>
              <a:rPr kumimoji="0" sz="2000" b="0" i="0" u="sng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kumimoji="0" sz="2000" b="0" i="0" u="sng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reflect</a:t>
            </a:r>
            <a:r>
              <a:rPr kumimoji="0" sz="2000" b="0" i="0" u="sng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sng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after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changes</a:t>
            </a:r>
            <a:r>
              <a:rPr kumimoji="0" sz="2000" b="0" i="0" u="sng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kumimoji="0" sz="2000" b="0" i="0" u="sng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make</a:t>
            </a:r>
            <a:r>
              <a:rPr kumimoji="0" sz="2000" b="0" i="0" u="sng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sure</a:t>
            </a:r>
            <a:r>
              <a:rPr kumimoji="0" sz="2000" b="0" i="0" u="sng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they</a:t>
            </a:r>
            <a:r>
              <a:rPr kumimoji="0" sz="2000" b="0" i="0" u="sng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sign</a:t>
            </a:r>
            <a:r>
              <a:rPr kumimoji="0" sz="2000" b="0" i="0" u="sng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on to</a:t>
            </a:r>
            <a:r>
              <a:rPr kumimoji="0" sz="2000" b="0" i="0" u="sng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kumimoji="0" sz="2000" b="0" i="0" u="sng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coverage</a:t>
            </a:r>
            <a:r>
              <a:rPr kumimoji="0" sz="2000" b="0" i="0" u="sng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sng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obtain</a:t>
            </a:r>
            <a:r>
              <a:rPr kumimoji="0" sz="2000" b="0" i="0" u="sng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kumimoji="0" sz="2000" b="0" i="0" u="sng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sng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coverage.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9085" marR="0" lvl="0" indent="-28702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kumimoji="0" sz="2000" b="0" i="0" u="none" strike="noStrike" kern="0" cap="none" spc="-1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release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containing</a:t>
            </a:r>
            <a:r>
              <a:rPr kumimoji="0" sz="20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hazard</a:t>
            </a:r>
            <a:r>
              <a:rPr kumimoji="0" sz="20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substance</a:t>
            </a:r>
            <a:r>
              <a:rPr kumimoji="0" sz="20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amount</a:t>
            </a:r>
            <a:r>
              <a:rPr kumimoji="0" sz="20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equal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or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9085" marR="0" lvl="0" indent="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greater</a:t>
            </a:r>
            <a:r>
              <a:rPr kumimoji="0" sz="20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than</a:t>
            </a:r>
            <a:r>
              <a:rPr kumimoji="0" sz="20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reportable</a:t>
            </a:r>
            <a:r>
              <a:rPr kumimoji="0" sz="20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amount</a:t>
            </a:r>
            <a:r>
              <a:rPr kumimoji="0" sz="20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during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24-Hour</a:t>
            </a:r>
            <a:r>
              <a:rPr kumimoji="0" sz="20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period.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20228" y="1400555"/>
            <a:ext cx="4172712" cy="5457442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8035035" y="6363182"/>
            <a:ext cx="3941445" cy="312420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0" rIns="0" bIns="0" rtlCol="0">
            <a:spAutoFit/>
          </a:bodyPr>
          <a:lstStyle/>
          <a:p>
            <a:pPr marL="635" marR="0" lvl="0" indent="0" defTabSz="914400" eaLnBrk="1" fontAlgn="auto" latinLnBrk="0" hangingPunct="1">
              <a:lnSpc>
                <a:spcPts val="241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kumimoji="0" sz="2200" b="0" i="0" u="none" strike="noStrike" kern="0" cap="none" spc="-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COOKIE</a:t>
            </a:r>
            <a:r>
              <a:rPr kumimoji="0" sz="2200" b="0" i="0" u="none" strike="noStrike" kern="0" cap="none" spc="-5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CUTTER</a:t>
            </a:r>
            <a:r>
              <a:rPr kumimoji="0" sz="2200" b="0" i="0" u="none" strike="noStrike" kern="0" cap="none" spc="-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PLANS</a:t>
            </a:r>
            <a:r>
              <a:rPr kumimoji="0" sz="2200" b="0" i="0" u="none" strike="noStrike" kern="0" cap="none" spc="-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200" b="0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kumimoji="0" sz="2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20228" y="2662427"/>
            <a:ext cx="4173220" cy="1271502"/>
          </a:xfrm>
          <a:prstGeom prst="rect">
            <a:avLst/>
          </a:prstGeom>
          <a:solidFill>
            <a:srgbClr val="000000">
              <a:alpha val="39999"/>
            </a:srgbClr>
          </a:solidFill>
        </p:spPr>
        <p:txBody>
          <a:bodyPr vert="horz" wrap="square" lIns="0" tIns="40005" rIns="0" bIns="0" rtlCol="0">
            <a:spAutoFit/>
          </a:bodyPr>
          <a:lstStyle/>
          <a:p>
            <a:pPr marL="103505" marR="95250" lvl="0" indent="0" algn="ctr" defTabSz="914400" eaLnBrk="1" fontAlgn="auto" latinLnBrk="0" hangingPunct="1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Each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site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unique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its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own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soil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characteristics,</a:t>
            </a:r>
            <a:r>
              <a:rPr kumimoji="0" sz="2000" b="0" i="0" u="none" strike="noStrike" kern="0" cap="none" spc="-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topography,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drainage</a:t>
            </a:r>
            <a:r>
              <a:rPr kumimoji="0" sz="2000" b="0" i="0" u="none" strike="noStrike" kern="0" cap="none" spc="-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patterns,</a:t>
            </a:r>
            <a:r>
              <a:rPr kumimoji="0" sz="2000" b="0" i="0" u="none" strike="noStrike" kern="0" cap="none" spc="-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09700" algn="l"/>
              </a:tabLst>
              <a:defRPr/>
            </a:pP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unforeseen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issues.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342664" y="299906"/>
            <a:ext cx="10498237" cy="667490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marL="294005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Arial" panose="020B0604020202020204" pitchFamily="34" charset="0"/>
                <a:cs typeface="Arial" panose="020B0604020202020204" pitchFamily="34" charset="0"/>
              </a:rPr>
              <a:t>7.1.4</a:t>
            </a:r>
            <a:r>
              <a:rPr sz="3600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dirty="0"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sz="36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dirty="0">
                <a:latin typeface="Arial" panose="020B0604020202020204" pitchFamily="34" charset="0"/>
                <a:cs typeface="Arial" panose="020B0604020202020204" pitchFamily="34" charset="0"/>
              </a:rPr>
              <a:t>Often</a:t>
            </a:r>
            <a:r>
              <a:rPr sz="36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dirty="0">
                <a:latin typeface="Arial" panose="020B0604020202020204" pitchFamily="34" charset="0"/>
                <a:cs typeface="Arial" panose="020B0604020202020204" pitchFamily="34" charset="0"/>
              </a:rPr>
              <a:t>Must</a:t>
            </a:r>
            <a:r>
              <a:rPr sz="36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36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dirty="0">
                <a:latin typeface="Arial" panose="020B0604020202020204" pitchFamily="34" charset="0"/>
                <a:cs typeface="Arial" panose="020B0604020202020204" pitchFamily="34" charset="0"/>
              </a:rPr>
              <a:t>SWPPP</a:t>
            </a:r>
            <a:r>
              <a:rPr sz="36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dirty="0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sz="36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spc="-10" dirty="0">
                <a:latin typeface="Arial" panose="020B0604020202020204" pitchFamily="34" charset="0"/>
                <a:cs typeface="Arial" panose="020B0604020202020204" pitchFamily="34" charset="0"/>
              </a:rPr>
              <a:t>Updated?</a:t>
            </a:r>
            <a:endParaRPr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FD5F6A-180B-4981-B86C-882B06A0FC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6651" y="1800496"/>
            <a:ext cx="3605349" cy="505750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19C1B2B-3ACB-4F73-ADB7-1DCF4153D3E5}"/>
              </a:ext>
            </a:extLst>
          </p:cNvPr>
          <p:cNvSpPr txBox="1"/>
          <p:nvPr/>
        </p:nvSpPr>
        <p:spPr>
          <a:xfrm>
            <a:off x="160639" y="1384855"/>
            <a:ext cx="831609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>
              <a:latin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</a:rPr>
              <a:t>Who Must Sign……..</a:t>
            </a:r>
          </a:p>
          <a:p>
            <a:endParaRPr lang="en-US" sz="2000" dirty="0">
              <a:latin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</a:rPr>
              <a:t>All contractors and subcontractors identified in the SWPPP</a:t>
            </a:r>
          </a:p>
          <a:p>
            <a:endParaRPr lang="en-US" sz="2000" dirty="0">
              <a:latin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</a:rPr>
              <a:t>With their full names and title</a:t>
            </a:r>
          </a:p>
          <a:p>
            <a:endParaRPr lang="en-US" sz="2000" dirty="0">
              <a:latin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</a:rPr>
              <a:t>Name, address, and telephone of the contracting firm and signature date as well  </a:t>
            </a:r>
          </a:p>
          <a:p>
            <a:endParaRPr lang="en-US" sz="2000" dirty="0">
              <a:latin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</a:rPr>
              <a:t>Sign the Certification statement: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8BD828-DB18-4978-A5F7-C715C8D8F75A}"/>
              </a:ext>
            </a:extLst>
          </p:cNvPr>
          <p:cNvSpPr txBox="1"/>
          <p:nvPr/>
        </p:nvSpPr>
        <p:spPr>
          <a:xfrm>
            <a:off x="0" y="5068864"/>
            <a:ext cx="9144000" cy="923330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</a:rPr>
              <a:t>"I certify under penalty of law that I understand, and shall comply with, the terms and conditions of the State of Florida Generic Permit for Stormwater Discharge from Large and Small Construction Activities and this Stormwater Pollution Prevention Plan."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B05A661-4388-4BFC-A7E9-952B0E1D3E3F}"/>
              </a:ext>
            </a:extLst>
          </p:cNvPr>
          <p:cNvSpPr txBox="1"/>
          <p:nvPr/>
        </p:nvSpPr>
        <p:spPr>
          <a:xfrm>
            <a:off x="160639" y="6061571"/>
            <a:ext cx="55386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</a:rPr>
              <a:t>X_____________________________________________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680E95-CB84-4BE0-83D0-4F9F6776B8A5}"/>
              </a:ext>
            </a:extLst>
          </p:cNvPr>
          <p:cNvSpPr txBox="1"/>
          <p:nvPr/>
        </p:nvSpPr>
        <p:spPr>
          <a:xfrm>
            <a:off x="1828801" y="250770"/>
            <a:ext cx="93746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7.1.5 Who Must Sign the SWPPP?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273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B738FE43-96AB-4EB4-9B04-5E7A08200E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3481" y="1286257"/>
            <a:ext cx="4628927" cy="557174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687562C-CB95-405E-B9A8-A17FDFD9F7E6}"/>
              </a:ext>
            </a:extLst>
          </p:cNvPr>
          <p:cNvSpPr txBox="1"/>
          <p:nvPr/>
        </p:nvSpPr>
        <p:spPr>
          <a:xfrm>
            <a:off x="0" y="1657207"/>
            <a:ext cx="746348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Within 14 calendar days after your site has achieved “final stabilization” and all discharges eliminated</a:t>
            </a:r>
            <a:r>
              <a:rPr lang="en-US" sz="2400" dirty="0">
                <a:latin typeface="Arial" panose="020B0604020202020204" pitchFamily="34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</a:rPr>
              <a:t>All dewatering discharges authorized by this permit have ceased.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</a:rPr>
              <a:t>All stormwater discharges caused by construction activities have ended.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</a:rPr>
              <a:t>Any other discharge caused by construction has ended.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52EBE1-25F5-4FD8-BA24-BE2DE3363762}"/>
              </a:ext>
            </a:extLst>
          </p:cNvPr>
          <p:cNvSpPr txBox="1"/>
          <p:nvPr/>
        </p:nvSpPr>
        <p:spPr>
          <a:xfrm>
            <a:off x="1524000" y="295120"/>
            <a:ext cx="1056840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7.2 Submitting the Notice of Termination (NOT)</a:t>
            </a:r>
            <a:endParaRPr lang="en-US" sz="3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5710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19D276B-D043-4BAB-9164-B3BF38503AB7}"/>
              </a:ext>
            </a:extLst>
          </p:cNvPr>
          <p:cNvSpPr txBox="1"/>
          <p:nvPr/>
        </p:nvSpPr>
        <p:spPr>
          <a:xfrm>
            <a:off x="599463" y="1384919"/>
            <a:ext cx="7871082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Coverage is NOT transferable. </a:t>
            </a:r>
          </a:p>
          <a:p>
            <a:endParaRPr lang="en-US" sz="2000" dirty="0">
              <a:latin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</a:rPr>
              <a:t>New owner/operator will need to develop </a:t>
            </a:r>
            <a:r>
              <a:rPr lang="en-US" sz="2000" dirty="0">
                <a:highlight>
                  <a:srgbClr val="FFFF00"/>
                </a:highlight>
                <a:latin typeface="Arial" panose="020B0604020202020204" pitchFamily="34" charset="0"/>
              </a:rPr>
              <a:t>their own SWPPP and submit their own NOI and fee.</a:t>
            </a:r>
          </a:p>
          <a:p>
            <a:endParaRPr lang="en-US" sz="2000" dirty="0">
              <a:latin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</a:rPr>
              <a:t>You will need to terminate your coverage by submitting a NOT within 14 calendar days of relinquishing control. </a:t>
            </a:r>
          </a:p>
          <a:p>
            <a:endParaRPr lang="en-US" sz="2000" dirty="0">
              <a:latin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</a:rPr>
              <a:t>Again, it is the new owner/operator’s responsibility to obtain coverage </a:t>
            </a:r>
            <a:r>
              <a:rPr lang="en-US" sz="2000" dirty="0">
                <a:highlight>
                  <a:srgbClr val="FFFF00"/>
                </a:highlight>
                <a:latin typeface="Arial" panose="020B0604020202020204" pitchFamily="34" charset="0"/>
              </a:rPr>
              <a:t>before your NOT is submitted</a:t>
            </a:r>
            <a:r>
              <a:rPr lang="en-US" sz="2000" dirty="0">
                <a:latin typeface="Arial" panose="020B0604020202020204" pitchFamily="34" charset="0"/>
              </a:rPr>
              <a:t>. </a:t>
            </a:r>
          </a:p>
          <a:p>
            <a:endParaRPr lang="en-US" sz="2000" dirty="0">
              <a:latin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</a:rPr>
              <a:t>Someone must always be properly permitted – no gaps!</a:t>
            </a:r>
          </a:p>
        </p:txBody>
      </p:sp>
      <p:pic>
        <p:nvPicPr>
          <p:cNvPr id="9" name="Picture 8" descr="A screenshot of a social media post&#10;&#10;Description generated with very high confidence">
            <a:extLst>
              <a:ext uri="{FF2B5EF4-FFF2-40B4-BE49-F238E27FC236}">
                <a16:creationId xmlns:a16="http://schemas.microsoft.com/office/drawing/2014/main" id="{0C86BC5E-FCE7-44DD-B077-ACE1A9D93A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8987" y="1384919"/>
            <a:ext cx="2923550" cy="3798809"/>
          </a:xfrm>
          <a:prstGeom prst="rect">
            <a:avLst/>
          </a:prstGeom>
        </p:spPr>
      </p:pic>
      <p:pic>
        <p:nvPicPr>
          <p:cNvPr id="11" name="Picture 10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36D48A58-2F2F-438A-B50E-07677B58F0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8722" y="3922961"/>
            <a:ext cx="2718977" cy="2771555"/>
          </a:xfrm>
          <a:prstGeom prst="rect">
            <a:avLst/>
          </a:prstGeom>
        </p:spPr>
      </p:pic>
      <p:sp>
        <p:nvSpPr>
          <p:cNvPr id="12" name="Arrow: Right 11">
            <a:extLst>
              <a:ext uri="{FF2B5EF4-FFF2-40B4-BE49-F238E27FC236}">
                <a16:creationId xmlns:a16="http://schemas.microsoft.com/office/drawing/2014/main" id="{70030A84-FF8A-418A-95CD-D23077F97047}"/>
              </a:ext>
            </a:extLst>
          </p:cNvPr>
          <p:cNvSpPr/>
          <p:nvPr/>
        </p:nvSpPr>
        <p:spPr>
          <a:xfrm>
            <a:off x="4361269" y="2503756"/>
            <a:ext cx="4307717" cy="322846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3" name="Arrow: Bent-Up 12">
            <a:extLst>
              <a:ext uri="{FF2B5EF4-FFF2-40B4-BE49-F238E27FC236}">
                <a16:creationId xmlns:a16="http://schemas.microsoft.com/office/drawing/2014/main" id="{D373F652-8BB6-491A-8752-F2B20BACE1B9}"/>
              </a:ext>
            </a:extLst>
          </p:cNvPr>
          <p:cNvSpPr/>
          <p:nvPr/>
        </p:nvSpPr>
        <p:spPr>
          <a:xfrm rot="5400000">
            <a:off x="6292409" y="3658703"/>
            <a:ext cx="673375" cy="3723426"/>
          </a:xfrm>
          <a:prstGeom prst="bentUpArrow">
            <a:avLst>
              <a:gd name="adj1" fmla="val 25000"/>
              <a:gd name="adj2" fmla="val 20664"/>
              <a:gd name="adj3" fmla="val 36905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7DC699C-0D08-4A86-8FDA-62BB1CFF3AA4}"/>
              </a:ext>
            </a:extLst>
          </p:cNvPr>
          <p:cNvSpPr txBox="1"/>
          <p:nvPr/>
        </p:nvSpPr>
        <p:spPr>
          <a:xfrm>
            <a:off x="2213709" y="248600"/>
            <a:ext cx="85957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7.2.1 Can a CGP be Transferred?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2802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ceiling, indoor, floor, wall&#10;&#10;Description generated with very high confidence">
            <a:extLst>
              <a:ext uri="{FF2B5EF4-FFF2-40B4-BE49-F238E27FC236}">
                <a16:creationId xmlns:a16="http://schemas.microsoft.com/office/drawing/2014/main" id="{DCB5DC66-220C-4175-B305-CF4392822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2270" y="1550151"/>
            <a:ext cx="4839730" cy="471454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14346E1-D67D-42D1-86C9-612258B0C24A}"/>
              </a:ext>
            </a:extLst>
          </p:cNvPr>
          <p:cNvSpPr/>
          <p:nvPr/>
        </p:nvSpPr>
        <p:spPr>
          <a:xfrm>
            <a:off x="8258467" y="5683463"/>
            <a:ext cx="333136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Stormwater Notices Center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ABF93CB-58AF-4799-8387-1A7C92B12EFD}"/>
              </a:ext>
            </a:extLst>
          </p:cNvPr>
          <p:cNvSpPr txBox="1"/>
          <p:nvPr/>
        </p:nvSpPr>
        <p:spPr>
          <a:xfrm>
            <a:off x="2626720" y="228384"/>
            <a:ext cx="753350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7.2.2 How to Submit a NOT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2" name="object 4">
            <a:extLst>
              <a:ext uri="{FF2B5EF4-FFF2-40B4-BE49-F238E27FC236}">
                <a16:creationId xmlns:a16="http://schemas.microsoft.com/office/drawing/2014/main" id="{10871975-8341-DA39-F5C5-0BF1E6585ACC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5330" y="1793938"/>
            <a:ext cx="1027126" cy="984123"/>
          </a:xfrm>
          <a:prstGeom prst="rect">
            <a:avLst/>
          </a:prstGeom>
        </p:spPr>
      </p:pic>
      <p:sp>
        <p:nvSpPr>
          <p:cNvPr id="4" name="object 5">
            <a:extLst>
              <a:ext uri="{FF2B5EF4-FFF2-40B4-BE49-F238E27FC236}">
                <a16:creationId xmlns:a16="http://schemas.microsoft.com/office/drawing/2014/main" id="{B7EC8C81-3059-5DA6-824F-53D96DBC5921}"/>
              </a:ext>
            </a:extLst>
          </p:cNvPr>
          <p:cNvSpPr txBox="1"/>
          <p:nvPr/>
        </p:nvSpPr>
        <p:spPr>
          <a:xfrm>
            <a:off x="115747" y="1706626"/>
            <a:ext cx="11605489" cy="46814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7668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CE1E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sz="2000" b="1" spc="-45" dirty="0">
                <a:solidFill>
                  <a:srgbClr val="CE1E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dirty="0">
                <a:solidFill>
                  <a:srgbClr val="CE1E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sz="2000" b="1" spc="-55" dirty="0">
                <a:solidFill>
                  <a:srgbClr val="CE1E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dirty="0">
                <a:solidFill>
                  <a:srgbClr val="CE1E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submit</a:t>
            </a:r>
            <a:r>
              <a:rPr sz="2000" b="1" spc="-45" dirty="0">
                <a:solidFill>
                  <a:srgbClr val="CE1E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dirty="0">
                <a:solidFill>
                  <a:srgbClr val="CE1E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000" b="1" spc="-50" dirty="0">
                <a:solidFill>
                  <a:srgbClr val="CE1E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dirty="0">
                <a:solidFill>
                  <a:srgbClr val="CE1E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</a:t>
            </a:r>
            <a:r>
              <a:rPr sz="2000" b="1" spc="-50" dirty="0">
                <a:solidFill>
                  <a:srgbClr val="CE1E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0" dirty="0">
                <a:solidFill>
                  <a:srgbClr val="CE1E5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electronically: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6680" marR="4582795">
              <a:lnSpc>
                <a:spcPct val="100000"/>
              </a:lnSpc>
              <a:spcBef>
                <a:spcPts val="5"/>
              </a:spcBef>
              <a:tabLst>
                <a:tab pos="2249805" algn="l"/>
              </a:tabLst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0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sz="20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sz="20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sz="20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filed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online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sz="20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DEP's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Business Portal: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20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http://www.fldepportal.com/go/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4335145">
              <a:lnSpc>
                <a:spcPct val="100000"/>
              </a:lnSpc>
              <a:spcBef>
                <a:spcPts val="5"/>
              </a:spcBef>
            </a:pPr>
            <a:r>
              <a:rPr sz="2200" spc="-25" dirty="0">
                <a:latin typeface="Arial" panose="020B0604020202020204" pitchFamily="34" charset="0"/>
                <a:cs typeface="Arial" panose="020B0604020202020204" pitchFamily="34" charset="0"/>
              </a:rPr>
              <a:t>Alternatively,</a:t>
            </a:r>
            <a:r>
              <a:rPr sz="22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sz="22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sz="22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submit</a:t>
            </a:r>
            <a:r>
              <a:rPr sz="22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sz="22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sz="2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email</a:t>
            </a:r>
            <a:r>
              <a:rPr sz="22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22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-25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sz="2200" spc="-20" dirty="0">
                <a:latin typeface="Arial" panose="020B0604020202020204" pitchFamily="34" charset="0"/>
                <a:cs typeface="Arial" panose="020B0604020202020204" pitchFamily="34" charset="0"/>
              </a:rPr>
              <a:t>Stormwater</a:t>
            </a:r>
            <a:r>
              <a:rPr sz="22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Notices</a:t>
            </a:r>
            <a:r>
              <a:rPr sz="22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Center</a:t>
            </a:r>
            <a:r>
              <a:rPr sz="22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sz="22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-10" dirty="0">
                <a:latin typeface="Arial" panose="020B0604020202020204" pitchFamily="34" charset="0"/>
                <a:cs typeface="Arial" panose="020B0604020202020204" pitchFamily="34" charset="0"/>
              </a:rPr>
              <a:t>downloading</a:t>
            </a:r>
            <a:r>
              <a:rPr sz="2200" spc="-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2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sz="22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sz="2200" spc="-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-10" dirty="0">
                <a:latin typeface="Arial" panose="020B0604020202020204" pitchFamily="34" charset="0"/>
                <a:cs typeface="Arial" panose="020B0604020202020204" pitchFamily="34" charset="0"/>
              </a:rPr>
              <a:t>DEP's </a:t>
            </a: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NPDES</a:t>
            </a:r>
            <a:r>
              <a:rPr sz="2200" spc="-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Permits</a:t>
            </a:r>
            <a:r>
              <a:rPr sz="2200" spc="-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2200" spc="-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Forms</a:t>
            </a:r>
            <a:r>
              <a:rPr sz="2200" spc="-8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-10" dirty="0">
                <a:latin typeface="Arial" panose="020B0604020202020204" pitchFamily="34" charset="0"/>
                <a:cs typeface="Arial" panose="020B0604020202020204" pitchFamily="34" charset="0"/>
              </a:rPr>
              <a:t>website:</a:t>
            </a:r>
            <a:endParaRPr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1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4704080">
              <a:lnSpc>
                <a:spcPct val="100000"/>
              </a:lnSpc>
            </a:pPr>
            <a:r>
              <a:rPr sz="22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https://floridadep.gov/water/stormwater/content/npdes-</a:t>
            </a:r>
            <a:r>
              <a:rPr sz="2200" spc="-10" dirty="0">
                <a:solidFill>
                  <a:srgbClr val="0462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u="sng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permits-and-</a:t>
            </a:r>
            <a:r>
              <a:rPr sz="22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forms</a:t>
            </a:r>
            <a:endParaRPr lang="en-US" sz="2200" u="sng" spc="-10" dirty="0">
              <a:solidFill>
                <a:srgbClr val="0462C1"/>
              </a:solidFill>
              <a:uFill>
                <a:solidFill>
                  <a:srgbClr val="0462C1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4704080">
              <a:lnSpc>
                <a:spcPct val="100000"/>
              </a:lnSpc>
            </a:pPr>
            <a:endParaRPr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4742180">
              <a:lnSpc>
                <a:spcPct val="100000"/>
              </a:lnSpc>
              <a:spcBef>
                <a:spcPts val="434"/>
              </a:spcBef>
            </a:pP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2200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-10" dirty="0">
                <a:latin typeface="Arial" panose="020B0604020202020204" pitchFamily="34" charset="0"/>
                <a:cs typeface="Arial" panose="020B0604020202020204" pitchFamily="34" charset="0"/>
              </a:rPr>
              <a:t>additional</a:t>
            </a:r>
            <a:r>
              <a:rPr sz="2200" spc="-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-10" dirty="0">
                <a:latin typeface="Arial" panose="020B0604020202020204" pitchFamily="34" charset="0"/>
                <a:cs typeface="Arial" panose="020B0604020202020204" pitchFamily="34" charset="0"/>
              </a:rPr>
              <a:t>assistance,</a:t>
            </a:r>
            <a:r>
              <a:rPr sz="2200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-10" dirty="0">
                <a:latin typeface="Arial" panose="020B0604020202020204" pitchFamily="34" charset="0"/>
                <a:cs typeface="Arial" panose="020B0604020202020204" pitchFamily="34" charset="0"/>
              </a:rPr>
              <a:t>contact</a:t>
            </a:r>
            <a:r>
              <a:rPr sz="2200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2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-10" dirty="0">
                <a:latin typeface="Arial" panose="020B0604020202020204" pitchFamily="34" charset="0"/>
                <a:cs typeface="Arial" panose="020B0604020202020204" pitchFamily="34" charset="0"/>
              </a:rPr>
              <a:t>Stormwater</a:t>
            </a:r>
            <a:r>
              <a:rPr sz="22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-10" dirty="0">
                <a:latin typeface="Arial" panose="020B0604020202020204" pitchFamily="34" charset="0"/>
                <a:cs typeface="Arial" panose="020B0604020202020204" pitchFamily="34" charset="0"/>
              </a:rPr>
              <a:t>Notices </a:t>
            </a: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Center</a:t>
            </a:r>
            <a:r>
              <a:rPr sz="22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dirty="0">
                <a:latin typeface="Arial" panose="020B0604020202020204" pitchFamily="34" charset="0"/>
                <a:cs typeface="Arial" panose="020B0604020202020204" pitchFamily="34" charset="0"/>
              </a:rPr>
              <a:t>at:</a:t>
            </a:r>
            <a:r>
              <a:rPr sz="2200" spc="-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b="1" dirty="0">
                <a:latin typeface="Arial" panose="020B0604020202020204" pitchFamily="34" charset="0"/>
                <a:cs typeface="Arial" panose="020B0604020202020204" pitchFamily="34" charset="0"/>
              </a:rPr>
              <a:t>(866)</a:t>
            </a:r>
            <a:r>
              <a:rPr sz="2200" b="1" spc="-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b="1" dirty="0">
                <a:latin typeface="Arial" panose="020B0604020202020204" pitchFamily="34" charset="0"/>
                <a:cs typeface="Arial" panose="020B0604020202020204" pitchFamily="34" charset="0"/>
              </a:rPr>
              <a:t>336–6312</a:t>
            </a:r>
            <a:r>
              <a:rPr sz="2200" b="1" spc="-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200" spc="-20" dirty="0">
                <a:latin typeface="Arial" panose="020B0604020202020204" pitchFamily="34" charset="0"/>
                <a:cs typeface="Arial" panose="020B0604020202020204" pitchFamily="34" charset="0"/>
              </a:rPr>
              <a:t>(toll-</a:t>
            </a:r>
            <a:r>
              <a:rPr sz="2200" spc="-10" dirty="0">
                <a:latin typeface="Arial" panose="020B0604020202020204" pitchFamily="34" charset="0"/>
                <a:cs typeface="Arial" panose="020B0604020202020204" pitchFamily="34" charset="0"/>
              </a:rPr>
              <a:t>free).</a:t>
            </a:r>
            <a:endParaRPr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041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95510" y="1413510"/>
            <a:ext cx="5366022" cy="1580006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2148585" y="3111876"/>
            <a:ext cx="6390640" cy="3620135"/>
            <a:chOff x="2148585" y="3111876"/>
            <a:chExt cx="6390640" cy="362013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79910" y="3111876"/>
              <a:ext cx="5358959" cy="361967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154935" y="3476243"/>
              <a:ext cx="1224280" cy="334010"/>
            </a:xfrm>
            <a:custGeom>
              <a:avLst/>
              <a:gdLst/>
              <a:ahLst/>
              <a:cxnLst/>
              <a:rect l="l" t="t" r="r" b="b"/>
              <a:pathLst>
                <a:path w="1224279" h="334010">
                  <a:moveTo>
                    <a:pt x="1056894" y="0"/>
                  </a:moveTo>
                  <a:lnTo>
                    <a:pt x="1056894" y="83438"/>
                  </a:lnTo>
                  <a:lnTo>
                    <a:pt x="0" y="83438"/>
                  </a:lnTo>
                  <a:lnTo>
                    <a:pt x="0" y="250316"/>
                  </a:lnTo>
                  <a:lnTo>
                    <a:pt x="1056894" y="250316"/>
                  </a:lnTo>
                  <a:lnTo>
                    <a:pt x="1056894" y="333755"/>
                  </a:lnTo>
                  <a:lnTo>
                    <a:pt x="1223772" y="166877"/>
                  </a:lnTo>
                  <a:lnTo>
                    <a:pt x="1056894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2154935" y="3476243"/>
              <a:ext cx="1224280" cy="334010"/>
            </a:xfrm>
            <a:custGeom>
              <a:avLst/>
              <a:gdLst/>
              <a:ahLst/>
              <a:cxnLst/>
              <a:rect l="l" t="t" r="r" b="b"/>
              <a:pathLst>
                <a:path w="1224279" h="334010">
                  <a:moveTo>
                    <a:pt x="0" y="83438"/>
                  </a:moveTo>
                  <a:lnTo>
                    <a:pt x="1056894" y="83438"/>
                  </a:lnTo>
                  <a:lnTo>
                    <a:pt x="1056894" y="0"/>
                  </a:lnTo>
                  <a:lnTo>
                    <a:pt x="1223772" y="166877"/>
                  </a:lnTo>
                  <a:lnTo>
                    <a:pt x="1056894" y="333755"/>
                  </a:lnTo>
                  <a:lnTo>
                    <a:pt x="1056894" y="250316"/>
                  </a:lnTo>
                  <a:lnTo>
                    <a:pt x="0" y="250316"/>
                  </a:lnTo>
                  <a:lnTo>
                    <a:pt x="0" y="83438"/>
                  </a:lnTo>
                  <a:close/>
                </a:path>
              </a:pathLst>
            </a:custGeom>
            <a:ln w="12700">
              <a:solidFill>
                <a:srgbClr val="3984A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709979" y="3338829"/>
            <a:ext cx="1101091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Contents</a:t>
            </a:r>
            <a:r>
              <a:rPr kumimoji="0" sz="18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of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the</a:t>
            </a:r>
            <a:r>
              <a:rPr kumimoji="0" sz="1800" b="0" i="0" u="none" strike="noStrike" kern="0" cap="none" spc="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SWPPP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09979" y="1793875"/>
            <a:ext cx="133873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CGP</a:t>
            </a:r>
            <a:r>
              <a:rPr kumimoji="0" sz="18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Part</a:t>
            </a:r>
            <a:r>
              <a:rPr kumimoji="0" sz="18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4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6821E34-B90B-EFB3-830A-4AABCA75F402}"/>
              </a:ext>
            </a:extLst>
          </p:cNvPr>
          <p:cNvSpPr txBox="1"/>
          <p:nvPr/>
        </p:nvSpPr>
        <p:spPr>
          <a:xfrm>
            <a:off x="1660479" y="240058"/>
            <a:ext cx="10044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7.1.1 What Must the SWPPP Contain? 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1249680"/>
            <a:chOff x="0" y="0"/>
            <a:chExt cx="12192000" cy="1249680"/>
          </a:xfrm>
        </p:grpSpPr>
        <p:sp>
          <p:nvSpPr>
            <p:cNvPr id="3" name="object 3"/>
            <p:cNvSpPr/>
            <p:nvPr/>
          </p:nvSpPr>
          <p:spPr>
            <a:xfrm>
              <a:off x="1469136" y="0"/>
              <a:ext cx="10723245" cy="1249680"/>
            </a:xfrm>
            <a:custGeom>
              <a:avLst/>
              <a:gdLst/>
              <a:ahLst/>
              <a:cxnLst/>
              <a:rect l="l" t="t" r="r" b="b"/>
              <a:pathLst>
                <a:path w="10723245" h="1249680">
                  <a:moveTo>
                    <a:pt x="10722864" y="0"/>
                  </a:moveTo>
                  <a:lnTo>
                    <a:pt x="0" y="0"/>
                  </a:lnTo>
                  <a:lnTo>
                    <a:pt x="0" y="1249679"/>
                  </a:lnTo>
                  <a:lnTo>
                    <a:pt x="10722864" y="1249679"/>
                  </a:lnTo>
                  <a:lnTo>
                    <a:pt x="10722864" y="0"/>
                  </a:lnTo>
                  <a:close/>
                </a:path>
              </a:pathLst>
            </a:custGeom>
            <a:solidFill>
              <a:srgbClr val="2D526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1469390" cy="1249680"/>
            </a:xfrm>
            <a:custGeom>
              <a:avLst/>
              <a:gdLst/>
              <a:ahLst/>
              <a:cxnLst/>
              <a:rect l="l" t="t" r="r" b="b"/>
              <a:pathLst>
                <a:path w="1469390" h="1249680">
                  <a:moveTo>
                    <a:pt x="1469136" y="0"/>
                  </a:moveTo>
                  <a:lnTo>
                    <a:pt x="0" y="0"/>
                  </a:lnTo>
                  <a:lnTo>
                    <a:pt x="0" y="1249679"/>
                  </a:lnTo>
                  <a:lnTo>
                    <a:pt x="1469136" y="1249679"/>
                  </a:lnTo>
                  <a:lnTo>
                    <a:pt x="1469136" y="0"/>
                  </a:lnTo>
                  <a:close/>
                </a:path>
              </a:pathLst>
            </a:custGeom>
            <a:solidFill>
              <a:srgbClr val="2D526F">
                <a:alpha val="69802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4215" y="92964"/>
              <a:ext cx="1062228" cy="1062228"/>
            </a:xfrm>
            <a:prstGeom prst="rect">
              <a:avLst/>
            </a:prstGeom>
          </p:spPr>
        </p:pic>
      </p:grpSp>
      <p:pic>
        <p:nvPicPr>
          <p:cNvPr id="6" name="object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601" y="3217859"/>
            <a:ext cx="3737828" cy="2507089"/>
          </a:xfrm>
          <a:prstGeom prst="rect">
            <a:avLst/>
          </a:prstGeom>
        </p:spPr>
      </p:pic>
      <p:pic>
        <p:nvPicPr>
          <p:cNvPr id="7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01297" y="3269281"/>
            <a:ext cx="3756961" cy="2455668"/>
          </a:xfrm>
          <a:prstGeom prst="rect">
            <a:avLst/>
          </a:prstGeom>
        </p:spPr>
      </p:pic>
      <p:pic>
        <p:nvPicPr>
          <p:cNvPr id="8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917126" y="3250650"/>
            <a:ext cx="3677102" cy="2474298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3981703" y="1637512"/>
            <a:ext cx="4109001" cy="1059264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  <a:tab pos="355600" algn="l"/>
              </a:tabLst>
              <a:defRPr/>
            </a:pP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Stormwater</a:t>
            </a:r>
            <a:r>
              <a:rPr kumimoji="0" sz="2400" b="0" i="0" u="none" strike="noStrike" kern="0" cap="none" spc="-1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Team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  <a:tab pos="355600" algn="l"/>
              </a:tabLst>
              <a:defRPr/>
            </a:pP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Contractors/Subcontractors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023379" y="1873456"/>
            <a:ext cx="716754" cy="72062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56EE865-3B1B-9E65-C68F-D91F48D9A1F3}"/>
              </a:ext>
            </a:extLst>
          </p:cNvPr>
          <p:cNvSpPr txBox="1"/>
          <p:nvPr/>
        </p:nvSpPr>
        <p:spPr>
          <a:xfrm>
            <a:off x="1660479" y="240058"/>
            <a:ext cx="10044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7.1.1 What Must the SWPPP Contain? 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593826"/>
            <a:ext cx="5114491" cy="2730521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214876" y="1695957"/>
            <a:ext cx="7696834" cy="36283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1" i="0" u="none" strike="noStrike" kern="0" cap="none" spc="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/>
                <a:cs typeface="Arial"/>
              </a:rPr>
              <a:t>Stormwater</a:t>
            </a:r>
            <a:r>
              <a:rPr kumimoji="0" sz="2800" b="1" i="0" u="none" strike="noStrike" kern="0" cap="none" spc="-135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800" b="1" i="0" u="none" strike="noStrike" kern="0" cap="none" spc="-1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/>
                <a:cs typeface="Arial"/>
              </a:rPr>
              <a:t>Team: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451610" marR="643255" lvl="0" indent="-287020" defTabSz="914400" eaLnBrk="1" fontAlgn="auto" latinLnBrk="0" hangingPunct="1">
              <a:lnSpc>
                <a:spcPct val="100000"/>
              </a:lnSpc>
              <a:spcBef>
                <a:spcPts val="1964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451610" algn="l"/>
                <a:tab pos="1452245" algn="l"/>
              </a:tabLst>
              <a:defRPr/>
            </a:pP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Identify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sz="24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people</a:t>
            </a:r>
            <a:r>
              <a:rPr kumimoji="0" sz="2400" b="0" i="0" u="none" strike="noStrike" kern="0" cap="none" spc="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(Name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Position)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responsible</a:t>
            </a:r>
            <a:r>
              <a:rPr kumimoji="0" sz="2400" b="0" i="0" u="none" strike="noStrike" kern="0" cap="none" spc="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for</a:t>
            </a:r>
            <a:r>
              <a:rPr kumimoji="0" sz="24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implementing</a:t>
            </a:r>
            <a:r>
              <a:rPr kumimoji="0" sz="2400" b="0" i="0" u="none" strike="noStrike" kern="0" cap="none" spc="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sz="24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SWPPP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sz="2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451610" marR="0" lvl="0" indent="-28702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451610" algn="l"/>
                <a:tab pos="1452245" algn="l"/>
              </a:tabLst>
              <a:defRPr/>
            </a:pP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List</a:t>
            </a:r>
            <a:r>
              <a:rPr kumimoji="0" sz="24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their</a:t>
            </a:r>
            <a:r>
              <a:rPr kumimoji="0" sz="24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individual</a:t>
            </a:r>
            <a:r>
              <a:rPr kumimoji="0" sz="2400" b="0" i="0" u="none" strike="noStrike" kern="0" cap="none" spc="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responsibilities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417955" marR="0" lvl="0" indent="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(e.g.</a:t>
            </a:r>
            <a:r>
              <a:rPr kumimoji="0" sz="24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developing</a:t>
            </a:r>
            <a:r>
              <a:rPr kumimoji="0" sz="2400" b="0" i="0" u="none" strike="noStrike" kern="0" cap="none" spc="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or</a:t>
            </a:r>
            <a:r>
              <a:rPr kumimoji="0" sz="24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implementing</a:t>
            </a:r>
            <a:r>
              <a:rPr kumimoji="0" sz="2400" b="0" i="0" u="none" strike="noStrike" kern="0" cap="none" spc="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SWPPP)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451610" marR="0" lvl="0" indent="-28702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451610" algn="l"/>
                <a:tab pos="1452245" algn="l"/>
              </a:tabLst>
              <a:defRPr/>
            </a:pP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Identify</a:t>
            </a:r>
            <a:r>
              <a:rPr kumimoji="0" sz="24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sz="24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Qualified</a:t>
            </a:r>
            <a:r>
              <a:rPr kumimoji="0" sz="2400" b="1" i="1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Inspector(s)</a:t>
            </a:r>
            <a:r>
              <a:rPr kumimoji="0" sz="2400" b="1" i="1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that</a:t>
            </a:r>
            <a:r>
              <a:rPr kumimoji="0" sz="24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will</a:t>
            </a:r>
            <a:r>
              <a:rPr kumimoji="0" sz="2400" b="0" i="0" u="none" strike="noStrike" kern="0" cap="none" spc="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be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45161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conducting</a:t>
            </a:r>
            <a:r>
              <a:rPr kumimoji="0" sz="2400" b="0" i="0" u="none" strike="noStrike" kern="0" cap="none" spc="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inspections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ABCCC9-6BA2-BF3B-103E-B2EB9DA90E2F}"/>
              </a:ext>
            </a:extLst>
          </p:cNvPr>
          <p:cNvSpPr txBox="1"/>
          <p:nvPr/>
        </p:nvSpPr>
        <p:spPr>
          <a:xfrm>
            <a:off x="1660479" y="240058"/>
            <a:ext cx="10044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7.1.1 What Must the SWPPP Contain? 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24098" y="1262277"/>
            <a:ext cx="8948420" cy="5049520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45"/>
              </a:spcBef>
            </a:pPr>
            <a:r>
              <a:rPr sz="2600" b="1" dirty="0">
                <a:solidFill>
                  <a:srgbClr val="12618A"/>
                </a:solidFill>
                <a:latin typeface="Arial"/>
                <a:cs typeface="Arial"/>
              </a:rPr>
              <a:t>Contractors</a:t>
            </a:r>
            <a:r>
              <a:rPr sz="2600" b="1" spc="-30" dirty="0">
                <a:solidFill>
                  <a:srgbClr val="12618A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12618A"/>
                </a:solidFill>
                <a:latin typeface="Arial"/>
                <a:cs typeface="Arial"/>
              </a:rPr>
              <a:t>and</a:t>
            </a:r>
            <a:r>
              <a:rPr sz="2600" b="1" spc="-20" dirty="0">
                <a:solidFill>
                  <a:srgbClr val="12618A"/>
                </a:solidFill>
                <a:latin typeface="Arial"/>
                <a:cs typeface="Arial"/>
              </a:rPr>
              <a:t> </a:t>
            </a:r>
            <a:r>
              <a:rPr sz="2600" b="1" spc="-10" dirty="0">
                <a:solidFill>
                  <a:srgbClr val="12618A"/>
                </a:solidFill>
                <a:latin typeface="Arial"/>
                <a:cs typeface="Arial"/>
              </a:rPr>
              <a:t>Subcontractors:</a:t>
            </a:r>
            <a:endParaRPr sz="2600" dirty="0">
              <a:latin typeface="Arial"/>
              <a:cs typeface="Arial"/>
            </a:endParaRPr>
          </a:p>
          <a:p>
            <a:pPr marL="12700" marR="75565" indent="311150">
              <a:lnSpc>
                <a:spcPct val="100000"/>
              </a:lnSpc>
              <a:spcBef>
                <a:spcPts val="965"/>
              </a:spcBef>
              <a:buFont typeface="Arial"/>
              <a:buAutoNum type="arabicPeriod"/>
              <a:tabLst>
                <a:tab pos="323850" algn="l"/>
              </a:tabLst>
            </a:pPr>
            <a:r>
              <a:rPr sz="2200" b="1" dirty="0">
                <a:latin typeface="Arial"/>
                <a:cs typeface="Arial"/>
              </a:rPr>
              <a:t>List</a:t>
            </a:r>
            <a:r>
              <a:rPr sz="2200" b="1" spc="-65" dirty="0">
                <a:latin typeface="Arial"/>
                <a:cs typeface="Arial"/>
              </a:rPr>
              <a:t> </a:t>
            </a:r>
            <a:r>
              <a:rPr sz="2200" b="1" i="1" dirty="0">
                <a:latin typeface="Arial"/>
                <a:cs typeface="Arial"/>
              </a:rPr>
              <a:t>all</a:t>
            </a:r>
            <a:r>
              <a:rPr sz="2200" b="1" i="1" spc="-75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contractors</a:t>
            </a:r>
            <a:r>
              <a:rPr sz="2200" b="1" spc="-45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and</a:t>
            </a:r>
            <a:r>
              <a:rPr sz="2200" b="1" spc="-65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subcontractors</a:t>
            </a:r>
            <a:r>
              <a:rPr sz="2200" b="1" spc="-2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that</a:t>
            </a:r>
            <a:r>
              <a:rPr sz="2200" spc="-7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will</a:t>
            </a:r>
            <a:r>
              <a:rPr sz="2200" spc="-8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be</a:t>
            </a:r>
            <a:r>
              <a:rPr sz="2200" spc="-8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disturbing</a:t>
            </a:r>
            <a:r>
              <a:rPr sz="2200" spc="-80" dirty="0">
                <a:latin typeface="Arial"/>
                <a:cs typeface="Arial"/>
              </a:rPr>
              <a:t> </a:t>
            </a:r>
            <a:r>
              <a:rPr sz="2200" spc="-25" dirty="0">
                <a:latin typeface="Arial"/>
                <a:cs typeface="Arial"/>
              </a:rPr>
              <a:t>the </a:t>
            </a:r>
            <a:r>
              <a:rPr sz="2200" dirty="0">
                <a:latin typeface="Arial"/>
                <a:cs typeface="Arial"/>
              </a:rPr>
              <a:t>soil</a:t>
            </a:r>
            <a:r>
              <a:rPr sz="2200" spc="-8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during</a:t>
            </a:r>
            <a:r>
              <a:rPr sz="2200" spc="-7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construction</a:t>
            </a:r>
            <a:r>
              <a:rPr sz="2200" spc="-8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activities,</a:t>
            </a:r>
            <a:r>
              <a:rPr sz="2200" spc="-8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or</a:t>
            </a:r>
            <a:r>
              <a:rPr sz="2200" spc="-6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possibly</a:t>
            </a:r>
            <a:r>
              <a:rPr sz="2200" spc="-9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introducing</a:t>
            </a:r>
            <a:r>
              <a:rPr sz="2200" spc="-7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a</a:t>
            </a:r>
            <a:r>
              <a:rPr sz="2200" spc="-6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pollutant</a:t>
            </a:r>
            <a:r>
              <a:rPr sz="2200" spc="-85" dirty="0">
                <a:latin typeface="Arial"/>
                <a:cs typeface="Arial"/>
              </a:rPr>
              <a:t> </a:t>
            </a:r>
            <a:r>
              <a:rPr sz="2200" spc="-20" dirty="0">
                <a:latin typeface="Arial"/>
                <a:cs typeface="Arial"/>
              </a:rPr>
              <a:t>that </a:t>
            </a:r>
            <a:r>
              <a:rPr sz="2200" dirty="0">
                <a:latin typeface="Arial"/>
                <a:cs typeface="Arial"/>
              </a:rPr>
              <a:t>could</a:t>
            </a:r>
            <a:r>
              <a:rPr sz="2200" spc="-6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be</a:t>
            </a:r>
            <a:r>
              <a:rPr sz="2200" spc="-6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picked</a:t>
            </a:r>
            <a:r>
              <a:rPr sz="2200" spc="-6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up</a:t>
            </a:r>
            <a:r>
              <a:rPr sz="2200" spc="-6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in</a:t>
            </a:r>
            <a:r>
              <a:rPr sz="2200" spc="-5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stormwater</a:t>
            </a:r>
            <a:r>
              <a:rPr sz="2200" spc="-3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runoff</a:t>
            </a:r>
            <a:r>
              <a:rPr sz="2200" spc="-1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–</a:t>
            </a:r>
            <a:r>
              <a:rPr sz="2200" spc="-6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Roofers?</a:t>
            </a:r>
            <a:r>
              <a:rPr sz="2200" spc="-4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Probably</a:t>
            </a:r>
            <a:r>
              <a:rPr sz="2200" spc="-60" dirty="0">
                <a:latin typeface="Arial"/>
                <a:cs typeface="Arial"/>
              </a:rPr>
              <a:t> </a:t>
            </a:r>
            <a:r>
              <a:rPr sz="2200" spc="-20" dirty="0">
                <a:latin typeface="Arial"/>
                <a:cs typeface="Arial"/>
              </a:rPr>
              <a:t>not. </a:t>
            </a:r>
            <a:r>
              <a:rPr sz="2200" dirty="0">
                <a:latin typeface="Arial"/>
                <a:cs typeface="Arial"/>
              </a:rPr>
              <a:t>Painters?</a:t>
            </a:r>
            <a:r>
              <a:rPr sz="2200" spc="-110" dirty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Maybe!</a:t>
            </a:r>
            <a:endParaRPr sz="2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AutoNum type="arabicPeriod"/>
            </a:pPr>
            <a:endParaRPr sz="2300" dirty="0">
              <a:latin typeface="Arial"/>
              <a:cs typeface="Arial"/>
            </a:endParaRPr>
          </a:p>
          <a:p>
            <a:pPr marL="323215" indent="-311150">
              <a:lnSpc>
                <a:spcPct val="100000"/>
              </a:lnSpc>
              <a:buFont typeface="Arial"/>
              <a:buAutoNum type="arabicPeriod"/>
              <a:tabLst>
                <a:tab pos="323850" algn="l"/>
              </a:tabLst>
            </a:pPr>
            <a:r>
              <a:rPr sz="2200" b="1" dirty="0">
                <a:latin typeface="Arial"/>
                <a:cs typeface="Arial"/>
              </a:rPr>
              <a:t>Identify</a:t>
            </a:r>
            <a:r>
              <a:rPr sz="2200" b="1" spc="-25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the</a:t>
            </a:r>
            <a:r>
              <a:rPr sz="2200" b="1" spc="-40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area(s)</a:t>
            </a:r>
            <a:r>
              <a:rPr sz="2200" b="1" spc="-2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each</a:t>
            </a:r>
            <a:r>
              <a:rPr sz="2200" spc="-5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group</a:t>
            </a:r>
            <a:r>
              <a:rPr sz="2200" spc="-5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will</a:t>
            </a:r>
            <a:r>
              <a:rPr sz="2200" spc="-5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be</a:t>
            </a:r>
            <a:r>
              <a:rPr sz="2200" spc="-5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working</a:t>
            </a:r>
            <a:r>
              <a:rPr sz="2200" spc="-5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in</a:t>
            </a:r>
            <a:r>
              <a:rPr sz="2200" spc="-6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and</a:t>
            </a:r>
            <a:r>
              <a:rPr sz="2200" spc="-50" dirty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responsibilities</a:t>
            </a:r>
            <a:endParaRPr sz="2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"/>
              <a:buAutoNum type="arabicPeriod"/>
            </a:pPr>
            <a:endParaRPr sz="2250" dirty="0">
              <a:latin typeface="Arial"/>
              <a:cs typeface="Arial"/>
            </a:endParaRPr>
          </a:p>
          <a:p>
            <a:pPr marL="12700" marR="46990" indent="311150">
              <a:lnSpc>
                <a:spcPct val="100000"/>
              </a:lnSpc>
              <a:buFont typeface="Arial"/>
              <a:buAutoNum type="arabicPeriod"/>
              <a:tabLst>
                <a:tab pos="323850" algn="l"/>
                <a:tab pos="2952115" algn="l"/>
              </a:tabLst>
            </a:pPr>
            <a:r>
              <a:rPr sz="2200" b="1" dirty="0">
                <a:latin typeface="Arial"/>
                <a:cs typeface="Arial"/>
              </a:rPr>
              <a:t>Obtain</a:t>
            </a:r>
            <a:r>
              <a:rPr sz="2200" b="1" spc="-45" dirty="0">
                <a:latin typeface="Arial"/>
                <a:cs typeface="Arial"/>
              </a:rPr>
              <a:t> </a:t>
            </a:r>
            <a:r>
              <a:rPr sz="2200" b="1" spc="-10" dirty="0">
                <a:latin typeface="Arial"/>
                <a:cs typeface="Arial"/>
              </a:rPr>
              <a:t>Signatures</a:t>
            </a:r>
            <a:r>
              <a:rPr sz="2200" spc="-10" dirty="0">
                <a:latin typeface="Arial"/>
                <a:cs typeface="Arial"/>
              </a:rPr>
              <a:t>.</a:t>
            </a:r>
            <a:r>
              <a:rPr sz="2200" dirty="0">
                <a:latin typeface="Arial"/>
                <a:cs typeface="Arial"/>
              </a:rPr>
              <a:t>	All</a:t>
            </a:r>
            <a:r>
              <a:rPr sz="2200" spc="-7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the</a:t>
            </a:r>
            <a:r>
              <a:rPr sz="2200" spc="-6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contractors</a:t>
            </a:r>
            <a:r>
              <a:rPr sz="2200" spc="-6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and</a:t>
            </a:r>
            <a:r>
              <a:rPr sz="2200" spc="-6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subcontractors</a:t>
            </a:r>
            <a:r>
              <a:rPr sz="2200" spc="-65" dirty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listed </a:t>
            </a:r>
            <a:r>
              <a:rPr sz="220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must</a:t>
            </a:r>
            <a:r>
              <a:rPr sz="2200" u="sng" spc="-4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20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sign</a:t>
            </a:r>
            <a:r>
              <a:rPr sz="2200" spc="-5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the</a:t>
            </a:r>
            <a:r>
              <a:rPr sz="2200" spc="-4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certification</a:t>
            </a:r>
            <a:r>
              <a:rPr sz="2200" spc="-5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in</a:t>
            </a:r>
            <a:r>
              <a:rPr sz="2200" spc="-5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order</a:t>
            </a:r>
            <a:r>
              <a:rPr sz="2200" spc="-4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to</a:t>
            </a:r>
            <a:r>
              <a:rPr sz="2200" spc="-5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be</a:t>
            </a:r>
            <a:r>
              <a:rPr sz="2200" spc="-5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covered</a:t>
            </a:r>
            <a:r>
              <a:rPr sz="2200" spc="-4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under</a:t>
            </a:r>
            <a:r>
              <a:rPr sz="2200" spc="-4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this</a:t>
            </a:r>
            <a:r>
              <a:rPr sz="2200" spc="-5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SWPPP</a:t>
            </a:r>
            <a:r>
              <a:rPr sz="2200" spc="-95" dirty="0">
                <a:latin typeface="Arial"/>
                <a:cs typeface="Arial"/>
              </a:rPr>
              <a:t> </a:t>
            </a:r>
            <a:r>
              <a:rPr sz="2200" spc="-25" dirty="0">
                <a:latin typeface="Arial"/>
                <a:cs typeface="Arial"/>
              </a:rPr>
              <a:t>and </a:t>
            </a:r>
            <a:r>
              <a:rPr sz="2200" dirty="0">
                <a:latin typeface="Arial"/>
                <a:cs typeface="Arial"/>
              </a:rPr>
              <a:t>the</a:t>
            </a:r>
            <a:r>
              <a:rPr sz="2200" spc="-5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CGP</a:t>
            </a:r>
            <a:r>
              <a:rPr sz="2200" spc="-8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NOI</a:t>
            </a:r>
            <a:r>
              <a:rPr sz="2200" spc="-4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(This</a:t>
            </a:r>
            <a:r>
              <a:rPr sz="2200" spc="-5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is</a:t>
            </a:r>
            <a:r>
              <a:rPr sz="2200" spc="-4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an</a:t>
            </a:r>
            <a:r>
              <a:rPr sz="2200" spc="-5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overlooked</a:t>
            </a:r>
            <a:r>
              <a:rPr sz="2200" spc="-4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but</a:t>
            </a:r>
            <a:r>
              <a:rPr sz="2200" spc="-5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important</a:t>
            </a:r>
            <a:r>
              <a:rPr sz="2200" spc="-3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part</a:t>
            </a:r>
            <a:r>
              <a:rPr sz="2200" spc="-5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of</a:t>
            </a:r>
            <a:r>
              <a:rPr sz="2200" spc="-4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your</a:t>
            </a:r>
            <a:r>
              <a:rPr sz="2200" spc="-45" dirty="0">
                <a:latin typeface="Arial"/>
                <a:cs typeface="Arial"/>
              </a:rPr>
              <a:t> </a:t>
            </a:r>
            <a:r>
              <a:rPr sz="2200" spc="-10" dirty="0">
                <a:latin typeface="Arial"/>
                <a:cs typeface="Arial"/>
              </a:rPr>
              <a:t>SWPPP)</a:t>
            </a:r>
            <a:endParaRPr sz="2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3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200" b="1" dirty="0">
                <a:latin typeface="Arial"/>
                <a:cs typeface="Arial"/>
              </a:rPr>
              <a:t>If</a:t>
            </a:r>
            <a:r>
              <a:rPr sz="2200" b="1" spc="-50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a</a:t>
            </a:r>
            <a:r>
              <a:rPr sz="2200" b="1" spc="-65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subcontractor</a:t>
            </a:r>
            <a:r>
              <a:rPr sz="2200" b="1" spc="-30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isn’t</a:t>
            </a:r>
            <a:r>
              <a:rPr sz="2200" b="1" spc="-45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signed</a:t>
            </a:r>
            <a:r>
              <a:rPr sz="2200" b="1" spc="-35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on</a:t>
            </a:r>
            <a:r>
              <a:rPr sz="2200" b="1" spc="-50" dirty="0">
                <a:latin typeface="Arial"/>
                <a:cs typeface="Arial"/>
              </a:rPr>
              <a:t> </a:t>
            </a:r>
            <a:r>
              <a:rPr sz="2200" b="1" spc="-20" dirty="0">
                <a:latin typeface="Arial"/>
                <a:cs typeface="Arial"/>
              </a:rPr>
              <a:t>properly, </a:t>
            </a:r>
            <a:r>
              <a:rPr sz="2200" b="1" dirty="0">
                <a:latin typeface="Arial"/>
                <a:cs typeface="Arial"/>
              </a:rPr>
              <a:t>then</a:t>
            </a:r>
            <a:r>
              <a:rPr sz="2200" b="1" spc="-35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the</a:t>
            </a:r>
            <a:r>
              <a:rPr sz="2200" b="1" spc="-50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signee</a:t>
            </a:r>
            <a:r>
              <a:rPr sz="2200" b="1" spc="-45" dirty="0">
                <a:latin typeface="Arial"/>
                <a:cs typeface="Arial"/>
              </a:rPr>
              <a:t> </a:t>
            </a:r>
            <a:r>
              <a:rPr sz="2200" b="1" dirty="0">
                <a:latin typeface="Arial"/>
                <a:cs typeface="Arial"/>
              </a:rPr>
              <a:t>will</a:t>
            </a:r>
            <a:r>
              <a:rPr sz="2200" b="1" spc="-70" dirty="0">
                <a:latin typeface="Arial"/>
                <a:cs typeface="Arial"/>
              </a:rPr>
              <a:t> </a:t>
            </a:r>
            <a:r>
              <a:rPr sz="2200" b="1" spc="-25" dirty="0">
                <a:latin typeface="Arial"/>
                <a:cs typeface="Arial"/>
              </a:rPr>
              <a:t>be</a:t>
            </a:r>
            <a:endParaRPr sz="2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200" b="1" dirty="0">
                <a:latin typeface="Arial"/>
                <a:cs typeface="Arial"/>
              </a:rPr>
              <a:t>held</a:t>
            </a:r>
            <a:r>
              <a:rPr sz="2200" b="1" spc="-40" dirty="0">
                <a:latin typeface="Arial"/>
                <a:cs typeface="Arial"/>
              </a:rPr>
              <a:t> </a:t>
            </a:r>
            <a:r>
              <a:rPr sz="2200" b="1" spc="-10" dirty="0">
                <a:latin typeface="Arial"/>
                <a:cs typeface="Arial"/>
              </a:rPr>
              <a:t>responsible!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2908" rIns="0" bIns="0" rtlCol="0">
            <a:spAutoFit/>
          </a:bodyPr>
          <a:lstStyle/>
          <a:p>
            <a:pPr marL="509905">
              <a:lnSpc>
                <a:spcPct val="100000"/>
              </a:lnSpc>
              <a:spcBef>
                <a:spcPts val="105"/>
              </a:spcBef>
            </a:pPr>
            <a:r>
              <a:rPr dirty="0"/>
              <a:t>7.1.1</a:t>
            </a:r>
            <a:r>
              <a:rPr spc="-65" dirty="0"/>
              <a:t> </a:t>
            </a:r>
            <a:r>
              <a:rPr dirty="0"/>
              <a:t>What</a:t>
            </a:r>
            <a:r>
              <a:rPr spc="-35" dirty="0"/>
              <a:t> </a:t>
            </a:r>
            <a:r>
              <a:rPr dirty="0"/>
              <a:t>Must</a:t>
            </a:r>
            <a:r>
              <a:rPr spc="-40" dirty="0"/>
              <a:t> </a:t>
            </a:r>
            <a:r>
              <a:rPr dirty="0"/>
              <a:t>the</a:t>
            </a:r>
            <a:r>
              <a:rPr spc="-55" dirty="0"/>
              <a:t> </a:t>
            </a:r>
            <a:r>
              <a:rPr dirty="0"/>
              <a:t>SWPPP</a:t>
            </a:r>
            <a:r>
              <a:rPr spc="-35" dirty="0"/>
              <a:t> </a:t>
            </a:r>
            <a:r>
              <a:rPr spc="-10" dirty="0"/>
              <a:t>Contain?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83439" y="3487991"/>
            <a:ext cx="2323465" cy="3147695"/>
            <a:chOff x="83439" y="3487991"/>
            <a:chExt cx="2323465" cy="314769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964" y="3497579"/>
              <a:ext cx="2304288" cy="170535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88201" y="3492753"/>
              <a:ext cx="2313940" cy="1715135"/>
            </a:xfrm>
            <a:custGeom>
              <a:avLst/>
              <a:gdLst/>
              <a:ahLst/>
              <a:cxnLst/>
              <a:rect l="l" t="t" r="r" b="b"/>
              <a:pathLst>
                <a:path w="2313940" h="1715135">
                  <a:moveTo>
                    <a:pt x="0" y="1714881"/>
                  </a:moveTo>
                  <a:lnTo>
                    <a:pt x="2313813" y="1714881"/>
                  </a:lnTo>
                  <a:lnTo>
                    <a:pt x="2313813" y="0"/>
                  </a:lnTo>
                  <a:lnTo>
                    <a:pt x="0" y="0"/>
                  </a:lnTo>
                  <a:lnTo>
                    <a:pt x="0" y="1714881"/>
                  </a:lnTo>
                  <a:close/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9015" y="5163311"/>
              <a:ext cx="1470660" cy="1472184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2023" y="1655064"/>
            <a:ext cx="2205228" cy="146761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78158AD-1EBA-27FF-CF85-7EB726B3604A}"/>
              </a:ext>
            </a:extLst>
          </p:cNvPr>
          <p:cNvSpPr txBox="1"/>
          <p:nvPr/>
        </p:nvSpPr>
        <p:spPr>
          <a:xfrm>
            <a:off x="1660479" y="240058"/>
            <a:ext cx="10044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7.1.1 What Must the SWPPP Contain? 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12564" y="3800806"/>
            <a:ext cx="2782091" cy="185404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0152" y="3800805"/>
            <a:ext cx="2707497" cy="181747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093685" y="3800805"/>
            <a:ext cx="2783655" cy="1817471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4488179" y="3787089"/>
            <a:ext cx="4417695" cy="2984500"/>
            <a:chOff x="4488179" y="3787089"/>
            <a:chExt cx="4417695" cy="2984500"/>
          </a:xfrm>
        </p:grpSpPr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23387" y="3787089"/>
              <a:ext cx="2782150" cy="184490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88179" y="5588506"/>
              <a:ext cx="1972055" cy="1182624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3355594" y="1268913"/>
            <a:ext cx="4705350" cy="2313305"/>
          </a:xfrm>
          <a:prstGeom prst="rect">
            <a:avLst/>
          </a:prstGeom>
        </p:spPr>
        <p:txBody>
          <a:bodyPr vert="horz" wrap="square" lIns="0" tIns="165735" rIns="0" bIns="0" rtlCol="0">
            <a:spAutoFit/>
          </a:bodyPr>
          <a:lstStyle/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305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  <a:tab pos="355600" algn="l"/>
              </a:tabLst>
              <a:defRPr/>
            </a:pP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Site/Construction</a:t>
            </a:r>
            <a:r>
              <a:rPr kumimoji="0" sz="2000" b="0" i="0" u="none" strike="noStrike" kern="0" cap="none" spc="-1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Activities</a:t>
            </a:r>
            <a:r>
              <a:rPr kumimoji="0" sz="2000" b="0" i="0" u="none" strike="noStrike" kern="0" cap="none" spc="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  <a:tab pos="35560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Site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Map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  <a:tab pos="35560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Non-stormwater</a:t>
            </a:r>
            <a:r>
              <a:rPr kumimoji="0" sz="2000" b="0" i="0" u="none" strike="noStrike" kern="0" cap="none" spc="-9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Discharges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205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  <a:tab pos="35560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De-watering</a:t>
            </a:r>
            <a:r>
              <a:rPr kumimoji="0" sz="20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controls</a:t>
            </a:r>
            <a:r>
              <a:rPr kumimoji="0" sz="20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(if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applicable)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  <a:tab pos="35560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Best</a:t>
            </a:r>
            <a:r>
              <a:rPr kumimoji="0" sz="20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Management</a:t>
            </a:r>
            <a:r>
              <a:rPr kumimoji="0" sz="20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Practices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(BMPs)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110655" y="1988752"/>
            <a:ext cx="703470" cy="68213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55E30B0-7807-5E41-08E8-DA1B77B75179}"/>
              </a:ext>
            </a:extLst>
          </p:cNvPr>
          <p:cNvSpPr txBox="1"/>
          <p:nvPr/>
        </p:nvSpPr>
        <p:spPr>
          <a:xfrm>
            <a:off x="1660479" y="240058"/>
            <a:ext cx="10044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7.1.1 What Must the SWPPP Contain? 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1477" y="1137309"/>
            <a:ext cx="11149330" cy="5720080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2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" b="1" i="0" u="none" strike="noStrike" kern="0" cap="none" spc="0" normalizeH="0" baseline="0" noProof="0" dirty="0">
                <a:ln>
                  <a:noFill/>
                </a:ln>
                <a:solidFill>
                  <a:srgbClr val="767070"/>
                </a:solidFill>
                <a:effectLst/>
                <a:uLnTx/>
                <a:uFillTx/>
                <a:latin typeface="Arial"/>
                <a:cs typeface="Arial"/>
              </a:rPr>
              <a:t>Site/Construction</a:t>
            </a:r>
            <a:r>
              <a:rPr kumimoji="0" sz="2600" b="1" i="0" u="none" strike="noStrike" kern="0" cap="none" spc="-30" normalizeH="0" baseline="0" noProof="0" dirty="0">
                <a:ln>
                  <a:noFill/>
                </a:ln>
                <a:solidFill>
                  <a:srgbClr val="76707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600" b="1" i="0" u="none" strike="noStrike" kern="0" cap="none" spc="0" normalizeH="0" baseline="0" noProof="0" dirty="0">
                <a:ln>
                  <a:noFill/>
                </a:ln>
                <a:solidFill>
                  <a:srgbClr val="767070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2600" b="1" i="0" u="none" strike="noStrike" kern="0" cap="none" spc="-155" normalizeH="0" baseline="0" noProof="0" dirty="0">
                <a:ln>
                  <a:noFill/>
                </a:ln>
                <a:solidFill>
                  <a:srgbClr val="76707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600" b="1" i="0" u="none" strike="noStrike" kern="0" cap="none" spc="0" normalizeH="0" baseline="0" noProof="0" dirty="0">
                <a:ln>
                  <a:noFill/>
                </a:ln>
                <a:solidFill>
                  <a:srgbClr val="767070"/>
                </a:solidFill>
                <a:effectLst/>
                <a:uLnTx/>
                <a:uFillTx/>
                <a:latin typeface="Arial"/>
                <a:cs typeface="Arial"/>
              </a:rPr>
              <a:t>Activities</a:t>
            </a:r>
            <a:r>
              <a:rPr kumimoji="0" sz="2600" b="1" i="0" u="none" strike="noStrike" kern="0" cap="none" spc="-15" normalizeH="0" baseline="0" noProof="0" dirty="0">
                <a:ln>
                  <a:noFill/>
                </a:ln>
                <a:solidFill>
                  <a:srgbClr val="76707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600" b="1" i="0" u="none" strike="noStrike" kern="0" cap="none" spc="-10" normalizeH="0" baseline="0" noProof="0" dirty="0">
                <a:ln>
                  <a:noFill/>
                </a:ln>
                <a:solidFill>
                  <a:srgbClr val="767070"/>
                </a:solidFill>
                <a:effectLst/>
                <a:uLnTx/>
                <a:uFillTx/>
                <a:latin typeface="Arial"/>
                <a:cs typeface="Arial"/>
              </a:rPr>
              <a:t>Description:</a:t>
            </a:r>
            <a:endParaRPr kumimoji="0" sz="2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9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/>
                <a:cs typeface="Arial"/>
              </a:rPr>
              <a:t>Describe: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926465" marR="0" lvl="0" indent="-456565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926465" algn="l"/>
                <a:tab pos="927100" algn="l"/>
              </a:tabLst>
              <a:defRPr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Nature</a:t>
            </a:r>
            <a:r>
              <a:rPr kumimoji="0" sz="22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sz="22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construction</a:t>
            </a:r>
            <a:r>
              <a:rPr kumimoji="0" sz="22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activity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926465" marR="0" lvl="0" indent="-456565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926465" algn="l"/>
                <a:tab pos="927100" algn="l"/>
              </a:tabLst>
              <a:defRPr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Sequence</a:t>
            </a:r>
            <a:r>
              <a:rPr kumimoji="0" sz="22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22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times</a:t>
            </a:r>
            <a:r>
              <a:rPr kumimoji="0" sz="22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sz="22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major</a:t>
            </a:r>
            <a:r>
              <a:rPr kumimoji="0" sz="22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soil</a:t>
            </a:r>
            <a:r>
              <a:rPr kumimoji="0" sz="2200" b="0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disturbing</a:t>
            </a:r>
            <a:r>
              <a:rPr kumimoji="0" sz="2200" b="0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activities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926465" marR="0" lvl="0" indent="-456565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926465" algn="l"/>
                <a:tab pos="927100" algn="l"/>
              </a:tabLst>
              <a:defRPr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Start</a:t>
            </a:r>
            <a:r>
              <a:rPr kumimoji="0" sz="22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22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end</a:t>
            </a:r>
            <a:r>
              <a:rPr kumimoji="0" sz="22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date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for</a:t>
            </a:r>
            <a:r>
              <a:rPr kumimoji="0" sz="22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such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major</a:t>
            </a:r>
            <a:r>
              <a:rPr kumimoji="0" sz="2200" b="1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activities: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419225" marR="0" lvl="1" indent="-17272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Arial"/>
              <a:buChar char="-"/>
              <a:tabLst>
                <a:tab pos="1419860" algn="l"/>
              </a:tabLst>
              <a:defRPr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Land</a:t>
            </a:r>
            <a:r>
              <a:rPr kumimoji="0" sz="2200" b="0" i="0" u="none" strike="noStrike" kern="0" cap="none" spc="-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clearing,</a:t>
            </a:r>
            <a:r>
              <a:rPr kumimoji="0" sz="2200" b="0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Grubbing,</a:t>
            </a:r>
            <a:r>
              <a:rPr kumimoji="0" sz="22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Grading,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Cut</a:t>
            </a:r>
            <a:r>
              <a:rPr kumimoji="0" sz="2200" b="0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22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Fill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409700" marR="0" lvl="1" indent="-17272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>
                <a:tab pos="1410335" algn="l"/>
              </a:tabLst>
              <a:defRPr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Dewatering</a:t>
            </a:r>
            <a:r>
              <a:rPr kumimoji="0" sz="2200" b="0" i="0" u="none" strike="noStrike" kern="0" cap="none" spc="-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operations,</a:t>
            </a:r>
            <a:r>
              <a:rPr kumimoji="0" sz="2200" b="0" i="0" u="none" strike="noStrike" kern="0" cap="none" spc="-9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installation</a:t>
            </a:r>
            <a:r>
              <a:rPr kumimoji="0" sz="2200" b="0" i="0" u="none" strike="noStrike" kern="0" cap="none" spc="-9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sz="2200" b="0" i="0" u="none" strike="noStrike" kern="0" cap="none" spc="-9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BMPs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409700" marR="0" lvl="1" indent="-17272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>
                <a:tab pos="1410335" algn="l"/>
              </a:tabLst>
              <a:defRPr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Installation</a:t>
            </a:r>
            <a:r>
              <a:rPr kumimoji="0" sz="2200" b="0" i="0" u="none" strike="noStrike" kern="0" cap="none" spc="-1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sz="2200" b="0" i="0" u="none" strike="noStrike" kern="0" cap="none" spc="-9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stormwater</a:t>
            </a:r>
            <a:r>
              <a:rPr kumimoji="0" sz="2200" b="0" i="0" u="none" strike="noStrike" kern="0" cap="none" spc="-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management</a:t>
            </a:r>
            <a:r>
              <a:rPr kumimoji="0" sz="22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systems,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409700" marR="0" lvl="1" indent="-17272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>
                <a:tab pos="1410335" algn="l"/>
              </a:tabLst>
              <a:defRPr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Paving,</a:t>
            </a:r>
            <a:r>
              <a:rPr kumimoji="0" sz="2200" b="0" i="0" u="none" strike="noStrike" kern="0" cap="none" spc="-9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soil</a:t>
            </a:r>
            <a:r>
              <a:rPr kumimoji="0" sz="2200" b="0" i="0" u="none" strike="noStrike" kern="0" cap="none" spc="-9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stabilization</a:t>
            </a:r>
            <a:r>
              <a:rPr kumimoji="0" sz="2200" b="0" i="0" u="none" strike="noStrike" kern="0" cap="none" spc="-9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(temporary,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final);</a:t>
            </a:r>
            <a:r>
              <a:rPr kumimoji="0" sz="2200" b="0" i="0" u="none" strike="noStrike" kern="0" cap="none" spc="-9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removal</a:t>
            </a:r>
            <a:r>
              <a:rPr kumimoji="0" sz="22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sz="2200" b="0" i="0" u="none" strike="noStrike" kern="0" cap="none" spc="-9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equipment</a:t>
            </a:r>
            <a:r>
              <a:rPr kumimoji="0" sz="2200" b="0" i="0" u="none" strike="noStrike" kern="0" cap="none" spc="-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2200" b="0" i="0" u="none" strike="noStrike" kern="0" cap="none" spc="-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vehicles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/>
                <a:cs typeface="Arial"/>
              </a:rPr>
              <a:t>Estimate: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354965" algn="l"/>
                <a:tab pos="355600" algn="l"/>
              </a:tabLst>
              <a:defRPr/>
            </a:pPr>
            <a:r>
              <a:rPr kumimoji="0" sz="22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Total</a:t>
            </a:r>
            <a:r>
              <a:rPr kumimoji="0" sz="22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area</a:t>
            </a:r>
            <a:r>
              <a:rPr kumimoji="0" sz="22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sz="22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sz="22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site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total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expected</a:t>
            </a:r>
            <a:r>
              <a:rPr kumimoji="0" sz="22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to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be</a:t>
            </a:r>
            <a:r>
              <a:rPr kumimoji="0" sz="22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disturbed.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354965" algn="l"/>
                <a:tab pos="355600" algn="l"/>
                <a:tab pos="7979409" algn="l"/>
              </a:tabLst>
              <a:defRPr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Include</a:t>
            </a:r>
            <a:r>
              <a:rPr kumimoji="0" sz="22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existing</a:t>
            </a:r>
            <a:r>
              <a:rPr kumimoji="0" sz="22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data</a:t>
            </a:r>
            <a:r>
              <a:rPr kumimoji="0" sz="22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on</a:t>
            </a:r>
            <a:r>
              <a:rPr kumimoji="0" sz="22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soil</a:t>
            </a:r>
            <a:r>
              <a:rPr kumimoji="0" sz="22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types</a:t>
            </a:r>
            <a:r>
              <a:rPr kumimoji="0" sz="22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22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quality</a:t>
            </a:r>
            <a:r>
              <a:rPr kumimoji="0" sz="22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sz="22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any</a:t>
            </a:r>
            <a:r>
              <a:rPr kumimoji="0" sz="22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existing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	discharge(s)</a:t>
            </a:r>
            <a:r>
              <a:rPr kumimoji="0" sz="22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from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sz="2200" b="0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site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54965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sz="22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amount</a:t>
            </a:r>
            <a:r>
              <a:rPr kumimoji="0" sz="22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land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to</a:t>
            </a:r>
            <a:r>
              <a:rPr kumimoji="0" sz="22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be</a:t>
            </a:r>
            <a:r>
              <a:rPr kumimoji="0" sz="22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cleared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for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each</a:t>
            </a:r>
            <a:r>
              <a:rPr kumimoji="0" sz="22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drainage</a:t>
            </a:r>
            <a:r>
              <a:rPr kumimoji="0" sz="22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area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700" marR="34036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/>
                <a:cs typeface="Arial"/>
              </a:rPr>
              <a:t>For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/>
                <a:cs typeface="Arial"/>
              </a:rPr>
              <a:t>each</a:t>
            </a:r>
            <a:r>
              <a:rPr kumimoji="0" sz="2200" b="0" i="0" u="none" strike="noStrike" kern="0" cap="none" spc="-65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/>
                <a:cs typeface="Arial"/>
              </a:rPr>
              <a:t>discharge,</a:t>
            </a:r>
            <a:r>
              <a:rPr kumimoji="0" sz="2200" b="0" i="0" u="none" strike="noStrike" kern="0" cap="none" spc="-65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/>
                <a:cs typeface="Arial"/>
              </a:rPr>
              <a:t>provide:</a:t>
            </a:r>
            <a:r>
              <a:rPr kumimoji="0" sz="2200" b="0" i="0" u="none" strike="noStrike" kern="0" cap="none" spc="-25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Lat.</a:t>
            </a:r>
            <a:r>
              <a:rPr kumimoji="0" sz="22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&amp;</a:t>
            </a:r>
            <a:r>
              <a:rPr kumimoji="0" sz="22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Long,</a:t>
            </a:r>
            <a:r>
              <a:rPr kumimoji="0" sz="22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drainage</a:t>
            </a:r>
            <a:r>
              <a:rPr kumimoji="0" sz="22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area,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name</a:t>
            </a:r>
            <a:r>
              <a:rPr kumimoji="0" sz="22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sz="22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sz="22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surface</a:t>
            </a:r>
            <a:r>
              <a:rPr kumimoji="0" sz="22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waters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or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system</a:t>
            </a:r>
            <a:r>
              <a:rPr kumimoji="0" sz="22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under</a:t>
            </a:r>
            <a:r>
              <a:rPr kumimoji="0" sz="22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control</a:t>
            </a:r>
            <a:r>
              <a:rPr kumimoji="0" sz="22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sz="22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sz="22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2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MS4</a:t>
            </a: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920228" y="1339596"/>
            <a:ext cx="3906520" cy="2889885"/>
            <a:chOff x="7920228" y="1339596"/>
            <a:chExt cx="3906520" cy="288988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20228" y="1921764"/>
              <a:ext cx="3906012" cy="230733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84208" y="1339596"/>
              <a:ext cx="1179576" cy="582167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6CC0AFF-0B54-C621-1AA1-3FE8E44B2EB7}"/>
              </a:ext>
            </a:extLst>
          </p:cNvPr>
          <p:cNvSpPr txBox="1"/>
          <p:nvPr/>
        </p:nvSpPr>
        <p:spPr>
          <a:xfrm>
            <a:off x="1660479" y="240058"/>
            <a:ext cx="10044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7.1.1 What Must the SWPPP Contain? 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33340" y="1717040"/>
            <a:ext cx="5064760" cy="697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/>
                <a:cs typeface="Arial"/>
              </a:rPr>
              <a:t>Site </a:t>
            </a:r>
            <a:r>
              <a:rPr kumimoji="0" sz="2400" b="1" i="0" u="none" strike="noStrike" kern="0" cap="none" spc="-25" normalizeH="0" baseline="0" noProof="0" dirty="0">
                <a:ln>
                  <a:noFill/>
                </a:ln>
                <a:solidFill>
                  <a:srgbClr val="12618A"/>
                </a:solidFill>
                <a:effectLst/>
                <a:uLnTx/>
                <a:uFillTx/>
                <a:latin typeface="Arial"/>
                <a:cs typeface="Arial"/>
              </a:rPr>
              <a:t>Map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Include</a:t>
            </a:r>
            <a:r>
              <a:rPr kumimoji="0" sz="20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</a:t>
            </a:r>
            <a:r>
              <a:rPr kumimoji="0" sz="20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site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map*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showing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all</a:t>
            </a:r>
            <a:r>
              <a:rPr kumimoji="0" sz="20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sz="20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following: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633340" y="2387854"/>
            <a:ext cx="7040880" cy="39897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marR="0" lvl="0" indent="-287020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Boundaries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sz="20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property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99085" marR="0" lvl="0" indent="-28702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Entrance</a:t>
            </a:r>
            <a:r>
              <a:rPr kumimoji="0" sz="20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exit</a:t>
            </a:r>
            <a:r>
              <a:rPr kumimoji="0" sz="20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points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99085" marR="0" lvl="0" indent="-28702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Locations</a:t>
            </a:r>
            <a:r>
              <a:rPr kumimoji="0" sz="2000" b="0" i="0" u="none" strike="noStrike" kern="0" cap="none" spc="-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where</a:t>
            </a:r>
            <a:r>
              <a:rPr kumimoji="0" sz="20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construction</a:t>
            </a:r>
            <a:r>
              <a:rPr kumimoji="0" sz="20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activities</a:t>
            </a:r>
            <a:r>
              <a:rPr kumimoji="0" sz="20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will</a:t>
            </a:r>
            <a:r>
              <a:rPr kumimoji="0" sz="20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occur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99085" marR="0" lvl="0" indent="-28702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Locations</a:t>
            </a:r>
            <a:r>
              <a:rPr kumimoji="0" sz="2000" b="0" i="0" u="none" strike="noStrike" kern="0" cap="none" spc="-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where</a:t>
            </a:r>
            <a:r>
              <a:rPr kumimoji="0" sz="20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dewatering</a:t>
            </a:r>
            <a:r>
              <a:rPr kumimoji="0" sz="20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operations</a:t>
            </a:r>
            <a:r>
              <a:rPr kumimoji="0" sz="20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will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occur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99085" marR="245110" lvl="0" indent="-28702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Drainage</a:t>
            </a:r>
            <a:r>
              <a:rPr kumimoji="0" sz="20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patterns</a:t>
            </a:r>
            <a:r>
              <a:rPr kumimoji="0" sz="20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approximate</a:t>
            </a:r>
            <a:r>
              <a:rPr kumimoji="0" sz="20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slopes</a:t>
            </a:r>
            <a:r>
              <a:rPr kumimoji="0" sz="20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elevations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anticipated</a:t>
            </a:r>
            <a:r>
              <a:rPr kumimoji="0" sz="20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after</a:t>
            </a:r>
            <a:r>
              <a:rPr kumimoji="0" sz="20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major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grading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99085" marR="0" lvl="0" indent="-28702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Areas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sz="20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soil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disturbance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areas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to</a:t>
            </a:r>
            <a:r>
              <a:rPr kumimoji="0" sz="20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remain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undisturbed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99085" marR="0" lvl="0" indent="-28702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Location</a:t>
            </a:r>
            <a:r>
              <a:rPr kumimoji="0" sz="20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sz="20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major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structural</a:t>
            </a:r>
            <a:r>
              <a:rPr kumimoji="0" sz="20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nonstructural</a:t>
            </a:r>
            <a:r>
              <a:rPr kumimoji="0" sz="20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controls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99085" marR="5080" lvl="0" indent="-28702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Location</a:t>
            </a:r>
            <a:r>
              <a:rPr kumimoji="0" sz="20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areas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where</a:t>
            </a:r>
            <a:r>
              <a:rPr kumimoji="0" sz="20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stabilization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practices</a:t>
            </a:r>
            <a:r>
              <a:rPr kumimoji="0" sz="20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are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expected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to</a:t>
            </a:r>
            <a:r>
              <a:rPr kumimoji="0" sz="20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occur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99085" marR="0" lvl="0" indent="-28702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Location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surface</a:t>
            </a:r>
            <a:r>
              <a:rPr kumimoji="0" sz="20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waters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20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wetlands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99085" marR="0" lvl="0" indent="-28702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Location</a:t>
            </a:r>
            <a:r>
              <a:rPr kumimoji="0" sz="20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where</a:t>
            </a:r>
            <a:r>
              <a:rPr kumimoji="0" sz="20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stormwater</a:t>
            </a:r>
            <a:r>
              <a:rPr kumimoji="0" sz="20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is</a:t>
            </a:r>
            <a:r>
              <a:rPr kumimoji="0" sz="20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proposed</a:t>
            </a:r>
            <a:r>
              <a:rPr kumimoji="0" sz="20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to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be</a:t>
            </a:r>
            <a:r>
              <a:rPr kumimoji="0" sz="20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discharged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99085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during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construction</a:t>
            </a:r>
            <a:r>
              <a:rPr kumimoji="0" sz="20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to</a:t>
            </a:r>
            <a:r>
              <a:rPr kumimoji="0" sz="20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surface</a:t>
            </a:r>
            <a:r>
              <a:rPr kumimoji="0" sz="20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water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or</a:t>
            </a:r>
            <a:r>
              <a:rPr kumimoji="0" sz="20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MS4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8390" y="1968222"/>
            <a:ext cx="4032377" cy="2651184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66126" y="4904845"/>
            <a:ext cx="4008399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0" cap="none" spc="-2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*You</a:t>
            </a:r>
            <a:r>
              <a:rPr kumimoji="0" sz="1800" b="0" i="0" u="none" strike="noStrike" kern="0" cap="none" spc="-45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may</a:t>
            </a:r>
            <a:r>
              <a:rPr kumimoji="0" sz="1800" b="0" i="0" u="none" strike="noStrike" kern="0" cap="none" spc="-3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kumimoji="0" sz="1800" b="0" i="0" u="none" strike="noStrike" kern="0" cap="none" spc="-3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kumimoji="0" sz="1800" b="0" i="0" u="none" strike="noStrike" kern="0" cap="none" spc="-35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  <a:r>
              <a:rPr kumimoji="0" sz="1800" b="0" i="0" u="none" strike="noStrike" kern="0" cap="none" spc="-35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kumimoji="0" sz="1800" b="0" i="0" u="none" strike="noStrike" kern="0" cap="none" spc="-2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1800" b="0" i="0" u="none" strike="noStrike" kern="0" cap="none" spc="-25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engineer</a:t>
            </a:r>
            <a:r>
              <a:rPr kumimoji="0" sz="1800" b="0" i="0" u="none" strike="noStrike" kern="0" cap="none" spc="-4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kumimoji="0" sz="1800" b="0" i="0" u="none" strike="noStrike" kern="0" cap="none" spc="-2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architect</a:t>
            </a:r>
            <a:r>
              <a:rPr kumimoji="0" sz="1800" b="0" i="0" u="none" strike="noStrike" kern="0" cap="none" spc="-15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kumimoji="0" sz="1800" b="0" i="0" u="none" strike="noStrike" kern="0" cap="none" spc="-35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record</a:t>
            </a:r>
            <a:r>
              <a:rPr kumimoji="0" sz="1800" b="0" i="0" u="none" strike="noStrike" kern="0" cap="none" spc="-2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1800" b="0" i="0" u="none" strike="noStrike" kern="0" cap="none" spc="-25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develop</a:t>
            </a:r>
            <a:r>
              <a:rPr kumimoji="0" sz="1800" b="0" i="0" u="none" strike="noStrike" kern="0" cap="none" spc="-15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kumimoji="0" sz="1800" b="0" i="0" u="none" strike="noStrike" kern="0" cap="none" spc="-25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site</a:t>
            </a:r>
            <a:r>
              <a:rPr kumimoji="0" sz="1800" b="0" i="0" u="none" strike="noStrike" kern="0" cap="none" spc="-25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map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kumimoji="0" sz="1800" b="0" i="0" u="none" strike="noStrike" kern="0" cap="none" spc="-35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draw</a:t>
            </a:r>
            <a:r>
              <a:rPr kumimoji="0" sz="1800" b="0" i="0" u="none" strike="noStrike" kern="0" cap="none" spc="-15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1800" b="0" i="0" u="none" strike="noStrike" kern="0" cap="none" spc="-2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from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kumimoji="0" sz="1800" b="0" i="0" u="none" strike="noStrike" kern="0" cap="none" spc="-3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permit</a:t>
            </a:r>
            <a:r>
              <a:rPr kumimoji="0" sz="1800" b="0" i="0" u="none" strike="noStrike" kern="0" cap="none" spc="-25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sources</a:t>
            </a:r>
            <a:r>
              <a:rPr kumimoji="0" sz="1800" b="0" i="0" u="none" strike="noStrike" kern="0" cap="none" spc="-3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kumimoji="0" sz="1800" b="0" i="0" u="none" strike="noStrike" kern="0" cap="none" spc="-25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sz="1800" b="0" i="0" u="none" strike="noStrike" kern="0" cap="none" spc="-2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rgbClr val="0029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information!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FE65120-6FC7-24C9-B2D3-9C052F5CC703}"/>
              </a:ext>
            </a:extLst>
          </p:cNvPr>
          <p:cNvSpPr txBox="1"/>
          <p:nvPr/>
        </p:nvSpPr>
        <p:spPr>
          <a:xfrm>
            <a:off x="1660479" y="240058"/>
            <a:ext cx="100447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7.1.1 What Must the SWPPP Contain? 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EP BLU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2B5E8"/>
      </a:accent1>
      <a:accent2>
        <a:srgbClr val="C7E9FA"/>
      </a:accent2>
      <a:accent3>
        <a:srgbClr val="117AC0"/>
      </a:accent3>
      <a:accent4>
        <a:srgbClr val="0153A0"/>
      </a:accent4>
      <a:accent5>
        <a:srgbClr val="243F78"/>
      </a:accent5>
      <a:accent6>
        <a:srgbClr val="2E5270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G-DEP MasterSlides Template_v11022021-" id="{2B5C3F11-2D1C-0346-A05B-D8DF9C08BE0F}" vid="{58A7D8D1-8D2E-114E-82D1-FACBD2697E5E}"/>
    </a:ext>
  </a:extLst>
</a:theme>
</file>

<file path=ppt/theme/theme2.xml><?xml version="1.0" encoding="utf-8"?>
<a:theme xmlns:a="http://schemas.openxmlformats.org/drawingml/2006/main" name="2_Office Theme">
  <a:themeElements>
    <a:clrScheme name="DEP Color Palett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35132"/>
      </a:accent1>
      <a:accent2>
        <a:srgbClr val="F4D23B"/>
      </a:accent2>
      <a:accent3>
        <a:srgbClr val="53B7E8"/>
      </a:accent3>
      <a:accent4>
        <a:srgbClr val="41453B"/>
      </a:accent4>
      <a:accent5>
        <a:srgbClr val="ABE1FA"/>
      </a:accent5>
      <a:accent6>
        <a:srgbClr val="0075AC"/>
      </a:accent6>
      <a:hlink>
        <a:srgbClr val="0563C1"/>
      </a:hlink>
      <a:folHlink>
        <a:srgbClr val="954F72"/>
      </a:folHlink>
    </a:clrScheme>
    <a:fontScheme name="Custom 1">
      <a:majorFont>
        <a:latin typeface="Franklin Gothic Demi"/>
        <a:ea typeface=""/>
        <a:cs typeface=""/>
      </a:majorFont>
      <a:minorFont>
        <a:latin typeface="Franklin Gothic Dem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AR_PowerPoint_Template.Dec2018.Standard.potx" id="{674CAC8B-3B6A-40F1-AF7B-DF4CEB2CE5E9}" vid="{73C3E615-B77B-4EA6-9BFF-88C1BE50A8BD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6116</TotalTime>
  <Words>1648</Words>
  <Application>Microsoft Office PowerPoint</Application>
  <PresentationFormat>Widescreen</PresentationFormat>
  <Paragraphs>215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Arial</vt:lpstr>
      <vt:lpstr>Calibri</vt:lpstr>
      <vt:lpstr>Verdana</vt:lpstr>
      <vt:lpstr>Wingdings</vt:lpstr>
      <vt:lpstr>Office Theme</vt:lpstr>
      <vt:lpstr>2_Office Theme</vt:lpstr>
      <vt:lpstr>Custom Design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7.1.1 What Must the SWPPP Contain?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7.1.3 Where to Keep the SWPPP</vt:lpstr>
      <vt:lpstr>7.1.4 How Often Must the SWPPP be Updated?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Rakestraw, Charlotte</dc:creator>
  <cp:lastModifiedBy>Searcy, Jared</cp:lastModifiedBy>
  <cp:revision>110</cp:revision>
  <dcterms:created xsi:type="dcterms:W3CDTF">2015-05-19T17:22:51Z</dcterms:created>
  <dcterms:modified xsi:type="dcterms:W3CDTF">2023-04-28T13:37:50Z</dcterms:modified>
</cp:coreProperties>
</file>