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70" r:id="rId1"/>
    <p:sldMasterId id="2147483922" r:id="rId2"/>
    <p:sldMasterId id="2147483896" r:id="rId3"/>
  </p:sldMasterIdLst>
  <p:notesMasterIdLst>
    <p:notesMasterId r:id="rId15"/>
  </p:notesMasterIdLst>
  <p:handoutMasterIdLst>
    <p:handoutMasterId r:id="rId16"/>
  </p:handoutMasterIdLst>
  <p:sldIdLst>
    <p:sldId id="256" r:id="rId4"/>
    <p:sldId id="257" r:id="rId5"/>
    <p:sldId id="259" r:id="rId6"/>
    <p:sldId id="287" r:id="rId7"/>
    <p:sldId id="260" r:id="rId8"/>
    <p:sldId id="288" r:id="rId9"/>
    <p:sldId id="289" r:id="rId10"/>
    <p:sldId id="290" r:id="rId11"/>
    <p:sldId id="291" r:id="rId12"/>
    <p:sldId id="292" r:id="rId13"/>
    <p:sldId id="293" r:id="rId14"/>
  </p:sldIdLst>
  <p:sldSz cx="12192000" cy="6858000"/>
  <p:notesSz cx="6858000" cy="923607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93E8F1"/>
    <a:srgbClr val="9BE2E9"/>
    <a:srgbClr val="00FFFF"/>
    <a:srgbClr val="3399FF"/>
    <a:srgbClr val="00FF00"/>
    <a:srgbClr val="FF9900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6" autoAdjust="0"/>
    <p:restoredTop sz="86961" autoAdjust="0"/>
  </p:normalViewPr>
  <p:slideViewPr>
    <p:cSldViewPr>
      <p:cViewPr varScale="1">
        <p:scale>
          <a:sx n="81" d="100"/>
          <a:sy n="81" d="100"/>
        </p:scale>
        <p:origin x="480" y="96"/>
      </p:cViewPr>
      <p:guideLst>
        <p:guide orient="horz" pos="2160"/>
        <p:guide pos="37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576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6393748" y="8838136"/>
            <a:ext cx="400753" cy="305212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AB66C882-5F33-4F5C-8824-A6B7F749DB80}" type="slidenum">
              <a:rPr lang="en-US" altLang="en-US" sz="1400"/>
              <a:pPr algn="r"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87136"/>
            <a:ext cx="5029200" cy="41562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54013" y="693738"/>
            <a:ext cx="6149975" cy="3460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6393748" y="8838136"/>
            <a:ext cx="400753" cy="305212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1B349C69-E30B-4E76-B24C-A22D9A76F03A}" type="slidenum">
              <a:rPr lang="en-US" altLang="en-US" sz="1400"/>
              <a:pPr algn="r"/>
              <a:t>‹#›</a:t>
            </a:fld>
            <a:endParaRPr lang="en-US" altLang="en-US"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5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013" y="693738"/>
            <a:ext cx="6149975" cy="3460750"/>
          </a:xfrm>
          <a:ln cap="flat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013" y="693738"/>
            <a:ext cx="6149975" cy="3460750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013" y="693738"/>
            <a:ext cx="6149975" cy="346075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4013" y="693738"/>
            <a:ext cx="6149975" cy="3460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769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4013" y="693738"/>
            <a:ext cx="6149975" cy="3460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793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4013" y="693738"/>
            <a:ext cx="6149975" cy="3460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the first shovel-full </a:t>
            </a:r>
            <a:r>
              <a:rPr lang="en-US"/>
              <a:t>of dirt dug </a:t>
            </a:r>
            <a:r>
              <a:rPr lang="en-US" dirty="0"/>
              <a:t>to the last square of sod </a:t>
            </a:r>
            <a:r>
              <a:rPr lang="en-US" dirty="0" err="1"/>
              <a:t>layed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7106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4013" y="693738"/>
            <a:ext cx="6149975" cy="3460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715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7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9217E1-CC21-FA4D-A15D-1D550201515D}"/>
              </a:ext>
            </a:extLst>
          </p:cNvPr>
          <p:cNvSpPr/>
          <p:nvPr userDrawn="1"/>
        </p:nvSpPr>
        <p:spPr>
          <a:xfrm>
            <a:off x="137459" y="1370438"/>
            <a:ext cx="11893176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08476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7769C0-3006-DC48-B84B-7DC6B10DA2FA}"/>
              </a:ext>
            </a:extLst>
          </p:cNvPr>
          <p:cNvSpPr/>
          <p:nvPr userDrawn="1"/>
        </p:nvSpPr>
        <p:spPr>
          <a:xfrm>
            <a:off x="173319" y="3341930"/>
            <a:ext cx="11803528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001566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B30B274-329C-EF4D-868F-4623C6BA847F}"/>
              </a:ext>
            </a:extLst>
          </p:cNvPr>
          <p:cNvSpPr/>
          <p:nvPr userDrawn="1"/>
        </p:nvSpPr>
        <p:spPr>
          <a:xfrm>
            <a:off x="153712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B701-CFD9-CB44-93C6-4F6A73F0DB4F}"/>
              </a:ext>
            </a:extLst>
          </p:cNvPr>
          <p:cNvSpPr/>
          <p:nvPr userDrawn="1"/>
        </p:nvSpPr>
        <p:spPr>
          <a:xfrm>
            <a:off x="4171395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D802A-46C2-B14C-91A0-E4ABBD36FB87}"/>
              </a:ext>
            </a:extLst>
          </p:cNvPr>
          <p:cNvSpPr/>
          <p:nvPr userDrawn="1"/>
        </p:nvSpPr>
        <p:spPr>
          <a:xfrm>
            <a:off x="8189079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859984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E8B0C-6BEC-4B4C-8217-B267D4F6CF29}"/>
              </a:ext>
            </a:extLst>
          </p:cNvPr>
          <p:cNvSpPr/>
          <p:nvPr userDrawn="1"/>
        </p:nvSpPr>
        <p:spPr>
          <a:xfrm>
            <a:off x="153056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F991A-5033-4C41-8B46-C03CBDE58012}"/>
              </a:ext>
            </a:extLst>
          </p:cNvPr>
          <p:cNvSpPr/>
          <p:nvPr userDrawn="1"/>
        </p:nvSpPr>
        <p:spPr>
          <a:xfrm>
            <a:off x="4170739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BBC39-2CAC-6B48-98F0-23F0863D4E6C}"/>
              </a:ext>
            </a:extLst>
          </p:cNvPr>
          <p:cNvSpPr/>
          <p:nvPr userDrawn="1"/>
        </p:nvSpPr>
        <p:spPr>
          <a:xfrm>
            <a:off x="8188423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889137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027388-62EA-DE48-A209-EF7CA10057E9}"/>
              </a:ext>
            </a:extLst>
          </p:cNvPr>
          <p:cNvSpPr/>
          <p:nvPr userDrawn="1"/>
        </p:nvSpPr>
        <p:spPr>
          <a:xfrm>
            <a:off x="135779" y="1386291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A2B29-94DF-0649-9733-289A181C212E}"/>
              </a:ext>
            </a:extLst>
          </p:cNvPr>
          <p:cNvSpPr/>
          <p:nvPr userDrawn="1"/>
        </p:nvSpPr>
        <p:spPr>
          <a:xfrm>
            <a:off x="3947140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41436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608DD6-E8B7-4A47-ACD0-151608AB1471}"/>
              </a:ext>
            </a:extLst>
          </p:cNvPr>
          <p:cNvSpPr/>
          <p:nvPr userDrawn="1"/>
        </p:nvSpPr>
        <p:spPr>
          <a:xfrm>
            <a:off x="4580636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CCD815-AA26-3049-BBF7-DF2314AA9440}"/>
              </a:ext>
            </a:extLst>
          </p:cNvPr>
          <p:cNvSpPr/>
          <p:nvPr userDrawn="1"/>
        </p:nvSpPr>
        <p:spPr>
          <a:xfrm>
            <a:off x="838004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660890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A31449A-2FA3-CD40-AC84-157BCEA8956B}"/>
              </a:ext>
            </a:extLst>
          </p:cNvPr>
          <p:cNvSpPr/>
          <p:nvPr userDrawn="1"/>
        </p:nvSpPr>
        <p:spPr>
          <a:xfrm>
            <a:off x="4269867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180D1-075E-7A48-B05C-8F132026964C}"/>
              </a:ext>
            </a:extLst>
          </p:cNvPr>
          <p:cNvSpPr/>
          <p:nvPr userDrawn="1"/>
        </p:nvSpPr>
        <p:spPr>
          <a:xfrm>
            <a:off x="427382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7B1F9-9792-E348-8054-5F3B10DB3A02}"/>
              </a:ext>
            </a:extLst>
          </p:cNvPr>
          <p:cNvSpPr/>
          <p:nvPr userDrawn="1"/>
        </p:nvSpPr>
        <p:spPr>
          <a:xfrm>
            <a:off x="817684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97E83-2A90-6240-B51D-82E521BCBA1B}"/>
              </a:ext>
            </a:extLst>
          </p:cNvPr>
          <p:cNvSpPr/>
          <p:nvPr userDrawn="1"/>
        </p:nvSpPr>
        <p:spPr>
          <a:xfrm>
            <a:off x="8176848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64971B-C0DF-7B41-99FA-6ADC4367C5AA}"/>
              </a:ext>
            </a:extLst>
          </p:cNvPr>
          <p:cNvSpPr/>
          <p:nvPr userDrawn="1"/>
        </p:nvSpPr>
        <p:spPr>
          <a:xfrm>
            <a:off x="362884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ED10D5-9907-3244-8DCD-B29754C4C87E}"/>
              </a:ext>
            </a:extLst>
          </p:cNvPr>
          <p:cNvSpPr/>
          <p:nvPr userDrawn="1"/>
        </p:nvSpPr>
        <p:spPr>
          <a:xfrm>
            <a:off x="36288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734224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D74B4F-0AF2-544C-BBE1-F3D728C735D5}"/>
              </a:ext>
            </a:extLst>
          </p:cNvPr>
          <p:cNvSpPr/>
          <p:nvPr userDrawn="1"/>
        </p:nvSpPr>
        <p:spPr>
          <a:xfrm>
            <a:off x="488390" y="1386291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DC2A0-26E5-0843-A769-6B80E0A77EE6}"/>
              </a:ext>
            </a:extLst>
          </p:cNvPr>
          <p:cNvSpPr/>
          <p:nvPr userDrawn="1"/>
        </p:nvSpPr>
        <p:spPr>
          <a:xfrm>
            <a:off x="4239987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F594A-E21A-AD4C-AF4E-1185D7D4E338}"/>
              </a:ext>
            </a:extLst>
          </p:cNvPr>
          <p:cNvSpPr/>
          <p:nvPr userDrawn="1"/>
        </p:nvSpPr>
        <p:spPr>
          <a:xfrm>
            <a:off x="799158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648292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AF781C-C56E-5848-A911-7076A563E0C5}"/>
              </a:ext>
            </a:extLst>
          </p:cNvPr>
          <p:cNvSpPr/>
          <p:nvPr userDrawn="1"/>
        </p:nvSpPr>
        <p:spPr>
          <a:xfrm>
            <a:off x="271155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333A5-F13A-054D-9DCD-F98B9C2CCC17}"/>
              </a:ext>
            </a:extLst>
          </p:cNvPr>
          <p:cNvSpPr/>
          <p:nvPr userDrawn="1"/>
        </p:nvSpPr>
        <p:spPr>
          <a:xfrm>
            <a:off x="6220693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383175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757DCF-EDBE-7047-8355-609423C64C97}"/>
              </a:ext>
            </a:extLst>
          </p:cNvPr>
          <p:cNvSpPr/>
          <p:nvPr userDrawn="1"/>
        </p:nvSpPr>
        <p:spPr>
          <a:xfrm>
            <a:off x="187491" y="1386368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09833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614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FA6816-B517-DA4F-9915-A0A632A2BF9B}"/>
              </a:ext>
            </a:extLst>
          </p:cNvPr>
          <p:cNvSpPr/>
          <p:nvPr userDrawn="1"/>
        </p:nvSpPr>
        <p:spPr>
          <a:xfrm>
            <a:off x="6346195" y="1392344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315039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F38FBE-460A-D441-9EDF-7C42DA61129B}"/>
              </a:ext>
            </a:extLst>
          </p:cNvPr>
          <p:cNvSpPr/>
          <p:nvPr userDrawn="1"/>
        </p:nvSpPr>
        <p:spPr>
          <a:xfrm>
            <a:off x="1203367" y="1580867"/>
            <a:ext cx="9785267" cy="494310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94973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A8D1B6-4D7F-6849-92E4-BF2EC945BD09}"/>
              </a:ext>
            </a:extLst>
          </p:cNvPr>
          <p:cNvSpPr/>
          <p:nvPr userDrawn="1"/>
        </p:nvSpPr>
        <p:spPr>
          <a:xfrm>
            <a:off x="210789" y="1386368"/>
            <a:ext cx="1177042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884334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789B56-ECF3-C341-899C-8E67056D85D1}"/>
              </a:ext>
            </a:extLst>
          </p:cNvPr>
          <p:cNvSpPr/>
          <p:nvPr userDrawn="1"/>
        </p:nvSpPr>
        <p:spPr>
          <a:xfrm>
            <a:off x="152400" y="5597811"/>
            <a:ext cx="11887200" cy="111825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468283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A76C35-9906-6847-91E5-371C9621D034}"/>
              </a:ext>
            </a:extLst>
          </p:cNvPr>
          <p:cNvSpPr txBox="1"/>
          <p:nvPr userDrawn="1"/>
        </p:nvSpPr>
        <p:spPr>
          <a:xfrm>
            <a:off x="477080" y="1719470"/>
            <a:ext cx="569512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</a:p>
          <a:p>
            <a:endParaRPr lang="en-US" sz="2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</a:t>
            </a:r>
          </a:p>
          <a:p>
            <a:r>
              <a:rPr lang="en-US" sz="2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Environmental Protection </a:t>
            </a:r>
            <a:endParaRPr lang="en-US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Header Font Size: 24 - 40</a:t>
            </a:r>
          </a:p>
          <a:p>
            <a:r>
              <a:rPr lang="en-US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Font Size: 18 - 24</a:t>
            </a:r>
          </a:p>
          <a:p>
            <a:endParaRPr lang="en-US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EF3BF-0BE4-074F-916E-7B9B876234A6}"/>
              </a:ext>
            </a:extLst>
          </p:cNvPr>
          <p:cNvSpPr txBox="1"/>
          <p:nvPr userDrawn="1"/>
        </p:nvSpPr>
        <p:spPr>
          <a:xfrm>
            <a:off x="6281532" y="1719471"/>
            <a:ext cx="5695121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sz="21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21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</a:t>
            </a:r>
          </a:p>
          <a:p>
            <a:r>
              <a:rPr lang="en-US" sz="21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of Environmental Protection </a:t>
            </a:r>
            <a:endParaRPr lang="en-US" sz="21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1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21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Header Font Size: 24 - 40</a:t>
            </a:r>
          </a:p>
          <a:p>
            <a:r>
              <a:rPr lang="en-US" sz="2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Body Font Size: 18 - 24</a:t>
            </a:r>
          </a:p>
          <a:p>
            <a:endParaRPr lang="en-US" sz="21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1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1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86F57-53FE-5244-B48B-B699CFE01A5C}"/>
              </a:ext>
            </a:extLst>
          </p:cNvPr>
          <p:cNvSpPr txBox="1"/>
          <p:nvPr userDrawn="1"/>
        </p:nvSpPr>
        <p:spPr>
          <a:xfrm>
            <a:off x="2050476" y="397741"/>
            <a:ext cx="7564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625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POWER POINT FONTS</a:t>
            </a:r>
            <a:endParaRPr lang="en-US" sz="2625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94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393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09116E-480F-4255-886C-EC9027577E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11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41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505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60D4D-8119-4624-B01D-2C0855CD6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A2B99-5A96-482D-8B77-1AD9459ED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121E0-FE65-4504-B90E-1C3D9D4E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3E6EF-D245-49DC-A7C2-532A082A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F8625-140A-4D75-8DD2-DAD04318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9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258A93-78EB-A241-82FA-4365C9EEF40C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D8CAB-51FF-BF49-9097-35CC33F1964E}"/>
              </a:ext>
            </a:extLst>
          </p:cNvPr>
          <p:cNvSpPr/>
          <p:nvPr userDrawn="1"/>
        </p:nvSpPr>
        <p:spPr>
          <a:xfrm>
            <a:off x="1" y="1249312"/>
            <a:ext cx="1469571" cy="56086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1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152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40B24-03D7-4703-9734-B384173C2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938B7-B133-4E79-B06C-B67F12C74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57CC3-D91B-4C2B-980E-A5540F20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F312E-4898-4A6A-897B-4D7CA0AD0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06E88-B967-4E09-9FB3-FD112C44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823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9AF1-05D2-4525-AA74-DF262180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C1C0C-1419-4807-B766-EAC0F09EA1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633E-4C60-4B94-A8F4-6C56852B4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AFA7CD-8207-4B62-96ED-8296D9596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2199A-D568-448C-9378-FD344CAAF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31DC3-C366-4975-B4C7-973CCDBEE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42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6744-29F9-40D3-A961-50C5C5A8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66E10-101C-41AE-9652-132345879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42F90-D1E7-49E1-856E-F1B5669BF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970FE5-237D-4928-9A02-70ADCBD3C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55A901-9660-4176-A84D-D370D1C19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F238B8-0E4D-411E-B58A-7BC8CB3B4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AAED8-ABC9-4A4D-98E8-41D436432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E60320-3428-4D09-B14A-C58E6020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267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FF0EF-4B88-4FDC-852A-8A28AE466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4EE8C-12FC-4223-A09B-24A3FCBC9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A6DB0-CDBE-4FC4-9BF8-A9D01DEB0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237E7-8CF8-4960-A454-2D9FD7B67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88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B1887B-5C02-4D41-9416-E2826948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F897FA-249D-4A97-AAB8-5563DB4C4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46E51-B9AE-4A3A-A1A5-00985B470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984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BE845-6397-479F-9E0F-B9930DFC5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33DBB-FFF0-4D3A-AE20-AEDB2B19D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D71C7-DEBA-429C-A650-2794ABF4D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50875-0A6B-4DB4-BD97-9F4C2FFD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2CB5BE-8BB8-4A69-A620-71C0AF58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763356-0A3A-40C0-AED6-747F0E84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572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81EB0-3CC5-4D22-981E-93B7F4974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7A78F-B5AC-4DBB-BE52-D233A1B75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441F90-9AC1-4D6F-AFDF-8A259C20A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46CD0-2D33-4DB9-8AA7-F2F702D5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CDB39-1D8E-46F9-9246-1BFB5D1A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205BB-5D84-4CAD-B2C0-A9DC975C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4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92C69-36D4-42DC-992E-638965468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AB1FC-2A9D-46DC-BCA7-73B364E7C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5F823-8943-43B3-8FD2-9DDAEECE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211B7-533F-4B4B-9D45-C13936E7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BE1A5-4451-4592-B25C-EFCBAACC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63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AA54AF-23DE-4B3A-8F63-1B462A57CF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6F53EF-E67B-47BD-8A6F-E644B1C68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26A63-3A3C-4535-97D6-679732CD4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77E5F-F033-4832-8BF7-067F6BB24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65F78-70FD-41EE-8142-0F1C6D7C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39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8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329034-9E48-D04D-A24C-AE33E1A9FF84}"/>
              </a:ext>
            </a:extLst>
          </p:cNvPr>
          <p:cNvSpPr/>
          <p:nvPr userDrawn="1"/>
        </p:nvSpPr>
        <p:spPr>
          <a:xfrm>
            <a:off x="4490993" y="1398242"/>
            <a:ext cx="7559252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1093270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8" y="93439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11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258A93-78EB-A241-82FA-4365C9EEF40C}"/>
              </a:ext>
            </a:extLst>
          </p:cNvPr>
          <p:cNvSpPr/>
          <p:nvPr userDrawn="1"/>
        </p:nvSpPr>
        <p:spPr>
          <a:xfrm>
            <a:off x="0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D8CAB-51FF-BF49-9097-35CC33F1964E}"/>
              </a:ext>
            </a:extLst>
          </p:cNvPr>
          <p:cNvSpPr/>
          <p:nvPr userDrawn="1"/>
        </p:nvSpPr>
        <p:spPr>
          <a:xfrm>
            <a:off x="0" y="1249312"/>
            <a:ext cx="1469571" cy="56086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8" y="93439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37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76B21E-CC99-4F45-9A02-1727C6693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29034-9E48-D04D-A24C-AE33E1A9FF84}"/>
              </a:ext>
            </a:extLst>
          </p:cNvPr>
          <p:cNvSpPr/>
          <p:nvPr userDrawn="1"/>
        </p:nvSpPr>
        <p:spPr>
          <a:xfrm>
            <a:off x="4490992" y="1398242"/>
            <a:ext cx="7559252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92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33A08-088B-5C48-9D02-E853FC869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1A6B3-0D65-3447-9204-8EF6F5D3E7D5}"/>
              </a:ext>
            </a:extLst>
          </p:cNvPr>
          <p:cNvSpPr/>
          <p:nvPr userDrawn="1"/>
        </p:nvSpPr>
        <p:spPr>
          <a:xfrm>
            <a:off x="123828" y="1392265"/>
            <a:ext cx="7559251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9454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DE420-F4C4-DD42-ABE2-594CA0366399}"/>
              </a:ext>
            </a:extLst>
          </p:cNvPr>
          <p:cNvSpPr/>
          <p:nvPr userDrawn="1"/>
        </p:nvSpPr>
        <p:spPr>
          <a:xfrm>
            <a:off x="152400" y="1371600"/>
            <a:ext cx="5509846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882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66596-7514-A943-9CAB-C5E8E11DE13D}"/>
              </a:ext>
            </a:extLst>
          </p:cNvPr>
          <p:cNvSpPr/>
          <p:nvPr userDrawn="1"/>
        </p:nvSpPr>
        <p:spPr>
          <a:xfrm>
            <a:off x="6529754" y="1371600"/>
            <a:ext cx="5509846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961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B55B8-A939-234E-A3DC-A602B9B18A45}"/>
              </a:ext>
            </a:extLst>
          </p:cNvPr>
          <p:cNvSpPr/>
          <p:nvPr userDrawn="1"/>
        </p:nvSpPr>
        <p:spPr>
          <a:xfrm>
            <a:off x="8824128" y="1373122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062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669CB-6F84-9C40-9F8F-01BF42FAF9BB}"/>
              </a:ext>
            </a:extLst>
          </p:cNvPr>
          <p:cNvSpPr/>
          <p:nvPr userDrawn="1"/>
        </p:nvSpPr>
        <p:spPr>
          <a:xfrm>
            <a:off x="147267" y="1373122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833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217E1-CC21-FA4D-A15D-1D550201515D}"/>
              </a:ext>
            </a:extLst>
          </p:cNvPr>
          <p:cNvSpPr/>
          <p:nvPr userDrawn="1"/>
        </p:nvSpPr>
        <p:spPr>
          <a:xfrm>
            <a:off x="137459" y="1370438"/>
            <a:ext cx="11893176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570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769C0-3006-DC48-B84B-7DC6B10DA2FA}"/>
              </a:ext>
            </a:extLst>
          </p:cNvPr>
          <p:cNvSpPr/>
          <p:nvPr userDrawn="1"/>
        </p:nvSpPr>
        <p:spPr>
          <a:xfrm>
            <a:off x="173319" y="3341930"/>
            <a:ext cx="11803528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9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F1A6B3-0D65-3447-9204-8EF6F5D3E7D5}"/>
              </a:ext>
            </a:extLst>
          </p:cNvPr>
          <p:cNvSpPr/>
          <p:nvPr userDrawn="1"/>
        </p:nvSpPr>
        <p:spPr>
          <a:xfrm>
            <a:off x="123829" y="1392265"/>
            <a:ext cx="7559251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4439829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0B274-329C-EF4D-868F-4623C6BA847F}"/>
              </a:ext>
            </a:extLst>
          </p:cNvPr>
          <p:cNvSpPr/>
          <p:nvPr userDrawn="1"/>
        </p:nvSpPr>
        <p:spPr>
          <a:xfrm>
            <a:off x="153712" y="3381192"/>
            <a:ext cx="3850522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B701-CFD9-CB44-93C6-4F6A73F0DB4F}"/>
              </a:ext>
            </a:extLst>
          </p:cNvPr>
          <p:cNvSpPr/>
          <p:nvPr userDrawn="1"/>
        </p:nvSpPr>
        <p:spPr>
          <a:xfrm>
            <a:off x="4171395" y="3381192"/>
            <a:ext cx="3850522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D802A-46C2-B14C-91A0-E4ABBD36FB87}"/>
              </a:ext>
            </a:extLst>
          </p:cNvPr>
          <p:cNvSpPr/>
          <p:nvPr userDrawn="1"/>
        </p:nvSpPr>
        <p:spPr>
          <a:xfrm>
            <a:off x="8189079" y="3381192"/>
            <a:ext cx="3850522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403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E8B0C-6BEC-4B4C-8217-B267D4F6CF29}"/>
              </a:ext>
            </a:extLst>
          </p:cNvPr>
          <p:cNvSpPr/>
          <p:nvPr userDrawn="1"/>
        </p:nvSpPr>
        <p:spPr>
          <a:xfrm>
            <a:off x="153056" y="1385051"/>
            <a:ext cx="3850522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F991A-5033-4C41-8B46-C03CBDE58012}"/>
              </a:ext>
            </a:extLst>
          </p:cNvPr>
          <p:cNvSpPr/>
          <p:nvPr userDrawn="1"/>
        </p:nvSpPr>
        <p:spPr>
          <a:xfrm>
            <a:off x="4170739" y="1385051"/>
            <a:ext cx="3850522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BBC39-2CAC-6B48-98F0-23F0863D4E6C}"/>
              </a:ext>
            </a:extLst>
          </p:cNvPr>
          <p:cNvSpPr/>
          <p:nvPr userDrawn="1"/>
        </p:nvSpPr>
        <p:spPr>
          <a:xfrm>
            <a:off x="8188423" y="1385051"/>
            <a:ext cx="3850522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248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27388-62EA-DE48-A209-EF7CA10057E9}"/>
              </a:ext>
            </a:extLst>
          </p:cNvPr>
          <p:cNvSpPr/>
          <p:nvPr userDrawn="1"/>
        </p:nvSpPr>
        <p:spPr>
          <a:xfrm>
            <a:off x="135778" y="1386289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A2B29-94DF-0649-9733-289A181C212E}"/>
              </a:ext>
            </a:extLst>
          </p:cNvPr>
          <p:cNvSpPr/>
          <p:nvPr userDrawn="1"/>
        </p:nvSpPr>
        <p:spPr>
          <a:xfrm>
            <a:off x="3947139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894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08DD6-E8B7-4A47-ACD0-151608AB1471}"/>
              </a:ext>
            </a:extLst>
          </p:cNvPr>
          <p:cNvSpPr/>
          <p:nvPr userDrawn="1"/>
        </p:nvSpPr>
        <p:spPr>
          <a:xfrm>
            <a:off x="4580635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CCD815-AA26-3049-BBF7-DF2314AA9440}"/>
              </a:ext>
            </a:extLst>
          </p:cNvPr>
          <p:cNvSpPr/>
          <p:nvPr userDrawn="1"/>
        </p:nvSpPr>
        <p:spPr>
          <a:xfrm>
            <a:off x="838004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799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B1289-BA35-A548-8B04-B96C2C2C4B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1449A-2FA3-CD40-AC84-157BCEA8956B}"/>
              </a:ext>
            </a:extLst>
          </p:cNvPr>
          <p:cNvSpPr/>
          <p:nvPr userDrawn="1"/>
        </p:nvSpPr>
        <p:spPr>
          <a:xfrm>
            <a:off x="4269866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180D1-075E-7A48-B05C-8F132026964C}"/>
              </a:ext>
            </a:extLst>
          </p:cNvPr>
          <p:cNvSpPr/>
          <p:nvPr userDrawn="1"/>
        </p:nvSpPr>
        <p:spPr>
          <a:xfrm>
            <a:off x="427382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7B1F9-9792-E348-8054-5F3B10DB3A02}"/>
              </a:ext>
            </a:extLst>
          </p:cNvPr>
          <p:cNvSpPr/>
          <p:nvPr userDrawn="1"/>
        </p:nvSpPr>
        <p:spPr>
          <a:xfrm>
            <a:off x="817684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97E83-2A90-6240-B51D-82E521BCBA1B}"/>
              </a:ext>
            </a:extLst>
          </p:cNvPr>
          <p:cNvSpPr/>
          <p:nvPr userDrawn="1"/>
        </p:nvSpPr>
        <p:spPr>
          <a:xfrm>
            <a:off x="8176848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64971B-C0DF-7B41-99FA-6ADC4367C5AA}"/>
              </a:ext>
            </a:extLst>
          </p:cNvPr>
          <p:cNvSpPr/>
          <p:nvPr userDrawn="1"/>
        </p:nvSpPr>
        <p:spPr>
          <a:xfrm>
            <a:off x="362884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ED10D5-9907-3244-8DCD-B29754C4C87E}"/>
              </a:ext>
            </a:extLst>
          </p:cNvPr>
          <p:cNvSpPr/>
          <p:nvPr userDrawn="1"/>
        </p:nvSpPr>
        <p:spPr>
          <a:xfrm>
            <a:off x="36288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30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881758-5C54-FE44-8BBD-BE9F14090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D74B4F-0AF2-544C-BBE1-F3D728C735D5}"/>
              </a:ext>
            </a:extLst>
          </p:cNvPr>
          <p:cNvSpPr/>
          <p:nvPr userDrawn="1"/>
        </p:nvSpPr>
        <p:spPr>
          <a:xfrm>
            <a:off x="488389" y="1386289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DC2A0-26E5-0843-A769-6B80E0A77EE6}"/>
              </a:ext>
            </a:extLst>
          </p:cNvPr>
          <p:cNvSpPr/>
          <p:nvPr userDrawn="1"/>
        </p:nvSpPr>
        <p:spPr>
          <a:xfrm>
            <a:off x="4239986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F594A-E21A-AD4C-AF4E-1185D7D4E338}"/>
              </a:ext>
            </a:extLst>
          </p:cNvPr>
          <p:cNvSpPr/>
          <p:nvPr userDrawn="1"/>
        </p:nvSpPr>
        <p:spPr>
          <a:xfrm>
            <a:off x="7991583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409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134CDB-79F6-264B-B31E-ADB427867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781C-C56E-5848-A911-7076A563E0C5}"/>
              </a:ext>
            </a:extLst>
          </p:cNvPr>
          <p:cNvSpPr/>
          <p:nvPr userDrawn="1"/>
        </p:nvSpPr>
        <p:spPr>
          <a:xfrm>
            <a:off x="271154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333A5-F13A-054D-9DCD-F98B9C2CCC17}"/>
              </a:ext>
            </a:extLst>
          </p:cNvPr>
          <p:cNvSpPr/>
          <p:nvPr userDrawn="1"/>
        </p:nvSpPr>
        <p:spPr>
          <a:xfrm>
            <a:off x="6220692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903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CC75B1-A472-5D4A-BC6C-3A99D9C5C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757DCF-EDBE-7047-8355-609423C64C97}"/>
              </a:ext>
            </a:extLst>
          </p:cNvPr>
          <p:cNvSpPr/>
          <p:nvPr userDrawn="1"/>
        </p:nvSpPr>
        <p:spPr>
          <a:xfrm>
            <a:off x="187490" y="1386368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94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9103D-61AB-D74C-9D35-085D46F58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FA6816-B517-DA4F-9915-A0A632A2BF9B}"/>
              </a:ext>
            </a:extLst>
          </p:cNvPr>
          <p:cNvSpPr/>
          <p:nvPr userDrawn="1"/>
        </p:nvSpPr>
        <p:spPr>
          <a:xfrm>
            <a:off x="6346194" y="1392344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06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27BB61-D36D-C444-BC6B-3E64FB27D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38FBE-460A-D441-9EDF-7C42DA61129B}"/>
              </a:ext>
            </a:extLst>
          </p:cNvPr>
          <p:cNvSpPr/>
          <p:nvPr userDrawn="1"/>
        </p:nvSpPr>
        <p:spPr>
          <a:xfrm>
            <a:off x="1203366" y="1580865"/>
            <a:ext cx="9785267" cy="494310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8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5DE420-F4C4-DD42-ABE2-594CA0366399}"/>
              </a:ext>
            </a:extLst>
          </p:cNvPr>
          <p:cNvSpPr/>
          <p:nvPr userDrawn="1"/>
        </p:nvSpPr>
        <p:spPr>
          <a:xfrm>
            <a:off x="152401" y="1371602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0778694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662EA-E746-2C4F-8011-A6AACEDFF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8D1B6-4D7F-6849-92E4-BF2EC945BD09}"/>
              </a:ext>
            </a:extLst>
          </p:cNvPr>
          <p:cNvSpPr/>
          <p:nvPr userDrawn="1"/>
        </p:nvSpPr>
        <p:spPr>
          <a:xfrm>
            <a:off x="210788" y="1386368"/>
            <a:ext cx="1177042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769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839EF-4580-2840-A5B6-58037EE5B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789B56-ECF3-C341-899C-8E67056D85D1}"/>
              </a:ext>
            </a:extLst>
          </p:cNvPr>
          <p:cNvSpPr/>
          <p:nvPr userDrawn="1"/>
        </p:nvSpPr>
        <p:spPr>
          <a:xfrm>
            <a:off x="152400" y="5597809"/>
            <a:ext cx="11887200" cy="111825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091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E35CD-2123-EF49-AD6E-714D48C8E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76C35-9906-6847-91E5-371C9621D034}"/>
              </a:ext>
            </a:extLst>
          </p:cNvPr>
          <p:cNvSpPr txBox="1"/>
          <p:nvPr userDrawn="1"/>
        </p:nvSpPr>
        <p:spPr>
          <a:xfrm>
            <a:off x="477078" y="1719469"/>
            <a:ext cx="569512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</a:p>
          <a:p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HEADER FONT SIZE: 24 - 40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FONT SIZE: 18 - 24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EF3BF-0BE4-074F-916E-7B9B876234A6}"/>
              </a:ext>
            </a:extLst>
          </p:cNvPr>
          <p:cNvSpPr txBox="1"/>
          <p:nvPr userDrawn="1"/>
        </p:nvSpPr>
        <p:spPr>
          <a:xfrm>
            <a:off x="6281530" y="1719469"/>
            <a:ext cx="569512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</a:t>
            </a:r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HEADER FONT SIZE: 24 - 40</a:t>
            </a:r>
          </a:p>
          <a:p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BODY FONT SIZE: 18 - 24</a:t>
            </a:r>
          </a:p>
          <a:p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86F57-53FE-5244-B48B-B699CFE01A5C}"/>
              </a:ext>
            </a:extLst>
          </p:cNvPr>
          <p:cNvSpPr txBox="1"/>
          <p:nvPr userDrawn="1"/>
        </p:nvSpPr>
        <p:spPr>
          <a:xfrm>
            <a:off x="2050475" y="397741"/>
            <a:ext cx="756458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POWER POINT FONTS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6721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6DA57-B086-3E4C-A3AD-8618FEF86E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EB3078-62F2-A449-BEF5-45F93CC51BAD}"/>
              </a:ext>
            </a:extLst>
          </p:cNvPr>
          <p:cNvGrpSpPr/>
          <p:nvPr userDrawn="1"/>
        </p:nvGrpSpPr>
        <p:grpSpPr>
          <a:xfrm>
            <a:off x="1842655" y="1915393"/>
            <a:ext cx="8506691" cy="4024746"/>
            <a:chOff x="2202874" y="2057400"/>
            <a:chExt cx="8506691" cy="402474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6DF451-4AFD-994B-A821-3D48C86E8E1E}"/>
                </a:ext>
              </a:extLst>
            </p:cNvPr>
            <p:cNvSpPr/>
            <p:nvPr userDrawn="1"/>
          </p:nvSpPr>
          <p:spPr>
            <a:xfrm>
              <a:off x="2202874" y="2057400"/>
              <a:ext cx="1828800" cy="1828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2C6837-E0FE-494C-8418-07DDBC9FF09A}"/>
                </a:ext>
              </a:extLst>
            </p:cNvPr>
            <p:cNvSpPr/>
            <p:nvPr userDrawn="1"/>
          </p:nvSpPr>
          <p:spPr>
            <a:xfrm>
              <a:off x="4428838" y="2057400"/>
              <a:ext cx="1828800" cy="1828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D379AE-02FA-A04C-AE69-C6E2D2263846}"/>
                </a:ext>
              </a:extLst>
            </p:cNvPr>
            <p:cNvSpPr/>
            <p:nvPr userDrawn="1"/>
          </p:nvSpPr>
          <p:spPr>
            <a:xfrm>
              <a:off x="6654802" y="2057400"/>
              <a:ext cx="1828800" cy="182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FB65FB-ADAE-694A-98A8-219BD99274AA}"/>
                </a:ext>
              </a:extLst>
            </p:cNvPr>
            <p:cNvSpPr/>
            <p:nvPr userDrawn="1"/>
          </p:nvSpPr>
          <p:spPr>
            <a:xfrm>
              <a:off x="8880765" y="2057400"/>
              <a:ext cx="1828800" cy="182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3DD18D-4B05-5345-9566-5F6E3F070C93}"/>
                </a:ext>
              </a:extLst>
            </p:cNvPr>
            <p:cNvSpPr/>
            <p:nvPr userDrawn="1"/>
          </p:nvSpPr>
          <p:spPr>
            <a:xfrm>
              <a:off x="4428838" y="423949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D36C4D-49CB-8144-AD92-06C464D4CFDF}"/>
                </a:ext>
              </a:extLst>
            </p:cNvPr>
            <p:cNvSpPr/>
            <p:nvPr userDrawn="1"/>
          </p:nvSpPr>
          <p:spPr>
            <a:xfrm>
              <a:off x="2202874" y="4239491"/>
              <a:ext cx="18288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397E1C-CA99-2649-B4F8-4CC4C1085271}"/>
                </a:ext>
              </a:extLst>
            </p:cNvPr>
            <p:cNvSpPr/>
            <p:nvPr userDrawn="1"/>
          </p:nvSpPr>
          <p:spPr>
            <a:xfrm>
              <a:off x="8880765" y="4253346"/>
              <a:ext cx="1828800" cy="1828800"/>
            </a:xfrm>
            <a:prstGeom prst="rect">
              <a:avLst/>
            </a:prstGeom>
            <a:solidFill>
              <a:srgbClr val="B0BE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3E6921-3023-5144-BE6B-CC7937CAB0BF}"/>
                </a:ext>
              </a:extLst>
            </p:cNvPr>
            <p:cNvSpPr/>
            <p:nvPr userDrawn="1"/>
          </p:nvSpPr>
          <p:spPr>
            <a:xfrm>
              <a:off x="6654802" y="4239491"/>
              <a:ext cx="1828800" cy="1828800"/>
            </a:xfrm>
            <a:prstGeom prst="rect">
              <a:avLst/>
            </a:prstGeom>
            <a:solidFill>
              <a:srgbClr val="6E86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24E9DF-6AC1-3241-A316-1D6D032CEA0B}"/>
              </a:ext>
            </a:extLst>
          </p:cNvPr>
          <p:cNvSpPr txBox="1"/>
          <p:nvPr userDrawn="1"/>
        </p:nvSpPr>
        <p:spPr>
          <a:xfrm>
            <a:off x="2092039" y="134505"/>
            <a:ext cx="8853329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PPT BLUE THEME </a:t>
            </a:r>
          </a:p>
          <a:p>
            <a:pPr>
              <a:lnSpc>
                <a:spcPts val="4000"/>
              </a:lnSpc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COLOR PALETTE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40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B466596-7514-A943-9CAB-C5E8E11DE13D}"/>
              </a:ext>
            </a:extLst>
          </p:cNvPr>
          <p:cNvSpPr/>
          <p:nvPr userDrawn="1"/>
        </p:nvSpPr>
        <p:spPr>
          <a:xfrm>
            <a:off x="6529754" y="1371602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32393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CB55B8-A939-234E-A3DC-A602B9B18A45}"/>
              </a:ext>
            </a:extLst>
          </p:cNvPr>
          <p:cNvSpPr/>
          <p:nvPr userDrawn="1"/>
        </p:nvSpPr>
        <p:spPr>
          <a:xfrm>
            <a:off x="8824128" y="1373124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37253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F669CB-6F84-9C40-9F8F-01BF42FAF9BB}"/>
              </a:ext>
            </a:extLst>
          </p:cNvPr>
          <p:cNvSpPr/>
          <p:nvPr userDrawn="1"/>
        </p:nvSpPr>
        <p:spPr>
          <a:xfrm>
            <a:off x="147267" y="1373124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414570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743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552AF-DB28-6C46-9779-D99F67C813A4}"/>
              </a:ext>
            </a:extLst>
          </p:cNvPr>
          <p:cNvSpPr/>
          <p:nvPr userDrawn="1"/>
        </p:nvSpPr>
        <p:spPr>
          <a:xfrm>
            <a:off x="1469571" y="0"/>
            <a:ext cx="10722429" cy="1249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C0050-FD7D-734A-87F6-0D9536EEA196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pic>
        <p:nvPicPr>
          <p:cNvPr id="9" name="Picture 8" descr="Florida Department of Environmental Protection Logo">
            <a:extLst>
              <a:ext uri="{FF2B5EF4-FFF2-40B4-BE49-F238E27FC236}">
                <a16:creationId xmlns:a16="http://schemas.microsoft.com/office/drawing/2014/main" id="{40582B00-DE96-5D4B-85DA-208F756EA2D2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203569" y="93441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2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  <p:sldLayoutId id="2147483888" r:id="rId18"/>
    <p:sldLayoutId id="2147483889" r:id="rId19"/>
    <p:sldLayoutId id="2147483890" r:id="rId20"/>
    <p:sldLayoutId id="2147483891" r:id="rId21"/>
    <p:sldLayoutId id="2147483892" r:id="rId22"/>
    <p:sldLayoutId id="2147483893" r:id="rId23"/>
    <p:sldLayoutId id="2147483894" r:id="rId24"/>
    <p:sldLayoutId id="2147483934" r:id="rId25"/>
    <p:sldLayoutId id="2147483935" r:id="rId26"/>
    <p:sldLayoutId id="2147483895" r:id="rId2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28" userDrawn="1">
          <p15:clr>
            <a:srgbClr val="F26B43"/>
          </p15:clr>
        </p15:guide>
        <p15:guide id="2" orient="horz" pos="48" userDrawn="1">
          <p15:clr>
            <a:srgbClr val="F26B43"/>
          </p15:clr>
        </p15:guide>
        <p15:guide id="3" orient="horz" pos="4272" userDrawn="1">
          <p15:clr>
            <a:srgbClr val="F26B43"/>
          </p15:clr>
        </p15:guide>
        <p15:guide id="4" pos="101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2B6CE-F70C-4B67-82D5-7BBECFCEFB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F2790-E2D6-4D40-9D3A-6090E18379C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B8733-CEBE-4665-90BA-9A8FE928A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9C773-DDDC-4D2B-B56B-6E5EA36E2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DA022-4BDE-4862-B377-3C17DF60C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1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74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552AF-DB28-6C46-9779-D99F67C813A4}"/>
              </a:ext>
            </a:extLst>
          </p:cNvPr>
          <p:cNvSpPr/>
          <p:nvPr userDrawn="1"/>
        </p:nvSpPr>
        <p:spPr>
          <a:xfrm>
            <a:off x="1469570" y="0"/>
            <a:ext cx="10722429" cy="1249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C0050-FD7D-734A-87F6-0D9536EEA196}"/>
              </a:ext>
            </a:extLst>
          </p:cNvPr>
          <p:cNvSpPr/>
          <p:nvPr userDrawn="1"/>
        </p:nvSpPr>
        <p:spPr>
          <a:xfrm>
            <a:off x="0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Florida Department of Environmental Protection Logo">
            <a:extLst>
              <a:ext uri="{FF2B5EF4-FFF2-40B4-BE49-F238E27FC236}">
                <a16:creationId xmlns:a16="http://schemas.microsoft.com/office/drawing/2014/main" id="{40582B00-DE96-5D4B-85DA-208F756EA2D2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203568" y="93439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8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  <p:sldLayoutId id="2147483914" r:id="rId18"/>
    <p:sldLayoutId id="2147483915" r:id="rId19"/>
    <p:sldLayoutId id="2147483916" r:id="rId20"/>
    <p:sldLayoutId id="2147483917" r:id="rId21"/>
    <p:sldLayoutId id="2147483918" r:id="rId22"/>
    <p:sldLayoutId id="2147483919" r:id="rId23"/>
    <p:sldLayoutId id="2147483920" r:id="rId24"/>
    <p:sldLayoutId id="2147483921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6">
          <p15:clr>
            <a:srgbClr val="F26B43"/>
          </p15:clr>
        </p15:guide>
        <p15:guide id="2" orient="horz" pos="48">
          <p15:clr>
            <a:srgbClr val="F26B43"/>
          </p15:clr>
        </p15:guide>
        <p15:guide id="3" orient="horz" pos="4272">
          <p15:clr>
            <a:srgbClr val="F26B43"/>
          </p15:clr>
        </p15:guide>
        <p15:guide id="4" pos="7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3B37563-B5BE-4B4E-9953-45D5F8F9411E}"/>
              </a:ext>
            </a:extLst>
          </p:cNvPr>
          <p:cNvGrpSpPr/>
          <p:nvPr/>
        </p:nvGrpSpPr>
        <p:grpSpPr>
          <a:xfrm>
            <a:off x="381000" y="1847222"/>
            <a:ext cx="11506199" cy="4567981"/>
            <a:chOff x="381000" y="1847222"/>
            <a:chExt cx="11506199" cy="456798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2951A0-BB21-4571-A671-4A0E67DA5C52}"/>
                </a:ext>
              </a:extLst>
            </p:cNvPr>
            <p:cNvSpPr/>
            <p:nvPr/>
          </p:nvSpPr>
          <p:spPr>
            <a:xfrm>
              <a:off x="381000" y="1847222"/>
              <a:ext cx="11506199" cy="4567981"/>
            </a:xfrm>
            <a:prstGeom prst="rect">
              <a:avLst/>
            </a:prstGeom>
            <a:solidFill>
              <a:schemeClr val="accent6">
                <a:lumMod val="50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4BE4FF4-E1D7-4533-A2A6-6B70F3585EC7}"/>
                </a:ext>
              </a:extLst>
            </p:cNvPr>
            <p:cNvGrpSpPr/>
            <p:nvPr/>
          </p:nvGrpSpPr>
          <p:grpSpPr>
            <a:xfrm>
              <a:off x="1174921" y="2277671"/>
              <a:ext cx="9918357" cy="3970318"/>
              <a:chOff x="1136821" y="2399250"/>
              <a:chExt cx="9918357" cy="397031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894CC2-44C8-4329-B5E9-36C00D76E501}"/>
                  </a:ext>
                </a:extLst>
              </p:cNvPr>
              <p:cNvSpPr txBox="1"/>
              <p:nvPr/>
            </p:nvSpPr>
            <p:spPr>
              <a:xfrm>
                <a:off x="3682315" y="2399250"/>
                <a:ext cx="7372863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WELCOME TO: </a:t>
                </a:r>
                <a:b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Florida Stormwater, Erosion, And Sedimentation Control Inspector’s Qualification Course</a:t>
                </a:r>
                <a:b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TIER I – Qualified BMP Installer (QBI), and</a:t>
                </a:r>
                <a:b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TIER II – Qualified Compliance Inspector (QCI)</a:t>
                </a:r>
              </a:p>
            </p:txBody>
          </p:sp>
          <p:pic>
            <p:nvPicPr>
              <p:cNvPr id="18" name="Picture 17" descr="Florida Department of Environmental Protection Logo">
                <a:extLst>
                  <a:ext uri="{FF2B5EF4-FFF2-40B4-BE49-F238E27FC236}">
                    <a16:creationId xmlns:a16="http://schemas.microsoft.com/office/drawing/2014/main" id="{07958E0B-F82B-4A7F-80FC-D7297462B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6821" y="2663644"/>
                <a:ext cx="2316129" cy="2316129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524001" y="217488"/>
            <a:ext cx="6988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accent6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723900" y="1447800"/>
            <a:ext cx="10744200" cy="1752599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Erosion control is a balance between science &amp; art: </a:t>
            </a:r>
          </a:p>
          <a:p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Technical skills alone will not ensure success</a:t>
            </a:r>
          </a:p>
          <a:p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Creative use of appropriate BMP combinations applied correctly in </a:t>
            </a:r>
            <a:r>
              <a:rPr lang="en-US" sz="11200" u="sng" dirty="0">
                <a:latin typeface="Arial" panose="020B0604020202020204" pitchFamily="34" charset="0"/>
                <a:cs typeface="Arial" panose="020B0604020202020204" pitchFamily="34" charset="0"/>
              </a:rPr>
              <a:t>layers</a:t>
            </a:r>
            <a:r>
              <a:rPr lang="en-US" sz="11200" dirty="0">
                <a:latin typeface="Arial" panose="020B0604020202020204" pitchFamily="34" charset="0"/>
                <a:cs typeface="Arial" panose="020B0604020202020204" pitchFamily="34" charset="0"/>
              </a:rPr>
              <a:t> will ensure success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8" name="Picture 17" descr="A picture containing tree, outdoor, sitting&#10;&#10;Description generated with high confidence">
            <a:extLst>
              <a:ext uri="{FF2B5EF4-FFF2-40B4-BE49-F238E27FC236}">
                <a16:creationId xmlns:a16="http://schemas.microsoft.com/office/drawing/2014/main" id="{E0D8D7B9-2A7D-4819-BEBA-23AC4768D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429000"/>
            <a:ext cx="4572000" cy="3429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D641BD-26EB-47CC-8196-1C1694513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10581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524001" y="200026"/>
            <a:ext cx="6988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accent6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1752600" y="1752600"/>
            <a:ext cx="8686799" cy="38481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So today, follow along with each slide presentation</a:t>
            </a:r>
          </a:p>
          <a:p>
            <a:r>
              <a:rPr lang="en-US" sz="2800" dirty="0">
                <a:latin typeface="Arial" panose="020B0604020202020204" pitchFamily="34" charset="0"/>
              </a:rPr>
              <a:t> You can follow along in your manual </a:t>
            </a:r>
          </a:p>
          <a:p>
            <a:r>
              <a:rPr lang="en-US" sz="2800" dirty="0">
                <a:latin typeface="Arial" panose="020B0604020202020204" pitchFamily="34" charset="0"/>
              </a:rPr>
              <a:t>Review the workbook questions with the class</a:t>
            </a:r>
          </a:p>
          <a:p>
            <a:r>
              <a:rPr lang="en-US" sz="2800" dirty="0">
                <a:latin typeface="Arial" panose="020B0604020202020204" pitchFamily="34" charset="0"/>
              </a:rPr>
              <a:t>If you don’t understand something </a:t>
            </a:r>
          </a:p>
          <a:p>
            <a:pPr marL="0" indent="0">
              <a:buNone/>
            </a:pPr>
            <a:r>
              <a:rPr lang="en-US" sz="2800" b="1" dirty="0">
                <a:latin typeface="Arial" panose="020B0604020202020204" pitchFamily="34" charset="0"/>
              </a:rPr>
              <a:t>                  – please ask questions!</a:t>
            </a:r>
          </a:p>
          <a:p>
            <a:r>
              <a:rPr lang="en-US" sz="2800" dirty="0">
                <a:latin typeface="Arial" panose="020B0604020202020204" pitchFamily="34" charset="0"/>
              </a:rPr>
              <a:t>Keep an open mind and have fun!</a:t>
            </a: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660675-1A09-4F36-B51C-A6439137F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85784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09700" y="1295400"/>
            <a:ext cx="9372600" cy="495300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None/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Developed in Cooperation with:</a:t>
            </a:r>
          </a:p>
          <a:p>
            <a:pPr lvl="1">
              <a:lnSpc>
                <a:spcPct val="140000"/>
              </a:lnSpc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Florida Department of Environmental Protection</a:t>
            </a:r>
          </a:p>
          <a:p>
            <a:pPr lvl="1">
              <a:lnSpc>
                <a:spcPct val="140000"/>
              </a:lnSpc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Florida Department of Transportation</a:t>
            </a:r>
          </a:p>
          <a:p>
            <a:pPr lvl="1">
              <a:lnSpc>
                <a:spcPct val="140000"/>
              </a:lnSpc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Other Florida State Agencies, and Colleges </a:t>
            </a:r>
          </a:p>
          <a:p>
            <a:pPr lvl="1">
              <a:lnSpc>
                <a:spcPct val="140000"/>
              </a:lnSpc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Florida Towns, Cities, and Counties</a:t>
            </a:r>
          </a:p>
          <a:p>
            <a:pPr lvl="1">
              <a:lnSpc>
                <a:spcPct val="140000"/>
              </a:lnSpc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Many of our Private Sector Companies</a:t>
            </a:r>
          </a:p>
          <a:p>
            <a:pPr marL="457200" lvl="1" indent="0">
              <a:lnSpc>
                <a:spcPct val="140000"/>
              </a:lnSpc>
              <a:buNone/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elcome%20To%20The%20Sunshine%20St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281" y="4170387"/>
            <a:ext cx="3651792" cy="273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2-17-07%20Welcome%20to%20F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7" t="32501" r="14928" b="22499"/>
          <a:stretch>
            <a:fillRect/>
          </a:stretch>
        </p:blipFill>
        <p:spPr bwMode="auto">
          <a:xfrm>
            <a:off x="2434957" y="1245741"/>
            <a:ext cx="3661043" cy="292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rain47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329" y="1269222"/>
            <a:ext cx="3611971" cy="290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APS 0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129" y="4156532"/>
            <a:ext cx="3743261" cy="273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" y="1600200"/>
            <a:ext cx="9144000" cy="4142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Monotype Sorts" pitchFamily="2" charset="2"/>
              <a:buNone/>
              <a:defRPr/>
            </a:pPr>
            <a:r>
              <a:rPr lang="en-US" b="1" u="sng" dirty="0">
                <a:cs typeface="Arial" panose="020B0604020202020204" pitchFamily="34" charset="0"/>
              </a:rPr>
              <a:t>Polluted Stormwater Runoff is a Big Messy Problem: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Arial" panose="020B0604020202020204" pitchFamily="34" charset="0"/>
              </a:rPr>
              <a:t> Sediments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 panose="020B0604020202020204" pitchFamily="34" charset="0"/>
              </a:rPr>
              <a:t>  </a:t>
            </a:r>
            <a:r>
              <a:rPr lang="en-US" sz="2400" b="1" dirty="0">
                <a:cs typeface="Arial" panose="020B0604020202020204" pitchFamily="34" charset="0"/>
              </a:rPr>
              <a:t>Oxygen demanding substances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Arial" panose="020B0604020202020204" pitchFamily="34" charset="0"/>
              </a:rPr>
              <a:t>  Nutrients – Such as; nitrogen, phosphorus (in fertilizer) 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Arial" panose="020B0604020202020204" pitchFamily="34" charset="0"/>
              </a:rPr>
              <a:t>  Pathogenic bacteria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Arial" panose="020B0604020202020204" pitchFamily="34" charset="0"/>
              </a:rPr>
              <a:t>  Heavy metals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Arial" panose="020B0604020202020204" pitchFamily="34" charset="0"/>
              </a:rPr>
              <a:t>  Oil &amp; grease, hydrocarbons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Arial" panose="020B0604020202020204" pitchFamily="34" charset="0"/>
              </a:rPr>
              <a:t>  Fresh water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747910-D862-4954-9CE5-FDCE5D41E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691" y="4237002"/>
            <a:ext cx="47244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152400" y="1755465"/>
            <a:ext cx="7543799" cy="457517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Monotype Sorts" pitchFamily="2" charset="2"/>
              <a:buNone/>
              <a:defRPr/>
            </a:pPr>
            <a:r>
              <a:rPr lang="en-US" sz="2600" b="1" u="sng" dirty="0">
                <a:latin typeface="Arial" panose="020B0604020202020204" pitchFamily="34" charset="0"/>
                <a:cs typeface="Arial" panose="020B0604020202020204" pitchFamily="34" charset="0"/>
              </a:rPr>
              <a:t>Development vs. Environment</a:t>
            </a:r>
          </a:p>
          <a:p>
            <a:pPr>
              <a:lnSpc>
                <a:spcPct val="140000"/>
              </a:lnSpc>
              <a:defRPr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Is there a solution? </a:t>
            </a:r>
          </a:p>
          <a:p>
            <a:pPr>
              <a:lnSpc>
                <a:spcPct val="140000"/>
              </a:lnSpc>
              <a:defRPr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Does development always have to conflict with nature? </a:t>
            </a:r>
          </a:p>
          <a:p>
            <a:pPr>
              <a:lnSpc>
                <a:spcPct val="140000"/>
              </a:lnSpc>
              <a:defRPr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Are there ways to minimize construction impacts on the environment?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0" y="182597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  <p:pic>
        <p:nvPicPr>
          <p:cNvPr id="7" name="Picture 2" descr="PIC0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278197"/>
            <a:ext cx="3686475" cy="276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close up of a garden&#10;&#10;Description generated with very high confidence">
            <a:extLst>
              <a:ext uri="{FF2B5EF4-FFF2-40B4-BE49-F238E27FC236}">
                <a16:creationId xmlns:a16="http://schemas.microsoft.com/office/drawing/2014/main" id="{1083DB97-4DC3-44AD-8F28-1F4984548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27" y="4043053"/>
            <a:ext cx="3702349" cy="28228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2133260"/>
            <a:ext cx="5791200" cy="2699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pitchFamily="2" charset="2"/>
              <a:buNone/>
              <a:defRPr/>
            </a:pPr>
            <a:r>
              <a:rPr lang="en-US" b="1" u="sng" dirty="0">
                <a:cs typeface="Arial" panose="020B0604020202020204" pitchFamily="34" charset="0"/>
              </a:rPr>
              <a:t>Keys for Success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cs typeface="Arial" panose="020B0604020202020204" pitchFamily="34" charset="0"/>
              </a:rPr>
              <a:t>Commitment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cs typeface="Arial" panose="020B0604020202020204" pitchFamily="34" charset="0"/>
              </a:rPr>
              <a:t>Education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cs typeface="Arial" panose="020B0604020202020204" pitchFamily="34" charset="0"/>
              </a:rPr>
              <a:t>Application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cs typeface="Arial" panose="020B0604020202020204" pitchFamily="34" charset="0"/>
              </a:rPr>
              <a:t>Communication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981200"/>
            <a:ext cx="7036530" cy="416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4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accent6"/>
                </a:solidFill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7709" y="2590800"/>
            <a:ext cx="6864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pitchFamily="2" charset="2"/>
              <a:buNone/>
              <a:defRPr/>
            </a:pPr>
            <a:r>
              <a:rPr lang="en-US" b="1" u="sng" dirty="0">
                <a:cs typeface="Arial" panose="020B0604020202020204" pitchFamily="34" charset="0"/>
              </a:rPr>
              <a:t>Learn</a:t>
            </a:r>
            <a:r>
              <a:rPr lang="en-US" b="1" dirty="0">
                <a:cs typeface="Arial" panose="020B0604020202020204" pitchFamily="34" charset="0"/>
              </a:rPr>
              <a:t> - </a:t>
            </a:r>
            <a:endParaRPr lang="en-US" b="1" u="sng" dirty="0">
              <a:cs typeface="Arial" panose="020B0604020202020204" pitchFamily="34" charset="0"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dirty="0">
                <a:cs typeface="Arial" panose="020B0604020202020204" pitchFamily="34" charset="0"/>
              </a:rPr>
              <a:t>Effective practices to </a:t>
            </a:r>
            <a:r>
              <a:rPr lang="en-US" u="sng" dirty="0">
                <a:cs typeface="Arial" panose="020B0604020202020204" pitchFamily="34" charset="0"/>
              </a:rPr>
              <a:t>minimize </a:t>
            </a:r>
            <a:r>
              <a:rPr lang="en-US" dirty="0">
                <a:cs typeface="Arial" panose="020B0604020202020204" pitchFamily="34" charset="0"/>
              </a:rPr>
              <a:t>construction </a:t>
            </a:r>
            <a:r>
              <a:rPr lang="en-US" u="sng" dirty="0">
                <a:cs typeface="Arial" panose="020B0604020202020204" pitchFamily="34" charset="0"/>
              </a:rPr>
              <a:t>impacts</a:t>
            </a:r>
            <a:r>
              <a:rPr lang="en-US" dirty="0">
                <a:cs typeface="Arial" panose="020B0604020202020204" pitchFamily="34" charset="0"/>
              </a:rPr>
              <a:t> on the environment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C71B0F-49FC-4877-9254-0BB98C0E4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034" y="1905000"/>
            <a:ext cx="5283337" cy="33270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6E203E-411E-421E-8849-5C18A36B2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349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997241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1336689" y="1472482"/>
            <a:ext cx="4952999" cy="272256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/>
            </a:pPr>
            <a:r>
              <a:rPr lang="en-US" sz="2600" u="sng" dirty="0">
                <a:latin typeface="Arial" panose="020B0604020202020204" pitchFamily="34" charset="0"/>
              </a:rPr>
              <a:t>Best Management Practices:</a:t>
            </a: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</a:rPr>
              <a:t>Perimeter Controls</a:t>
            </a: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</a:rPr>
              <a:t>Phased Development</a:t>
            </a: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</a:rPr>
              <a:t>Dewatering</a:t>
            </a: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</a:rPr>
              <a:t>Inspection and Maintenance</a:t>
            </a: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</a:rPr>
              <a:t>Communication and Training</a:t>
            </a:r>
          </a:p>
          <a:p>
            <a:pPr marL="0" indent="0">
              <a:buNone/>
            </a:pPr>
            <a:endParaRPr lang="en-US" sz="2600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accent6"/>
                </a:solidFill>
              </a:rPr>
              <a:t>Introduction</a:t>
            </a:r>
          </a:p>
        </p:txBody>
      </p:sp>
      <p:pic>
        <p:nvPicPr>
          <p:cNvPr id="8" name="Picture 7" descr="A close up of a tree&#10;&#10;Description generated with high confidence">
            <a:extLst>
              <a:ext uri="{FF2B5EF4-FFF2-40B4-BE49-F238E27FC236}">
                <a16:creationId xmlns:a16="http://schemas.microsoft.com/office/drawing/2014/main" id="{8CD8CF85-AFEE-4241-A644-D2C6F0A57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55341" y="1652664"/>
            <a:ext cx="3005515" cy="2362201"/>
          </a:xfrm>
          <a:prstGeom prst="rect">
            <a:avLst/>
          </a:prstGeom>
        </p:spPr>
      </p:pic>
      <p:pic>
        <p:nvPicPr>
          <p:cNvPr id="12" name="Picture 11" descr="A picture containing ground, outdoor&#10;&#10;Description generated with very high confidence">
            <a:extLst>
              <a:ext uri="{FF2B5EF4-FFF2-40B4-BE49-F238E27FC236}">
                <a16:creationId xmlns:a16="http://schemas.microsoft.com/office/drawing/2014/main" id="{AD348681-90C6-466A-B1B2-AA0163168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28" y="4546706"/>
            <a:ext cx="3265794" cy="2258912"/>
          </a:xfrm>
          <a:prstGeom prst="rect">
            <a:avLst/>
          </a:prstGeom>
        </p:spPr>
      </p:pic>
      <p:pic>
        <p:nvPicPr>
          <p:cNvPr id="14" name="Picture 13" descr="A picture containing grass, outdoor, sky&#10;&#10;Description generated with very high confidence">
            <a:extLst>
              <a:ext uri="{FF2B5EF4-FFF2-40B4-BE49-F238E27FC236}">
                <a16:creationId xmlns:a16="http://schemas.microsoft.com/office/drawing/2014/main" id="{753A26D3-00EC-4E93-94E1-8BB567FA2B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331006"/>
            <a:ext cx="2306583" cy="30055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C8DE7F-36C4-4778-9E81-B49AF699B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7751" y="4546705"/>
            <a:ext cx="3008414" cy="22589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40D31F-6F8A-44B0-B694-89D860A5E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" y="4530663"/>
            <a:ext cx="2980431" cy="227495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9A685CB-6DC9-48F2-946C-263BB21B3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349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65718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524001" y="244476"/>
            <a:ext cx="6988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accent6"/>
                </a:solidFill>
              </a:rPr>
              <a:t>Introduction</a:t>
            </a:r>
          </a:p>
        </p:txBody>
      </p:sp>
      <p:pic>
        <p:nvPicPr>
          <p:cNvPr id="12" name="Picture 1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3789" y="1429807"/>
            <a:ext cx="3678133" cy="282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26" descr="P1240027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830" y="4024439"/>
            <a:ext cx="3672453" cy="267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27" descr="Siltfenc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60" y="1419416"/>
            <a:ext cx="3657599" cy="268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28" descr="P1240019"/>
          <p:cNvPicPr>
            <a:picLocks noChangeAspect="1" noChangeArrowheads="1"/>
          </p:cNvPicPr>
          <p:nvPr/>
        </p:nvPicPr>
        <p:blipFill>
          <a:blip r:embed="rId5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499" y="4088010"/>
            <a:ext cx="3657600" cy="2625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031"/>
          <p:cNvSpPr txBox="1">
            <a:spLocks noChangeArrowheads="1"/>
          </p:cNvSpPr>
          <p:nvPr/>
        </p:nvSpPr>
        <p:spPr bwMode="auto">
          <a:xfrm>
            <a:off x="2442687" y="3881556"/>
            <a:ext cx="3632032" cy="369332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 dirty="0">
                <a:solidFill>
                  <a:schemeClr val="bg2"/>
                </a:solidFill>
                <a:cs typeface="Arial" panose="020B0604020202020204" pitchFamily="34" charset="0"/>
              </a:rPr>
              <a:t>Perimeter Controls</a:t>
            </a:r>
          </a:p>
        </p:txBody>
      </p:sp>
      <p:sp>
        <p:nvSpPr>
          <p:cNvPr id="14" name="Text Box 1032"/>
          <p:cNvSpPr txBox="1">
            <a:spLocks noChangeArrowheads="1"/>
          </p:cNvSpPr>
          <p:nvPr/>
        </p:nvSpPr>
        <p:spPr bwMode="auto">
          <a:xfrm>
            <a:off x="2444829" y="6501411"/>
            <a:ext cx="3648530" cy="369332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 dirty="0">
                <a:solidFill>
                  <a:schemeClr val="bg2"/>
                </a:solidFill>
                <a:cs typeface="Arial" panose="020B0604020202020204" pitchFamily="34" charset="0"/>
              </a:rPr>
              <a:t>Dewatering</a:t>
            </a:r>
          </a:p>
        </p:txBody>
      </p:sp>
      <p:sp>
        <p:nvSpPr>
          <p:cNvPr id="15" name="Text Box 1033"/>
          <p:cNvSpPr txBox="1">
            <a:spLocks noChangeArrowheads="1"/>
          </p:cNvSpPr>
          <p:nvPr/>
        </p:nvSpPr>
        <p:spPr bwMode="auto">
          <a:xfrm>
            <a:off x="6090216" y="3881556"/>
            <a:ext cx="3694380" cy="369332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 dirty="0">
                <a:solidFill>
                  <a:schemeClr val="bg2"/>
                </a:solidFill>
                <a:cs typeface="Arial" panose="020B0604020202020204" pitchFamily="34" charset="0"/>
              </a:rPr>
              <a:t>Training &amp; Education</a:t>
            </a:r>
          </a:p>
        </p:txBody>
      </p:sp>
      <p:sp>
        <p:nvSpPr>
          <p:cNvPr id="16" name="Text Box 1034"/>
          <p:cNvSpPr txBox="1">
            <a:spLocks noChangeArrowheads="1"/>
          </p:cNvSpPr>
          <p:nvPr/>
        </p:nvSpPr>
        <p:spPr bwMode="auto">
          <a:xfrm>
            <a:off x="6096002" y="6506574"/>
            <a:ext cx="3651169" cy="369332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 dirty="0">
                <a:solidFill>
                  <a:schemeClr val="bg2"/>
                </a:solidFill>
                <a:cs typeface="Arial" panose="020B0604020202020204" pitchFamily="34" charset="0"/>
              </a:rPr>
              <a:t>Inspection &amp; Communication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AFA348-0FC0-43B3-B0C8-E444EB14E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2598"/>
            <a:ext cx="9144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831742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2B5E8"/>
      </a:accent1>
      <a:accent2>
        <a:srgbClr val="C7E9FA"/>
      </a:accent2>
      <a:accent3>
        <a:srgbClr val="117AC0"/>
      </a:accent3>
      <a:accent4>
        <a:srgbClr val="0153A0"/>
      </a:accent4>
      <a:accent5>
        <a:srgbClr val="243F78"/>
      </a:accent5>
      <a:accent6>
        <a:srgbClr val="2E527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bluetemplate" id="{268DDB2D-B5CE-45A3-A943-83C43AB13F25}" vid="{530BC9A0-E011-4FA9-BBB7-7D2652484E5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DEP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2B5E8"/>
      </a:accent1>
      <a:accent2>
        <a:srgbClr val="C7E9FA"/>
      </a:accent2>
      <a:accent3>
        <a:srgbClr val="117AC0"/>
      </a:accent3>
      <a:accent4>
        <a:srgbClr val="0153A0"/>
      </a:accent4>
      <a:accent5>
        <a:srgbClr val="243F78"/>
      </a:accent5>
      <a:accent6>
        <a:srgbClr val="2E527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G-DEP MasterSlides Template_v11022021-" id="{2B5C3F11-2D1C-0346-A05B-D8DF9C08BE0F}" vid="{58A7D8D1-8D2E-114E-82D1-FACBD2697E5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c:\wpwin60\erosion\dand6.ppt</Template>
  <TotalTime>2614</TotalTime>
  <Pages>24</Pages>
  <Words>290</Words>
  <Application>Microsoft Office PowerPoint</Application>
  <PresentationFormat>Widescreen</PresentationFormat>
  <Paragraphs>62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Monotype Sorts</vt:lpstr>
      <vt:lpstr>Verdana</vt:lpstr>
      <vt:lpstr>Office Theme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</vt:lpstr>
      <vt:lpstr>Introduction</vt:lpstr>
      <vt:lpstr>Introduction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 THE EROSION AND SEDIMENT CONTROL PLAN</dc:title>
  <dc:subject/>
  <dc:creator>Network Copy FDEP</dc:creator>
  <cp:keywords/>
  <dc:description/>
  <cp:lastModifiedBy>Searcy, Jared</cp:lastModifiedBy>
  <cp:revision>137</cp:revision>
  <cp:lastPrinted>2018-06-06T15:04:08Z</cp:lastPrinted>
  <dcterms:created xsi:type="dcterms:W3CDTF">1997-07-10T11:36:38Z</dcterms:created>
  <dcterms:modified xsi:type="dcterms:W3CDTF">2022-11-10T14:33:16Z</dcterms:modified>
</cp:coreProperties>
</file>