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97" r:id="rId1"/>
    <p:sldMasterId id="2147483828" r:id="rId2"/>
    <p:sldMasterId id="2147483822" r:id="rId3"/>
    <p:sldMasterId id="2147483810" r:id="rId4"/>
    <p:sldMasterId id="2147483843" r:id="rId5"/>
  </p:sldMasterIdLst>
  <p:notesMasterIdLst>
    <p:notesMasterId r:id="rId50"/>
  </p:notesMasterIdLst>
  <p:handoutMasterIdLst>
    <p:handoutMasterId r:id="rId51"/>
  </p:handoutMasterIdLst>
  <p:sldIdLst>
    <p:sldId id="335" r:id="rId6"/>
    <p:sldId id="257" r:id="rId7"/>
    <p:sldId id="287" r:id="rId8"/>
    <p:sldId id="288" r:id="rId9"/>
    <p:sldId id="258" r:id="rId10"/>
    <p:sldId id="289" r:id="rId11"/>
    <p:sldId id="260" r:id="rId12"/>
    <p:sldId id="286" r:id="rId13"/>
    <p:sldId id="312" r:id="rId14"/>
    <p:sldId id="313" r:id="rId15"/>
    <p:sldId id="314" r:id="rId16"/>
    <p:sldId id="344" r:id="rId17"/>
    <p:sldId id="315" r:id="rId18"/>
    <p:sldId id="261" r:id="rId19"/>
    <p:sldId id="262" r:id="rId20"/>
    <p:sldId id="263" r:id="rId21"/>
    <p:sldId id="351" r:id="rId22"/>
    <p:sldId id="346" r:id="rId23"/>
    <p:sldId id="350" r:id="rId24"/>
    <p:sldId id="266" r:id="rId25"/>
    <p:sldId id="267" r:id="rId26"/>
    <p:sldId id="330" r:id="rId27"/>
    <p:sldId id="304" r:id="rId28"/>
    <p:sldId id="268" r:id="rId29"/>
    <p:sldId id="291" r:id="rId30"/>
    <p:sldId id="269" r:id="rId31"/>
    <p:sldId id="319" r:id="rId32"/>
    <p:sldId id="325" r:id="rId33"/>
    <p:sldId id="270" r:id="rId34"/>
    <p:sldId id="292" r:id="rId35"/>
    <p:sldId id="320" r:id="rId36"/>
    <p:sldId id="271" r:id="rId37"/>
    <p:sldId id="272" r:id="rId38"/>
    <p:sldId id="273" r:id="rId39"/>
    <p:sldId id="326" r:id="rId40"/>
    <p:sldId id="293" r:id="rId41"/>
    <p:sldId id="334" r:id="rId42"/>
    <p:sldId id="275" r:id="rId43"/>
    <p:sldId id="327" r:id="rId44"/>
    <p:sldId id="347" r:id="rId45"/>
    <p:sldId id="337" r:id="rId46"/>
    <p:sldId id="338" r:id="rId47"/>
    <p:sldId id="339" r:id="rId48"/>
    <p:sldId id="348" r:id="rId49"/>
  </p:sldIdLst>
  <p:sldSz cx="12192000" cy="6858000"/>
  <p:notesSz cx="6858000" cy="91440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50000"/>
      </a:spcBef>
      <a:spcAft>
        <a:spcPct val="0"/>
      </a:spcAft>
      <a:defRPr sz="2400"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1pPr>
    <a:lvl2pPr marL="457200" algn="l" rtl="0" eaLnBrk="0" fontAlgn="base" hangingPunct="0">
      <a:spcBef>
        <a:spcPct val="50000"/>
      </a:spcBef>
      <a:spcAft>
        <a:spcPct val="0"/>
      </a:spcAft>
      <a:defRPr sz="2400"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2pPr>
    <a:lvl3pPr marL="914400" algn="l" rtl="0" eaLnBrk="0" fontAlgn="base" hangingPunct="0">
      <a:spcBef>
        <a:spcPct val="50000"/>
      </a:spcBef>
      <a:spcAft>
        <a:spcPct val="0"/>
      </a:spcAft>
      <a:defRPr sz="2400"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3pPr>
    <a:lvl4pPr marL="1371600" algn="l" rtl="0" eaLnBrk="0" fontAlgn="base" hangingPunct="0">
      <a:spcBef>
        <a:spcPct val="50000"/>
      </a:spcBef>
      <a:spcAft>
        <a:spcPct val="0"/>
      </a:spcAft>
      <a:defRPr sz="2400"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4pPr>
    <a:lvl5pPr marL="1828800" algn="l" rtl="0" eaLnBrk="0" fontAlgn="base" hangingPunct="0">
      <a:spcBef>
        <a:spcPct val="50000"/>
      </a:spcBef>
      <a:spcAft>
        <a:spcPct val="0"/>
      </a:spcAft>
      <a:defRPr sz="2400"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5pPr>
    <a:lvl6pPr marL="2286000" algn="l" defTabSz="914400" rtl="0" eaLnBrk="1" latinLnBrk="0" hangingPunct="1">
      <a:defRPr sz="2400"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6pPr>
    <a:lvl7pPr marL="2743200" algn="l" defTabSz="914400" rtl="0" eaLnBrk="1" latinLnBrk="0" hangingPunct="1">
      <a:defRPr sz="2400"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7pPr>
    <a:lvl8pPr marL="3200400" algn="l" defTabSz="914400" rtl="0" eaLnBrk="1" latinLnBrk="0" hangingPunct="1">
      <a:defRPr sz="2400"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8pPr>
    <a:lvl9pPr marL="3657600" algn="l" defTabSz="914400" rtl="0" eaLnBrk="1" latinLnBrk="0" hangingPunct="1">
      <a:defRPr sz="2400"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ardner, Ashley" initials="GA" lastIdx="1" clrIdx="0">
    <p:extLst>
      <p:ext uri="{19B8F6BF-5375-455C-9EA6-DF929625EA0E}">
        <p15:presenceInfo xmlns:p15="http://schemas.microsoft.com/office/powerpoint/2012/main" userId="S-1-5-21-1004336348-1214440339-1801674531-95129" providerId="AD"/>
      </p:ext>
    </p:extLst>
  </p:cmAuthor>
  <p:cmAuthor id="2" name="Lunsford, Halton" initials="LH" lastIdx="0" clrIdx="1">
    <p:extLst>
      <p:ext uri="{19B8F6BF-5375-455C-9EA6-DF929625EA0E}">
        <p15:presenceInfo xmlns:p15="http://schemas.microsoft.com/office/powerpoint/2012/main" userId="S-1-5-21-1004336348-1214440339-1801674531-53820" providerId="AD"/>
      </p:ext>
    </p:extLst>
  </p:cmAuthor>
  <p:cmAuthor id="3" name="Searcy, Jared" initials="SJ" lastIdx="1" clrIdx="2">
    <p:extLst>
      <p:ext uri="{19B8F6BF-5375-455C-9EA6-DF929625EA0E}">
        <p15:presenceInfo xmlns:p15="http://schemas.microsoft.com/office/powerpoint/2012/main" userId="S-1-5-21-1004336348-1214440339-1801674531-4563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a:srgbClr val="FFFFFF"/>
    <a:srgbClr val="00CC00"/>
    <a:srgbClr val="9C9C9C"/>
    <a:srgbClr val="0000FF"/>
    <a:srgbClr val="99FF66"/>
    <a:srgbClr val="FF0000"/>
    <a:srgbClr val="990000"/>
    <a:srgbClr val="F86F1A"/>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610" autoAdjust="0"/>
    <p:restoredTop sz="93153" autoAdjust="0"/>
  </p:normalViewPr>
  <p:slideViewPr>
    <p:cSldViewPr>
      <p:cViewPr varScale="1">
        <p:scale>
          <a:sx n="85" d="100"/>
          <a:sy n="85" d="100"/>
        </p:scale>
        <p:origin x="90" y="138"/>
      </p:cViewPr>
      <p:guideLst>
        <p:guide orient="horz" pos="2160"/>
        <p:guide pos="3840"/>
      </p:guideLst>
    </p:cSldViewPr>
  </p:slideViewPr>
  <p:outlineViewPr>
    <p:cViewPr>
      <p:scale>
        <a:sx n="33" d="100"/>
        <a:sy n="33" d="100"/>
      </p:scale>
      <p:origin x="0" y="-18498"/>
    </p:cViewPr>
  </p:outlineViewPr>
  <p:notesTextViewPr>
    <p:cViewPr>
      <p:scale>
        <a:sx n="3" d="2"/>
        <a:sy n="3" d="2"/>
      </p:scale>
      <p:origin x="0" y="0"/>
    </p:cViewPr>
  </p:notesTextViewPr>
  <p:sorterViewPr>
    <p:cViewPr>
      <p:scale>
        <a:sx n="66" d="100"/>
        <a:sy n="66" d="100"/>
      </p:scale>
      <p:origin x="0" y="0"/>
    </p:cViewPr>
  </p:sorterViewPr>
  <p:notesViewPr>
    <p:cSldViewPr>
      <p:cViewPr varScale="1">
        <p:scale>
          <a:sx n="57" d="100"/>
          <a:sy n="57" d="100"/>
        </p:scale>
        <p:origin x="-1206"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presProps" Target="presProps.xml"/><Relationship Id="rId5" Type="http://schemas.openxmlformats.org/officeDocument/2006/relationships/slideMaster" Target="slideMasters/slideMaster5.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handoutMaster" Target="handoutMasters/handoutMaster1.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0.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44.wmf"/><Relationship Id="rId1" Type="http://schemas.openxmlformats.org/officeDocument/2006/relationships/image" Target="../media/image43.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5.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60.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1858" name="Rectangle 2"/>
          <p:cNvSpPr>
            <a:spLocks noChangeArrowheads="1"/>
          </p:cNvSpPr>
          <p:nvPr/>
        </p:nvSpPr>
        <p:spPr bwMode="auto">
          <a:xfrm>
            <a:off x="6403975" y="8743950"/>
            <a:ext cx="390525"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nchor="ct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50000"/>
              </a:spcBef>
              <a:spcAft>
                <a:spcPct val="0"/>
              </a:spcAft>
              <a:defRPr sz="2400">
                <a:solidFill>
                  <a:schemeClr val="tx1"/>
                </a:solidFill>
                <a:latin typeface="Arial" panose="020B0604020202020204" pitchFamily="34" charset="0"/>
              </a:defRPr>
            </a:lvl6pPr>
            <a:lvl7pPr marL="2971800" indent="-228600" eaLnBrk="0" fontAlgn="base" hangingPunct="0">
              <a:spcBef>
                <a:spcPct val="50000"/>
              </a:spcBef>
              <a:spcAft>
                <a:spcPct val="0"/>
              </a:spcAft>
              <a:defRPr sz="2400">
                <a:solidFill>
                  <a:schemeClr val="tx1"/>
                </a:solidFill>
                <a:latin typeface="Arial" panose="020B0604020202020204" pitchFamily="34" charset="0"/>
              </a:defRPr>
            </a:lvl7pPr>
            <a:lvl8pPr marL="3429000" indent="-228600" eaLnBrk="0" fontAlgn="base" hangingPunct="0">
              <a:spcBef>
                <a:spcPct val="50000"/>
              </a:spcBef>
              <a:spcAft>
                <a:spcPct val="0"/>
              </a:spcAft>
              <a:defRPr sz="2400">
                <a:solidFill>
                  <a:schemeClr val="tx1"/>
                </a:solidFill>
                <a:latin typeface="Arial" panose="020B0604020202020204" pitchFamily="34" charset="0"/>
              </a:defRPr>
            </a:lvl8pPr>
            <a:lvl9pPr marL="3886200" indent="-228600" eaLnBrk="0" fontAlgn="base" hangingPunct="0">
              <a:spcBef>
                <a:spcPct val="50000"/>
              </a:spcBef>
              <a:spcAft>
                <a:spcPct val="0"/>
              </a:spcAft>
              <a:defRPr sz="2400">
                <a:solidFill>
                  <a:schemeClr val="tx1"/>
                </a:solidFill>
                <a:latin typeface="Arial" panose="020B0604020202020204" pitchFamily="34" charset="0"/>
              </a:defRPr>
            </a:lvl9pPr>
          </a:lstStyle>
          <a:p>
            <a:pPr algn="r">
              <a:spcBef>
                <a:spcPct val="0"/>
              </a:spcBef>
            </a:pPr>
            <a:fld id="{BDE59AFA-E107-46F4-B255-838A29F8B6D1}" type="slidenum">
              <a:rPr lang="en-US" altLang="en-US" sz="1400">
                <a:effectLst/>
              </a:rPr>
              <a:pPr algn="r">
                <a:spcBef>
                  <a:spcPct val="0"/>
                </a:spcBef>
              </a:pPr>
              <a:t>‹#›</a:t>
            </a:fld>
            <a:endParaRPr lang="en-US" altLang="en-US" sz="1400">
              <a:effectLst/>
            </a:endParaRPr>
          </a:p>
        </p:txBody>
      </p:sp>
    </p:spTree>
    <p:extLst>
      <p:ext uri="{BB962C8B-B14F-4D97-AF65-F5344CB8AC3E}">
        <p14:creationId xmlns:p14="http://schemas.microsoft.com/office/powerpoint/2010/main" val="5071940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914400" y="4343400"/>
            <a:ext cx="5029200" cy="4114800"/>
          </a:xfrm>
          <a:prstGeom prst="rect">
            <a:avLst/>
          </a:prstGeom>
          <a:noFill/>
          <a:ln w="12700">
            <a:noFill/>
            <a:miter lim="800000"/>
            <a:headEnd/>
            <a:tailEnd/>
          </a:ln>
          <a:effectLst/>
        </p:spPr>
        <p:txBody>
          <a:bodyPr vert="horz" wrap="square" lIns="90488" tIns="44450" rIns="90488" bIns="44450" numCol="1" anchor="t" anchorCtr="0" compatLnSpc="1">
            <a:prstTxWarp prst="textNoShape">
              <a:avLst/>
            </a:prstTxWarp>
          </a:bodyPr>
          <a:lstStyle/>
          <a:p>
            <a:pPr lvl="0"/>
            <a:r>
              <a:rPr lang="en-US" noProof="0"/>
              <a:t>Click to edit Master notes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683" name="Rectangle 3"/>
          <p:cNvSpPr>
            <a:spLocks noGrp="1" noRot="1" noChangeAspect="1" noChangeArrowheads="1" noTextEdit="1"/>
          </p:cNvSpPr>
          <p:nvPr>
            <p:ph type="sldImg" idx="2"/>
          </p:nvPr>
        </p:nvSpPr>
        <p:spPr bwMode="auto">
          <a:xfrm>
            <a:off x="384175" y="687388"/>
            <a:ext cx="6089650" cy="34258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71684" name="Rectangle 4"/>
          <p:cNvSpPr>
            <a:spLocks noChangeArrowheads="1"/>
          </p:cNvSpPr>
          <p:nvPr/>
        </p:nvSpPr>
        <p:spPr bwMode="auto">
          <a:xfrm>
            <a:off x="6403975" y="8743950"/>
            <a:ext cx="390525"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nchor="ct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50000"/>
              </a:spcBef>
              <a:spcAft>
                <a:spcPct val="0"/>
              </a:spcAft>
              <a:defRPr sz="2400">
                <a:solidFill>
                  <a:schemeClr val="tx1"/>
                </a:solidFill>
                <a:latin typeface="Arial" panose="020B0604020202020204" pitchFamily="34" charset="0"/>
              </a:defRPr>
            </a:lvl6pPr>
            <a:lvl7pPr marL="2971800" indent="-228600" eaLnBrk="0" fontAlgn="base" hangingPunct="0">
              <a:spcBef>
                <a:spcPct val="50000"/>
              </a:spcBef>
              <a:spcAft>
                <a:spcPct val="0"/>
              </a:spcAft>
              <a:defRPr sz="2400">
                <a:solidFill>
                  <a:schemeClr val="tx1"/>
                </a:solidFill>
                <a:latin typeface="Arial" panose="020B0604020202020204" pitchFamily="34" charset="0"/>
              </a:defRPr>
            </a:lvl7pPr>
            <a:lvl8pPr marL="3429000" indent="-228600" eaLnBrk="0" fontAlgn="base" hangingPunct="0">
              <a:spcBef>
                <a:spcPct val="50000"/>
              </a:spcBef>
              <a:spcAft>
                <a:spcPct val="0"/>
              </a:spcAft>
              <a:defRPr sz="2400">
                <a:solidFill>
                  <a:schemeClr val="tx1"/>
                </a:solidFill>
                <a:latin typeface="Arial" panose="020B0604020202020204" pitchFamily="34" charset="0"/>
              </a:defRPr>
            </a:lvl8pPr>
            <a:lvl9pPr marL="3886200" indent="-228600" eaLnBrk="0" fontAlgn="base" hangingPunct="0">
              <a:spcBef>
                <a:spcPct val="50000"/>
              </a:spcBef>
              <a:spcAft>
                <a:spcPct val="0"/>
              </a:spcAft>
              <a:defRPr sz="2400">
                <a:solidFill>
                  <a:schemeClr val="tx1"/>
                </a:solidFill>
                <a:latin typeface="Arial" panose="020B0604020202020204" pitchFamily="34" charset="0"/>
              </a:defRPr>
            </a:lvl9pPr>
          </a:lstStyle>
          <a:p>
            <a:pPr algn="r">
              <a:spcBef>
                <a:spcPct val="0"/>
              </a:spcBef>
            </a:pPr>
            <a:fld id="{B8796AD0-CAFE-4B96-8076-977869C0DB22}" type="slidenum">
              <a:rPr lang="en-US" altLang="en-US" sz="1400">
                <a:effectLst/>
              </a:rPr>
              <a:pPr algn="r">
                <a:spcBef>
                  <a:spcPct val="0"/>
                </a:spcBef>
              </a:pPr>
              <a:t>‹#›</a:t>
            </a:fld>
            <a:endParaRPr lang="en-US" altLang="en-US" sz="1400">
              <a:effectLst/>
            </a:endParaRPr>
          </a:p>
        </p:txBody>
      </p:sp>
    </p:spTree>
    <p:extLst>
      <p:ext uri="{BB962C8B-B14F-4D97-AF65-F5344CB8AC3E}">
        <p14:creationId xmlns:p14="http://schemas.microsoft.com/office/powerpoint/2010/main" val="18907249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xfrm>
            <a:off x="384175" y="687388"/>
            <a:ext cx="6089650" cy="3425825"/>
          </a:xfrm>
          <a:ln/>
        </p:spPr>
      </p:sp>
      <p:sp>
        <p:nvSpPr>
          <p:cNvPr id="7270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b="1" dirty="0">
                <a:latin typeface="Arial" panose="020B0604020202020204" pitchFamily="34" charset="0"/>
              </a:rPr>
              <a:t>In this Chapter</a:t>
            </a:r>
            <a:r>
              <a:rPr lang="en-US" altLang="en-US" sz="1400" b="1" baseline="0" dirty="0">
                <a:latin typeface="Arial" panose="020B0604020202020204" pitchFamily="34" charset="0"/>
              </a:rPr>
              <a:t> we will be discussing: </a:t>
            </a:r>
          </a:p>
          <a:p>
            <a:endParaRPr lang="en-US" altLang="en-US" sz="1400" b="1" baseline="0" dirty="0">
              <a:latin typeface="Arial" panose="020B0604020202020204" pitchFamily="34" charset="0"/>
            </a:endParaRPr>
          </a:p>
          <a:p>
            <a:pPr marL="171450" indent="-171450">
              <a:buFont typeface="Arial" panose="020B0604020202020204" pitchFamily="34" charset="0"/>
              <a:buChar char="•"/>
            </a:pPr>
            <a:r>
              <a:rPr lang="en-US" altLang="en-US" sz="1400" b="1" baseline="0" dirty="0">
                <a:latin typeface="Arial" panose="020B0604020202020204" pitchFamily="34" charset="0"/>
              </a:rPr>
              <a:t>Erosion Process             </a:t>
            </a:r>
          </a:p>
          <a:p>
            <a:pPr marL="171450" indent="-171450">
              <a:buFont typeface="Arial" panose="020B0604020202020204" pitchFamily="34" charset="0"/>
              <a:buChar char="•"/>
            </a:pPr>
            <a:r>
              <a:rPr lang="en-US" altLang="en-US" sz="1400" b="1" baseline="0" dirty="0">
                <a:latin typeface="Arial" panose="020B0604020202020204" pitchFamily="34" charset="0"/>
              </a:rPr>
              <a:t>Different Types of Erosion                  </a:t>
            </a:r>
          </a:p>
          <a:p>
            <a:pPr marL="171450" indent="-171450">
              <a:buFont typeface="Arial" panose="020B0604020202020204" pitchFamily="34" charset="0"/>
              <a:buChar char="•"/>
            </a:pPr>
            <a:r>
              <a:rPr lang="en-US" altLang="en-US" sz="1400" b="1" baseline="0" dirty="0">
                <a:latin typeface="Arial" panose="020B0604020202020204" pitchFamily="34" charset="0"/>
              </a:rPr>
              <a:t>Physical/Biological effects,          </a:t>
            </a:r>
          </a:p>
          <a:p>
            <a:pPr marL="171450" indent="-171450">
              <a:buFont typeface="Arial" panose="020B0604020202020204" pitchFamily="34" charset="0"/>
              <a:buChar char="•"/>
            </a:pPr>
            <a:r>
              <a:rPr lang="en-US" altLang="en-US" sz="1400" b="1" baseline="0" dirty="0">
                <a:latin typeface="Arial" panose="020B0604020202020204" pitchFamily="34" charset="0"/>
              </a:rPr>
              <a:t>Hazards with Land Development              </a:t>
            </a:r>
          </a:p>
          <a:p>
            <a:pPr marL="171450" indent="-171450">
              <a:buFont typeface="Arial" panose="020B0604020202020204" pitchFamily="34" charset="0"/>
              <a:buChar char="•"/>
            </a:pPr>
            <a:r>
              <a:rPr lang="en-US" altLang="en-US" sz="1400" b="1" baseline="0" dirty="0">
                <a:latin typeface="Arial" panose="020B0604020202020204" pitchFamily="34" charset="0"/>
              </a:rPr>
              <a:t>Principles of E&amp;S Control</a:t>
            </a:r>
            <a:endParaRPr lang="en-US" altLang="en-US" sz="1400" b="1" dirty="0">
              <a:latin typeface="Arial" panose="020B0604020202020204" pitchFamily="34" charset="0"/>
            </a:endParaRPr>
          </a:p>
        </p:txBody>
      </p:sp>
    </p:spTree>
    <p:extLst>
      <p:ext uri="{BB962C8B-B14F-4D97-AF65-F5344CB8AC3E}">
        <p14:creationId xmlns:p14="http://schemas.microsoft.com/office/powerpoint/2010/main" val="35185828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xfrm>
            <a:off x="384175" y="687388"/>
            <a:ext cx="6089650" cy="3425825"/>
          </a:xfrm>
          <a:ln/>
        </p:spPr>
      </p:sp>
      <p:sp>
        <p:nvSpPr>
          <p:cNvPr id="8294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a:latin typeface="Arial" panose="020B0604020202020204" pitchFamily="34" charset="0"/>
              </a:rPr>
              <a:t>Rill – shallow surface flow begins to concentrate/collect (yellow arrow) in the low land spots, increases velocity and turbulence in these areas, which causes more detachments and transportation of particles.  Cuts tiny channels called a rill.</a:t>
            </a:r>
          </a:p>
          <a:p>
            <a:endParaRPr lang="en-US" altLang="en-US" dirty="0">
              <a:latin typeface="Arial" panose="020B0604020202020204" pitchFamily="34" charset="0"/>
            </a:endParaRPr>
          </a:p>
        </p:txBody>
      </p:sp>
    </p:spTree>
    <p:extLst>
      <p:ext uri="{BB962C8B-B14F-4D97-AF65-F5344CB8AC3E}">
        <p14:creationId xmlns:p14="http://schemas.microsoft.com/office/powerpoint/2010/main" val="6505588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xfrm>
            <a:off x="384175" y="687388"/>
            <a:ext cx="6089650" cy="3425825"/>
          </a:xfrm>
          <a:ln/>
        </p:spPr>
      </p:sp>
      <p:sp>
        <p:nvSpPr>
          <p:cNvPr id="8397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a:latin typeface="Arial" panose="020B0604020202020204" pitchFamily="34" charset="0"/>
              </a:rPr>
              <a:t>Gully – Rills come together to form larger and larger channels – difference between a gully and a rill is the size</a:t>
            </a:r>
          </a:p>
          <a:p>
            <a:endParaRPr lang="en-US" altLang="en-US" dirty="0">
              <a:latin typeface="Arial" panose="020B0604020202020204" pitchFamily="34" charset="0"/>
            </a:endParaRPr>
          </a:p>
        </p:txBody>
      </p:sp>
    </p:spTree>
    <p:extLst>
      <p:ext uri="{BB962C8B-B14F-4D97-AF65-F5344CB8AC3E}">
        <p14:creationId xmlns:p14="http://schemas.microsoft.com/office/powerpoint/2010/main" val="17862666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Again size is the difference between a</a:t>
            </a:r>
            <a:r>
              <a:rPr lang="en-US" baseline="0" dirty="0"/>
              <a:t> rill and a gully</a:t>
            </a:r>
          </a:p>
          <a:p>
            <a:r>
              <a:rPr lang="en-US" baseline="0" dirty="0"/>
              <a:t>A rill will become a gully given enough time</a:t>
            </a:r>
            <a:endParaRPr lang="en-US" dirty="0"/>
          </a:p>
        </p:txBody>
      </p:sp>
    </p:spTree>
    <p:extLst>
      <p:ext uri="{BB962C8B-B14F-4D97-AF65-F5344CB8AC3E}">
        <p14:creationId xmlns:p14="http://schemas.microsoft.com/office/powerpoint/2010/main" val="627980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xfrm>
            <a:off x="384175" y="687388"/>
            <a:ext cx="6089650" cy="3425825"/>
          </a:xfrm>
          <a:ln/>
        </p:spPr>
      </p:sp>
      <p:sp>
        <p:nvSpPr>
          <p:cNvPr id="8499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Occurs as the volume</a:t>
            </a:r>
            <a:r>
              <a:rPr lang="en-US" altLang="en-US" baseline="0" dirty="0">
                <a:latin typeface="Arial" panose="020B0604020202020204" pitchFamily="34" charset="0"/>
              </a:rPr>
              <a:t> and velocity of flow increase sufficiently to cause the movement of the stream bed and bank materials to erode</a:t>
            </a:r>
            <a:endParaRPr lang="en-US" altLang="en-US" dirty="0">
              <a:latin typeface="Arial" panose="020B0604020202020204" pitchFamily="34" charset="0"/>
            </a:endParaRPr>
          </a:p>
        </p:txBody>
      </p:sp>
    </p:spTree>
    <p:extLst>
      <p:ext uri="{BB962C8B-B14F-4D97-AF65-F5344CB8AC3E}">
        <p14:creationId xmlns:p14="http://schemas.microsoft.com/office/powerpoint/2010/main" val="16106722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ChangeArrowheads="1" noTextEdit="1"/>
          </p:cNvSpPr>
          <p:nvPr>
            <p:ph type="sldImg"/>
          </p:nvPr>
        </p:nvSpPr>
        <p:spPr>
          <a:xfrm>
            <a:off x="384175" y="687388"/>
            <a:ext cx="6089650" cy="3425825"/>
          </a:xfrm>
          <a:ln/>
        </p:spPr>
      </p:sp>
      <p:sp>
        <p:nvSpPr>
          <p:cNvPr id="8601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Erosion</a:t>
            </a:r>
            <a:r>
              <a:rPr lang="en-US" altLang="en-US" baseline="0" dirty="0">
                <a:latin typeface="Arial" panose="020B0604020202020204" pitchFamily="34" charset="0"/>
              </a:rPr>
              <a:t> potential of an area determined by four factors. These will be discussed separately but they are inter-related. </a:t>
            </a:r>
            <a:endParaRPr lang="en-US" altLang="en-US" dirty="0">
              <a:latin typeface="Arial" panose="020B0604020202020204" pitchFamily="34" charset="0"/>
            </a:endParaRPr>
          </a:p>
        </p:txBody>
      </p:sp>
    </p:spTree>
    <p:extLst>
      <p:ext uri="{BB962C8B-B14F-4D97-AF65-F5344CB8AC3E}">
        <p14:creationId xmlns:p14="http://schemas.microsoft.com/office/powerpoint/2010/main" val="12511972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ChangeArrowheads="1" noTextEdit="1"/>
          </p:cNvSpPr>
          <p:nvPr>
            <p:ph type="sldImg"/>
          </p:nvPr>
        </p:nvSpPr>
        <p:spPr>
          <a:xfrm>
            <a:off x="384175" y="687388"/>
            <a:ext cx="6089650" cy="3425825"/>
          </a:xfrm>
          <a:ln/>
        </p:spPr>
      </p:sp>
      <p:sp>
        <p:nvSpPr>
          <p:cNvPr id="8704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Soil properties </a:t>
            </a:r>
            <a:r>
              <a:rPr lang="en-US" altLang="en-US" b="1" dirty="0">
                <a:latin typeface="Arial" panose="020B0604020202020204" pitchFamily="34" charset="0"/>
              </a:rPr>
              <a:t>affect</a:t>
            </a:r>
            <a:r>
              <a:rPr lang="en-US" altLang="en-US" b="1" baseline="0" dirty="0">
                <a:latin typeface="Arial" panose="020B0604020202020204" pitchFamily="34" charset="0"/>
              </a:rPr>
              <a:t> infiltration capacity of a soil </a:t>
            </a:r>
            <a:r>
              <a:rPr lang="en-US" altLang="en-US" baseline="0" dirty="0">
                <a:latin typeface="Arial" panose="020B0604020202020204" pitchFamily="34" charset="0"/>
              </a:rPr>
              <a:t>and those that </a:t>
            </a:r>
            <a:r>
              <a:rPr lang="en-US" altLang="en-US" b="1" baseline="0" dirty="0">
                <a:latin typeface="Arial" panose="020B0604020202020204" pitchFamily="34" charset="0"/>
              </a:rPr>
              <a:t>affect resistance of the soil to detach</a:t>
            </a:r>
            <a:r>
              <a:rPr lang="en-US" altLang="en-US" baseline="0" dirty="0">
                <a:latin typeface="Arial" panose="020B0604020202020204" pitchFamily="34" charset="0"/>
              </a:rPr>
              <a:t> and transport by flowing or falling water.</a:t>
            </a:r>
          </a:p>
          <a:p>
            <a:endParaRPr lang="en-US" altLang="en-US" baseline="0" dirty="0">
              <a:latin typeface="Arial" panose="020B0604020202020204" pitchFamily="34" charset="0"/>
            </a:endParaRPr>
          </a:p>
          <a:p>
            <a:r>
              <a:rPr lang="en-US" altLang="en-US" baseline="0" dirty="0">
                <a:latin typeface="Arial" panose="020B0604020202020204" pitchFamily="34" charset="0"/>
              </a:rPr>
              <a:t>Soils that contain high % of silt and very fine sand are generally the most erodible; as clay and organic matter increases. erodibility decreases.  Clay can bind soils keeping erosion from occurring, making it erosion resistant.  But if clay detaches it is carried easily by water and hard to settle out.</a:t>
            </a:r>
          </a:p>
          <a:p>
            <a:endParaRPr lang="en-US" altLang="en-US" baseline="0" dirty="0">
              <a:latin typeface="Arial" panose="020B0604020202020204" pitchFamily="34" charset="0"/>
            </a:endParaRPr>
          </a:p>
          <a:p>
            <a:r>
              <a:rPr lang="en-US" altLang="en-US" baseline="0" dirty="0">
                <a:latin typeface="Arial" panose="020B0604020202020204" pitchFamily="34" charset="0"/>
              </a:rPr>
              <a:t>Organic matter soils – improve permeability, resist raindrop detachment and absorb rainwater which minimizes erosion. Gravels are the least erodible if well drained, graded, and some include larger sand grains.  Coarse gravel highly permeable and good adsorption capacity (prevent or delay) reduces surface runoff.   Chapter 2 (Soils) provides further explanation.</a:t>
            </a:r>
          </a:p>
          <a:p>
            <a:endParaRPr lang="en-US" altLang="en-US" baseline="0" dirty="0">
              <a:latin typeface="Arial" panose="020B0604020202020204" pitchFamily="34" charset="0"/>
            </a:endParaRPr>
          </a:p>
          <a:p>
            <a:endParaRPr lang="en-US" altLang="en-US" baseline="0" dirty="0">
              <a:latin typeface="Arial" panose="020B0604020202020204" pitchFamily="34" charset="0"/>
            </a:endParaRPr>
          </a:p>
          <a:p>
            <a:endParaRPr lang="en-US" altLang="en-US" baseline="0" dirty="0">
              <a:latin typeface="Arial" panose="020B0604020202020204" pitchFamily="34" charset="0"/>
            </a:endParaRPr>
          </a:p>
          <a:p>
            <a:endParaRPr lang="en-US" altLang="en-US" dirty="0">
              <a:latin typeface="Arial" panose="020B0604020202020204" pitchFamily="34" charset="0"/>
            </a:endParaRPr>
          </a:p>
        </p:txBody>
      </p:sp>
    </p:spTree>
    <p:extLst>
      <p:ext uri="{BB962C8B-B14F-4D97-AF65-F5344CB8AC3E}">
        <p14:creationId xmlns:p14="http://schemas.microsoft.com/office/powerpoint/2010/main" val="31112272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a:xfrm>
            <a:off x="384175" y="687388"/>
            <a:ext cx="6089650" cy="3425825"/>
          </a:xfrm>
          <a:ln/>
        </p:spPr>
      </p:sp>
      <p:sp>
        <p:nvSpPr>
          <p:cNvPr id="8806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Very</a:t>
            </a:r>
            <a:r>
              <a:rPr lang="en-US" altLang="en-US" baseline="0" dirty="0">
                <a:latin typeface="Arial" panose="020B0604020202020204" pitchFamily="34" charset="0"/>
              </a:rPr>
              <a:t> important – can be controlled by scheduling vegetation removal in stages, decreasing area exposed and duration </a:t>
            </a:r>
          </a:p>
          <a:p>
            <a:endParaRPr lang="en-US" altLang="en-US" baseline="0" dirty="0">
              <a:latin typeface="Arial" panose="020B0604020202020204" pitchFamily="34" charset="0"/>
            </a:endParaRPr>
          </a:p>
          <a:p>
            <a:endParaRPr lang="en-US" altLang="en-US" dirty="0">
              <a:latin typeface="Arial" panose="020B0604020202020204" pitchFamily="34" charset="0"/>
            </a:endParaRPr>
          </a:p>
        </p:txBody>
      </p:sp>
    </p:spTree>
    <p:extLst>
      <p:ext uri="{BB962C8B-B14F-4D97-AF65-F5344CB8AC3E}">
        <p14:creationId xmlns:p14="http://schemas.microsoft.com/office/powerpoint/2010/main" val="5168385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216356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r>
              <a:rPr lang="en-US" dirty="0"/>
              <a:t>Frequency,</a:t>
            </a:r>
            <a:r>
              <a:rPr lang="en-US" baseline="0" dirty="0"/>
              <a:t> intensity and duration of rainfall important to determine </a:t>
            </a:r>
          </a:p>
          <a:p>
            <a:endParaRPr lang="en-US" baseline="0" dirty="0"/>
          </a:p>
          <a:p>
            <a:r>
              <a:rPr lang="en-US" baseline="0" dirty="0"/>
              <a:t>Wet season erosion risks are high</a:t>
            </a:r>
          </a:p>
          <a:p>
            <a:endParaRPr lang="en-US" baseline="0" dirty="0"/>
          </a:p>
          <a:p>
            <a:r>
              <a:rPr lang="en-US" baseline="0" dirty="0"/>
              <a:t>Land disturbing activities should be scheduled to take place during periods of low precipitation and low runoff.  </a:t>
            </a:r>
          </a:p>
          <a:p>
            <a:r>
              <a:rPr lang="en-US" baseline="0" dirty="0"/>
              <a:t>Stabilize prior to time of year when high potential will exist. </a:t>
            </a:r>
            <a:endParaRPr lang="en-US" dirty="0"/>
          </a:p>
        </p:txBody>
      </p:sp>
    </p:spTree>
    <p:extLst>
      <p:ext uri="{BB962C8B-B14F-4D97-AF65-F5344CB8AC3E}">
        <p14:creationId xmlns:p14="http://schemas.microsoft.com/office/powerpoint/2010/main" val="24199021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a:xfrm>
            <a:off x="384175" y="687388"/>
            <a:ext cx="6089650" cy="3425825"/>
          </a:xfrm>
          <a:ln/>
        </p:spPr>
      </p:sp>
      <p:sp>
        <p:nvSpPr>
          <p:cNvPr id="9216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Depending on where you are working</a:t>
            </a:r>
            <a:r>
              <a:rPr lang="en-US" altLang="en-US" baseline="0" dirty="0">
                <a:latin typeface="Arial" panose="020B0604020202020204" pitchFamily="34" charset="0"/>
              </a:rPr>
              <a:t> in the state could impact your plans also so take that into consideration.</a:t>
            </a:r>
            <a:endParaRPr lang="en-US" altLang="en-US" dirty="0">
              <a:latin typeface="Arial" panose="020B0604020202020204" pitchFamily="34" charset="0"/>
            </a:endParaRPr>
          </a:p>
        </p:txBody>
      </p:sp>
    </p:spTree>
    <p:extLst>
      <p:ext uri="{BB962C8B-B14F-4D97-AF65-F5344CB8AC3E}">
        <p14:creationId xmlns:p14="http://schemas.microsoft.com/office/powerpoint/2010/main" val="3797260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xfrm>
            <a:off x="384175" y="687388"/>
            <a:ext cx="6089650" cy="3425825"/>
          </a:xfrm>
          <a:ln/>
        </p:spPr>
      </p:sp>
      <p:sp>
        <p:nvSpPr>
          <p:cNvPr id="7373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         EROSION -----</a:t>
            </a:r>
            <a:r>
              <a:rPr lang="en-US" altLang="en-US" b="1" dirty="0">
                <a:latin typeface="Arial" panose="020B0604020202020204" pitchFamily="34" charset="0"/>
              </a:rPr>
              <a:t>Process </a:t>
            </a:r>
            <a:r>
              <a:rPr lang="en-US" altLang="en-US" dirty="0">
                <a:latin typeface="Arial" panose="020B0604020202020204" pitchFamily="34" charset="0"/>
              </a:rPr>
              <a:t>by</a:t>
            </a:r>
            <a:r>
              <a:rPr lang="en-US" altLang="en-US" baseline="0" dirty="0">
                <a:latin typeface="Arial" panose="020B0604020202020204" pitchFamily="34" charset="0"/>
              </a:rPr>
              <a:t> which </a:t>
            </a:r>
            <a:r>
              <a:rPr lang="en-US" altLang="en-US" b="1" baseline="0" dirty="0">
                <a:latin typeface="Arial" panose="020B0604020202020204" pitchFamily="34" charset="0"/>
              </a:rPr>
              <a:t>sediments are detached from soil mass</a:t>
            </a:r>
            <a:r>
              <a:rPr lang="en-US" altLang="en-US" baseline="0" dirty="0">
                <a:latin typeface="Arial" panose="020B0604020202020204" pitchFamily="34" charset="0"/>
              </a:rPr>
              <a:t>, transported by the means listed  </a:t>
            </a:r>
            <a:r>
              <a:rPr lang="en-US" altLang="en-US" b="1" baseline="0" dirty="0">
                <a:latin typeface="Arial" panose="020B0604020202020204" pitchFamily="34" charset="0"/>
              </a:rPr>
              <a:t>WIND, WATER, and GRAVITY.</a:t>
            </a:r>
            <a:endParaRPr lang="en-US" altLang="en-US" b="1" dirty="0">
              <a:latin typeface="Arial" panose="020B0604020202020204" pitchFamily="34" charset="0"/>
            </a:endParaRPr>
          </a:p>
          <a:p>
            <a:endParaRPr lang="en-US" altLang="en-US" dirty="0">
              <a:latin typeface="Arial" panose="020B0604020202020204" pitchFamily="34" charset="0"/>
            </a:endParaRPr>
          </a:p>
        </p:txBody>
      </p:sp>
    </p:spTree>
    <p:extLst>
      <p:ext uri="{BB962C8B-B14F-4D97-AF65-F5344CB8AC3E}">
        <p14:creationId xmlns:p14="http://schemas.microsoft.com/office/powerpoint/2010/main" val="15243710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ChangeArrowheads="1" noTextEdit="1"/>
          </p:cNvSpPr>
          <p:nvPr>
            <p:ph type="sldImg"/>
          </p:nvPr>
        </p:nvSpPr>
        <p:spPr>
          <a:xfrm>
            <a:off x="384175" y="687388"/>
            <a:ext cx="6089650" cy="3425825"/>
          </a:xfrm>
          <a:ln/>
        </p:spPr>
      </p:sp>
      <p:sp>
        <p:nvSpPr>
          <p:cNvPr id="9318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4 Billion tons of sediment are estimated to reach the ponds, rivers, and lake of our country alone.  </a:t>
            </a:r>
          </a:p>
          <a:p>
            <a:endParaRPr lang="en-US" altLang="en-US" dirty="0">
              <a:latin typeface="Arial" panose="020B0604020202020204" pitchFamily="34" charset="0"/>
            </a:endParaRPr>
          </a:p>
          <a:p>
            <a:r>
              <a:rPr lang="en-US" altLang="en-US" dirty="0">
                <a:latin typeface="Arial" panose="020B0604020202020204" pitchFamily="34" charset="0"/>
              </a:rPr>
              <a:t>1 billion tons to our oceans including the Gulf of Mexico.</a:t>
            </a:r>
          </a:p>
          <a:p>
            <a:endParaRPr lang="en-US" altLang="en-US" dirty="0">
              <a:latin typeface="Arial" panose="020B0604020202020204" pitchFamily="34" charset="0"/>
            </a:endParaRPr>
          </a:p>
          <a:p>
            <a:r>
              <a:rPr lang="en-US" altLang="en-US" dirty="0">
                <a:latin typeface="Arial" panose="020B0604020202020204" pitchFamily="34" charset="0"/>
              </a:rPr>
              <a:t>10% of this sediment amount comes directly from erosion from land undergoing highway construction or land development.</a:t>
            </a:r>
          </a:p>
          <a:p>
            <a:endParaRPr lang="en-US" altLang="en-US" dirty="0">
              <a:latin typeface="Arial" panose="020B0604020202020204" pitchFamily="34" charset="0"/>
            </a:endParaRPr>
          </a:p>
          <a:p>
            <a:r>
              <a:rPr lang="en-US" altLang="en-US" dirty="0">
                <a:latin typeface="Arial" panose="020B0604020202020204" pitchFamily="34" charset="0"/>
              </a:rPr>
              <a:t>This 10% represents more than half or 50% of the sediment load going into streams in watershed undergoing development.</a:t>
            </a:r>
          </a:p>
        </p:txBody>
      </p:sp>
    </p:spTree>
    <p:extLst>
      <p:ext uri="{BB962C8B-B14F-4D97-AF65-F5344CB8AC3E}">
        <p14:creationId xmlns:p14="http://schemas.microsoft.com/office/powerpoint/2010/main" val="11032921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1026"/>
          <p:cNvSpPr>
            <a:spLocks noGrp="1" noRot="1" noChangeAspect="1" noChangeArrowheads="1" noTextEdit="1"/>
          </p:cNvSpPr>
          <p:nvPr>
            <p:ph type="sldImg"/>
          </p:nvPr>
        </p:nvSpPr>
        <p:spPr>
          <a:xfrm>
            <a:off x="384175" y="687388"/>
            <a:ext cx="6089650" cy="3425825"/>
          </a:xfrm>
          <a:ln/>
        </p:spPr>
      </p:sp>
      <p:sp>
        <p:nvSpPr>
          <p:cNvPr id="94211"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5512666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a:xfrm>
            <a:off x="384175" y="687388"/>
            <a:ext cx="6089650" cy="3425825"/>
          </a:xfrm>
          <a:ln/>
        </p:spPr>
      </p:sp>
      <p:sp>
        <p:nvSpPr>
          <p:cNvPr id="9523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You can see billions of tons of deposits over time in these alluvial fans of this delta region.  </a:t>
            </a:r>
          </a:p>
        </p:txBody>
      </p:sp>
    </p:spTree>
    <p:extLst>
      <p:ext uri="{BB962C8B-B14F-4D97-AF65-F5344CB8AC3E}">
        <p14:creationId xmlns:p14="http://schemas.microsoft.com/office/powerpoint/2010/main" val="21733857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a:xfrm>
            <a:off x="384175" y="687388"/>
            <a:ext cx="6089650" cy="3425825"/>
          </a:xfrm>
          <a:ln/>
        </p:spPr>
      </p:sp>
      <p:sp>
        <p:nvSpPr>
          <p:cNvPr id="9625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5988710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spect="1" noChangeArrowheads="1" noTextEdit="1"/>
          </p:cNvSpPr>
          <p:nvPr>
            <p:ph type="sldImg"/>
          </p:nvPr>
        </p:nvSpPr>
        <p:spPr>
          <a:xfrm>
            <a:off x="384175" y="687388"/>
            <a:ext cx="6089650" cy="3425825"/>
          </a:xfrm>
          <a:ln/>
        </p:spPr>
      </p:sp>
      <p:sp>
        <p:nvSpPr>
          <p:cNvPr id="9728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37498693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spect="1" noChangeArrowheads="1" noTextEdit="1"/>
          </p:cNvSpPr>
          <p:nvPr>
            <p:ph type="sldImg"/>
          </p:nvPr>
        </p:nvSpPr>
        <p:spPr>
          <a:xfrm>
            <a:off x="384175" y="687388"/>
            <a:ext cx="6089650" cy="3425825"/>
          </a:xfrm>
          <a:ln/>
        </p:spPr>
      </p:sp>
      <p:sp>
        <p:nvSpPr>
          <p:cNvPr id="9830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Examples</a:t>
            </a:r>
            <a:r>
              <a:rPr lang="en-US" altLang="en-US" baseline="0" dirty="0">
                <a:latin typeface="Arial" panose="020B0604020202020204" pitchFamily="34" charset="0"/>
              </a:rPr>
              <a:t> of each impact</a:t>
            </a:r>
            <a:endParaRPr lang="en-US" altLang="en-US" dirty="0">
              <a:latin typeface="Arial" panose="020B0604020202020204" pitchFamily="34" charset="0"/>
            </a:endParaRPr>
          </a:p>
        </p:txBody>
      </p:sp>
    </p:spTree>
    <p:extLst>
      <p:ext uri="{BB962C8B-B14F-4D97-AF65-F5344CB8AC3E}">
        <p14:creationId xmlns:p14="http://schemas.microsoft.com/office/powerpoint/2010/main" val="2007722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a:xfrm>
            <a:off x="384175" y="687388"/>
            <a:ext cx="6089650" cy="3425825"/>
          </a:xfrm>
          <a:ln/>
        </p:spPr>
      </p:sp>
      <p:sp>
        <p:nvSpPr>
          <p:cNvPr id="9933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36003135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a:xfrm>
            <a:off x="384175" y="687388"/>
            <a:ext cx="6089650" cy="3425825"/>
          </a:xfrm>
          <a:ln/>
        </p:spPr>
      </p:sp>
      <p:sp>
        <p:nvSpPr>
          <p:cNvPr id="10035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Examples of physical</a:t>
            </a:r>
            <a:r>
              <a:rPr lang="en-US" altLang="en-US" baseline="0" dirty="0">
                <a:latin typeface="Arial" panose="020B0604020202020204" pitchFamily="34" charset="0"/>
              </a:rPr>
              <a:t> effects of sedimentation</a:t>
            </a:r>
            <a:endParaRPr lang="en-US" altLang="en-US" dirty="0">
              <a:latin typeface="Arial" panose="020B0604020202020204" pitchFamily="34" charset="0"/>
            </a:endParaRPr>
          </a:p>
        </p:txBody>
      </p:sp>
    </p:spTree>
    <p:extLst>
      <p:ext uri="{BB962C8B-B14F-4D97-AF65-F5344CB8AC3E}">
        <p14:creationId xmlns:p14="http://schemas.microsoft.com/office/powerpoint/2010/main" val="10313162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ChangeArrowheads="1" noTextEdit="1"/>
          </p:cNvSpPr>
          <p:nvPr>
            <p:ph type="sldImg"/>
          </p:nvPr>
        </p:nvSpPr>
        <p:spPr>
          <a:xfrm>
            <a:off x="384175" y="687388"/>
            <a:ext cx="6089650" cy="3425825"/>
          </a:xfrm>
          <a:ln/>
        </p:spPr>
      </p:sp>
      <p:sp>
        <p:nvSpPr>
          <p:cNvPr id="1024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638031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ChangeArrowheads="1" noTextEdit="1"/>
          </p:cNvSpPr>
          <p:nvPr>
            <p:ph type="sldImg"/>
          </p:nvPr>
        </p:nvSpPr>
        <p:spPr>
          <a:xfrm>
            <a:off x="384175" y="687388"/>
            <a:ext cx="6089650" cy="3425825"/>
          </a:xfrm>
          <a:ln/>
        </p:spPr>
      </p:sp>
      <p:sp>
        <p:nvSpPr>
          <p:cNvPr id="10342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1407509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xfrm>
            <a:off x="384175" y="687388"/>
            <a:ext cx="6089650" cy="3425825"/>
          </a:xfrm>
          <a:ln/>
        </p:spPr>
      </p:sp>
      <p:sp>
        <p:nvSpPr>
          <p:cNvPr id="7475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a:latin typeface="Arial" panose="020B0604020202020204" pitchFamily="34" charset="0"/>
              </a:rPr>
              <a:t>Erosion</a:t>
            </a:r>
            <a:r>
              <a:rPr lang="en-US" altLang="en-US" baseline="0" dirty="0">
                <a:latin typeface="Arial" panose="020B0604020202020204" pitchFamily="34" charset="0"/>
              </a:rPr>
              <a:t> leads to sedimentation – </a:t>
            </a:r>
            <a:r>
              <a:rPr lang="en-US" altLang="en-US" b="1" baseline="0" dirty="0">
                <a:latin typeface="Arial" panose="020B0604020202020204" pitchFamily="34" charset="0"/>
              </a:rPr>
              <a:t>occurs when v</a:t>
            </a:r>
            <a:r>
              <a:rPr lang="en-US" altLang="en-US" b="1" dirty="0">
                <a:latin typeface="Arial" panose="020B0604020202020204" pitchFamily="34" charset="0"/>
              </a:rPr>
              <a:t>elocity</a:t>
            </a:r>
            <a:r>
              <a:rPr lang="en-US" altLang="en-US" b="1" baseline="0" dirty="0">
                <a:latin typeface="Arial" panose="020B0604020202020204" pitchFamily="34" charset="0"/>
              </a:rPr>
              <a:t> of wind/water carrying the sediment slows to the point at which it settles out of suspension</a:t>
            </a:r>
            <a:r>
              <a:rPr lang="en-US" altLang="en-US" baseline="0" dirty="0">
                <a:latin typeface="Arial" panose="020B0604020202020204" pitchFamily="34" charset="0"/>
              </a:rPr>
              <a:t>.  Heavier particles such as sand and gravel will settle out more rapidly then fine particles such as clay and silt.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baseline="0" dirty="0">
              <a:latin typeface="Arial" panose="020B0604020202020204" pitchFamily="34"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a:latin typeface="Arial" panose="020B0604020202020204" pitchFamily="34" charset="0"/>
              </a:rPr>
              <a:t>Sediment deposition occurs when the velocity (energy) of the transporting stream decreases.  Important in FL – </a:t>
            </a:r>
            <a:r>
              <a:rPr lang="en-US" altLang="en-US" b="1" baseline="0" dirty="0">
                <a:latin typeface="Arial" panose="020B0604020202020204" pitchFamily="34" charset="0"/>
              </a:rPr>
              <a:t>streams here have low gradients and low velocities, </a:t>
            </a:r>
            <a:r>
              <a:rPr lang="en-US" altLang="en-US" b="0" baseline="0" dirty="0">
                <a:latin typeface="Arial" panose="020B0604020202020204" pitchFamily="34" charset="0"/>
              </a:rPr>
              <a:t>s</a:t>
            </a:r>
            <a:r>
              <a:rPr lang="en-US" altLang="en-US" baseline="0" dirty="0">
                <a:latin typeface="Arial" panose="020B0604020202020204" pitchFamily="34" charset="0"/>
              </a:rPr>
              <a:t>o, </a:t>
            </a:r>
            <a:r>
              <a:rPr lang="en-US" altLang="en-US" b="1" baseline="0" dirty="0">
                <a:latin typeface="Arial" panose="020B0604020202020204" pitchFamily="34" charset="0"/>
              </a:rPr>
              <a:t>deposition</a:t>
            </a:r>
            <a:r>
              <a:rPr lang="en-US" altLang="en-US" baseline="0" dirty="0">
                <a:latin typeface="Arial" panose="020B0604020202020204" pitchFamily="34" charset="0"/>
              </a:rPr>
              <a:t> will dominate the transport of soil particles in water.   </a:t>
            </a:r>
            <a:endParaRPr lang="en-US" altLang="en-US" dirty="0">
              <a:latin typeface="Arial" panose="020B0604020202020204" pitchFamily="34" charset="0"/>
            </a:endParaRPr>
          </a:p>
        </p:txBody>
      </p:sp>
    </p:spTree>
    <p:extLst>
      <p:ext uri="{BB962C8B-B14F-4D97-AF65-F5344CB8AC3E}">
        <p14:creationId xmlns:p14="http://schemas.microsoft.com/office/powerpoint/2010/main" val="3367798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ChangeArrowheads="1" noTextEdit="1"/>
          </p:cNvSpPr>
          <p:nvPr>
            <p:ph type="sldImg"/>
          </p:nvPr>
        </p:nvSpPr>
        <p:spPr>
          <a:xfrm>
            <a:off x="384175" y="687388"/>
            <a:ext cx="6089650" cy="3425825"/>
          </a:xfrm>
          <a:ln/>
        </p:spPr>
      </p:sp>
      <p:sp>
        <p:nvSpPr>
          <p:cNvPr id="10445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34235184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xfrm>
            <a:off x="384175" y="687388"/>
            <a:ext cx="6089650" cy="3425825"/>
          </a:xfrm>
          <a:ln/>
        </p:spPr>
      </p:sp>
      <p:sp>
        <p:nvSpPr>
          <p:cNvPr id="10547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Tree>
    <p:extLst>
      <p:ext uri="{BB962C8B-B14F-4D97-AF65-F5344CB8AC3E}">
        <p14:creationId xmlns:p14="http://schemas.microsoft.com/office/powerpoint/2010/main" val="28677273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a:xfrm>
            <a:off x="384175" y="687388"/>
            <a:ext cx="6089650" cy="3425825"/>
          </a:xfrm>
          <a:ln/>
        </p:spPr>
      </p:sp>
      <p:sp>
        <p:nvSpPr>
          <p:cNvPr id="10649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14962735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xfrm>
            <a:off x="384175" y="687388"/>
            <a:ext cx="6089650" cy="3425825"/>
          </a:xfrm>
          <a:ln/>
        </p:spPr>
      </p:sp>
      <p:sp>
        <p:nvSpPr>
          <p:cNvPr id="10854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505847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ChangeArrowheads="1" noTextEdit="1"/>
          </p:cNvSpPr>
          <p:nvPr>
            <p:ph type="sldImg"/>
          </p:nvPr>
        </p:nvSpPr>
        <p:spPr>
          <a:xfrm>
            <a:off x="384175" y="687388"/>
            <a:ext cx="6089650" cy="3425825"/>
          </a:xfrm>
          <a:ln/>
        </p:spPr>
      </p:sp>
      <p:sp>
        <p:nvSpPr>
          <p:cNvPr id="11059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27441129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spect="1" noChangeArrowheads="1" noTextEdit="1"/>
          </p:cNvSpPr>
          <p:nvPr>
            <p:ph type="sldImg"/>
          </p:nvPr>
        </p:nvSpPr>
        <p:spPr>
          <a:xfrm>
            <a:off x="384175" y="687388"/>
            <a:ext cx="6089650" cy="3425825"/>
          </a:xfrm>
          <a:ln/>
        </p:spPr>
      </p:sp>
      <p:sp>
        <p:nvSpPr>
          <p:cNvPr id="11366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7207514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spect="1" noChangeArrowheads="1" noTextEdit="1"/>
          </p:cNvSpPr>
          <p:nvPr>
            <p:ph type="sldImg"/>
          </p:nvPr>
        </p:nvSpPr>
        <p:spPr>
          <a:xfrm>
            <a:off x="384175" y="687388"/>
            <a:ext cx="6089650" cy="3425825"/>
          </a:xfrm>
          <a:ln/>
        </p:spPr>
      </p:sp>
      <p:sp>
        <p:nvSpPr>
          <p:cNvPr id="11776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b="1" dirty="0">
                <a:latin typeface="Arial" panose="020B0604020202020204" pitchFamily="34" charset="0"/>
              </a:rPr>
              <a:t>Rolled Erosion Control Product (RECP) applied around pond with grass seed applied under the RECP. </a:t>
            </a:r>
          </a:p>
        </p:txBody>
      </p:sp>
    </p:spTree>
    <p:extLst>
      <p:ext uri="{BB962C8B-B14F-4D97-AF65-F5344CB8AC3E}">
        <p14:creationId xmlns:p14="http://schemas.microsoft.com/office/powerpoint/2010/main" val="39590683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spect="1" noChangeArrowheads="1" noTextEdit="1"/>
          </p:cNvSpPr>
          <p:nvPr>
            <p:ph type="sldImg"/>
          </p:nvPr>
        </p:nvSpPr>
        <p:spPr>
          <a:xfrm>
            <a:off x="384175" y="687388"/>
            <a:ext cx="6089650" cy="3425825"/>
          </a:xfrm>
          <a:ln/>
        </p:spPr>
      </p:sp>
      <p:sp>
        <p:nvSpPr>
          <p:cNvPr id="11571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Isolate the development</a:t>
            </a:r>
            <a:r>
              <a:rPr lang="en-US" altLang="en-US" baseline="0" dirty="0">
                <a:latin typeface="Arial" panose="020B0604020202020204" pitchFamily="34" charset="0"/>
              </a:rPr>
              <a:t> site from surrounding properties, control sediment once it is produced, preventing transport from site.  Diversions, berms, sediment basins …examples</a:t>
            </a:r>
          </a:p>
          <a:p>
            <a:endParaRPr lang="en-US" altLang="en-US" baseline="0" dirty="0">
              <a:latin typeface="Arial" panose="020B0604020202020204" pitchFamily="34" charset="0"/>
            </a:endParaRPr>
          </a:p>
          <a:p>
            <a:endParaRPr lang="en-US" altLang="en-US" dirty="0">
              <a:latin typeface="Arial" panose="020B0604020202020204" pitchFamily="34" charset="0"/>
            </a:endParaRPr>
          </a:p>
        </p:txBody>
      </p:sp>
    </p:spTree>
    <p:extLst>
      <p:ext uri="{BB962C8B-B14F-4D97-AF65-F5344CB8AC3E}">
        <p14:creationId xmlns:p14="http://schemas.microsoft.com/office/powerpoint/2010/main" val="1872193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spect="1" noChangeArrowheads="1" noTextEdit="1"/>
          </p:cNvSpPr>
          <p:nvPr>
            <p:ph type="sldImg"/>
          </p:nvPr>
        </p:nvSpPr>
        <p:spPr>
          <a:xfrm>
            <a:off x="384175" y="687388"/>
            <a:ext cx="6089650" cy="3425825"/>
          </a:xfrm>
          <a:ln/>
        </p:spPr>
      </p:sp>
      <p:sp>
        <p:nvSpPr>
          <p:cNvPr id="11673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Keep slope length</a:t>
            </a:r>
            <a:r>
              <a:rPr lang="en-US" altLang="en-US" baseline="0" dirty="0">
                <a:latin typeface="Arial" panose="020B0604020202020204" pitchFamily="34" charset="0"/>
              </a:rPr>
              <a:t> short and gradients low…use stable outlets to convey </a:t>
            </a:r>
            <a:r>
              <a:rPr lang="en-US" altLang="en-US" baseline="0" dirty="0" err="1">
                <a:latin typeface="Arial" panose="020B0604020202020204" pitchFamily="34" charset="0"/>
              </a:rPr>
              <a:t>stormwater</a:t>
            </a:r>
            <a:r>
              <a:rPr lang="en-US" altLang="en-US" baseline="0" dirty="0">
                <a:latin typeface="Arial" panose="020B0604020202020204" pitchFamily="34" charset="0"/>
              </a:rPr>
              <a:t> around the site… these systems should be able to hold peak flows, should be operational ASAP after start of construction.</a:t>
            </a:r>
            <a:endParaRPr lang="en-US" altLang="en-US" dirty="0">
              <a:latin typeface="Arial" panose="020B0604020202020204" pitchFamily="34" charset="0"/>
            </a:endParaRPr>
          </a:p>
        </p:txBody>
      </p:sp>
    </p:spTree>
    <p:extLst>
      <p:ext uri="{BB962C8B-B14F-4D97-AF65-F5344CB8AC3E}">
        <p14:creationId xmlns:p14="http://schemas.microsoft.com/office/powerpoint/2010/main" val="80519246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Rot="1" noChangeAspect="1" noChangeArrowheads="1" noTextEdit="1"/>
          </p:cNvSpPr>
          <p:nvPr>
            <p:ph type="sldImg"/>
          </p:nvPr>
        </p:nvSpPr>
        <p:spPr>
          <a:xfrm>
            <a:off x="384175" y="687388"/>
            <a:ext cx="6089650" cy="3425825"/>
          </a:xfrm>
          <a:ln/>
        </p:spPr>
      </p:sp>
      <p:sp>
        <p:nvSpPr>
          <p:cNvPr id="12083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27011654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xfrm>
            <a:off x="384175" y="687388"/>
            <a:ext cx="6089650" cy="3425825"/>
          </a:xfrm>
          <a:ln/>
        </p:spPr>
      </p:sp>
      <p:sp>
        <p:nvSpPr>
          <p:cNvPr id="7577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Natural/geologic</a:t>
            </a:r>
            <a:r>
              <a:rPr lang="en-US" altLang="en-US" baseline="0" dirty="0">
                <a:latin typeface="Arial" panose="020B0604020202020204" pitchFamily="34" charset="0"/>
              </a:rPr>
              <a:t> erosion – relatively slow rate and uniform rate since the beginning of time and is the major factor in creating the earth as we see today.  </a:t>
            </a:r>
          </a:p>
          <a:p>
            <a:endParaRPr lang="en-US" altLang="en-US" baseline="0" dirty="0">
              <a:latin typeface="Arial" panose="020B0604020202020204" pitchFamily="34" charset="0"/>
            </a:endParaRPr>
          </a:p>
          <a:p>
            <a:r>
              <a:rPr lang="en-US" altLang="en-US" baseline="0" dirty="0">
                <a:latin typeface="Arial" panose="020B0604020202020204" pitchFamily="34" charset="0"/>
              </a:rPr>
              <a:t>Examples of geologic erosion would be:  valley’s, rolling farm lands, estuaries and barrier islands along the coast.</a:t>
            </a:r>
          </a:p>
          <a:p>
            <a:r>
              <a:rPr lang="en-US" sz="1200" kern="1200" dirty="0">
                <a:solidFill>
                  <a:schemeClr val="tx1"/>
                </a:solidFill>
                <a:effectLst/>
                <a:latin typeface="Arial" charset="0"/>
                <a:ea typeface="+mn-ea"/>
                <a:cs typeface="+mn-cs"/>
              </a:rPr>
              <a:t>Geologic erosion produces about </a:t>
            </a:r>
            <a:r>
              <a:rPr lang="en-US" sz="1200" b="1" kern="1200" dirty="0">
                <a:solidFill>
                  <a:schemeClr val="tx1"/>
                </a:solidFill>
                <a:effectLst/>
                <a:latin typeface="Arial" charset="0"/>
                <a:ea typeface="+mn-ea"/>
                <a:cs typeface="+mn-cs"/>
              </a:rPr>
              <a:t>30% </a:t>
            </a:r>
            <a:r>
              <a:rPr lang="en-US" sz="1200" kern="1200" dirty="0">
                <a:solidFill>
                  <a:schemeClr val="tx1"/>
                </a:solidFill>
                <a:effectLst/>
                <a:latin typeface="Arial" charset="0"/>
                <a:ea typeface="+mn-ea"/>
                <a:cs typeface="+mn-cs"/>
              </a:rPr>
              <a:t>of all sediment in the United States.</a:t>
            </a:r>
          </a:p>
          <a:p>
            <a:r>
              <a:rPr lang="en-US" sz="1200" kern="1200" dirty="0">
                <a:solidFill>
                  <a:schemeClr val="tx1"/>
                </a:solidFill>
                <a:effectLst/>
                <a:latin typeface="Arial" charset="0"/>
                <a:ea typeface="+mn-ea"/>
                <a:cs typeface="+mn-cs"/>
              </a:rPr>
              <a:t> </a:t>
            </a:r>
          </a:p>
          <a:p>
            <a:r>
              <a:rPr lang="en-US" altLang="en-US" baseline="0" dirty="0">
                <a:latin typeface="Arial" panose="020B0604020202020204" pitchFamily="34" charset="0"/>
              </a:rPr>
              <a:t>Accelerated erosion – increased rate of erosion/removal of vegetative cover or altering contour of ground.  Accelerated erosion accounts for </a:t>
            </a:r>
            <a:r>
              <a:rPr lang="en-US" altLang="en-US" b="1" baseline="0" dirty="0">
                <a:latin typeface="Arial" panose="020B0604020202020204" pitchFamily="34" charset="0"/>
              </a:rPr>
              <a:t>70% </a:t>
            </a:r>
            <a:r>
              <a:rPr lang="en-US" altLang="en-US" baseline="0" dirty="0">
                <a:latin typeface="Arial" panose="020B0604020202020204" pitchFamily="34" charset="0"/>
              </a:rPr>
              <a:t>of erosion in the US.</a:t>
            </a:r>
          </a:p>
          <a:p>
            <a:endParaRPr lang="en-US" altLang="en-US" baseline="0" dirty="0">
              <a:latin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charset="0"/>
                <a:ea typeface="+mn-ea"/>
                <a:cs typeface="+mn-cs"/>
              </a:rPr>
              <a:t>Farming and construction are the principal causes of accelerated erosion, although any activity that disturbs land can increase the natural erosion rate.</a:t>
            </a:r>
          </a:p>
          <a:p>
            <a:endParaRPr lang="en-US" altLang="en-US" baseline="0" dirty="0">
              <a:latin typeface="Arial" panose="020B0604020202020204" pitchFamily="34" charset="0"/>
            </a:endParaRPr>
          </a:p>
        </p:txBody>
      </p:sp>
    </p:spTree>
    <p:extLst>
      <p:ext uri="{BB962C8B-B14F-4D97-AF65-F5344CB8AC3E}">
        <p14:creationId xmlns:p14="http://schemas.microsoft.com/office/powerpoint/2010/main" val="102305326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latin typeface="Arial" panose="020B0604020202020204" pitchFamily="34" charset="0"/>
              </a:rPr>
              <a:t>Please open to </a:t>
            </a:r>
            <a:r>
              <a:rPr lang="en-US" altLang="en-US">
                <a:latin typeface="Arial" panose="020B0604020202020204" pitchFamily="34" charset="0"/>
              </a:rPr>
              <a:t>Chapter 1 </a:t>
            </a:r>
            <a:r>
              <a:rPr lang="en-US" altLang="en-US" dirty="0">
                <a:latin typeface="Arial" panose="020B0604020202020204" pitchFamily="34" charset="0"/>
              </a:rPr>
              <a:t>of your review workbook.  I will give you a 5 minutes to complete and then we will go over them together.</a:t>
            </a:r>
          </a:p>
          <a:p>
            <a:endParaRPr lang="en-US" dirty="0"/>
          </a:p>
        </p:txBody>
      </p:sp>
    </p:spTree>
    <p:extLst>
      <p:ext uri="{BB962C8B-B14F-4D97-AF65-F5344CB8AC3E}">
        <p14:creationId xmlns:p14="http://schemas.microsoft.com/office/powerpoint/2010/main" val="9252906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3924221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2570818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687388"/>
            <a:ext cx="6089650" cy="342582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46232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xfrm>
            <a:off x="384175" y="687388"/>
            <a:ext cx="6089650" cy="3425825"/>
          </a:xfrm>
          <a:ln/>
        </p:spPr>
      </p:sp>
      <p:sp>
        <p:nvSpPr>
          <p:cNvPr id="768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Two</a:t>
            </a:r>
            <a:r>
              <a:rPr lang="en-US" altLang="en-US" baseline="0" dirty="0">
                <a:latin typeface="Arial" panose="020B0604020202020204" pitchFamily="34" charset="0"/>
              </a:rPr>
              <a:t> different types of erosion previously mentioned.  </a:t>
            </a:r>
            <a:endParaRPr lang="en-US" altLang="en-US" dirty="0">
              <a:latin typeface="Arial" panose="020B0604020202020204" pitchFamily="34" charset="0"/>
            </a:endParaRPr>
          </a:p>
        </p:txBody>
      </p:sp>
    </p:spTree>
    <p:extLst>
      <p:ext uri="{BB962C8B-B14F-4D97-AF65-F5344CB8AC3E}">
        <p14:creationId xmlns:p14="http://schemas.microsoft.com/office/powerpoint/2010/main" val="3811591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xfrm>
            <a:off x="384175" y="687388"/>
            <a:ext cx="6089650" cy="3425825"/>
          </a:xfrm>
          <a:ln/>
        </p:spPr>
      </p:sp>
      <p:sp>
        <p:nvSpPr>
          <p:cNvPr id="7782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Two types of water erosion</a:t>
            </a:r>
            <a:r>
              <a:rPr lang="en-US" altLang="en-US" baseline="0" dirty="0">
                <a:latin typeface="Arial" panose="020B0604020202020204" pitchFamily="34" charset="0"/>
              </a:rPr>
              <a:t> – overland and channel </a:t>
            </a:r>
          </a:p>
          <a:p>
            <a:endParaRPr lang="en-US" altLang="en-US" baseline="0" dirty="0">
              <a:latin typeface="Arial" panose="020B0604020202020204" pitchFamily="34" charset="0"/>
            </a:endParaRPr>
          </a:p>
          <a:p>
            <a:r>
              <a:rPr lang="en-US" altLang="en-US" baseline="0" dirty="0">
                <a:latin typeface="Arial" panose="020B0604020202020204" pitchFamily="34" charset="0"/>
              </a:rPr>
              <a:t>Overland erosion occurs when slopes stripped of cover raindrops hit splash and runoff – largest source of sediment during construction</a:t>
            </a:r>
          </a:p>
          <a:p>
            <a:endParaRPr lang="en-US" altLang="en-US" dirty="0">
              <a:latin typeface="Arial" panose="020B0604020202020204" pitchFamily="34" charset="0"/>
            </a:endParaRPr>
          </a:p>
        </p:txBody>
      </p:sp>
    </p:spTree>
    <p:extLst>
      <p:ext uri="{BB962C8B-B14F-4D97-AF65-F5344CB8AC3E}">
        <p14:creationId xmlns:p14="http://schemas.microsoft.com/office/powerpoint/2010/main" val="20286539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xfrm>
            <a:off x="384175" y="687388"/>
            <a:ext cx="6089650" cy="3425825"/>
          </a:xfrm>
          <a:ln/>
        </p:spPr>
      </p:sp>
      <p:sp>
        <p:nvSpPr>
          <p:cNvPr id="7885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dirty="0">
                <a:solidFill>
                  <a:schemeClr val="tx1"/>
                </a:solidFill>
                <a:effectLst/>
                <a:latin typeface="Arial" charset="0"/>
                <a:ea typeface="+mn-ea"/>
                <a:cs typeface="+mn-cs"/>
              </a:rPr>
              <a:t>There are two principal types of water erosion: overland erosion and  channel erosion. Overland erosion occurs on denuded slopes when raindrops splash and run off. </a:t>
            </a:r>
          </a:p>
          <a:p>
            <a:endParaRPr lang="en-US" sz="1200" kern="1200" dirty="0">
              <a:solidFill>
                <a:schemeClr val="tx1"/>
              </a:solidFill>
              <a:effectLst/>
              <a:latin typeface="Arial" charset="0"/>
              <a:ea typeface="+mn-ea"/>
              <a:cs typeface="+mn-cs"/>
            </a:endParaRPr>
          </a:p>
          <a:p>
            <a:r>
              <a:rPr lang="en-US" sz="1200" kern="1200" dirty="0">
                <a:solidFill>
                  <a:schemeClr val="tx1"/>
                </a:solidFill>
                <a:effectLst/>
                <a:latin typeface="Arial" charset="0"/>
                <a:ea typeface="+mn-ea"/>
                <a:cs typeface="+mn-cs"/>
              </a:rPr>
              <a:t>Overland erosion is the largest source of sediment during construction activities</a:t>
            </a:r>
          </a:p>
          <a:p>
            <a:r>
              <a:rPr lang="en-US" altLang="en-US" sz="1200" kern="1200" baseline="0" dirty="0">
                <a:solidFill>
                  <a:schemeClr val="tx1"/>
                </a:solidFill>
                <a:effectLst/>
                <a:latin typeface="Arial" charset="0"/>
                <a:ea typeface="+mn-ea"/>
                <a:cs typeface="+mn-cs"/>
              </a:rPr>
              <a:t>The 5 types are”   </a:t>
            </a:r>
            <a:endParaRPr lang="en-US" altLang="en-US" baseline="0" dirty="0">
              <a:latin typeface="Arial" panose="020B0604020202020204" pitchFamily="34" charset="0"/>
            </a:endParaRPr>
          </a:p>
          <a:p>
            <a:endParaRPr lang="en-US" altLang="en-US" baseline="0" dirty="0">
              <a:latin typeface="Arial" panose="020B0604020202020204" pitchFamily="34" charset="0"/>
            </a:endParaRPr>
          </a:p>
        </p:txBody>
      </p:sp>
    </p:spTree>
    <p:extLst>
      <p:ext uri="{BB962C8B-B14F-4D97-AF65-F5344CB8AC3E}">
        <p14:creationId xmlns:p14="http://schemas.microsoft.com/office/powerpoint/2010/main" val="2306738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xfrm>
            <a:off x="384175" y="687388"/>
            <a:ext cx="6089650" cy="3425825"/>
          </a:xfrm>
          <a:ln/>
        </p:spPr>
      </p:sp>
      <p:sp>
        <p:nvSpPr>
          <p:cNvPr id="8089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a:latin typeface="Arial" panose="020B0604020202020204" pitchFamily="34" charset="0"/>
              </a:rPr>
              <a:t>raindrops will dislodge the soil particles splash them into the air – now vulnerable to sheet erosion</a:t>
            </a:r>
          </a:p>
          <a:p>
            <a:endParaRPr lang="en-US" altLang="en-US" dirty="0">
              <a:latin typeface="Arial" panose="020B0604020202020204" pitchFamily="34" charset="0"/>
            </a:endParaRPr>
          </a:p>
        </p:txBody>
      </p:sp>
    </p:spTree>
    <p:extLst>
      <p:ext uri="{BB962C8B-B14F-4D97-AF65-F5344CB8AC3E}">
        <p14:creationId xmlns:p14="http://schemas.microsoft.com/office/powerpoint/2010/main" val="3570358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xfrm>
            <a:off x="384175" y="687388"/>
            <a:ext cx="6089650" cy="3425825"/>
          </a:xfrm>
          <a:ln/>
        </p:spPr>
      </p:sp>
      <p:sp>
        <p:nvSpPr>
          <p:cNvPr id="8192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a:latin typeface="Arial" panose="020B0604020202020204" pitchFamily="34" charset="0"/>
              </a:rPr>
              <a:t>Sheet- cause shallow sheets of water rolling across the land – seldom the cause of erosion itself but the flow will move the detached particles caused by splash erosion. Shallow flow will concentrate/collect in low land spots </a:t>
            </a:r>
          </a:p>
          <a:p>
            <a:endParaRPr lang="en-US" altLang="en-US" dirty="0">
              <a:latin typeface="Arial" panose="020B0604020202020204" pitchFamily="34" charset="0"/>
            </a:endParaRPr>
          </a:p>
        </p:txBody>
      </p:sp>
    </p:spTree>
    <p:extLst>
      <p:ext uri="{BB962C8B-B14F-4D97-AF65-F5344CB8AC3E}">
        <p14:creationId xmlns:p14="http://schemas.microsoft.com/office/powerpoint/2010/main" val="9688314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534890"/>
            <a:ext cx="10363200" cy="547006"/>
          </a:xfrm>
        </p:spPr>
        <p:txBody>
          <a:bodyPr anchor="b">
            <a:normAutofit/>
          </a:bodyPr>
          <a:lstStyle>
            <a:lvl1pPr algn="ctr">
              <a:defRPr sz="28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2473779"/>
            <a:ext cx="9144000" cy="20247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3742823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864859"/>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2090057"/>
            <a:ext cx="6172200" cy="377099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3465059"/>
            <a:ext cx="3932237" cy="24039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522788835"/>
      </p:ext>
    </p:extLst>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2090058"/>
            <a:ext cx="10515600" cy="356779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62634675"/>
      </p:ext>
    </p:extLst>
  </p:cSld>
  <p:clrMapOvr>
    <a:masterClrMapping/>
  </p:clrMapOvr>
  <p:transition>
    <p:dissolv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2139043"/>
            <a:ext cx="2628900" cy="349431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2139043"/>
            <a:ext cx="7734300" cy="349431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3592486"/>
      </p:ext>
    </p:extLst>
  </p:cSld>
  <p:clrMapOvr>
    <a:masterClrMapping/>
  </p:clrMapOvr>
  <p:transition>
    <p:dissolv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4800" y="1600200"/>
            <a:ext cx="11582400" cy="2286001"/>
          </a:xfrm>
          <a:prstGeom prst="rect">
            <a:avLst/>
          </a:prstGeom>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304800" y="4114800"/>
            <a:ext cx="11582400" cy="2057400"/>
          </a:xfrm>
          <a:prstGeom prst="rect">
            <a:avLst/>
          </a:prstGeom>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3048000" y="6356352"/>
            <a:ext cx="6096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400" dirty="0">
              <a:latin typeface="Arial" panose="020B0604020202020204" pitchFamily="34" charset="0"/>
            </a:endParaRPr>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Tree>
    <p:extLst>
      <p:ext uri="{BB962C8B-B14F-4D97-AF65-F5344CB8AC3E}">
        <p14:creationId xmlns:p14="http://schemas.microsoft.com/office/powerpoint/2010/main" val="28809838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4800" y="1600200"/>
            <a:ext cx="11582400" cy="2286001"/>
          </a:xfrm>
          <a:prstGeom prst="rect">
            <a:avLst/>
          </a:prstGeom>
          <a:ln>
            <a:solidFill>
              <a:schemeClr val="accent1"/>
            </a:solidFill>
          </a:ln>
          <a:effectLst>
            <a:outerShdw blurRad="50800" dist="38100" dir="2700000" algn="tl" rotWithShape="0">
              <a:prstClr val="black">
                <a:alpha val="40000"/>
              </a:prstClr>
            </a:outerShdw>
          </a:effectLst>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304800" y="4114800"/>
            <a:ext cx="11582400" cy="2057400"/>
          </a:xfrm>
          <a:prstGeom prst="rect">
            <a:avLst/>
          </a:prstGeom>
          <a:effectLst>
            <a:outerShdw blurRad="50800" dist="38100" dir="2700000" algn="tl" rotWithShape="0">
              <a:prstClr val="black">
                <a:alpha val="40000"/>
              </a:prstClr>
            </a:outerShdw>
          </a:effectLst>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3048000" y="6356352"/>
            <a:ext cx="6096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B4A47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400" dirty="0">
              <a:latin typeface="Arial" panose="020B0604020202020204" pitchFamily="34" charset="0"/>
            </a:endParaRPr>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Tree>
    <p:extLst>
      <p:ext uri="{BB962C8B-B14F-4D97-AF65-F5344CB8AC3E}">
        <p14:creationId xmlns:p14="http://schemas.microsoft.com/office/powerpoint/2010/main" val="13693242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4800" y="1600200"/>
            <a:ext cx="11582400" cy="2286001"/>
          </a:xfrm>
          <a:prstGeom prst="rect">
            <a:avLst/>
          </a:prstGeom>
          <a:ln>
            <a:noFill/>
          </a:ln>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304800" y="4114800"/>
            <a:ext cx="11582400" cy="2057400"/>
          </a:xfrm>
          <a:prstGeom prst="rect">
            <a:avLst/>
          </a:prstGeom>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3048000" y="6356352"/>
            <a:ext cx="6096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400" dirty="0">
              <a:latin typeface="Arial" panose="020B0604020202020204" pitchFamily="34" charset="0"/>
            </a:endParaRPr>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Tree>
    <p:extLst>
      <p:ext uri="{BB962C8B-B14F-4D97-AF65-F5344CB8AC3E}">
        <p14:creationId xmlns:p14="http://schemas.microsoft.com/office/powerpoint/2010/main" val="219837221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304800" y="2895600"/>
            <a:ext cx="11582400" cy="3352800"/>
          </a:xfrm>
          <a:prstGeom prst="rect">
            <a:avLst/>
          </a:prstGeom>
        </p:spPr>
        <p:txBody>
          <a:bodyPr/>
          <a:lstStyle>
            <a:lvl1pPr marL="0" indent="0" algn="ctr">
              <a:buNone/>
              <a:defRPr sz="2800" i="1">
                <a:solidFill>
                  <a:schemeClr val="accent6"/>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304800" y="6356352"/>
            <a:ext cx="27432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fld id="{FB443F99-6EB6-46CC-86D5-94FF1EFD9838}" type="datetime1">
              <a:rPr lang="en-US" smtClean="0"/>
              <a:pPr/>
              <a:t>11/8/2022</a:t>
            </a:fld>
            <a:endParaRPr lang="en-US" dirty="0"/>
          </a:p>
        </p:txBody>
      </p:sp>
      <p:sp>
        <p:nvSpPr>
          <p:cNvPr id="5" name="Footer Placeholder 4"/>
          <p:cNvSpPr>
            <a:spLocks noGrp="1"/>
          </p:cNvSpPr>
          <p:nvPr>
            <p:ph type="ftr" sz="quarter" idx="11"/>
          </p:nvPr>
        </p:nvSpPr>
        <p:spPr>
          <a:xfrm>
            <a:off x="3352800" y="6356352"/>
            <a:ext cx="54864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12192000" cy="1860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0" y="1828800"/>
            <a:ext cx="12192000" cy="914400"/>
          </a:xfrm>
          <a:prstGeom prst="rect">
            <a:avLst/>
          </a:prstGeom>
          <a:solidFill>
            <a:schemeClr val="accent6"/>
          </a:solidFill>
        </p:spPr>
        <p:txBody>
          <a:bodyPr anchor="ctr"/>
          <a:lstStyle>
            <a:lvl1pPr algn="ctr">
              <a:defRPr sz="4800">
                <a:solidFill>
                  <a:schemeClr val="bg1"/>
                </a:solidFill>
                <a:latin typeface="Arial" panose="020B0604020202020204" pitchFamily="34" charset="0"/>
                <a:cs typeface="Arial" panose="020B0604020202020204" pitchFamily="34" charset="0"/>
              </a:defRPr>
            </a:lvl1pPr>
          </a:lstStyle>
          <a:p>
            <a:r>
              <a:rPr lang="en-US" dirty="0"/>
              <a:t>Add Section Header</a:t>
            </a:r>
          </a:p>
        </p:txBody>
      </p:sp>
      <p:sp>
        <p:nvSpPr>
          <p:cNvPr id="10" name="Freeform 14">
            <a:extLst>
              <a:ext uri="{FF2B5EF4-FFF2-40B4-BE49-F238E27FC236}">
                <a16:creationId xmlns:a16="http://schemas.microsoft.com/office/drawing/2014/main" id="{3D3E84A6-336A-4FFE-ABE1-775BAC96D39F}"/>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400" dirty="0">
              <a:latin typeface="Arial" panose="020B0604020202020204" pitchFamily="34" charset="0"/>
            </a:endParaRPr>
          </a:p>
        </p:txBody>
      </p:sp>
      <p:pic>
        <p:nvPicPr>
          <p:cNvPr id="11" name="Picture 10">
            <a:extLst>
              <a:ext uri="{FF2B5EF4-FFF2-40B4-BE49-F238E27FC236}">
                <a16:creationId xmlns:a16="http://schemas.microsoft.com/office/drawing/2014/main" id="{9EFD5A7D-AAD9-41E8-AFD1-EF0E676A963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Tree>
    <p:extLst>
      <p:ext uri="{BB962C8B-B14F-4D97-AF65-F5344CB8AC3E}">
        <p14:creationId xmlns:p14="http://schemas.microsoft.com/office/powerpoint/2010/main" val="38132314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570920" y="75085"/>
            <a:ext cx="931628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3" name="Content Placeholder 2"/>
          <p:cNvSpPr>
            <a:spLocks noGrp="1"/>
          </p:cNvSpPr>
          <p:nvPr>
            <p:ph idx="1" hasCustomPrompt="1"/>
          </p:nvPr>
        </p:nvSpPr>
        <p:spPr>
          <a:xfrm>
            <a:off x="304800" y="1810858"/>
            <a:ext cx="11582400" cy="4437542"/>
          </a:xfrm>
          <a:prstGeom prst="rect">
            <a:avLst/>
          </a:prstGeom>
        </p:spPr>
        <p:txBody>
          <a:bodyPr/>
          <a:lstStyle>
            <a:lvl1pPr>
              <a:defRPr sz="3600">
                <a:solidFill>
                  <a:schemeClr val="accent4"/>
                </a:solidFill>
                <a:latin typeface="Arial" panose="020B0604020202020204" pitchFamily="34" charset="0"/>
                <a:cs typeface="Arial" panose="020B0604020202020204" pitchFamily="34" charset="0"/>
              </a:defRPr>
            </a:lvl1pPr>
            <a:lvl2pPr>
              <a:defRPr sz="3200">
                <a:solidFill>
                  <a:schemeClr val="accent4"/>
                </a:solidFill>
                <a:latin typeface="Arial" panose="020B0604020202020204" pitchFamily="34" charset="0"/>
                <a:cs typeface="Arial" panose="020B0604020202020204" pitchFamily="34" charset="0"/>
              </a:defRPr>
            </a:lvl2pPr>
            <a:lvl3pPr>
              <a:defRPr sz="2800">
                <a:solidFill>
                  <a:schemeClr val="accent4"/>
                </a:solidFill>
                <a:latin typeface="Arial" panose="020B0604020202020204" pitchFamily="34" charset="0"/>
                <a:cs typeface="Arial" panose="020B0604020202020204" pitchFamily="34" charset="0"/>
              </a:defRPr>
            </a:lvl3pPr>
            <a:lvl4pPr>
              <a:defRPr sz="2400">
                <a:solidFill>
                  <a:schemeClr val="accent4"/>
                </a:solidFill>
                <a:latin typeface="Arial" panose="020B0604020202020204" pitchFamily="34" charset="0"/>
                <a:cs typeface="Arial" panose="020B0604020202020204" pitchFamily="34" charset="0"/>
              </a:defRPr>
            </a:lvl4pPr>
            <a:lvl5pPr>
              <a:defRPr sz="2400">
                <a:solidFill>
                  <a:schemeClr val="accent4"/>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18BF337-8518-41CD-98CE-77A2BBA0CAA3}"/>
              </a:ext>
            </a:extLst>
          </p:cNvPr>
          <p:cNvSpPr txBox="1">
            <a:spLocks/>
          </p:cNvSpPr>
          <p:nvPr userDrawn="1"/>
        </p:nvSpPr>
        <p:spPr>
          <a:xfrm>
            <a:off x="2809460" y="1437511"/>
            <a:ext cx="6573080" cy="457200"/>
          </a:xfrm>
          <a:prstGeom prst="rect">
            <a:avLst/>
          </a:prstGeom>
        </p:spPr>
        <p:txBody>
          <a:bodyPr>
            <a:noAutofit/>
          </a:bodyPr>
          <a:lstStyle>
            <a:lvl1pPr algn="l" defTabSz="914400" rtl="0" eaLnBrk="1" latinLnBrk="0" hangingPunct="1">
              <a:lnSpc>
                <a:spcPct val="100000"/>
              </a:lnSpc>
              <a:spcBef>
                <a:spcPct val="0"/>
              </a:spcBef>
              <a:buNone/>
              <a:defRPr sz="7200" kern="1200">
                <a:solidFill>
                  <a:schemeClr val="accent5">
                    <a:lumMod val="75000"/>
                  </a:schemeClr>
                </a:solidFill>
                <a:latin typeface="+mj-lt"/>
                <a:ea typeface="+mj-ea"/>
                <a:cs typeface="+mj-cs"/>
              </a:defRPr>
            </a:lvl1pPr>
          </a:lstStyle>
          <a:p>
            <a:endParaRPr lang="en-US" sz="7200" dirty="0">
              <a:latin typeface="Arial" panose="020B0604020202020204" pitchFamily="34" charset="0"/>
            </a:endParaRPr>
          </a:p>
        </p:txBody>
      </p:sp>
      <p:sp>
        <p:nvSpPr>
          <p:cNvPr id="18" name="Text Placeholder 17">
            <a:extLst>
              <a:ext uri="{FF2B5EF4-FFF2-40B4-BE49-F238E27FC236}">
                <a16:creationId xmlns:a16="http://schemas.microsoft.com/office/drawing/2014/main" id="{09EFEC75-DFB7-4605-A89E-A95ECD671921}"/>
              </a:ext>
            </a:extLst>
          </p:cNvPr>
          <p:cNvSpPr>
            <a:spLocks noGrp="1"/>
          </p:cNvSpPr>
          <p:nvPr>
            <p:ph type="body" sz="quarter" idx="13" hasCustomPrompt="1"/>
          </p:nvPr>
        </p:nvSpPr>
        <p:spPr>
          <a:xfrm>
            <a:off x="2570922" y="989485"/>
            <a:ext cx="931627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10" name="Freeform 14">
            <a:extLst>
              <a:ext uri="{FF2B5EF4-FFF2-40B4-BE49-F238E27FC236}">
                <a16:creationId xmlns:a16="http://schemas.microsoft.com/office/drawing/2014/main" id="{568C378B-952B-49F7-84AD-02065D3CA954}"/>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400" dirty="0">
              <a:latin typeface="Arial" panose="020B0604020202020204" pitchFamily="34" charset="0"/>
            </a:endParaRPr>
          </a:p>
        </p:txBody>
      </p:sp>
      <p:pic>
        <p:nvPicPr>
          <p:cNvPr id="11" name="Picture 10">
            <a:extLst>
              <a:ext uri="{FF2B5EF4-FFF2-40B4-BE49-F238E27FC236}">
                <a16:creationId xmlns:a16="http://schemas.microsoft.com/office/drawing/2014/main" id="{5F56DEBB-4BA9-4B83-8A79-0C9FC965708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12" name="Date Placeholder 3">
            <a:extLst>
              <a:ext uri="{FF2B5EF4-FFF2-40B4-BE49-F238E27FC236}">
                <a16:creationId xmlns:a16="http://schemas.microsoft.com/office/drawing/2014/main" id="{BFC3DF87-7B5D-4257-8CE1-C82B3608068D}"/>
              </a:ext>
            </a:extLst>
          </p:cNvPr>
          <p:cNvSpPr>
            <a:spLocks noGrp="1"/>
          </p:cNvSpPr>
          <p:nvPr>
            <p:ph type="dt" sz="half" idx="10"/>
          </p:nvPr>
        </p:nvSpPr>
        <p:spPr>
          <a:xfrm>
            <a:off x="304800" y="6356352"/>
            <a:ext cx="27432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fld id="{FB443F99-6EB6-46CC-86D5-94FF1EFD9838}" type="datetime1">
              <a:rPr lang="en-US" smtClean="0"/>
              <a:pPr/>
              <a:t>11/8/2022</a:t>
            </a:fld>
            <a:endParaRPr lang="en-US" dirty="0"/>
          </a:p>
        </p:txBody>
      </p:sp>
      <p:sp>
        <p:nvSpPr>
          <p:cNvPr id="13" name="Footer Placeholder 4">
            <a:extLst>
              <a:ext uri="{FF2B5EF4-FFF2-40B4-BE49-F238E27FC236}">
                <a16:creationId xmlns:a16="http://schemas.microsoft.com/office/drawing/2014/main" id="{BF9C56A0-F921-4CAC-9F6E-21D1AE6DC319}"/>
              </a:ext>
            </a:extLst>
          </p:cNvPr>
          <p:cNvSpPr>
            <a:spLocks noGrp="1"/>
          </p:cNvSpPr>
          <p:nvPr>
            <p:ph type="ftr" sz="quarter" idx="11"/>
          </p:nvPr>
        </p:nvSpPr>
        <p:spPr>
          <a:xfrm>
            <a:off x="3352800" y="6356352"/>
            <a:ext cx="54864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3820101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04800" y="1810858"/>
            <a:ext cx="5715000" cy="4437543"/>
          </a:xfrm>
          <a:prstGeom prst="rect">
            <a:avLst/>
          </a:prstGeom>
        </p:spPr>
        <p:txBody>
          <a:bodyPr/>
          <a:lstStyle>
            <a:lvl1pPr>
              <a:defRPr sz="3600">
                <a:solidFill>
                  <a:srgbClr val="43503B"/>
                </a:solidFill>
                <a:latin typeface="Arial" panose="020B0604020202020204" pitchFamily="34" charset="0"/>
                <a:cs typeface="Arial" panose="020B0604020202020204" pitchFamily="34" charset="0"/>
              </a:defRPr>
            </a:lvl1pPr>
            <a:lvl2pPr>
              <a:defRPr sz="3200">
                <a:solidFill>
                  <a:srgbClr val="43503B"/>
                </a:solidFill>
                <a:latin typeface="Arial" panose="020B0604020202020204" pitchFamily="34" charset="0"/>
                <a:cs typeface="Arial" panose="020B0604020202020204" pitchFamily="34" charset="0"/>
              </a:defRPr>
            </a:lvl2pPr>
            <a:lvl3pPr>
              <a:defRPr sz="2800">
                <a:solidFill>
                  <a:srgbClr val="43503B"/>
                </a:solidFill>
                <a:latin typeface="Arial" panose="020B0604020202020204" pitchFamily="34" charset="0"/>
                <a:cs typeface="Arial" panose="020B0604020202020204" pitchFamily="34" charset="0"/>
              </a:defRPr>
            </a:lvl3pPr>
            <a:lvl4pPr>
              <a:defRPr sz="2400">
                <a:solidFill>
                  <a:srgbClr val="43503B"/>
                </a:solidFill>
                <a:latin typeface="Arial" panose="020B0604020202020204" pitchFamily="34" charset="0"/>
                <a:cs typeface="Arial" panose="020B0604020202020204" pitchFamily="34" charset="0"/>
              </a:defRPr>
            </a:lvl4pPr>
            <a:lvl5pPr>
              <a:defRPr sz="2400">
                <a:solidFill>
                  <a:srgbClr val="43503B"/>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172200" y="1810858"/>
            <a:ext cx="5715000" cy="4437543"/>
          </a:xfrm>
          <a:prstGeom prst="rect">
            <a:avLst/>
          </a:prstGeom>
        </p:spPr>
        <p:txBody>
          <a:bodyPr/>
          <a:lstStyle>
            <a:lvl1pPr>
              <a:defRPr sz="3600">
                <a:solidFill>
                  <a:srgbClr val="43503B"/>
                </a:solidFill>
                <a:latin typeface="Arial" panose="020B0604020202020204" pitchFamily="34" charset="0"/>
                <a:cs typeface="Arial" panose="020B0604020202020204" pitchFamily="34" charset="0"/>
              </a:defRPr>
            </a:lvl1pPr>
            <a:lvl2pPr>
              <a:defRPr sz="3200">
                <a:solidFill>
                  <a:srgbClr val="43503B"/>
                </a:solidFill>
                <a:latin typeface="Arial" panose="020B0604020202020204" pitchFamily="34" charset="0"/>
                <a:cs typeface="Arial" panose="020B0604020202020204" pitchFamily="34" charset="0"/>
              </a:defRPr>
            </a:lvl2pPr>
            <a:lvl3pPr>
              <a:defRPr sz="2800">
                <a:solidFill>
                  <a:srgbClr val="43503B"/>
                </a:solidFill>
                <a:latin typeface="Arial" panose="020B0604020202020204" pitchFamily="34" charset="0"/>
                <a:cs typeface="Arial" panose="020B0604020202020204" pitchFamily="34" charset="0"/>
              </a:defRPr>
            </a:lvl3pPr>
            <a:lvl4pPr>
              <a:defRPr sz="2400">
                <a:solidFill>
                  <a:srgbClr val="43503B"/>
                </a:solidFill>
                <a:latin typeface="Arial" panose="020B0604020202020204" pitchFamily="34" charset="0"/>
                <a:cs typeface="Arial" panose="020B0604020202020204" pitchFamily="34" charset="0"/>
              </a:defRPr>
            </a:lvl4pPr>
            <a:lvl5pPr>
              <a:defRPr sz="2400">
                <a:solidFill>
                  <a:srgbClr val="43503B"/>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reeform 14">
            <a:extLst>
              <a:ext uri="{FF2B5EF4-FFF2-40B4-BE49-F238E27FC236}">
                <a16:creationId xmlns:a16="http://schemas.microsoft.com/office/drawing/2014/main" id="{56528880-39E8-463E-9903-8E136D23A0DF}"/>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400" dirty="0">
              <a:latin typeface="Arial" panose="020B0604020202020204" pitchFamily="34" charset="0"/>
            </a:endParaRPr>
          </a:p>
        </p:txBody>
      </p:sp>
      <p:pic>
        <p:nvPicPr>
          <p:cNvPr id="15" name="Picture 14">
            <a:extLst>
              <a:ext uri="{FF2B5EF4-FFF2-40B4-BE49-F238E27FC236}">
                <a16:creationId xmlns:a16="http://schemas.microsoft.com/office/drawing/2014/main" id="{8DE3FD95-C5F4-4F48-8F23-E16682E6FF8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10" name="Title 1">
            <a:extLst>
              <a:ext uri="{FF2B5EF4-FFF2-40B4-BE49-F238E27FC236}">
                <a16:creationId xmlns:a16="http://schemas.microsoft.com/office/drawing/2014/main" id="{454793C6-5C46-4BE1-82B3-FE6F4ED78CD1}"/>
              </a:ext>
            </a:extLst>
          </p:cNvPr>
          <p:cNvSpPr>
            <a:spLocks noGrp="1"/>
          </p:cNvSpPr>
          <p:nvPr>
            <p:ph type="title" hasCustomPrompt="1"/>
          </p:nvPr>
        </p:nvSpPr>
        <p:spPr>
          <a:xfrm>
            <a:off x="2570920" y="75085"/>
            <a:ext cx="931628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13" name="Text Placeholder 17">
            <a:extLst>
              <a:ext uri="{FF2B5EF4-FFF2-40B4-BE49-F238E27FC236}">
                <a16:creationId xmlns:a16="http://schemas.microsoft.com/office/drawing/2014/main" id="{AF5A59F1-A43E-442B-9516-6ECAE260152A}"/>
              </a:ext>
            </a:extLst>
          </p:cNvPr>
          <p:cNvSpPr>
            <a:spLocks noGrp="1"/>
          </p:cNvSpPr>
          <p:nvPr>
            <p:ph type="body" sz="quarter" idx="13" hasCustomPrompt="1"/>
          </p:nvPr>
        </p:nvSpPr>
        <p:spPr>
          <a:xfrm>
            <a:off x="2570922" y="989485"/>
            <a:ext cx="931627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16" name="Date Placeholder 3">
            <a:extLst>
              <a:ext uri="{FF2B5EF4-FFF2-40B4-BE49-F238E27FC236}">
                <a16:creationId xmlns:a16="http://schemas.microsoft.com/office/drawing/2014/main" id="{7671BB27-B7D2-4442-80C5-89274A804894}"/>
              </a:ext>
            </a:extLst>
          </p:cNvPr>
          <p:cNvSpPr>
            <a:spLocks noGrp="1"/>
          </p:cNvSpPr>
          <p:nvPr>
            <p:ph type="dt" sz="half" idx="10"/>
          </p:nvPr>
        </p:nvSpPr>
        <p:spPr>
          <a:xfrm>
            <a:off x="304800" y="6356352"/>
            <a:ext cx="27432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fld id="{FB443F99-6EB6-46CC-86D5-94FF1EFD9838}" type="datetime1">
              <a:rPr lang="en-US" smtClean="0"/>
              <a:pPr/>
              <a:t>11/8/2022</a:t>
            </a:fld>
            <a:endParaRPr lang="en-US" dirty="0"/>
          </a:p>
        </p:txBody>
      </p:sp>
      <p:sp>
        <p:nvSpPr>
          <p:cNvPr id="17" name="Footer Placeholder 4">
            <a:extLst>
              <a:ext uri="{FF2B5EF4-FFF2-40B4-BE49-F238E27FC236}">
                <a16:creationId xmlns:a16="http://schemas.microsoft.com/office/drawing/2014/main" id="{183F545D-D4D3-463E-B72E-90D0945DB519}"/>
              </a:ext>
            </a:extLst>
          </p:cNvPr>
          <p:cNvSpPr>
            <a:spLocks noGrp="1"/>
          </p:cNvSpPr>
          <p:nvPr>
            <p:ph type="ftr" sz="quarter" idx="11"/>
          </p:nvPr>
        </p:nvSpPr>
        <p:spPr>
          <a:xfrm>
            <a:off x="3352800" y="6356352"/>
            <a:ext cx="54864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13191500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2" name="Freeform 14">
            <a:extLst>
              <a:ext uri="{FF2B5EF4-FFF2-40B4-BE49-F238E27FC236}">
                <a16:creationId xmlns:a16="http://schemas.microsoft.com/office/drawing/2014/main" id="{AABED134-6393-4C5E-8E19-0C3DB04AABDF}"/>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400" dirty="0">
              <a:latin typeface="Arial" panose="020B0604020202020204" pitchFamily="34" charset="0"/>
            </a:endParaRPr>
          </a:p>
        </p:txBody>
      </p:sp>
      <p:pic>
        <p:nvPicPr>
          <p:cNvPr id="13" name="Picture 12">
            <a:extLst>
              <a:ext uri="{FF2B5EF4-FFF2-40B4-BE49-F238E27FC236}">
                <a16:creationId xmlns:a16="http://schemas.microsoft.com/office/drawing/2014/main" id="{E045CADB-16A6-41DD-9876-62EF5C885E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14" name="Date Placeholder 3">
            <a:extLst>
              <a:ext uri="{FF2B5EF4-FFF2-40B4-BE49-F238E27FC236}">
                <a16:creationId xmlns:a16="http://schemas.microsoft.com/office/drawing/2014/main" id="{DFB09B3D-51DA-45D3-A8C6-355C4C0202A4}"/>
              </a:ext>
            </a:extLst>
          </p:cNvPr>
          <p:cNvSpPr>
            <a:spLocks noGrp="1"/>
          </p:cNvSpPr>
          <p:nvPr>
            <p:ph type="dt" sz="half" idx="10"/>
          </p:nvPr>
        </p:nvSpPr>
        <p:spPr>
          <a:xfrm>
            <a:off x="304800" y="6356352"/>
            <a:ext cx="2743200" cy="365125"/>
          </a:xfrm>
          <a:prstGeom prst="rect">
            <a:avLst/>
          </a:prstGeom>
        </p:spPr>
        <p:txBody>
          <a:bodyPr/>
          <a:lstStyle>
            <a:lvl1pPr>
              <a:defRPr sz="2000">
                <a:solidFill>
                  <a:schemeClr val="accent4"/>
                </a:solidFill>
                <a:latin typeface="Arial" panose="020B0604020202020204" pitchFamily="34" charset="0"/>
                <a:cs typeface="Arial" panose="020B0604020202020204" pitchFamily="34" charset="0"/>
              </a:defRPr>
            </a:lvl1pPr>
          </a:lstStyle>
          <a:p>
            <a:fld id="{FB443F99-6EB6-46CC-86D5-94FF1EFD9838}" type="datetime1">
              <a:rPr lang="en-US" smtClean="0"/>
              <a:pPr/>
              <a:t>11/8/2022</a:t>
            </a:fld>
            <a:endParaRPr lang="en-US" dirty="0"/>
          </a:p>
        </p:txBody>
      </p:sp>
      <p:sp>
        <p:nvSpPr>
          <p:cNvPr id="15" name="Footer Placeholder 4">
            <a:extLst>
              <a:ext uri="{FF2B5EF4-FFF2-40B4-BE49-F238E27FC236}">
                <a16:creationId xmlns:a16="http://schemas.microsoft.com/office/drawing/2014/main" id="{6823D50E-3D22-42B2-92A8-925F235B48B4}"/>
              </a:ext>
            </a:extLst>
          </p:cNvPr>
          <p:cNvSpPr>
            <a:spLocks noGrp="1"/>
          </p:cNvSpPr>
          <p:nvPr>
            <p:ph type="ftr" sz="quarter" idx="11"/>
          </p:nvPr>
        </p:nvSpPr>
        <p:spPr>
          <a:xfrm>
            <a:off x="3352800" y="6356352"/>
            <a:ext cx="5486400" cy="365125"/>
          </a:xfrm>
          <a:prstGeom prst="rect">
            <a:avLst/>
          </a:prstGeom>
        </p:spPr>
        <p:txBody>
          <a:bodyPr/>
          <a:lstStyle>
            <a:lvl1pPr algn="ctr">
              <a:defRPr sz="2000">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1731873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14551"/>
            <a:ext cx="10363200" cy="914400"/>
          </a:xfrm>
        </p:spPr>
        <p:txBody>
          <a:bodyPr anchor="b">
            <a:noAutofit/>
          </a:bodyPr>
          <a:lstStyle>
            <a:lvl1pPr algn="ctr">
              <a:defRPr sz="40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42866"/>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665144587"/>
      </p:ext>
    </p:extLst>
  </p:cSld>
  <p:clrMapOvr>
    <a:masterClrMapping/>
  </p:clrMapOvr>
  <p:transition>
    <p:dissolv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ix Boxes">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5FDAC740-D3B6-4AC2-A0C8-7C445E3D6781}"/>
              </a:ext>
            </a:extLst>
          </p:cNvPr>
          <p:cNvSpPr>
            <a:spLocks noGrp="1"/>
          </p:cNvSpPr>
          <p:nvPr>
            <p:ph sz="half" idx="1"/>
          </p:nvPr>
        </p:nvSpPr>
        <p:spPr>
          <a:xfrm>
            <a:off x="304800" y="1828801"/>
            <a:ext cx="3759200" cy="2165350"/>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a:t>Edit Master text styles</a:t>
            </a:r>
          </a:p>
        </p:txBody>
      </p:sp>
      <p:sp>
        <p:nvSpPr>
          <p:cNvPr id="8" name="Content Placeholder 2">
            <a:extLst>
              <a:ext uri="{FF2B5EF4-FFF2-40B4-BE49-F238E27FC236}">
                <a16:creationId xmlns:a16="http://schemas.microsoft.com/office/drawing/2014/main" id="{7021FDED-A0DA-4594-92AA-5AD2A9576420}"/>
              </a:ext>
            </a:extLst>
          </p:cNvPr>
          <p:cNvSpPr>
            <a:spLocks noGrp="1"/>
          </p:cNvSpPr>
          <p:nvPr>
            <p:ph sz="half" idx="10"/>
          </p:nvPr>
        </p:nvSpPr>
        <p:spPr>
          <a:xfrm>
            <a:off x="4165600" y="1828802"/>
            <a:ext cx="3860800" cy="2165350"/>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a:t>Edit Master text styles</a:t>
            </a:r>
          </a:p>
        </p:txBody>
      </p:sp>
      <p:sp>
        <p:nvSpPr>
          <p:cNvPr id="9" name="Content Placeholder 2">
            <a:extLst>
              <a:ext uri="{FF2B5EF4-FFF2-40B4-BE49-F238E27FC236}">
                <a16:creationId xmlns:a16="http://schemas.microsoft.com/office/drawing/2014/main" id="{B0CCA113-9768-4862-B2B6-9B1122D384A7}"/>
              </a:ext>
            </a:extLst>
          </p:cNvPr>
          <p:cNvSpPr>
            <a:spLocks noGrp="1"/>
          </p:cNvSpPr>
          <p:nvPr>
            <p:ph sz="half" idx="11"/>
          </p:nvPr>
        </p:nvSpPr>
        <p:spPr>
          <a:xfrm>
            <a:off x="8128000" y="1820387"/>
            <a:ext cx="3759200" cy="2173765"/>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a:t>Edit Master text styles</a:t>
            </a:r>
          </a:p>
        </p:txBody>
      </p:sp>
      <p:sp>
        <p:nvSpPr>
          <p:cNvPr id="16" name="Text Placeholder 15">
            <a:extLst>
              <a:ext uri="{FF2B5EF4-FFF2-40B4-BE49-F238E27FC236}">
                <a16:creationId xmlns:a16="http://schemas.microsoft.com/office/drawing/2014/main" id="{421C1FC3-47F2-4EE1-A6E5-00B6925233CD}"/>
              </a:ext>
            </a:extLst>
          </p:cNvPr>
          <p:cNvSpPr>
            <a:spLocks noGrp="1"/>
          </p:cNvSpPr>
          <p:nvPr>
            <p:ph type="body" sz="quarter" idx="15" hasCustomPrompt="1"/>
          </p:nvPr>
        </p:nvSpPr>
        <p:spPr>
          <a:xfrm>
            <a:off x="304800" y="3994152"/>
            <a:ext cx="37592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17" name="Text Placeholder 15">
            <a:extLst>
              <a:ext uri="{FF2B5EF4-FFF2-40B4-BE49-F238E27FC236}">
                <a16:creationId xmlns:a16="http://schemas.microsoft.com/office/drawing/2014/main" id="{F271B766-4B0F-4657-BBE0-ABEE69910E69}"/>
              </a:ext>
            </a:extLst>
          </p:cNvPr>
          <p:cNvSpPr>
            <a:spLocks noGrp="1"/>
          </p:cNvSpPr>
          <p:nvPr>
            <p:ph type="body" sz="quarter" idx="16" hasCustomPrompt="1"/>
          </p:nvPr>
        </p:nvSpPr>
        <p:spPr>
          <a:xfrm>
            <a:off x="4165600" y="3994152"/>
            <a:ext cx="38608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18" name="Text Placeholder 15">
            <a:extLst>
              <a:ext uri="{FF2B5EF4-FFF2-40B4-BE49-F238E27FC236}">
                <a16:creationId xmlns:a16="http://schemas.microsoft.com/office/drawing/2014/main" id="{4AFA5806-EB6E-4C44-82D9-7287C0BC860B}"/>
              </a:ext>
            </a:extLst>
          </p:cNvPr>
          <p:cNvSpPr>
            <a:spLocks noGrp="1"/>
          </p:cNvSpPr>
          <p:nvPr>
            <p:ph type="body" sz="quarter" idx="17" hasCustomPrompt="1"/>
          </p:nvPr>
        </p:nvSpPr>
        <p:spPr>
          <a:xfrm>
            <a:off x="8128000" y="3994152"/>
            <a:ext cx="37592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20" name="Freeform 14">
            <a:extLst>
              <a:ext uri="{FF2B5EF4-FFF2-40B4-BE49-F238E27FC236}">
                <a16:creationId xmlns:a16="http://schemas.microsoft.com/office/drawing/2014/main" id="{E0B97A6D-0A70-4E38-BD21-80E1F17E3763}"/>
              </a:ext>
            </a:extLst>
          </p:cNvPr>
          <p:cNvSpPr/>
          <p:nvPr userDrawn="1"/>
        </p:nvSpPr>
        <p:spPr>
          <a:xfrm>
            <a:off x="1219200" y="1"/>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400" dirty="0">
              <a:latin typeface="Arial" panose="020B0604020202020204" pitchFamily="34" charset="0"/>
            </a:endParaRPr>
          </a:p>
        </p:txBody>
      </p:sp>
      <p:pic>
        <p:nvPicPr>
          <p:cNvPr id="21" name="Picture 20">
            <a:extLst>
              <a:ext uri="{FF2B5EF4-FFF2-40B4-BE49-F238E27FC236}">
                <a16:creationId xmlns:a16="http://schemas.microsoft.com/office/drawing/2014/main" id="{EA47A2B9-E406-4199-90AD-260E83AC4C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6698" y="457200"/>
            <a:ext cx="1351721" cy="914400"/>
          </a:xfrm>
          <a:prstGeom prst="rect">
            <a:avLst/>
          </a:prstGeom>
        </p:spPr>
      </p:pic>
      <p:sp>
        <p:nvSpPr>
          <p:cNvPr id="22" name="Title 1">
            <a:extLst>
              <a:ext uri="{FF2B5EF4-FFF2-40B4-BE49-F238E27FC236}">
                <a16:creationId xmlns:a16="http://schemas.microsoft.com/office/drawing/2014/main" id="{A823838F-A58C-48FD-9043-5A0CEB619EE5}"/>
              </a:ext>
            </a:extLst>
          </p:cNvPr>
          <p:cNvSpPr>
            <a:spLocks noGrp="1"/>
          </p:cNvSpPr>
          <p:nvPr>
            <p:ph type="title" hasCustomPrompt="1"/>
          </p:nvPr>
        </p:nvSpPr>
        <p:spPr>
          <a:xfrm>
            <a:off x="2570920" y="75085"/>
            <a:ext cx="931628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23" name="Text Placeholder 17">
            <a:extLst>
              <a:ext uri="{FF2B5EF4-FFF2-40B4-BE49-F238E27FC236}">
                <a16:creationId xmlns:a16="http://schemas.microsoft.com/office/drawing/2014/main" id="{63266A4D-17F6-4B7B-9089-72FA33E1F306}"/>
              </a:ext>
            </a:extLst>
          </p:cNvPr>
          <p:cNvSpPr>
            <a:spLocks noGrp="1"/>
          </p:cNvSpPr>
          <p:nvPr>
            <p:ph type="body" sz="quarter" idx="13" hasCustomPrompt="1"/>
          </p:nvPr>
        </p:nvSpPr>
        <p:spPr>
          <a:xfrm>
            <a:off x="2570922" y="989485"/>
            <a:ext cx="931627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24" name="Date Placeholder 3">
            <a:extLst>
              <a:ext uri="{FF2B5EF4-FFF2-40B4-BE49-F238E27FC236}">
                <a16:creationId xmlns:a16="http://schemas.microsoft.com/office/drawing/2014/main" id="{D2F66187-A66D-4C05-9071-36D789416ED6}"/>
              </a:ext>
            </a:extLst>
          </p:cNvPr>
          <p:cNvSpPr>
            <a:spLocks noGrp="1"/>
          </p:cNvSpPr>
          <p:nvPr>
            <p:ph type="dt" sz="half" idx="18"/>
          </p:nvPr>
        </p:nvSpPr>
        <p:spPr>
          <a:xfrm>
            <a:off x="304800" y="6356352"/>
            <a:ext cx="27432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fld id="{FB443F99-6EB6-46CC-86D5-94FF1EFD9838}" type="datetime1">
              <a:rPr lang="en-US" smtClean="0"/>
              <a:pPr/>
              <a:t>11/8/2022</a:t>
            </a:fld>
            <a:endParaRPr lang="en-US" dirty="0"/>
          </a:p>
        </p:txBody>
      </p:sp>
      <p:sp>
        <p:nvSpPr>
          <p:cNvPr id="25" name="Footer Placeholder 4">
            <a:extLst>
              <a:ext uri="{FF2B5EF4-FFF2-40B4-BE49-F238E27FC236}">
                <a16:creationId xmlns:a16="http://schemas.microsoft.com/office/drawing/2014/main" id="{284C6485-4737-4F31-B663-AC7645BB33E0}"/>
              </a:ext>
            </a:extLst>
          </p:cNvPr>
          <p:cNvSpPr>
            <a:spLocks noGrp="1"/>
          </p:cNvSpPr>
          <p:nvPr>
            <p:ph type="ftr" sz="quarter" idx="19"/>
          </p:nvPr>
        </p:nvSpPr>
        <p:spPr>
          <a:xfrm>
            <a:off x="3352800" y="6356352"/>
            <a:ext cx="54864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14349203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496DC2A0-DDF5-4D04-A7CF-092AD190F1BD}"/>
              </a:ext>
            </a:extLst>
          </p:cNvPr>
          <p:cNvSpPr>
            <a:spLocks noGrp="1"/>
          </p:cNvSpPr>
          <p:nvPr>
            <p:ph type="dt" sz="half" idx="10"/>
          </p:nvPr>
        </p:nvSpPr>
        <p:spPr>
          <a:xfrm>
            <a:off x="304800" y="6356352"/>
            <a:ext cx="27432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fld id="{FB443F99-6EB6-46CC-86D5-94FF1EFD9838}" type="datetime1">
              <a:rPr lang="en-US" smtClean="0"/>
              <a:pPr/>
              <a:t>11/8/2022</a:t>
            </a:fld>
            <a:endParaRPr lang="en-US" dirty="0"/>
          </a:p>
        </p:txBody>
      </p:sp>
      <p:sp>
        <p:nvSpPr>
          <p:cNvPr id="7" name="Footer Placeholder 4">
            <a:extLst>
              <a:ext uri="{FF2B5EF4-FFF2-40B4-BE49-F238E27FC236}">
                <a16:creationId xmlns:a16="http://schemas.microsoft.com/office/drawing/2014/main" id="{0292ACB9-0800-4A62-AB89-41424897B4F8}"/>
              </a:ext>
            </a:extLst>
          </p:cNvPr>
          <p:cNvSpPr>
            <a:spLocks noGrp="1"/>
          </p:cNvSpPr>
          <p:nvPr>
            <p:ph type="ftr" sz="quarter" idx="11"/>
          </p:nvPr>
        </p:nvSpPr>
        <p:spPr>
          <a:xfrm>
            <a:off x="3352800" y="6356352"/>
            <a:ext cx="54864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42378293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1_Final Slide">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7813" b="7813"/>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948518" y="1304131"/>
            <a:ext cx="6294967"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90610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2_Final Slide">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948518" y="1304131"/>
            <a:ext cx="6294967"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73244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3_Final Slide">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948518" y="1304131"/>
            <a:ext cx="6294967"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96908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16">
            <a:extLst>
              <a:ext uri="{FF2B5EF4-FFF2-40B4-BE49-F238E27FC236}">
                <a16:creationId xmlns:a16="http://schemas.microsoft.com/office/drawing/2014/main" id="{E15F2A88-A340-4293-B290-7A28FD91AEE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
            <a:ext cx="12192000" cy="247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4">
            <a:extLst>
              <a:ext uri="{FF2B5EF4-FFF2-40B4-BE49-F238E27FC236}">
                <a16:creationId xmlns:a16="http://schemas.microsoft.com/office/drawing/2014/main" id="{09A5D292-4E04-46BF-AAF4-062270B52B33}"/>
              </a:ext>
            </a:extLst>
          </p:cNvPr>
          <p:cNvGrpSpPr>
            <a:grpSpLocks/>
          </p:cNvGrpSpPr>
          <p:nvPr userDrawn="1"/>
        </p:nvGrpSpPr>
        <p:grpSpPr bwMode="auto">
          <a:xfrm>
            <a:off x="782639" y="-144463"/>
            <a:ext cx="1016000" cy="1536701"/>
            <a:chOff x="782638" y="-144463"/>
            <a:chExt cx="1016000" cy="1536701"/>
          </a:xfrm>
        </p:grpSpPr>
        <p:sp>
          <p:nvSpPr>
            <p:cNvPr id="5" name="Freeform 14">
              <a:extLst>
                <a:ext uri="{FF2B5EF4-FFF2-40B4-BE49-F238E27FC236}">
                  <a16:creationId xmlns:a16="http://schemas.microsoft.com/office/drawing/2014/main" id="{3D7FCAEF-6176-4233-AB15-1EF9A68F0119}"/>
                </a:ext>
                <a:ext uri="{C183D7F6-B498-43B3-948B-1728B52AA6E4}">
                  <adec:decorative xmlns:adec="http://schemas.microsoft.com/office/drawing/2017/decorative" val="1"/>
                </a:ext>
              </a:extLst>
            </p:cNvPr>
            <p:cNvSpPr/>
            <p:nvPr/>
          </p:nvSpPr>
          <p:spPr>
            <a:xfrm>
              <a:off x="815975" y="-144463"/>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14" descr="Florida Department of Environmental Protection Logo">
              <a:extLst>
                <a:ext uri="{FF2B5EF4-FFF2-40B4-BE49-F238E27FC236}">
                  <a16:creationId xmlns:a16="http://schemas.microsoft.com/office/drawing/2014/main" id="{31A43057-49E7-42DF-B9FC-ED7DD796D5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Content Placeholder 2">
            <a:extLst>
              <a:ext uri="{FF2B5EF4-FFF2-40B4-BE49-F238E27FC236}">
                <a16:creationId xmlns:a16="http://schemas.microsoft.com/office/drawing/2014/main" id="{06CDB77F-B982-324E-961F-B62F9D99A8AD}"/>
              </a:ext>
            </a:extLst>
          </p:cNvPr>
          <p:cNvSpPr>
            <a:spLocks noGrp="1"/>
          </p:cNvSpPr>
          <p:nvPr>
            <p:ph idx="1"/>
          </p:nvPr>
        </p:nvSpPr>
        <p:spPr>
          <a:xfrm>
            <a:off x="838200" y="2874723"/>
            <a:ext cx="10515600" cy="3302240"/>
          </a:xfrm>
          <a:prstGeom prst="rect">
            <a:avLst/>
          </a:prstGeo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469005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41751809"/>
      </p:ext>
    </p:extLst>
  </p:cSld>
  <p:clrMapOvr>
    <a:masterClrMapping/>
  </p:clrMapOvr>
  <p:transition>
    <p:dissolv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16">
            <a:extLst>
              <a:ext uri="{FF2B5EF4-FFF2-40B4-BE49-F238E27FC236}">
                <a16:creationId xmlns:a16="http://schemas.microsoft.com/office/drawing/2014/main" id="{E15F2A88-A340-4293-B290-7A28FD91AEE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
            <a:ext cx="12192000" cy="247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4">
            <a:extLst>
              <a:ext uri="{FF2B5EF4-FFF2-40B4-BE49-F238E27FC236}">
                <a16:creationId xmlns:a16="http://schemas.microsoft.com/office/drawing/2014/main" id="{09A5D292-4E04-46BF-AAF4-062270B52B33}"/>
              </a:ext>
            </a:extLst>
          </p:cNvPr>
          <p:cNvGrpSpPr>
            <a:grpSpLocks/>
          </p:cNvGrpSpPr>
          <p:nvPr userDrawn="1"/>
        </p:nvGrpSpPr>
        <p:grpSpPr bwMode="auto">
          <a:xfrm>
            <a:off x="782639" y="-144463"/>
            <a:ext cx="1016000" cy="1536701"/>
            <a:chOff x="782638" y="-144463"/>
            <a:chExt cx="1016000" cy="1536701"/>
          </a:xfrm>
        </p:grpSpPr>
        <p:sp>
          <p:nvSpPr>
            <p:cNvPr id="5" name="Freeform 14">
              <a:extLst>
                <a:ext uri="{FF2B5EF4-FFF2-40B4-BE49-F238E27FC236}">
                  <a16:creationId xmlns:a16="http://schemas.microsoft.com/office/drawing/2014/main" id="{3D7FCAEF-6176-4233-AB15-1EF9A68F0119}"/>
                </a:ext>
                <a:ext uri="{C183D7F6-B498-43B3-948B-1728B52AA6E4}">
                  <adec:decorative xmlns:adec="http://schemas.microsoft.com/office/drawing/2017/decorative" val="1"/>
                </a:ext>
              </a:extLst>
            </p:cNvPr>
            <p:cNvSpPr/>
            <p:nvPr/>
          </p:nvSpPr>
          <p:spPr>
            <a:xfrm>
              <a:off x="815975" y="-144463"/>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dirty="0"/>
            </a:p>
          </p:txBody>
        </p:sp>
        <p:pic>
          <p:nvPicPr>
            <p:cNvPr id="6" name="Picture 14" descr="Florida Department of Environmental Protection Logo">
              <a:extLst>
                <a:ext uri="{FF2B5EF4-FFF2-40B4-BE49-F238E27FC236}">
                  <a16:creationId xmlns:a16="http://schemas.microsoft.com/office/drawing/2014/main" id="{31A43057-49E7-42DF-B9FC-ED7DD796D5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Content Placeholder 2">
            <a:extLst>
              <a:ext uri="{FF2B5EF4-FFF2-40B4-BE49-F238E27FC236}">
                <a16:creationId xmlns:a16="http://schemas.microsoft.com/office/drawing/2014/main" id="{06CDB77F-B982-324E-961F-B62F9D99A8AD}"/>
              </a:ext>
            </a:extLst>
          </p:cNvPr>
          <p:cNvSpPr>
            <a:spLocks noGrp="1"/>
          </p:cNvSpPr>
          <p:nvPr>
            <p:ph idx="1"/>
          </p:nvPr>
        </p:nvSpPr>
        <p:spPr>
          <a:xfrm>
            <a:off x="838200" y="2874723"/>
            <a:ext cx="10515600" cy="330224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078406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8105A6C5-0497-461E-9F82-EFF5E3AF03A3}"/>
              </a:ext>
            </a:extLst>
          </p:cNvPr>
          <p:cNvGrpSpPr>
            <a:grpSpLocks/>
          </p:cNvGrpSpPr>
          <p:nvPr userDrawn="1"/>
        </p:nvGrpSpPr>
        <p:grpSpPr bwMode="auto">
          <a:xfrm>
            <a:off x="782639" y="-144463"/>
            <a:ext cx="1016000" cy="1536701"/>
            <a:chOff x="782638" y="-144463"/>
            <a:chExt cx="1016000" cy="1536701"/>
          </a:xfrm>
        </p:grpSpPr>
        <p:sp>
          <p:nvSpPr>
            <p:cNvPr id="4" name="Freeform 14">
              <a:extLst>
                <a:ext uri="{FF2B5EF4-FFF2-40B4-BE49-F238E27FC236}">
                  <a16:creationId xmlns:a16="http://schemas.microsoft.com/office/drawing/2014/main" id="{614B7373-845A-4808-88BD-C7FFD0787050}"/>
                </a:ext>
                <a:ext uri="{C183D7F6-B498-43B3-948B-1728B52AA6E4}">
                  <adec:decorative xmlns:adec="http://schemas.microsoft.com/office/drawing/2017/decorative" val="1"/>
                </a:ext>
              </a:extLst>
            </p:cNvPr>
            <p:cNvSpPr/>
            <p:nvPr/>
          </p:nvSpPr>
          <p:spPr>
            <a:xfrm>
              <a:off x="815975" y="-144463"/>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68B1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dirty="0"/>
            </a:p>
          </p:txBody>
        </p:sp>
        <p:pic>
          <p:nvPicPr>
            <p:cNvPr id="5" name="Picture 14" descr="Florida Department of Environmental Protection Logo">
              <a:extLst>
                <a:ext uri="{FF2B5EF4-FFF2-40B4-BE49-F238E27FC236}">
                  <a16:creationId xmlns:a16="http://schemas.microsoft.com/office/drawing/2014/main" id="{E92E5715-6CDE-4E75-88A8-9E960BA149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Content Placeholder 2">
            <a:extLst>
              <a:ext uri="{FF2B5EF4-FFF2-40B4-BE49-F238E27FC236}">
                <a16:creationId xmlns:a16="http://schemas.microsoft.com/office/drawing/2014/main" id="{AD74E2BD-A94E-0B47-919D-AB011C614B2C}"/>
              </a:ext>
            </a:extLst>
          </p:cNvPr>
          <p:cNvSpPr>
            <a:spLocks noGrp="1"/>
          </p:cNvSpPr>
          <p:nvPr>
            <p:ph idx="1"/>
          </p:nvPr>
        </p:nvSpPr>
        <p:spPr>
          <a:xfrm>
            <a:off x="815977" y="2874723"/>
            <a:ext cx="10537825" cy="330224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532860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AD971FAD-5609-4335-A73A-182C07384113}"/>
              </a:ext>
            </a:extLst>
          </p:cNvPr>
          <p:cNvGrpSpPr>
            <a:grpSpLocks/>
          </p:cNvGrpSpPr>
          <p:nvPr userDrawn="1"/>
        </p:nvGrpSpPr>
        <p:grpSpPr bwMode="auto">
          <a:xfrm>
            <a:off x="782639" y="-144463"/>
            <a:ext cx="1016000" cy="1536701"/>
            <a:chOff x="782638" y="-144463"/>
            <a:chExt cx="1016000" cy="1536701"/>
          </a:xfrm>
        </p:grpSpPr>
        <p:sp>
          <p:nvSpPr>
            <p:cNvPr id="7" name="Freeform 14">
              <a:extLst>
                <a:ext uri="{FF2B5EF4-FFF2-40B4-BE49-F238E27FC236}">
                  <a16:creationId xmlns:a16="http://schemas.microsoft.com/office/drawing/2014/main" id="{7CB7AA47-8652-4001-8BB5-1F7F584B57B0}"/>
                </a:ext>
                <a:ext uri="{C183D7F6-B498-43B3-948B-1728B52AA6E4}">
                  <adec:decorative xmlns:adec="http://schemas.microsoft.com/office/drawing/2017/decorative" val="1"/>
                </a:ext>
              </a:extLst>
            </p:cNvPr>
            <p:cNvSpPr/>
            <p:nvPr/>
          </p:nvSpPr>
          <p:spPr>
            <a:xfrm>
              <a:off x="815975" y="-144463"/>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68B1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dirty="0"/>
            </a:p>
          </p:txBody>
        </p:sp>
        <p:pic>
          <p:nvPicPr>
            <p:cNvPr id="8" name="Picture 14" descr="Florida Department of Environmental Protection Logo">
              <a:extLst>
                <a:ext uri="{FF2B5EF4-FFF2-40B4-BE49-F238E27FC236}">
                  <a16:creationId xmlns:a16="http://schemas.microsoft.com/office/drawing/2014/main" id="{E525D9AD-A8D7-40E0-BB90-9D728816A6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Content Placeholder 2">
            <a:extLst>
              <a:ext uri="{FF2B5EF4-FFF2-40B4-BE49-F238E27FC236}">
                <a16:creationId xmlns:a16="http://schemas.microsoft.com/office/drawing/2014/main" id="{377856A5-2186-D247-B15A-B3322FEFA4CD}"/>
              </a:ext>
            </a:extLst>
          </p:cNvPr>
          <p:cNvSpPr>
            <a:spLocks noGrp="1"/>
          </p:cNvSpPr>
          <p:nvPr>
            <p:ph idx="1"/>
          </p:nvPr>
        </p:nvSpPr>
        <p:spPr>
          <a:xfrm>
            <a:off x="838200" y="2874723"/>
            <a:ext cx="10515600" cy="330224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Placeholder 1">
            <a:extLst>
              <a:ext uri="{FF2B5EF4-FFF2-40B4-BE49-F238E27FC236}">
                <a16:creationId xmlns:a16="http://schemas.microsoft.com/office/drawing/2014/main" id="{8E7AC414-BBEC-1041-97FF-D199A993D3BF}"/>
              </a:ext>
            </a:extLst>
          </p:cNvPr>
          <p:cNvSpPr>
            <a:spLocks noGrp="1" noChangeArrowheads="1"/>
          </p:cNvSpPr>
          <p:nvPr>
            <p:ph type="title"/>
          </p:nvPr>
        </p:nvSpPr>
        <p:spPr bwMode="auto">
          <a:xfrm>
            <a:off x="2031274" y="365127"/>
            <a:ext cx="9322527"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a:r>
              <a:rPr lang="en-US" altLang="en-US" dirty="0"/>
              <a:t>Click to edit Master title style</a:t>
            </a:r>
          </a:p>
        </p:txBody>
      </p:sp>
    </p:spTree>
    <p:extLst>
      <p:ext uri="{BB962C8B-B14F-4D97-AF65-F5344CB8AC3E}">
        <p14:creationId xmlns:p14="http://schemas.microsoft.com/office/powerpoint/2010/main" val="4275721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86958945"/>
      </p:ext>
    </p:extLst>
  </p:cSld>
  <p:clrMapOvr>
    <a:masterClrMapping/>
  </p:clrMapOvr>
  <p:transition>
    <p:dissolv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26771" y="365127"/>
            <a:ext cx="9427029" cy="1325563"/>
          </a:xfrm>
          <a:prstGeom prst="rect">
            <a:avLst/>
          </a:prstGeom>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lvl1pPr>
              <a:defRPr b="0" i="0">
                <a:latin typeface="Franklin Gothic Medium Cond" panose="020B0606030402020204" pitchFamily="34" charset="0"/>
              </a:defRPr>
            </a:lvl1pPr>
            <a:lvl2pPr>
              <a:defRPr b="0" i="0">
                <a:latin typeface="Franklin Gothic Medium Cond" panose="020B0606030402020204" pitchFamily="34" charset="0"/>
              </a:defRPr>
            </a:lvl2pPr>
            <a:lvl3pPr>
              <a:defRPr b="0" i="0">
                <a:latin typeface="Franklin Gothic Medium Cond" panose="020B0606030402020204" pitchFamily="34" charset="0"/>
              </a:defRPr>
            </a:lvl3pPr>
            <a:lvl4pPr>
              <a:defRPr b="0" i="0">
                <a:latin typeface="Franklin Gothic Medium Cond" panose="020B0606030402020204" pitchFamily="34" charset="0"/>
              </a:defRPr>
            </a:lvl4pPr>
            <a:lvl5pPr>
              <a:defRPr b="0" i="0">
                <a:latin typeface="Franklin Gothic Medium Cond" panose="020B06060304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lvl1pPr>
              <a:defRPr b="0" i="0">
                <a:latin typeface="Franklin Gothic Medium Cond" panose="020B0606030402020204" pitchFamily="34" charset="0"/>
              </a:defRPr>
            </a:lvl1pPr>
            <a:lvl2pPr>
              <a:defRPr b="0" i="0">
                <a:latin typeface="Franklin Gothic Medium Cond" panose="020B0606030402020204" pitchFamily="34" charset="0"/>
              </a:defRPr>
            </a:lvl2pPr>
            <a:lvl3pPr>
              <a:defRPr b="0" i="0">
                <a:latin typeface="Franklin Gothic Medium Cond" panose="020B0606030402020204" pitchFamily="34" charset="0"/>
              </a:defRPr>
            </a:lvl3pPr>
            <a:lvl4pPr>
              <a:defRPr b="0" i="0">
                <a:latin typeface="Franklin Gothic Medium Cond" panose="020B0606030402020204" pitchFamily="34" charset="0"/>
              </a:defRPr>
            </a:lvl4pPr>
            <a:lvl5pPr>
              <a:defRPr b="0" i="0">
                <a:latin typeface="Franklin Gothic Medium Cond" panose="020B06060304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240021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B36AB57-4B29-1046-84F6-7062AE51E543}"/>
              </a:ext>
            </a:extLst>
          </p:cNvPr>
          <p:cNvSpPr>
            <a:spLocks noGrp="1"/>
          </p:cNvSpPr>
          <p:nvPr>
            <p:ph type="title"/>
          </p:nvPr>
        </p:nvSpPr>
        <p:spPr>
          <a:xfrm>
            <a:off x="1848394" y="365127"/>
            <a:ext cx="9505407" cy="1325563"/>
          </a:xfrm>
          <a:prstGeom prst="rect">
            <a:avLst/>
          </a:prstGeom>
        </p:spPr>
        <p:txBody>
          <a:bodyPr/>
          <a:lstStyle/>
          <a:p>
            <a:r>
              <a:rPr lang="en-US" dirty="0"/>
              <a:t>Click to edit Master title style</a:t>
            </a:r>
          </a:p>
        </p:txBody>
      </p:sp>
      <p:sp>
        <p:nvSpPr>
          <p:cNvPr id="6" name="Content Placeholder 2">
            <a:extLst>
              <a:ext uri="{FF2B5EF4-FFF2-40B4-BE49-F238E27FC236}">
                <a16:creationId xmlns:a16="http://schemas.microsoft.com/office/drawing/2014/main" id="{66B91E83-B66C-E346-93C3-0E143847EFBA}"/>
              </a:ext>
            </a:extLst>
          </p:cNvPr>
          <p:cNvSpPr>
            <a:spLocks noGrp="1"/>
          </p:cNvSpPr>
          <p:nvPr>
            <p:ph idx="1"/>
          </p:nvPr>
        </p:nvSpPr>
        <p:spPr>
          <a:xfrm>
            <a:off x="838200" y="2874723"/>
            <a:ext cx="10515600" cy="330224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280424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4BFB291-4125-411A-9AEF-085E4C75639C}" type="datetime1">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0910976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DB7EE6-1B5E-4476-A47F-F921151C9BB7}" type="datetime1">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3439711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E75CC56-A85C-40D5-A084-9A7922382A7F}" type="datetime1">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2480507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5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5625"/>
            <a:ext cx="515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15D8C0C-8B99-4EEE-8CA6-E0A3A5935080}" type="datetime1">
              <a:rPr lang="en-US" smtClean="0"/>
              <a:t>11/8/2022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0501794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55122"/>
            <a:ext cx="10212917" cy="1029379"/>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C718232-338F-42E0-9C31-FCB890EDDD82}" type="datetime1">
              <a:rPr lang="en-US" smtClean="0"/>
              <a:t>11/8/2022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5086774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7E71531-73F8-45F4-89D3-D3785184EFB8}" type="datetime1">
              <a:rPr lang="en-US" smtClean="0"/>
              <a:t>11/8/2022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47643281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2AB85A-2C90-451B-91B5-C20DAED8BE53}" type="datetime1">
              <a:rPr lang="en-US" smtClean="0"/>
              <a:t>11/8/2022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42496366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244473"/>
            <a:ext cx="10513483" cy="68625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1102179"/>
            <a:ext cx="617220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1102180"/>
            <a:ext cx="3932767"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B951675-112E-45A9-819E-40E74AF886DC}" type="datetime1">
              <a:rPr lang="en-US" smtClean="0"/>
              <a:t>11/8/2022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4147443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225483519"/>
      </p:ext>
    </p:extLst>
  </p:cSld>
  <p:clrMapOvr>
    <a:masterClrMapping/>
  </p:clrMapOvr>
  <p:transition>
    <p:dissolv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32659"/>
            <a:ext cx="10513483" cy="955221"/>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1102179"/>
            <a:ext cx="617220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40318" y="1102180"/>
            <a:ext cx="3932767"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6F394E7-7CCC-4D51-8EEC-D75FA6FBD04A}" type="datetime1">
              <a:rPr lang="en-US" smtClean="0"/>
              <a:t>11/8/2022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51856591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208315" y="179616"/>
            <a:ext cx="10145485" cy="1012371"/>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4F38B5-9B39-490D-9EF2-A7E7390DA0F9}" type="datetime1">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5433296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1118507"/>
            <a:ext cx="2628900" cy="5058456"/>
          </a:xfrm>
        </p:spPr>
        <p:txBody>
          <a:bodyPr vert="eaVert"/>
          <a:lstStyle>
            <a:lvl1pPr algn="l">
              <a:defRPr>
                <a:solidFill>
                  <a:schemeClr val="tx1"/>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38201" y="1118507"/>
            <a:ext cx="7683500" cy="5058456"/>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6D6A91-C69E-46E7-9614-D1CE06AB6BD2}" type="datetime1">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2167100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9713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Blank Slide - A">
    <p:spTree>
      <p:nvGrpSpPr>
        <p:cNvPr id="1" name=""/>
        <p:cNvGrpSpPr/>
        <p:nvPr/>
      </p:nvGrpSpPr>
      <p:grpSpPr>
        <a:xfrm>
          <a:off x="0" y="0"/>
          <a:ext cx="0" cy="0"/>
          <a:chOff x="0" y="0"/>
          <a:chExt cx="0" cy="0"/>
        </a:xfrm>
      </p:grpSpPr>
      <p:pic>
        <p:nvPicPr>
          <p:cNvPr id="2" name="Picture 1" descr="Florida Department of Environmental Protection Logo">
            <a:extLst>
              <a:ext uri="{FF2B5EF4-FFF2-40B4-BE49-F238E27FC236}">
                <a16:creationId xmlns:a16="http://schemas.microsoft.com/office/drawing/2014/main" id="{7E8C864F-5017-4F23-8BEE-D81A1A6EE6E8}"/>
              </a:ext>
            </a:extLst>
          </p:cNvPr>
          <p:cNvPicPr>
            <a:picLocks noChangeAspect="1"/>
          </p:cNvPicPr>
          <p:nvPr userDrawn="1"/>
        </p:nvPicPr>
        <p:blipFill>
          <a:blip r:embed="rId2"/>
          <a:stretch>
            <a:fillRect/>
          </a:stretch>
        </p:blipFill>
        <p:spPr>
          <a:xfrm>
            <a:off x="203568" y="93439"/>
            <a:ext cx="1062435" cy="1062435"/>
          </a:xfrm>
          <a:prstGeom prst="rect">
            <a:avLst/>
          </a:prstGeom>
        </p:spPr>
      </p:pic>
    </p:spTree>
    <p:extLst>
      <p:ext uri="{BB962C8B-B14F-4D97-AF65-F5344CB8AC3E}">
        <p14:creationId xmlns:p14="http://schemas.microsoft.com/office/powerpoint/2010/main" val="317052263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Blank Slide - B">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B258A93-78EB-A241-82FA-4365C9EEF40C}"/>
              </a:ext>
            </a:extLst>
          </p:cNvPr>
          <p:cNvSpPr/>
          <p:nvPr userDrawn="1"/>
        </p:nvSpPr>
        <p:spPr>
          <a:xfrm>
            <a:off x="1" y="0"/>
            <a:ext cx="1469571" cy="1249314"/>
          </a:xfrm>
          <a:prstGeom prst="rect">
            <a:avLst/>
          </a:prstGeom>
          <a:solidFill>
            <a:schemeClr val="accent6">
              <a:alpha val="6977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
        <p:nvSpPr>
          <p:cNvPr id="5" name="Rectangle 4">
            <a:extLst>
              <a:ext uri="{FF2B5EF4-FFF2-40B4-BE49-F238E27FC236}">
                <a16:creationId xmlns:a16="http://schemas.microsoft.com/office/drawing/2014/main" id="{3A8D8CAB-51FF-BF49-9097-35CC33F1964E}"/>
              </a:ext>
            </a:extLst>
          </p:cNvPr>
          <p:cNvSpPr/>
          <p:nvPr userDrawn="1"/>
        </p:nvSpPr>
        <p:spPr>
          <a:xfrm>
            <a:off x="1" y="1249312"/>
            <a:ext cx="1469571" cy="56086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dirty="0"/>
          </a:p>
        </p:txBody>
      </p:sp>
      <p:pic>
        <p:nvPicPr>
          <p:cNvPr id="4" name="Picture 3" descr="Florida Department of Environmental Protection Logo">
            <a:extLst>
              <a:ext uri="{FF2B5EF4-FFF2-40B4-BE49-F238E27FC236}">
                <a16:creationId xmlns:a16="http://schemas.microsoft.com/office/drawing/2014/main" id="{5FC63135-B980-654F-A16F-804BC17273BB}"/>
              </a:ext>
            </a:extLst>
          </p:cNvPr>
          <p:cNvPicPr>
            <a:picLocks noChangeAspect="1"/>
          </p:cNvPicPr>
          <p:nvPr userDrawn="1"/>
        </p:nvPicPr>
        <p:blipFill>
          <a:blip r:embed="rId2"/>
          <a:stretch>
            <a:fillRect/>
          </a:stretch>
        </p:blipFill>
        <p:spPr>
          <a:xfrm>
            <a:off x="203569" y="93443"/>
            <a:ext cx="1062435" cy="1062435"/>
          </a:xfrm>
          <a:prstGeom prst="rect">
            <a:avLst/>
          </a:prstGeom>
        </p:spPr>
      </p:pic>
    </p:spTree>
    <p:extLst>
      <p:ext uri="{BB962C8B-B14F-4D97-AF65-F5344CB8AC3E}">
        <p14:creationId xmlns:p14="http://schemas.microsoft.com/office/powerpoint/2010/main" val="33113424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Agenda Page - Lef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D329034-9E48-D04D-A24C-AE33E1A9FF84}"/>
              </a:ext>
            </a:extLst>
          </p:cNvPr>
          <p:cNvSpPr/>
          <p:nvPr userDrawn="1"/>
        </p:nvSpPr>
        <p:spPr>
          <a:xfrm>
            <a:off x="4490994" y="1398242"/>
            <a:ext cx="7559252"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4416310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genda Page - Righ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F1A6B3-0D65-3447-9204-8EF6F5D3E7D5}"/>
              </a:ext>
            </a:extLst>
          </p:cNvPr>
          <p:cNvSpPr/>
          <p:nvPr userDrawn="1"/>
        </p:nvSpPr>
        <p:spPr>
          <a:xfrm>
            <a:off x="123829" y="1392265"/>
            <a:ext cx="7559251"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dirty="0"/>
          </a:p>
        </p:txBody>
      </p:sp>
    </p:spTree>
    <p:extLst>
      <p:ext uri="{BB962C8B-B14F-4D97-AF65-F5344CB8AC3E}">
        <p14:creationId xmlns:p14="http://schemas.microsoft.com/office/powerpoint/2010/main" val="9470590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tent Slide -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45DE420-F4C4-DD42-ABE2-594CA0366399}"/>
              </a:ext>
            </a:extLst>
          </p:cNvPr>
          <p:cNvSpPr/>
          <p:nvPr userDrawn="1"/>
        </p:nvSpPr>
        <p:spPr>
          <a:xfrm>
            <a:off x="152402" y="1371603"/>
            <a:ext cx="5509847"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17290784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ent Slide - 0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B466596-7514-A943-9CAB-C5E8E11DE13D}"/>
              </a:ext>
            </a:extLst>
          </p:cNvPr>
          <p:cNvSpPr/>
          <p:nvPr userDrawn="1"/>
        </p:nvSpPr>
        <p:spPr>
          <a:xfrm>
            <a:off x="6529755" y="1371603"/>
            <a:ext cx="5509847"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3860219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2179863"/>
            <a:ext cx="5181600" cy="39970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79863"/>
            <a:ext cx="5181600" cy="39970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71100885"/>
      </p:ext>
    </p:extLst>
  </p:cSld>
  <p:clrMapOvr>
    <a:masterClrMapping/>
  </p:clrMapOvr>
  <p:transition>
    <p:dissolv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ent Slide - 0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0CB55B8-A939-234E-A3DC-A602B9B18A45}"/>
              </a:ext>
            </a:extLst>
          </p:cNvPr>
          <p:cNvSpPr/>
          <p:nvPr userDrawn="1"/>
        </p:nvSpPr>
        <p:spPr>
          <a:xfrm>
            <a:off x="8824128" y="1373126"/>
            <a:ext cx="3215472"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375385684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 Slide - 04">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AF669CB-6F84-9C40-9F8F-01BF42FAF9BB}"/>
              </a:ext>
            </a:extLst>
          </p:cNvPr>
          <p:cNvSpPr/>
          <p:nvPr userDrawn="1"/>
        </p:nvSpPr>
        <p:spPr>
          <a:xfrm>
            <a:off x="147267" y="1373126"/>
            <a:ext cx="3215472"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10959059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 Slide - 05">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99217E1-CC21-FA4D-A15D-1D550201515D}"/>
              </a:ext>
            </a:extLst>
          </p:cNvPr>
          <p:cNvSpPr/>
          <p:nvPr userDrawn="1"/>
        </p:nvSpPr>
        <p:spPr>
          <a:xfrm>
            <a:off x="137459" y="1370438"/>
            <a:ext cx="11893176"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6786237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ent Slide - 06">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57769C0-3006-DC48-B84B-7DC6B10DA2FA}"/>
              </a:ext>
            </a:extLst>
          </p:cNvPr>
          <p:cNvSpPr/>
          <p:nvPr userDrawn="1"/>
        </p:nvSpPr>
        <p:spPr>
          <a:xfrm>
            <a:off x="173319" y="3341930"/>
            <a:ext cx="11803528"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31220000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tent Slide - 07">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B30B274-329C-EF4D-868F-4623C6BA847F}"/>
              </a:ext>
            </a:extLst>
          </p:cNvPr>
          <p:cNvSpPr/>
          <p:nvPr userDrawn="1"/>
        </p:nvSpPr>
        <p:spPr>
          <a:xfrm>
            <a:off x="153713" y="3381192"/>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
        <p:nvSpPr>
          <p:cNvPr id="9" name="Rectangle 8">
            <a:extLst>
              <a:ext uri="{FF2B5EF4-FFF2-40B4-BE49-F238E27FC236}">
                <a16:creationId xmlns:a16="http://schemas.microsoft.com/office/drawing/2014/main" id="{ED37B701-CFD9-CB44-93C6-4F6A73F0DB4F}"/>
              </a:ext>
            </a:extLst>
          </p:cNvPr>
          <p:cNvSpPr/>
          <p:nvPr userDrawn="1"/>
        </p:nvSpPr>
        <p:spPr>
          <a:xfrm>
            <a:off x="4171396" y="3381192"/>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
        <p:nvSpPr>
          <p:cNvPr id="10" name="Rectangle 9">
            <a:extLst>
              <a:ext uri="{FF2B5EF4-FFF2-40B4-BE49-F238E27FC236}">
                <a16:creationId xmlns:a16="http://schemas.microsoft.com/office/drawing/2014/main" id="{AE3D802A-46C2-B14C-91A0-E4ABBD36FB87}"/>
              </a:ext>
            </a:extLst>
          </p:cNvPr>
          <p:cNvSpPr/>
          <p:nvPr userDrawn="1"/>
        </p:nvSpPr>
        <p:spPr>
          <a:xfrm>
            <a:off x="8189080" y="3381192"/>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89421043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ntent Slide - 08">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9FE8B0C-6BEC-4B4C-8217-B267D4F6CF29}"/>
              </a:ext>
            </a:extLst>
          </p:cNvPr>
          <p:cNvSpPr/>
          <p:nvPr userDrawn="1"/>
        </p:nvSpPr>
        <p:spPr>
          <a:xfrm>
            <a:off x="153057" y="1385051"/>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
        <p:nvSpPr>
          <p:cNvPr id="11" name="Rectangle 10">
            <a:extLst>
              <a:ext uri="{FF2B5EF4-FFF2-40B4-BE49-F238E27FC236}">
                <a16:creationId xmlns:a16="http://schemas.microsoft.com/office/drawing/2014/main" id="{2AFF991A-5033-4C41-8B46-C03CBDE58012}"/>
              </a:ext>
            </a:extLst>
          </p:cNvPr>
          <p:cNvSpPr/>
          <p:nvPr userDrawn="1"/>
        </p:nvSpPr>
        <p:spPr>
          <a:xfrm>
            <a:off x="4170740" y="1385051"/>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
        <p:nvSpPr>
          <p:cNvPr id="12" name="Rectangle 11">
            <a:extLst>
              <a:ext uri="{FF2B5EF4-FFF2-40B4-BE49-F238E27FC236}">
                <a16:creationId xmlns:a16="http://schemas.microsoft.com/office/drawing/2014/main" id="{5F6BBC39-2CAC-6B48-98F0-23F0863D4E6C}"/>
              </a:ext>
            </a:extLst>
          </p:cNvPr>
          <p:cNvSpPr/>
          <p:nvPr userDrawn="1"/>
        </p:nvSpPr>
        <p:spPr>
          <a:xfrm>
            <a:off x="8188424" y="1385051"/>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375812045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tent Slide - 09">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027388-62EA-DE48-A209-EF7CA10057E9}"/>
              </a:ext>
            </a:extLst>
          </p:cNvPr>
          <p:cNvSpPr/>
          <p:nvPr userDrawn="1"/>
        </p:nvSpPr>
        <p:spPr>
          <a:xfrm>
            <a:off x="135780" y="1386292"/>
            <a:ext cx="3652269"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dirty="0"/>
          </a:p>
        </p:txBody>
      </p:sp>
      <p:sp>
        <p:nvSpPr>
          <p:cNvPr id="8" name="Rectangle 7">
            <a:extLst>
              <a:ext uri="{FF2B5EF4-FFF2-40B4-BE49-F238E27FC236}">
                <a16:creationId xmlns:a16="http://schemas.microsoft.com/office/drawing/2014/main" id="{A4BA2B29-94DF-0649-9733-289A181C212E}"/>
              </a:ext>
            </a:extLst>
          </p:cNvPr>
          <p:cNvSpPr/>
          <p:nvPr userDrawn="1"/>
        </p:nvSpPr>
        <p:spPr>
          <a:xfrm>
            <a:off x="3947140"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4524148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 Slide - 10">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6608DD6-E8B7-4A47-ACD0-151608AB1471}"/>
              </a:ext>
            </a:extLst>
          </p:cNvPr>
          <p:cNvSpPr/>
          <p:nvPr userDrawn="1"/>
        </p:nvSpPr>
        <p:spPr>
          <a:xfrm>
            <a:off x="4580636"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
        <p:nvSpPr>
          <p:cNvPr id="8" name="Rectangle 7">
            <a:extLst>
              <a:ext uri="{FF2B5EF4-FFF2-40B4-BE49-F238E27FC236}">
                <a16:creationId xmlns:a16="http://schemas.microsoft.com/office/drawing/2014/main" id="{B2CCD815-AA26-3049-BBF7-DF2314AA9440}"/>
              </a:ext>
            </a:extLst>
          </p:cNvPr>
          <p:cNvSpPr/>
          <p:nvPr userDrawn="1"/>
        </p:nvSpPr>
        <p:spPr>
          <a:xfrm>
            <a:off x="8380044"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8400605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 Slide - 11">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A31449A-2FA3-CD40-AC84-157BCEA8956B}"/>
              </a:ext>
            </a:extLst>
          </p:cNvPr>
          <p:cNvSpPr/>
          <p:nvPr userDrawn="1"/>
        </p:nvSpPr>
        <p:spPr>
          <a:xfrm>
            <a:off x="4269868"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
        <p:nvSpPr>
          <p:cNvPr id="7" name="Rectangle 6">
            <a:extLst>
              <a:ext uri="{FF2B5EF4-FFF2-40B4-BE49-F238E27FC236}">
                <a16:creationId xmlns:a16="http://schemas.microsoft.com/office/drawing/2014/main" id="{0F2180D1-075E-7A48-B05C-8F132026964C}"/>
              </a:ext>
            </a:extLst>
          </p:cNvPr>
          <p:cNvSpPr/>
          <p:nvPr userDrawn="1"/>
        </p:nvSpPr>
        <p:spPr>
          <a:xfrm>
            <a:off x="4273824"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
        <p:nvSpPr>
          <p:cNvPr id="8" name="Rectangle 7">
            <a:extLst>
              <a:ext uri="{FF2B5EF4-FFF2-40B4-BE49-F238E27FC236}">
                <a16:creationId xmlns:a16="http://schemas.microsoft.com/office/drawing/2014/main" id="{9027B1F9-9792-E348-8054-5F3B10DB3A02}"/>
              </a:ext>
            </a:extLst>
          </p:cNvPr>
          <p:cNvSpPr/>
          <p:nvPr userDrawn="1"/>
        </p:nvSpPr>
        <p:spPr>
          <a:xfrm>
            <a:off x="8176848"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
        <p:nvSpPr>
          <p:cNvPr id="9" name="Rectangle 8">
            <a:extLst>
              <a:ext uri="{FF2B5EF4-FFF2-40B4-BE49-F238E27FC236}">
                <a16:creationId xmlns:a16="http://schemas.microsoft.com/office/drawing/2014/main" id="{95B97E83-2A90-6240-B51D-82E521BCBA1B}"/>
              </a:ext>
            </a:extLst>
          </p:cNvPr>
          <p:cNvSpPr/>
          <p:nvPr userDrawn="1"/>
        </p:nvSpPr>
        <p:spPr>
          <a:xfrm>
            <a:off x="8176848"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
        <p:nvSpPr>
          <p:cNvPr id="10" name="Rectangle 9">
            <a:extLst>
              <a:ext uri="{FF2B5EF4-FFF2-40B4-BE49-F238E27FC236}">
                <a16:creationId xmlns:a16="http://schemas.microsoft.com/office/drawing/2014/main" id="{4364971B-C0DF-7B41-99FA-6ADC4367C5AA}"/>
              </a:ext>
            </a:extLst>
          </p:cNvPr>
          <p:cNvSpPr/>
          <p:nvPr userDrawn="1"/>
        </p:nvSpPr>
        <p:spPr>
          <a:xfrm>
            <a:off x="362884"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
        <p:nvSpPr>
          <p:cNvPr id="11" name="Rectangle 10">
            <a:extLst>
              <a:ext uri="{FF2B5EF4-FFF2-40B4-BE49-F238E27FC236}">
                <a16:creationId xmlns:a16="http://schemas.microsoft.com/office/drawing/2014/main" id="{42ED10D5-9907-3244-8DCD-B29754C4C87E}"/>
              </a:ext>
            </a:extLst>
          </p:cNvPr>
          <p:cNvSpPr/>
          <p:nvPr userDrawn="1"/>
        </p:nvSpPr>
        <p:spPr>
          <a:xfrm>
            <a:off x="362884"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326569887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 Slide - 1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5D74B4F-0AF2-544C-BBE1-F3D728C735D5}"/>
              </a:ext>
            </a:extLst>
          </p:cNvPr>
          <p:cNvSpPr/>
          <p:nvPr userDrawn="1"/>
        </p:nvSpPr>
        <p:spPr>
          <a:xfrm>
            <a:off x="488391" y="1386292"/>
            <a:ext cx="3652269"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dirty="0"/>
          </a:p>
        </p:txBody>
      </p:sp>
      <p:sp>
        <p:nvSpPr>
          <p:cNvPr id="5" name="Rectangle 4">
            <a:extLst>
              <a:ext uri="{FF2B5EF4-FFF2-40B4-BE49-F238E27FC236}">
                <a16:creationId xmlns:a16="http://schemas.microsoft.com/office/drawing/2014/main" id="{335DC2A0-26E5-0843-A769-6B80E0A77EE6}"/>
              </a:ext>
            </a:extLst>
          </p:cNvPr>
          <p:cNvSpPr/>
          <p:nvPr userDrawn="1"/>
        </p:nvSpPr>
        <p:spPr>
          <a:xfrm>
            <a:off x="4239988"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
        <p:nvSpPr>
          <p:cNvPr id="6" name="Rectangle 5">
            <a:extLst>
              <a:ext uri="{FF2B5EF4-FFF2-40B4-BE49-F238E27FC236}">
                <a16:creationId xmlns:a16="http://schemas.microsoft.com/office/drawing/2014/main" id="{32EF594A-E21A-AD4C-AF4E-1185D7D4E338}"/>
              </a:ext>
            </a:extLst>
          </p:cNvPr>
          <p:cNvSpPr/>
          <p:nvPr userDrawn="1"/>
        </p:nvSpPr>
        <p:spPr>
          <a:xfrm>
            <a:off x="7991584"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90394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0"/>
            <a:ext cx="10515600" cy="826860"/>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996165"/>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890157"/>
            <a:ext cx="5157787" cy="32995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996165"/>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890157"/>
            <a:ext cx="5183188" cy="32995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18038982"/>
      </p:ext>
    </p:extLst>
  </p:cSld>
  <p:clrMapOvr>
    <a:masterClrMapping/>
  </p:clrMapOvr>
  <p:transition>
    <p:dissolv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ent Slide - 1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AF781C-C56E-5848-A911-7076A563E0C5}"/>
              </a:ext>
            </a:extLst>
          </p:cNvPr>
          <p:cNvSpPr/>
          <p:nvPr userDrawn="1"/>
        </p:nvSpPr>
        <p:spPr>
          <a:xfrm>
            <a:off x="271156" y="1368440"/>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
        <p:nvSpPr>
          <p:cNvPr id="5" name="Rectangle 4">
            <a:extLst>
              <a:ext uri="{FF2B5EF4-FFF2-40B4-BE49-F238E27FC236}">
                <a16:creationId xmlns:a16="http://schemas.microsoft.com/office/drawing/2014/main" id="{86A333A5-F13A-054D-9DCD-F98B9C2CCC17}"/>
              </a:ext>
            </a:extLst>
          </p:cNvPr>
          <p:cNvSpPr/>
          <p:nvPr userDrawn="1"/>
        </p:nvSpPr>
        <p:spPr>
          <a:xfrm>
            <a:off x="6220693" y="1368440"/>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312426028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ontent Slide - 1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757DCF-EDBE-7047-8355-609423C64C97}"/>
              </a:ext>
            </a:extLst>
          </p:cNvPr>
          <p:cNvSpPr/>
          <p:nvPr userDrawn="1"/>
        </p:nvSpPr>
        <p:spPr>
          <a:xfrm>
            <a:off x="187492" y="1386368"/>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100589339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ntent Slide - 15">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FA6816-B517-DA4F-9915-A0A632A2BF9B}"/>
              </a:ext>
            </a:extLst>
          </p:cNvPr>
          <p:cNvSpPr/>
          <p:nvPr userDrawn="1"/>
        </p:nvSpPr>
        <p:spPr>
          <a:xfrm>
            <a:off x="6346196" y="1392344"/>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99647478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t Slide - 16">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7F38FBE-460A-D441-9EDF-7C42DA61129B}"/>
              </a:ext>
            </a:extLst>
          </p:cNvPr>
          <p:cNvSpPr/>
          <p:nvPr userDrawn="1"/>
        </p:nvSpPr>
        <p:spPr>
          <a:xfrm>
            <a:off x="1203368" y="1580868"/>
            <a:ext cx="9785267" cy="4943103"/>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302579657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ntent Slide - 17">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0A8D1B6-4D7F-6849-92E4-BF2EC945BD09}"/>
              </a:ext>
            </a:extLst>
          </p:cNvPr>
          <p:cNvSpPr/>
          <p:nvPr userDrawn="1"/>
        </p:nvSpPr>
        <p:spPr>
          <a:xfrm>
            <a:off x="210790" y="1386368"/>
            <a:ext cx="1177042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12722581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ntent Slide - 18">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789B56-ECF3-C341-899C-8E67056D85D1}"/>
              </a:ext>
            </a:extLst>
          </p:cNvPr>
          <p:cNvSpPr/>
          <p:nvPr userDrawn="1"/>
        </p:nvSpPr>
        <p:spPr>
          <a:xfrm>
            <a:off x="152400" y="5597813"/>
            <a:ext cx="11887200" cy="111825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spTree>
    <p:extLst>
      <p:ext uri="{BB962C8B-B14F-4D97-AF65-F5344CB8AC3E}">
        <p14:creationId xmlns:p14="http://schemas.microsoft.com/office/powerpoint/2010/main" val="48030273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5A76C35-9906-6847-91E5-371C9621D034}"/>
              </a:ext>
            </a:extLst>
          </p:cNvPr>
          <p:cNvSpPr txBox="1"/>
          <p:nvPr userDrawn="1"/>
        </p:nvSpPr>
        <p:spPr>
          <a:xfrm>
            <a:off x="477081" y="1719470"/>
            <a:ext cx="5695121" cy="5424562"/>
          </a:xfrm>
          <a:prstGeom prst="rect">
            <a:avLst/>
          </a:prstGeom>
          <a:noFill/>
        </p:spPr>
        <p:txBody>
          <a:bodyPr wrap="square" rtlCol="0">
            <a:spAutoFit/>
          </a:bodyPr>
          <a:lstStyle/>
          <a:p>
            <a:r>
              <a:rPr lang="en-US" sz="1575" b="1" dirty="0">
                <a:latin typeface="Verdana" panose="020B0604030504040204" pitchFamily="34" charset="0"/>
                <a:ea typeface="Verdana" panose="020B0604030504040204" pitchFamily="34" charset="0"/>
                <a:cs typeface="Verdana" panose="020B0604030504040204" pitchFamily="34" charset="0"/>
              </a:rPr>
              <a:t>VERDANA</a:t>
            </a:r>
          </a:p>
          <a:p>
            <a:endParaRPr lang="en-US" sz="1575" b="1" dirty="0">
              <a:latin typeface="Verdana" panose="020B0604030504040204" pitchFamily="34" charset="0"/>
              <a:ea typeface="Verdana" panose="020B0604030504040204" pitchFamily="34" charset="0"/>
              <a:cs typeface="Verdana" panose="020B0604030504040204" pitchFamily="34" charset="0"/>
            </a:endParaRPr>
          </a:p>
          <a:p>
            <a:r>
              <a:rPr lang="en-US" sz="1575" b="1" dirty="0">
                <a:latin typeface="Verdana" panose="020B0604030504040204" pitchFamily="34" charset="0"/>
                <a:ea typeface="Verdana" panose="020B0604030504040204" pitchFamily="34" charset="0"/>
                <a:cs typeface="Verdana" panose="020B0604030504040204" pitchFamily="34" charset="0"/>
              </a:rPr>
              <a:t>The Florida Department </a:t>
            </a:r>
          </a:p>
          <a:p>
            <a:r>
              <a:rPr lang="en-US" sz="1575" b="1" dirty="0">
                <a:latin typeface="Verdana" panose="020B0604030504040204" pitchFamily="34" charset="0"/>
                <a:ea typeface="Verdana" panose="020B0604030504040204" pitchFamily="34" charset="0"/>
                <a:cs typeface="Verdana" panose="020B0604030504040204" pitchFamily="34" charset="0"/>
              </a:rPr>
              <a:t>of Environmental Protection </a:t>
            </a:r>
            <a:endParaRPr lang="en-US" sz="1575" dirty="0">
              <a:latin typeface="Verdana" panose="020B0604030504040204" pitchFamily="34" charset="0"/>
              <a:ea typeface="Verdana" panose="020B0604030504040204" pitchFamily="34" charset="0"/>
              <a:cs typeface="Verdana" panose="020B0604030504040204" pitchFamily="34" charset="0"/>
            </a:endParaRPr>
          </a:p>
          <a:p>
            <a:endParaRPr lang="en-US" sz="1575" dirty="0">
              <a:latin typeface="Verdana" panose="020B0604030504040204" pitchFamily="34" charset="0"/>
              <a:ea typeface="Verdana" panose="020B0604030504040204" pitchFamily="34" charset="0"/>
              <a:cs typeface="Verdana" panose="020B0604030504040204" pitchFamily="34" charset="0"/>
            </a:endParaRPr>
          </a:p>
          <a:p>
            <a:r>
              <a:rPr lang="en-US" sz="1575" dirty="0">
                <a:latin typeface="Verdana" panose="020B0604030504040204" pitchFamily="34" charset="0"/>
                <a:ea typeface="Verdana" panose="020B0604030504040204" pitchFamily="34" charset="0"/>
                <a:cs typeface="Verdana" panose="020B0604030504040204" pitchFamily="34" charset="0"/>
              </a:rPr>
              <a:t>The Florida Department of Environmental Protection is the state’s lead agency for environmental management and stewardship – protecting our air, water and land. The vision of the Florida Department of Environmental Protection is to create strong community partnerships, safeguard Florida’s natural resources and enhance its ecosystems.</a:t>
            </a:r>
          </a:p>
          <a:p>
            <a:endParaRPr lang="en-US" sz="1575" dirty="0">
              <a:latin typeface="Verdana" panose="020B0604030504040204" pitchFamily="34" charset="0"/>
              <a:ea typeface="Verdana" panose="020B0604030504040204" pitchFamily="34" charset="0"/>
              <a:cs typeface="Verdana" panose="020B0604030504040204" pitchFamily="34" charset="0"/>
            </a:endParaRPr>
          </a:p>
          <a:p>
            <a:r>
              <a:rPr lang="en-US" sz="1575" dirty="0">
                <a:latin typeface="Verdana" panose="020B0604030504040204" pitchFamily="34" charset="0"/>
                <a:ea typeface="Verdana" panose="020B0604030504040204" pitchFamily="34" charset="0"/>
                <a:cs typeface="Verdana" panose="020B0604030504040204" pitchFamily="34" charset="0"/>
              </a:rPr>
              <a:t>Header Font Size: 24 - 40</a:t>
            </a:r>
          </a:p>
          <a:p>
            <a:r>
              <a:rPr lang="en-US" sz="1575" dirty="0">
                <a:latin typeface="Verdana" panose="020B0604030504040204" pitchFamily="34" charset="0"/>
                <a:ea typeface="Verdana" panose="020B0604030504040204" pitchFamily="34" charset="0"/>
                <a:cs typeface="Verdana" panose="020B0604030504040204" pitchFamily="34" charset="0"/>
              </a:rPr>
              <a:t>Body Font Size: 18 - 24</a:t>
            </a:r>
          </a:p>
          <a:p>
            <a:endParaRPr lang="en-US" sz="1575" dirty="0">
              <a:latin typeface="Verdana" panose="020B0604030504040204" pitchFamily="34" charset="0"/>
              <a:ea typeface="Verdana" panose="020B0604030504040204" pitchFamily="34" charset="0"/>
              <a:cs typeface="Verdana" panose="020B0604030504040204" pitchFamily="34" charset="0"/>
            </a:endParaRPr>
          </a:p>
          <a:p>
            <a:endParaRPr lang="en-US" sz="1575" dirty="0">
              <a:latin typeface="Verdana" panose="020B0604030504040204" pitchFamily="34" charset="0"/>
              <a:ea typeface="Verdana" panose="020B0604030504040204" pitchFamily="34" charset="0"/>
              <a:cs typeface="Verdana" panose="020B0604030504040204" pitchFamily="34" charset="0"/>
            </a:endParaRPr>
          </a:p>
        </p:txBody>
      </p:sp>
      <p:sp>
        <p:nvSpPr>
          <p:cNvPr id="5" name="TextBox 4">
            <a:extLst>
              <a:ext uri="{FF2B5EF4-FFF2-40B4-BE49-F238E27FC236}">
                <a16:creationId xmlns:a16="http://schemas.microsoft.com/office/drawing/2014/main" id="{80BEF3BF-0BE4-074F-916E-7B9B876234A6}"/>
              </a:ext>
            </a:extLst>
          </p:cNvPr>
          <p:cNvSpPr txBox="1"/>
          <p:nvPr userDrawn="1"/>
        </p:nvSpPr>
        <p:spPr>
          <a:xfrm>
            <a:off x="6281533" y="1719473"/>
            <a:ext cx="5695121" cy="5545749"/>
          </a:xfrm>
          <a:prstGeom prst="rect">
            <a:avLst/>
          </a:prstGeom>
          <a:noFill/>
        </p:spPr>
        <p:txBody>
          <a:bodyPr wrap="square" rtlCol="0">
            <a:spAutoFit/>
          </a:bodyPr>
          <a:lstStyle/>
          <a:p>
            <a:r>
              <a:rPr lang="en-US" sz="1575" b="1" dirty="0">
                <a:latin typeface="Arial" panose="020B0604020202020204" pitchFamily="34" charset="0"/>
                <a:ea typeface="Verdana" panose="020B0604030504040204" pitchFamily="34" charset="0"/>
                <a:cs typeface="Arial" panose="020B0604020202020204" pitchFamily="34" charset="0"/>
              </a:rPr>
              <a:t>ARIAL</a:t>
            </a:r>
          </a:p>
          <a:p>
            <a:endParaRPr lang="en-US" sz="1575" b="1" dirty="0">
              <a:latin typeface="Arial" panose="020B0604020202020204" pitchFamily="34" charset="0"/>
              <a:ea typeface="Verdana" panose="020B0604030504040204" pitchFamily="34" charset="0"/>
              <a:cs typeface="Arial" panose="020B0604020202020204" pitchFamily="34" charset="0"/>
            </a:endParaRPr>
          </a:p>
          <a:p>
            <a:r>
              <a:rPr lang="en-US" sz="1575" b="1" dirty="0">
                <a:latin typeface="Arial" panose="020B0604020202020204" pitchFamily="34" charset="0"/>
                <a:ea typeface="Verdana" panose="020B0604030504040204" pitchFamily="34" charset="0"/>
                <a:cs typeface="Arial" panose="020B0604020202020204" pitchFamily="34" charset="0"/>
              </a:rPr>
              <a:t>The Florida Department </a:t>
            </a:r>
          </a:p>
          <a:p>
            <a:r>
              <a:rPr lang="en-US" sz="1575" b="1" dirty="0">
                <a:latin typeface="Arial" panose="020B0604020202020204" pitchFamily="34" charset="0"/>
                <a:ea typeface="Verdana" panose="020B0604030504040204" pitchFamily="34" charset="0"/>
                <a:cs typeface="Arial" panose="020B0604020202020204" pitchFamily="34" charset="0"/>
              </a:rPr>
              <a:t>of Environmental Protection </a:t>
            </a:r>
            <a:endParaRPr lang="en-US" sz="1575" dirty="0">
              <a:latin typeface="Arial" panose="020B0604020202020204" pitchFamily="34" charset="0"/>
              <a:ea typeface="Verdana" panose="020B0604030504040204" pitchFamily="34" charset="0"/>
              <a:cs typeface="Arial" panose="020B0604020202020204" pitchFamily="34" charset="0"/>
            </a:endParaRPr>
          </a:p>
          <a:p>
            <a:endParaRPr lang="en-US" sz="1575" dirty="0">
              <a:latin typeface="Arial" panose="020B0604020202020204" pitchFamily="34" charset="0"/>
              <a:ea typeface="Verdana" panose="020B0604030504040204" pitchFamily="34" charset="0"/>
              <a:cs typeface="Arial" panose="020B0604020202020204" pitchFamily="34" charset="0"/>
            </a:endParaRPr>
          </a:p>
          <a:p>
            <a:r>
              <a:rPr lang="en-US" sz="1575" dirty="0">
                <a:latin typeface="Arial" panose="020B0604020202020204" pitchFamily="34" charset="0"/>
                <a:ea typeface="Verdana" panose="020B0604030504040204" pitchFamily="34" charset="0"/>
                <a:cs typeface="Arial" panose="020B0604020202020204" pitchFamily="34" charset="0"/>
              </a:rPr>
              <a:t>The Florida Department of Environmental Protection is the state’s lead agency for environmental management and stewardship – protecting our air, water and land. The vision of the Florida Department of Environmental Protection is to create strong community partnerships, safeguard Florida’s natural resources and enhance its ecosystems.</a:t>
            </a:r>
          </a:p>
          <a:p>
            <a:endParaRPr lang="en-US" sz="1575" dirty="0">
              <a:latin typeface="Arial" panose="020B0604020202020204" pitchFamily="34" charset="0"/>
              <a:ea typeface="Verdana" panose="020B0604030504040204" pitchFamily="34" charset="0"/>
              <a:cs typeface="Arial" panose="020B0604020202020204" pitchFamily="34" charset="0"/>
            </a:endParaRPr>
          </a:p>
          <a:p>
            <a:r>
              <a:rPr lang="en-US" sz="1575" dirty="0">
                <a:latin typeface="Arial" panose="020B0604020202020204" pitchFamily="34" charset="0"/>
                <a:ea typeface="Verdana" panose="020B0604030504040204" pitchFamily="34" charset="0"/>
                <a:cs typeface="Arial" panose="020B0604020202020204" pitchFamily="34" charset="0"/>
              </a:rPr>
              <a:t>Header Font Size: 24 - 40</a:t>
            </a:r>
          </a:p>
          <a:p>
            <a:r>
              <a:rPr lang="en-US" sz="1575" dirty="0">
                <a:latin typeface="Arial" panose="020B0604020202020204" pitchFamily="34" charset="0"/>
                <a:ea typeface="Verdana" panose="020B0604030504040204" pitchFamily="34" charset="0"/>
                <a:cs typeface="Arial" panose="020B0604020202020204" pitchFamily="34" charset="0"/>
              </a:rPr>
              <a:t>Body Font Size: 18 - 24</a:t>
            </a:r>
          </a:p>
          <a:p>
            <a:endParaRPr lang="en-US" sz="1575" dirty="0">
              <a:latin typeface="Arial" panose="020B0604020202020204" pitchFamily="34" charset="0"/>
              <a:ea typeface="Verdana" panose="020B0604030504040204" pitchFamily="34" charset="0"/>
              <a:cs typeface="Arial" panose="020B0604020202020204" pitchFamily="34" charset="0"/>
            </a:endParaRPr>
          </a:p>
          <a:p>
            <a:endParaRPr lang="en-US" sz="1575" dirty="0">
              <a:latin typeface="Arial" panose="020B0604020202020204" pitchFamily="34" charset="0"/>
              <a:ea typeface="Verdana" panose="020B0604030504040204" pitchFamily="34" charset="0"/>
              <a:cs typeface="Arial" panose="020B0604020202020204" pitchFamily="34" charset="0"/>
            </a:endParaRPr>
          </a:p>
          <a:p>
            <a:endParaRPr lang="en-US" sz="1575" dirty="0">
              <a:latin typeface="Arial" panose="020B0604020202020204" pitchFamily="34" charset="0"/>
              <a:ea typeface="Verdana" panose="020B0604030504040204" pitchFamily="34" charset="0"/>
              <a:cs typeface="Arial" panose="020B0604020202020204" pitchFamily="34" charset="0"/>
            </a:endParaRPr>
          </a:p>
        </p:txBody>
      </p:sp>
      <p:sp>
        <p:nvSpPr>
          <p:cNvPr id="6" name="TextBox 5">
            <a:extLst>
              <a:ext uri="{FF2B5EF4-FFF2-40B4-BE49-F238E27FC236}">
                <a16:creationId xmlns:a16="http://schemas.microsoft.com/office/drawing/2014/main" id="{AD086F57-53FE-5244-B48B-B699CFE01A5C}"/>
              </a:ext>
            </a:extLst>
          </p:cNvPr>
          <p:cNvSpPr txBox="1"/>
          <p:nvPr userDrawn="1"/>
        </p:nvSpPr>
        <p:spPr>
          <a:xfrm>
            <a:off x="2050476" y="397741"/>
            <a:ext cx="7564581" cy="387286"/>
          </a:xfrm>
          <a:prstGeom prst="rect">
            <a:avLst/>
          </a:prstGeom>
          <a:noFill/>
        </p:spPr>
        <p:txBody>
          <a:bodyPr wrap="square" rtlCol="0">
            <a:spAutoFit/>
          </a:bodyPr>
          <a:lstStyle/>
          <a:p>
            <a:pPr>
              <a:lnSpc>
                <a:spcPts val="2250"/>
              </a:lnSpc>
            </a:pPr>
            <a:r>
              <a:rPr lang="en-US" sz="1969" b="1" dirty="0">
                <a:solidFill>
                  <a:schemeClr val="bg1"/>
                </a:solidFill>
                <a:latin typeface="Arial" panose="020B0604020202020204" pitchFamily="34" charset="0"/>
                <a:ea typeface="Verdana" panose="020B0604030504040204" pitchFamily="34" charset="0"/>
                <a:cs typeface="Arial" panose="020B0604020202020204" pitchFamily="34" charset="0"/>
              </a:rPr>
              <a:t>DEP POWER POINT FONTS</a:t>
            </a:r>
            <a:endParaRPr lang="en-US" sz="1969"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96616607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604520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009116E-480F-4255-886C-EC9027577E34}"/>
              </a:ext>
            </a:extLst>
          </p:cNvPr>
          <p:cNvSpPr>
            <a:spLocks noGrp="1"/>
          </p:cNvSpPr>
          <p:nvPr>
            <p:ph type="sldNum" sz="quarter" idx="10"/>
          </p:nvPr>
        </p:nvSpPr>
        <p:spPr/>
        <p:txBody>
          <a:bodyPr/>
          <a:lstStyle/>
          <a:p>
            <a:fld id="{8AC112DA-B6CA-4C49-8993-1E516C45863D}" type="slidenum">
              <a:rPr lang="en-US" smtClean="0"/>
              <a:t>‹#›</a:t>
            </a:fld>
            <a:endParaRPr lang="en-US"/>
          </a:p>
        </p:txBody>
      </p:sp>
    </p:spTree>
    <p:extLst>
      <p:ext uri="{BB962C8B-B14F-4D97-AF65-F5344CB8AC3E}">
        <p14:creationId xmlns:p14="http://schemas.microsoft.com/office/powerpoint/2010/main" val="384792005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4800" y="1600202"/>
            <a:ext cx="11582400" cy="2286001"/>
          </a:xfrm>
          <a:prstGeom prst="rect">
            <a:avLst/>
          </a:prstGeom>
        </p:spPr>
        <p:txBody>
          <a:bodyPr anchor="b">
            <a:normAutofit/>
          </a:bodyPr>
          <a:lstStyle>
            <a:lvl1pPr algn="ctr">
              <a:lnSpc>
                <a:spcPct val="100000"/>
              </a:lnSpc>
              <a:defRPr sz="36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304800" y="4114800"/>
            <a:ext cx="11582400" cy="2057400"/>
          </a:xfrm>
          <a:prstGeom prst="rect">
            <a:avLst/>
          </a:prstGeom>
        </p:spPr>
        <p:txBody>
          <a:bodyPr>
            <a:normAutofit/>
          </a:bodyPr>
          <a:lstStyle>
            <a:lvl1pPr marL="0" indent="0" algn="ctr">
              <a:buNone/>
              <a:defRPr sz="2100">
                <a:ln>
                  <a:solidFill>
                    <a:schemeClr val="accent4"/>
                  </a:solidFill>
                </a:ln>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Name / Division / Date</a:t>
            </a:r>
          </a:p>
        </p:txBody>
      </p:sp>
      <p:sp>
        <p:nvSpPr>
          <p:cNvPr id="5" name="Footer Placeholder 4"/>
          <p:cNvSpPr>
            <a:spLocks noGrp="1"/>
          </p:cNvSpPr>
          <p:nvPr>
            <p:ph type="ftr" sz="quarter" idx="11"/>
          </p:nvPr>
        </p:nvSpPr>
        <p:spPr>
          <a:xfrm>
            <a:off x="3048000" y="6356354"/>
            <a:ext cx="6096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1219200" y="3"/>
            <a:ext cx="1246717"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100" dirty="0">
              <a:latin typeface="Arial" panose="020B0604020202020204" pitchFamily="34" charset="0"/>
            </a:endParaRPr>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66700" y="457200"/>
            <a:ext cx="1351721" cy="914400"/>
          </a:xfrm>
          <a:prstGeom prst="rect">
            <a:avLst/>
          </a:prstGeom>
        </p:spPr>
      </p:pic>
    </p:spTree>
    <p:extLst>
      <p:ext uri="{BB962C8B-B14F-4D97-AF65-F5344CB8AC3E}">
        <p14:creationId xmlns:p14="http://schemas.microsoft.com/office/powerpoint/2010/main" val="382722688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930581097"/>
      </p:ext>
    </p:extLst>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6348778"/>
      </p:ext>
    </p:extLst>
  </p:cSld>
  <p:clrMapOvr>
    <a:masterClrMapping/>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951264"/>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2081893"/>
            <a:ext cx="6172200" cy="377915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3633107"/>
            <a:ext cx="3932237" cy="22358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63009135"/>
      </p:ext>
    </p:extLst>
  </p:cSld>
  <p:clrMapOvr>
    <a:masterClrMapping/>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7" Type="http://schemas.openxmlformats.org/officeDocument/2006/relationships/image" Target="../media/image8.png"/><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theme" Target="../theme/theme3.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image" Target="../media/image12.jp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18" Type="http://schemas.openxmlformats.org/officeDocument/2006/relationships/slideLayout" Target="../slideLayouts/slideLayout60.xml"/><Relationship Id="rId26" Type="http://schemas.openxmlformats.org/officeDocument/2006/relationships/slideLayout" Target="../slideLayouts/slideLayout68.xml"/><Relationship Id="rId3" Type="http://schemas.openxmlformats.org/officeDocument/2006/relationships/slideLayout" Target="../slideLayouts/slideLayout45.xml"/><Relationship Id="rId21" Type="http://schemas.openxmlformats.org/officeDocument/2006/relationships/slideLayout" Target="../slideLayouts/slideLayout63.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5" Type="http://schemas.openxmlformats.org/officeDocument/2006/relationships/slideLayout" Target="../slideLayouts/slideLayout67.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20" Type="http://schemas.openxmlformats.org/officeDocument/2006/relationships/slideLayout" Target="../slideLayouts/slideLayout62.xml"/><Relationship Id="rId29" Type="http://schemas.openxmlformats.org/officeDocument/2006/relationships/image" Target="../media/image13.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24" Type="http://schemas.openxmlformats.org/officeDocument/2006/relationships/slideLayout" Target="../slideLayouts/slideLayout66.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23" Type="http://schemas.openxmlformats.org/officeDocument/2006/relationships/slideLayout" Target="../slideLayouts/slideLayout65.xml"/><Relationship Id="rId28" Type="http://schemas.openxmlformats.org/officeDocument/2006/relationships/theme" Target="../theme/theme5.xml"/><Relationship Id="rId10" Type="http://schemas.openxmlformats.org/officeDocument/2006/relationships/slideLayout" Target="../slideLayouts/slideLayout52.xml"/><Relationship Id="rId19" Type="http://schemas.openxmlformats.org/officeDocument/2006/relationships/slideLayout" Target="../slideLayouts/slideLayout61.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 Id="rId22" Type="http://schemas.openxmlformats.org/officeDocument/2006/relationships/slideLayout" Target="../slideLayouts/slideLayout64.xml"/><Relationship Id="rId27"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0821"/>
            <a:ext cx="10515600" cy="7266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2090058"/>
            <a:ext cx="10515600" cy="408690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38301394"/>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 id="2147483809" r:id="rId12"/>
  </p:sldLayoutIdLst>
  <p:transition>
    <p:dissolve/>
  </p:transition>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208065-6A17-48A2-A83C-71BA4C68E7B1}"/>
              </a:ext>
            </a:extLst>
          </p:cNvPr>
          <p:cNvSpPr txBox="1"/>
          <p:nvPr userDrawn="1"/>
        </p:nvSpPr>
        <p:spPr>
          <a:xfrm>
            <a:off x="9144000" y="6356351"/>
            <a:ext cx="2743200" cy="365125"/>
          </a:xfrm>
          <a:prstGeom prst="rect">
            <a:avLst/>
          </a:prstGeom>
          <a:noFill/>
        </p:spPr>
        <p:txBody>
          <a:bodyPr wrap="square" rtlCol="0" anchor="ctr">
            <a:noAutofit/>
          </a:bodyPr>
          <a:lstStyle/>
          <a:p>
            <a:pPr algn="r"/>
            <a:fld id="{C0D148B1-2D98-45E8-A7D2-E88121981E67}" type="slidenum">
              <a:rPr lang="en-US" sz="1800" b="0" smtClean="0">
                <a:solidFill>
                  <a:schemeClr val="accent4"/>
                </a:solidFill>
                <a:latin typeface="Arial" panose="020B0604020202020204" pitchFamily="34" charset="0"/>
                <a:cs typeface="Arial" panose="020B0604020202020204" pitchFamily="34" charset="0"/>
              </a:rPr>
              <a:pPr algn="r"/>
              <a:t>‹#›</a:t>
            </a:fld>
            <a:r>
              <a:rPr lang="en-US" sz="1800" dirty="0">
                <a:solidFill>
                  <a:srgbClr val="43503B"/>
                </a:solidFill>
              </a:rPr>
              <a:t> </a:t>
            </a:r>
          </a:p>
        </p:txBody>
      </p:sp>
    </p:spTree>
    <p:extLst>
      <p:ext uri="{BB962C8B-B14F-4D97-AF65-F5344CB8AC3E}">
        <p14:creationId xmlns:p14="http://schemas.microsoft.com/office/powerpoint/2010/main" val="3554091307"/>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0" r:id="rId12"/>
    <p:sldLayoutId id="2147483841" r:id="rId13"/>
    <p:sldLayoutId id="2147483842" r:id="rId14"/>
  </p:sldLayoutIdLst>
  <p:hf sldNum="0" hdr="0" ftr="0"/>
  <p:txStyles>
    <p:titleStyle>
      <a:lvl1pPr algn="l" defTabSz="914400" rtl="0" eaLnBrk="1" latinLnBrk="0" hangingPunct="1">
        <a:lnSpc>
          <a:spcPct val="90000"/>
        </a:lnSpc>
        <a:spcBef>
          <a:spcPct val="0"/>
        </a:spcBef>
        <a:buNone/>
        <a:defRPr sz="7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61BB40A-7AA9-47F8-B51E-2CC42D03FEE7}"/>
              </a:ext>
            </a:extLst>
          </p:cNvPr>
          <p:cNvSpPr>
            <a:spLocks noGrp="1" noChangeArrowheads="1"/>
          </p:cNvSpPr>
          <p:nvPr>
            <p:ph type="title"/>
          </p:nvPr>
        </p:nvSpPr>
        <p:spPr bwMode="auto">
          <a:xfrm>
            <a:off x="2032000" y="365127"/>
            <a:ext cx="93218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Text Placeholder 2">
            <a:extLst>
              <a:ext uri="{FF2B5EF4-FFF2-40B4-BE49-F238E27FC236}">
                <a16:creationId xmlns:a16="http://schemas.microsoft.com/office/drawing/2014/main" id="{57630D77-B9AD-4CC2-93A6-4A86DC107C8C}"/>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grpSp>
        <p:nvGrpSpPr>
          <p:cNvPr id="1028" name="Group 4">
            <a:extLst>
              <a:ext uri="{FF2B5EF4-FFF2-40B4-BE49-F238E27FC236}">
                <a16:creationId xmlns:a16="http://schemas.microsoft.com/office/drawing/2014/main" id="{80ABD076-63DB-4CDA-A239-B904E30FC03C}"/>
              </a:ext>
            </a:extLst>
          </p:cNvPr>
          <p:cNvGrpSpPr>
            <a:grpSpLocks/>
          </p:cNvGrpSpPr>
          <p:nvPr userDrawn="1"/>
        </p:nvGrpSpPr>
        <p:grpSpPr bwMode="auto">
          <a:xfrm>
            <a:off x="782639" y="-144463"/>
            <a:ext cx="1016000" cy="1536701"/>
            <a:chOff x="782638" y="-144463"/>
            <a:chExt cx="1016000" cy="1536701"/>
          </a:xfrm>
        </p:grpSpPr>
        <p:sp>
          <p:nvSpPr>
            <p:cNvPr id="5" name="Freeform 14">
              <a:extLst>
                <a:ext uri="{FF2B5EF4-FFF2-40B4-BE49-F238E27FC236}">
                  <a16:creationId xmlns:a16="http://schemas.microsoft.com/office/drawing/2014/main" id="{D9C88E8E-A7FE-D946-9A9A-FDCC52D39A47}"/>
                </a:ext>
                <a:ext uri="{C183D7F6-B498-43B3-948B-1728B52AA6E4}">
                  <adec:decorative xmlns:adec="http://schemas.microsoft.com/office/drawing/2017/decorative" val="1"/>
                </a:ext>
              </a:extLst>
            </p:cNvPr>
            <p:cNvSpPr/>
            <p:nvPr/>
          </p:nvSpPr>
          <p:spPr>
            <a:xfrm>
              <a:off x="815975" y="-144463"/>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68B1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dirty="0"/>
            </a:p>
          </p:txBody>
        </p:sp>
        <p:pic>
          <p:nvPicPr>
            <p:cNvPr id="1030" name="Picture 14" descr="Florida Department of Environmental Protection Logo">
              <a:extLst>
                <a:ext uri="{FF2B5EF4-FFF2-40B4-BE49-F238E27FC236}">
                  <a16:creationId xmlns:a16="http://schemas.microsoft.com/office/drawing/2014/main" id="{F9D9D800-ECC5-40F6-8F27-4C9675A12E5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509131922"/>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Lst>
  <p:hf hdr="0" ftr="0" dt="0"/>
  <p:txStyles>
    <p:titleStyle>
      <a:lvl1pPr algn="l" rtl="0" eaLnBrk="0" fontAlgn="base" hangingPunct="0">
        <a:lnSpc>
          <a:spcPct val="90000"/>
        </a:lnSpc>
        <a:spcBef>
          <a:spcPct val="0"/>
        </a:spcBef>
        <a:spcAft>
          <a:spcPct val="0"/>
        </a:spcAft>
        <a:defRPr sz="3300" b="1" kern="1200">
          <a:solidFill>
            <a:schemeClr val="tx1"/>
          </a:solidFill>
          <a:latin typeface="Arial" panose="020B0604020202020204" pitchFamily="34" charset="0"/>
          <a:ea typeface="+mj-ea"/>
          <a:cs typeface="+mj-cs"/>
        </a:defRPr>
      </a:lvl1pPr>
      <a:lvl2pPr algn="l" rtl="0" eaLnBrk="0" fontAlgn="base" hangingPunct="0">
        <a:lnSpc>
          <a:spcPct val="90000"/>
        </a:lnSpc>
        <a:spcBef>
          <a:spcPct val="0"/>
        </a:spcBef>
        <a:spcAft>
          <a:spcPct val="0"/>
        </a:spcAft>
        <a:defRPr sz="3300" b="1">
          <a:solidFill>
            <a:schemeClr val="tx1"/>
          </a:solidFill>
          <a:latin typeface="Franklin Gothic Demi Cond" panose="020B0603020102020204" pitchFamily="34" charset="0"/>
        </a:defRPr>
      </a:lvl2pPr>
      <a:lvl3pPr algn="l" rtl="0" eaLnBrk="0" fontAlgn="base" hangingPunct="0">
        <a:lnSpc>
          <a:spcPct val="90000"/>
        </a:lnSpc>
        <a:spcBef>
          <a:spcPct val="0"/>
        </a:spcBef>
        <a:spcAft>
          <a:spcPct val="0"/>
        </a:spcAft>
        <a:defRPr sz="3300" b="1">
          <a:solidFill>
            <a:schemeClr val="tx1"/>
          </a:solidFill>
          <a:latin typeface="Franklin Gothic Demi Cond" panose="020B0603020102020204" pitchFamily="34" charset="0"/>
        </a:defRPr>
      </a:lvl3pPr>
      <a:lvl4pPr algn="l" rtl="0" eaLnBrk="0" fontAlgn="base" hangingPunct="0">
        <a:lnSpc>
          <a:spcPct val="90000"/>
        </a:lnSpc>
        <a:spcBef>
          <a:spcPct val="0"/>
        </a:spcBef>
        <a:spcAft>
          <a:spcPct val="0"/>
        </a:spcAft>
        <a:defRPr sz="3300" b="1">
          <a:solidFill>
            <a:schemeClr val="tx1"/>
          </a:solidFill>
          <a:latin typeface="Franklin Gothic Demi Cond" panose="020B0603020102020204" pitchFamily="34" charset="0"/>
        </a:defRPr>
      </a:lvl4pPr>
      <a:lvl5pPr algn="l" rtl="0" eaLnBrk="0" fontAlgn="base" hangingPunct="0">
        <a:lnSpc>
          <a:spcPct val="90000"/>
        </a:lnSpc>
        <a:spcBef>
          <a:spcPct val="0"/>
        </a:spcBef>
        <a:spcAft>
          <a:spcPct val="0"/>
        </a:spcAft>
        <a:defRPr sz="3300" b="1">
          <a:solidFill>
            <a:schemeClr val="tx1"/>
          </a:solidFill>
          <a:latin typeface="Franklin Gothic Demi Cond" panose="020B0603020102020204" pitchFamily="34" charset="0"/>
        </a:defRPr>
      </a:lvl5pPr>
      <a:lvl6pPr marL="342900" algn="l" rtl="0" fontAlgn="base">
        <a:lnSpc>
          <a:spcPct val="90000"/>
        </a:lnSpc>
        <a:spcBef>
          <a:spcPct val="0"/>
        </a:spcBef>
        <a:spcAft>
          <a:spcPct val="0"/>
        </a:spcAft>
        <a:defRPr sz="3300">
          <a:solidFill>
            <a:schemeClr val="tx1"/>
          </a:solidFill>
          <a:latin typeface="Calibri Light" panose="020F0302020204030204" pitchFamily="34" charset="0"/>
        </a:defRPr>
      </a:lvl6pPr>
      <a:lvl7pPr marL="685800" algn="l" rtl="0" fontAlgn="base">
        <a:lnSpc>
          <a:spcPct val="90000"/>
        </a:lnSpc>
        <a:spcBef>
          <a:spcPct val="0"/>
        </a:spcBef>
        <a:spcAft>
          <a:spcPct val="0"/>
        </a:spcAft>
        <a:defRPr sz="3300">
          <a:solidFill>
            <a:schemeClr val="tx1"/>
          </a:solidFill>
          <a:latin typeface="Calibri Light" panose="020F0302020204030204" pitchFamily="34" charset="0"/>
        </a:defRPr>
      </a:lvl7pPr>
      <a:lvl8pPr marL="1028700" algn="l" rtl="0" fontAlgn="base">
        <a:lnSpc>
          <a:spcPct val="90000"/>
        </a:lnSpc>
        <a:spcBef>
          <a:spcPct val="0"/>
        </a:spcBef>
        <a:spcAft>
          <a:spcPct val="0"/>
        </a:spcAft>
        <a:defRPr sz="3300">
          <a:solidFill>
            <a:schemeClr val="tx1"/>
          </a:solidFill>
          <a:latin typeface="Calibri Light" panose="020F0302020204030204" pitchFamily="34" charset="0"/>
        </a:defRPr>
      </a:lvl8pPr>
      <a:lvl9pPr marL="1371600" algn="l"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Franklin Gothic Medium Cond" panose="020B0606030402020204" pitchFamily="34" charset="0"/>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sz="1800" kern="1200">
          <a:solidFill>
            <a:schemeClr val="tx1"/>
          </a:solidFill>
          <a:latin typeface="Franklin Gothic Medium Cond" panose="020B0606030402020204" pitchFamily="34" charset="0"/>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Franklin Gothic Medium Cond" panose="020B0606030402020204" pitchFamily="34" charset="0"/>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Franklin Gothic Medium Cond" panose="020B0606030402020204" pitchFamily="34" charset="0"/>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Franklin Gothic Medium Cond" panose="020B0606030402020204" pitchFamily="34" charset="0"/>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08315" y="1"/>
            <a:ext cx="1014548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495139"/>
            <a:ext cx="2743200" cy="365125"/>
          </a:xfrm>
          <a:prstGeom prst="rect">
            <a:avLst/>
          </a:prstGeom>
        </p:spPr>
        <p:txBody>
          <a:bodyPr vert="horz" lIns="91440" tIns="45720" rIns="91440" bIns="45720" rtlCol="0" anchor="ctr"/>
          <a:lstStyle>
            <a:lvl1pPr algn="l">
              <a:defRPr sz="1200" b="1">
                <a:solidFill>
                  <a:schemeClr val="bg1"/>
                </a:solidFill>
              </a:defRPr>
            </a:lvl1pPr>
          </a:lstStyle>
          <a:p>
            <a:fld id="{FD55483B-5A0B-4A27-9C94-18B93AEFE92B}" type="datetime1">
              <a:rPr lang="en-US" smtClean="0"/>
              <a:t>11/8/2022</a:t>
            </a:fld>
            <a:endParaRPr lang="en-US" dirty="0"/>
          </a:p>
        </p:txBody>
      </p:sp>
      <p:sp>
        <p:nvSpPr>
          <p:cNvPr id="5" name="Footer Placeholder 4"/>
          <p:cNvSpPr>
            <a:spLocks noGrp="1"/>
          </p:cNvSpPr>
          <p:nvPr>
            <p:ph type="ftr" sz="quarter" idx="3"/>
          </p:nvPr>
        </p:nvSpPr>
        <p:spPr>
          <a:xfrm>
            <a:off x="4038600" y="6495139"/>
            <a:ext cx="41148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8610600" y="6495139"/>
            <a:ext cx="27432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1025050552"/>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hf hdr="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9337431" y="6356354"/>
            <a:ext cx="2743200" cy="365125"/>
          </a:xfrm>
          <a:prstGeom prst="rect">
            <a:avLst/>
          </a:prstGeom>
        </p:spPr>
        <p:txBody>
          <a:bodyPr vert="horz" lIns="91440" tIns="45720" rIns="91440" bIns="45720" rtlCol="0" anchor="ctr"/>
          <a:lstStyle>
            <a:lvl1pPr algn="r">
              <a:defRPr sz="675">
                <a:solidFill>
                  <a:schemeClr val="tx1">
                    <a:tint val="75000"/>
                  </a:schemeClr>
                </a:solidFill>
              </a:defRPr>
            </a:lvl1p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677552AF-DB28-6C46-9779-D99F67C813A4}"/>
              </a:ext>
            </a:extLst>
          </p:cNvPr>
          <p:cNvSpPr/>
          <p:nvPr userDrawn="1"/>
        </p:nvSpPr>
        <p:spPr>
          <a:xfrm>
            <a:off x="1469572" y="0"/>
            <a:ext cx="10722429" cy="124931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dirty="0"/>
          </a:p>
        </p:txBody>
      </p:sp>
      <p:sp>
        <p:nvSpPr>
          <p:cNvPr id="8" name="Rectangle 7">
            <a:extLst>
              <a:ext uri="{FF2B5EF4-FFF2-40B4-BE49-F238E27FC236}">
                <a16:creationId xmlns:a16="http://schemas.microsoft.com/office/drawing/2014/main" id="{A25C0050-FD7D-734A-87F6-0D9536EEA196}"/>
              </a:ext>
            </a:extLst>
          </p:cNvPr>
          <p:cNvSpPr/>
          <p:nvPr userDrawn="1"/>
        </p:nvSpPr>
        <p:spPr>
          <a:xfrm>
            <a:off x="1" y="0"/>
            <a:ext cx="1469571" cy="1249314"/>
          </a:xfrm>
          <a:prstGeom prst="rect">
            <a:avLst/>
          </a:prstGeom>
          <a:solidFill>
            <a:schemeClr val="accent6">
              <a:alpha val="6977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5"/>
          </a:p>
        </p:txBody>
      </p:sp>
      <p:pic>
        <p:nvPicPr>
          <p:cNvPr id="9" name="Picture 8" descr="Florida Department of Environmental Protection Logo">
            <a:extLst>
              <a:ext uri="{FF2B5EF4-FFF2-40B4-BE49-F238E27FC236}">
                <a16:creationId xmlns:a16="http://schemas.microsoft.com/office/drawing/2014/main" id="{40582B00-DE96-5D4B-85DA-208F756EA2D2}"/>
              </a:ext>
            </a:extLst>
          </p:cNvPr>
          <p:cNvPicPr>
            <a:picLocks noChangeAspect="1"/>
          </p:cNvPicPr>
          <p:nvPr userDrawn="1"/>
        </p:nvPicPr>
        <p:blipFill>
          <a:blip r:embed="rId29"/>
          <a:stretch>
            <a:fillRect/>
          </a:stretch>
        </p:blipFill>
        <p:spPr>
          <a:xfrm>
            <a:off x="203569" y="93443"/>
            <a:ext cx="1062435" cy="1062435"/>
          </a:xfrm>
          <a:prstGeom prst="rect">
            <a:avLst/>
          </a:prstGeom>
        </p:spPr>
      </p:pic>
    </p:spTree>
    <p:extLst>
      <p:ext uri="{BB962C8B-B14F-4D97-AF65-F5344CB8AC3E}">
        <p14:creationId xmlns:p14="http://schemas.microsoft.com/office/powerpoint/2010/main" val="2958948856"/>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 id="2147483855" r:id="rId12"/>
    <p:sldLayoutId id="2147483856" r:id="rId13"/>
    <p:sldLayoutId id="2147483857" r:id="rId14"/>
    <p:sldLayoutId id="2147483858" r:id="rId15"/>
    <p:sldLayoutId id="2147483859" r:id="rId16"/>
    <p:sldLayoutId id="2147483860" r:id="rId17"/>
    <p:sldLayoutId id="2147483861" r:id="rId18"/>
    <p:sldLayoutId id="2147483862" r:id="rId19"/>
    <p:sldLayoutId id="2147483863" r:id="rId20"/>
    <p:sldLayoutId id="2147483864" r:id="rId21"/>
    <p:sldLayoutId id="2147483865" r:id="rId22"/>
    <p:sldLayoutId id="2147483866" r:id="rId23"/>
    <p:sldLayoutId id="2147483867" r:id="rId24"/>
    <p:sldLayoutId id="2147483868" r:id="rId25"/>
    <p:sldLayoutId id="2147483869" r:id="rId26"/>
    <p:sldLayoutId id="2147483870" r:id="rId27"/>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71" userDrawn="1">
          <p15:clr>
            <a:srgbClr val="F26B43"/>
          </p15:clr>
        </p15:guide>
        <p15:guide id="2" orient="horz" pos="48" userDrawn="1">
          <p15:clr>
            <a:srgbClr val="F26B43"/>
          </p15:clr>
        </p15:guide>
        <p15:guide id="3" orient="horz" pos="4272" userDrawn="1">
          <p15:clr>
            <a:srgbClr val="F26B43"/>
          </p15:clr>
        </p15:guide>
        <p15:guide id="4" pos="13483"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44.xml"/></Relationships>
</file>

<file path=ppt/slides/_rels/slide1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0.xml"/><Relationship Id="rId1" Type="http://schemas.openxmlformats.org/officeDocument/2006/relationships/slideLayout" Target="../slideLayouts/slideLayout43.xml"/></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43.xml"/></Relationships>
</file>

<file path=ppt/slides/_rels/slide1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2.xml"/><Relationship Id="rId1" Type="http://schemas.openxmlformats.org/officeDocument/2006/relationships/slideLayout" Target="../slideLayouts/slideLayout43.xml"/></Relationships>
</file>

<file path=ppt/slides/_rels/slide1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3.xml"/><Relationship Id="rId1" Type="http://schemas.openxmlformats.org/officeDocument/2006/relationships/slideLayout" Target="../slideLayouts/slideLayout4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3.xml"/><Relationship Id="rId1" Type="http://schemas.openxmlformats.org/officeDocument/2006/relationships/vmlDrawing" Target="../drawings/vmlDrawing2.vml"/><Relationship Id="rId5" Type="http://schemas.openxmlformats.org/officeDocument/2006/relationships/image" Target="../media/image38.wmf"/><Relationship Id="rId4" Type="http://schemas.openxmlformats.org/officeDocument/2006/relationships/oleObject" Target="../embeddings/oleObject2.bin"/></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3.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3.xml"/><Relationship Id="rId1" Type="http://schemas.openxmlformats.org/officeDocument/2006/relationships/vmlDrawing" Target="../drawings/vmlDrawing3.vml"/><Relationship Id="rId6" Type="http://schemas.openxmlformats.org/officeDocument/2006/relationships/image" Target="../media/image41.emf"/><Relationship Id="rId5" Type="http://schemas.openxmlformats.org/officeDocument/2006/relationships/image" Target="../media/image40.wmf"/><Relationship Id="rId4" Type="http://schemas.openxmlformats.org/officeDocument/2006/relationships/oleObject" Target="../embeddings/oleObject3.bin"/></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4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44.wmf"/><Relationship Id="rId2" Type="http://schemas.openxmlformats.org/officeDocument/2006/relationships/slideLayout" Target="../slideLayouts/slideLayout43.xml"/><Relationship Id="rId1" Type="http://schemas.openxmlformats.org/officeDocument/2006/relationships/vmlDrawing" Target="../drawings/vmlDrawing4.vml"/><Relationship Id="rId6" Type="http://schemas.openxmlformats.org/officeDocument/2006/relationships/oleObject" Target="../embeddings/oleObject5.bin"/><Relationship Id="rId5" Type="http://schemas.openxmlformats.org/officeDocument/2006/relationships/image" Target="../media/image43.wmf"/><Relationship Id="rId4" Type="http://schemas.openxmlformats.org/officeDocument/2006/relationships/oleObject" Target="../embeddings/oleObject4.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3.xml"/><Relationship Id="rId1" Type="http://schemas.openxmlformats.org/officeDocument/2006/relationships/vmlDrawing" Target="../drawings/vmlDrawing5.vml"/><Relationship Id="rId5" Type="http://schemas.openxmlformats.org/officeDocument/2006/relationships/image" Target="../media/image45.wmf"/><Relationship Id="rId4" Type="http://schemas.openxmlformats.org/officeDocument/2006/relationships/oleObject" Target="../embeddings/oleObject6.bin"/></Relationships>
</file>

<file path=ppt/slides/_rels/slide2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2.xml"/><Relationship Id="rId1" Type="http://schemas.openxmlformats.org/officeDocument/2006/relationships/slideLayout" Target="../slideLayouts/slideLayout43.xml"/></Relationships>
</file>

<file path=ppt/slides/_rels/slide23.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notesSlide" Target="../notesSlides/notesSlide23.xml"/><Relationship Id="rId1" Type="http://schemas.openxmlformats.org/officeDocument/2006/relationships/slideLayout" Target="../slideLayouts/slideLayout43.xml"/><Relationship Id="rId4" Type="http://schemas.openxmlformats.org/officeDocument/2006/relationships/image" Target="../media/image48.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3.xml"/></Relationships>
</file>

<file path=ppt/slides/_rels/slide2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5.xml"/><Relationship Id="rId1" Type="http://schemas.openxmlformats.org/officeDocument/2006/relationships/slideLayout" Target="../slideLayouts/slideLayout43.xml"/><Relationship Id="rId4" Type="http://schemas.openxmlformats.org/officeDocument/2006/relationships/image" Target="../media/image50.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3.xml"/></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7.xml"/><Relationship Id="rId1" Type="http://schemas.openxmlformats.org/officeDocument/2006/relationships/slideLayout" Target="../slideLayouts/slideLayout43.xml"/><Relationship Id="rId6" Type="http://schemas.openxmlformats.org/officeDocument/2006/relationships/image" Target="../media/image54.jpeg"/><Relationship Id="rId5" Type="http://schemas.openxmlformats.org/officeDocument/2006/relationships/image" Target="../media/image53.jpg"/><Relationship Id="rId4" Type="http://schemas.openxmlformats.org/officeDocument/2006/relationships/image" Target="../media/image52.jpeg"/></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8.xml"/><Relationship Id="rId1" Type="http://schemas.openxmlformats.org/officeDocument/2006/relationships/slideLayout" Target="../slideLayouts/slideLayout43.xml"/></Relationships>
</file>

<file path=ppt/slides/_rels/slide2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9.xml"/><Relationship Id="rId1" Type="http://schemas.openxmlformats.org/officeDocument/2006/relationships/slideLayout" Target="../slideLayouts/slideLayout43.xml"/><Relationship Id="rId5" Type="http://schemas.openxmlformats.org/officeDocument/2006/relationships/image" Target="../media/image58.jpeg"/><Relationship Id="rId4" Type="http://schemas.openxmlformats.org/officeDocument/2006/relationships/image" Target="../media/image57.jpeg"/></Relationships>
</file>

<file path=ppt/slides/_rels/slide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43.xml"/><Relationship Id="rId4" Type="http://schemas.openxmlformats.org/officeDocument/2006/relationships/image" Target="../media/image22.jpeg"/></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0.xml"/><Relationship Id="rId1" Type="http://schemas.openxmlformats.org/officeDocument/2006/relationships/slideLayout" Target="../slideLayouts/slideLayout43.xml"/></Relationships>
</file>

<file path=ppt/slides/_rels/slide31.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notesSlide" Target="../notesSlides/notesSlide31.xml"/><Relationship Id="rId7" Type="http://schemas.openxmlformats.org/officeDocument/2006/relationships/image" Target="../media/image60.png"/><Relationship Id="rId2" Type="http://schemas.openxmlformats.org/officeDocument/2006/relationships/slideLayout" Target="../slideLayouts/slideLayout43.xml"/><Relationship Id="rId1" Type="http://schemas.openxmlformats.org/officeDocument/2006/relationships/vmlDrawing" Target="../drawings/vmlDrawing6.vml"/><Relationship Id="rId6" Type="http://schemas.openxmlformats.org/officeDocument/2006/relationships/oleObject" Target="../embeddings/oleObject7.bin"/><Relationship Id="rId5" Type="http://schemas.openxmlformats.org/officeDocument/2006/relationships/image" Target="../media/image62.jpeg"/><Relationship Id="rId4" Type="http://schemas.openxmlformats.org/officeDocument/2006/relationships/image" Target="../media/image61.png"/></Relationships>
</file>

<file path=ppt/slides/_rels/slide3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2.xml"/><Relationship Id="rId1" Type="http://schemas.openxmlformats.org/officeDocument/2006/relationships/slideLayout" Target="../slideLayouts/slideLayout43.xml"/></Relationships>
</file>

<file path=ppt/slides/_rels/slide3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3.xml"/><Relationship Id="rId1" Type="http://schemas.openxmlformats.org/officeDocument/2006/relationships/slideLayout" Target="../slideLayouts/slideLayout43.xml"/><Relationship Id="rId4" Type="http://schemas.openxmlformats.org/officeDocument/2006/relationships/image" Target="../media/image66.png"/></Relationships>
</file>

<file path=ppt/slides/_rels/slide3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4.xml"/><Relationship Id="rId1" Type="http://schemas.openxmlformats.org/officeDocument/2006/relationships/slideLayout" Target="../slideLayouts/slideLayout43.xml"/><Relationship Id="rId4" Type="http://schemas.openxmlformats.org/officeDocument/2006/relationships/image" Target="../media/image68.jpeg"/></Relationships>
</file>

<file path=ppt/slides/_rels/slide3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5.xml"/><Relationship Id="rId1" Type="http://schemas.openxmlformats.org/officeDocument/2006/relationships/slideLayout" Target="../slideLayouts/slideLayout43.xml"/></Relationships>
</file>

<file path=ppt/slides/_rels/slide3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6.xml"/><Relationship Id="rId1" Type="http://schemas.openxmlformats.org/officeDocument/2006/relationships/slideLayout" Target="../slideLayouts/slideLayout43.xml"/></Relationships>
</file>

<file path=ppt/slides/_rels/slide37.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7.xml"/><Relationship Id="rId1" Type="http://schemas.openxmlformats.org/officeDocument/2006/relationships/slideLayout" Target="../slideLayouts/slideLayout43.xml"/><Relationship Id="rId5" Type="http://schemas.openxmlformats.org/officeDocument/2006/relationships/image" Target="../media/image73.jpeg"/><Relationship Id="rId4" Type="http://schemas.openxmlformats.org/officeDocument/2006/relationships/image" Target="../media/image72.png"/></Relationships>
</file>

<file path=ppt/slides/_rels/slide3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8.xml"/><Relationship Id="rId1" Type="http://schemas.openxmlformats.org/officeDocument/2006/relationships/slideLayout" Target="../slideLayouts/slideLayout43.xml"/></Relationships>
</file>

<file path=ppt/slides/_rels/slide3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9.xml"/><Relationship Id="rId1" Type="http://schemas.openxmlformats.org/officeDocument/2006/relationships/slideLayout" Target="../slideLayouts/slideLayout43.xml"/><Relationship Id="rId4" Type="http://schemas.openxmlformats.org/officeDocument/2006/relationships/image" Target="../media/image76.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25.jpeg"/><Relationship Id="rId2" Type="http://schemas.openxmlformats.org/officeDocument/2006/relationships/slideLayout" Target="../slideLayouts/slideLayout43.xml"/><Relationship Id="rId1" Type="http://schemas.openxmlformats.org/officeDocument/2006/relationships/vmlDrawing" Target="../drawings/vmlDrawing1.vml"/><Relationship Id="rId6" Type="http://schemas.openxmlformats.org/officeDocument/2006/relationships/image" Target="../media/image23.png"/><Relationship Id="rId5" Type="http://schemas.openxmlformats.org/officeDocument/2006/relationships/oleObject" Target="../embeddings/oleObject1.bin"/><Relationship Id="rId4" Type="http://schemas.openxmlformats.org/officeDocument/2006/relationships/image" Target="../media/image24.png"/></Relationships>
</file>

<file path=ppt/slides/_rels/slide4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0.xml"/><Relationship Id="rId1" Type="http://schemas.openxmlformats.org/officeDocument/2006/relationships/slideLayout" Target="../slideLayouts/slideLayout4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3.xml"/></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43.xml"/><Relationship Id="rId4" Type="http://schemas.openxmlformats.org/officeDocument/2006/relationships/image" Target="../media/image27.jpg"/></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43.xml"/><Relationship Id="rId4" Type="http://schemas.openxmlformats.org/officeDocument/2006/relationships/image" Target="../media/image29.jpe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43.xml"/></Relationships>
</file>

<file path=ppt/slides/_rels/slide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8.xml"/><Relationship Id="rId1" Type="http://schemas.openxmlformats.org/officeDocument/2006/relationships/slideLayout" Target="../slideLayouts/slideLayout43.xml"/><Relationship Id="rId4" Type="http://schemas.openxmlformats.org/officeDocument/2006/relationships/image" Target="../media/image32.jp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4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44E00B-4DFA-4AB0-8D15-60A4D28BEFB5}"/>
              </a:ext>
            </a:extLst>
          </p:cNvPr>
          <p:cNvSpPr/>
          <p:nvPr/>
        </p:nvSpPr>
        <p:spPr>
          <a:xfrm>
            <a:off x="2324100" y="-10454"/>
            <a:ext cx="7543800" cy="1446550"/>
          </a:xfrm>
          <a:prstGeom prst="rect">
            <a:avLst/>
          </a:prstGeom>
        </p:spPr>
        <p:txBody>
          <a:bodyPr wrap="square">
            <a:spAutoFit/>
          </a:bodyPr>
          <a:lstStyle/>
          <a:p>
            <a:pPr algn="ctr" eaLnBrk="1" fontAlgn="auto" hangingPunct="1">
              <a:spcBef>
                <a:spcPts val="0"/>
              </a:spcBef>
              <a:spcAft>
                <a:spcPts val="0"/>
              </a:spcAft>
              <a:defRPr/>
            </a:pPr>
            <a:r>
              <a:rPr lang="en-US" sz="4400" b="1" kern="0" dirty="0">
                <a:effectLst/>
                <a:ea typeface="+mj-ea"/>
                <a:cs typeface="Arial" panose="020B0604020202020204" pitchFamily="34" charset="0"/>
              </a:rPr>
              <a:t>Chapter 1 </a:t>
            </a:r>
            <a:br>
              <a:rPr lang="en-US" sz="4400" b="1" kern="0" dirty="0">
                <a:effectLst/>
                <a:ea typeface="+mj-ea"/>
                <a:cs typeface="Arial" panose="020B0604020202020204" pitchFamily="34" charset="0"/>
              </a:rPr>
            </a:br>
            <a:r>
              <a:rPr lang="en-US" sz="4400" b="1" kern="0" dirty="0">
                <a:effectLst/>
                <a:ea typeface="+mj-ea"/>
                <a:cs typeface="Arial" panose="020B0604020202020204" pitchFamily="34" charset="0"/>
              </a:rPr>
              <a:t>Erosion and Sedimentation</a:t>
            </a:r>
            <a:endParaRPr lang="en-US" sz="4400" kern="0" dirty="0">
              <a:effectLst/>
            </a:endParaRPr>
          </a:p>
        </p:txBody>
      </p:sp>
      <p:pic>
        <p:nvPicPr>
          <p:cNvPr id="4" name="Picture 1027" descr="P1060059">
            <a:extLst>
              <a:ext uri="{FF2B5EF4-FFF2-40B4-BE49-F238E27FC236}">
                <a16:creationId xmlns:a16="http://schemas.microsoft.com/office/drawing/2014/main" id="{292F78CD-DB8C-4084-8B2A-1A9A92FA7A81}"/>
              </a:ext>
            </a:extLst>
          </p:cNvPr>
          <p:cNvPicPr>
            <a:picLocks noChangeAspect="1" noChangeArrowheads="1"/>
          </p:cNvPicPr>
          <p:nvPr/>
        </p:nvPicPr>
        <p:blipFill rotWithShape="1">
          <a:blip r:embed="rId3">
            <a:lum bright="6000" contrast="12000"/>
            <a:extLst>
              <a:ext uri="{28A0092B-C50C-407E-A947-70E740481C1C}">
                <a14:useLocalDpi xmlns:a14="http://schemas.microsoft.com/office/drawing/2010/main" val="0"/>
              </a:ext>
            </a:extLst>
          </a:blip>
          <a:srcRect b="15632"/>
          <a:stretch/>
        </p:blipFill>
        <p:spPr bwMode="auto">
          <a:xfrm>
            <a:off x="0" y="1524000"/>
            <a:ext cx="12192000" cy="48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029" descr="PC1400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2645" y="1598926"/>
            <a:ext cx="7326710" cy="525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6" name="Rectangle 1028"/>
          <p:cNvSpPr>
            <a:spLocks noGrp="1" noChangeArrowheads="1"/>
          </p:cNvSpPr>
          <p:nvPr>
            <p:ph type="title" idx="4294967295"/>
          </p:nvPr>
        </p:nvSpPr>
        <p:spPr bwMode="auto">
          <a:xfrm>
            <a:off x="4574778" y="100013"/>
            <a:ext cx="3042444" cy="1325562"/>
          </a:xfrm>
          <a:prstGeom prst="rect">
            <a:avLst/>
          </a:prstGeom>
          <a:ln w="12700">
            <a:miter lim="800000"/>
            <a:headEnd/>
            <a:tailEnd/>
          </a:ln>
        </p:spPr>
        <p:txBody>
          <a:bodyPr vert="horz" wrap="square" lIns="90488" tIns="44450" rIns="90488" bIns="44450" numCol="1" anchor="ctr" anchorCtr="0" compatLnSpc="1">
            <a:prstTxWarp prst="textNoShape">
              <a:avLst/>
            </a:prstTxWarp>
          </a:bodyPr>
          <a:lstStyle/>
          <a:p>
            <a:pPr>
              <a:defRPr/>
            </a:pPr>
            <a:r>
              <a:rPr lang="en-US" sz="4400" dirty="0">
                <a:solidFill>
                  <a:schemeClr val="bg1"/>
                </a:solidFill>
                <a:effectLst>
                  <a:outerShdw blurRad="38100" dist="38100" dir="2700000" algn="tl">
                    <a:srgbClr val="000000">
                      <a:alpha val="43137"/>
                    </a:srgbClr>
                  </a:outerShdw>
                </a:effectLst>
                <a:latin typeface="Arial" panose="020B0604020202020204" pitchFamily="34" charset="0"/>
              </a:rPr>
              <a:t>Rill Erosion</a:t>
            </a:r>
          </a:p>
        </p:txBody>
      </p:sp>
      <p:sp>
        <p:nvSpPr>
          <p:cNvPr id="3" name="Arrow: Down 2">
            <a:extLst>
              <a:ext uri="{FF2B5EF4-FFF2-40B4-BE49-F238E27FC236}">
                <a16:creationId xmlns:a16="http://schemas.microsoft.com/office/drawing/2014/main" id="{F2FFEE19-32D7-4DE7-915D-C6A74B2A62B4}"/>
              </a:ext>
            </a:extLst>
          </p:cNvPr>
          <p:cNvSpPr/>
          <p:nvPr/>
        </p:nvSpPr>
        <p:spPr>
          <a:xfrm rot="19448132">
            <a:off x="3523145" y="1319757"/>
            <a:ext cx="353825" cy="1154613"/>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Arrow: Down 5">
            <a:extLst>
              <a:ext uri="{FF2B5EF4-FFF2-40B4-BE49-F238E27FC236}">
                <a16:creationId xmlns:a16="http://schemas.microsoft.com/office/drawing/2014/main" id="{E597BEC8-2C6B-4581-AE6E-A6482AC8CB0F}"/>
              </a:ext>
            </a:extLst>
          </p:cNvPr>
          <p:cNvSpPr/>
          <p:nvPr/>
        </p:nvSpPr>
        <p:spPr>
          <a:xfrm rot="19448132">
            <a:off x="6124880" y="1600896"/>
            <a:ext cx="242195" cy="841534"/>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65540" name="Rectangle 4"/>
          <p:cNvSpPr>
            <a:spLocks noGrp="1" noChangeArrowheads="1"/>
          </p:cNvSpPr>
          <p:nvPr>
            <p:ph type="title" idx="4294967295"/>
          </p:nvPr>
        </p:nvSpPr>
        <p:spPr bwMode="auto">
          <a:xfrm>
            <a:off x="4267200" y="152400"/>
            <a:ext cx="3657600" cy="1325563"/>
          </a:xfrm>
          <a:prstGeom prst="rect">
            <a:avLst/>
          </a:prstGeom>
          <a:ln w="12700">
            <a:miter lim="800000"/>
            <a:headEnd/>
            <a:tailEnd/>
          </a:ln>
        </p:spPr>
        <p:txBody>
          <a:bodyPr vert="horz" wrap="square" lIns="90488" tIns="44450" rIns="90488" bIns="44450" numCol="1" anchor="ctr" anchorCtr="0" compatLnSpc="1">
            <a:prstTxWarp prst="textNoShape">
              <a:avLst/>
            </a:prstTxWarp>
          </a:bodyPr>
          <a:lstStyle/>
          <a:p>
            <a:pPr>
              <a:defRPr/>
            </a:pPr>
            <a:r>
              <a:rPr lang="en-US" sz="4400" dirty="0">
                <a:solidFill>
                  <a:schemeClr val="bg1"/>
                </a:solidFill>
                <a:effectLst>
                  <a:outerShdw blurRad="38100" dist="38100" dir="2700000" algn="tl">
                    <a:srgbClr val="000000">
                      <a:alpha val="43137"/>
                    </a:srgbClr>
                  </a:outerShdw>
                </a:effectLst>
                <a:latin typeface="Arial" panose="020B0604020202020204" pitchFamily="34" charset="0"/>
              </a:rPr>
              <a:t>Gully Erosion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idx="4294967295"/>
          </p:nvPr>
        </p:nvSpPr>
        <p:spPr>
          <a:xfrm>
            <a:off x="4082257" y="304800"/>
            <a:ext cx="4027487" cy="1066800"/>
          </a:xfrm>
          <a:prstGeom prst="rect">
            <a:avLst/>
          </a:prstGeom>
        </p:spPr>
        <p:txBody>
          <a:bodyPr/>
          <a:lstStyle/>
          <a:p>
            <a:pPr algn="ctr"/>
            <a:r>
              <a:rPr lang="en-US" sz="4400" dirty="0">
                <a:solidFill>
                  <a:schemeClr val="bg1"/>
                </a:solidFill>
                <a:effectLst>
                  <a:outerShdw blurRad="38100" dist="38100" dir="2700000" algn="tl">
                    <a:srgbClr val="000000">
                      <a:alpha val="43137"/>
                    </a:srgbClr>
                  </a:outerShdw>
                </a:effectLst>
                <a:latin typeface="Arial" panose="020B0604020202020204" pitchFamily="34" charset="0"/>
              </a:rPr>
              <a:t>Rill vs. Gully</a:t>
            </a:r>
          </a:p>
        </p:txBody>
      </p:sp>
      <p:pic>
        <p:nvPicPr>
          <p:cNvPr id="156676" name="Picture 4" descr="drive_gully1"/>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tretch>
            <a:fillRect/>
          </a:stretch>
        </p:blipFill>
        <p:spPr bwMode="auto">
          <a:xfrm>
            <a:off x="0" y="3346450"/>
            <a:ext cx="6775450" cy="35115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609600" y="1243253"/>
            <a:ext cx="9999209" cy="2123658"/>
          </a:xfrm>
          <a:prstGeom prst="rect">
            <a:avLst/>
          </a:prstGeom>
          <a:noFill/>
        </p:spPr>
        <p:txBody>
          <a:bodyPr wrap="square" rtlCol="0">
            <a:spAutoFit/>
          </a:bodyPr>
          <a:lstStyle/>
          <a:p>
            <a:r>
              <a:rPr lang="en-US" dirty="0">
                <a:effectLst/>
              </a:rPr>
              <a:t>What is the difference between a rill and a gully?</a:t>
            </a:r>
          </a:p>
          <a:p>
            <a:r>
              <a:rPr lang="en-US" dirty="0">
                <a:effectLst/>
              </a:rPr>
              <a:t>Rills are small - a few inches wide/deep </a:t>
            </a:r>
          </a:p>
          <a:p>
            <a:r>
              <a:rPr lang="en-US" dirty="0">
                <a:effectLst/>
              </a:rPr>
              <a:t>Gullies are large and difficult to correct</a:t>
            </a:r>
          </a:p>
          <a:p>
            <a:r>
              <a:rPr lang="en-US" dirty="0">
                <a:effectLst/>
              </a:rPr>
              <a:t>Given enough time, soil depth, and water flow – rills will become gullies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050" descr="Slope Failure 2"/>
          <p:cNvPicPr>
            <a:picLocks noChangeAspect="1" noChangeArrowheads="1"/>
          </p:cNvPicPr>
          <p:nvPr/>
        </p:nvPicPr>
        <p:blipFill>
          <a:blip r:embed="rId3">
            <a:lum contrast="6000"/>
            <a:extLst>
              <a:ext uri="{28A0092B-C50C-407E-A947-70E740481C1C}">
                <a14:useLocalDpi xmlns:a14="http://schemas.microsoft.com/office/drawing/2010/main" val="0"/>
              </a:ext>
            </a:extLst>
          </a:blip>
          <a:srcRect/>
          <a:stretch>
            <a:fillRect/>
          </a:stretch>
        </p:blipFill>
        <p:spPr bwMode="auto">
          <a:xfrm>
            <a:off x="1581706" y="1599104"/>
            <a:ext cx="9028588" cy="5248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idx="4294967295"/>
          </p:nvPr>
        </p:nvSpPr>
        <p:spPr>
          <a:xfrm>
            <a:off x="2291557" y="0"/>
            <a:ext cx="7608887" cy="1325562"/>
          </a:xfrm>
          <a:prstGeom prst="rect">
            <a:avLst/>
          </a:prstGeom>
        </p:spPr>
        <p:txBody>
          <a:bodyPr>
            <a:normAutofit/>
          </a:bodyPr>
          <a:lstStyle/>
          <a:p>
            <a:pPr algn="ctr"/>
            <a:r>
              <a:rPr lang="en-US" sz="4400" dirty="0">
                <a:solidFill>
                  <a:schemeClr val="bg1"/>
                </a:solidFill>
                <a:effectLst>
                  <a:outerShdw blurRad="38100" dist="38100" dir="2700000" algn="tl">
                    <a:srgbClr val="000000">
                      <a:alpha val="43137"/>
                    </a:srgbClr>
                  </a:outerShdw>
                </a:effectLst>
                <a:latin typeface="Arial" panose="020B0604020202020204" pitchFamily="34" charset="0"/>
              </a:rPr>
              <a:t>Stream and Channel Erosion (Mass Wasting)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idx="4294967295"/>
          </p:nvPr>
        </p:nvSpPr>
        <p:spPr bwMode="auto">
          <a:xfrm>
            <a:off x="1536700" y="5676405"/>
            <a:ext cx="2743200" cy="604837"/>
          </a:xfrm>
          <a:prstGeom prst="rect">
            <a:avLst/>
          </a:prstGeom>
          <a:ln w="12700">
            <a:miter lim="800000"/>
            <a:headEnd/>
            <a:tailEnd/>
          </a:ln>
        </p:spPr>
        <p:txBody>
          <a:bodyPr vert="horz" wrap="square" lIns="90488" tIns="44450" rIns="90488" bIns="44450" numCol="1" anchor="t" anchorCtr="0" compatLnSpc="1">
            <a:prstTxWarp prst="textNoShape">
              <a:avLst/>
            </a:prstTxWarp>
            <a:noAutofit/>
          </a:bodyPr>
          <a:lstStyle/>
          <a:p>
            <a:pPr marL="0" indent="0">
              <a:lnSpc>
                <a:spcPct val="120000"/>
              </a:lnSpc>
              <a:buNone/>
              <a:defRPr/>
            </a:pPr>
            <a:r>
              <a:rPr lang="en-US" sz="2800" b="1" dirty="0">
                <a:latin typeface="Arial" panose="020B0604020202020204" pitchFamily="34" charset="0"/>
                <a:cs typeface="Arial" panose="020B0604020202020204" pitchFamily="34" charset="0"/>
              </a:rPr>
              <a:t>3) Topography</a:t>
            </a:r>
          </a:p>
        </p:txBody>
      </p:sp>
      <p:sp>
        <p:nvSpPr>
          <p:cNvPr id="9218" name="Rectangle 2"/>
          <p:cNvSpPr>
            <a:spLocks noGrp="1" noChangeArrowheads="1"/>
          </p:cNvSpPr>
          <p:nvPr>
            <p:ph type="title" idx="4294967295"/>
          </p:nvPr>
        </p:nvSpPr>
        <p:spPr bwMode="auto">
          <a:xfrm>
            <a:off x="1536700" y="30674"/>
            <a:ext cx="10121900" cy="1325563"/>
          </a:xfrm>
          <a:prstGeom prst="rect">
            <a:avLst/>
          </a:prstGeom>
          <a:ln w="12700">
            <a:miter lim="800000"/>
            <a:headEnd/>
            <a:tailEnd/>
          </a:ln>
        </p:spPr>
        <p:txBody>
          <a:bodyPr vert="horz" wrap="square" lIns="90488" tIns="44450" rIns="90488" bIns="44450" numCol="1" anchor="ctr" anchorCtr="0" compatLnSpc="1">
            <a:prstTxWarp prst="textNoShape">
              <a:avLst/>
            </a:prstTxWarp>
            <a:normAutofit/>
          </a:bodyPr>
          <a:lstStyle/>
          <a:p>
            <a:pPr>
              <a:defRPr/>
            </a:pPr>
            <a:r>
              <a:rPr lang="en-US" sz="4400" b="1" dirty="0">
                <a:solidFill>
                  <a:schemeClr val="bg1"/>
                </a:solidFill>
                <a:effectLst>
                  <a:outerShdw blurRad="38100" dist="38100" dir="2700000" algn="tl">
                    <a:srgbClr val="000000">
                      <a:alpha val="43137"/>
                    </a:srgbClr>
                  </a:outerShdw>
                </a:effectLst>
                <a:latin typeface="Arial" panose="020B0604020202020204" pitchFamily="34" charset="0"/>
              </a:rPr>
              <a:t>1.4 </a:t>
            </a:r>
            <a:r>
              <a:rPr lang="en-US" sz="4400" b="1" u="sng" dirty="0">
                <a:solidFill>
                  <a:schemeClr val="bg1"/>
                </a:solidFill>
                <a:effectLst>
                  <a:outerShdw blurRad="38100" dist="38100" dir="2700000" algn="tl">
                    <a:srgbClr val="000000">
                      <a:alpha val="43137"/>
                    </a:srgbClr>
                  </a:outerShdw>
                </a:effectLst>
                <a:latin typeface="Arial" panose="020B0604020202020204" pitchFamily="34" charset="0"/>
              </a:rPr>
              <a:t>Four</a:t>
            </a:r>
            <a:r>
              <a:rPr lang="en-US" sz="4400" b="1" dirty="0">
                <a:solidFill>
                  <a:schemeClr val="bg1"/>
                </a:solidFill>
                <a:effectLst>
                  <a:outerShdw blurRad="38100" dist="38100" dir="2700000" algn="tl">
                    <a:srgbClr val="000000">
                      <a:alpha val="43137"/>
                    </a:srgbClr>
                  </a:outerShdw>
                </a:effectLst>
                <a:latin typeface="Arial" panose="020B0604020202020204" pitchFamily="34" charset="0"/>
              </a:rPr>
              <a:t> Factors Influencing Erosion</a:t>
            </a:r>
          </a:p>
        </p:txBody>
      </p:sp>
      <p:grpSp>
        <p:nvGrpSpPr>
          <p:cNvPr id="2" name="Group 1"/>
          <p:cNvGrpSpPr/>
          <p:nvPr/>
        </p:nvGrpSpPr>
        <p:grpSpPr>
          <a:xfrm>
            <a:off x="2985582" y="2205435"/>
            <a:ext cx="5548818" cy="3307060"/>
            <a:chOff x="2133600" y="2286000"/>
            <a:chExt cx="4534911" cy="2552700"/>
          </a:xfrm>
        </p:grpSpPr>
        <p:graphicFrame>
          <p:nvGraphicFramePr>
            <p:cNvPr id="29700" name="Object 1024"/>
            <p:cNvGraphicFramePr>
              <a:graphicFrameLocks noChangeAspect="1"/>
            </p:cNvGraphicFramePr>
            <p:nvPr>
              <p:extLst>
                <p:ext uri="{D42A27DB-BD31-4B8C-83A1-F6EECF244321}">
                  <p14:modId xmlns:p14="http://schemas.microsoft.com/office/powerpoint/2010/main" val="1425082149"/>
                </p:ext>
              </p:extLst>
            </p:nvPr>
          </p:nvGraphicFramePr>
          <p:xfrm>
            <a:off x="2133600" y="2286000"/>
            <a:ext cx="4534911" cy="2552700"/>
          </p:xfrm>
          <a:graphic>
            <a:graphicData uri="http://schemas.openxmlformats.org/presentationml/2006/ole">
              <mc:AlternateContent xmlns:mc="http://schemas.openxmlformats.org/markup-compatibility/2006">
                <mc:Choice xmlns:v="urn:schemas-microsoft-com:vml" Requires="v">
                  <p:oleObj spid="_x0000_s29825" name="Clip" r:id="rId4" imgW="5614988" imgH="3162300" progId="MS_ClipArt_Gallery.5">
                    <p:embed/>
                  </p:oleObj>
                </mc:Choice>
                <mc:Fallback>
                  <p:oleObj name="Clip" r:id="rId4" imgW="5614988" imgH="3162300" progId="MS_ClipArt_Gallery.5">
                    <p:embed/>
                    <p:pic>
                      <p:nvPicPr>
                        <p:cNvPr id="0" name="Object 10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2286000"/>
                          <a:ext cx="4534911" cy="2552700"/>
                        </a:xfrm>
                        <a:prstGeom prst="rect">
                          <a:avLst/>
                        </a:prstGeom>
                        <a:noFill/>
                        <a:ln>
                          <a:noFill/>
                        </a:ln>
                        <a:effectLst/>
                      </p:spPr>
                    </p:pic>
                  </p:oleObj>
                </mc:Fallback>
              </mc:AlternateContent>
            </a:graphicData>
          </a:graphic>
        </p:graphicFrame>
        <p:sp>
          <p:nvSpPr>
            <p:cNvPr id="29701" name="Text Box 6"/>
            <p:cNvSpPr txBox="1">
              <a:spLocks noChangeArrowheads="1"/>
            </p:cNvSpPr>
            <p:nvPr/>
          </p:nvSpPr>
          <p:spPr bwMode="auto">
            <a:xfrm>
              <a:off x="3562855" y="3378993"/>
              <a:ext cx="1676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50000"/>
                </a:spcBef>
                <a:spcAft>
                  <a:spcPct val="0"/>
                </a:spcAft>
                <a:defRPr sz="2400">
                  <a:solidFill>
                    <a:schemeClr val="tx1"/>
                  </a:solidFill>
                  <a:latin typeface="Arial" panose="020B0604020202020204" pitchFamily="34" charset="0"/>
                </a:defRPr>
              </a:lvl6pPr>
              <a:lvl7pPr marL="2971800" indent="-228600" eaLnBrk="0" fontAlgn="base" hangingPunct="0">
                <a:spcBef>
                  <a:spcPct val="50000"/>
                </a:spcBef>
                <a:spcAft>
                  <a:spcPct val="0"/>
                </a:spcAft>
                <a:defRPr sz="2400">
                  <a:solidFill>
                    <a:schemeClr val="tx1"/>
                  </a:solidFill>
                  <a:latin typeface="Arial" panose="020B0604020202020204" pitchFamily="34" charset="0"/>
                </a:defRPr>
              </a:lvl7pPr>
              <a:lvl8pPr marL="3429000" indent="-228600" eaLnBrk="0" fontAlgn="base" hangingPunct="0">
                <a:spcBef>
                  <a:spcPct val="50000"/>
                </a:spcBef>
                <a:spcAft>
                  <a:spcPct val="0"/>
                </a:spcAft>
                <a:defRPr sz="2400">
                  <a:solidFill>
                    <a:schemeClr val="tx1"/>
                  </a:solidFill>
                  <a:latin typeface="Arial" panose="020B0604020202020204" pitchFamily="34" charset="0"/>
                </a:defRPr>
              </a:lvl8pPr>
              <a:lvl9pPr marL="3886200" indent="-228600" eaLnBrk="0" fontAlgn="base" hangingPunct="0">
                <a:spcBef>
                  <a:spcPct val="50000"/>
                </a:spcBef>
                <a:spcAft>
                  <a:spcPct val="0"/>
                </a:spcAft>
                <a:defRPr sz="2400">
                  <a:solidFill>
                    <a:schemeClr val="tx1"/>
                  </a:solidFill>
                  <a:latin typeface="Arial" panose="020B0604020202020204" pitchFamily="34" charset="0"/>
                </a:defRPr>
              </a:lvl9pPr>
            </a:lstStyle>
            <a:p>
              <a:pPr algn="ctr"/>
              <a:r>
                <a:rPr lang="en-US" altLang="en-US" b="1" dirty="0">
                  <a:solidFill>
                    <a:schemeClr val="tx2"/>
                  </a:solidFill>
                  <a:effectLst/>
                  <a:latin typeface="Times New Roman" panose="02020603050405020304" pitchFamily="18" charset="0"/>
                </a:rPr>
                <a:t>EROSION</a:t>
              </a:r>
              <a:endParaRPr lang="en-US" altLang="en-US" b="1" dirty="0">
                <a:effectLst/>
                <a:latin typeface="Times New Roman" panose="02020603050405020304" pitchFamily="18" charset="0"/>
              </a:endParaRPr>
            </a:p>
          </p:txBody>
        </p:sp>
      </p:grpSp>
      <p:sp>
        <p:nvSpPr>
          <p:cNvPr id="8" name="Rectangle 3"/>
          <p:cNvSpPr txBox="1">
            <a:spLocks noChangeArrowheads="1"/>
          </p:cNvSpPr>
          <p:nvPr/>
        </p:nvSpPr>
        <p:spPr bwMode="auto">
          <a:xfrm>
            <a:off x="1169482" y="1663816"/>
            <a:ext cx="4164518" cy="575072"/>
          </a:xfrm>
          <a:prstGeom prst="rect">
            <a:avLst/>
          </a:prstGeom>
          <a:ln w="12700">
            <a:miter lim="800000"/>
            <a:headEnd/>
            <a:tailEnd/>
          </a:ln>
        </p:spPr>
        <p:txBody>
          <a:bodyPr vert="horz" wrap="square" lIns="90488" tIns="44450" rIns="90488" bIns="44450" numCol="1" rtlCol="0" anchor="t" anchorCtr="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lnSpc>
                <a:spcPct val="120000"/>
              </a:lnSpc>
              <a:spcAft>
                <a:spcPts val="0"/>
              </a:spcAft>
              <a:buNone/>
              <a:defRPr/>
            </a:pPr>
            <a:r>
              <a:rPr lang="en-US" b="1" dirty="0">
                <a:effectLst/>
                <a:latin typeface="Arial" panose="020B0604020202020204" pitchFamily="34" charset="0"/>
                <a:cs typeface="Arial" panose="020B0604020202020204" pitchFamily="34" charset="0"/>
              </a:rPr>
              <a:t>1) Soil characteristics</a:t>
            </a:r>
          </a:p>
        </p:txBody>
      </p:sp>
      <p:sp>
        <p:nvSpPr>
          <p:cNvPr id="9" name="Rectangle 3"/>
          <p:cNvSpPr txBox="1">
            <a:spLocks noChangeArrowheads="1"/>
          </p:cNvSpPr>
          <p:nvPr/>
        </p:nvSpPr>
        <p:spPr bwMode="auto">
          <a:xfrm>
            <a:off x="7466518" y="5616277"/>
            <a:ext cx="3517900" cy="725092"/>
          </a:xfrm>
          <a:prstGeom prst="rect">
            <a:avLst/>
          </a:prstGeom>
          <a:ln w="12700">
            <a:miter lim="800000"/>
            <a:headEnd/>
            <a:tailEnd/>
          </a:ln>
        </p:spPr>
        <p:txBody>
          <a:bodyPr vert="horz" wrap="square" lIns="90488" tIns="44450" rIns="90488" bIns="44450" numCol="1" rtlCol="0" anchor="t" anchorCtr="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lnSpc>
                <a:spcPct val="120000"/>
              </a:lnSpc>
              <a:spcAft>
                <a:spcPts val="0"/>
              </a:spcAft>
              <a:buNone/>
              <a:defRPr/>
            </a:pPr>
            <a:r>
              <a:rPr lang="en-US" b="1" dirty="0">
                <a:effectLst/>
                <a:latin typeface="Arial" panose="020B0604020202020204" pitchFamily="34" charset="0"/>
                <a:cs typeface="Arial" panose="020B0604020202020204" pitchFamily="34" charset="0"/>
              </a:rPr>
              <a:t>4) Climate (rainfall)</a:t>
            </a:r>
          </a:p>
        </p:txBody>
      </p:sp>
      <p:sp>
        <p:nvSpPr>
          <p:cNvPr id="10" name="Rectangle 3"/>
          <p:cNvSpPr txBox="1">
            <a:spLocks noChangeArrowheads="1"/>
          </p:cNvSpPr>
          <p:nvPr/>
        </p:nvSpPr>
        <p:spPr bwMode="auto">
          <a:xfrm>
            <a:off x="7428418" y="1587616"/>
            <a:ext cx="3594100" cy="727472"/>
          </a:xfrm>
          <a:prstGeom prst="rect">
            <a:avLst/>
          </a:prstGeom>
          <a:ln w="12700">
            <a:miter lim="800000"/>
            <a:headEnd/>
            <a:tailEnd/>
          </a:ln>
        </p:spPr>
        <p:txBody>
          <a:bodyPr vert="horz" wrap="square" lIns="90488" tIns="44450" rIns="90488" bIns="44450" numCol="1" rtlCol="0" anchor="t" anchorCtr="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lnSpc>
                <a:spcPct val="120000"/>
              </a:lnSpc>
              <a:spcAft>
                <a:spcPts val="0"/>
              </a:spcAft>
              <a:buNone/>
              <a:defRPr/>
            </a:pPr>
            <a:r>
              <a:rPr lang="en-US" b="1" dirty="0">
                <a:effectLst/>
                <a:latin typeface="Arial" panose="020B0604020202020204" pitchFamily="34" charset="0"/>
                <a:cs typeface="Arial" panose="020B0604020202020204" pitchFamily="34" charset="0"/>
              </a:rPr>
              <a:t>2) Vegetative cover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bwMode="auto">
          <a:xfrm>
            <a:off x="2291557" y="153988"/>
            <a:ext cx="7608887" cy="1325562"/>
          </a:xfrm>
          <a:prstGeom prst="rect">
            <a:avLst/>
          </a:prstGeom>
          <a:ln w="12700">
            <a:miter lim="800000"/>
            <a:headEnd/>
            <a:tailEnd/>
          </a:ln>
        </p:spPr>
        <p:txBody>
          <a:bodyPr vert="horz" wrap="square" lIns="90488" tIns="44450" rIns="90488" bIns="44450" numCol="1" anchor="ctr" anchorCtr="0" compatLnSpc="1">
            <a:prstTxWarp prst="textNoShape">
              <a:avLst/>
            </a:prstTxWarp>
          </a:bodyPr>
          <a:lstStyle/>
          <a:p>
            <a:pPr>
              <a:defRPr/>
            </a:pPr>
            <a:r>
              <a:rPr lang="en-US" sz="4400" b="1" dirty="0">
                <a:solidFill>
                  <a:schemeClr val="bg1"/>
                </a:solidFill>
                <a:effectLst>
                  <a:outerShdw blurRad="38100" dist="38100" dir="2700000" algn="tl">
                    <a:srgbClr val="000000">
                      <a:alpha val="43137"/>
                    </a:srgbClr>
                  </a:outerShdw>
                </a:effectLst>
                <a:latin typeface="Arial" panose="020B0604020202020204" pitchFamily="34" charset="0"/>
              </a:rPr>
              <a:t> </a:t>
            </a:r>
            <a:r>
              <a:rPr lang="en-US" sz="4400" dirty="0">
                <a:solidFill>
                  <a:schemeClr val="bg1"/>
                </a:solidFill>
                <a:effectLst>
                  <a:outerShdw blurRad="38100" dist="38100" dir="2700000" algn="tl">
                    <a:srgbClr val="000000">
                      <a:alpha val="43137"/>
                    </a:srgbClr>
                  </a:outerShdw>
                </a:effectLst>
                <a:latin typeface="Arial" panose="020B0604020202020204" pitchFamily="34" charset="0"/>
              </a:rPr>
              <a:t>Factors Influencing Erosion</a:t>
            </a:r>
            <a:endParaRPr lang="en-US" sz="4400" b="1" dirty="0">
              <a:solidFill>
                <a:schemeClr val="bg1"/>
              </a:solidFill>
              <a:effectLst>
                <a:outerShdw blurRad="38100" dist="38100" dir="2700000" algn="tl">
                  <a:srgbClr val="000000">
                    <a:alpha val="43137"/>
                  </a:srgbClr>
                </a:outerShdw>
              </a:effectLst>
              <a:latin typeface="Arial" panose="020B0604020202020204" pitchFamily="34" charset="0"/>
            </a:endParaRPr>
          </a:p>
        </p:txBody>
      </p:sp>
      <p:grpSp>
        <p:nvGrpSpPr>
          <p:cNvPr id="3" name="Group 2"/>
          <p:cNvGrpSpPr/>
          <p:nvPr/>
        </p:nvGrpSpPr>
        <p:grpSpPr>
          <a:xfrm>
            <a:off x="4736490" y="1768191"/>
            <a:ext cx="6629400" cy="4168759"/>
            <a:chOff x="2590799" y="1834023"/>
            <a:chExt cx="6360005" cy="3327822"/>
          </a:xfrm>
        </p:grpSpPr>
        <p:grpSp>
          <p:nvGrpSpPr>
            <p:cNvPr id="2" name="Group 1"/>
            <p:cNvGrpSpPr/>
            <p:nvPr/>
          </p:nvGrpSpPr>
          <p:grpSpPr>
            <a:xfrm>
              <a:off x="2590799" y="1834023"/>
              <a:ext cx="6360005" cy="3327822"/>
              <a:chOff x="380998" y="1864516"/>
              <a:chExt cx="8634704" cy="3991651"/>
            </a:xfrm>
          </p:grpSpPr>
          <p:sp>
            <p:nvSpPr>
              <p:cNvPr id="30723" name="AutoShape 4"/>
              <p:cNvSpPr>
                <a:spLocks noChangeArrowheads="1"/>
              </p:cNvSpPr>
              <p:nvPr/>
            </p:nvSpPr>
            <p:spPr bwMode="auto">
              <a:xfrm>
                <a:off x="2746375" y="2492106"/>
                <a:ext cx="3505200" cy="2667000"/>
              </a:xfrm>
              <a:custGeom>
                <a:avLst/>
                <a:gdLst>
                  <a:gd name="T0" fmla="*/ 2147483647 w 21600"/>
                  <a:gd name="T1" fmla="*/ 2147483647 h 21600"/>
                  <a:gd name="T2" fmla="*/ 2147483647 w 21600"/>
                  <a:gd name="T3" fmla="*/ 2147483647 h 21600"/>
                  <a:gd name="T4" fmla="*/ 0 w 21600"/>
                  <a:gd name="T5" fmla="*/ 2147483647 h 21600"/>
                  <a:gd name="T6" fmla="*/ 2147483647 w 21600"/>
                  <a:gd name="T7" fmla="*/ 0 h 21600"/>
                  <a:gd name="T8" fmla="*/ 0 60000 65536"/>
                  <a:gd name="T9" fmla="*/ 5898240 60000 65536"/>
                  <a:gd name="T10" fmla="*/ 11796480 60000 65536"/>
                  <a:gd name="T11" fmla="*/ 17694720 60000 65536"/>
                  <a:gd name="T12" fmla="*/ 5400 w 21600"/>
                  <a:gd name="T13" fmla="*/ 5400 h 21600"/>
                  <a:gd name="T14" fmla="*/ 16200 w 21600"/>
                  <a:gd name="T15" fmla="*/ 16200 h 21600"/>
                </a:gdLst>
                <a:ahLst/>
                <a:cxnLst>
                  <a:cxn ang="T8">
                    <a:pos x="T0" y="T1"/>
                  </a:cxn>
                  <a:cxn ang="T9">
                    <a:pos x="T2" y="T3"/>
                  </a:cxn>
                  <a:cxn ang="T10">
                    <a:pos x="T4" y="T5"/>
                  </a:cxn>
                  <a:cxn ang="T11">
                    <a:pos x="T6" y="T7"/>
                  </a:cxn>
                </a:cxnLst>
                <a:rect l="T12" t="T13" r="T14" b="T15"/>
                <a:pathLst>
                  <a:path w="21600" h="21600">
                    <a:moveTo>
                      <a:pt x="5400" y="5400"/>
                    </a:moveTo>
                    <a:lnTo>
                      <a:pt x="9450" y="5400"/>
                    </a:lnTo>
                    <a:lnTo>
                      <a:pt x="9450" y="2700"/>
                    </a:lnTo>
                    <a:lnTo>
                      <a:pt x="8100" y="2700"/>
                    </a:lnTo>
                    <a:lnTo>
                      <a:pt x="10800" y="0"/>
                    </a:lnTo>
                    <a:lnTo>
                      <a:pt x="13500" y="2700"/>
                    </a:lnTo>
                    <a:lnTo>
                      <a:pt x="12150" y="2700"/>
                    </a:lnTo>
                    <a:lnTo>
                      <a:pt x="12150" y="5400"/>
                    </a:lnTo>
                    <a:lnTo>
                      <a:pt x="16200" y="5400"/>
                    </a:lnTo>
                    <a:lnTo>
                      <a:pt x="16200" y="9450"/>
                    </a:lnTo>
                    <a:lnTo>
                      <a:pt x="18900" y="9450"/>
                    </a:lnTo>
                    <a:lnTo>
                      <a:pt x="18900" y="8100"/>
                    </a:lnTo>
                    <a:lnTo>
                      <a:pt x="21600" y="10800"/>
                    </a:lnTo>
                    <a:lnTo>
                      <a:pt x="18900" y="13500"/>
                    </a:lnTo>
                    <a:lnTo>
                      <a:pt x="18900" y="12150"/>
                    </a:lnTo>
                    <a:lnTo>
                      <a:pt x="16200" y="12150"/>
                    </a:lnTo>
                    <a:lnTo>
                      <a:pt x="16200" y="16200"/>
                    </a:lnTo>
                    <a:lnTo>
                      <a:pt x="12150" y="16200"/>
                    </a:lnTo>
                    <a:lnTo>
                      <a:pt x="12150" y="18900"/>
                    </a:lnTo>
                    <a:lnTo>
                      <a:pt x="13500" y="18900"/>
                    </a:lnTo>
                    <a:lnTo>
                      <a:pt x="10800" y="21600"/>
                    </a:lnTo>
                    <a:lnTo>
                      <a:pt x="8100" y="18900"/>
                    </a:lnTo>
                    <a:lnTo>
                      <a:pt x="9450" y="18900"/>
                    </a:lnTo>
                    <a:lnTo>
                      <a:pt x="9450" y="16200"/>
                    </a:lnTo>
                    <a:lnTo>
                      <a:pt x="5400" y="16200"/>
                    </a:lnTo>
                    <a:lnTo>
                      <a:pt x="5400" y="12150"/>
                    </a:lnTo>
                    <a:lnTo>
                      <a:pt x="2700" y="12150"/>
                    </a:lnTo>
                    <a:lnTo>
                      <a:pt x="2700" y="13500"/>
                    </a:lnTo>
                    <a:lnTo>
                      <a:pt x="0" y="10800"/>
                    </a:lnTo>
                    <a:lnTo>
                      <a:pt x="2700" y="8100"/>
                    </a:lnTo>
                    <a:lnTo>
                      <a:pt x="2700" y="9450"/>
                    </a:lnTo>
                    <a:lnTo>
                      <a:pt x="5400" y="9450"/>
                    </a:lnTo>
                    <a:lnTo>
                      <a:pt x="5400" y="5400"/>
                    </a:lnTo>
                    <a:close/>
                  </a:path>
                </a:pathLst>
              </a:custGeom>
              <a:solidFill>
                <a:srgbClr val="CC6600"/>
              </a:solidFill>
              <a:ln w="12700">
                <a:solidFill>
                  <a:schemeClr val="tx1"/>
                </a:solidFill>
                <a:miter lim="800000"/>
                <a:headEnd/>
                <a:tailEnd/>
              </a:ln>
            </p:spPr>
            <p:txBody>
              <a:bodyPr wrap="none" anchor="ctr"/>
              <a:lstStyle/>
              <a:p>
                <a:endParaRPr lang="en-US" sz="1800"/>
              </a:p>
            </p:txBody>
          </p:sp>
          <p:sp>
            <p:nvSpPr>
              <p:cNvPr id="30725" name="Rectangle 6"/>
              <p:cNvSpPr>
                <a:spLocks noChangeArrowheads="1"/>
              </p:cNvSpPr>
              <p:nvPr/>
            </p:nvSpPr>
            <p:spPr bwMode="auto">
              <a:xfrm>
                <a:off x="3359853" y="1864516"/>
                <a:ext cx="2026207" cy="57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50000"/>
                  </a:spcBef>
                  <a:spcAft>
                    <a:spcPct val="0"/>
                  </a:spcAft>
                  <a:defRPr sz="2400">
                    <a:solidFill>
                      <a:schemeClr val="tx1"/>
                    </a:solidFill>
                    <a:latin typeface="Arial" panose="020B0604020202020204" pitchFamily="34" charset="0"/>
                  </a:defRPr>
                </a:lvl6pPr>
                <a:lvl7pPr marL="2971800" indent="-228600" eaLnBrk="0" fontAlgn="base" hangingPunct="0">
                  <a:spcBef>
                    <a:spcPct val="50000"/>
                  </a:spcBef>
                  <a:spcAft>
                    <a:spcPct val="0"/>
                  </a:spcAft>
                  <a:defRPr sz="2400">
                    <a:solidFill>
                      <a:schemeClr val="tx1"/>
                    </a:solidFill>
                    <a:latin typeface="Arial" panose="020B0604020202020204" pitchFamily="34" charset="0"/>
                  </a:defRPr>
                </a:lvl7pPr>
                <a:lvl8pPr marL="3429000" indent="-228600" eaLnBrk="0" fontAlgn="base" hangingPunct="0">
                  <a:spcBef>
                    <a:spcPct val="50000"/>
                  </a:spcBef>
                  <a:spcAft>
                    <a:spcPct val="0"/>
                  </a:spcAft>
                  <a:defRPr sz="2400">
                    <a:solidFill>
                      <a:schemeClr val="tx1"/>
                    </a:solidFill>
                    <a:latin typeface="Arial" panose="020B0604020202020204" pitchFamily="34" charset="0"/>
                  </a:defRPr>
                </a:lvl8pPr>
                <a:lvl9pPr marL="3886200" indent="-228600" eaLnBrk="0" fontAlgn="base" hangingPunct="0">
                  <a:spcBef>
                    <a:spcPct val="50000"/>
                  </a:spcBef>
                  <a:spcAft>
                    <a:spcPct val="0"/>
                  </a:spcAft>
                  <a:defRPr sz="2400">
                    <a:solidFill>
                      <a:schemeClr val="tx1"/>
                    </a:solidFill>
                    <a:latin typeface="Arial" panose="020B0604020202020204" pitchFamily="34" charset="0"/>
                  </a:defRPr>
                </a:lvl9pPr>
              </a:lstStyle>
              <a:p>
                <a:pPr>
                  <a:spcBef>
                    <a:spcPct val="0"/>
                  </a:spcBef>
                </a:pPr>
                <a:r>
                  <a:rPr lang="en-US" altLang="en-US" sz="2800" dirty="0">
                    <a:effectLst/>
                  </a:rPr>
                  <a:t>Texture</a:t>
                </a:r>
              </a:p>
            </p:txBody>
          </p:sp>
          <p:sp>
            <p:nvSpPr>
              <p:cNvPr id="30726" name="Rectangle 7"/>
              <p:cNvSpPr>
                <a:spLocks noChangeArrowheads="1"/>
              </p:cNvSpPr>
              <p:nvPr/>
            </p:nvSpPr>
            <p:spPr bwMode="auto">
              <a:xfrm>
                <a:off x="380998" y="3352800"/>
                <a:ext cx="2666999" cy="10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50000"/>
                  </a:spcBef>
                  <a:spcAft>
                    <a:spcPct val="0"/>
                  </a:spcAft>
                  <a:defRPr sz="2400">
                    <a:solidFill>
                      <a:schemeClr val="tx1"/>
                    </a:solidFill>
                    <a:latin typeface="Arial" panose="020B0604020202020204" pitchFamily="34" charset="0"/>
                  </a:defRPr>
                </a:lvl6pPr>
                <a:lvl7pPr marL="2971800" indent="-228600" eaLnBrk="0" fontAlgn="base" hangingPunct="0">
                  <a:spcBef>
                    <a:spcPct val="50000"/>
                  </a:spcBef>
                  <a:spcAft>
                    <a:spcPct val="0"/>
                  </a:spcAft>
                  <a:defRPr sz="2400">
                    <a:solidFill>
                      <a:schemeClr val="tx1"/>
                    </a:solidFill>
                    <a:latin typeface="Arial" panose="020B0604020202020204" pitchFamily="34" charset="0"/>
                  </a:defRPr>
                </a:lvl7pPr>
                <a:lvl8pPr marL="3429000" indent="-228600" eaLnBrk="0" fontAlgn="base" hangingPunct="0">
                  <a:spcBef>
                    <a:spcPct val="50000"/>
                  </a:spcBef>
                  <a:spcAft>
                    <a:spcPct val="0"/>
                  </a:spcAft>
                  <a:defRPr sz="2400">
                    <a:solidFill>
                      <a:schemeClr val="tx1"/>
                    </a:solidFill>
                    <a:latin typeface="Arial" panose="020B0604020202020204" pitchFamily="34" charset="0"/>
                  </a:defRPr>
                </a:lvl8pPr>
                <a:lvl9pPr marL="3886200" indent="-228600" eaLnBrk="0" fontAlgn="base" hangingPunct="0">
                  <a:spcBef>
                    <a:spcPct val="50000"/>
                  </a:spcBef>
                  <a:spcAft>
                    <a:spcPct val="0"/>
                  </a:spcAft>
                  <a:defRPr sz="2400">
                    <a:solidFill>
                      <a:schemeClr val="tx1"/>
                    </a:solidFill>
                    <a:latin typeface="Arial" panose="020B0604020202020204" pitchFamily="34" charset="0"/>
                  </a:defRPr>
                </a:lvl9pPr>
              </a:lstStyle>
              <a:p>
                <a:pPr algn="ctr">
                  <a:spcBef>
                    <a:spcPct val="0"/>
                  </a:spcBef>
                </a:pPr>
                <a:r>
                  <a:rPr lang="en-US" altLang="en-US" sz="2800" dirty="0">
                    <a:effectLst/>
                  </a:rPr>
                  <a:t>Organic Matter</a:t>
                </a:r>
              </a:p>
            </p:txBody>
          </p:sp>
          <p:sp>
            <p:nvSpPr>
              <p:cNvPr id="30727" name="Rectangle 8"/>
              <p:cNvSpPr>
                <a:spLocks noChangeArrowheads="1"/>
              </p:cNvSpPr>
              <p:nvPr/>
            </p:nvSpPr>
            <p:spPr bwMode="auto">
              <a:xfrm>
                <a:off x="6553199" y="3592513"/>
                <a:ext cx="2462503" cy="57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50000"/>
                  </a:spcBef>
                  <a:spcAft>
                    <a:spcPct val="0"/>
                  </a:spcAft>
                  <a:defRPr sz="2400">
                    <a:solidFill>
                      <a:schemeClr val="tx1"/>
                    </a:solidFill>
                    <a:latin typeface="Arial" panose="020B0604020202020204" pitchFamily="34" charset="0"/>
                  </a:defRPr>
                </a:lvl6pPr>
                <a:lvl7pPr marL="2971800" indent="-228600" eaLnBrk="0" fontAlgn="base" hangingPunct="0">
                  <a:spcBef>
                    <a:spcPct val="50000"/>
                  </a:spcBef>
                  <a:spcAft>
                    <a:spcPct val="0"/>
                  </a:spcAft>
                  <a:defRPr sz="2400">
                    <a:solidFill>
                      <a:schemeClr val="tx1"/>
                    </a:solidFill>
                    <a:latin typeface="Arial" panose="020B0604020202020204" pitchFamily="34" charset="0"/>
                  </a:defRPr>
                </a:lvl7pPr>
                <a:lvl8pPr marL="3429000" indent="-228600" eaLnBrk="0" fontAlgn="base" hangingPunct="0">
                  <a:spcBef>
                    <a:spcPct val="50000"/>
                  </a:spcBef>
                  <a:spcAft>
                    <a:spcPct val="0"/>
                  </a:spcAft>
                  <a:defRPr sz="2400">
                    <a:solidFill>
                      <a:schemeClr val="tx1"/>
                    </a:solidFill>
                    <a:latin typeface="Arial" panose="020B0604020202020204" pitchFamily="34" charset="0"/>
                  </a:defRPr>
                </a:lvl8pPr>
                <a:lvl9pPr marL="3886200" indent="-228600" eaLnBrk="0" fontAlgn="base" hangingPunct="0">
                  <a:spcBef>
                    <a:spcPct val="50000"/>
                  </a:spcBef>
                  <a:spcAft>
                    <a:spcPct val="0"/>
                  </a:spcAft>
                  <a:defRPr sz="2400">
                    <a:solidFill>
                      <a:schemeClr val="tx1"/>
                    </a:solidFill>
                    <a:latin typeface="Arial" panose="020B0604020202020204" pitchFamily="34" charset="0"/>
                  </a:defRPr>
                </a:lvl9pPr>
              </a:lstStyle>
              <a:p>
                <a:pPr>
                  <a:spcBef>
                    <a:spcPct val="0"/>
                  </a:spcBef>
                </a:pPr>
                <a:r>
                  <a:rPr lang="en-US" altLang="en-US" sz="2800" dirty="0">
                    <a:effectLst/>
                  </a:rPr>
                  <a:t>Structure</a:t>
                </a:r>
                <a:endParaRPr lang="en-US" altLang="en-US" dirty="0">
                  <a:effectLst/>
                </a:endParaRPr>
              </a:p>
            </p:txBody>
          </p:sp>
          <p:sp>
            <p:nvSpPr>
              <p:cNvPr id="30728" name="Rectangle 9"/>
              <p:cNvSpPr>
                <a:spLocks noChangeArrowheads="1"/>
              </p:cNvSpPr>
              <p:nvPr/>
            </p:nvSpPr>
            <p:spPr bwMode="auto">
              <a:xfrm>
                <a:off x="2773727" y="5278729"/>
                <a:ext cx="3211716" cy="57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50000"/>
                  </a:spcBef>
                  <a:spcAft>
                    <a:spcPct val="0"/>
                  </a:spcAft>
                  <a:defRPr sz="2400">
                    <a:solidFill>
                      <a:schemeClr val="tx1"/>
                    </a:solidFill>
                    <a:latin typeface="Arial" panose="020B0604020202020204" pitchFamily="34" charset="0"/>
                  </a:defRPr>
                </a:lvl6pPr>
                <a:lvl7pPr marL="2971800" indent="-228600" eaLnBrk="0" fontAlgn="base" hangingPunct="0">
                  <a:spcBef>
                    <a:spcPct val="50000"/>
                  </a:spcBef>
                  <a:spcAft>
                    <a:spcPct val="0"/>
                  </a:spcAft>
                  <a:defRPr sz="2400">
                    <a:solidFill>
                      <a:schemeClr val="tx1"/>
                    </a:solidFill>
                    <a:latin typeface="Arial" panose="020B0604020202020204" pitchFamily="34" charset="0"/>
                  </a:defRPr>
                </a:lvl7pPr>
                <a:lvl8pPr marL="3429000" indent="-228600" eaLnBrk="0" fontAlgn="base" hangingPunct="0">
                  <a:spcBef>
                    <a:spcPct val="50000"/>
                  </a:spcBef>
                  <a:spcAft>
                    <a:spcPct val="0"/>
                  </a:spcAft>
                  <a:defRPr sz="2400">
                    <a:solidFill>
                      <a:schemeClr val="tx1"/>
                    </a:solidFill>
                    <a:latin typeface="Arial" panose="020B0604020202020204" pitchFamily="34" charset="0"/>
                  </a:defRPr>
                </a:lvl8pPr>
                <a:lvl9pPr marL="3886200" indent="-228600" eaLnBrk="0" fontAlgn="base" hangingPunct="0">
                  <a:spcBef>
                    <a:spcPct val="50000"/>
                  </a:spcBef>
                  <a:spcAft>
                    <a:spcPct val="0"/>
                  </a:spcAft>
                  <a:defRPr sz="2400">
                    <a:solidFill>
                      <a:schemeClr val="tx1"/>
                    </a:solidFill>
                    <a:latin typeface="Arial" panose="020B0604020202020204" pitchFamily="34" charset="0"/>
                  </a:defRPr>
                </a:lvl9pPr>
              </a:lstStyle>
              <a:p>
                <a:pPr>
                  <a:spcBef>
                    <a:spcPct val="0"/>
                  </a:spcBef>
                </a:pPr>
                <a:r>
                  <a:rPr lang="en-US" altLang="en-US" sz="2800" dirty="0">
                    <a:effectLst/>
                  </a:rPr>
                  <a:t>Permeability</a:t>
                </a:r>
              </a:p>
            </p:txBody>
          </p:sp>
        </p:grpSp>
        <p:sp>
          <p:nvSpPr>
            <p:cNvPr id="30724" name="Text Box 5"/>
            <p:cNvSpPr txBox="1">
              <a:spLocks noChangeArrowheads="1"/>
            </p:cNvSpPr>
            <p:nvPr/>
          </p:nvSpPr>
          <p:spPr bwMode="auto">
            <a:xfrm>
              <a:off x="4876800" y="3218429"/>
              <a:ext cx="1504950" cy="538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50000"/>
                </a:spcBef>
                <a:spcAft>
                  <a:spcPct val="0"/>
                </a:spcAft>
                <a:defRPr sz="2400">
                  <a:solidFill>
                    <a:schemeClr val="tx1"/>
                  </a:solidFill>
                  <a:latin typeface="Arial" panose="020B0604020202020204" pitchFamily="34" charset="0"/>
                </a:defRPr>
              </a:lvl6pPr>
              <a:lvl7pPr marL="2971800" indent="-228600" eaLnBrk="0" fontAlgn="base" hangingPunct="0">
                <a:spcBef>
                  <a:spcPct val="50000"/>
                </a:spcBef>
                <a:spcAft>
                  <a:spcPct val="0"/>
                </a:spcAft>
                <a:defRPr sz="2400">
                  <a:solidFill>
                    <a:schemeClr val="tx1"/>
                  </a:solidFill>
                  <a:latin typeface="Arial" panose="020B0604020202020204" pitchFamily="34" charset="0"/>
                </a:defRPr>
              </a:lvl7pPr>
              <a:lvl8pPr marL="3429000" indent="-228600" eaLnBrk="0" fontAlgn="base" hangingPunct="0">
                <a:spcBef>
                  <a:spcPct val="50000"/>
                </a:spcBef>
                <a:spcAft>
                  <a:spcPct val="0"/>
                </a:spcAft>
                <a:defRPr sz="2400">
                  <a:solidFill>
                    <a:schemeClr val="tx1"/>
                  </a:solidFill>
                  <a:latin typeface="Arial" panose="020B0604020202020204" pitchFamily="34" charset="0"/>
                </a:defRPr>
              </a:lvl8pPr>
              <a:lvl9pPr marL="3886200" indent="-228600" eaLnBrk="0" fontAlgn="base" hangingPunct="0">
                <a:spcBef>
                  <a:spcPct val="50000"/>
                </a:spcBef>
                <a:spcAft>
                  <a:spcPct val="0"/>
                </a:spcAft>
                <a:defRPr sz="2400">
                  <a:solidFill>
                    <a:schemeClr val="tx1"/>
                  </a:solidFill>
                  <a:latin typeface="Arial" panose="020B0604020202020204" pitchFamily="34" charset="0"/>
                </a:defRPr>
              </a:lvl9pPr>
            </a:lstStyle>
            <a:p>
              <a:pPr algn="ctr"/>
              <a:r>
                <a:rPr lang="en-US" altLang="en-US" sz="3200" b="1" dirty="0">
                  <a:effectLst/>
                </a:rPr>
                <a:t>SOIL</a:t>
              </a:r>
            </a:p>
          </p:txBody>
        </p:sp>
      </p:grpSp>
      <p:sp>
        <p:nvSpPr>
          <p:cNvPr id="10252" name="Text Box 12"/>
          <p:cNvSpPr txBox="1">
            <a:spLocks noChangeArrowheads="1"/>
          </p:cNvSpPr>
          <p:nvPr/>
        </p:nvSpPr>
        <p:spPr bwMode="auto">
          <a:xfrm>
            <a:off x="9753600" y="6172201"/>
            <a:ext cx="762000" cy="519113"/>
          </a:xfrm>
          <a:prstGeom prst="rect">
            <a:avLst/>
          </a:prstGeom>
          <a:noFill/>
          <a:ln w="15875">
            <a:noFill/>
            <a:miter lim="800000"/>
            <a:headEnd/>
            <a:tailEnd/>
          </a:ln>
          <a:effectLst/>
        </p:spPr>
        <p:txBody>
          <a:bodyPr>
            <a:spAutoFit/>
          </a:bodyPr>
          <a:lstStyle/>
          <a:p>
            <a:pPr>
              <a:defRPr/>
            </a:pPr>
            <a:r>
              <a:rPr lang="en-US" sz="2800" dirty="0">
                <a:solidFill>
                  <a:schemeClr val="tx2"/>
                </a:solidFill>
                <a:effectLst>
                  <a:outerShdw blurRad="38100" dist="38100" dir="2700000" algn="tl">
                    <a:srgbClr val="000000"/>
                  </a:outerShdw>
                </a:effectLst>
                <a:latin typeface="Arial" charset="0"/>
              </a:rPr>
              <a:t>   3</a:t>
            </a:r>
          </a:p>
        </p:txBody>
      </p:sp>
      <p:sp>
        <p:nvSpPr>
          <p:cNvPr id="11" name="Rectangle 3"/>
          <p:cNvSpPr txBox="1">
            <a:spLocks noChangeArrowheads="1"/>
          </p:cNvSpPr>
          <p:nvPr/>
        </p:nvSpPr>
        <p:spPr bwMode="auto">
          <a:xfrm>
            <a:off x="686038" y="2397946"/>
            <a:ext cx="4050452" cy="2909250"/>
          </a:xfrm>
          <a:prstGeom prst="rect">
            <a:avLst/>
          </a:prstGeom>
          <a:ln w="12700">
            <a:miter lim="800000"/>
            <a:headEnd/>
            <a:tailEnd/>
          </a:ln>
        </p:spPr>
        <p:txBody>
          <a:bodyPr vert="horz" wrap="square" lIns="90488" tIns="44450" rIns="90488" bIns="44450" numCol="1" rtlCol="0" anchor="t" anchorCtr="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lnSpc>
                <a:spcPct val="120000"/>
              </a:lnSpc>
              <a:spcAft>
                <a:spcPts val="0"/>
              </a:spcAft>
              <a:buNone/>
              <a:defRPr/>
            </a:pPr>
            <a:r>
              <a:rPr lang="en-US" b="1" dirty="0">
                <a:effectLst/>
                <a:latin typeface="Arial" panose="020B0604020202020204" pitchFamily="34" charset="0"/>
                <a:cs typeface="Arial" panose="020B0604020202020204" pitchFamily="34" charset="0"/>
              </a:rPr>
              <a:t>1) Soil characteristics</a:t>
            </a:r>
          </a:p>
          <a:p>
            <a:pPr marL="0" indent="0" fontAlgn="auto">
              <a:lnSpc>
                <a:spcPct val="120000"/>
              </a:lnSpc>
              <a:spcAft>
                <a:spcPts val="0"/>
              </a:spcAft>
              <a:buNone/>
              <a:defRPr/>
            </a:pPr>
            <a:r>
              <a:rPr lang="en-US" dirty="0">
                <a:solidFill>
                  <a:schemeClr val="bg2">
                    <a:lumMod val="75000"/>
                  </a:schemeClr>
                </a:solidFill>
                <a:effectLst/>
                <a:latin typeface="Arial" panose="020B0604020202020204" pitchFamily="34" charset="0"/>
                <a:cs typeface="Arial" panose="020B0604020202020204" pitchFamily="34" charset="0"/>
              </a:rPr>
              <a:t>2) Vegetative Cover</a:t>
            </a:r>
          </a:p>
          <a:p>
            <a:pPr marL="0" indent="0" fontAlgn="auto">
              <a:lnSpc>
                <a:spcPct val="120000"/>
              </a:lnSpc>
              <a:spcAft>
                <a:spcPts val="0"/>
              </a:spcAft>
              <a:buNone/>
              <a:defRPr/>
            </a:pPr>
            <a:r>
              <a:rPr lang="en-US" dirty="0">
                <a:solidFill>
                  <a:schemeClr val="bg2">
                    <a:lumMod val="75000"/>
                  </a:schemeClr>
                </a:solidFill>
                <a:effectLst/>
                <a:latin typeface="Arial" panose="020B0604020202020204" pitchFamily="34" charset="0"/>
                <a:cs typeface="Arial" panose="020B0604020202020204" pitchFamily="34" charset="0"/>
              </a:rPr>
              <a:t>3) Topography</a:t>
            </a:r>
          </a:p>
          <a:p>
            <a:pPr marL="0" indent="0" fontAlgn="auto">
              <a:lnSpc>
                <a:spcPct val="120000"/>
              </a:lnSpc>
              <a:spcAft>
                <a:spcPts val="0"/>
              </a:spcAft>
              <a:buNone/>
              <a:defRPr/>
            </a:pPr>
            <a:r>
              <a:rPr lang="en-US" dirty="0">
                <a:solidFill>
                  <a:schemeClr val="bg2">
                    <a:lumMod val="75000"/>
                  </a:schemeClr>
                </a:solidFill>
                <a:effectLst/>
                <a:latin typeface="Arial" panose="020B0604020202020204" pitchFamily="34" charset="0"/>
                <a:cs typeface="Arial" panose="020B0604020202020204" pitchFamily="34" charset="0"/>
              </a:rPr>
              <a:t>4) Climate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409699" y="3719547"/>
            <a:ext cx="9372601" cy="2924252"/>
          </a:xfrm>
          <a:prstGeom prst="rect">
            <a:avLst/>
          </a:prstGeom>
        </p:spPr>
      </p:pic>
      <p:sp>
        <p:nvSpPr>
          <p:cNvPr id="31746" name="Rectangle 2"/>
          <p:cNvSpPr>
            <a:spLocks noGrp="1" noChangeArrowheads="1"/>
          </p:cNvSpPr>
          <p:nvPr>
            <p:ph type="title" idx="4294967295"/>
          </p:nvPr>
        </p:nvSpPr>
        <p:spPr bwMode="auto">
          <a:xfrm>
            <a:off x="2291556" y="214201"/>
            <a:ext cx="7608887" cy="11112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r>
              <a:rPr lang="en-US" altLang="en-US" sz="4400" b="1" dirty="0">
                <a:solidFill>
                  <a:schemeClr val="bg1"/>
                </a:solidFill>
                <a:effectLst>
                  <a:outerShdw blurRad="38100" dist="38100" dir="2700000" algn="tl">
                    <a:srgbClr val="000000">
                      <a:alpha val="43137"/>
                    </a:srgbClr>
                  </a:outerShdw>
                </a:effectLst>
                <a:latin typeface="Arial" panose="020B0604020202020204" pitchFamily="34" charset="0"/>
              </a:rPr>
              <a:t> </a:t>
            </a:r>
            <a:r>
              <a:rPr lang="en-US" sz="4400" dirty="0">
                <a:solidFill>
                  <a:schemeClr val="bg1"/>
                </a:solidFill>
                <a:effectLst>
                  <a:outerShdw blurRad="38100" dist="38100" dir="2700000" algn="tl">
                    <a:srgbClr val="000000">
                      <a:alpha val="43137"/>
                    </a:srgbClr>
                  </a:outerShdw>
                </a:effectLst>
                <a:latin typeface="Arial" panose="020B0604020202020204" pitchFamily="34" charset="0"/>
              </a:rPr>
              <a:t>Factors Influencing Erosion</a:t>
            </a:r>
            <a:endParaRPr lang="en-US" altLang="en-US" sz="4400" b="1" dirty="0">
              <a:solidFill>
                <a:schemeClr val="bg1"/>
              </a:solidFill>
              <a:effectLst>
                <a:outerShdw blurRad="38100" dist="38100" dir="2700000" algn="tl">
                  <a:srgbClr val="000000">
                    <a:alpha val="43137"/>
                  </a:srgbClr>
                </a:outerShdw>
              </a:effectLst>
              <a:latin typeface="Arial" panose="020B0604020202020204" pitchFamily="34" charset="0"/>
            </a:endParaRPr>
          </a:p>
        </p:txBody>
      </p:sp>
      <p:sp>
        <p:nvSpPr>
          <p:cNvPr id="11267" name="Rectangle 3"/>
          <p:cNvSpPr>
            <a:spLocks noGrp="1" noChangeArrowheads="1"/>
          </p:cNvSpPr>
          <p:nvPr>
            <p:ph idx="4294967295"/>
          </p:nvPr>
        </p:nvSpPr>
        <p:spPr bwMode="auto">
          <a:xfrm>
            <a:off x="4820180" y="1447800"/>
            <a:ext cx="7134752" cy="2667000"/>
          </a:xfrm>
          <a:prstGeom prst="rect">
            <a:avLst/>
          </a:prstGeom>
          <a:ln w="12700">
            <a:miter lim="800000"/>
            <a:headEnd/>
            <a:tailEnd/>
          </a:ln>
        </p:spPr>
        <p:txBody>
          <a:bodyPr vert="horz" wrap="square" lIns="90488" tIns="44450" rIns="90488" bIns="44450" numCol="1" anchor="t" anchorCtr="0" compatLnSpc="1">
            <a:prstTxWarp prst="textNoShape">
              <a:avLst/>
            </a:prstTxWarp>
            <a:noAutofit/>
          </a:bodyPr>
          <a:lstStyle/>
          <a:p>
            <a:pPr>
              <a:lnSpc>
                <a:spcPct val="90000"/>
              </a:lnSpc>
              <a:defRPr/>
            </a:pPr>
            <a:r>
              <a:rPr lang="en-US" sz="2800" dirty="0">
                <a:latin typeface="Arial" panose="020B0604020202020204" pitchFamily="34" charset="0"/>
                <a:cs typeface="Arial" panose="020B0604020202020204" pitchFamily="34" charset="0"/>
              </a:rPr>
              <a:t>Shields soil from impact of rain</a:t>
            </a:r>
          </a:p>
          <a:p>
            <a:pPr>
              <a:lnSpc>
                <a:spcPct val="90000"/>
              </a:lnSpc>
              <a:defRPr/>
            </a:pPr>
            <a:r>
              <a:rPr lang="en-US" sz="2800" dirty="0">
                <a:latin typeface="Arial" panose="020B0604020202020204" pitchFamily="34" charset="0"/>
                <a:cs typeface="Arial" panose="020B0604020202020204" pitchFamily="34" charset="0"/>
              </a:rPr>
              <a:t>Roots hold soil in place</a:t>
            </a:r>
          </a:p>
          <a:p>
            <a:pPr>
              <a:lnSpc>
                <a:spcPct val="90000"/>
              </a:lnSpc>
              <a:defRPr/>
            </a:pPr>
            <a:r>
              <a:rPr lang="en-US" sz="2800" dirty="0">
                <a:latin typeface="Arial" panose="020B0604020202020204" pitchFamily="34" charset="0"/>
                <a:cs typeface="Arial" panose="020B0604020202020204" pitchFamily="34" charset="0"/>
              </a:rPr>
              <a:t>Maintains soil’s capacity to absorb water</a:t>
            </a:r>
          </a:p>
          <a:p>
            <a:pPr>
              <a:lnSpc>
                <a:spcPct val="90000"/>
              </a:lnSpc>
              <a:defRPr/>
            </a:pPr>
            <a:r>
              <a:rPr lang="en-US" sz="2800" dirty="0">
                <a:latin typeface="Arial" panose="020B0604020202020204" pitchFamily="34" charset="0"/>
                <a:cs typeface="Arial" panose="020B0604020202020204" pitchFamily="34" charset="0"/>
              </a:rPr>
              <a:t>Slows velocity of runoff</a:t>
            </a:r>
          </a:p>
          <a:p>
            <a:pPr>
              <a:defRPr/>
            </a:pPr>
            <a:r>
              <a:rPr lang="en-US" sz="2800" dirty="0">
                <a:latin typeface="Arial" panose="020B0604020202020204" pitchFamily="34" charset="0"/>
                <a:cs typeface="Arial" panose="020B0604020202020204" pitchFamily="34" charset="0"/>
              </a:rPr>
              <a:t>Removes water through evapotranspiration </a:t>
            </a:r>
          </a:p>
        </p:txBody>
      </p:sp>
      <p:sp>
        <p:nvSpPr>
          <p:cNvPr id="5" name="Rectangle 3"/>
          <p:cNvSpPr txBox="1">
            <a:spLocks noChangeArrowheads="1"/>
          </p:cNvSpPr>
          <p:nvPr/>
        </p:nvSpPr>
        <p:spPr bwMode="auto">
          <a:xfrm>
            <a:off x="762000" y="1447800"/>
            <a:ext cx="3418949" cy="2909250"/>
          </a:xfrm>
          <a:prstGeom prst="rect">
            <a:avLst/>
          </a:prstGeom>
          <a:ln w="12700">
            <a:miter lim="800000"/>
            <a:headEnd/>
            <a:tailEnd/>
          </a:ln>
        </p:spPr>
        <p:txBody>
          <a:bodyPr vert="horz" wrap="square" lIns="90488" tIns="44450" rIns="90488" bIns="44450" numCol="1" rtlCol="0" anchor="t" anchorCtr="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lnSpc>
                <a:spcPct val="120000"/>
              </a:lnSpc>
              <a:spcAft>
                <a:spcPts val="0"/>
              </a:spcAft>
              <a:buNone/>
              <a:defRPr/>
            </a:pPr>
            <a:r>
              <a:rPr lang="en-US" sz="2400" dirty="0">
                <a:solidFill>
                  <a:schemeClr val="bg2">
                    <a:lumMod val="75000"/>
                  </a:schemeClr>
                </a:solidFill>
                <a:effectLst/>
                <a:latin typeface="Arial" panose="020B0604020202020204" pitchFamily="34" charset="0"/>
                <a:cs typeface="Arial" panose="020B0604020202020204" pitchFamily="34" charset="0"/>
              </a:rPr>
              <a:t>1)  Soil characteristics</a:t>
            </a:r>
          </a:p>
          <a:p>
            <a:pPr marL="0" indent="0" fontAlgn="auto">
              <a:lnSpc>
                <a:spcPct val="120000"/>
              </a:lnSpc>
              <a:spcAft>
                <a:spcPts val="0"/>
              </a:spcAft>
              <a:buNone/>
              <a:defRPr/>
            </a:pPr>
            <a:r>
              <a:rPr lang="en-US" sz="2400" b="1" dirty="0">
                <a:effectLst/>
                <a:latin typeface="Arial" panose="020B0604020202020204" pitchFamily="34" charset="0"/>
                <a:cs typeface="Arial" panose="020B0604020202020204" pitchFamily="34" charset="0"/>
              </a:rPr>
              <a:t>2)  Vegetative Cover</a:t>
            </a:r>
          </a:p>
          <a:p>
            <a:pPr marL="0" indent="0" fontAlgn="auto">
              <a:lnSpc>
                <a:spcPct val="120000"/>
              </a:lnSpc>
              <a:spcAft>
                <a:spcPts val="0"/>
              </a:spcAft>
              <a:buNone/>
              <a:defRPr/>
            </a:pPr>
            <a:r>
              <a:rPr lang="en-US" sz="2400" dirty="0">
                <a:solidFill>
                  <a:schemeClr val="bg2">
                    <a:lumMod val="75000"/>
                  </a:schemeClr>
                </a:solidFill>
                <a:effectLst/>
                <a:latin typeface="Arial" panose="020B0604020202020204" pitchFamily="34" charset="0"/>
                <a:cs typeface="Arial" panose="020B0604020202020204" pitchFamily="34" charset="0"/>
              </a:rPr>
              <a:t>3)  Topography</a:t>
            </a:r>
          </a:p>
          <a:p>
            <a:pPr marL="0" indent="0" fontAlgn="auto">
              <a:lnSpc>
                <a:spcPct val="120000"/>
              </a:lnSpc>
              <a:spcAft>
                <a:spcPts val="0"/>
              </a:spcAft>
              <a:buNone/>
              <a:defRPr/>
            </a:pPr>
            <a:r>
              <a:rPr lang="en-US" sz="2400" dirty="0">
                <a:solidFill>
                  <a:schemeClr val="bg2">
                    <a:lumMod val="75000"/>
                  </a:schemeClr>
                </a:solidFill>
                <a:effectLst/>
                <a:latin typeface="Arial" panose="020B0604020202020204" pitchFamily="34" charset="0"/>
                <a:cs typeface="Arial" panose="020B0604020202020204" pitchFamily="34" charset="0"/>
              </a:rPr>
              <a:t>4)  Climate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1D0ED6D-7536-46A7-BDB0-2A37452B7A19}"/>
              </a:ext>
            </a:extLst>
          </p:cNvPr>
          <p:cNvSpPr txBox="1">
            <a:spLocks noChangeArrowheads="1"/>
          </p:cNvSpPr>
          <p:nvPr/>
        </p:nvSpPr>
        <p:spPr bwMode="auto">
          <a:xfrm>
            <a:off x="2381250" y="119678"/>
            <a:ext cx="7429500" cy="13255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ctr" anchorCtr="0" compatLnSpc="1">
            <a:prstTxWarp prst="textNoShape">
              <a:avLst/>
            </a:prstTxWarp>
            <a:norm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fontAlgn="auto">
              <a:spcAft>
                <a:spcPts val="0"/>
              </a:spcAft>
            </a:pPr>
            <a:r>
              <a:rPr lang="en-US" altLang="en-US" sz="4400" dirty="0">
                <a:solidFill>
                  <a:schemeClr val="bg1"/>
                </a:solidFill>
                <a:latin typeface="Arial" panose="020B0604020202020204" pitchFamily="34" charset="0"/>
              </a:rPr>
              <a:t> </a:t>
            </a:r>
            <a:r>
              <a:rPr lang="en-US" sz="4400" dirty="0">
                <a:solidFill>
                  <a:schemeClr val="bg1"/>
                </a:solidFill>
                <a:latin typeface="Arial" panose="020B0604020202020204" pitchFamily="34" charset="0"/>
              </a:rPr>
              <a:t>Factors Influencing Erosion</a:t>
            </a:r>
            <a:endParaRPr lang="en-US" altLang="en-US" sz="4400" dirty="0">
              <a:solidFill>
                <a:schemeClr val="bg1"/>
              </a:solidFill>
              <a:latin typeface="Arial" panose="020B0604020202020204" pitchFamily="34" charset="0"/>
            </a:endParaRPr>
          </a:p>
        </p:txBody>
      </p:sp>
      <p:sp>
        <p:nvSpPr>
          <p:cNvPr id="4" name="Rectangle 8">
            <a:extLst>
              <a:ext uri="{FF2B5EF4-FFF2-40B4-BE49-F238E27FC236}">
                <a16:creationId xmlns:a16="http://schemas.microsoft.com/office/drawing/2014/main" id="{5A7910B5-D712-4E3A-8AE8-8A71E7868C67}"/>
              </a:ext>
            </a:extLst>
          </p:cNvPr>
          <p:cNvSpPr>
            <a:spLocks noChangeArrowheads="1"/>
          </p:cNvSpPr>
          <p:nvPr/>
        </p:nvSpPr>
        <p:spPr bwMode="auto">
          <a:xfrm>
            <a:off x="6686550" y="1877570"/>
            <a:ext cx="4086225" cy="2136820"/>
          </a:xfrm>
          <a:prstGeom prst="rect">
            <a:avLst/>
          </a:prstGeom>
          <a:noFill/>
          <a:ln w="12700">
            <a:noFill/>
            <a:miter lim="800000"/>
            <a:headEnd/>
            <a:tailEnd/>
          </a:ln>
          <a:effectLst/>
        </p:spPr>
        <p:txBody>
          <a:bodyPr lIns="90488" tIns="44450" rIns="90488" bIns="44450"/>
          <a:lstStyle/>
          <a:p>
            <a:pPr marL="514350" indent="-514350">
              <a:spcBef>
                <a:spcPct val="20000"/>
              </a:spcBef>
              <a:buSzPct val="75000"/>
              <a:buFont typeface="Arial" panose="020B0604020202020204" pitchFamily="34" charset="0"/>
              <a:buChar char="•"/>
              <a:defRPr/>
            </a:pPr>
            <a:r>
              <a:rPr lang="en-US" sz="2800" b="1" dirty="0">
                <a:effectLst/>
              </a:rPr>
              <a:t>Orientation</a:t>
            </a:r>
          </a:p>
          <a:p>
            <a:pPr marL="457200" indent="-457200">
              <a:spcBef>
                <a:spcPct val="20000"/>
              </a:spcBef>
              <a:buSzPct val="75000"/>
              <a:buFont typeface="Arial" panose="020B0604020202020204" pitchFamily="34" charset="0"/>
              <a:buChar char="•"/>
              <a:defRPr/>
            </a:pPr>
            <a:r>
              <a:rPr lang="en-US" sz="2800" b="1" dirty="0">
                <a:effectLst/>
              </a:rPr>
              <a:t>Slope Gradient</a:t>
            </a:r>
          </a:p>
          <a:p>
            <a:pPr marL="457200" indent="-457200">
              <a:spcBef>
                <a:spcPct val="20000"/>
              </a:spcBef>
              <a:buSzPct val="75000"/>
              <a:buFont typeface="Arial" panose="020B0604020202020204" pitchFamily="34" charset="0"/>
              <a:buChar char="•"/>
              <a:defRPr/>
            </a:pPr>
            <a:r>
              <a:rPr lang="en-US" sz="2800" b="1" dirty="0">
                <a:effectLst/>
              </a:rPr>
              <a:t>Slope Length </a:t>
            </a:r>
          </a:p>
        </p:txBody>
      </p:sp>
      <p:grpSp>
        <p:nvGrpSpPr>
          <p:cNvPr id="5" name="Group 4">
            <a:extLst>
              <a:ext uri="{FF2B5EF4-FFF2-40B4-BE49-F238E27FC236}">
                <a16:creationId xmlns:a16="http://schemas.microsoft.com/office/drawing/2014/main" id="{B0484867-A3AA-426A-A84A-559D3AE629BA}"/>
              </a:ext>
            </a:extLst>
          </p:cNvPr>
          <p:cNvGrpSpPr/>
          <p:nvPr/>
        </p:nvGrpSpPr>
        <p:grpSpPr>
          <a:xfrm>
            <a:off x="1914928" y="4115994"/>
            <a:ext cx="2334151" cy="2136820"/>
            <a:chOff x="723374" y="3962400"/>
            <a:chExt cx="2328708" cy="1828800"/>
          </a:xfrm>
        </p:grpSpPr>
        <p:sp>
          <p:nvSpPr>
            <p:cNvPr id="6" name="AutoShape 4">
              <a:extLst>
                <a:ext uri="{FF2B5EF4-FFF2-40B4-BE49-F238E27FC236}">
                  <a16:creationId xmlns:a16="http://schemas.microsoft.com/office/drawing/2014/main" id="{E988F806-B638-4680-ADAD-DF0B829BDE13}"/>
                </a:ext>
              </a:extLst>
            </p:cNvPr>
            <p:cNvSpPr>
              <a:spLocks noChangeArrowheads="1"/>
            </p:cNvSpPr>
            <p:nvPr/>
          </p:nvSpPr>
          <p:spPr bwMode="auto">
            <a:xfrm>
              <a:off x="1066800" y="3962400"/>
              <a:ext cx="1905000" cy="1600200"/>
            </a:xfrm>
            <a:prstGeom prst="triangle">
              <a:avLst>
                <a:gd name="adj" fmla="val 50000"/>
              </a:avLst>
            </a:prstGeom>
            <a:solidFill>
              <a:srgbClr val="990000"/>
            </a:solidFill>
            <a:ln w="12700">
              <a:solidFill>
                <a:schemeClr val="tx1"/>
              </a:solidFill>
              <a:miter lim="800000"/>
              <a:headEnd/>
              <a:tailEnd/>
            </a:ln>
            <a:effectLst/>
          </p:spPr>
          <p:txBody>
            <a:bodyPr wrap="none" anchor="ctr"/>
            <a:lstStyle/>
            <a:p>
              <a:pPr>
                <a:defRPr/>
              </a:pPr>
              <a:endParaRPr lang="en-US" dirty="0">
                <a:latin typeface="Arial" charset="0"/>
              </a:endParaRPr>
            </a:p>
          </p:txBody>
        </p:sp>
        <p:sp>
          <p:nvSpPr>
            <p:cNvPr id="7" name="Line 9">
              <a:extLst>
                <a:ext uri="{FF2B5EF4-FFF2-40B4-BE49-F238E27FC236}">
                  <a16:creationId xmlns:a16="http://schemas.microsoft.com/office/drawing/2014/main" id="{CB42038A-F95C-4E39-B3F1-DA2DE971F9A8}"/>
                </a:ext>
              </a:extLst>
            </p:cNvPr>
            <p:cNvSpPr>
              <a:spLocks noChangeShapeType="1"/>
            </p:cNvSpPr>
            <p:nvPr/>
          </p:nvSpPr>
          <p:spPr bwMode="auto">
            <a:xfrm>
              <a:off x="986518" y="5791200"/>
              <a:ext cx="2065564" cy="0"/>
            </a:xfrm>
            <a:prstGeom prst="line">
              <a:avLst/>
            </a:prstGeom>
            <a:noFill/>
            <a:ln w="28575">
              <a:solidFill>
                <a:schemeClr val="tx2"/>
              </a:solidFill>
              <a:round/>
              <a:headEnd type="triangle" w="med" len="med"/>
              <a:tailEnd type="triangle" w="med" len="med"/>
            </a:ln>
            <a:effectLst/>
          </p:spPr>
          <p:txBody>
            <a:bodyPr wrap="none" anchor="ctr"/>
            <a:lstStyle/>
            <a:p>
              <a:pPr>
                <a:defRPr/>
              </a:pPr>
              <a:endParaRPr lang="en-US" dirty="0">
                <a:latin typeface="Arial" charset="0"/>
              </a:endParaRPr>
            </a:p>
          </p:txBody>
        </p:sp>
        <p:sp>
          <p:nvSpPr>
            <p:cNvPr id="8" name="Line 11">
              <a:extLst>
                <a:ext uri="{FF2B5EF4-FFF2-40B4-BE49-F238E27FC236}">
                  <a16:creationId xmlns:a16="http://schemas.microsoft.com/office/drawing/2014/main" id="{7653BF22-8C6F-47A2-918B-D322569A66AC}"/>
                </a:ext>
              </a:extLst>
            </p:cNvPr>
            <p:cNvSpPr>
              <a:spLocks noChangeShapeType="1"/>
            </p:cNvSpPr>
            <p:nvPr/>
          </p:nvSpPr>
          <p:spPr bwMode="auto">
            <a:xfrm flipV="1">
              <a:off x="723374" y="3962400"/>
              <a:ext cx="990600" cy="1524000"/>
            </a:xfrm>
            <a:prstGeom prst="line">
              <a:avLst/>
            </a:prstGeom>
            <a:noFill/>
            <a:ln w="28575">
              <a:solidFill>
                <a:schemeClr val="tx2"/>
              </a:solidFill>
              <a:round/>
              <a:headEnd type="triangle" w="med" len="med"/>
              <a:tailEnd type="triangle" w="med" len="med"/>
            </a:ln>
            <a:effectLst/>
          </p:spPr>
          <p:txBody>
            <a:bodyPr wrap="none" anchor="ctr"/>
            <a:lstStyle/>
            <a:p>
              <a:pPr>
                <a:defRPr/>
              </a:pPr>
              <a:endParaRPr lang="en-US" dirty="0">
                <a:latin typeface="Arial" charset="0"/>
              </a:endParaRPr>
            </a:p>
          </p:txBody>
        </p:sp>
      </p:grpSp>
      <p:grpSp>
        <p:nvGrpSpPr>
          <p:cNvPr id="9" name="Group 8">
            <a:extLst>
              <a:ext uri="{FF2B5EF4-FFF2-40B4-BE49-F238E27FC236}">
                <a16:creationId xmlns:a16="http://schemas.microsoft.com/office/drawing/2014/main" id="{F7F9F6DF-4DA2-4F01-93DA-BC5B569F9E7B}"/>
              </a:ext>
            </a:extLst>
          </p:cNvPr>
          <p:cNvGrpSpPr/>
          <p:nvPr/>
        </p:nvGrpSpPr>
        <p:grpSpPr>
          <a:xfrm>
            <a:off x="6686550" y="5050853"/>
            <a:ext cx="4200796" cy="1090669"/>
            <a:chOff x="4400550" y="4991100"/>
            <a:chExt cx="4191000" cy="933450"/>
          </a:xfrm>
        </p:grpSpPr>
        <p:sp>
          <p:nvSpPr>
            <p:cNvPr id="10" name="AutoShape 5">
              <a:extLst>
                <a:ext uri="{FF2B5EF4-FFF2-40B4-BE49-F238E27FC236}">
                  <a16:creationId xmlns:a16="http://schemas.microsoft.com/office/drawing/2014/main" id="{6EFD0806-1918-4310-B609-47352B3F9B75}"/>
                </a:ext>
              </a:extLst>
            </p:cNvPr>
            <p:cNvSpPr>
              <a:spLocks noChangeArrowheads="1"/>
            </p:cNvSpPr>
            <p:nvPr/>
          </p:nvSpPr>
          <p:spPr bwMode="auto">
            <a:xfrm>
              <a:off x="4476750" y="5257800"/>
              <a:ext cx="4038600" cy="457200"/>
            </a:xfrm>
            <a:prstGeom prst="triangle">
              <a:avLst>
                <a:gd name="adj" fmla="val 50000"/>
              </a:avLst>
            </a:prstGeom>
            <a:solidFill>
              <a:srgbClr val="990000"/>
            </a:solidFill>
            <a:ln w="12700">
              <a:solidFill>
                <a:schemeClr val="tx1"/>
              </a:solidFill>
              <a:miter lim="800000"/>
              <a:headEnd/>
              <a:tailEnd/>
            </a:ln>
            <a:effectLst/>
          </p:spPr>
          <p:txBody>
            <a:bodyPr wrap="none" anchor="ctr"/>
            <a:lstStyle/>
            <a:p>
              <a:pPr>
                <a:defRPr/>
              </a:pPr>
              <a:endParaRPr lang="en-US" dirty="0">
                <a:latin typeface="Arial" charset="0"/>
              </a:endParaRPr>
            </a:p>
          </p:txBody>
        </p:sp>
        <p:sp>
          <p:nvSpPr>
            <p:cNvPr id="11" name="Line 10">
              <a:extLst>
                <a:ext uri="{FF2B5EF4-FFF2-40B4-BE49-F238E27FC236}">
                  <a16:creationId xmlns:a16="http://schemas.microsoft.com/office/drawing/2014/main" id="{2F991D55-E7AC-419A-B1DB-7F9E6383C5A3}"/>
                </a:ext>
              </a:extLst>
            </p:cNvPr>
            <p:cNvSpPr>
              <a:spLocks noChangeShapeType="1"/>
            </p:cNvSpPr>
            <p:nvPr/>
          </p:nvSpPr>
          <p:spPr bwMode="auto">
            <a:xfrm>
              <a:off x="4400550" y="5924550"/>
              <a:ext cx="4191000" cy="0"/>
            </a:xfrm>
            <a:prstGeom prst="line">
              <a:avLst/>
            </a:prstGeom>
            <a:noFill/>
            <a:ln w="28575">
              <a:solidFill>
                <a:schemeClr val="tx2"/>
              </a:solidFill>
              <a:round/>
              <a:headEnd type="triangle" w="med" len="med"/>
              <a:tailEnd type="triangle" w="med" len="med"/>
            </a:ln>
            <a:effectLst/>
          </p:spPr>
          <p:txBody>
            <a:bodyPr wrap="none" anchor="ctr"/>
            <a:lstStyle/>
            <a:p>
              <a:pPr>
                <a:defRPr/>
              </a:pPr>
              <a:endParaRPr lang="en-US" dirty="0">
                <a:latin typeface="Arial" charset="0"/>
              </a:endParaRPr>
            </a:p>
          </p:txBody>
        </p:sp>
        <p:sp>
          <p:nvSpPr>
            <p:cNvPr id="12" name="Line 12">
              <a:extLst>
                <a:ext uri="{FF2B5EF4-FFF2-40B4-BE49-F238E27FC236}">
                  <a16:creationId xmlns:a16="http://schemas.microsoft.com/office/drawing/2014/main" id="{1E43286B-09D2-46BF-8144-3809B0721CCA}"/>
                </a:ext>
              </a:extLst>
            </p:cNvPr>
            <p:cNvSpPr>
              <a:spLocks noChangeShapeType="1"/>
            </p:cNvSpPr>
            <p:nvPr/>
          </p:nvSpPr>
          <p:spPr bwMode="auto">
            <a:xfrm flipV="1">
              <a:off x="4400550" y="4991100"/>
              <a:ext cx="2057400" cy="533400"/>
            </a:xfrm>
            <a:prstGeom prst="line">
              <a:avLst/>
            </a:prstGeom>
            <a:noFill/>
            <a:ln w="28575">
              <a:solidFill>
                <a:schemeClr val="tx2"/>
              </a:solidFill>
              <a:round/>
              <a:headEnd type="triangle" w="med" len="med"/>
              <a:tailEnd type="triangle" w="med" len="med"/>
            </a:ln>
            <a:effectLst/>
          </p:spPr>
          <p:txBody>
            <a:bodyPr wrap="none" anchor="ctr"/>
            <a:lstStyle/>
            <a:p>
              <a:pPr>
                <a:defRPr/>
              </a:pPr>
              <a:endParaRPr lang="en-US" dirty="0">
                <a:latin typeface="Arial" charset="0"/>
              </a:endParaRPr>
            </a:p>
          </p:txBody>
        </p:sp>
      </p:grpSp>
      <p:sp>
        <p:nvSpPr>
          <p:cNvPr id="13" name="Rectangle 3">
            <a:extLst>
              <a:ext uri="{FF2B5EF4-FFF2-40B4-BE49-F238E27FC236}">
                <a16:creationId xmlns:a16="http://schemas.microsoft.com/office/drawing/2014/main" id="{A16E0A37-4C52-423C-8C9A-BEA59CFAB4E5}"/>
              </a:ext>
            </a:extLst>
          </p:cNvPr>
          <p:cNvSpPr txBox="1">
            <a:spLocks noChangeArrowheads="1"/>
          </p:cNvSpPr>
          <p:nvPr/>
        </p:nvSpPr>
        <p:spPr bwMode="auto">
          <a:xfrm>
            <a:off x="1033725" y="1517550"/>
            <a:ext cx="3418949" cy="2909250"/>
          </a:xfrm>
          <a:prstGeom prst="rect">
            <a:avLst/>
          </a:prstGeom>
          <a:ln w="12700">
            <a:miter lim="800000"/>
            <a:headEnd/>
            <a:tailEnd/>
          </a:ln>
        </p:spPr>
        <p:txBody>
          <a:bodyPr vert="horz" wrap="square" lIns="90488" tIns="44450" rIns="90488" bIns="44450" numCol="1" rtlCol="0" anchor="t" anchorCtr="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lnSpc>
                <a:spcPct val="120000"/>
              </a:lnSpc>
              <a:spcAft>
                <a:spcPts val="0"/>
              </a:spcAft>
              <a:buNone/>
              <a:defRPr/>
            </a:pPr>
            <a:r>
              <a:rPr lang="en-US" sz="2400" dirty="0">
                <a:solidFill>
                  <a:schemeClr val="bg2">
                    <a:lumMod val="75000"/>
                  </a:schemeClr>
                </a:solidFill>
                <a:effectLst/>
                <a:latin typeface="Arial" panose="020B0604020202020204" pitchFamily="34" charset="0"/>
                <a:cs typeface="Arial" panose="020B0604020202020204" pitchFamily="34" charset="0"/>
              </a:rPr>
              <a:t>1)  Soil characteristics</a:t>
            </a:r>
          </a:p>
          <a:p>
            <a:pPr marL="0" indent="0" fontAlgn="auto">
              <a:lnSpc>
                <a:spcPct val="120000"/>
              </a:lnSpc>
              <a:spcAft>
                <a:spcPts val="0"/>
              </a:spcAft>
              <a:buNone/>
              <a:defRPr/>
            </a:pPr>
            <a:r>
              <a:rPr lang="en-US" sz="2400" dirty="0">
                <a:solidFill>
                  <a:schemeClr val="bg2">
                    <a:lumMod val="75000"/>
                  </a:schemeClr>
                </a:solidFill>
                <a:effectLst/>
                <a:latin typeface="Arial" panose="020B0604020202020204" pitchFamily="34" charset="0"/>
                <a:cs typeface="Arial" panose="020B0604020202020204" pitchFamily="34" charset="0"/>
              </a:rPr>
              <a:t>2)  Vegetative Cover</a:t>
            </a:r>
          </a:p>
          <a:p>
            <a:pPr marL="0" indent="0" fontAlgn="auto">
              <a:lnSpc>
                <a:spcPct val="120000"/>
              </a:lnSpc>
              <a:spcAft>
                <a:spcPts val="0"/>
              </a:spcAft>
              <a:buNone/>
              <a:defRPr/>
            </a:pPr>
            <a:r>
              <a:rPr lang="en-US" sz="2400" b="1" dirty="0">
                <a:effectLst/>
                <a:latin typeface="Arial" panose="020B0604020202020204" pitchFamily="34" charset="0"/>
                <a:cs typeface="Arial" panose="020B0604020202020204" pitchFamily="34" charset="0"/>
              </a:rPr>
              <a:t>3)  Topography</a:t>
            </a:r>
          </a:p>
          <a:p>
            <a:pPr marL="0" indent="0" fontAlgn="auto">
              <a:lnSpc>
                <a:spcPct val="120000"/>
              </a:lnSpc>
              <a:spcAft>
                <a:spcPts val="0"/>
              </a:spcAft>
              <a:buNone/>
              <a:defRPr/>
            </a:pPr>
            <a:r>
              <a:rPr lang="en-US" sz="2400" dirty="0">
                <a:solidFill>
                  <a:schemeClr val="bg2">
                    <a:lumMod val="75000"/>
                  </a:schemeClr>
                </a:solidFill>
                <a:effectLst/>
                <a:latin typeface="Arial" panose="020B0604020202020204" pitchFamily="34" charset="0"/>
                <a:cs typeface="Arial" panose="020B0604020202020204" pitchFamily="34" charset="0"/>
              </a:rPr>
              <a:t>4)  Climate</a:t>
            </a:r>
          </a:p>
        </p:txBody>
      </p:sp>
      <p:sp>
        <p:nvSpPr>
          <p:cNvPr id="14" name="Rectangle 8">
            <a:extLst>
              <a:ext uri="{FF2B5EF4-FFF2-40B4-BE49-F238E27FC236}">
                <a16:creationId xmlns:a16="http://schemas.microsoft.com/office/drawing/2014/main" id="{898D4197-C471-49FD-8FD9-DBE0BDC0E179}"/>
              </a:ext>
            </a:extLst>
          </p:cNvPr>
          <p:cNvSpPr>
            <a:spLocks noChangeArrowheads="1"/>
          </p:cNvSpPr>
          <p:nvPr/>
        </p:nvSpPr>
        <p:spPr bwMode="auto">
          <a:xfrm>
            <a:off x="5181600" y="4753437"/>
            <a:ext cx="3009900" cy="2136820"/>
          </a:xfrm>
          <a:prstGeom prst="rect">
            <a:avLst/>
          </a:prstGeom>
          <a:noFill/>
          <a:ln w="12700">
            <a:noFill/>
            <a:miter lim="800000"/>
            <a:headEnd/>
            <a:tailEnd/>
          </a:ln>
          <a:effectLst/>
        </p:spPr>
        <p:txBody>
          <a:bodyPr lIns="90488" tIns="44450" rIns="90488" bIns="44450"/>
          <a:lstStyle/>
          <a:p>
            <a:pPr>
              <a:spcBef>
                <a:spcPct val="20000"/>
              </a:spcBef>
              <a:buSzPct val="75000"/>
              <a:defRPr/>
            </a:pPr>
            <a:r>
              <a:rPr lang="en-US" sz="2800" dirty="0">
                <a:effectLst/>
                <a:latin typeface="Arial" charset="0"/>
              </a:rPr>
              <a:t>vs</a:t>
            </a:r>
          </a:p>
        </p:txBody>
      </p:sp>
      <p:sp>
        <p:nvSpPr>
          <p:cNvPr id="15" name="TextBox 14">
            <a:extLst>
              <a:ext uri="{FF2B5EF4-FFF2-40B4-BE49-F238E27FC236}">
                <a16:creationId xmlns:a16="http://schemas.microsoft.com/office/drawing/2014/main" id="{C59ACE8E-1A7B-4F8E-939D-E45781F7C038}"/>
              </a:ext>
            </a:extLst>
          </p:cNvPr>
          <p:cNvSpPr txBox="1"/>
          <p:nvPr/>
        </p:nvSpPr>
        <p:spPr>
          <a:xfrm>
            <a:off x="6149930" y="3694714"/>
            <a:ext cx="5246914" cy="1200329"/>
          </a:xfrm>
          <a:prstGeom prst="rect">
            <a:avLst/>
          </a:prstGeom>
          <a:noFill/>
        </p:spPr>
        <p:txBody>
          <a:bodyPr wrap="square" rtlCol="0">
            <a:spAutoFit/>
          </a:bodyPr>
          <a:lstStyle/>
          <a:p>
            <a:r>
              <a:rPr lang="en-US" dirty="0"/>
              <a:t>Steeper slope and longer length =      Water flows with higher velocity and energy, causing more erosion</a:t>
            </a:r>
          </a:p>
        </p:txBody>
      </p:sp>
    </p:spTree>
    <p:extLst>
      <p:ext uri="{BB962C8B-B14F-4D97-AF65-F5344CB8AC3E}">
        <p14:creationId xmlns:p14="http://schemas.microsoft.com/office/powerpoint/2010/main" val="33187213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91557" y="381000"/>
            <a:ext cx="7608887" cy="1325563"/>
          </a:xfrm>
          <a:prstGeom prst="rect">
            <a:avLst/>
          </a:prstGeom>
        </p:spPr>
        <p:txBody>
          <a:bodyPr/>
          <a:lstStyle/>
          <a:p>
            <a:r>
              <a:rPr lang="en-US" sz="4400" dirty="0">
                <a:solidFill>
                  <a:schemeClr val="bg1"/>
                </a:solidFill>
                <a:effectLst>
                  <a:outerShdw blurRad="38100" dist="38100" dir="2700000" algn="tl">
                    <a:srgbClr val="000000">
                      <a:alpha val="43137"/>
                    </a:srgbClr>
                  </a:outerShdw>
                </a:effectLst>
                <a:latin typeface="Arial" panose="020B0604020202020204" pitchFamily="34" charset="0"/>
              </a:rPr>
              <a:t>Factors Influencing Erosion</a:t>
            </a:r>
          </a:p>
        </p:txBody>
      </p:sp>
      <p:sp>
        <p:nvSpPr>
          <p:cNvPr id="3" name="Content Placeholder 2"/>
          <p:cNvSpPr>
            <a:spLocks noGrp="1"/>
          </p:cNvSpPr>
          <p:nvPr>
            <p:ph idx="4294967295"/>
          </p:nvPr>
        </p:nvSpPr>
        <p:spPr>
          <a:xfrm>
            <a:off x="4648200" y="3581400"/>
            <a:ext cx="7391400" cy="3124201"/>
          </a:xfrm>
          <a:prstGeom prst="rect">
            <a:avLst/>
          </a:prstGeom>
          <a:gradFill flip="none" rotWithShape="1">
            <a:gsLst>
              <a:gs pos="0">
                <a:schemeClr val="accent1">
                  <a:lumMod val="67000"/>
                </a:schemeClr>
              </a:gs>
              <a:gs pos="100000">
                <a:schemeClr val="accent1">
                  <a:lumMod val="60000"/>
                  <a:lumOff val="40000"/>
                </a:schemeClr>
              </a:gs>
            </a:gsLst>
            <a:lin ang="162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ormAutofit/>
          </a:bodyPr>
          <a:lstStyle/>
          <a:p>
            <a:pPr>
              <a:lnSpc>
                <a:spcPct val="140000"/>
              </a:lnSpc>
              <a:defRPr/>
            </a:pPr>
            <a:r>
              <a:rPr lang="en-US" b="1" dirty="0">
                <a:solidFill>
                  <a:schemeClr val="bg1"/>
                </a:solidFill>
                <a:latin typeface="Arial" panose="020B0604020202020204" pitchFamily="34" charset="0"/>
                <a:cs typeface="Arial" panose="020B0604020202020204" pitchFamily="34" charset="0"/>
              </a:rPr>
              <a:t>Florida’s average wet season: May to Mid-October</a:t>
            </a:r>
          </a:p>
          <a:p>
            <a:pPr>
              <a:lnSpc>
                <a:spcPct val="140000"/>
              </a:lnSpc>
              <a:defRPr/>
            </a:pPr>
            <a:r>
              <a:rPr lang="en-US" b="1" dirty="0">
                <a:solidFill>
                  <a:schemeClr val="bg1"/>
                </a:solidFill>
                <a:latin typeface="Arial" panose="020B0604020202020204" pitchFamily="34" charset="0"/>
                <a:cs typeface="Arial" panose="020B0604020202020204" pitchFamily="34" charset="0"/>
              </a:rPr>
              <a:t>Florida’s dry season: November to May</a:t>
            </a:r>
          </a:p>
          <a:p>
            <a:pPr>
              <a:lnSpc>
                <a:spcPct val="140000"/>
              </a:lnSpc>
              <a:defRPr/>
            </a:pPr>
            <a:r>
              <a:rPr lang="en-US" b="1" dirty="0">
                <a:solidFill>
                  <a:schemeClr val="bg1"/>
                </a:solidFill>
                <a:latin typeface="Arial" panose="020B0604020202020204" pitchFamily="34" charset="0"/>
                <a:cs typeface="Arial" panose="020B0604020202020204" pitchFamily="34" charset="0"/>
              </a:rPr>
              <a:t>Florida’s average annual rainfall over the last 10 years is 55.85” per year, ranging from 48.99” to 60.52”</a:t>
            </a:r>
          </a:p>
          <a:p>
            <a:pPr>
              <a:lnSpc>
                <a:spcPct val="140000"/>
              </a:lnSpc>
              <a:defRPr/>
            </a:pPr>
            <a:r>
              <a:rPr lang="en-US" b="1" dirty="0">
                <a:solidFill>
                  <a:schemeClr val="bg1"/>
                </a:solidFill>
                <a:latin typeface="Arial" panose="020B0604020202020204" pitchFamily="34" charset="0"/>
                <a:cs typeface="Arial" panose="020B0604020202020204" pitchFamily="34" charset="0"/>
              </a:rPr>
              <a:t>Peak Hurricane Season: </a:t>
            </a:r>
            <a:r>
              <a:rPr lang="en-US" b="1" u="sng" dirty="0">
                <a:solidFill>
                  <a:schemeClr val="bg1"/>
                </a:solidFill>
                <a:latin typeface="Arial" panose="020B0604020202020204" pitchFamily="34" charset="0"/>
                <a:cs typeface="Arial" panose="020B0604020202020204" pitchFamily="34" charset="0"/>
              </a:rPr>
              <a:t>August to October</a:t>
            </a:r>
            <a:r>
              <a:rPr lang="en-US" b="1" dirty="0">
                <a:solidFill>
                  <a:schemeClr val="bg1"/>
                </a:solidFill>
                <a:latin typeface="Arial" panose="020B0604020202020204" pitchFamily="34" charset="0"/>
                <a:cs typeface="Arial" panose="020B0604020202020204" pitchFamily="34" charset="0"/>
              </a:rPr>
              <a:t> according to the Nat’l Weather Service</a:t>
            </a:r>
          </a:p>
          <a:p>
            <a:pPr marL="0" indent="0">
              <a:buNone/>
            </a:pPr>
            <a:endParaRPr lang="en-US" dirty="0">
              <a:latin typeface="Arial" panose="020B0604020202020204" pitchFamily="34" charset="0"/>
            </a:endParaRPr>
          </a:p>
        </p:txBody>
      </p:sp>
      <p:graphicFrame>
        <p:nvGraphicFramePr>
          <p:cNvPr id="7" name="Object 3072"/>
          <p:cNvGraphicFramePr>
            <a:graphicFrameLocks noChangeAspect="1"/>
          </p:cNvGraphicFramePr>
          <p:nvPr>
            <p:extLst>
              <p:ext uri="{D42A27DB-BD31-4B8C-83A1-F6EECF244321}">
                <p14:modId xmlns:p14="http://schemas.microsoft.com/office/powerpoint/2010/main" val="2541305208"/>
              </p:ext>
            </p:extLst>
          </p:nvPr>
        </p:nvGraphicFramePr>
        <p:xfrm>
          <a:off x="9144000" y="1452557"/>
          <a:ext cx="2438399" cy="1657350"/>
        </p:xfrm>
        <a:graphic>
          <a:graphicData uri="http://schemas.openxmlformats.org/presentationml/2006/ole">
            <mc:AlternateContent xmlns:mc="http://schemas.openxmlformats.org/markup-compatibility/2006">
              <mc:Choice xmlns:v="urn:schemas-microsoft-com:vml" Requires="v">
                <p:oleObj spid="_x0000_s50306" name="Clip" r:id="rId4" imgW="1181405" imgH="1200607" progId="MS_ClipArt_Gallery.5">
                  <p:embed/>
                </p:oleObj>
              </mc:Choice>
              <mc:Fallback>
                <p:oleObj name="Clip" r:id="rId4" imgW="1181405" imgH="1200607" progId="MS_ClipArt_Gallery.5">
                  <p:embed/>
                  <p:pic>
                    <p:nvPicPr>
                      <p:cNvPr id="167936" name="Object 307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0" y="1452557"/>
                        <a:ext cx="2438399" cy="1657350"/>
                      </a:xfrm>
                      <a:prstGeom prst="rect">
                        <a:avLst/>
                      </a:prstGeom>
                      <a:noFill/>
                      <a:ln>
                        <a:noFill/>
                      </a:ln>
                      <a:effectLst/>
                    </p:spPr>
                  </p:pic>
                </p:oleObj>
              </mc:Fallback>
            </mc:AlternateContent>
          </a:graphicData>
        </a:graphic>
      </p:graphicFrame>
      <p:pic>
        <p:nvPicPr>
          <p:cNvPr id="8" name="Picture 7"/>
          <p:cNvPicPr>
            <a:picLocks noChangeAspect="1"/>
          </p:cNvPicPr>
          <p:nvPr/>
        </p:nvPicPr>
        <p:blipFill>
          <a:blip r:embed="rId6"/>
          <a:stretch>
            <a:fillRect/>
          </a:stretch>
        </p:blipFill>
        <p:spPr>
          <a:xfrm>
            <a:off x="1379600" y="4114800"/>
            <a:ext cx="1823913" cy="1814456"/>
          </a:xfrm>
          <a:prstGeom prst="rect">
            <a:avLst/>
          </a:prstGeom>
        </p:spPr>
      </p:pic>
      <p:sp>
        <p:nvSpPr>
          <p:cNvPr id="6" name="Rectangle 3"/>
          <p:cNvSpPr txBox="1">
            <a:spLocks noChangeArrowheads="1"/>
          </p:cNvSpPr>
          <p:nvPr/>
        </p:nvSpPr>
        <p:spPr bwMode="auto">
          <a:xfrm>
            <a:off x="974988" y="1452557"/>
            <a:ext cx="3418949" cy="2909250"/>
          </a:xfrm>
          <a:prstGeom prst="rect">
            <a:avLst/>
          </a:prstGeom>
          <a:ln w="12700">
            <a:miter lim="800000"/>
            <a:headEnd/>
            <a:tailEnd/>
          </a:ln>
        </p:spPr>
        <p:txBody>
          <a:bodyPr vert="horz" wrap="square" lIns="90488" tIns="44450" rIns="90488" bIns="44450" numCol="1" rtlCol="0" anchor="t" anchorCtr="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lnSpc>
                <a:spcPct val="120000"/>
              </a:lnSpc>
              <a:spcAft>
                <a:spcPts val="0"/>
              </a:spcAft>
              <a:buNone/>
              <a:defRPr/>
            </a:pPr>
            <a:r>
              <a:rPr lang="en-US" sz="2400" dirty="0">
                <a:solidFill>
                  <a:schemeClr val="bg2">
                    <a:lumMod val="75000"/>
                  </a:schemeClr>
                </a:solidFill>
                <a:effectLst/>
                <a:latin typeface="Arial" panose="020B0604020202020204" pitchFamily="34" charset="0"/>
                <a:cs typeface="Arial" panose="020B0604020202020204" pitchFamily="34" charset="0"/>
              </a:rPr>
              <a:t>1)  Soil characteristics</a:t>
            </a:r>
          </a:p>
          <a:p>
            <a:pPr marL="0" indent="0" fontAlgn="auto">
              <a:lnSpc>
                <a:spcPct val="120000"/>
              </a:lnSpc>
              <a:spcAft>
                <a:spcPts val="0"/>
              </a:spcAft>
              <a:buNone/>
              <a:defRPr/>
            </a:pPr>
            <a:r>
              <a:rPr lang="en-US" sz="2400" dirty="0">
                <a:solidFill>
                  <a:schemeClr val="bg2">
                    <a:lumMod val="75000"/>
                  </a:schemeClr>
                </a:solidFill>
                <a:effectLst/>
                <a:latin typeface="Arial" panose="020B0604020202020204" pitchFamily="34" charset="0"/>
                <a:cs typeface="Arial" panose="020B0604020202020204" pitchFamily="34" charset="0"/>
              </a:rPr>
              <a:t>2)  Vegetative Cover</a:t>
            </a:r>
          </a:p>
          <a:p>
            <a:pPr marL="0" indent="0" fontAlgn="auto">
              <a:lnSpc>
                <a:spcPct val="120000"/>
              </a:lnSpc>
              <a:spcAft>
                <a:spcPts val="0"/>
              </a:spcAft>
              <a:buNone/>
              <a:defRPr/>
            </a:pPr>
            <a:r>
              <a:rPr lang="en-US" sz="2400" dirty="0">
                <a:solidFill>
                  <a:schemeClr val="bg2">
                    <a:lumMod val="75000"/>
                  </a:schemeClr>
                </a:solidFill>
                <a:effectLst/>
                <a:latin typeface="Arial" panose="020B0604020202020204" pitchFamily="34" charset="0"/>
                <a:cs typeface="Arial" panose="020B0604020202020204" pitchFamily="34" charset="0"/>
              </a:rPr>
              <a:t>3)  Topography</a:t>
            </a:r>
          </a:p>
          <a:p>
            <a:pPr marL="0" indent="0" fontAlgn="auto">
              <a:lnSpc>
                <a:spcPct val="120000"/>
              </a:lnSpc>
              <a:spcAft>
                <a:spcPts val="0"/>
              </a:spcAft>
              <a:buNone/>
              <a:defRPr/>
            </a:pPr>
            <a:r>
              <a:rPr lang="en-US" sz="2400" b="1" dirty="0">
                <a:effectLst/>
                <a:latin typeface="Arial" panose="020B0604020202020204" pitchFamily="34" charset="0"/>
                <a:cs typeface="Arial" panose="020B0604020202020204" pitchFamily="34" charset="0"/>
              </a:rPr>
              <a:t>4)  Climate</a:t>
            </a:r>
          </a:p>
        </p:txBody>
      </p:sp>
    </p:spTree>
    <p:extLst>
      <p:ext uri="{BB962C8B-B14F-4D97-AF65-F5344CB8AC3E}">
        <p14:creationId xmlns:p14="http://schemas.microsoft.com/office/powerpoint/2010/main" val="3411396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mph" presetSubtype="0" fill="hold" nodeType="clickEffect">
                                  <p:stCondLst>
                                    <p:cond delay="0"/>
                                  </p:stCondLst>
                                  <p:childTnLst>
                                    <p:animEffect transition="out" filter="fade">
                                      <p:cBhvr>
                                        <p:cTn id="12" dur="500" tmFilter="0, 0; .2, .5; .8, .5; 1, 0"/>
                                        <p:tgtEl>
                                          <p:spTgt spid="8"/>
                                        </p:tgtEl>
                                      </p:cBhvr>
                                    </p:animEffect>
                                    <p:animScale>
                                      <p:cBhvr>
                                        <p:cTn id="13" dur="25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83" name="Picture 43" descr="C:\Users\LUNSFO~1\AppData\Local\Temp\SNAGHTML1aa68927.PNG">
            <a:extLst>
              <a:ext uri="{FF2B5EF4-FFF2-40B4-BE49-F238E27FC236}">
                <a16:creationId xmlns:a16="http://schemas.microsoft.com/office/drawing/2014/main" id="{294F1693-A5B1-4650-BBF1-17C305A9E6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1" y="1292359"/>
            <a:ext cx="6175175" cy="55626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FF774C0-622D-4A25-9967-934B72B7D5A9}"/>
              </a:ext>
            </a:extLst>
          </p:cNvPr>
          <p:cNvSpPr txBox="1"/>
          <p:nvPr/>
        </p:nvSpPr>
        <p:spPr>
          <a:xfrm>
            <a:off x="1715988" y="304800"/>
            <a:ext cx="9601200" cy="769441"/>
          </a:xfrm>
          <a:prstGeom prst="rect">
            <a:avLst/>
          </a:prstGeom>
          <a:noFill/>
          <a:ln>
            <a:noFill/>
          </a:ln>
          <a:effectLst/>
        </p:spPr>
        <p:txBody>
          <a:bodyPr wrap="square" rtlCol="0">
            <a:spAutoFit/>
          </a:bodyPr>
          <a:lstStyle/>
          <a:p>
            <a:pPr algn="ctr"/>
            <a:r>
              <a:rPr lang="en-US" sz="4400" dirty="0">
                <a:solidFill>
                  <a:schemeClr val="bg1"/>
                </a:solidFill>
              </a:rPr>
              <a:t>Florida’s Average Annual Precipitation</a:t>
            </a:r>
          </a:p>
        </p:txBody>
      </p:sp>
      <p:sp>
        <p:nvSpPr>
          <p:cNvPr id="3" name="Arrow: Right 2">
            <a:extLst>
              <a:ext uri="{FF2B5EF4-FFF2-40B4-BE49-F238E27FC236}">
                <a16:creationId xmlns:a16="http://schemas.microsoft.com/office/drawing/2014/main" id="{22698F29-C688-4CC0-A73D-DDAD3DD0E69B}"/>
              </a:ext>
            </a:extLst>
          </p:cNvPr>
          <p:cNvSpPr/>
          <p:nvPr/>
        </p:nvSpPr>
        <p:spPr>
          <a:xfrm rot="18992510" flipV="1">
            <a:off x="2795844" y="2796322"/>
            <a:ext cx="2206892" cy="146326"/>
          </a:xfrm>
          <a:prstGeom prst="righ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0CB0B4A-8F63-404A-9BDA-4F5223822939}"/>
              </a:ext>
            </a:extLst>
          </p:cNvPr>
          <p:cNvSpPr txBox="1"/>
          <p:nvPr/>
        </p:nvSpPr>
        <p:spPr>
          <a:xfrm>
            <a:off x="1735782" y="3673549"/>
            <a:ext cx="2624436" cy="400110"/>
          </a:xfrm>
          <a:prstGeom prst="rect">
            <a:avLst/>
          </a:prstGeom>
          <a:noFill/>
        </p:spPr>
        <p:txBody>
          <a:bodyPr wrap="none" rtlCol="0">
            <a:spAutoFit/>
          </a:bodyPr>
          <a:lstStyle/>
          <a:p>
            <a:r>
              <a:rPr lang="en-US" sz="2000" dirty="0"/>
              <a:t>Highest in Panhandle</a:t>
            </a:r>
          </a:p>
        </p:txBody>
      </p:sp>
    </p:spTree>
    <p:extLst>
      <p:ext uri="{BB962C8B-B14F-4D97-AF65-F5344CB8AC3E}">
        <p14:creationId xmlns:p14="http://schemas.microsoft.com/office/powerpoint/2010/main" val="140708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ChangeArrowheads="1"/>
          </p:cNvSpPr>
          <p:nvPr/>
        </p:nvSpPr>
        <p:spPr bwMode="auto">
          <a:xfrm>
            <a:off x="1608666" y="1524001"/>
            <a:ext cx="90678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50000"/>
              </a:spcBef>
              <a:spcAft>
                <a:spcPct val="0"/>
              </a:spcAft>
              <a:defRPr sz="2400">
                <a:solidFill>
                  <a:schemeClr val="tx1"/>
                </a:solidFill>
                <a:latin typeface="Arial" panose="020B0604020202020204" pitchFamily="34" charset="0"/>
              </a:defRPr>
            </a:lvl6pPr>
            <a:lvl7pPr marL="2971800" indent="-228600" eaLnBrk="0" fontAlgn="base" hangingPunct="0">
              <a:spcBef>
                <a:spcPct val="50000"/>
              </a:spcBef>
              <a:spcAft>
                <a:spcPct val="0"/>
              </a:spcAft>
              <a:defRPr sz="2400">
                <a:solidFill>
                  <a:schemeClr val="tx1"/>
                </a:solidFill>
                <a:latin typeface="Arial" panose="020B0604020202020204" pitchFamily="34" charset="0"/>
              </a:defRPr>
            </a:lvl7pPr>
            <a:lvl8pPr marL="3429000" indent="-228600" eaLnBrk="0" fontAlgn="base" hangingPunct="0">
              <a:spcBef>
                <a:spcPct val="50000"/>
              </a:spcBef>
              <a:spcAft>
                <a:spcPct val="0"/>
              </a:spcAft>
              <a:defRPr sz="2400">
                <a:solidFill>
                  <a:schemeClr val="tx1"/>
                </a:solidFill>
                <a:latin typeface="Arial" panose="020B0604020202020204" pitchFamily="34" charset="0"/>
              </a:defRPr>
            </a:lvl8pPr>
            <a:lvl9pPr marL="3886200" indent="-228600" eaLnBrk="0" fontAlgn="base" hangingPunct="0">
              <a:spcBef>
                <a:spcPct val="50000"/>
              </a:spcBef>
              <a:spcAft>
                <a:spcPct val="0"/>
              </a:spcAft>
              <a:defRPr sz="2400">
                <a:solidFill>
                  <a:schemeClr val="tx1"/>
                </a:solidFill>
                <a:latin typeface="Arial" panose="020B0604020202020204" pitchFamily="34" charset="0"/>
              </a:defRPr>
            </a:lvl9pPr>
          </a:lstStyle>
          <a:p>
            <a:pPr algn="ctr">
              <a:spcBef>
                <a:spcPct val="0"/>
              </a:spcBef>
            </a:pPr>
            <a:r>
              <a:rPr lang="en-US" altLang="en-US" sz="2800" dirty="0">
                <a:solidFill>
                  <a:schemeClr val="accent3">
                    <a:lumMod val="50000"/>
                  </a:schemeClr>
                </a:solidFill>
                <a:effectLst/>
              </a:rPr>
              <a:t>Process by which the land surface is worn away by the action of wind, water, and gravity</a:t>
            </a:r>
          </a:p>
        </p:txBody>
      </p:sp>
      <p:pic>
        <p:nvPicPr>
          <p:cNvPr id="16387" name="Picture 9" descr="143028"/>
          <p:cNvPicPr>
            <a:picLocks noChangeAspect="1" noChangeArrowheads="1"/>
          </p:cNvPicPr>
          <p:nvPr/>
        </p:nvPicPr>
        <p:blipFill rotWithShape="1">
          <a:blip r:embed="rId3">
            <a:extLst>
              <a:ext uri="{28A0092B-C50C-407E-A947-70E740481C1C}">
                <a14:useLocalDpi xmlns:a14="http://schemas.microsoft.com/office/drawing/2010/main" val="0"/>
              </a:ext>
            </a:extLst>
          </a:blip>
          <a:srcRect r="3605"/>
          <a:stretch/>
        </p:blipFill>
        <p:spPr bwMode="auto">
          <a:xfrm>
            <a:off x="1603023" y="2658298"/>
            <a:ext cx="2971801" cy="2033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10" descr="31209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9330" y="2659274"/>
            <a:ext cx="3031509" cy="2046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12" descr="347027"/>
          <p:cNvPicPr>
            <a:picLocks noChangeAspect="1" noChangeArrowheads="1"/>
          </p:cNvPicPr>
          <p:nvPr/>
        </p:nvPicPr>
        <p:blipFill rotWithShape="1">
          <a:blip r:embed="rId5">
            <a:extLst>
              <a:ext uri="{28A0092B-C50C-407E-A947-70E740481C1C}">
                <a14:useLocalDpi xmlns:a14="http://schemas.microsoft.com/office/drawing/2010/main" val="0"/>
              </a:ext>
            </a:extLst>
          </a:blip>
          <a:srcRect r="4970"/>
          <a:stretch/>
        </p:blipFill>
        <p:spPr bwMode="auto">
          <a:xfrm>
            <a:off x="7680865" y="4775687"/>
            <a:ext cx="2913758" cy="2068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13" descr="IMG0004B"/>
          <p:cNvPicPr>
            <a:picLocks noChangeAspect="1" noChangeArrowheads="1"/>
          </p:cNvPicPr>
          <p:nvPr/>
        </p:nvPicPr>
        <p:blipFill rotWithShape="1">
          <a:blip r:embed="rId6">
            <a:extLst>
              <a:ext uri="{28A0092B-C50C-407E-A947-70E740481C1C}">
                <a14:useLocalDpi xmlns:a14="http://schemas.microsoft.com/office/drawing/2010/main" val="0"/>
              </a:ext>
            </a:extLst>
          </a:blip>
          <a:srcRect r="3605"/>
          <a:stretch/>
        </p:blipFill>
        <p:spPr bwMode="auto">
          <a:xfrm>
            <a:off x="1603023" y="4775687"/>
            <a:ext cx="2971801" cy="2068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14" descr="34507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90638" y="4775687"/>
            <a:ext cx="3050200" cy="2068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15" descr="377042"/>
          <p:cNvPicPr>
            <a:picLocks noChangeAspect="1" noChangeArrowheads="1"/>
          </p:cNvPicPr>
          <p:nvPr/>
        </p:nvPicPr>
        <p:blipFill rotWithShape="1">
          <a:blip r:embed="rId8">
            <a:extLst>
              <a:ext uri="{28A0092B-C50C-407E-A947-70E740481C1C}">
                <a14:useLocalDpi xmlns:a14="http://schemas.microsoft.com/office/drawing/2010/main" val="0"/>
              </a:ext>
            </a:extLst>
          </a:blip>
          <a:srcRect r="4662"/>
          <a:stretch/>
        </p:blipFill>
        <p:spPr bwMode="auto">
          <a:xfrm>
            <a:off x="7675345" y="2658298"/>
            <a:ext cx="2919279" cy="2033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idx="4294967295"/>
          </p:nvPr>
        </p:nvSpPr>
        <p:spPr>
          <a:xfrm>
            <a:off x="2291556" y="304800"/>
            <a:ext cx="7608887" cy="639761"/>
          </a:xfrm>
          <a:prstGeom prst="rect">
            <a:avLst/>
          </a:prstGeom>
        </p:spPr>
        <p:txBody>
          <a:bodyPr/>
          <a:lstStyle/>
          <a:p>
            <a:pPr algn="ctr"/>
            <a:r>
              <a:rPr lang="en-US" sz="4400" dirty="0">
                <a:solidFill>
                  <a:schemeClr val="bg1"/>
                </a:solidFill>
                <a:effectLst>
                  <a:outerShdw blurRad="38100" dist="38100" dir="2700000" algn="tl">
                    <a:srgbClr val="000000">
                      <a:alpha val="43137"/>
                    </a:srgbClr>
                  </a:outerShdw>
                </a:effectLst>
                <a:latin typeface="Arial" panose="020B0604020202020204" pitchFamily="34" charset="0"/>
              </a:rPr>
              <a:t>Erosion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idx="4294967295"/>
          </p:nvPr>
        </p:nvSpPr>
        <p:spPr bwMode="auto">
          <a:xfrm>
            <a:off x="1371600" y="20156"/>
            <a:ext cx="10668001" cy="1327150"/>
          </a:xfrm>
          <a:prstGeom prst="rect">
            <a:avLst/>
          </a:prstGeom>
          <a:noFill/>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ctr" anchorCtr="0" compatLnSpc="1">
            <a:prstTxWarp prst="textNoShape">
              <a:avLst/>
            </a:prstTxWarp>
            <a:normAutofit/>
          </a:bodyPr>
          <a:lstStyle/>
          <a:p>
            <a:pPr algn="ctr"/>
            <a:r>
              <a:rPr lang="en-US" altLang="en-US" sz="4400" dirty="0">
                <a:solidFill>
                  <a:schemeClr val="bg1"/>
                </a:solidFill>
                <a:effectLst>
                  <a:outerShdw blurRad="38100" dist="38100" dir="2700000" algn="tl">
                    <a:srgbClr val="000000">
                      <a:alpha val="43137"/>
                    </a:srgbClr>
                  </a:outerShdw>
                </a:effectLst>
                <a:latin typeface="Arial" panose="020B0604020202020204" pitchFamily="34" charset="0"/>
              </a:rPr>
              <a:t>1.5 Impacts of Sedimentation and Erosion</a:t>
            </a:r>
          </a:p>
        </p:txBody>
      </p:sp>
      <p:sp>
        <p:nvSpPr>
          <p:cNvPr id="14339" name="Rectangle 3"/>
          <p:cNvSpPr>
            <a:spLocks noGrp="1" noChangeArrowheads="1"/>
          </p:cNvSpPr>
          <p:nvPr>
            <p:ph idx="4294967295"/>
          </p:nvPr>
        </p:nvSpPr>
        <p:spPr bwMode="auto">
          <a:xfrm>
            <a:off x="1600200" y="1638301"/>
            <a:ext cx="9144000" cy="5562600"/>
          </a:xfrm>
          <a:prstGeom prst="rect">
            <a:avLst/>
          </a:prstGeom>
          <a:noFill/>
          <a:ln w="12700">
            <a:miter lim="800000"/>
            <a:headEnd/>
            <a:tailEnd/>
          </a:ln>
        </p:spPr>
        <p:txBody>
          <a:bodyPr vert="horz" wrap="square" lIns="90488" tIns="44450" rIns="90488" bIns="44450" numCol="1" anchor="t" anchorCtr="0" compatLnSpc="1">
            <a:prstTxWarp prst="textNoShape">
              <a:avLst/>
            </a:prstTxWarp>
          </a:bodyPr>
          <a:lstStyle/>
          <a:p>
            <a:pPr>
              <a:lnSpc>
                <a:spcPct val="150000"/>
              </a:lnSpc>
              <a:defRPr/>
            </a:pPr>
            <a:r>
              <a:rPr lang="en-US" sz="2600" dirty="0">
                <a:latin typeface="Arial" panose="020B0604020202020204" pitchFamily="34" charset="0"/>
                <a:cs typeface="Arial" panose="020B0604020202020204" pitchFamily="34" charset="0"/>
              </a:rPr>
              <a:t>Four billion tons of material reach water bodies in US</a:t>
            </a:r>
          </a:p>
          <a:p>
            <a:pPr>
              <a:lnSpc>
                <a:spcPct val="150000"/>
              </a:lnSpc>
              <a:defRPr/>
            </a:pPr>
            <a:r>
              <a:rPr lang="en-US" sz="2600" dirty="0">
                <a:latin typeface="Arial" panose="020B0604020202020204" pitchFamily="34" charset="0"/>
                <a:cs typeface="Arial" panose="020B0604020202020204" pitchFamily="34" charset="0"/>
              </a:rPr>
              <a:t>One billion tons of material reach oceans</a:t>
            </a:r>
          </a:p>
          <a:p>
            <a:pPr>
              <a:lnSpc>
                <a:spcPct val="150000"/>
              </a:lnSpc>
              <a:defRPr/>
            </a:pPr>
            <a:r>
              <a:rPr lang="en-US" sz="2600" dirty="0">
                <a:latin typeface="Arial" panose="020B0604020202020204" pitchFamily="34" charset="0"/>
                <a:cs typeface="Arial" panose="020B0604020202020204" pitchFamily="34" charset="0"/>
              </a:rPr>
              <a:t>10% overall due to construction activities</a:t>
            </a:r>
          </a:p>
          <a:p>
            <a:pPr>
              <a:lnSpc>
                <a:spcPct val="150000"/>
              </a:lnSpc>
              <a:defRPr/>
            </a:pPr>
            <a:r>
              <a:rPr lang="en-US" sz="2600" dirty="0">
                <a:latin typeface="Arial" panose="020B0604020202020204" pitchFamily="34" charset="0"/>
                <a:cs typeface="Arial" panose="020B0604020202020204" pitchFamily="34" charset="0"/>
              </a:rPr>
              <a:t>But, this can represent 50% of eroded material in watersheds undergoing development</a:t>
            </a:r>
          </a:p>
        </p:txBody>
      </p:sp>
      <p:graphicFrame>
        <p:nvGraphicFramePr>
          <p:cNvPr id="36868" name="Object 0"/>
          <p:cNvGraphicFramePr>
            <a:graphicFrameLocks noChangeAspect="1"/>
          </p:cNvGraphicFramePr>
          <p:nvPr>
            <p:extLst>
              <p:ext uri="{D42A27DB-BD31-4B8C-83A1-F6EECF244321}">
                <p14:modId xmlns:p14="http://schemas.microsoft.com/office/powerpoint/2010/main" val="3738000079"/>
              </p:ext>
            </p:extLst>
          </p:nvPr>
        </p:nvGraphicFramePr>
        <p:xfrm>
          <a:off x="7203730" y="4343400"/>
          <a:ext cx="3028950" cy="2333625"/>
        </p:xfrm>
        <a:graphic>
          <a:graphicData uri="http://schemas.openxmlformats.org/presentationml/2006/ole">
            <mc:AlternateContent xmlns:mc="http://schemas.openxmlformats.org/markup-compatibility/2006">
              <mc:Choice xmlns:v="urn:schemas-microsoft-com:vml" Requires="v">
                <p:oleObj spid="_x0000_s37112" name="Clip" r:id="rId4" imgW="4501081" imgH="3468986" progId="MS_ClipArt_Gallery.5">
                  <p:embed/>
                </p:oleObj>
              </mc:Choice>
              <mc:Fallback>
                <p:oleObj name="Clip" r:id="rId4" imgW="4501081" imgH="3468986" progId="MS_ClipArt_Gallery.5">
                  <p:embed/>
                  <p:pic>
                    <p:nvPicPr>
                      <p:cNvPr id="0" name="Object 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03730" y="4343400"/>
                        <a:ext cx="3028950" cy="2333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6869" name="Object 1"/>
          <p:cNvGraphicFramePr>
            <a:graphicFrameLocks noChangeAspect="1"/>
          </p:cNvGraphicFramePr>
          <p:nvPr>
            <p:extLst>
              <p:ext uri="{D42A27DB-BD31-4B8C-83A1-F6EECF244321}">
                <p14:modId xmlns:p14="http://schemas.microsoft.com/office/powerpoint/2010/main" val="292740923"/>
              </p:ext>
            </p:extLst>
          </p:nvPr>
        </p:nvGraphicFramePr>
        <p:xfrm>
          <a:off x="1400577" y="4998243"/>
          <a:ext cx="2286000" cy="1557338"/>
        </p:xfrm>
        <a:graphic>
          <a:graphicData uri="http://schemas.openxmlformats.org/presentationml/2006/ole">
            <mc:AlternateContent xmlns:mc="http://schemas.openxmlformats.org/markup-compatibility/2006">
              <mc:Choice xmlns:v="urn:schemas-microsoft-com:vml" Requires="v">
                <p:oleObj spid="_x0000_s37113" name="Clip" r:id="rId6" imgW="4579545" imgH="3121937" progId="MS_ClipArt_Gallery.5">
                  <p:embed/>
                </p:oleObj>
              </mc:Choice>
              <mc:Fallback>
                <p:oleObj name="Clip" r:id="rId6" imgW="4579545" imgH="3121937" progId="MS_ClipArt_Gallery.5">
                  <p:embed/>
                  <p:pic>
                    <p:nvPicPr>
                      <p:cNvPr id="0" name="Objec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00577" y="4998243"/>
                        <a:ext cx="2286000" cy="1557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42" name="AutoShape 6"/>
          <p:cNvSpPr>
            <a:spLocks noChangeArrowheads="1"/>
          </p:cNvSpPr>
          <p:nvPr/>
        </p:nvSpPr>
        <p:spPr bwMode="auto">
          <a:xfrm flipH="1">
            <a:off x="4067577" y="5510212"/>
            <a:ext cx="2819400" cy="5334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0">
            <a:gsLst>
              <a:gs pos="0">
                <a:srgbClr val="FFCC00"/>
              </a:gs>
              <a:gs pos="100000">
                <a:srgbClr val="F86F1A"/>
              </a:gs>
            </a:gsLst>
            <a:lin ang="0" scaled="1"/>
          </a:gradFill>
          <a:ln w="12700">
            <a:solidFill>
              <a:schemeClr val="tx1"/>
            </a:solidFill>
            <a:miter lim="800000"/>
            <a:headEnd/>
            <a:tailEnd/>
          </a:ln>
          <a:effectLst/>
        </p:spPr>
        <p:txBody>
          <a:bodyPr wrap="none" anchor="ctr"/>
          <a:lstStyle/>
          <a:p>
            <a:pPr>
              <a:defRPr/>
            </a:pPr>
            <a:endParaRPr lang="en-US" dirty="0">
              <a:latin typeface="Arial"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idx="4294967295"/>
          </p:nvPr>
        </p:nvSpPr>
        <p:spPr bwMode="auto">
          <a:xfrm>
            <a:off x="2554089" y="28476"/>
            <a:ext cx="7083822" cy="13255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r>
              <a:rPr lang="en-US" altLang="en-US" sz="4400" dirty="0">
                <a:solidFill>
                  <a:schemeClr val="bg1"/>
                </a:solidFill>
                <a:effectLst>
                  <a:outerShdw blurRad="38100" dist="38100" dir="2700000" algn="tl">
                    <a:srgbClr val="000000">
                      <a:alpha val="43137"/>
                    </a:srgbClr>
                  </a:outerShdw>
                </a:effectLst>
                <a:latin typeface="Arial" panose="020B0604020202020204" pitchFamily="34" charset="0"/>
              </a:rPr>
              <a:t>Sediment Yields to Streams</a:t>
            </a:r>
          </a:p>
        </p:txBody>
      </p:sp>
      <p:sp>
        <p:nvSpPr>
          <p:cNvPr id="15363" name="Rectangle 3"/>
          <p:cNvSpPr>
            <a:spLocks noGrp="1" noChangeArrowheads="1"/>
          </p:cNvSpPr>
          <p:nvPr>
            <p:ph idx="4294967295"/>
          </p:nvPr>
        </p:nvSpPr>
        <p:spPr bwMode="auto">
          <a:xfrm>
            <a:off x="1143000" y="1600200"/>
            <a:ext cx="9906000" cy="4495799"/>
          </a:xfrm>
          <a:prstGeom prst="rect">
            <a:avLst/>
          </a:prstGeom>
          <a:noFill/>
          <a:ln w="12700">
            <a:miter lim="800000"/>
            <a:headEnd/>
            <a:tailEnd/>
          </a:ln>
        </p:spPr>
        <p:txBody>
          <a:bodyPr vert="horz" wrap="square" lIns="90488" tIns="44450" rIns="90488" bIns="44450" numCol="1" anchor="t" anchorCtr="0" compatLnSpc="1">
            <a:prstTxWarp prst="textNoShape">
              <a:avLst/>
            </a:prstTxWarp>
          </a:bodyPr>
          <a:lstStyle/>
          <a:p>
            <a:pPr>
              <a:lnSpc>
                <a:spcPct val="130000"/>
              </a:lnSpc>
              <a:defRPr/>
            </a:pPr>
            <a:r>
              <a:rPr lang="en-US" sz="2800" dirty="0">
                <a:latin typeface="Arial" panose="020B0604020202020204" pitchFamily="34" charset="0"/>
                <a:cs typeface="Arial" panose="020B0604020202020204" pitchFamily="34" charset="0"/>
              </a:rPr>
              <a:t>200 to 500 tons per square mile per year (t/mi</a:t>
            </a:r>
            <a:r>
              <a:rPr lang="en-US" sz="2800" baseline="30000" dirty="0">
                <a:latin typeface="Arial" panose="020B0604020202020204" pitchFamily="34" charset="0"/>
                <a:cs typeface="Arial" panose="020B0604020202020204" pitchFamily="34" charset="0"/>
              </a:rPr>
              <a:t>2</a:t>
            </a:r>
            <a:r>
              <a:rPr lang="en-US" sz="2800" dirty="0">
                <a:latin typeface="Arial" panose="020B0604020202020204" pitchFamily="34" charset="0"/>
                <a:cs typeface="Arial" panose="020B0604020202020204" pitchFamily="34" charset="0"/>
              </a:rPr>
              <a:t>/</a:t>
            </a:r>
            <a:r>
              <a:rPr lang="en-US" sz="2800" dirty="0" err="1">
                <a:latin typeface="Arial" panose="020B0604020202020204" pitchFamily="34" charset="0"/>
                <a:cs typeface="Arial" panose="020B0604020202020204" pitchFamily="34" charset="0"/>
              </a:rPr>
              <a:t>yr</a:t>
            </a:r>
            <a:r>
              <a:rPr lang="en-US" sz="2800" dirty="0">
                <a:latin typeface="Arial" panose="020B0604020202020204" pitchFamily="34" charset="0"/>
                <a:cs typeface="Arial" panose="020B0604020202020204" pitchFamily="34" charset="0"/>
              </a:rPr>
              <a:t>) in stable urban area.</a:t>
            </a:r>
          </a:p>
          <a:p>
            <a:pPr>
              <a:lnSpc>
                <a:spcPct val="130000"/>
              </a:lnSpc>
              <a:defRPr/>
            </a:pPr>
            <a:r>
              <a:rPr lang="en-US" sz="2800" dirty="0">
                <a:latin typeface="Arial" panose="020B0604020202020204" pitchFamily="34" charset="0"/>
                <a:cs typeface="Arial" panose="020B0604020202020204" pitchFamily="34" charset="0"/>
              </a:rPr>
              <a:t>1,000 to 100,000 tons per square mile per year (t/mi</a:t>
            </a:r>
            <a:r>
              <a:rPr lang="en-US" sz="2800" baseline="30000" dirty="0">
                <a:latin typeface="Arial" panose="020B0604020202020204" pitchFamily="34" charset="0"/>
                <a:cs typeface="Arial" panose="020B0604020202020204" pitchFamily="34" charset="0"/>
              </a:rPr>
              <a:t>2</a:t>
            </a:r>
            <a:r>
              <a:rPr lang="en-US" sz="2800" dirty="0">
                <a:latin typeface="Arial" panose="020B0604020202020204" pitchFamily="34" charset="0"/>
                <a:cs typeface="Arial" panose="020B0604020202020204" pitchFamily="34" charset="0"/>
              </a:rPr>
              <a:t>/</a:t>
            </a:r>
            <a:r>
              <a:rPr lang="en-US" sz="2800" dirty="0" err="1">
                <a:latin typeface="Arial" panose="020B0604020202020204" pitchFamily="34" charset="0"/>
                <a:cs typeface="Arial" panose="020B0604020202020204" pitchFamily="34" charset="0"/>
              </a:rPr>
              <a:t>yr</a:t>
            </a:r>
            <a:r>
              <a:rPr lang="en-US" sz="2800" dirty="0">
                <a:latin typeface="Arial" panose="020B0604020202020204" pitchFamily="34" charset="0"/>
                <a:cs typeface="Arial" panose="020B0604020202020204" pitchFamily="34" charset="0"/>
              </a:rPr>
              <a:t>) in active, developing area (5 to 200 times as much).</a:t>
            </a:r>
          </a:p>
          <a:p>
            <a:pPr>
              <a:lnSpc>
                <a:spcPct val="130000"/>
              </a:lnSpc>
              <a:defRPr/>
            </a:pPr>
            <a:r>
              <a:rPr lang="en-US" sz="2800" dirty="0">
                <a:latin typeface="Arial" panose="020B0604020202020204" pitchFamily="34" charset="0"/>
                <a:cs typeface="Arial" panose="020B0604020202020204" pitchFamily="34" charset="0"/>
              </a:rPr>
              <a:t>Cleared land vs. forest: 20,000 to 40,000 times as much. </a:t>
            </a:r>
          </a:p>
        </p:txBody>
      </p:sp>
      <p:graphicFrame>
        <p:nvGraphicFramePr>
          <p:cNvPr id="171008" name="Object 0"/>
          <p:cNvGraphicFramePr>
            <a:graphicFrameLocks noChangeAspect="1"/>
          </p:cNvGraphicFramePr>
          <p:nvPr>
            <p:extLst>
              <p:ext uri="{D42A27DB-BD31-4B8C-83A1-F6EECF244321}">
                <p14:modId xmlns:p14="http://schemas.microsoft.com/office/powerpoint/2010/main" val="896028051"/>
              </p:ext>
            </p:extLst>
          </p:nvPr>
        </p:nvGraphicFramePr>
        <p:xfrm>
          <a:off x="7086600" y="4510000"/>
          <a:ext cx="4115922" cy="2319524"/>
        </p:xfrm>
        <a:graphic>
          <a:graphicData uri="http://schemas.openxmlformats.org/presentationml/2006/ole">
            <mc:AlternateContent xmlns:mc="http://schemas.openxmlformats.org/markup-compatibility/2006">
              <mc:Choice xmlns:v="urn:schemas-microsoft-com:vml" Requires="v">
                <p:oleObj spid="_x0000_s38013" name="Clip" r:id="rId4" imgW="1834286" imgH="1033272" progId="MS_ClipArt_Gallery.5">
                  <p:embed/>
                </p:oleObj>
              </mc:Choice>
              <mc:Fallback>
                <p:oleObj name="Clip" r:id="rId4" imgW="1834286" imgH="1033272" progId="MS_ClipArt_Gallery.5">
                  <p:embed/>
                  <p:pic>
                    <p:nvPicPr>
                      <p:cNvPr id="0" name="Object 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86600" y="4510000"/>
                        <a:ext cx="4115922" cy="2319524"/>
                      </a:xfrm>
                      <a:prstGeom prst="rect">
                        <a:avLst/>
                      </a:prstGeom>
                      <a:noFill/>
                      <a:ln>
                        <a:noFill/>
                      </a:ln>
                      <a:effec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nodeType="afterEffect">
                                  <p:stCondLst>
                                    <p:cond delay="0"/>
                                  </p:stCondLst>
                                  <p:childTnLst>
                                    <p:set>
                                      <p:cBhvr>
                                        <p:cTn id="6" dur="1" fill="hold">
                                          <p:stCondLst>
                                            <p:cond delay="0"/>
                                          </p:stCondLst>
                                        </p:cTn>
                                        <p:tgtEl>
                                          <p:spTgt spid="171008"/>
                                        </p:tgtEl>
                                        <p:attrNameLst>
                                          <p:attrName>style.visibility</p:attrName>
                                        </p:attrNameLst>
                                      </p:cBhvr>
                                      <p:to>
                                        <p:strVal val="visible"/>
                                      </p:to>
                                    </p:set>
                                    <p:anim calcmode="lin" valueType="num">
                                      <p:cBhvr additive="base">
                                        <p:cTn id="7" dur="500" fill="hold"/>
                                        <p:tgtEl>
                                          <p:spTgt spid="171008"/>
                                        </p:tgtEl>
                                        <p:attrNameLst>
                                          <p:attrName>ppt_x</p:attrName>
                                        </p:attrNameLst>
                                      </p:cBhvr>
                                      <p:tavLst>
                                        <p:tav tm="0">
                                          <p:val>
                                            <p:strVal val="1+#ppt_w/2"/>
                                          </p:val>
                                        </p:tav>
                                        <p:tav tm="100000">
                                          <p:val>
                                            <p:strVal val="#ppt_x"/>
                                          </p:val>
                                        </p:tav>
                                      </p:tavLst>
                                    </p:anim>
                                    <p:anim calcmode="lin" valueType="num">
                                      <p:cBhvr additive="base">
                                        <p:cTn id="8" dur="500" fill="hold"/>
                                        <p:tgtEl>
                                          <p:spTgt spid="17100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8914" name="Picture 2" descr="turb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23814"/>
            <a:ext cx="9144000" cy="683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Rectangle 3"/>
          <p:cNvSpPr>
            <a:spLocks noChangeArrowheads="1"/>
          </p:cNvSpPr>
          <p:nvPr/>
        </p:nvSpPr>
        <p:spPr bwMode="auto">
          <a:xfrm>
            <a:off x="1752600" y="381000"/>
            <a:ext cx="3200400" cy="2123658"/>
          </a:xfrm>
          <a:prstGeom prst="rect">
            <a:avLst/>
          </a:prstGeom>
          <a:solidFill>
            <a:schemeClr val="bg2"/>
          </a:solidFill>
          <a:ln>
            <a:noFill/>
          </a:ln>
          <a:extLs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50000"/>
              </a:spcBef>
              <a:spcAft>
                <a:spcPct val="0"/>
              </a:spcAft>
              <a:defRPr sz="2400">
                <a:solidFill>
                  <a:schemeClr val="tx1"/>
                </a:solidFill>
                <a:latin typeface="Arial" panose="020B0604020202020204" pitchFamily="34" charset="0"/>
              </a:defRPr>
            </a:lvl6pPr>
            <a:lvl7pPr marL="2971800" indent="-228600" eaLnBrk="0" fontAlgn="base" hangingPunct="0">
              <a:spcBef>
                <a:spcPct val="50000"/>
              </a:spcBef>
              <a:spcAft>
                <a:spcPct val="0"/>
              </a:spcAft>
              <a:defRPr sz="2400">
                <a:solidFill>
                  <a:schemeClr val="tx1"/>
                </a:solidFill>
                <a:latin typeface="Arial" panose="020B0604020202020204" pitchFamily="34" charset="0"/>
              </a:defRPr>
            </a:lvl7pPr>
            <a:lvl8pPr marL="3429000" indent="-228600" eaLnBrk="0" fontAlgn="base" hangingPunct="0">
              <a:spcBef>
                <a:spcPct val="50000"/>
              </a:spcBef>
              <a:spcAft>
                <a:spcPct val="0"/>
              </a:spcAft>
              <a:defRPr sz="2400">
                <a:solidFill>
                  <a:schemeClr val="tx1"/>
                </a:solidFill>
                <a:latin typeface="Arial" panose="020B0604020202020204" pitchFamily="34" charset="0"/>
              </a:defRPr>
            </a:lvl8pPr>
            <a:lvl9pPr marL="3886200" indent="-228600" eaLnBrk="0" fontAlgn="base" hangingPunct="0">
              <a:spcBef>
                <a:spcPct val="50000"/>
              </a:spcBef>
              <a:spcAft>
                <a:spcPct val="0"/>
              </a:spcAft>
              <a:defRPr sz="2400">
                <a:solidFill>
                  <a:schemeClr val="tx1"/>
                </a:solidFill>
                <a:latin typeface="Arial" panose="020B0604020202020204" pitchFamily="34" charset="0"/>
              </a:defRPr>
            </a:lvl9pPr>
          </a:lstStyle>
          <a:p>
            <a:pPr algn="ctr">
              <a:spcBef>
                <a:spcPct val="0"/>
              </a:spcBef>
            </a:pPr>
            <a:r>
              <a:rPr lang="en-US" altLang="en-US" sz="4400" b="1" dirty="0">
                <a:solidFill>
                  <a:schemeClr val="tx2"/>
                </a:solidFill>
              </a:rPr>
              <a:t>MASSIVE SEDIMENT YIELDS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Content Placeholder 3"/>
          <p:cNvSpPr>
            <a:spLocks noGrp="1"/>
          </p:cNvSpPr>
          <p:nvPr>
            <p:ph idx="4294967295"/>
          </p:nvPr>
        </p:nvSpPr>
        <p:spPr>
          <a:xfrm>
            <a:off x="533400" y="1371600"/>
            <a:ext cx="11125200" cy="5562600"/>
          </a:xfrm>
          <a:prstGeom prst="rect">
            <a:avLst/>
          </a:prstGeom>
          <a:noFill/>
        </p:spPr>
        <p:txBody>
          <a:bodyPr/>
          <a:lstStyle/>
          <a:p>
            <a:r>
              <a:rPr lang="en-US" sz="2800" dirty="0">
                <a:latin typeface="Arial" panose="020B0604020202020204" pitchFamily="34" charset="0"/>
                <a:cs typeface="Arial" panose="020B0604020202020204" pitchFamily="34" charset="0"/>
              </a:rPr>
              <a:t>For every acre under construction without effective erosion control, about one dump truck load of soil per year washes into a nearby lake or water body.</a:t>
            </a:r>
            <a:r>
              <a:rPr lang="en-US" sz="2800" dirty="0">
                <a:solidFill>
                  <a:srgbClr val="FF3300"/>
                </a:solidFill>
                <a:latin typeface="Arial" panose="020B0604020202020204" pitchFamily="34" charset="0"/>
                <a:cs typeface="Arial" panose="020B0604020202020204" pitchFamily="34" charset="0"/>
              </a:rPr>
              <a:t> </a:t>
            </a:r>
            <a:r>
              <a:rPr lang="en-US" sz="2800" b="1" dirty="0">
                <a:latin typeface="Arial" panose="020B0604020202020204" pitchFamily="34" charset="0"/>
                <a:cs typeface="Arial" panose="020B0604020202020204" pitchFamily="34" charset="0"/>
              </a:rPr>
              <a:t>This soil contains materials which are toxic when released into water. </a:t>
            </a:r>
          </a:p>
        </p:txBody>
      </p:sp>
      <p:sp>
        <p:nvSpPr>
          <p:cNvPr id="5" name="Title 4"/>
          <p:cNvSpPr>
            <a:spLocks noGrp="1"/>
          </p:cNvSpPr>
          <p:nvPr>
            <p:ph type="title" idx="4294967295"/>
          </p:nvPr>
        </p:nvSpPr>
        <p:spPr>
          <a:xfrm>
            <a:off x="4463257" y="228600"/>
            <a:ext cx="3265487" cy="846138"/>
          </a:xfrm>
          <a:prstGeom prst="rect">
            <a:avLst/>
          </a:prstGeom>
        </p:spPr>
        <p:txBody>
          <a:bodyPr/>
          <a:lstStyle/>
          <a:p>
            <a:r>
              <a:rPr lang="en-US" sz="4400" dirty="0">
                <a:solidFill>
                  <a:schemeClr val="bg1"/>
                </a:solidFill>
                <a:effectLst>
                  <a:outerShdw blurRad="38100" dist="38100" dir="2700000" algn="tl">
                    <a:srgbClr val="000000">
                      <a:alpha val="43137"/>
                    </a:srgbClr>
                  </a:outerShdw>
                </a:effectLst>
                <a:latin typeface="Arial" panose="020B0604020202020204" pitchFamily="34" charset="0"/>
              </a:rPr>
              <a:t>Sediment</a:t>
            </a:r>
          </a:p>
        </p:txBody>
      </p:sp>
      <p:pic>
        <p:nvPicPr>
          <p:cNvPr id="53252" name="Picture 4" descr="TRUCK2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4793" y="3576544"/>
            <a:ext cx="4198938" cy="283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237D976E-A17E-4BD0-AC5F-7325C80341E9}"/>
              </a:ext>
            </a:extLst>
          </p:cNvPr>
          <p:cNvSpPr txBox="1"/>
          <p:nvPr/>
        </p:nvSpPr>
        <p:spPr>
          <a:xfrm>
            <a:off x="2971800" y="3094323"/>
            <a:ext cx="2590800" cy="4154984"/>
          </a:xfrm>
          <a:prstGeom prst="rect">
            <a:avLst/>
          </a:prstGeom>
          <a:noFill/>
        </p:spPr>
        <p:txBody>
          <a:bodyPr wrap="square" rtlCol="0">
            <a:spAutoFit/>
          </a:bodyPr>
          <a:lstStyle/>
          <a:p>
            <a:pPr>
              <a:spcBef>
                <a:spcPts val="0"/>
              </a:spcBef>
            </a:pPr>
            <a:r>
              <a:rPr lang="en-US" b="1" dirty="0"/>
              <a:t>Pb – Lead</a:t>
            </a:r>
          </a:p>
          <a:p>
            <a:pPr>
              <a:spcBef>
                <a:spcPts val="0"/>
              </a:spcBef>
            </a:pPr>
            <a:r>
              <a:rPr lang="en-US" b="1" dirty="0"/>
              <a:t>Cr –  Chromium</a:t>
            </a:r>
          </a:p>
          <a:p>
            <a:pPr>
              <a:spcBef>
                <a:spcPts val="0"/>
              </a:spcBef>
            </a:pPr>
            <a:r>
              <a:rPr lang="en-US" b="1" dirty="0"/>
              <a:t>As –  Arsenic </a:t>
            </a:r>
          </a:p>
          <a:p>
            <a:pPr>
              <a:spcBef>
                <a:spcPts val="0"/>
              </a:spcBef>
            </a:pPr>
            <a:r>
              <a:rPr lang="en-US" b="1" dirty="0"/>
              <a:t>Zn –  Zinc </a:t>
            </a:r>
          </a:p>
          <a:p>
            <a:pPr>
              <a:spcBef>
                <a:spcPts val="0"/>
              </a:spcBef>
            </a:pPr>
            <a:r>
              <a:rPr lang="en-US" b="1" dirty="0"/>
              <a:t>Cd – Cadmium</a:t>
            </a:r>
          </a:p>
          <a:p>
            <a:pPr>
              <a:spcBef>
                <a:spcPts val="0"/>
              </a:spcBef>
            </a:pPr>
            <a:r>
              <a:rPr lang="en-US" b="1" dirty="0"/>
              <a:t>Cu – Copper</a:t>
            </a:r>
          </a:p>
          <a:p>
            <a:pPr>
              <a:spcBef>
                <a:spcPts val="0"/>
              </a:spcBef>
            </a:pPr>
            <a:r>
              <a:rPr lang="en-US" b="1" dirty="0"/>
              <a:t>Hg – Mercury</a:t>
            </a:r>
          </a:p>
          <a:p>
            <a:pPr>
              <a:spcBef>
                <a:spcPts val="0"/>
              </a:spcBef>
            </a:pPr>
            <a:r>
              <a:rPr lang="en-US" b="1" dirty="0"/>
              <a:t>Ni –  Nickel</a:t>
            </a:r>
          </a:p>
          <a:p>
            <a:pPr>
              <a:spcBef>
                <a:spcPts val="0"/>
              </a:spcBef>
            </a:pPr>
            <a:r>
              <a:rPr lang="en-US" b="1" dirty="0"/>
              <a:t>and Others!</a:t>
            </a:r>
          </a:p>
          <a:p>
            <a:pPr>
              <a:spcBef>
                <a:spcPts val="0"/>
              </a:spcBef>
            </a:pPr>
            <a:endParaRPr lang="en-US" dirty="0"/>
          </a:p>
          <a:p>
            <a:pPr>
              <a:spcBef>
                <a:spcPts val="0"/>
              </a:spcBef>
            </a:pPr>
            <a:endParaRPr lang="en-US" dirty="0"/>
          </a:p>
        </p:txBody>
      </p:sp>
      <p:pic>
        <p:nvPicPr>
          <p:cNvPr id="51202" name="Picture 2" descr="Skull and crossbones illustration : Free Stock Photo">
            <a:extLst>
              <a:ext uri="{FF2B5EF4-FFF2-40B4-BE49-F238E27FC236}">
                <a16:creationId xmlns:a16="http://schemas.microsoft.com/office/drawing/2014/main" id="{B0E5CB15-39D4-42EC-BA34-78A7A67983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5389" y="3245183"/>
            <a:ext cx="918418" cy="9128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7" presetClass="entr" presetSubtype="2" fill="hold" nodeType="afterEffect">
                                  <p:stCondLst>
                                    <p:cond delay="0"/>
                                  </p:stCondLst>
                                  <p:childTnLst>
                                    <p:set>
                                      <p:cBhvr>
                                        <p:cTn id="6" dur="1" fill="hold">
                                          <p:stCondLst>
                                            <p:cond delay="0"/>
                                          </p:stCondLst>
                                        </p:cTn>
                                        <p:tgtEl>
                                          <p:spTgt spid="53252"/>
                                        </p:tgtEl>
                                        <p:attrNameLst>
                                          <p:attrName>style.visibility</p:attrName>
                                        </p:attrNameLst>
                                      </p:cBhvr>
                                      <p:to>
                                        <p:strVal val="visible"/>
                                      </p:to>
                                    </p:set>
                                    <p:anim calcmode="lin" valueType="num">
                                      <p:cBhvr additive="base">
                                        <p:cTn id="7" dur="5000" fill="hold"/>
                                        <p:tgtEl>
                                          <p:spTgt spid="53252"/>
                                        </p:tgtEl>
                                        <p:attrNameLst>
                                          <p:attrName>ppt_x</p:attrName>
                                        </p:attrNameLst>
                                      </p:cBhvr>
                                      <p:tavLst>
                                        <p:tav tm="0">
                                          <p:val>
                                            <p:strVal val="1+#ppt_w/2"/>
                                          </p:val>
                                        </p:tav>
                                        <p:tav tm="100000">
                                          <p:val>
                                            <p:strVal val="#ppt_x"/>
                                          </p:val>
                                        </p:tav>
                                      </p:tavLst>
                                    </p:anim>
                                    <p:anim calcmode="lin" valueType="num">
                                      <p:cBhvr additive="base">
                                        <p:cTn id="8" dur="5000" fill="hold"/>
                                        <p:tgtEl>
                                          <p:spTgt spid="5325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idx="4294967295"/>
          </p:nvPr>
        </p:nvSpPr>
        <p:spPr bwMode="auto">
          <a:xfrm>
            <a:off x="2895600" y="177800"/>
            <a:ext cx="6400800" cy="13255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r>
              <a:rPr lang="en-US" altLang="en-US" sz="4400" dirty="0">
                <a:solidFill>
                  <a:schemeClr val="bg1"/>
                </a:solidFill>
                <a:effectLst>
                  <a:outerShdw blurRad="38100" dist="38100" dir="2700000" algn="tl">
                    <a:srgbClr val="000000">
                      <a:alpha val="43137"/>
                    </a:srgbClr>
                  </a:outerShdw>
                </a:effectLst>
                <a:latin typeface="Arial" panose="020B0604020202020204" pitchFamily="34" charset="0"/>
              </a:rPr>
              <a:t>Transport vs. Deposition</a:t>
            </a:r>
          </a:p>
        </p:txBody>
      </p:sp>
      <p:sp>
        <p:nvSpPr>
          <p:cNvPr id="16387" name="Rectangle 3"/>
          <p:cNvSpPr>
            <a:spLocks noGrp="1" noChangeArrowheads="1"/>
          </p:cNvSpPr>
          <p:nvPr>
            <p:ph idx="4294967295"/>
          </p:nvPr>
        </p:nvSpPr>
        <p:spPr bwMode="auto">
          <a:xfrm>
            <a:off x="914400" y="1117600"/>
            <a:ext cx="10363200" cy="5562600"/>
          </a:xfrm>
          <a:prstGeom prst="rect">
            <a:avLst/>
          </a:prstGeom>
          <a:noFill/>
          <a:ln w="12700">
            <a:miter lim="800000"/>
            <a:headEnd/>
            <a:tailEnd/>
          </a:ln>
        </p:spPr>
        <p:txBody>
          <a:bodyPr vert="horz" wrap="square" lIns="90488" tIns="44450" rIns="90488" bIns="44450" numCol="1" anchor="t" anchorCtr="0" compatLnSpc="1">
            <a:prstTxWarp prst="textNoShape">
              <a:avLst/>
            </a:prstTxWarp>
            <a:normAutofit/>
          </a:bodyPr>
          <a:lstStyle/>
          <a:p>
            <a:pPr>
              <a:lnSpc>
                <a:spcPct val="90000"/>
              </a:lnSpc>
              <a:defRPr/>
            </a:pPr>
            <a:endParaRPr lang="en-US" sz="2800" b="1" u="sng" dirty="0">
              <a:latin typeface="Arial" panose="020B0604020202020204" pitchFamily="34" charset="0"/>
              <a:cs typeface="Arial" panose="020B0604020202020204" pitchFamily="34" charset="0"/>
            </a:endParaRPr>
          </a:p>
          <a:p>
            <a:pPr>
              <a:lnSpc>
                <a:spcPct val="90000"/>
              </a:lnSpc>
              <a:defRPr/>
            </a:pPr>
            <a:endParaRPr lang="en-US" sz="2800" b="1" u="sng" dirty="0">
              <a:latin typeface="Arial" panose="020B0604020202020204" pitchFamily="34" charset="0"/>
              <a:cs typeface="Arial" panose="020B0604020202020204" pitchFamily="34" charset="0"/>
            </a:endParaRPr>
          </a:p>
          <a:p>
            <a:pPr>
              <a:lnSpc>
                <a:spcPct val="90000"/>
              </a:lnSpc>
              <a:defRPr/>
            </a:pPr>
            <a:r>
              <a:rPr lang="en-US" sz="2800" b="1" u="sng" dirty="0">
                <a:latin typeface="Arial" panose="020B0604020202020204" pitchFamily="34" charset="0"/>
                <a:cs typeface="Arial" panose="020B0604020202020204" pitchFamily="34" charset="0"/>
              </a:rPr>
              <a:t>Deposition</a:t>
            </a:r>
            <a:r>
              <a:rPr lang="en-US" sz="2800" dirty="0">
                <a:latin typeface="Arial" panose="020B0604020202020204" pitchFamily="34" charset="0"/>
                <a:cs typeface="Arial" panose="020B0604020202020204" pitchFamily="34" charset="0"/>
              </a:rPr>
              <a:t> is the dominant process here due to the slow speed of Florida’s streams, canals, and lakes.</a:t>
            </a:r>
          </a:p>
          <a:p>
            <a:pPr>
              <a:lnSpc>
                <a:spcPct val="90000"/>
              </a:lnSpc>
              <a:buFont typeface="Monotype Sorts" pitchFamily="2" charset="2"/>
              <a:buNone/>
              <a:defRPr/>
            </a:pPr>
            <a:endParaRPr lang="en-US" sz="2800" dirty="0">
              <a:latin typeface="Arial" panose="020B0604020202020204" pitchFamily="34" charset="0"/>
              <a:cs typeface="Arial" panose="020B0604020202020204" pitchFamily="34" charset="0"/>
            </a:endParaRPr>
          </a:p>
          <a:p>
            <a:pPr>
              <a:lnSpc>
                <a:spcPct val="90000"/>
              </a:lnSpc>
              <a:defRPr/>
            </a:pPr>
            <a:r>
              <a:rPr lang="en-US" sz="2800" dirty="0">
                <a:latin typeface="Arial" panose="020B0604020202020204" pitchFamily="34" charset="0"/>
                <a:cs typeface="Arial" panose="020B0604020202020204" pitchFamily="34" charset="0"/>
              </a:rPr>
              <a:t>Heavy particles (</a:t>
            </a:r>
            <a:r>
              <a:rPr lang="en-US" sz="2800" b="1" dirty="0">
                <a:latin typeface="Arial" panose="020B0604020202020204" pitchFamily="34" charset="0"/>
                <a:cs typeface="Arial" panose="020B0604020202020204" pitchFamily="34" charset="0"/>
              </a:rPr>
              <a:t>sand and silt</a:t>
            </a:r>
            <a:r>
              <a:rPr lang="en-US" sz="2800" dirty="0">
                <a:latin typeface="Arial" panose="020B0604020202020204" pitchFamily="34" charset="0"/>
                <a:cs typeface="Arial" panose="020B0604020202020204" pitchFamily="34" charset="0"/>
              </a:rPr>
              <a:t>) settle first, in pipes, ditches, canals, rivers, lakes.</a:t>
            </a:r>
          </a:p>
          <a:p>
            <a:pPr>
              <a:lnSpc>
                <a:spcPct val="90000"/>
              </a:lnSpc>
              <a:buFont typeface="Monotype Sorts" pitchFamily="2" charset="2"/>
              <a:buNone/>
              <a:defRPr/>
            </a:pPr>
            <a:endParaRPr lang="en-US" sz="2800" dirty="0">
              <a:latin typeface="Arial" panose="020B0604020202020204" pitchFamily="34" charset="0"/>
              <a:cs typeface="Arial" panose="020B0604020202020204" pitchFamily="34" charset="0"/>
            </a:endParaRPr>
          </a:p>
          <a:p>
            <a:pPr>
              <a:lnSpc>
                <a:spcPct val="90000"/>
              </a:lnSpc>
              <a:defRPr/>
            </a:pPr>
            <a:r>
              <a:rPr lang="en-US" sz="2800" dirty="0">
                <a:latin typeface="Arial" panose="020B0604020202020204" pitchFamily="34" charset="0"/>
                <a:cs typeface="Arial" panose="020B0604020202020204" pitchFamily="34" charset="0"/>
              </a:rPr>
              <a:t>Fine particles (clays and muck) stay in suspension for weeks in rivers, lakes, canals; a.k.a. </a:t>
            </a:r>
            <a:r>
              <a:rPr lang="en-US" sz="2800" b="1" u="sng" dirty="0">
                <a:latin typeface="Arial" panose="020B0604020202020204" pitchFamily="34" charset="0"/>
                <a:cs typeface="Arial" panose="020B0604020202020204" pitchFamily="34" charset="0"/>
              </a:rPr>
              <a:t>turbidity.</a:t>
            </a:r>
            <a:endParaRPr lang="en-US" sz="2800" u="sng" dirty="0">
              <a:latin typeface="Arial" panose="020B0604020202020204" pitchFamily="34" charset="0"/>
              <a:cs typeface="Arial" panose="020B0604020202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028" descr="OPRYLND6"/>
          <p:cNvPicPr>
            <a:picLocks noChangeAspect="1" noChangeArrowheads="1"/>
          </p:cNvPicPr>
          <p:nvPr/>
        </p:nvPicPr>
        <p:blipFill>
          <a:blip r:embed="rId3">
            <a:lum contrast="12000"/>
            <a:extLst>
              <a:ext uri="{28A0092B-C50C-407E-A947-70E740481C1C}">
                <a14:useLocalDpi xmlns:a14="http://schemas.microsoft.com/office/drawing/2010/main" val="0"/>
              </a:ext>
            </a:extLst>
          </a:blip>
          <a:srcRect/>
          <a:stretch>
            <a:fillRect/>
          </a:stretch>
        </p:blipFill>
        <p:spPr bwMode="auto">
          <a:xfrm>
            <a:off x="6248400" y="3048000"/>
            <a:ext cx="4191000" cy="3314700"/>
          </a:xfrm>
          <a:prstGeom prst="rect">
            <a:avLst/>
          </a:prstGeom>
          <a:ln w="88900" cap="sq" cmpd="thickThin">
            <a:no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41987" name="Text Box 1029"/>
          <p:cNvSpPr txBox="1">
            <a:spLocks noChangeArrowheads="1"/>
          </p:cNvSpPr>
          <p:nvPr/>
        </p:nvSpPr>
        <p:spPr bwMode="auto">
          <a:xfrm>
            <a:off x="2026647" y="5278110"/>
            <a:ext cx="3810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50000"/>
              </a:spcBef>
              <a:spcAft>
                <a:spcPct val="0"/>
              </a:spcAft>
              <a:defRPr sz="2400">
                <a:solidFill>
                  <a:schemeClr val="tx1"/>
                </a:solidFill>
                <a:latin typeface="Arial" panose="020B0604020202020204" pitchFamily="34" charset="0"/>
              </a:defRPr>
            </a:lvl6pPr>
            <a:lvl7pPr marL="2971800" indent="-228600" eaLnBrk="0" fontAlgn="base" hangingPunct="0">
              <a:spcBef>
                <a:spcPct val="50000"/>
              </a:spcBef>
              <a:spcAft>
                <a:spcPct val="0"/>
              </a:spcAft>
              <a:defRPr sz="2400">
                <a:solidFill>
                  <a:schemeClr val="tx1"/>
                </a:solidFill>
                <a:latin typeface="Arial" panose="020B0604020202020204" pitchFamily="34" charset="0"/>
              </a:defRPr>
            </a:lvl7pPr>
            <a:lvl8pPr marL="3429000" indent="-228600" eaLnBrk="0" fontAlgn="base" hangingPunct="0">
              <a:spcBef>
                <a:spcPct val="50000"/>
              </a:spcBef>
              <a:spcAft>
                <a:spcPct val="0"/>
              </a:spcAft>
              <a:defRPr sz="2400">
                <a:solidFill>
                  <a:schemeClr val="tx1"/>
                </a:solidFill>
                <a:latin typeface="Arial" panose="020B0604020202020204" pitchFamily="34" charset="0"/>
              </a:defRPr>
            </a:lvl8pPr>
            <a:lvl9pPr marL="3886200" indent="-228600" eaLnBrk="0" fontAlgn="base" hangingPunct="0">
              <a:spcBef>
                <a:spcPct val="50000"/>
              </a:spcBef>
              <a:spcAft>
                <a:spcPct val="0"/>
              </a:spcAft>
              <a:defRPr sz="2400">
                <a:solidFill>
                  <a:schemeClr val="tx1"/>
                </a:solidFill>
                <a:latin typeface="Arial" panose="020B0604020202020204" pitchFamily="34" charset="0"/>
              </a:defRPr>
            </a:lvl9pPr>
          </a:lstStyle>
          <a:p>
            <a:pPr algn="ctr"/>
            <a:r>
              <a:rPr lang="en-US" altLang="en-US" sz="2800" b="1" dirty="0">
                <a:effectLst/>
              </a:rPr>
              <a:t>Deposition</a:t>
            </a:r>
            <a:endParaRPr lang="en-US" altLang="en-US" sz="4000" b="1" dirty="0">
              <a:effectLst/>
            </a:endParaRPr>
          </a:p>
        </p:txBody>
      </p:sp>
      <p:sp>
        <p:nvSpPr>
          <p:cNvPr id="41988" name="Text Box 1030"/>
          <p:cNvSpPr txBox="1">
            <a:spLocks noChangeArrowheads="1"/>
          </p:cNvSpPr>
          <p:nvPr/>
        </p:nvSpPr>
        <p:spPr bwMode="auto">
          <a:xfrm>
            <a:off x="6599830" y="1981200"/>
            <a:ext cx="3810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50000"/>
              </a:spcBef>
              <a:spcAft>
                <a:spcPct val="0"/>
              </a:spcAft>
              <a:defRPr sz="2400">
                <a:solidFill>
                  <a:schemeClr val="tx1"/>
                </a:solidFill>
                <a:latin typeface="Arial" panose="020B0604020202020204" pitchFamily="34" charset="0"/>
              </a:defRPr>
            </a:lvl6pPr>
            <a:lvl7pPr marL="2971800" indent="-228600" eaLnBrk="0" fontAlgn="base" hangingPunct="0">
              <a:spcBef>
                <a:spcPct val="50000"/>
              </a:spcBef>
              <a:spcAft>
                <a:spcPct val="0"/>
              </a:spcAft>
              <a:defRPr sz="2400">
                <a:solidFill>
                  <a:schemeClr val="tx1"/>
                </a:solidFill>
                <a:latin typeface="Arial" panose="020B0604020202020204" pitchFamily="34" charset="0"/>
              </a:defRPr>
            </a:lvl7pPr>
            <a:lvl8pPr marL="3429000" indent="-228600" eaLnBrk="0" fontAlgn="base" hangingPunct="0">
              <a:spcBef>
                <a:spcPct val="50000"/>
              </a:spcBef>
              <a:spcAft>
                <a:spcPct val="0"/>
              </a:spcAft>
              <a:defRPr sz="2400">
                <a:solidFill>
                  <a:schemeClr val="tx1"/>
                </a:solidFill>
                <a:latin typeface="Arial" panose="020B0604020202020204" pitchFamily="34" charset="0"/>
              </a:defRPr>
            </a:lvl8pPr>
            <a:lvl9pPr marL="3886200" indent="-228600" eaLnBrk="0" fontAlgn="base" hangingPunct="0">
              <a:spcBef>
                <a:spcPct val="50000"/>
              </a:spcBef>
              <a:spcAft>
                <a:spcPct val="0"/>
              </a:spcAft>
              <a:defRPr sz="2400">
                <a:solidFill>
                  <a:schemeClr val="tx1"/>
                </a:solidFill>
                <a:latin typeface="Arial" panose="020B0604020202020204" pitchFamily="34" charset="0"/>
              </a:defRPr>
            </a:lvl9pPr>
          </a:lstStyle>
          <a:p>
            <a:pPr algn="ctr"/>
            <a:r>
              <a:rPr lang="en-US" altLang="en-US" sz="2800" b="1" dirty="0">
                <a:effectLst/>
              </a:rPr>
              <a:t>    Turbidity</a:t>
            </a:r>
            <a:endParaRPr lang="en-US" altLang="en-US" sz="4000" b="1" dirty="0">
              <a:effectLst/>
            </a:endParaRPr>
          </a:p>
        </p:txBody>
      </p:sp>
      <p:pic>
        <p:nvPicPr>
          <p:cNvPr id="41989" name="Picture 1031" descr="Sedimen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4722" y="1738314"/>
            <a:ext cx="4133850" cy="2967037"/>
          </a:xfrm>
          <a:prstGeom prst="rect">
            <a:avLst/>
          </a:prstGeom>
          <a:ln w="88900" cap="sq" cmpd="thickThin">
            <a:no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2" name="Arrow: Down 1">
            <a:extLst>
              <a:ext uri="{FF2B5EF4-FFF2-40B4-BE49-F238E27FC236}">
                <a16:creationId xmlns:a16="http://schemas.microsoft.com/office/drawing/2014/main" id="{51411BA5-2348-4C8C-8C54-4EDD8BF7FE70}"/>
              </a:ext>
            </a:extLst>
          </p:cNvPr>
          <p:cNvSpPr/>
          <p:nvPr/>
        </p:nvSpPr>
        <p:spPr>
          <a:xfrm>
            <a:off x="8382000" y="2497356"/>
            <a:ext cx="465730" cy="183524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Arrow: Down 2">
            <a:extLst>
              <a:ext uri="{FF2B5EF4-FFF2-40B4-BE49-F238E27FC236}">
                <a16:creationId xmlns:a16="http://schemas.microsoft.com/office/drawing/2014/main" id="{F583B79A-39D1-4465-887B-51B81EFDE1B0}"/>
              </a:ext>
            </a:extLst>
          </p:cNvPr>
          <p:cNvSpPr/>
          <p:nvPr/>
        </p:nvSpPr>
        <p:spPr>
          <a:xfrm rot="10800000">
            <a:off x="3719513" y="3830310"/>
            <a:ext cx="466725" cy="144780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Rectangle 2">
            <a:extLst>
              <a:ext uri="{FF2B5EF4-FFF2-40B4-BE49-F238E27FC236}">
                <a16:creationId xmlns:a16="http://schemas.microsoft.com/office/drawing/2014/main" id="{2DC18843-ADA6-42FF-A0C3-311C1F9B7A4B}"/>
              </a:ext>
            </a:extLst>
          </p:cNvPr>
          <p:cNvSpPr txBox="1">
            <a:spLocks noChangeArrowheads="1"/>
          </p:cNvSpPr>
          <p:nvPr/>
        </p:nvSpPr>
        <p:spPr bwMode="auto">
          <a:xfrm>
            <a:off x="2705100" y="177800"/>
            <a:ext cx="6781800" cy="13255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fontAlgn="auto">
              <a:spcAft>
                <a:spcPts val="0"/>
              </a:spcAft>
            </a:pPr>
            <a:r>
              <a:rPr lang="en-US" altLang="en-US" sz="4400" dirty="0">
                <a:solidFill>
                  <a:schemeClr val="bg1"/>
                </a:solidFill>
                <a:latin typeface="Arial" panose="020B0604020202020204" pitchFamily="34" charset="0"/>
              </a:rPr>
              <a:t>Transport vs. Deposition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bwMode="auto">
          <a:xfrm>
            <a:off x="1790700" y="76200"/>
            <a:ext cx="8610600" cy="1325563"/>
          </a:xfrm>
          <a:prstGeom prst="rect">
            <a:avLst/>
          </a:prstGeom>
          <a:ln w="12700">
            <a:miter lim="800000"/>
            <a:headEnd/>
            <a:tailEnd/>
          </a:ln>
        </p:spPr>
        <p:txBody>
          <a:bodyPr vert="horz" wrap="square" lIns="90488" tIns="44450" rIns="90488" bIns="44450" numCol="1" anchor="ctr" anchorCtr="0" compatLnSpc="1">
            <a:prstTxWarp prst="textNoShape">
              <a:avLst/>
            </a:prstTxWarp>
            <a:normAutofit/>
          </a:bodyPr>
          <a:lstStyle/>
          <a:p>
            <a:pPr algn="ctr">
              <a:defRPr/>
            </a:pPr>
            <a:r>
              <a:rPr lang="en-US" sz="4400" dirty="0">
                <a:solidFill>
                  <a:schemeClr val="bg1"/>
                </a:solidFill>
                <a:effectLst>
                  <a:outerShdw blurRad="38100" dist="38100" dir="2700000" algn="tl">
                    <a:srgbClr val="000000">
                      <a:alpha val="43137"/>
                    </a:srgbClr>
                  </a:outerShdw>
                </a:effectLst>
                <a:latin typeface="Arial" panose="020B0604020202020204" pitchFamily="34" charset="0"/>
              </a:rPr>
              <a:t>Physical Effects of Sedimentation</a:t>
            </a:r>
          </a:p>
        </p:txBody>
      </p:sp>
      <p:sp>
        <p:nvSpPr>
          <p:cNvPr id="17411" name="Rectangle 3"/>
          <p:cNvSpPr>
            <a:spLocks noGrp="1" noChangeArrowheads="1"/>
          </p:cNvSpPr>
          <p:nvPr>
            <p:ph idx="4294967295"/>
          </p:nvPr>
        </p:nvSpPr>
        <p:spPr bwMode="auto">
          <a:xfrm>
            <a:off x="609600" y="1600200"/>
            <a:ext cx="10972800" cy="4846637"/>
          </a:xfrm>
          <a:prstGeom prst="rect">
            <a:avLst/>
          </a:prstGeom>
          <a:ln w="12700">
            <a:miter lim="800000"/>
            <a:headEnd/>
            <a:tailEnd/>
          </a:ln>
        </p:spPr>
        <p:txBody>
          <a:bodyPr vert="horz" wrap="square" lIns="90488" tIns="44450" rIns="90488" bIns="44450" numCol="1" anchor="t" anchorCtr="0" compatLnSpc="1">
            <a:prstTxWarp prst="textNoShape">
              <a:avLst/>
            </a:prstTxWarp>
            <a:normAutofit/>
          </a:bodyPr>
          <a:lstStyle/>
          <a:p>
            <a:pPr>
              <a:lnSpc>
                <a:spcPct val="120000"/>
              </a:lnSpc>
              <a:defRPr/>
            </a:pPr>
            <a:r>
              <a:rPr lang="en-US" sz="2600" b="1" u="sng" dirty="0">
                <a:latin typeface="Arial" panose="020B0604020202020204" pitchFamily="34" charset="0"/>
                <a:cs typeface="Arial" panose="020B0604020202020204" pitchFamily="34" charset="0"/>
              </a:rPr>
              <a:t>Reduced hydraulic capacity</a:t>
            </a:r>
            <a:r>
              <a:rPr lang="en-US" sz="2600" b="1" dirty="0">
                <a:latin typeface="Arial" panose="020B0604020202020204" pitchFamily="34" charset="0"/>
                <a:cs typeface="Arial" panose="020B0604020202020204" pitchFamily="34" charset="0"/>
              </a:rPr>
              <a:t> of rivers and channels</a:t>
            </a:r>
          </a:p>
          <a:p>
            <a:pPr>
              <a:lnSpc>
                <a:spcPct val="120000"/>
              </a:lnSpc>
              <a:defRPr/>
            </a:pPr>
            <a:r>
              <a:rPr lang="en-US" sz="2600" b="1" dirty="0">
                <a:latin typeface="Arial" panose="020B0604020202020204" pitchFamily="34" charset="0"/>
                <a:cs typeface="Arial" panose="020B0604020202020204" pitchFamily="34" charset="0"/>
              </a:rPr>
              <a:t>Increased </a:t>
            </a:r>
            <a:r>
              <a:rPr lang="en-US" sz="2600" b="1" u="sng" dirty="0">
                <a:latin typeface="Arial" panose="020B0604020202020204" pitchFamily="34" charset="0"/>
                <a:cs typeface="Arial" panose="020B0604020202020204" pitchFamily="34" charset="0"/>
              </a:rPr>
              <a:t>flooding</a:t>
            </a:r>
            <a:endParaRPr lang="en-US" sz="2600" b="1" dirty="0">
              <a:latin typeface="Arial" panose="020B0604020202020204" pitchFamily="34" charset="0"/>
              <a:cs typeface="Arial" panose="020B0604020202020204" pitchFamily="34" charset="0"/>
            </a:endParaRPr>
          </a:p>
          <a:p>
            <a:pPr>
              <a:lnSpc>
                <a:spcPct val="120000"/>
              </a:lnSpc>
              <a:defRPr/>
            </a:pPr>
            <a:r>
              <a:rPr lang="en-US" sz="2600" b="1" dirty="0">
                <a:latin typeface="Arial" panose="020B0604020202020204" pitchFamily="34" charset="0"/>
                <a:cs typeface="Arial" panose="020B0604020202020204" pitchFamily="34" charset="0"/>
              </a:rPr>
              <a:t>Increased </a:t>
            </a:r>
            <a:r>
              <a:rPr lang="en-US" sz="2600" b="1" u="sng" dirty="0">
                <a:latin typeface="Arial" panose="020B0604020202020204" pitchFamily="34" charset="0"/>
                <a:cs typeface="Arial" panose="020B0604020202020204" pitchFamily="34" charset="0"/>
              </a:rPr>
              <a:t>maintenance costs</a:t>
            </a:r>
            <a:r>
              <a:rPr lang="en-US" sz="2600" b="1" dirty="0">
                <a:latin typeface="Arial" panose="020B0604020202020204" pitchFamily="34" charset="0"/>
                <a:cs typeface="Arial" panose="020B0604020202020204" pitchFamily="34" charset="0"/>
              </a:rPr>
              <a:t> for stormwater management systems</a:t>
            </a:r>
          </a:p>
          <a:p>
            <a:pPr>
              <a:lnSpc>
                <a:spcPct val="120000"/>
              </a:lnSpc>
              <a:defRPr/>
            </a:pPr>
            <a:r>
              <a:rPr lang="en-US" sz="2600" b="1" u="sng" dirty="0">
                <a:latin typeface="Arial" panose="020B0604020202020204" pitchFamily="34" charset="0"/>
                <a:cs typeface="Arial" panose="020B0604020202020204" pitchFamily="34" charset="0"/>
              </a:rPr>
              <a:t>Lost capacity</a:t>
            </a:r>
            <a:r>
              <a:rPr lang="en-US" sz="2600" b="1" dirty="0">
                <a:latin typeface="Arial" panose="020B0604020202020204" pitchFamily="34" charset="0"/>
                <a:cs typeface="Arial" panose="020B0604020202020204" pitchFamily="34" charset="0"/>
              </a:rPr>
              <a:t> in water supply reservoirs</a:t>
            </a:r>
          </a:p>
          <a:p>
            <a:pPr>
              <a:lnSpc>
                <a:spcPct val="120000"/>
              </a:lnSpc>
              <a:defRPr/>
            </a:pPr>
            <a:r>
              <a:rPr lang="en-US" sz="2600" b="1" u="sng" dirty="0">
                <a:latin typeface="Arial" panose="020B0604020202020204" pitchFamily="34" charset="0"/>
                <a:cs typeface="Arial" panose="020B0604020202020204" pitchFamily="34" charset="0"/>
              </a:rPr>
              <a:t>Decreased recreational value</a:t>
            </a:r>
            <a:endParaRPr lang="en-US" sz="2600" b="1" dirty="0">
              <a:latin typeface="Arial" panose="020B0604020202020204" pitchFamily="34" charset="0"/>
              <a:cs typeface="Arial" panose="020B0604020202020204" pitchFamily="34" charset="0"/>
            </a:endParaRPr>
          </a:p>
          <a:p>
            <a:pPr>
              <a:lnSpc>
                <a:spcPct val="120000"/>
              </a:lnSpc>
              <a:defRPr/>
            </a:pPr>
            <a:r>
              <a:rPr lang="en-US" sz="2600" b="1" u="sng" dirty="0">
                <a:latin typeface="Arial" panose="020B0604020202020204" pitchFamily="34" charset="0"/>
                <a:cs typeface="Arial" panose="020B0604020202020204" pitchFamily="34" charset="0"/>
              </a:rPr>
              <a:t>Increased dredging</a:t>
            </a:r>
            <a:r>
              <a:rPr lang="en-US" sz="2600" b="1" dirty="0">
                <a:latin typeface="Arial" panose="020B0604020202020204" pitchFamily="34" charset="0"/>
                <a:cs typeface="Arial" panose="020B0604020202020204" pitchFamily="34" charset="0"/>
              </a:rPr>
              <a:t> of navigable waterways</a:t>
            </a:r>
          </a:p>
          <a:p>
            <a:pPr>
              <a:lnSpc>
                <a:spcPct val="120000"/>
              </a:lnSpc>
              <a:defRPr/>
            </a:pPr>
            <a:r>
              <a:rPr lang="en-US" sz="2600" b="1" u="sng" dirty="0">
                <a:latin typeface="Arial" panose="020B0604020202020204" pitchFamily="34" charset="0"/>
                <a:cs typeface="Arial" panose="020B0604020202020204" pitchFamily="34" charset="0"/>
              </a:rPr>
              <a:t>Increased water treatment costs</a:t>
            </a:r>
            <a:endParaRPr lang="en-US" sz="2600" b="1" dirty="0">
              <a:latin typeface="Arial" panose="020B0604020202020204" pitchFamily="34" charset="0"/>
              <a:cs typeface="Arial" panose="020B0604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Problems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581599"/>
            <a:ext cx="4129139" cy="2697651"/>
          </a:xfrm>
          <a:prstGeom prst="rect">
            <a:avLst/>
          </a:prstGeom>
          <a:ln w="38100" cap="sq">
            <a:no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4037" name="Picture 6" descr="PA19000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63568" y="1588178"/>
            <a:ext cx="5004433" cy="3002660"/>
          </a:xfrm>
          <a:prstGeom prst="rect">
            <a:avLst/>
          </a:prstGeom>
          <a:ln w="38100" cap="sq">
            <a:no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0663" name="Text Box 7"/>
          <p:cNvSpPr txBox="1">
            <a:spLocks noChangeArrowheads="1"/>
          </p:cNvSpPr>
          <p:nvPr/>
        </p:nvSpPr>
        <p:spPr bwMode="auto">
          <a:xfrm>
            <a:off x="1513571" y="1598010"/>
            <a:ext cx="4149997" cy="400110"/>
          </a:xfrm>
          <a:prstGeom prst="rect">
            <a:avLst/>
          </a:prstGeom>
          <a:solidFill>
            <a:srgbClr val="000000">
              <a:alpha val="40000"/>
            </a:srgbClr>
          </a:solidFill>
          <a:ln w="15875">
            <a:noFill/>
            <a:miter lim="800000"/>
            <a:headEnd/>
            <a:tailEnd/>
          </a:ln>
          <a:effectLst/>
        </p:spPr>
        <p:txBody>
          <a:bodyPr wrap="square">
            <a:spAutoFit/>
          </a:bodyPr>
          <a:lstStyle/>
          <a:p>
            <a:pPr algn="ctr">
              <a:defRPr/>
            </a:pPr>
            <a:r>
              <a:rPr lang="en-US" sz="2000" dirty="0">
                <a:solidFill>
                  <a:schemeClr val="bg1"/>
                </a:solidFill>
                <a:effectLst/>
              </a:rPr>
              <a:t>Increased dredging</a:t>
            </a:r>
          </a:p>
        </p:txBody>
      </p:sp>
      <p:sp>
        <p:nvSpPr>
          <p:cNvPr id="70666" name="Text Box 10"/>
          <p:cNvSpPr txBox="1">
            <a:spLocks noChangeArrowheads="1"/>
          </p:cNvSpPr>
          <p:nvPr/>
        </p:nvSpPr>
        <p:spPr bwMode="auto">
          <a:xfrm>
            <a:off x="5673997" y="1595161"/>
            <a:ext cx="4989087" cy="400110"/>
          </a:xfrm>
          <a:prstGeom prst="rect">
            <a:avLst/>
          </a:prstGeom>
          <a:solidFill>
            <a:srgbClr val="000000">
              <a:alpha val="40000"/>
            </a:srgbClr>
          </a:solidFill>
          <a:ln w="15875">
            <a:noFill/>
            <a:miter lim="800000"/>
            <a:headEnd/>
            <a:tailEnd/>
          </a:ln>
          <a:effectLst/>
        </p:spPr>
        <p:txBody>
          <a:bodyPr wrap="square">
            <a:spAutoFit/>
          </a:bodyPr>
          <a:lstStyle/>
          <a:p>
            <a:pPr algn="ctr">
              <a:defRPr/>
            </a:pPr>
            <a:r>
              <a:rPr lang="en-US" sz="2000" dirty="0">
                <a:solidFill>
                  <a:schemeClr val="bg1"/>
                </a:solidFill>
                <a:effectLst/>
              </a:rPr>
              <a:t>Reduced hydraulic capacity</a:t>
            </a:r>
          </a:p>
        </p:txBody>
      </p:sp>
      <p:pic>
        <p:nvPicPr>
          <p:cNvPr id="3" name="Picture 2" descr="A large red truck on the road&#10;&#10;Description generated with high confidence">
            <a:extLst>
              <a:ext uri="{FF2B5EF4-FFF2-40B4-BE49-F238E27FC236}">
                <a16:creationId xmlns:a16="http://schemas.microsoft.com/office/drawing/2014/main" id="{C8F1D047-997D-46B4-8CD2-055939E6E0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2" y="4221439"/>
            <a:ext cx="4129136" cy="2636563"/>
          </a:xfrm>
          <a:prstGeom prst="rect">
            <a:avLst/>
          </a:prstGeom>
          <a:ln w="88900" cap="sq" cmpd="thickThin">
            <a:noFill/>
            <a:prstDash val="solid"/>
            <a:miter lim="800000"/>
          </a:ln>
          <a:effectLst>
            <a:innerShdw blurRad="76200">
              <a:srgbClr val="000000"/>
            </a:innerShdw>
          </a:effectLst>
        </p:spPr>
      </p:pic>
      <p:sp>
        <p:nvSpPr>
          <p:cNvPr id="6" name="Oval 5">
            <a:extLst>
              <a:ext uri="{FF2B5EF4-FFF2-40B4-BE49-F238E27FC236}">
                <a16:creationId xmlns:a16="http://schemas.microsoft.com/office/drawing/2014/main" id="{07B5FF5D-EB65-4971-80CC-399681C9861E}"/>
              </a:ext>
            </a:extLst>
          </p:cNvPr>
          <p:cNvSpPr/>
          <p:nvPr/>
        </p:nvSpPr>
        <p:spPr>
          <a:xfrm flipH="1">
            <a:off x="3610138" y="4381500"/>
            <a:ext cx="228600" cy="2286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70665" name="Text Box 9"/>
          <p:cNvSpPr txBox="1">
            <a:spLocks noChangeArrowheads="1"/>
          </p:cNvSpPr>
          <p:nvPr/>
        </p:nvSpPr>
        <p:spPr bwMode="auto">
          <a:xfrm>
            <a:off x="1513573" y="6244467"/>
            <a:ext cx="3352800" cy="400110"/>
          </a:xfrm>
          <a:prstGeom prst="rect">
            <a:avLst/>
          </a:prstGeom>
          <a:solidFill>
            <a:srgbClr val="000000">
              <a:alpha val="40000"/>
            </a:srgbClr>
          </a:solidFill>
          <a:ln w="15875">
            <a:noFill/>
            <a:miter lim="800000"/>
            <a:headEnd/>
            <a:tailEnd/>
          </a:ln>
          <a:effectLst/>
        </p:spPr>
        <p:txBody>
          <a:bodyPr wrap="square">
            <a:spAutoFit/>
          </a:bodyPr>
          <a:lstStyle/>
          <a:p>
            <a:pPr algn="ctr">
              <a:defRPr/>
            </a:pPr>
            <a:r>
              <a:rPr lang="en-US" sz="2000" dirty="0">
                <a:solidFill>
                  <a:schemeClr val="bg1"/>
                </a:solidFill>
                <a:effectLst/>
              </a:rPr>
              <a:t>Increased maintenance</a:t>
            </a:r>
          </a:p>
        </p:txBody>
      </p:sp>
      <p:pic>
        <p:nvPicPr>
          <p:cNvPr id="44036" name="Picture 5" descr="turbid3"/>
          <p:cNvPicPr>
            <a:picLocks noChangeAspect="1" noChangeArrowheads="1"/>
          </p:cNvPicPr>
          <p:nvPr/>
        </p:nvPicPr>
        <p:blipFill>
          <a:blip r:embed="rId6" cstate="print">
            <a:lum bright="6000"/>
            <a:extLst>
              <a:ext uri="{28A0092B-C50C-407E-A947-70E740481C1C}">
                <a14:useLocalDpi xmlns:a14="http://schemas.microsoft.com/office/drawing/2010/main" val="0"/>
              </a:ext>
            </a:extLst>
          </a:blip>
          <a:srcRect/>
          <a:stretch>
            <a:fillRect/>
          </a:stretch>
        </p:blipFill>
        <p:spPr bwMode="auto">
          <a:xfrm>
            <a:off x="5663567" y="3836020"/>
            <a:ext cx="4999516" cy="3016101"/>
          </a:xfrm>
          <a:prstGeom prst="rect">
            <a:avLst/>
          </a:prstGeom>
          <a:ln w="38100" cap="sq">
            <a:no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0664" name="Text Box 8"/>
          <p:cNvSpPr txBox="1">
            <a:spLocks noChangeArrowheads="1"/>
          </p:cNvSpPr>
          <p:nvPr/>
        </p:nvSpPr>
        <p:spPr bwMode="auto">
          <a:xfrm>
            <a:off x="5653138" y="6466312"/>
            <a:ext cx="5014862" cy="400110"/>
          </a:xfrm>
          <a:prstGeom prst="rect">
            <a:avLst/>
          </a:prstGeom>
          <a:solidFill>
            <a:srgbClr val="000000">
              <a:alpha val="40000"/>
            </a:srgbClr>
          </a:solidFill>
          <a:ln w="15875">
            <a:noFill/>
            <a:miter lim="800000"/>
            <a:headEnd/>
            <a:tailEnd/>
          </a:ln>
          <a:effectLst/>
        </p:spPr>
        <p:txBody>
          <a:bodyPr wrap="square">
            <a:spAutoFit/>
          </a:bodyPr>
          <a:lstStyle/>
          <a:p>
            <a:pPr algn="ctr">
              <a:defRPr/>
            </a:pPr>
            <a:r>
              <a:rPr lang="en-US" sz="2000" dirty="0">
                <a:solidFill>
                  <a:schemeClr val="bg1"/>
                </a:solidFill>
                <a:effectLst/>
              </a:rPr>
              <a:t>Decreased recreational value </a:t>
            </a:r>
          </a:p>
        </p:txBody>
      </p:sp>
      <p:sp>
        <p:nvSpPr>
          <p:cNvPr id="12" name="Rectangle 2">
            <a:extLst>
              <a:ext uri="{FF2B5EF4-FFF2-40B4-BE49-F238E27FC236}">
                <a16:creationId xmlns:a16="http://schemas.microsoft.com/office/drawing/2014/main" id="{E9277ED6-DBA8-4F80-92C9-68555F066DC6}"/>
              </a:ext>
            </a:extLst>
          </p:cNvPr>
          <p:cNvSpPr txBox="1">
            <a:spLocks noChangeArrowheads="1"/>
          </p:cNvSpPr>
          <p:nvPr/>
        </p:nvSpPr>
        <p:spPr bwMode="auto">
          <a:xfrm>
            <a:off x="1790700" y="76200"/>
            <a:ext cx="8610600" cy="1325563"/>
          </a:xfrm>
          <a:prstGeom prst="rect">
            <a:avLst/>
          </a:prstGeom>
          <a:ln w="12700">
            <a:miter lim="800000"/>
            <a:headEnd/>
            <a:tailEnd/>
          </a:ln>
        </p:spPr>
        <p:txBody>
          <a:bodyPr vert="horz" wrap="square" lIns="90488" tIns="44450" rIns="90488" bIns="44450" numCol="1" anchor="ctr" anchorCtr="0" compatLnSpc="1">
            <a:prstTxWarp prst="textNoShape">
              <a:avLst/>
            </a:prstTxWarp>
            <a:normAutofit/>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pPr algn="ctr" fontAlgn="auto">
              <a:spcAft>
                <a:spcPts val="0"/>
              </a:spcAft>
              <a:defRPr/>
            </a:pPr>
            <a:r>
              <a:rPr lang="en-US" sz="4400">
                <a:solidFill>
                  <a:schemeClr val="bg1"/>
                </a:solidFill>
                <a:effectLst>
                  <a:outerShdw blurRad="38100" dist="38100" dir="2700000" algn="tl">
                    <a:srgbClr val="000000">
                      <a:alpha val="43137"/>
                    </a:srgbClr>
                  </a:outerShdw>
                </a:effectLst>
                <a:latin typeface="Arial" panose="020B0604020202020204" pitchFamily="34" charset="0"/>
              </a:rPr>
              <a:t>Physical Effects of Sedimentation</a:t>
            </a:r>
            <a:endParaRPr lang="en-US" sz="4400" dirty="0">
              <a:solidFill>
                <a:schemeClr val="bg1"/>
              </a:solidFill>
              <a:effectLst>
                <a:outerShdw blurRad="38100" dist="38100" dir="2700000" algn="tl">
                  <a:srgbClr val="000000">
                    <a:alpha val="43137"/>
                  </a:srgbClr>
                </a:outerShdw>
              </a:effectLst>
              <a:latin typeface="Arial" panose="020B060402020202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2000" r="-1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91556" y="381000"/>
            <a:ext cx="7608887" cy="1325562"/>
          </a:xfrm>
          <a:prstGeom prst="rect">
            <a:avLst/>
          </a:prstGeom>
        </p:spPr>
        <p:txBody>
          <a:bodyPr/>
          <a:lstStyle/>
          <a:p>
            <a:r>
              <a:rPr lang="en-US" sz="4200" dirty="0">
                <a:solidFill>
                  <a:schemeClr val="bg1"/>
                </a:solidFill>
                <a:effectLst>
                  <a:outerShdw blurRad="38100" dist="38100" dir="2700000" algn="tl">
                    <a:srgbClr val="000000">
                      <a:alpha val="43137"/>
                    </a:srgbClr>
                  </a:outerShdw>
                </a:effectLst>
                <a:latin typeface="Arial" panose="020B0604020202020204" pitchFamily="34" charset="0"/>
              </a:rPr>
              <a:t>Decreased Recreational Value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10" name="Rectangle 2"/>
          <p:cNvSpPr>
            <a:spLocks noGrp="1" noChangeArrowheads="1"/>
          </p:cNvSpPr>
          <p:nvPr>
            <p:ph type="title" idx="4294967295"/>
          </p:nvPr>
        </p:nvSpPr>
        <p:spPr bwMode="auto">
          <a:xfrm>
            <a:off x="1905000" y="228600"/>
            <a:ext cx="8839199" cy="101524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ctr" anchorCtr="0" compatLnSpc="1">
            <a:prstTxWarp prst="textNoShape">
              <a:avLst/>
            </a:prstTxWarp>
            <a:normAutofit/>
          </a:bodyPr>
          <a:lstStyle/>
          <a:p>
            <a:r>
              <a:rPr lang="en-US" altLang="en-US" sz="4400" dirty="0">
                <a:solidFill>
                  <a:schemeClr val="bg1"/>
                </a:solidFill>
                <a:latin typeface="Arial" panose="020B0604020202020204" pitchFamily="34" charset="0"/>
              </a:rPr>
              <a:t>Biological Effects of Sedimentation</a:t>
            </a:r>
          </a:p>
        </p:txBody>
      </p:sp>
      <p:sp>
        <p:nvSpPr>
          <p:cNvPr id="18435" name="Rectangle 3"/>
          <p:cNvSpPr>
            <a:spLocks noGrp="1" noChangeArrowheads="1"/>
          </p:cNvSpPr>
          <p:nvPr>
            <p:ph idx="4294967295"/>
          </p:nvPr>
        </p:nvSpPr>
        <p:spPr bwMode="auto">
          <a:xfrm>
            <a:off x="0" y="1600200"/>
            <a:ext cx="7467600" cy="5562600"/>
          </a:xfrm>
          <a:prstGeom prst="rect">
            <a:avLst/>
          </a:prstGeom>
          <a:noFill/>
          <a:ln w="12700">
            <a:miter lim="800000"/>
            <a:headEnd/>
            <a:tailEnd/>
          </a:ln>
        </p:spPr>
        <p:txBody>
          <a:bodyPr vert="horz" wrap="square" lIns="90488" tIns="44450" rIns="90488" bIns="44450" numCol="1" anchor="t" anchorCtr="0" compatLnSpc="1">
            <a:prstTxWarp prst="textNoShape">
              <a:avLst/>
            </a:prstTxWarp>
            <a:normAutofit/>
          </a:bodyPr>
          <a:lstStyle/>
          <a:p>
            <a:pPr>
              <a:defRPr/>
            </a:pPr>
            <a:r>
              <a:rPr lang="en-US" sz="2800" u="sng" dirty="0">
                <a:latin typeface="Arial" panose="020B0604020202020204" pitchFamily="34" charset="0"/>
                <a:cs typeface="Arial" panose="020B0604020202020204" pitchFamily="34" charset="0"/>
              </a:rPr>
              <a:t>Screens out sunlight</a:t>
            </a:r>
            <a:r>
              <a:rPr lang="en-US" sz="2800" dirty="0">
                <a:latin typeface="Arial" panose="020B0604020202020204" pitchFamily="34" charset="0"/>
                <a:cs typeface="Arial" panose="020B0604020202020204" pitchFamily="34" charset="0"/>
              </a:rPr>
              <a:t> - decline in plant growth</a:t>
            </a:r>
          </a:p>
          <a:p>
            <a:pPr>
              <a:defRPr/>
            </a:pPr>
            <a:endParaRPr lang="en-US" sz="2800" u="sng" dirty="0">
              <a:latin typeface="Arial" panose="020B0604020202020204" pitchFamily="34" charset="0"/>
              <a:cs typeface="Arial" panose="020B0604020202020204" pitchFamily="34" charset="0"/>
            </a:endParaRPr>
          </a:p>
          <a:p>
            <a:pPr>
              <a:defRPr/>
            </a:pPr>
            <a:r>
              <a:rPr lang="en-US" sz="2800" u="sng" dirty="0">
                <a:latin typeface="Arial" panose="020B0604020202020204" pitchFamily="34" charset="0"/>
                <a:cs typeface="Arial" panose="020B0604020202020204" pitchFamily="34" charset="0"/>
              </a:rPr>
              <a:t>Disruption of food chain</a:t>
            </a:r>
            <a:r>
              <a:rPr lang="en-US" sz="2800" dirty="0">
                <a:latin typeface="Arial" panose="020B0604020202020204" pitchFamily="34" charset="0"/>
                <a:cs typeface="Arial" panose="020B0604020202020204" pitchFamily="34" charset="0"/>
              </a:rPr>
              <a:t> - decline in sport fish and increase in trash fish.</a:t>
            </a:r>
          </a:p>
          <a:p>
            <a:pPr>
              <a:defRPr/>
            </a:pPr>
            <a:endParaRPr lang="en-US" sz="2800" dirty="0">
              <a:latin typeface="Arial" panose="020B0604020202020204" pitchFamily="34" charset="0"/>
              <a:cs typeface="Arial" panose="020B0604020202020204" pitchFamily="34" charset="0"/>
            </a:endParaRPr>
          </a:p>
          <a:p>
            <a:pPr>
              <a:defRPr/>
            </a:pPr>
            <a:r>
              <a:rPr lang="en-US" sz="2800" dirty="0">
                <a:latin typeface="Arial" panose="020B0604020202020204" pitchFamily="34" charset="0"/>
                <a:cs typeface="Arial" panose="020B0604020202020204" pitchFamily="34" charset="0"/>
              </a:rPr>
              <a:t>Small amounts </a:t>
            </a:r>
            <a:r>
              <a:rPr lang="en-US" sz="2800" u="sng" dirty="0">
                <a:latin typeface="Arial" panose="020B0604020202020204" pitchFamily="34" charset="0"/>
                <a:cs typeface="Arial" panose="020B0604020202020204" pitchFamily="34" charset="0"/>
              </a:rPr>
              <a:t>impair fish spawning</a:t>
            </a:r>
            <a:endParaRPr lang="en-US" sz="2800" dirty="0">
              <a:latin typeface="Arial" panose="020B0604020202020204" pitchFamily="34" charset="0"/>
              <a:cs typeface="Arial" panose="020B0604020202020204" pitchFamily="34" charset="0"/>
            </a:endParaRPr>
          </a:p>
          <a:p>
            <a:pPr>
              <a:defRPr/>
            </a:pPr>
            <a:endParaRPr lang="en-US" sz="2800" dirty="0">
              <a:latin typeface="Arial" panose="020B0604020202020204" pitchFamily="34" charset="0"/>
              <a:cs typeface="Arial" panose="020B0604020202020204" pitchFamily="34" charset="0"/>
            </a:endParaRPr>
          </a:p>
          <a:p>
            <a:pPr>
              <a:defRPr/>
            </a:pPr>
            <a:r>
              <a:rPr lang="en-US" sz="2800" dirty="0">
                <a:latin typeface="Arial" panose="020B0604020202020204" pitchFamily="34" charset="0"/>
                <a:cs typeface="Arial" panose="020B0604020202020204" pitchFamily="34" charset="0"/>
              </a:rPr>
              <a:t>Large amounts </a:t>
            </a:r>
            <a:r>
              <a:rPr lang="en-US" sz="2800" u="sng" dirty="0">
                <a:latin typeface="Arial" panose="020B0604020202020204" pitchFamily="34" charset="0"/>
                <a:cs typeface="Arial" panose="020B0604020202020204" pitchFamily="34" charset="0"/>
              </a:rPr>
              <a:t>clog gills</a:t>
            </a:r>
            <a:endParaRPr lang="en-US" sz="2800" dirty="0">
              <a:latin typeface="Arial" panose="020B0604020202020204" pitchFamily="34" charset="0"/>
              <a:cs typeface="Arial" panose="020B0604020202020204" pitchFamily="34" charset="0"/>
            </a:endParaRPr>
          </a:p>
          <a:p>
            <a:pPr>
              <a:defRPr/>
            </a:pPr>
            <a:endParaRPr lang="en-US" sz="2800" u="sng" dirty="0">
              <a:latin typeface="Arial" panose="020B0604020202020204" pitchFamily="34" charset="0"/>
              <a:cs typeface="Arial" panose="020B0604020202020204" pitchFamily="34" charset="0"/>
            </a:endParaRPr>
          </a:p>
          <a:p>
            <a:pPr>
              <a:defRPr/>
            </a:pPr>
            <a:r>
              <a:rPr lang="en-US" sz="2800" u="sng" dirty="0">
                <a:latin typeface="Arial" panose="020B0604020202020204" pitchFamily="34" charset="0"/>
                <a:cs typeface="Arial" panose="020B0604020202020204" pitchFamily="34" charset="0"/>
              </a:rPr>
              <a:t>Blankets bottom</a:t>
            </a:r>
            <a:r>
              <a:rPr lang="en-US" sz="2800" dirty="0">
                <a:latin typeface="Arial" panose="020B0604020202020204" pitchFamily="34" charset="0"/>
                <a:cs typeface="Arial" panose="020B0604020202020204" pitchFamily="34" charset="0"/>
              </a:rPr>
              <a:t> which </a:t>
            </a:r>
            <a:r>
              <a:rPr lang="en-US" sz="2800" u="sng" dirty="0">
                <a:latin typeface="Arial" panose="020B0604020202020204" pitchFamily="34" charset="0"/>
                <a:cs typeface="Arial" panose="020B0604020202020204" pitchFamily="34" charset="0"/>
              </a:rPr>
              <a:t>destroys habitat</a:t>
            </a:r>
            <a:r>
              <a:rPr lang="en-US" sz="2800" dirty="0">
                <a:latin typeface="Arial" panose="020B0604020202020204" pitchFamily="34" charset="0"/>
                <a:cs typeface="Arial" panose="020B0604020202020204" pitchFamily="34" charset="0"/>
              </a:rPr>
              <a:t> and </a:t>
            </a:r>
            <a:r>
              <a:rPr lang="en-US" sz="2800" u="sng" dirty="0">
                <a:latin typeface="Arial" panose="020B0604020202020204" pitchFamily="34" charset="0"/>
                <a:cs typeface="Arial" panose="020B0604020202020204" pitchFamily="34" charset="0"/>
              </a:rPr>
              <a:t>suppresses aquatic life</a:t>
            </a:r>
            <a:r>
              <a:rPr lang="en-US" sz="2800" dirty="0">
                <a:latin typeface="Arial" panose="020B0604020202020204" pitchFamily="34" charset="0"/>
                <a:cs typeface="Arial" panose="020B0604020202020204" pitchFamily="34" charset="0"/>
              </a:rPr>
              <a:t>  </a:t>
            </a:r>
          </a:p>
        </p:txBody>
      </p:sp>
      <p:pic>
        <p:nvPicPr>
          <p:cNvPr id="47107" name="Picture 10" descr="Largemouth Ba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8599" y="4837091"/>
            <a:ext cx="3751796" cy="2057399"/>
          </a:xfrm>
          <a:prstGeom prst="rect">
            <a:avLst/>
          </a:prstGeom>
          <a:ln w="88900" cap="sq" cmpd="thickThin">
            <a:no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47108" name="Picture 11" descr="mayfly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48600" y="1331891"/>
            <a:ext cx="3751797" cy="1707715"/>
          </a:xfrm>
          <a:prstGeom prst="rect">
            <a:avLst/>
          </a:prstGeom>
          <a:ln w="88900" cap="sq" cmpd="thickThin">
            <a:no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47109" name="Picture 12" descr="shad"/>
          <p:cNvPicPr>
            <a:picLocks noChangeAspect="1" noChangeArrowheads="1"/>
          </p:cNvPicPr>
          <p:nvPr/>
        </p:nvPicPr>
        <p:blipFill>
          <a:blip r:embed="rId5">
            <a:extLst>
              <a:ext uri="{28A0092B-C50C-407E-A947-70E740481C1C}">
                <a14:useLocalDpi xmlns:a14="http://schemas.microsoft.com/office/drawing/2010/main" val="0"/>
              </a:ext>
            </a:extLst>
          </a:blip>
          <a:srcRect b="6653"/>
          <a:stretch>
            <a:fillRect/>
          </a:stretch>
        </p:blipFill>
        <p:spPr bwMode="auto">
          <a:xfrm>
            <a:off x="7848599" y="3039606"/>
            <a:ext cx="3751797" cy="1797484"/>
          </a:xfrm>
          <a:prstGeom prst="rect">
            <a:avLst/>
          </a:prstGeom>
          <a:ln w="88900" cap="sq" cmpd="thickThin">
            <a:no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495298" y="1678654"/>
            <a:ext cx="1120140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50000"/>
              </a:spcBef>
              <a:spcAft>
                <a:spcPct val="0"/>
              </a:spcAft>
              <a:defRPr sz="2400">
                <a:solidFill>
                  <a:schemeClr val="tx1"/>
                </a:solidFill>
                <a:latin typeface="Arial" panose="020B0604020202020204" pitchFamily="34" charset="0"/>
              </a:defRPr>
            </a:lvl6pPr>
            <a:lvl7pPr marL="2971800" indent="-228600" eaLnBrk="0" fontAlgn="base" hangingPunct="0">
              <a:spcBef>
                <a:spcPct val="50000"/>
              </a:spcBef>
              <a:spcAft>
                <a:spcPct val="0"/>
              </a:spcAft>
              <a:defRPr sz="2400">
                <a:solidFill>
                  <a:schemeClr val="tx1"/>
                </a:solidFill>
                <a:latin typeface="Arial" panose="020B0604020202020204" pitchFamily="34" charset="0"/>
              </a:defRPr>
            </a:lvl7pPr>
            <a:lvl8pPr marL="3429000" indent="-228600" eaLnBrk="0" fontAlgn="base" hangingPunct="0">
              <a:spcBef>
                <a:spcPct val="50000"/>
              </a:spcBef>
              <a:spcAft>
                <a:spcPct val="0"/>
              </a:spcAft>
              <a:defRPr sz="2400">
                <a:solidFill>
                  <a:schemeClr val="tx1"/>
                </a:solidFill>
                <a:latin typeface="Arial" panose="020B0604020202020204" pitchFamily="34" charset="0"/>
              </a:defRPr>
            </a:lvl8pPr>
            <a:lvl9pPr marL="3886200" indent="-228600" eaLnBrk="0" fontAlgn="base" hangingPunct="0">
              <a:spcBef>
                <a:spcPct val="50000"/>
              </a:spcBef>
              <a:spcAft>
                <a:spcPct val="0"/>
              </a:spcAft>
              <a:defRPr sz="2400">
                <a:solidFill>
                  <a:schemeClr val="tx1"/>
                </a:solidFill>
                <a:latin typeface="Arial" panose="020B0604020202020204" pitchFamily="34" charset="0"/>
              </a:defRPr>
            </a:lvl9pPr>
          </a:lstStyle>
          <a:p>
            <a:pPr algn="ctr">
              <a:spcBef>
                <a:spcPct val="0"/>
              </a:spcBef>
            </a:pPr>
            <a:r>
              <a:rPr lang="en-US" altLang="en-US" sz="3600" dirty="0">
                <a:effectLst/>
              </a:rPr>
              <a:t>Settling of soil particles transported by wind and water</a:t>
            </a:r>
          </a:p>
        </p:txBody>
      </p:sp>
      <p:pic>
        <p:nvPicPr>
          <p:cNvPr id="17412" name="Picture 4" descr="DESE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224" y="2752307"/>
            <a:ext cx="5257913" cy="3968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6" name="Text Box 6"/>
          <p:cNvSpPr txBox="1">
            <a:spLocks noChangeArrowheads="1"/>
          </p:cNvSpPr>
          <p:nvPr/>
        </p:nvSpPr>
        <p:spPr bwMode="auto">
          <a:xfrm>
            <a:off x="9753600" y="6248400"/>
            <a:ext cx="914400" cy="457200"/>
          </a:xfrm>
          <a:prstGeom prst="rect">
            <a:avLst/>
          </a:prstGeom>
          <a:noFill/>
          <a:ln w="15875">
            <a:noFill/>
            <a:miter lim="800000"/>
            <a:headEnd/>
            <a:tailEnd/>
          </a:ln>
          <a:effectLst/>
        </p:spPr>
        <p:txBody>
          <a:bodyPr>
            <a:spAutoFit/>
          </a:bodyPr>
          <a:lstStyle/>
          <a:p>
            <a:pPr>
              <a:defRPr/>
            </a:pPr>
            <a:endParaRPr lang="en-US" dirty="0">
              <a:effectLst>
                <a:outerShdw blurRad="38100" dist="38100" dir="2700000" algn="tl">
                  <a:srgbClr val="000000"/>
                </a:outerShdw>
              </a:effectLst>
              <a:latin typeface="Arial" charset="0"/>
            </a:endParaRPr>
          </a:p>
        </p:txBody>
      </p:sp>
      <p:sp>
        <p:nvSpPr>
          <p:cNvPr id="2" name="Title 1"/>
          <p:cNvSpPr>
            <a:spLocks noGrp="1"/>
          </p:cNvSpPr>
          <p:nvPr>
            <p:ph type="title" idx="4294967295"/>
          </p:nvPr>
        </p:nvSpPr>
        <p:spPr>
          <a:xfrm>
            <a:off x="2601912" y="336932"/>
            <a:ext cx="6988175" cy="914400"/>
          </a:xfrm>
          <a:prstGeom prst="rect">
            <a:avLst/>
          </a:prstGeom>
        </p:spPr>
        <p:txBody>
          <a:bodyPr/>
          <a:lstStyle/>
          <a:p>
            <a:pPr algn="ctr"/>
            <a:r>
              <a:rPr lang="en-US" sz="44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Sedimentation</a:t>
            </a:r>
          </a:p>
        </p:txBody>
      </p:sp>
      <p:pic>
        <p:nvPicPr>
          <p:cNvPr id="17411" name="Picture 3" descr="BEACH02"/>
          <p:cNvPicPr>
            <a:picLocks noChangeAspect="1" noChangeArrowheads="1"/>
          </p:cNvPicPr>
          <p:nvPr/>
        </p:nvPicPr>
        <p:blipFill rotWithShape="1">
          <a:blip r:embed="rId4">
            <a:extLst>
              <a:ext uri="{28A0092B-C50C-407E-A947-70E740481C1C}">
                <a14:useLocalDpi xmlns:a14="http://schemas.microsoft.com/office/drawing/2010/main" val="0"/>
              </a:ext>
            </a:extLst>
          </a:blip>
          <a:srcRect t="19588"/>
          <a:stretch/>
        </p:blipFill>
        <p:spPr bwMode="auto">
          <a:xfrm>
            <a:off x="5797133" y="2752307"/>
            <a:ext cx="6242643" cy="3968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1" name="Picture 3" descr="light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95500" y="1676400"/>
            <a:ext cx="8001000" cy="4881966"/>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idx="4294967295"/>
          </p:nvPr>
        </p:nvSpPr>
        <p:spPr>
          <a:xfrm>
            <a:off x="2362200" y="0"/>
            <a:ext cx="7467600" cy="1325563"/>
          </a:xfrm>
          <a:prstGeom prst="rect">
            <a:avLst/>
          </a:prstGeom>
        </p:spPr>
        <p:txBody>
          <a:bodyPr>
            <a:normAutofit/>
          </a:bodyPr>
          <a:lstStyle/>
          <a:p>
            <a:pPr algn="ctr"/>
            <a:r>
              <a:rPr lang="en-US" sz="4400" dirty="0">
                <a:solidFill>
                  <a:schemeClr val="bg1"/>
                </a:solidFill>
                <a:effectLst>
                  <a:outerShdw blurRad="38100" dist="38100" dir="2700000" algn="tl">
                    <a:srgbClr val="000000">
                      <a:alpha val="43137"/>
                    </a:srgbClr>
                  </a:outerShdw>
                </a:effectLst>
                <a:latin typeface="Arial" panose="020B0604020202020204" pitchFamily="34" charset="0"/>
              </a:rPr>
              <a:t>Screens out Sunlight – Decline in Plant Growth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050" descr="Insects_Nymp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1524000"/>
            <a:ext cx="3053414" cy="2318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5" name="Picture 2054" descr="Largemouth Bas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48203" y="4190493"/>
            <a:ext cx="2987318" cy="2239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9156" name="Object 3072"/>
          <p:cNvGraphicFramePr>
            <a:graphicFrameLocks noChangeAspect="1"/>
          </p:cNvGraphicFramePr>
          <p:nvPr>
            <p:extLst>
              <p:ext uri="{D42A27DB-BD31-4B8C-83A1-F6EECF244321}">
                <p14:modId xmlns:p14="http://schemas.microsoft.com/office/powerpoint/2010/main" val="3174902116"/>
              </p:ext>
            </p:extLst>
          </p:nvPr>
        </p:nvGraphicFramePr>
        <p:xfrm>
          <a:off x="7162988" y="1533943"/>
          <a:ext cx="2987318" cy="2332101"/>
        </p:xfrm>
        <a:graphic>
          <a:graphicData uri="http://schemas.openxmlformats.org/presentationml/2006/ole">
            <mc:AlternateContent xmlns:mc="http://schemas.openxmlformats.org/markup-compatibility/2006">
              <mc:Choice xmlns:v="urn:schemas-microsoft-com:vml" Requires="v">
                <p:oleObj spid="_x0000_s49281" name="Clip" r:id="rId6" imgW="3723810" imgH="5714286" progId="MS_ClipArt_Gallery.5">
                  <p:embed/>
                </p:oleObj>
              </mc:Choice>
              <mc:Fallback>
                <p:oleObj name="Clip" r:id="rId6" imgW="3723810" imgH="5714286" progId="MS_ClipArt_Gallery.5">
                  <p:embed/>
                  <p:pic>
                    <p:nvPicPr>
                      <p:cNvPr id="0" name="Object 3072"/>
                      <p:cNvPicPr>
                        <a:picLocks noChangeAspect="1" noChangeArrowheads="1"/>
                      </p:cNvPicPr>
                      <p:nvPr/>
                    </p:nvPicPr>
                    <p:blipFill>
                      <a:blip r:embed="rId7">
                        <a:extLst>
                          <a:ext uri="{28A0092B-C50C-407E-A947-70E740481C1C}">
                            <a14:useLocalDpi xmlns:a14="http://schemas.microsoft.com/office/drawing/2010/main" val="0"/>
                          </a:ext>
                        </a:extLst>
                      </a:blip>
                      <a:srcRect t="15627" b="5042"/>
                      <a:stretch>
                        <a:fillRect/>
                      </a:stretch>
                    </p:blipFill>
                    <p:spPr bwMode="auto">
                      <a:xfrm>
                        <a:off x="7162988" y="1533943"/>
                        <a:ext cx="2987318" cy="2332101"/>
                      </a:xfrm>
                      <a:prstGeom prst="rect">
                        <a:avLst/>
                      </a:prstGeom>
                      <a:noFill/>
                      <a:ln>
                        <a:noFill/>
                      </a:ln>
                      <a:effectLst/>
                    </p:spPr>
                  </p:pic>
                </p:oleObj>
              </mc:Fallback>
            </mc:AlternateContent>
          </a:graphicData>
        </a:graphic>
      </p:graphicFrame>
      <p:pic>
        <p:nvPicPr>
          <p:cNvPr id="49157" name="Picture 2057" descr="amphibi_bullfro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84236" y="4202647"/>
            <a:ext cx="3079995" cy="2240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7" name="AutoShape 2055"/>
          <p:cNvSpPr>
            <a:spLocks noChangeArrowheads="1"/>
          </p:cNvSpPr>
          <p:nvPr/>
        </p:nvSpPr>
        <p:spPr bwMode="auto">
          <a:xfrm rot="18879166">
            <a:off x="4601040" y="2589103"/>
            <a:ext cx="3046322" cy="2945050"/>
          </a:xfrm>
          <a:custGeom>
            <a:avLst/>
            <a:gdLst>
              <a:gd name="G0" fmla="+- 6480 0 0"/>
              <a:gd name="G1" fmla="+- 8640 0 0"/>
              <a:gd name="G2" fmla="+- 4320 0 0"/>
              <a:gd name="G3" fmla="+- 21600 0 6480"/>
              <a:gd name="G4" fmla="+- 21600 0 8640"/>
              <a:gd name="G5" fmla="+- 21600 0 4320"/>
              <a:gd name="G6" fmla="+- 6480 0 10800"/>
              <a:gd name="G7" fmla="+- 8640 0 10800"/>
              <a:gd name="G8" fmla="*/ G7 4320 G6"/>
              <a:gd name="G9" fmla="+- 21600 0 G8"/>
              <a:gd name="T0" fmla="*/ G8 w 21600"/>
              <a:gd name="T1" fmla="*/ G1 h 21600"/>
              <a:gd name="T2" fmla="*/ G9 w 21600"/>
              <a:gd name="T3" fmla="*/ G4 h 21600"/>
            </a:gdLst>
            <a:ahLst/>
            <a:cxnLst>
              <a:cxn ang="0">
                <a:pos x="r" y="vc"/>
              </a:cxn>
              <a:cxn ang="5400000">
                <a:pos x="hc" y="b"/>
              </a:cxn>
              <a:cxn ang="10800000">
                <a:pos x="l" y="vc"/>
              </a:cxn>
              <a:cxn ang="16200000">
                <a:pos x="hc" y="t"/>
              </a:cxn>
            </a:cxnLst>
            <a:rect l="T0" t="T1" r="T2" b="T3"/>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close/>
              </a:path>
            </a:pathLst>
          </a:custGeom>
          <a:solidFill>
            <a:srgbClr val="00CC00"/>
          </a:solidFill>
          <a:ln w="12700">
            <a:solidFill>
              <a:schemeClr val="tx1"/>
            </a:solidFill>
            <a:miter lim="800000"/>
            <a:headEnd/>
            <a:tailEnd/>
          </a:ln>
          <a:effectLst/>
        </p:spPr>
        <p:txBody>
          <a:bodyPr wrap="none" anchor="ctr"/>
          <a:lstStyle/>
          <a:p>
            <a:pPr>
              <a:defRPr/>
            </a:pPr>
            <a:endParaRPr lang="en-US" dirty="0">
              <a:latin typeface="Arial" charset="0"/>
            </a:endParaRPr>
          </a:p>
        </p:txBody>
      </p:sp>
      <p:sp>
        <p:nvSpPr>
          <p:cNvPr id="49159" name="Text Box 2058"/>
          <p:cNvSpPr txBox="1">
            <a:spLocks noChangeArrowheads="1"/>
          </p:cNvSpPr>
          <p:nvPr/>
        </p:nvSpPr>
        <p:spPr bwMode="auto">
          <a:xfrm rot="19033062">
            <a:off x="5284912" y="3593934"/>
            <a:ext cx="215864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50000"/>
              </a:spcBef>
              <a:spcAft>
                <a:spcPct val="0"/>
              </a:spcAft>
              <a:defRPr sz="2400">
                <a:solidFill>
                  <a:schemeClr val="tx1"/>
                </a:solidFill>
                <a:latin typeface="Arial" panose="020B0604020202020204" pitchFamily="34" charset="0"/>
              </a:defRPr>
            </a:lvl6pPr>
            <a:lvl7pPr marL="2971800" indent="-228600" eaLnBrk="0" fontAlgn="base" hangingPunct="0">
              <a:spcBef>
                <a:spcPct val="50000"/>
              </a:spcBef>
              <a:spcAft>
                <a:spcPct val="0"/>
              </a:spcAft>
              <a:defRPr sz="2400">
                <a:solidFill>
                  <a:schemeClr val="tx1"/>
                </a:solidFill>
                <a:latin typeface="Arial" panose="020B0604020202020204" pitchFamily="34" charset="0"/>
              </a:defRPr>
            </a:lvl7pPr>
            <a:lvl8pPr marL="3429000" indent="-228600" eaLnBrk="0" fontAlgn="base" hangingPunct="0">
              <a:spcBef>
                <a:spcPct val="50000"/>
              </a:spcBef>
              <a:spcAft>
                <a:spcPct val="0"/>
              </a:spcAft>
              <a:defRPr sz="2400">
                <a:solidFill>
                  <a:schemeClr val="tx1"/>
                </a:solidFill>
                <a:latin typeface="Arial" panose="020B0604020202020204" pitchFamily="34" charset="0"/>
              </a:defRPr>
            </a:lvl8pPr>
            <a:lvl9pPr marL="3886200" indent="-228600" eaLnBrk="0" fontAlgn="base" hangingPunct="0">
              <a:spcBef>
                <a:spcPct val="50000"/>
              </a:spcBef>
              <a:spcAft>
                <a:spcPct val="0"/>
              </a:spcAft>
              <a:defRPr sz="2400">
                <a:solidFill>
                  <a:schemeClr val="tx1"/>
                </a:solidFill>
                <a:latin typeface="Arial" panose="020B0604020202020204" pitchFamily="34" charset="0"/>
              </a:defRPr>
            </a:lvl9pPr>
          </a:lstStyle>
          <a:p>
            <a:r>
              <a:rPr lang="en-US" altLang="en-US" dirty="0">
                <a:effectLst/>
              </a:rPr>
              <a:t>ECOSYSTEM</a:t>
            </a:r>
          </a:p>
        </p:txBody>
      </p:sp>
      <p:sp>
        <p:nvSpPr>
          <p:cNvPr id="2" name="Title 1"/>
          <p:cNvSpPr>
            <a:spLocks noGrp="1"/>
          </p:cNvSpPr>
          <p:nvPr>
            <p:ph type="title" idx="4294967295"/>
          </p:nvPr>
        </p:nvSpPr>
        <p:spPr>
          <a:xfrm>
            <a:off x="1840747" y="299796"/>
            <a:ext cx="9372600" cy="1325563"/>
          </a:xfrm>
          <a:prstGeom prst="rect">
            <a:avLst/>
          </a:prstGeom>
        </p:spPr>
        <p:txBody>
          <a:bodyPr/>
          <a:lstStyle/>
          <a:p>
            <a:pPr algn="ctr"/>
            <a:r>
              <a:rPr lang="en-US" sz="4400" dirty="0">
                <a:solidFill>
                  <a:schemeClr val="bg1"/>
                </a:solidFill>
                <a:latin typeface="Arial" panose="020B0604020202020204" pitchFamily="34" charset="0"/>
              </a:rPr>
              <a:t>Sedimentation Disrupts Ecosystems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4294967295"/>
          </p:nvPr>
        </p:nvSpPr>
        <p:spPr bwMode="auto">
          <a:xfrm>
            <a:off x="4302534" y="1817813"/>
            <a:ext cx="7837911" cy="4572000"/>
          </a:xfrm>
          <a:prstGeom prst="rect">
            <a:avLst/>
          </a:prstGeom>
          <a:noFill/>
          <a:ln w="12700">
            <a:miter lim="800000"/>
            <a:headEnd/>
            <a:tailEnd/>
          </a:ln>
        </p:spPr>
        <p:txBody>
          <a:bodyPr vert="horz" wrap="square" lIns="90488" tIns="44450" rIns="90488" bIns="44450" numCol="1" anchor="t" anchorCtr="0" compatLnSpc="1">
            <a:prstTxWarp prst="textNoShape">
              <a:avLst/>
            </a:prstTxWarp>
            <a:normAutofit/>
          </a:bodyPr>
          <a:lstStyle/>
          <a:p>
            <a:pPr>
              <a:lnSpc>
                <a:spcPct val="120000"/>
              </a:lnSpc>
              <a:defRPr/>
            </a:pPr>
            <a:r>
              <a:rPr lang="en-US" sz="2800" dirty="0">
                <a:latin typeface="Arial" panose="020B0604020202020204" pitchFamily="34" charset="0"/>
                <a:cs typeface="Arial" panose="020B0604020202020204" pitchFamily="34" charset="0"/>
              </a:rPr>
              <a:t>Increase in area exposed to </a:t>
            </a:r>
            <a:r>
              <a:rPr lang="en-US" sz="2800" dirty="0" err="1">
                <a:latin typeface="Arial" panose="020B0604020202020204" pitchFamily="34" charset="0"/>
                <a:cs typeface="Arial" panose="020B0604020202020204" pitchFamily="34" charset="0"/>
              </a:rPr>
              <a:t>stormwater</a:t>
            </a:r>
            <a:r>
              <a:rPr lang="en-US" sz="2800" dirty="0">
                <a:latin typeface="Arial" panose="020B0604020202020204" pitchFamily="34" charset="0"/>
                <a:cs typeface="Arial" panose="020B0604020202020204" pitchFamily="34" charset="0"/>
              </a:rPr>
              <a:t> and erosion</a:t>
            </a:r>
          </a:p>
          <a:p>
            <a:pPr>
              <a:lnSpc>
                <a:spcPct val="120000"/>
              </a:lnSpc>
              <a:defRPr/>
            </a:pPr>
            <a:r>
              <a:rPr lang="en-US" sz="2800" dirty="0">
                <a:latin typeface="Arial" panose="020B0604020202020204" pitchFamily="34" charset="0"/>
                <a:cs typeface="Arial" panose="020B0604020202020204" pitchFamily="34" charset="0"/>
              </a:rPr>
              <a:t>Alteration of runoff patterns</a:t>
            </a:r>
          </a:p>
          <a:p>
            <a:pPr>
              <a:lnSpc>
                <a:spcPct val="120000"/>
              </a:lnSpc>
              <a:defRPr/>
            </a:pPr>
            <a:r>
              <a:rPr lang="en-US" sz="2800" dirty="0">
                <a:latin typeface="Arial" panose="020B0604020202020204" pitchFamily="34" charset="0"/>
                <a:cs typeface="Arial" panose="020B0604020202020204" pitchFamily="34" charset="0"/>
              </a:rPr>
              <a:t>Alteration of ground water regime</a:t>
            </a:r>
          </a:p>
          <a:p>
            <a:pPr>
              <a:lnSpc>
                <a:spcPct val="120000"/>
              </a:lnSpc>
              <a:defRPr/>
            </a:pPr>
            <a:r>
              <a:rPr lang="en-US" sz="2800" dirty="0">
                <a:latin typeface="Arial" panose="020B0604020202020204" pitchFamily="34" charset="0"/>
                <a:cs typeface="Arial" panose="020B0604020202020204" pitchFamily="34" charset="0"/>
              </a:rPr>
              <a:t>Creation of south or west facing exposures with poor conditions for plant growth</a:t>
            </a:r>
          </a:p>
          <a:p>
            <a:pPr>
              <a:lnSpc>
                <a:spcPct val="120000"/>
              </a:lnSpc>
              <a:defRPr/>
            </a:pPr>
            <a:r>
              <a:rPr lang="en-US" sz="2800" dirty="0">
                <a:latin typeface="Arial" panose="020B0604020202020204" pitchFamily="34" charset="0"/>
                <a:cs typeface="Arial" panose="020B0604020202020204" pitchFamily="34" charset="0"/>
              </a:rPr>
              <a:t>Exposure of subsurface soils unsuitable for plant growth</a:t>
            </a:r>
          </a:p>
          <a:p>
            <a:pPr marL="514350" indent="-514350">
              <a:lnSpc>
                <a:spcPct val="120000"/>
              </a:lnSpc>
              <a:buFont typeface="+mj-lt"/>
              <a:buAutoNum type="arabicPeriod"/>
              <a:defRPr/>
            </a:pPr>
            <a:endParaRPr lang="en-US" sz="2800" dirty="0">
              <a:latin typeface="Arial" panose="020B0604020202020204" pitchFamily="34" charset="0"/>
              <a:cs typeface="Arial" panose="020B0604020202020204" pitchFamily="34" charset="0"/>
            </a:endParaRPr>
          </a:p>
          <a:p>
            <a:pPr marL="514350" indent="-514350">
              <a:lnSpc>
                <a:spcPct val="120000"/>
              </a:lnSpc>
              <a:buFont typeface="+mj-lt"/>
              <a:buAutoNum type="arabicPeriod"/>
              <a:defRPr/>
            </a:pPr>
            <a:endParaRPr lang="en-US" sz="2800" dirty="0">
              <a:latin typeface="Arial" panose="020B0604020202020204" pitchFamily="34" charset="0"/>
              <a:cs typeface="Arial" panose="020B0604020202020204" pitchFamily="34" charset="0"/>
            </a:endParaRPr>
          </a:p>
          <a:p>
            <a:pPr marL="514350" indent="-514350">
              <a:lnSpc>
                <a:spcPct val="120000"/>
              </a:lnSpc>
              <a:buFont typeface="+mj-lt"/>
              <a:buAutoNum type="arabicPeriod"/>
              <a:defRPr/>
            </a:pPr>
            <a:endParaRPr lang="en-US" sz="2800" dirty="0">
              <a:latin typeface="Arial" panose="020B0604020202020204" pitchFamily="34" charset="0"/>
              <a:cs typeface="Arial" panose="020B0604020202020204" pitchFamily="34" charset="0"/>
            </a:endParaRPr>
          </a:p>
          <a:p>
            <a:pPr>
              <a:lnSpc>
                <a:spcPct val="120000"/>
              </a:lnSpc>
              <a:defRPr/>
            </a:pPr>
            <a:endParaRPr lang="en-US" sz="2800" dirty="0">
              <a:latin typeface="Arial" panose="020B0604020202020204" pitchFamily="34" charset="0"/>
              <a:cs typeface="Arial" panose="020B0604020202020204" pitchFamily="34" charset="0"/>
            </a:endParaRPr>
          </a:p>
          <a:p>
            <a:pPr>
              <a:lnSpc>
                <a:spcPct val="120000"/>
              </a:lnSpc>
              <a:buFont typeface="Monotype Sorts" pitchFamily="2" charset="2"/>
              <a:buNone/>
              <a:defRPr/>
            </a:pPr>
            <a:endParaRPr lang="en-US" sz="2800" dirty="0">
              <a:latin typeface="Arial" panose="020B0604020202020204" pitchFamily="34" charset="0"/>
            </a:endParaRPr>
          </a:p>
        </p:txBody>
      </p:sp>
      <p:pic>
        <p:nvPicPr>
          <p:cNvPr id="2" name="Picture 1"/>
          <p:cNvPicPr>
            <a:picLocks noChangeAspect="1"/>
          </p:cNvPicPr>
          <p:nvPr/>
        </p:nvPicPr>
        <p:blipFill>
          <a:blip r:embed="rId3"/>
          <a:stretch>
            <a:fillRect/>
          </a:stretch>
        </p:blipFill>
        <p:spPr>
          <a:xfrm>
            <a:off x="304800" y="1325563"/>
            <a:ext cx="4020312" cy="5556501"/>
          </a:xfrm>
          <a:prstGeom prst="rect">
            <a:avLst/>
          </a:prstGeom>
        </p:spPr>
      </p:pic>
      <p:sp>
        <p:nvSpPr>
          <p:cNvPr id="6" name="Rectangle 2">
            <a:extLst>
              <a:ext uri="{FF2B5EF4-FFF2-40B4-BE49-F238E27FC236}">
                <a16:creationId xmlns:a16="http://schemas.microsoft.com/office/drawing/2014/main" id="{2A1037ED-832C-4951-864A-D4F3A7989529}"/>
              </a:ext>
            </a:extLst>
          </p:cNvPr>
          <p:cNvSpPr txBox="1">
            <a:spLocks noChangeArrowheads="1"/>
          </p:cNvSpPr>
          <p:nvPr/>
        </p:nvSpPr>
        <p:spPr bwMode="auto">
          <a:xfrm>
            <a:off x="1371600" y="0"/>
            <a:ext cx="10287003" cy="1325563"/>
          </a:xfrm>
          <a:prstGeom prst="rect">
            <a:avLst/>
          </a:prstGeom>
          <a:ln w="12700">
            <a:miter lim="800000"/>
            <a:headEnd/>
            <a:tailEnd/>
          </a:ln>
        </p:spPr>
        <p:txBody>
          <a:bodyPr vert="horz" wrap="square" lIns="90488" tIns="44450" rIns="90488" bIns="44450" numCol="1" anchor="ctr" anchorCtr="0" compatLnSpc="1">
            <a:prstTxWarp prst="textNoShape">
              <a:avLst/>
            </a:prstTxWarp>
            <a:no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fontAlgn="auto">
              <a:spcAft>
                <a:spcPts val="0"/>
              </a:spcAft>
              <a:defRPr/>
            </a:pPr>
            <a:r>
              <a:rPr lang="en-US" sz="4400" dirty="0">
                <a:solidFill>
                  <a:schemeClr val="bg1"/>
                </a:solidFill>
                <a:effectLst/>
                <a:latin typeface="Arial" panose="020B0604020202020204" pitchFamily="34" charset="0"/>
              </a:rPr>
              <a:t>1.6 Erosion and Sedimentation Hazards Associated With Land Development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idx="4294967295"/>
          </p:nvPr>
        </p:nvSpPr>
        <p:spPr bwMode="auto">
          <a:xfrm>
            <a:off x="152400" y="1310041"/>
            <a:ext cx="9944100" cy="3048881"/>
          </a:xfrm>
          <a:prstGeom prst="rect">
            <a:avLst/>
          </a:prstGeom>
          <a:noFill/>
          <a:ln w="12700">
            <a:miter lim="800000"/>
            <a:headEnd/>
            <a:tailEnd/>
          </a:ln>
        </p:spPr>
        <p:txBody>
          <a:bodyPr vert="horz" wrap="square" lIns="90488" tIns="44450" rIns="90488" bIns="44450" numCol="1" anchor="t" anchorCtr="0" compatLnSpc="1">
            <a:prstTxWarp prst="textNoShape">
              <a:avLst/>
            </a:prstTxWarp>
            <a:noAutofit/>
          </a:bodyPr>
          <a:lstStyle/>
          <a:p>
            <a:pPr marL="0" indent="0">
              <a:lnSpc>
                <a:spcPct val="110000"/>
              </a:lnSpc>
              <a:buNone/>
              <a:defRPr/>
            </a:pPr>
            <a:r>
              <a:rPr lang="en-US" sz="2400" dirty="0">
                <a:latin typeface="Arial" panose="020B0604020202020204" pitchFamily="34" charset="0"/>
                <a:cs typeface="Arial" panose="020B0604020202020204" pitchFamily="34" charset="0"/>
              </a:rPr>
              <a:t>Increased volume of runoff, accelerated erosion, higher sediment yield, and higher peak flows caused by: </a:t>
            </a:r>
          </a:p>
          <a:p>
            <a:pPr lvl="1">
              <a:lnSpc>
                <a:spcPct val="110000"/>
              </a:lnSpc>
              <a:defRPr/>
            </a:pPr>
            <a:r>
              <a:rPr lang="en-US" sz="2400" dirty="0">
                <a:latin typeface="Arial" panose="020B0604020202020204" pitchFamily="34" charset="0"/>
                <a:cs typeface="Arial" panose="020B0604020202020204" pitchFamily="34" charset="0"/>
              </a:rPr>
              <a:t>Removal of existing protective vegetation</a:t>
            </a:r>
          </a:p>
          <a:p>
            <a:pPr lvl="1">
              <a:lnSpc>
                <a:spcPct val="110000"/>
              </a:lnSpc>
              <a:defRPr/>
            </a:pPr>
            <a:r>
              <a:rPr lang="en-US" sz="2400" dirty="0">
                <a:latin typeface="Arial" panose="020B0604020202020204" pitchFamily="34" charset="0"/>
                <a:cs typeface="Arial" panose="020B0604020202020204" pitchFamily="34" charset="0"/>
              </a:rPr>
              <a:t>Exposure of more erodible or less pervious subsurface soils</a:t>
            </a:r>
          </a:p>
          <a:p>
            <a:pPr lvl="1">
              <a:lnSpc>
                <a:spcPct val="110000"/>
              </a:lnSpc>
              <a:defRPr/>
            </a:pPr>
            <a:r>
              <a:rPr lang="en-US" sz="2400" dirty="0">
                <a:latin typeface="Arial" panose="020B0604020202020204" pitchFamily="34" charset="0"/>
                <a:cs typeface="Arial" panose="020B0604020202020204" pitchFamily="34" charset="0"/>
              </a:rPr>
              <a:t>Reduced permeability due to compaction by heavy equipment</a:t>
            </a:r>
          </a:p>
          <a:p>
            <a:pPr lvl="1">
              <a:lnSpc>
                <a:spcPct val="110000"/>
              </a:lnSpc>
              <a:defRPr/>
            </a:pPr>
            <a:r>
              <a:rPr lang="en-US" sz="2400" dirty="0">
                <a:latin typeface="Arial" panose="020B0604020202020204" pitchFamily="34" charset="0"/>
                <a:cs typeface="Arial" panose="020B0604020202020204" pitchFamily="34" charset="0"/>
              </a:rPr>
              <a:t>Enlarged drainage areas created by grading</a:t>
            </a:r>
          </a:p>
          <a:p>
            <a:pPr lvl="1">
              <a:lnSpc>
                <a:spcPct val="110000"/>
              </a:lnSpc>
              <a:defRPr/>
            </a:pPr>
            <a:r>
              <a:rPr lang="en-US" sz="2400" dirty="0">
                <a:latin typeface="Arial" panose="020B0604020202020204" pitchFamily="34" charset="0"/>
                <a:cs typeface="Arial" panose="020B0604020202020204" pitchFamily="34" charset="0"/>
              </a:rPr>
              <a:t>Increased impervious areas</a:t>
            </a:r>
          </a:p>
        </p:txBody>
      </p:sp>
      <p:pic>
        <p:nvPicPr>
          <p:cNvPr id="8" name="Picture 7" descr="P9140008"/>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5388" b="44153"/>
          <a:stretch/>
        </p:blipFill>
        <p:spPr bwMode="auto">
          <a:xfrm>
            <a:off x="-29707" y="4343400"/>
            <a:ext cx="6125707" cy="2514600"/>
          </a:xfrm>
          <a:prstGeom prst="rect">
            <a:avLst/>
          </a:prstGeom>
          <a:ln w="88900" cap="sq" cmpd="thickThin">
            <a:no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stretch>
            <a:fillRect/>
          </a:stretch>
        </p:blipFill>
        <p:spPr>
          <a:xfrm>
            <a:off x="6095999" y="4343400"/>
            <a:ext cx="6125707" cy="2514600"/>
          </a:xfrm>
          <a:prstGeom prst="rect">
            <a:avLst/>
          </a:prstGeom>
          <a:ln w="88900" cap="sq" cmpd="thickThin">
            <a:noFill/>
            <a:prstDash val="solid"/>
            <a:miter lim="800000"/>
          </a:ln>
          <a:effectLst>
            <a:innerShdw blurRad="76200">
              <a:srgbClr val="000000"/>
            </a:innerShdw>
          </a:effectLst>
        </p:spPr>
      </p:pic>
      <p:sp>
        <p:nvSpPr>
          <p:cNvPr id="9" name="Rectangle 2">
            <a:extLst>
              <a:ext uri="{FF2B5EF4-FFF2-40B4-BE49-F238E27FC236}">
                <a16:creationId xmlns:a16="http://schemas.microsoft.com/office/drawing/2014/main" id="{B12A4C36-3049-4911-8069-B21A53CE5E46}"/>
              </a:ext>
            </a:extLst>
          </p:cNvPr>
          <p:cNvSpPr txBox="1">
            <a:spLocks noChangeArrowheads="1"/>
          </p:cNvSpPr>
          <p:nvPr/>
        </p:nvSpPr>
        <p:spPr bwMode="auto">
          <a:xfrm>
            <a:off x="1371600" y="0"/>
            <a:ext cx="10287003" cy="1325563"/>
          </a:xfrm>
          <a:prstGeom prst="rect">
            <a:avLst/>
          </a:prstGeom>
          <a:ln w="12700">
            <a:miter lim="800000"/>
            <a:headEnd/>
            <a:tailEnd/>
          </a:ln>
        </p:spPr>
        <p:txBody>
          <a:bodyPr vert="horz" wrap="square" lIns="90488" tIns="44450" rIns="90488" bIns="44450" numCol="1" anchor="ctr" anchorCtr="0" compatLnSpc="1">
            <a:prstTxWarp prst="textNoShape">
              <a:avLst/>
            </a:prstTxWarp>
            <a:no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fontAlgn="auto">
              <a:spcAft>
                <a:spcPts val="0"/>
              </a:spcAft>
              <a:defRPr/>
            </a:pPr>
            <a:r>
              <a:rPr lang="en-US" sz="4400" dirty="0">
                <a:solidFill>
                  <a:schemeClr val="bg1"/>
                </a:solidFill>
                <a:effectLst/>
                <a:latin typeface="Arial" panose="020B0604020202020204" pitchFamily="34" charset="0"/>
              </a:rPr>
              <a:t>1.6 Erosion and Sedimentation Hazards Associated With Land Development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idx="4294967295"/>
          </p:nvPr>
        </p:nvSpPr>
        <p:spPr bwMode="auto">
          <a:xfrm>
            <a:off x="1278002" y="1325563"/>
            <a:ext cx="9126537" cy="1325562"/>
          </a:xfrm>
          <a:prstGeom prst="rect">
            <a:avLst/>
          </a:prstGeom>
          <a:noFill/>
          <a:ln w="12700">
            <a:miter lim="800000"/>
            <a:headEnd/>
            <a:tailEnd/>
          </a:ln>
        </p:spPr>
        <p:txBody>
          <a:bodyPr vert="horz" wrap="square" lIns="90488" tIns="44450" rIns="90488" bIns="44450" numCol="1" anchor="t" anchorCtr="0" compatLnSpc="1">
            <a:prstTxWarp prst="textNoShape">
              <a:avLst/>
            </a:prstTxWarp>
            <a:noAutofit/>
          </a:bodyPr>
          <a:lstStyle/>
          <a:p>
            <a:pPr marL="0" indent="0" algn="ctr">
              <a:lnSpc>
                <a:spcPct val="120000"/>
              </a:lnSpc>
              <a:buNone/>
              <a:defRPr/>
            </a:pPr>
            <a:r>
              <a:rPr lang="en-US" sz="2800" b="1" dirty="0">
                <a:latin typeface="Arial" panose="020B0604020202020204" pitchFamily="34" charset="0"/>
                <a:cs typeface="Arial" panose="020B0604020202020204" pitchFamily="34" charset="0"/>
              </a:rPr>
              <a:t>Offsite Impacts: Breached perimeter controls, mud in roads, damage to surface water and wetlands</a:t>
            </a:r>
          </a:p>
        </p:txBody>
      </p:sp>
      <p:pic>
        <p:nvPicPr>
          <p:cNvPr id="4" name="Picture 5" descr="sedimentation1_22"/>
          <p:cNvPicPr>
            <a:picLocks noChangeAspect="1" noChangeArrowheads="1"/>
          </p:cNvPicPr>
          <p:nvPr/>
        </p:nvPicPr>
        <p:blipFill>
          <a:blip r:embed="rId3">
            <a:lum bright="-12000"/>
            <a:extLst>
              <a:ext uri="{28A0092B-C50C-407E-A947-70E740481C1C}">
                <a14:useLocalDpi xmlns:a14="http://schemas.microsoft.com/office/drawing/2010/main" val="0"/>
              </a:ext>
            </a:extLst>
          </a:blip>
          <a:srcRect/>
          <a:stretch>
            <a:fillRect/>
          </a:stretch>
        </p:blipFill>
        <p:spPr bwMode="auto">
          <a:xfrm>
            <a:off x="1119592" y="2632952"/>
            <a:ext cx="4618741" cy="3147848"/>
          </a:xfrm>
          <a:prstGeom prst="rect">
            <a:avLst/>
          </a:prstGeom>
          <a:ln w="88900" cap="sq" cmpd="thickThin">
            <a:no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6" name="Picture 4" descr="PIC00039"/>
          <p:cNvPicPr>
            <a:picLocks noChangeAspect="1" noChangeArrowheads="1"/>
          </p:cNvPicPr>
          <p:nvPr/>
        </p:nvPicPr>
        <p:blipFill rotWithShape="1">
          <a:blip r:embed="rId4">
            <a:extLst>
              <a:ext uri="{28A0092B-C50C-407E-A947-70E740481C1C}">
                <a14:useLocalDpi xmlns:a14="http://schemas.microsoft.com/office/drawing/2010/main" val="0"/>
              </a:ext>
            </a:extLst>
          </a:blip>
          <a:srcRect t="8889" b="26667"/>
          <a:stretch/>
        </p:blipFill>
        <p:spPr bwMode="auto">
          <a:xfrm>
            <a:off x="6377392" y="2632952"/>
            <a:ext cx="4536606" cy="3147848"/>
          </a:xfrm>
          <a:prstGeom prst="rect">
            <a:avLst/>
          </a:prstGeom>
          <a:ln w="88900" cap="sq" cmpd="thickThin">
            <a:no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CBDEF39-DC83-4F5E-8242-F82CEE7BE9C3}"/>
              </a:ext>
            </a:extLst>
          </p:cNvPr>
          <p:cNvSpPr txBox="1"/>
          <p:nvPr/>
        </p:nvSpPr>
        <p:spPr>
          <a:xfrm>
            <a:off x="1676400" y="5781689"/>
            <a:ext cx="3581399" cy="830997"/>
          </a:xfrm>
          <a:prstGeom prst="rect">
            <a:avLst/>
          </a:prstGeom>
          <a:noFill/>
        </p:spPr>
        <p:txBody>
          <a:bodyPr wrap="square" rtlCol="0">
            <a:spAutoFit/>
          </a:bodyPr>
          <a:lstStyle/>
          <a:p>
            <a:pPr algn="ctr"/>
            <a:r>
              <a:rPr lang="en-US" dirty="0"/>
              <a:t>  </a:t>
            </a:r>
            <a:r>
              <a:rPr lang="en-US" b="1" dirty="0"/>
              <a:t>Surface Water and Wetlands are damaged</a:t>
            </a:r>
          </a:p>
        </p:txBody>
      </p:sp>
      <p:sp>
        <p:nvSpPr>
          <p:cNvPr id="3" name="TextBox 2">
            <a:extLst>
              <a:ext uri="{FF2B5EF4-FFF2-40B4-BE49-F238E27FC236}">
                <a16:creationId xmlns:a16="http://schemas.microsoft.com/office/drawing/2014/main" id="{066D55ED-E507-412E-9F97-323C05DCFE04}"/>
              </a:ext>
            </a:extLst>
          </p:cNvPr>
          <p:cNvSpPr txBox="1"/>
          <p:nvPr/>
        </p:nvSpPr>
        <p:spPr>
          <a:xfrm>
            <a:off x="6559159" y="5782578"/>
            <a:ext cx="4173072" cy="830997"/>
          </a:xfrm>
          <a:prstGeom prst="rect">
            <a:avLst/>
          </a:prstGeom>
          <a:noFill/>
        </p:spPr>
        <p:txBody>
          <a:bodyPr wrap="square" rtlCol="0">
            <a:spAutoFit/>
          </a:bodyPr>
          <a:lstStyle/>
          <a:p>
            <a:pPr algn="ctr"/>
            <a:r>
              <a:rPr lang="en-US" b="1" dirty="0"/>
              <a:t>Roadway hazards from     tracked mud </a:t>
            </a:r>
          </a:p>
        </p:txBody>
      </p:sp>
      <p:sp>
        <p:nvSpPr>
          <p:cNvPr id="10" name="Rectangle 2">
            <a:extLst>
              <a:ext uri="{FF2B5EF4-FFF2-40B4-BE49-F238E27FC236}">
                <a16:creationId xmlns:a16="http://schemas.microsoft.com/office/drawing/2014/main" id="{7D74A666-05C4-4691-A918-757C03539D8A}"/>
              </a:ext>
            </a:extLst>
          </p:cNvPr>
          <p:cNvSpPr txBox="1">
            <a:spLocks noChangeArrowheads="1"/>
          </p:cNvSpPr>
          <p:nvPr/>
        </p:nvSpPr>
        <p:spPr bwMode="auto">
          <a:xfrm>
            <a:off x="1371600" y="0"/>
            <a:ext cx="10287003" cy="1325563"/>
          </a:xfrm>
          <a:prstGeom prst="rect">
            <a:avLst/>
          </a:prstGeom>
          <a:ln w="12700">
            <a:miter lim="800000"/>
            <a:headEnd/>
            <a:tailEnd/>
          </a:ln>
        </p:spPr>
        <p:txBody>
          <a:bodyPr vert="horz" wrap="square" lIns="90488" tIns="44450" rIns="90488" bIns="44450" numCol="1" anchor="ctr" anchorCtr="0" compatLnSpc="1">
            <a:prstTxWarp prst="textNoShape">
              <a:avLst/>
            </a:prstTxWarp>
            <a:noAutofit/>
          </a:bodyPr>
          <a:lstStyle>
            <a:lvl1pPr algn="l" defTabSz="914400" rtl="0" eaLnBrk="1" latinLnBrk="0" hangingPunct="1">
              <a:lnSpc>
                <a:spcPct val="90000"/>
              </a:lnSpc>
              <a:spcBef>
                <a:spcPct val="0"/>
              </a:spcBef>
              <a:buNone/>
              <a:defRPr sz="7200" kern="1200">
                <a:solidFill>
                  <a:schemeClr val="tx1"/>
                </a:solidFill>
                <a:latin typeface="+mj-lt"/>
                <a:ea typeface="+mj-ea"/>
                <a:cs typeface="+mj-cs"/>
              </a:defRPr>
            </a:lvl1pPr>
          </a:lstStyle>
          <a:p>
            <a:pPr algn="ctr" fontAlgn="auto">
              <a:spcAft>
                <a:spcPts val="0"/>
              </a:spcAft>
              <a:defRPr/>
            </a:pPr>
            <a:r>
              <a:rPr lang="en-US" sz="4400" dirty="0">
                <a:solidFill>
                  <a:schemeClr val="bg1"/>
                </a:solidFill>
                <a:effectLst/>
                <a:latin typeface="Arial" panose="020B0604020202020204" pitchFamily="34" charset="0"/>
              </a:rPr>
              <a:t>1.6 Erosion and Sedimentation Hazards Associated With Land Development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4" descr="Terrain3"/>
          <p:cNvPicPr>
            <a:picLocks noChangeAspect="1" noChangeArrowheads="1"/>
          </p:cNvPicPr>
          <p:nvPr/>
        </p:nvPicPr>
        <p:blipFill>
          <a:blip r:embed="rId3">
            <a:lum bright="12000" contrast="6000"/>
            <a:extLst>
              <a:ext uri="{28A0092B-C50C-407E-A947-70E740481C1C}">
                <a14:useLocalDpi xmlns:a14="http://schemas.microsoft.com/office/drawing/2010/main" val="0"/>
              </a:ext>
            </a:extLst>
          </a:blip>
          <a:srcRect/>
          <a:stretch>
            <a:fillRect/>
          </a:stretch>
        </p:blipFill>
        <p:spPr bwMode="auto">
          <a:xfrm>
            <a:off x="1524000" y="2658864"/>
            <a:ext cx="9144000" cy="4182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9" name="Rectangle 5"/>
          <p:cNvSpPr>
            <a:spLocks noChangeArrowheads="1"/>
          </p:cNvSpPr>
          <p:nvPr/>
        </p:nvSpPr>
        <p:spPr bwMode="auto">
          <a:xfrm>
            <a:off x="838200" y="1506735"/>
            <a:ext cx="10515600" cy="1312664"/>
          </a:xfrm>
          <a:prstGeom prst="rect">
            <a:avLst/>
          </a:prstGeom>
          <a:noFill/>
          <a:ln w="12700">
            <a:noFill/>
            <a:miter lim="800000"/>
            <a:headEnd/>
            <a:tailEnd/>
          </a:ln>
          <a:effectLst/>
        </p:spPr>
        <p:txBody>
          <a:bodyPr lIns="90488" tIns="44450" rIns="90488" bIns="44450"/>
          <a:lstStyle/>
          <a:p>
            <a:pPr marL="457200" indent="-457200">
              <a:lnSpc>
                <a:spcPct val="90000"/>
              </a:lnSpc>
              <a:spcBef>
                <a:spcPct val="20000"/>
              </a:spcBef>
              <a:buClr>
                <a:schemeClr val="bg1"/>
              </a:buClr>
              <a:buSzPct val="75000"/>
              <a:buFont typeface="Arial" panose="020B0604020202020204" pitchFamily="34" charset="0"/>
              <a:buChar char="•"/>
              <a:defRPr/>
            </a:pPr>
            <a:r>
              <a:rPr lang="en-US" sz="2800" b="1" dirty="0">
                <a:effectLst/>
              </a:rPr>
              <a:t>Plan the development to fit the particular </a:t>
            </a:r>
            <a:r>
              <a:rPr lang="en-US" sz="2800" b="1" u="sng" dirty="0">
                <a:effectLst/>
              </a:rPr>
              <a:t>topography, soils, drainage patterns, and natural vegetation</a:t>
            </a:r>
            <a:r>
              <a:rPr lang="en-US" sz="2800" b="1" dirty="0">
                <a:effectLst/>
              </a:rPr>
              <a:t> of the site</a:t>
            </a:r>
          </a:p>
          <a:p>
            <a:pPr marL="342900" indent="-342900">
              <a:lnSpc>
                <a:spcPct val="90000"/>
              </a:lnSpc>
              <a:spcBef>
                <a:spcPct val="20000"/>
              </a:spcBef>
              <a:buClr>
                <a:schemeClr val="hlink"/>
              </a:buClr>
              <a:buSzPct val="75000"/>
              <a:defRPr/>
            </a:pPr>
            <a:endParaRPr lang="en-US" b="1" dirty="0">
              <a:effectLst>
                <a:outerShdw blurRad="38100" dist="38100" dir="2700000" algn="tl">
                  <a:srgbClr val="000000"/>
                </a:outerShdw>
              </a:effectLst>
            </a:endParaRPr>
          </a:p>
          <a:p>
            <a:pPr marL="342900" indent="-342900">
              <a:lnSpc>
                <a:spcPct val="90000"/>
              </a:lnSpc>
              <a:spcBef>
                <a:spcPct val="20000"/>
              </a:spcBef>
              <a:buClr>
                <a:schemeClr val="hlink"/>
              </a:buClr>
              <a:buSzPct val="75000"/>
              <a:defRPr/>
            </a:pPr>
            <a:endParaRPr lang="en-US" dirty="0">
              <a:effectLst>
                <a:outerShdw blurRad="38100" dist="38100" dir="2700000" algn="tl">
                  <a:srgbClr val="000000"/>
                </a:outerShdw>
              </a:effectLst>
            </a:endParaRPr>
          </a:p>
        </p:txBody>
      </p:sp>
      <p:sp>
        <p:nvSpPr>
          <p:cNvPr id="3" name="TextBox 2">
            <a:extLst>
              <a:ext uri="{FF2B5EF4-FFF2-40B4-BE49-F238E27FC236}">
                <a16:creationId xmlns:a16="http://schemas.microsoft.com/office/drawing/2014/main" id="{89BA11C1-3416-4E74-9221-EF87F006FD7D}"/>
              </a:ext>
            </a:extLst>
          </p:cNvPr>
          <p:cNvSpPr txBox="1"/>
          <p:nvPr/>
        </p:nvSpPr>
        <p:spPr>
          <a:xfrm>
            <a:off x="4191000" y="4953001"/>
            <a:ext cx="2057400" cy="461665"/>
          </a:xfrm>
          <a:prstGeom prst="rect">
            <a:avLst/>
          </a:prstGeom>
          <a:noFill/>
        </p:spPr>
        <p:txBody>
          <a:bodyPr wrap="square" rtlCol="0">
            <a:spAutoFit/>
          </a:bodyPr>
          <a:lstStyle/>
          <a:p>
            <a:r>
              <a:rPr lang="en-US" dirty="0">
                <a:solidFill>
                  <a:schemeClr val="bg1"/>
                </a:solidFill>
              </a:rPr>
              <a:t>Wetland area</a:t>
            </a:r>
          </a:p>
        </p:txBody>
      </p:sp>
      <p:sp>
        <p:nvSpPr>
          <p:cNvPr id="4" name="TextBox 3">
            <a:extLst>
              <a:ext uri="{FF2B5EF4-FFF2-40B4-BE49-F238E27FC236}">
                <a16:creationId xmlns:a16="http://schemas.microsoft.com/office/drawing/2014/main" id="{650AFCC0-C3C0-40EB-B6C2-335D362DABC4}"/>
              </a:ext>
            </a:extLst>
          </p:cNvPr>
          <p:cNvSpPr txBox="1"/>
          <p:nvPr/>
        </p:nvSpPr>
        <p:spPr>
          <a:xfrm>
            <a:off x="7658100" y="4038601"/>
            <a:ext cx="2971800" cy="461665"/>
          </a:xfrm>
          <a:prstGeom prst="rect">
            <a:avLst/>
          </a:prstGeom>
          <a:noFill/>
        </p:spPr>
        <p:txBody>
          <a:bodyPr wrap="square" rtlCol="0">
            <a:spAutoFit/>
          </a:bodyPr>
          <a:lstStyle/>
          <a:p>
            <a:r>
              <a:rPr lang="en-US" dirty="0">
                <a:solidFill>
                  <a:schemeClr val="bg1"/>
                </a:solidFill>
              </a:rPr>
              <a:t>Slope and clay soils</a:t>
            </a:r>
          </a:p>
        </p:txBody>
      </p:sp>
      <p:sp>
        <p:nvSpPr>
          <p:cNvPr id="7" name="Rectangle 6">
            <a:extLst>
              <a:ext uri="{FF2B5EF4-FFF2-40B4-BE49-F238E27FC236}">
                <a16:creationId xmlns:a16="http://schemas.microsoft.com/office/drawing/2014/main" id="{6CD5A38A-B718-4D0F-A40C-E82E5DE3CA54}"/>
              </a:ext>
            </a:extLst>
          </p:cNvPr>
          <p:cNvSpPr/>
          <p:nvPr/>
        </p:nvSpPr>
        <p:spPr>
          <a:xfrm>
            <a:off x="1555044" y="317898"/>
            <a:ext cx="9296400" cy="584775"/>
          </a:xfrm>
          <a:prstGeom prst="rect">
            <a:avLst/>
          </a:prstGeom>
        </p:spPr>
        <p:txBody>
          <a:bodyPr wrap="square">
            <a:spAutoFit/>
          </a:bodyPr>
          <a:lstStyle/>
          <a:p>
            <a:pPr algn="ctr"/>
            <a:r>
              <a:rPr lang="en-US" sz="3200" b="1" dirty="0">
                <a:solidFill>
                  <a:schemeClr val="bg1"/>
                </a:solidFill>
                <a:effectLst/>
              </a:rPr>
              <a:t>1.7 Principles of Erosion and Sediment Control</a:t>
            </a:r>
            <a:endParaRPr lang="en-US" sz="3200" dirty="0">
              <a:solidFill>
                <a:schemeClr val="bg1"/>
              </a:solidFill>
              <a:effectLst/>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524000" y="1830975"/>
            <a:ext cx="9144000" cy="5075238"/>
          </a:xfrm>
          <a:prstGeom prst="rect">
            <a:avLst/>
          </a:prstGeom>
          <a:ln w="88900" cap="sq" cmpd="thickThin">
            <a:noFill/>
            <a:prstDash val="solid"/>
            <a:miter lim="800000"/>
          </a:ln>
          <a:effectLst>
            <a:innerShdw blurRad="76200">
              <a:srgbClr val="000000"/>
            </a:innerShdw>
          </a:effectLst>
        </p:spPr>
      </p:pic>
      <p:sp>
        <p:nvSpPr>
          <p:cNvPr id="4" name="Rectangle 3"/>
          <p:cNvSpPr/>
          <p:nvPr/>
        </p:nvSpPr>
        <p:spPr>
          <a:xfrm>
            <a:off x="1524000" y="1375393"/>
            <a:ext cx="9144000" cy="461665"/>
          </a:xfrm>
          <a:prstGeom prst="rect">
            <a:avLst/>
          </a:prstGeom>
          <a:noFill/>
        </p:spPr>
        <p:txBody>
          <a:bodyPr wrap="square">
            <a:spAutoFit/>
          </a:bodyPr>
          <a:lstStyle/>
          <a:p>
            <a:pPr marL="342900" indent="-342900" algn="ctr">
              <a:buFont typeface="Arial" panose="020B0604020202020204" pitchFamily="34" charset="0"/>
              <a:buChar char="•"/>
              <a:defRPr/>
            </a:pPr>
            <a:r>
              <a:rPr lang="en-US" b="1" dirty="0">
                <a:effectLst/>
                <a:cs typeface="Arial" panose="020B0604020202020204" pitchFamily="34" charset="0"/>
              </a:rPr>
              <a:t>Apply </a:t>
            </a:r>
            <a:r>
              <a:rPr lang="en-US" b="1" u="sng" dirty="0">
                <a:effectLst/>
                <a:cs typeface="Arial" panose="020B0604020202020204" pitchFamily="34" charset="0"/>
              </a:rPr>
              <a:t>erosion control</a:t>
            </a:r>
            <a:r>
              <a:rPr lang="en-US" b="1" dirty="0">
                <a:effectLst/>
                <a:cs typeface="Arial" panose="020B0604020202020204" pitchFamily="34" charset="0"/>
              </a:rPr>
              <a:t> practices to prevent on-site damages</a:t>
            </a:r>
          </a:p>
        </p:txBody>
      </p:sp>
      <p:sp>
        <p:nvSpPr>
          <p:cNvPr id="6" name="Arrow: Left 5">
            <a:extLst>
              <a:ext uri="{FF2B5EF4-FFF2-40B4-BE49-F238E27FC236}">
                <a16:creationId xmlns:a16="http://schemas.microsoft.com/office/drawing/2014/main" id="{66734E83-E340-49B1-968C-D891724B10B1}"/>
              </a:ext>
            </a:extLst>
          </p:cNvPr>
          <p:cNvSpPr/>
          <p:nvPr/>
        </p:nvSpPr>
        <p:spPr>
          <a:xfrm>
            <a:off x="4495800" y="4368594"/>
            <a:ext cx="1981200" cy="736806"/>
          </a:xfrm>
          <a:prstGeom prst="leftArrow">
            <a:avLst>
              <a:gd name="adj1" fmla="val 50000"/>
              <a:gd name="adj2" fmla="val 50000"/>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TextBox 1">
            <a:extLst>
              <a:ext uri="{FF2B5EF4-FFF2-40B4-BE49-F238E27FC236}">
                <a16:creationId xmlns:a16="http://schemas.microsoft.com/office/drawing/2014/main" id="{9840BA11-A7E5-4765-9E1E-9CCE8C3B45FE}"/>
              </a:ext>
            </a:extLst>
          </p:cNvPr>
          <p:cNvSpPr txBox="1"/>
          <p:nvPr/>
        </p:nvSpPr>
        <p:spPr>
          <a:xfrm>
            <a:off x="5029200" y="4549506"/>
            <a:ext cx="4191000" cy="369332"/>
          </a:xfrm>
          <a:prstGeom prst="rect">
            <a:avLst/>
          </a:prstGeom>
          <a:solidFill>
            <a:srgbClr val="FFFF00"/>
          </a:solidFill>
        </p:spPr>
        <p:txBody>
          <a:bodyPr wrap="square" rtlCol="0">
            <a:spAutoFit/>
          </a:bodyPr>
          <a:lstStyle/>
          <a:p>
            <a:r>
              <a:rPr lang="en-US" sz="1800" dirty="0"/>
              <a:t>Rolled Erosion Control Product - RECP</a:t>
            </a:r>
          </a:p>
        </p:txBody>
      </p:sp>
      <p:sp>
        <p:nvSpPr>
          <p:cNvPr id="7" name="Rectangle 6">
            <a:extLst>
              <a:ext uri="{FF2B5EF4-FFF2-40B4-BE49-F238E27FC236}">
                <a16:creationId xmlns:a16="http://schemas.microsoft.com/office/drawing/2014/main" id="{D24A9585-8B60-421E-9CE1-73D3B6AA117C}"/>
              </a:ext>
            </a:extLst>
          </p:cNvPr>
          <p:cNvSpPr/>
          <p:nvPr/>
        </p:nvSpPr>
        <p:spPr>
          <a:xfrm>
            <a:off x="1555044" y="317898"/>
            <a:ext cx="9296400" cy="584775"/>
          </a:xfrm>
          <a:prstGeom prst="rect">
            <a:avLst/>
          </a:prstGeom>
        </p:spPr>
        <p:txBody>
          <a:bodyPr wrap="square">
            <a:spAutoFit/>
          </a:bodyPr>
          <a:lstStyle/>
          <a:p>
            <a:pPr algn="ctr"/>
            <a:r>
              <a:rPr lang="en-US" sz="3200" b="1" dirty="0">
                <a:solidFill>
                  <a:schemeClr val="bg1"/>
                </a:solidFill>
                <a:effectLst/>
              </a:rPr>
              <a:t>1.7 Principles of Erosion and Sediment Control</a:t>
            </a:r>
            <a:endParaRPr lang="en-US" sz="3200" dirty="0">
              <a:solidFill>
                <a:schemeClr val="bg1"/>
              </a:solidFill>
              <a:effectLst/>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6" name="Picture 1028" descr="turbidity boom3"/>
          <p:cNvPicPr>
            <a:picLocks noChangeAspect="1" noChangeArrowheads="1"/>
          </p:cNvPicPr>
          <p:nvPr/>
        </p:nvPicPr>
        <p:blipFill>
          <a:blip r:embed="rId3" cstate="print">
            <a:lum bright="6000" contrast="6000"/>
            <a:extLst>
              <a:ext uri="{28A0092B-C50C-407E-A947-70E740481C1C}">
                <a14:useLocalDpi xmlns:a14="http://schemas.microsoft.com/office/drawing/2010/main" val="0"/>
              </a:ext>
            </a:extLst>
          </a:blip>
          <a:srcRect/>
          <a:stretch>
            <a:fillRect/>
          </a:stretch>
        </p:blipFill>
        <p:spPr bwMode="auto">
          <a:xfrm>
            <a:off x="6553200" y="1354502"/>
            <a:ext cx="4038600" cy="2652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idx="4294967295"/>
          </p:nvPr>
        </p:nvSpPr>
        <p:spPr>
          <a:xfrm>
            <a:off x="-33867" y="1676400"/>
            <a:ext cx="6530454" cy="2305187"/>
          </a:xfrm>
          <a:prstGeom prst="rect">
            <a:avLst/>
          </a:prstGeom>
          <a:noFill/>
        </p:spPr>
        <p:txBody>
          <a:bodyPr>
            <a:noAutofit/>
          </a:bodyPr>
          <a:lstStyle/>
          <a:p>
            <a:pPr marL="342900" indent="-342900">
              <a:buClr>
                <a:schemeClr val="bg1"/>
              </a:buClr>
              <a:buFont typeface="Arial" panose="020B0604020202020204" pitchFamily="34" charset="0"/>
              <a:buChar char="•"/>
              <a:defRPr/>
            </a:pPr>
            <a:r>
              <a:rPr lang="en-US" sz="2800" dirty="0">
                <a:latin typeface="Arial" panose="020B0604020202020204" pitchFamily="34" charset="0"/>
              </a:rPr>
              <a:t>Apply </a:t>
            </a:r>
            <a:r>
              <a:rPr lang="en-US" sz="2800" u="sng" dirty="0">
                <a:latin typeface="Arial" panose="020B0604020202020204" pitchFamily="34" charset="0"/>
              </a:rPr>
              <a:t>perimeter control</a:t>
            </a:r>
            <a:r>
              <a:rPr lang="en-US" sz="2800" dirty="0">
                <a:latin typeface="Arial" panose="020B0604020202020204" pitchFamily="34" charset="0"/>
              </a:rPr>
              <a:t> practices to protect disturbed areas from off-site runoff, and to prevent sediment damage to areas below the development site</a:t>
            </a:r>
            <a:br>
              <a:rPr lang="en-US" sz="2800" dirty="0">
                <a:latin typeface="Arial" panose="020B0604020202020204" pitchFamily="34" charset="0"/>
              </a:rPr>
            </a:br>
            <a:br>
              <a:rPr lang="en-US" sz="2800" dirty="0">
                <a:latin typeface="Arial" panose="020B0604020202020204" pitchFamily="34" charset="0"/>
              </a:rPr>
            </a:br>
            <a:endParaRPr lang="en-US" sz="2800" dirty="0">
              <a:latin typeface="Arial" panose="020B0604020202020204" pitchFamily="34" charset="0"/>
            </a:endParaRPr>
          </a:p>
        </p:txBody>
      </p:sp>
      <p:pic>
        <p:nvPicPr>
          <p:cNvPr id="3" name="Picture 2"/>
          <p:cNvPicPr>
            <a:picLocks noChangeAspect="1"/>
          </p:cNvPicPr>
          <p:nvPr/>
        </p:nvPicPr>
        <p:blipFill>
          <a:blip r:embed="rId4"/>
          <a:stretch>
            <a:fillRect/>
          </a:stretch>
        </p:blipFill>
        <p:spPr>
          <a:xfrm>
            <a:off x="6530454" y="4007438"/>
            <a:ext cx="4061346" cy="2842095"/>
          </a:xfrm>
          <a:prstGeom prst="rect">
            <a:avLst/>
          </a:prstGeom>
        </p:spPr>
      </p:pic>
      <p:pic>
        <p:nvPicPr>
          <p:cNvPr id="5" name="Picture 4" descr="A picture containing grass, outdoor, field, kite&#10;&#10;Description generated with very high confidence">
            <a:extLst>
              <a:ext uri="{FF2B5EF4-FFF2-40B4-BE49-F238E27FC236}">
                <a16:creationId xmlns:a16="http://schemas.microsoft.com/office/drawing/2014/main" id="{2D027164-83F0-443A-8357-8FAEF00F83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47800" y="3981587"/>
            <a:ext cx="5082654" cy="2867946"/>
          </a:xfrm>
          <a:prstGeom prst="rect">
            <a:avLst/>
          </a:prstGeom>
        </p:spPr>
      </p:pic>
      <p:sp>
        <p:nvSpPr>
          <p:cNvPr id="8" name="Rectangle 7">
            <a:extLst>
              <a:ext uri="{FF2B5EF4-FFF2-40B4-BE49-F238E27FC236}">
                <a16:creationId xmlns:a16="http://schemas.microsoft.com/office/drawing/2014/main" id="{08AA6553-33B1-4C03-9237-B16342F63AAB}"/>
              </a:ext>
            </a:extLst>
          </p:cNvPr>
          <p:cNvSpPr/>
          <p:nvPr/>
        </p:nvSpPr>
        <p:spPr>
          <a:xfrm>
            <a:off x="1555044" y="317898"/>
            <a:ext cx="9296400" cy="584775"/>
          </a:xfrm>
          <a:prstGeom prst="rect">
            <a:avLst/>
          </a:prstGeom>
        </p:spPr>
        <p:txBody>
          <a:bodyPr wrap="square">
            <a:spAutoFit/>
          </a:bodyPr>
          <a:lstStyle/>
          <a:p>
            <a:pPr algn="ctr"/>
            <a:r>
              <a:rPr lang="en-US" sz="3200" b="1" dirty="0">
                <a:solidFill>
                  <a:schemeClr val="bg1"/>
                </a:solidFill>
                <a:effectLst/>
              </a:rPr>
              <a:t>1.7 Principles of Erosion and Sediment Control</a:t>
            </a:r>
            <a:endParaRPr lang="en-US" sz="3200" dirty="0">
              <a:solidFill>
                <a:schemeClr val="bg1"/>
              </a:solidFill>
              <a:effectLst/>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idx="4294967295"/>
          </p:nvPr>
        </p:nvSpPr>
        <p:spPr bwMode="auto">
          <a:xfrm>
            <a:off x="228600" y="1447800"/>
            <a:ext cx="11277600" cy="2187222"/>
          </a:xfrm>
          <a:prstGeom prst="rect">
            <a:avLst/>
          </a:prstGeom>
          <a:noFill/>
          <a:ln w="12700">
            <a:miter lim="800000"/>
            <a:headEnd/>
            <a:tailEnd/>
          </a:ln>
        </p:spPr>
        <p:txBody>
          <a:bodyPr vert="horz" wrap="square" lIns="90488" tIns="44450" rIns="90488" bIns="44450" numCol="1" anchor="t" anchorCtr="0" compatLnSpc="1">
            <a:prstTxWarp prst="textNoShape">
              <a:avLst/>
            </a:prstTxWarp>
            <a:noAutofit/>
          </a:bodyPr>
          <a:lstStyle/>
          <a:p>
            <a:pPr>
              <a:defRPr/>
            </a:pPr>
            <a:r>
              <a:rPr lang="en-US" sz="2400" b="1" dirty="0">
                <a:latin typeface="Arial" panose="020B0604020202020204" pitchFamily="34" charset="0"/>
                <a:cs typeface="Arial" panose="020B0604020202020204" pitchFamily="34" charset="0"/>
              </a:rPr>
              <a:t>Keep runoff velocities </a:t>
            </a:r>
            <a:r>
              <a:rPr lang="en-US" sz="2400" b="1" u="sng" dirty="0">
                <a:latin typeface="Arial" panose="020B0604020202020204" pitchFamily="34" charset="0"/>
                <a:cs typeface="Arial" panose="020B0604020202020204" pitchFamily="34" charset="0"/>
              </a:rPr>
              <a:t>low</a:t>
            </a:r>
            <a:r>
              <a:rPr lang="en-US" sz="2400" b="1" dirty="0">
                <a:latin typeface="Arial" panose="020B0604020202020204" pitchFamily="34" charset="0"/>
                <a:cs typeface="Arial" panose="020B0604020202020204" pitchFamily="34" charset="0"/>
              </a:rPr>
              <a:t> and </a:t>
            </a:r>
            <a:r>
              <a:rPr lang="en-US" sz="2400" b="1" u="sng" dirty="0">
                <a:latin typeface="Arial" panose="020B0604020202020204" pitchFamily="34" charset="0"/>
                <a:cs typeface="Arial" panose="020B0604020202020204" pitchFamily="34" charset="0"/>
              </a:rPr>
              <a:t>retain</a:t>
            </a:r>
            <a:r>
              <a:rPr lang="en-US" sz="2400" b="1" dirty="0">
                <a:latin typeface="Arial" panose="020B0604020202020204" pitchFamily="34" charset="0"/>
                <a:cs typeface="Arial" panose="020B0604020202020204" pitchFamily="34" charset="0"/>
              </a:rPr>
              <a:t> runoff on-site</a:t>
            </a:r>
          </a:p>
          <a:p>
            <a:pPr marL="0" indent="0">
              <a:buNone/>
              <a:defRPr/>
            </a:pPr>
            <a:endParaRPr lang="en-US" sz="2400" b="1" dirty="0">
              <a:latin typeface="Arial" panose="020B0604020202020204" pitchFamily="34" charset="0"/>
              <a:cs typeface="Arial" panose="020B0604020202020204" pitchFamily="34" charset="0"/>
            </a:endParaRPr>
          </a:p>
          <a:p>
            <a:pPr defTabSz="114300">
              <a:defRPr/>
            </a:pPr>
            <a:r>
              <a:rPr lang="en-US" sz="2400" b="1" dirty="0">
                <a:latin typeface="Arial" panose="020B0604020202020204" pitchFamily="34" charset="0"/>
                <a:cs typeface="Arial" panose="020B0604020202020204" pitchFamily="34" charset="0"/>
              </a:rPr>
              <a:t>Stabilize disturbed areas </a:t>
            </a:r>
            <a:r>
              <a:rPr lang="en-US" sz="2400" b="1" u="sng" dirty="0">
                <a:latin typeface="Arial" panose="020B0604020202020204" pitchFamily="34" charset="0"/>
                <a:cs typeface="Arial" panose="020B0604020202020204" pitchFamily="34" charset="0"/>
              </a:rPr>
              <a:t>immediately</a:t>
            </a:r>
            <a:r>
              <a:rPr lang="en-US" sz="2400" b="1" dirty="0">
                <a:latin typeface="Arial" panose="020B0604020202020204" pitchFamily="34" charset="0"/>
                <a:cs typeface="Arial" panose="020B0604020202020204" pitchFamily="34" charset="0"/>
              </a:rPr>
              <a:t> after final grading (i.e., sod), temporary seed area within one week if the final grading is several weeks away</a:t>
            </a:r>
          </a:p>
        </p:txBody>
      </p:sp>
      <p:pic>
        <p:nvPicPr>
          <p:cNvPr id="6" name="Picture 2" descr="p704005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3200400"/>
            <a:ext cx="9143999" cy="3657600"/>
          </a:xfrm>
          <a:prstGeom prst="rect">
            <a:avLst/>
          </a:prstGeom>
          <a:ln w="88900" cap="sq" cmpd="thickThin">
            <a:no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99051CEB-0E98-4ADA-8855-4963A730CAB3}"/>
              </a:ext>
            </a:extLst>
          </p:cNvPr>
          <p:cNvSpPr/>
          <p:nvPr/>
        </p:nvSpPr>
        <p:spPr>
          <a:xfrm>
            <a:off x="1555044" y="317898"/>
            <a:ext cx="9296400" cy="584775"/>
          </a:xfrm>
          <a:prstGeom prst="rect">
            <a:avLst/>
          </a:prstGeom>
        </p:spPr>
        <p:txBody>
          <a:bodyPr wrap="square">
            <a:spAutoFit/>
          </a:bodyPr>
          <a:lstStyle/>
          <a:p>
            <a:pPr algn="ctr"/>
            <a:r>
              <a:rPr lang="en-US" sz="3200" b="1" dirty="0">
                <a:solidFill>
                  <a:schemeClr val="bg1"/>
                </a:solidFill>
                <a:effectLst/>
              </a:rPr>
              <a:t>1.7 Principles of Erosion and Sediment Control</a:t>
            </a:r>
            <a:endParaRPr lang="en-US" sz="3200" dirty="0">
              <a:solidFill>
                <a:schemeClr val="bg1"/>
              </a:solidFill>
              <a:effectLst/>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4FDC312-DE14-42F0-A41C-30ACFEC1A772}"/>
              </a:ext>
            </a:extLst>
          </p:cNvPr>
          <p:cNvPicPr>
            <a:picLocks noChangeAspect="1"/>
          </p:cNvPicPr>
          <p:nvPr/>
        </p:nvPicPr>
        <p:blipFill>
          <a:blip r:embed="rId3"/>
          <a:stretch>
            <a:fillRect/>
          </a:stretch>
        </p:blipFill>
        <p:spPr>
          <a:xfrm>
            <a:off x="5808688" y="2813214"/>
            <a:ext cx="4859312" cy="4044786"/>
          </a:xfrm>
          <a:prstGeom prst="rect">
            <a:avLst/>
          </a:prstGeom>
        </p:spPr>
      </p:pic>
      <p:pic>
        <p:nvPicPr>
          <p:cNvPr id="64514" name="Picture 2" descr="p6230026"/>
          <p:cNvPicPr>
            <a:picLocks noChangeAspect="1" noChangeArrowheads="1"/>
          </p:cNvPicPr>
          <p:nvPr/>
        </p:nvPicPr>
        <p:blipFill rotWithShape="1">
          <a:blip r:embed="rId4">
            <a:extLst>
              <a:ext uri="{28A0092B-C50C-407E-A947-70E740481C1C}">
                <a14:useLocalDpi xmlns:a14="http://schemas.microsoft.com/office/drawing/2010/main" val="0"/>
              </a:ext>
            </a:extLst>
          </a:blip>
          <a:srcRect t="10417" r="18750"/>
          <a:stretch/>
        </p:blipFill>
        <p:spPr bwMode="auto">
          <a:xfrm>
            <a:off x="1524000" y="2813214"/>
            <a:ext cx="4575796" cy="4044786"/>
          </a:xfrm>
          <a:prstGeom prst="rect">
            <a:avLst/>
          </a:prstGeom>
          <a:ln w="88900" cap="sq" cmpd="thickThin">
            <a:no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4294967295"/>
          </p:nvPr>
        </p:nvSpPr>
        <p:spPr>
          <a:xfrm>
            <a:off x="838200" y="1600200"/>
            <a:ext cx="10515600" cy="914400"/>
          </a:xfrm>
          <a:prstGeom prst="rect">
            <a:avLst/>
          </a:prstGeom>
          <a:noFill/>
        </p:spPr>
        <p:txBody>
          <a:bodyPr/>
          <a:lstStyle/>
          <a:p>
            <a:pPr marL="0" indent="0">
              <a:buNone/>
            </a:pPr>
            <a:r>
              <a:rPr lang="en-US" altLang="en-US" sz="2800" b="1" dirty="0">
                <a:latin typeface="Arial" panose="020B0604020202020204" pitchFamily="34" charset="0"/>
                <a:cs typeface="Arial" panose="020B0604020202020204" pitchFamily="34" charset="0"/>
              </a:rPr>
              <a:t>Implement a thorough maintenance and follow-up program (repair, replace, improve, keep records) </a:t>
            </a:r>
            <a:endParaRPr lang="en-US" sz="2800" dirty="0">
              <a:latin typeface="Arial" panose="020B0604020202020204" pitchFamily="34" charset="0"/>
            </a:endParaRPr>
          </a:p>
        </p:txBody>
      </p:sp>
      <p:sp>
        <p:nvSpPr>
          <p:cNvPr id="5" name="TextBox 4">
            <a:extLst>
              <a:ext uri="{FF2B5EF4-FFF2-40B4-BE49-F238E27FC236}">
                <a16:creationId xmlns:a16="http://schemas.microsoft.com/office/drawing/2014/main" id="{05CBB7ED-9048-4A28-8847-22EAB94437D5}"/>
              </a:ext>
            </a:extLst>
          </p:cNvPr>
          <p:cNvSpPr txBox="1"/>
          <p:nvPr/>
        </p:nvSpPr>
        <p:spPr>
          <a:xfrm>
            <a:off x="1488661" y="6027004"/>
            <a:ext cx="4571998" cy="830997"/>
          </a:xfrm>
          <a:prstGeom prst="rect">
            <a:avLst/>
          </a:prstGeom>
          <a:solidFill>
            <a:srgbClr val="000000">
              <a:alpha val="40000"/>
            </a:srgbClr>
          </a:solidFill>
        </p:spPr>
        <p:txBody>
          <a:bodyPr wrap="square" rtlCol="0">
            <a:spAutoFit/>
          </a:bodyPr>
          <a:lstStyle/>
          <a:p>
            <a:pPr algn="ctr"/>
            <a:r>
              <a:rPr lang="en-US" dirty="0">
                <a:solidFill>
                  <a:schemeClr val="bg1"/>
                </a:solidFill>
              </a:rPr>
              <a:t> Lack of inspection and maintenance</a:t>
            </a:r>
          </a:p>
        </p:txBody>
      </p:sp>
      <p:sp>
        <p:nvSpPr>
          <p:cNvPr id="6" name="TextBox 5">
            <a:extLst>
              <a:ext uri="{FF2B5EF4-FFF2-40B4-BE49-F238E27FC236}">
                <a16:creationId xmlns:a16="http://schemas.microsoft.com/office/drawing/2014/main" id="{7DC5398E-5D4D-4CD2-AAA3-6F68B2AAC5E9}"/>
              </a:ext>
            </a:extLst>
          </p:cNvPr>
          <p:cNvSpPr txBox="1"/>
          <p:nvPr/>
        </p:nvSpPr>
        <p:spPr>
          <a:xfrm>
            <a:off x="6096001" y="6396336"/>
            <a:ext cx="4571999" cy="461665"/>
          </a:xfrm>
          <a:prstGeom prst="rect">
            <a:avLst/>
          </a:prstGeom>
          <a:solidFill>
            <a:srgbClr val="000000">
              <a:alpha val="40000"/>
            </a:srgbClr>
          </a:solidFill>
        </p:spPr>
        <p:txBody>
          <a:bodyPr wrap="square" rtlCol="0">
            <a:spAutoFit/>
          </a:bodyPr>
          <a:lstStyle/>
          <a:p>
            <a:pPr algn="ctr"/>
            <a:r>
              <a:rPr lang="en-US" dirty="0">
                <a:solidFill>
                  <a:schemeClr val="bg1"/>
                </a:solidFill>
              </a:rPr>
              <a:t>Inspected and maintained</a:t>
            </a:r>
          </a:p>
        </p:txBody>
      </p:sp>
      <p:sp>
        <p:nvSpPr>
          <p:cNvPr id="8" name="Rectangle 7">
            <a:extLst>
              <a:ext uri="{FF2B5EF4-FFF2-40B4-BE49-F238E27FC236}">
                <a16:creationId xmlns:a16="http://schemas.microsoft.com/office/drawing/2014/main" id="{A2F12B4D-4FC5-4679-8A06-5AC2C33D5349}"/>
              </a:ext>
            </a:extLst>
          </p:cNvPr>
          <p:cNvSpPr/>
          <p:nvPr/>
        </p:nvSpPr>
        <p:spPr>
          <a:xfrm>
            <a:off x="1555044" y="317898"/>
            <a:ext cx="9296400" cy="584775"/>
          </a:xfrm>
          <a:prstGeom prst="rect">
            <a:avLst/>
          </a:prstGeom>
        </p:spPr>
        <p:txBody>
          <a:bodyPr wrap="square">
            <a:spAutoFit/>
          </a:bodyPr>
          <a:lstStyle/>
          <a:p>
            <a:pPr algn="ctr"/>
            <a:r>
              <a:rPr lang="en-US" sz="3200" b="1" dirty="0">
                <a:solidFill>
                  <a:schemeClr val="bg1"/>
                </a:solidFill>
                <a:effectLst/>
              </a:rPr>
              <a:t>1.7 Principles of Erosion and Sediment Control</a:t>
            </a:r>
            <a:endParaRPr lang="en-US" sz="3200" dirty="0">
              <a:solidFill>
                <a:schemeClr val="bg1"/>
              </a:solidFill>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5" name="Picture 2054" descr="landuse_rill"/>
          <p:cNvPicPr>
            <a:picLocks noChangeAspect="1" noChangeArrowheads="1"/>
          </p:cNvPicPr>
          <p:nvPr/>
        </p:nvPicPr>
        <p:blipFill rotWithShape="1">
          <a:blip r:embed="rId4">
            <a:lum bright="6000" contrast="12000"/>
            <a:extLst>
              <a:ext uri="{28A0092B-C50C-407E-A947-70E740481C1C}">
                <a14:useLocalDpi xmlns:a14="http://schemas.microsoft.com/office/drawing/2010/main" val="0"/>
              </a:ext>
            </a:extLst>
          </a:blip>
          <a:srcRect l="7752" t="7760" r="7752" b="246"/>
          <a:stretch/>
        </p:blipFill>
        <p:spPr bwMode="auto">
          <a:xfrm>
            <a:off x="6223240" y="4454922"/>
            <a:ext cx="4152899" cy="240307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aphicFrame>
        <p:nvGraphicFramePr>
          <p:cNvPr id="18436" name="Object 2048"/>
          <p:cNvGraphicFramePr>
            <a:graphicFrameLocks noChangeAspect="1"/>
          </p:cNvGraphicFramePr>
          <p:nvPr>
            <p:extLst>
              <p:ext uri="{D42A27DB-BD31-4B8C-83A1-F6EECF244321}">
                <p14:modId xmlns:p14="http://schemas.microsoft.com/office/powerpoint/2010/main" val="1739273068"/>
              </p:ext>
            </p:extLst>
          </p:nvPr>
        </p:nvGraphicFramePr>
        <p:xfrm>
          <a:off x="1499106" y="2393711"/>
          <a:ext cx="3222376" cy="4469871"/>
        </p:xfrm>
        <a:graphic>
          <a:graphicData uri="http://schemas.openxmlformats.org/presentationml/2006/ole">
            <mc:AlternateContent xmlns:mc="http://schemas.openxmlformats.org/markup-compatibility/2006">
              <mc:Choice xmlns:v="urn:schemas-microsoft-com:vml" Requires="v">
                <p:oleObj spid="_x0000_s18558" name="Clip" r:id="rId5" imgW="3238095" imgH="4047619" progId="MS_ClipArt_Gallery.5">
                  <p:embed/>
                </p:oleObj>
              </mc:Choice>
              <mc:Fallback>
                <p:oleObj name="Clip" r:id="rId5" imgW="3238095" imgH="4047619" progId="MS_ClipArt_Gallery.5">
                  <p:embed/>
                  <p:pic>
                    <p:nvPicPr>
                      <p:cNvPr id="0" name="Object 204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99106" y="2393711"/>
                        <a:ext cx="3222376" cy="4469871"/>
                      </a:xfrm>
                      <a:prstGeom prst="rect">
                        <a:avLst/>
                      </a:prstGeom>
                      <a:noFill/>
                      <a:ln>
                        <a:noFill/>
                      </a:ln>
                      <a:effectLst/>
                    </p:spPr>
                  </p:pic>
                </p:oleObj>
              </mc:Fallback>
            </mc:AlternateContent>
          </a:graphicData>
        </a:graphic>
      </p:graphicFrame>
      <p:pic>
        <p:nvPicPr>
          <p:cNvPr id="18437" name="Picture 2056" descr="winderos"/>
          <p:cNvPicPr>
            <a:picLocks noChangeAspect="1" noChangeArrowheads="1"/>
          </p:cNvPicPr>
          <p:nvPr/>
        </p:nvPicPr>
        <p:blipFill>
          <a:blip r:embed="rId7">
            <a:extLst>
              <a:ext uri="{28A0092B-C50C-407E-A947-70E740481C1C}">
                <a14:useLocalDpi xmlns:a14="http://schemas.microsoft.com/office/drawing/2010/main" val="0"/>
              </a:ext>
            </a:extLst>
          </a:blip>
          <a:srcRect b="14471"/>
          <a:stretch>
            <a:fillRect/>
          </a:stretch>
        </p:blipFill>
        <p:spPr bwMode="auto">
          <a:xfrm>
            <a:off x="6218551" y="1386230"/>
            <a:ext cx="4101650" cy="21488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idx="4294967295"/>
          </p:nvPr>
        </p:nvSpPr>
        <p:spPr>
          <a:xfrm>
            <a:off x="1499106" y="382661"/>
            <a:ext cx="10058400" cy="1325563"/>
          </a:xfrm>
          <a:prstGeom prst="rect">
            <a:avLst/>
          </a:prstGeom>
        </p:spPr>
        <p:txBody>
          <a:bodyPr/>
          <a:lstStyle/>
          <a:p>
            <a:pPr algn="ctr"/>
            <a:r>
              <a:rPr lang="en-US" sz="4400" dirty="0">
                <a:solidFill>
                  <a:schemeClr val="bg1"/>
                </a:solidFill>
                <a:effectLst>
                  <a:outerShdw blurRad="38100" dist="38100" dir="2700000" algn="tl">
                    <a:srgbClr val="000000">
                      <a:alpha val="43137"/>
                    </a:srgbClr>
                  </a:outerShdw>
                </a:effectLst>
                <a:latin typeface="Arial" panose="020B0604020202020204" pitchFamily="34" charset="0"/>
              </a:rPr>
              <a:t>Natural Erosion vs. Accelerated Erosion</a:t>
            </a:r>
          </a:p>
        </p:txBody>
      </p:sp>
      <p:sp>
        <p:nvSpPr>
          <p:cNvPr id="4" name="TextBox 3">
            <a:extLst>
              <a:ext uri="{FF2B5EF4-FFF2-40B4-BE49-F238E27FC236}">
                <a16:creationId xmlns:a16="http://schemas.microsoft.com/office/drawing/2014/main" id="{6911D8E4-8DAC-40BB-BD38-B22FC696405D}"/>
              </a:ext>
            </a:extLst>
          </p:cNvPr>
          <p:cNvSpPr txBox="1"/>
          <p:nvPr/>
        </p:nvSpPr>
        <p:spPr>
          <a:xfrm>
            <a:off x="634494" y="1439604"/>
            <a:ext cx="5029202" cy="954107"/>
          </a:xfrm>
          <a:prstGeom prst="rect">
            <a:avLst/>
          </a:prstGeom>
          <a:noFill/>
        </p:spPr>
        <p:txBody>
          <a:bodyPr wrap="square" rtlCol="0">
            <a:spAutoFit/>
          </a:bodyPr>
          <a:lstStyle/>
          <a:p>
            <a:pPr algn="ctr"/>
            <a:r>
              <a:rPr lang="en-US" sz="2800" dirty="0"/>
              <a:t>Natural Erosion is relatively slow and uniform</a:t>
            </a:r>
          </a:p>
        </p:txBody>
      </p:sp>
      <p:sp>
        <p:nvSpPr>
          <p:cNvPr id="5" name="TextBox 4">
            <a:extLst>
              <a:ext uri="{FF2B5EF4-FFF2-40B4-BE49-F238E27FC236}">
                <a16:creationId xmlns:a16="http://schemas.microsoft.com/office/drawing/2014/main" id="{C826589E-05BB-4118-B83E-EEB5DAA72DAE}"/>
              </a:ext>
            </a:extLst>
          </p:cNvPr>
          <p:cNvSpPr txBox="1"/>
          <p:nvPr/>
        </p:nvSpPr>
        <p:spPr>
          <a:xfrm>
            <a:off x="5626580" y="3531533"/>
            <a:ext cx="5346220" cy="954107"/>
          </a:xfrm>
          <a:prstGeom prst="rect">
            <a:avLst/>
          </a:prstGeom>
          <a:noFill/>
        </p:spPr>
        <p:txBody>
          <a:bodyPr wrap="square" rtlCol="0">
            <a:spAutoFit/>
          </a:bodyPr>
          <a:lstStyle/>
          <a:p>
            <a:pPr algn="ctr"/>
            <a:r>
              <a:rPr lang="en-US" sz="2800" dirty="0"/>
              <a:t>Manmade erosion is 10 times greater than natural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739357" y="304800"/>
            <a:ext cx="4713287" cy="1325563"/>
          </a:xfrm>
          <a:prstGeom prst="rect">
            <a:avLst/>
          </a:prstGeom>
        </p:spPr>
        <p:txBody>
          <a:bodyPr/>
          <a:lstStyle/>
          <a:p>
            <a:r>
              <a:rPr lang="en-US" sz="4400" dirty="0">
                <a:solidFill>
                  <a:schemeClr val="bg1"/>
                </a:solidFill>
                <a:latin typeface="Arial" panose="020B0604020202020204" pitchFamily="34" charset="0"/>
              </a:rPr>
              <a:t>Chapter 1 Review</a:t>
            </a:r>
          </a:p>
        </p:txBody>
      </p:sp>
      <p:pic>
        <p:nvPicPr>
          <p:cNvPr id="7" name="Picture 6"/>
          <p:cNvPicPr>
            <a:picLocks noChangeAspect="1"/>
          </p:cNvPicPr>
          <p:nvPr/>
        </p:nvPicPr>
        <p:blipFill>
          <a:blip r:embed="rId3"/>
          <a:stretch>
            <a:fillRect/>
          </a:stretch>
        </p:blipFill>
        <p:spPr>
          <a:xfrm>
            <a:off x="2209801" y="1828800"/>
            <a:ext cx="7945839" cy="4267200"/>
          </a:xfrm>
          <a:prstGeom prst="rect">
            <a:avLst/>
          </a:prstGeom>
        </p:spPr>
      </p:pic>
    </p:spTree>
    <p:extLst>
      <p:ext uri="{BB962C8B-B14F-4D97-AF65-F5344CB8AC3E}">
        <p14:creationId xmlns:p14="http://schemas.microsoft.com/office/powerpoint/2010/main" val="22308533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1379" name="Rectangle 3"/>
          <p:cNvSpPr>
            <a:spLocks noGrp="1" noChangeArrowheads="1"/>
          </p:cNvSpPr>
          <p:nvPr>
            <p:ph idx="4294967295"/>
          </p:nvPr>
        </p:nvSpPr>
        <p:spPr bwMode="auto">
          <a:xfrm>
            <a:off x="1143000" y="1707370"/>
            <a:ext cx="9906000" cy="5238750"/>
          </a:xfrm>
          <a:prstGeom prst="rect">
            <a:avLst/>
          </a:prstGeom>
          <a:ln>
            <a:miter lim="800000"/>
            <a:headEnd/>
            <a:tailEnd/>
          </a:ln>
        </p:spPr>
        <p:txBody>
          <a:bodyPr vert="horz" wrap="square" lIns="91440" tIns="45720" rIns="91440" bIns="45720" numCol="1" anchor="t" anchorCtr="0" compatLnSpc="1">
            <a:prstTxWarp prst="textNoShape">
              <a:avLst/>
            </a:prstTxWarp>
            <a:noAutofit/>
          </a:bodyPr>
          <a:lstStyle/>
          <a:p>
            <a:pPr algn="l">
              <a:lnSpc>
                <a:spcPct val="90000"/>
              </a:lnSpc>
              <a:defRPr/>
            </a:pPr>
            <a:r>
              <a:rPr lang="en-US" sz="2400" u="sng"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 is the process by which the land surface is worn away by the action of wind, water, and gravity. </a:t>
            </a:r>
          </a:p>
          <a:p>
            <a:pPr algn="l">
              <a:lnSpc>
                <a:spcPct val="90000"/>
              </a:lnSpc>
              <a:defRPr/>
            </a:pPr>
            <a:endParaRPr lang="en-US" sz="2400" dirty="0">
              <a:latin typeface="Arial" panose="020B0604020202020204" pitchFamily="34" charset="0"/>
              <a:cs typeface="Arial" panose="020B0604020202020204" pitchFamily="34" charset="0"/>
            </a:endParaRPr>
          </a:p>
          <a:p>
            <a:pPr algn="l">
              <a:lnSpc>
                <a:spcPct val="90000"/>
              </a:lnSpc>
              <a:defRPr/>
            </a:pPr>
            <a:r>
              <a:rPr lang="en-US" sz="2400" u="sng"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 is the settling out of soil particles transported by water and wind. </a:t>
            </a:r>
          </a:p>
          <a:p>
            <a:pPr algn="l">
              <a:lnSpc>
                <a:spcPct val="90000"/>
              </a:lnSpc>
              <a:defRPr/>
            </a:pPr>
            <a:endParaRPr lang="en-US" sz="2400" dirty="0">
              <a:latin typeface="Arial" panose="020B0604020202020204" pitchFamily="34" charset="0"/>
              <a:cs typeface="Arial" panose="020B0604020202020204" pitchFamily="34" charset="0"/>
            </a:endParaRPr>
          </a:p>
          <a:p>
            <a:pPr algn="l">
              <a:lnSpc>
                <a:spcPct val="90000"/>
              </a:lnSpc>
              <a:defRPr/>
            </a:pPr>
            <a:r>
              <a:rPr lang="en-US" sz="2400" dirty="0">
                <a:latin typeface="Arial" panose="020B0604020202020204" pitchFamily="34" charset="0"/>
                <a:cs typeface="Arial" panose="020B0604020202020204" pitchFamily="34" charset="0"/>
              </a:rPr>
              <a:t>Soil erosion can be classified as ______ erosion or _______ erosion, and the sources can be either ________ or __________.</a:t>
            </a:r>
          </a:p>
          <a:p>
            <a:pPr algn="l">
              <a:lnSpc>
                <a:spcPct val="90000"/>
              </a:lnSpc>
              <a:defRPr/>
            </a:pPr>
            <a:endParaRPr lang="en-US" sz="2400" dirty="0">
              <a:latin typeface="Arial" panose="020B0604020202020204" pitchFamily="34" charset="0"/>
              <a:cs typeface="Arial" panose="020B0604020202020204" pitchFamily="34" charset="0"/>
            </a:endParaRPr>
          </a:p>
          <a:p>
            <a:pPr algn="l">
              <a:lnSpc>
                <a:spcPct val="90000"/>
              </a:lnSpc>
              <a:defRPr/>
            </a:pPr>
            <a:r>
              <a:rPr lang="en-US" sz="2400" dirty="0">
                <a:latin typeface="Arial" panose="020B0604020202020204" pitchFamily="34" charset="0"/>
                <a:cs typeface="Arial" panose="020B0604020202020204" pitchFamily="34" charset="0"/>
              </a:rPr>
              <a:t>Water erosion can be classified as either _______  erosion or </a:t>
            </a:r>
            <a:r>
              <a:rPr lang="en-US" sz="2400" u="sng" dirty="0">
                <a:latin typeface="Arial" panose="020B0604020202020204" pitchFamily="34" charset="0"/>
                <a:cs typeface="Arial" panose="020B0604020202020204" pitchFamily="34" charset="0"/>
              </a:rPr>
              <a:t>_______</a:t>
            </a:r>
            <a:r>
              <a:rPr lang="en-US" sz="2400" dirty="0">
                <a:latin typeface="Arial" panose="020B0604020202020204" pitchFamily="34" charset="0"/>
                <a:cs typeface="Arial" panose="020B0604020202020204" pitchFamily="34" charset="0"/>
              </a:rPr>
              <a:t> and </a:t>
            </a:r>
            <a:r>
              <a:rPr lang="en-US" sz="2400" b="1" dirty="0">
                <a:latin typeface="Arial" panose="020B0604020202020204" pitchFamily="34" charset="0"/>
                <a:cs typeface="Arial" panose="020B0604020202020204" pitchFamily="34" charset="0"/>
              </a:rPr>
              <a:t>channel </a:t>
            </a:r>
            <a:r>
              <a:rPr lang="en-US" sz="2400" dirty="0">
                <a:latin typeface="Arial" panose="020B0604020202020204" pitchFamily="34" charset="0"/>
                <a:cs typeface="Arial" panose="020B0604020202020204" pitchFamily="34" charset="0"/>
              </a:rPr>
              <a:t>erosion. </a:t>
            </a:r>
          </a:p>
          <a:p>
            <a:pPr algn="l">
              <a:lnSpc>
                <a:spcPct val="90000"/>
              </a:lnSpc>
              <a:defRPr/>
            </a:pPr>
            <a:endParaRPr lang="en-US" sz="2400" dirty="0">
              <a:latin typeface="Arial" panose="020B0604020202020204" pitchFamily="34" charset="0"/>
            </a:endParaRPr>
          </a:p>
        </p:txBody>
      </p:sp>
      <p:sp>
        <p:nvSpPr>
          <p:cNvPr id="7" name="Rectangle 3"/>
          <p:cNvSpPr txBox="1">
            <a:spLocks noChangeArrowheads="1"/>
          </p:cNvSpPr>
          <p:nvPr/>
        </p:nvSpPr>
        <p:spPr bwMode="auto">
          <a:xfrm>
            <a:off x="1410387" y="1672797"/>
            <a:ext cx="2362200" cy="609600"/>
          </a:xfrm>
          <a:prstGeom prst="rect">
            <a:avLst/>
          </a:prstGeom>
          <a:ln>
            <a:miter lim="800000"/>
            <a:headEnd/>
            <a:tailEnd/>
          </a:ln>
        </p:spPr>
        <p:txBody>
          <a:bodyPr vert="horz" wrap="square" lIns="91440" tIns="45720" rIns="91440" bIns="45720" numCol="1" rtlCol="0" anchor="t" anchorCtr="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defRPr/>
            </a:pPr>
            <a:r>
              <a:rPr lang="en-US" sz="2400" b="1" dirty="0">
                <a:effectLst/>
                <a:latin typeface="Arial" panose="020B0604020202020204" pitchFamily="34" charset="0"/>
                <a:cs typeface="Arial" panose="020B0604020202020204" pitchFamily="34" charset="0"/>
              </a:rPr>
              <a:t>Erosion</a:t>
            </a:r>
            <a:endParaRPr lang="en-US" sz="2400" b="1" dirty="0">
              <a:effectLst/>
              <a:latin typeface="Arial" panose="020B0604020202020204" pitchFamily="34" charset="0"/>
            </a:endParaRPr>
          </a:p>
        </p:txBody>
      </p:sp>
      <p:sp>
        <p:nvSpPr>
          <p:cNvPr id="8" name="Rectangle 3"/>
          <p:cNvSpPr txBox="1">
            <a:spLocks noChangeArrowheads="1"/>
          </p:cNvSpPr>
          <p:nvPr/>
        </p:nvSpPr>
        <p:spPr bwMode="auto">
          <a:xfrm>
            <a:off x="1374335" y="2789697"/>
            <a:ext cx="2362200" cy="820108"/>
          </a:xfrm>
          <a:prstGeom prst="rect">
            <a:avLst/>
          </a:prstGeom>
          <a:ln>
            <a:miter lim="800000"/>
            <a:headEnd/>
            <a:tailEnd/>
          </a:ln>
        </p:spPr>
        <p:txBody>
          <a:bodyPr vert="horz" wrap="square" lIns="91440" tIns="45720" rIns="91440" bIns="45720" numCol="1" rtlCol="0" anchor="t" anchorCtr="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defRPr/>
            </a:pPr>
            <a:r>
              <a:rPr lang="en-US" sz="2400" b="1" dirty="0">
                <a:effectLst/>
                <a:latin typeface="Arial" panose="020B0604020202020204" pitchFamily="34" charset="0"/>
                <a:cs typeface="Arial" panose="020B0604020202020204" pitchFamily="34" charset="0"/>
              </a:rPr>
              <a:t>Sedimentation</a:t>
            </a:r>
          </a:p>
          <a:p>
            <a:pPr marL="0" indent="0" fontAlgn="auto">
              <a:spcAft>
                <a:spcPts val="0"/>
              </a:spcAft>
              <a:buNone/>
              <a:defRPr/>
            </a:pPr>
            <a:endParaRPr lang="en-US" sz="2400" b="1" dirty="0">
              <a:effectLst/>
              <a:latin typeface="Arial" panose="020B0604020202020204" pitchFamily="34" charset="0"/>
            </a:endParaRPr>
          </a:p>
        </p:txBody>
      </p:sp>
      <p:sp>
        <p:nvSpPr>
          <p:cNvPr id="9" name="Rectangle 3"/>
          <p:cNvSpPr txBox="1">
            <a:spLocks noChangeArrowheads="1"/>
          </p:cNvSpPr>
          <p:nvPr/>
        </p:nvSpPr>
        <p:spPr bwMode="auto">
          <a:xfrm>
            <a:off x="5791200" y="3998036"/>
            <a:ext cx="853521" cy="521710"/>
          </a:xfrm>
          <a:prstGeom prst="rect">
            <a:avLst/>
          </a:prstGeom>
          <a:ln>
            <a:miter lim="800000"/>
            <a:headEnd/>
            <a:tailEnd/>
          </a:ln>
        </p:spPr>
        <p:txBody>
          <a:bodyPr vert="horz" wrap="square" lIns="91440" tIns="45720" rIns="91440" bIns="45720" numCol="1" rtlCol="0" anchor="t" anchorCtr="0" compatLnSpc="1">
            <a:prstTxWarp prst="textNoShape">
              <a:avLst/>
            </a:prstTxWarp>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defRPr/>
            </a:pPr>
            <a:r>
              <a:rPr lang="en-US" sz="2400" b="1" dirty="0">
                <a:effectLst/>
                <a:latin typeface="Arial" panose="020B0604020202020204" pitchFamily="34" charset="0"/>
                <a:cs typeface="Arial" panose="020B0604020202020204" pitchFamily="34" charset="0"/>
              </a:rPr>
              <a:t>wind</a:t>
            </a:r>
            <a:endParaRPr lang="en-US" sz="2400" dirty="0">
              <a:effectLst/>
              <a:latin typeface="Arial" panose="020B0604020202020204" pitchFamily="34" charset="0"/>
              <a:cs typeface="Arial" panose="020B0604020202020204" pitchFamily="34" charset="0"/>
            </a:endParaRPr>
          </a:p>
          <a:p>
            <a:pPr fontAlgn="auto">
              <a:spcAft>
                <a:spcPts val="0"/>
              </a:spcAft>
              <a:defRPr/>
            </a:pPr>
            <a:endParaRPr lang="en-US" sz="2400" dirty="0">
              <a:effectLst/>
              <a:latin typeface="Arial" panose="020B0604020202020204" pitchFamily="34" charset="0"/>
            </a:endParaRPr>
          </a:p>
        </p:txBody>
      </p:sp>
      <p:sp>
        <p:nvSpPr>
          <p:cNvPr id="10" name="Rectangle 3"/>
          <p:cNvSpPr txBox="1">
            <a:spLocks noChangeArrowheads="1"/>
          </p:cNvSpPr>
          <p:nvPr/>
        </p:nvSpPr>
        <p:spPr bwMode="auto">
          <a:xfrm>
            <a:off x="8452644" y="3998036"/>
            <a:ext cx="994191" cy="492267"/>
          </a:xfrm>
          <a:prstGeom prst="rect">
            <a:avLst/>
          </a:prstGeom>
          <a:ln>
            <a:miter lim="800000"/>
            <a:headEnd/>
            <a:tailEnd/>
          </a:ln>
        </p:spPr>
        <p:txBody>
          <a:bodyPr vert="horz" wrap="square" lIns="91440" tIns="45720" rIns="91440" bIns="45720" numCol="1" rtlCol="0" anchor="t" anchorCtr="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defRPr/>
            </a:pPr>
            <a:r>
              <a:rPr lang="en-US" sz="2400" b="1" dirty="0">
                <a:effectLst/>
                <a:latin typeface="Arial" panose="020B0604020202020204" pitchFamily="34" charset="0"/>
                <a:cs typeface="Arial" panose="020B0604020202020204" pitchFamily="34" charset="0"/>
              </a:rPr>
              <a:t>water</a:t>
            </a:r>
            <a:endParaRPr lang="en-US" sz="2400" dirty="0">
              <a:effectLst/>
              <a:latin typeface="Arial" panose="020B0604020202020204" pitchFamily="34" charset="0"/>
              <a:cs typeface="Arial" panose="020B0604020202020204" pitchFamily="34" charset="0"/>
            </a:endParaRPr>
          </a:p>
          <a:p>
            <a:pPr fontAlgn="auto">
              <a:spcAft>
                <a:spcPts val="0"/>
              </a:spcAft>
              <a:defRPr/>
            </a:pPr>
            <a:endParaRPr lang="en-US" sz="2400" dirty="0">
              <a:effectLst/>
              <a:latin typeface="Arial" panose="020B0604020202020204" pitchFamily="34" charset="0"/>
            </a:endParaRPr>
          </a:p>
        </p:txBody>
      </p:sp>
      <p:sp>
        <p:nvSpPr>
          <p:cNvPr id="11" name="Rectangle 3"/>
          <p:cNvSpPr txBox="1">
            <a:spLocks noChangeArrowheads="1"/>
          </p:cNvSpPr>
          <p:nvPr/>
        </p:nvSpPr>
        <p:spPr bwMode="auto">
          <a:xfrm>
            <a:off x="6831699" y="5150630"/>
            <a:ext cx="2123684" cy="838200"/>
          </a:xfrm>
          <a:prstGeom prst="rect">
            <a:avLst/>
          </a:prstGeom>
          <a:ln>
            <a:miter lim="800000"/>
            <a:headEnd/>
            <a:tailEnd/>
          </a:ln>
        </p:spPr>
        <p:txBody>
          <a:bodyPr vert="horz" wrap="square" lIns="91440" tIns="45720" rIns="91440" bIns="45720" numCol="1" rtlCol="0" anchor="t" anchorCtr="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defRPr/>
            </a:pPr>
            <a:r>
              <a:rPr lang="en-US" sz="2400" b="1" dirty="0">
                <a:effectLst/>
                <a:latin typeface="Arial" panose="020B0604020202020204" pitchFamily="34" charset="0"/>
                <a:cs typeface="Arial" panose="020B0604020202020204" pitchFamily="34" charset="0"/>
              </a:rPr>
              <a:t>overland</a:t>
            </a:r>
            <a:endParaRPr lang="en-US" sz="2400" dirty="0">
              <a:effectLst/>
              <a:latin typeface="Arial" panose="020B0604020202020204" pitchFamily="34" charset="0"/>
              <a:cs typeface="Arial" panose="020B0604020202020204" pitchFamily="34" charset="0"/>
            </a:endParaRPr>
          </a:p>
        </p:txBody>
      </p:sp>
      <p:sp>
        <p:nvSpPr>
          <p:cNvPr id="12" name="Rectangle 3"/>
          <p:cNvSpPr txBox="1">
            <a:spLocks noChangeArrowheads="1"/>
          </p:cNvSpPr>
          <p:nvPr/>
        </p:nvSpPr>
        <p:spPr bwMode="auto">
          <a:xfrm>
            <a:off x="9649216" y="5113941"/>
            <a:ext cx="1399784" cy="643731"/>
          </a:xfrm>
          <a:prstGeom prst="rect">
            <a:avLst/>
          </a:prstGeom>
          <a:ln>
            <a:miter lim="800000"/>
            <a:headEnd/>
            <a:tailEnd/>
          </a:ln>
        </p:spPr>
        <p:txBody>
          <a:bodyPr vert="horz" wrap="square" lIns="91440" tIns="45720" rIns="91440" bIns="45720" numCol="1" rtlCol="0" anchor="t" anchorCtr="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defRPr/>
            </a:pPr>
            <a:r>
              <a:rPr lang="en-US" sz="2400" b="1" dirty="0">
                <a:effectLst/>
                <a:latin typeface="Arial" panose="020B0604020202020204" pitchFamily="34" charset="0"/>
                <a:cs typeface="Arial" panose="020B0604020202020204" pitchFamily="34" charset="0"/>
              </a:rPr>
              <a:t>stream</a:t>
            </a:r>
            <a:endParaRPr lang="en-US" sz="2400" dirty="0">
              <a:effectLst/>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0BD7CFD4-4D20-4B01-BA13-68BD8AF174AB}"/>
              </a:ext>
            </a:extLst>
          </p:cNvPr>
          <p:cNvSpPr txBox="1"/>
          <p:nvPr/>
        </p:nvSpPr>
        <p:spPr>
          <a:xfrm>
            <a:off x="5562600" y="4288913"/>
            <a:ext cx="3328155" cy="461665"/>
          </a:xfrm>
          <a:prstGeom prst="rect">
            <a:avLst/>
          </a:prstGeom>
          <a:noFill/>
        </p:spPr>
        <p:txBody>
          <a:bodyPr wrap="none" rtlCol="0">
            <a:spAutoFit/>
          </a:bodyPr>
          <a:lstStyle/>
          <a:p>
            <a:r>
              <a:rPr lang="en-US" b="1" dirty="0">
                <a:effectLst/>
              </a:rPr>
              <a:t>natural        manmade</a:t>
            </a:r>
          </a:p>
        </p:txBody>
      </p:sp>
      <p:sp>
        <p:nvSpPr>
          <p:cNvPr id="13" name="Title 1">
            <a:extLst>
              <a:ext uri="{FF2B5EF4-FFF2-40B4-BE49-F238E27FC236}">
                <a16:creationId xmlns:a16="http://schemas.microsoft.com/office/drawing/2014/main" id="{64D9E0C9-5340-41D5-B2B8-C29C6B42BCB6}"/>
              </a:ext>
            </a:extLst>
          </p:cNvPr>
          <p:cNvSpPr txBox="1">
            <a:spLocks/>
          </p:cNvSpPr>
          <p:nvPr/>
        </p:nvSpPr>
        <p:spPr>
          <a:xfrm>
            <a:off x="3739357" y="304800"/>
            <a:ext cx="4713287" cy="1325563"/>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pPr fontAlgn="auto">
              <a:spcAft>
                <a:spcPts val="0"/>
              </a:spcAft>
            </a:pPr>
            <a:r>
              <a:rPr lang="en-US" sz="4400">
                <a:solidFill>
                  <a:schemeClr val="bg1"/>
                </a:solidFill>
                <a:effectLst/>
                <a:latin typeface="Arial" panose="020B0604020202020204" pitchFamily="34" charset="0"/>
              </a:rPr>
              <a:t>Chapter 1 Review</a:t>
            </a:r>
            <a:endParaRPr lang="en-US" sz="4400" dirty="0">
              <a:solidFill>
                <a:schemeClr val="bg1"/>
              </a:solidFill>
              <a:effectLst/>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autoUpdateAnimBg="0"/>
      <p:bldP spid="8" grpId="0" build="p" autoUpdateAnimBg="0"/>
      <p:bldP spid="9" grpId="0" build="p" autoUpdateAnimBg="0"/>
      <p:bldP spid="10" grpId="0" build="p" autoUpdateAnimBg="0"/>
      <p:bldP spid="11" grpId="0" build="p" autoUpdateAnimBg="0"/>
      <p:bldP spid="12" grpId="0" build="p" autoUpdateAnimBg="0"/>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03" name="Rectangle 3"/>
          <p:cNvSpPr>
            <a:spLocks noGrp="1" noChangeArrowheads="1"/>
          </p:cNvSpPr>
          <p:nvPr>
            <p:ph idx="4294967295"/>
          </p:nvPr>
        </p:nvSpPr>
        <p:spPr bwMode="auto">
          <a:xfrm>
            <a:off x="381000" y="1401763"/>
            <a:ext cx="5867400" cy="457200"/>
          </a:xfrm>
          <a:prstGeom prst="rect">
            <a:avLst/>
          </a:prstGeom>
          <a:ln>
            <a:miter lim="800000"/>
            <a:headEnd/>
            <a:tailEnd/>
          </a:ln>
        </p:spPr>
        <p:txBody>
          <a:bodyPr vert="horz" wrap="square" lIns="91440" tIns="45720" rIns="91440" bIns="45720" numCol="1" anchor="t" anchorCtr="0" compatLnSpc="1">
            <a:prstTxWarp prst="textNoShape">
              <a:avLst/>
            </a:prstTxWarp>
            <a:normAutofit/>
          </a:bodyPr>
          <a:lstStyle/>
          <a:p>
            <a:pPr>
              <a:defRPr/>
            </a:pPr>
            <a:r>
              <a:rPr lang="en-US" sz="2200" dirty="0">
                <a:latin typeface="Arial" panose="020B0604020202020204" pitchFamily="34" charset="0"/>
                <a:cs typeface="Arial" panose="020B0604020202020204" pitchFamily="34" charset="0"/>
              </a:rPr>
              <a:t>Four processes of overland erosion are:</a:t>
            </a:r>
          </a:p>
          <a:p>
            <a:pPr lvl="1">
              <a:defRPr/>
            </a:pPr>
            <a:endParaRPr lang="en-US" sz="2200" dirty="0">
              <a:latin typeface="Arial" panose="020B0604020202020204" pitchFamily="34" charset="0"/>
              <a:cs typeface="Arial" panose="020B0604020202020204" pitchFamily="34" charset="0"/>
            </a:endParaRPr>
          </a:p>
          <a:p>
            <a:pPr>
              <a:lnSpc>
                <a:spcPct val="90000"/>
              </a:lnSpc>
              <a:buFont typeface="Monotype Sorts" pitchFamily="2" charset="2"/>
              <a:buNone/>
              <a:defRPr/>
            </a:pPr>
            <a:endParaRPr lang="en-US" sz="2000" dirty="0">
              <a:latin typeface="Arial" panose="020B0604020202020204" pitchFamily="34" charset="0"/>
            </a:endParaRPr>
          </a:p>
        </p:txBody>
      </p:sp>
      <p:sp>
        <p:nvSpPr>
          <p:cNvPr id="6" name="Rectangle 3"/>
          <p:cNvSpPr txBox="1">
            <a:spLocks noChangeArrowheads="1"/>
          </p:cNvSpPr>
          <p:nvPr/>
        </p:nvSpPr>
        <p:spPr bwMode="auto">
          <a:xfrm>
            <a:off x="223044" y="1777127"/>
            <a:ext cx="8610600" cy="952501"/>
          </a:xfrm>
          <a:prstGeom prst="rect">
            <a:avLst/>
          </a:prstGeom>
          <a:ln>
            <a:miter lim="800000"/>
            <a:headEnd/>
            <a:tailEnd/>
          </a:ln>
        </p:spPr>
        <p:txBody>
          <a:bodyPr vert="horz" wrap="square" lIns="91440" tIns="45720" rIns="91440" bIns="45720" numCol="2" rtlCol="0" anchor="t" anchorCtr="0" compatLnSpc="1">
            <a:prstTxWarp prst="textNoShape">
              <a:avLst/>
            </a:prstTxWarp>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fontAlgn="auto">
              <a:spcAft>
                <a:spcPts val="0"/>
              </a:spcAft>
              <a:defRPr/>
            </a:pPr>
            <a:r>
              <a:rPr lang="en-US" sz="4200" b="1" dirty="0">
                <a:effectLst/>
                <a:latin typeface="Arial" panose="020B0604020202020204" pitchFamily="34" charset="0"/>
                <a:cs typeface="Arial" panose="020B0604020202020204" pitchFamily="34" charset="0"/>
              </a:rPr>
              <a:t>Splash or rain drop erosion</a:t>
            </a:r>
          </a:p>
          <a:p>
            <a:pPr lvl="1" fontAlgn="auto">
              <a:spcAft>
                <a:spcPts val="0"/>
              </a:spcAft>
              <a:defRPr/>
            </a:pPr>
            <a:r>
              <a:rPr lang="en-US" sz="4200" b="1" dirty="0">
                <a:effectLst/>
                <a:latin typeface="Arial" panose="020B0604020202020204" pitchFamily="34" charset="0"/>
                <a:cs typeface="Arial" panose="020B0604020202020204" pitchFamily="34" charset="0"/>
              </a:rPr>
              <a:t>Sheet erosion</a:t>
            </a:r>
          </a:p>
          <a:p>
            <a:pPr lvl="1" fontAlgn="auto">
              <a:spcAft>
                <a:spcPts val="0"/>
              </a:spcAft>
              <a:defRPr/>
            </a:pPr>
            <a:r>
              <a:rPr lang="en-US" sz="4200" b="1" dirty="0">
                <a:effectLst/>
                <a:latin typeface="Arial" panose="020B0604020202020204" pitchFamily="34" charset="0"/>
                <a:cs typeface="Arial" panose="020B0604020202020204" pitchFamily="34" charset="0"/>
              </a:rPr>
              <a:t>Rill erosion</a:t>
            </a:r>
          </a:p>
          <a:p>
            <a:pPr lvl="1" fontAlgn="auto">
              <a:spcAft>
                <a:spcPts val="0"/>
              </a:spcAft>
              <a:defRPr/>
            </a:pPr>
            <a:r>
              <a:rPr lang="en-US" sz="4200" b="1" dirty="0">
                <a:effectLst/>
                <a:latin typeface="Arial" panose="020B0604020202020204" pitchFamily="34" charset="0"/>
                <a:cs typeface="Arial" panose="020B0604020202020204" pitchFamily="34" charset="0"/>
              </a:rPr>
              <a:t>Gully erosion </a:t>
            </a:r>
          </a:p>
          <a:p>
            <a:pPr lvl="1" fontAlgn="auto">
              <a:spcAft>
                <a:spcPts val="0"/>
              </a:spcAft>
              <a:defRPr/>
            </a:pPr>
            <a:endParaRPr lang="en-US" sz="4200" b="1" dirty="0">
              <a:effectLst/>
              <a:latin typeface="Arial" panose="020B0604020202020204" pitchFamily="34" charset="0"/>
              <a:cs typeface="Arial" panose="020B0604020202020204" pitchFamily="34" charset="0"/>
            </a:endParaRPr>
          </a:p>
          <a:p>
            <a:pPr fontAlgn="auto">
              <a:spcAft>
                <a:spcPts val="0"/>
              </a:spcAft>
              <a:buNone/>
              <a:defRPr/>
            </a:pPr>
            <a:endParaRPr lang="en-US" sz="2000" b="1" dirty="0">
              <a:effectLst/>
              <a:latin typeface="Arial" panose="020B0604020202020204" pitchFamily="34" charset="0"/>
            </a:endParaRPr>
          </a:p>
        </p:txBody>
      </p:sp>
      <p:sp>
        <p:nvSpPr>
          <p:cNvPr id="8" name="Rectangle 3"/>
          <p:cNvSpPr txBox="1">
            <a:spLocks noChangeArrowheads="1"/>
          </p:cNvSpPr>
          <p:nvPr/>
        </p:nvSpPr>
        <p:spPr bwMode="auto">
          <a:xfrm>
            <a:off x="376693" y="2721645"/>
            <a:ext cx="8294914" cy="5105400"/>
          </a:xfrm>
          <a:prstGeom prst="rect">
            <a:avLst/>
          </a:prstGeom>
          <a:ln>
            <a:miter lim="800000"/>
            <a:headEnd/>
            <a:tailEnd/>
          </a:ln>
        </p:spPr>
        <p:txBody>
          <a:bodyPr vert="horz" wrap="square" lIns="91440" tIns="45720" rIns="91440" bIns="45720" numCol="1" rtlCol="0" anchor="t" anchorCtr="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defRPr/>
            </a:pPr>
            <a:r>
              <a:rPr lang="en-US" sz="2200" dirty="0">
                <a:effectLst/>
                <a:latin typeface="Arial" panose="020B0604020202020204" pitchFamily="34" charset="0"/>
                <a:cs typeface="Arial" panose="020B0604020202020204" pitchFamily="34" charset="0"/>
              </a:rPr>
              <a:t>Four principal factors influencing soil erosion are:  </a:t>
            </a:r>
          </a:p>
          <a:p>
            <a:pPr lvl="1" fontAlgn="auto">
              <a:spcAft>
                <a:spcPts val="0"/>
              </a:spcAft>
              <a:defRPr/>
            </a:pPr>
            <a:endParaRPr lang="en-US" sz="2200" dirty="0">
              <a:effectLst/>
              <a:latin typeface="Arial" panose="020B0604020202020204" pitchFamily="34" charset="0"/>
              <a:cs typeface="Arial" panose="020B0604020202020204" pitchFamily="34" charset="0"/>
            </a:endParaRPr>
          </a:p>
          <a:p>
            <a:pPr fontAlgn="auto">
              <a:spcAft>
                <a:spcPts val="0"/>
              </a:spcAft>
              <a:buNone/>
              <a:defRPr/>
            </a:pPr>
            <a:endParaRPr lang="en-US" sz="2000" dirty="0">
              <a:effectLst/>
              <a:latin typeface="Arial" panose="020B0604020202020204" pitchFamily="34" charset="0"/>
            </a:endParaRPr>
          </a:p>
        </p:txBody>
      </p:sp>
      <p:sp>
        <p:nvSpPr>
          <p:cNvPr id="10" name="Rectangle 3"/>
          <p:cNvSpPr txBox="1">
            <a:spLocks noChangeArrowheads="1"/>
          </p:cNvSpPr>
          <p:nvPr/>
        </p:nvSpPr>
        <p:spPr bwMode="auto">
          <a:xfrm>
            <a:off x="171421" y="3053736"/>
            <a:ext cx="7743471" cy="1107101"/>
          </a:xfrm>
          <a:prstGeom prst="rect">
            <a:avLst/>
          </a:prstGeom>
          <a:ln>
            <a:miter lim="800000"/>
            <a:headEnd/>
            <a:tailEnd/>
          </a:ln>
        </p:spPr>
        <p:txBody>
          <a:bodyPr vert="horz" wrap="square" lIns="91440" tIns="45720" rIns="91440" bIns="45720" numCol="2" rtlCol="0" anchor="t" anchorCtr="0" compatLnSpc="1">
            <a:prstTxWarp prst="textNoShape">
              <a:avLst/>
            </a:prstTxWarp>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fontAlgn="auto">
              <a:spcAft>
                <a:spcPts val="0"/>
              </a:spcAft>
              <a:defRPr/>
            </a:pPr>
            <a:r>
              <a:rPr lang="en-US" sz="2200" b="1" dirty="0">
                <a:effectLst/>
                <a:latin typeface="Arial" panose="020B0604020202020204" pitchFamily="34" charset="0"/>
                <a:cs typeface="Arial" panose="020B0604020202020204" pitchFamily="34" charset="0"/>
              </a:rPr>
              <a:t>Soil characteristics </a:t>
            </a:r>
          </a:p>
          <a:p>
            <a:pPr lvl="1" fontAlgn="auto">
              <a:spcAft>
                <a:spcPts val="0"/>
              </a:spcAft>
              <a:defRPr/>
            </a:pPr>
            <a:r>
              <a:rPr lang="en-US" sz="2200" b="1" dirty="0">
                <a:effectLst/>
                <a:latin typeface="Arial" panose="020B0604020202020204" pitchFamily="34" charset="0"/>
                <a:cs typeface="Arial" panose="020B0604020202020204" pitchFamily="34" charset="0"/>
              </a:rPr>
              <a:t>Vegetative cover</a:t>
            </a:r>
          </a:p>
          <a:p>
            <a:pPr lvl="1" fontAlgn="auto">
              <a:spcAft>
                <a:spcPts val="0"/>
              </a:spcAft>
              <a:defRPr/>
            </a:pPr>
            <a:r>
              <a:rPr lang="en-US" sz="2200" b="1" dirty="0">
                <a:effectLst/>
                <a:latin typeface="Arial" panose="020B0604020202020204" pitchFamily="34" charset="0"/>
                <a:cs typeface="Arial" panose="020B0604020202020204" pitchFamily="34" charset="0"/>
              </a:rPr>
              <a:t>Topography</a:t>
            </a:r>
          </a:p>
          <a:p>
            <a:pPr lvl="1" fontAlgn="auto">
              <a:spcAft>
                <a:spcPts val="0"/>
              </a:spcAft>
              <a:defRPr/>
            </a:pPr>
            <a:r>
              <a:rPr lang="en-US" sz="2200" b="1" dirty="0">
                <a:effectLst/>
                <a:latin typeface="Arial" panose="020B0604020202020204" pitchFamily="34" charset="0"/>
                <a:cs typeface="Arial" panose="020B0604020202020204" pitchFamily="34" charset="0"/>
              </a:rPr>
              <a:t>Climate </a:t>
            </a:r>
          </a:p>
          <a:p>
            <a:pPr lvl="1" fontAlgn="auto">
              <a:spcAft>
                <a:spcPts val="0"/>
              </a:spcAft>
              <a:defRPr/>
            </a:pPr>
            <a:endParaRPr lang="en-US" sz="2200" b="1" dirty="0">
              <a:effectLst/>
              <a:latin typeface="Arial" panose="020B0604020202020204" pitchFamily="34" charset="0"/>
              <a:cs typeface="Arial" panose="020B0604020202020204" pitchFamily="34" charset="0"/>
            </a:endParaRPr>
          </a:p>
          <a:p>
            <a:pPr fontAlgn="auto">
              <a:spcAft>
                <a:spcPts val="0"/>
              </a:spcAft>
              <a:buNone/>
              <a:defRPr/>
            </a:pPr>
            <a:endParaRPr lang="en-US" sz="2000" dirty="0">
              <a:effectLst/>
              <a:latin typeface="Arial" panose="020B0604020202020204" pitchFamily="34" charset="0"/>
            </a:endParaRPr>
          </a:p>
        </p:txBody>
      </p:sp>
      <p:sp>
        <p:nvSpPr>
          <p:cNvPr id="11" name="Rectangle 3"/>
          <p:cNvSpPr txBox="1">
            <a:spLocks noChangeArrowheads="1"/>
          </p:cNvSpPr>
          <p:nvPr/>
        </p:nvSpPr>
        <p:spPr bwMode="auto">
          <a:xfrm>
            <a:off x="376693" y="4160837"/>
            <a:ext cx="8077200" cy="2743200"/>
          </a:xfrm>
          <a:prstGeom prst="rect">
            <a:avLst/>
          </a:prstGeom>
          <a:ln>
            <a:miter lim="800000"/>
            <a:headEnd/>
            <a:tailEnd/>
          </a:ln>
        </p:spPr>
        <p:txBody>
          <a:bodyPr vert="horz" wrap="square" lIns="91440" tIns="45720" rIns="91440" bIns="45720" numCol="1" rtlCol="0" anchor="t" anchorCtr="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defRPr/>
            </a:pPr>
            <a:r>
              <a:rPr lang="en-US" sz="2200" dirty="0">
                <a:effectLst/>
                <a:latin typeface="Arial" panose="020B0604020202020204" pitchFamily="34" charset="0"/>
                <a:cs typeface="Arial" panose="020B0604020202020204" pitchFamily="34" charset="0"/>
              </a:rPr>
              <a:t>List three physical effects of erosion and sedimentation:  </a:t>
            </a:r>
          </a:p>
          <a:p>
            <a:pPr lvl="1" fontAlgn="auto">
              <a:spcAft>
                <a:spcPts val="0"/>
              </a:spcAft>
              <a:defRPr/>
            </a:pPr>
            <a:endParaRPr lang="en-US" sz="2200" dirty="0">
              <a:effectLst/>
              <a:latin typeface="Arial" panose="020B0604020202020204" pitchFamily="34" charset="0"/>
              <a:cs typeface="Arial" panose="020B0604020202020204" pitchFamily="34" charset="0"/>
            </a:endParaRPr>
          </a:p>
          <a:p>
            <a:pPr fontAlgn="auto">
              <a:spcAft>
                <a:spcPts val="0"/>
              </a:spcAft>
              <a:buNone/>
              <a:defRPr/>
            </a:pPr>
            <a:endParaRPr lang="en-US" sz="2000" dirty="0">
              <a:effectLst/>
              <a:latin typeface="Arial" panose="020B0604020202020204" pitchFamily="34" charset="0"/>
            </a:endParaRPr>
          </a:p>
        </p:txBody>
      </p:sp>
      <p:sp>
        <p:nvSpPr>
          <p:cNvPr id="12" name="Rectangle 3"/>
          <p:cNvSpPr txBox="1">
            <a:spLocks noChangeArrowheads="1"/>
          </p:cNvSpPr>
          <p:nvPr/>
        </p:nvSpPr>
        <p:spPr bwMode="auto">
          <a:xfrm>
            <a:off x="154488" y="4555252"/>
            <a:ext cx="8456112" cy="2348785"/>
          </a:xfrm>
          <a:prstGeom prst="rect">
            <a:avLst/>
          </a:prstGeom>
          <a:ln>
            <a:miter lim="800000"/>
            <a:headEnd/>
            <a:tailEnd/>
          </a:ln>
        </p:spPr>
        <p:txBody>
          <a:bodyPr vert="horz" wrap="square" lIns="91440" tIns="45720" rIns="91440" bIns="45720" numCol="1" rtlCol="0" anchor="t" anchorCtr="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fontAlgn="auto">
              <a:spcAft>
                <a:spcPts val="0"/>
              </a:spcAft>
              <a:defRPr/>
            </a:pPr>
            <a:r>
              <a:rPr lang="en-US" sz="2200" b="1" dirty="0">
                <a:effectLst/>
                <a:latin typeface="Arial" panose="020B0604020202020204" pitchFamily="34" charset="0"/>
                <a:cs typeface="Arial" panose="020B0604020202020204" pitchFamily="34" charset="0"/>
              </a:rPr>
              <a:t>Increased flooding.</a:t>
            </a:r>
          </a:p>
          <a:p>
            <a:pPr lvl="1" fontAlgn="auto">
              <a:spcAft>
                <a:spcPts val="0"/>
              </a:spcAft>
              <a:defRPr/>
            </a:pPr>
            <a:r>
              <a:rPr lang="en-US" sz="2200" b="1" dirty="0">
                <a:effectLst/>
                <a:latin typeface="Arial" panose="020B0604020202020204" pitchFamily="34" charset="0"/>
                <a:cs typeface="Arial" panose="020B0604020202020204" pitchFamily="34" charset="0"/>
              </a:rPr>
              <a:t>Reduced hydraulic capacity in rivers, streams, channels, reservoirs.</a:t>
            </a:r>
          </a:p>
          <a:p>
            <a:pPr lvl="1" fontAlgn="auto">
              <a:spcAft>
                <a:spcPts val="0"/>
              </a:spcAft>
              <a:defRPr/>
            </a:pPr>
            <a:r>
              <a:rPr lang="en-US" sz="2200" b="1" dirty="0">
                <a:effectLst/>
                <a:latin typeface="Arial" panose="020B0604020202020204" pitchFamily="34" charset="0"/>
                <a:cs typeface="Arial" panose="020B0604020202020204" pitchFamily="34" charset="0"/>
              </a:rPr>
              <a:t>Increased maintenance of stormwater systems.</a:t>
            </a:r>
          </a:p>
          <a:p>
            <a:pPr lvl="1" fontAlgn="auto">
              <a:spcAft>
                <a:spcPts val="0"/>
              </a:spcAft>
              <a:defRPr/>
            </a:pPr>
            <a:r>
              <a:rPr lang="en-US" sz="2200" b="1" dirty="0">
                <a:effectLst/>
                <a:latin typeface="Arial" panose="020B0604020202020204" pitchFamily="34" charset="0"/>
                <a:cs typeface="Arial" panose="020B0604020202020204" pitchFamily="34" charset="0"/>
              </a:rPr>
              <a:t>Increased water treatment costs.</a:t>
            </a:r>
          </a:p>
          <a:p>
            <a:pPr lvl="1" fontAlgn="auto">
              <a:spcAft>
                <a:spcPts val="0"/>
              </a:spcAft>
              <a:defRPr/>
            </a:pPr>
            <a:r>
              <a:rPr lang="en-US" sz="2200" b="1" dirty="0">
                <a:effectLst/>
                <a:latin typeface="Arial" panose="020B0604020202020204" pitchFamily="34" charset="0"/>
                <a:cs typeface="Arial" panose="020B0604020202020204" pitchFamily="34" charset="0"/>
              </a:rPr>
              <a:t>Decreased recreational value. </a:t>
            </a:r>
          </a:p>
          <a:p>
            <a:pPr lvl="1" fontAlgn="auto">
              <a:spcAft>
                <a:spcPts val="0"/>
              </a:spcAft>
              <a:defRPr/>
            </a:pPr>
            <a:endParaRPr lang="en-US" sz="2200" dirty="0">
              <a:effectLst/>
              <a:latin typeface="Arial" panose="020B0604020202020204" pitchFamily="34" charset="0"/>
              <a:cs typeface="Arial" panose="020B0604020202020204" pitchFamily="34" charset="0"/>
            </a:endParaRPr>
          </a:p>
          <a:p>
            <a:pPr fontAlgn="auto">
              <a:spcAft>
                <a:spcPts val="0"/>
              </a:spcAft>
              <a:buNone/>
              <a:defRPr/>
            </a:pPr>
            <a:endParaRPr lang="en-US" sz="2000" dirty="0">
              <a:effectLst/>
              <a:latin typeface="Arial" panose="020B0604020202020204" pitchFamily="34" charset="0"/>
            </a:endParaRPr>
          </a:p>
        </p:txBody>
      </p:sp>
      <p:sp>
        <p:nvSpPr>
          <p:cNvPr id="13" name="Title 1">
            <a:extLst>
              <a:ext uri="{FF2B5EF4-FFF2-40B4-BE49-F238E27FC236}">
                <a16:creationId xmlns:a16="http://schemas.microsoft.com/office/drawing/2014/main" id="{4E65C93E-FFBA-422F-9774-8B30C77BAC7D}"/>
              </a:ext>
            </a:extLst>
          </p:cNvPr>
          <p:cNvSpPr txBox="1">
            <a:spLocks/>
          </p:cNvSpPr>
          <p:nvPr/>
        </p:nvSpPr>
        <p:spPr>
          <a:xfrm>
            <a:off x="3739357" y="304800"/>
            <a:ext cx="4713287" cy="1325563"/>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pPr fontAlgn="auto">
              <a:spcAft>
                <a:spcPts val="0"/>
              </a:spcAft>
            </a:pPr>
            <a:r>
              <a:rPr lang="en-US" sz="4400">
                <a:solidFill>
                  <a:schemeClr val="bg1"/>
                </a:solidFill>
                <a:effectLst/>
                <a:latin typeface="Arial" panose="020B0604020202020204" pitchFamily="34" charset="0"/>
              </a:rPr>
              <a:t>Chapter 1 Review</a:t>
            </a:r>
            <a:endParaRPr lang="en-US" sz="4400" dirty="0">
              <a:solidFill>
                <a:schemeClr val="bg1"/>
              </a:solidFill>
              <a:effectLst/>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2403">
                                            <p:txEl>
                                              <p:pRg st="0" end="0"/>
                                            </p:txEl>
                                          </p:spTgt>
                                        </p:tgtEl>
                                        <p:attrNameLst>
                                          <p:attrName>style.visibility</p:attrName>
                                        </p:attrNameLst>
                                      </p:cBhvr>
                                      <p:to>
                                        <p:strVal val="visible"/>
                                      </p:to>
                                    </p:set>
                                    <p:anim calcmode="lin" valueType="num">
                                      <p:cBhvr additive="base">
                                        <p:cTn id="7" dur="500" fill="hold"/>
                                        <p:tgtEl>
                                          <p:spTgt spid="10240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240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 calcmode="lin" valueType="num">
                                      <p:cBhvr additive="base">
                                        <p:cTn id="17" dur="500" fill="hold"/>
                                        <p:tgtEl>
                                          <p:spTgt spid="6">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6">
                                            <p:txEl>
                                              <p:pRg st="1" end="1"/>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 calcmode="lin" valueType="num">
                                      <p:cBhvr additive="base">
                                        <p:cTn id="21" dur="500" fill="hold"/>
                                        <p:tgtEl>
                                          <p:spTgt spid="6">
                                            <p:txEl>
                                              <p:pRg st="2" end="2"/>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6">
                                            <p:txEl>
                                              <p:pRg st="2" end="2"/>
                                            </p:txEl>
                                          </p:spTgt>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anim calcmode="lin" valueType="num">
                                      <p:cBhvr additive="base">
                                        <p:cTn id="31" dur="5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anim calcmode="lin" valueType="num">
                                      <p:cBhvr additive="base">
                                        <p:cTn id="37" dur="50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0">
                                            <p:txEl>
                                              <p:pRg st="0" end="0"/>
                                            </p:txEl>
                                          </p:spTgt>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10">
                                            <p:txEl>
                                              <p:pRg st="1" end="1"/>
                                            </p:txEl>
                                          </p:spTgt>
                                        </p:tgtEl>
                                        <p:attrNameLst>
                                          <p:attrName>style.visibility</p:attrName>
                                        </p:attrNameLst>
                                      </p:cBhvr>
                                      <p:to>
                                        <p:strVal val="visible"/>
                                      </p:to>
                                    </p:set>
                                    <p:anim calcmode="lin" valueType="num">
                                      <p:cBhvr additive="base">
                                        <p:cTn id="41" dur="500" fill="hold"/>
                                        <p:tgtEl>
                                          <p:spTgt spid="10">
                                            <p:txEl>
                                              <p:pRg st="1" end="1"/>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10">
                                            <p:txEl>
                                              <p:pRg st="1" end="1"/>
                                            </p:txEl>
                                          </p:spTgt>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10">
                                            <p:txEl>
                                              <p:pRg st="2" end="2"/>
                                            </p:txEl>
                                          </p:spTgt>
                                        </p:tgtEl>
                                        <p:attrNameLst>
                                          <p:attrName>style.visibility</p:attrName>
                                        </p:attrNameLst>
                                      </p:cBhvr>
                                      <p:to>
                                        <p:strVal val="visible"/>
                                      </p:to>
                                    </p:set>
                                    <p:anim calcmode="lin" valueType="num">
                                      <p:cBhvr additive="base">
                                        <p:cTn id="45" dur="500" fill="hold"/>
                                        <p:tgtEl>
                                          <p:spTgt spid="10">
                                            <p:txEl>
                                              <p:pRg st="2" end="2"/>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10">
                                            <p:txEl>
                                              <p:pRg st="2" end="2"/>
                                            </p:txEl>
                                          </p:spTgt>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10">
                                            <p:txEl>
                                              <p:pRg st="3" end="3"/>
                                            </p:txEl>
                                          </p:spTgt>
                                        </p:tgtEl>
                                        <p:attrNameLst>
                                          <p:attrName>style.visibility</p:attrName>
                                        </p:attrNameLst>
                                      </p:cBhvr>
                                      <p:to>
                                        <p:strVal val="visible"/>
                                      </p:to>
                                    </p:set>
                                    <p:anim calcmode="lin" valueType="num">
                                      <p:cBhvr additive="base">
                                        <p:cTn id="49" dur="500" fill="hold"/>
                                        <p:tgtEl>
                                          <p:spTgt spid="10">
                                            <p:txEl>
                                              <p:pRg st="3" end="3"/>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10">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11">
                                            <p:txEl>
                                              <p:pRg st="0" end="0"/>
                                            </p:txEl>
                                          </p:spTgt>
                                        </p:tgtEl>
                                        <p:attrNameLst>
                                          <p:attrName>style.visibility</p:attrName>
                                        </p:attrNameLst>
                                      </p:cBhvr>
                                      <p:to>
                                        <p:strVal val="visible"/>
                                      </p:to>
                                    </p:set>
                                    <p:anim calcmode="lin" valueType="num">
                                      <p:cBhvr additive="base">
                                        <p:cTn id="55" dur="500" fill="hold"/>
                                        <p:tgtEl>
                                          <p:spTgt spid="11">
                                            <p:txEl>
                                              <p:pRg st="0" end="0"/>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12">
                                            <p:txEl>
                                              <p:pRg st="0" end="0"/>
                                            </p:txEl>
                                          </p:spTgt>
                                        </p:tgtEl>
                                        <p:attrNameLst>
                                          <p:attrName>style.visibility</p:attrName>
                                        </p:attrNameLst>
                                      </p:cBhvr>
                                      <p:to>
                                        <p:strVal val="visible"/>
                                      </p:to>
                                    </p:set>
                                    <p:anim calcmode="lin" valueType="num">
                                      <p:cBhvr additive="base">
                                        <p:cTn id="61" dur="500" fill="hold"/>
                                        <p:tgtEl>
                                          <p:spTgt spid="12">
                                            <p:txEl>
                                              <p:pRg st="0" end="0"/>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2">
                                            <p:txEl>
                                              <p:pRg st="0" end="0"/>
                                            </p:txEl>
                                          </p:spTgt>
                                        </p:tgtEl>
                                        <p:attrNameLst>
                                          <p:attrName>ppt_y</p:attrName>
                                        </p:attrNameLst>
                                      </p:cBhvr>
                                      <p:tavLst>
                                        <p:tav tm="0">
                                          <p:val>
                                            <p:strVal val="#ppt_y"/>
                                          </p:val>
                                        </p:tav>
                                        <p:tav tm="100000">
                                          <p:val>
                                            <p:strVal val="#ppt_y"/>
                                          </p:val>
                                        </p:tav>
                                      </p:tavLst>
                                    </p:anim>
                                  </p:childTnLst>
                                </p:cTn>
                              </p:par>
                              <p:par>
                                <p:cTn id="63" presetID="2" presetClass="entr" presetSubtype="8" fill="hold" grpId="0" nodeType="withEffect">
                                  <p:stCondLst>
                                    <p:cond delay="0"/>
                                  </p:stCondLst>
                                  <p:childTnLst>
                                    <p:set>
                                      <p:cBhvr>
                                        <p:cTn id="64" dur="1" fill="hold">
                                          <p:stCondLst>
                                            <p:cond delay="0"/>
                                          </p:stCondLst>
                                        </p:cTn>
                                        <p:tgtEl>
                                          <p:spTgt spid="12">
                                            <p:txEl>
                                              <p:pRg st="1" end="1"/>
                                            </p:txEl>
                                          </p:spTgt>
                                        </p:tgtEl>
                                        <p:attrNameLst>
                                          <p:attrName>style.visibility</p:attrName>
                                        </p:attrNameLst>
                                      </p:cBhvr>
                                      <p:to>
                                        <p:strVal val="visible"/>
                                      </p:to>
                                    </p:set>
                                    <p:anim calcmode="lin" valueType="num">
                                      <p:cBhvr additive="base">
                                        <p:cTn id="65" dur="500" fill="hold"/>
                                        <p:tgtEl>
                                          <p:spTgt spid="12">
                                            <p:txEl>
                                              <p:pRg st="1" end="1"/>
                                            </p:txEl>
                                          </p:spTgt>
                                        </p:tgtEl>
                                        <p:attrNameLst>
                                          <p:attrName>ppt_x</p:attrName>
                                        </p:attrNameLst>
                                      </p:cBhvr>
                                      <p:tavLst>
                                        <p:tav tm="0">
                                          <p:val>
                                            <p:strVal val="0-#ppt_w/2"/>
                                          </p:val>
                                        </p:tav>
                                        <p:tav tm="100000">
                                          <p:val>
                                            <p:strVal val="#ppt_x"/>
                                          </p:val>
                                        </p:tav>
                                      </p:tavLst>
                                    </p:anim>
                                    <p:anim calcmode="lin" valueType="num">
                                      <p:cBhvr additive="base">
                                        <p:cTn id="66" dur="500" fill="hold"/>
                                        <p:tgtEl>
                                          <p:spTgt spid="12">
                                            <p:txEl>
                                              <p:pRg st="1" end="1"/>
                                            </p:txEl>
                                          </p:spTgt>
                                        </p:tgtEl>
                                        <p:attrNameLst>
                                          <p:attrName>ppt_y</p:attrName>
                                        </p:attrNameLst>
                                      </p:cBhvr>
                                      <p:tavLst>
                                        <p:tav tm="0">
                                          <p:val>
                                            <p:strVal val="#ppt_y"/>
                                          </p:val>
                                        </p:tav>
                                        <p:tav tm="100000">
                                          <p:val>
                                            <p:strVal val="#ppt_y"/>
                                          </p:val>
                                        </p:tav>
                                      </p:tavLst>
                                    </p:anim>
                                  </p:childTnLst>
                                </p:cTn>
                              </p:par>
                              <p:par>
                                <p:cTn id="67" presetID="2" presetClass="entr" presetSubtype="8" fill="hold" grpId="0" nodeType="withEffect">
                                  <p:stCondLst>
                                    <p:cond delay="0"/>
                                  </p:stCondLst>
                                  <p:childTnLst>
                                    <p:set>
                                      <p:cBhvr>
                                        <p:cTn id="68" dur="1" fill="hold">
                                          <p:stCondLst>
                                            <p:cond delay="0"/>
                                          </p:stCondLst>
                                        </p:cTn>
                                        <p:tgtEl>
                                          <p:spTgt spid="12">
                                            <p:txEl>
                                              <p:pRg st="2" end="2"/>
                                            </p:txEl>
                                          </p:spTgt>
                                        </p:tgtEl>
                                        <p:attrNameLst>
                                          <p:attrName>style.visibility</p:attrName>
                                        </p:attrNameLst>
                                      </p:cBhvr>
                                      <p:to>
                                        <p:strVal val="visible"/>
                                      </p:to>
                                    </p:set>
                                    <p:anim calcmode="lin" valueType="num">
                                      <p:cBhvr additive="base">
                                        <p:cTn id="69" dur="500" fill="hold"/>
                                        <p:tgtEl>
                                          <p:spTgt spid="12">
                                            <p:txEl>
                                              <p:pRg st="2" end="2"/>
                                            </p:tx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12">
                                            <p:txEl>
                                              <p:pRg st="2" end="2"/>
                                            </p:txEl>
                                          </p:spTgt>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0"/>
                                  </p:stCondLst>
                                  <p:childTnLst>
                                    <p:set>
                                      <p:cBhvr>
                                        <p:cTn id="72" dur="1" fill="hold">
                                          <p:stCondLst>
                                            <p:cond delay="0"/>
                                          </p:stCondLst>
                                        </p:cTn>
                                        <p:tgtEl>
                                          <p:spTgt spid="12">
                                            <p:txEl>
                                              <p:pRg st="3" end="3"/>
                                            </p:txEl>
                                          </p:spTgt>
                                        </p:tgtEl>
                                        <p:attrNameLst>
                                          <p:attrName>style.visibility</p:attrName>
                                        </p:attrNameLst>
                                      </p:cBhvr>
                                      <p:to>
                                        <p:strVal val="visible"/>
                                      </p:to>
                                    </p:set>
                                    <p:anim calcmode="lin" valueType="num">
                                      <p:cBhvr additive="base">
                                        <p:cTn id="73" dur="500" fill="hold"/>
                                        <p:tgtEl>
                                          <p:spTgt spid="12">
                                            <p:txEl>
                                              <p:pRg st="3" end="3"/>
                                            </p:tx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12">
                                            <p:txEl>
                                              <p:pRg st="3" end="3"/>
                                            </p:txEl>
                                          </p:spTgt>
                                        </p:tgtEl>
                                        <p:attrNameLst>
                                          <p:attrName>ppt_y</p:attrName>
                                        </p:attrNameLst>
                                      </p:cBhvr>
                                      <p:tavLst>
                                        <p:tav tm="0">
                                          <p:val>
                                            <p:strVal val="#ppt_y"/>
                                          </p:val>
                                        </p:tav>
                                        <p:tav tm="100000">
                                          <p:val>
                                            <p:strVal val="#ppt_y"/>
                                          </p:val>
                                        </p:tav>
                                      </p:tavLst>
                                    </p:anim>
                                  </p:childTnLst>
                                </p:cTn>
                              </p:par>
                              <p:par>
                                <p:cTn id="75" presetID="2" presetClass="entr" presetSubtype="8" fill="hold" grpId="0" nodeType="withEffect">
                                  <p:stCondLst>
                                    <p:cond delay="0"/>
                                  </p:stCondLst>
                                  <p:childTnLst>
                                    <p:set>
                                      <p:cBhvr>
                                        <p:cTn id="76" dur="1" fill="hold">
                                          <p:stCondLst>
                                            <p:cond delay="0"/>
                                          </p:stCondLst>
                                        </p:cTn>
                                        <p:tgtEl>
                                          <p:spTgt spid="12">
                                            <p:txEl>
                                              <p:pRg st="4" end="4"/>
                                            </p:txEl>
                                          </p:spTgt>
                                        </p:tgtEl>
                                        <p:attrNameLst>
                                          <p:attrName>style.visibility</p:attrName>
                                        </p:attrNameLst>
                                      </p:cBhvr>
                                      <p:to>
                                        <p:strVal val="visible"/>
                                      </p:to>
                                    </p:set>
                                    <p:anim calcmode="lin" valueType="num">
                                      <p:cBhvr additive="base">
                                        <p:cTn id="77" dur="500" fill="hold"/>
                                        <p:tgtEl>
                                          <p:spTgt spid="12">
                                            <p:txEl>
                                              <p:pRg st="4" end="4"/>
                                            </p:txEl>
                                          </p:spTgt>
                                        </p:tgtEl>
                                        <p:attrNameLst>
                                          <p:attrName>ppt_x</p:attrName>
                                        </p:attrNameLst>
                                      </p:cBhvr>
                                      <p:tavLst>
                                        <p:tav tm="0">
                                          <p:val>
                                            <p:strVal val="0-#ppt_w/2"/>
                                          </p:val>
                                        </p:tav>
                                        <p:tav tm="100000">
                                          <p:val>
                                            <p:strVal val="#ppt_x"/>
                                          </p:val>
                                        </p:tav>
                                      </p:tavLst>
                                    </p:anim>
                                    <p:anim calcmode="lin" valueType="num">
                                      <p:cBhvr additive="base">
                                        <p:cTn id="78" dur="500" fill="hold"/>
                                        <p:tgtEl>
                                          <p:spTgt spid="12">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3" grpId="0" uiExpand="1" build="p" autoUpdateAnimBg="0"/>
      <p:bldP spid="6" grpId="0" build="p" autoUpdateAnimBg="0"/>
      <p:bldP spid="8" grpId="0" build="p" autoUpdateAnimBg="0"/>
      <p:bldP spid="10" grpId="0" build="p" autoUpdateAnimBg="0"/>
      <p:bldP spid="11" grpId="0" build="p" autoUpdateAnimBg="0"/>
      <p:bldP spid="12" grpId="0" build="p"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4451" name="Rectangle 3"/>
          <p:cNvSpPr>
            <a:spLocks noGrp="1" noChangeArrowheads="1"/>
          </p:cNvSpPr>
          <p:nvPr>
            <p:ph idx="4294967295"/>
          </p:nvPr>
        </p:nvSpPr>
        <p:spPr bwMode="auto">
          <a:xfrm>
            <a:off x="609600" y="1538730"/>
            <a:ext cx="8229600" cy="5151438"/>
          </a:xfrm>
          <a:prstGeom prst="rect">
            <a:avLst/>
          </a:prstGeom>
          <a:ln>
            <a:miter lim="800000"/>
            <a:headEnd/>
            <a:tailEnd/>
          </a:ln>
        </p:spPr>
        <p:txBody>
          <a:bodyPr vert="horz" wrap="square" lIns="91440" tIns="45720" rIns="91440" bIns="45720" numCol="1" anchor="t" anchorCtr="0" compatLnSpc="1">
            <a:prstTxWarp prst="textNoShape">
              <a:avLst/>
            </a:prstTxWarp>
            <a:normAutofit/>
          </a:bodyPr>
          <a:lstStyle/>
          <a:p>
            <a:pPr>
              <a:defRPr/>
            </a:pPr>
            <a:r>
              <a:rPr lang="en-US" sz="2400" dirty="0">
                <a:latin typeface="Arial" panose="020B0604020202020204" pitchFamily="34" charset="0"/>
                <a:cs typeface="Arial" panose="020B0604020202020204" pitchFamily="34" charset="0"/>
              </a:rPr>
              <a:t>List three biological effects of erosion and sedimentation:</a:t>
            </a:r>
          </a:p>
          <a:p>
            <a:pPr marL="457200" lvl="1" indent="0">
              <a:buNone/>
              <a:defRPr/>
            </a:pPr>
            <a:endParaRPr lang="en-US" b="1" u="sng" dirty="0">
              <a:latin typeface="Arial" panose="020B0604020202020204" pitchFamily="34" charset="0"/>
              <a:cs typeface="Arial" panose="020B0604020202020204" pitchFamily="34" charset="0"/>
            </a:endParaRPr>
          </a:p>
          <a:p>
            <a:pPr>
              <a:lnSpc>
                <a:spcPct val="90000"/>
              </a:lnSpc>
              <a:buFont typeface="Monotype Sorts" pitchFamily="2" charset="2"/>
              <a:buNone/>
              <a:defRPr/>
            </a:pPr>
            <a:endParaRPr lang="en-US" sz="2400" u="sng" dirty="0">
              <a:latin typeface="Arial" panose="020B0604020202020204" pitchFamily="34" charset="0"/>
            </a:endParaRPr>
          </a:p>
        </p:txBody>
      </p:sp>
      <p:sp>
        <p:nvSpPr>
          <p:cNvPr id="4" name="Rectangle 3"/>
          <p:cNvSpPr txBox="1">
            <a:spLocks noChangeArrowheads="1"/>
          </p:cNvSpPr>
          <p:nvPr/>
        </p:nvSpPr>
        <p:spPr bwMode="auto">
          <a:xfrm>
            <a:off x="1479552" y="1980848"/>
            <a:ext cx="7772401" cy="2133601"/>
          </a:xfrm>
          <a:prstGeom prst="rect">
            <a:avLst/>
          </a:prstGeom>
          <a:ln>
            <a:miter lim="800000"/>
            <a:headEnd/>
            <a:tailEnd/>
          </a:ln>
        </p:spPr>
        <p:txBody>
          <a:bodyPr vert="horz" wrap="square" lIns="91440" tIns="45720" rIns="91440" bIns="45720" numCol="2" rtlCol="0" anchor="t" anchorCtr="0" compatLnSpc="1">
            <a:prstTxWarp prst="textNoShape">
              <a:avLst/>
            </a:prstTxWarp>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fontAlgn="auto">
              <a:spcAft>
                <a:spcPts val="0"/>
              </a:spcAft>
              <a:defRPr/>
            </a:pPr>
            <a:r>
              <a:rPr lang="en-US" b="1" dirty="0">
                <a:effectLst/>
                <a:latin typeface="Arial" panose="020B0604020202020204" pitchFamily="34" charset="0"/>
                <a:cs typeface="Arial" panose="020B0604020202020204" pitchFamily="34" charset="0"/>
              </a:rPr>
              <a:t>Reduced light for aquatic plants</a:t>
            </a:r>
          </a:p>
          <a:p>
            <a:pPr lvl="1" fontAlgn="auto">
              <a:spcAft>
                <a:spcPts val="0"/>
              </a:spcAft>
              <a:defRPr/>
            </a:pPr>
            <a:r>
              <a:rPr lang="en-US" b="1" dirty="0">
                <a:effectLst/>
                <a:latin typeface="Arial" panose="020B0604020202020204" pitchFamily="34" charset="0"/>
                <a:cs typeface="Arial" panose="020B0604020202020204" pitchFamily="34" charset="0"/>
              </a:rPr>
              <a:t>Clogs fish gills</a:t>
            </a:r>
          </a:p>
          <a:p>
            <a:pPr lvl="1" fontAlgn="auto">
              <a:spcAft>
                <a:spcPts val="0"/>
              </a:spcAft>
              <a:defRPr/>
            </a:pPr>
            <a:r>
              <a:rPr lang="en-US" b="1" dirty="0">
                <a:effectLst/>
                <a:latin typeface="Arial" panose="020B0604020202020204" pitchFamily="34" charset="0"/>
                <a:cs typeface="Arial" panose="020B0604020202020204" pitchFamily="34" charset="0"/>
              </a:rPr>
              <a:t>Impairs spawning</a:t>
            </a:r>
          </a:p>
          <a:p>
            <a:pPr lvl="1" fontAlgn="auto">
              <a:spcAft>
                <a:spcPts val="0"/>
              </a:spcAft>
              <a:defRPr/>
            </a:pPr>
            <a:r>
              <a:rPr lang="en-US" b="1" dirty="0">
                <a:effectLst/>
                <a:latin typeface="Arial" panose="020B0604020202020204" pitchFamily="34" charset="0"/>
                <a:cs typeface="Arial" panose="020B0604020202020204" pitchFamily="34" charset="0"/>
              </a:rPr>
              <a:t>Disrupts food chain</a:t>
            </a:r>
          </a:p>
          <a:p>
            <a:pPr marL="457200" lvl="1" indent="0" fontAlgn="auto">
              <a:spcAft>
                <a:spcPts val="0"/>
              </a:spcAft>
              <a:buNone/>
              <a:defRPr/>
            </a:pPr>
            <a:endParaRPr lang="en-US" b="1" dirty="0">
              <a:effectLst/>
              <a:latin typeface="Arial" panose="020B0604020202020204" pitchFamily="34" charset="0"/>
              <a:cs typeface="Arial" panose="020B0604020202020204" pitchFamily="34" charset="0"/>
            </a:endParaRPr>
          </a:p>
          <a:p>
            <a:pPr lvl="1" fontAlgn="auto">
              <a:spcAft>
                <a:spcPts val="0"/>
              </a:spcAft>
              <a:defRPr/>
            </a:pPr>
            <a:r>
              <a:rPr lang="en-US" b="1" dirty="0">
                <a:effectLst/>
                <a:latin typeface="Arial" panose="020B0604020202020204" pitchFamily="34" charset="0"/>
                <a:cs typeface="Arial" panose="020B0604020202020204" pitchFamily="34" charset="0"/>
              </a:rPr>
              <a:t>Blankets bottom, suppresses aquatic life</a:t>
            </a:r>
          </a:p>
          <a:p>
            <a:pPr lvl="1" fontAlgn="auto">
              <a:spcAft>
                <a:spcPts val="0"/>
              </a:spcAft>
              <a:defRPr/>
            </a:pPr>
            <a:r>
              <a:rPr lang="en-US" b="1" dirty="0">
                <a:effectLst/>
                <a:latin typeface="Arial" panose="020B0604020202020204" pitchFamily="34" charset="0"/>
                <a:cs typeface="Arial" panose="020B0604020202020204" pitchFamily="34" charset="0"/>
              </a:rPr>
              <a:t>Disrupts ecosystem</a:t>
            </a:r>
          </a:p>
          <a:p>
            <a:pPr fontAlgn="auto">
              <a:spcAft>
                <a:spcPts val="0"/>
              </a:spcAft>
              <a:defRPr/>
            </a:pPr>
            <a:endParaRPr lang="en-US" sz="2400" dirty="0">
              <a:effectLst/>
              <a:latin typeface="Arial" panose="020B0604020202020204" pitchFamily="34" charset="0"/>
              <a:cs typeface="Arial" panose="020B0604020202020204" pitchFamily="34" charset="0"/>
            </a:endParaRPr>
          </a:p>
          <a:p>
            <a:pPr marL="457200" lvl="1" indent="0" fontAlgn="auto">
              <a:spcAft>
                <a:spcPts val="0"/>
              </a:spcAft>
              <a:buNone/>
              <a:defRPr/>
            </a:pPr>
            <a:endParaRPr lang="en-US" b="1" u="sng" dirty="0">
              <a:effectLst/>
              <a:latin typeface="Arial" panose="020B0604020202020204" pitchFamily="34" charset="0"/>
              <a:cs typeface="Arial" panose="020B0604020202020204" pitchFamily="34" charset="0"/>
            </a:endParaRPr>
          </a:p>
          <a:p>
            <a:pPr fontAlgn="auto">
              <a:spcAft>
                <a:spcPts val="0"/>
              </a:spcAft>
              <a:buNone/>
              <a:defRPr/>
            </a:pPr>
            <a:endParaRPr lang="en-US" sz="2400" u="sng" dirty="0">
              <a:effectLst/>
              <a:latin typeface="Arial" panose="020B0604020202020204" pitchFamily="34" charset="0"/>
            </a:endParaRPr>
          </a:p>
        </p:txBody>
      </p:sp>
      <p:sp>
        <p:nvSpPr>
          <p:cNvPr id="5" name="Rectangle 3"/>
          <p:cNvSpPr txBox="1">
            <a:spLocks noChangeArrowheads="1"/>
          </p:cNvSpPr>
          <p:nvPr/>
        </p:nvSpPr>
        <p:spPr bwMode="auto">
          <a:xfrm>
            <a:off x="637822" y="3200400"/>
            <a:ext cx="8763000" cy="5151437"/>
          </a:xfrm>
          <a:prstGeom prst="rect">
            <a:avLst/>
          </a:prstGeom>
          <a:ln>
            <a:miter lim="800000"/>
            <a:headEnd/>
            <a:tailEnd/>
          </a:ln>
        </p:spPr>
        <p:txBody>
          <a:bodyPr vert="horz" wrap="square" lIns="91440" tIns="45720" rIns="91440" bIns="45720" numCol="1" rtlCol="0" anchor="t" anchorCtr="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defRPr/>
            </a:pPr>
            <a:endParaRPr lang="en-US" sz="2400" dirty="0">
              <a:effectLst/>
              <a:latin typeface="Arial" panose="020B0604020202020204" pitchFamily="34" charset="0"/>
              <a:cs typeface="Arial" panose="020B0604020202020204" pitchFamily="34" charset="0"/>
            </a:endParaRPr>
          </a:p>
          <a:p>
            <a:pPr fontAlgn="auto">
              <a:spcAft>
                <a:spcPts val="0"/>
              </a:spcAft>
              <a:defRPr/>
            </a:pPr>
            <a:r>
              <a:rPr lang="en-US" sz="2400" dirty="0">
                <a:effectLst/>
                <a:latin typeface="Arial" panose="020B0604020202020204" pitchFamily="34" charset="0"/>
                <a:cs typeface="Arial" panose="020B0604020202020204" pitchFamily="34" charset="0"/>
              </a:rPr>
              <a:t>Plan the development to fit the terrain using the particular:</a:t>
            </a:r>
          </a:p>
          <a:p>
            <a:pPr marL="457200" lvl="1" indent="0" fontAlgn="auto">
              <a:spcAft>
                <a:spcPts val="0"/>
              </a:spcAft>
              <a:buNone/>
              <a:defRPr/>
            </a:pPr>
            <a:endParaRPr lang="en-US" b="1" u="sng" dirty="0">
              <a:effectLst/>
              <a:latin typeface="Arial" panose="020B0604020202020204" pitchFamily="34" charset="0"/>
              <a:cs typeface="Arial" panose="020B0604020202020204" pitchFamily="34" charset="0"/>
            </a:endParaRPr>
          </a:p>
          <a:p>
            <a:pPr fontAlgn="auto">
              <a:spcAft>
                <a:spcPts val="0"/>
              </a:spcAft>
              <a:buNone/>
              <a:defRPr/>
            </a:pPr>
            <a:endParaRPr lang="en-US" sz="2400" u="sng" dirty="0">
              <a:effectLst/>
              <a:latin typeface="Arial" panose="020B0604020202020204" pitchFamily="34" charset="0"/>
            </a:endParaRPr>
          </a:p>
        </p:txBody>
      </p:sp>
      <p:sp>
        <p:nvSpPr>
          <p:cNvPr id="6" name="Rectangle 3"/>
          <p:cNvSpPr txBox="1">
            <a:spLocks noChangeArrowheads="1"/>
          </p:cNvSpPr>
          <p:nvPr/>
        </p:nvSpPr>
        <p:spPr bwMode="auto">
          <a:xfrm>
            <a:off x="1479552" y="4282281"/>
            <a:ext cx="8229600" cy="5151437"/>
          </a:xfrm>
          <a:prstGeom prst="rect">
            <a:avLst/>
          </a:prstGeom>
          <a:ln>
            <a:miter lim="800000"/>
            <a:headEnd/>
            <a:tailEnd/>
          </a:ln>
        </p:spPr>
        <p:txBody>
          <a:bodyPr vert="horz" wrap="square" lIns="91440" tIns="45720" rIns="91440" bIns="45720" numCol="1" rtlCol="0" anchor="t" anchorCtr="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fontAlgn="auto">
              <a:spcAft>
                <a:spcPts val="0"/>
              </a:spcAft>
              <a:defRPr/>
            </a:pPr>
            <a:r>
              <a:rPr lang="en-US" b="1" dirty="0">
                <a:effectLst/>
                <a:latin typeface="Arial" panose="020B0604020202020204" pitchFamily="34" charset="0"/>
                <a:cs typeface="Arial" panose="020B0604020202020204" pitchFamily="34" charset="0"/>
              </a:rPr>
              <a:t>Topography</a:t>
            </a:r>
          </a:p>
          <a:p>
            <a:pPr lvl="1" fontAlgn="auto">
              <a:spcAft>
                <a:spcPts val="0"/>
              </a:spcAft>
              <a:defRPr/>
            </a:pPr>
            <a:r>
              <a:rPr lang="en-US" b="1" dirty="0">
                <a:effectLst/>
                <a:latin typeface="Arial" panose="020B0604020202020204" pitchFamily="34" charset="0"/>
                <a:cs typeface="Arial" panose="020B0604020202020204" pitchFamily="34" charset="0"/>
              </a:rPr>
              <a:t>Soils</a:t>
            </a:r>
          </a:p>
          <a:p>
            <a:pPr lvl="1" fontAlgn="auto">
              <a:spcAft>
                <a:spcPts val="0"/>
              </a:spcAft>
              <a:defRPr/>
            </a:pPr>
            <a:r>
              <a:rPr lang="en-US" b="1" dirty="0">
                <a:effectLst/>
                <a:latin typeface="Arial" panose="020B0604020202020204" pitchFamily="34" charset="0"/>
                <a:cs typeface="Arial" panose="020B0604020202020204" pitchFamily="34" charset="0"/>
              </a:rPr>
              <a:t>Drainage patterns</a:t>
            </a:r>
          </a:p>
          <a:p>
            <a:pPr lvl="1" fontAlgn="auto">
              <a:spcAft>
                <a:spcPts val="0"/>
              </a:spcAft>
              <a:defRPr/>
            </a:pPr>
            <a:r>
              <a:rPr lang="en-US" b="1" dirty="0">
                <a:effectLst/>
                <a:latin typeface="Arial" panose="020B0604020202020204" pitchFamily="34" charset="0"/>
                <a:cs typeface="Arial" panose="020B0604020202020204" pitchFamily="34" charset="0"/>
              </a:rPr>
              <a:t>Natural vegetation of the site</a:t>
            </a:r>
          </a:p>
          <a:p>
            <a:pPr lvl="1" fontAlgn="auto">
              <a:spcAft>
                <a:spcPts val="0"/>
              </a:spcAft>
              <a:defRPr/>
            </a:pPr>
            <a:r>
              <a:rPr lang="en-US" b="1" dirty="0">
                <a:effectLst/>
                <a:latin typeface="Arial" panose="020B0604020202020204" pitchFamily="34" charset="0"/>
                <a:cs typeface="Arial" panose="020B0604020202020204" pitchFamily="34" charset="0"/>
              </a:rPr>
              <a:t>Minimize the extent of the area exposed at one time and the duration of exposure</a:t>
            </a:r>
            <a:endParaRPr lang="en-US" dirty="0">
              <a:effectLst/>
              <a:latin typeface="Arial" panose="020B0604020202020204" pitchFamily="34" charset="0"/>
              <a:cs typeface="Arial" panose="020B0604020202020204" pitchFamily="34" charset="0"/>
            </a:endParaRPr>
          </a:p>
          <a:p>
            <a:pPr marL="457200" lvl="1" indent="0" fontAlgn="auto">
              <a:spcAft>
                <a:spcPts val="0"/>
              </a:spcAft>
              <a:buNone/>
              <a:defRPr/>
            </a:pPr>
            <a:endParaRPr lang="en-US" b="1" u="sng" dirty="0">
              <a:effectLst/>
              <a:latin typeface="Arial" panose="020B0604020202020204" pitchFamily="34" charset="0"/>
              <a:cs typeface="Arial" panose="020B0604020202020204" pitchFamily="34" charset="0"/>
            </a:endParaRPr>
          </a:p>
          <a:p>
            <a:pPr fontAlgn="auto">
              <a:spcAft>
                <a:spcPts val="0"/>
              </a:spcAft>
              <a:buNone/>
              <a:defRPr/>
            </a:pPr>
            <a:endParaRPr lang="en-US" sz="2400" u="sng" dirty="0">
              <a:effectLst/>
              <a:latin typeface="Arial" panose="020B0604020202020204" pitchFamily="34" charset="0"/>
            </a:endParaRPr>
          </a:p>
        </p:txBody>
      </p:sp>
      <p:sp>
        <p:nvSpPr>
          <p:cNvPr id="8" name="Title 1">
            <a:extLst>
              <a:ext uri="{FF2B5EF4-FFF2-40B4-BE49-F238E27FC236}">
                <a16:creationId xmlns:a16="http://schemas.microsoft.com/office/drawing/2014/main" id="{EC5584A1-57FD-4AC0-8763-FE45E8224A74}"/>
              </a:ext>
            </a:extLst>
          </p:cNvPr>
          <p:cNvSpPr txBox="1">
            <a:spLocks/>
          </p:cNvSpPr>
          <p:nvPr/>
        </p:nvSpPr>
        <p:spPr>
          <a:xfrm>
            <a:off x="3739357" y="304800"/>
            <a:ext cx="4713287" cy="1325563"/>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pPr fontAlgn="auto">
              <a:spcAft>
                <a:spcPts val="0"/>
              </a:spcAft>
            </a:pPr>
            <a:r>
              <a:rPr lang="en-US" sz="4400">
                <a:solidFill>
                  <a:schemeClr val="bg1"/>
                </a:solidFill>
                <a:effectLst/>
                <a:latin typeface="Arial" panose="020B0604020202020204" pitchFamily="34" charset="0"/>
              </a:rPr>
              <a:t>Chapter 1 Review</a:t>
            </a:r>
            <a:endParaRPr lang="en-US" sz="4400" dirty="0">
              <a:solidFill>
                <a:schemeClr val="bg1"/>
              </a:solidFill>
              <a:effectLst/>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 calcmode="lin" valueType="num">
                                      <p:cBhvr additive="base">
                                        <p:cTn id="7" dur="500" fill="hold"/>
                                        <p:tgtEl>
                                          <p:spTgt spid="10445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445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 calcmode="lin" valueType="num">
                                      <p:cBhvr additive="base">
                                        <p:cTn id="17" dur="5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4">
                                            <p:txEl>
                                              <p:pRg st="1" end="1"/>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 calcmode="lin" valueType="num">
                                      <p:cBhvr additive="base">
                                        <p:cTn id="21" dur="5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4">
                                            <p:txEl>
                                              <p:pRg st="2" end="2"/>
                                            </p:txEl>
                                          </p:spTgt>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4">
                                            <p:txEl>
                                              <p:pRg st="5" end="5"/>
                                            </p:txEl>
                                          </p:spTgt>
                                        </p:tgtEl>
                                        <p:attrNameLst>
                                          <p:attrName>style.visibility</p:attrName>
                                        </p:attrNameLst>
                                      </p:cBhvr>
                                      <p:to>
                                        <p:strVal val="visible"/>
                                      </p:to>
                                    </p:set>
                                    <p:anim calcmode="lin" valueType="num">
                                      <p:cBhvr additive="base">
                                        <p:cTn id="29" dur="500" fill="hold"/>
                                        <p:tgtEl>
                                          <p:spTgt spid="4">
                                            <p:txEl>
                                              <p:pRg st="5" end="5"/>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4">
                                            <p:txEl>
                                              <p:pRg st="5" end="5"/>
                                            </p:txEl>
                                          </p:spTgt>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4">
                                            <p:txEl>
                                              <p:pRg st="6" end="6"/>
                                            </p:txEl>
                                          </p:spTgt>
                                        </p:tgtEl>
                                        <p:attrNameLst>
                                          <p:attrName>style.visibility</p:attrName>
                                        </p:attrNameLst>
                                      </p:cBhvr>
                                      <p:to>
                                        <p:strVal val="visible"/>
                                      </p:to>
                                    </p:set>
                                    <p:anim calcmode="lin" valueType="num">
                                      <p:cBhvr additive="base">
                                        <p:cTn id="33" dur="500" fill="hold"/>
                                        <p:tgtEl>
                                          <p:spTgt spid="4">
                                            <p:txEl>
                                              <p:pRg st="6" end="6"/>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4">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5">
                                            <p:txEl>
                                              <p:pRg st="1" end="1"/>
                                            </p:txEl>
                                          </p:spTgt>
                                        </p:tgtEl>
                                        <p:attrNameLst>
                                          <p:attrName>style.visibility</p:attrName>
                                        </p:attrNameLst>
                                      </p:cBhvr>
                                      <p:to>
                                        <p:strVal val="visible"/>
                                      </p:to>
                                    </p:set>
                                    <p:anim calcmode="lin" valueType="num">
                                      <p:cBhvr additive="base">
                                        <p:cTn id="39" dur="500" fill="hold"/>
                                        <p:tgtEl>
                                          <p:spTgt spid="5">
                                            <p:txEl>
                                              <p:pRg st="1" end="1"/>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6">
                                            <p:txEl>
                                              <p:pRg st="0" end="0"/>
                                            </p:txEl>
                                          </p:spTgt>
                                        </p:tgtEl>
                                        <p:attrNameLst>
                                          <p:attrName>style.visibility</p:attrName>
                                        </p:attrNameLst>
                                      </p:cBhvr>
                                      <p:to>
                                        <p:strVal val="visible"/>
                                      </p:to>
                                    </p:set>
                                    <p:anim calcmode="lin" valueType="num">
                                      <p:cBhvr additive="base">
                                        <p:cTn id="45"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6">
                                            <p:txEl>
                                              <p:pRg st="0" end="0"/>
                                            </p:txEl>
                                          </p:spTgt>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6">
                                            <p:txEl>
                                              <p:pRg st="1" end="1"/>
                                            </p:txEl>
                                          </p:spTgt>
                                        </p:tgtEl>
                                        <p:attrNameLst>
                                          <p:attrName>style.visibility</p:attrName>
                                        </p:attrNameLst>
                                      </p:cBhvr>
                                      <p:to>
                                        <p:strVal val="visible"/>
                                      </p:to>
                                    </p:set>
                                    <p:anim calcmode="lin" valueType="num">
                                      <p:cBhvr additive="base">
                                        <p:cTn id="49" dur="500" fill="hold"/>
                                        <p:tgtEl>
                                          <p:spTgt spid="6">
                                            <p:txEl>
                                              <p:pRg st="1" end="1"/>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6">
                                            <p:txEl>
                                              <p:pRg st="1" end="1"/>
                                            </p:txEl>
                                          </p:spTgt>
                                        </p:tgtEl>
                                        <p:attrNameLst>
                                          <p:attrName>ppt_y</p:attrName>
                                        </p:attrNameLst>
                                      </p:cBhvr>
                                      <p:tavLst>
                                        <p:tav tm="0">
                                          <p:val>
                                            <p:strVal val="#ppt_y"/>
                                          </p:val>
                                        </p:tav>
                                        <p:tav tm="100000">
                                          <p:val>
                                            <p:strVal val="#ppt_y"/>
                                          </p:val>
                                        </p:tav>
                                      </p:tavLst>
                                    </p:anim>
                                  </p:childTnLst>
                                </p:cTn>
                              </p:par>
                              <p:par>
                                <p:cTn id="51" presetID="2" presetClass="entr" presetSubtype="8" fill="hold" grpId="0" nodeType="withEffect">
                                  <p:stCondLst>
                                    <p:cond delay="0"/>
                                  </p:stCondLst>
                                  <p:childTnLst>
                                    <p:set>
                                      <p:cBhvr>
                                        <p:cTn id="52" dur="1" fill="hold">
                                          <p:stCondLst>
                                            <p:cond delay="0"/>
                                          </p:stCondLst>
                                        </p:cTn>
                                        <p:tgtEl>
                                          <p:spTgt spid="6">
                                            <p:txEl>
                                              <p:pRg st="2" end="2"/>
                                            </p:txEl>
                                          </p:spTgt>
                                        </p:tgtEl>
                                        <p:attrNameLst>
                                          <p:attrName>style.visibility</p:attrName>
                                        </p:attrNameLst>
                                      </p:cBhvr>
                                      <p:to>
                                        <p:strVal val="visible"/>
                                      </p:to>
                                    </p:set>
                                    <p:anim calcmode="lin" valueType="num">
                                      <p:cBhvr additive="base">
                                        <p:cTn id="53" dur="500" fill="hold"/>
                                        <p:tgtEl>
                                          <p:spTgt spid="6">
                                            <p:txEl>
                                              <p:pRg st="2" end="2"/>
                                            </p:txEl>
                                          </p:spTgt>
                                        </p:tgtEl>
                                        <p:attrNameLst>
                                          <p:attrName>ppt_x</p:attrName>
                                        </p:attrNameLst>
                                      </p:cBhvr>
                                      <p:tavLst>
                                        <p:tav tm="0">
                                          <p:val>
                                            <p:strVal val="0-#ppt_w/2"/>
                                          </p:val>
                                        </p:tav>
                                        <p:tav tm="100000">
                                          <p:val>
                                            <p:strVal val="#ppt_x"/>
                                          </p:val>
                                        </p:tav>
                                      </p:tavLst>
                                    </p:anim>
                                    <p:anim calcmode="lin" valueType="num">
                                      <p:cBhvr additive="base">
                                        <p:cTn id="54" dur="500" fill="hold"/>
                                        <p:tgtEl>
                                          <p:spTgt spid="6">
                                            <p:txEl>
                                              <p:pRg st="2" end="2"/>
                                            </p:txEl>
                                          </p:spTgt>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6">
                                            <p:txEl>
                                              <p:pRg st="3" end="3"/>
                                            </p:txEl>
                                          </p:spTgt>
                                        </p:tgtEl>
                                        <p:attrNameLst>
                                          <p:attrName>style.visibility</p:attrName>
                                        </p:attrNameLst>
                                      </p:cBhvr>
                                      <p:to>
                                        <p:strVal val="visible"/>
                                      </p:to>
                                    </p:set>
                                    <p:anim calcmode="lin" valueType="num">
                                      <p:cBhvr additive="base">
                                        <p:cTn id="57" dur="500" fill="hold"/>
                                        <p:tgtEl>
                                          <p:spTgt spid="6">
                                            <p:txEl>
                                              <p:pRg st="3" end="3"/>
                                            </p:txEl>
                                          </p:spTgt>
                                        </p:tgtEl>
                                        <p:attrNameLst>
                                          <p:attrName>ppt_x</p:attrName>
                                        </p:attrNameLst>
                                      </p:cBhvr>
                                      <p:tavLst>
                                        <p:tav tm="0">
                                          <p:val>
                                            <p:strVal val="0-#ppt_w/2"/>
                                          </p:val>
                                        </p:tav>
                                        <p:tav tm="100000">
                                          <p:val>
                                            <p:strVal val="#ppt_x"/>
                                          </p:val>
                                        </p:tav>
                                      </p:tavLst>
                                    </p:anim>
                                    <p:anim calcmode="lin" valueType="num">
                                      <p:cBhvr additive="base">
                                        <p:cTn id="58" dur="500" fill="hold"/>
                                        <p:tgtEl>
                                          <p:spTgt spid="6">
                                            <p:txEl>
                                              <p:pRg st="3" end="3"/>
                                            </p:txEl>
                                          </p:spTgt>
                                        </p:tgtEl>
                                        <p:attrNameLst>
                                          <p:attrName>ppt_y</p:attrName>
                                        </p:attrNameLst>
                                      </p:cBhvr>
                                      <p:tavLst>
                                        <p:tav tm="0">
                                          <p:val>
                                            <p:strVal val="#ppt_y"/>
                                          </p:val>
                                        </p:tav>
                                        <p:tav tm="100000">
                                          <p:val>
                                            <p:strVal val="#ppt_y"/>
                                          </p:val>
                                        </p:tav>
                                      </p:tavLst>
                                    </p:anim>
                                  </p:childTnLst>
                                </p:cTn>
                              </p:par>
                              <p:par>
                                <p:cTn id="59" presetID="2" presetClass="entr" presetSubtype="8" fill="hold" grpId="0" nodeType="withEffect">
                                  <p:stCondLst>
                                    <p:cond delay="0"/>
                                  </p:stCondLst>
                                  <p:childTnLst>
                                    <p:set>
                                      <p:cBhvr>
                                        <p:cTn id="60" dur="1" fill="hold">
                                          <p:stCondLst>
                                            <p:cond delay="0"/>
                                          </p:stCondLst>
                                        </p:cTn>
                                        <p:tgtEl>
                                          <p:spTgt spid="6">
                                            <p:txEl>
                                              <p:pRg st="4" end="4"/>
                                            </p:txEl>
                                          </p:spTgt>
                                        </p:tgtEl>
                                        <p:attrNameLst>
                                          <p:attrName>style.visibility</p:attrName>
                                        </p:attrNameLst>
                                      </p:cBhvr>
                                      <p:to>
                                        <p:strVal val="visible"/>
                                      </p:to>
                                    </p:set>
                                    <p:anim calcmode="lin" valueType="num">
                                      <p:cBhvr additive="base">
                                        <p:cTn id="61" dur="500" fill="hold"/>
                                        <p:tgtEl>
                                          <p:spTgt spid="6">
                                            <p:txEl>
                                              <p:pRg st="4" end="4"/>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6">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autoUpdateAnimBg="0"/>
      <p:bldP spid="4" grpId="0" build="p" autoUpdateAnimBg="0"/>
      <p:bldP spid="5" grpId="0" build="p" autoUpdateAnimBg="0"/>
      <p:bldP spid="6" grpId="0" build="p"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1379" name="Rectangle 3"/>
          <p:cNvSpPr>
            <a:spLocks noGrp="1" noChangeArrowheads="1"/>
          </p:cNvSpPr>
          <p:nvPr>
            <p:ph idx="4294967295"/>
          </p:nvPr>
        </p:nvSpPr>
        <p:spPr bwMode="auto">
          <a:xfrm>
            <a:off x="1861461" y="1619633"/>
            <a:ext cx="8702675" cy="5029200"/>
          </a:xfrm>
          <a:prstGeom prst="rect">
            <a:avLst/>
          </a:prstGeom>
          <a:ln>
            <a:miter lim="800000"/>
            <a:headEnd/>
            <a:tailEnd/>
          </a:ln>
        </p:spPr>
        <p:txBody>
          <a:bodyPr vert="horz" wrap="square" lIns="91440" tIns="45720" rIns="91440" bIns="45720" numCol="1" anchor="t" anchorCtr="0" compatLnSpc="1">
            <a:prstTxWarp prst="textNoShape">
              <a:avLst/>
            </a:prstTxWarp>
            <a:normAutofit/>
          </a:bodyPr>
          <a:lstStyle/>
          <a:p>
            <a:pPr>
              <a:lnSpc>
                <a:spcPct val="80000"/>
              </a:lnSpc>
              <a:defRPr/>
            </a:pPr>
            <a:r>
              <a:rPr lang="en-US" sz="2600" dirty="0">
                <a:latin typeface="Arial" panose="020B0604020202020204" pitchFamily="34" charset="0"/>
                <a:cs typeface="Arial" panose="020B0604020202020204" pitchFamily="34" charset="0"/>
              </a:rPr>
              <a:t>Apply </a:t>
            </a:r>
            <a:r>
              <a:rPr lang="en-US" sz="2600" u="sng" dirty="0">
                <a:latin typeface="Arial" panose="020B0604020202020204" pitchFamily="34" charset="0"/>
                <a:cs typeface="Arial" panose="020B0604020202020204" pitchFamily="34" charset="0"/>
              </a:rPr>
              <a:t>                                   </a:t>
            </a:r>
            <a:r>
              <a:rPr lang="en-US" sz="2600" dirty="0">
                <a:latin typeface="Arial" panose="020B0604020202020204" pitchFamily="34" charset="0"/>
                <a:cs typeface="Arial" panose="020B0604020202020204" pitchFamily="34" charset="0"/>
              </a:rPr>
              <a:t>practices to protect the disturbed area from off-site runoff and to protect off-site areas from sediment damage. </a:t>
            </a:r>
          </a:p>
          <a:p>
            <a:pPr>
              <a:lnSpc>
                <a:spcPct val="80000"/>
              </a:lnSpc>
              <a:defRPr/>
            </a:pPr>
            <a:r>
              <a:rPr lang="en-US" sz="2600" dirty="0">
                <a:latin typeface="Arial" panose="020B0604020202020204" pitchFamily="34" charset="0"/>
                <a:cs typeface="Arial" panose="020B0604020202020204" pitchFamily="34" charset="0"/>
              </a:rPr>
              <a:t>Apply </a:t>
            </a:r>
            <a:r>
              <a:rPr lang="en-US" sz="2600" u="sng" dirty="0">
                <a:latin typeface="Arial" panose="020B0604020202020204" pitchFamily="34" charset="0"/>
                <a:cs typeface="Arial" panose="020B0604020202020204" pitchFamily="34" charset="0"/>
              </a:rPr>
              <a:t>                                      </a:t>
            </a:r>
            <a:r>
              <a:rPr lang="en-US" sz="2600" dirty="0">
                <a:latin typeface="Arial" panose="020B0604020202020204" pitchFamily="34" charset="0"/>
                <a:cs typeface="Arial" panose="020B0604020202020204" pitchFamily="34" charset="0"/>
              </a:rPr>
              <a:t> practices to prevent excessive on-site damage. </a:t>
            </a:r>
          </a:p>
          <a:p>
            <a:pPr>
              <a:lnSpc>
                <a:spcPct val="80000"/>
              </a:lnSpc>
              <a:defRPr/>
            </a:pPr>
            <a:r>
              <a:rPr lang="en-US" sz="2600" dirty="0">
                <a:latin typeface="Arial" panose="020B0604020202020204" pitchFamily="34" charset="0"/>
                <a:cs typeface="Arial" panose="020B0604020202020204" pitchFamily="34" charset="0"/>
              </a:rPr>
              <a:t>Keep runoff velocities </a:t>
            </a:r>
            <a:r>
              <a:rPr lang="en-US" sz="2600" u="sng" dirty="0">
                <a:latin typeface="Arial" panose="020B0604020202020204" pitchFamily="34" charset="0"/>
                <a:cs typeface="Arial" panose="020B0604020202020204" pitchFamily="34" charset="0"/>
              </a:rPr>
              <a:t>         </a:t>
            </a:r>
            <a:r>
              <a:rPr lang="en-US" sz="2600" dirty="0">
                <a:latin typeface="Arial" panose="020B0604020202020204" pitchFamily="34" charset="0"/>
                <a:cs typeface="Arial" panose="020B0604020202020204" pitchFamily="34" charset="0"/>
              </a:rPr>
              <a:t> and </a:t>
            </a:r>
            <a:r>
              <a:rPr lang="en-US" sz="2600" u="sng" dirty="0">
                <a:latin typeface="Arial" panose="020B0604020202020204" pitchFamily="34" charset="0"/>
                <a:cs typeface="Arial" panose="020B0604020202020204" pitchFamily="34" charset="0"/>
              </a:rPr>
              <a:t>                 </a:t>
            </a:r>
            <a:r>
              <a:rPr lang="en-US" sz="2600" dirty="0">
                <a:latin typeface="Arial" panose="020B0604020202020204" pitchFamily="34" charset="0"/>
                <a:cs typeface="Arial" panose="020B0604020202020204" pitchFamily="34" charset="0"/>
              </a:rPr>
              <a:t> runoff on the site.                 </a:t>
            </a:r>
          </a:p>
          <a:p>
            <a:pPr>
              <a:lnSpc>
                <a:spcPct val="80000"/>
              </a:lnSpc>
              <a:defRPr/>
            </a:pPr>
            <a:r>
              <a:rPr lang="en-US" sz="2600" dirty="0">
                <a:latin typeface="Arial" panose="020B0604020202020204" pitchFamily="34" charset="0"/>
                <a:cs typeface="Arial" panose="020B0604020202020204" pitchFamily="34" charset="0"/>
              </a:rPr>
              <a:t>It is very important to Stabilize disturbed areas </a:t>
            </a:r>
          </a:p>
          <a:p>
            <a:pPr marL="0" indent="0">
              <a:lnSpc>
                <a:spcPct val="80000"/>
              </a:lnSpc>
              <a:buNone/>
              <a:defRPr/>
            </a:pPr>
            <a:r>
              <a:rPr lang="en-US" sz="2600" u="sng" dirty="0">
                <a:latin typeface="Arial" panose="020B0604020202020204" pitchFamily="34" charset="0"/>
                <a:cs typeface="Arial" panose="020B0604020202020204" pitchFamily="34" charset="0"/>
              </a:rPr>
              <a:t>                            </a:t>
            </a:r>
            <a:r>
              <a:rPr lang="en-US" sz="2600" dirty="0">
                <a:latin typeface="Arial" panose="020B0604020202020204" pitchFamily="34" charset="0"/>
                <a:cs typeface="Arial" panose="020B0604020202020204" pitchFamily="34" charset="0"/>
              </a:rPr>
              <a:t> after final grading to prevent raindrop     impacts from causing erosion. </a:t>
            </a:r>
          </a:p>
          <a:p>
            <a:pPr>
              <a:lnSpc>
                <a:spcPct val="80000"/>
              </a:lnSpc>
              <a:defRPr/>
            </a:pPr>
            <a:r>
              <a:rPr lang="en-US" sz="2600" dirty="0">
                <a:latin typeface="Arial" panose="020B0604020202020204" pitchFamily="34" charset="0"/>
                <a:cs typeface="Arial" panose="020B0604020202020204" pitchFamily="34" charset="0"/>
              </a:rPr>
              <a:t>Implement a thorough </a:t>
            </a:r>
            <a:r>
              <a:rPr lang="en-US" sz="2600" u="sng" dirty="0">
                <a:latin typeface="Arial" panose="020B0604020202020204" pitchFamily="34" charset="0"/>
                <a:cs typeface="Arial" panose="020B0604020202020204" pitchFamily="34" charset="0"/>
              </a:rPr>
              <a:t>                        </a:t>
            </a:r>
            <a:r>
              <a:rPr lang="en-US" sz="2600" dirty="0">
                <a:latin typeface="Arial" panose="020B0604020202020204" pitchFamily="34" charset="0"/>
                <a:cs typeface="Arial" panose="020B0604020202020204" pitchFamily="34" charset="0"/>
              </a:rPr>
              <a:t> and </a:t>
            </a:r>
            <a:r>
              <a:rPr lang="en-US" sz="2600" u="sng" dirty="0">
                <a:latin typeface="Arial" panose="020B0604020202020204" pitchFamily="34" charset="0"/>
                <a:cs typeface="Arial" panose="020B0604020202020204" pitchFamily="34" charset="0"/>
              </a:rPr>
              <a:t>                    _</a:t>
            </a:r>
            <a:r>
              <a:rPr lang="en-US" sz="2600" dirty="0">
                <a:latin typeface="Arial" panose="020B0604020202020204" pitchFamily="34" charset="0"/>
                <a:cs typeface="Arial" panose="020B0604020202020204" pitchFamily="34" charset="0"/>
              </a:rPr>
              <a:t> (inspection) program as required in the Construction Generic Permit (CGP).  </a:t>
            </a:r>
            <a:endParaRPr lang="en-US" sz="2600" dirty="0">
              <a:latin typeface="Arial" panose="020B0604020202020204" pitchFamily="34" charset="0"/>
            </a:endParaRPr>
          </a:p>
          <a:p>
            <a:pPr marL="0" indent="0">
              <a:buNone/>
              <a:defRPr/>
            </a:pPr>
            <a:endParaRPr lang="en-US" dirty="0">
              <a:latin typeface="Arial" panose="020B0604020202020204" pitchFamily="34" charset="0"/>
            </a:endParaRPr>
          </a:p>
        </p:txBody>
      </p:sp>
      <p:sp>
        <p:nvSpPr>
          <p:cNvPr id="7" name="Rectangle 3"/>
          <p:cNvSpPr txBox="1">
            <a:spLocks noChangeArrowheads="1"/>
          </p:cNvSpPr>
          <p:nvPr/>
        </p:nvSpPr>
        <p:spPr bwMode="auto">
          <a:xfrm>
            <a:off x="3034972" y="1490692"/>
            <a:ext cx="3177827" cy="609600"/>
          </a:xfrm>
          <a:prstGeom prst="rect">
            <a:avLst/>
          </a:prstGeom>
          <a:ln>
            <a:miter lim="800000"/>
            <a:headEnd/>
            <a:tailEnd/>
          </a:ln>
        </p:spPr>
        <p:txBody>
          <a:bodyPr vert="horz" wrap="square" lIns="91440" tIns="45720" rIns="91440" bIns="45720" numCol="1" rtlCol="0" anchor="t" anchorCtr="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defRPr/>
            </a:pPr>
            <a:r>
              <a:rPr lang="en-US" sz="2600" b="1" dirty="0">
                <a:effectLst/>
                <a:latin typeface="Arial" panose="020B0604020202020204" pitchFamily="34" charset="0"/>
                <a:cs typeface="Arial" panose="020B0604020202020204" pitchFamily="34" charset="0"/>
              </a:rPr>
              <a:t>perimeter control</a:t>
            </a:r>
            <a:endParaRPr lang="en-US" sz="2600" dirty="0">
              <a:effectLst/>
              <a:latin typeface="Arial" panose="020B0604020202020204" pitchFamily="34" charset="0"/>
            </a:endParaRPr>
          </a:p>
        </p:txBody>
      </p:sp>
      <p:sp>
        <p:nvSpPr>
          <p:cNvPr id="8" name="Rectangle 3"/>
          <p:cNvSpPr txBox="1">
            <a:spLocks noChangeArrowheads="1"/>
          </p:cNvSpPr>
          <p:nvPr/>
        </p:nvSpPr>
        <p:spPr bwMode="auto">
          <a:xfrm>
            <a:off x="3137985" y="2147922"/>
            <a:ext cx="2971800" cy="972026"/>
          </a:xfrm>
          <a:prstGeom prst="rect">
            <a:avLst/>
          </a:prstGeom>
          <a:ln>
            <a:miter lim="800000"/>
            <a:headEnd/>
            <a:tailEnd/>
          </a:ln>
        </p:spPr>
        <p:txBody>
          <a:bodyPr vert="horz" wrap="square" lIns="91440" tIns="45720" rIns="91440" bIns="45720" numCol="1" rtlCol="0" anchor="t" anchorCtr="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defRPr/>
            </a:pPr>
            <a:endParaRPr lang="en-US" sz="2600" dirty="0">
              <a:effectLst/>
              <a:latin typeface="Arial" panose="020B0604020202020204" pitchFamily="34" charset="0"/>
              <a:cs typeface="Arial" panose="020B0604020202020204" pitchFamily="34" charset="0"/>
            </a:endParaRPr>
          </a:p>
          <a:p>
            <a:pPr marL="0" indent="0" fontAlgn="auto">
              <a:spcAft>
                <a:spcPts val="0"/>
              </a:spcAft>
              <a:buNone/>
              <a:defRPr/>
            </a:pPr>
            <a:r>
              <a:rPr lang="en-US" sz="2600" b="1" dirty="0">
                <a:effectLst/>
                <a:latin typeface="Arial" panose="020B0604020202020204" pitchFamily="34" charset="0"/>
                <a:cs typeface="Arial" panose="020B0604020202020204" pitchFamily="34" charset="0"/>
              </a:rPr>
              <a:t>erosion control</a:t>
            </a:r>
            <a:endParaRPr lang="en-US" sz="2600" dirty="0">
              <a:effectLst/>
              <a:latin typeface="Arial" panose="020B0604020202020204" pitchFamily="34" charset="0"/>
              <a:cs typeface="Arial" panose="020B0604020202020204" pitchFamily="34" charset="0"/>
            </a:endParaRPr>
          </a:p>
          <a:p>
            <a:pPr fontAlgn="auto">
              <a:spcAft>
                <a:spcPts val="0"/>
              </a:spcAft>
              <a:defRPr/>
            </a:pPr>
            <a:endParaRPr lang="en-US" sz="2600" dirty="0">
              <a:effectLst/>
              <a:latin typeface="Arial" panose="020B0604020202020204" pitchFamily="34" charset="0"/>
            </a:endParaRPr>
          </a:p>
        </p:txBody>
      </p:sp>
      <p:sp>
        <p:nvSpPr>
          <p:cNvPr id="9" name="Rectangle 3"/>
          <p:cNvSpPr txBox="1">
            <a:spLocks noChangeArrowheads="1"/>
          </p:cNvSpPr>
          <p:nvPr/>
        </p:nvSpPr>
        <p:spPr bwMode="auto">
          <a:xfrm>
            <a:off x="5335717" y="3298914"/>
            <a:ext cx="1600200" cy="521710"/>
          </a:xfrm>
          <a:prstGeom prst="rect">
            <a:avLst/>
          </a:prstGeom>
          <a:ln>
            <a:miter lim="800000"/>
            <a:headEnd/>
            <a:tailEnd/>
          </a:ln>
        </p:spPr>
        <p:txBody>
          <a:bodyPr vert="horz" wrap="square" lIns="91440" tIns="45720" rIns="91440" bIns="45720" numCol="1" rtlCol="0" anchor="t" anchorCtr="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defRPr/>
            </a:pPr>
            <a:r>
              <a:rPr lang="en-US" sz="2600" b="1" dirty="0">
                <a:effectLst/>
                <a:latin typeface="Arial" panose="020B0604020202020204" pitchFamily="34" charset="0"/>
                <a:cs typeface="Arial" panose="020B0604020202020204" pitchFamily="34" charset="0"/>
              </a:rPr>
              <a:t>low</a:t>
            </a:r>
            <a:endParaRPr lang="en-US" sz="2600" dirty="0">
              <a:effectLst/>
              <a:latin typeface="Arial" panose="020B0604020202020204" pitchFamily="34" charset="0"/>
              <a:cs typeface="Arial" panose="020B0604020202020204" pitchFamily="34" charset="0"/>
            </a:endParaRPr>
          </a:p>
          <a:p>
            <a:pPr fontAlgn="auto">
              <a:spcAft>
                <a:spcPts val="0"/>
              </a:spcAft>
              <a:defRPr/>
            </a:pPr>
            <a:endParaRPr lang="en-US" sz="2600" dirty="0">
              <a:effectLst/>
              <a:latin typeface="Arial" panose="020B0604020202020204" pitchFamily="34" charset="0"/>
            </a:endParaRPr>
          </a:p>
        </p:txBody>
      </p:sp>
      <p:sp>
        <p:nvSpPr>
          <p:cNvPr id="10" name="Rectangle 3"/>
          <p:cNvSpPr txBox="1">
            <a:spLocks noChangeArrowheads="1"/>
          </p:cNvSpPr>
          <p:nvPr/>
        </p:nvSpPr>
        <p:spPr bwMode="auto">
          <a:xfrm>
            <a:off x="7162800" y="3304145"/>
            <a:ext cx="2259252" cy="835653"/>
          </a:xfrm>
          <a:prstGeom prst="rect">
            <a:avLst/>
          </a:prstGeom>
          <a:ln>
            <a:miter lim="800000"/>
            <a:headEnd/>
            <a:tailEnd/>
          </a:ln>
        </p:spPr>
        <p:txBody>
          <a:bodyPr vert="horz" wrap="square" lIns="91440" tIns="45720" rIns="91440" bIns="45720" numCol="1" rtlCol="0" anchor="t" anchorCtr="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defRPr/>
            </a:pPr>
            <a:r>
              <a:rPr lang="en-US" sz="2600" b="1" dirty="0">
                <a:effectLst/>
                <a:latin typeface="Arial" panose="020B0604020202020204" pitchFamily="34" charset="0"/>
                <a:cs typeface="Arial" panose="020B0604020202020204" pitchFamily="34" charset="0"/>
              </a:rPr>
              <a:t>retain</a:t>
            </a:r>
            <a:endParaRPr lang="en-US" sz="2600" dirty="0">
              <a:effectLst/>
              <a:latin typeface="Arial" panose="020B0604020202020204" pitchFamily="34" charset="0"/>
            </a:endParaRPr>
          </a:p>
        </p:txBody>
      </p:sp>
      <p:sp>
        <p:nvSpPr>
          <p:cNvPr id="11" name="Rectangle 3"/>
          <p:cNvSpPr txBox="1">
            <a:spLocks noChangeArrowheads="1"/>
          </p:cNvSpPr>
          <p:nvPr/>
        </p:nvSpPr>
        <p:spPr bwMode="auto">
          <a:xfrm>
            <a:off x="2057400" y="4434781"/>
            <a:ext cx="2481197" cy="565199"/>
          </a:xfrm>
          <a:prstGeom prst="rect">
            <a:avLst/>
          </a:prstGeom>
          <a:ln>
            <a:miter lim="800000"/>
            <a:headEnd/>
            <a:tailEnd/>
          </a:ln>
        </p:spPr>
        <p:txBody>
          <a:bodyPr vert="horz" wrap="square" lIns="91440" tIns="45720" rIns="91440" bIns="45720" numCol="1" rtlCol="0" anchor="t" anchorCtr="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defRPr/>
            </a:pPr>
            <a:r>
              <a:rPr lang="en-US" sz="2600" b="1" dirty="0">
                <a:effectLst/>
                <a:latin typeface="Arial" panose="020B0604020202020204" pitchFamily="34" charset="0"/>
                <a:cs typeface="Arial" panose="020B0604020202020204" pitchFamily="34" charset="0"/>
              </a:rPr>
              <a:t>immediately</a:t>
            </a:r>
            <a:endParaRPr lang="en-US" sz="2600" dirty="0">
              <a:effectLst/>
              <a:latin typeface="Arial" panose="020B0604020202020204" pitchFamily="34" charset="0"/>
              <a:cs typeface="Arial" panose="020B0604020202020204" pitchFamily="34" charset="0"/>
            </a:endParaRPr>
          </a:p>
        </p:txBody>
      </p:sp>
      <p:sp>
        <p:nvSpPr>
          <p:cNvPr id="12" name="Rectangle 3"/>
          <p:cNvSpPr txBox="1">
            <a:spLocks noChangeArrowheads="1"/>
          </p:cNvSpPr>
          <p:nvPr/>
        </p:nvSpPr>
        <p:spPr bwMode="auto">
          <a:xfrm>
            <a:off x="5534936" y="5075272"/>
            <a:ext cx="5029200" cy="643731"/>
          </a:xfrm>
          <a:prstGeom prst="rect">
            <a:avLst/>
          </a:prstGeom>
          <a:ln>
            <a:miter lim="800000"/>
            <a:headEnd/>
            <a:tailEnd/>
          </a:ln>
        </p:spPr>
        <p:txBody>
          <a:bodyPr vert="horz" wrap="square" lIns="91440" tIns="45720" rIns="91440" bIns="45720" numCol="1" rtlCol="0" anchor="t" anchorCtr="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defRPr/>
            </a:pPr>
            <a:r>
              <a:rPr lang="en-US" sz="2600" b="1" dirty="0">
                <a:effectLst/>
                <a:latin typeface="Arial" panose="020B0604020202020204" pitchFamily="34" charset="0"/>
                <a:cs typeface="Arial" panose="020B0604020202020204" pitchFamily="34" charset="0"/>
              </a:rPr>
              <a:t>maintenance </a:t>
            </a:r>
            <a:r>
              <a:rPr lang="en-US" sz="2600" dirty="0">
                <a:effectLst/>
                <a:latin typeface="Arial" panose="020B0604020202020204" pitchFamily="34" charset="0"/>
                <a:cs typeface="Arial" panose="020B0604020202020204" pitchFamily="34" charset="0"/>
              </a:rPr>
              <a:t>      </a:t>
            </a:r>
            <a:r>
              <a:rPr lang="en-US" sz="2600" b="1" dirty="0">
                <a:effectLst/>
                <a:latin typeface="Arial" panose="020B0604020202020204" pitchFamily="34" charset="0"/>
                <a:cs typeface="Arial" panose="020B0604020202020204" pitchFamily="34" charset="0"/>
              </a:rPr>
              <a:t> follow up</a:t>
            </a:r>
            <a:endParaRPr lang="en-US" sz="2600" dirty="0">
              <a:effectLst/>
              <a:latin typeface="Arial" panose="020B0604020202020204" pitchFamily="34" charset="0"/>
              <a:cs typeface="Arial" panose="020B0604020202020204" pitchFamily="34" charset="0"/>
            </a:endParaRPr>
          </a:p>
        </p:txBody>
      </p:sp>
      <p:sp>
        <p:nvSpPr>
          <p:cNvPr id="14" name="Title 1">
            <a:extLst>
              <a:ext uri="{FF2B5EF4-FFF2-40B4-BE49-F238E27FC236}">
                <a16:creationId xmlns:a16="http://schemas.microsoft.com/office/drawing/2014/main" id="{67CB4E17-6BB4-4E6D-A81F-1B7C2786DF84}"/>
              </a:ext>
            </a:extLst>
          </p:cNvPr>
          <p:cNvSpPr txBox="1">
            <a:spLocks/>
          </p:cNvSpPr>
          <p:nvPr/>
        </p:nvSpPr>
        <p:spPr>
          <a:xfrm>
            <a:off x="3739357" y="304800"/>
            <a:ext cx="4713287" cy="1325563"/>
          </a:xfrm>
          <a:prstGeom prst="rect">
            <a:avLst/>
          </a:prstGeom>
        </p:spPr>
        <p:txBody>
          <a:bodyPr/>
          <a:lstStyle>
            <a:lvl1pPr algn="l" defTabSz="514350" rtl="0" eaLnBrk="1" latinLnBrk="0" hangingPunct="1">
              <a:lnSpc>
                <a:spcPct val="90000"/>
              </a:lnSpc>
              <a:spcBef>
                <a:spcPct val="0"/>
              </a:spcBef>
              <a:buNone/>
              <a:defRPr sz="2475" kern="1200">
                <a:solidFill>
                  <a:schemeClr val="tx1"/>
                </a:solidFill>
                <a:latin typeface="+mj-lt"/>
                <a:ea typeface="+mj-ea"/>
                <a:cs typeface="+mj-cs"/>
              </a:defRPr>
            </a:lvl1pPr>
          </a:lstStyle>
          <a:p>
            <a:pPr fontAlgn="auto">
              <a:spcAft>
                <a:spcPts val="0"/>
              </a:spcAft>
            </a:pPr>
            <a:r>
              <a:rPr lang="en-US" sz="4400">
                <a:solidFill>
                  <a:schemeClr val="bg1"/>
                </a:solidFill>
                <a:effectLst/>
                <a:latin typeface="Arial" panose="020B0604020202020204" pitchFamily="34" charset="0"/>
              </a:rPr>
              <a:t>Chapter 1 Review</a:t>
            </a:r>
            <a:endParaRPr lang="en-US" sz="4400" dirty="0">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801437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500" fill="hold"/>
                                        <p:tgtEl>
                                          <p:spTgt spid="8">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 calcmode="lin" valueType="num">
                                      <p:cBhvr additive="base">
                                        <p:cTn id="19"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anim calcmode="lin" valueType="num">
                                      <p:cBhvr additive="base">
                                        <p:cTn id="25" dur="50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1">
                                            <p:txEl>
                                              <p:pRg st="0" end="0"/>
                                            </p:txEl>
                                          </p:spTgt>
                                        </p:tgtEl>
                                        <p:attrNameLst>
                                          <p:attrName>style.visibility</p:attrName>
                                        </p:attrNameLst>
                                      </p:cBhvr>
                                      <p:to>
                                        <p:strVal val="visible"/>
                                      </p:to>
                                    </p:set>
                                    <p:anim calcmode="lin" valueType="num">
                                      <p:cBhvr additive="base">
                                        <p:cTn id="31" dur="500" fill="hold"/>
                                        <p:tgtEl>
                                          <p:spTgt spid="11">
                                            <p:txEl>
                                              <p:pRg st="0" end="0"/>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utoUpdateAnimBg="0"/>
      <p:bldP spid="8" grpId="0" build="p" autoUpdateAnimBg="0"/>
      <p:bldP spid="9" grpId="0" build="p" autoUpdateAnimBg="0"/>
      <p:bldP spid="10" grpId="0" build="p" autoUpdateAnimBg="0"/>
      <p:bldP spid="11" grpId="0" build="p" autoUpdateAnimBg="0"/>
      <p:bldP spid="12"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bwMode="auto">
          <a:xfrm>
            <a:off x="2291556" y="294326"/>
            <a:ext cx="7608887" cy="830263"/>
          </a:xfrm>
          <a:prstGeom prst="rect">
            <a:avLst/>
          </a:prstGeom>
          <a:ln w="12700">
            <a:miter lim="800000"/>
            <a:headEnd/>
            <a:tailEnd/>
          </a:ln>
        </p:spPr>
        <p:txBody>
          <a:bodyPr vert="horz" wrap="square" lIns="90488" tIns="44450" rIns="90488" bIns="44450" numCol="1" anchor="ctr" anchorCtr="0" compatLnSpc="1">
            <a:prstTxWarp prst="textNoShape">
              <a:avLst/>
            </a:prstTxWarp>
          </a:bodyPr>
          <a:lstStyle/>
          <a:p>
            <a:pPr algn="ctr">
              <a:defRPr/>
            </a:pPr>
            <a:r>
              <a:rPr lang="en-US" sz="4400" dirty="0">
                <a:solidFill>
                  <a:schemeClr val="bg1"/>
                </a:solidFill>
                <a:effectLst>
                  <a:outerShdw blurRad="38100" dist="38100" dir="2700000" algn="tl">
                    <a:srgbClr val="000000">
                      <a:alpha val="43137"/>
                    </a:srgbClr>
                  </a:outerShdw>
                </a:effectLst>
                <a:latin typeface="Arial" panose="020B0604020202020204" pitchFamily="34" charset="0"/>
              </a:rPr>
              <a:t>Types of Erosion</a:t>
            </a:r>
          </a:p>
        </p:txBody>
      </p:sp>
      <p:sp>
        <p:nvSpPr>
          <p:cNvPr id="6147" name="Rectangle 3"/>
          <p:cNvSpPr>
            <a:spLocks noGrp="1" noChangeArrowheads="1"/>
          </p:cNvSpPr>
          <p:nvPr>
            <p:ph idx="4294967295"/>
          </p:nvPr>
        </p:nvSpPr>
        <p:spPr bwMode="auto">
          <a:xfrm>
            <a:off x="2463801" y="1418106"/>
            <a:ext cx="7264400" cy="830263"/>
          </a:xfrm>
          <a:prstGeom prst="rect">
            <a:avLst/>
          </a:prstGeom>
          <a:ln w="12700">
            <a:miter lim="800000"/>
            <a:headEnd/>
            <a:tailEnd/>
          </a:ln>
        </p:spPr>
        <p:txBody>
          <a:bodyPr vert="horz" wrap="square" lIns="90488" tIns="44450" rIns="90488" bIns="44450" numCol="1" anchor="t" anchorCtr="0" compatLnSpc="1">
            <a:prstTxWarp prst="textNoShape">
              <a:avLst/>
            </a:prstTxWarp>
          </a:bodyPr>
          <a:lstStyle/>
          <a:p>
            <a:pPr algn="ctr">
              <a:buFont typeface="Monotype Sorts" pitchFamily="2" charset="2"/>
              <a:buNone/>
              <a:defRPr/>
            </a:pPr>
            <a:r>
              <a:rPr lang="en-US" sz="3200" dirty="0">
                <a:latin typeface="Arial" panose="020B0604020202020204" pitchFamily="34" charset="0"/>
                <a:cs typeface="Arial" panose="020B0604020202020204" pitchFamily="34" charset="0"/>
              </a:rPr>
              <a:t>Wind Erosion vs. Water Erosion</a:t>
            </a:r>
          </a:p>
        </p:txBody>
      </p:sp>
      <p:pic>
        <p:nvPicPr>
          <p:cNvPr id="19460"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5573" y="2040217"/>
            <a:ext cx="4559389" cy="3530321"/>
          </a:xfrm>
          <a:prstGeom prst="rect">
            <a:avLst/>
          </a:prstGeom>
          <a:ln w="88900" cap="sq" cmpd="thickThin">
            <a:no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9461" name="Picture 5"/>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031367" y="2040217"/>
            <a:ext cx="4512283" cy="3530321"/>
          </a:xfrm>
          <a:prstGeom prst="rect">
            <a:avLst/>
          </a:prstGeom>
          <a:ln w="88900" cap="sq" cmpd="thickThin">
            <a:no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1A9F9C5-F3E2-4B84-9576-FC074B1C0D76}"/>
              </a:ext>
            </a:extLst>
          </p:cNvPr>
          <p:cNvSpPr txBox="1"/>
          <p:nvPr/>
        </p:nvSpPr>
        <p:spPr>
          <a:xfrm>
            <a:off x="645573" y="5690434"/>
            <a:ext cx="4828216" cy="830997"/>
          </a:xfrm>
          <a:prstGeom prst="rect">
            <a:avLst/>
          </a:prstGeom>
          <a:noFill/>
        </p:spPr>
        <p:txBody>
          <a:bodyPr wrap="square" rtlCol="0">
            <a:spAutoFit/>
          </a:bodyPr>
          <a:lstStyle/>
          <a:p>
            <a:r>
              <a:rPr lang="en-US" dirty="0"/>
              <a:t>Annual Loss - 765 million tons (NRCS)</a:t>
            </a:r>
          </a:p>
        </p:txBody>
      </p:sp>
      <p:sp>
        <p:nvSpPr>
          <p:cNvPr id="3" name="TextBox 2">
            <a:extLst>
              <a:ext uri="{FF2B5EF4-FFF2-40B4-BE49-F238E27FC236}">
                <a16:creationId xmlns:a16="http://schemas.microsoft.com/office/drawing/2014/main" id="{A87C4069-E8B8-4239-A94A-F31791C57E45}"/>
              </a:ext>
            </a:extLst>
          </p:cNvPr>
          <p:cNvSpPr txBox="1"/>
          <p:nvPr/>
        </p:nvSpPr>
        <p:spPr>
          <a:xfrm>
            <a:off x="6987040" y="5505767"/>
            <a:ext cx="4828216" cy="1200329"/>
          </a:xfrm>
          <a:prstGeom prst="rect">
            <a:avLst/>
          </a:prstGeom>
          <a:noFill/>
        </p:spPr>
        <p:txBody>
          <a:bodyPr wrap="square" rtlCol="0">
            <a:spAutoFit/>
          </a:bodyPr>
          <a:lstStyle/>
          <a:p>
            <a:pPr>
              <a:spcBef>
                <a:spcPts val="0"/>
              </a:spcBef>
            </a:pPr>
            <a:r>
              <a:rPr lang="en-US" dirty="0"/>
              <a:t>Annual Loss - 959 million tons and 2.6 tons/acre/year in Florida (NRCS)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054" descr="Problems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2207316"/>
            <a:ext cx="5334001" cy="4679379"/>
          </a:xfrm>
          <a:prstGeom prst="rect">
            <a:avLst/>
          </a:prstGeom>
          <a:ln w="88900" cap="sq" cmpd="thickThin">
            <a:no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37890" name="Rectangle 2050"/>
          <p:cNvSpPr>
            <a:spLocks noChangeArrowheads="1"/>
          </p:cNvSpPr>
          <p:nvPr/>
        </p:nvSpPr>
        <p:spPr bwMode="auto">
          <a:xfrm>
            <a:off x="6683208" y="1447003"/>
            <a:ext cx="5073984" cy="768185"/>
          </a:xfrm>
          <a:prstGeom prst="rect">
            <a:avLst/>
          </a:prstGeom>
          <a:noFill/>
          <a:ln w="12700">
            <a:noFill/>
            <a:miter lim="800000"/>
            <a:headEnd/>
            <a:tailEnd/>
          </a:ln>
          <a:effectLst/>
        </p:spPr>
        <p:txBody>
          <a:bodyPr lIns="90488" tIns="44450" rIns="90488" bIns="44450"/>
          <a:lstStyle/>
          <a:p>
            <a:pPr algn="ctr">
              <a:spcBef>
                <a:spcPts val="0"/>
              </a:spcBef>
              <a:buClr>
                <a:schemeClr val="hlink"/>
              </a:buClr>
              <a:buSzPct val="75000"/>
              <a:defRPr/>
            </a:pPr>
            <a:r>
              <a:rPr lang="en-US" sz="3200" dirty="0">
                <a:effectLst/>
              </a:rPr>
              <a:t>Stream &amp; channel erosion</a:t>
            </a:r>
          </a:p>
        </p:txBody>
      </p:sp>
      <p:sp>
        <p:nvSpPr>
          <p:cNvPr id="20486" name="Text Box 2056"/>
          <p:cNvSpPr txBox="1">
            <a:spLocks noChangeArrowheads="1"/>
          </p:cNvSpPr>
          <p:nvPr/>
        </p:nvSpPr>
        <p:spPr bwMode="auto">
          <a:xfrm>
            <a:off x="1368083" y="1447003"/>
            <a:ext cx="330411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50000"/>
              </a:spcBef>
              <a:spcAft>
                <a:spcPct val="0"/>
              </a:spcAft>
              <a:defRPr sz="2400">
                <a:solidFill>
                  <a:schemeClr val="tx1"/>
                </a:solidFill>
                <a:latin typeface="Arial" panose="020B0604020202020204" pitchFamily="34" charset="0"/>
              </a:defRPr>
            </a:lvl6pPr>
            <a:lvl7pPr marL="2971800" indent="-228600" eaLnBrk="0" fontAlgn="base" hangingPunct="0">
              <a:spcBef>
                <a:spcPct val="50000"/>
              </a:spcBef>
              <a:spcAft>
                <a:spcPct val="0"/>
              </a:spcAft>
              <a:defRPr sz="2400">
                <a:solidFill>
                  <a:schemeClr val="tx1"/>
                </a:solidFill>
                <a:latin typeface="Arial" panose="020B0604020202020204" pitchFamily="34" charset="0"/>
              </a:defRPr>
            </a:lvl7pPr>
            <a:lvl8pPr marL="3429000" indent="-228600" eaLnBrk="0" fontAlgn="base" hangingPunct="0">
              <a:spcBef>
                <a:spcPct val="50000"/>
              </a:spcBef>
              <a:spcAft>
                <a:spcPct val="0"/>
              </a:spcAft>
              <a:defRPr sz="2400">
                <a:solidFill>
                  <a:schemeClr val="tx1"/>
                </a:solidFill>
                <a:latin typeface="Arial" panose="020B0604020202020204" pitchFamily="34" charset="0"/>
              </a:defRPr>
            </a:lvl8pPr>
            <a:lvl9pPr marL="3886200" indent="-228600" eaLnBrk="0" fontAlgn="base" hangingPunct="0">
              <a:spcBef>
                <a:spcPct val="50000"/>
              </a:spcBef>
              <a:spcAft>
                <a:spcPct val="0"/>
              </a:spcAft>
              <a:defRPr sz="2400">
                <a:solidFill>
                  <a:schemeClr val="tx1"/>
                </a:solidFill>
                <a:latin typeface="Arial" panose="020B0604020202020204" pitchFamily="34" charset="0"/>
              </a:defRPr>
            </a:lvl9pPr>
          </a:lstStyle>
          <a:p>
            <a:pPr>
              <a:spcBef>
                <a:spcPct val="0"/>
              </a:spcBef>
            </a:pPr>
            <a:r>
              <a:rPr lang="en-US" altLang="en-US" sz="3200" dirty="0">
                <a:effectLst/>
              </a:rPr>
              <a:t>Overland erosion</a:t>
            </a:r>
          </a:p>
        </p:txBody>
      </p:sp>
      <p:sp>
        <p:nvSpPr>
          <p:cNvPr id="4" name="Rectangle 3">
            <a:extLst>
              <a:ext uri="{FF2B5EF4-FFF2-40B4-BE49-F238E27FC236}">
                <a16:creationId xmlns:a16="http://schemas.microsoft.com/office/drawing/2014/main" id="{016E721A-93E6-4700-B881-4F0B10E82508}"/>
              </a:ext>
            </a:extLst>
          </p:cNvPr>
          <p:cNvSpPr/>
          <p:nvPr/>
        </p:nvSpPr>
        <p:spPr>
          <a:xfrm>
            <a:off x="3900879" y="253481"/>
            <a:ext cx="4390241" cy="769441"/>
          </a:xfrm>
          <a:prstGeom prst="rect">
            <a:avLst/>
          </a:prstGeom>
        </p:spPr>
        <p:txBody>
          <a:bodyPr wrap="none">
            <a:spAutoFit/>
          </a:bodyPr>
          <a:lstStyle/>
          <a:p>
            <a:r>
              <a:rPr lang="en-US" sz="4400" dirty="0">
                <a:solidFill>
                  <a:schemeClr val="bg2"/>
                </a:solidFill>
              </a:rPr>
              <a:t>Types of Erosion</a:t>
            </a:r>
          </a:p>
        </p:txBody>
      </p:sp>
      <p:pic>
        <p:nvPicPr>
          <p:cNvPr id="52226" name="627C84B9-F214-4958-91C9-FC2B2AA20F88" descr="BC484EE2-4127-4765-BED5-38C70846FF88">
            <a:extLst>
              <a:ext uri="{FF2B5EF4-FFF2-40B4-BE49-F238E27FC236}">
                <a16:creationId xmlns:a16="http://schemas.microsoft.com/office/drawing/2014/main" id="{ED501DD3-B0EA-4011-A6AB-52F6AB6F36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799" y="2207316"/>
            <a:ext cx="5441617" cy="4650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8195" name="Rectangle 3"/>
          <p:cNvSpPr>
            <a:spLocks noGrp="1" noChangeArrowheads="1"/>
          </p:cNvSpPr>
          <p:nvPr>
            <p:ph idx="4294967295"/>
          </p:nvPr>
        </p:nvSpPr>
        <p:spPr bwMode="auto">
          <a:xfrm>
            <a:off x="0" y="1057275"/>
            <a:ext cx="9137650" cy="5419725"/>
          </a:xfrm>
          <a:prstGeom prst="rect">
            <a:avLst/>
          </a:prstGeom>
          <a:ln w="12700">
            <a:miter lim="800000"/>
            <a:headEnd/>
            <a:tailEnd/>
          </a:ln>
        </p:spPr>
        <p:txBody>
          <a:bodyPr vert="horz" wrap="square" lIns="90488" tIns="44450" rIns="90488" bIns="44450" numCol="1" anchor="t" anchorCtr="0" compatLnSpc="1">
            <a:prstTxWarp prst="textNoShape">
              <a:avLst/>
            </a:prstTxWarp>
            <a:normAutofit/>
          </a:bodyPr>
          <a:lstStyle/>
          <a:p>
            <a:pPr marL="0" indent="0">
              <a:buNone/>
              <a:defRPr/>
            </a:pPr>
            <a:endParaRPr lang="en-US" dirty="0">
              <a:latin typeface="Arial" panose="020B0604020202020204" pitchFamily="34" charset="0"/>
              <a:cs typeface="Arial" panose="020B0604020202020204" pitchFamily="34" charset="0"/>
            </a:endParaRPr>
          </a:p>
          <a:p>
            <a:pPr marL="0" indent="0">
              <a:buNone/>
              <a:defRPr/>
            </a:pPr>
            <a:endParaRPr lang="en-US" dirty="0">
              <a:latin typeface="Arial" panose="020B0604020202020204" pitchFamily="34" charset="0"/>
              <a:cs typeface="Arial" panose="020B0604020202020204" pitchFamily="34" charset="0"/>
            </a:endParaRPr>
          </a:p>
          <a:p>
            <a:pPr marL="0" indent="0">
              <a:buNone/>
              <a:defRPr/>
            </a:pPr>
            <a:endParaRPr lang="en-US" dirty="0">
              <a:latin typeface="Arial" panose="020B0604020202020204" pitchFamily="34" charset="0"/>
              <a:cs typeface="Arial" panose="020B0604020202020204" pitchFamily="34" charset="0"/>
            </a:endParaRPr>
          </a:p>
          <a:p>
            <a:pPr marL="0" indent="0">
              <a:buNone/>
              <a:defRPr/>
            </a:pPr>
            <a:endParaRPr lang="en-US"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7153AF6C-5DC3-4CD0-85F1-FD01B6E3F44B}"/>
              </a:ext>
            </a:extLst>
          </p:cNvPr>
          <p:cNvSpPr/>
          <p:nvPr/>
        </p:nvSpPr>
        <p:spPr>
          <a:xfrm>
            <a:off x="3080206" y="253481"/>
            <a:ext cx="6031588" cy="769441"/>
          </a:xfrm>
          <a:prstGeom prst="rect">
            <a:avLst/>
          </a:prstGeom>
        </p:spPr>
        <p:txBody>
          <a:bodyPr wrap="none">
            <a:spAutoFit/>
          </a:bodyPr>
          <a:lstStyle/>
          <a:p>
            <a:r>
              <a:rPr lang="en-US" sz="4400" dirty="0">
                <a:solidFill>
                  <a:schemeClr val="bg2"/>
                </a:solidFill>
              </a:rPr>
              <a:t>Types of Water Erosion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1032" descr="NRCSIA9913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860" y="1468258"/>
            <a:ext cx="4957072" cy="3921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idx="4294967295"/>
          </p:nvPr>
        </p:nvSpPr>
        <p:spPr>
          <a:xfrm>
            <a:off x="2724150" y="346076"/>
            <a:ext cx="6743700" cy="835446"/>
          </a:xfrm>
          <a:prstGeom prst="rect">
            <a:avLst/>
          </a:prstGeom>
        </p:spPr>
        <p:txBody>
          <a:bodyPr/>
          <a:lstStyle/>
          <a:p>
            <a:r>
              <a:rPr lang="en-US" sz="4400" dirty="0">
                <a:solidFill>
                  <a:schemeClr val="bg1"/>
                </a:solidFill>
                <a:effectLst>
                  <a:outerShdw blurRad="38100" dist="38100" dir="2700000" algn="tl">
                    <a:srgbClr val="000000">
                      <a:alpha val="43137"/>
                    </a:srgbClr>
                  </a:outerShdw>
                </a:effectLst>
                <a:latin typeface="Arial" panose="020B0604020202020204" pitchFamily="34" charset="0"/>
              </a:rPr>
              <a:t>Splash (Raindrop) Erosion</a:t>
            </a:r>
          </a:p>
        </p:txBody>
      </p:sp>
      <p:sp>
        <p:nvSpPr>
          <p:cNvPr id="4" name="TextBox 3">
            <a:extLst>
              <a:ext uri="{FF2B5EF4-FFF2-40B4-BE49-F238E27FC236}">
                <a16:creationId xmlns:a16="http://schemas.microsoft.com/office/drawing/2014/main" id="{B58B4114-921F-4094-95DF-52F51D1F3C4F}"/>
              </a:ext>
            </a:extLst>
          </p:cNvPr>
          <p:cNvSpPr txBox="1"/>
          <p:nvPr/>
        </p:nvSpPr>
        <p:spPr>
          <a:xfrm>
            <a:off x="486860" y="5562600"/>
            <a:ext cx="5076592" cy="1600438"/>
          </a:xfrm>
          <a:prstGeom prst="rect">
            <a:avLst/>
          </a:prstGeom>
          <a:noFill/>
        </p:spPr>
        <p:txBody>
          <a:bodyPr wrap="square" rtlCol="0">
            <a:spAutoFit/>
          </a:bodyPr>
          <a:lstStyle/>
          <a:p>
            <a:pPr algn="ctr"/>
            <a:r>
              <a:rPr lang="en-US" sz="2800" dirty="0"/>
              <a:t>Terminal speed of a large raindrop is about 20mph.</a:t>
            </a:r>
          </a:p>
          <a:p>
            <a:pPr algn="ctr"/>
            <a:endParaRPr lang="en-US" sz="2800" dirty="0"/>
          </a:p>
        </p:txBody>
      </p:sp>
      <p:sp>
        <p:nvSpPr>
          <p:cNvPr id="5" name="TextBox 4">
            <a:extLst>
              <a:ext uri="{FF2B5EF4-FFF2-40B4-BE49-F238E27FC236}">
                <a16:creationId xmlns:a16="http://schemas.microsoft.com/office/drawing/2014/main" id="{38983EEB-AB6F-41DD-8EB4-7B861ADEDF0E}"/>
              </a:ext>
            </a:extLst>
          </p:cNvPr>
          <p:cNvSpPr txBox="1"/>
          <p:nvPr/>
        </p:nvSpPr>
        <p:spPr>
          <a:xfrm>
            <a:off x="5982133" y="1587500"/>
            <a:ext cx="5637934" cy="954107"/>
          </a:xfrm>
          <a:prstGeom prst="rect">
            <a:avLst/>
          </a:prstGeom>
          <a:noFill/>
        </p:spPr>
        <p:txBody>
          <a:bodyPr wrap="square" rtlCol="0">
            <a:spAutoFit/>
          </a:bodyPr>
          <a:lstStyle/>
          <a:p>
            <a:r>
              <a:rPr lang="en-US" sz="2800" dirty="0"/>
              <a:t>Raindrop impacts on exposed soil surfaces start the erosion process. </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2828344"/>
            <a:ext cx="5637935" cy="395309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4000" r="-4000"/>
          </a:stretch>
        </a:blipFill>
        <a:effectLst/>
      </p:bgPr>
    </p:bg>
    <p:spTree>
      <p:nvGrpSpPr>
        <p:cNvPr id="1" name=""/>
        <p:cNvGrpSpPr/>
        <p:nvPr/>
      </p:nvGrpSpPr>
      <p:grpSpPr>
        <a:xfrm>
          <a:off x="0" y="0"/>
          <a:ext cx="0" cy="0"/>
          <a:chOff x="0" y="0"/>
          <a:chExt cx="0" cy="0"/>
        </a:xfrm>
      </p:grpSpPr>
      <p:sp>
        <p:nvSpPr>
          <p:cNvPr id="63490" name="Rectangle 1026"/>
          <p:cNvSpPr>
            <a:spLocks noGrp="1" noChangeArrowheads="1"/>
          </p:cNvSpPr>
          <p:nvPr>
            <p:ph type="title" idx="4294967295"/>
          </p:nvPr>
        </p:nvSpPr>
        <p:spPr bwMode="auto">
          <a:xfrm>
            <a:off x="3544689" y="304800"/>
            <a:ext cx="5102622" cy="914400"/>
          </a:xfrm>
          <a:prstGeom prst="rect">
            <a:avLst/>
          </a:prstGeom>
          <a:ln>
            <a:noFill/>
            <a:miter lim="800000"/>
            <a:headEnd/>
            <a:tailEnd/>
          </a:ln>
        </p:spPr>
        <p:txBody>
          <a:bodyPr vert="horz" wrap="square" lIns="91440" tIns="45720" rIns="91440" bIns="45720" numCol="1" anchor="t" anchorCtr="0" compatLnSpc="1">
            <a:prstTxWarp prst="textNoShape">
              <a:avLst/>
            </a:prstTxWarp>
            <a:noAutofit/>
          </a:bodyPr>
          <a:lstStyle/>
          <a:p>
            <a:pPr algn="ctr">
              <a:defRPr/>
            </a:pPr>
            <a:r>
              <a:rPr lang="en-US" sz="4400" dirty="0">
                <a:solidFill>
                  <a:schemeClr val="bg1"/>
                </a:solidFill>
                <a:effectLst>
                  <a:outerShdw blurRad="38100" dist="38100" dir="2700000" algn="tl">
                    <a:srgbClr val="000000">
                      <a:alpha val="43137"/>
                    </a:srgbClr>
                  </a:outerShdw>
                </a:effectLst>
                <a:latin typeface="Arial" panose="020B0604020202020204" pitchFamily="34" charset="0"/>
              </a:rPr>
              <a:t>Sheet Flow Erosion</a:t>
            </a:r>
            <a:br>
              <a:rPr lang="en-US" sz="4400" dirty="0">
                <a:solidFill>
                  <a:schemeClr val="bg1"/>
                </a:solidFill>
                <a:effectLst>
                  <a:outerShdw blurRad="38100" dist="38100" dir="2700000" algn="tl">
                    <a:srgbClr val="000000">
                      <a:alpha val="43137"/>
                    </a:srgbClr>
                  </a:outerShdw>
                </a:effectLst>
                <a:latin typeface="Arial" panose="020B0604020202020204" pitchFamily="34" charset="0"/>
              </a:rPr>
            </a:br>
            <a:endParaRPr lang="en-US" sz="4400" dirty="0">
              <a:solidFill>
                <a:schemeClr val="bg1"/>
              </a:solidFill>
              <a:effectLst>
                <a:outerShdw blurRad="38100" dist="38100" dir="2700000" algn="tl">
                  <a:srgbClr val="000000">
                    <a:alpha val="43137"/>
                  </a:srgbClr>
                </a:outerShdw>
              </a:effectLst>
              <a:latin typeface="Arial" panose="020B0604020202020204" pitchFamily="34" charset="0"/>
            </a:endParaRPr>
          </a:p>
        </p:txBody>
      </p:sp>
    </p:spTree>
  </p:cSld>
  <p:clrMapOvr>
    <a:masterClrMapping/>
  </p:clrMapOvr>
</p:sld>
</file>

<file path=ppt/theme/theme1.xml><?xml version="1.0" encoding="utf-8"?>
<a:theme xmlns:a="http://schemas.openxmlformats.org/drawingml/2006/main" name="powerpoint_blue_2015-Color-052015">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DEP Color Palette">
      <a:dk1>
        <a:sysClr val="windowText" lastClr="000000"/>
      </a:dk1>
      <a:lt1>
        <a:sysClr val="window" lastClr="FFFFFF"/>
      </a:lt1>
      <a:dk2>
        <a:srgbClr val="44546A"/>
      </a:dk2>
      <a:lt2>
        <a:srgbClr val="E7E6E6"/>
      </a:lt2>
      <a:accent1>
        <a:srgbClr val="435132"/>
      </a:accent1>
      <a:accent2>
        <a:srgbClr val="F4D23B"/>
      </a:accent2>
      <a:accent3>
        <a:srgbClr val="53B7E8"/>
      </a:accent3>
      <a:accent4>
        <a:srgbClr val="41453B"/>
      </a:accent4>
      <a:accent5>
        <a:srgbClr val="ABE1FA"/>
      </a:accent5>
      <a:accent6>
        <a:srgbClr val="0075AC"/>
      </a:accent6>
      <a:hlink>
        <a:srgbClr val="0563C1"/>
      </a:hlink>
      <a:folHlink>
        <a:srgbClr val="954F72"/>
      </a:folHlink>
    </a:clrScheme>
    <a:fontScheme name="Custom 1">
      <a:majorFont>
        <a:latin typeface="Franklin Gothic Demi"/>
        <a:ea typeface=""/>
        <a:cs typeface=""/>
      </a:majorFont>
      <a:minorFont>
        <a:latin typeface="Franklin Gothic Dem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AR_PowerPoint_Template.Dec2018.Standard.potx" id="{674CAC8B-3B6A-40F1-AF7B-DF4CEB2CE5E9}" vid="{73C3E615-B77B-4EA6-9BFF-88C1BE50A8B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DEP BLUE">
      <a:dk1>
        <a:srgbClr val="000000"/>
      </a:dk1>
      <a:lt1>
        <a:srgbClr val="FFFFFF"/>
      </a:lt1>
      <a:dk2>
        <a:srgbClr val="44546A"/>
      </a:dk2>
      <a:lt2>
        <a:srgbClr val="E7E6E6"/>
      </a:lt2>
      <a:accent1>
        <a:srgbClr val="52B5E8"/>
      </a:accent1>
      <a:accent2>
        <a:srgbClr val="C7E9FA"/>
      </a:accent2>
      <a:accent3>
        <a:srgbClr val="117AC0"/>
      </a:accent3>
      <a:accent4>
        <a:srgbClr val="0153A0"/>
      </a:accent4>
      <a:accent5>
        <a:srgbClr val="243F78"/>
      </a:accent5>
      <a:accent6>
        <a:srgbClr val="2E5270"/>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bluetemplate" id="{268DDB2D-B5CE-45A3-A943-83C43AB13F25}" vid="{530BC9A0-E011-4FA9-BBB7-7D2652484E50}"/>
    </a:ext>
  </a:ext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Sect. 1.0</Template>
  <TotalTime>17781</TotalTime>
  <Pages>30</Pages>
  <Words>2370</Words>
  <Application>Microsoft Office PowerPoint</Application>
  <PresentationFormat>Widescreen</PresentationFormat>
  <Paragraphs>302</Paragraphs>
  <Slides>44</Slides>
  <Notes>43</Notes>
  <HiddenSlides>0</HiddenSlides>
  <MMClips>0</MMClips>
  <ScaleCrop>false</ScaleCrop>
  <HeadingPairs>
    <vt:vector size="8" baseType="variant">
      <vt:variant>
        <vt:lpstr>Fonts Used</vt:lpstr>
      </vt:variant>
      <vt:variant>
        <vt:i4>8</vt:i4>
      </vt:variant>
      <vt:variant>
        <vt:lpstr>Theme</vt:lpstr>
      </vt:variant>
      <vt:variant>
        <vt:i4>5</vt:i4>
      </vt:variant>
      <vt:variant>
        <vt:lpstr>Embedded OLE Servers</vt:lpstr>
      </vt:variant>
      <vt:variant>
        <vt:i4>1</vt:i4>
      </vt:variant>
      <vt:variant>
        <vt:lpstr>Slide Titles</vt:lpstr>
      </vt:variant>
      <vt:variant>
        <vt:i4>44</vt:i4>
      </vt:variant>
    </vt:vector>
  </HeadingPairs>
  <TitlesOfParts>
    <vt:vector size="58" baseType="lpstr">
      <vt:lpstr>Arial</vt:lpstr>
      <vt:lpstr>Calibri</vt:lpstr>
      <vt:lpstr>Calibri Light</vt:lpstr>
      <vt:lpstr>Franklin Gothic Demi Cond</vt:lpstr>
      <vt:lpstr>Franklin Gothic Medium Cond</vt:lpstr>
      <vt:lpstr>Monotype Sorts</vt:lpstr>
      <vt:lpstr>Times New Roman</vt:lpstr>
      <vt:lpstr>Verdana</vt:lpstr>
      <vt:lpstr>powerpoint_blue_2015-Color-052015</vt:lpstr>
      <vt:lpstr>2_Office Theme</vt:lpstr>
      <vt:lpstr>Office Theme</vt:lpstr>
      <vt:lpstr>Custom Design</vt:lpstr>
      <vt:lpstr>1_Office Theme</vt:lpstr>
      <vt:lpstr>Clip</vt:lpstr>
      <vt:lpstr>PowerPoint Presentation</vt:lpstr>
      <vt:lpstr>Erosion</vt:lpstr>
      <vt:lpstr>Sedimentation</vt:lpstr>
      <vt:lpstr>Natural Erosion vs. Accelerated Erosion</vt:lpstr>
      <vt:lpstr>Types of Erosion</vt:lpstr>
      <vt:lpstr>PowerPoint Presentation</vt:lpstr>
      <vt:lpstr>PowerPoint Presentation</vt:lpstr>
      <vt:lpstr>Splash (Raindrop) Erosion</vt:lpstr>
      <vt:lpstr>Sheet Flow Erosion </vt:lpstr>
      <vt:lpstr>Rill Erosion</vt:lpstr>
      <vt:lpstr>Gully Erosion</vt:lpstr>
      <vt:lpstr>Rill vs. Gully</vt:lpstr>
      <vt:lpstr>Stream and Channel Erosion (Mass Wasting)</vt:lpstr>
      <vt:lpstr>1.4 Four Factors Influencing Erosion</vt:lpstr>
      <vt:lpstr> Factors Influencing Erosion</vt:lpstr>
      <vt:lpstr> Factors Influencing Erosion</vt:lpstr>
      <vt:lpstr>PowerPoint Presentation</vt:lpstr>
      <vt:lpstr>Factors Influencing Erosion</vt:lpstr>
      <vt:lpstr>PowerPoint Presentation</vt:lpstr>
      <vt:lpstr>1.5 Impacts of Sedimentation and Erosion</vt:lpstr>
      <vt:lpstr>Sediment Yields to Streams</vt:lpstr>
      <vt:lpstr>PowerPoint Presentation</vt:lpstr>
      <vt:lpstr>Sediment</vt:lpstr>
      <vt:lpstr>Transport vs. Deposition</vt:lpstr>
      <vt:lpstr>PowerPoint Presentation</vt:lpstr>
      <vt:lpstr>Physical Effects of Sedimentation</vt:lpstr>
      <vt:lpstr>PowerPoint Presentation</vt:lpstr>
      <vt:lpstr>Decreased Recreational Value</vt:lpstr>
      <vt:lpstr>Biological Effects of Sedimentation</vt:lpstr>
      <vt:lpstr>Screens out Sunlight – Decline in Plant Growth</vt:lpstr>
      <vt:lpstr>Sedimentation Disrupts Ecosystems</vt:lpstr>
      <vt:lpstr>PowerPoint Presentation</vt:lpstr>
      <vt:lpstr>PowerPoint Presentation</vt:lpstr>
      <vt:lpstr>PowerPoint Presentation</vt:lpstr>
      <vt:lpstr>PowerPoint Presentation</vt:lpstr>
      <vt:lpstr>PowerPoint Presentation</vt:lpstr>
      <vt:lpstr>Apply perimeter control practices to protect disturbed areas from off-site runoff, and to prevent sediment damage to areas below the development site  </vt:lpstr>
      <vt:lpstr>PowerPoint Presentation</vt:lpstr>
      <vt:lpstr>PowerPoint Presentation</vt:lpstr>
      <vt:lpstr>Chapter 1 Review</vt:lpstr>
      <vt:lpstr>PowerPoint Presentation</vt:lpstr>
      <vt:lpstr>PowerPoint Presentation</vt:lpstr>
      <vt:lpstr>PowerPoint Presentation</vt:lpstr>
      <vt:lpstr>PowerPoint Presentation</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 EROSION AND SEDIMENT CONTROL</dc:title>
  <dc:subject/>
  <dc:creator>Cheryl</dc:creator>
  <cp:keywords/>
  <dc:description/>
  <cp:lastModifiedBy>Searcy, Jared</cp:lastModifiedBy>
  <cp:revision>200</cp:revision>
  <cp:lastPrinted>1998-09-11T11:48:46Z</cp:lastPrinted>
  <dcterms:created xsi:type="dcterms:W3CDTF">2005-04-29T14:52:22Z</dcterms:created>
  <dcterms:modified xsi:type="dcterms:W3CDTF">2022-11-08T14:13:15Z</dcterms:modified>
</cp:coreProperties>
</file>