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6" r:id="rId1"/>
    <p:sldMasterId id="2147483941" r:id="rId2"/>
  </p:sldMasterIdLst>
  <p:notesMasterIdLst>
    <p:notesMasterId r:id="rId31"/>
  </p:notesMasterIdLst>
  <p:handoutMasterIdLst>
    <p:handoutMasterId r:id="rId32"/>
  </p:handoutMasterIdLst>
  <p:sldIdLst>
    <p:sldId id="348" r:id="rId3"/>
    <p:sldId id="302" r:id="rId4"/>
    <p:sldId id="303" r:id="rId5"/>
    <p:sldId id="315" r:id="rId6"/>
    <p:sldId id="319" r:id="rId7"/>
    <p:sldId id="320" r:id="rId8"/>
    <p:sldId id="321" r:id="rId9"/>
    <p:sldId id="322" r:id="rId10"/>
    <p:sldId id="349" r:id="rId11"/>
    <p:sldId id="317" r:id="rId12"/>
    <p:sldId id="318" r:id="rId13"/>
    <p:sldId id="327" r:id="rId14"/>
    <p:sldId id="326" r:id="rId15"/>
    <p:sldId id="325" r:id="rId16"/>
    <p:sldId id="324" r:id="rId17"/>
    <p:sldId id="333" r:id="rId18"/>
    <p:sldId id="328" r:id="rId19"/>
    <p:sldId id="329" r:id="rId20"/>
    <p:sldId id="330" r:id="rId21"/>
    <p:sldId id="331" r:id="rId22"/>
    <p:sldId id="350" r:id="rId23"/>
    <p:sldId id="332" r:id="rId24"/>
    <p:sldId id="334" r:id="rId25"/>
    <p:sldId id="338" r:id="rId26"/>
    <p:sldId id="340" r:id="rId27"/>
    <p:sldId id="341" r:id="rId28"/>
    <p:sldId id="343" r:id="rId29"/>
    <p:sldId id="347" r:id="rId3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arcy, Jared" initials="SJ" lastIdx="1" clrIdx="0">
    <p:extLst>
      <p:ext uri="{19B8F6BF-5375-455C-9EA6-DF929625EA0E}">
        <p15:presenceInfo xmlns:p15="http://schemas.microsoft.com/office/powerpoint/2012/main" userId="S-1-5-21-1004336348-1214440339-1801674531-45639" providerId="AD"/>
      </p:ext>
    </p:extLst>
  </p:cmAuthor>
  <p:cmAuthor id="2" name="Searcy, Jared" initials="SJ [2]" lastIdx="1" clrIdx="1">
    <p:extLst>
      <p:ext uri="{19B8F6BF-5375-455C-9EA6-DF929625EA0E}">
        <p15:presenceInfo xmlns:p15="http://schemas.microsoft.com/office/powerpoint/2012/main" userId="S::Jared.Searcy@dep.state.fl.us::269489fd-1eb9-4ba5-a2f9-4bcc89be52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CA68B"/>
    <a:srgbClr val="FFFF66"/>
    <a:srgbClr val="33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81704" autoAdjust="0"/>
  </p:normalViewPr>
  <p:slideViewPr>
    <p:cSldViewPr showGuides="1">
      <p:cViewPr varScale="1">
        <p:scale>
          <a:sx n="91" d="100"/>
          <a:sy n="91" d="100"/>
        </p:scale>
        <p:origin x="96" y="144"/>
      </p:cViewPr>
      <p:guideLst>
        <p:guide orient="horz" pos="2160"/>
        <p:guide pos="3840"/>
      </p:guideLst>
    </p:cSldViewPr>
  </p:slideViewPr>
  <p:notesTextViewPr>
    <p:cViewPr>
      <p:scale>
        <a:sx n="3" d="2"/>
        <a:sy n="3" d="2"/>
      </p:scale>
      <p:origin x="0" y="0"/>
    </p:cViewPr>
  </p:notesTextViewPr>
  <p:sorterViewPr>
    <p:cViewPr>
      <p:scale>
        <a:sx n="66" d="100"/>
        <a:sy n="66" d="100"/>
      </p:scale>
      <p:origin x="0" y="83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C752CDA-EDAC-4865-A603-B062F2382BCD}"/>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dirty="0">
              <a:latin typeface="Arial" panose="020B0604020202020204" pitchFamily="34" charset="0"/>
            </a:endParaRPr>
          </a:p>
        </p:txBody>
      </p:sp>
      <p:sp>
        <p:nvSpPr>
          <p:cNvPr id="61443" name="Rectangle 3">
            <a:extLst>
              <a:ext uri="{FF2B5EF4-FFF2-40B4-BE49-F238E27FC236}">
                <a16:creationId xmlns:a16="http://schemas.microsoft.com/office/drawing/2014/main" id="{D59875E5-5473-4D4F-AFAA-77897D927A1E}"/>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dirty="0">
              <a:latin typeface="Arial" panose="020B0604020202020204" pitchFamily="34" charset="0"/>
            </a:endParaRPr>
          </a:p>
        </p:txBody>
      </p:sp>
      <p:sp>
        <p:nvSpPr>
          <p:cNvPr id="61444" name="Rectangle 4">
            <a:extLst>
              <a:ext uri="{FF2B5EF4-FFF2-40B4-BE49-F238E27FC236}">
                <a16:creationId xmlns:a16="http://schemas.microsoft.com/office/drawing/2014/main" id="{3C676D62-2F1D-4A36-9A51-DCD4232EF827}"/>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dirty="0">
              <a:latin typeface="Arial" panose="020B0604020202020204" pitchFamily="34" charset="0"/>
            </a:endParaRPr>
          </a:p>
        </p:txBody>
      </p:sp>
      <p:sp>
        <p:nvSpPr>
          <p:cNvPr id="61445" name="Rectangle 5">
            <a:extLst>
              <a:ext uri="{FF2B5EF4-FFF2-40B4-BE49-F238E27FC236}">
                <a16:creationId xmlns:a16="http://schemas.microsoft.com/office/drawing/2014/main" id="{3E049B72-F4A8-49BA-83C5-3A42894D6A6F}"/>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A3AB3E8-1BF2-4FB8-AFE5-20F8E46D955E}"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1478F98-267F-490B-BA3F-318C0EA377E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US" dirty="0"/>
          </a:p>
        </p:txBody>
      </p:sp>
      <p:sp>
        <p:nvSpPr>
          <p:cNvPr id="18435" name="Rectangle 3">
            <a:extLst>
              <a:ext uri="{FF2B5EF4-FFF2-40B4-BE49-F238E27FC236}">
                <a16:creationId xmlns:a16="http://schemas.microsoft.com/office/drawing/2014/main" id="{2F8075C3-CCE4-4EC5-98D8-58D404380CD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US" dirty="0"/>
          </a:p>
        </p:txBody>
      </p:sp>
      <p:sp>
        <p:nvSpPr>
          <p:cNvPr id="3076" name="Rectangle 4">
            <a:extLst>
              <a:ext uri="{FF2B5EF4-FFF2-40B4-BE49-F238E27FC236}">
                <a16:creationId xmlns:a16="http://schemas.microsoft.com/office/drawing/2014/main" id="{00B2A6F0-14E0-4AF1-B34F-BE787BA42CF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7" name="Rectangle 5">
            <a:extLst>
              <a:ext uri="{FF2B5EF4-FFF2-40B4-BE49-F238E27FC236}">
                <a16:creationId xmlns:a16="http://schemas.microsoft.com/office/drawing/2014/main" id="{8CD29E82-642B-47E2-813B-EA19643F1802}"/>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8438" name="Rectangle 6">
            <a:extLst>
              <a:ext uri="{FF2B5EF4-FFF2-40B4-BE49-F238E27FC236}">
                <a16:creationId xmlns:a16="http://schemas.microsoft.com/office/drawing/2014/main" id="{70B7E3E4-4E08-4222-8FF1-BA7BC18C5F21}"/>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US" dirty="0"/>
          </a:p>
        </p:txBody>
      </p:sp>
      <p:sp>
        <p:nvSpPr>
          <p:cNvPr id="18439" name="Rectangle 7">
            <a:extLst>
              <a:ext uri="{FF2B5EF4-FFF2-40B4-BE49-F238E27FC236}">
                <a16:creationId xmlns:a16="http://schemas.microsoft.com/office/drawing/2014/main" id="{D3CFBBD9-68DE-4D2F-A390-7BF4F37B3E63}"/>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692EA15-A2DD-4DFA-AC50-55BC8EA362D6}" type="slidenum">
              <a:rPr lang="en-US" altLang="en-US" smtClean="0"/>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35F94F2C-0775-44CA-8F04-5FF4CCC86E6D}"/>
              </a:ext>
            </a:extLst>
          </p:cNvPr>
          <p:cNvSpPr>
            <a:spLocks noGrp="1" noRot="1" noChangeAspect="1" noChangeArrowheads="1" noTextEdit="1"/>
          </p:cNvSpPr>
          <p:nvPr>
            <p:ph type="sldImg"/>
          </p:nvPr>
        </p:nvSpPr>
        <p:spPr>
          <a:xfrm>
            <a:off x="381000" y="685800"/>
            <a:ext cx="6096000" cy="3429000"/>
          </a:xfrm>
          <a:ln/>
        </p:spPr>
      </p:sp>
      <p:sp>
        <p:nvSpPr>
          <p:cNvPr id="7171" name="Notes Placeholder 2">
            <a:extLst>
              <a:ext uri="{FF2B5EF4-FFF2-40B4-BE49-F238E27FC236}">
                <a16:creationId xmlns:a16="http://schemas.microsoft.com/office/drawing/2014/main" id="{B15C533A-BAB6-466F-8A9E-62E78CDBA8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7172" name="Slide Number Placeholder 3">
            <a:extLst>
              <a:ext uri="{FF2B5EF4-FFF2-40B4-BE49-F238E27FC236}">
                <a16:creationId xmlns:a16="http://schemas.microsoft.com/office/drawing/2014/main" id="{678E21FF-C760-4094-A9AF-607CCA4B66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AF8C0B5-3E3F-4F53-9C82-4BFD603D0F18}" type="slidenum">
              <a:rPr lang="en-US" altLang="en-US" smtClean="0"/>
              <a:pPr/>
              <a:t>2</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5B2C53D-08F2-44C9-811C-DB8D6A518D22}"/>
              </a:ext>
            </a:extLst>
          </p:cNvPr>
          <p:cNvSpPr>
            <a:spLocks noGrp="1" noRot="1" noChangeAspect="1" noChangeArrowheads="1" noTextEdit="1"/>
          </p:cNvSpPr>
          <p:nvPr>
            <p:ph type="sldImg"/>
          </p:nvPr>
        </p:nvSpPr>
        <p:spPr>
          <a:xfrm>
            <a:off x="381000" y="685800"/>
            <a:ext cx="6096000" cy="3429000"/>
          </a:xfrm>
          <a:ln/>
        </p:spPr>
      </p:sp>
      <p:sp>
        <p:nvSpPr>
          <p:cNvPr id="29699" name="Notes Placeholder 2">
            <a:extLst>
              <a:ext uri="{FF2B5EF4-FFF2-40B4-BE49-F238E27FC236}">
                <a16:creationId xmlns:a16="http://schemas.microsoft.com/office/drawing/2014/main" id="{775E4717-D371-400B-97E1-3EDA7FDB08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a:extLst>
              <a:ext uri="{FF2B5EF4-FFF2-40B4-BE49-F238E27FC236}">
                <a16:creationId xmlns:a16="http://schemas.microsoft.com/office/drawing/2014/main" id="{E58529DB-7477-414D-B36F-E40F68539B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54986ED-D07C-417B-9689-D85A6B175E60}" type="slidenum">
              <a:rPr lang="en-US" altLang="en-US" smtClean="0"/>
              <a:pPr/>
              <a:t>12</a:t>
            </a:fld>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EA92472C-568B-4B17-A348-479D7AF1CD5F}"/>
              </a:ext>
            </a:extLst>
          </p:cNvPr>
          <p:cNvSpPr>
            <a:spLocks noGrp="1" noRot="1" noChangeAspect="1" noChangeArrowheads="1" noTextEdit="1"/>
          </p:cNvSpPr>
          <p:nvPr>
            <p:ph type="sldImg"/>
          </p:nvPr>
        </p:nvSpPr>
        <p:spPr>
          <a:xfrm>
            <a:off x="381000" y="685800"/>
            <a:ext cx="6096000" cy="3429000"/>
          </a:xfrm>
          <a:ln/>
        </p:spPr>
      </p:sp>
      <p:sp>
        <p:nvSpPr>
          <p:cNvPr id="31747" name="Notes Placeholder 2">
            <a:extLst>
              <a:ext uri="{FF2B5EF4-FFF2-40B4-BE49-F238E27FC236}">
                <a16:creationId xmlns:a16="http://schemas.microsoft.com/office/drawing/2014/main" id="{00E215A0-27B3-471F-A629-861AB827BB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1748" name="Slide Number Placeholder 3">
            <a:extLst>
              <a:ext uri="{FF2B5EF4-FFF2-40B4-BE49-F238E27FC236}">
                <a16:creationId xmlns:a16="http://schemas.microsoft.com/office/drawing/2014/main" id="{9470F3BA-22DC-4C1D-AD9D-7748A5818E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8BFAFE5-8389-47A6-B2C1-5EE8D01CDEC6}" type="slidenum">
              <a:rPr lang="en-US" altLang="en-US" smtClean="0"/>
              <a:pPr/>
              <a:t>13</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10BB965-C4F6-4D6E-AB85-1C64A404DA06}"/>
              </a:ext>
            </a:extLst>
          </p:cNvPr>
          <p:cNvSpPr>
            <a:spLocks noGrp="1" noRot="1" noChangeAspect="1" noChangeArrowheads="1" noTextEdit="1"/>
          </p:cNvSpPr>
          <p:nvPr>
            <p:ph type="sldImg"/>
          </p:nvPr>
        </p:nvSpPr>
        <p:spPr>
          <a:xfrm>
            <a:off x="381000" y="685800"/>
            <a:ext cx="6096000" cy="3429000"/>
          </a:xfrm>
          <a:ln/>
        </p:spPr>
      </p:sp>
      <p:sp>
        <p:nvSpPr>
          <p:cNvPr id="35843" name="Notes Placeholder 2">
            <a:extLst>
              <a:ext uri="{FF2B5EF4-FFF2-40B4-BE49-F238E27FC236}">
                <a16:creationId xmlns:a16="http://schemas.microsoft.com/office/drawing/2014/main" id="{EBC43BDB-35E6-4FC2-8316-54CF6B8AC7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5844" name="Slide Number Placeholder 3">
            <a:extLst>
              <a:ext uri="{FF2B5EF4-FFF2-40B4-BE49-F238E27FC236}">
                <a16:creationId xmlns:a16="http://schemas.microsoft.com/office/drawing/2014/main" id="{2D6051D1-C0A7-400D-9973-436B72A4D1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9DD584D-BB6D-41A9-A229-81F086D93108}" type="slidenum">
              <a:rPr lang="en-US" altLang="en-US" smtClean="0"/>
              <a:pPr/>
              <a:t>16</a:t>
            </a:fld>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8C33F3F-7C88-4D55-B055-9AC6DE205106}"/>
              </a:ext>
            </a:extLst>
          </p:cNvPr>
          <p:cNvSpPr>
            <a:spLocks noGrp="1" noRot="1" noChangeAspect="1" noChangeArrowheads="1" noTextEdit="1"/>
          </p:cNvSpPr>
          <p:nvPr>
            <p:ph type="sldImg"/>
          </p:nvPr>
        </p:nvSpPr>
        <p:spPr>
          <a:xfrm>
            <a:off x="381000" y="685800"/>
            <a:ext cx="6096000" cy="3429000"/>
          </a:xfrm>
          <a:ln/>
        </p:spPr>
      </p:sp>
      <p:sp>
        <p:nvSpPr>
          <p:cNvPr id="37891" name="Notes Placeholder 2">
            <a:extLst>
              <a:ext uri="{FF2B5EF4-FFF2-40B4-BE49-F238E27FC236}">
                <a16:creationId xmlns:a16="http://schemas.microsoft.com/office/drawing/2014/main" id="{0E300B12-332E-4A0E-AFB1-63479883FF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7892" name="Slide Number Placeholder 3">
            <a:extLst>
              <a:ext uri="{FF2B5EF4-FFF2-40B4-BE49-F238E27FC236}">
                <a16:creationId xmlns:a16="http://schemas.microsoft.com/office/drawing/2014/main" id="{855C29BF-7D5A-48E1-9C12-43907E195D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D21439D-E60F-4934-851C-8A90A2022E0C}" type="slidenum">
              <a:rPr lang="en-US" altLang="en-US" smtClean="0"/>
              <a:pPr/>
              <a:t>17</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73156221-059F-4DF6-98BB-A50AE7731735}"/>
              </a:ext>
            </a:extLst>
          </p:cNvPr>
          <p:cNvSpPr>
            <a:spLocks noGrp="1" noRot="1" noChangeAspect="1" noChangeArrowheads="1" noTextEdit="1"/>
          </p:cNvSpPr>
          <p:nvPr>
            <p:ph type="sldImg"/>
          </p:nvPr>
        </p:nvSpPr>
        <p:spPr>
          <a:xfrm>
            <a:off x="381000" y="685800"/>
            <a:ext cx="6096000" cy="3429000"/>
          </a:xfrm>
          <a:ln/>
        </p:spPr>
      </p:sp>
      <p:sp>
        <p:nvSpPr>
          <p:cNvPr id="40963" name="Notes Placeholder 2">
            <a:extLst>
              <a:ext uri="{FF2B5EF4-FFF2-40B4-BE49-F238E27FC236}">
                <a16:creationId xmlns:a16="http://schemas.microsoft.com/office/drawing/2014/main" id="{FFAA9DEE-B55F-4A3C-95D2-366AE74433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0964" name="Slide Number Placeholder 3">
            <a:extLst>
              <a:ext uri="{FF2B5EF4-FFF2-40B4-BE49-F238E27FC236}">
                <a16:creationId xmlns:a16="http://schemas.microsoft.com/office/drawing/2014/main" id="{C56F4FAC-21CF-4E3F-8C6D-FB217DBF1A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6AF4C1-6061-4FF7-B3A9-FE1A5D368524}" type="slidenum">
              <a:rPr lang="en-US" altLang="en-US" smtClean="0"/>
              <a:pPr/>
              <a:t>19</a:t>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B92359C-189E-45D8-B56A-126070A7500A}"/>
              </a:ext>
            </a:extLst>
          </p:cNvPr>
          <p:cNvSpPr>
            <a:spLocks noGrp="1" noRot="1" noChangeAspect="1" noChangeArrowheads="1" noTextEdit="1"/>
          </p:cNvSpPr>
          <p:nvPr>
            <p:ph type="sldImg"/>
          </p:nvPr>
        </p:nvSpPr>
        <p:spPr>
          <a:xfrm>
            <a:off x="381000" y="685800"/>
            <a:ext cx="6096000" cy="3429000"/>
          </a:xfrm>
          <a:ln/>
        </p:spPr>
      </p:sp>
      <p:sp>
        <p:nvSpPr>
          <p:cNvPr id="43011" name="Notes Placeholder 2">
            <a:extLst>
              <a:ext uri="{FF2B5EF4-FFF2-40B4-BE49-F238E27FC236}">
                <a16:creationId xmlns:a16="http://schemas.microsoft.com/office/drawing/2014/main" id="{11BB63AF-5716-42CD-AE92-5C42D9042E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3012" name="Slide Number Placeholder 3">
            <a:extLst>
              <a:ext uri="{FF2B5EF4-FFF2-40B4-BE49-F238E27FC236}">
                <a16:creationId xmlns:a16="http://schemas.microsoft.com/office/drawing/2014/main" id="{E3843CB5-91C2-41DD-A727-8951C8D4CE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6EAC8D-48F9-4DEE-BC09-6E3CAD7ADD53}" type="slidenum">
              <a:rPr lang="en-US" altLang="en-US" smtClean="0"/>
              <a:pPr/>
              <a:t>20</a:t>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078A7CE7-6B5F-4BB1-A692-509727055197}"/>
              </a:ext>
            </a:extLst>
          </p:cNvPr>
          <p:cNvSpPr>
            <a:spLocks noGrp="1" noRot="1" noChangeAspect="1" noChangeArrowheads="1" noTextEdit="1"/>
          </p:cNvSpPr>
          <p:nvPr>
            <p:ph type="sldImg"/>
          </p:nvPr>
        </p:nvSpPr>
        <p:spPr>
          <a:xfrm>
            <a:off x="381000" y="685800"/>
            <a:ext cx="6096000" cy="3429000"/>
          </a:xfrm>
          <a:ln/>
        </p:spPr>
      </p:sp>
      <p:sp>
        <p:nvSpPr>
          <p:cNvPr id="46083" name="Notes Placeholder 2">
            <a:extLst>
              <a:ext uri="{FF2B5EF4-FFF2-40B4-BE49-F238E27FC236}">
                <a16:creationId xmlns:a16="http://schemas.microsoft.com/office/drawing/2014/main" id="{1D5600A8-EB0C-487B-958C-1BEAB27667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So now that you have the ability to calculate the amount of soil loss from your site, you can try to minimize that soil loss.  Try to keep vegetation on the soil and try to clear only the area you’re working in.  Minimize compaction which will help maintain the original soil structure thereby maximizing soil permeability.  Minimize slope length and gradient, again these two factors are probably the most easily manipulated.  Minimize the peak flow.  Try to keep off-site runoff through your site to a minimum.</a:t>
            </a:r>
          </a:p>
          <a:p>
            <a:pPr eaLnBrk="1" hangingPunct="1"/>
            <a:endParaRPr lang="en-US" altLang="en-US" dirty="0"/>
          </a:p>
          <a:p>
            <a:pPr eaLnBrk="1" hangingPunct="1"/>
            <a:r>
              <a:rPr lang="en-US" altLang="en-US" dirty="0"/>
              <a:t>Unfortunately, we don’t always have a choice in the construction site we’re on, so we’re sometimes stuck with the soil conditions.  Utilizing your basic knowledge of soils and soil loss you should be able to identify any potential problems and minimize soil loss from you site.</a:t>
            </a:r>
          </a:p>
          <a:p>
            <a:endParaRPr lang="en-US" altLang="en-US" dirty="0"/>
          </a:p>
        </p:txBody>
      </p:sp>
      <p:sp>
        <p:nvSpPr>
          <p:cNvPr id="46084" name="Slide Number Placeholder 3">
            <a:extLst>
              <a:ext uri="{FF2B5EF4-FFF2-40B4-BE49-F238E27FC236}">
                <a16:creationId xmlns:a16="http://schemas.microsoft.com/office/drawing/2014/main" id="{6C8A9656-F204-49FE-A573-7E4A5B17D8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9E95EE2-855B-4792-82CB-D6D1CC8F054D}" type="slidenum">
              <a:rPr lang="en-US" altLang="en-US" smtClean="0"/>
              <a:pPr/>
              <a:t>23</a:t>
            </a:fld>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F044BC93-5B36-404D-852D-22F4768C4E77}"/>
              </a:ext>
            </a:extLst>
          </p:cNvPr>
          <p:cNvSpPr>
            <a:spLocks noGrp="1" noRot="1" noChangeAspect="1" noChangeArrowheads="1" noTextEdit="1"/>
          </p:cNvSpPr>
          <p:nvPr>
            <p:ph type="sldImg"/>
          </p:nvPr>
        </p:nvSpPr>
        <p:spPr>
          <a:xfrm>
            <a:off x="381000" y="685800"/>
            <a:ext cx="6096000" cy="3429000"/>
          </a:xfrm>
          <a:ln/>
        </p:spPr>
      </p:sp>
      <p:sp>
        <p:nvSpPr>
          <p:cNvPr id="58371" name="Notes Placeholder 2">
            <a:extLst>
              <a:ext uri="{FF2B5EF4-FFF2-40B4-BE49-F238E27FC236}">
                <a16:creationId xmlns:a16="http://schemas.microsoft.com/office/drawing/2014/main" id="{CE5E0AEB-C2A7-4A6D-87F8-2257F5CF52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8372" name="Slide Number Placeholder 3">
            <a:extLst>
              <a:ext uri="{FF2B5EF4-FFF2-40B4-BE49-F238E27FC236}">
                <a16:creationId xmlns:a16="http://schemas.microsoft.com/office/drawing/2014/main" id="{0AC0F805-E087-41BE-8C6E-17BFBC444D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3A5206C-20E0-439B-9DAC-5647B3DDAFCB}" type="slidenum">
              <a:rPr lang="en-US" altLang="en-US" smtClean="0"/>
              <a:pPr/>
              <a:t>27</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275A6EF1-DB82-4010-BB3E-163C1D81DDE9}"/>
              </a:ext>
            </a:extLst>
          </p:cNvPr>
          <p:cNvSpPr>
            <a:spLocks noGrp="1" noRot="1" noChangeAspect="1" noChangeArrowheads="1" noTextEdit="1"/>
          </p:cNvSpPr>
          <p:nvPr>
            <p:ph type="sldImg"/>
          </p:nvPr>
        </p:nvSpPr>
        <p:spPr>
          <a:xfrm>
            <a:off x="381000" y="685800"/>
            <a:ext cx="6096000" cy="3429000"/>
          </a:xfrm>
          <a:ln/>
        </p:spPr>
      </p:sp>
      <p:sp>
        <p:nvSpPr>
          <p:cNvPr id="9219" name="Notes Placeholder 2">
            <a:extLst>
              <a:ext uri="{FF2B5EF4-FFF2-40B4-BE49-F238E27FC236}">
                <a16:creationId xmlns:a16="http://schemas.microsoft.com/office/drawing/2014/main" id="{9D1959CC-B998-48FC-A3EC-395285EDD9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Reference:  U.S. Department of Agriculture, UF/IFAS Extension Service, University of Florida, IFAS, Florida A &amp; M University Cooperative Extension Program, and Boards of County Commissioners Cooperating. Nick T. Place, dean for UF/IFAS Extension.</a:t>
            </a:r>
          </a:p>
        </p:txBody>
      </p:sp>
      <p:sp>
        <p:nvSpPr>
          <p:cNvPr id="9220" name="Slide Number Placeholder 3">
            <a:extLst>
              <a:ext uri="{FF2B5EF4-FFF2-40B4-BE49-F238E27FC236}">
                <a16:creationId xmlns:a16="http://schemas.microsoft.com/office/drawing/2014/main" id="{E55D8221-025D-4C13-B1FA-0EB18AE4FA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7F6B2EB-EEA1-4ADA-979C-36C24F5BC913}" type="slidenum">
              <a:rPr lang="en-US" altLang="en-US" smtClean="0"/>
              <a:pPr/>
              <a:t>3</a:t>
            </a:fld>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8E4D34F7-377E-4844-BC91-393C6428216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568FAC-2777-4C10-9F4C-8A52913F0AE1}" type="slidenum">
              <a:rPr lang="en-US" altLang="en-US" smtClean="0"/>
              <a:pPr/>
              <a:t>4</a:t>
            </a:fld>
            <a:endParaRPr lang="en-US" altLang="en-US" dirty="0"/>
          </a:p>
        </p:txBody>
      </p:sp>
      <p:sp>
        <p:nvSpPr>
          <p:cNvPr id="13315" name="Rectangle 2">
            <a:extLst>
              <a:ext uri="{FF2B5EF4-FFF2-40B4-BE49-F238E27FC236}">
                <a16:creationId xmlns:a16="http://schemas.microsoft.com/office/drawing/2014/main" id="{34B5B0D2-303F-45A9-B8FC-C0BB880E0698}"/>
              </a:ext>
            </a:extLst>
          </p:cNvPr>
          <p:cNvSpPr>
            <a:spLocks noGrp="1" noRot="1" noChangeAspect="1" noChangeArrowheads="1" noTextEdit="1"/>
          </p:cNvSpPr>
          <p:nvPr>
            <p:ph type="sldImg"/>
          </p:nvPr>
        </p:nvSpPr>
        <p:spPr>
          <a:xfrm>
            <a:off x="384175" y="687388"/>
            <a:ext cx="6089650" cy="3425825"/>
          </a:xfrm>
          <a:ln/>
        </p:spPr>
      </p:sp>
      <p:sp>
        <p:nvSpPr>
          <p:cNvPr id="13316" name="Rectangle 3">
            <a:extLst>
              <a:ext uri="{FF2B5EF4-FFF2-40B4-BE49-F238E27FC236}">
                <a16:creationId xmlns:a16="http://schemas.microsoft.com/office/drawing/2014/main" id="{D7CA65FF-900F-4EA4-8322-3D29649063A7}"/>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Here is an example of a soil profile.  Point out the different horizons.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BCEA1DAD-A214-4F47-87CC-844236FEB0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1486498-225C-4E67-915F-FD0044A6905A}" type="slidenum">
              <a:rPr lang="en-US" altLang="en-US" smtClean="0"/>
              <a:pPr/>
              <a:t>5</a:t>
            </a:fld>
            <a:endParaRPr lang="en-US" altLang="en-US" dirty="0"/>
          </a:p>
        </p:txBody>
      </p:sp>
      <p:sp>
        <p:nvSpPr>
          <p:cNvPr id="11267" name="Rectangle 2">
            <a:extLst>
              <a:ext uri="{FF2B5EF4-FFF2-40B4-BE49-F238E27FC236}">
                <a16:creationId xmlns:a16="http://schemas.microsoft.com/office/drawing/2014/main" id="{C43DEFED-799B-478E-946D-3D61EFC1FCD1}"/>
              </a:ext>
            </a:extLst>
          </p:cNvPr>
          <p:cNvSpPr>
            <a:spLocks noGrp="1" noRot="1" noChangeAspect="1" noChangeArrowheads="1" noTextEdit="1"/>
          </p:cNvSpPr>
          <p:nvPr>
            <p:ph type="sldImg"/>
          </p:nvPr>
        </p:nvSpPr>
        <p:spPr>
          <a:xfrm>
            <a:off x="381000" y="685800"/>
            <a:ext cx="6096000" cy="3429000"/>
          </a:xfrm>
          <a:ln/>
        </p:spPr>
      </p:sp>
      <p:sp>
        <p:nvSpPr>
          <p:cNvPr id="11268" name="Rectangle 3">
            <a:extLst>
              <a:ext uri="{FF2B5EF4-FFF2-40B4-BE49-F238E27FC236}">
                <a16:creationId xmlns:a16="http://schemas.microsoft.com/office/drawing/2014/main" id="{832856EC-3C46-4DEE-B021-ED970F76D4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800" b="1" dirty="0"/>
              <a:t>MYAKKA SERIES</a:t>
            </a:r>
            <a:r>
              <a:rPr lang="en-US" altLang="en-US" sz="800" dirty="0"/>
              <a:t> On May 22, 1989, Governor Bob Martinez signed State Senate Bill No. 524 into law, making Myakka fine sand the official state soil of Florida. </a:t>
            </a:r>
            <a:br>
              <a:rPr lang="en-US" altLang="en-US" sz="800" dirty="0"/>
            </a:br>
            <a:r>
              <a:rPr lang="en-US" altLang="en-US" sz="800" dirty="0"/>
              <a:t>You can find more information about Myakka fine sand characteristics in your manual.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257BFE92-823E-4466-9308-866C885BA3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2D80E8-A89F-49A8-82E6-1B1E4D828212}" type="slidenum">
              <a:rPr lang="en-US" altLang="en-US" smtClean="0"/>
              <a:pPr/>
              <a:t>6</a:t>
            </a:fld>
            <a:endParaRPr lang="en-US" altLang="en-US" dirty="0"/>
          </a:p>
        </p:txBody>
      </p:sp>
      <p:sp>
        <p:nvSpPr>
          <p:cNvPr id="15363" name="Rectangle 2">
            <a:extLst>
              <a:ext uri="{FF2B5EF4-FFF2-40B4-BE49-F238E27FC236}">
                <a16:creationId xmlns:a16="http://schemas.microsoft.com/office/drawing/2014/main" id="{2F638DE9-7BBC-49C8-BF00-BA2352151A2A}"/>
              </a:ext>
            </a:extLst>
          </p:cNvPr>
          <p:cNvSpPr>
            <a:spLocks noGrp="1" noRot="1" noChangeAspect="1" noChangeArrowheads="1" noTextEdit="1"/>
          </p:cNvSpPr>
          <p:nvPr>
            <p:ph type="sldImg"/>
          </p:nvPr>
        </p:nvSpPr>
        <p:spPr>
          <a:xfrm>
            <a:off x="384175" y="687388"/>
            <a:ext cx="6089650" cy="3425825"/>
          </a:xfrm>
          <a:ln/>
        </p:spPr>
      </p:sp>
      <p:sp>
        <p:nvSpPr>
          <p:cNvPr id="15364" name="Rectangle 3">
            <a:extLst>
              <a:ext uri="{FF2B5EF4-FFF2-40B4-BE49-F238E27FC236}">
                <a16:creationId xmlns:a16="http://schemas.microsoft.com/office/drawing/2014/main" id="{797DC1B4-C661-4F22-924D-141CE1D4B05F}"/>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As you can imagine clay is the 2 soil type that we have the most problems with in Florida.  Muck as well can erode and cause major turbidity violation to the surface waters of the state.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22E9FD87-0CF0-4F28-9ED5-28D9EDC7AC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B5AE16-6BAB-48BF-B28B-56D417D2B161}" type="slidenum">
              <a:rPr lang="en-US" altLang="en-US" smtClean="0"/>
              <a:pPr/>
              <a:t>7</a:t>
            </a:fld>
            <a:endParaRPr lang="en-US" altLang="en-US" dirty="0"/>
          </a:p>
        </p:txBody>
      </p:sp>
      <p:sp>
        <p:nvSpPr>
          <p:cNvPr id="17411" name="Rectangle 2">
            <a:extLst>
              <a:ext uri="{FF2B5EF4-FFF2-40B4-BE49-F238E27FC236}">
                <a16:creationId xmlns:a16="http://schemas.microsoft.com/office/drawing/2014/main" id="{2C237A17-43F4-45A6-8BE9-D770F3920378}"/>
              </a:ext>
            </a:extLst>
          </p:cNvPr>
          <p:cNvSpPr>
            <a:spLocks noGrp="1" noRot="1" noChangeAspect="1" noChangeArrowheads="1" noTextEdit="1"/>
          </p:cNvSpPr>
          <p:nvPr>
            <p:ph type="sldImg"/>
          </p:nvPr>
        </p:nvSpPr>
        <p:spPr>
          <a:xfrm>
            <a:off x="384175" y="687388"/>
            <a:ext cx="6089650" cy="3425825"/>
          </a:xfrm>
          <a:ln/>
        </p:spPr>
      </p:sp>
      <p:sp>
        <p:nvSpPr>
          <p:cNvPr id="17412" name="Rectangle 3">
            <a:extLst>
              <a:ext uri="{FF2B5EF4-FFF2-40B4-BE49-F238E27FC236}">
                <a16:creationId xmlns:a16="http://schemas.microsoft.com/office/drawing/2014/main" id="{AEE1D71F-A0B1-4542-86C8-C06F05A339C5}"/>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Soils are classified in 2 groups: texture and hydrologic group.  Soil Texture includes particle size, organic matter, soil structure, and soil permeability.  The Soil Hydrologic group is a direct reflection of the infiltration rate of the soil.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3F462D9-5A14-4DF7-82D2-7C1934B63C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4861635-7BEF-49E7-83BC-DDAAB4CB941F}" type="slidenum">
              <a:rPr lang="en-US" altLang="en-US" smtClean="0"/>
              <a:pPr/>
              <a:t>8</a:t>
            </a:fld>
            <a:endParaRPr lang="en-US" altLang="en-US" dirty="0"/>
          </a:p>
        </p:txBody>
      </p:sp>
      <p:sp>
        <p:nvSpPr>
          <p:cNvPr id="19459" name="Rectangle 2">
            <a:extLst>
              <a:ext uri="{FF2B5EF4-FFF2-40B4-BE49-F238E27FC236}">
                <a16:creationId xmlns:a16="http://schemas.microsoft.com/office/drawing/2014/main" id="{2A65F08F-152B-4C5D-BC91-A5D03762005D}"/>
              </a:ext>
            </a:extLst>
          </p:cNvPr>
          <p:cNvSpPr>
            <a:spLocks noGrp="1" noRot="1" noChangeAspect="1" noChangeArrowheads="1" noTextEdit="1"/>
          </p:cNvSpPr>
          <p:nvPr>
            <p:ph type="sldImg"/>
          </p:nvPr>
        </p:nvSpPr>
        <p:spPr>
          <a:xfrm>
            <a:off x="384175" y="687388"/>
            <a:ext cx="6089650" cy="3425825"/>
          </a:xfrm>
          <a:ln/>
        </p:spPr>
      </p:sp>
      <p:sp>
        <p:nvSpPr>
          <p:cNvPr id="19460" name="Rectangle 3">
            <a:extLst>
              <a:ext uri="{FF2B5EF4-FFF2-40B4-BE49-F238E27FC236}">
                <a16:creationId xmlns:a16="http://schemas.microsoft.com/office/drawing/2014/main" id="{12991D5F-DB2B-4D44-BA2F-9309D3B596A8}"/>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Organic matter is decomposed plant and animal litter.  Soils with organic matter are less susceptible to erosion.  An example is grassed soil versus bare soil.  If the organic layer (the topsoil=O and A horizon) is left undisturbed, then soil erodibility will be much lower.</a:t>
            </a:r>
          </a:p>
          <a:p>
            <a:pPr eaLnBrk="1" hangingPunct="1"/>
            <a:endParaRPr lang="en-US" altLang="en-US" dirty="0"/>
          </a:p>
          <a:p>
            <a:pPr eaLnBrk="1" hangingPunct="1"/>
            <a:r>
              <a:rPr lang="en-US" altLang="en-US" dirty="0"/>
              <a:t>Soil structure is the arrangement of particles in the soil.  You want to try to keep original soil structure.  If compaction and grading occur during construction, it will destroy soil structure.</a:t>
            </a:r>
          </a:p>
          <a:p>
            <a:pPr eaLnBrk="1" hangingPunct="1"/>
            <a:endParaRPr lang="en-US" altLang="en-US" dirty="0"/>
          </a:p>
          <a:p>
            <a:pPr eaLnBrk="1" hangingPunct="1"/>
            <a:r>
              <a:rPr lang="en-US" altLang="en-US" dirty="0"/>
              <a:t>Soil Permeability refers to the ability of the soil to allow air and water through it.  Texture, organic matter, and structure all contribute to permeability.  For example, larger particles(sand) allow spaces in between the particles, therefore allowing more water to permeate into the soil in between the large particles.  </a:t>
            </a:r>
          </a:p>
          <a:p>
            <a:pPr eaLnBrk="1" hangingPunct="1"/>
            <a:endParaRPr lang="en-US" altLang="en-US" dirty="0"/>
          </a:p>
          <a:p>
            <a:pPr eaLnBrk="1" hangingPunct="1"/>
            <a:r>
              <a:rPr lang="en-US" altLang="en-US" dirty="0"/>
              <a:t>Sand acts like a sponge.  As you increase a soil’s permeability, more rainfall can be absorbed and you will decrease runoff potential.  Whereas, clay and muck particles are small and can easily bind together leaving very little space between each soil particle.  So not a lot of water can penetrate into this soil.  As a result, runoff and soil erodibility potential is much higher.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7B3877B6-9817-4336-B0A2-E0DFCD7D04FC}"/>
              </a:ext>
            </a:extLst>
          </p:cNvPr>
          <p:cNvSpPr>
            <a:spLocks noGrp="1" noRot="1" noChangeAspect="1" noChangeArrowheads="1" noTextEdit="1"/>
          </p:cNvSpPr>
          <p:nvPr>
            <p:ph type="sldImg"/>
          </p:nvPr>
        </p:nvSpPr>
        <p:spPr>
          <a:xfrm>
            <a:off x="381000" y="685800"/>
            <a:ext cx="6096000" cy="3429000"/>
          </a:xfrm>
          <a:ln/>
        </p:spPr>
      </p:sp>
      <p:sp>
        <p:nvSpPr>
          <p:cNvPr id="25603" name="Notes Placeholder 2">
            <a:extLst>
              <a:ext uri="{FF2B5EF4-FFF2-40B4-BE49-F238E27FC236}">
                <a16:creationId xmlns:a16="http://schemas.microsoft.com/office/drawing/2014/main" id="{E4ED8BF4-87E4-4A98-A464-89F0303945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5604" name="Slide Number Placeholder 3">
            <a:extLst>
              <a:ext uri="{FF2B5EF4-FFF2-40B4-BE49-F238E27FC236}">
                <a16:creationId xmlns:a16="http://schemas.microsoft.com/office/drawing/2014/main" id="{F037E26A-D7B0-4C6F-BD72-C243ADC692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C8DD914-9B91-401F-B3FC-8AC01DF844BF}" type="slidenum">
              <a:rPr lang="en-US" altLang="en-US" smtClean="0"/>
              <a:pPr/>
              <a:t>10</a:t>
            </a:fld>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759B7DEC-2C76-48B4-B8E4-5B8712E202D7}"/>
              </a:ext>
            </a:extLst>
          </p:cNvPr>
          <p:cNvSpPr>
            <a:spLocks noGrp="1" noRot="1" noChangeAspect="1" noChangeArrowheads="1" noTextEdit="1"/>
          </p:cNvSpPr>
          <p:nvPr>
            <p:ph type="sldImg"/>
          </p:nvPr>
        </p:nvSpPr>
        <p:spPr>
          <a:xfrm>
            <a:off x="381000" y="685800"/>
            <a:ext cx="6096000" cy="3429000"/>
          </a:xfrm>
          <a:ln/>
        </p:spPr>
      </p:sp>
      <p:sp>
        <p:nvSpPr>
          <p:cNvPr id="27651" name="Notes Placeholder 2">
            <a:extLst>
              <a:ext uri="{FF2B5EF4-FFF2-40B4-BE49-F238E27FC236}">
                <a16:creationId xmlns:a16="http://schemas.microsoft.com/office/drawing/2014/main" id="{BAE8BEBB-77C3-4FB1-B9F4-9D6658A97C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 soil’s properties will affect its ability to support heavy loads, percolate rainwater, grow vegetation, etc.  Erodibility is often referred to as the Factor K.  The slope of the land will affect runoff potential, the longer and steeper the slope, the more potential for soil loss.  The shrink-swell property of soil can play an important roll in determining what is constructed on top of that soil.  For instance, soils with a high shrink-swell capability will shrink when dry and swell when wet.  You probably do not want to build a building or other structure on top of this type of soil which is constantly changing.  Flood hazard refers to the soils typically found in floodplain area, such as depressional areas,  wetlands, etc.  Soil pH doesn’t really have an effect on construction activities, but it can play an important role in post-construction landscaping.  If a soil has too high or low pH, it may affect how well the planted landscape grows.  Soil wetness refers to the seasonal water table.  Some soils will have water tables that remain at the surface or pond above the surface for a few months out of the year.  Depth to bedrock is an important property to know especially when you’re digging ponds.  You also want to be aware of the depth to the clay layer or </a:t>
            </a:r>
            <a:r>
              <a:rPr lang="en-US" altLang="en-US" dirty="0" err="1"/>
              <a:t>spodic</a:t>
            </a:r>
            <a:r>
              <a:rPr lang="en-US" altLang="en-US" dirty="0"/>
              <a:t> horizon.</a:t>
            </a:r>
          </a:p>
          <a:p>
            <a:endParaRPr lang="en-US" altLang="en-US" dirty="0"/>
          </a:p>
        </p:txBody>
      </p:sp>
      <p:sp>
        <p:nvSpPr>
          <p:cNvPr id="27652" name="Slide Number Placeholder 3">
            <a:extLst>
              <a:ext uri="{FF2B5EF4-FFF2-40B4-BE49-F238E27FC236}">
                <a16:creationId xmlns:a16="http://schemas.microsoft.com/office/drawing/2014/main" id="{5139CFCC-CB8F-4C8B-9208-95DB4BC5CA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260864-6CE9-450C-AD48-175E1305D00C}" type="slidenum">
              <a:rPr lang="en-US" altLang="en-US" smtClean="0"/>
              <a:pPr/>
              <a:t>11</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1509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02627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4217189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3"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6"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80"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42477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7"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40"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4"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2712233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80"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40"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434460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722273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2221516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91"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8"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5233778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6"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3"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2996724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2"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2123217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2" name="Picture 1" descr="Florida Department of Environmental Protection Logo">
            <a:extLst>
              <a:ext uri="{FF2B5EF4-FFF2-40B4-BE49-F238E27FC236}">
                <a16:creationId xmlns:a16="http://schemas.microsoft.com/office/drawing/2014/main" id="{393556CC-F285-4391-A3ED-F95CFEFD4ABA}"/>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3981786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6"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113278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8" y="1580868"/>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516722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90"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2248659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13"/>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40414584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81" y="1719470"/>
            <a:ext cx="5695121" cy="4212692"/>
          </a:xfrm>
          <a:prstGeom prst="rect">
            <a:avLst/>
          </a:prstGeom>
          <a:noFill/>
        </p:spPr>
        <p:txBody>
          <a:bodyPr wrap="square" rtlCol="0">
            <a:spAutoFit/>
          </a:bodyPr>
          <a:lstStyle/>
          <a:p>
            <a:r>
              <a:rPr lang="en-US" sz="1575" b="1" dirty="0">
                <a:latin typeface="Verdana" panose="020B0604030504040204" pitchFamily="34" charset="0"/>
                <a:ea typeface="Verdana" panose="020B0604030504040204" pitchFamily="34" charset="0"/>
                <a:cs typeface="Verdana" panose="020B0604030504040204" pitchFamily="34" charset="0"/>
              </a:rPr>
              <a:t>VERDANA</a:t>
            </a:r>
          </a:p>
          <a:p>
            <a:endParaRPr lang="en-US" sz="1575" b="1" dirty="0">
              <a:latin typeface="Verdana" panose="020B0604030504040204" pitchFamily="34" charset="0"/>
              <a:ea typeface="Verdana" panose="020B0604030504040204" pitchFamily="34" charset="0"/>
              <a:cs typeface="Verdana" panose="020B0604030504040204" pitchFamily="34" charset="0"/>
            </a:endParaRPr>
          </a:p>
          <a:p>
            <a:r>
              <a:rPr lang="en-US" sz="1575" b="1" dirty="0">
                <a:latin typeface="Verdana" panose="020B0604030504040204" pitchFamily="34" charset="0"/>
                <a:ea typeface="Verdana" panose="020B0604030504040204" pitchFamily="34" charset="0"/>
                <a:cs typeface="Verdana" panose="020B0604030504040204" pitchFamily="34" charset="0"/>
              </a:rPr>
              <a:t>The Florida Department </a:t>
            </a:r>
          </a:p>
          <a:p>
            <a:r>
              <a:rPr lang="en-US" sz="1575" b="1" dirty="0">
                <a:latin typeface="Verdana" panose="020B0604030504040204" pitchFamily="34" charset="0"/>
                <a:ea typeface="Verdana" panose="020B0604030504040204" pitchFamily="34" charset="0"/>
                <a:cs typeface="Verdana" panose="020B0604030504040204" pitchFamily="34" charset="0"/>
              </a:rPr>
              <a:t>of Environmental Protection </a:t>
            </a:r>
            <a:endParaRPr lang="en-US" sz="1575" dirty="0">
              <a:latin typeface="Verdana" panose="020B0604030504040204" pitchFamily="34" charset="0"/>
              <a:ea typeface="Verdana" panose="020B0604030504040204" pitchFamily="34" charset="0"/>
              <a:cs typeface="Verdana" panose="020B0604030504040204" pitchFamily="34" charset="0"/>
            </a:endParaRPr>
          </a:p>
          <a:p>
            <a:endParaRPr lang="en-US" sz="1575" dirty="0">
              <a:latin typeface="Verdana" panose="020B0604030504040204" pitchFamily="34" charset="0"/>
              <a:ea typeface="Verdana" panose="020B0604030504040204" pitchFamily="34" charset="0"/>
              <a:cs typeface="Verdana" panose="020B0604030504040204" pitchFamily="34" charset="0"/>
            </a:endParaRPr>
          </a:p>
          <a:p>
            <a:r>
              <a:rPr lang="en-US" sz="1575"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575" dirty="0">
              <a:latin typeface="Verdana" panose="020B0604030504040204" pitchFamily="34" charset="0"/>
              <a:ea typeface="Verdana" panose="020B0604030504040204" pitchFamily="34" charset="0"/>
              <a:cs typeface="Verdana" panose="020B0604030504040204" pitchFamily="34" charset="0"/>
            </a:endParaRPr>
          </a:p>
          <a:p>
            <a:r>
              <a:rPr lang="en-US" sz="1575"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sz="1575"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sz="1575" dirty="0">
              <a:latin typeface="Verdana" panose="020B0604030504040204" pitchFamily="34" charset="0"/>
              <a:ea typeface="Verdana" panose="020B0604030504040204" pitchFamily="34" charset="0"/>
              <a:cs typeface="Verdana" panose="020B0604030504040204" pitchFamily="34" charset="0"/>
            </a:endParaRPr>
          </a:p>
          <a:p>
            <a:endParaRPr lang="en-US" sz="1575"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3" y="1719471"/>
            <a:ext cx="5695121" cy="4212692"/>
          </a:xfrm>
          <a:prstGeom prst="rect">
            <a:avLst/>
          </a:prstGeom>
          <a:noFill/>
        </p:spPr>
        <p:txBody>
          <a:bodyPr wrap="square" rtlCol="0">
            <a:spAutoFit/>
          </a:bodyPr>
          <a:lstStyle/>
          <a:p>
            <a:r>
              <a:rPr lang="en-US" sz="1575" b="1" dirty="0">
                <a:latin typeface="Arial" panose="020B0604020202020204" pitchFamily="34" charset="0"/>
                <a:ea typeface="Verdana" panose="020B0604030504040204" pitchFamily="34" charset="0"/>
                <a:cs typeface="Arial" panose="020B0604020202020204" pitchFamily="34" charset="0"/>
              </a:rPr>
              <a:t>ARIAL</a:t>
            </a:r>
          </a:p>
          <a:p>
            <a:endParaRPr lang="en-US" sz="1575" b="1" dirty="0">
              <a:latin typeface="Arial" panose="020B0604020202020204" pitchFamily="34" charset="0"/>
              <a:ea typeface="Verdana" panose="020B0604030504040204" pitchFamily="34" charset="0"/>
              <a:cs typeface="Arial" panose="020B0604020202020204" pitchFamily="34" charset="0"/>
            </a:endParaRPr>
          </a:p>
          <a:p>
            <a:r>
              <a:rPr lang="en-US" sz="1575" b="1" dirty="0">
                <a:latin typeface="Arial" panose="020B0604020202020204" pitchFamily="34" charset="0"/>
                <a:ea typeface="Verdana" panose="020B0604030504040204" pitchFamily="34" charset="0"/>
                <a:cs typeface="Arial" panose="020B0604020202020204" pitchFamily="34" charset="0"/>
              </a:rPr>
              <a:t>The Florida Department </a:t>
            </a:r>
          </a:p>
          <a:p>
            <a:r>
              <a:rPr lang="en-US" sz="1575" b="1" dirty="0">
                <a:latin typeface="Arial" panose="020B0604020202020204" pitchFamily="34" charset="0"/>
                <a:ea typeface="Verdana" panose="020B0604030504040204" pitchFamily="34" charset="0"/>
                <a:cs typeface="Arial" panose="020B0604020202020204" pitchFamily="34" charset="0"/>
              </a:rPr>
              <a:t>of Environmental Protection </a:t>
            </a:r>
            <a:endParaRPr lang="en-US" sz="1575" dirty="0">
              <a:latin typeface="Arial" panose="020B0604020202020204" pitchFamily="34" charset="0"/>
              <a:ea typeface="Verdana" panose="020B0604030504040204" pitchFamily="34" charset="0"/>
              <a:cs typeface="Arial" panose="020B0604020202020204" pitchFamily="34" charset="0"/>
            </a:endParaRPr>
          </a:p>
          <a:p>
            <a:endParaRPr lang="en-US" sz="1575" dirty="0">
              <a:latin typeface="Arial" panose="020B0604020202020204" pitchFamily="34" charset="0"/>
              <a:ea typeface="Verdana" panose="020B0604030504040204" pitchFamily="34" charset="0"/>
              <a:cs typeface="Arial" panose="020B0604020202020204" pitchFamily="34" charset="0"/>
            </a:endParaRPr>
          </a:p>
          <a:p>
            <a:r>
              <a:rPr lang="en-US" sz="1575"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575" dirty="0">
              <a:latin typeface="Arial" panose="020B0604020202020204" pitchFamily="34" charset="0"/>
              <a:ea typeface="Verdana" panose="020B0604030504040204" pitchFamily="34" charset="0"/>
              <a:cs typeface="Arial" panose="020B0604020202020204" pitchFamily="34" charset="0"/>
            </a:endParaRPr>
          </a:p>
          <a:p>
            <a:r>
              <a:rPr lang="en-US" sz="1575" dirty="0">
                <a:latin typeface="Arial" panose="020B0604020202020204" pitchFamily="34" charset="0"/>
                <a:ea typeface="Verdana" panose="020B0604030504040204" pitchFamily="34" charset="0"/>
                <a:cs typeface="Arial" panose="020B0604020202020204" pitchFamily="34" charset="0"/>
              </a:rPr>
              <a:t>Header Font Size: 24 - 40</a:t>
            </a:r>
          </a:p>
          <a:p>
            <a:r>
              <a:rPr lang="en-US" sz="1575" dirty="0">
                <a:latin typeface="Arial" panose="020B0604020202020204" pitchFamily="34" charset="0"/>
                <a:ea typeface="Verdana" panose="020B0604030504040204" pitchFamily="34" charset="0"/>
                <a:cs typeface="Arial" panose="020B0604020202020204" pitchFamily="34" charset="0"/>
              </a:rPr>
              <a:t>Body Font Size: 18 - 24</a:t>
            </a:r>
          </a:p>
          <a:p>
            <a:endParaRPr lang="en-US" sz="1575" dirty="0">
              <a:latin typeface="Arial" panose="020B0604020202020204" pitchFamily="34" charset="0"/>
              <a:ea typeface="Verdana" panose="020B0604030504040204" pitchFamily="34" charset="0"/>
              <a:cs typeface="Arial" panose="020B0604020202020204" pitchFamily="34" charset="0"/>
            </a:endParaRPr>
          </a:p>
          <a:p>
            <a:endParaRPr lang="en-US" sz="1575" dirty="0">
              <a:latin typeface="Arial" panose="020B0604020202020204" pitchFamily="34" charset="0"/>
              <a:ea typeface="Verdana" panose="020B0604030504040204" pitchFamily="34" charset="0"/>
              <a:cs typeface="Arial" panose="020B0604020202020204" pitchFamily="34" charset="0"/>
            </a:endParaRPr>
          </a:p>
          <a:p>
            <a:endParaRPr lang="en-US" sz="1575"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6" y="397741"/>
            <a:ext cx="7564581" cy="387286"/>
          </a:xfrm>
          <a:prstGeom prst="rect">
            <a:avLst/>
          </a:prstGeom>
          <a:noFill/>
        </p:spPr>
        <p:txBody>
          <a:bodyPr wrap="square" rtlCol="0">
            <a:spAutoFit/>
          </a:bodyPr>
          <a:lstStyle/>
          <a:p>
            <a:pPr>
              <a:lnSpc>
                <a:spcPts val="2250"/>
              </a:lnSpc>
            </a:pPr>
            <a:r>
              <a:rPr lang="en-US" sz="1969"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1969"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672776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3742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09116E-480F-4255-886C-EC9027577E34}"/>
              </a:ext>
            </a:extLst>
          </p:cNvPr>
          <p:cNvSpPr>
            <a:spLocks noGrp="1"/>
          </p:cNvSpPr>
          <p:nvPr>
            <p:ph type="sldNum" sz="quarter" idx="10"/>
          </p:nvPr>
        </p:nvSpPr>
        <p:spPr/>
        <p:txBody>
          <a:bodyPr/>
          <a:lstStyle/>
          <a:p>
            <a:fld id="{8AC112DA-B6CA-4C49-8993-1E516C45863D}" type="slidenum">
              <a:rPr lang="en-US" smtClean="0"/>
              <a:t>‹#›</a:t>
            </a:fld>
            <a:endParaRPr lang="en-US"/>
          </a:p>
        </p:txBody>
      </p:sp>
    </p:spTree>
    <p:extLst>
      <p:ext uri="{BB962C8B-B14F-4D97-AF65-F5344CB8AC3E}">
        <p14:creationId xmlns:p14="http://schemas.microsoft.com/office/powerpoint/2010/main" val="35398097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2"/>
            <a:ext cx="11582400" cy="2286001"/>
          </a:xfrm>
          <a:prstGeom prst="rect">
            <a:avLst/>
          </a:prstGeom>
        </p:spPr>
        <p:txBody>
          <a:bodyPr anchor="b">
            <a:normAutofit/>
          </a:bodyPr>
          <a:lstStyle>
            <a:lvl1pPr algn="ctr">
              <a:lnSpc>
                <a:spcPct val="100000"/>
              </a:lnSpc>
              <a:defRPr sz="36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100">
                <a:ln>
                  <a:solidFill>
                    <a:schemeClr val="accent4"/>
                  </a:solidFill>
                </a:ln>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Name / Division / Date</a:t>
            </a:r>
          </a:p>
        </p:txBody>
      </p:sp>
      <p:sp>
        <p:nvSpPr>
          <p:cNvPr id="5" name="Footer Placeholder 4"/>
          <p:cNvSpPr>
            <a:spLocks noGrp="1"/>
          </p:cNvSpPr>
          <p:nvPr>
            <p:ph type="ftr" sz="quarter" idx="11"/>
          </p:nvPr>
        </p:nvSpPr>
        <p:spPr>
          <a:xfrm>
            <a:off x="3048000" y="6356354"/>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3"/>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100" dirty="0">
              <a:latin typeface="Arial" panose="020B0604020202020204" pitchFamily="34" charset="0"/>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700" y="457200"/>
            <a:ext cx="1351721" cy="914400"/>
          </a:xfrm>
          <a:prstGeom prst="rect">
            <a:avLst/>
          </a:prstGeom>
        </p:spPr>
      </p:pic>
    </p:spTree>
    <p:extLst>
      <p:ext uri="{BB962C8B-B14F-4D97-AF65-F5344CB8AC3E}">
        <p14:creationId xmlns:p14="http://schemas.microsoft.com/office/powerpoint/2010/main" val="347827366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a:spcBef>
                <a:spcPct val="50000"/>
              </a:spcBef>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849910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a:spcBef>
                <a:spcPct val="50000"/>
              </a:spcBef>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2533219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5" name="Rectangle 4">
            <a:extLst>
              <a:ext uri="{FF2B5EF4-FFF2-40B4-BE49-F238E27FC236}">
                <a16:creationId xmlns:a16="http://schemas.microsoft.com/office/drawing/2014/main" id="{3A8D8CAB-51FF-BF49-9097-35CC33F1964E}"/>
              </a:ext>
            </a:extLst>
          </p:cNvPr>
          <p:cNvSpPr/>
          <p:nvPr userDrawn="1"/>
        </p:nvSpPr>
        <p:spPr>
          <a:xfrm>
            <a:off x="1" y="1249312"/>
            <a:ext cx="1469571" cy="56086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3"/>
            <a:ext cx="1062435" cy="1062435"/>
          </a:xfrm>
          <a:prstGeom prst="rect">
            <a:avLst/>
          </a:prstGeom>
        </p:spPr>
      </p:pic>
    </p:spTree>
    <p:extLst>
      <p:ext uri="{BB962C8B-B14F-4D97-AF65-F5344CB8AC3E}">
        <p14:creationId xmlns:p14="http://schemas.microsoft.com/office/powerpoint/2010/main" val="14884401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a:spcBef>
                <a:spcPct val="50000"/>
              </a:spcBef>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16160040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895600"/>
            <a:ext cx="115824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z="2400" smtClean="0">
                <a:solidFill>
                  <a:srgbClr val="41453B"/>
                </a:solidFill>
                <a:effectLst>
                  <a:outerShdw blurRad="38100" dist="38100" dir="2700000" algn="tl">
                    <a:srgbClr val="000000">
                      <a:alpha val="43137"/>
                    </a:srgbClr>
                  </a:outerShdw>
                </a:effectLst>
              </a:rPr>
              <a:pPr>
                <a:spcBef>
                  <a:spcPct val="50000"/>
                </a:spcBef>
                <a:defRPr/>
              </a:pPr>
              <a:t>11/8/2022</a:t>
            </a:fld>
            <a:endParaRPr lang="en-US" sz="2400" dirty="0">
              <a:solidFill>
                <a:srgbClr val="41453B"/>
              </a:solidFill>
              <a:effectLst>
                <a:outerShdw blurRad="38100" dist="38100" dir="2700000" algn="tl">
                  <a:srgbClr val="000000">
                    <a:alpha val="43137"/>
                  </a:srgbClr>
                </a:outerShdw>
              </a:effectLst>
            </a:endParaRPr>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sz="2400" dirty="0">
              <a:solidFill>
                <a:srgbClr val="41453B"/>
              </a:solidFill>
              <a:effectLst>
                <a:outerShdw blurRad="38100" dist="38100" dir="2700000" algn="tl">
                  <a:srgbClr val="000000">
                    <a:alpha val="43137"/>
                  </a:srgbClr>
                </a:outerShdw>
              </a:effectLst>
            </a:endParaRPr>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12192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9704646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304800" y="1810858"/>
            <a:ext cx="115824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dirty="0">
              <a:ln>
                <a:noFill/>
              </a:ln>
              <a:solidFill>
                <a:srgbClr val="ABE1FA">
                  <a:lumMod val="75000"/>
                </a:srgbClr>
              </a:solidFill>
              <a:effectLst>
                <a:outerShdw blurRad="38100" dist="38100" dir="2700000" algn="tl">
                  <a:srgbClr val="000000">
                    <a:alpha val="43137"/>
                  </a:srgbClr>
                </a:outerShdw>
              </a:effectLst>
              <a:uLnTx/>
              <a:uFillTx/>
              <a:latin typeface="Arial" panose="020B0604020202020204" pitchFamily="34" charset="0"/>
              <a:ea typeface="+mj-ea"/>
              <a:cs typeface="+mj-cs"/>
            </a:endParaRPr>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z="2400" smtClean="0">
                <a:solidFill>
                  <a:srgbClr val="41453B"/>
                </a:solidFill>
                <a:effectLst>
                  <a:outerShdw blurRad="38100" dist="38100" dir="2700000" algn="tl">
                    <a:srgbClr val="000000">
                      <a:alpha val="43137"/>
                    </a:srgbClr>
                  </a:outerShdw>
                </a:effectLst>
              </a:rPr>
              <a:pPr>
                <a:spcBef>
                  <a:spcPct val="50000"/>
                </a:spcBef>
                <a:defRPr/>
              </a:pPr>
              <a:t>11/8/2022</a:t>
            </a:fld>
            <a:endParaRPr lang="en-US" sz="2400" dirty="0">
              <a:solidFill>
                <a:srgbClr val="41453B"/>
              </a:solidFill>
              <a:effectLst>
                <a:outerShdw blurRad="38100" dist="38100" dir="2700000" algn="tl">
                  <a:srgbClr val="000000">
                    <a:alpha val="43137"/>
                  </a:srgbClr>
                </a:outerShdw>
              </a:effectLst>
            </a:endParaRPr>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445769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z="2400" smtClean="0">
                <a:solidFill>
                  <a:srgbClr val="41453B"/>
                </a:solidFill>
                <a:effectLst>
                  <a:outerShdw blurRad="38100" dist="38100" dir="2700000" algn="tl">
                    <a:srgbClr val="000000">
                      <a:alpha val="43137"/>
                    </a:srgbClr>
                  </a:outerShdw>
                </a:effectLst>
              </a:rPr>
              <a:pPr>
                <a:spcBef>
                  <a:spcPct val="50000"/>
                </a:spcBef>
                <a:defRPr/>
              </a:pPr>
              <a:t>11/8/2022</a:t>
            </a:fld>
            <a:endParaRPr lang="en-US" sz="2400" dirty="0">
              <a:solidFill>
                <a:srgbClr val="41453B"/>
              </a:solidFill>
              <a:effectLst>
                <a:outerShdw blurRad="38100" dist="38100" dir="2700000" algn="tl">
                  <a:srgbClr val="000000">
                    <a:alpha val="43137"/>
                  </a:srgbClr>
                </a:outerShdw>
              </a:effectLst>
            </a:endParaRPr>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129713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304800" y="6356352"/>
            <a:ext cx="2743200" cy="365125"/>
          </a:xfrm>
          <a:prstGeom prst="rect">
            <a:avLst/>
          </a:prstGeom>
        </p:spPr>
        <p:txBody>
          <a:bodyPr/>
          <a:lstStyle>
            <a:lvl1pPr>
              <a:defRPr sz="2000">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mtClean="0">
                <a:solidFill>
                  <a:srgbClr val="41453B"/>
                </a:solidFill>
                <a:effectLst>
                  <a:outerShdw blurRad="38100" dist="38100" dir="2700000" algn="tl">
                    <a:srgbClr val="000000">
                      <a:alpha val="43137"/>
                    </a:srgbClr>
                  </a:outerShdw>
                </a:effectLst>
              </a:rPr>
              <a:pPr>
                <a:spcBef>
                  <a:spcPct val="50000"/>
                </a:spcBef>
                <a:defRPr/>
              </a:pPr>
              <a:t>11/8/2022</a:t>
            </a:fld>
            <a:endParaRPr lang="en-US" dirty="0">
              <a:solidFill>
                <a:srgbClr val="41453B"/>
              </a:solidFill>
              <a:effectLst>
                <a:outerShdw blurRad="38100" dist="38100" dir="2700000" algn="tl">
                  <a:srgbClr val="000000">
                    <a:alpha val="43137"/>
                  </a:srgbClr>
                </a:outerShdw>
              </a:effectLst>
            </a:endParaRPr>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3352800" y="6356352"/>
            <a:ext cx="5486400" cy="365125"/>
          </a:xfrm>
          <a:prstGeom prst="rect">
            <a:avLst/>
          </a:prstGeom>
        </p:spPr>
        <p:txBody>
          <a:bodyPr/>
          <a:lstStyle>
            <a:lvl1pPr algn="ctr">
              <a:defRPr sz="2000">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39822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304800" y="1828801"/>
            <a:ext cx="37592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4165600" y="1828802"/>
            <a:ext cx="38608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8128000" y="1820387"/>
            <a:ext cx="37592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3048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4165600" y="3994152"/>
            <a:ext cx="38608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81280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z="2400" smtClean="0">
                <a:solidFill>
                  <a:srgbClr val="41453B"/>
                </a:solidFill>
                <a:effectLst>
                  <a:outerShdw blurRad="38100" dist="38100" dir="2700000" algn="tl">
                    <a:srgbClr val="000000">
                      <a:alpha val="43137"/>
                    </a:srgbClr>
                  </a:outerShdw>
                </a:effectLst>
              </a:rPr>
              <a:pPr>
                <a:spcBef>
                  <a:spcPct val="50000"/>
                </a:spcBef>
                <a:defRPr/>
              </a:pPr>
              <a:t>11/8/2022</a:t>
            </a:fld>
            <a:endParaRPr lang="en-US" sz="2400" dirty="0">
              <a:solidFill>
                <a:srgbClr val="41453B"/>
              </a:solidFill>
              <a:effectLst>
                <a:outerShdw blurRad="38100" dist="38100" dir="2700000" algn="tl">
                  <a:srgbClr val="000000">
                    <a:alpha val="43137"/>
                  </a:srgbClr>
                </a:outerShdw>
              </a:effectLst>
            </a:endParaRPr>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133380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a:spcBef>
                <a:spcPct val="50000"/>
              </a:spcBef>
              <a:defRPr/>
            </a:pPr>
            <a:fld id="{FB443F99-6EB6-46CC-86D5-94FF1EFD9838}" type="datetime1">
              <a:rPr lang="en-US" sz="2400" smtClean="0">
                <a:solidFill>
                  <a:srgbClr val="41453B"/>
                </a:solidFill>
                <a:effectLst>
                  <a:outerShdw blurRad="38100" dist="38100" dir="2700000" algn="tl">
                    <a:srgbClr val="000000">
                      <a:alpha val="43137"/>
                    </a:srgbClr>
                  </a:outerShdw>
                </a:effectLst>
              </a:rPr>
              <a:pPr>
                <a:spcBef>
                  <a:spcPct val="50000"/>
                </a:spcBef>
                <a:defRPr/>
              </a:pPr>
              <a:t>11/8/2022</a:t>
            </a:fld>
            <a:endParaRPr lang="en-US" sz="2400" dirty="0">
              <a:solidFill>
                <a:srgbClr val="41453B"/>
              </a:solidFill>
              <a:effectLst>
                <a:outerShdw blurRad="38100" dist="38100" dir="2700000" algn="tl">
                  <a:srgbClr val="000000">
                    <a:alpha val="43137"/>
                  </a:srgbClr>
                </a:outerShdw>
              </a:effectLst>
            </a:endParaRPr>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a:spcBef>
                <a:spcPct val="50000"/>
              </a:spcBef>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51124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9027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40414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0315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4"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9053706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E15F2A88-A340-4293-B290-7A28FD91AE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09A5D292-4E04-46BF-AAF4-062270B52B33}"/>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3D7FCAEF-6176-4233-AB15-1EF9A68F0119}"/>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14" descr="Florida Department of Environmental Protection Logo">
              <a:extLst>
                <a:ext uri="{FF2B5EF4-FFF2-40B4-BE49-F238E27FC236}">
                  <a16:creationId xmlns:a16="http://schemas.microsoft.com/office/drawing/2014/main" id="{31A43057-49E7-42DF-B9FC-ED7DD796D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a:extLst>
              <a:ext uri="{FF2B5EF4-FFF2-40B4-BE49-F238E27FC236}">
                <a16:creationId xmlns:a16="http://schemas.microsoft.com/office/drawing/2014/main" id="{06CDB77F-B982-324E-961F-B62F9D99A8AD}"/>
              </a:ext>
            </a:extLst>
          </p:cNvPr>
          <p:cNvSpPr>
            <a:spLocks noGrp="1"/>
          </p:cNvSpPr>
          <p:nvPr>
            <p:ph idx="1"/>
          </p:nvPr>
        </p:nvSpPr>
        <p:spPr>
          <a:xfrm>
            <a:off x="838200" y="2874723"/>
            <a:ext cx="10515600" cy="3302240"/>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34375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78286020"/>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9"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Tree>
    <p:extLst>
      <p:ext uri="{BB962C8B-B14F-4D97-AF65-F5344CB8AC3E}">
        <p14:creationId xmlns:p14="http://schemas.microsoft.com/office/powerpoint/2010/main" val="4074514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2"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2681590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5"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771688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6"/>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264321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6"/>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962699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4"/>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2"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9"/>
          <a:stretch>
            <a:fillRect/>
          </a:stretch>
        </p:blipFill>
        <p:spPr>
          <a:xfrm>
            <a:off x="203569" y="93443"/>
            <a:ext cx="1062435" cy="1062435"/>
          </a:xfrm>
          <a:prstGeom prst="rect">
            <a:avLst/>
          </a:prstGeom>
        </p:spPr>
      </p:pic>
    </p:spTree>
    <p:extLst>
      <p:ext uri="{BB962C8B-B14F-4D97-AF65-F5344CB8AC3E}">
        <p14:creationId xmlns:p14="http://schemas.microsoft.com/office/powerpoint/2010/main" val="3324925780"/>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 id="2147483974" r:id="rId18"/>
    <p:sldLayoutId id="2147483975" r:id="rId19"/>
    <p:sldLayoutId id="2147483976" r:id="rId20"/>
    <p:sldLayoutId id="2147483977" r:id="rId21"/>
    <p:sldLayoutId id="2147483978" r:id="rId22"/>
    <p:sldLayoutId id="2147483979" r:id="rId23"/>
    <p:sldLayoutId id="2147483980" r:id="rId24"/>
    <p:sldLayoutId id="2147483981" r:id="rId25"/>
    <p:sldLayoutId id="2147483982" r:id="rId26"/>
    <p:sldLayoutId id="2147483983" r:id="rId27"/>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71" userDrawn="1">
          <p15:clr>
            <a:srgbClr val="F26B43"/>
          </p15:clr>
        </p15:guide>
        <p15:guide id="2" orient="horz" pos="48" userDrawn="1">
          <p15:clr>
            <a:srgbClr val="F26B43"/>
          </p15:clr>
        </p15:guide>
        <p15:guide id="3" orient="horz" pos="4272" userDrawn="1">
          <p15:clr>
            <a:srgbClr val="F26B43"/>
          </p15:clr>
        </p15:guide>
        <p15:guide id="4" pos="1348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C0D148B1-2D98-45E8-A7D2-E88121981E67}" type="slidenum">
              <a:rPr kumimoji="0" lang="en-US" sz="1800" b="0" i="0" u="none" strike="noStrike" kern="1200" cap="none" spc="0" normalizeH="0" baseline="0" noProof="0" smtClean="0">
                <a:ln>
                  <a:noFill/>
                </a:ln>
                <a:solidFill>
                  <a:srgbClr val="41453B"/>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50000"/>
                </a:spcBef>
                <a:spcAft>
                  <a:spcPct val="0"/>
                </a:spcAft>
                <a:buClrTx/>
                <a:buSzTx/>
                <a:buFontTx/>
                <a:buNone/>
                <a:tabLst/>
                <a:defRPr/>
              </a:pPr>
              <a:t>‹#›</a:t>
            </a:fld>
            <a:r>
              <a:rPr kumimoji="0" lang="en-US" sz="1800" b="0" i="0" u="none" strike="noStrike" kern="1200" cap="none" spc="0" normalizeH="0" baseline="0" noProof="0" dirty="0">
                <a:ln>
                  <a:noFill/>
                </a:ln>
                <a:solidFill>
                  <a:srgbClr val="43503B"/>
                </a:solidFill>
                <a:effectLst>
                  <a:outerShdw blurRad="38100" dist="38100" dir="2700000" algn="tl">
                    <a:srgbClr val="000000">
                      <a:alpha val="43137"/>
                    </a:srgbClr>
                  </a:outerShdw>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2324811391"/>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http://websoilsurvey.nrcs.usda.gov/" TargetMode="Externa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124" name="Date Placeholder 3">
            <a:extLst>
              <a:ext uri="{FF2B5EF4-FFF2-40B4-BE49-F238E27FC236}">
                <a16:creationId xmlns:a16="http://schemas.microsoft.com/office/drawing/2014/main" id="{571D66F5-43A1-46EA-BA3E-63317D3FF0DA}"/>
              </a:ext>
            </a:extLst>
          </p:cNvPr>
          <p:cNvSpPr>
            <a:spLocks noGrp="1" noChangeArrowheads="1"/>
          </p:cNvSpPr>
          <p:nvPr>
            <p:ph type="dt" sz="half" idx="4294967295"/>
          </p:nvPr>
        </p:nvSpPr>
        <p:spPr bwMode="auto">
          <a:xfrm>
            <a:off x="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0B9738B-18C4-414B-8F82-EFC98780758D}" type="datetime1">
              <a:rPr lang="en-US" altLang="en-US" smtClean="0">
                <a:solidFill>
                  <a:schemeClr val="bg1"/>
                </a:solidFill>
              </a:rPr>
              <a:pPr/>
              <a:t>11/8/2022</a:t>
            </a:fld>
            <a:endParaRPr lang="en-US" altLang="en-US" dirty="0">
              <a:solidFill>
                <a:schemeClr val="bg1"/>
              </a:solidFill>
            </a:endParaRPr>
          </a:p>
        </p:txBody>
      </p:sp>
      <p:sp>
        <p:nvSpPr>
          <p:cNvPr id="11" name="Rectangle 4">
            <a:extLst>
              <a:ext uri="{FF2B5EF4-FFF2-40B4-BE49-F238E27FC236}">
                <a16:creationId xmlns:a16="http://schemas.microsoft.com/office/drawing/2014/main" id="{FB311A22-0771-43EE-ADC4-C45DA2819BB1}"/>
              </a:ext>
            </a:extLst>
          </p:cNvPr>
          <p:cNvSpPr>
            <a:spLocks noChangeArrowheads="1"/>
          </p:cNvSpPr>
          <p:nvPr/>
        </p:nvSpPr>
        <p:spPr bwMode="auto">
          <a:xfrm>
            <a:off x="2286000" y="2367171"/>
            <a:ext cx="7239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6600" b="1" dirty="0">
                <a:latin typeface="Arial" panose="020B0604020202020204" pitchFamily="34" charset="0"/>
              </a:rPr>
              <a:t>Chapter 2</a:t>
            </a:r>
          </a:p>
          <a:p>
            <a:pPr algn="ctr">
              <a:lnSpc>
                <a:spcPct val="100000"/>
              </a:lnSpc>
              <a:spcBef>
                <a:spcPct val="0"/>
              </a:spcBef>
              <a:buFontTx/>
              <a:buNone/>
            </a:pPr>
            <a:r>
              <a:rPr lang="en-US" altLang="en-US" sz="6600" b="1" dirty="0">
                <a:latin typeface="Arial" panose="020B0604020202020204" pitchFamily="34" charset="0"/>
              </a:rPr>
              <a:t>Soils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Date Placeholder 3">
            <a:extLst>
              <a:ext uri="{FF2B5EF4-FFF2-40B4-BE49-F238E27FC236}">
                <a16:creationId xmlns:a16="http://schemas.microsoft.com/office/drawing/2014/main" id="{03B5FE5F-9CA5-4B4A-B3F1-8F913A7B65A8}"/>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D60663D-6008-4C97-8B4D-6864166A1D62}"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24578" name="Title 1">
            <a:extLst>
              <a:ext uri="{FF2B5EF4-FFF2-40B4-BE49-F238E27FC236}">
                <a16:creationId xmlns:a16="http://schemas.microsoft.com/office/drawing/2014/main" id="{C78C0C37-D866-481E-B47B-FCB40C7E5F65}"/>
              </a:ext>
            </a:extLst>
          </p:cNvPr>
          <p:cNvSpPr>
            <a:spLocks noGrp="1" noChangeArrowheads="1"/>
          </p:cNvSpPr>
          <p:nvPr>
            <p:ph type="title" idx="4294967295"/>
          </p:nvPr>
        </p:nvSpPr>
        <p:spPr>
          <a:xfrm>
            <a:off x="2288779" y="328297"/>
            <a:ext cx="7614443" cy="758824"/>
          </a:xfrm>
          <a:prstGeom prst="rect">
            <a:avLst/>
          </a:prstGeom>
        </p:spPr>
        <p:txBody>
          <a:bodyPr/>
          <a:lstStyle/>
          <a:p>
            <a:pPr algn="ctr" eaLnBrk="1" hangingPunct="1"/>
            <a:r>
              <a:rPr lang="en-US" altLang="en-US" sz="4400" b="1" dirty="0">
                <a:solidFill>
                  <a:schemeClr val="bg1"/>
                </a:solidFill>
                <a:latin typeface="Arial" panose="020B0604020202020204" pitchFamily="34" charset="0"/>
              </a:rPr>
              <a:t>2.2.1 Soil Hydrologic Group	</a:t>
            </a:r>
          </a:p>
        </p:txBody>
      </p:sp>
      <p:sp>
        <p:nvSpPr>
          <p:cNvPr id="27651" name="Content Placeholder 2">
            <a:extLst>
              <a:ext uri="{FF2B5EF4-FFF2-40B4-BE49-F238E27FC236}">
                <a16:creationId xmlns:a16="http://schemas.microsoft.com/office/drawing/2014/main" id="{57CA8597-695B-4355-9233-3D277907379E}"/>
              </a:ext>
            </a:extLst>
          </p:cNvPr>
          <p:cNvSpPr>
            <a:spLocks noGrp="1" noChangeArrowheads="1"/>
          </p:cNvSpPr>
          <p:nvPr>
            <p:ph idx="4294967295"/>
          </p:nvPr>
        </p:nvSpPr>
        <p:spPr>
          <a:xfrm>
            <a:off x="460205" y="1265253"/>
            <a:ext cx="8005765" cy="5486400"/>
          </a:xfrm>
          <a:prstGeom prst="rect">
            <a:avLst/>
          </a:prstGeom>
          <a:noFill/>
        </p:spPr>
        <p:txBody>
          <a:bodyPr/>
          <a:lstStyle/>
          <a:p>
            <a:pPr marL="0" indent="0">
              <a:buNone/>
              <a:defRPr/>
            </a:pPr>
            <a:r>
              <a:rPr lang="en-US" altLang="en-US" sz="2400" dirty="0">
                <a:latin typeface="Arial" panose="020B0604020202020204" pitchFamily="34" charset="0"/>
              </a:rPr>
              <a:t>Hydrologic Groups Reflect Infiltration and Runoff Potential</a:t>
            </a:r>
          </a:p>
          <a:p>
            <a:pPr eaLnBrk="1" hangingPunct="1">
              <a:defRPr/>
            </a:pPr>
            <a:r>
              <a:rPr lang="en-US" altLang="en-US" sz="2400" dirty="0">
                <a:latin typeface="Arial" panose="020B0604020202020204" pitchFamily="34" charset="0"/>
              </a:rPr>
              <a:t>A-	Soils having high infiltration rates even when thoroughly wetted (low runoff 	potential)</a:t>
            </a:r>
          </a:p>
          <a:p>
            <a:pPr eaLnBrk="1" hangingPunct="1">
              <a:defRPr/>
            </a:pPr>
            <a:endParaRPr lang="en-US" altLang="en-US" sz="2400" dirty="0">
              <a:latin typeface="Arial" panose="020B0604020202020204" pitchFamily="34" charset="0"/>
            </a:endParaRPr>
          </a:p>
          <a:p>
            <a:pPr eaLnBrk="1" hangingPunct="1">
              <a:defRPr/>
            </a:pPr>
            <a:r>
              <a:rPr lang="en-US" altLang="en-US" sz="2400" dirty="0">
                <a:latin typeface="Arial" panose="020B0604020202020204" pitchFamily="34" charset="0"/>
              </a:rPr>
              <a:t>B-	Soils having moderate infiltration rates when thoroughly wetted</a:t>
            </a:r>
          </a:p>
          <a:p>
            <a:pPr eaLnBrk="1" hangingPunct="1">
              <a:defRPr/>
            </a:pPr>
            <a:endParaRPr lang="en-US" altLang="en-US" sz="2400" dirty="0">
              <a:latin typeface="Arial" panose="020B0604020202020204" pitchFamily="34" charset="0"/>
            </a:endParaRPr>
          </a:p>
          <a:p>
            <a:pPr eaLnBrk="1" hangingPunct="1">
              <a:defRPr/>
            </a:pPr>
            <a:r>
              <a:rPr lang="en-US" altLang="en-US" sz="2400" dirty="0">
                <a:latin typeface="Arial" panose="020B0604020202020204" pitchFamily="34" charset="0"/>
              </a:rPr>
              <a:t>C-	Soil having slow infiltration rates when thoroughly wetted</a:t>
            </a:r>
          </a:p>
          <a:p>
            <a:pPr eaLnBrk="1" hangingPunct="1">
              <a:defRPr/>
            </a:pPr>
            <a:endParaRPr lang="en-US" altLang="en-US" sz="2400" dirty="0">
              <a:latin typeface="Arial" panose="020B0604020202020204" pitchFamily="34" charset="0"/>
            </a:endParaRPr>
          </a:p>
          <a:p>
            <a:pPr eaLnBrk="1" hangingPunct="1">
              <a:defRPr/>
            </a:pPr>
            <a:r>
              <a:rPr lang="en-US" altLang="en-US" sz="2400" dirty="0">
                <a:latin typeface="Arial" panose="020B0604020202020204" pitchFamily="34" charset="0"/>
              </a:rPr>
              <a:t>D-	Soils having very slow infiltration rates when thoroughly wetted (hi runoff potential)</a:t>
            </a:r>
          </a:p>
          <a:p>
            <a:pPr marL="0" indent="0">
              <a:buNone/>
              <a:defRPr/>
            </a:pPr>
            <a:endParaRPr lang="en-US" altLang="en-US" sz="2400" dirty="0">
              <a:latin typeface="Arial" panose="020B0604020202020204" pitchFamily="34" charset="0"/>
            </a:endParaRPr>
          </a:p>
        </p:txBody>
      </p:sp>
      <p:sp>
        <p:nvSpPr>
          <p:cNvPr id="24582" name="Slide Number Placeholder 5">
            <a:extLst>
              <a:ext uri="{FF2B5EF4-FFF2-40B4-BE49-F238E27FC236}">
                <a16:creationId xmlns:a16="http://schemas.microsoft.com/office/drawing/2014/main" id="{B8052C60-87EE-4E66-8135-5E4022B43F4E}"/>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73B5EF3-438D-4E9B-970D-C9D79805F7AC}" type="slidenum">
              <a:rPr lang="en-US" altLang="en-US" sz="1200">
                <a:solidFill>
                  <a:schemeClr val="bg1"/>
                </a:solidFill>
                <a:latin typeface="Arial" panose="020B0604020202020204" pitchFamily="34" charset="0"/>
              </a:rPr>
              <a:pPr>
                <a:lnSpc>
                  <a:spcPct val="100000"/>
                </a:lnSpc>
                <a:spcBef>
                  <a:spcPct val="0"/>
                </a:spcBef>
                <a:buFontTx/>
                <a:buNone/>
              </a:pPr>
              <a:t>10</a:t>
            </a:fld>
            <a:endParaRPr lang="en-US" altLang="en-US" sz="1200" dirty="0">
              <a:solidFill>
                <a:schemeClr val="bg1"/>
              </a:solidFill>
              <a:latin typeface="Arial" panose="020B0604020202020204" pitchFamily="34" charset="0"/>
            </a:endParaRPr>
          </a:p>
        </p:txBody>
      </p:sp>
      <p:pic>
        <p:nvPicPr>
          <p:cNvPr id="24583" name="Picture 7" descr="A close up of a bowl of rice&#10;&#10;Description generated with high confidence">
            <a:extLst>
              <a:ext uri="{FF2B5EF4-FFF2-40B4-BE49-F238E27FC236}">
                <a16:creationId xmlns:a16="http://schemas.microsoft.com/office/drawing/2014/main" id="{CFDB2EB2-DDA6-497B-89DA-BB9960C98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1" y="1219201"/>
            <a:ext cx="2218023" cy="150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9" descr="A picture containing ground&#10;&#10;Description generated with very high confidence">
            <a:extLst>
              <a:ext uri="{FF2B5EF4-FFF2-40B4-BE49-F238E27FC236}">
                <a16:creationId xmlns:a16="http://schemas.microsoft.com/office/drawing/2014/main" id="{7A24005E-8DA5-488F-98D7-4FA981A68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2964" y="2584451"/>
            <a:ext cx="2218023" cy="1424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3" descr="A close up of a rock&#10;&#10;Description generated with high confidence">
            <a:extLst>
              <a:ext uri="{FF2B5EF4-FFF2-40B4-BE49-F238E27FC236}">
                <a16:creationId xmlns:a16="http://schemas.microsoft.com/office/drawing/2014/main" id="{B65BC627-F64D-4264-8F7C-CE75A06D53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2320" y="3879851"/>
            <a:ext cx="2202317" cy="152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9" descr="A picture containing outdoor, grass&#10;&#10;Description generated with high confidence">
            <a:extLst>
              <a:ext uri="{FF2B5EF4-FFF2-40B4-BE49-F238E27FC236}">
                <a16:creationId xmlns:a16="http://schemas.microsoft.com/office/drawing/2014/main" id="{A5628113-5E84-42D5-95C5-095FDD9790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9475" y="5253039"/>
            <a:ext cx="2226749"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Date Placeholder 3">
            <a:extLst>
              <a:ext uri="{FF2B5EF4-FFF2-40B4-BE49-F238E27FC236}">
                <a16:creationId xmlns:a16="http://schemas.microsoft.com/office/drawing/2014/main" id="{1073D885-97C7-4D91-92D5-DC45DA7E3E48}"/>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B954523-0842-4B3B-8E73-CE507C5F5330}"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26626" name="Title 1">
            <a:extLst>
              <a:ext uri="{FF2B5EF4-FFF2-40B4-BE49-F238E27FC236}">
                <a16:creationId xmlns:a16="http://schemas.microsoft.com/office/drawing/2014/main" id="{BDB00A9A-8D02-4FDE-8974-0821C40052D7}"/>
              </a:ext>
            </a:extLst>
          </p:cNvPr>
          <p:cNvSpPr>
            <a:spLocks noGrp="1" noChangeArrowheads="1"/>
          </p:cNvSpPr>
          <p:nvPr>
            <p:ph type="title" idx="4294967295"/>
          </p:nvPr>
        </p:nvSpPr>
        <p:spPr>
          <a:xfrm>
            <a:off x="3118617" y="337343"/>
            <a:ext cx="5954767" cy="865188"/>
          </a:xfrm>
          <a:prstGeom prst="rect">
            <a:avLst/>
          </a:prstGeom>
        </p:spPr>
        <p:txBody>
          <a:bodyPr/>
          <a:lstStyle/>
          <a:p>
            <a:pPr algn="ctr" eaLnBrk="1" hangingPunct="1"/>
            <a:r>
              <a:rPr lang="en-US" altLang="en-US" sz="4400" b="1" dirty="0">
                <a:solidFill>
                  <a:schemeClr val="bg1"/>
                </a:solidFill>
                <a:latin typeface="Arial" panose="020B0604020202020204" pitchFamily="34" charset="0"/>
              </a:rPr>
              <a:t>2.2.2 Soil Properties</a:t>
            </a:r>
          </a:p>
        </p:txBody>
      </p:sp>
      <p:sp>
        <p:nvSpPr>
          <p:cNvPr id="28675" name="Content Placeholder 2">
            <a:extLst>
              <a:ext uri="{FF2B5EF4-FFF2-40B4-BE49-F238E27FC236}">
                <a16:creationId xmlns:a16="http://schemas.microsoft.com/office/drawing/2014/main" id="{E1ADC992-14E0-4D53-9485-5963C121080A}"/>
              </a:ext>
            </a:extLst>
          </p:cNvPr>
          <p:cNvSpPr>
            <a:spLocks noGrp="1" noChangeArrowheads="1"/>
          </p:cNvSpPr>
          <p:nvPr>
            <p:ph idx="4294967295"/>
          </p:nvPr>
        </p:nvSpPr>
        <p:spPr>
          <a:xfrm>
            <a:off x="190500" y="2205039"/>
            <a:ext cx="8058150" cy="4289425"/>
          </a:xfrm>
          <a:prstGeom prst="rect">
            <a:avLst/>
          </a:prstGeom>
        </p:spPr>
        <p:txBody>
          <a:bodyPr/>
          <a:lstStyle/>
          <a:p>
            <a:pPr eaLnBrk="1" hangingPunct="1">
              <a:defRPr/>
            </a:pPr>
            <a:r>
              <a:rPr lang="en-US" altLang="en-US" sz="2800" dirty="0">
                <a:latin typeface="Arial" panose="020B0604020202020204" pitchFamily="34" charset="0"/>
              </a:rPr>
              <a:t>Erodibility</a:t>
            </a:r>
          </a:p>
          <a:p>
            <a:pPr eaLnBrk="1" hangingPunct="1">
              <a:defRPr/>
            </a:pPr>
            <a:r>
              <a:rPr lang="en-US" altLang="en-US" sz="2800" dirty="0">
                <a:latin typeface="Arial" panose="020B0604020202020204" pitchFamily="34" charset="0"/>
              </a:rPr>
              <a:t>Slope</a:t>
            </a:r>
          </a:p>
          <a:p>
            <a:pPr eaLnBrk="1" hangingPunct="1">
              <a:defRPr/>
            </a:pPr>
            <a:r>
              <a:rPr lang="en-US" altLang="en-US" sz="2800" dirty="0">
                <a:latin typeface="Arial" panose="020B0604020202020204" pitchFamily="34" charset="0"/>
              </a:rPr>
              <a:t>Shrink-Swell</a:t>
            </a:r>
          </a:p>
          <a:p>
            <a:pPr eaLnBrk="1" hangingPunct="1">
              <a:defRPr/>
            </a:pPr>
            <a:r>
              <a:rPr lang="en-US" altLang="en-US" sz="2800" dirty="0">
                <a:latin typeface="Arial" panose="020B0604020202020204" pitchFamily="34" charset="0"/>
              </a:rPr>
              <a:t>Soil pH</a:t>
            </a:r>
          </a:p>
          <a:p>
            <a:pPr eaLnBrk="1" hangingPunct="1">
              <a:defRPr/>
            </a:pPr>
            <a:r>
              <a:rPr lang="en-US" altLang="en-US" sz="2800" dirty="0">
                <a:latin typeface="Arial" panose="020B0604020202020204" pitchFamily="34" charset="0"/>
              </a:rPr>
              <a:t>Wetness</a:t>
            </a:r>
          </a:p>
          <a:p>
            <a:pPr eaLnBrk="1" hangingPunct="1">
              <a:defRPr/>
            </a:pPr>
            <a:r>
              <a:rPr lang="en-US" altLang="en-US" sz="2800" dirty="0">
                <a:latin typeface="Arial" panose="020B0604020202020204" pitchFamily="34" charset="0"/>
              </a:rPr>
              <a:t>Depth to Bedrock</a:t>
            </a:r>
          </a:p>
          <a:p>
            <a:pPr eaLnBrk="1" hangingPunct="1">
              <a:defRPr/>
            </a:pPr>
            <a:r>
              <a:rPr lang="en-US" altLang="en-US" sz="2800" dirty="0">
                <a:latin typeface="Arial" panose="020B0604020202020204" pitchFamily="34" charset="0"/>
              </a:rPr>
              <a:t>Flood Vulnerability (Flood Prone) </a:t>
            </a:r>
          </a:p>
          <a:p>
            <a:pPr marL="0" indent="0">
              <a:buNone/>
              <a:defRPr/>
            </a:pPr>
            <a:endParaRPr lang="en-US" altLang="en-US" sz="2800" dirty="0">
              <a:latin typeface="Arial" panose="020B0604020202020204" pitchFamily="34" charset="0"/>
            </a:endParaRPr>
          </a:p>
        </p:txBody>
      </p:sp>
      <p:sp>
        <p:nvSpPr>
          <p:cNvPr id="26630" name="Slide Number Placeholder 5">
            <a:extLst>
              <a:ext uri="{FF2B5EF4-FFF2-40B4-BE49-F238E27FC236}">
                <a16:creationId xmlns:a16="http://schemas.microsoft.com/office/drawing/2014/main" id="{BED2AA60-A111-4AB5-8499-40C0291B6D9E}"/>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3AFA9FF-B532-4DC3-B45D-8A7BA7934593}" type="slidenum">
              <a:rPr lang="en-US" altLang="en-US" sz="1200">
                <a:solidFill>
                  <a:schemeClr val="bg1"/>
                </a:solidFill>
                <a:latin typeface="Arial" panose="020B0604020202020204" pitchFamily="34" charset="0"/>
              </a:rPr>
              <a:pPr>
                <a:lnSpc>
                  <a:spcPct val="100000"/>
                </a:lnSpc>
                <a:spcBef>
                  <a:spcPct val="0"/>
                </a:spcBef>
                <a:buFontTx/>
                <a:buNone/>
              </a:pPr>
              <a:t>11</a:t>
            </a:fld>
            <a:endParaRPr lang="en-US" altLang="en-US" sz="1200" dirty="0">
              <a:solidFill>
                <a:schemeClr val="bg1"/>
              </a:solidFill>
              <a:latin typeface="Arial" panose="020B0604020202020204" pitchFamily="34" charset="0"/>
            </a:endParaRPr>
          </a:p>
        </p:txBody>
      </p:sp>
      <p:pic>
        <p:nvPicPr>
          <p:cNvPr id="26631" name="Picture 3">
            <a:extLst>
              <a:ext uri="{FF2B5EF4-FFF2-40B4-BE49-F238E27FC236}">
                <a16:creationId xmlns:a16="http://schemas.microsoft.com/office/drawing/2014/main" id="{DDB49983-3351-4B24-8FFE-D38690AAFC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676400"/>
            <a:ext cx="5638800"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Date Placeholder 3">
            <a:extLst>
              <a:ext uri="{FF2B5EF4-FFF2-40B4-BE49-F238E27FC236}">
                <a16:creationId xmlns:a16="http://schemas.microsoft.com/office/drawing/2014/main" id="{018EC99A-C9A2-4136-B16B-F9C6576A8F60}"/>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9038EBB-3E06-4CE3-8F03-CF0078A1F8F0}"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28674" name="Title 1">
            <a:extLst>
              <a:ext uri="{FF2B5EF4-FFF2-40B4-BE49-F238E27FC236}">
                <a16:creationId xmlns:a16="http://schemas.microsoft.com/office/drawing/2014/main" id="{7A0C4799-8BB1-4F2B-B60A-800E6E7BA444}"/>
              </a:ext>
            </a:extLst>
          </p:cNvPr>
          <p:cNvSpPr>
            <a:spLocks noGrp="1" noChangeArrowheads="1"/>
          </p:cNvSpPr>
          <p:nvPr>
            <p:ph type="title" idx="4294967295"/>
          </p:nvPr>
        </p:nvSpPr>
        <p:spPr>
          <a:xfrm>
            <a:off x="3841155" y="187326"/>
            <a:ext cx="4509690" cy="1025525"/>
          </a:xfrm>
          <a:prstGeom prst="rect">
            <a:avLst/>
          </a:prstGeom>
        </p:spPr>
        <p:txBody>
          <a:bodyPr/>
          <a:lstStyle/>
          <a:p>
            <a:pPr algn="ctr"/>
            <a:r>
              <a:rPr lang="en-US" altLang="en-US" sz="4400" b="1" dirty="0">
                <a:solidFill>
                  <a:schemeClr val="bg1"/>
                </a:solidFill>
                <a:latin typeface="Arial" panose="020B0604020202020204" pitchFamily="34" charset="0"/>
              </a:rPr>
              <a:t>2.3 Soil Surveys</a:t>
            </a:r>
          </a:p>
        </p:txBody>
      </p:sp>
      <p:sp>
        <p:nvSpPr>
          <p:cNvPr id="28678" name="Slide Number Placeholder 5">
            <a:extLst>
              <a:ext uri="{FF2B5EF4-FFF2-40B4-BE49-F238E27FC236}">
                <a16:creationId xmlns:a16="http://schemas.microsoft.com/office/drawing/2014/main" id="{4EA69998-3153-44A3-A79A-55BE9AACFD3D}"/>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BDC8F82-2AF4-4A37-B17B-2C821D1D3574}" type="slidenum">
              <a:rPr lang="en-US" altLang="en-US" sz="1200">
                <a:solidFill>
                  <a:schemeClr val="bg1"/>
                </a:solidFill>
                <a:latin typeface="Arial" panose="020B0604020202020204" pitchFamily="34" charset="0"/>
              </a:rPr>
              <a:pPr>
                <a:lnSpc>
                  <a:spcPct val="100000"/>
                </a:lnSpc>
                <a:spcBef>
                  <a:spcPct val="0"/>
                </a:spcBef>
                <a:buFontTx/>
                <a:buNone/>
              </a:pPr>
              <a:t>12</a:t>
            </a:fld>
            <a:endParaRPr lang="en-US" altLang="en-US" sz="1200" dirty="0">
              <a:solidFill>
                <a:schemeClr val="bg1"/>
              </a:solidFill>
              <a:latin typeface="Arial" panose="020B0604020202020204" pitchFamily="34" charset="0"/>
            </a:endParaRPr>
          </a:p>
        </p:txBody>
      </p:sp>
      <p:pic>
        <p:nvPicPr>
          <p:cNvPr id="28679" name="Picture 10" descr="A black sign with white text&#10;&#10;Description generated with very high confidence">
            <a:extLst>
              <a:ext uri="{FF2B5EF4-FFF2-40B4-BE49-F238E27FC236}">
                <a16:creationId xmlns:a16="http://schemas.microsoft.com/office/drawing/2014/main" id="{19BA2671-B79C-44E0-915C-2AB0D1433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3200" y="30480"/>
            <a:ext cx="1662112"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12" descr="A giraffe standing in the dirt&#10;&#10;Description generated with high confidence">
            <a:extLst>
              <a:ext uri="{FF2B5EF4-FFF2-40B4-BE49-F238E27FC236}">
                <a16:creationId xmlns:a16="http://schemas.microsoft.com/office/drawing/2014/main" id="{E14F806C-768F-4A10-9D64-BE0D2DECC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8229" y="5445612"/>
            <a:ext cx="2120522" cy="141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4" descr="A picture containing ground, outdoor, building&#10;&#10;Description generated with very high confidence">
            <a:extLst>
              <a:ext uri="{FF2B5EF4-FFF2-40B4-BE49-F238E27FC236}">
                <a16:creationId xmlns:a16="http://schemas.microsoft.com/office/drawing/2014/main" id="{AB96B9D0-BAB3-4CBD-A68C-2C5BEB653A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7857" y="5105400"/>
            <a:ext cx="2632723" cy="175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16" descr="A picture containing grass, outdoor, field, kite&#10;&#10;Description generated with very high confidence">
            <a:extLst>
              <a:ext uri="{FF2B5EF4-FFF2-40B4-BE49-F238E27FC236}">
                <a16:creationId xmlns:a16="http://schemas.microsoft.com/office/drawing/2014/main" id="{163B0301-5456-415C-9B9B-3D64C102AD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1884" y="5105400"/>
            <a:ext cx="2336802" cy="175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911DD93-B31C-4C72-AE66-7F13178072BD}"/>
              </a:ext>
            </a:extLst>
          </p:cNvPr>
          <p:cNvSpPr txBox="1"/>
          <p:nvPr/>
        </p:nvSpPr>
        <p:spPr>
          <a:xfrm>
            <a:off x="177375" y="1290629"/>
            <a:ext cx="10501312"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t>Map of soil types across a given area, usually county by county, most now digitized in GIS or other electronic format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Developed jointly by Natural Resources Conservation Service (NRCS), universities, local Soil and Water Conservation Districts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Initial fieldwork often dates back decades (40’s – 60’s), soils change slowly</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Useful in determining soil conditions and planning proper BMPs and informing development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Date Placeholder 3">
            <a:extLst>
              <a:ext uri="{FF2B5EF4-FFF2-40B4-BE49-F238E27FC236}">
                <a16:creationId xmlns:a16="http://schemas.microsoft.com/office/drawing/2014/main" id="{B3B8D75D-0C41-440C-B17C-204B70927092}"/>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BB701F8-81B9-4195-9F85-5A4543D57390}"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0722" name="Title 1">
            <a:extLst>
              <a:ext uri="{FF2B5EF4-FFF2-40B4-BE49-F238E27FC236}">
                <a16:creationId xmlns:a16="http://schemas.microsoft.com/office/drawing/2014/main" id="{9BEE6828-76F9-47EE-8CB9-762A5FB56AF3}"/>
              </a:ext>
            </a:extLst>
          </p:cNvPr>
          <p:cNvSpPr>
            <a:spLocks noGrp="1" noChangeArrowheads="1"/>
          </p:cNvSpPr>
          <p:nvPr>
            <p:ph type="title" idx="4294967295"/>
          </p:nvPr>
        </p:nvSpPr>
        <p:spPr>
          <a:xfrm>
            <a:off x="2743200" y="228601"/>
            <a:ext cx="6705601" cy="777875"/>
          </a:xfrm>
          <a:prstGeom prst="rect">
            <a:avLst/>
          </a:prstGeom>
        </p:spPr>
        <p:txBody>
          <a:bodyPr/>
          <a:lstStyle/>
          <a:p>
            <a:pPr algn="ctr"/>
            <a:r>
              <a:rPr lang="en-US" altLang="en-US" sz="4400" b="1" dirty="0">
                <a:solidFill>
                  <a:schemeClr val="bg1"/>
                </a:solidFill>
                <a:latin typeface="Arial" panose="020B0604020202020204" pitchFamily="34" charset="0"/>
              </a:rPr>
              <a:t>2.4  Predicting Soil Loss</a:t>
            </a:r>
          </a:p>
        </p:txBody>
      </p:sp>
      <p:sp>
        <p:nvSpPr>
          <p:cNvPr id="30723" name="Content Placeholder 2">
            <a:extLst>
              <a:ext uri="{FF2B5EF4-FFF2-40B4-BE49-F238E27FC236}">
                <a16:creationId xmlns:a16="http://schemas.microsoft.com/office/drawing/2014/main" id="{B5C05427-418B-4FF2-AE3A-8917A08EC2E6}"/>
              </a:ext>
            </a:extLst>
          </p:cNvPr>
          <p:cNvSpPr>
            <a:spLocks noGrp="1" noChangeArrowheads="1"/>
          </p:cNvSpPr>
          <p:nvPr>
            <p:ph idx="4294967295"/>
          </p:nvPr>
        </p:nvSpPr>
        <p:spPr>
          <a:xfrm>
            <a:off x="914400" y="1364142"/>
            <a:ext cx="10363200" cy="2762250"/>
          </a:xfrm>
          <a:prstGeom prst="rect">
            <a:avLst/>
          </a:prstGeom>
          <a:noFill/>
        </p:spPr>
        <p:txBody>
          <a:bodyPr/>
          <a:lstStyle/>
          <a:p>
            <a:pPr marL="0" indent="0" algn="ctr">
              <a:buNone/>
            </a:pPr>
            <a:endParaRPr lang="en-US" altLang="en-US" sz="2600" dirty="0">
              <a:latin typeface="Arial" panose="020B0604020202020204" pitchFamily="34" charset="0"/>
            </a:endParaRPr>
          </a:p>
          <a:p>
            <a:pPr marL="0" indent="0" algn="ctr">
              <a:buNone/>
            </a:pPr>
            <a:r>
              <a:rPr lang="en-US" altLang="en-US" sz="2600" dirty="0">
                <a:latin typeface="Arial" panose="020B0604020202020204" pitchFamily="34" charset="0"/>
              </a:rPr>
              <a:t>THE REVISED UNIVERSAL SOIL LOSS EQUATION (RUSLE)</a:t>
            </a:r>
          </a:p>
          <a:p>
            <a:pPr marL="0" indent="0" algn="ctr">
              <a:buNone/>
            </a:pPr>
            <a:r>
              <a:rPr lang="en-US" altLang="en-US" sz="2600" dirty="0">
                <a:latin typeface="Arial" panose="020B0604020202020204" pitchFamily="34" charset="0"/>
              </a:rPr>
              <a:t>A = R x K x L x S x C x P</a:t>
            </a:r>
          </a:p>
          <a:p>
            <a:pPr marL="0" indent="0" algn="ctr">
              <a:buNone/>
            </a:pPr>
            <a:endParaRPr lang="en-US" altLang="en-US" sz="2600" u="sng" dirty="0">
              <a:latin typeface="Arial" panose="020B0604020202020204" pitchFamily="34" charset="0"/>
            </a:endParaRPr>
          </a:p>
          <a:p>
            <a:pPr marL="0" indent="0">
              <a:buNone/>
            </a:pPr>
            <a:r>
              <a:rPr lang="en-US" altLang="en-US" sz="2600" u="sng" dirty="0">
                <a:latin typeface="Arial" panose="020B0604020202020204" pitchFamily="34" charset="0"/>
              </a:rPr>
              <a:t>There are 6 major factors affecting soil loss according to the RUSLE:</a:t>
            </a:r>
          </a:p>
          <a:p>
            <a:pPr marL="0" indent="0">
              <a:buNone/>
            </a:pPr>
            <a:endParaRPr lang="en-US" altLang="en-US" sz="2600" u="sng" dirty="0">
              <a:latin typeface="Arial" panose="020B0604020202020204" pitchFamily="34" charset="0"/>
            </a:endParaRPr>
          </a:p>
        </p:txBody>
      </p:sp>
      <p:sp>
        <p:nvSpPr>
          <p:cNvPr id="30726" name="Slide Number Placeholder 5">
            <a:extLst>
              <a:ext uri="{FF2B5EF4-FFF2-40B4-BE49-F238E27FC236}">
                <a16:creationId xmlns:a16="http://schemas.microsoft.com/office/drawing/2014/main" id="{3372AD8A-D7E6-4753-AF11-D6E31D4321F6}"/>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14CB345-0287-4234-9B24-E12172A145AB}" type="slidenum">
              <a:rPr lang="en-US" altLang="en-US" sz="1200">
                <a:solidFill>
                  <a:schemeClr val="bg1"/>
                </a:solidFill>
                <a:latin typeface="Arial" panose="020B0604020202020204" pitchFamily="34" charset="0"/>
              </a:rPr>
              <a:pPr>
                <a:lnSpc>
                  <a:spcPct val="100000"/>
                </a:lnSpc>
                <a:spcBef>
                  <a:spcPct val="0"/>
                </a:spcBef>
                <a:buFontTx/>
                <a:buNone/>
              </a:pPr>
              <a:t>13</a:t>
            </a:fld>
            <a:endParaRPr lang="en-US" altLang="en-US" sz="1200" dirty="0">
              <a:solidFill>
                <a:schemeClr val="bg1"/>
              </a:solidFill>
              <a:latin typeface="Arial" panose="020B0604020202020204" pitchFamily="34" charset="0"/>
            </a:endParaRPr>
          </a:p>
        </p:txBody>
      </p:sp>
      <p:sp>
        <p:nvSpPr>
          <p:cNvPr id="30727" name="Rectangle 12">
            <a:extLst>
              <a:ext uri="{FF2B5EF4-FFF2-40B4-BE49-F238E27FC236}">
                <a16:creationId xmlns:a16="http://schemas.microsoft.com/office/drawing/2014/main" id="{06EC0EB6-D4B2-45C0-AEB8-83C803F25E60}"/>
              </a:ext>
            </a:extLst>
          </p:cNvPr>
          <p:cNvSpPr>
            <a:spLocks noChangeArrowheads="1"/>
          </p:cNvSpPr>
          <p:nvPr/>
        </p:nvSpPr>
        <p:spPr bwMode="auto">
          <a:xfrm>
            <a:off x="2209800" y="3828376"/>
            <a:ext cx="7772400" cy="289310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600" dirty="0">
                <a:latin typeface="Arial" panose="020B0604020202020204" pitchFamily="34" charset="0"/>
              </a:rPr>
              <a:t>A = Average annual soil loss (tons/acre)</a:t>
            </a:r>
          </a:p>
          <a:p>
            <a:pPr>
              <a:lnSpc>
                <a:spcPct val="100000"/>
              </a:lnSpc>
              <a:spcBef>
                <a:spcPct val="0"/>
              </a:spcBef>
              <a:buFontTx/>
              <a:buNone/>
            </a:pPr>
            <a:r>
              <a:rPr lang="en-US" altLang="en-US" sz="2600" dirty="0">
                <a:latin typeface="Arial" panose="020B0604020202020204" pitchFamily="34" charset="0"/>
              </a:rPr>
              <a:t>R = Rainfall erosion index (100 ft. tons/acre-in/hour)</a:t>
            </a:r>
          </a:p>
          <a:p>
            <a:pPr>
              <a:lnSpc>
                <a:spcPct val="100000"/>
              </a:lnSpc>
              <a:spcBef>
                <a:spcPct val="0"/>
              </a:spcBef>
              <a:buFontTx/>
              <a:buNone/>
            </a:pPr>
            <a:r>
              <a:rPr lang="en-US" altLang="en-US" sz="2600" dirty="0">
                <a:latin typeface="Arial" panose="020B0604020202020204" pitchFamily="34" charset="0"/>
              </a:rPr>
              <a:t>K= Soil erodibility factor (soil survey data)</a:t>
            </a:r>
          </a:p>
          <a:p>
            <a:pPr>
              <a:lnSpc>
                <a:spcPct val="100000"/>
              </a:lnSpc>
              <a:spcBef>
                <a:spcPct val="0"/>
              </a:spcBef>
              <a:buFontTx/>
              <a:buNone/>
            </a:pPr>
            <a:r>
              <a:rPr lang="en-US" altLang="en-US" sz="2600" dirty="0">
                <a:latin typeface="Arial" panose="020B0604020202020204" pitchFamily="34" charset="0"/>
              </a:rPr>
              <a:t>L = Slope length factor (dimensionless)</a:t>
            </a:r>
          </a:p>
          <a:p>
            <a:pPr>
              <a:lnSpc>
                <a:spcPct val="100000"/>
              </a:lnSpc>
              <a:spcBef>
                <a:spcPct val="0"/>
              </a:spcBef>
              <a:buFontTx/>
              <a:buNone/>
            </a:pPr>
            <a:r>
              <a:rPr lang="en-US" altLang="en-US" sz="2600" dirty="0">
                <a:latin typeface="Arial" panose="020B0604020202020204" pitchFamily="34" charset="0"/>
              </a:rPr>
              <a:t>S = Slope gradient factor (dimensionless)</a:t>
            </a:r>
          </a:p>
          <a:p>
            <a:pPr>
              <a:lnSpc>
                <a:spcPct val="100000"/>
              </a:lnSpc>
              <a:spcBef>
                <a:spcPct val="0"/>
              </a:spcBef>
              <a:buFontTx/>
              <a:buNone/>
            </a:pPr>
            <a:r>
              <a:rPr lang="en-US" altLang="en-US" sz="2600" dirty="0">
                <a:latin typeface="Arial" panose="020B0604020202020204" pitchFamily="34" charset="0"/>
              </a:rPr>
              <a:t>C = Vegetative cover factor (dimensionless)</a:t>
            </a:r>
          </a:p>
          <a:p>
            <a:pPr>
              <a:lnSpc>
                <a:spcPct val="100000"/>
              </a:lnSpc>
              <a:spcBef>
                <a:spcPct val="0"/>
              </a:spcBef>
              <a:buFontTx/>
              <a:buNone/>
            </a:pPr>
            <a:r>
              <a:rPr lang="en-US" altLang="en-US" sz="2600" dirty="0">
                <a:latin typeface="Arial" panose="020B0604020202020204" pitchFamily="34" charset="0"/>
              </a:rPr>
              <a:t>P = Erosion control practices factor (contractor)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Date Placeholder 3">
            <a:extLst>
              <a:ext uri="{FF2B5EF4-FFF2-40B4-BE49-F238E27FC236}">
                <a16:creationId xmlns:a16="http://schemas.microsoft.com/office/drawing/2014/main" id="{3E0494AC-667C-4D45-A902-FE9011024BEA}"/>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7FDC8A8-93AE-43CD-9852-2596283464D4}"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 name="Content Placeholder 2">
            <a:extLst>
              <a:ext uri="{FF2B5EF4-FFF2-40B4-BE49-F238E27FC236}">
                <a16:creationId xmlns:a16="http://schemas.microsoft.com/office/drawing/2014/main" id="{2B618704-FB9D-461F-BA30-32E61CF18B6D}"/>
              </a:ext>
            </a:extLst>
          </p:cNvPr>
          <p:cNvSpPr>
            <a:spLocks noGrp="1"/>
          </p:cNvSpPr>
          <p:nvPr>
            <p:ph idx="4294967295"/>
          </p:nvPr>
        </p:nvSpPr>
        <p:spPr>
          <a:xfrm>
            <a:off x="1524000" y="1600200"/>
            <a:ext cx="9144000" cy="5257800"/>
          </a:xfrm>
          <a:prstGeom prst="rect">
            <a:avLst/>
          </a:prstGeom>
          <a:noFill/>
          <a:ln>
            <a:noFill/>
          </a:ln>
        </p:spPr>
        <p:txBody>
          <a:bodyPr/>
          <a:lstStyle/>
          <a:p>
            <a:pPr marL="0" indent="0" algn="ctr">
              <a:buNone/>
              <a:defRPr/>
            </a:pPr>
            <a:r>
              <a:rPr lang="en-US" sz="2800" dirty="0">
                <a:latin typeface="Arial" panose="020B0604020202020204" pitchFamily="34" charset="0"/>
              </a:rPr>
              <a:t>A - The Soil Loss Factor</a:t>
            </a:r>
          </a:p>
          <a:p>
            <a:pPr marL="0" indent="0">
              <a:buNone/>
              <a:defRPr/>
            </a:pPr>
            <a:r>
              <a:rPr lang="en-US" sz="2800" dirty="0">
                <a:latin typeface="Arial" panose="020B0604020202020204" pitchFamily="34" charset="0"/>
              </a:rPr>
              <a:t>This is an estimated annual average of the soil eroded from the site in an average year. </a:t>
            </a:r>
          </a:p>
          <a:p>
            <a:pPr marL="0" indent="0">
              <a:buNone/>
              <a:defRPr/>
            </a:pPr>
            <a:endParaRPr lang="en-US" dirty="0">
              <a:latin typeface="Arial" panose="020B0604020202020204" pitchFamily="34" charset="0"/>
            </a:endParaRPr>
          </a:p>
        </p:txBody>
      </p:sp>
      <p:pic>
        <p:nvPicPr>
          <p:cNvPr id="32775" name="Picture 7" descr="A picture containing outdoor, building, house, grass&#10;&#10;Description generated with very high confidence">
            <a:extLst>
              <a:ext uri="{FF2B5EF4-FFF2-40B4-BE49-F238E27FC236}">
                <a16:creationId xmlns:a16="http://schemas.microsoft.com/office/drawing/2014/main" id="{8A329E8C-113D-4A7B-903C-9F207D4EA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5150" y="2959434"/>
            <a:ext cx="5981700" cy="3898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D27376DA-948C-4246-BEE5-FEF218D18FD5}"/>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2.4  Predicting Soil Loss</a:t>
            </a:r>
            <a:endParaRPr lang="en-US" altLang="en-US" sz="4400" b="1" dirty="0">
              <a:solidFill>
                <a:schemeClr val="bg1"/>
              </a:solidFill>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Date Placeholder 3">
            <a:extLst>
              <a:ext uri="{FF2B5EF4-FFF2-40B4-BE49-F238E27FC236}">
                <a16:creationId xmlns:a16="http://schemas.microsoft.com/office/drawing/2014/main" id="{0A89FA50-2DB6-4416-8B72-06C9012B4F46}"/>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F1EC7C5-FC17-4FBE-B7CB-87CF06FBD5B0}"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 name="Content Placeholder 2">
            <a:extLst>
              <a:ext uri="{FF2B5EF4-FFF2-40B4-BE49-F238E27FC236}">
                <a16:creationId xmlns:a16="http://schemas.microsoft.com/office/drawing/2014/main" id="{152F44A8-BAAF-4EE5-AB40-E6C5DE19D48B}"/>
              </a:ext>
            </a:extLst>
          </p:cNvPr>
          <p:cNvSpPr>
            <a:spLocks noGrp="1"/>
          </p:cNvSpPr>
          <p:nvPr>
            <p:ph idx="4294967295"/>
          </p:nvPr>
        </p:nvSpPr>
        <p:spPr>
          <a:xfrm>
            <a:off x="309881" y="1539876"/>
            <a:ext cx="9144000" cy="5181600"/>
          </a:xfrm>
          <a:prstGeom prst="rect">
            <a:avLst/>
          </a:prstGeom>
          <a:noFill/>
        </p:spPr>
        <p:txBody>
          <a:bodyPr/>
          <a:lstStyle/>
          <a:p>
            <a:pPr>
              <a:defRPr/>
            </a:pPr>
            <a:r>
              <a:rPr lang="en-US" sz="2800" dirty="0">
                <a:latin typeface="Arial" panose="020B0604020202020204" pitchFamily="34" charset="0"/>
              </a:rPr>
              <a:t>R - The Rainfall Erosion Index </a:t>
            </a:r>
          </a:p>
          <a:p>
            <a:pPr>
              <a:defRPr/>
            </a:pPr>
            <a:r>
              <a:rPr lang="en-US" sz="2800" dirty="0">
                <a:latin typeface="Arial" panose="020B0604020202020204" pitchFamily="34" charset="0"/>
              </a:rPr>
              <a:t>This is a measure of erosive force/intensity of rain in a normal year. </a:t>
            </a:r>
          </a:p>
          <a:p>
            <a:pPr>
              <a:defRPr/>
            </a:pPr>
            <a:endParaRPr lang="en-US" sz="2800" dirty="0">
              <a:latin typeface="Arial" panose="020B0604020202020204" pitchFamily="34" charset="0"/>
            </a:endParaRPr>
          </a:p>
          <a:p>
            <a:pPr marL="0" indent="0">
              <a:buNone/>
              <a:defRPr/>
            </a:pPr>
            <a:endParaRPr lang="en-US" sz="2800" dirty="0">
              <a:latin typeface="Arial" panose="020B0604020202020204" pitchFamily="34" charset="0"/>
            </a:endParaRPr>
          </a:p>
          <a:p>
            <a:pPr marL="0" indent="0">
              <a:buNone/>
              <a:defRPr/>
            </a:pPr>
            <a:endParaRPr lang="en-US" sz="2800" dirty="0">
              <a:latin typeface="Arial" panose="020B0604020202020204" pitchFamily="34" charset="0"/>
            </a:endParaRPr>
          </a:p>
          <a:p>
            <a:pPr marL="0" indent="0">
              <a:buNone/>
              <a:defRPr/>
            </a:pPr>
            <a:endParaRPr lang="en-US" sz="2800" dirty="0">
              <a:latin typeface="Arial" panose="020B0604020202020204" pitchFamily="34" charset="0"/>
            </a:endParaRPr>
          </a:p>
          <a:p>
            <a:pPr marL="0" indent="0">
              <a:buNone/>
              <a:defRPr/>
            </a:pPr>
            <a:r>
              <a:rPr lang="en-US" sz="1800" dirty="0">
                <a:latin typeface="Arial" panose="020B0604020202020204" pitchFamily="34" charset="0"/>
              </a:rPr>
              <a:t>*</a:t>
            </a:r>
            <a:r>
              <a:rPr lang="en-US" sz="1800" dirty="0" err="1">
                <a:latin typeface="Arial" panose="020B0604020202020204" pitchFamily="34" charset="0"/>
              </a:rPr>
              <a:t>Isoerodent</a:t>
            </a:r>
            <a:r>
              <a:rPr lang="en-US" sz="1800" dirty="0">
                <a:latin typeface="Arial" panose="020B0604020202020204" pitchFamily="34" charset="0"/>
              </a:rPr>
              <a:t> Map (EPA2001) </a:t>
            </a:r>
          </a:p>
          <a:p>
            <a:pPr>
              <a:defRPr/>
            </a:pPr>
            <a:endParaRPr lang="en-US" sz="2800" dirty="0">
              <a:latin typeface="Arial" panose="020B0604020202020204" pitchFamily="34" charset="0"/>
            </a:endParaRPr>
          </a:p>
        </p:txBody>
      </p:sp>
      <p:pic>
        <p:nvPicPr>
          <p:cNvPr id="33799" name="Picture 8">
            <a:extLst>
              <a:ext uri="{FF2B5EF4-FFF2-40B4-BE49-F238E27FC236}">
                <a16:creationId xmlns:a16="http://schemas.microsoft.com/office/drawing/2014/main" id="{08935454-E091-4568-839C-ED678467B6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1364" y="2796858"/>
            <a:ext cx="5329238" cy="403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a:extLst>
              <a:ext uri="{FF2B5EF4-FFF2-40B4-BE49-F238E27FC236}">
                <a16:creationId xmlns:a16="http://schemas.microsoft.com/office/drawing/2014/main" id="{5F83CEF2-4A9E-4C92-8259-10BEEB88B103}"/>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dirty="0">
                <a:solidFill>
                  <a:schemeClr val="bg1"/>
                </a:solidFill>
                <a:latin typeface="Arial" panose="020B0604020202020204" pitchFamily="34" charset="0"/>
              </a:rPr>
              <a:t>2.4  Predicting Soil Loss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Date Placeholder 3">
            <a:extLst>
              <a:ext uri="{FF2B5EF4-FFF2-40B4-BE49-F238E27FC236}">
                <a16:creationId xmlns:a16="http://schemas.microsoft.com/office/drawing/2014/main" id="{958B4ED7-9B5E-4000-BC6A-093707657C38}"/>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BEBF8D2-B0F4-4BD6-9E99-BFDE9CE8A0A9}"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4819" name="Content Placeholder 2">
            <a:extLst>
              <a:ext uri="{FF2B5EF4-FFF2-40B4-BE49-F238E27FC236}">
                <a16:creationId xmlns:a16="http://schemas.microsoft.com/office/drawing/2014/main" id="{2371B169-A1A4-4B8C-AAD5-78340F7F76A2}"/>
              </a:ext>
            </a:extLst>
          </p:cNvPr>
          <p:cNvSpPr>
            <a:spLocks noGrp="1" noChangeArrowheads="1"/>
          </p:cNvSpPr>
          <p:nvPr>
            <p:ph idx="4294967295"/>
          </p:nvPr>
        </p:nvSpPr>
        <p:spPr>
          <a:xfrm>
            <a:off x="1337468" y="4775260"/>
            <a:ext cx="9517063" cy="2062162"/>
          </a:xfrm>
          <a:prstGeom prst="rect">
            <a:avLst/>
          </a:prstGeom>
        </p:spPr>
        <p:txBody>
          <a:bodyPr/>
          <a:lstStyle/>
          <a:p>
            <a:r>
              <a:rPr lang="en-US" altLang="en-US" sz="2600" dirty="0">
                <a:latin typeface="Arial" panose="020B0604020202020204" pitchFamily="34" charset="0"/>
              </a:rPr>
              <a:t>Although the Olympian Rain Forest receives twice the annual rainfall of Florida, the R Factors in Florida are much greater.  </a:t>
            </a:r>
          </a:p>
          <a:p>
            <a:r>
              <a:rPr lang="en-US" altLang="en-US" sz="2600" dirty="0">
                <a:latin typeface="Arial" panose="020B0604020202020204" pitchFamily="34" charset="0"/>
              </a:rPr>
              <a:t>Due to rain drop geometry and rainfall intensity Florida has a climate with very erosive conditions (high R Factors). </a:t>
            </a:r>
          </a:p>
        </p:txBody>
      </p:sp>
      <p:sp>
        <p:nvSpPr>
          <p:cNvPr id="34822" name="Slide Number Placeholder 5">
            <a:extLst>
              <a:ext uri="{FF2B5EF4-FFF2-40B4-BE49-F238E27FC236}">
                <a16:creationId xmlns:a16="http://schemas.microsoft.com/office/drawing/2014/main" id="{1D5A3D9D-365E-40F1-9FD9-2371BD1EC64A}"/>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0D62E5-1D14-4E6B-BF21-62C219C09C63}" type="slidenum">
              <a:rPr lang="en-US" altLang="en-US" sz="1200">
                <a:solidFill>
                  <a:schemeClr val="bg1"/>
                </a:solidFill>
                <a:latin typeface="Arial" panose="020B0604020202020204" pitchFamily="34" charset="0"/>
              </a:rPr>
              <a:pPr>
                <a:lnSpc>
                  <a:spcPct val="100000"/>
                </a:lnSpc>
                <a:spcBef>
                  <a:spcPct val="0"/>
                </a:spcBef>
                <a:buFontTx/>
                <a:buNone/>
              </a:pPr>
              <a:t>16</a:t>
            </a:fld>
            <a:endParaRPr lang="en-US" altLang="en-US" sz="1200" dirty="0">
              <a:solidFill>
                <a:schemeClr val="bg1"/>
              </a:solidFill>
              <a:latin typeface="Arial" panose="020B0604020202020204" pitchFamily="34" charset="0"/>
            </a:endParaRPr>
          </a:p>
        </p:txBody>
      </p:sp>
      <p:pic>
        <p:nvPicPr>
          <p:cNvPr id="34823" name="Picture 6">
            <a:extLst>
              <a:ext uri="{FF2B5EF4-FFF2-40B4-BE49-F238E27FC236}">
                <a16:creationId xmlns:a16="http://schemas.microsoft.com/office/drawing/2014/main" id="{26A44AA5-5AAB-474E-9BD6-F578C0F49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8103" y="2497615"/>
            <a:ext cx="2619412" cy="206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Rectangle 7">
            <a:extLst>
              <a:ext uri="{FF2B5EF4-FFF2-40B4-BE49-F238E27FC236}">
                <a16:creationId xmlns:a16="http://schemas.microsoft.com/office/drawing/2014/main" id="{1807CD17-92C4-4A5E-82E2-DC109020E19E}"/>
              </a:ext>
            </a:extLst>
          </p:cNvPr>
          <p:cNvSpPr>
            <a:spLocks noChangeArrowheads="1"/>
          </p:cNvSpPr>
          <p:nvPr/>
        </p:nvSpPr>
        <p:spPr bwMode="auto">
          <a:xfrm>
            <a:off x="4651287" y="2828766"/>
            <a:ext cx="998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latin typeface="Arial" panose="020B0604020202020204" pitchFamily="34" charset="0"/>
              </a:rPr>
              <a:t>R = 340</a:t>
            </a:r>
          </a:p>
        </p:txBody>
      </p:sp>
      <p:pic>
        <p:nvPicPr>
          <p:cNvPr id="34825" name="Picture 8">
            <a:extLst>
              <a:ext uri="{FF2B5EF4-FFF2-40B4-BE49-F238E27FC236}">
                <a16:creationId xmlns:a16="http://schemas.microsoft.com/office/drawing/2014/main" id="{F466346F-C13A-452F-85D1-87658C15B1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78510">
            <a:off x="2809876" y="3253264"/>
            <a:ext cx="19145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9">
            <a:extLst>
              <a:ext uri="{FF2B5EF4-FFF2-40B4-BE49-F238E27FC236}">
                <a16:creationId xmlns:a16="http://schemas.microsoft.com/office/drawing/2014/main" id="{E0F8FB4F-97EC-4C28-B8C9-28089EAE6A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100" y="2497615"/>
            <a:ext cx="3040838" cy="2300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10">
            <a:extLst>
              <a:ext uri="{FF2B5EF4-FFF2-40B4-BE49-F238E27FC236}">
                <a16:creationId xmlns:a16="http://schemas.microsoft.com/office/drawing/2014/main" id="{EEF7A5A5-BFC9-44D1-8107-C9A936B9367A}"/>
              </a:ext>
            </a:extLst>
          </p:cNvPr>
          <p:cNvSpPr>
            <a:spLocks noChangeArrowheads="1"/>
          </p:cNvSpPr>
          <p:nvPr/>
        </p:nvSpPr>
        <p:spPr bwMode="auto">
          <a:xfrm>
            <a:off x="1223168" y="1385571"/>
            <a:ext cx="9517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dirty="0">
                <a:latin typeface="Arial" panose="020B0604020202020204" pitchFamily="34" charset="0"/>
              </a:rPr>
              <a:t>Comparing Rainfall Factors Universal  Soil Loss Equation</a:t>
            </a:r>
          </a:p>
        </p:txBody>
      </p:sp>
      <p:sp>
        <p:nvSpPr>
          <p:cNvPr id="34828" name="Rectangle 11">
            <a:extLst>
              <a:ext uri="{FF2B5EF4-FFF2-40B4-BE49-F238E27FC236}">
                <a16:creationId xmlns:a16="http://schemas.microsoft.com/office/drawing/2014/main" id="{EE4D6919-1A9E-49A5-975C-E596C371F038}"/>
              </a:ext>
            </a:extLst>
          </p:cNvPr>
          <p:cNvSpPr>
            <a:spLocks noChangeArrowheads="1"/>
          </p:cNvSpPr>
          <p:nvPr/>
        </p:nvSpPr>
        <p:spPr bwMode="auto">
          <a:xfrm>
            <a:off x="2474838" y="1942783"/>
            <a:ext cx="1676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latin typeface="Arial" panose="020B0604020202020204" pitchFamily="34" charset="0"/>
              </a:rPr>
              <a:t>PACIFIC </a:t>
            </a:r>
          </a:p>
          <a:p>
            <a:pPr>
              <a:lnSpc>
                <a:spcPct val="100000"/>
              </a:lnSpc>
              <a:spcBef>
                <a:spcPct val="0"/>
              </a:spcBef>
              <a:buFontTx/>
              <a:buNone/>
            </a:pPr>
            <a:r>
              <a:rPr lang="en-US" altLang="en-US" sz="1800" dirty="0">
                <a:latin typeface="Arial" panose="020B0604020202020204" pitchFamily="34" charset="0"/>
              </a:rPr>
              <a:t>NORTHWEST</a:t>
            </a:r>
          </a:p>
        </p:txBody>
      </p:sp>
      <p:sp>
        <p:nvSpPr>
          <p:cNvPr id="34829" name="Rectangle 12">
            <a:extLst>
              <a:ext uri="{FF2B5EF4-FFF2-40B4-BE49-F238E27FC236}">
                <a16:creationId xmlns:a16="http://schemas.microsoft.com/office/drawing/2014/main" id="{ED261EED-7BF8-4D6D-A568-4C5A40D7E0E2}"/>
              </a:ext>
            </a:extLst>
          </p:cNvPr>
          <p:cNvSpPr>
            <a:spLocks noChangeArrowheads="1"/>
          </p:cNvSpPr>
          <p:nvPr/>
        </p:nvSpPr>
        <p:spPr bwMode="auto">
          <a:xfrm>
            <a:off x="7800975" y="2127726"/>
            <a:ext cx="1184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latin typeface="Arial" panose="020B0604020202020204" pitchFamily="34" charset="0"/>
              </a:rPr>
              <a:t>FLORIDA</a:t>
            </a:r>
          </a:p>
        </p:txBody>
      </p:sp>
      <p:pic>
        <p:nvPicPr>
          <p:cNvPr id="14" name="Picture 8">
            <a:extLst>
              <a:ext uri="{FF2B5EF4-FFF2-40B4-BE49-F238E27FC236}">
                <a16:creationId xmlns:a16="http://schemas.microsoft.com/office/drawing/2014/main" id="{8F19DDE0-2243-41CB-968C-4A32B7F4A1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229298">
            <a:off x="6573428" y="3165854"/>
            <a:ext cx="137886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D55E13B-F080-44D4-BE6E-30E6EA9A25D7}"/>
              </a:ext>
            </a:extLst>
          </p:cNvPr>
          <p:cNvSpPr txBox="1"/>
          <p:nvPr/>
        </p:nvSpPr>
        <p:spPr>
          <a:xfrm>
            <a:off x="5242733" y="3640526"/>
            <a:ext cx="1396536" cy="369332"/>
          </a:xfrm>
          <a:prstGeom prst="rect">
            <a:avLst/>
          </a:prstGeom>
          <a:noFill/>
        </p:spPr>
        <p:txBody>
          <a:bodyPr wrap="none" rtlCol="0">
            <a:spAutoFit/>
          </a:bodyPr>
          <a:lstStyle/>
          <a:p>
            <a:r>
              <a:rPr lang="en-US" dirty="0"/>
              <a:t>R= 500-600</a:t>
            </a:r>
          </a:p>
        </p:txBody>
      </p:sp>
      <p:sp>
        <p:nvSpPr>
          <p:cNvPr id="16" name="Title 1">
            <a:extLst>
              <a:ext uri="{FF2B5EF4-FFF2-40B4-BE49-F238E27FC236}">
                <a16:creationId xmlns:a16="http://schemas.microsoft.com/office/drawing/2014/main" id="{FA9AA2D5-F57F-4659-B388-1393B35795F3}"/>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2.4  Predicting Soil Loss</a:t>
            </a:r>
            <a:endParaRPr lang="en-US" altLang="en-US" sz="4400" b="1" dirty="0">
              <a:solidFill>
                <a:schemeClr val="bg1"/>
              </a:solidFill>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Date Placeholder 3">
            <a:extLst>
              <a:ext uri="{FF2B5EF4-FFF2-40B4-BE49-F238E27FC236}">
                <a16:creationId xmlns:a16="http://schemas.microsoft.com/office/drawing/2014/main" id="{F9483E5F-9FF8-44AB-B5B7-FB9588BBBB7D}"/>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BAEECE1-1E9C-4DC4-B1EF-E89A57E90A0C}"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6867" name="Content Placeholder 2">
            <a:extLst>
              <a:ext uri="{FF2B5EF4-FFF2-40B4-BE49-F238E27FC236}">
                <a16:creationId xmlns:a16="http://schemas.microsoft.com/office/drawing/2014/main" id="{BC365AD9-89B1-48BA-BEA1-A3183A5779EE}"/>
              </a:ext>
            </a:extLst>
          </p:cNvPr>
          <p:cNvSpPr>
            <a:spLocks noGrp="1" noChangeArrowheads="1"/>
          </p:cNvSpPr>
          <p:nvPr>
            <p:ph idx="4294967295"/>
          </p:nvPr>
        </p:nvSpPr>
        <p:spPr>
          <a:xfrm>
            <a:off x="1295400" y="1415101"/>
            <a:ext cx="9048750" cy="5275262"/>
          </a:xfrm>
          <a:prstGeom prst="rect">
            <a:avLst/>
          </a:prstGeom>
        </p:spPr>
        <p:txBody>
          <a:bodyPr/>
          <a:lstStyle/>
          <a:p>
            <a:r>
              <a:rPr lang="en-US" altLang="en-US" sz="2800" dirty="0">
                <a:latin typeface="Arial" panose="020B0604020202020204" pitchFamily="34" charset="0"/>
              </a:rPr>
              <a:t>K - The Soil Erodibility Factor</a:t>
            </a:r>
          </a:p>
          <a:p>
            <a:r>
              <a:rPr lang="en-US" altLang="en-US" sz="2800" dirty="0">
                <a:latin typeface="Arial" panose="020B0604020202020204" pitchFamily="34" charset="0"/>
              </a:rPr>
              <a:t>A measure of the soil’s susceptibility to detachment and transport by rainfall and runoff. </a:t>
            </a:r>
          </a:p>
          <a:p>
            <a:endParaRPr lang="en-US" altLang="en-US" dirty="0">
              <a:latin typeface="Arial" panose="020B0604020202020204" pitchFamily="34" charset="0"/>
            </a:endParaRPr>
          </a:p>
        </p:txBody>
      </p:sp>
      <p:sp>
        <p:nvSpPr>
          <p:cNvPr id="36870" name="Slide Number Placeholder 5">
            <a:extLst>
              <a:ext uri="{FF2B5EF4-FFF2-40B4-BE49-F238E27FC236}">
                <a16:creationId xmlns:a16="http://schemas.microsoft.com/office/drawing/2014/main" id="{4A5C16CE-F1C7-4A08-96BC-330A70B4EC47}"/>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1250291-6AC3-4449-ACE3-1387C63F6421}" type="slidenum">
              <a:rPr lang="en-US" altLang="en-US" sz="1200">
                <a:solidFill>
                  <a:schemeClr val="bg1"/>
                </a:solidFill>
                <a:latin typeface="Arial" panose="020B0604020202020204" pitchFamily="34" charset="0"/>
              </a:rPr>
              <a:pPr>
                <a:lnSpc>
                  <a:spcPct val="100000"/>
                </a:lnSpc>
                <a:spcBef>
                  <a:spcPct val="0"/>
                </a:spcBef>
                <a:buFontTx/>
                <a:buNone/>
              </a:pPr>
              <a:t>17</a:t>
            </a:fld>
            <a:endParaRPr lang="en-US" altLang="en-US" sz="1200" dirty="0">
              <a:solidFill>
                <a:schemeClr val="bg1"/>
              </a:solidFill>
              <a:latin typeface="Arial" panose="020B0604020202020204" pitchFamily="34" charset="0"/>
            </a:endParaRPr>
          </a:p>
        </p:txBody>
      </p:sp>
      <p:pic>
        <p:nvPicPr>
          <p:cNvPr id="36871" name="Picture 6">
            <a:extLst>
              <a:ext uri="{FF2B5EF4-FFF2-40B4-BE49-F238E27FC236}">
                <a16:creationId xmlns:a16="http://schemas.microsoft.com/office/drawing/2014/main" id="{3F2A62F6-B0D0-4E3D-A12E-1408777A5E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1076" y="3024188"/>
            <a:ext cx="2322513"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8">
            <a:extLst>
              <a:ext uri="{FF2B5EF4-FFF2-40B4-BE49-F238E27FC236}">
                <a16:creationId xmlns:a16="http://schemas.microsoft.com/office/drawing/2014/main" id="{4DDD9C8C-F599-44C2-AC00-930B6D1888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1026" y="2914651"/>
            <a:ext cx="4448175"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Rounded Corners 11">
            <a:extLst>
              <a:ext uri="{FF2B5EF4-FFF2-40B4-BE49-F238E27FC236}">
                <a16:creationId xmlns:a16="http://schemas.microsoft.com/office/drawing/2014/main" id="{CD9F69EC-F1FB-4B21-AD5A-E0035BDE383E}"/>
              </a:ext>
            </a:extLst>
          </p:cNvPr>
          <p:cNvSpPr/>
          <p:nvPr/>
        </p:nvSpPr>
        <p:spPr>
          <a:xfrm>
            <a:off x="7885114" y="2914651"/>
            <a:ext cx="954087" cy="1579562"/>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accent3">
                  <a:lumMod val="50000"/>
                </a:schemeClr>
              </a:solidFill>
              <a:latin typeface="Arial" panose="020B0604020202020204" pitchFamily="34" charset="0"/>
            </a:endParaRPr>
          </a:p>
        </p:txBody>
      </p:sp>
      <p:cxnSp>
        <p:nvCxnSpPr>
          <p:cNvPr id="14" name="Straight Arrow Connector 13">
            <a:extLst>
              <a:ext uri="{FF2B5EF4-FFF2-40B4-BE49-F238E27FC236}">
                <a16:creationId xmlns:a16="http://schemas.microsoft.com/office/drawing/2014/main" id="{F94D1BB5-183C-417E-B998-258E39DABD97}"/>
              </a:ext>
            </a:extLst>
          </p:cNvPr>
          <p:cNvCxnSpPr>
            <a:cxnSpLocks/>
          </p:cNvCxnSpPr>
          <p:nvPr/>
        </p:nvCxnSpPr>
        <p:spPr>
          <a:xfrm>
            <a:off x="2971801" y="1905000"/>
            <a:ext cx="5040313" cy="138430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19" name="TextBox 18">
            <a:extLst>
              <a:ext uri="{FF2B5EF4-FFF2-40B4-BE49-F238E27FC236}">
                <a16:creationId xmlns:a16="http://schemas.microsoft.com/office/drawing/2014/main" id="{F6F2CC84-DBDD-408E-A465-5CD3AAD7CEA8}"/>
              </a:ext>
            </a:extLst>
          </p:cNvPr>
          <p:cNvSpPr txBox="1">
            <a:spLocks noChangeArrowheads="1"/>
          </p:cNvSpPr>
          <p:nvPr/>
        </p:nvSpPr>
        <p:spPr bwMode="auto">
          <a:xfrm>
            <a:off x="2015174" y="6049331"/>
            <a:ext cx="86629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dirty="0">
                <a:latin typeface="Arial" panose="020B0604020202020204" pitchFamily="34" charset="0"/>
                <a:hlinkClick r:id="rId5"/>
              </a:rPr>
              <a:t>http://websoilsurvey.nrcs.usda.gov</a:t>
            </a:r>
            <a:endParaRPr lang="en-US" altLang="en-US" sz="3600" dirty="0">
              <a:latin typeface="Arial" panose="020B0604020202020204" pitchFamily="34" charset="0"/>
            </a:endParaRPr>
          </a:p>
        </p:txBody>
      </p:sp>
      <p:sp>
        <p:nvSpPr>
          <p:cNvPr id="13" name="Title 1">
            <a:extLst>
              <a:ext uri="{FF2B5EF4-FFF2-40B4-BE49-F238E27FC236}">
                <a16:creationId xmlns:a16="http://schemas.microsoft.com/office/drawing/2014/main" id="{CE60BFB2-967C-4130-971E-0F6E9AF71FDE}"/>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2.4  Predicting Soil Loss</a:t>
            </a:r>
            <a:endParaRPr lang="en-US" altLang="en-US" sz="4400" b="1" dirty="0">
              <a:solidFill>
                <a:schemeClr val="bg1"/>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Date Placeholder 3">
            <a:extLst>
              <a:ext uri="{FF2B5EF4-FFF2-40B4-BE49-F238E27FC236}">
                <a16:creationId xmlns:a16="http://schemas.microsoft.com/office/drawing/2014/main" id="{A6AE243F-83BE-40F7-BC29-7F68973C1D58}"/>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C7C3D4D-A8C8-4016-B5AF-D2660E90DFA8}"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8915" name="Content Placeholder 2">
            <a:extLst>
              <a:ext uri="{FF2B5EF4-FFF2-40B4-BE49-F238E27FC236}">
                <a16:creationId xmlns:a16="http://schemas.microsoft.com/office/drawing/2014/main" id="{BDEF8F92-97A5-4C9A-B34D-6F2722E7FA57}"/>
              </a:ext>
            </a:extLst>
          </p:cNvPr>
          <p:cNvSpPr>
            <a:spLocks noGrp="1" noChangeArrowheads="1"/>
          </p:cNvSpPr>
          <p:nvPr>
            <p:ph idx="4294967295"/>
          </p:nvPr>
        </p:nvSpPr>
        <p:spPr>
          <a:xfrm>
            <a:off x="1524000" y="1595438"/>
            <a:ext cx="8839200" cy="4851400"/>
          </a:xfrm>
          <a:prstGeom prst="rect">
            <a:avLst/>
          </a:prstGeom>
        </p:spPr>
        <p:txBody>
          <a:bodyPr/>
          <a:lstStyle/>
          <a:p>
            <a:r>
              <a:rPr lang="en-US" altLang="en-US" sz="2600" dirty="0">
                <a:latin typeface="Arial" panose="020B0604020202020204" pitchFamily="34" charset="0"/>
              </a:rPr>
              <a:t>L and S - The Slope Length and the Gradient (Steepness) Factors</a:t>
            </a:r>
          </a:p>
          <a:p>
            <a:endParaRPr lang="en-US" altLang="en-US" sz="2600" dirty="0">
              <a:latin typeface="Arial" panose="020B0604020202020204" pitchFamily="34" charset="0"/>
            </a:endParaRPr>
          </a:p>
          <a:p>
            <a:r>
              <a:rPr lang="en-US" altLang="en-US" sz="2600" dirty="0">
                <a:latin typeface="Arial" panose="020B0604020202020204" pitchFamily="34" charset="0"/>
              </a:rPr>
              <a:t>This is described by the combined effect of slope length and slope gradient. </a:t>
            </a:r>
          </a:p>
          <a:p>
            <a:endParaRPr lang="en-US" altLang="en-US" sz="2600" dirty="0">
              <a:latin typeface="Arial" panose="020B0604020202020204" pitchFamily="34" charset="0"/>
            </a:endParaRPr>
          </a:p>
        </p:txBody>
      </p:sp>
      <p:sp>
        <p:nvSpPr>
          <p:cNvPr id="38918" name="Slide Number Placeholder 5">
            <a:extLst>
              <a:ext uri="{FF2B5EF4-FFF2-40B4-BE49-F238E27FC236}">
                <a16:creationId xmlns:a16="http://schemas.microsoft.com/office/drawing/2014/main" id="{9D3A6F4B-410F-4158-A905-76A716E7E72C}"/>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FB852C8-4F57-4450-A868-07F0C8C0A8EC}" type="slidenum">
              <a:rPr lang="en-US" altLang="en-US" sz="1200">
                <a:solidFill>
                  <a:schemeClr val="bg1"/>
                </a:solidFill>
                <a:latin typeface="Arial" panose="020B0604020202020204" pitchFamily="34" charset="0"/>
              </a:rPr>
              <a:pPr>
                <a:lnSpc>
                  <a:spcPct val="100000"/>
                </a:lnSpc>
                <a:spcBef>
                  <a:spcPct val="0"/>
                </a:spcBef>
                <a:buFontTx/>
                <a:buNone/>
              </a:pPr>
              <a:t>18</a:t>
            </a:fld>
            <a:endParaRPr lang="en-US" altLang="en-US" sz="1200" dirty="0">
              <a:solidFill>
                <a:schemeClr val="bg1"/>
              </a:solidFill>
              <a:latin typeface="Arial" panose="020B0604020202020204" pitchFamily="34" charset="0"/>
            </a:endParaRPr>
          </a:p>
        </p:txBody>
      </p:sp>
      <p:pic>
        <p:nvPicPr>
          <p:cNvPr id="38919" name="Picture 6">
            <a:extLst>
              <a:ext uri="{FF2B5EF4-FFF2-40B4-BE49-F238E27FC236}">
                <a16:creationId xmlns:a16="http://schemas.microsoft.com/office/drawing/2014/main" id="{709E94A0-3D2A-410C-8560-FF7FF80288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2675" y="3644093"/>
            <a:ext cx="3827844" cy="288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7">
            <a:extLst>
              <a:ext uri="{FF2B5EF4-FFF2-40B4-BE49-F238E27FC236}">
                <a16:creationId xmlns:a16="http://schemas.microsoft.com/office/drawing/2014/main" id="{B0DF799A-AC41-4A7A-AFEB-D04F9E4C61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481" y="3731015"/>
            <a:ext cx="3483437" cy="270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C75B3665-8319-4474-A68E-314929FC1BDA}"/>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2.4  Predicting Soil Loss</a:t>
            </a:r>
            <a:endParaRPr lang="en-US" altLang="en-US" sz="4400" b="1" dirty="0">
              <a:solidFill>
                <a:schemeClr val="bg1"/>
              </a:solidFill>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Date Placeholder 3">
            <a:extLst>
              <a:ext uri="{FF2B5EF4-FFF2-40B4-BE49-F238E27FC236}">
                <a16:creationId xmlns:a16="http://schemas.microsoft.com/office/drawing/2014/main" id="{774A9D85-FCA7-4345-9321-E43F34BBBAE0}"/>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A559508-BD57-47B7-AF9F-B539E2CF036D}"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9939" name="Content Placeholder 2">
            <a:extLst>
              <a:ext uri="{FF2B5EF4-FFF2-40B4-BE49-F238E27FC236}">
                <a16:creationId xmlns:a16="http://schemas.microsoft.com/office/drawing/2014/main" id="{F1A4398D-5A68-4866-96E7-F47A509D8CF1}"/>
              </a:ext>
            </a:extLst>
          </p:cNvPr>
          <p:cNvSpPr>
            <a:spLocks noGrp="1" noChangeArrowheads="1"/>
          </p:cNvSpPr>
          <p:nvPr>
            <p:ph idx="4294967295"/>
          </p:nvPr>
        </p:nvSpPr>
        <p:spPr>
          <a:xfrm>
            <a:off x="1447800" y="1571626"/>
            <a:ext cx="9220200" cy="1857375"/>
          </a:xfrm>
          <a:prstGeom prst="rect">
            <a:avLst/>
          </a:prstGeom>
        </p:spPr>
        <p:txBody>
          <a:bodyPr/>
          <a:lstStyle/>
          <a:p>
            <a:r>
              <a:rPr lang="en-US" altLang="en-US" sz="2800" dirty="0">
                <a:latin typeface="Arial" panose="020B0604020202020204" pitchFamily="34" charset="0"/>
              </a:rPr>
              <a:t>C – The Vegetative Cover Factor</a:t>
            </a:r>
          </a:p>
          <a:p>
            <a:r>
              <a:rPr lang="en-US" altLang="en-US" sz="2800" dirty="0">
                <a:latin typeface="Arial" panose="020B0604020202020204" pitchFamily="34" charset="0"/>
              </a:rPr>
              <a:t>This is the ratio of soil loss from land under specified types of cover to the corresponding loss from tilled or disturbed bare soil. </a:t>
            </a:r>
          </a:p>
          <a:p>
            <a:endParaRPr lang="en-US" altLang="en-US" sz="2800" dirty="0">
              <a:latin typeface="Arial" panose="020B0604020202020204" pitchFamily="34" charset="0"/>
            </a:endParaRPr>
          </a:p>
        </p:txBody>
      </p:sp>
      <p:sp>
        <p:nvSpPr>
          <p:cNvPr id="39942" name="Slide Number Placeholder 5">
            <a:extLst>
              <a:ext uri="{FF2B5EF4-FFF2-40B4-BE49-F238E27FC236}">
                <a16:creationId xmlns:a16="http://schemas.microsoft.com/office/drawing/2014/main" id="{4DA6BF5C-B31A-41DF-8D5C-0707D7DCD12B}"/>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34B6A5B-094C-4341-95EF-9347E676C7B0}" type="slidenum">
              <a:rPr lang="en-US" altLang="en-US" sz="1200">
                <a:solidFill>
                  <a:schemeClr val="bg1"/>
                </a:solidFill>
                <a:latin typeface="Arial" panose="020B0604020202020204" pitchFamily="34" charset="0"/>
              </a:rPr>
              <a:pPr>
                <a:lnSpc>
                  <a:spcPct val="100000"/>
                </a:lnSpc>
                <a:spcBef>
                  <a:spcPct val="0"/>
                </a:spcBef>
                <a:buFontTx/>
                <a:buNone/>
              </a:pPr>
              <a:t>19</a:t>
            </a:fld>
            <a:endParaRPr lang="en-US" altLang="en-US" sz="1200" dirty="0">
              <a:solidFill>
                <a:schemeClr val="bg1"/>
              </a:solidFill>
              <a:latin typeface="Arial" panose="020B0604020202020204" pitchFamily="34" charset="0"/>
            </a:endParaRPr>
          </a:p>
        </p:txBody>
      </p:sp>
      <p:pic>
        <p:nvPicPr>
          <p:cNvPr id="39943" name="Picture 6">
            <a:extLst>
              <a:ext uri="{FF2B5EF4-FFF2-40B4-BE49-F238E27FC236}">
                <a16:creationId xmlns:a16="http://schemas.microsoft.com/office/drawing/2014/main" id="{F55B7923-6676-4352-BD60-61312D910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659" y="3358662"/>
            <a:ext cx="5045920" cy="349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7">
            <a:extLst>
              <a:ext uri="{FF2B5EF4-FFF2-40B4-BE49-F238E27FC236}">
                <a16:creationId xmlns:a16="http://schemas.microsoft.com/office/drawing/2014/main" id="{B74719B7-6D9A-42BA-815A-8BD3B9A673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5579" y="3358662"/>
            <a:ext cx="4970042" cy="349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048B821C-0B0C-40B0-AE5A-70BC5E861CE8}"/>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2.4  Predicting Soil Loss</a:t>
            </a:r>
            <a:endParaRPr lang="en-US" altLang="en-US" sz="4400" b="1" dirty="0">
              <a:solidFill>
                <a:schemeClr val="bg1"/>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97D99A4-86C1-4CA0-8831-FA3986815A72}"/>
              </a:ext>
            </a:extLst>
          </p:cNvPr>
          <p:cNvSpPr>
            <a:spLocks noChangeArrowheads="1"/>
          </p:cNvSpPr>
          <p:nvPr/>
        </p:nvSpPr>
        <p:spPr bwMode="auto">
          <a:xfrm>
            <a:off x="2133600" y="2286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kumimoji="1" lang="en-US" altLang="en-US" sz="4400" dirty="0">
              <a:latin typeface="Arial" panose="020B0604020202020204" pitchFamily="34" charset="0"/>
            </a:endParaRPr>
          </a:p>
        </p:txBody>
      </p:sp>
      <p:sp>
        <p:nvSpPr>
          <p:cNvPr id="6" name="Rectangle 2">
            <a:extLst>
              <a:ext uri="{FF2B5EF4-FFF2-40B4-BE49-F238E27FC236}">
                <a16:creationId xmlns:a16="http://schemas.microsoft.com/office/drawing/2014/main" id="{AABA8508-71A6-4F13-8795-01FC4114770B}"/>
              </a:ext>
            </a:extLst>
          </p:cNvPr>
          <p:cNvSpPr txBox="1">
            <a:spLocks noChangeArrowheads="1"/>
          </p:cNvSpPr>
          <p:nvPr/>
        </p:nvSpPr>
        <p:spPr>
          <a:xfrm>
            <a:off x="2755106" y="358775"/>
            <a:ext cx="6681788" cy="708025"/>
          </a:xfrm>
          <a:prstGeom prst="rect">
            <a:avLst/>
          </a:prstGeom>
          <a:noFill/>
          <a:extLst>
            <a:ext uri="{909E8E84-426E-40DD-AFC4-6F175D3DCCD1}">
              <a14:hiddenFill xmlns:a14="http://schemas.microsoft.com/office/drawing/2010/main">
                <a:solidFill>
                  <a:srgbClr val="FFFFFF"/>
                </a:solidFill>
              </a14:hiddenFill>
            </a:ext>
          </a:extLst>
        </p:spPr>
        <p:txBody>
          <a:bodyPr lIns="90488" tIns="44450" rIns="90488" bIns="4445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fontAlgn="auto">
              <a:spcAft>
                <a:spcPts val="0"/>
              </a:spcAft>
              <a:defRPr/>
            </a:pPr>
            <a:r>
              <a:rPr lang="en-US" altLang="en-US" sz="4400" dirty="0"/>
              <a:t>2.1 Introduction to Soils</a:t>
            </a:r>
          </a:p>
        </p:txBody>
      </p:sp>
      <p:sp>
        <p:nvSpPr>
          <p:cNvPr id="9" name="Rectangle 3">
            <a:extLst>
              <a:ext uri="{FF2B5EF4-FFF2-40B4-BE49-F238E27FC236}">
                <a16:creationId xmlns:a16="http://schemas.microsoft.com/office/drawing/2014/main" id="{89DDCC06-A3E1-4683-9661-C3A33D61D3A3}"/>
              </a:ext>
            </a:extLst>
          </p:cNvPr>
          <p:cNvSpPr txBox="1">
            <a:spLocks noChangeArrowheads="1"/>
          </p:cNvSpPr>
          <p:nvPr/>
        </p:nvSpPr>
        <p:spPr bwMode="auto">
          <a:xfrm>
            <a:off x="1447800" y="1411196"/>
            <a:ext cx="9144000" cy="5481638"/>
          </a:xfrm>
          <a:prstGeom prst="rect">
            <a:avLst/>
          </a:prstGeom>
          <a:noFill/>
          <a:ln w="9525">
            <a:noFill/>
            <a:miter lim="800000"/>
            <a:headEnd/>
            <a:tailEnd/>
          </a:ln>
          <a:effectLst/>
        </p:spPr>
        <p:txBody>
          <a:bodyPr lIns="90488" tIns="44450" rIns="90488" bIns="44450"/>
          <a:lst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9pPr>
          </a:lstStyle>
          <a:p>
            <a:pPr marL="533400" indent="-533400" eaLnBrk="1" hangingPunct="1">
              <a:lnSpc>
                <a:spcPct val="90000"/>
              </a:lnSpc>
              <a:buClr>
                <a:srgbClr val="86D1EC"/>
              </a:buClr>
              <a:buNone/>
              <a:defRPr/>
            </a:pPr>
            <a:endParaRPr lang="en-US" kern="0" dirty="0">
              <a:effectLst/>
              <a:latin typeface="Arial" panose="020B0604020202020204" pitchFamily="34" charset="0"/>
            </a:endParaRPr>
          </a:p>
          <a:p>
            <a:pPr marL="533400" indent="-533400" eaLnBrk="1" hangingPunct="1">
              <a:lnSpc>
                <a:spcPct val="90000"/>
              </a:lnSpc>
              <a:buClr>
                <a:srgbClr val="86D1EC"/>
              </a:buClr>
              <a:buNone/>
              <a:defRPr/>
            </a:pPr>
            <a:r>
              <a:rPr lang="en-US" kern="0" dirty="0">
                <a:effectLst/>
                <a:latin typeface="Arial" panose="020B0604020202020204" pitchFamily="34" charset="0"/>
              </a:rPr>
              <a:t>1</a:t>
            </a:r>
            <a:r>
              <a:rPr lang="en-US" b="1" kern="0" dirty="0">
                <a:effectLst/>
                <a:latin typeface="Arial" panose="020B0604020202020204" pitchFamily="34" charset="0"/>
              </a:rPr>
              <a:t>. Climate</a:t>
            </a:r>
            <a:r>
              <a:rPr lang="en-US" kern="0" dirty="0">
                <a:effectLst/>
                <a:latin typeface="Arial" panose="020B0604020202020204" pitchFamily="34" charset="0"/>
              </a:rPr>
              <a:t> </a:t>
            </a:r>
          </a:p>
          <a:p>
            <a:pPr marL="533400" indent="-533400" eaLnBrk="1" hangingPunct="1">
              <a:lnSpc>
                <a:spcPct val="90000"/>
              </a:lnSpc>
              <a:buClr>
                <a:srgbClr val="86D1EC"/>
              </a:buClr>
              <a:buNone/>
              <a:defRPr/>
            </a:pPr>
            <a:r>
              <a:rPr lang="en-US" sz="2800" kern="0" dirty="0">
                <a:effectLst/>
                <a:latin typeface="Arial" panose="020B0604020202020204" pitchFamily="34" charset="0"/>
              </a:rPr>
              <a:t>	(temperature, rainfall, seasons)</a:t>
            </a:r>
          </a:p>
          <a:p>
            <a:pPr marL="533400" indent="-533400" eaLnBrk="1" hangingPunct="1">
              <a:lnSpc>
                <a:spcPct val="90000"/>
              </a:lnSpc>
              <a:buClr>
                <a:srgbClr val="86D1EC"/>
              </a:buClr>
              <a:buNone/>
              <a:defRPr/>
            </a:pPr>
            <a:r>
              <a:rPr lang="en-US" kern="0" dirty="0">
                <a:effectLst/>
                <a:latin typeface="Arial" panose="020B0604020202020204" pitchFamily="34" charset="0"/>
              </a:rPr>
              <a:t>2. </a:t>
            </a:r>
            <a:r>
              <a:rPr lang="en-US" b="1" kern="0" dirty="0">
                <a:effectLst/>
                <a:latin typeface="Arial" panose="020B0604020202020204" pitchFamily="34" charset="0"/>
              </a:rPr>
              <a:t>Topography</a:t>
            </a:r>
            <a:r>
              <a:rPr lang="en-US" sz="2800" kern="0" dirty="0">
                <a:effectLst/>
                <a:latin typeface="Arial" panose="020B0604020202020204" pitchFamily="34" charset="0"/>
              </a:rPr>
              <a:t> </a:t>
            </a:r>
          </a:p>
          <a:p>
            <a:pPr marL="533400" indent="-533400" eaLnBrk="1" hangingPunct="1">
              <a:lnSpc>
                <a:spcPct val="90000"/>
              </a:lnSpc>
              <a:buClr>
                <a:srgbClr val="86D1EC"/>
              </a:buClr>
              <a:buNone/>
              <a:defRPr/>
            </a:pPr>
            <a:r>
              <a:rPr lang="en-US" sz="2800" kern="0" dirty="0">
                <a:effectLst/>
                <a:latin typeface="Arial" panose="020B0604020202020204" pitchFamily="34" charset="0"/>
              </a:rPr>
              <a:t>	(flatwoods, depressions, ridges)</a:t>
            </a:r>
          </a:p>
          <a:p>
            <a:pPr marL="533400" indent="-533400" eaLnBrk="1" hangingPunct="1">
              <a:lnSpc>
                <a:spcPct val="90000"/>
              </a:lnSpc>
              <a:buClr>
                <a:srgbClr val="86D1EC"/>
              </a:buClr>
              <a:buNone/>
              <a:defRPr/>
            </a:pPr>
            <a:r>
              <a:rPr lang="en-US" kern="0" dirty="0">
                <a:effectLst/>
                <a:latin typeface="Arial" panose="020B0604020202020204" pitchFamily="34" charset="0"/>
              </a:rPr>
              <a:t>3. </a:t>
            </a:r>
            <a:r>
              <a:rPr lang="en-US" b="1" kern="0" dirty="0">
                <a:effectLst/>
                <a:latin typeface="Arial" panose="020B0604020202020204" pitchFamily="34" charset="0"/>
              </a:rPr>
              <a:t>Organisms</a:t>
            </a:r>
            <a:endParaRPr lang="en-US" sz="2800" kern="0" dirty="0">
              <a:effectLst/>
              <a:latin typeface="Arial" panose="020B0604020202020204" pitchFamily="34" charset="0"/>
            </a:endParaRPr>
          </a:p>
          <a:p>
            <a:pPr marL="533400" indent="-533400" eaLnBrk="1" hangingPunct="1">
              <a:lnSpc>
                <a:spcPct val="90000"/>
              </a:lnSpc>
              <a:buClr>
                <a:srgbClr val="86D1EC"/>
              </a:buClr>
              <a:buNone/>
              <a:defRPr/>
            </a:pPr>
            <a:r>
              <a:rPr lang="en-US" sz="2800" kern="0" dirty="0">
                <a:effectLst/>
                <a:latin typeface="Arial" panose="020B0604020202020204" pitchFamily="34" charset="0"/>
              </a:rPr>
              <a:t>	(plants, animals, microbes, humans)</a:t>
            </a:r>
          </a:p>
          <a:p>
            <a:pPr marL="533400" indent="-533400" eaLnBrk="1" hangingPunct="1">
              <a:lnSpc>
                <a:spcPct val="90000"/>
              </a:lnSpc>
              <a:buClr>
                <a:srgbClr val="86D1EC"/>
              </a:buClr>
              <a:buNone/>
              <a:defRPr/>
            </a:pPr>
            <a:r>
              <a:rPr lang="en-US" kern="0" dirty="0">
                <a:effectLst/>
                <a:latin typeface="Arial" panose="020B0604020202020204" pitchFamily="34" charset="0"/>
              </a:rPr>
              <a:t>4. </a:t>
            </a:r>
            <a:r>
              <a:rPr lang="en-US" b="1" kern="0" dirty="0">
                <a:effectLst/>
                <a:latin typeface="Arial" panose="020B0604020202020204" pitchFamily="34" charset="0"/>
              </a:rPr>
              <a:t>Parent Material </a:t>
            </a:r>
          </a:p>
          <a:p>
            <a:pPr marL="533400" indent="-533400" eaLnBrk="1" hangingPunct="1">
              <a:lnSpc>
                <a:spcPct val="90000"/>
              </a:lnSpc>
              <a:buClr>
                <a:srgbClr val="86D1EC"/>
              </a:buClr>
              <a:buNone/>
              <a:defRPr/>
            </a:pPr>
            <a:r>
              <a:rPr lang="en-US" b="1" kern="0" dirty="0">
                <a:effectLst/>
                <a:latin typeface="Arial" panose="020B0604020202020204" pitchFamily="34" charset="0"/>
              </a:rPr>
              <a:t>	</a:t>
            </a:r>
            <a:r>
              <a:rPr lang="en-US" sz="2800" kern="0" dirty="0">
                <a:effectLst/>
                <a:latin typeface="Arial" panose="020B0604020202020204" pitchFamily="34" charset="0"/>
              </a:rPr>
              <a:t>(marine sand, limestone, organics)</a:t>
            </a:r>
          </a:p>
          <a:p>
            <a:pPr marL="533400" indent="-533400" eaLnBrk="1" hangingPunct="1">
              <a:lnSpc>
                <a:spcPct val="90000"/>
              </a:lnSpc>
              <a:buClr>
                <a:srgbClr val="86D1EC"/>
              </a:buClr>
              <a:buNone/>
              <a:defRPr/>
            </a:pPr>
            <a:r>
              <a:rPr lang="en-US" kern="0" dirty="0">
                <a:effectLst/>
                <a:latin typeface="Arial" panose="020B0604020202020204" pitchFamily="34" charset="0"/>
              </a:rPr>
              <a:t>5. </a:t>
            </a:r>
            <a:r>
              <a:rPr lang="en-US" b="1" kern="0" dirty="0">
                <a:effectLst/>
                <a:latin typeface="Arial" panose="020B0604020202020204" pitchFamily="34" charset="0"/>
              </a:rPr>
              <a:t>Time </a:t>
            </a:r>
            <a:endParaRPr lang="en-US" kern="0" dirty="0">
              <a:effectLst/>
              <a:latin typeface="Arial" panose="020B0604020202020204" pitchFamily="34" charset="0"/>
            </a:endParaRPr>
          </a:p>
          <a:p>
            <a:pPr marL="533400" indent="-533400" eaLnBrk="1" hangingPunct="1">
              <a:lnSpc>
                <a:spcPct val="90000"/>
              </a:lnSpc>
              <a:buClr>
                <a:srgbClr val="86D1EC"/>
              </a:buClr>
              <a:buNone/>
              <a:defRPr/>
            </a:pPr>
            <a:endParaRPr lang="en-US" kern="0" dirty="0">
              <a:effectLst/>
              <a:latin typeface="Arial" panose="020B0604020202020204" pitchFamily="34" charset="0"/>
            </a:endParaRPr>
          </a:p>
        </p:txBody>
      </p:sp>
      <p:sp>
        <p:nvSpPr>
          <p:cNvPr id="6149" name="TextBox 9">
            <a:extLst>
              <a:ext uri="{FF2B5EF4-FFF2-40B4-BE49-F238E27FC236}">
                <a16:creationId xmlns:a16="http://schemas.microsoft.com/office/drawing/2014/main" id="{F09E7400-FBDE-4A0D-B034-FB5147250EDD}"/>
              </a:ext>
            </a:extLst>
          </p:cNvPr>
          <p:cNvSpPr txBox="1">
            <a:spLocks noChangeArrowheads="1"/>
          </p:cNvSpPr>
          <p:nvPr/>
        </p:nvSpPr>
        <p:spPr bwMode="auto">
          <a:xfrm>
            <a:off x="3276600" y="1348059"/>
            <a:ext cx="6096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600" dirty="0">
                <a:latin typeface="Arial" panose="020B0604020202020204" pitchFamily="34" charset="0"/>
              </a:rPr>
              <a:t>Five Soil Forming Factors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Date Placeholder 3">
            <a:extLst>
              <a:ext uri="{FF2B5EF4-FFF2-40B4-BE49-F238E27FC236}">
                <a16:creationId xmlns:a16="http://schemas.microsoft.com/office/drawing/2014/main" id="{96F5DDCA-F16D-4BC7-8FFF-F27532B5B508}"/>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05D289B-BECA-43AC-8413-0772F202B028}"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41987" name="Content Placeholder 2">
            <a:extLst>
              <a:ext uri="{FF2B5EF4-FFF2-40B4-BE49-F238E27FC236}">
                <a16:creationId xmlns:a16="http://schemas.microsoft.com/office/drawing/2014/main" id="{8D570E4D-DB76-4756-B217-3206565F736B}"/>
              </a:ext>
            </a:extLst>
          </p:cNvPr>
          <p:cNvSpPr>
            <a:spLocks noGrp="1" noChangeArrowheads="1"/>
          </p:cNvSpPr>
          <p:nvPr>
            <p:ph idx="4294967295"/>
          </p:nvPr>
        </p:nvSpPr>
        <p:spPr>
          <a:xfrm>
            <a:off x="838200" y="1498600"/>
            <a:ext cx="9829801" cy="2209800"/>
          </a:xfrm>
          <a:prstGeom prst="rect">
            <a:avLst/>
          </a:prstGeom>
        </p:spPr>
        <p:txBody>
          <a:bodyPr/>
          <a:lstStyle/>
          <a:p>
            <a:r>
              <a:rPr lang="en-US" altLang="en-US" sz="2600" dirty="0">
                <a:latin typeface="Arial" panose="020B0604020202020204" pitchFamily="34" charset="0"/>
              </a:rPr>
              <a:t>P – The Erosion Control Practices Factor </a:t>
            </a:r>
          </a:p>
          <a:p>
            <a:r>
              <a:rPr lang="en-US" altLang="en-US" sz="2600" dirty="0">
                <a:latin typeface="Arial" panose="020B0604020202020204" pitchFamily="34" charset="0"/>
              </a:rPr>
              <a:t>This accounts for the selected erosion control practices of the contractor that reduce and control the erosion potential of the runoff by reducing the runoff velocity and the tendency of runoff to flow directly down slope.</a:t>
            </a:r>
          </a:p>
          <a:p>
            <a:endParaRPr lang="en-US" altLang="en-US" sz="2600" dirty="0">
              <a:latin typeface="Arial" panose="020B0604020202020204" pitchFamily="34" charset="0"/>
            </a:endParaRPr>
          </a:p>
        </p:txBody>
      </p:sp>
      <p:sp>
        <p:nvSpPr>
          <p:cNvPr id="41990" name="Slide Number Placeholder 5">
            <a:extLst>
              <a:ext uri="{FF2B5EF4-FFF2-40B4-BE49-F238E27FC236}">
                <a16:creationId xmlns:a16="http://schemas.microsoft.com/office/drawing/2014/main" id="{4653C3BD-484E-4CE3-847F-B5FBF0F22B5E}"/>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E6D535A-17AC-493D-8840-8360DE55114A}" type="slidenum">
              <a:rPr lang="en-US" altLang="en-US" sz="1200">
                <a:solidFill>
                  <a:schemeClr val="bg1"/>
                </a:solidFill>
                <a:latin typeface="Arial" panose="020B0604020202020204" pitchFamily="34" charset="0"/>
              </a:rPr>
              <a:pPr>
                <a:lnSpc>
                  <a:spcPct val="100000"/>
                </a:lnSpc>
                <a:spcBef>
                  <a:spcPct val="0"/>
                </a:spcBef>
                <a:buFontTx/>
                <a:buNone/>
              </a:pPr>
              <a:t>20</a:t>
            </a:fld>
            <a:endParaRPr lang="en-US" altLang="en-US" sz="1200" dirty="0">
              <a:solidFill>
                <a:schemeClr val="bg1"/>
              </a:solidFill>
              <a:latin typeface="Arial" panose="020B0604020202020204" pitchFamily="34" charset="0"/>
            </a:endParaRPr>
          </a:p>
        </p:txBody>
      </p:sp>
      <p:pic>
        <p:nvPicPr>
          <p:cNvPr id="41991" name="Picture 7">
            <a:extLst>
              <a:ext uri="{FF2B5EF4-FFF2-40B4-BE49-F238E27FC236}">
                <a16:creationId xmlns:a16="http://schemas.microsoft.com/office/drawing/2014/main" id="{8BF332C1-8C64-4744-AB47-F62F2ECEB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596" y="3429000"/>
            <a:ext cx="4661626" cy="34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11">
            <a:extLst>
              <a:ext uri="{FF2B5EF4-FFF2-40B4-BE49-F238E27FC236}">
                <a16:creationId xmlns:a16="http://schemas.microsoft.com/office/drawing/2014/main" id="{D6D0B0C2-AD03-496A-833B-F0400C4A3A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3429000"/>
            <a:ext cx="5138596" cy="34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7E0EFCAF-E8B3-4913-8CA2-D85DFAD5CD2D}"/>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2.4  Predicting Soil Loss</a:t>
            </a:r>
            <a:endParaRPr lang="en-US" altLang="en-US" sz="4400" b="1" dirty="0">
              <a:solidFill>
                <a:schemeClr val="bg1"/>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F1008EC-A04C-4A0A-A5EA-6AF6DBA4112D}"/>
              </a:ext>
            </a:extLst>
          </p:cNvPr>
          <p:cNvSpPr txBox="1"/>
          <p:nvPr/>
        </p:nvSpPr>
        <p:spPr>
          <a:xfrm>
            <a:off x="457200" y="1752600"/>
            <a:ext cx="11277600" cy="3970318"/>
          </a:xfrm>
          <a:prstGeom prst="rect">
            <a:avLst/>
          </a:prstGeom>
          <a:noFill/>
        </p:spPr>
        <p:txBody>
          <a:bodyPr wrap="square" rtlCol="0">
            <a:spAutoFit/>
          </a:bodyPr>
          <a:lstStyle/>
          <a:p>
            <a:r>
              <a:rPr lang="en-US" sz="2800" dirty="0"/>
              <a:t>Using the RUSLE for 5 acres with R = 600, L = 600 ft., 5% slope, K = 0.28 what is the difference if the only changes are to C (cover factor)?</a:t>
            </a:r>
          </a:p>
          <a:p>
            <a:endParaRPr lang="en-US" sz="2800" dirty="0"/>
          </a:p>
          <a:p>
            <a:pPr marL="285750" indent="-285750">
              <a:buFont typeface="Arial" panose="020B0604020202020204" pitchFamily="34" charset="0"/>
              <a:buChar char="•"/>
            </a:pPr>
            <a:r>
              <a:rPr lang="en-US" sz="2800" dirty="0"/>
              <a:t>A cover factor of 1 (bare soil) would result in annual soil loss of </a:t>
            </a:r>
            <a:r>
              <a:rPr lang="en-US" sz="2800" b="1" u="sng" dirty="0"/>
              <a:t>66 cubic yards</a:t>
            </a:r>
            <a:r>
              <a:rPr lang="en-US" sz="2800" dirty="0"/>
              <a:t>, the equivalent of 5 dump truck loads of soil.</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A cover factor of 0.15 (well managed) would result in annual soil loss of only </a:t>
            </a:r>
            <a:r>
              <a:rPr lang="en-US" sz="2800" b="1" u="sng" dirty="0"/>
              <a:t>4 cubic yards</a:t>
            </a:r>
            <a:r>
              <a:rPr lang="en-US" sz="2800" dirty="0"/>
              <a:t>! Much more manageable </a:t>
            </a:r>
          </a:p>
          <a:p>
            <a:endParaRPr lang="en-US" sz="2800" dirty="0"/>
          </a:p>
        </p:txBody>
      </p:sp>
      <p:sp>
        <p:nvSpPr>
          <p:cNvPr id="5" name="Title 1">
            <a:extLst>
              <a:ext uri="{FF2B5EF4-FFF2-40B4-BE49-F238E27FC236}">
                <a16:creationId xmlns:a16="http://schemas.microsoft.com/office/drawing/2014/main" id="{298B4704-929F-415D-9197-5266E9206258}"/>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dirty="0">
                <a:solidFill>
                  <a:schemeClr val="bg1"/>
                </a:solidFill>
                <a:latin typeface="Arial" panose="020B0604020202020204" pitchFamily="34" charset="0"/>
              </a:rPr>
              <a:t>2.4  Predicting Soil Loss</a:t>
            </a:r>
          </a:p>
        </p:txBody>
      </p:sp>
    </p:spTree>
    <p:extLst>
      <p:ext uri="{BB962C8B-B14F-4D97-AF65-F5344CB8AC3E}">
        <p14:creationId xmlns:p14="http://schemas.microsoft.com/office/powerpoint/2010/main" val="297074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3">
            <a:extLst>
              <a:ext uri="{FF2B5EF4-FFF2-40B4-BE49-F238E27FC236}">
                <a16:creationId xmlns:a16="http://schemas.microsoft.com/office/drawing/2014/main" id="{3E9B2DF3-1FE2-4BDA-BDEC-793FFC323B88}"/>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3DAF02B-2EF4-4FE1-90B0-368B1680766E}"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44036" name="Slide Number Placeholder 5">
            <a:extLst>
              <a:ext uri="{FF2B5EF4-FFF2-40B4-BE49-F238E27FC236}">
                <a16:creationId xmlns:a16="http://schemas.microsoft.com/office/drawing/2014/main" id="{0CD0546D-67B9-490B-A2C6-771CFDFD32DB}"/>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2C13EF0-D7D2-4FC4-9711-4318AD1F0B54}" type="slidenum">
              <a:rPr lang="en-US" altLang="en-US" sz="1200">
                <a:solidFill>
                  <a:schemeClr val="bg1"/>
                </a:solidFill>
                <a:latin typeface="Arial" panose="020B0604020202020204" pitchFamily="34" charset="0"/>
              </a:rPr>
              <a:pPr>
                <a:lnSpc>
                  <a:spcPct val="100000"/>
                </a:lnSpc>
                <a:spcBef>
                  <a:spcPct val="0"/>
                </a:spcBef>
                <a:buFontTx/>
                <a:buNone/>
              </a:pPr>
              <a:t>22</a:t>
            </a:fld>
            <a:endParaRPr lang="en-US" altLang="en-US" sz="1200" dirty="0">
              <a:solidFill>
                <a:schemeClr val="bg1"/>
              </a:solidFill>
              <a:latin typeface="Arial" panose="020B0604020202020204" pitchFamily="34" charset="0"/>
            </a:endParaRPr>
          </a:p>
        </p:txBody>
      </p:sp>
      <p:pic>
        <p:nvPicPr>
          <p:cNvPr id="7" name="Content Placeholder 6" descr="A person standing next to a body of water&#10;&#10;Description generated with very high confidence">
            <a:extLst>
              <a:ext uri="{FF2B5EF4-FFF2-40B4-BE49-F238E27FC236}">
                <a16:creationId xmlns:a16="http://schemas.microsoft.com/office/drawing/2014/main" id="{3DF394D4-691B-46E9-8512-7607892B4375}"/>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907903" y="1467548"/>
            <a:ext cx="6376194" cy="4472877"/>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4038" name="TextBox 7">
            <a:extLst>
              <a:ext uri="{FF2B5EF4-FFF2-40B4-BE49-F238E27FC236}">
                <a16:creationId xmlns:a16="http://schemas.microsoft.com/office/drawing/2014/main" id="{CD28EC62-FA7A-4AE5-9CCF-A0E257D6A55C}"/>
              </a:ext>
            </a:extLst>
          </p:cNvPr>
          <p:cNvSpPr txBox="1">
            <a:spLocks noChangeArrowheads="1"/>
          </p:cNvSpPr>
          <p:nvPr/>
        </p:nvSpPr>
        <p:spPr bwMode="auto">
          <a:xfrm>
            <a:off x="2114550" y="6007455"/>
            <a:ext cx="7962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dirty="0">
                <a:latin typeface="Arial" panose="020B0604020202020204" pitchFamily="34" charset="0"/>
              </a:rPr>
              <a:t>Rainfall is the only factor not under your control!</a:t>
            </a:r>
          </a:p>
        </p:txBody>
      </p:sp>
      <p:sp>
        <p:nvSpPr>
          <p:cNvPr id="9" name="Title 1">
            <a:extLst>
              <a:ext uri="{FF2B5EF4-FFF2-40B4-BE49-F238E27FC236}">
                <a16:creationId xmlns:a16="http://schemas.microsoft.com/office/drawing/2014/main" id="{72DE5FAB-26E1-4EAD-9CB7-1B19CDF9D199}"/>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dirty="0">
                <a:solidFill>
                  <a:schemeClr val="bg1"/>
                </a:solidFill>
                <a:latin typeface="Arial" panose="020B0604020202020204" pitchFamily="34" charset="0"/>
              </a:rPr>
              <a:t>2.4  Predicting Soil Loss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Date Placeholder 3">
            <a:extLst>
              <a:ext uri="{FF2B5EF4-FFF2-40B4-BE49-F238E27FC236}">
                <a16:creationId xmlns:a16="http://schemas.microsoft.com/office/drawing/2014/main" id="{7F582850-5ED2-45CA-A943-80E46054E597}"/>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11C2CB5-91AD-43EC-94E8-3F9A8FC31A9E}"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45059" name="Content Placeholder 2">
            <a:extLst>
              <a:ext uri="{FF2B5EF4-FFF2-40B4-BE49-F238E27FC236}">
                <a16:creationId xmlns:a16="http://schemas.microsoft.com/office/drawing/2014/main" id="{F112AE22-13F3-42ED-976D-B31D0E759487}"/>
              </a:ext>
            </a:extLst>
          </p:cNvPr>
          <p:cNvSpPr>
            <a:spLocks noGrp="1" noChangeArrowheads="1"/>
          </p:cNvSpPr>
          <p:nvPr>
            <p:ph idx="4294967295"/>
          </p:nvPr>
        </p:nvSpPr>
        <p:spPr>
          <a:xfrm>
            <a:off x="1524000" y="1600200"/>
            <a:ext cx="9144000" cy="5486400"/>
          </a:xfrm>
          <a:prstGeom prst="rect">
            <a:avLst/>
          </a:prstGeom>
          <a:noFill/>
        </p:spPr>
        <p:txBody>
          <a:bodyPr/>
          <a:lstStyle/>
          <a:p>
            <a:pPr marL="0" indent="0">
              <a:buNone/>
            </a:pPr>
            <a:r>
              <a:rPr lang="en-US" altLang="en-US" sz="3200" b="1" u="sng" dirty="0">
                <a:latin typeface="Arial" panose="020B0604020202020204" pitchFamily="34" charset="0"/>
              </a:rPr>
              <a:t>What can you do to minimize soil loss????</a:t>
            </a:r>
          </a:p>
        </p:txBody>
      </p:sp>
      <p:sp>
        <p:nvSpPr>
          <p:cNvPr id="45062" name="Slide Number Placeholder 5">
            <a:extLst>
              <a:ext uri="{FF2B5EF4-FFF2-40B4-BE49-F238E27FC236}">
                <a16:creationId xmlns:a16="http://schemas.microsoft.com/office/drawing/2014/main" id="{19897A2C-BD0F-4E76-8E4E-CA0FA563BBAC}"/>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78777B2-D140-462A-9E72-8A900C74BAFF}" type="slidenum">
              <a:rPr lang="en-US" altLang="en-US" sz="1200">
                <a:solidFill>
                  <a:schemeClr val="bg1"/>
                </a:solidFill>
                <a:latin typeface="Arial" panose="020B0604020202020204" pitchFamily="34" charset="0"/>
              </a:rPr>
              <a:pPr>
                <a:lnSpc>
                  <a:spcPct val="100000"/>
                </a:lnSpc>
                <a:spcBef>
                  <a:spcPct val="0"/>
                </a:spcBef>
                <a:buFontTx/>
                <a:buNone/>
              </a:pPr>
              <a:t>23</a:t>
            </a:fld>
            <a:endParaRPr lang="en-US" altLang="en-US" sz="1200" dirty="0">
              <a:solidFill>
                <a:schemeClr val="bg1"/>
              </a:solidFill>
              <a:latin typeface="Arial" panose="020B0604020202020204" pitchFamily="34" charset="0"/>
            </a:endParaRPr>
          </a:p>
        </p:txBody>
      </p:sp>
      <p:sp>
        <p:nvSpPr>
          <p:cNvPr id="10" name="TextBox 9">
            <a:extLst>
              <a:ext uri="{FF2B5EF4-FFF2-40B4-BE49-F238E27FC236}">
                <a16:creationId xmlns:a16="http://schemas.microsoft.com/office/drawing/2014/main" id="{1922849B-59BC-4377-AF49-CA9A795D4547}"/>
              </a:ext>
            </a:extLst>
          </p:cNvPr>
          <p:cNvSpPr txBox="1">
            <a:spLocks noChangeArrowheads="1"/>
          </p:cNvSpPr>
          <p:nvPr/>
        </p:nvSpPr>
        <p:spPr bwMode="auto">
          <a:xfrm>
            <a:off x="1741488" y="2576514"/>
            <a:ext cx="8915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dirty="0">
                <a:latin typeface="Arial" panose="020B0604020202020204" pitchFamily="34" charset="0"/>
              </a:rPr>
              <a:t>1. Protect soil from raindrop impacts</a:t>
            </a:r>
          </a:p>
        </p:txBody>
      </p:sp>
      <p:sp>
        <p:nvSpPr>
          <p:cNvPr id="11" name="TextBox 10">
            <a:extLst>
              <a:ext uri="{FF2B5EF4-FFF2-40B4-BE49-F238E27FC236}">
                <a16:creationId xmlns:a16="http://schemas.microsoft.com/office/drawing/2014/main" id="{F3F60213-78AA-49B4-A71A-44B16037EAE2}"/>
              </a:ext>
            </a:extLst>
          </p:cNvPr>
          <p:cNvSpPr txBox="1">
            <a:spLocks noChangeArrowheads="1"/>
          </p:cNvSpPr>
          <p:nvPr/>
        </p:nvSpPr>
        <p:spPr bwMode="auto">
          <a:xfrm>
            <a:off x="1735138" y="3375026"/>
            <a:ext cx="8686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n-US" altLang="en-US" sz="3200" dirty="0">
                <a:latin typeface="Arial" panose="020B0604020202020204" pitchFamily="34" charset="0"/>
              </a:rPr>
              <a:t>2. Minimize compaction when appropriate</a:t>
            </a:r>
          </a:p>
        </p:txBody>
      </p:sp>
      <p:sp>
        <p:nvSpPr>
          <p:cNvPr id="12" name="Rectangle 11">
            <a:extLst>
              <a:ext uri="{FF2B5EF4-FFF2-40B4-BE49-F238E27FC236}">
                <a16:creationId xmlns:a16="http://schemas.microsoft.com/office/drawing/2014/main" id="{426F6930-00E7-42E2-9684-0E8907395887}"/>
              </a:ext>
            </a:extLst>
          </p:cNvPr>
          <p:cNvSpPr>
            <a:spLocks noChangeArrowheads="1"/>
          </p:cNvSpPr>
          <p:nvPr/>
        </p:nvSpPr>
        <p:spPr bwMode="auto">
          <a:xfrm>
            <a:off x="1752601" y="4114801"/>
            <a:ext cx="55975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dirty="0">
                <a:latin typeface="Arial" panose="020B0604020202020204" pitchFamily="34" charset="0"/>
              </a:rPr>
              <a:t>3. Minimize slope length</a:t>
            </a:r>
          </a:p>
        </p:txBody>
      </p:sp>
      <p:sp>
        <p:nvSpPr>
          <p:cNvPr id="13" name="Rectangle 12">
            <a:extLst>
              <a:ext uri="{FF2B5EF4-FFF2-40B4-BE49-F238E27FC236}">
                <a16:creationId xmlns:a16="http://schemas.microsoft.com/office/drawing/2014/main" id="{5B2A94E9-A75E-4521-9391-3F90B5E1FA24}"/>
              </a:ext>
            </a:extLst>
          </p:cNvPr>
          <p:cNvSpPr>
            <a:spLocks noChangeArrowheads="1"/>
          </p:cNvSpPr>
          <p:nvPr/>
        </p:nvSpPr>
        <p:spPr bwMode="auto">
          <a:xfrm>
            <a:off x="1752600" y="4984751"/>
            <a:ext cx="8286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dirty="0">
                <a:latin typeface="Arial" panose="020B0604020202020204" pitchFamily="34" charset="0"/>
              </a:rPr>
              <a:t>4. Minimize slope gradient (steepness)</a:t>
            </a:r>
          </a:p>
        </p:txBody>
      </p:sp>
      <p:sp>
        <p:nvSpPr>
          <p:cNvPr id="15" name="Rectangle 14">
            <a:extLst>
              <a:ext uri="{FF2B5EF4-FFF2-40B4-BE49-F238E27FC236}">
                <a16:creationId xmlns:a16="http://schemas.microsoft.com/office/drawing/2014/main" id="{5BAFD39B-4F0F-4E51-9105-CA64C144E85B}"/>
              </a:ext>
            </a:extLst>
          </p:cNvPr>
          <p:cNvSpPr>
            <a:spLocks noChangeArrowheads="1"/>
          </p:cNvSpPr>
          <p:nvPr/>
        </p:nvSpPr>
        <p:spPr bwMode="auto">
          <a:xfrm>
            <a:off x="1752601" y="5905501"/>
            <a:ext cx="42206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dirty="0">
                <a:latin typeface="Arial" panose="020B0604020202020204" pitchFamily="34" charset="0"/>
              </a:rPr>
              <a:t>5. Minimize peak flow </a:t>
            </a:r>
          </a:p>
        </p:txBody>
      </p:sp>
      <p:sp>
        <p:nvSpPr>
          <p:cNvPr id="16" name="Title 1">
            <a:extLst>
              <a:ext uri="{FF2B5EF4-FFF2-40B4-BE49-F238E27FC236}">
                <a16:creationId xmlns:a16="http://schemas.microsoft.com/office/drawing/2014/main" id="{AF751E56-0219-404B-B6C0-BC99F0898D16}"/>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dirty="0">
                <a:solidFill>
                  <a:schemeClr val="bg1"/>
                </a:solidFill>
                <a:latin typeface="Arial" panose="020B0604020202020204" pitchFamily="34" charset="0"/>
              </a:rPr>
              <a:t>2.4  Predicting Soil Loss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Date Placeholder 3">
            <a:extLst>
              <a:ext uri="{FF2B5EF4-FFF2-40B4-BE49-F238E27FC236}">
                <a16:creationId xmlns:a16="http://schemas.microsoft.com/office/drawing/2014/main" id="{2EEC4CA7-194A-44CE-B9E8-AEF6084AF6A1}"/>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F501BC2-C93C-46F2-8927-C571435D9B48}"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3" name="Content Placeholder 2">
            <a:extLst>
              <a:ext uri="{FF2B5EF4-FFF2-40B4-BE49-F238E27FC236}">
                <a16:creationId xmlns:a16="http://schemas.microsoft.com/office/drawing/2014/main" id="{87EDF03B-48AF-4FC6-8AE5-E0B25E2FBBF0}"/>
              </a:ext>
            </a:extLst>
          </p:cNvPr>
          <p:cNvSpPr>
            <a:spLocks noGrp="1"/>
          </p:cNvSpPr>
          <p:nvPr>
            <p:ph idx="4294967295"/>
          </p:nvPr>
        </p:nvSpPr>
        <p:spPr>
          <a:xfrm>
            <a:off x="990600" y="1484313"/>
            <a:ext cx="10210801" cy="5010150"/>
          </a:xfrm>
          <a:prstGeom prst="rect">
            <a:avLst/>
          </a:prstGeom>
          <a:noFill/>
        </p:spPr>
        <p:txBody>
          <a:bodyPr/>
          <a:lstStyle/>
          <a:p>
            <a:pPr>
              <a:defRPr/>
            </a:pPr>
            <a:r>
              <a:rPr lang="en-US" sz="3200" dirty="0">
                <a:latin typeface="Arial" panose="020B0604020202020204" pitchFamily="34" charset="0"/>
                <a:cs typeface="Arial" panose="020B0604020202020204" pitchFamily="34" charset="0"/>
              </a:rPr>
              <a:t>In Summary</a:t>
            </a:r>
          </a:p>
          <a:p>
            <a:pPr>
              <a:defRPr/>
            </a:pPr>
            <a:r>
              <a:rPr lang="en-US" sz="3200" dirty="0">
                <a:solidFill>
                  <a:schemeClr val="tx1">
                    <a:lumMod val="95000"/>
                    <a:lumOff val="5000"/>
                  </a:schemeClr>
                </a:solidFill>
                <a:latin typeface="Arial" panose="020B0604020202020204" pitchFamily="34" charset="0"/>
                <a:cs typeface="Arial" panose="020B0604020202020204" pitchFamily="34" charset="0"/>
              </a:rPr>
              <a:t>Be concerned about sediment yields</a:t>
            </a:r>
          </a:p>
          <a:p>
            <a:pPr>
              <a:defRPr/>
            </a:pPr>
            <a:r>
              <a:rPr lang="en-US" sz="3200" dirty="0">
                <a:solidFill>
                  <a:schemeClr val="tx1">
                    <a:lumMod val="95000"/>
                    <a:lumOff val="5000"/>
                  </a:schemeClr>
                </a:solidFill>
                <a:latin typeface="Arial" panose="020B0604020202020204" pitchFamily="34" charset="0"/>
                <a:cs typeface="Arial" panose="020B0604020202020204" pitchFamily="34" charset="0"/>
              </a:rPr>
              <a:t>Don’t leave bare ground conditions for extended times</a:t>
            </a:r>
          </a:p>
          <a:p>
            <a:pPr>
              <a:defRPr/>
            </a:pPr>
            <a:r>
              <a:rPr lang="en-US" sz="3200" dirty="0">
                <a:solidFill>
                  <a:schemeClr val="tx1">
                    <a:lumMod val="95000"/>
                    <a:lumOff val="5000"/>
                  </a:schemeClr>
                </a:solidFill>
                <a:latin typeface="Arial" panose="020B0604020202020204" pitchFamily="34" charset="0"/>
                <a:cs typeface="Arial" panose="020B0604020202020204" pitchFamily="34" charset="0"/>
              </a:rPr>
              <a:t>Large amounts of sediment can leave the site quickly – one large rain event can move tons!</a:t>
            </a:r>
          </a:p>
          <a:p>
            <a:pPr>
              <a:defRPr/>
            </a:pPr>
            <a:r>
              <a:rPr lang="en-US" sz="3200" dirty="0">
                <a:solidFill>
                  <a:schemeClr val="tx1">
                    <a:lumMod val="95000"/>
                    <a:lumOff val="5000"/>
                  </a:schemeClr>
                </a:solidFill>
                <a:latin typeface="Arial" panose="020B0604020202020204" pitchFamily="34" charset="0"/>
                <a:cs typeface="Arial" panose="020B0604020202020204" pitchFamily="34" charset="0"/>
              </a:rPr>
              <a:t>Stabilize disturbed lands ASAP to save 										</a:t>
            </a:r>
            <a:r>
              <a:rPr lang="en-US" sz="4800" dirty="0">
                <a:solidFill>
                  <a:srgbClr val="00B050"/>
                </a:solidFill>
                <a:latin typeface="Arial" panose="020B0604020202020204" pitchFamily="34" charset="0"/>
                <a:cs typeface="Arial" panose="020B0604020202020204" pitchFamily="34" charset="0"/>
              </a:rPr>
              <a:t>$$money$$</a:t>
            </a:r>
          </a:p>
          <a:p>
            <a:pPr marL="0" indent="0">
              <a:buNone/>
              <a:defRPr/>
            </a:pPr>
            <a:endParaRPr lang="en-US" sz="3200" dirty="0">
              <a:latin typeface="Arial" panose="020B0604020202020204" pitchFamily="34" charset="0"/>
              <a:cs typeface="Arial" panose="020B0604020202020204" pitchFamily="34" charset="0"/>
            </a:endParaRPr>
          </a:p>
        </p:txBody>
      </p:sp>
      <p:sp>
        <p:nvSpPr>
          <p:cNvPr id="51206" name="Slide Number Placeholder 5">
            <a:extLst>
              <a:ext uri="{FF2B5EF4-FFF2-40B4-BE49-F238E27FC236}">
                <a16:creationId xmlns:a16="http://schemas.microsoft.com/office/drawing/2014/main" id="{FE5BE65A-0669-48A7-A638-DF80B95B0826}"/>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7E67455-1762-4361-86E3-561E9B752FAC}" type="slidenum">
              <a:rPr lang="en-US" altLang="en-US" sz="1200">
                <a:solidFill>
                  <a:schemeClr val="bg1"/>
                </a:solidFill>
                <a:latin typeface="Arial" panose="020B0604020202020204" pitchFamily="34" charset="0"/>
              </a:rPr>
              <a:pPr>
                <a:lnSpc>
                  <a:spcPct val="100000"/>
                </a:lnSpc>
                <a:spcBef>
                  <a:spcPct val="0"/>
                </a:spcBef>
                <a:buFontTx/>
                <a:buNone/>
              </a:pPr>
              <a:t>24</a:t>
            </a:fld>
            <a:endParaRPr lang="en-US" altLang="en-US" sz="1200" dirty="0">
              <a:solidFill>
                <a:schemeClr val="bg1"/>
              </a:solidFill>
              <a:latin typeface="Arial" panose="020B0604020202020204" pitchFamily="34" charset="0"/>
            </a:endParaRPr>
          </a:p>
        </p:txBody>
      </p:sp>
      <p:sp>
        <p:nvSpPr>
          <p:cNvPr id="7" name="Title 1">
            <a:extLst>
              <a:ext uri="{FF2B5EF4-FFF2-40B4-BE49-F238E27FC236}">
                <a16:creationId xmlns:a16="http://schemas.microsoft.com/office/drawing/2014/main" id="{29D68A34-4AD9-45FF-AE6C-8F3037991179}"/>
              </a:ext>
            </a:extLst>
          </p:cNvPr>
          <p:cNvSpPr txBox="1">
            <a:spLocks noChangeArrowheads="1"/>
          </p:cNvSpPr>
          <p:nvPr/>
        </p:nvSpPr>
        <p:spPr>
          <a:xfrm>
            <a:off x="2743200" y="228601"/>
            <a:ext cx="6705601" cy="777875"/>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dirty="0">
                <a:solidFill>
                  <a:schemeClr val="bg1"/>
                </a:solidFill>
                <a:latin typeface="Arial" panose="020B0604020202020204" pitchFamily="34" charset="0"/>
              </a:rPr>
              <a:t>2.4  Predicting Soil Loss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D2FA93-B176-47C5-BB89-9FE6000AB5C0}"/>
              </a:ext>
            </a:extLst>
          </p:cNvPr>
          <p:cNvSpPr>
            <a:spLocks noGrp="1"/>
          </p:cNvSpPr>
          <p:nvPr>
            <p:ph idx="4294967295"/>
          </p:nvPr>
        </p:nvSpPr>
        <p:spPr>
          <a:xfrm>
            <a:off x="457200" y="1689100"/>
            <a:ext cx="11201400" cy="4667250"/>
          </a:xfrm>
          <a:prstGeom prst="rect">
            <a:avLst/>
          </a:prstGeom>
        </p:spPr>
        <p:txBody>
          <a:bodyPr/>
          <a:lstStyle/>
          <a:p>
            <a:pPr>
              <a:defRPr/>
            </a:pPr>
            <a:r>
              <a:rPr lang="en-US" sz="2800" dirty="0">
                <a:latin typeface="Arial" panose="020B0604020202020204" pitchFamily="34" charset="0"/>
              </a:rPr>
              <a:t>Soil particles smaller than 0.002 mm are classified as </a:t>
            </a:r>
            <a:r>
              <a:rPr lang="en-US" sz="2800" u="sng" dirty="0">
                <a:latin typeface="Arial" panose="020B0604020202020204" pitchFamily="34" charset="0"/>
              </a:rPr>
              <a:t>_______</a:t>
            </a:r>
            <a:r>
              <a:rPr lang="en-US" sz="2800" dirty="0">
                <a:latin typeface="Arial" panose="020B0604020202020204" pitchFamily="34" charset="0"/>
              </a:rPr>
              <a:t>  and along with </a:t>
            </a:r>
            <a:r>
              <a:rPr lang="en-US" sz="2800" u="sng" dirty="0">
                <a:latin typeface="Arial" panose="020B0604020202020204" pitchFamily="34" charset="0"/>
              </a:rPr>
              <a:t>_______</a:t>
            </a:r>
            <a:r>
              <a:rPr lang="en-US" sz="2800" dirty="0">
                <a:latin typeface="Arial" panose="020B0604020202020204" pitchFamily="34" charset="0"/>
              </a:rPr>
              <a:t>are the two soil types that cause the most erosion/turbidity problems in Florida and the World. </a:t>
            </a:r>
          </a:p>
          <a:p>
            <a:pPr>
              <a:defRPr/>
            </a:pPr>
            <a:endParaRPr lang="en-US" sz="2800" dirty="0">
              <a:latin typeface="Arial" panose="020B0604020202020204" pitchFamily="34" charset="0"/>
            </a:endParaRPr>
          </a:p>
          <a:p>
            <a:pPr>
              <a:defRPr/>
            </a:pPr>
            <a:r>
              <a:rPr lang="en-US" sz="2800" dirty="0">
                <a:latin typeface="Arial" panose="020B0604020202020204" pitchFamily="34" charset="0"/>
              </a:rPr>
              <a:t>Soils in the </a:t>
            </a:r>
            <a:r>
              <a:rPr lang="en-US" sz="2800" b="1" dirty="0">
                <a:latin typeface="Arial" panose="020B0604020202020204" pitchFamily="34" charset="0"/>
              </a:rPr>
              <a:t>Type A</a:t>
            </a:r>
            <a:r>
              <a:rPr lang="en-US" sz="2800" dirty="0">
                <a:latin typeface="Arial" panose="020B0604020202020204" pitchFamily="34" charset="0"/>
              </a:rPr>
              <a:t> hydrologic group have  ____infiltration rates and _____ runoff potential even when thoroughly wetted.</a:t>
            </a:r>
          </a:p>
          <a:p>
            <a:pPr>
              <a:defRPr/>
            </a:pPr>
            <a:endParaRPr lang="en-US" sz="2800" dirty="0">
              <a:latin typeface="Arial" panose="020B0604020202020204" pitchFamily="34" charset="0"/>
            </a:endParaRPr>
          </a:p>
          <a:p>
            <a:pPr>
              <a:defRPr/>
            </a:pPr>
            <a:r>
              <a:rPr lang="en-US" sz="2800" dirty="0">
                <a:latin typeface="Arial" panose="020B0604020202020204" pitchFamily="34" charset="0"/>
              </a:rPr>
              <a:t>Soils in the </a:t>
            </a:r>
            <a:r>
              <a:rPr lang="en-US" sz="2800" b="1" dirty="0">
                <a:latin typeface="Arial" panose="020B0604020202020204" pitchFamily="34" charset="0"/>
              </a:rPr>
              <a:t>Type D</a:t>
            </a:r>
            <a:r>
              <a:rPr lang="en-US" sz="2800" dirty="0">
                <a:latin typeface="Arial" panose="020B0604020202020204" pitchFamily="34" charset="0"/>
              </a:rPr>
              <a:t> hydrologic group have very _____  infiltration rates and _____  runoff potential when thoroughly wetted.</a:t>
            </a:r>
          </a:p>
          <a:p>
            <a:pPr marL="514350" indent="-514350">
              <a:buFont typeface="Arial" panose="020B0604020202020204" pitchFamily="34" charset="0"/>
              <a:buAutoNum type="arabicPeriod"/>
              <a:defRPr/>
            </a:pPr>
            <a:endParaRPr lang="en-US" sz="2800" dirty="0">
              <a:latin typeface="Arial" panose="020B0604020202020204" pitchFamily="34" charset="0"/>
            </a:endParaRPr>
          </a:p>
          <a:p>
            <a:pPr marL="0" indent="0">
              <a:buNone/>
              <a:defRPr/>
            </a:pPr>
            <a:r>
              <a:rPr lang="en-US" sz="2800" dirty="0">
                <a:latin typeface="Arial" panose="020B0604020202020204" pitchFamily="34" charset="0"/>
              </a:rPr>
              <a:t> </a:t>
            </a:r>
          </a:p>
        </p:txBody>
      </p:sp>
      <p:sp>
        <p:nvSpPr>
          <p:cNvPr id="53254" name="Title 4">
            <a:extLst>
              <a:ext uri="{FF2B5EF4-FFF2-40B4-BE49-F238E27FC236}">
                <a16:creationId xmlns:a16="http://schemas.microsoft.com/office/drawing/2014/main" id="{1DBBC573-C401-4536-AE59-4A87C68C06A4}"/>
              </a:ext>
            </a:extLst>
          </p:cNvPr>
          <p:cNvSpPr>
            <a:spLocks noGrp="1" noChangeArrowheads="1"/>
          </p:cNvSpPr>
          <p:nvPr>
            <p:ph type="title" idx="4294967295"/>
          </p:nvPr>
        </p:nvSpPr>
        <p:spPr>
          <a:xfrm>
            <a:off x="2973594" y="353625"/>
            <a:ext cx="6248401" cy="670704"/>
          </a:xfrm>
          <a:prstGeom prst="rect">
            <a:avLst/>
          </a:prstGeom>
        </p:spPr>
        <p:txBody>
          <a:bodyPr/>
          <a:lstStyle/>
          <a:p>
            <a:pPr algn="ctr"/>
            <a:r>
              <a:rPr lang="en-US" altLang="en-US" sz="4400" b="1" dirty="0">
                <a:solidFill>
                  <a:schemeClr val="bg1"/>
                </a:solidFill>
                <a:latin typeface="Arial" panose="020B0604020202020204" pitchFamily="34" charset="0"/>
              </a:rPr>
              <a:t>Chapter 2 Review</a:t>
            </a:r>
          </a:p>
        </p:txBody>
      </p:sp>
      <p:sp>
        <p:nvSpPr>
          <p:cNvPr id="6" name="Rectangle 5">
            <a:extLst>
              <a:ext uri="{FF2B5EF4-FFF2-40B4-BE49-F238E27FC236}">
                <a16:creationId xmlns:a16="http://schemas.microsoft.com/office/drawing/2014/main" id="{B1240FF1-B7BB-4F87-84AC-275A607A3A7D}"/>
              </a:ext>
            </a:extLst>
          </p:cNvPr>
          <p:cNvSpPr/>
          <p:nvPr/>
        </p:nvSpPr>
        <p:spPr>
          <a:xfrm>
            <a:off x="9391152" y="1600200"/>
            <a:ext cx="885179" cy="523220"/>
          </a:xfrm>
          <a:prstGeom prst="rect">
            <a:avLst/>
          </a:prstGeom>
        </p:spPr>
        <p:txBody>
          <a:bodyPr wrap="none">
            <a:spAutoFit/>
          </a:bodyPr>
          <a:lstStyle/>
          <a:p>
            <a:pPr>
              <a:defRPr/>
            </a:pPr>
            <a:r>
              <a:rPr lang="en-US" sz="2800" b="1" dirty="0"/>
              <a:t>clay</a:t>
            </a:r>
          </a:p>
        </p:txBody>
      </p:sp>
      <p:sp>
        <p:nvSpPr>
          <p:cNvPr id="8" name="Rectangle 7">
            <a:extLst>
              <a:ext uri="{FF2B5EF4-FFF2-40B4-BE49-F238E27FC236}">
                <a16:creationId xmlns:a16="http://schemas.microsoft.com/office/drawing/2014/main" id="{E359615F-E6F0-4855-BDD9-DCF8757D9FB6}"/>
              </a:ext>
            </a:extLst>
          </p:cNvPr>
          <p:cNvSpPr/>
          <p:nvPr/>
        </p:nvSpPr>
        <p:spPr>
          <a:xfrm>
            <a:off x="2421199" y="2057400"/>
            <a:ext cx="1124026" cy="523220"/>
          </a:xfrm>
          <a:prstGeom prst="rect">
            <a:avLst/>
          </a:prstGeom>
        </p:spPr>
        <p:txBody>
          <a:bodyPr wrap="none">
            <a:spAutoFit/>
          </a:bodyPr>
          <a:lstStyle/>
          <a:p>
            <a:pPr>
              <a:defRPr/>
            </a:pPr>
            <a:r>
              <a:rPr lang="en-US" sz="2800" b="1" dirty="0"/>
              <a:t>muck</a:t>
            </a:r>
          </a:p>
        </p:txBody>
      </p:sp>
      <p:sp>
        <p:nvSpPr>
          <p:cNvPr id="9" name="Rectangle 8">
            <a:extLst>
              <a:ext uri="{FF2B5EF4-FFF2-40B4-BE49-F238E27FC236}">
                <a16:creationId xmlns:a16="http://schemas.microsoft.com/office/drawing/2014/main" id="{20C68E7C-DE80-4672-B674-4A5D23819BF0}"/>
              </a:ext>
            </a:extLst>
          </p:cNvPr>
          <p:cNvSpPr>
            <a:spLocks noChangeArrowheads="1"/>
          </p:cNvSpPr>
          <p:nvPr/>
        </p:nvSpPr>
        <p:spPr bwMode="auto">
          <a:xfrm>
            <a:off x="7315200" y="3352800"/>
            <a:ext cx="10422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b="1" dirty="0">
                <a:latin typeface="Arial" panose="020B0604020202020204" pitchFamily="34" charset="0"/>
              </a:rPr>
              <a:t>high </a:t>
            </a:r>
          </a:p>
        </p:txBody>
      </p:sp>
      <p:sp>
        <p:nvSpPr>
          <p:cNvPr id="11" name="Rectangle 10">
            <a:extLst>
              <a:ext uri="{FF2B5EF4-FFF2-40B4-BE49-F238E27FC236}">
                <a16:creationId xmlns:a16="http://schemas.microsoft.com/office/drawing/2014/main" id="{81AD9470-B18B-42A8-8B53-510BA9645AE2}"/>
              </a:ext>
            </a:extLst>
          </p:cNvPr>
          <p:cNvSpPr/>
          <p:nvPr/>
        </p:nvSpPr>
        <p:spPr>
          <a:xfrm>
            <a:off x="838200" y="3751453"/>
            <a:ext cx="881973" cy="523220"/>
          </a:xfrm>
          <a:prstGeom prst="rect">
            <a:avLst/>
          </a:prstGeom>
        </p:spPr>
        <p:txBody>
          <a:bodyPr wrap="none">
            <a:spAutoFit/>
          </a:bodyPr>
          <a:lstStyle/>
          <a:p>
            <a:pPr>
              <a:defRPr/>
            </a:pPr>
            <a:r>
              <a:rPr lang="en-US" sz="2800" b="1" dirty="0"/>
              <a:t>low </a:t>
            </a:r>
          </a:p>
        </p:txBody>
      </p:sp>
      <p:sp>
        <p:nvSpPr>
          <p:cNvPr id="12" name="Rectangle 11">
            <a:extLst>
              <a:ext uri="{FF2B5EF4-FFF2-40B4-BE49-F238E27FC236}">
                <a16:creationId xmlns:a16="http://schemas.microsoft.com/office/drawing/2014/main" id="{441D9DC4-5AB1-450E-858E-B83222D6D1CE}"/>
              </a:ext>
            </a:extLst>
          </p:cNvPr>
          <p:cNvSpPr/>
          <p:nvPr/>
        </p:nvSpPr>
        <p:spPr>
          <a:xfrm>
            <a:off x="8229600" y="4645025"/>
            <a:ext cx="796925" cy="523875"/>
          </a:xfrm>
          <a:prstGeom prst="rect">
            <a:avLst/>
          </a:prstGeom>
        </p:spPr>
        <p:txBody>
          <a:bodyPr>
            <a:spAutoFit/>
          </a:bodyPr>
          <a:lstStyle/>
          <a:p>
            <a:pPr>
              <a:defRPr/>
            </a:pPr>
            <a:r>
              <a:rPr lang="en-US" sz="2800" b="1" dirty="0"/>
              <a:t>low</a:t>
            </a:r>
          </a:p>
        </p:txBody>
      </p:sp>
      <p:sp>
        <p:nvSpPr>
          <p:cNvPr id="13" name="Rectangle 12">
            <a:extLst>
              <a:ext uri="{FF2B5EF4-FFF2-40B4-BE49-F238E27FC236}">
                <a16:creationId xmlns:a16="http://schemas.microsoft.com/office/drawing/2014/main" id="{AACB8CC7-EAD3-492F-A950-A46C35C3B5CB}"/>
              </a:ext>
            </a:extLst>
          </p:cNvPr>
          <p:cNvSpPr/>
          <p:nvPr/>
        </p:nvSpPr>
        <p:spPr>
          <a:xfrm>
            <a:off x="2286000" y="5029200"/>
            <a:ext cx="990600" cy="523875"/>
          </a:xfrm>
          <a:prstGeom prst="rect">
            <a:avLst/>
          </a:prstGeom>
        </p:spPr>
        <p:txBody>
          <a:bodyPr>
            <a:spAutoFit/>
          </a:bodyPr>
          <a:lstStyle/>
          <a:p>
            <a:pPr>
              <a:defRPr/>
            </a:pPr>
            <a:r>
              <a:rPr lang="en-US" sz="2800" b="1" dirty="0"/>
              <a:t>high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7" name="Content Placeholder 2">
            <a:extLst>
              <a:ext uri="{FF2B5EF4-FFF2-40B4-BE49-F238E27FC236}">
                <a16:creationId xmlns:a16="http://schemas.microsoft.com/office/drawing/2014/main" id="{BB6981B6-ACF5-4CC1-8D35-E86A80822075}"/>
              </a:ext>
            </a:extLst>
          </p:cNvPr>
          <p:cNvSpPr>
            <a:spLocks noGrp="1" noChangeArrowheads="1"/>
          </p:cNvSpPr>
          <p:nvPr>
            <p:ph idx="4294967295"/>
          </p:nvPr>
        </p:nvSpPr>
        <p:spPr>
          <a:xfrm>
            <a:off x="76200" y="1447800"/>
            <a:ext cx="11963399" cy="4351338"/>
          </a:xfrm>
          <a:prstGeom prst="rect">
            <a:avLst/>
          </a:prstGeom>
        </p:spPr>
        <p:txBody>
          <a:bodyPr/>
          <a:lstStyle/>
          <a:p>
            <a:r>
              <a:rPr lang="en-US" altLang="en-US" sz="2800" dirty="0">
                <a:latin typeface="Arial" panose="020B0604020202020204" pitchFamily="34" charset="0"/>
              </a:rPr>
              <a:t>The  __________________ is the only factor in the Universal Soil Loss Equation which is beyond the developer's control.</a:t>
            </a:r>
          </a:p>
          <a:p>
            <a:endParaRPr lang="en-US" altLang="en-US" sz="2800" dirty="0">
              <a:latin typeface="Arial" panose="020B0604020202020204" pitchFamily="34" charset="0"/>
            </a:endParaRPr>
          </a:p>
          <a:p>
            <a:r>
              <a:rPr lang="en-US" altLang="en-US" sz="2800" dirty="0">
                <a:latin typeface="Arial" panose="020B0604020202020204" pitchFamily="34" charset="0"/>
              </a:rPr>
              <a:t> Slope________________, and ______________ are the two factors most easily manipulated by the developer.</a:t>
            </a:r>
          </a:p>
          <a:p>
            <a:endParaRPr lang="en-US" altLang="en-US" sz="2800" dirty="0">
              <a:latin typeface="Arial" panose="020B0604020202020204" pitchFamily="34" charset="0"/>
            </a:endParaRPr>
          </a:p>
          <a:p>
            <a:pPr>
              <a:defRPr/>
            </a:pPr>
            <a:r>
              <a:rPr lang="en-US" altLang="en-US" sz="2800" dirty="0">
                <a:latin typeface="Arial" panose="020B0604020202020204" pitchFamily="34" charset="0"/>
              </a:rPr>
              <a:t>The RUSLE is used on our construction sites to predict   ___________</a:t>
            </a:r>
            <a:r>
              <a:rPr lang="en-US" altLang="en-US" sz="2800" b="1" dirty="0">
                <a:latin typeface="Arial" panose="020B0604020202020204" pitchFamily="34" charset="0"/>
              </a:rPr>
              <a:t> .</a:t>
            </a:r>
            <a:r>
              <a:rPr lang="en-US" altLang="en-US" sz="2800" dirty="0">
                <a:latin typeface="Arial" panose="020B0604020202020204" pitchFamily="34" charset="0"/>
              </a:rPr>
              <a:t>  </a:t>
            </a:r>
            <a:endParaRPr lang="en-US" altLang="en-US" sz="2800" b="1" dirty="0">
              <a:latin typeface="Arial" panose="020B0604020202020204" pitchFamily="34" charset="0"/>
            </a:endParaRPr>
          </a:p>
          <a:p>
            <a:pPr>
              <a:defRPr/>
            </a:pPr>
            <a:endParaRPr lang="en-US" altLang="en-US" sz="2800" dirty="0">
              <a:latin typeface="Arial" panose="020B0604020202020204" pitchFamily="34" charset="0"/>
            </a:endParaRPr>
          </a:p>
          <a:p>
            <a:pPr>
              <a:defRPr/>
            </a:pPr>
            <a:r>
              <a:rPr lang="en-US" altLang="en-US" sz="2800" dirty="0">
                <a:latin typeface="Arial" panose="020B0604020202020204" pitchFamily="34" charset="0"/>
              </a:rPr>
              <a:t>Stabilize disturbed lands immediately to save ____________</a:t>
            </a:r>
          </a:p>
          <a:p>
            <a:pPr>
              <a:defRPr/>
            </a:pPr>
            <a:endParaRPr lang="en-US" altLang="en-US" sz="2800" dirty="0">
              <a:latin typeface="Arial" panose="020B0604020202020204" pitchFamily="34" charset="0"/>
            </a:endParaRPr>
          </a:p>
          <a:p>
            <a:pPr>
              <a:defRPr/>
            </a:pPr>
            <a:r>
              <a:rPr lang="en-US" altLang="en-US" sz="2800" dirty="0">
                <a:latin typeface="Arial" panose="020B0604020202020204" pitchFamily="34" charset="0"/>
              </a:rPr>
              <a:t>Who can you contact for a soil survey information? FDOT, FDEP, Water Management District, Mayor’s Office, or NRCS.</a:t>
            </a:r>
          </a:p>
          <a:p>
            <a:endParaRPr lang="en-US" altLang="en-US" sz="2800" dirty="0">
              <a:latin typeface="Arial" panose="020B0604020202020204" pitchFamily="34" charset="0"/>
            </a:endParaRPr>
          </a:p>
          <a:p>
            <a:endParaRPr lang="en-US" altLang="en-US" sz="2800" dirty="0">
              <a:latin typeface="Arial" panose="020B0604020202020204" pitchFamily="34" charset="0"/>
            </a:endParaRPr>
          </a:p>
        </p:txBody>
      </p:sp>
      <p:sp>
        <p:nvSpPr>
          <p:cNvPr id="2" name="Rectangle 1">
            <a:extLst>
              <a:ext uri="{FF2B5EF4-FFF2-40B4-BE49-F238E27FC236}">
                <a16:creationId xmlns:a16="http://schemas.microsoft.com/office/drawing/2014/main" id="{6512029F-8753-4868-B6AE-3C5F10555735}"/>
              </a:ext>
            </a:extLst>
          </p:cNvPr>
          <p:cNvSpPr/>
          <p:nvPr/>
        </p:nvSpPr>
        <p:spPr>
          <a:xfrm>
            <a:off x="1140624" y="1336354"/>
            <a:ext cx="3665940" cy="523220"/>
          </a:xfrm>
          <a:prstGeom prst="rect">
            <a:avLst/>
          </a:prstGeom>
        </p:spPr>
        <p:txBody>
          <a:bodyPr wrap="none">
            <a:spAutoFit/>
          </a:bodyPr>
          <a:lstStyle/>
          <a:p>
            <a:pPr>
              <a:defRPr/>
            </a:pPr>
            <a:r>
              <a:rPr lang="en-US" sz="2800" dirty="0"/>
              <a:t>rainfall erosion index  </a:t>
            </a:r>
          </a:p>
        </p:txBody>
      </p:sp>
      <p:sp>
        <p:nvSpPr>
          <p:cNvPr id="4" name="Rectangle 3">
            <a:extLst>
              <a:ext uri="{FF2B5EF4-FFF2-40B4-BE49-F238E27FC236}">
                <a16:creationId xmlns:a16="http://schemas.microsoft.com/office/drawing/2014/main" id="{17F7429F-4C75-4E23-99EF-898672EAACAE}"/>
              </a:ext>
            </a:extLst>
          </p:cNvPr>
          <p:cNvSpPr/>
          <p:nvPr/>
        </p:nvSpPr>
        <p:spPr>
          <a:xfrm>
            <a:off x="1521113" y="2730430"/>
            <a:ext cx="2904962" cy="523220"/>
          </a:xfrm>
          <a:prstGeom prst="rect">
            <a:avLst/>
          </a:prstGeom>
        </p:spPr>
        <p:txBody>
          <a:bodyPr wrap="none">
            <a:spAutoFit/>
          </a:bodyPr>
          <a:lstStyle/>
          <a:p>
            <a:pPr>
              <a:defRPr/>
            </a:pPr>
            <a:r>
              <a:rPr lang="en-US" sz="2800" dirty="0"/>
              <a:t>length &amp; gradient</a:t>
            </a:r>
          </a:p>
        </p:txBody>
      </p:sp>
      <p:sp>
        <p:nvSpPr>
          <p:cNvPr id="6" name="Rectangle 5">
            <a:extLst>
              <a:ext uri="{FF2B5EF4-FFF2-40B4-BE49-F238E27FC236}">
                <a16:creationId xmlns:a16="http://schemas.microsoft.com/office/drawing/2014/main" id="{7F258C9A-57F5-40DD-B8E4-538B26690270}"/>
              </a:ext>
            </a:extLst>
          </p:cNvPr>
          <p:cNvSpPr/>
          <p:nvPr/>
        </p:nvSpPr>
        <p:spPr>
          <a:xfrm>
            <a:off x="5406691" y="2728170"/>
            <a:ext cx="2803973" cy="523220"/>
          </a:xfrm>
          <a:prstGeom prst="rect">
            <a:avLst/>
          </a:prstGeom>
        </p:spPr>
        <p:txBody>
          <a:bodyPr wrap="none">
            <a:spAutoFit/>
          </a:bodyPr>
          <a:lstStyle/>
          <a:p>
            <a:pPr>
              <a:defRPr/>
            </a:pPr>
            <a:r>
              <a:rPr lang="en-US" sz="2800" dirty="0"/>
              <a:t>vegetative cover</a:t>
            </a:r>
          </a:p>
        </p:txBody>
      </p:sp>
      <p:sp>
        <p:nvSpPr>
          <p:cNvPr id="7" name="Title 4">
            <a:extLst>
              <a:ext uri="{FF2B5EF4-FFF2-40B4-BE49-F238E27FC236}">
                <a16:creationId xmlns:a16="http://schemas.microsoft.com/office/drawing/2014/main" id="{9652BDE1-D404-437C-A388-02A7FB7911CE}"/>
              </a:ext>
            </a:extLst>
          </p:cNvPr>
          <p:cNvSpPr txBox="1">
            <a:spLocks noChangeArrowheads="1"/>
          </p:cNvSpPr>
          <p:nvPr/>
        </p:nvSpPr>
        <p:spPr>
          <a:xfrm>
            <a:off x="2973594" y="353625"/>
            <a:ext cx="6248401" cy="670704"/>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Chapter 2 Review</a:t>
            </a:r>
            <a:endParaRPr lang="en-US" altLang="en-US" sz="4400" b="1" dirty="0">
              <a:solidFill>
                <a:schemeClr val="bg1"/>
              </a:solidFill>
              <a:latin typeface="Arial" panose="020B0604020202020204" pitchFamily="34" charset="0"/>
            </a:endParaRPr>
          </a:p>
        </p:txBody>
      </p:sp>
      <p:sp>
        <p:nvSpPr>
          <p:cNvPr id="8" name="Rectangle 7">
            <a:extLst>
              <a:ext uri="{FF2B5EF4-FFF2-40B4-BE49-F238E27FC236}">
                <a16:creationId xmlns:a16="http://schemas.microsoft.com/office/drawing/2014/main" id="{1629B174-DB5D-4F31-B4E6-D5BF4109D7F9}"/>
              </a:ext>
            </a:extLst>
          </p:cNvPr>
          <p:cNvSpPr/>
          <p:nvPr/>
        </p:nvSpPr>
        <p:spPr>
          <a:xfrm>
            <a:off x="7554330" y="4909336"/>
            <a:ext cx="2161169" cy="523220"/>
          </a:xfrm>
          <a:prstGeom prst="rect">
            <a:avLst/>
          </a:prstGeom>
        </p:spPr>
        <p:txBody>
          <a:bodyPr wrap="none">
            <a:spAutoFit/>
          </a:bodyPr>
          <a:lstStyle/>
          <a:p>
            <a:pPr>
              <a:defRPr/>
            </a:pPr>
            <a:r>
              <a:rPr lang="en-US" sz="2800" b="1" dirty="0"/>
              <a:t>$ MONEY!!!</a:t>
            </a:r>
          </a:p>
        </p:txBody>
      </p:sp>
      <p:pic>
        <p:nvPicPr>
          <p:cNvPr id="9" name="Picture 8">
            <a:extLst>
              <a:ext uri="{FF2B5EF4-FFF2-40B4-BE49-F238E27FC236}">
                <a16:creationId xmlns:a16="http://schemas.microsoft.com/office/drawing/2014/main" id="{42CFF37C-6908-4B7C-9295-68FA791536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0143" y="6259876"/>
            <a:ext cx="1114425"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D9311437-55AD-40EE-A024-59C8A010CD72}"/>
              </a:ext>
            </a:extLst>
          </p:cNvPr>
          <p:cNvSpPr/>
          <p:nvPr/>
        </p:nvSpPr>
        <p:spPr>
          <a:xfrm>
            <a:off x="9382082" y="4011734"/>
            <a:ext cx="1781257" cy="523220"/>
          </a:xfrm>
          <a:prstGeom prst="rect">
            <a:avLst/>
          </a:prstGeom>
        </p:spPr>
        <p:txBody>
          <a:bodyPr wrap="none">
            <a:spAutoFit/>
          </a:bodyPr>
          <a:lstStyle/>
          <a:p>
            <a:pPr>
              <a:defRPr/>
            </a:pPr>
            <a:r>
              <a:rPr lang="en-US" altLang="en-US" sz="2800" b="1" dirty="0"/>
              <a:t>Soil Loss</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1000" fill="hold"/>
                                        <p:tgtEl>
                                          <p:spTgt spid="10"/>
                                        </p:tgtEl>
                                        <p:attrNameLst>
                                          <p:attrName>ppt_w</p:attrName>
                                        </p:attrNameLst>
                                      </p:cBhvr>
                                      <p:tavLst>
                                        <p:tav tm="0">
                                          <p:val>
                                            <p:fltVal val="0"/>
                                          </p:val>
                                        </p:tav>
                                        <p:tav tm="100000">
                                          <p:val>
                                            <p:strVal val="#ppt_w"/>
                                          </p:val>
                                        </p:tav>
                                      </p:tavLst>
                                    </p:anim>
                                    <p:anim calcmode="lin" valueType="num">
                                      <p:cBhvr>
                                        <p:cTn id="21" dur="1000" fill="hold"/>
                                        <p:tgtEl>
                                          <p:spTgt spid="10"/>
                                        </p:tgtEl>
                                        <p:attrNameLst>
                                          <p:attrName>ppt_h</p:attrName>
                                        </p:attrNameLst>
                                      </p:cBhvr>
                                      <p:tavLst>
                                        <p:tav tm="0">
                                          <p:val>
                                            <p:fltVal val="0"/>
                                          </p:val>
                                        </p:tav>
                                        <p:tav tm="100000">
                                          <p:val>
                                            <p:strVal val="#ppt_h"/>
                                          </p:val>
                                        </p:tav>
                                      </p:tavLst>
                                    </p:anim>
                                    <p:anim calcmode="lin" valueType="num">
                                      <p:cBhvr>
                                        <p:cTn id="22" dur="1000" fill="hold"/>
                                        <p:tgtEl>
                                          <p:spTgt spid="10"/>
                                        </p:tgtEl>
                                        <p:attrNameLst>
                                          <p:attrName>style.rotation</p:attrName>
                                        </p:attrNameLst>
                                      </p:cBhvr>
                                      <p:tavLst>
                                        <p:tav tm="0">
                                          <p:val>
                                            <p:fltVal val="90"/>
                                          </p:val>
                                        </p:tav>
                                        <p:tav tm="100000">
                                          <p:val>
                                            <p:fltVal val="0"/>
                                          </p:val>
                                        </p:tav>
                                      </p:tavLst>
                                    </p:anim>
                                    <p:animEffect transition="in" filter="fade">
                                      <p:cBhvr>
                                        <p:cTn id="23" dur="1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80">
                                          <p:stCondLst>
                                            <p:cond delay="0"/>
                                          </p:stCondLst>
                                        </p:cTn>
                                        <p:tgtEl>
                                          <p:spTgt spid="9"/>
                                        </p:tgtEl>
                                      </p:cBhvr>
                                    </p:animEffect>
                                    <p:anim calcmode="lin" valueType="num">
                                      <p:cBhvr>
                                        <p:cTn id="3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1" dur="26">
                                          <p:stCondLst>
                                            <p:cond delay="650"/>
                                          </p:stCondLst>
                                        </p:cTn>
                                        <p:tgtEl>
                                          <p:spTgt spid="9"/>
                                        </p:tgtEl>
                                      </p:cBhvr>
                                      <p:to x="100000" y="60000"/>
                                    </p:animScale>
                                    <p:animScale>
                                      <p:cBhvr>
                                        <p:cTn id="42" dur="166" decel="50000">
                                          <p:stCondLst>
                                            <p:cond delay="676"/>
                                          </p:stCondLst>
                                        </p:cTn>
                                        <p:tgtEl>
                                          <p:spTgt spid="9"/>
                                        </p:tgtEl>
                                      </p:cBhvr>
                                      <p:to x="100000" y="100000"/>
                                    </p:animScale>
                                    <p:animScale>
                                      <p:cBhvr>
                                        <p:cTn id="43" dur="26">
                                          <p:stCondLst>
                                            <p:cond delay="1312"/>
                                          </p:stCondLst>
                                        </p:cTn>
                                        <p:tgtEl>
                                          <p:spTgt spid="9"/>
                                        </p:tgtEl>
                                      </p:cBhvr>
                                      <p:to x="100000" y="80000"/>
                                    </p:animScale>
                                    <p:animScale>
                                      <p:cBhvr>
                                        <p:cTn id="44" dur="166" decel="50000">
                                          <p:stCondLst>
                                            <p:cond delay="1338"/>
                                          </p:stCondLst>
                                        </p:cTn>
                                        <p:tgtEl>
                                          <p:spTgt spid="9"/>
                                        </p:tgtEl>
                                      </p:cBhvr>
                                      <p:to x="100000" y="100000"/>
                                    </p:animScale>
                                    <p:animScale>
                                      <p:cBhvr>
                                        <p:cTn id="45" dur="26">
                                          <p:stCondLst>
                                            <p:cond delay="1642"/>
                                          </p:stCondLst>
                                        </p:cTn>
                                        <p:tgtEl>
                                          <p:spTgt spid="9"/>
                                        </p:tgtEl>
                                      </p:cBhvr>
                                      <p:to x="100000" y="90000"/>
                                    </p:animScale>
                                    <p:animScale>
                                      <p:cBhvr>
                                        <p:cTn id="46" dur="166" decel="50000">
                                          <p:stCondLst>
                                            <p:cond delay="1668"/>
                                          </p:stCondLst>
                                        </p:cTn>
                                        <p:tgtEl>
                                          <p:spTgt spid="9"/>
                                        </p:tgtEl>
                                      </p:cBhvr>
                                      <p:to x="100000" y="100000"/>
                                    </p:animScale>
                                    <p:animScale>
                                      <p:cBhvr>
                                        <p:cTn id="47" dur="26">
                                          <p:stCondLst>
                                            <p:cond delay="1808"/>
                                          </p:stCondLst>
                                        </p:cTn>
                                        <p:tgtEl>
                                          <p:spTgt spid="9"/>
                                        </p:tgtEl>
                                      </p:cBhvr>
                                      <p:to x="100000" y="95000"/>
                                    </p:animScale>
                                    <p:animScale>
                                      <p:cBhvr>
                                        <p:cTn id="48"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ate Placeholder 3">
            <a:extLst>
              <a:ext uri="{FF2B5EF4-FFF2-40B4-BE49-F238E27FC236}">
                <a16:creationId xmlns:a16="http://schemas.microsoft.com/office/drawing/2014/main" id="{E0654506-51E9-482F-B441-C2D4BF10D1FF}"/>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0D5A1E9-2244-4299-9BA0-901B415C8824}"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57348" name="Slide Number Placeholder 5">
            <a:extLst>
              <a:ext uri="{FF2B5EF4-FFF2-40B4-BE49-F238E27FC236}">
                <a16:creationId xmlns:a16="http://schemas.microsoft.com/office/drawing/2014/main" id="{9147824A-3653-4AB2-9BD9-60BE8A039743}"/>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C49A110-A8AC-4852-AF2C-05308902AB0F}" type="slidenum">
              <a:rPr lang="en-US" altLang="en-US" sz="1200">
                <a:solidFill>
                  <a:schemeClr val="bg1"/>
                </a:solidFill>
                <a:latin typeface="Arial" panose="020B0604020202020204" pitchFamily="34" charset="0"/>
              </a:rPr>
              <a:pPr>
                <a:lnSpc>
                  <a:spcPct val="100000"/>
                </a:lnSpc>
                <a:spcBef>
                  <a:spcPct val="0"/>
                </a:spcBef>
                <a:buFontTx/>
                <a:buNone/>
              </a:pPr>
              <a:t>27</a:t>
            </a:fld>
            <a:endParaRPr lang="en-US" altLang="en-US" sz="1200" dirty="0">
              <a:solidFill>
                <a:schemeClr val="bg1"/>
              </a:solidFill>
              <a:latin typeface="Arial" panose="020B0604020202020204" pitchFamily="34" charset="0"/>
            </a:endParaRPr>
          </a:p>
        </p:txBody>
      </p:sp>
      <p:sp>
        <p:nvSpPr>
          <p:cNvPr id="3" name="Content Placeholder 2">
            <a:extLst>
              <a:ext uri="{FF2B5EF4-FFF2-40B4-BE49-F238E27FC236}">
                <a16:creationId xmlns:a16="http://schemas.microsoft.com/office/drawing/2014/main" id="{67D2FA93-B176-47C5-BB89-9FE6000AB5C0}"/>
              </a:ext>
            </a:extLst>
          </p:cNvPr>
          <p:cNvSpPr>
            <a:spLocks noGrp="1"/>
          </p:cNvSpPr>
          <p:nvPr>
            <p:ph idx="4294967295"/>
          </p:nvPr>
        </p:nvSpPr>
        <p:spPr>
          <a:xfrm>
            <a:off x="1676400" y="1650682"/>
            <a:ext cx="8305800" cy="4675189"/>
          </a:xfrm>
          <a:prstGeom prst="rect">
            <a:avLst/>
          </a:prstGeom>
        </p:spPr>
        <p:txBody>
          <a:bodyPr/>
          <a:lstStyle/>
          <a:p>
            <a:pPr>
              <a:defRPr/>
            </a:pPr>
            <a:r>
              <a:rPr lang="en-US" sz="2800" dirty="0">
                <a:latin typeface="Arial" panose="020B0604020202020204" pitchFamily="34" charset="0"/>
              </a:rPr>
              <a:t>What are the soil forming factors?</a:t>
            </a:r>
          </a:p>
          <a:p>
            <a:pPr marL="0" indent="0">
              <a:buNone/>
              <a:defRPr/>
            </a:pPr>
            <a:endParaRPr lang="en-US" sz="2800" dirty="0">
              <a:latin typeface="Arial" panose="020B0604020202020204" pitchFamily="34" charset="0"/>
            </a:endParaRPr>
          </a:p>
        </p:txBody>
      </p:sp>
      <p:sp>
        <p:nvSpPr>
          <p:cNvPr id="2" name="Rectangle 1">
            <a:extLst>
              <a:ext uri="{FF2B5EF4-FFF2-40B4-BE49-F238E27FC236}">
                <a16:creationId xmlns:a16="http://schemas.microsoft.com/office/drawing/2014/main" id="{C4BAEC86-045C-43D8-8A2F-B97C6E8320D9}"/>
              </a:ext>
            </a:extLst>
          </p:cNvPr>
          <p:cNvSpPr/>
          <p:nvPr/>
        </p:nvSpPr>
        <p:spPr>
          <a:xfrm>
            <a:off x="1835209" y="2133600"/>
            <a:ext cx="1407629" cy="523220"/>
          </a:xfrm>
          <a:prstGeom prst="rect">
            <a:avLst/>
          </a:prstGeom>
        </p:spPr>
        <p:txBody>
          <a:bodyPr wrap="square">
            <a:spAutoFit/>
          </a:bodyPr>
          <a:lstStyle/>
          <a:p>
            <a:pPr>
              <a:defRPr/>
            </a:pPr>
            <a:r>
              <a:rPr lang="en-US" sz="2800" dirty="0"/>
              <a:t>Climate</a:t>
            </a:r>
          </a:p>
        </p:txBody>
      </p:sp>
      <p:sp>
        <p:nvSpPr>
          <p:cNvPr id="4" name="Rectangle 3">
            <a:extLst>
              <a:ext uri="{FF2B5EF4-FFF2-40B4-BE49-F238E27FC236}">
                <a16:creationId xmlns:a16="http://schemas.microsoft.com/office/drawing/2014/main" id="{538C31AE-0215-40C6-812F-9362A6F56A75}"/>
              </a:ext>
            </a:extLst>
          </p:cNvPr>
          <p:cNvSpPr/>
          <p:nvPr/>
        </p:nvSpPr>
        <p:spPr>
          <a:xfrm>
            <a:off x="1862196" y="2884488"/>
            <a:ext cx="2100204" cy="523220"/>
          </a:xfrm>
          <a:prstGeom prst="rect">
            <a:avLst/>
          </a:prstGeom>
        </p:spPr>
        <p:txBody>
          <a:bodyPr wrap="square">
            <a:spAutoFit/>
          </a:bodyPr>
          <a:lstStyle/>
          <a:p>
            <a:pPr>
              <a:defRPr/>
            </a:pPr>
            <a:r>
              <a:rPr lang="en-US" sz="2800" dirty="0"/>
              <a:t>Topography</a:t>
            </a:r>
          </a:p>
        </p:txBody>
      </p:sp>
      <p:sp>
        <p:nvSpPr>
          <p:cNvPr id="6" name="Rectangle 5">
            <a:extLst>
              <a:ext uri="{FF2B5EF4-FFF2-40B4-BE49-F238E27FC236}">
                <a16:creationId xmlns:a16="http://schemas.microsoft.com/office/drawing/2014/main" id="{51DB6581-E7EA-4C4B-B764-D71AC3CA7DE0}"/>
              </a:ext>
            </a:extLst>
          </p:cNvPr>
          <p:cNvSpPr/>
          <p:nvPr/>
        </p:nvSpPr>
        <p:spPr>
          <a:xfrm>
            <a:off x="1822509" y="3690938"/>
            <a:ext cx="1923925" cy="523220"/>
          </a:xfrm>
          <a:prstGeom prst="rect">
            <a:avLst/>
          </a:prstGeom>
        </p:spPr>
        <p:txBody>
          <a:bodyPr wrap="none">
            <a:spAutoFit/>
          </a:bodyPr>
          <a:lstStyle/>
          <a:p>
            <a:pPr>
              <a:defRPr/>
            </a:pPr>
            <a:r>
              <a:rPr lang="en-US" sz="2800" dirty="0"/>
              <a:t>Organisms</a:t>
            </a:r>
          </a:p>
        </p:txBody>
      </p:sp>
      <p:sp>
        <p:nvSpPr>
          <p:cNvPr id="7" name="Rectangle 6">
            <a:extLst>
              <a:ext uri="{FF2B5EF4-FFF2-40B4-BE49-F238E27FC236}">
                <a16:creationId xmlns:a16="http://schemas.microsoft.com/office/drawing/2014/main" id="{A1B8186A-0EED-4A76-A9C6-723DA634FB43}"/>
              </a:ext>
            </a:extLst>
          </p:cNvPr>
          <p:cNvSpPr/>
          <p:nvPr/>
        </p:nvSpPr>
        <p:spPr>
          <a:xfrm>
            <a:off x="1862196" y="4524375"/>
            <a:ext cx="2703512" cy="523220"/>
          </a:xfrm>
          <a:prstGeom prst="rect">
            <a:avLst/>
          </a:prstGeom>
        </p:spPr>
        <p:txBody>
          <a:bodyPr wrap="square">
            <a:spAutoFit/>
          </a:bodyPr>
          <a:lstStyle/>
          <a:p>
            <a:pPr>
              <a:defRPr/>
            </a:pPr>
            <a:r>
              <a:rPr lang="en-US" sz="2800" dirty="0"/>
              <a:t>Parent material</a:t>
            </a:r>
          </a:p>
        </p:txBody>
      </p:sp>
      <p:sp>
        <p:nvSpPr>
          <p:cNvPr id="8" name="Rectangle 7">
            <a:extLst>
              <a:ext uri="{FF2B5EF4-FFF2-40B4-BE49-F238E27FC236}">
                <a16:creationId xmlns:a16="http://schemas.microsoft.com/office/drawing/2014/main" id="{7C32FF89-B7D2-486A-A8BF-735C7E231A40}"/>
              </a:ext>
            </a:extLst>
          </p:cNvPr>
          <p:cNvSpPr/>
          <p:nvPr/>
        </p:nvSpPr>
        <p:spPr>
          <a:xfrm>
            <a:off x="1862197" y="5362713"/>
            <a:ext cx="1089025" cy="522288"/>
          </a:xfrm>
          <a:prstGeom prst="rect">
            <a:avLst/>
          </a:prstGeom>
        </p:spPr>
        <p:txBody>
          <a:bodyPr>
            <a:spAutoFit/>
          </a:bodyPr>
          <a:lstStyle/>
          <a:p>
            <a:pPr>
              <a:defRPr/>
            </a:pPr>
            <a:r>
              <a:rPr lang="en-US" sz="2800" dirty="0"/>
              <a:t>Time</a:t>
            </a:r>
          </a:p>
        </p:txBody>
      </p:sp>
      <p:sp>
        <p:nvSpPr>
          <p:cNvPr id="11" name="Title 4">
            <a:extLst>
              <a:ext uri="{FF2B5EF4-FFF2-40B4-BE49-F238E27FC236}">
                <a16:creationId xmlns:a16="http://schemas.microsoft.com/office/drawing/2014/main" id="{E77EC7BB-7119-4C99-94BE-EE7185683D2B}"/>
              </a:ext>
            </a:extLst>
          </p:cNvPr>
          <p:cNvSpPr txBox="1">
            <a:spLocks noChangeArrowheads="1"/>
          </p:cNvSpPr>
          <p:nvPr/>
        </p:nvSpPr>
        <p:spPr>
          <a:xfrm>
            <a:off x="2973594" y="353625"/>
            <a:ext cx="6248401" cy="670704"/>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pPr>
            <a:r>
              <a:rPr lang="en-US" altLang="en-US" sz="4400" b="1">
                <a:solidFill>
                  <a:schemeClr val="bg1"/>
                </a:solidFill>
                <a:latin typeface="Arial" panose="020B0604020202020204" pitchFamily="34" charset="0"/>
              </a:rPr>
              <a:t>Chapter 2 Review</a:t>
            </a:r>
            <a:endParaRPr lang="en-US" altLang="en-US" sz="4400" b="1" dirty="0">
              <a:solidFill>
                <a:schemeClr val="bg1"/>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Date Placeholder 3">
            <a:extLst>
              <a:ext uri="{FF2B5EF4-FFF2-40B4-BE49-F238E27FC236}">
                <a16:creationId xmlns:a16="http://schemas.microsoft.com/office/drawing/2014/main" id="{A0AEB6DC-54E2-4023-9F3F-E5FD395FC0A9}"/>
              </a:ext>
            </a:extLst>
          </p:cNvPr>
          <p:cNvSpPr>
            <a:spLocks noGrp="1" noChangeArrowheads="1"/>
          </p:cNvSpPr>
          <p:nvPr>
            <p:ph type="dt" sz="half" idx="4294967295"/>
          </p:nvPr>
        </p:nvSpPr>
        <p:spPr bwMode="auto">
          <a:xfrm>
            <a:off x="1524000" y="6356351"/>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1B032B1-EB2C-4F10-AD81-9952B85B1F52}" type="datetime1">
              <a:rPr lang="en-US" altLang="en-US" sz="1200">
                <a:solidFill>
                  <a:schemeClr val="bg1"/>
                </a:solidFill>
                <a:latin typeface="Arial" panose="020B0604020202020204" pitchFamily="34" charset="0"/>
              </a:rPr>
              <a:pPr>
                <a:lnSpc>
                  <a:spcPct val="100000"/>
                </a:lnSpc>
                <a:spcBef>
                  <a:spcPct val="0"/>
                </a:spcBef>
                <a:buFontTx/>
                <a:buNone/>
              </a:pPr>
              <a:t>11/8/2022</a:t>
            </a:fld>
            <a:endParaRPr lang="en-US" altLang="en-US" sz="1200" dirty="0">
              <a:solidFill>
                <a:schemeClr val="bg1"/>
              </a:solidFill>
              <a:latin typeface="Arial" panose="020B0604020202020204" pitchFamily="34" charset="0"/>
            </a:endParaRPr>
          </a:p>
        </p:txBody>
      </p:sp>
      <p:sp>
        <p:nvSpPr>
          <p:cNvPr id="59396" name="Slide Number Placeholder 5">
            <a:extLst>
              <a:ext uri="{FF2B5EF4-FFF2-40B4-BE49-F238E27FC236}">
                <a16:creationId xmlns:a16="http://schemas.microsoft.com/office/drawing/2014/main" id="{9CB40D27-D923-4C0B-81E3-EF376F1939E6}"/>
              </a:ext>
            </a:extLst>
          </p:cNvPr>
          <p:cNvSpPr>
            <a:spLocks noGrp="1" noChangeArrowheads="1"/>
          </p:cNvSpPr>
          <p:nvPr>
            <p:ph type="sldNum" sz="quarter" idx="4294967295"/>
          </p:nvPr>
        </p:nvSpPr>
        <p:spPr bwMode="auto">
          <a:xfrm>
            <a:off x="8610600" y="6494464"/>
            <a:ext cx="2057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2FE321C-2CFB-444A-8548-326178701617}" type="slidenum">
              <a:rPr lang="en-US" altLang="en-US" sz="1200">
                <a:solidFill>
                  <a:schemeClr val="bg1"/>
                </a:solidFill>
                <a:latin typeface="Arial" panose="020B0604020202020204" pitchFamily="34" charset="0"/>
              </a:rPr>
              <a:pPr>
                <a:lnSpc>
                  <a:spcPct val="100000"/>
                </a:lnSpc>
                <a:spcBef>
                  <a:spcPct val="0"/>
                </a:spcBef>
                <a:buFontTx/>
                <a:buNone/>
              </a:pPr>
              <a:t>28</a:t>
            </a:fld>
            <a:endParaRPr lang="en-US" altLang="en-US" sz="1200" dirty="0">
              <a:solidFill>
                <a:schemeClr val="bg1"/>
              </a:solidFill>
              <a:latin typeface="Arial" panose="020B0604020202020204" pitchFamily="34" charset="0"/>
            </a:endParaRPr>
          </a:p>
        </p:txBody>
      </p:sp>
      <p:sp>
        <p:nvSpPr>
          <p:cNvPr id="59397" name="Content Placeholder 2">
            <a:extLst>
              <a:ext uri="{FF2B5EF4-FFF2-40B4-BE49-F238E27FC236}">
                <a16:creationId xmlns:a16="http://schemas.microsoft.com/office/drawing/2014/main" id="{B4D9BB22-2E94-4018-BC88-DF57BBAD0D48}"/>
              </a:ext>
            </a:extLst>
          </p:cNvPr>
          <p:cNvSpPr>
            <a:spLocks noGrp="1" noChangeArrowheads="1"/>
          </p:cNvSpPr>
          <p:nvPr>
            <p:ph idx="4294967295"/>
          </p:nvPr>
        </p:nvSpPr>
        <p:spPr>
          <a:xfrm>
            <a:off x="1524000" y="1828800"/>
            <a:ext cx="7886700" cy="4351338"/>
          </a:xfrm>
          <a:prstGeom prst="rect">
            <a:avLst/>
          </a:prstGeom>
        </p:spPr>
        <p:txBody>
          <a:bodyPr/>
          <a:lstStyle/>
          <a:p>
            <a:r>
              <a:rPr lang="en-US" altLang="en-US" sz="2800" dirty="0">
                <a:latin typeface="Arial" panose="020B0604020202020204" pitchFamily="34" charset="0"/>
              </a:rPr>
              <a:t>Did You Know?  </a:t>
            </a:r>
          </a:p>
          <a:p>
            <a:endParaRPr lang="en-US" altLang="en-US" sz="2800" dirty="0">
              <a:latin typeface="Arial" panose="020B0604020202020204" pitchFamily="34" charset="0"/>
            </a:endParaRPr>
          </a:p>
          <a:p>
            <a:r>
              <a:rPr lang="en-US" altLang="en-US" sz="2800" dirty="0">
                <a:latin typeface="Arial" panose="020B0604020202020204" pitchFamily="34" charset="0"/>
              </a:rPr>
              <a:t>If you get a rainstorm that drops one inch of rain on your half acre lot with house, you just received over 13,000 gallons of water! That’s equivalent to a 24-foot diameter above ground swimming pool!</a:t>
            </a:r>
          </a:p>
        </p:txBody>
      </p:sp>
      <p:sp>
        <p:nvSpPr>
          <p:cNvPr id="59398" name="Title 4">
            <a:extLst>
              <a:ext uri="{FF2B5EF4-FFF2-40B4-BE49-F238E27FC236}">
                <a16:creationId xmlns:a16="http://schemas.microsoft.com/office/drawing/2014/main" id="{C0C5F15C-E555-476D-8103-252BBBAC7969}"/>
              </a:ext>
            </a:extLst>
          </p:cNvPr>
          <p:cNvSpPr>
            <a:spLocks noGrp="1" noChangeArrowheads="1"/>
          </p:cNvSpPr>
          <p:nvPr>
            <p:ph type="title" idx="4294967295"/>
          </p:nvPr>
        </p:nvSpPr>
        <p:spPr>
          <a:xfrm>
            <a:off x="4158456" y="294481"/>
            <a:ext cx="3875088" cy="766762"/>
          </a:xfrm>
          <a:prstGeom prst="rect">
            <a:avLst/>
          </a:prstGeom>
        </p:spPr>
        <p:txBody>
          <a:bodyPr/>
          <a:lstStyle/>
          <a:p>
            <a:pPr algn="ctr"/>
            <a:r>
              <a:rPr lang="en-US" altLang="en-US" sz="4400" b="1" dirty="0">
                <a:solidFill>
                  <a:schemeClr val="bg1"/>
                </a:solidFill>
                <a:latin typeface="Arial" panose="020B0604020202020204" pitchFamily="34" charset="0"/>
              </a:rPr>
              <a:t>Fun Fact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63D904E-2C8B-4114-859F-DAD8D46DCC31}"/>
              </a:ext>
            </a:extLst>
          </p:cNvPr>
          <p:cNvSpPr>
            <a:spLocks noChangeArrowheads="1"/>
          </p:cNvSpPr>
          <p:nvPr/>
        </p:nvSpPr>
        <p:spPr bwMode="auto">
          <a:xfrm>
            <a:off x="1524000" y="1066800"/>
            <a:ext cx="9144000" cy="548640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kumimoji="1" lang="en-US" altLang="en-US" sz="4400" dirty="0">
              <a:latin typeface="Arial" panose="020B0604020202020204" pitchFamily="34" charset="0"/>
            </a:endParaRPr>
          </a:p>
        </p:txBody>
      </p:sp>
      <p:sp>
        <p:nvSpPr>
          <p:cNvPr id="3" name="Rectangle 2">
            <a:extLst>
              <a:ext uri="{FF2B5EF4-FFF2-40B4-BE49-F238E27FC236}">
                <a16:creationId xmlns:a16="http://schemas.microsoft.com/office/drawing/2014/main" id="{0F95E79C-4472-40DF-8739-76B01F3333A5}"/>
              </a:ext>
            </a:extLst>
          </p:cNvPr>
          <p:cNvSpPr txBox="1">
            <a:spLocks noChangeArrowheads="1"/>
          </p:cNvSpPr>
          <p:nvPr/>
        </p:nvSpPr>
        <p:spPr bwMode="auto">
          <a:xfrm>
            <a:off x="3048000" y="254408"/>
            <a:ext cx="6096000" cy="914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txBody>
          <a:bodyPr lIns="90488" tIns="44450" rIns="90488" bIns="44450"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defRPr/>
            </a:pPr>
            <a:r>
              <a:rPr lang="en-US" altLang="en-US" b="1" kern="0" dirty="0">
                <a:solidFill>
                  <a:schemeClr val="bg1"/>
                </a:solidFill>
                <a:effectLst/>
                <a:latin typeface="Arial" panose="020B0604020202020204" pitchFamily="34" charset="0"/>
              </a:rPr>
              <a:t>Soil Profile Horizons</a:t>
            </a:r>
          </a:p>
        </p:txBody>
      </p:sp>
      <p:sp>
        <p:nvSpPr>
          <p:cNvPr id="8196" name="TextBox 7">
            <a:extLst>
              <a:ext uri="{FF2B5EF4-FFF2-40B4-BE49-F238E27FC236}">
                <a16:creationId xmlns:a16="http://schemas.microsoft.com/office/drawing/2014/main" id="{6776F3E8-22F9-447E-8B36-287EE786F087}"/>
              </a:ext>
            </a:extLst>
          </p:cNvPr>
          <p:cNvSpPr txBox="1">
            <a:spLocks noChangeArrowheads="1"/>
          </p:cNvSpPr>
          <p:nvPr/>
        </p:nvSpPr>
        <p:spPr bwMode="auto">
          <a:xfrm>
            <a:off x="1745457" y="2470943"/>
            <a:ext cx="4953000" cy="267811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dirty="0">
                <a:latin typeface="Arial" panose="020B0604020202020204" pitchFamily="34" charset="0"/>
              </a:rPr>
              <a:t>O Horizon (organic layer)</a:t>
            </a:r>
          </a:p>
          <a:p>
            <a:pPr>
              <a:lnSpc>
                <a:spcPct val="100000"/>
              </a:lnSpc>
              <a:spcBef>
                <a:spcPct val="0"/>
              </a:spcBef>
              <a:buFontTx/>
              <a:buNone/>
            </a:pPr>
            <a:r>
              <a:rPr lang="en-US" altLang="en-US" dirty="0">
                <a:latin typeface="Arial" panose="020B0604020202020204" pitchFamily="34" charset="0"/>
              </a:rPr>
              <a:t>A Horizon (mineral topsoil)</a:t>
            </a:r>
          </a:p>
          <a:p>
            <a:pPr>
              <a:lnSpc>
                <a:spcPct val="100000"/>
              </a:lnSpc>
              <a:spcBef>
                <a:spcPct val="0"/>
              </a:spcBef>
              <a:buFontTx/>
              <a:buNone/>
            </a:pPr>
            <a:r>
              <a:rPr lang="en-US" altLang="en-US" dirty="0">
                <a:latin typeface="Arial" panose="020B0604020202020204" pitchFamily="34" charset="0"/>
              </a:rPr>
              <a:t>E Horizon (mineral)</a:t>
            </a:r>
          </a:p>
          <a:p>
            <a:pPr>
              <a:lnSpc>
                <a:spcPct val="100000"/>
              </a:lnSpc>
              <a:spcBef>
                <a:spcPct val="0"/>
              </a:spcBef>
              <a:buFontTx/>
              <a:buNone/>
            </a:pPr>
            <a:r>
              <a:rPr lang="en-US" altLang="en-US" dirty="0">
                <a:latin typeface="Arial" panose="020B0604020202020204" pitchFamily="34" charset="0"/>
              </a:rPr>
              <a:t>B Horizon (subsoil)</a:t>
            </a:r>
          </a:p>
          <a:p>
            <a:pPr>
              <a:lnSpc>
                <a:spcPct val="100000"/>
              </a:lnSpc>
              <a:spcBef>
                <a:spcPct val="0"/>
              </a:spcBef>
              <a:buFontTx/>
              <a:buNone/>
            </a:pPr>
            <a:r>
              <a:rPr lang="en-US" altLang="en-US" dirty="0">
                <a:latin typeface="Arial" panose="020B0604020202020204" pitchFamily="34" charset="0"/>
              </a:rPr>
              <a:t>C Horizon (parent material) </a:t>
            </a:r>
          </a:p>
          <a:p>
            <a:pPr>
              <a:lnSpc>
                <a:spcPct val="100000"/>
              </a:lnSpc>
              <a:spcBef>
                <a:spcPct val="0"/>
              </a:spcBef>
              <a:buFontTx/>
              <a:buNone/>
            </a:pPr>
            <a:r>
              <a:rPr lang="en-US" altLang="en-US" dirty="0">
                <a:latin typeface="Arial" panose="020B0604020202020204" pitchFamily="34" charset="0"/>
              </a:rPr>
              <a:t>R Horizon (bedrock material) </a:t>
            </a:r>
          </a:p>
        </p:txBody>
      </p:sp>
      <p:pic>
        <p:nvPicPr>
          <p:cNvPr id="8197" name="Content Placeholder 6">
            <a:extLst>
              <a:ext uri="{FF2B5EF4-FFF2-40B4-BE49-F238E27FC236}">
                <a16:creationId xmlns:a16="http://schemas.microsoft.com/office/drawing/2014/main" id="{2BE1E949-00C4-44A4-A9D9-BE9E284CF3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014" y="1360979"/>
            <a:ext cx="3900486" cy="489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86770D9-99E0-4780-8C15-62EC3B5CC685}"/>
              </a:ext>
            </a:extLst>
          </p:cNvPr>
          <p:cNvSpPr txBox="1"/>
          <p:nvPr/>
        </p:nvSpPr>
        <p:spPr>
          <a:xfrm>
            <a:off x="1905000" y="5823395"/>
            <a:ext cx="8382000" cy="830997"/>
          </a:xfrm>
          <a:prstGeom prst="rect">
            <a:avLst/>
          </a:prstGeom>
          <a:noFill/>
        </p:spPr>
        <p:txBody>
          <a:bodyPr wrap="square" rtlCol="0">
            <a:spAutoFit/>
          </a:bodyPr>
          <a:lstStyle/>
          <a:p>
            <a:pPr algn="ctr"/>
            <a:r>
              <a:rPr lang="en-US" sz="2400" dirty="0"/>
              <a:t>Real world soils may be missing horizons, include additional horizons, or even repeat sequences of horizons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2DCF1A-EB80-498C-A9DE-0685D2994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6015" y="1371600"/>
            <a:ext cx="3661986" cy="5486400"/>
          </a:xfrm>
          <a:prstGeom prst="rect">
            <a:avLst/>
          </a:prstGeom>
        </p:spPr>
      </p:pic>
      <p:sp>
        <p:nvSpPr>
          <p:cNvPr id="6" name="TextBox 5">
            <a:extLst>
              <a:ext uri="{FF2B5EF4-FFF2-40B4-BE49-F238E27FC236}">
                <a16:creationId xmlns:a16="http://schemas.microsoft.com/office/drawing/2014/main" id="{7ADFDB25-657E-47AA-99E5-66AF0F302821}"/>
              </a:ext>
            </a:extLst>
          </p:cNvPr>
          <p:cNvSpPr txBox="1"/>
          <p:nvPr/>
        </p:nvSpPr>
        <p:spPr>
          <a:xfrm>
            <a:off x="2726327" y="301247"/>
            <a:ext cx="6739345" cy="769441"/>
          </a:xfrm>
          <a:prstGeom prst="rect">
            <a:avLst/>
          </a:prstGeom>
          <a:noFill/>
        </p:spPr>
        <p:txBody>
          <a:bodyPr wrap="none" rtlCol="0">
            <a:spAutoFit/>
          </a:bodyPr>
          <a:lstStyle/>
          <a:p>
            <a:r>
              <a:rPr lang="en-US" sz="4400" b="1" dirty="0">
                <a:solidFill>
                  <a:schemeClr val="bg1"/>
                </a:solidFill>
              </a:rPr>
              <a:t>Soil Profiles - Continued</a:t>
            </a:r>
          </a:p>
        </p:txBody>
      </p:sp>
      <p:sp>
        <p:nvSpPr>
          <p:cNvPr id="8" name="TextBox 7">
            <a:extLst>
              <a:ext uri="{FF2B5EF4-FFF2-40B4-BE49-F238E27FC236}">
                <a16:creationId xmlns:a16="http://schemas.microsoft.com/office/drawing/2014/main" id="{F12C1AC2-3363-4BE2-B2BB-FD7E9F3C3605}"/>
              </a:ext>
            </a:extLst>
          </p:cNvPr>
          <p:cNvSpPr txBox="1"/>
          <p:nvPr/>
        </p:nvSpPr>
        <p:spPr>
          <a:xfrm>
            <a:off x="3048001" y="2743200"/>
            <a:ext cx="184731" cy="369332"/>
          </a:xfrm>
          <a:prstGeom prst="rect">
            <a:avLst/>
          </a:prstGeom>
          <a:noFill/>
        </p:spPr>
        <p:txBody>
          <a:bodyPr wrap="none" rtlCol="0">
            <a:spAutoFit/>
          </a:bodyPr>
          <a:lstStyle/>
          <a:p>
            <a:endParaRPr lang="en-US" dirty="0"/>
          </a:p>
        </p:txBody>
      </p:sp>
      <p:sp>
        <p:nvSpPr>
          <p:cNvPr id="11" name="TextBox 10">
            <a:extLst>
              <a:ext uri="{FF2B5EF4-FFF2-40B4-BE49-F238E27FC236}">
                <a16:creationId xmlns:a16="http://schemas.microsoft.com/office/drawing/2014/main" id="{46AA8732-93E2-4CE6-90F6-8DB252111D54}"/>
              </a:ext>
            </a:extLst>
          </p:cNvPr>
          <p:cNvSpPr txBox="1"/>
          <p:nvPr/>
        </p:nvSpPr>
        <p:spPr>
          <a:xfrm>
            <a:off x="228600" y="1784185"/>
            <a:ext cx="6007027" cy="461665"/>
          </a:xfrm>
          <a:prstGeom prst="rect">
            <a:avLst/>
          </a:prstGeom>
          <a:noFill/>
        </p:spPr>
        <p:txBody>
          <a:bodyPr wrap="square" rtlCol="0">
            <a:spAutoFit/>
          </a:bodyPr>
          <a:lstStyle/>
          <a:p>
            <a:r>
              <a:rPr lang="en-US" sz="2400" dirty="0"/>
              <a:t>O-horizon – accumulation of plant litter</a:t>
            </a:r>
          </a:p>
        </p:txBody>
      </p:sp>
      <p:sp>
        <p:nvSpPr>
          <p:cNvPr id="12" name="TextBox 11">
            <a:extLst>
              <a:ext uri="{FF2B5EF4-FFF2-40B4-BE49-F238E27FC236}">
                <a16:creationId xmlns:a16="http://schemas.microsoft.com/office/drawing/2014/main" id="{FC46B53D-8642-4B66-8770-44379E24624F}"/>
              </a:ext>
            </a:extLst>
          </p:cNvPr>
          <p:cNvSpPr txBox="1"/>
          <p:nvPr/>
        </p:nvSpPr>
        <p:spPr>
          <a:xfrm>
            <a:off x="228601" y="2771130"/>
            <a:ext cx="5715000" cy="830997"/>
          </a:xfrm>
          <a:prstGeom prst="rect">
            <a:avLst/>
          </a:prstGeom>
          <a:noFill/>
        </p:spPr>
        <p:txBody>
          <a:bodyPr wrap="square" rtlCol="0">
            <a:spAutoFit/>
          </a:bodyPr>
          <a:lstStyle/>
          <a:p>
            <a:r>
              <a:rPr lang="en-US" sz="2400" dirty="0"/>
              <a:t>A-horizon – accumulation of organic matter and hummus</a:t>
            </a:r>
          </a:p>
        </p:txBody>
      </p:sp>
      <p:sp>
        <p:nvSpPr>
          <p:cNvPr id="13" name="Arrow: Right 12">
            <a:extLst>
              <a:ext uri="{FF2B5EF4-FFF2-40B4-BE49-F238E27FC236}">
                <a16:creationId xmlns:a16="http://schemas.microsoft.com/office/drawing/2014/main" id="{DF65A502-D6E9-4D0D-8300-06526D2DA04C}"/>
              </a:ext>
            </a:extLst>
          </p:cNvPr>
          <p:cNvSpPr/>
          <p:nvPr/>
        </p:nvSpPr>
        <p:spPr>
          <a:xfrm>
            <a:off x="5691704" y="1799975"/>
            <a:ext cx="978408" cy="426982"/>
          </a:xfrm>
          <a:prstGeom prst="right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Arrow: Right 15">
            <a:extLst>
              <a:ext uri="{FF2B5EF4-FFF2-40B4-BE49-F238E27FC236}">
                <a16:creationId xmlns:a16="http://schemas.microsoft.com/office/drawing/2014/main" id="{E299FEB2-CE48-493A-9CB0-A2DDC5F8D8ED}"/>
              </a:ext>
            </a:extLst>
          </p:cNvPr>
          <p:cNvSpPr/>
          <p:nvPr/>
        </p:nvSpPr>
        <p:spPr>
          <a:xfrm>
            <a:off x="5691704" y="2937182"/>
            <a:ext cx="978408" cy="426982"/>
          </a:xfrm>
          <a:prstGeom prst="right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Arrow: Right 16">
            <a:extLst>
              <a:ext uri="{FF2B5EF4-FFF2-40B4-BE49-F238E27FC236}">
                <a16:creationId xmlns:a16="http://schemas.microsoft.com/office/drawing/2014/main" id="{1B711B24-7705-4077-879F-3818C41813CA}"/>
              </a:ext>
            </a:extLst>
          </p:cNvPr>
          <p:cNvSpPr/>
          <p:nvPr/>
        </p:nvSpPr>
        <p:spPr>
          <a:xfrm>
            <a:off x="5691704" y="3778026"/>
            <a:ext cx="978408" cy="426982"/>
          </a:xfrm>
          <a:prstGeom prst="right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8" name="Arrow: Right 17">
            <a:extLst>
              <a:ext uri="{FF2B5EF4-FFF2-40B4-BE49-F238E27FC236}">
                <a16:creationId xmlns:a16="http://schemas.microsoft.com/office/drawing/2014/main" id="{AE48E1C3-249B-4AB2-B688-440C3C79B7E1}"/>
              </a:ext>
            </a:extLst>
          </p:cNvPr>
          <p:cNvSpPr/>
          <p:nvPr/>
        </p:nvSpPr>
        <p:spPr>
          <a:xfrm>
            <a:off x="5691704" y="4730778"/>
            <a:ext cx="978408" cy="426982"/>
          </a:xfrm>
          <a:prstGeom prst="right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9" name="Arrow: Right 18">
            <a:extLst>
              <a:ext uri="{FF2B5EF4-FFF2-40B4-BE49-F238E27FC236}">
                <a16:creationId xmlns:a16="http://schemas.microsoft.com/office/drawing/2014/main" id="{4C05BD7C-031E-45EF-9D26-641A477BB0BA}"/>
              </a:ext>
            </a:extLst>
          </p:cNvPr>
          <p:cNvSpPr/>
          <p:nvPr/>
        </p:nvSpPr>
        <p:spPr>
          <a:xfrm>
            <a:off x="5691704" y="5812665"/>
            <a:ext cx="978408" cy="426982"/>
          </a:xfrm>
          <a:prstGeom prst="right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TextBox 13">
            <a:extLst>
              <a:ext uri="{FF2B5EF4-FFF2-40B4-BE49-F238E27FC236}">
                <a16:creationId xmlns:a16="http://schemas.microsoft.com/office/drawing/2014/main" id="{4559680A-9198-4A59-A5CE-A410944FD34D}"/>
              </a:ext>
            </a:extLst>
          </p:cNvPr>
          <p:cNvSpPr txBox="1"/>
          <p:nvPr/>
        </p:nvSpPr>
        <p:spPr>
          <a:xfrm>
            <a:off x="228600" y="3640943"/>
            <a:ext cx="5522118" cy="830997"/>
          </a:xfrm>
          <a:prstGeom prst="rect">
            <a:avLst/>
          </a:prstGeom>
          <a:noFill/>
        </p:spPr>
        <p:txBody>
          <a:bodyPr wrap="square" rtlCol="0">
            <a:spAutoFit/>
          </a:bodyPr>
          <a:lstStyle/>
          <a:p>
            <a:r>
              <a:rPr lang="en-US" sz="2400" dirty="0"/>
              <a:t>E-horizon – heavily leached, usually by groundwater processes</a:t>
            </a:r>
          </a:p>
        </p:txBody>
      </p:sp>
      <p:sp>
        <p:nvSpPr>
          <p:cNvPr id="15" name="TextBox 14">
            <a:extLst>
              <a:ext uri="{FF2B5EF4-FFF2-40B4-BE49-F238E27FC236}">
                <a16:creationId xmlns:a16="http://schemas.microsoft.com/office/drawing/2014/main" id="{25E32EF7-8C54-42DF-8535-C9E0AD961742}"/>
              </a:ext>
            </a:extLst>
          </p:cNvPr>
          <p:cNvSpPr txBox="1"/>
          <p:nvPr/>
        </p:nvSpPr>
        <p:spPr>
          <a:xfrm>
            <a:off x="228599" y="4726804"/>
            <a:ext cx="5522121" cy="830997"/>
          </a:xfrm>
          <a:prstGeom prst="rect">
            <a:avLst/>
          </a:prstGeom>
          <a:noFill/>
        </p:spPr>
        <p:txBody>
          <a:bodyPr wrap="square" rtlCol="0">
            <a:spAutoFit/>
          </a:bodyPr>
          <a:lstStyle/>
          <a:p>
            <a:r>
              <a:rPr lang="en-US" sz="2400" dirty="0"/>
              <a:t>B-horizon – accumulation of clay/silt and redeposited organics</a:t>
            </a:r>
          </a:p>
        </p:txBody>
      </p:sp>
      <p:sp>
        <p:nvSpPr>
          <p:cNvPr id="20" name="TextBox 19">
            <a:extLst>
              <a:ext uri="{FF2B5EF4-FFF2-40B4-BE49-F238E27FC236}">
                <a16:creationId xmlns:a16="http://schemas.microsoft.com/office/drawing/2014/main" id="{7CC697AC-5ADF-4C3C-8174-4552B868AF56}"/>
              </a:ext>
            </a:extLst>
          </p:cNvPr>
          <p:cNvSpPr txBox="1"/>
          <p:nvPr/>
        </p:nvSpPr>
        <p:spPr>
          <a:xfrm>
            <a:off x="228600" y="5795323"/>
            <a:ext cx="5715000" cy="461665"/>
          </a:xfrm>
          <a:prstGeom prst="rect">
            <a:avLst/>
          </a:prstGeom>
          <a:noFill/>
        </p:spPr>
        <p:txBody>
          <a:bodyPr wrap="square" rtlCol="0">
            <a:spAutoFit/>
          </a:bodyPr>
          <a:lstStyle/>
          <a:p>
            <a:r>
              <a:rPr lang="en-US" sz="2400" dirty="0"/>
              <a:t>C-horizon – parent material</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666CB71-4D11-4D5B-A96B-11790E656C44}"/>
              </a:ext>
            </a:extLst>
          </p:cNvPr>
          <p:cNvSpPr>
            <a:spLocks noGrp="1" noChangeArrowheads="1"/>
          </p:cNvSpPr>
          <p:nvPr>
            <p:ph type="title" idx="4294967295"/>
          </p:nvPr>
        </p:nvSpPr>
        <p:spPr>
          <a:xfrm>
            <a:off x="3359331" y="312255"/>
            <a:ext cx="5473337" cy="788987"/>
          </a:xfrm>
          <a:prstGeom prst="rect">
            <a:avLst/>
          </a:prstGeom>
        </p:spPr>
        <p:txBody>
          <a:bodyPr/>
          <a:lstStyle/>
          <a:p>
            <a:pPr eaLnBrk="1" hangingPunct="1"/>
            <a:r>
              <a:rPr lang="en-US" altLang="en-US" sz="4400" b="1" dirty="0">
                <a:solidFill>
                  <a:schemeClr val="bg1"/>
                </a:solidFill>
                <a:latin typeface="Arial" panose="020B0604020202020204" pitchFamily="34" charset="0"/>
              </a:rPr>
              <a:t>State Soil of Florida</a:t>
            </a:r>
          </a:p>
        </p:txBody>
      </p:sp>
      <p:pic>
        <p:nvPicPr>
          <p:cNvPr id="10243" name="Picture 3" descr="Myakka Profile Florida State Soil">
            <a:extLst>
              <a:ext uri="{FF2B5EF4-FFF2-40B4-BE49-F238E27FC236}">
                <a16:creationId xmlns:a16="http://schemas.microsoft.com/office/drawing/2014/main" id="{7A19DF2C-5FC9-4E7B-98F3-C33AEF7EA8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79421"/>
            <a:ext cx="4314497" cy="532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8840A1F-6F6F-4474-B128-BFE65D00391F}"/>
              </a:ext>
            </a:extLst>
          </p:cNvPr>
          <p:cNvSpPr txBox="1"/>
          <p:nvPr/>
        </p:nvSpPr>
        <p:spPr>
          <a:xfrm>
            <a:off x="6117020" y="1295400"/>
            <a:ext cx="3361626" cy="584775"/>
          </a:xfrm>
          <a:prstGeom prst="rect">
            <a:avLst/>
          </a:prstGeom>
          <a:noFill/>
        </p:spPr>
        <p:txBody>
          <a:bodyPr wrap="none" rtlCol="0">
            <a:spAutoFit/>
          </a:bodyPr>
          <a:lstStyle/>
          <a:p>
            <a:r>
              <a:rPr lang="en-US" sz="3200" dirty="0"/>
              <a:t>Myakka fine sand</a:t>
            </a:r>
          </a:p>
        </p:txBody>
      </p:sp>
      <p:pic>
        <p:nvPicPr>
          <p:cNvPr id="4" name="Picture 3">
            <a:extLst>
              <a:ext uri="{FF2B5EF4-FFF2-40B4-BE49-F238E27FC236}">
                <a16:creationId xmlns:a16="http://schemas.microsoft.com/office/drawing/2014/main" id="{69A05D83-DC35-4EA6-865E-FACBC3D88B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8369" y="2362200"/>
            <a:ext cx="6275318" cy="4183545"/>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LAY03">
            <a:extLst>
              <a:ext uri="{FF2B5EF4-FFF2-40B4-BE49-F238E27FC236}">
                <a16:creationId xmlns:a16="http://schemas.microsoft.com/office/drawing/2014/main" id="{4BE3B094-C8ED-45FB-86E7-6E098FB3ECDE}"/>
              </a:ext>
            </a:extLst>
          </p:cNvPr>
          <p:cNvPicPr>
            <a:picLocks noChangeAspect="1" noChangeArrowheads="1"/>
          </p:cNvPicPr>
          <p:nvPr/>
        </p:nvPicPr>
        <p:blipFill>
          <a:blip r:embed="rId3">
            <a:lum bright="12000" contrast="12000"/>
            <a:extLst>
              <a:ext uri="{28A0092B-C50C-407E-A947-70E740481C1C}">
                <a14:useLocalDpi xmlns:a14="http://schemas.microsoft.com/office/drawing/2010/main" val="0"/>
              </a:ext>
            </a:extLst>
          </a:blip>
          <a:srcRect/>
          <a:stretch>
            <a:fillRect/>
          </a:stretch>
        </p:blipFill>
        <p:spPr bwMode="auto">
          <a:xfrm>
            <a:off x="1513840" y="1676401"/>
            <a:ext cx="4572000"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muck2">
            <a:extLst>
              <a:ext uri="{FF2B5EF4-FFF2-40B4-BE49-F238E27FC236}">
                <a16:creationId xmlns:a16="http://schemas.microsoft.com/office/drawing/2014/main" id="{22680663-E94D-484A-9B4A-CBFFA040CE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333" t="9630" r="14444" b="20741"/>
          <a:stretch>
            <a:fillRect/>
          </a:stretch>
        </p:blipFill>
        <p:spPr bwMode="auto">
          <a:xfrm>
            <a:off x="6096000" y="1676401"/>
            <a:ext cx="4572000"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4">
            <a:extLst>
              <a:ext uri="{FF2B5EF4-FFF2-40B4-BE49-F238E27FC236}">
                <a16:creationId xmlns:a16="http://schemas.microsoft.com/office/drawing/2014/main" id="{54F2E25B-089C-416E-B68D-1B4EFB8C56DE}"/>
              </a:ext>
            </a:extLst>
          </p:cNvPr>
          <p:cNvSpPr txBox="1">
            <a:spLocks noChangeArrowheads="1"/>
          </p:cNvSpPr>
          <p:nvPr/>
        </p:nvSpPr>
        <p:spPr bwMode="auto">
          <a:xfrm>
            <a:off x="4229100" y="337573"/>
            <a:ext cx="3733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4400" b="1" dirty="0">
                <a:solidFill>
                  <a:schemeClr val="bg1"/>
                </a:solidFill>
                <a:latin typeface="Arial" panose="020B0604020202020204" pitchFamily="34" charset="0"/>
              </a:rPr>
              <a:t>Clay &amp; Muck</a:t>
            </a:r>
          </a:p>
        </p:txBody>
      </p:sp>
      <p:sp>
        <p:nvSpPr>
          <p:cNvPr id="14341" name="Text Box 5">
            <a:extLst>
              <a:ext uri="{FF2B5EF4-FFF2-40B4-BE49-F238E27FC236}">
                <a16:creationId xmlns:a16="http://schemas.microsoft.com/office/drawing/2014/main" id="{D3F4476E-3DD9-432A-A02C-BF3DF2071491}"/>
              </a:ext>
            </a:extLst>
          </p:cNvPr>
          <p:cNvSpPr txBox="1">
            <a:spLocks noChangeArrowheads="1"/>
          </p:cNvSpPr>
          <p:nvPr/>
        </p:nvSpPr>
        <p:spPr bwMode="auto">
          <a:xfrm>
            <a:off x="1524000" y="5851526"/>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b="1" dirty="0">
                <a:solidFill>
                  <a:srgbClr val="FF0000"/>
                </a:solidFill>
                <a:latin typeface="Arial" panose="020B0604020202020204" pitchFamily="34" charset="0"/>
              </a:rPr>
              <a:t>Clay &amp; muck </a:t>
            </a:r>
            <a:r>
              <a:rPr lang="en-US" altLang="en-US" b="1" dirty="0">
                <a:solidFill>
                  <a:schemeClr val="tx2"/>
                </a:solidFill>
                <a:latin typeface="Arial" panose="020B0604020202020204" pitchFamily="34" charset="0"/>
              </a:rPr>
              <a:t>soil types cause the most compliance problems with erosion and turbidity control.</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DCD60EF-EECF-4EB1-9488-3DC160B87D04}"/>
              </a:ext>
            </a:extLst>
          </p:cNvPr>
          <p:cNvSpPr>
            <a:spLocks noGrp="1" noChangeArrowheads="1"/>
          </p:cNvSpPr>
          <p:nvPr>
            <p:ph type="title" idx="4294967295"/>
          </p:nvPr>
        </p:nvSpPr>
        <p:spPr>
          <a:xfrm>
            <a:off x="2876550" y="304801"/>
            <a:ext cx="6438900" cy="771525"/>
          </a:xfrm>
          <a:prstGeom prst="rect">
            <a:avLst/>
          </a:prstGeom>
        </p:spPr>
        <p:txBody>
          <a:bodyPr lIns="90488" tIns="44450" rIns="90488" bIns="44450"/>
          <a:lstStyle/>
          <a:p>
            <a:pPr algn="ctr" eaLnBrk="1" hangingPunct="1"/>
            <a:r>
              <a:rPr lang="en-US" altLang="en-US" sz="4400" b="1" dirty="0">
                <a:solidFill>
                  <a:schemeClr val="bg1"/>
                </a:solidFill>
                <a:latin typeface="Arial" panose="020B0604020202020204" pitchFamily="34" charset="0"/>
              </a:rPr>
              <a:t>2.2.1 Soil Classification</a:t>
            </a:r>
          </a:p>
        </p:txBody>
      </p:sp>
      <p:sp>
        <p:nvSpPr>
          <p:cNvPr id="16387" name="Rectangle 3">
            <a:extLst>
              <a:ext uri="{FF2B5EF4-FFF2-40B4-BE49-F238E27FC236}">
                <a16:creationId xmlns:a16="http://schemas.microsoft.com/office/drawing/2014/main" id="{59AB6056-A268-49FC-A9C6-910DF7A945FD}"/>
              </a:ext>
            </a:extLst>
          </p:cNvPr>
          <p:cNvSpPr>
            <a:spLocks noGrp="1" noChangeArrowheads="1"/>
          </p:cNvSpPr>
          <p:nvPr>
            <p:ph type="body" idx="4294967295"/>
          </p:nvPr>
        </p:nvSpPr>
        <p:spPr>
          <a:xfrm>
            <a:off x="867093" y="2924176"/>
            <a:ext cx="4114800" cy="1447800"/>
          </a:xfrm>
          <a:prstGeom prst="rect">
            <a:avLst/>
          </a:prstGeom>
        </p:spPr>
        <p:txBody>
          <a:bodyPr lIns="90488" tIns="44450" rIns="90488" bIns="44450"/>
          <a:lstStyle/>
          <a:p>
            <a:pPr eaLnBrk="1" hangingPunct="1"/>
            <a:r>
              <a:rPr lang="en-US" altLang="en-US" sz="2800" dirty="0">
                <a:latin typeface="Arial" panose="020B0604020202020204" pitchFamily="34" charset="0"/>
              </a:rPr>
              <a:t>Soil Texture</a:t>
            </a:r>
          </a:p>
          <a:p>
            <a:pPr eaLnBrk="1" hangingPunct="1">
              <a:buFont typeface="Wingdings" panose="05000000000000000000" pitchFamily="2" charset="2"/>
              <a:buNone/>
            </a:pPr>
            <a:endParaRPr lang="en-US" altLang="en-US" sz="2800" dirty="0">
              <a:solidFill>
                <a:srgbClr val="00FFFF"/>
              </a:solidFill>
              <a:latin typeface="Arial" panose="020B0604020202020204" pitchFamily="34" charset="0"/>
            </a:endParaRPr>
          </a:p>
          <a:p>
            <a:pPr eaLnBrk="1" hangingPunct="1"/>
            <a:r>
              <a:rPr lang="en-US" altLang="en-US" sz="2800" dirty="0">
                <a:latin typeface="Arial" panose="020B0604020202020204" pitchFamily="34" charset="0"/>
              </a:rPr>
              <a:t>Soil Hydrologic Group</a:t>
            </a:r>
          </a:p>
        </p:txBody>
      </p:sp>
      <p:sp>
        <p:nvSpPr>
          <p:cNvPr id="16388" name="Text Box 5">
            <a:extLst>
              <a:ext uri="{FF2B5EF4-FFF2-40B4-BE49-F238E27FC236}">
                <a16:creationId xmlns:a16="http://schemas.microsoft.com/office/drawing/2014/main" id="{A48B9A5B-31A0-4D22-AD71-5CE191ECDD15}"/>
              </a:ext>
            </a:extLst>
          </p:cNvPr>
          <p:cNvSpPr txBox="1">
            <a:spLocks noChangeArrowheads="1"/>
          </p:cNvSpPr>
          <p:nvPr/>
        </p:nvSpPr>
        <p:spPr bwMode="auto">
          <a:xfrm>
            <a:off x="7542213" y="2924176"/>
            <a:ext cx="2057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2000" dirty="0">
                <a:solidFill>
                  <a:schemeClr val="bg2"/>
                </a:solidFill>
                <a:latin typeface="Arial" panose="020B0604020202020204" pitchFamily="34" charset="0"/>
              </a:rPr>
              <a:t>USDA</a:t>
            </a:r>
          </a:p>
          <a:p>
            <a:pPr algn="ctr">
              <a:lnSpc>
                <a:spcPct val="100000"/>
              </a:lnSpc>
              <a:spcBef>
                <a:spcPct val="50000"/>
              </a:spcBef>
              <a:buFontTx/>
              <a:buNone/>
            </a:pPr>
            <a:r>
              <a:rPr lang="en-US" altLang="en-US" sz="2000" dirty="0">
                <a:solidFill>
                  <a:schemeClr val="bg2"/>
                </a:solidFill>
                <a:latin typeface="Arial" panose="020B0604020202020204" pitchFamily="34" charset="0"/>
              </a:rPr>
              <a:t>Soil</a:t>
            </a:r>
          </a:p>
          <a:p>
            <a:pPr algn="ctr">
              <a:lnSpc>
                <a:spcPct val="100000"/>
              </a:lnSpc>
              <a:spcBef>
                <a:spcPct val="50000"/>
              </a:spcBef>
              <a:buFontTx/>
              <a:buNone/>
            </a:pPr>
            <a:r>
              <a:rPr lang="en-US" altLang="en-US" sz="2000" dirty="0">
                <a:solidFill>
                  <a:schemeClr val="bg2"/>
                </a:solidFill>
                <a:latin typeface="Arial" panose="020B0604020202020204" pitchFamily="34" charset="0"/>
              </a:rPr>
              <a:t>Classification</a:t>
            </a:r>
          </a:p>
        </p:txBody>
      </p:sp>
      <p:sp>
        <p:nvSpPr>
          <p:cNvPr id="16389" name="Text Box 5">
            <a:extLst>
              <a:ext uri="{FF2B5EF4-FFF2-40B4-BE49-F238E27FC236}">
                <a16:creationId xmlns:a16="http://schemas.microsoft.com/office/drawing/2014/main" id="{350185F7-5E2A-4E9A-835C-3A8A39E0C762}"/>
              </a:ext>
            </a:extLst>
          </p:cNvPr>
          <p:cNvSpPr txBox="1">
            <a:spLocks noChangeArrowheads="1"/>
          </p:cNvSpPr>
          <p:nvPr/>
        </p:nvSpPr>
        <p:spPr bwMode="auto">
          <a:xfrm>
            <a:off x="9601200" y="6096001"/>
            <a:ext cx="106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50000"/>
              </a:spcBef>
              <a:buFontTx/>
              <a:buNone/>
            </a:pPr>
            <a:r>
              <a:rPr lang="en-US" altLang="en-US" dirty="0">
                <a:solidFill>
                  <a:schemeClr val="tx2"/>
                </a:solidFill>
                <a:latin typeface="Arial" panose="020B0604020202020204" pitchFamily="34" charset="0"/>
              </a:rPr>
              <a:t>    </a:t>
            </a:r>
          </a:p>
        </p:txBody>
      </p:sp>
      <p:pic>
        <p:nvPicPr>
          <p:cNvPr id="16390" name="Picture 2" descr="A picture containing text&#10;&#10;Description generated with very high confidence">
            <a:extLst>
              <a:ext uri="{FF2B5EF4-FFF2-40B4-BE49-F238E27FC236}">
                <a16:creationId xmlns:a16="http://schemas.microsoft.com/office/drawing/2014/main" id="{0EC11E26-EC02-4E72-A925-C849FBB14F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5200" y="1346202"/>
            <a:ext cx="4648200" cy="550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B1BD53-44C9-4DAA-A85C-0978534B2B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5800" y="-18393"/>
            <a:ext cx="3436519" cy="2720577"/>
          </a:xfrm>
          <a:prstGeom prst="rect">
            <a:avLst/>
          </a:prstGeom>
        </p:spPr>
      </p:pic>
      <p:sp>
        <p:nvSpPr>
          <p:cNvPr id="18434" name="Rectangle 2">
            <a:extLst>
              <a:ext uri="{FF2B5EF4-FFF2-40B4-BE49-F238E27FC236}">
                <a16:creationId xmlns:a16="http://schemas.microsoft.com/office/drawing/2014/main" id="{5310A6AA-CA5A-47A6-BA04-54998DFE9BD2}"/>
              </a:ext>
            </a:extLst>
          </p:cNvPr>
          <p:cNvSpPr>
            <a:spLocks noGrp="1" noChangeArrowheads="1"/>
          </p:cNvSpPr>
          <p:nvPr>
            <p:ph type="title" idx="4294967295"/>
          </p:nvPr>
        </p:nvSpPr>
        <p:spPr>
          <a:xfrm>
            <a:off x="3011815" y="331287"/>
            <a:ext cx="5094288" cy="889000"/>
          </a:xfrm>
          <a:prstGeom prst="rect">
            <a:avLst/>
          </a:prstGeom>
        </p:spPr>
        <p:txBody>
          <a:bodyPr/>
          <a:lstStyle/>
          <a:p>
            <a:pPr algn="ctr" eaLnBrk="1" hangingPunct="1"/>
            <a:r>
              <a:rPr lang="en-US" altLang="en-US" sz="4400" b="1" dirty="0">
                <a:solidFill>
                  <a:schemeClr val="bg1"/>
                </a:solidFill>
                <a:latin typeface="Arial" panose="020B0604020202020204" pitchFamily="34" charset="0"/>
              </a:rPr>
              <a:t>  2.2.1 Soil Texture	</a:t>
            </a:r>
          </a:p>
        </p:txBody>
      </p:sp>
      <p:pic>
        <p:nvPicPr>
          <p:cNvPr id="18437" name="Picture 3" descr="A close up of a logo&#10;&#10;Description generated with high confidence">
            <a:extLst>
              <a:ext uri="{FF2B5EF4-FFF2-40B4-BE49-F238E27FC236}">
                <a16:creationId xmlns:a16="http://schemas.microsoft.com/office/drawing/2014/main" id="{B0612CCD-73D6-49FF-A6E1-2BE50CE5E4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3172" y="3097728"/>
            <a:ext cx="3505200" cy="316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2F503B8-D951-4D1A-ABEE-C9CFC74C000F}"/>
              </a:ext>
            </a:extLst>
          </p:cNvPr>
          <p:cNvSpPr txBox="1"/>
          <p:nvPr/>
        </p:nvSpPr>
        <p:spPr>
          <a:xfrm>
            <a:off x="302172" y="2334009"/>
            <a:ext cx="9342622" cy="523220"/>
          </a:xfrm>
          <a:prstGeom prst="rect">
            <a:avLst/>
          </a:prstGeom>
          <a:noFill/>
        </p:spPr>
        <p:txBody>
          <a:bodyPr wrap="none" rtlCol="0">
            <a:spAutoFit/>
          </a:bodyPr>
          <a:lstStyle/>
          <a:p>
            <a:r>
              <a:rPr lang="en-US" sz="2800" dirty="0"/>
              <a:t>Depends on proportions (by weight) of sand, silt, and clay</a:t>
            </a:r>
          </a:p>
        </p:txBody>
      </p:sp>
      <p:sp>
        <p:nvSpPr>
          <p:cNvPr id="5" name="Rectangle 4">
            <a:extLst>
              <a:ext uri="{FF2B5EF4-FFF2-40B4-BE49-F238E27FC236}">
                <a16:creationId xmlns:a16="http://schemas.microsoft.com/office/drawing/2014/main" id="{ADE051CD-B87E-4615-AF9E-EDC8FA9D1513}"/>
              </a:ext>
            </a:extLst>
          </p:cNvPr>
          <p:cNvSpPr/>
          <p:nvPr/>
        </p:nvSpPr>
        <p:spPr>
          <a:xfrm>
            <a:off x="302172" y="2833745"/>
            <a:ext cx="8001000" cy="3785652"/>
          </a:xfrm>
          <a:prstGeom prst="rect">
            <a:avLst/>
          </a:prstGeom>
        </p:spPr>
        <p:txBody>
          <a:bodyPr wrap="square">
            <a:spAutoFit/>
          </a:bodyPr>
          <a:lstStyle/>
          <a:p>
            <a:pPr>
              <a:spcBef>
                <a:spcPct val="50000"/>
              </a:spcBef>
              <a:buClrTx/>
              <a:buSzTx/>
              <a:buFontTx/>
              <a:buNone/>
              <a:defRPr/>
            </a:pPr>
            <a:r>
              <a:rPr lang="en-US" altLang="en-US" sz="2400" u="sng" dirty="0"/>
              <a:t>Particle Class</a:t>
            </a:r>
            <a:r>
              <a:rPr lang="en-US" altLang="en-US" sz="2400" dirty="0"/>
              <a:t>            </a:t>
            </a:r>
            <a:r>
              <a:rPr lang="en-US" altLang="en-US" sz="2400" u="sng" dirty="0"/>
              <a:t>Diameter (mm)</a:t>
            </a:r>
            <a:r>
              <a:rPr lang="en-US" altLang="en-US" sz="2400" dirty="0"/>
              <a:t>        </a:t>
            </a:r>
            <a:r>
              <a:rPr lang="en-US" altLang="en-US" sz="2400" u="sng" dirty="0"/>
              <a:t>Feel</a:t>
            </a:r>
          </a:p>
          <a:p>
            <a:pPr>
              <a:spcBef>
                <a:spcPct val="50000"/>
              </a:spcBef>
              <a:buClrTx/>
              <a:buSzTx/>
              <a:buFontTx/>
              <a:buNone/>
              <a:defRPr/>
            </a:pPr>
            <a:endParaRPr lang="en-US" altLang="en-US" sz="2400" dirty="0"/>
          </a:p>
          <a:p>
            <a:pPr>
              <a:spcBef>
                <a:spcPct val="50000"/>
              </a:spcBef>
              <a:buClrTx/>
              <a:buSzTx/>
              <a:buFontTx/>
              <a:buNone/>
              <a:defRPr/>
            </a:pPr>
            <a:r>
              <a:rPr lang="en-US" altLang="en-US" sz="2400" dirty="0"/>
              <a:t>Sand	 	             0.05 – 2.00        	 Gritty</a:t>
            </a:r>
          </a:p>
          <a:p>
            <a:pPr>
              <a:spcBef>
                <a:spcPct val="50000"/>
              </a:spcBef>
              <a:buClrTx/>
              <a:buSzTx/>
              <a:buFontTx/>
              <a:buNone/>
              <a:defRPr/>
            </a:pPr>
            <a:endParaRPr lang="en-US" altLang="en-US" sz="2400" dirty="0"/>
          </a:p>
          <a:p>
            <a:pPr>
              <a:spcBef>
                <a:spcPct val="50000"/>
              </a:spcBef>
              <a:buClrTx/>
              <a:buSzTx/>
              <a:buFontTx/>
              <a:buNone/>
              <a:defRPr/>
            </a:pPr>
            <a:r>
              <a:rPr lang="en-US" altLang="en-US" sz="2400" dirty="0"/>
              <a:t>Silt 		             0.002 – 0.05        	Silky</a:t>
            </a:r>
          </a:p>
          <a:p>
            <a:pPr>
              <a:spcBef>
                <a:spcPct val="50000"/>
              </a:spcBef>
              <a:buClrTx/>
              <a:buSzTx/>
              <a:buFontTx/>
              <a:buNone/>
              <a:defRPr/>
            </a:pPr>
            <a:endParaRPr lang="en-US" altLang="en-US" sz="2400" dirty="0"/>
          </a:p>
          <a:p>
            <a:pPr>
              <a:spcBef>
                <a:spcPct val="50000"/>
              </a:spcBef>
              <a:buClrTx/>
              <a:buSzTx/>
              <a:buFontTx/>
              <a:buNone/>
              <a:defRPr/>
            </a:pPr>
            <a:r>
              <a:rPr lang="en-US" altLang="en-US" sz="2400" dirty="0"/>
              <a:t>Clay          	              &lt; 0.002       	Play dough</a:t>
            </a:r>
          </a:p>
        </p:txBody>
      </p:sp>
      <p:sp>
        <p:nvSpPr>
          <p:cNvPr id="3" name="TextBox 2">
            <a:extLst>
              <a:ext uri="{FF2B5EF4-FFF2-40B4-BE49-F238E27FC236}">
                <a16:creationId xmlns:a16="http://schemas.microsoft.com/office/drawing/2014/main" id="{170FD99E-3F4C-4C0C-93B2-0E93536E05A3}"/>
              </a:ext>
            </a:extLst>
          </p:cNvPr>
          <p:cNvSpPr txBox="1"/>
          <p:nvPr/>
        </p:nvSpPr>
        <p:spPr>
          <a:xfrm>
            <a:off x="9118261" y="6263203"/>
            <a:ext cx="2335063" cy="369332"/>
          </a:xfrm>
          <a:prstGeom prst="rect">
            <a:avLst/>
          </a:prstGeom>
          <a:noFill/>
        </p:spPr>
        <p:txBody>
          <a:bodyPr wrap="none" rtlCol="0">
            <a:spAutoFit/>
          </a:bodyPr>
          <a:lstStyle/>
          <a:p>
            <a:r>
              <a:rPr lang="en-US" dirty="0"/>
              <a:t>Soil Texture Triangle</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A picture containing chocolate, cake, piece, slice&#10;&#10;Description generated with very high confidence">
            <a:extLst>
              <a:ext uri="{FF2B5EF4-FFF2-40B4-BE49-F238E27FC236}">
                <a16:creationId xmlns:a16="http://schemas.microsoft.com/office/drawing/2014/main" id="{0923DB92-EA4E-447F-875C-5EAB84B9D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4481" y="1328803"/>
            <a:ext cx="3459583"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2E44FFBB-82B3-4C82-AB96-451FDBA9C1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7948" y="2995616"/>
            <a:ext cx="3459582" cy="369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4BA76A2-CF9D-4B2A-8BF5-A473785F009D}"/>
              </a:ext>
            </a:extLst>
          </p:cNvPr>
          <p:cNvSpPr txBox="1"/>
          <p:nvPr/>
        </p:nvSpPr>
        <p:spPr>
          <a:xfrm>
            <a:off x="3446076" y="324544"/>
            <a:ext cx="5299849" cy="769441"/>
          </a:xfrm>
          <a:prstGeom prst="rect">
            <a:avLst/>
          </a:prstGeom>
          <a:noFill/>
        </p:spPr>
        <p:txBody>
          <a:bodyPr wrap="none" rtlCol="0">
            <a:spAutoFit/>
          </a:bodyPr>
          <a:lstStyle/>
          <a:p>
            <a:r>
              <a:rPr lang="en-US" sz="4400" b="1" dirty="0">
                <a:solidFill>
                  <a:schemeClr val="bg1"/>
                </a:solidFill>
              </a:rPr>
              <a:t>2.2.1 Soil Structure</a:t>
            </a:r>
          </a:p>
        </p:txBody>
      </p:sp>
      <p:sp>
        <p:nvSpPr>
          <p:cNvPr id="6" name="TextBox 5">
            <a:extLst>
              <a:ext uri="{FF2B5EF4-FFF2-40B4-BE49-F238E27FC236}">
                <a16:creationId xmlns:a16="http://schemas.microsoft.com/office/drawing/2014/main" id="{FDEA7D84-2A3B-4169-9B84-78187318163C}"/>
              </a:ext>
            </a:extLst>
          </p:cNvPr>
          <p:cNvSpPr txBox="1"/>
          <p:nvPr/>
        </p:nvSpPr>
        <p:spPr>
          <a:xfrm>
            <a:off x="5635771" y="1703252"/>
            <a:ext cx="5863936" cy="1261884"/>
          </a:xfrm>
          <a:prstGeom prst="rect">
            <a:avLst/>
          </a:prstGeom>
          <a:noFill/>
        </p:spPr>
        <p:txBody>
          <a:bodyPr wrap="square" rtlCol="0">
            <a:spAutoFit/>
          </a:bodyPr>
          <a:lstStyle/>
          <a:p>
            <a:pPr algn="ctr"/>
            <a:r>
              <a:rPr lang="en-US" sz="2400" dirty="0"/>
              <a:t>Organic matter and vegetation increase permeability </a:t>
            </a:r>
            <a:r>
              <a:rPr lang="en-US" sz="2800" dirty="0"/>
              <a:t>and</a:t>
            </a:r>
            <a:r>
              <a:rPr lang="en-US" sz="2400" dirty="0"/>
              <a:t> water holding capacity and decrease erosion</a:t>
            </a:r>
          </a:p>
        </p:txBody>
      </p:sp>
      <p:pic>
        <p:nvPicPr>
          <p:cNvPr id="8" name="Picture 7">
            <a:extLst>
              <a:ext uri="{FF2B5EF4-FFF2-40B4-BE49-F238E27FC236}">
                <a16:creationId xmlns:a16="http://schemas.microsoft.com/office/drawing/2014/main" id="{657D056D-C1E3-497C-AC1B-72E5D386AF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4481" y="3635363"/>
            <a:ext cx="4294319" cy="3220740"/>
          </a:xfrm>
          <a:prstGeom prst="rect">
            <a:avLst/>
          </a:prstGeom>
        </p:spPr>
      </p:pic>
    </p:spTree>
    <p:extLst>
      <p:ext uri="{BB962C8B-B14F-4D97-AF65-F5344CB8AC3E}">
        <p14:creationId xmlns:p14="http://schemas.microsoft.com/office/powerpoint/2010/main" val="2292884005"/>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bluetemplate" id="{268DDB2D-B5CE-45A3-A943-83C43AB13F25}" vid="{530BC9A0-E011-4FA9-BBB7-7D2652484E50}"/>
    </a:ext>
  </a:extLst>
</a:theme>
</file>

<file path=ppt/theme/theme2.xml><?xml version="1.0" encoding="utf-8"?>
<a:theme xmlns:a="http://schemas.openxmlformats.org/drawingml/2006/main" name="2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Custom 1">
      <a:majorFont>
        <a:latin typeface="Franklin Gothic Demi"/>
        <a:ea typeface=""/>
        <a:cs typeface=""/>
      </a:majorFont>
      <a:minorFont>
        <a:latin typeface="Franklin Gothic Dem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25805</TotalTime>
  <Words>2101</Words>
  <Application>Microsoft Office PowerPoint</Application>
  <PresentationFormat>Widescreen</PresentationFormat>
  <Paragraphs>249</Paragraphs>
  <Slides>28</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Verdana</vt:lpstr>
      <vt:lpstr>Wingdings</vt:lpstr>
      <vt:lpstr>Office Theme</vt:lpstr>
      <vt:lpstr>2_Office Theme</vt:lpstr>
      <vt:lpstr>PowerPoint Presentation</vt:lpstr>
      <vt:lpstr>PowerPoint Presentation</vt:lpstr>
      <vt:lpstr>PowerPoint Presentation</vt:lpstr>
      <vt:lpstr>PowerPoint Presentation</vt:lpstr>
      <vt:lpstr>State Soil of Florida</vt:lpstr>
      <vt:lpstr>PowerPoint Presentation</vt:lpstr>
      <vt:lpstr>2.2.1 Soil Classification</vt:lpstr>
      <vt:lpstr>  2.2.1 Soil Texture </vt:lpstr>
      <vt:lpstr>PowerPoint Presentation</vt:lpstr>
      <vt:lpstr>2.2.1 Soil Hydrologic Group </vt:lpstr>
      <vt:lpstr>2.2.2 Soil Properties</vt:lpstr>
      <vt:lpstr>2.3 Soil Surveys</vt:lpstr>
      <vt:lpstr>2.4  Predicting Soil Loss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Chapter 2 Review</vt:lpstr>
      <vt:lpstr>PowerPoint Presentation</vt:lpstr>
      <vt:lpstr>PowerPoint Presentation</vt:lpstr>
      <vt:lpstr>Fun Fact</vt:lpstr>
    </vt:vector>
  </TitlesOfParts>
  <Company>TCO Information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Soil of Florida</dc:title>
  <dc:creator>Carl Pinyerd</dc:creator>
  <cp:lastModifiedBy>Searcy, Jared</cp:lastModifiedBy>
  <cp:revision>175</cp:revision>
  <dcterms:created xsi:type="dcterms:W3CDTF">2003-08-13T08:13:31Z</dcterms:created>
  <dcterms:modified xsi:type="dcterms:W3CDTF">2022-11-08T14:34:51Z</dcterms:modified>
</cp:coreProperties>
</file>