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685" r:id="rId2"/>
    <p:sldMasterId id="2147483672" r:id="rId3"/>
  </p:sldMasterIdLst>
  <p:notesMasterIdLst>
    <p:notesMasterId r:id="rId68"/>
  </p:notesMasterIdLst>
  <p:sldIdLst>
    <p:sldId id="262" r:id="rId4"/>
    <p:sldId id="263" r:id="rId5"/>
    <p:sldId id="264" r:id="rId6"/>
    <p:sldId id="331" r:id="rId7"/>
    <p:sldId id="330" r:id="rId8"/>
    <p:sldId id="329" r:id="rId9"/>
    <p:sldId id="266" r:id="rId10"/>
    <p:sldId id="267" r:id="rId11"/>
    <p:sldId id="269" r:id="rId12"/>
    <p:sldId id="270" r:id="rId13"/>
    <p:sldId id="271" r:id="rId14"/>
    <p:sldId id="279" r:id="rId15"/>
    <p:sldId id="280" r:id="rId16"/>
    <p:sldId id="281" r:id="rId17"/>
    <p:sldId id="283" r:id="rId18"/>
    <p:sldId id="282" r:id="rId19"/>
    <p:sldId id="284" r:id="rId20"/>
    <p:sldId id="285" r:id="rId21"/>
    <p:sldId id="286" r:id="rId22"/>
    <p:sldId id="288" r:id="rId23"/>
    <p:sldId id="289" r:id="rId24"/>
    <p:sldId id="290" r:id="rId25"/>
    <p:sldId id="291" r:id="rId26"/>
    <p:sldId id="292" r:id="rId27"/>
    <p:sldId id="293" r:id="rId28"/>
    <p:sldId id="287" r:id="rId29"/>
    <p:sldId id="272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4" r:id="rId40"/>
    <p:sldId id="306" r:id="rId41"/>
    <p:sldId id="305" r:id="rId42"/>
    <p:sldId id="307" r:id="rId43"/>
    <p:sldId id="308" r:id="rId44"/>
    <p:sldId id="275" r:id="rId45"/>
    <p:sldId id="309" r:id="rId46"/>
    <p:sldId id="310" r:id="rId47"/>
    <p:sldId id="311" r:id="rId48"/>
    <p:sldId id="324" r:id="rId49"/>
    <p:sldId id="318" r:id="rId50"/>
    <p:sldId id="319" r:id="rId51"/>
    <p:sldId id="312" r:id="rId52"/>
    <p:sldId id="313" r:id="rId53"/>
    <p:sldId id="314" r:id="rId54"/>
    <p:sldId id="315" r:id="rId55"/>
    <p:sldId id="316" r:id="rId56"/>
    <p:sldId id="317" r:id="rId57"/>
    <p:sldId id="320" r:id="rId58"/>
    <p:sldId id="321" r:id="rId59"/>
    <p:sldId id="322" r:id="rId60"/>
    <p:sldId id="323" r:id="rId61"/>
    <p:sldId id="276" r:id="rId62"/>
    <p:sldId id="325" r:id="rId63"/>
    <p:sldId id="326" r:id="rId64"/>
    <p:sldId id="332" r:id="rId65"/>
    <p:sldId id="327" r:id="rId66"/>
    <p:sldId id="328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nsford, Halton" initials="LH" lastIdx="1" clrIdx="0">
    <p:extLst>
      <p:ext uri="{19B8F6BF-5375-455C-9EA6-DF929625EA0E}">
        <p15:presenceInfo xmlns:p15="http://schemas.microsoft.com/office/powerpoint/2012/main" userId="S-1-5-21-1004336348-1214440339-1801674531-538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E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25" autoAdjust="0"/>
    <p:restoredTop sz="94701"/>
  </p:normalViewPr>
  <p:slideViewPr>
    <p:cSldViewPr snapToGrid="0">
      <p:cViewPr varScale="1">
        <p:scale>
          <a:sx n="105" d="100"/>
          <a:sy n="105" d="100"/>
        </p:scale>
        <p:origin x="3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6-20T12:08:13.581" idx="1">
    <p:pos x="5760" y="108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80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DUPLICATE PIC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02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Pics???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75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pic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9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SCREEN 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73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REPLACED SCREEN SHOT with clearer picture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87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REPLACED SCREEN SHOT WITH CLEAR PICTURES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37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20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94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21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255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PIC ON LEFT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00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2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47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217E1-CC21-FA4D-A15D-1D550201515D}"/>
              </a:ext>
            </a:extLst>
          </p:cNvPr>
          <p:cNvSpPr/>
          <p:nvPr userDrawn="1"/>
        </p:nvSpPr>
        <p:spPr>
          <a:xfrm>
            <a:off x="137459" y="1370438"/>
            <a:ext cx="11893176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57725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769C0-3006-DC48-B84B-7DC6B10DA2FA}"/>
              </a:ext>
            </a:extLst>
          </p:cNvPr>
          <p:cNvSpPr/>
          <p:nvPr userDrawn="1"/>
        </p:nvSpPr>
        <p:spPr>
          <a:xfrm>
            <a:off x="173319" y="3341930"/>
            <a:ext cx="11803528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654816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0B274-329C-EF4D-868F-4623C6BA847F}"/>
              </a:ext>
            </a:extLst>
          </p:cNvPr>
          <p:cNvSpPr/>
          <p:nvPr userDrawn="1"/>
        </p:nvSpPr>
        <p:spPr>
          <a:xfrm>
            <a:off x="153713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B701-CFD9-CB44-93C6-4F6A73F0DB4F}"/>
              </a:ext>
            </a:extLst>
          </p:cNvPr>
          <p:cNvSpPr/>
          <p:nvPr userDrawn="1"/>
        </p:nvSpPr>
        <p:spPr>
          <a:xfrm>
            <a:off x="4171396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D802A-46C2-B14C-91A0-E4ABBD36FB87}"/>
              </a:ext>
            </a:extLst>
          </p:cNvPr>
          <p:cNvSpPr/>
          <p:nvPr userDrawn="1"/>
        </p:nvSpPr>
        <p:spPr>
          <a:xfrm>
            <a:off x="8189080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735023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E8B0C-6BEC-4B4C-8217-B267D4F6CF29}"/>
              </a:ext>
            </a:extLst>
          </p:cNvPr>
          <p:cNvSpPr/>
          <p:nvPr userDrawn="1"/>
        </p:nvSpPr>
        <p:spPr>
          <a:xfrm>
            <a:off x="153057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F991A-5033-4C41-8B46-C03CBDE58012}"/>
              </a:ext>
            </a:extLst>
          </p:cNvPr>
          <p:cNvSpPr/>
          <p:nvPr userDrawn="1"/>
        </p:nvSpPr>
        <p:spPr>
          <a:xfrm>
            <a:off x="4170740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BBC39-2CAC-6B48-98F0-23F0863D4E6C}"/>
              </a:ext>
            </a:extLst>
          </p:cNvPr>
          <p:cNvSpPr/>
          <p:nvPr userDrawn="1"/>
        </p:nvSpPr>
        <p:spPr>
          <a:xfrm>
            <a:off x="8188424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980920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27388-62EA-DE48-A209-EF7CA10057E9}"/>
              </a:ext>
            </a:extLst>
          </p:cNvPr>
          <p:cNvSpPr/>
          <p:nvPr userDrawn="1"/>
        </p:nvSpPr>
        <p:spPr>
          <a:xfrm>
            <a:off x="135780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A2B29-94DF-0649-9733-289A181C212E}"/>
              </a:ext>
            </a:extLst>
          </p:cNvPr>
          <p:cNvSpPr/>
          <p:nvPr userDrawn="1"/>
        </p:nvSpPr>
        <p:spPr>
          <a:xfrm>
            <a:off x="3947140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15387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08DD6-E8B7-4A47-ACD0-151608AB1471}"/>
              </a:ext>
            </a:extLst>
          </p:cNvPr>
          <p:cNvSpPr/>
          <p:nvPr userDrawn="1"/>
        </p:nvSpPr>
        <p:spPr>
          <a:xfrm>
            <a:off x="4580636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CCD815-AA26-3049-BBF7-DF2314AA9440}"/>
              </a:ext>
            </a:extLst>
          </p:cNvPr>
          <p:cNvSpPr/>
          <p:nvPr userDrawn="1"/>
        </p:nvSpPr>
        <p:spPr>
          <a:xfrm>
            <a:off x="838004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75027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B1289-BA35-A548-8B04-B96C2C2C4B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1449A-2FA3-CD40-AC84-157BCEA8956B}"/>
              </a:ext>
            </a:extLst>
          </p:cNvPr>
          <p:cNvSpPr/>
          <p:nvPr userDrawn="1"/>
        </p:nvSpPr>
        <p:spPr>
          <a:xfrm>
            <a:off x="426986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180D1-075E-7A48-B05C-8F132026964C}"/>
              </a:ext>
            </a:extLst>
          </p:cNvPr>
          <p:cNvSpPr/>
          <p:nvPr userDrawn="1"/>
        </p:nvSpPr>
        <p:spPr>
          <a:xfrm>
            <a:off x="427382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7B1F9-9792-E348-8054-5F3B10DB3A02}"/>
              </a:ext>
            </a:extLst>
          </p:cNvPr>
          <p:cNvSpPr/>
          <p:nvPr userDrawn="1"/>
        </p:nvSpPr>
        <p:spPr>
          <a:xfrm>
            <a:off x="817684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97E83-2A90-6240-B51D-82E521BCBA1B}"/>
              </a:ext>
            </a:extLst>
          </p:cNvPr>
          <p:cNvSpPr/>
          <p:nvPr userDrawn="1"/>
        </p:nvSpPr>
        <p:spPr>
          <a:xfrm>
            <a:off x="8176848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64971B-C0DF-7B41-99FA-6ADC4367C5AA}"/>
              </a:ext>
            </a:extLst>
          </p:cNvPr>
          <p:cNvSpPr/>
          <p:nvPr userDrawn="1"/>
        </p:nvSpPr>
        <p:spPr>
          <a:xfrm>
            <a:off x="362884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ED10D5-9907-3244-8DCD-B29754C4C87E}"/>
              </a:ext>
            </a:extLst>
          </p:cNvPr>
          <p:cNvSpPr/>
          <p:nvPr userDrawn="1"/>
        </p:nvSpPr>
        <p:spPr>
          <a:xfrm>
            <a:off x="36288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351656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881758-5C54-FE44-8BBD-BE9F14090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D74B4F-0AF2-544C-BBE1-F3D728C735D5}"/>
              </a:ext>
            </a:extLst>
          </p:cNvPr>
          <p:cNvSpPr/>
          <p:nvPr userDrawn="1"/>
        </p:nvSpPr>
        <p:spPr>
          <a:xfrm>
            <a:off x="488391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DC2A0-26E5-0843-A769-6B80E0A77EE6}"/>
              </a:ext>
            </a:extLst>
          </p:cNvPr>
          <p:cNvSpPr/>
          <p:nvPr userDrawn="1"/>
        </p:nvSpPr>
        <p:spPr>
          <a:xfrm>
            <a:off x="4239988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F594A-E21A-AD4C-AF4E-1185D7D4E338}"/>
              </a:ext>
            </a:extLst>
          </p:cNvPr>
          <p:cNvSpPr/>
          <p:nvPr userDrawn="1"/>
        </p:nvSpPr>
        <p:spPr>
          <a:xfrm>
            <a:off x="799158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9243311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134CDB-79F6-264B-B31E-ADB427867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781C-C56E-5848-A911-7076A563E0C5}"/>
              </a:ext>
            </a:extLst>
          </p:cNvPr>
          <p:cNvSpPr/>
          <p:nvPr userDrawn="1"/>
        </p:nvSpPr>
        <p:spPr>
          <a:xfrm>
            <a:off x="271156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333A5-F13A-054D-9DCD-F98B9C2CCC17}"/>
              </a:ext>
            </a:extLst>
          </p:cNvPr>
          <p:cNvSpPr/>
          <p:nvPr userDrawn="1"/>
        </p:nvSpPr>
        <p:spPr>
          <a:xfrm>
            <a:off x="6220693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934959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CC75B1-A472-5D4A-BC6C-3A99D9C5C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757DCF-EDBE-7047-8355-609423C64C97}"/>
              </a:ext>
            </a:extLst>
          </p:cNvPr>
          <p:cNvSpPr/>
          <p:nvPr userDrawn="1"/>
        </p:nvSpPr>
        <p:spPr>
          <a:xfrm>
            <a:off x="187492" y="1386368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14393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3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03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9103D-61AB-D74C-9D35-085D46F58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FA6816-B517-DA4F-9915-A0A632A2BF9B}"/>
              </a:ext>
            </a:extLst>
          </p:cNvPr>
          <p:cNvSpPr/>
          <p:nvPr userDrawn="1"/>
        </p:nvSpPr>
        <p:spPr>
          <a:xfrm>
            <a:off x="6346196" y="1392344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309634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27BB61-D36D-C444-BC6B-3E64FB27D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38FBE-460A-D441-9EDF-7C42DA61129B}"/>
              </a:ext>
            </a:extLst>
          </p:cNvPr>
          <p:cNvSpPr/>
          <p:nvPr userDrawn="1"/>
        </p:nvSpPr>
        <p:spPr>
          <a:xfrm>
            <a:off x="1203368" y="1580868"/>
            <a:ext cx="9785267" cy="494310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07161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662EA-E746-2C4F-8011-A6AACEDFF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8D1B6-4D7F-6849-92E4-BF2EC945BD09}"/>
              </a:ext>
            </a:extLst>
          </p:cNvPr>
          <p:cNvSpPr/>
          <p:nvPr userDrawn="1"/>
        </p:nvSpPr>
        <p:spPr>
          <a:xfrm>
            <a:off x="210790" y="1386368"/>
            <a:ext cx="1177042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2536551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839EF-4580-2840-A5B6-58037EE5B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789B56-ECF3-C341-899C-8E67056D85D1}"/>
              </a:ext>
            </a:extLst>
          </p:cNvPr>
          <p:cNvSpPr/>
          <p:nvPr userDrawn="1"/>
        </p:nvSpPr>
        <p:spPr>
          <a:xfrm>
            <a:off x="152400" y="5597813"/>
            <a:ext cx="11887200" cy="111825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208662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E35CD-2123-EF49-AD6E-714D48C8E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76C35-9906-6847-91E5-371C9621D034}"/>
              </a:ext>
            </a:extLst>
          </p:cNvPr>
          <p:cNvSpPr txBox="1"/>
          <p:nvPr userDrawn="1"/>
        </p:nvSpPr>
        <p:spPr>
          <a:xfrm>
            <a:off x="477081" y="1719471"/>
            <a:ext cx="56951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</a:p>
          <a:p>
            <a:endParaRPr lang="en-US" sz="13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35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</a:t>
            </a:r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HEADER FONT SIZE: 24 - 40</a:t>
            </a:r>
          </a:p>
          <a:p>
            <a:r>
              <a:rPr lang="en-US" sz="13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FONT SIZE: 18 - 24</a:t>
            </a:r>
          </a:p>
          <a:p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3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EF3BF-0BE4-074F-916E-7B9B876234A6}"/>
              </a:ext>
            </a:extLst>
          </p:cNvPr>
          <p:cNvSpPr txBox="1"/>
          <p:nvPr userDrawn="1"/>
        </p:nvSpPr>
        <p:spPr>
          <a:xfrm>
            <a:off x="6281533" y="1719471"/>
            <a:ext cx="5695121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sz="135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35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</a:t>
            </a:r>
            <a:endParaRPr lang="en-US" sz="135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135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35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135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35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HEADER FONT SIZE: 24 - 40</a:t>
            </a:r>
          </a:p>
          <a:p>
            <a:r>
              <a:rPr lang="en-US" sz="135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BODY FONT SIZE: 18 - 24</a:t>
            </a:r>
          </a:p>
          <a:p>
            <a:endParaRPr lang="en-US" sz="135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135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135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86F57-53FE-5244-B48B-B699CFE01A5C}"/>
              </a:ext>
            </a:extLst>
          </p:cNvPr>
          <p:cNvSpPr txBox="1"/>
          <p:nvPr userDrawn="1"/>
        </p:nvSpPr>
        <p:spPr>
          <a:xfrm>
            <a:off x="2050476" y="397741"/>
            <a:ext cx="7564581" cy="38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sz="225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POWER POINT FONTS</a:t>
            </a:r>
            <a:endParaRPr lang="en-US" sz="225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088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6DA57-B086-3E4C-A3AD-8618FEF86E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EB3078-62F2-A449-BEF5-45F93CC51BAD}"/>
              </a:ext>
            </a:extLst>
          </p:cNvPr>
          <p:cNvGrpSpPr/>
          <p:nvPr userDrawn="1"/>
        </p:nvGrpSpPr>
        <p:grpSpPr>
          <a:xfrm>
            <a:off x="1842657" y="1915393"/>
            <a:ext cx="8506691" cy="4024746"/>
            <a:chOff x="2202874" y="2057400"/>
            <a:chExt cx="8506691" cy="402474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6DF451-4AFD-994B-A821-3D48C86E8E1E}"/>
                </a:ext>
              </a:extLst>
            </p:cNvPr>
            <p:cNvSpPr/>
            <p:nvPr userDrawn="1"/>
          </p:nvSpPr>
          <p:spPr>
            <a:xfrm>
              <a:off x="2202874" y="2057400"/>
              <a:ext cx="1828800" cy="1828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2C6837-E0FE-494C-8418-07DDBC9FF09A}"/>
                </a:ext>
              </a:extLst>
            </p:cNvPr>
            <p:cNvSpPr/>
            <p:nvPr userDrawn="1"/>
          </p:nvSpPr>
          <p:spPr>
            <a:xfrm>
              <a:off x="4428838" y="2057400"/>
              <a:ext cx="1828800" cy="1828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D379AE-02FA-A04C-AE69-C6E2D2263846}"/>
                </a:ext>
              </a:extLst>
            </p:cNvPr>
            <p:cNvSpPr/>
            <p:nvPr userDrawn="1"/>
          </p:nvSpPr>
          <p:spPr>
            <a:xfrm>
              <a:off x="6654802" y="2057400"/>
              <a:ext cx="1828800" cy="182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FB65FB-ADAE-694A-98A8-219BD99274AA}"/>
                </a:ext>
              </a:extLst>
            </p:cNvPr>
            <p:cNvSpPr/>
            <p:nvPr userDrawn="1"/>
          </p:nvSpPr>
          <p:spPr>
            <a:xfrm>
              <a:off x="8880765" y="2057400"/>
              <a:ext cx="1828800" cy="182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3DD18D-4B05-5345-9566-5F6E3F070C93}"/>
                </a:ext>
              </a:extLst>
            </p:cNvPr>
            <p:cNvSpPr/>
            <p:nvPr userDrawn="1"/>
          </p:nvSpPr>
          <p:spPr>
            <a:xfrm>
              <a:off x="4428838" y="423949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D36C4D-49CB-8144-AD92-06C464D4CFDF}"/>
                </a:ext>
              </a:extLst>
            </p:cNvPr>
            <p:cNvSpPr/>
            <p:nvPr userDrawn="1"/>
          </p:nvSpPr>
          <p:spPr>
            <a:xfrm>
              <a:off x="2202874" y="4239491"/>
              <a:ext cx="18288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397E1C-CA99-2649-B4F8-4CC4C1085271}"/>
                </a:ext>
              </a:extLst>
            </p:cNvPr>
            <p:cNvSpPr/>
            <p:nvPr userDrawn="1"/>
          </p:nvSpPr>
          <p:spPr>
            <a:xfrm>
              <a:off x="8880765" y="4253346"/>
              <a:ext cx="1828800" cy="1828800"/>
            </a:xfrm>
            <a:prstGeom prst="rect">
              <a:avLst/>
            </a:prstGeom>
            <a:solidFill>
              <a:srgbClr val="B0BE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3E6921-3023-5144-BE6B-CC7937CAB0BF}"/>
                </a:ext>
              </a:extLst>
            </p:cNvPr>
            <p:cNvSpPr/>
            <p:nvPr userDrawn="1"/>
          </p:nvSpPr>
          <p:spPr>
            <a:xfrm>
              <a:off x="6654802" y="4239491"/>
              <a:ext cx="1828800" cy="1828800"/>
            </a:xfrm>
            <a:prstGeom prst="rect">
              <a:avLst/>
            </a:prstGeom>
            <a:solidFill>
              <a:srgbClr val="6E86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24E9DF-6AC1-3241-A316-1D6D032CEA0B}"/>
              </a:ext>
            </a:extLst>
          </p:cNvPr>
          <p:cNvSpPr txBox="1"/>
          <p:nvPr userDrawn="1"/>
        </p:nvSpPr>
        <p:spPr>
          <a:xfrm>
            <a:off x="2092042" y="134505"/>
            <a:ext cx="8853329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sz="225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PPT BLUE THEME </a:t>
            </a:r>
          </a:p>
          <a:p>
            <a:pPr>
              <a:lnSpc>
                <a:spcPts val="2250"/>
              </a:lnSpc>
            </a:pPr>
            <a:r>
              <a:rPr lang="en-US" sz="225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COLOR PALETTE</a:t>
            </a:r>
            <a:endParaRPr lang="en-US" sz="225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3712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21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658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7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2895600"/>
            <a:ext cx="11582400" cy="3352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2/6/2023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186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12192000" cy="9144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D3E84A6-336A-4FFE-ABE1-775BAC96D39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FD5A7D-AAD9-41E8-AFD1-EF0E676A96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6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258A93-78EB-A241-82FA-4365C9EEF40C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D8CAB-51FF-BF49-9097-35CC33F1964E}"/>
              </a:ext>
            </a:extLst>
          </p:cNvPr>
          <p:cNvSpPr/>
          <p:nvPr userDrawn="1"/>
        </p:nvSpPr>
        <p:spPr>
          <a:xfrm>
            <a:off x="1" y="1249315"/>
            <a:ext cx="1469571" cy="56086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3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933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10858"/>
            <a:ext cx="11582400" cy="44375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809460" y="1437511"/>
            <a:ext cx="657308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ABE1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568C378B-952B-49F7-84AD-02065D3CA954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6DEBB-4BA9-4B83-8A79-0C9FC96570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FC3DF87-7B5D-4257-8CE1-C82B36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2/6/2023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9C56A0-F921-4CAC-9F6E-21D1AE6D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0689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48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528880-39E8-463E-9903-8E136D23A0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E3FD95-C5F4-4F48-8F23-E16682E6F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4793C6-5C46-4BE1-82B3-FE6F4ED78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5A59F1-A43E-442B-9516-6ECAE26015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1BB27-B7D2-4442-80C5-89274A80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2/6/2023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83F545D-D4D3-463E-B72E-90D0945D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83582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AABED134-6393-4C5E-8E19-0C3DB04AAB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5CADB-16A6-41DD-9876-62EF5C885E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FB09B3D-51DA-45D3-A8C6-355C4C02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2/6/2023</a:t>
            </a:fld>
            <a:endParaRPr lang="en-US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589A35-0F67-4300-B6C2-F5B351544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3005" y="0"/>
            <a:ext cx="9316280" cy="768350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3915887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828801"/>
            <a:ext cx="37592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65600" y="1828802"/>
            <a:ext cx="38608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128000" y="1820387"/>
            <a:ext cx="3759200" cy="217376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5600" y="3994152"/>
            <a:ext cx="38608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80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0B97A6D-0A70-4E38-BD21-80E1F17E3763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47A2B9-E406-4199-90AD-260E83AC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823838F-A58C-48FD-9043-5A0CEB619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3266A4D-17F6-4B7B-9089-72FA33E1F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2F66187-A66D-4C05-9071-36D789416ED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2/6/2023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84C6485-4737-4F31-B663-AC7645BB33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67559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96DC2A0-DDF5-4D04-A7CF-092AD190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2/6/2023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92ACB9-0800-4A62-AB89-4142489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27881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29987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201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333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>
            <a:extLst>
              <a:ext uri="{FF2B5EF4-FFF2-40B4-BE49-F238E27FC236}">
                <a16:creationId xmlns:a16="http://schemas.microsoft.com/office/drawing/2014/main" id="{E15F2A88-A340-4293-B290-7A28FD91AE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09A5D292-4E04-46BF-AAF4-062270B52B3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9" y="-144463"/>
            <a:ext cx="1016000" cy="1536701"/>
            <a:chOff x="782638" y="-144463"/>
            <a:chExt cx="1016000" cy="1536701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3D7FCAEF-6176-4233-AB15-1EF9A68F0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31A43057-49E7-42DF-B9FC-ED7DD796D5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CDB77F-B982-324E-961F-B62F9D99A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00092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029702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76B21E-CC99-4F45-9A02-1727C6693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29034-9E48-D04D-A24C-AE33E1A9FF84}"/>
              </a:ext>
            </a:extLst>
          </p:cNvPr>
          <p:cNvSpPr/>
          <p:nvPr userDrawn="1"/>
        </p:nvSpPr>
        <p:spPr>
          <a:xfrm>
            <a:off x="4490994" y="1398242"/>
            <a:ext cx="7559252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3077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5122"/>
            <a:ext cx="10212917" cy="102937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244473"/>
            <a:ext cx="10513483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02179"/>
            <a:ext cx="617220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1102180"/>
            <a:ext cx="3932767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-32659"/>
            <a:ext cx="10513483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02179"/>
            <a:ext cx="617220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1102180"/>
            <a:ext cx="3932767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15" y="179616"/>
            <a:ext cx="10145485" cy="1012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33A08-088B-5C48-9D02-E853FC869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1A6B3-0D65-3447-9204-8EF6F5D3E7D5}"/>
              </a:ext>
            </a:extLst>
          </p:cNvPr>
          <p:cNvSpPr/>
          <p:nvPr userDrawn="1"/>
        </p:nvSpPr>
        <p:spPr>
          <a:xfrm>
            <a:off x="123829" y="1392265"/>
            <a:ext cx="7559251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156940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118507"/>
            <a:ext cx="2628900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118507"/>
            <a:ext cx="7683500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DE420-F4C4-DD42-ABE2-594CA0366399}"/>
              </a:ext>
            </a:extLst>
          </p:cNvPr>
          <p:cNvSpPr/>
          <p:nvPr userDrawn="1"/>
        </p:nvSpPr>
        <p:spPr>
          <a:xfrm>
            <a:off x="152402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533583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66596-7514-A943-9CAB-C5E8E11DE13D}"/>
              </a:ext>
            </a:extLst>
          </p:cNvPr>
          <p:cNvSpPr/>
          <p:nvPr userDrawn="1"/>
        </p:nvSpPr>
        <p:spPr>
          <a:xfrm>
            <a:off x="6529755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3973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B55B8-A939-234E-A3DC-A602B9B18A45}"/>
              </a:ext>
            </a:extLst>
          </p:cNvPr>
          <p:cNvSpPr/>
          <p:nvPr userDrawn="1"/>
        </p:nvSpPr>
        <p:spPr>
          <a:xfrm>
            <a:off x="8824128" y="1373126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46574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669CB-6F84-9C40-9F8F-01BF42FAF9BB}"/>
              </a:ext>
            </a:extLst>
          </p:cNvPr>
          <p:cNvSpPr/>
          <p:nvPr userDrawn="1"/>
        </p:nvSpPr>
        <p:spPr>
          <a:xfrm>
            <a:off x="147267" y="1373126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566997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7431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552AF-DB28-6C46-9779-D99F67C813A4}"/>
              </a:ext>
            </a:extLst>
          </p:cNvPr>
          <p:cNvSpPr/>
          <p:nvPr userDrawn="1"/>
        </p:nvSpPr>
        <p:spPr>
          <a:xfrm>
            <a:off x="1469572" y="0"/>
            <a:ext cx="10722429" cy="1249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C0050-FD7D-734A-87F6-0D9536EEA196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 descr="Florida Department of Environmental Protection Logo">
            <a:extLst>
              <a:ext uri="{FF2B5EF4-FFF2-40B4-BE49-F238E27FC236}">
                <a16:creationId xmlns:a16="http://schemas.microsoft.com/office/drawing/2014/main" id="{40582B00-DE96-5D4B-85DA-208F756EA2D2}"/>
              </a:ext>
            </a:extLst>
          </p:cNvPr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203569" y="93443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71" userDrawn="1">
          <p15:clr>
            <a:srgbClr val="F26B43"/>
          </p15:clr>
        </p15:guide>
        <p15:guide id="2" orient="horz" pos="48" userDrawn="1">
          <p15:clr>
            <a:srgbClr val="F26B43"/>
          </p15:clr>
        </p15:guide>
        <p15:guide id="3" orient="horz" pos="4272" userDrawn="1">
          <p15:clr>
            <a:srgbClr val="F26B43"/>
          </p15:clr>
        </p15:guide>
        <p15:guide id="4" pos="1348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9144000" y="6356351"/>
            <a:ext cx="27432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D148B1-2D98-45E8-A7D2-E88121981E6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350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282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8315" y="1"/>
            <a:ext cx="10145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951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2/6/2023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513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951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://www.pngall.com/ant-png#respond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tiff"/><Relationship Id="rId3" Type="http://schemas.openxmlformats.org/officeDocument/2006/relationships/image" Target="../media/image56.jp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jpg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png"/><Relationship Id="rId4" Type="http://schemas.openxmlformats.org/officeDocument/2006/relationships/image" Target="../media/image85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png"/><Relationship Id="rId4" Type="http://schemas.openxmlformats.org/officeDocument/2006/relationships/image" Target="../media/image8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jpg"/><Relationship Id="rId4" Type="http://schemas.openxmlformats.org/officeDocument/2006/relationships/image" Target="../media/image94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03D3CD9-0794-45B4-87B5-F5105147B8EE}"/>
              </a:ext>
            </a:extLst>
          </p:cNvPr>
          <p:cNvSpPr txBox="1"/>
          <p:nvPr/>
        </p:nvSpPr>
        <p:spPr>
          <a:xfrm>
            <a:off x="2480346" y="3032107"/>
            <a:ext cx="72900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Chapter 4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BMPs – Vegetation for Erosion Control</a:t>
            </a:r>
          </a:p>
        </p:txBody>
      </p:sp>
      <p:pic>
        <p:nvPicPr>
          <p:cNvPr id="12" name="Picture 11" descr="A path with trees on the side of a dirt field&#10;&#10;Description generated with very high confidence">
            <a:extLst>
              <a:ext uri="{FF2B5EF4-FFF2-40B4-BE49-F238E27FC236}">
                <a16:creationId xmlns:a16="http://schemas.microsoft.com/office/drawing/2014/main" id="{D313F374-9175-44BD-A598-79281DAE9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6" y="1660136"/>
            <a:ext cx="12210955" cy="519786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B1A5905-D80C-4E11-807D-9444DD3DC94A}"/>
              </a:ext>
            </a:extLst>
          </p:cNvPr>
          <p:cNvSpPr/>
          <p:nvPr/>
        </p:nvSpPr>
        <p:spPr>
          <a:xfrm>
            <a:off x="1880344" y="90476"/>
            <a:ext cx="8490035" cy="1446550"/>
          </a:xfrm>
          <a:prstGeom prst="rect">
            <a:avLst/>
          </a:prstGeom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Chapter 4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</a:rPr>
              <a:t>Vegetation for Erosion Control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DEF396E-C67D-4D76-8135-91B01390EB60}"/>
              </a:ext>
            </a:extLst>
          </p:cNvPr>
          <p:cNvSpPr/>
          <p:nvPr/>
        </p:nvSpPr>
        <p:spPr>
          <a:xfrm>
            <a:off x="312420" y="1859206"/>
            <a:ext cx="1156716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Methods of preserving and using topsoil to enhance final stabilization with vegetation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To provide a suitable growth medium for final site stabilization with vegetation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Where establishment of vegetation such as, trees, ornamental plants, and high-quality turf is desirable for final stabilization. Reduces need for fertilizers.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2E07DC-61E2-483B-A188-C4BFB5137720}"/>
              </a:ext>
            </a:extLst>
          </p:cNvPr>
          <p:cNvSpPr txBox="1">
            <a:spLocks/>
          </p:cNvSpPr>
          <p:nvPr/>
        </p:nvSpPr>
        <p:spPr>
          <a:xfrm>
            <a:off x="4110514" y="264711"/>
            <a:ext cx="397097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 Topsoiling</a:t>
            </a:r>
          </a:p>
        </p:txBody>
      </p:sp>
    </p:spTree>
    <p:extLst>
      <p:ext uri="{BB962C8B-B14F-4D97-AF65-F5344CB8AC3E}">
        <p14:creationId xmlns:p14="http://schemas.microsoft.com/office/powerpoint/2010/main" val="193386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yellow truck is parked on the side of a mountain&#10;&#10;Description generated with high confidence">
            <a:extLst>
              <a:ext uri="{FF2B5EF4-FFF2-40B4-BE49-F238E27FC236}">
                <a16:creationId xmlns:a16="http://schemas.microsoft.com/office/drawing/2014/main" id="{92AECF11-7BC8-4621-9C69-D611C30FB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44689"/>
            <a:ext cx="9144000" cy="4940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098640-CBC0-4612-96E8-11D12015022D}"/>
              </a:ext>
            </a:extLst>
          </p:cNvPr>
          <p:cNvSpPr txBox="1"/>
          <p:nvPr/>
        </p:nvSpPr>
        <p:spPr>
          <a:xfrm>
            <a:off x="946185" y="1227265"/>
            <a:ext cx="10299629" cy="52322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Stripping</a:t>
            </a:r>
            <a:r>
              <a:rPr lang="en-US" sz="2800" dirty="0">
                <a:latin typeface="Arial" panose="020B0604020202020204" pitchFamily="34" charset="0"/>
              </a:rPr>
              <a:t>  - usually top 4-6”, check soil report or permit condition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EBDC1D4-E626-4B14-8BEE-46975FB74DF0}"/>
              </a:ext>
            </a:extLst>
          </p:cNvPr>
          <p:cNvSpPr txBox="1">
            <a:spLocks/>
          </p:cNvSpPr>
          <p:nvPr/>
        </p:nvSpPr>
        <p:spPr>
          <a:xfrm>
            <a:off x="4110514" y="264711"/>
            <a:ext cx="397097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 Topsoiling</a:t>
            </a:r>
          </a:p>
        </p:txBody>
      </p:sp>
    </p:spTree>
    <p:extLst>
      <p:ext uri="{BB962C8B-B14F-4D97-AF65-F5344CB8AC3E}">
        <p14:creationId xmlns:p14="http://schemas.microsoft.com/office/powerpoint/2010/main" val="4193261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D7AF59-F1A8-48A2-8448-0E4EEAE3D35B}"/>
              </a:ext>
            </a:extLst>
          </p:cNvPr>
          <p:cNvSpPr/>
          <p:nvPr/>
        </p:nvSpPr>
        <p:spPr>
          <a:xfrm>
            <a:off x="0" y="1225689"/>
            <a:ext cx="760095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Strip top 4 - 6” of soil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Stockpile using perimeter barrier, temporary cover w/ seed or plastic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Test topsoil for needed conditioners &amp; amendments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Finish plan to specified grade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Disc or scarify top 2” of subsoil to loosen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Apply topsoil 2” deep @ &lt; 3:1 slope; 4” deep @ &gt; 3:1 slope</a:t>
            </a:r>
          </a:p>
        </p:txBody>
      </p:sp>
      <p:pic>
        <p:nvPicPr>
          <p:cNvPr id="12" name="Picture 11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D8E847FB-F7A7-4AFD-8647-9035DCBF92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202" y="1576529"/>
            <a:ext cx="4728548" cy="5016760"/>
          </a:xfrm>
          <a:prstGeom prst="rect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FF5CF78-FC36-4807-B1B1-493A1B74CA64}"/>
              </a:ext>
            </a:extLst>
          </p:cNvPr>
          <p:cNvSpPr txBox="1">
            <a:spLocks/>
          </p:cNvSpPr>
          <p:nvPr/>
        </p:nvSpPr>
        <p:spPr>
          <a:xfrm>
            <a:off x="4110514" y="264711"/>
            <a:ext cx="397097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4.3 Topsoiling</a:t>
            </a:r>
          </a:p>
        </p:txBody>
      </p:sp>
    </p:spTree>
    <p:extLst>
      <p:ext uri="{BB962C8B-B14F-4D97-AF65-F5344CB8AC3E}">
        <p14:creationId xmlns:p14="http://schemas.microsoft.com/office/powerpoint/2010/main" val="1418094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B8FFB6D-DF5C-455A-A601-14EB1C06A879}"/>
              </a:ext>
            </a:extLst>
          </p:cNvPr>
          <p:cNvSpPr txBox="1"/>
          <p:nvPr/>
        </p:nvSpPr>
        <p:spPr>
          <a:xfrm>
            <a:off x="422910" y="1964354"/>
            <a:ext cx="114071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The establishment of temporary vegetative cover on disturbed areas.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 To reduce wind and water erosion, and sedimentation by stabilizing all disturbed areas that will not be brought to final grade within seven days or longer.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*See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CGP, Part 5.4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“You must initiate stabilization measures within 7 calendar days after construction activities have temporarily or permanently ceased for any portion of the site.”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Where exposed soil will not be fine graded for 7 days or more.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01F201-CA5F-47D9-8194-4F7EF88A4521}"/>
              </a:ext>
            </a:extLst>
          </p:cNvPr>
          <p:cNvSpPr txBox="1">
            <a:spLocks/>
          </p:cNvSpPr>
          <p:nvPr/>
        </p:nvSpPr>
        <p:spPr>
          <a:xfrm>
            <a:off x="2864882" y="264711"/>
            <a:ext cx="6462236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4.4 Temporary Seeding</a:t>
            </a:r>
          </a:p>
        </p:txBody>
      </p:sp>
    </p:spTree>
    <p:extLst>
      <p:ext uri="{BB962C8B-B14F-4D97-AF65-F5344CB8AC3E}">
        <p14:creationId xmlns:p14="http://schemas.microsoft.com/office/powerpoint/2010/main" val="416486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F8DFD5-2EBC-4056-8525-079810B45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660" y="4066115"/>
            <a:ext cx="3871346" cy="2617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E444F6-B482-4ACE-BBDE-628A62779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654" y="1616763"/>
            <a:ext cx="3871346" cy="241975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8370AD8-D443-467C-8EE9-A309B92EF065}"/>
              </a:ext>
            </a:extLst>
          </p:cNvPr>
          <p:cNvSpPr/>
          <p:nvPr/>
        </p:nvSpPr>
        <p:spPr>
          <a:xfrm>
            <a:off x="0" y="1728530"/>
            <a:ext cx="7818120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Seedbed preparation: surface roughening, fertilizer, lime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Plant selected seed (appropriate for soil type, climate conditions, and time of year)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Seed application &amp; rate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Mulching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Hydroseeding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F66026-7F5A-46CA-8C77-EFE96066FD3D}"/>
              </a:ext>
            </a:extLst>
          </p:cNvPr>
          <p:cNvSpPr txBox="1"/>
          <p:nvPr/>
        </p:nvSpPr>
        <p:spPr>
          <a:xfrm>
            <a:off x="9010938" y="3324606"/>
            <a:ext cx="3387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 Top Millet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09544-5D7C-EC44-B980-467222CC0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006" y="4036521"/>
            <a:ext cx="3879994" cy="26472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3E96D06-E79E-4E47-A636-BD570E13E734}"/>
              </a:ext>
            </a:extLst>
          </p:cNvPr>
          <p:cNvSpPr txBox="1"/>
          <p:nvPr/>
        </p:nvSpPr>
        <p:spPr>
          <a:xfrm>
            <a:off x="9010937" y="5032448"/>
            <a:ext cx="2303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Winter Rye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0509F0B-BF80-4E7B-AB4D-61505B556B77}"/>
              </a:ext>
            </a:extLst>
          </p:cNvPr>
          <p:cNvSpPr txBox="1">
            <a:spLocks/>
          </p:cNvSpPr>
          <p:nvPr/>
        </p:nvSpPr>
        <p:spPr>
          <a:xfrm>
            <a:off x="2864882" y="264711"/>
            <a:ext cx="6462236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4.4 Temporary Seeding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08EED0-A33F-4345-9DD7-D28ED2797986}"/>
              </a:ext>
            </a:extLst>
          </p:cNvPr>
          <p:cNvSpPr txBox="1"/>
          <p:nvPr/>
        </p:nvSpPr>
        <p:spPr>
          <a:xfrm>
            <a:off x="5270981" y="5123653"/>
            <a:ext cx="2303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Hydroseed</a:t>
            </a:r>
          </a:p>
        </p:txBody>
      </p:sp>
    </p:spTree>
    <p:extLst>
      <p:ext uri="{BB962C8B-B14F-4D97-AF65-F5344CB8AC3E}">
        <p14:creationId xmlns:p14="http://schemas.microsoft.com/office/powerpoint/2010/main" val="826877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C6C46E5-5510-4045-BF4F-382DAD6D9C9E}"/>
              </a:ext>
            </a:extLst>
          </p:cNvPr>
          <p:cNvSpPr txBox="1"/>
          <p:nvPr/>
        </p:nvSpPr>
        <p:spPr>
          <a:xfrm>
            <a:off x="232410" y="1862084"/>
            <a:ext cx="1172718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The establishment of perennial vegetative cover by planting seeds.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To permanently stabilize soil in an economical, attractive, maintainable manner.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Where permanent vegetative cover is required to stabilize soil; cleared areas which will not be developed sooner than 12 months.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DFD9FB-BF07-4BC7-B3A9-6748E3C5BE88}"/>
              </a:ext>
            </a:extLst>
          </p:cNvPr>
          <p:cNvSpPr txBox="1">
            <a:spLocks/>
          </p:cNvSpPr>
          <p:nvPr/>
        </p:nvSpPr>
        <p:spPr>
          <a:xfrm>
            <a:off x="2864882" y="264711"/>
            <a:ext cx="6462236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 Permanent Seeding</a:t>
            </a:r>
          </a:p>
        </p:txBody>
      </p:sp>
    </p:spTree>
    <p:extLst>
      <p:ext uri="{BB962C8B-B14F-4D97-AF65-F5344CB8AC3E}">
        <p14:creationId xmlns:p14="http://schemas.microsoft.com/office/powerpoint/2010/main" val="3991472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BC83905-1574-4CCF-B7C7-FD30B1029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571" y="1418565"/>
            <a:ext cx="4820996" cy="2625490"/>
          </a:xfrm>
          <a:prstGeom prst="rect">
            <a:avLst/>
          </a:prstGeom>
        </p:spPr>
      </p:pic>
      <p:pic>
        <p:nvPicPr>
          <p:cNvPr id="9" name="Picture 8" descr="A close up of a green field&#10;&#10;Description generated with very high confidence">
            <a:extLst>
              <a:ext uri="{FF2B5EF4-FFF2-40B4-BE49-F238E27FC236}">
                <a16:creationId xmlns:a16="http://schemas.microsoft.com/office/drawing/2014/main" id="{89395F14-5BE3-4FBD-8DBE-DAAA276CC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65" y="4026461"/>
            <a:ext cx="5107863" cy="2766778"/>
          </a:xfrm>
          <a:prstGeom prst="rect">
            <a:avLst/>
          </a:prstGeom>
        </p:spPr>
      </p:pic>
      <p:pic>
        <p:nvPicPr>
          <p:cNvPr id="11" name="Picture 10" descr="A picture containing tree, grass, outdoor, nature&#10;&#10;Description generated with very high confidence">
            <a:extLst>
              <a:ext uri="{FF2B5EF4-FFF2-40B4-BE49-F238E27FC236}">
                <a16:creationId xmlns:a16="http://schemas.microsoft.com/office/drawing/2014/main" id="{96EB43D0-8851-4E1C-93E4-D05CAB1C99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66" y="1418565"/>
            <a:ext cx="5133287" cy="262549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A8E648D-D286-419E-8087-FB8CCBF2806A}"/>
              </a:ext>
            </a:extLst>
          </p:cNvPr>
          <p:cNvSpPr txBox="1"/>
          <p:nvPr/>
        </p:nvSpPr>
        <p:spPr>
          <a:xfrm>
            <a:off x="5952562" y="5940649"/>
            <a:ext cx="5107862" cy="64633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Grass Must Survive For 1 Year To Be Considered Viable &amp; Established!</a:t>
            </a:r>
          </a:p>
        </p:txBody>
      </p:sp>
      <p:pic>
        <p:nvPicPr>
          <p:cNvPr id="15" name="Picture 14" descr="A truck driving down a dirt road&#10;&#10;Description generated with very high confidence">
            <a:extLst>
              <a:ext uri="{FF2B5EF4-FFF2-40B4-BE49-F238E27FC236}">
                <a16:creationId xmlns:a16="http://schemas.microsoft.com/office/drawing/2014/main" id="{CEF8200A-4A5C-4B40-9FB0-8B48100F03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68" y="4044054"/>
            <a:ext cx="4820996" cy="27613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A3EB65-1542-4309-A2FF-A98B29368F62}"/>
              </a:ext>
            </a:extLst>
          </p:cNvPr>
          <p:cNvSpPr txBox="1"/>
          <p:nvPr/>
        </p:nvSpPr>
        <p:spPr>
          <a:xfrm>
            <a:off x="5952561" y="3392747"/>
            <a:ext cx="5107863" cy="64633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watering is very important to establish grass seed.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73806C-E21E-43F5-8AEE-0BFE93A041B5}"/>
              </a:ext>
            </a:extLst>
          </p:cNvPr>
          <p:cNvSpPr txBox="1"/>
          <p:nvPr/>
        </p:nvSpPr>
        <p:spPr>
          <a:xfrm>
            <a:off x="1131564" y="5946958"/>
            <a:ext cx="4820996" cy="369332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application rate and mixer of fertilizer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9FC3A8-0BCF-4216-B1A2-40D75D99858D}"/>
              </a:ext>
            </a:extLst>
          </p:cNvPr>
          <p:cNvSpPr txBox="1"/>
          <p:nvPr/>
        </p:nvSpPr>
        <p:spPr>
          <a:xfrm>
            <a:off x="1131564" y="3397725"/>
            <a:ext cx="4820998" cy="64633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seed by applying blown straw or mulch.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6F1EDEC-34EC-4CC4-8B85-FE49C8F1FB7E}"/>
              </a:ext>
            </a:extLst>
          </p:cNvPr>
          <p:cNvSpPr txBox="1">
            <a:spLocks/>
          </p:cNvSpPr>
          <p:nvPr/>
        </p:nvSpPr>
        <p:spPr>
          <a:xfrm>
            <a:off x="2864882" y="264711"/>
            <a:ext cx="6462236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 Permanent Seeding</a:t>
            </a:r>
          </a:p>
        </p:txBody>
      </p:sp>
    </p:spTree>
    <p:extLst>
      <p:ext uri="{BB962C8B-B14F-4D97-AF65-F5344CB8AC3E}">
        <p14:creationId xmlns:p14="http://schemas.microsoft.com/office/powerpoint/2010/main" val="3445445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7DE9009-3FE9-4FD0-A68A-ED9643EE7BBA}"/>
              </a:ext>
            </a:extLst>
          </p:cNvPr>
          <p:cNvSpPr/>
          <p:nvPr/>
        </p:nvSpPr>
        <p:spPr>
          <a:xfrm>
            <a:off x="205739" y="1299532"/>
            <a:ext cx="7676531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Plant selection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Seedbed preparation: surface roughening, topsoil, soil conditioners &amp; amendments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Mulching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Maintenance: irrigation, regular fertilization, and repairs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FDC44B-FBD9-B44C-A5B2-2E4882337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950" y="1503536"/>
            <a:ext cx="3211032" cy="2277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A6426E-D2DE-6C44-85CE-DE2E65231358}"/>
              </a:ext>
            </a:extLst>
          </p:cNvPr>
          <p:cNvSpPr txBox="1"/>
          <p:nvPr/>
        </p:nvSpPr>
        <p:spPr>
          <a:xfrm>
            <a:off x="8128950" y="3306741"/>
            <a:ext cx="1986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</a:rPr>
              <a:t>Bermuda Grass </a:t>
            </a:r>
          </a:p>
          <a:p>
            <a:r>
              <a:rPr lang="en-US" sz="1100" dirty="0">
                <a:latin typeface="Arial" panose="020B0604020202020204" pitchFamily="34" charset="0"/>
              </a:rPr>
              <a:t>Photo Credit: Seed Ranch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E04F5D-306B-3B41-8FBE-3047CB7725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92"/>
          <a:stretch/>
        </p:blipFill>
        <p:spPr>
          <a:xfrm>
            <a:off x="7882270" y="3925623"/>
            <a:ext cx="3764899" cy="25534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16AAA6-F5B2-7546-813B-79888B9AE698}"/>
              </a:ext>
            </a:extLst>
          </p:cNvPr>
          <p:cNvSpPr txBox="1"/>
          <p:nvPr/>
        </p:nvSpPr>
        <p:spPr>
          <a:xfrm>
            <a:off x="8001824" y="5991352"/>
            <a:ext cx="26505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</a:rPr>
              <a:t>Bahia Grass</a:t>
            </a:r>
          </a:p>
          <a:p>
            <a:r>
              <a:rPr lang="en-US" sz="1100" dirty="0">
                <a:latin typeface="Arial" panose="020B0604020202020204" pitchFamily="34" charset="0"/>
              </a:rPr>
              <a:t>Photo Credit: Seed Ranch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0F3490-CDE3-45A8-9043-248A17EC3003}"/>
              </a:ext>
            </a:extLst>
          </p:cNvPr>
          <p:cNvSpPr txBox="1">
            <a:spLocks/>
          </p:cNvSpPr>
          <p:nvPr/>
        </p:nvSpPr>
        <p:spPr>
          <a:xfrm>
            <a:off x="2864882" y="264711"/>
            <a:ext cx="6462236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 Permanent Seeding</a:t>
            </a:r>
          </a:p>
        </p:txBody>
      </p:sp>
    </p:spTree>
    <p:extLst>
      <p:ext uri="{BB962C8B-B14F-4D97-AF65-F5344CB8AC3E}">
        <p14:creationId xmlns:p14="http://schemas.microsoft.com/office/powerpoint/2010/main" val="3737738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309F61-A5C0-4080-83B4-83464E12FA4B}"/>
              </a:ext>
            </a:extLst>
          </p:cNvPr>
          <p:cNvSpPr/>
          <p:nvPr/>
        </p:nvSpPr>
        <p:spPr>
          <a:xfrm>
            <a:off x="786765" y="1557389"/>
            <a:ext cx="1061847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 Substances used to modify the texture, structure, or drainage characteristics of a soil.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 peat, sand, vermiculite, rotted manure, composted sawdust, treated sewage sludge.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99E565-6FAF-420C-A2CD-ABB049DCB1A5}"/>
              </a:ext>
            </a:extLst>
          </p:cNvPr>
          <p:cNvSpPr txBox="1">
            <a:spLocks/>
          </p:cNvSpPr>
          <p:nvPr/>
        </p:nvSpPr>
        <p:spPr>
          <a:xfrm>
            <a:off x="3202186" y="264711"/>
            <a:ext cx="5787628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 Soil Conditioners</a:t>
            </a:r>
          </a:p>
        </p:txBody>
      </p:sp>
      <p:pic>
        <p:nvPicPr>
          <p:cNvPr id="5" name="Picture 4" descr="A person holding a small plant&#10;&#10;Description automatically generated with low confidence">
            <a:extLst>
              <a:ext uri="{FF2B5EF4-FFF2-40B4-BE49-F238E27FC236}">
                <a16:creationId xmlns:a16="http://schemas.microsoft.com/office/drawing/2014/main" id="{2BBA24AA-5807-4E34-A6F3-6BA908BCA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80" y="3794760"/>
            <a:ext cx="3063240" cy="306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78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FD6BCFC-54ED-46FB-9FD8-C3C96C59B22A}"/>
              </a:ext>
            </a:extLst>
          </p:cNvPr>
          <p:cNvSpPr txBox="1"/>
          <p:nvPr/>
        </p:nvSpPr>
        <p:spPr>
          <a:xfrm>
            <a:off x="0" y="1430393"/>
            <a:ext cx="120548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Materials that add missing ingredients to enhance growth.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lime and fertilizer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Lime and fertilizer needs should be determined by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soil tests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Soil samples should  be collected and sent to the UF–IFAS Soil Testing Laboratory, or a private soil laboratory, so it can perform the appropriate soil analysis.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*SPECIAL NOTE:  Please check with the local municipality for </a:t>
            </a:r>
            <a:r>
              <a:rPr lang="en-US" sz="2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specific fertilizer ordinances </a:t>
            </a:r>
            <a:r>
              <a:rPr lang="en-US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that may limit the type and timing of fertilizer applied.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Information on the Soil Testing Laboratory, and sampling is available from county Agricultural Extension Service agents of your local county.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5E234-2B03-BC44-BD1F-C1EE24ECA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016" y="1253926"/>
            <a:ext cx="2407824" cy="160521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1EDA613-C74D-42FF-AF3E-B3DC7BCF2C20}"/>
              </a:ext>
            </a:extLst>
          </p:cNvPr>
          <p:cNvSpPr txBox="1">
            <a:spLocks/>
          </p:cNvSpPr>
          <p:nvPr/>
        </p:nvSpPr>
        <p:spPr>
          <a:xfrm>
            <a:off x="3202186" y="264711"/>
            <a:ext cx="597610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 Soil Amendments</a:t>
            </a:r>
          </a:p>
        </p:txBody>
      </p:sp>
    </p:spTree>
    <p:extLst>
      <p:ext uri="{BB962C8B-B14F-4D97-AF65-F5344CB8AC3E}">
        <p14:creationId xmlns:p14="http://schemas.microsoft.com/office/powerpoint/2010/main" val="124114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0" y="1484481"/>
            <a:ext cx="9144000" cy="635635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816F3A5-91A1-42E3-A14C-575B1C9E2E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5935" y="264711"/>
            <a:ext cx="8660130" cy="76835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Vegetation for Erosion Control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458B0D-1342-4C04-AD74-9EC1DF34EDD9}"/>
              </a:ext>
            </a:extLst>
          </p:cNvPr>
          <p:cNvSpPr txBox="1"/>
          <p:nvPr/>
        </p:nvSpPr>
        <p:spPr>
          <a:xfrm>
            <a:off x="409575" y="2120116"/>
            <a:ext cx="1137285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most cost-effective form of erosion control is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vegetation.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Success depends on the proper: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Installation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Maintenance of vegetative BMPs.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73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F53FAEC-2DFB-4694-9B62-250217F0848E}"/>
              </a:ext>
            </a:extLst>
          </p:cNvPr>
          <p:cNvSpPr txBox="1"/>
          <p:nvPr/>
        </p:nvSpPr>
        <p:spPr>
          <a:xfrm>
            <a:off x="628650" y="1476059"/>
            <a:ext cx="109347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Monotype Sorts" pitchFamily="2" charset="2"/>
              <a:buNone/>
              <a:defRPr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The establishment of perennial vegetative cover by installing sod.</a:t>
            </a:r>
          </a:p>
          <a:p>
            <a:pPr>
              <a:buFont typeface="Monotype Sorts" pitchFamily="2" charset="2"/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establish turf immediately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prevent erosion and damage from sediment and runoff by stabilizing the soil surface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reduce the production of fugitive dust and mud associated with bare soil surfaces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stabilize stormwater management systems where concentrated overland flow will occur</a:t>
            </a:r>
          </a:p>
          <a:p>
            <a:pPr>
              <a:buFont typeface="Monotype Sorts" pitchFamily="2" charset="2"/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Disturbed areas that require immediate vegetative cover or where sodding is preferred such as stormwater management system.</a:t>
            </a:r>
          </a:p>
          <a:p>
            <a:pPr>
              <a:buFont typeface="Monotype Sorts" pitchFamily="2" charset="2"/>
              <a:buNone/>
              <a:defRPr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D8BE76-E1EF-46FB-BAF3-E7C2E29908AE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1010232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72801" y="1295841"/>
            <a:ext cx="5202936" cy="620712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Pallet of Sod in Squares</a:t>
            </a:r>
          </a:p>
        </p:txBody>
      </p:sp>
      <p:pic>
        <p:nvPicPr>
          <p:cNvPr id="8" name="Picture 7" descr="A large green field&#10;&#10;Description generated with very high confidence">
            <a:extLst>
              <a:ext uri="{FF2B5EF4-FFF2-40B4-BE49-F238E27FC236}">
                <a16:creationId xmlns:a16="http://schemas.microsoft.com/office/drawing/2014/main" id="{D6C1EE8D-D375-4298-AA26-B919D0B45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69" y="1932792"/>
            <a:ext cx="9144000" cy="49252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531C7F-62CB-48B7-A4F9-62B12FD8174D}"/>
              </a:ext>
            </a:extLst>
          </p:cNvPr>
          <p:cNvSpPr txBox="1"/>
          <p:nvPr/>
        </p:nvSpPr>
        <p:spPr>
          <a:xfrm>
            <a:off x="2430237" y="5531635"/>
            <a:ext cx="7077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 ants are always present, try wearing a long sleeve shirt and gloves.</a:t>
            </a:r>
          </a:p>
        </p:txBody>
      </p:sp>
      <p:pic>
        <p:nvPicPr>
          <p:cNvPr id="14" name="Picture 13" descr="A picture containing animal, insect&#10;&#10;Description generated with very high confidence">
            <a:extLst>
              <a:ext uri="{FF2B5EF4-FFF2-40B4-BE49-F238E27FC236}">
                <a16:creationId xmlns:a16="http://schemas.microsoft.com/office/drawing/2014/main" id="{761E6863-0FFE-496E-9813-60682DD0F0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062608" y="4958499"/>
            <a:ext cx="1367116" cy="10830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01CBA8-9F32-4166-B312-FA21E92A7E65}"/>
              </a:ext>
            </a:extLst>
          </p:cNvPr>
          <p:cNvSpPr txBox="1"/>
          <p:nvPr/>
        </p:nvSpPr>
        <p:spPr>
          <a:xfrm>
            <a:off x="7892920" y="6441038"/>
            <a:ext cx="2938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hlinkClick r:id="rId4" tooltip="http://www.pngall.com/ant-png#respond"/>
              </a:rPr>
              <a:t>This Photo</a:t>
            </a:r>
            <a:r>
              <a:rPr lang="en-US" sz="900" dirty="0">
                <a:latin typeface="Arial" panose="020B0604020202020204" pitchFamily="34" charset="0"/>
              </a:rPr>
              <a:t> by Unknown Author is licensed under </a:t>
            </a:r>
            <a:r>
              <a:rPr lang="en-US" sz="900" dirty="0">
                <a:latin typeface="Arial" panose="020B0604020202020204" pitchFamily="34" charset="0"/>
                <a:hlinkClick r:id="rId5" tooltip="https://creativecommons.org/licenses/by-nc/4.0/"/>
              </a:rPr>
              <a:t>CC BY-NC</a:t>
            </a:r>
            <a:endParaRPr lang="en-US" sz="900" dirty="0"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7982858-6FCC-4F62-BCB4-92A839E0E9A3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2085761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639312" y="1252538"/>
            <a:ext cx="3995928" cy="620712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</a:rPr>
              <a:t>Roll Sod</a:t>
            </a:r>
          </a:p>
        </p:txBody>
      </p:sp>
      <p:pic>
        <p:nvPicPr>
          <p:cNvPr id="8" name="Picture 7" descr="A pile of hay&#10;&#10;Description generated with very high confidence">
            <a:extLst>
              <a:ext uri="{FF2B5EF4-FFF2-40B4-BE49-F238E27FC236}">
                <a16:creationId xmlns:a16="http://schemas.microsoft.com/office/drawing/2014/main" id="{B06306C3-3C42-42AA-9B59-A7874EC3D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81362"/>
            <a:ext cx="9144000" cy="50766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90ADEF-F815-400E-B67D-5749742A7BFC}"/>
              </a:ext>
            </a:extLst>
          </p:cNvPr>
          <p:cNvSpPr txBox="1"/>
          <p:nvPr/>
        </p:nvSpPr>
        <p:spPr>
          <a:xfrm>
            <a:off x="3896406" y="5672475"/>
            <a:ext cx="5210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Installed with a Skid Steer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68B5D1-3010-402C-95C5-6E60592B11D1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540287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road&#10;&#10;Description generated with very high confidence">
            <a:extLst>
              <a:ext uri="{FF2B5EF4-FFF2-40B4-BE49-F238E27FC236}">
                <a16:creationId xmlns:a16="http://schemas.microsoft.com/office/drawing/2014/main" id="{5FDEB865-3FDD-4BC7-AA94-295A227DA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944689"/>
            <a:ext cx="9136380" cy="49313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32838" y="2030050"/>
            <a:ext cx="7918704" cy="985838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sz="2200" dirty="0">
                <a:latin typeface="Arial" panose="020B0604020202020204" pitchFamily="34" charset="0"/>
              </a:rPr>
              <a:t>If you leave your sod pallet out too long, you get - Chia Sod!</a:t>
            </a:r>
          </a:p>
        </p:txBody>
      </p:sp>
      <p:sp>
        <p:nvSpPr>
          <p:cNvPr id="11" name="Moon 10">
            <a:extLst>
              <a:ext uri="{FF2B5EF4-FFF2-40B4-BE49-F238E27FC236}">
                <a16:creationId xmlns:a16="http://schemas.microsoft.com/office/drawing/2014/main" id="{344C4435-19F0-4377-AB63-6BD7D8EBA092}"/>
              </a:ext>
            </a:extLst>
          </p:cNvPr>
          <p:cNvSpPr/>
          <p:nvPr/>
        </p:nvSpPr>
        <p:spPr>
          <a:xfrm rot="16200000">
            <a:off x="5397272" y="4394723"/>
            <a:ext cx="457200" cy="914400"/>
          </a:xfrm>
          <a:prstGeom prst="mo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5" name="Picture 14" descr="A picture containing object&#10;&#10;Description generated with high confidence">
            <a:extLst>
              <a:ext uri="{FF2B5EF4-FFF2-40B4-BE49-F238E27FC236}">
                <a16:creationId xmlns:a16="http://schemas.microsoft.com/office/drawing/2014/main" id="{E39E6AA0-B6B9-45F6-A290-E9E10E17F0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273" y="3862285"/>
            <a:ext cx="512798" cy="5127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47927C-7FD1-44B3-B73F-48C66F22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137" y="3852104"/>
            <a:ext cx="512108" cy="51820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23D5E94-E03C-4DCF-AF77-71B9AA1058CF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1749570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453384" y="1208669"/>
            <a:ext cx="5285232" cy="620713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sz="3000" dirty="0">
                <a:latin typeface="Arial" panose="020B0604020202020204" pitchFamily="34" charset="0"/>
              </a:rPr>
              <a:t>Sod Laying Applications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882FFE-C8C8-48B4-8367-2A050766E3FC}"/>
              </a:ext>
            </a:extLst>
          </p:cNvPr>
          <p:cNvSpPr txBox="1"/>
          <p:nvPr/>
        </p:nvSpPr>
        <p:spPr>
          <a:xfrm>
            <a:off x="109728" y="1812300"/>
            <a:ext cx="53675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SLOPES: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Lay strips along / parallel to the contours and across / perpendicular to the slope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Stagger lateral joints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Use sod pins, pegs, or hooks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Netting for critical areas</a:t>
            </a:r>
          </a:p>
        </p:txBody>
      </p:sp>
      <p:pic>
        <p:nvPicPr>
          <p:cNvPr id="19" name="Picture 18" descr="A picture containing grass, outdoor, kite, sky&#10;&#10;Description generated with very high confidence">
            <a:extLst>
              <a:ext uri="{FF2B5EF4-FFF2-40B4-BE49-F238E27FC236}">
                <a16:creationId xmlns:a16="http://schemas.microsoft.com/office/drawing/2014/main" id="{32CED838-817F-4936-9513-21380EED3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56" y="1836738"/>
            <a:ext cx="6278880" cy="491730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BF60B0A-FB51-449F-9F0D-E0E4FAEB52C2}"/>
              </a:ext>
            </a:extLst>
          </p:cNvPr>
          <p:cNvSpPr/>
          <p:nvPr/>
        </p:nvSpPr>
        <p:spPr>
          <a:xfrm rot="1292663">
            <a:off x="2753781" y="4563720"/>
            <a:ext cx="5072088" cy="200388"/>
          </a:xfrm>
          <a:prstGeom prst="rightArrow">
            <a:avLst>
              <a:gd name="adj1" fmla="val 56509"/>
              <a:gd name="adj2" fmla="val 5000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65F537-9D63-426D-B086-4DBC52330BD5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1702616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01924" y="1257229"/>
            <a:ext cx="5788152" cy="620713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sz="3000" dirty="0">
                <a:latin typeface="Arial" panose="020B0604020202020204" pitchFamily="34" charset="0"/>
              </a:rPr>
              <a:t>Sod Laying Applications - Slopes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ED4501-10AF-42F9-9575-59CDF2B0E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77942"/>
            <a:ext cx="9144000" cy="498005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39EC772-C3EA-4BCB-B91A-F0C83C4356B9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3374086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close up of a green field&#10;&#10;Description generated with very high confidence">
            <a:extLst>
              <a:ext uri="{FF2B5EF4-FFF2-40B4-BE49-F238E27FC236}">
                <a16:creationId xmlns:a16="http://schemas.microsoft.com/office/drawing/2014/main" id="{DD839D0F-0D53-4EB3-8396-6706BDE92D6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40" y="1902050"/>
            <a:ext cx="8112125" cy="4956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C86728-B41B-453A-81F1-F3FB8522577F}"/>
              </a:ext>
            </a:extLst>
          </p:cNvPr>
          <p:cNvSpPr txBox="1"/>
          <p:nvPr/>
        </p:nvSpPr>
        <p:spPr>
          <a:xfrm>
            <a:off x="1595920" y="144952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Waterways and Channels (Stormwater Management Systems)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15687AA-E2D6-435E-A066-52B3B210F1EA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3178407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18D358C-5D3B-4790-8066-694B241633EB}"/>
              </a:ext>
            </a:extLst>
          </p:cNvPr>
          <p:cNvSpPr/>
          <p:nvPr/>
        </p:nvSpPr>
        <p:spPr>
          <a:xfrm>
            <a:off x="969264" y="1632222"/>
            <a:ext cx="1060742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Specifications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Soil preparation: 2 - 4” topsoil, lime, fertilizer, etc.; raked smooth, no roots or rocks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Sod types: strips, rolls, squares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Sod installation: solid, strip, spot; use w/ staples &amp; nets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Sod application: ponds, slopes, waterways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ECB1A6B-0B00-4E9B-92AC-D5490B6D0767}"/>
              </a:ext>
            </a:extLst>
          </p:cNvPr>
          <p:cNvSpPr txBox="1">
            <a:spLocks/>
          </p:cNvSpPr>
          <p:nvPr/>
        </p:nvSpPr>
        <p:spPr>
          <a:xfrm>
            <a:off x="4388108" y="264711"/>
            <a:ext cx="3415784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 Sodding</a:t>
            </a:r>
          </a:p>
        </p:txBody>
      </p:sp>
    </p:spTree>
    <p:extLst>
      <p:ext uri="{BB962C8B-B14F-4D97-AF65-F5344CB8AC3E}">
        <p14:creationId xmlns:p14="http://schemas.microsoft.com/office/powerpoint/2010/main" val="5298346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EF56A6-E035-42EB-B228-3C851F5C7245}"/>
              </a:ext>
            </a:extLst>
          </p:cNvPr>
          <p:cNvSpPr/>
          <p:nvPr/>
        </p:nvSpPr>
        <p:spPr>
          <a:xfrm>
            <a:off x="300990" y="1348800"/>
            <a:ext cx="1159002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The application of plant residues or other suitable materials  to soil surface areas.</a:t>
            </a:r>
          </a:p>
          <a:p>
            <a:endParaRPr lang="en-US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protect the soil surface from raindrop impacts such as splash and rill erosion and to reduce the velocity of overland flow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improve soil conditions for plant growth by increasing the available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moisture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and providing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insulation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against extreme heat or cold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Areas after seeding,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When season prevents seed establishment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Around plantings of trees, shrubs, or certain ground covers that do not provide adequate soil stabilization by themselves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 conjunction with a temporary seeding operation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If in an area of concentrated flows or inundation mulch shall be properly anchored to prevent floating away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AA3B11B-2457-4305-BF9F-84F0D2BE578D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342733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A2BADA1-1BCC-4E5B-B1E1-283DA2AA699D}"/>
              </a:ext>
            </a:extLst>
          </p:cNvPr>
          <p:cNvSpPr/>
          <p:nvPr/>
        </p:nvSpPr>
        <p:spPr>
          <a:xfrm>
            <a:off x="17710" y="1797784"/>
            <a:ext cx="584093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Types of organic mulch: straw, wood chips, bark, pine straw, etc.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Mulch secured with: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Rolled Products; Nets, mats, blankets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Liquid mulch binders and tackifiers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Cut / punched / anchored mechanically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picture containing sky, outdoor, grass, field&#10;&#10;Description generated with very high confidence">
            <a:extLst>
              <a:ext uri="{FF2B5EF4-FFF2-40B4-BE49-F238E27FC236}">
                <a16:creationId xmlns:a16="http://schemas.microsoft.com/office/drawing/2014/main" id="{2BEC332E-D557-4B8A-94C9-9454C5906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554" y="1965960"/>
            <a:ext cx="6260446" cy="4892040"/>
          </a:xfrm>
          <a:prstGeom prst="rect">
            <a:avLst/>
          </a:prstGeom>
          <a:noFill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8208C8C-6647-451A-992C-85340AEF2A9A}"/>
              </a:ext>
            </a:extLst>
          </p:cNvPr>
          <p:cNvSpPr txBox="1"/>
          <p:nvPr/>
        </p:nvSpPr>
        <p:spPr>
          <a:xfrm>
            <a:off x="6096000" y="1874728"/>
            <a:ext cx="563231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GREEN NOTE!  A Tub Grinder can be used to create a resource of mulch from your construction land clearing operations. Avoid landfilling or burning tree/vegetation debris, if possible. Please repurpose and 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reuse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F9CD4B6-3C65-4463-8A43-A18BA133F3B8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98758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27CADC6-831C-47C9-9B40-2D98D595D71B}"/>
              </a:ext>
            </a:extLst>
          </p:cNvPr>
          <p:cNvSpPr txBox="1"/>
          <p:nvPr/>
        </p:nvSpPr>
        <p:spPr>
          <a:xfrm>
            <a:off x="529590" y="1447324"/>
            <a:ext cx="1113281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 Providing a rough soil surface by creating horizontal depressions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aid in establishment of vegetation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reduce velocity and increase infiltration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reduce erosion and provide minor sediment trapping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Slopes to be stabilized with vegetation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Temporary slopes roughened &amp; loosened prior to seeding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Graded areas, that will not be stabilized immediately may be roughened to reduce velocity until seeding takes place.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89D0619-DB3A-41DB-BDD7-01617FD4738C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35926041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7D391C-D499-498F-BE8F-AA291DB0B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798" y="4022040"/>
            <a:ext cx="4988698" cy="2714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C9D06E-4259-4589-BABD-798A373AC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799" y="1377625"/>
            <a:ext cx="4988698" cy="26930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403F82-3E2F-4CAF-90A4-B90D7F197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989" y="4026560"/>
            <a:ext cx="5083811" cy="270500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79D7BCC-0BFF-422F-941B-F2C66F5FE696}"/>
              </a:ext>
            </a:extLst>
          </p:cNvPr>
          <p:cNvSpPr/>
          <p:nvPr/>
        </p:nvSpPr>
        <p:spPr>
          <a:xfrm>
            <a:off x="7919589" y="3504822"/>
            <a:ext cx="17427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Pine Bark</a:t>
            </a:r>
          </a:p>
        </p:txBody>
      </p:sp>
      <p:sp>
        <p:nvSpPr>
          <p:cNvPr id="14" name="Speech Bubble: Oval 13">
            <a:extLst>
              <a:ext uri="{FF2B5EF4-FFF2-40B4-BE49-F238E27FC236}">
                <a16:creationId xmlns:a16="http://schemas.microsoft.com/office/drawing/2014/main" id="{CA94AE25-2B2B-4A8B-8789-0B45C0DEFDDA}"/>
              </a:ext>
            </a:extLst>
          </p:cNvPr>
          <p:cNvSpPr/>
          <p:nvPr/>
        </p:nvSpPr>
        <p:spPr>
          <a:xfrm>
            <a:off x="9300346" y="2001302"/>
            <a:ext cx="1835152" cy="588917"/>
          </a:xfrm>
          <a:prstGeom prst="wedgeEllipseCallout">
            <a:avLst>
              <a:gd name="adj1" fmla="val -17123"/>
              <a:gd name="adj2" fmla="val 2144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</a:rPr>
              <a:t>Caution,</a:t>
            </a:r>
          </a:p>
          <a:p>
            <a:pPr algn="ctr"/>
            <a:r>
              <a:rPr lang="en-US" dirty="0">
                <a:latin typeface="Arial" panose="020B0604020202020204" pitchFamily="34" charset="0"/>
              </a:rPr>
              <a:t> I float too!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6B6EA4-DB0F-43C1-9C60-6F62E4502D43}"/>
              </a:ext>
            </a:extLst>
          </p:cNvPr>
          <p:cNvSpPr/>
          <p:nvPr/>
        </p:nvSpPr>
        <p:spPr>
          <a:xfrm>
            <a:off x="2451686" y="6226739"/>
            <a:ext cx="1922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Pine Straw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9B77DD-4C03-4121-B623-327E698545CC}"/>
              </a:ext>
            </a:extLst>
          </p:cNvPr>
          <p:cNvSpPr/>
          <p:nvPr/>
        </p:nvSpPr>
        <p:spPr>
          <a:xfrm>
            <a:off x="7535497" y="6226739"/>
            <a:ext cx="2900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Blanket or RECP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6FE8E55-A2E0-4EE1-A445-D09246DEC1E9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F0EEBA-4735-4E62-A9C8-B926880463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990" y="1377625"/>
            <a:ext cx="5083808" cy="26930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B97DDE6-89A8-4598-898B-0AE9D996100C}"/>
              </a:ext>
            </a:extLst>
          </p:cNvPr>
          <p:cNvSpPr/>
          <p:nvPr/>
        </p:nvSpPr>
        <p:spPr>
          <a:xfrm>
            <a:off x="2529626" y="3504822"/>
            <a:ext cx="25635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Cypress mulch</a:t>
            </a:r>
          </a:p>
        </p:txBody>
      </p:sp>
    </p:spTree>
    <p:extLst>
      <p:ext uri="{BB962C8B-B14F-4D97-AF65-F5344CB8AC3E}">
        <p14:creationId xmlns:p14="http://schemas.microsoft.com/office/powerpoint/2010/main" val="2717251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84E52FE-BE35-A743-BC69-6E0DA409B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60"/>
            <a:ext cx="9509760" cy="5349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C73612-2439-48AA-AAAA-A6A8ECD72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942" y="1517870"/>
            <a:ext cx="4964058" cy="534013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23CBF82-8948-4799-8226-57A28BBC2C99}"/>
              </a:ext>
            </a:extLst>
          </p:cNvPr>
          <p:cNvSpPr/>
          <p:nvPr/>
        </p:nvSpPr>
        <p:spPr>
          <a:xfrm>
            <a:off x="7919591" y="5857726"/>
            <a:ext cx="3154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Temporary Mulch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9102A6-7D03-4D28-ABEA-392B299F4F50}"/>
              </a:ext>
            </a:extLst>
          </p:cNvPr>
          <p:cNvSpPr/>
          <p:nvPr/>
        </p:nvSpPr>
        <p:spPr>
          <a:xfrm>
            <a:off x="772825" y="5903893"/>
            <a:ext cx="555312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RECP or </a:t>
            </a: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Rolled Erosion Control Product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10A0AC5-2A56-4090-8DFB-52F9E7547490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22630352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A6E6A94-281B-4204-B062-BA910992F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1358162"/>
            <a:ext cx="10302240" cy="54998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0AFB594-6FA2-41B7-BB32-170F435271B7}"/>
              </a:ext>
            </a:extLst>
          </p:cNvPr>
          <p:cNvSpPr/>
          <p:nvPr/>
        </p:nvSpPr>
        <p:spPr>
          <a:xfrm>
            <a:off x="944880" y="3429000"/>
            <a:ext cx="41373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Apply @ 2.0 Tons/Acre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(2 Bales / 1000 Sq. Ft.)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C92BC6-0F6B-49E1-8127-8824B08BE2E5}"/>
              </a:ext>
            </a:extLst>
          </p:cNvPr>
          <p:cNvSpPr/>
          <p:nvPr/>
        </p:nvSpPr>
        <p:spPr>
          <a:xfrm>
            <a:off x="1989250" y="5437710"/>
            <a:ext cx="881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Straw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ABF6DFE-13DA-4B6B-BC2D-1A3ED9E8C468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2128724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8E219E-2EB4-44F7-A346-B2E5BB6EED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945" y="1600200"/>
            <a:ext cx="9776110" cy="5257800"/>
          </a:xfrm>
          <a:prstGeom prst="rect">
            <a:avLst/>
          </a:prstGeom>
        </p:spPr>
      </p:pic>
      <p:pic>
        <p:nvPicPr>
          <p:cNvPr id="10" name="Picture 9" descr="A machine on the field&#10;&#10;Description generated with high confidence">
            <a:extLst>
              <a:ext uri="{FF2B5EF4-FFF2-40B4-BE49-F238E27FC236}">
                <a16:creationId xmlns:a16="http://schemas.microsoft.com/office/drawing/2014/main" id="{8C2C7C3A-AEFC-4403-9E53-3BBF386E6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124" y="1964420"/>
            <a:ext cx="4392931" cy="27110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31EB513-EDCE-4B1B-B488-1C06ECA0284E}"/>
              </a:ext>
            </a:extLst>
          </p:cNvPr>
          <p:cNvSpPr txBox="1"/>
          <p:nvPr/>
        </p:nvSpPr>
        <p:spPr>
          <a:xfrm>
            <a:off x="6266140" y="4759604"/>
            <a:ext cx="4717915" cy="193899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 use a cultipacker or tines to cut straw in shortly after applying with a hay blower.  You must secure the straw, or the wind will blow it away.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7ED7BF-9AA5-48EE-9A2E-0626379082D5}"/>
              </a:ext>
            </a:extLst>
          </p:cNvPr>
          <p:cNvSpPr txBox="1"/>
          <p:nvPr/>
        </p:nvSpPr>
        <p:spPr>
          <a:xfrm>
            <a:off x="8040222" y="2327254"/>
            <a:ext cx="2315183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Cultipacker disc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40C6A-B286-4444-BEFB-132E7BD4A997}"/>
              </a:ext>
            </a:extLst>
          </p:cNvPr>
          <p:cNvSpPr txBox="1"/>
          <p:nvPr/>
        </p:nvSpPr>
        <p:spPr>
          <a:xfrm>
            <a:off x="1207945" y="1964420"/>
            <a:ext cx="5034370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Straw will hold in moisture, provide protection from birds, and provide organic materials to cut down on erosion.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1C2FD99-C6F6-427C-A8AA-C9B7B3657D2E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54683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101465" y="1225550"/>
            <a:ext cx="3989070" cy="7302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Hydro-Mulching</a:t>
            </a:r>
          </a:p>
        </p:txBody>
      </p:sp>
      <p:pic>
        <p:nvPicPr>
          <p:cNvPr id="8" name="Picture 7" descr="A person that is standing in the dirt&#10;&#10;Description generated with high confidence">
            <a:extLst>
              <a:ext uri="{FF2B5EF4-FFF2-40B4-BE49-F238E27FC236}">
                <a16:creationId xmlns:a16="http://schemas.microsoft.com/office/drawing/2014/main" id="{58A4C3C7-68C3-4947-96DD-0F21C760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23354"/>
            <a:ext cx="5559618" cy="48346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810130-D0A6-435E-96D7-180433033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618" y="2023354"/>
            <a:ext cx="3584382" cy="4834646"/>
          </a:xfrm>
          <a:prstGeom prst="rect">
            <a:avLst/>
          </a:prstGeom>
        </p:spPr>
      </p:pic>
      <p:pic>
        <p:nvPicPr>
          <p:cNvPr id="11" name="Picture 10" descr="A picture containing outdoor&#10;&#10;Description generated with very high confidence">
            <a:extLst>
              <a:ext uri="{FF2B5EF4-FFF2-40B4-BE49-F238E27FC236}">
                <a16:creationId xmlns:a16="http://schemas.microsoft.com/office/drawing/2014/main" id="{70F4FBCF-04B8-4C07-88E2-B07D3984AF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082" y="2254988"/>
            <a:ext cx="2138868" cy="25228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B58C3F-AB8B-4669-880D-E4E6C780A569}"/>
              </a:ext>
            </a:extLst>
          </p:cNvPr>
          <p:cNvSpPr txBox="1"/>
          <p:nvPr/>
        </p:nvSpPr>
        <p:spPr>
          <a:xfrm>
            <a:off x="5843083" y="2211457"/>
            <a:ext cx="2138867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Closeup of the bonded fiber matrix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1168A53-C4E3-40CB-BE74-8A061D85E10F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1223933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91733" y="1328547"/>
            <a:ext cx="4407408" cy="8763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Hydro-Mulching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C60660-4FE7-486A-BACD-83FFFD06D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366" y="1932424"/>
            <a:ext cx="4931923" cy="49255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13F761-5E29-4B7C-B265-F65EBA277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995" y="1932424"/>
            <a:ext cx="2606143" cy="21112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110C66-5B09-4EDF-BAEE-1557AD77F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661" y="4023693"/>
            <a:ext cx="2581477" cy="28343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84D15A-B266-401C-8B5D-BCCD3494A779}"/>
              </a:ext>
            </a:extLst>
          </p:cNvPr>
          <p:cNvSpPr txBox="1"/>
          <p:nvPr/>
        </p:nvSpPr>
        <p:spPr>
          <a:xfrm>
            <a:off x="110421" y="2766403"/>
            <a:ext cx="416198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Mix the seed, fertilizer, tackifier, other soil amendments and fiber mulch in a mixing tank to apply as a wet slurry of hydromulch or bonded fiber matrix</a:t>
            </a:r>
            <a:r>
              <a:rPr lang="en-US" dirty="0">
                <a:latin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Follow supplier/manufacturer instructions.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058B1E3-65F6-4FA9-A927-8CF5F270F3F0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30062796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3542C57-D1D5-4609-8E07-FEF4BA529457}"/>
              </a:ext>
            </a:extLst>
          </p:cNvPr>
          <p:cNvSpPr/>
          <p:nvPr/>
        </p:nvSpPr>
        <p:spPr>
          <a:xfrm>
            <a:off x="889635" y="1330310"/>
            <a:ext cx="1041273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Installing nets, mats, &amp; blankets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at top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slope or channel &amp; work down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Do not stretch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Secure: staples, top anchor trench (like installing silt fences), staple bottom on level ground, joining strips, check slots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Roll to insure contact w/ soil</a:t>
            </a:r>
          </a:p>
        </p:txBody>
      </p:sp>
      <p:pic>
        <p:nvPicPr>
          <p:cNvPr id="5" name="Picture 2" descr="MAT1">
            <a:extLst>
              <a:ext uri="{FF2B5EF4-FFF2-40B4-BE49-F238E27FC236}">
                <a16:creationId xmlns:a16="http://schemas.microsoft.com/office/drawing/2014/main" id="{9BEFA354-2AD6-CE44-93A0-874301811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1" y="1225550"/>
            <a:ext cx="35623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C7CC832-FB19-4F3B-B899-C75409ED61B9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1342897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09846" y="1352707"/>
            <a:ext cx="9144000" cy="73025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Rolled Erosion Control Products(RECP) Typical Installation</a:t>
            </a:r>
          </a:p>
        </p:txBody>
      </p:sp>
      <p:pic>
        <p:nvPicPr>
          <p:cNvPr id="12" name="Picture 11" descr="A dirt road&#10;&#10;Description generated with very high confidence">
            <a:extLst>
              <a:ext uri="{FF2B5EF4-FFF2-40B4-BE49-F238E27FC236}">
                <a16:creationId xmlns:a16="http://schemas.microsoft.com/office/drawing/2014/main" id="{D2D0009C-985E-4F27-9ABD-7EB5F8E6E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28979"/>
            <a:ext cx="3038474" cy="2102373"/>
          </a:xfrm>
          <a:prstGeom prst="rect">
            <a:avLst/>
          </a:prstGeom>
        </p:spPr>
      </p:pic>
      <p:pic>
        <p:nvPicPr>
          <p:cNvPr id="18" name="Picture 17" descr="A picture containing ground, outdoor&#10;&#10;Description generated with very high confidence">
            <a:extLst>
              <a:ext uri="{FF2B5EF4-FFF2-40B4-BE49-F238E27FC236}">
                <a16:creationId xmlns:a16="http://schemas.microsoft.com/office/drawing/2014/main" id="{60B3BF0F-97D5-475E-8B11-0A9144801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1" y="1828981"/>
            <a:ext cx="3086099" cy="2102373"/>
          </a:xfrm>
          <a:prstGeom prst="rect">
            <a:avLst/>
          </a:prstGeom>
        </p:spPr>
      </p:pic>
      <p:pic>
        <p:nvPicPr>
          <p:cNvPr id="20" name="Picture 19" descr="A picture containing ground, grass, outdoor, baseball&#10;&#10;Description generated with very high confidence">
            <a:extLst>
              <a:ext uri="{FF2B5EF4-FFF2-40B4-BE49-F238E27FC236}">
                <a16:creationId xmlns:a16="http://schemas.microsoft.com/office/drawing/2014/main" id="{411AE5E3-BB3B-4123-AC6B-1E44F8D231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38" y="4478982"/>
            <a:ext cx="3035030" cy="2057234"/>
          </a:xfrm>
          <a:prstGeom prst="rect">
            <a:avLst/>
          </a:prstGeom>
        </p:spPr>
      </p:pic>
      <p:pic>
        <p:nvPicPr>
          <p:cNvPr id="22" name="Picture 21" descr="A picture containing person, outdoor, grass, ground&#10;&#10;Description generated with high confidence">
            <a:extLst>
              <a:ext uri="{FF2B5EF4-FFF2-40B4-BE49-F238E27FC236}">
                <a16:creationId xmlns:a16="http://schemas.microsoft.com/office/drawing/2014/main" id="{4C9DE5EC-BB8D-47EB-B70A-605537E275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713" y="4500412"/>
            <a:ext cx="3124203" cy="20572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D8B0E0F-7AE3-416D-B282-F14D29617D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8100" y="4500412"/>
            <a:ext cx="2990848" cy="205723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9FB5054-985A-4224-87D3-BF91729B12E4}"/>
              </a:ext>
            </a:extLst>
          </p:cNvPr>
          <p:cNvSpPr txBox="1"/>
          <p:nvPr/>
        </p:nvSpPr>
        <p:spPr>
          <a:xfrm>
            <a:off x="1524000" y="3908786"/>
            <a:ext cx="9124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Step 1: Smooth out soil                Step 2: Anchoring Trench            Step 3: Secure RECP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67B7C1-34E5-4658-9CAA-22BC9A8DEDA9}"/>
              </a:ext>
            </a:extLst>
          </p:cNvPr>
          <p:cNvSpPr txBox="1"/>
          <p:nvPr/>
        </p:nvSpPr>
        <p:spPr>
          <a:xfrm>
            <a:off x="1533526" y="6481512"/>
            <a:ext cx="9120185" cy="376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Step 4: Roll Out –Do not Pull  Step 5: Anchor per Specifications  Step 6: Anchor Bottom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5D915E-621E-4040-9C05-F763CBDEFA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5944" y="1832663"/>
            <a:ext cx="2922027" cy="209868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5E63104-CC59-4F2C-A468-47E41E4A3D27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42126112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0" y="1379538"/>
            <a:ext cx="9144000" cy="730250"/>
          </a:xfrm>
          <a:prstGeom prst="rect">
            <a:avLst/>
          </a:prstGeom>
          <a:noFill/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Rolled Erosion Control Products (RECP) Trenching</a:t>
            </a:r>
          </a:p>
        </p:txBody>
      </p:sp>
      <p:pic>
        <p:nvPicPr>
          <p:cNvPr id="8" name="Picture 7" descr="A close up of a map&#10;&#10;Description generated with high confidence">
            <a:extLst>
              <a:ext uri="{FF2B5EF4-FFF2-40B4-BE49-F238E27FC236}">
                <a16:creationId xmlns:a16="http://schemas.microsoft.com/office/drawing/2014/main" id="{E6698EF6-7727-424E-8298-139BECA23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" y="1905902"/>
            <a:ext cx="5554980" cy="4220320"/>
          </a:xfrm>
          <a:prstGeom prst="rect">
            <a:avLst/>
          </a:prstGeom>
        </p:spPr>
      </p:pic>
      <p:pic>
        <p:nvPicPr>
          <p:cNvPr id="10" name="Picture 9" descr="A screenshot of a map&#10;&#10;Description generated with high confidence">
            <a:extLst>
              <a:ext uri="{FF2B5EF4-FFF2-40B4-BE49-F238E27FC236}">
                <a16:creationId xmlns:a16="http://schemas.microsoft.com/office/drawing/2014/main" id="{A0658A32-5FAC-47A8-9973-F5CC76ABD1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489" y="1905902"/>
            <a:ext cx="5614871" cy="42203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79AEC0-E009-41BF-BA72-AA3D07D2A1B0}"/>
              </a:ext>
            </a:extLst>
          </p:cNvPr>
          <p:cNvSpPr txBox="1"/>
          <p:nvPr/>
        </p:nvSpPr>
        <p:spPr>
          <a:xfrm>
            <a:off x="2837416" y="6252476"/>
            <a:ext cx="6517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Two types of top of slope trenching techniques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45621AA-8F38-4F81-A3CC-59DC7341EAE3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16143886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01674" y="1177035"/>
            <a:ext cx="9144000" cy="73025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Rolled Erosion Control Products (RECP)</a:t>
            </a:r>
          </a:p>
          <a:p>
            <a:pPr marL="0" indent="0" algn="ctr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and Turf Reinforcement Mats (TRMs)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275AF5-DF83-4E41-9D45-DFB230477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2" y="1968902"/>
            <a:ext cx="4581727" cy="4889099"/>
          </a:xfrm>
          <a:prstGeom prst="rect">
            <a:avLst/>
          </a:prstGeom>
        </p:spPr>
      </p:pic>
      <p:pic>
        <p:nvPicPr>
          <p:cNvPr id="9" name="Picture 8" descr="A picture containing outdoor, ground, sky, tree&#10;&#10;Description generated with very high confidence">
            <a:extLst>
              <a:ext uri="{FF2B5EF4-FFF2-40B4-BE49-F238E27FC236}">
                <a16:creationId xmlns:a16="http://schemas.microsoft.com/office/drawing/2014/main" id="{422AB624-1312-4EB0-9A04-401DF585F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729" y="4085618"/>
            <a:ext cx="4562271" cy="2772382"/>
          </a:xfrm>
          <a:prstGeom prst="rect">
            <a:avLst/>
          </a:prstGeom>
        </p:spPr>
      </p:pic>
      <p:pic>
        <p:nvPicPr>
          <p:cNvPr id="11" name="Picture 10" descr="A close up of a tree&#10;&#10;Description generated with very high confidence">
            <a:extLst>
              <a:ext uri="{FF2B5EF4-FFF2-40B4-BE49-F238E27FC236}">
                <a16:creationId xmlns:a16="http://schemas.microsoft.com/office/drawing/2014/main" id="{BCF51B3E-1D09-4DED-ADCA-DE748563F1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49" y="4085618"/>
            <a:ext cx="2160551" cy="1469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422B51-78E0-47F6-A4ED-C21871B87FEC}"/>
              </a:ext>
            </a:extLst>
          </p:cNvPr>
          <p:cNvSpPr txBox="1"/>
          <p:nvPr/>
        </p:nvSpPr>
        <p:spPr>
          <a:xfrm>
            <a:off x="6105728" y="6214471"/>
            <a:ext cx="45622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TRMs are used in hi-velocity areas</a:t>
            </a:r>
          </a:p>
        </p:txBody>
      </p:sp>
      <p:pic>
        <p:nvPicPr>
          <p:cNvPr id="14" name="Picture 13" descr="A pile of hay&#10;&#10;Description generated with very high confidence">
            <a:extLst>
              <a:ext uri="{FF2B5EF4-FFF2-40B4-BE49-F238E27FC236}">
                <a16:creationId xmlns:a16="http://schemas.microsoft.com/office/drawing/2014/main" id="{E5B09A62-EFF0-4125-A8C8-244B6B8573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56" y="1968901"/>
            <a:ext cx="2013788" cy="15398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AE3F19-8880-487C-92D2-858557084982}"/>
              </a:ext>
            </a:extLst>
          </p:cNvPr>
          <p:cNvSpPr txBox="1"/>
          <p:nvPr/>
        </p:nvSpPr>
        <p:spPr>
          <a:xfrm>
            <a:off x="1498851" y="6208151"/>
            <a:ext cx="48653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RECPs are used widely on slopes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EEF6B7-67D2-40B3-97BD-BED817551B39}"/>
              </a:ext>
            </a:extLst>
          </p:cNvPr>
          <p:cNvSpPr txBox="1"/>
          <p:nvPr/>
        </p:nvSpPr>
        <p:spPr>
          <a:xfrm>
            <a:off x="1588770" y="3139374"/>
            <a:ext cx="13830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Staple</a:t>
            </a:r>
          </a:p>
        </p:txBody>
      </p:sp>
      <p:pic>
        <p:nvPicPr>
          <p:cNvPr id="23" name="Picture 22" descr="A tall green grass&#10;&#10;Description generated with very high confidence">
            <a:extLst>
              <a:ext uri="{FF2B5EF4-FFF2-40B4-BE49-F238E27FC236}">
                <a16:creationId xmlns:a16="http://schemas.microsoft.com/office/drawing/2014/main" id="{F428620B-4873-434A-99FF-F619784E22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728" y="1968900"/>
            <a:ext cx="4562271" cy="203240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00C2436-DFBC-463C-B45D-5B54B01C1C06}"/>
              </a:ext>
            </a:extLst>
          </p:cNvPr>
          <p:cNvSpPr txBox="1"/>
          <p:nvPr/>
        </p:nvSpPr>
        <p:spPr>
          <a:xfrm>
            <a:off x="6248779" y="3562932"/>
            <a:ext cx="42761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Grasses growing through a TRM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9E290DD-5213-41E0-806D-E4EBC9CCE9FB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36704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A28244-74AD-45BA-A3E7-4BEBE5CA4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515" y="1358153"/>
            <a:ext cx="4178595" cy="5499847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D29298-683B-45B5-A34A-EB7CBB06D5ED}"/>
              </a:ext>
            </a:extLst>
          </p:cNvPr>
          <p:cNvSpPr txBox="1">
            <a:spLocks/>
          </p:cNvSpPr>
          <p:nvPr/>
        </p:nvSpPr>
        <p:spPr>
          <a:xfrm>
            <a:off x="4200525" y="1177395"/>
            <a:ext cx="3790950" cy="585788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</a:rPr>
              <a:t>Stair Stepping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69A875-D6BC-4119-AE33-6DF728EF3AA6}"/>
              </a:ext>
            </a:extLst>
          </p:cNvPr>
          <p:cNvSpPr/>
          <p:nvPr/>
        </p:nvSpPr>
        <p:spPr>
          <a:xfrm>
            <a:off x="40936" y="2338361"/>
            <a:ext cx="60550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Large steps cut with dozer blade; 40 - 50” horizontal, 30 - 40” vertical, angled back from slope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6A41E-D63D-4EEB-A956-F93F06BF151C}"/>
              </a:ext>
            </a:extLst>
          </p:cNvPr>
          <p:cNvSpPr txBox="1"/>
          <p:nvPr/>
        </p:nvSpPr>
        <p:spPr>
          <a:xfrm>
            <a:off x="40936" y="4186877"/>
            <a:ext cx="79781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Most slopes greater than 3:1 can’t be mowed; stair stepping helps natural or planted vegetation take hold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C2A644-7828-48B2-93DF-19ED05BC585A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18268259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EA9454-7BA8-4341-B5AF-A7239FEE3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028" y="1741748"/>
            <a:ext cx="9487945" cy="51162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F805A4-B0EC-46E2-BDCA-07D8E3A9F2F7}"/>
              </a:ext>
            </a:extLst>
          </p:cNvPr>
          <p:cNvSpPr txBox="1"/>
          <p:nvPr/>
        </p:nvSpPr>
        <p:spPr>
          <a:xfrm>
            <a:off x="1524000" y="202464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to follow manufacturer’s specifications – unlike below!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C7FCDE-D3B0-4B2C-8397-D86D6AF2F909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C5F0DE-B5E8-4B40-BC05-5A8AC14D09E1}"/>
              </a:ext>
            </a:extLst>
          </p:cNvPr>
          <p:cNvSpPr txBox="1"/>
          <p:nvPr/>
        </p:nvSpPr>
        <p:spPr>
          <a:xfrm>
            <a:off x="2728437" y="1218528"/>
            <a:ext cx="67351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Rolled Erosion Control Product (RECP)</a:t>
            </a:r>
          </a:p>
        </p:txBody>
      </p:sp>
    </p:spTree>
    <p:extLst>
      <p:ext uri="{BB962C8B-B14F-4D97-AF65-F5344CB8AC3E}">
        <p14:creationId xmlns:p14="http://schemas.microsoft.com/office/powerpoint/2010/main" val="27715713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69970" y="1185863"/>
            <a:ext cx="5052060" cy="73025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RECP – Post Stabilization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20CD3D-2F10-4AA7-A256-FB0EA4F6D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925" y="1781500"/>
            <a:ext cx="9582150" cy="50765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EAE36B2-8EE9-430E-A3C5-D33AFFCA6C62}"/>
              </a:ext>
            </a:extLst>
          </p:cNvPr>
          <p:cNvSpPr txBox="1">
            <a:spLocks/>
          </p:cNvSpPr>
          <p:nvPr/>
        </p:nvSpPr>
        <p:spPr>
          <a:xfrm>
            <a:off x="4272409" y="264711"/>
            <a:ext cx="3647182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4.7 Mulching</a:t>
            </a:r>
          </a:p>
        </p:txBody>
      </p:sp>
    </p:spTree>
    <p:extLst>
      <p:ext uri="{BB962C8B-B14F-4D97-AF65-F5344CB8AC3E}">
        <p14:creationId xmlns:p14="http://schemas.microsoft.com/office/powerpoint/2010/main" val="42017074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8976" y="2089215"/>
            <a:ext cx="11814048" cy="3936682"/>
          </a:xfrm>
          <a:prstGeom prst="rect">
            <a:avLst/>
          </a:prstGeom>
          <a:noFill/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Stabilize disturbed areas by establishing permanent vegetative cover by planting trees, shrubs, vines, and ground covers.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provide food and shelter for wildlife where wildlife habitat is desirable.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 temperature modification.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 a sound and/or visual buffer as required by the local municipal or county Land Develop Codes or Regulations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4A257-89AE-4F32-85F6-27ACEAC1F283}"/>
              </a:ext>
            </a:extLst>
          </p:cNvPr>
          <p:cNvSpPr txBox="1"/>
          <p:nvPr/>
        </p:nvSpPr>
        <p:spPr>
          <a:xfrm>
            <a:off x="2602395" y="1455324"/>
            <a:ext cx="6987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Trees, Shrubs, Vines, and Ground Covers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0BCE35A-850A-4C13-9D68-A1446F43F5AA}"/>
              </a:ext>
            </a:extLst>
          </p:cNvPr>
          <p:cNvSpPr txBox="1">
            <a:spLocks/>
          </p:cNvSpPr>
          <p:nvPr/>
        </p:nvSpPr>
        <p:spPr>
          <a:xfrm>
            <a:off x="1461135" y="265752"/>
            <a:ext cx="10138410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4.8 Trees, Shrubs, Vines &amp; Ground Cover</a:t>
            </a:r>
          </a:p>
        </p:txBody>
      </p:sp>
    </p:spTree>
    <p:extLst>
      <p:ext uri="{BB962C8B-B14F-4D97-AF65-F5344CB8AC3E}">
        <p14:creationId xmlns:p14="http://schemas.microsoft.com/office/powerpoint/2010/main" val="35879689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547813"/>
            <a:ext cx="12047220" cy="4905375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</a:rPr>
              <a:t>Conditions where practice applies</a:t>
            </a:r>
            <a:r>
              <a:rPr lang="en-US" sz="2600" dirty="0">
                <a:latin typeface="Arial" panose="020B0604020202020204" pitchFamily="34" charset="0"/>
              </a:rPr>
              <a:t>:</a:t>
            </a:r>
          </a:p>
          <a:p>
            <a:r>
              <a:rPr lang="en-US" sz="2600" dirty="0">
                <a:latin typeface="Arial" panose="020B0604020202020204" pitchFamily="34" charset="0"/>
              </a:rPr>
              <a:t>Where turf maintenance is difficult, such as shady, steep, or rocky slopes, where mowing is not feasible but vegetative stabilized surface areas are required.</a:t>
            </a:r>
          </a:p>
          <a:p>
            <a:r>
              <a:rPr lang="en-US" sz="2600" dirty="0">
                <a:latin typeface="Arial" panose="020B0604020202020204" pitchFamily="34" charset="0"/>
              </a:rPr>
              <a:t>Where ornamental landscape materials are desired for landscaping aesthetic purposes *(See Site Landscape Plans)</a:t>
            </a:r>
          </a:p>
          <a:p>
            <a:r>
              <a:rPr lang="en-US" sz="2600" dirty="0">
                <a:latin typeface="Arial" panose="020B0604020202020204" pitchFamily="34" charset="0"/>
              </a:rPr>
              <a:t>Where woody plants are desirable for soil conservation.</a:t>
            </a:r>
          </a:p>
          <a:p>
            <a:r>
              <a:rPr lang="en-US" sz="2600" dirty="0">
                <a:latin typeface="Arial" panose="020B0604020202020204" pitchFamily="34" charset="0"/>
              </a:rPr>
              <a:t>As a traffic-control (traffic calming) devices to direct pedestrians, vehicles and equipment to or from  an area, or to control access to an area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794506-E4C5-4FFE-81FD-A7788C776031}"/>
              </a:ext>
            </a:extLst>
          </p:cNvPr>
          <p:cNvSpPr txBox="1"/>
          <p:nvPr/>
        </p:nvSpPr>
        <p:spPr>
          <a:xfrm>
            <a:off x="3476254" y="1218941"/>
            <a:ext cx="6681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Trees, Shrubs, Vines, and Ground Cover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AA2DBDB-892D-4B20-92E0-BF66EDFCFBA7}"/>
              </a:ext>
            </a:extLst>
          </p:cNvPr>
          <p:cNvSpPr txBox="1">
            <a:spLocks/>
          </p:cNvSpPr>
          <p:nvPr/>
        </p:nvSpPr>
        <p:spPr>
          <a:xfrm>
            <a:off x="1461135" y="265752"/>
            <a:ext cx="10138410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4.8 Trees, Shrubs, Vines &amp; Ground Cover</a:t>
            </a:r>
          </a:p>
        </p:txBody>
      </p:sp>
    </p:spTree>
    <p:extLst>
      <p:ext uri="{BB962C8B-B14F-4D97-AF65-F5344CB8AC3E}">
        <p14:creationId xmlns:p14="http://schemas.microsoft.com/office/powerpoint/2010/main" val="2277657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8125" y="1963738"/>
            <a:ext cx="11715750" cy="4397375"/>
          </a:xfrm>
          <a:prstGeom prst="rect">
            <a:avLst/>
          </a:prstGeom>
          <a:noFill/>
        </p:spPr>
        <p:txBody>
          <a:bodyPr/>
          <a:lstStyle/>
          <a:p>
            <a:pPr marL="0" indent="0">
              <a:buNone/>
            </a:pPr>
            <a:endParaRPr lang="en-US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Types of Tree Plantings: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Bare-rooted seedlings – to be handled only while dormant in the winter, after leaf fall in autumn, with January being the optimum planting month.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Transplants (balled-and burlapped or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container-grown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trees or shrubs) planting from fall to winter is preferred (November to February)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AC078-557E-4AA3-9030-67ACC0BAC8F5}"/>
              </a:ext>
            </a:extLst>
          </p:cNvPr>
          <p:cNvSpPr txBox="1"/>
          <p:nvPr/>
        </p:nvSpPr>
        <p:spPr>
          <a:xfrm>
            <a:off x="3476254" y="1218941"/>
            <a:ext cx="66810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Trees, Shrubs, Vines, and Ground Cover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98053F-098B-4B4A-85E6-3E6599319D97}"/>
              </a:ext>
            </a:extLst>
          </p:cNvPr>
          <p:cNvSpPr txBox="1">
            <a:spLocks/>
          </p:cNvSpPr>
          <p:nvPr/>
        </p:nvSpPr>
        <p:spPr>
          <a:xfrm>
            <a:off x="1461135" y="265752"/>
            <a:ext cx="10138410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4.8 Trees, Shrubs, Vines &amp; Ground Cover</a:t>
            </a:r>
          </a:p>
        </p:txBody>
      </p:sp>
    </p:spTree>
    <p:extLst>
      <p:ext uri="{BB962C8B-B14F-4D97-AF65-F5344CB8AC3E}">
        <p14:creationId xmlns:p14="http://schemas.microsoft.com/office/powerpoint/2010/main" val="40353248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25E10B-7FDC-4615-86A1-4AFAEBFC212D}"/>
              </a:ext>
            </a:extLst>
          </p:cNvPr>
          <p:cNvSpPr/>
          <p:nvPr/>
        </p:nvSpPr>
        <p:spPr>
          <a:xfrm>
            <a:off x="411481" y="1691083"/>
            <a:ext cx="591798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Tree Planting - 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Tree preparation: protect roots, foliage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Site preparation: hole – 2 times as wide as root ball, same depth, discard subsoil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Setting the tree: set to as near to the original depth, backfill 1/2 w/ soil, water (daily schedule or irrigate), finish backfill, and create a watering basin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Supports: Use stakes and flexible straps or struts as required by Landscape Plan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Maintenance: mulching,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daily watering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fertilizer, and pruning dead roots or limbs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4ED11F-A5C4-47C4-A675-46058C282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466" y="1793524"/>
            <a:ext cx="4338535" cy="50644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238577-F094-4835-B132-942DB5F54B14}"/>
              </a:ext>
            </a:extLst>
          </p:cNvPr>
          <p:cNvSpPr txBox="1"/>
          <p:nvPr/>
        </p:nvSpPr>
        <p:spPr>
          <a:xfrm>
            <a:off x="3476255" y="1218942"/>
            <a:ext cx="5746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Trees, Shrubs, Vines, and Ground Cover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27177E-4DE6-47B0-9A31-FEADCE986106}"/>
              </a:ext>
            </a:extLst>
          </p:cNvPr>
          <p:cNvSpPr txBox="1">
            <a:spLocks/>
          </p:cNvSpPr>
          <p:nvPr/>
        </p:nvSpPr>
        <p:spPr>
          <a:xfrm>
            <a:off x="1461135" y="265752"/>
            <a:ext cx="10138410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4.8 Trees, Shrubs, Vines &amp; Ground Cover</a:t>
            </a:r>
          </a:p>
        </p:txBody>
      </p:sp>
    </p:spTree>
    <p:extLst>
      <p:ext uri="{BB962C8B-B14F-4D97-AF65-F5344CB8AC3E}">
        <p14:creationId xmlns:p14="http://schemas.microsoft.com/office/powerpoint/2010/main" val="27692804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grass, outdoor, ground, tree&#10;&#10;Description generated with very high confidence">
            <a:extLst>
              <a:ext uri="{FF2B5EF4-FFF2-40B4-BE49-F238E27FC236}">
                <a16:creationId xmlns:a16="http://schemas.microsoft.com/office/drawing/2014/main" id="{5F8B4B64-593E-4921-A15A-EA1A45C36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050" y="4217776"/>
            <a:ext cx="3653974" cy="26360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95BEDB-C5BD-447C-B44C-4479E08BA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786" y="1652311"/>
            <a:ext cx="3760262" cy="5201482"/>
          </a:xfrm>
          <a:prstGeom prst="rect">
            <a:avLst/>
          </a:prstGeom>
        </p:spPr>
      </p:pic>
      <p:pic>
        <p:nvPicPr>
          <p:cNvPr id="20" name="Picture 19" descr="A picture containing grass, outdoor, tree, field&#10;&#10;Description generated with very high confidence">
            <a:extLst>
              <a:ext uri="{FF2B5EF4-FFF2-40B4-BE49-F238E27FC236}">
                <a16:creationId xmlns:a16="http://schemas.microsoft.com/office/drawing/2014/main" id="{633F835F-54FA-4B24-AB78-40A59582A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1" y="1671851"/>
            <a:ext cx="3183546" cy="2674346"/>
          </a:xfrm>
          <a:prstGeom prst="rect">
            <a:avLst/>
          </a:prstGeom>
        </p:spPr>
      </p:pic>
      <p:pic>
        <p:nvPicPr>
          <p:cNvPr id="22" name="Picture 21" descr="A close up of a tree&#10;&#10;Description generated with very high confidence">
            <a:extLst>
              <a:ext uri="{FF2B5EF4-FFF2-40B4-BE49-F238E27FC236}">
                <a16:creationId xmlns:a16="http://schemas.microsoft.com/office/drawing/2014/main" id="{6AA341A6-FB2B-419D-A25A-088FF37DD0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12" y="4290748"/>
            <a:ext cx="3183545" cy="25927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CD08583-4A1C-433E-B90A-7F871A5F2586}"/>
              </a:ext>
            </a:extLst>
          </p:cNvPr>
          <p:cNvSpPr txBox="1"/>
          <p:nvPr/>
        </p:nvSpPr>
        <p:spPr>
          <a:xfrm>
            <a:off x="1683314" y="6359617"/>
            <a:ext cx="14980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No Support!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018614-9460-444F-BC52-774EE6B76325}"/>
              </a:ext>
            </a:extLst>
          </p:cNvPr>
          <p:cNvSpPr txBox="1"/>
          <p:nvPr/>
        </p:nvSpPr>
        <p:spPr>
          <a:xfrm>
            <a:off x="7842380" y="6364154"/>
            <a:ext cx="3556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Wood Frame Below Ground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6C2300-9472-46EF-8BFA-0892D8B97B3A}"/>
              </a:ext>
            </a:extLst>
          </p:cNvPr>
          <p:cNvSpPr txBox="1"/>
          <p:nvPr/>
        </p:nvSpPr>
        <p:spPr>
          <a:xfrm>
            <a:off x="4462776" y="6392193"/>
            <a:ext cx="2912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</a:rPr>
              <a:t>Wood Support System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0DD632-595A-4E9E-A71F-0FF9B26572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0610" y="5073301"/>
            <a:ext cx="696807" cy="52669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140578D-9ECD-49F2-A593-91331D715212}"/>
              </a:ext>
            </a:extLst>
          </p:cNvPr>
          <p:cNvSpPr txBox="1"/>
          <p:nvPr/>
        </p:nvSpPr>
        <p:spPr>
          <a:xfrm>
            <a:off x="818429" y="3852942"/>
            <a:ext cx="3111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</a:rPr>
              <a:t>Strut and Stake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058D01-A1F1-4A09-867A-90CD73DE632B}"/>
              </a:ext>
            </a:extLst>
          </p:cNvPr>
          <p:cNvSpPr txBox="1"/>
          <p:nvPr/>
        </p:nvSpPr>
        <p:spPr>
          <a:xfrm>
            <a:off x="4486468" y="1148603"/>
            <a:ext cx="3045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Supporting a Tree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24AC903-62AD-441B-A3A0-935748FA2F79}"/>
              </a:ext>
            </a:extLst>
          </p:cNvPr>
          <p:cNvSpPr txBox="1">
            <a:spLocks/>
          </p:cNvSpPr>
          <p:nvPr/>
        </p:nvSpPr>
        <p:spPr>
          <a:xfrm>
            <a:off x="1461135" y="265752"/>
            <a:ext cx="10138410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4.8 Trees, Shrubs, Vines &amp; Ground Cover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EF8D8B-9E7B-489C-85A6-3DABAA321C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9050" y="1602235"/>
            <a:ext cx="3653974" cy="274396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E8578A9-680B-448A-87AE-5D96437194D3}"/>
              </a:ext>
            </a:extLst>
          </p:cNvPr>
          <p:cNvSpPr txBox="1"/>
          <p:nvPr/>
        </p:nvSpPr>
        <p:spPr>
          <a:xfrm>
            <a:off x="7850673" y="3946087"/>
            <a:ext cx="3230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</a:rPr>
              <a:t>Two Lodge Pole System</a:t>
            </a:r>
          </a:p>
        </p:txBody>
      </p:sp>
    </p:spTree>
    <p:extLst>
      <p:ext uri="{BB962C8B-B14F-4D97-AF65-F5344CB8AC3E}">
        <p14:creationId xmlns:p14="http://schemas.microsoft.com/office/powerpoint/2010/main" val="10518659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1EBBF59-25FD-4ADA-BC42-9079011BC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72" y="1698387"/>
            <a:ext cx="9515456" cy="515483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595048-AEEB-4308-A3FF-9F2A59EDBD62}"/>
              </a:ext>
            </a:extLst>
          </p:cNvPr>
          <p:cNvSpPr txBox="1"/>
          <p:nvPr/>
        </p:nvSpPr>
        <p:spPr>
          <a:xfrm>
            <a:off x="1338272" y="1716564"/>
            <a:ext cx="4263656" cy="224676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 Not Nail Supports Into the Tree!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Introduces rot, insects, and pathogens</a:t>
            </a:r>
          </a:p>
          <a:p>
            <a:pPr algn="ctr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How much do you pay for a palm tree these days? $$$$$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28EA0C-9E26-47F7-ACD0-75832D7648B8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28516038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993595E-FC06-4A44-88A6-E9CA00DBF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371449"/>
            <a:ext cx="5422947" cy="32397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4A7FB1-246E-4756-B959-95C0A8611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47" y="1366379"/>
            <a:ext cx="4829763" cy="549162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88CA349-6A84-4856-9B17-52F5BD8B3F5A}"/>
              </a:ext>
            </a:extLst>
          </p:cNvPr>
          <p:cNvSpPr/>
          <p:nvPr/>
        </p:nvSpPr>
        <p:spPr>
          <a:xfrm>
            <a:off x="800101" y="4752282"/>
            <a:ext cx="542294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Watering is essential for tree survival after transplant. Trees are an expensive investment – protect them!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A364A7D-A70B-4C16-A5F7-501A283F16ED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25929024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DB49A52-FF8B-442E-87D7-200108B37DAE}"/>
              </a:ext>
            </a:extLst>
          </p:cNvPr>
          <p:cNvSpPr txBox="1"/>
          <p:nvPr/>
        </p:nvSpPr>
        <p:spPr>
          <a:xfrm>
            <a:off x="146685" y="1348800"/>
            <a:ext cx="1189863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Protection of desirable trees from mechanical and other injury during land-disturbing activities and construction activities.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ensure survival of desirable trees where they will be effective for erosion and sediment control.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For watershed protection (green belt or conservation area).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Desirable for landscape or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protected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under the </a:t>
            </a:r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Development Regulations or Codes (LDR or LDC)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of your local City or County Land Use Office or Planning Office – be sure to contact for further information regarding local regulations for tree preservation and protection.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Dust and pollution control, noise reduction and buffer zone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Shade and other environmental benefits - temperature reduction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Where trees are near construction and land-disturbing activities.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9EC3778-B973-441E-99B1-A17B72F7E022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107368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178C67-EEF8-45D4-A0CF-A8CD00D42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747" y="1441059"/>
            <a:ext cx="4465674" cy="54169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4AF034-A237-40E9-B12B-8B34C91332AE}"/>
              </a:ext>
            </a:extLst>
          </p:cNvPr>
          <p:cNvSpPr txBox="1">
            <a:spLocks/>
          </p:cNvSpPr>
          <p:nvPr/>
        </p:nvSpPr>
        <p:spPr>
          <a:xfrm>
            <a:off x="1524000" y="1177395"/>
            <a:ext cx="9144000" cy="585788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</a:rPr>
              <a:t>Grooving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6E7E7A-6DAA-4DB3-9F51-A307481F2162}"/>
              </a:ext>
            </a:extLst>
          </p:cNvPr>
          <p:cNvSpPr/>
          <p:nvPr/>
        </p:nvSpPr>
        <p:spPr>
          <a:xfrm>
            <a:off x="266700" y="2598003"/>
            <a:ext cx="67398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Smaller cuts done w/ side attachment; 1 - 3” deep, 6 - 15” on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Should be recut as steps fill in on active slopes, otherwise planted immediately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D569B7C-34F2-4A6E-BAF6-B0FD73F6C904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2909998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EF8DA57-47AF-48EC-B4F3-B2B5809F223D}"/>
              </a:ext>
            </a:extLst>
          </p:cNvPr>
          <p:cNvSpPr txBox="1"/>
          <p:nvPr/>
        </p:nvSpPr>
        <p:spPr>
          <a:xfrm>
            <a:off x="489585" y="1227510"/>
            <a:ext cx="11212830" cy="559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</a:rPr>
              <a:t>Specifications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Determine trees to be preserved and cleared up front: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Identify Limits of Disturbance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Identify Critical Root Zone (CRZ)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Only save trees with less than 1/3 CRZ disturbance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Marking: physically mark trees for removal, use signs and fencing to protect trees to be saved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equipment, materials, etc. in CRZ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Discuss tree protection at pre-construction meeting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alternative construction techniques near trees where possible: boring/tunneling, light equipment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preservation techniques for trees with some CRZ impacts: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root pruning, irrigation, mulch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caution with grade changes: wells, walls, fill on roots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 an arborist to prune damaged trees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B504B55-173D-47FA-97C8-0F6079A129B1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13403682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10D7A6-8881-46A5-81C5-26A1DFFC9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601" y="1291590"/>
            <a:ext cx="6889864" cy="556641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227038-C02D-4FA2-85A0-B89E9ACBA1C6}"/>
              </a:ext>
            </a:extLst>
          </p:cNvPr>
          <p:cNvSpPr txBox="1"/>
          <p:nvPr/>
        </p:nvSpPr>
        <p:spPr>
          <a:xfrm>
            <a:off x="902970" y="1827797"/>
            <a:ext cx="5865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Critical Root Zone (CRZ) = 1-foot radius from base of tree for every inch of Diameter at Breast Height (DBH)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AFF640-815B-4E61-A544-4BF4C515A179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31119980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B3728571-72D0-8746-82CF-58ECEE4A8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80" y="1257269"/>
            <a:ext cx="7467640" cy="560073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D654093-30B8-44B2-AAD6-0E968FB327B5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38436799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FA968C2-73AC-4BE1-BFDA-6820FC67F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35" y="1615374"/>
            <a:ext cx="9422130" cy="52426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CC7052-66C8-44B3-8DD9-63CDCF286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5947">
            <a:off x="7164053" y="4069002"/>
            <a:ext cx="1656011" cy="118918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66CA015-9ABA-4710-A1C9-87143BB7C334}"/>
              </a:ext>
            </a:extLst>
          </p:cNvPr>
          <p:cNvSpPr/>
          <p:nvPr/>
        </p:nvSpPr>
        <p:spPr>
          <a:xfrm>
            <a:off x="6522672" y="1617763"/>
            <a:ext cx="4284393" cy="132343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Ideally placed outside Critical Root Zone (CRZ) but encroaching no more than 1/3 into the CRZ. 8-foot minimum from trunk for any tree.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558F23-3F02-48D4-90CB-A946D92A7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0850" y="5834906"/>
            <a:ext cx="1076400" cy="918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A56E18-177F-46AA-9382-D2EDFD4F9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1876" y="3711193"/>
            <a:ext cx="1297427" cy="9816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1726FA-F56A-471E-B504-D76CF6E06C16}"/>
              </a:ext>
            </a:extLst>
          </p:cNvPr>
          <p:cNvSpPr txBox="1"/>
          <p:nvPr/>
        </p:nvSpPr>
        <p:spPr>
          <a:xfrm>
            <a:off x="3370991" y="1137241"/>
            <a:ext cx="5450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Tree Protection and Preservation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01FA76-2C46-4CF7-99E2-24653E1B9CC3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38726318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EDF074-6CB3-4EF5-9BFC-80AA2F894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81" y="1396904"/>
            <a:ext cx="3588940" cy="546109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2F4FB4-BBEF-43C2-AD57-6CD381A65E04}"/>
              </a:ext>
            </a:extLst>
          </p:cNvPr>
          <p:cNvSpPr/>
          <p:nvPr/>
        </p:nvSpPr>
        <p:spPr>
          <a:xfrm>
            <a:off x="1713927" y="6022146"/>
            <a:ext cx="29497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ON ROOTS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CE6C88-16EC-462E-827E-97C284AE1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21" y="1396905"/>
            <a:ext cx="6720303" cy="41608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5CC213-D491-4499-93F9-7D6F03866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014" y="4231979"/>
            <a:ext cx="926672" cy="7011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803DEF-EE4C-44E4-8498-AC9C37412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8751" y="4147301"/>
            <a:ext cx="915874" cy="78577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C08DB49-51B3-4F20-AE3F-57FE9ECD5E35}"/>
              </a:ext>
            </a:extLst>
          </p:cNvPr>
          <p:cNvSpPr/>
          <p:nvPr/>
        </p:nvSpPr>
        <p:spPr>
          <a:xfrm>
            <a:off x="5241223" y="5475770"/>
            <a:ext cx="585969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Retaining Wall For Grade Changes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B9B2C10-4378-4108-8B85-1203BF55F62F}"/>
              </a:ext>
            </a:extLst>
          </p:cNvPr>
          <p:cNvSpPr txBox="1">
            <a:spLocks/>
          </p:cNvSpPr>
          <p:nvPr/>
        </p:nvSpPr>
        <p:spPr>
          <a:xfrm>
            <a:off x="1859757" y="265752"/>
            <a:ext cx="8472487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4.9 Tree Protection &amp; Preservation</a:t>
            </a:r>
          </a:p>
        </p:txBody>
      </p:sp>
    </p:spTree>
    <p:extLst>
      <p:ext uri="{BB962C8B-B14F-4D97-AF65-F5344CB8AC3E}">
        <p14:creationId xmlns:p14="http://schemas.microsoft.com/office/powerpoint/2010/main" val="2516371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819A1EE-B191-4746-90D1-E9310B1C64B2}"/>
              </a:ext>
            </a:extLst>
          </p:cNvPr>
          <p:cNvSpPr txBox="1"/>
          <p:nvPr/>
        </p:nvSpPr>
        <p:spPr>
          <a:xfrm>
            <a:off x="592694" y="1725491"/>
            <a:ext cx="1100661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The use of vegetation in protecting and stabilizing stream banks.</a:t>
            </a:r>
          </a:p>
          <a:p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To protect stream banks from the erosive forces of flowing water.</a:t>
            </a:r>
          </a:p>
          <a:p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 where practice applies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Along creeks, streams, rivers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Bank-full flow velocity &lt; 5 ft. / sec. &amp; soils are erosion resistant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Above 5 ft. / sec. , structures are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This practice does not apply where tidal conditions are present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96B254-F942-48DC-83FC-567C3F13B4B5}"/>
              </a:ext>
            </a:extLst>
          </p:cNvPr>
          <p:cNvSpPr txBox="1">
            <a:spLocks/>
          </p:cNvSpPr>
          <p:nvPr/>
        </p:nvSpPr>
        <p:spPr>
          <a:xfrm>
            <a:off x="1625204" y="347248"/>
            <a:ext cx="10084593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4.10 Vegetative Streambank Stabilization</a:t>
            </a:r>
          </a:p>
        </p:txBody>
      </p:sp>
    </p:spTree>
    <p:extLst>
      <p:ext uri="{BB962C8B-B14F-4D97-AF65-F5344CB8AC3E}">
        <p14:creationId xmlns:p14="http://schemas.microsoft.com/office/powerpoint/2010/main" val="13207033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7C6EEE5-8638-4867-9378-FFC09BDFE27D}"/>
              </a:ext>
            </a:extLst>
          </p:cNvPr>
          <p:cNvSpPr txBox="1">
            <a:spLocks/>
          </p:cNvSpPr>
          <p:nvPr/>
        </p:nvSpPr>
        <p:spPr>
          <a:xfrm>
            <a:off x="1763151" y="1215195"/>
            <a:ext cx="9144000" cy="69056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Vegetative Streambank Stabilization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CD605-15E9-274E-8ECE-D88C76935F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279" y="1685432"/>
            <a:ext cx="6006974" cy="5081128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C88821A7-390F-3149-A8B0-3A10E35AE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747" y="1602578"/>
            <a:ext cx="6002070" cy="251895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33CC33"/>
                </a:solidFill>
                <a:latin typeface="Times New Roman" charset="0"/>
                <a:ea typeface="ＭＳ Ｐゴシック" charset="0"/>
              </a:rPr>
              <a:t>1</a:t>
            </a:r>
            <a:r>
              <a:rPr lang="en-US" sz="2400" kern="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. Aquatic plant zone - always flooded</a:t>
            </a:r>
          </a:p>
          <a:p>
            <a:pPr eaLnBrk="0" fontAlgn="base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33CC33"/>
                </a:solidFill>
                <a:latin typeface="Times New Roman" charset="0"/>
                <a:ea typeface="ＭＳ Ｐゴシック" charset="0"/>
              </a:rPr>
              <a:t>2</a:t>
            </a:r>
            <a:r>
              <a:rPr lang="en-US" sz="2400" kern="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. Herbaceous zone - flooded 1/2 year</a:t>
            </a:r>
          </a:p>
          <a:p>
            <a:pPr eaLnBrk="0" fontAlgn="base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33CC33"/>
                </a:solidFill>
                <a:latin typeface="Times New Roman" charset="0"/>
                <a:ea typeface="ＭＳ Ｐゴシック" charset="0"/>
              </a:rPr>
              <a:t>3</a:t>
            </a:r>
            <a:r>
              <a:rPr lang="en-US" sz="2400" kern="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. Shrub zone - yearly occasional flooding </a:t>
            </a:r>
          </a:p>
          <a:p>
            <a:pPr eaLnBrk="0" fontAlgn="base" hangingPunct="0">
              <a:lnSpc>
                <a:spcPct val="1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srgbClr val="33CC33"/>
                </a:solidFill>
                <a:latin typeface="Times New Roman" charset="0"/>
                <a:ea typeface="ＭＳ Ｐゴシック" charset="0"/>
              </a:rPr>
              <a:t>4</a:t>
            </a:r>
            <a:r>
              <a:rPr lang="en-US" sz="2400" kern="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. Tree zone - floods less than yearly</a:t>
            </a:r>
          </a:p>
        </p:txBody>
      </p:sp>
      <p:sp>
        <p:nvSpPr>
          <p:cNvPr id="13" name="Text Box 16">
            <a:extLst>
              <a:ext uri="{FF2B5EF4-FFF2-40B4-BE49-F238E27FC236}">
                <a16:creationId xmlns:a16="http://schemas.microsoft.com/office/drawing/2014/main" id="{AA349264-279D-0F4B-868D-2E436153D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1459" y="4112254"/>
            <a:ext cx="1676400" cy="336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0" kern="0" dirty="0">
                <a:solidFill>
                  <a:srgbClr val="000000"/>
                </a:solidFill>
              </a:rPr>
              <a:t>mean high water</a:t>
            </a:r>
          </a:p>
        </p:txBody>
      </p:sp>
      <p:sp>
        <p:nvSpPr>
          <p:cNvPr id="15" name="Text Box 18">
            <a:extLst>
              <a:ext uri="{FF2B5EF4-FFF2-40B4-BE49-F238E27FC236}">
                <a16:creationId xmlns:a16="http://schemas.microsoft.com/office/drawing/2014/main" id="{BFCF9048-26DE-CE43-8313-272E74418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348" y="4406152"/>
            <a:ext cx="1676400" cy="336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0" kern="0" dirty="0">
                <a:solidFill>
                  <a:srgbClr val="000000"/>
                </a:solidFill>
              </a:rPr>
              <a:t>mean water level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D1705B7B-CCF1-1848-89F6-7441EBE22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3984" y="4719917"/>
            <a:ext cx="1676400" cy="336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FFFF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0" kern="0" dirty="0">
                <a:solidFill>
                  <a:srgbClr val="000000"/>
                </a:solidFill>
              </a:rPr>
              <a:t>mean low water</a:t>
            </a:r>
          </a:p>
        </p:txBody>
      </p:sp>
      <p:pic>
        <p:nvPicPr>
          <p:cNvPr id="18" name="Picture 2" descr="NYMPHAEA">
            <a:extLst>
              <a:ext uri="{FF2B5EF4-FFF2-40B4-BE49-F238E27FC236}">
                <a16:creationId xmlns:a16="http://schemas.microsoft.com/office/drawing/2014/main" id="{33287523-3EC4-1646-A4C2-F4E4CC59B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151" y="4082375"/>
            <a:ext cx="3700833" cy="277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09F8302-E7C8-4A2A-B77B-E7F7A4237D39}"/>
              </a:ext>
            </a:extLst>
          </p:cNvPr>
          <p:cNvSpPr txBox="1">
            <a:spLocks/>
          </p:cNvSpPr>
          <p:nvPr/>
        </p:nvSpPr>
        <p:spPr>
          <a:xfrm>
            <a:off x="1625204" y="347248"/>
            <a:ext cx="10084593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4.10 Vegetative Streambank Stabilization</a:t>
            </a:r>
          </a:p>
        </p:txBody>
      </p:sp>
    </p:spTree>
    <p:extLst>
      <p:ext uri="{BB962C8B-B14F-4D97-AF65-F5344CB8AC3E}">
        <p14:creationId xmlns:p14="http://schemas.microsoft.com/office/powerpoint/2010/main" val="37539852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472300"/>
            <a:ext cx="8375952" cy="3443288"/>
          </a:xfrm>
          <a:prstGeom prst="rect">
            <a:avLst/>
          </a:prstGeom>
          <a:noFill/>
        </p:spPr>
        <p:txBody>
          <a:bodyPr/>
          <a:lstStyle/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</a:rPr>
              <a:t>Establishing zone 2 (herbaceous)</a:t>
            </a:r>
            <a:r>
              <a:rPr lang="en-US" sz="2600" dirty="0">
                <a:latin typeface="Arial" panose="020B0604020202020204" pitchFamily="34" charset="0"/>
              </a:rPr>
              <a:t>:</a:t>
            </a:r>
          </a:p>
          <a:p>
            <a:r>
              <a:rPr lang="en-US" sz="2600" dirty="0">
                <a:latin typeface="Arial" panose="020B0604020202020204" pitchFamily="34" charset="0"/>
              </a:rPr>
              <a:t>planting clumps</a:t>
            </a:r>
          </a:p>
          <a:p>
            <a:r>
              <a:rPr lang="en-US" sz="2600" dirty="0">
                <a:latin typeface="Arial" panose="020B0604020202020204" pitchFamily="34" charset="0"/>
              </a:rPr>
              <a:t>shoots, rhizomes, stem slips</a:t>
            </a:r>
          </a:p>
          <a:p>
            <a:r>
              <a:rPr lang="en-US" sz="2600" dirty="0">
                <a:latin typeface="Arial" panose="020B0604020202020204" pitchFamily="34" charset="0"/>
              </a:rPr>
              <a:t>wattles or reed rolls</a:t>
            </a:r>
          </a:p>
          <a:p>
            <a:r>
              <a:rPr lang="en-US" sz="2600" dirty="0">
                <a:latin typeface="Arial" panose="020B0604020202020204" pitchFamily="34" charset="0"/>
              </a:rPr>
              <a:t>Seeding</a:t>
            </a:r>
          </a:p>
          <a:p>
            <a:r>
              <a:rPr lang="en-US" sz="2600" dirty="0">
                <a:latin typeface="Arial" panose="020B0604020202020204" pitchFamily="34" charset="0"/>
              </a:rPr>
              <a:t>w/ riprap, cellular block, grid confinement systems</a:t>
            </a:r>
          </a:p>
        </p:txBody>
      </p:sp>
      <p:pic>
        <p:nvPicPr>
          <p:cNvPr id="9" name="Picture 8" descr="A picture containing grass, outdoor, fence, train&#10;&#10;Description generated with very high confidence">
            <a:extLst>
              <a:ext uri="{FF2B5EF4-FFF2-40B4-BE49-F238E27FC236}">
                <a16:creationId xmlns:a16="http://schemas.microsoft.com/office/drawing/2014/main" id="{199551CB-4AF8-4BC7-9331-04CED9BA0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980" y="1277249"/>
            <a:ext cx="3929777" cy="265273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034928E-C756-467B-B07D-E0B37D10032D}"/>
              </a:ext>
            </a:extLst>
          </p:cNvPr>
          <p:cNvSpPr txBox="1"/>
          <p:nvPr/>
        </p:nvSpPr>
        <p:spPr>
          <a:xfrm>
            <a:off x="8576310" y="3429000"/>
            <a:ext cx="2400300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Filtrexx Living Wall</a:t>
            </a:r>
          </a:p>
        </p:txBody>
      </p:sp>
      <p:pic>
        <p:nvPicPr>
          <p:cNvPr id="12" name="Picture 11" descr="A picture containing grass, outdoor, person&#10;&#10;Description generated with very high confidence">
            <a:extLst>
              <a:ext uri="{FF2B5EF4-FFF2-40B4-BE49-F238E27FC236}">
                <a16:creationId xmlns:a16="http://schemas.microsoft.com/office/drawing/2014/main" id="{64EC55B2-207C-4DE4-8433-0B02DD36ED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71892" y="3775568"/>
            <a:ext cx="2894246" cy="32861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F2E689-4B3B-4190-8D48-9EBAEE4965A7}"/>
              </a:ext>
            </a:extLst>
          </p:cNvPr>
          <p:cNvSpPr txBox="1"/>
          <p:nvPr/>
        </p:nvSpPr>
        <p:spPr>
          <a:xfrm>
            <a:off x="8576310" y="6248737"/>
            <a:ext cx="2620388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Flexamat</a:t>
            </a:r>
            <a:r>
              <a:rPr lang="en-US" sz="20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7" name="Picture 16" descr="A person that is standing in the grass&#10;&#10;Description generated with high confidence">
            <a:extLst>
              <a:ext uri="{FF2B5EF4-FFF2-40B4-BE49-F238E27FC236}">
                <a16:creationId xmlns:a16="http://schemas.microsoft.com/office/drawing/2014/main" id="{FD97373C-5E77-42E9-A20F-0E1F09060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4286684"/>
            <a:ext cx="3552826" cy="2558035"/>
          </a:xfrm>
          <a:prstGeom prst="rect">
            <a:avLst/>
          </a:prstGeom>
        </p:spPr>
      </p:pic>
      <p:pic>
        <p:nvPicPr>
          <p:cNvPr id="19" name="Picture 18" descr="A body of water&#10;&#10;Description generated with very high confidence">
            <a:extLst>
              <a:ext uri="{FF2B5EF4-FFF2-40B4-BE49-F238E27FC236}">
                <a16:creationId xmlns:a16="http://schemas.microsoft.com/office/drawing/2014/main" id="{7E807C7F-DA8C-4AF0-8DC2-33B516B38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107" y="4286684"/>
            <a:ext cx="3680615" cy="25447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9FB1262-1789-4308-9B5F-DA1BE5B13D40}"/>
              </a:ext>
            </a:extLst>
          </p:cNvPr>
          <p:cNvSpPr txBox="1"/>
          <p:nvPr/>
        </p:nvSpPr>
        <p:spPr>
          <a:xfrm>
            <a:off x="794120" y="6248737"/>
            <a:ext cx="2744298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Reed Wattle Installed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471D54-0BC5-44D3-8AA9-7049F4288586}"/>
              </a:ext>
            </a:extLst>
          </p:cNvPr>
          <p:cNvSpPr txBox="1"/>
          <p:nvPr/>
        </p:nvSpPr>
        <p:spPr>
          <a:xfrm>
            <a:off x="4727522" y="6248737"/>
            <a:ext cx="3017775" cy="40011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</a:rPr>
              <a:t>Reed Wattle - Vegetated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4A81D1F-65E5-43EE-A2D8-AB24BEC1FB31}"/>
              </a:ext>
            </a:extLst>
          </p:cNvPr>
          <p:cNvSpPr/>
          <p:nvPr/>
        </p:nvSpPr>
        <p:spPr>
          <a:xfrm>
            <a:off x="3421230" y="5545951"/>
            <a:ext cx="1063292" cy="2795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6BCD59-0FFC-42CE-8AF4-3659A70AC08C}"/>
              </a:ext>
            </a:extLst>
          </p:cNvPr>
          <p:cNvSpPr txBox="1">
            <a:spLocks/>
          </p:cNvSpPr>
          <p:nvPr/>
        </p:nvSpPr>
        <p:spPr>
          <a:xfrm>
            <a:off x="1625204" y="347248"/>
            <a:ext cx="10084593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4.10 Vegetative Streambank Stabilization</a:t>
            </a:r>
          </a:p>
        </p:txBody>
      </p:sp>
    </p:spTree>
    <p:extLst>
      <p:ext uri="{BB962C8B-B14F-4D97-AF65-F5344CB8AC3E}">
        <p14:creationId xmlns:p14="http://schemas.microsoft.com/office/powerpoint/2010/main" val="19009172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A150A91-BE27-4942-B2B0-ECA8E9FFF29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248993" y="1485900"/>
            <a:ext cx="9694015" cy="53721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94C8073-E15B-4BE0-ABFD-03C0670068F4}"/>
              </a:ext>
            </a:extLst>
          </p:cNvPr>
          <p:cNvSpPr txBox="1">
            <a:spLocks/>
          </p:cNvSpPr>
          <p:nvPr/>
        </p:nvSpPr>
        <p:spPr>
          <a:xfrm>
            <a:off x="1625204" y="347248"/>
            <a:ext cx="10084593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4.10 Vegetative Streambank Stabilization</a:t>
            </a:r>
          </a:p>
        </p:txBody>
      </p:sp>
    </p:spTree>
    <p:extLst>
      <p:ext uri="{BB962C8B-B14F-4D97-AF65-F5344CB8AC3E}">
        <p14:creationId xmlns:p14="http://schemas.microsoft.com/office/powerpoint/2010/main" val="33472350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79601"/>
            <a:ext cx="5468112" cy="4393184"/>
          </a:xfrm>
          <a:prstGeom prst="rect">
            <a:avLst/>
          </a:prstGeom>
          <a:noFill/>
        </p:spPr>
        <p:txBody>
          <a:bodyPr/>
          <a:lstStyle/>
          <a:p>
            <a:pPr marL="0" indent="0">
              <a:buNone/>
            </a:pP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Establishing zone 3 (shrubs)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seeding &amp; sodding: staples, blankets, nets</a:t>
            </a:r>
          </a:p>
          <a:p>
            <a:pPr lvl="0"/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cuttings &amp; seedlings</a:t>
            </a:r>
          </a:p>
          <a:p>
            <a:pPr lvl="0"/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600" dirty="0"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Work with the seasons, and plant during low flow!</a:t>
            </a:r>
          </a:p>
          <a:p>
            <a:pPr marL="0" indent="0">
              <a:buNone/>
            </a:pPr>
            <a:endParaRPr lang="en-US" sz="260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96618F-0C1E-44FD-8BAD-10042A5AE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980" y="1263711"/>
            <a:ext cx="6154817" cy="559429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3EE284-B215-4E55-AE29-77502DD3FFFD}"/>
              </a:ext>
            </a:extLst>
          </p:cNvPr>
          <p:cNvSpPr txBox="1">
            <a:spLocks/>
          </p:cNvSpPr>
          <p:nvPr/>
        </p:nvSpPr>
        <p:spPr>
          <a:xfrm>
            <a:off x="1625204" y="347248"/>
            <a:ext cx="10084593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4.10 Vegetative Streambank Stabilization</a:t>
            </a:r>
          </a:p>
        </p:txBody>
      </p:sp>
    </p:spTree>
    <p:extLst>
      <p:ext uri="{BB962C8B-B14F-4D97-AF65-F5344CB8AC3E}">
        <p14:creationId xmlns:p14="http://schemas.microsoft.com/office/powerpoint/2010/main" val="61183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F9BDBE-0CE8-4274-9AD2-E2EC0CB7AE3B}"/>
              </a:ext>
            </a:extLst>
          </p:cNvPr>
          <p:cNvSpPr txBox="1">
            <a:spLocks/>
          </p:cNvSpPr>
          <p:nvPr/>
        </p:nvSpPr>
        <p:spPr>
          <a:xfrm>
            <a:off x="1524000" y="1177395"/>
            <a:ext cx="9144000" cy="585788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Arial" panose="020B0604020202020204" pitchFamily="34" charset="0"/>
              </a:rPr>
              <a:t>Terracing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71E9B5-9FDF-401B-8587-4A8AA1C31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44979"/>
            <a:ext cx="5779879" cy="464831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3E15F2E-1637-4B46-BFEA-7A21FB27A6DE}"/>
              </a:ext>
            </a:extLst>
          </p:cNvPr>
          <p:cNvSpPr/>
          <p:nvPr/>
        </p:nvSpPr>
        <p:spPr>
          <a:xfrm>
            <a:off x="114300" y="2782670"/>
            <a:ext cx="62978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Largest cut type; 6 - 7’ bench, 25 -30’ vertical separation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Often part of final landscaping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Allows for planting of larger shrubs and trees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6AC60F-CEF7-46D8-9859-472BA5AAEFC4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16362213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8E3202-EC7D-43D2-847A-83FCEFBB1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56" y="2083686"/>
            <a:ext cx="6456288" cy="4739962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5199902-AEF9-494B-965E-757E9B22EE75}"/>
              </a:ext>
            </a:extLst>
          </p:cNvPr>
          <p:cNvSpPr txBox="1">
            <a:spLocks/>
          </p:cNvSpPr>
          <p:nvPr/>
        </p:nvSpPr>
        <p:spPr>
          <a:xfrm>
            <a:off x="3718560" y="409575"/>
            <a:ext cx="4754880" cy="687705"/>
          </a:xfrm>
          <a:prstGeom prst="rect">
            <a:avLst/>
          </a:prstGeom>
          <a:noFill/>
        </p:spPr>
        <p:txBody>
          <a:bodyPr>
            <a:normAutofit fontScale="925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4 Review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139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69C921-CD31-4D4F-B355-0A20E00B88A3}"/>
              </a:ext>
            </a:extLst>
          </p:cNvPr>
          <p:cNvSpPr txBox="1"/>
          <p:nvPr/>
        </p:nvSpPr>
        <p:spPr>
          <a:xfrm>
            <a:off x="228600" y="1784929"/>
            <a:ext cx="11601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The three purposes of soil roughening are:</a:t>
            </a:r>
          </a:p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1) Aid in establishment of vegetative cover</a:t>
            </a:r>
          </a:p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2) Reduce runoff velocity &amp; increase infiltration</a:t>
            </a:r>
          </a:p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3) Reduce erosion and provide for sediment trapping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041F13-30D9-4CB7-AA4D-7B121EF54756}"/>
              </a:ext>
            </a:extLst>
          </p:cNvPr>
          <p:cNvSpPr txBox="1"/>
          <p:nvPr/>
        </p:nvSpPr>
        <p:spPr>
          <a:xfrm>
            <a:off x="228600" y="3345733"/>
            <a:ext cx="11601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The purpose of _________ is to provide a suitable growth medium for final site stabilization with vegetation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88B58D-F5D4-4580-B26A-DFF32052D9BC}"/>
              </a:ext>
            </a:extLst>
          </p:cNvPr>
          <p:cNvSpPr/>
          <p:nvPr/>
        </p:nvSpPr>
        <p:spPr>
          <a:xfrm>
            <a:off x="2486982" y="3307739"/>
            <a:ext cx="19176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topsoiling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CC4555-00C6-4AA6-9CCC-064141EC5285}"/>
              </a:ext>
            </a:extLst>
          </p:cNvPr>
          <p:cNvSpPr txBox="1"/>
          <p:nvPr/>
        </p:nvSpPr>
        <p:spPr>
          <a:xfrm>
            <a:off x="241533" y="4527572"/>
            <a:ext cx="11490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The subgrade should be prepared by _______ or _________ to insure bonding of the topsoil with the subsoil.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15B8E2-B59B-414F-80AA-859B42298F0D}"/>
              </a:ext>
            </a:extLst>
          </p:cNvPr>
          <p:cNvSpPr txBox="1"/>
          <p:nvPr/>
        </p:nvSpPr>
        <p:spPr>
          <a:xfrm>
            <a:off x="5501827" y="4551724"/>
            <a:ext cx="147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6"/>
                </a:solidFill>
                <a:latin typeface="Arial" panose="020B0604020202020204" pitchFamily="34" charset="0"/>
              </a:rPr>
              <a:t>discing</a:t>
            </a:r>
            <a:endParaRPr lang="en-US" sz="2400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1D165C-A7E0-40D6-BCD7-23FCD731F5EC}"/>
              </a:ext>
            </a:extLst>
          </p:cNvPr>
          <p:cNvSpPr txBox="1"/>
          <p:nvPr/>
        </p:nvSpPr>
        <p:spPr>
          <a:xfrm>
            <a:off x="7187051" y="4527572"/>
            <a:ext cx="1915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scarifying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9348FA-9EE7-405C-98BD-804172877334}"/>
              </a:ext>
            </a:extLst>
          </p:cNvPr>
          <p:cNvSpPr txBox="1"/>
          <p:nvPr/>
        </p:nvSpPr>
        <p:spPr>
          <a:xfrm>
            <a:off x="228600" y="5709411"/>
            <a:ext cx="11601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Areas that are at rough grade for 7 days or more should receive _________ seeding immediately.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E242E1-F751-47CC-AB4A-56C4BA3B790E}"/>
              </a:ext>
            </a:extLst>
          </p:cNvPr>
          <p:cNvSpPr txBox="1"/>
          <p:nvPr/>
        </p:nvSpPr>
        <p:spPr>
          <a:xfrm>
            <a:off x="8966076" y="5680515"/>
            <a:ext cx="2025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temporary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D2EAE75-7088-4B33-A77F-F562436F6ED2}"/>
              </a:ext>
            </a:extLst>
          </p:cNvPr>
          <p:cNvSpPr txBox="1">
            <a:spLocks/>
          </p:cNvSpPr>
          <p:nvPr/>
        </p:nvSpPr>
        <p:spPr>
          <a:xfrm>
            <a:off x="3108960" y="409575"/>
            <a:ext cx="5364480" cy="687705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4 Review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41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/>
      <p:bldP spid="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6B4CA-66A4-4148-8B93-345FDD41599C}"/>
              </a:ext>
            </a:extLst>
          </p:cNvPr>
          <p:cNvSpPr txBox="1">
            <a:spLocks/>
          </p:cNvSpPr>
          <p:nvPr/>
        </p:nvSpPr>
        <p:spPr>
          <a:xfrm>
            <a:off x="3246120" y="409575"/>
            <a:ext cx="5227320" cy="687705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4 Review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0249D-E53E-4F74-8E55-E9F4E8E6B686}"/>
              </a:ext>
            </a:extLst>
          </p:cNvPr>
          <p:cNvSpPr txBox="1"/>
          <p:nvPr/>
        </p:nvSpPr>
        <p:spPr>
          <a:xfrm>
            <a:off x="329565" y="1346798"/>
            <a:ext cx="11532870" cy="5231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 three soil conditioners: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two soil amendments often required prior to permanent seeding: ______________.    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stand of vegetation is considered fully established after ___ year.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sodding a slope, strips should be laid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contour. Joints should be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Start from the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 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work toward the ___.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8DB77E-DED0-4A70-B226-64EDA9E5BCBE}"/>
              </a:ext>
            </a:extLst>
          </p:cNvPr>
          <p:cNvSpPr txBox="1"/>
          <p:nvPr/>
        </p:nvSpPr>
        <p:spPr>
          <a:xfrm>
            <a:off x="329565" y="1843123"/>
            <a:ext cx="486062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peat </a:t>
            </a:r>
          </a:p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</a:p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vermiculite </a:t>
            </a:r>
          </a:p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rotted manure </a:t>
            </a:r>
          </a:p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sawdust </a:t>
            </a:r>
          </a:p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treated sewage sludge (biosolids)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6F6518-A26A-4CE0-9850-E9C2C0DB9CE9}"/>
              </a:ext>
            </a:extLst>
          </p:cNvPr>
          <p:cNvSpPr txBox="1"/>
          <p:nvPr/>
        </p:nvSpPr>
        <p:spPr>
          <a:xfrm>
            <a:off x="329565" y="4753094"/>
            <a:ext cx="2540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fertilizer and lime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387460-8220-40AC-9674-FC89CB95F050}"/>
              </a:ext>
            </a:extLst>
          </p:cNvPr>
          <p:cNvSpPr txBox="1"/>
          <p:nvPr/>
        </p:nvSpPr>
        <p:spPr>
          <a:xfrm>
            <a:off x="8125301" y="5214759"/>
            <a:ext cx="6962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A0A769-53E1-457E-AE92-931CE395631B}"/>
              </a:ext>
            </a:extLst>
          </p:cNvPr>
          <p:cNvSpPr txBox="1"/>
          <p:nvPr/>
        </p:nvSpPr>
        <p:spPr>
          <a:xfrm>
            <a:off x="6369368" y="5676424"/>
            <a:ext cx="10029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along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A8C1C0-528D-47B2-879F-4F14806E7C41}"/>
              </a:ext>
            </a:extLst>
          </p:cNvPr>
          <p:cNvSpPr txBox="1"/>
          <p:nvPr/>
        </p:nvSpPr>
        <p:spPr>
          <a:xfrm>
            <a:off x="329565" y="6116373"/>
            <a:ext cx="16602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staggered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111CC2-D87E-40DD-A2CA-969B013B760C}"/>
              </a:ext>
            </a:extLst>
          </p:cNvPr>
          <p:cNvSpPr txBox="1"/>
          <p:nvPr/>
        </p:nvSpPr>
        <p:spPr>
          <a:xfrm>
            <a:off x="3761900" y="6105515"/>
            <a:ext cx="4860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bottom                                    top</a:t>
            </a:r>
            <a:endParaRPr lang="en-US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6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10" grpId="0"/>
      <p:bldP spid="12" grpId="0"/>
      <p:bldP spid="14" grpId="0"/>
      <p:bldP spid="1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77BC0C64-94FA-44B3-9573-88BE3BEAC041}" type="slidenum">
              <a:rPr lang="en-US" smtClean="0">
                <a:latin typeface="Arial" panose="020B0604020202020204" pitchFamily="34" charset="0"/>
              </a:rPr>
              <a:t>63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BF5653-3584-445A-B681-3CF26A0A6B30}"/>
              </a:ext>
            </a:extLst>
          </p:cNvPr>
          <p:cNvSpPr txBox="1"/>
          <p:nvPr/>
        </p:nvSpPr>
        <p:spPr>
          <a:xfrm>
            <a:off x="1675002" y="1817790"/>
            <a:ext cx="6773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List (at least) three beneficial functions of mulch: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447F89-4689-49C8-830B-B5A23344EC6C}"/>
              </a:ext>
            </a:extLst>
          </p:cNvPr>
          <p:cNvSpPr txBox="1"/>
          <p:nvPr/>
        </p:nvSpPr>
        <p:spPr>
          <a:xfrm>
            <a:off x="1675003" y="2112354"/>
            <a:ext cx="52341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1) Protects soil from raindrop erosion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CBF270-3876-46FE-8243-A681FA2278C3}"/>
              </a:ext>
            </a:extLst>
          </p:cNvPr>
          <p:cNvSpPr txBox="1"/>
          <p:nvPr/>
        </p:nvSpPr>
        <p:spPr>
          <a:xfrm>
            <a:off x="1675003" y="2406918"/>
            <a:ext cx="4293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2) Moderates soil temperature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9EA40E-B0FD-4755-ABBB-0987912CB5E7}"/>
              </a:ext>
            </a:extLst>
          </p:cNvPr>
          <p:cNvSpPr txBox="1"/>
          <p:nvPr/>
        </p:nvSpPr>
        <p:spPr>
          <a:xfrm>
            <a:off x="1675002" y="2701482"/>
            <a:ext cx="3898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3) Moderates soil moisture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8BBC3C-BA1A-4F33-9C78-F213E93E0DD7}"/>
              </a:ext>
            </a:extLst>
          </p:cNvPr>
          <p:cNvSpPr txBox="1"/>
          <p:nvPr/>
        </p:nvSpPr>
        <p:spPr>
          <a:xfrm>
            <a:off x="1675003" y="2996046"/>
            <a:ext cx="5115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4) Reduces velocity of overland flow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55971E-77B0-42D0-9969-6896CFF2FF43}"/>
              </a:ext>
            </a:extLst>
          </p:cNvPr>
          <p:cNvSpPr txBox="1"/>
          <p:nvPr/>
        </p:nvSpPr>
        <p:spPr>
          <a:xfrm>
            <a:off x="1660255" y="3289659"/>
            <a:ext cx="5250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5) Improves soil texture and nutrients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186EA6-8905-4A0C-A9E3-BE9CC321C221}"/>
              </a:ext>
            </a:extLst>
          </p:cNvPr>
          <p:cNvSpPr txBox="1"/>
          <p:nvPr/>
        </p:nvSpPr>
        <p:spPr>
          <a:xfrm>
            <a:off x="1675003" y="3603123"/>
            <a:ext cx="3541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6) Control/reduce weeds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6B5D7C-57B3-4AF6-B9A3-2CF4D9E378D8}"/>
              </a:ext>
            </a:extLst>
          </p:cNvPr>
          <p:cNvSpPr txBox="1"/>
          <p:nvPr/>
        </p:nvSpPr>
        <p:spPr>
          <a:xfrm>
            <a:off x="400050" y="4121683"/>
            <a:ext cx="11384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Straw mulch should be applied at a rate of ______ lbs. per 1000 sq. ft.; ______ bales per 1000 sq. ft.; or _______ tons per acre.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DF1287-2891-4D20-8F14-0FB225B8C17C}"/>
              </a:ext>
            </a:extLst>
          </p:cNvPr>
          <p:cNvSpPr txBox="1"/>
          <p:nvPr/>
        </p:nvSpPr>
        <p:spPr>
          <a:xfrm>
            <a:off x="400050" y="5261483"/>
            <a:ext cx="10904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When installing erosion control nets or blankets, work from the ______ towards the ______.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B123DB-1213-4E12-9E4B-399A0068E82C}"/>
              </a:ext>
            </a:extLst>
          </p:cNvPr>
          <p:cNvSpPr txBox="1"/>
          <p:nvPr/>
        </p:nvSpPr>
        <p:spPr>
          <a:xfrm>
            <a:off x="6303834" y="4121683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70-90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9591F9-E593-4EF4-AD8A-74E1C3E6DFE2}"/>
              </a:ext>
            </a:extLst>
          </p:cNvPr>
          <p:cNvSpPr txBox="1"/>
          <p:nvPr/>
        </p:nvSpPr>
        <p:spPr>
          <a:xfrm>
            <a:off x="10062832" y="4121683"/>
            <a:ext cx="97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1.5 -2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2A1AC7-CB34-4F65-AA40-B1D6A2FF6E45}"/>
              </a:ext>
            </a:extLst>
          </p:cNvPr>
          <p:cNvSpPr txBox="1"/>
          <p:nvPr/>
        </p:nvSpPr>
        <p:spPr>
          <a:xfrm>
            <a:off x="3854307" y="4491015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1.5 - 2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227AB2-0F2B-48BA-B909-0128995A4F37}"/>
              </a:ext>
            </a:extLst>
          </p:cNvPr>
          <p:cNvSpPr txBox="1"/>
          <p:nvPr/>
        </p:nvSpPr>
        <p:spPr>
          <a:xfrm>
            <a:off x="887730" y="5632124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bottom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7E829F-4B72-419E-85D0-4C7A0A108053}"/>
              </a:ext>
            </a:extLst>
          </p:cNvPr>
          <p:cNvSpPr txBox="1"/>
          <p:nvPr/>
        </p:nvSpPr>
        <p:spPr>
          <a:xfrm>
            <a:off x="9148199" y="5261483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top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1DA26593-6E07-45B9-A236-9E3D16E3C6A7}"/>
              </a:ext>
            </a:extLst>
          </p:cNvPr>
          <p:cNvSpPr txBox="1">
            <a:spLocks/>
          </p:cNvSpPr>
          <p:nvPr/>
        </p:nvSpPr>
        <p:spPr>
          <a:xfrm>
            <a:off x="3108960" y="409575"/>
            <a:ext cx="5364480" cy="687705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4 Review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01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E6ED9D-80FB-42EC-95B9-7807454DE1BF}"/>
              </a:ext>
            </a:extLst>
          </p:cNvPr>
          <p:cNvSpPr txBox="1"/>
          <p:nvPr/>
        </p:nvSpPr>
        <p:spPr>
          <a:xfrm>
            <a:off x="457200" y="1985406"/>
            <a:ext cx="11304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Effective tree protection should be installed no closer than 8 feet or the ____________________ of the tree.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2CEC9-B2F2-4E65-A36C-986616DCEC81}"/>
              </a:ext>
            </a:extLst>
          </p:cNvPr>
          <p:cNvSpPr txBox="1"/>
          <p:nvPr/>
        </p:nvSpPr>
        <p:spPr>
          <a:xfrm>
            <a:off x="457200" y="3001068"/>
            <a:ext cx="11304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A good place for material storage, parking, and portable toilets is inside the tree protection zone. (True / False)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5252B5-A266-4806-896F-0DCE01540346}"/>
              </a:ext>
            </a:extLst>
          </p:cNvPr>
          <p:cNvSpPr txBox="1"/>
          <p:nvPr/>
        </p:nvSpPr>
        <p:spPr>
          <a:xfrm>
            <a:off x="521882" y="2369351"/>
            <a:ext cx="4262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Critical root zone (CRZ)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02B996-1ADC-4BD2-8382-83A3E26AEC3F}"/>
              </a:ext>
            </a:extLst>
          </p:cNvPr>
          <p:cNvSpPr txBox="1"/>
          <p:nvPr/>
        </p:nvSpPr>
        <p:spPr>
          <a:xfrm>
            <a:off x="2653174" y="3376419"/>
            <a:ext cx="19450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/>
                </a:solidFill>
                <a:latin typeface="Arial" panose="020B0604020202020204" pitchFamily="34" charset="0"/>
              </a:rPr>
              <a:t>      False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6E6B406-85C7-48C5-8A3E-616DA4BAF021}"/>
              </a:ext>
            </a:extLst>
          </p:cNvPr>
          <p:cNvSpPr txBox="1">
            <a:spLocks/>
          </p:cNvSpPr>
          <p:nvPr/>
        </p:nvSpPr>
        <p:spPr>
          <a:xfrm>
            <a:off x="3108960" y="409575"/>
            <a:ext cx="5364480" cy="687705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4 Review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15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45205" y="1240614"/>
            <a:ext cx="5101590" cy="684212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</a:rPr>
              <a:t>Tracking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E6C703-B42F-42A4-B031-A990744B5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136" y="1582720"/>
            <a:ext cx="3923414" cy="52166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8F7D6E-7CC7-4DA0-93C8-603427BCC522}"/>
              </a:ext>
            </a:extLst>
          </p:cNvPr>
          <p:cNvSpPr/>
          <p:nvPr/>
        </p:nvSpPr>
        <p:spPr>
          <a:xfrm>
            <a:off x="173865" y="2479941"/>
            <a:ext cx="66236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Slope driven over by tracked equipment to create small furrows; up &amp; down, not sideways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Only for actively worked slopes, otherwise temporary seed should be added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Rework daily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4BFF749-E237-468A-BF28-5C2E108057A9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506951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1030" descr="PC140020">
            <a:extLst>
              <a:ext uri="{FF2B5EF4-FFF2-40B4-BE49-F238E27FC236}">
                <a16:creationId xmlns:a16="http://schemas.microsoft.com/office/drawing/2014/main" id="{9676AA38-CB25-D94E-B198-3B49915F2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8"/>
          <a:stretch>
            <a:fillRect/>
          </a:stretch>
        </p:blipFill>
        <p:spPr bwMode="auto">
          <a:xfrm>
            <a:off x="5689939" y="1600200"/>
            <a:ext cx="49911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028" descr="PC050008">
            <a:extLst>
              <a:ext uri="{FF2B5EF4-FFF2-40B4-BE49-F238E27FC236}">
                <a16:creationId xmlns:a16="http://schemas.microsoft.com/office/drawing/2014/main" id="{A85CE8F3-ED3B-DA4D-A04C-C5F3E1AAA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/>
          <a:stretch>
            <a:fillRect/>
          </a:stretch>
        </p:blipFill>
        <p:spPr bwMode="auto">
          <a:xfrm>
            <a:off x="1546753" y="1635171"/>
            <a:ext cx="4800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84735" y="1174666"/>
            <a:ext cx="8822531" cy="52387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Track Up↑ and Down↓ - Not Round and Round!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E2D406A9-6913-4955-8FAD-9801121DCC40}"/>
              </a:ext>
            </a:extLst>
          </p:cNvPr>
          <p:cNvSpPr/>
          <p:nvPr/>
        </p:nvSpPr>
        <p:spPr>
          <a:xfrm rot="18949358">
            <a:off x="3399456" y="2337143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DA10D06D-558E-41F3-835F-2A3BB6D21533}"/>
              </a:ext>
            </a:extLst>
          </p:cNvPr>
          <p:cNvSpPr/>
          <p:nvPr/>
        </p:nvSpPr>
        <p:spPr>
          <a:xfrm>
            <a:off x="3602840" y="2545779"/>
            <a:ext cx="484632" cy="97840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94BDC1CA-2A3A-40FE-AA44-2FA9BA85F2CE}"/>
              </a:ext>
            </a:extLst>
          </p:cNvPr>
          <p:cNvSpPr/>
          <p:nvPr/>
        </p:nvSpPr>
        <p:spPr>
          <a:xfrm rot="18949358">
            <a:off x="3582867" y="1917655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A7943820-DAD5-450C-8214-ACECF8305606}"/>
              </a:ext>
            </a:extLst>
          </p:cNvPr>
          <p:cNvSpPr/>
          <p:nvPr/>
        </p:nvSpPr>
        <p:spPr>
          <a:xfrm rot="18949358">
            <a:off x="4084107" y="1864372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ardrop 14">
            <a:extLst>
              <a:ext uri="{FF2B5EF4-FFF2-40B4-BE49-F238E27FC236}">
                <a16:creationId xmlns:a16="http://schemas.microsoft.com/office/drawing/2014/main" id="{EBDF9EAD-F083-452E-8334-DF2B01891F01}"/>
              </a:ext>
            </a:extLst>
          </p:cNvPr>
          <p:cNvSpPr/>
          <p:nvPr/>
        </p:nvSpPr>
        <p:spPr>
          <a:xfrm rot="18949358">
            <a:off x="3901039" y="2307110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ardrop 15">
            <a:extLst>
              <a:ext uri="{FF2B5EF4-FFF2-40B4-BE49-F238E27FC236}">
                <a16:creationId xmlns:a16="http://schemas.microsoft.com/office/drawing/2014/main" id="{05CEBF72-260C-4072-B242-6650A2D4F0F3}"/>
              </a:ext>
            </a:extLst>
          </p:cNvPr>
          <p:cNvSpPr/>
          <p:nvPr/>
        </p:nvSpPr>
        <p:spPr>
          <a:xfrm rot="18949358">
            <a:off x="3081628" y="1835020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ardrop 16">
            <a:extLst>
              <a:ext uri="{FF2B5EF4-FFF2-40B4-BE49-F238E27FC236}">
                <a16:creationId xmlns:a16="http://schemas.microsoft.com/office/drawing/2014/main" id="{3CDDDDAF-2894-4DA3-AACE-91ED1C29AA3E}"/>
              </a:ext>
            </a:extLst>
          </p:cNvPr>
          <p:cNvSpPr/>
          <p:nvPr/>
        </p:nvSpPr>
        <p:spPr>
          <a:xfrm rot="18949358">
            <a:off x="4229828" y="2132266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ardrop 17">
            <a:extLst>
              <a:ext uri="{FF2B5EF4-FFF2-40B4-BE49-F238E27FC236}">
                <a16:creationId xmlns:a16="http://schemas.microsoft.com/office/drawing/2014/main" id="{2CC0D67A-89D3-4215-AC54-48B9822DD2D6}"/>
              </a:ext>
            </a:extLst>
          </p:cNvPr>
          <p:cNvSpPr/>
          <p:nvPr/>
        </p:nvSpPr>
        <p:spPr>
          <a:xfrm rot="18949358">
            <a:off x="3081627" y="2230695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id="{7240D890-6FF4-4265-9A8F-D05E79DC73EF}"/>
              </a:ext>
            </a:extLst>
          </p:cNvPr>
          <p:cNvSpPr/>
          <p:nvPr/>
        </p:nvSpPr>
        <p:spPr>
          <a:xfrm rot="18949358">
            <a:off x="3746925" y="3815318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0" name="Teardrop 19">
            <a:extLst>
              <a:ext uri="{FF2B5EF4-FFF2-40B4-BE49-F238E27FC236}">
                <a16:creationId xmlns:a16="http://schemas.microsoft.com/office/drawing/2014/main" id="{B72117BC-1FB7-41DE-B47B-1E39AC5C6016}"/>
              </a:ext>
            </a:extLst>
          </p:cNvPr>
          <p:cNvSpPr/>
          <p:nvPr/>
        </p:nvSpPr>
        <p:spPr>
          <a:xfrm rot="18949358">
            <a:off x="4084107" y="3501613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ardrop 20">
            <a:extLst>
              <a:ext uri="{FF2B5EF4-FFF2-40B4-BE49-F238E27FC236}">
                <a16:creationId xmlns:a16="http://schemas.microsoft.com/office/drawing/2014/main" id="{0482B377-8BD9-477E-B48E-214523BD965F}"/>
              </a:ext>
            </a:extLst>
          </p:cNvPr>
          <p:cNvSpPr/>
          <p:nvPr/>
        </p:nvSpPr>
        <p:spPr>
          <a:xfrm rot="18949358">
            <a:off x="3299662" y="3492853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EB375AD-E9DB-455C-931A-C797A1CB6217}"/>
              </a:ext>
            </a:extLst>
          </p:cNvPr>
          <p:cNvSpPr/>
          <p:nvPr/>
        </p:nvSpPr>
        <p:spPr>
          <a:xfrm rot="16200000">
            <a:off x="4978430" y="3457917"/>
            <a:ext cx="484632" cy="97840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533FE39E-F3CC-46F8-B55F-C421C744E920}"/>
              </a:ext>
            </a:extLst>
          </p:cNvPr>
          <p:cNvSpPr/>
          <p:nvPr/>
        </p:nvSpPr>
        <p:spPr>
          <a:xfrm rot="16200000" flipV="1">
            <a:off x="2365706" y="3360345"/>
            <a:ext cx="523875" cy="1070019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4" name="Teardrop 23">
            <a:extLst>
              <a:ext uri="{FF2B5EF4-FFF2-40B4-BE49-F238E27FC236}">
                <a16:creationId xmlns:a16="http://schemas.microsoft.com/office/drawing/2014/main" id="{FB7ABFAD-1AE0-4934-9C4B-DDC2FF262F1A}"/>
              </a:ext>
            </a:extLst>
          </p:cNvPr>
          <p:cNvSpPr/>
          <p:nvPr/>
        </p:nvSpPr>
        <p:spPr>
          <a:xfrm rot="18949358">
            <a:off x="6930220" y="2388238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E82E34D9-9026-4ADA-AEF0-E6BD615ED2B6}"/>
              </a:ext>
            </a:extLst>
          </p:cNvPr>
          <p:cNvSpPr/>
          <p:nvPr/>
        </p:nvSpPr>
        <p:spPr>
          <a:xfrm>
            <a:off x="7133604" y="2596874"/>
            <a:ext cx="484632" cy="97840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6" name="Teardrop 25">
            <a:extLst>
              <a:ext uri="{FF2B5EF4-FFF2-40B4-BE49-F238E27FC236}">
                <a16:creationId xmlns:a16="http://schemas.microsoft.com/office/drawing/2014/main" id="{FB634741-760C-45BF-B5B5-11D60B150A1E}"/>
              </a:ext>
            </a:extLst>
          </p:cNvPr>
          <p:cNvSpPr/>
          <p:nvPr/>
        </p:nvSpPr>
        <p:spPr>
          <a:xfrm rot="18949358">
            <a:off x="7113631" y="1968750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ardrop 26">
            <a:extLst>
              <a:ext uri="{FF2B5EF4-FFF2-40B4-BE49-F238E27FC236}">
                <a16:creationId xmlns:a16="http://schemas.microsoft.com/office/drawing/2014/main" id="{0C3370EE-6900-4E8A-A829-926F9762F3BF}"/>
              </a:ext>
            </a:extLst>
          </p:cNvPr>
          <p:cNvSpPr/>
          <p:nvPr/>
        </p:nvSpPr>
        <p:spPr>
          <a:xfrm rot="18949358">
            <a:off x="7614871" y="1915467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8" name="Teardrop 27">
            <a:extLst>
              <a:ext uri="{FF2B5EF4-FFF2-40B4-BE49-F238E27FC236}">
                <a16:creationId xmlns:a16="http://schemas.microsoft.com/office/drawing/2014/main" id="{2F05C146-B195-4F49-925F-341571E8ECD4}"/>
              </a:ext>
            </a:extLst>
          </p:cNvPr>
          <p:cNvSpPr/>
          <p:nvPr/>
        </p:nvSpPr>
        <p:spPr>
          <a:xfrm rot="18949358">
            <a:off x="7431803" y="2358205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ardrop 28">
            <a:extLst>
              <a:ext uri="{FF2B5EF4-FFF2-40B4-BE49-F238E27FC236}">
                <a16:creationId xmlns:a16="http://schemas.microsoft.com/office/drawing/2014/main" id="{16751126-7074-4CA5-96BF-EDB654C3E0AE}"/>
              </a:ext>
            </a:extLst>
          </p:cNvPr>
          <p:cNvSpPr/>
          <p:nvPr/>
        </p:nvSpPr>
        <p:spPr>
          <a:xfrm rot="18949358">
            <a:off x="6612392" y="1886115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30" name="Teardrop 29">
            <a:extLst>
              <a:ext uri="{FF2B5EF4-FFF2-40B4-BE49-F238E27FC236}">
                <a16:creationId xmlns:a16="http://schemas.microsoft.com/office/drawing/2014/main" id="{7E7AE7AF-7A19-4BDD-B1FF-BA00E9D7C253}"/>
              </a:ext>
            </a:extLst>
          </p:cNvPr>
          <p:cNvSpPr/>
          <p:nvPr/>
        </p:nvSpPr>
        <p:spPr>
          <a:xfrm rot="18949358">
            <a:off x="7760592" y="2183361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ardrop 30">
            <a:extLst>
              <a:ext uri="{FF2B5EF4-FFF2-40B4-BE49-F238E27FC236}">
                <a16:creationId xmlns:a16="http://schemas.microsoft.com/office/drawing/2014/main" id="{EBABCC8E-DA90-4C15-AA28-DEDC2B5282F4}"/>
              </a:ext>
            </a:extLst>
          </p:cNvPr>
          <p:cNvSpPr/>
          <p:nvPr/>
        </p:nvSpPr>
        <p:spPr>
          <a:xfrm rot="18949358">
            <a:off x="6612391" y="2281790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32" name="Teardrop 31">
            <a:extLst>
              <a:ext uri="{FF2B5EF4-FFF2-40B4-BE49-F238E27FC236}">
                <a16:creationId xmlns:a16="http://schemas.microsoft.com/office/drawing/2014/main" id="{5F63760C-0CDF-40E8-A708-CB1EC644ABAE}"/>
              </a:ext>
            </a:extLst>
          </p:cNvPr>
          <p:cNvSpPr/>
          <p:nvPr/>
        </p:nvSpPr>
        <p:spPr>
          <a:xfrm rot="18949358">
            <a:off x="7320602" y="3949105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33" name="Teardrop 32">
            <a:extLst>
              <a:ext uri="{FF2B5EF4-FFF2-40B4-BE49-F238E27FC236}">
                <a16:creationId xmlns:a16="http://schemas.microsoft.com/office/drawing/2014/main" id="{A333738F-CD68-4094-973A-663C27C1AB96}"/>
              </a:ext>
            </a:extLst>
          </p:cNvPr>
          <p:cNvSpPr/>
          <p:nvPr/>
        </p:nvSpPr>
        <p:spPr>
          <a:xfrm rot="18949358">
            <a:off x="7657784" y="3635400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34" name="Teardrop 33">
            <a:extLst>
              <a:ext uri="{FF2B5EF4-FFF2-40B4-BE49-F238E27FC236}">
                <a16:creationId xmlns:a16="http://schemas.microsoft.com/office/drawing/2014/main" id="{BF3FEAF2-2EAE-4914-B0EC-7851BE6BAD34}"/>
              </a:ext>
            </a:extLst>
          </p:cNvPr>
          <p:cNvSpPr/>
          <p:nvPr/>
        </p:nvSpPr>
        <p:spPr>
          <a:xfrm rot="18949358">
            <a:off x="6873339" y="3626640"/>
            <a:ext cx="254371" cy="263609"/>
          </a:xfrm>
          <a:prstGeom prst="teardrop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  <a:latin typeface="Arial" panose="020B0604020202020204" pitchFamily="34" charset="0"/>
            </a:endParaRPr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2C19637E-ED80-4809-B241-F30BFDA3DC70}"/>
              </a:ext>
            </a:extLst>
          </p:cNvPr>
          <p:cNvSpPr/>
          <p:nvPr/>
        </p:nvSpPr>
        <p:spPr>
          <a:xfrm rot="18443183">
            <a:off x="8083710" y="4130653"/>
            <a:ext cx="484632" cy="97840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12E2D030-88BD-45A9-925B-387B310B9797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3979280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48878" y="1239520"/>
            <a:ext cx="7294245" cy="558800"/>
          </a:xfrm>
          <a:prstGeom prst="rect">
            <a:avLst/>
          </a:prstGeom>
          <a:noFill/>
        </p:spPr>
        <p:txBody>
          <a:bodyPr/>
          <a:lstStyle/>
          <a:p>
            <a:pPr marL="0" indent="0" algn="ctr">
              <a:buNone/>
            </a:pPr>
            <a:r>
              <a:rPr lang="en-US" sz="3200" dirty="0">
                <a:latin typeface="Arial" panose="020B0604020202020204" pitchFamily="34" charset="0"/>
              </a:rPr>
              <a:t>Example of Combining Techniques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E3800F-6012-4249-B5F9-693AADE089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4" t="3467"/>
          <a:stretch/>
        </p:blipFill>
        <p:spPr>
          <a:xfrm>
            <a:off x="1524001" y="1938502"/>
            <a:ext cx="9143999" cy="49194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2A085E5-ACBD-4328-8299-5A288A01EF8A}"/>
              </a:ext>
            </a:extLst>
          </p:cNvPr>
          <p:cNvSpPr txBox="1">
            <a:spLocks/>
          </p:cNvSpPr>
          <p:nvPr/>
        </p:nvSpPr>
        <p:spPr>
          <a:xfrm>
            <a:off x="2784158" y="264711"/>
            <a:ext cx="6623685" cy="7683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 Surface Roughening</a:t>
            </a:r>
          </a:p>
        </p:txBody>
      </p:sp>
    </p:spTree>
    <p:extLst>
      <p:ext uri="{BB962C8B-B14F-4D97-AF65-F5344CB8AC3E}">
        <p14:creationId xmlns:p14="http://schemas.microsoft.com/office/powerpoint/2010/main" val="75305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2B5E8"/>
      </a:accent1>
      <a:accent2>
        <a:srgbClr val="C7E9FA"/>
      </a:accent2>
      <a:accent3>
        <a:srgbClr val="117AC0"/>
      </a:accent3>
      <a:accent4>
        <a:srgbClr val="0153A0"/>
      </a:accent4>
      <a:accent5>
        <a:srgbClr val="243F78"/>
      </a:accent5>
      <a:accent6>
        <a:srgbClr val="2E527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G-DEP MasterSlides Template_v11022021-" id="{2B5C3F11-2D1C-0346-A05B-D8DF9C08BE0F}" vid="{58A7D8D1-8D2E-114E-82D1-FACBD2697E5E}"/>
    </a:ext>
  </a:extLst>
</a:theme>
</file>

<file path=ppt/theme/theme2.xml><?xml version="1.0" encoding="utf-8"?>
<a:theme xmlns:a="http://schemas.openxmlformats.org/drawingml/2006/main" name="2_Office Theme">
  <a:themeElements>
    <a:clrScheme name="DEP Color Palet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35132"/>
      </a:accent1>
      <a:accent2>
        <a:srgbClr val="F4D23B"/>
      </a:accent2>
      <a:accent3>
        <a:srgbClr val="53B7E8"/>
      </a:accent3>
      <a:accent4>
        <a:srgbClr val="41453B"/>
      </a:accent4>
      <a:accent5>
        <a:srgbClr val="ABE1FA"/>
      </a:accent5>
      <a:accent6>
        <a:srgbClr val="0075AC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Demi"/>
        <a:ea typeface=""/>
        <a:cs typeface=""/>
      </a:majorFont>
      <a:minorFont>
        <a:latin typeface="Franklin Gothic Dem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R_PowerPoint_Template.Dec2018.Standard.potx" id="{674CAC8B-3B6A-40F1-AF7B-DF4CEB2CE5E9}" vid="{73C3E615-B77B-4EA6-9BFF-88C1BE50A8B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5228</TotalTime>
  <Words>3027</Words>
  <Application>Microsoft Office PowerPoint</Application>
  <PresentationFormat>Widescreen</PresentationFormat>
  <Paragraphs>464</Paragraphs>
  <Slides>64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64</vt:i4>
      </vt:variant>
    </vt:vector>
  </HeadingPairs>
  <TitlesOfParts>
    <vt:vector size="73" baseType="lpstr">
      <vt:lpstr>Arial</vt:lpstr>
      <vt:lpstr>Calibri</vt:lpstr>
      <vt:lpstr>Monotype Sorts</vt:lpstr>
      <vt:lpstr>Times New Roman</vt:lpstr>
      <vt:lpstr>Verdana</vt:lpstr>
      <vt:lpstr>Wingdings</vt:lpstr>
      <vt:lpstr>Office Theme</vt:lpstr>
      <vt:lpstr>2_Office Theme</vt:lpstr>
      <vt:lpstr>Custom Design</vt:lpstr>
      <vt:lpstr>PowerPoint Presentation</vt:lpstr>
      <vt:lpstr>Vegetation for Erosion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Searcy, Jared</cp:lastModifiedBy>
  <cp:revision>213</cp:revision>
  <dcterms:created xsi:type="dcterms:W3CDTF">2015-05-19T17:22:51Z</dcterms:created>
  <dcterms:modified xsi:type="dcterms:W3CDTF">2023-02-06T15:11:40Z</dcterms:modified>
</cp:coreProperties>
</file>