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 id="2147483685" r:id="rId2"/>
    <p:sldMasterId id="2147483672" r:id="rId3"/>
    <p:sldMasterId id="2147483700" r:id="rId4"/>
  </p:sldMasterIdLst>
  <p:notesMasterIdLst>
    <p:notesMasterId r:id="rId90"/>
  </p:notesMasterIdLst>
  <p:sldIdLst>
    <p:sldId id="262" r:id="rId5"/>
    <p:sldId id="263" r:id="rId6"/>
    <p:sldId id="289" r:id="rId7"/>
    <p:sldId id="264" r:id="rId8"/>
    <p:sldId id="266" r:id="rId9"/>
    <p:sldId id="267" r:id="rId10"/>
    <p:sldId id="268" r:id="rId11"/>
    <p:sldId id="269" r:id="rId12"/>
    <p:sldId id="270" r:id="rId13"/>
    <p:sldId id="272" r:id="rId14"/>
    <p:sldId id="273" r:id="rId15"/>
    <p:sldId id="351" r:id="rId16"/>
    <p:sldId id="352" r:id="rId17"/>
    <p:sldId id="274"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53" r:id="rId51"/>
    <p:sldId id="311" r:id="rId52"/>
    <p:sldId id="350"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2" r:id="rId83"/>
    <p:sldId id="343" r:id="rId84"/>
    <p:sldId id="344" r:id="rId85"/>
    <p:sldId id="345" r:id="rId86"/>
    <p:sldId id="347" r:id="rId87"/>
    <p:sldId id="348" r:id="rId88"/>
    <p:sldId id="349"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02" autoAdjust="0"/>
    <p:restoredTop sz="93706" autoAdjust="0"/>
  </p:normalViewPr>
  <p:slideViewPr>
    <p:cSldViewPr snapToGrid="0">
      <p:cViewPr varScale="1">
        <p:scale>
          <a:sx n="104" d="100"/>
          <a:sy n="104" d="100"/>
        </p:scale>
        <p:origin x="6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3425C-C401-4E6B-AFC2-0EB0FDB85D12}" type="datetimeFigureOut">
              <a:rPr lang="en-US" smtClean="0"/>
              <a:t>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ACF350-82AE-4204-B09B-A7DFAED0117F}" type="slidenum">
              <a:rPr lang="en-US" smtClean="0"/>
              <a:t>20</a:t>
            </a:fld>
            <a:endParaRPr lang="en-US"/>
          </a:p>
        </p:txBody>
      </p:sp>
    </p:spTree>
    <p:extLst>
      <p:ext uri="{BB962C8B-B14F-4D97-AF65-F5344CB8AC3E}">
        <p14:creationId xmlns:p14="http://schemas.microsoft.com/office/powerpoint/2010/main" val="1548961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The inflow pipe should be located as far from the outfall structure as possible.  This increases the amount of time the water is in the basin and allows more time for the sediment to settle out.</a:t>
            </a:r>
          </a:p>
          <a:p>
            <a:endParaRPr lang="en-US" dirty="0"/>
          </a:p>
          <a:p>
            <a:r>
              <a:rPr lang="en-US" dirty="0"/>
              <a:t>The outfall should be stabilized with rock or vegetation or other non-erosive material.</a:t>
            </a:r>
          </a:p>
          <a:p>
            <a:endParaRPr lang="en-US" dirty="0"/>
          </a:p>
          <a:p>
            <a:r>
              <a:rPr lang="en-US" dirty="0"/>
              <a:t>An offsite discharge sampling location should be identified and used, as needed or required by dewatering plan/permit.</a:t>
            </a:r>
          </a:p>
          <a:p>
            <a:endParaRPr lang="en-US" dirty="0"/>
          </a:p>
        </p:txBody>
      </p:sp>
      <p:sp>
        <p:nvSpPr>
          <p:cNvPr id="4" name="Slide Number Placeholder 3"/>
          <p:cNvSpPr>
            <a:spLocks noGrp="1"/>
          </p:cNvSpPr>
          <p:nvPr>
            <p:ph type="sldNum" sz="quarter" idx="5"/>
          </p:nvPr>
        </p:nvSpPr>
        <p:spPr/>
        <p:txBody>
          <a:bodyPr/>
          <a:lstStyle/>
          <a:p>
            <a:fld id="{E3ACF350-82AE-4204-B09B-A7DFAED0117F}" type="slidenum">
              <a:rPr lang="en-US" smtClean="0"/>
              <a:t>30</a:t>
            </a:fld>
            <a:endParaRPr lang="en-US"/>
          </a:p>
        </p:txBody>
      </p:sp>
    </p:spTree>
    <p:extLst>
      <p:ext uri="{BB962C8B-B14F-4D97-AF65-F5344CB8AC3E}">
        <p14:creationId xmlns:p14="http://schemas.microsoft.com/office/powerpoint/2010/main" val="1188162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The tanks are generally delivered to the site by a vendor who also provides assistance with the set up and operation of the dewatering operation.  Tank size depends on site conditions.</a:t>
            </a:r>
          </a:p>
          <a:p>
            <a:endParaRPr lang="en-US" dirty="0"/>
          </a:p>
          <a:p>
            <a:r>
              <a:rPr lang="en-US" dirty="0"/>
              <a:t>High levels of flows may require the use of multiple tanks used in parallel or in series to provide pre-treatment for other treatment methods.</a:t>
            </a:r>
          </a:p>
          <a:p>
            <a:endParaRPr lang="en-US" dirty="0"/>
          </a:p>
        </p:txBody>
      </p:sp>
      <p:sp>
        <p:nvSpPr>
          <p:cNvPr id="4" name="Slide Number Placeholder 3"/>
          <p:cNvSpPr>
            <a:spLocks noGrp="1"/>
          </p:cNvSpPr>
          <p:nvPr>
            <p:ph type="sldNum" sz="quarter" idx="5"/>
          </p:nvPr>
        </p:nvSpPr>
        <p:spPr/>
        <p:txBody>
          <a:bodyPr/>
          <a:lstStyle/>
          <a:p>
            <a:fld id="{E3ACF350-82AE-4204-B09B-A7DFAED0117F}" type="slidenum">
              <a:rPr lang="en-US" smtClean="0"/>
              <a:t>34</a:t>
            </a:fld>
            <a:endParaRPr lang="en-US"/>
          </a:p>
        </p:txBody>
      </p:sp>
    </p:spTree>
    <p:extLst>
      <p:ext uri="{BB962C8B-B14F-4D97-AF65-F5344CB8AC3E}">
        <p14:creationId xmlns:p14="http://schemas.microsoft.com/office/powerpoint/2010/main" val="1667500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gravity bag filter, or dewatering bag is a square or rectangular bag made of nonwoven geotextile fabric that collects sand, silt and some fines inside as water is pumped through it.</a:t>
            </a:r>
          </a:p>
          <a:p>
            <a:endParaRPr lang="en-US" dirty="0"/>
          </a:p>
        </p:txBody>
      </p:sp>
      <p:sp>
        <p:nvSpPr>
          <p:cNvPr id="4" name="Slide Number Placeholder 3"/>
          <p:cNvSpPr>
            <a:spLocks noGrp="1"/>
          </p:cNvSpPr>
          <p:nvPr>
            <p:ph type="sldNum" sz="quarter" idx="5"/>
          </p:nvPr>
        </p:nvSpPr>
        <p:spPr/>
        <p:txBody>
          <a:bodyPr/>
          <a:lstStyle/>
          <a:p>
            <a:fld id="{E3ACF350-82AE-4204-B09B-A7DFAED0117F}" type="slidenum">
              <a:rPr lang="en-US" smtClean="0"/>
              <a:t>37</a:t>
            </a:fld>
            <a:endParaRPr lang="en-US"/>
          </a:p>
        </p:txBody>
      </p:sp>
    </p:spTree>
    <p:extLst>
      <p:ext uri="{BB962C8B-B14F-4D97-AF65-F5344CB8AC3E}">
        <p14:creationId xmlns:p14="http://schemas.microsoft.com/office/powerpoint/2010/main" val="3265094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ACF350-82AE-4204-B09B-A7DFAED0117F}" type="slidenum">
              <a:rPr lang="en-US" smtClean="0"/>
              <a:t>59</a:t>
            </a:fld>
            <a:endParaRPr lang="en-US"/>
          </a:p>
        </p:txBody>
      </p:sp>
    </p:spTree>
    <p:extLst>
      <p:ext uri="{BB962C8B-B14F-4D97-AF65-F5344CB8AC3E}">
        <p14:creationId xmlns:p14="http://schemas.microsoft.com/office/powerpoint/2010/main" val="4152258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ACF350-82AE-4204-B09B-A7DFAED0117F}" type="slidenum">
              <a:rPr lang="en-US" smtClean="0"/>
              <a:t>84</a:t>
            </a:fld>
            <a:endParaRPr lang="en-US"/>
          </a:p>
        </p:txBody>
      </p:sp>
    </p:spTree>
    <p:extLst>
      <p:ext uri="{BB962C8B-B14F-4D97-AF65-F5344CB8AC3E}">
        <p14:creationId xmlns:p14="http://schemas.microsoft.com/office/powerpoint/2010/main" val="146516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112DA-B6CA-4C49-8993-1E516C45863D}" type="slidenum">
              <a:rPr lang="en-US" smtClean="0"/>
              <a:t>‹#›</a:t>
            </a:fld>
            <a:endParaRPr lang="en-US"/>
          </a:p>
        </p:txBody>
      </p:sp>
    </p:spTree>
    <p:extLst>
      <p:ext uri="{BB962C8B-B14F-4D97-AF65-F5344CB8AC3E}">
        <p14:creationId xmlns:p14="http://schemas.microsoft.com/office/powerpoint/2010/main" val="2625042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8AC112DA-B6CA-4C49-8993-1E516C45863D}" type="slidenum">
              <a:rPr lang="en-US" smtClean="0"/>
              <a:t>‹#›</a:t>
            </a:fld>
            <a:endParaRPr lang="en-US"/>
          </a:p>
        </p:txBody>
      </p:sp>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250090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249712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11" name="Rectangle 10">
            <a:extLst>
              <a:ext uri="{FF2B5EF4-FFF2-40B4-BE49-F238E27FC236}">
                <a16:creationId xmlns:a16="http://schemas.microsoft.com/office/drawing/2014/main" id="{2B30B274-329C-EF4D-868F-4623C6BA847F}"/>
              </a:ext>
            </a:extLst>
          </p:cNvPr>
          <p:cNvSpPr/>
          <p:nvPr userDrawn="1"/>
        </p:nvSpPr>
        <p:spPr>
          <a:xfrm>
            <a:off x="153713"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6"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80"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59278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59FE8B0C-6BEC-4B4C-8217-B267D4F6CF29}"/>
              </a:ext>
            </a:extLst>
          </p:cNvPr>
          <p:cNvSpPr/>
          <p:nvPr userDrawn="1"/>
        </p:nvSpPr>
        <p:spPr>
          <a:xfrm>
            <a:off x="153057"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40"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4"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74782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A0027388-62EA-DE48-A209-EF7CA10057E9}"/>
              </a:ext>
            </a:extLst>
          </p:cNvPr>
          <p:cNvSpPr/>
          <p:nvPr userDrawn="1"/>
        </p:nvSpPr>
        <p:spPr>
          <a:xfrm>
            <a:off x="135780"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40"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341017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6608DD6-E8B7-4A47-ACD0-151608AB1471}"/>
              </a:ext>
            </a:extLst>
          </p:cNvPr>
          <p:cNvSpPr/>
          <p:nvPr userDrawn="1"/>
        </p:nvSpPr>
        <p:spPr>
          <a:xfrm>
            <a:off x="458063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474110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FB1289-BA35-A548-8B04-B96C2C2C4B9A}"/>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6A31449A-2FA3-CD40-AC84-157BCEA8956B}"/>
              </a:ext>
            </a:extLst>
          </p:cNvPr>
          <p:cNvSpPr/>
          <p:nvPr userDrawn="1"/>
        </p:nvSpPr>
        <p:spPr>
          <a:xfrm>
            <a:off x="426986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554326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881758-5C54-FE44-8BBD-BE9F14090DBF}"/>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5D74B4F-0AF2-544C-BBE1-F3D728C735D5}"/>
              </a:ext>
            </a:extLst>
          </p:cNvPr>
          <p:cNvSpPr/>
          <p:nvPr userDrawn="1"/>
        </p:nvSpPr>
        <p:spPr>
          <a:xfrm>
            <a:off x="488391"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8"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767555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134CDB-79F6-264B-B31E-ADB427867965}"/>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EAF781C-C56E-5848-A911-7076A563E0C5}"/>
              </a:ext>
            </a:extLst>
          </p:cNvPr>
          <p:cNvSpPr/>
          <p:nvPr userDrawn="1"/>
        </p:nvSpPr>
        <p:spPr>
          <a:xfrm>
            <a:off x="271156"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3"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55255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CC75B1-A472-5D4A-BC6C-3A99D9C5C122}"/>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9757DCF-EDBE-7047-8355-609423C64C97}"/>
              </a:ext>
            </a:extLst>
          </p:cNvPr>
          <p:cNvSpPr/>
          <p:nvPr userDrawn="1"/>
        </p:nvSpPr>
        <p:spPr>
          <a:xfrm>
            <a:off x="187492"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87444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3"/>
            <a:ext cx="1062435" cy="1062435"/>
          </a:xfrm>
          <a:prstGeom prst="rect">
            <a:avLst/>
          </a:prstGeom>
        </p:spPr>
      </p:pic>
    </p:spTree>
    <p:extLst>
      <p:ext uri="{BB962C8B-B14F-4D97-AF65-F5344CB8AC3E}">
        <p14:creationId xmlns:p14="http://schemas.microsoft.com/office/powerpoint/2010/main" val="3987353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99103D-61AB-D74C-9D35-085D46F58CE9}"/>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2FA6816-B517-DA4F-9915-A0A632A2BF9B}"/>
              </a:ext>
            </a:extLst>
          </p:cNvPr>
          <p:cNvSpPr/>
          <p:nvPr userDrawn="1"/>
        </p:nvSpPr>
        <p:spPr>
          <a:xfrm>
            <a:off x="6346196"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751945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27BB61-D36D-C444-BC6B-3E64FB27D77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7F38FBE-460A-D441-9EDF-7C42DA61129B}"/>
              </a:ext>
            </a:extLst>
          </p:cNvPr>
          <p:cNvSpPr/>
          <p:nvPr userDrawn="1"/>
        </p:nvSpPr>
        <p:spPr>
          <a:xfrm>
            <a:off x="1203368" y="1580868"/>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4811897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04662EA-E746-2C4F-8011-A6AACEDFF6DC}"/>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70A8D1B6-4D7F-6849-92E4-BF2EC945BD09}"/>
              </a:ext>
            </a:extLst>
          </p:cNvPr>
          <p:cNvSpPr/>
          <p:nvPr userDrawn="1"/>
        </p:nvSpPr>
        <p:spPr>
          <a:xfrm>
            <a:off x="210790"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391440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9839EF-4580-2840-A5B6-58037EE5BF3D}"/>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C789B56-ECF3-C341-899C-8E67056D85D1}"/>
              </a:ext>
            </a:extLst>
          </p:cNvPr>
          <p:cNvSpPr/>
          <p:nvPr userDrawn="1"/>
        </p:nvSpPr>
        <p:spPr>
          <a:xfrm>
            <a:off x="152400" y="5597813"/>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049201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DE35CD-2123-EF49-AD6E-714D48C8ED83}"/>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TextBox 3">
            <a:extLst>
              <a:ext uri="{FF2B5EF4-FFF2-40B4-BE49-F238E27FC236}">
                <a16:creationId xmlns:a16="http://schemas.microsoft.com/office/drawing/2014/main" id="{55A76C35-9906-6847-91E5-371C9621D034}"/>
              </a:ext>
            </a:extLst>
          </p:cNvPr>
          <p:cNvSpPr txBox="1"/>
          <p:nvPr userDrawn="1"/>
        </p:nvSpPr>
        <p:spPr>
          <a:xfrm>
            <a:off x="477081" y="1719471"/>
            <a:ext cx="5695121" cy="3416320"/>
          </a:xfrm>
          <a:prstGeom prst="rect">
            <a:avLst/>
          </a:prstGeom>
          <a:noFill/>
        </p:spPr>
        <p:txBody>
          <a:bodyPr wrap="square" rtlCol="0">
            <a:spAutoFit/>
          </a:bodyPr>
          <a:lstStyle/>
          <a:p>
            <a:r>
              <a:rPr lang="en-US" sz="1350" b="1" dirty="0">
                <a:latin typeface="Verdana" panose="020B0604030504040204" pitchFamily="34" charset="0"/>
                <a:ea typeface="Verdana" panose="020B0604030504040204" pitchFamily="34" charset="0"/>
                <a:cs typeface="Verdana" panose="020B0604030504040204" pitchFamily="34" charset="0"/>
              </a:rPr>
              <a:t>Verdana</a:t>
            </a:r>
          </a:p>
          <a:p>
            <a:endParaRPr lang="en-US" sz="1350" b="1" dirty="0">
              <a:latin typeface="Verdana" panose="020B0604030504040204" pitchFamily="34" charset="0"/>
              <a:ea typeface="Verdana" panose="020B0604030504040204" pitchFamily="34" charset="0"/>
              <a:cs typeface="Verdana" panose="020B0604030504040204" pitchFamily="34" charset="0"/>
            </a:endParaRPr>
          </a:p>
          <a:p>
            <a:r>
              <a:rPr lang="en-US" sz="1350" b="1" dirty="0">
                <a:latin typeface="Verdana" panose="020B0604030504040204" pitchFamily="34" charset="0"/>
                <a:ea typeface="Verdana" panose="020B0604030504040204" pitchFamily="34" charset="0"/>
                <a:cs typeface="Verdana" panose="020B0604030504040204" pitchFamily="34" charset="0"/>
              </a:rPr>
              <a:t>THE FLORIDA DEPARTMENT OF ENVIRONMENTAL PROTECTION </a:t>
            </a:r>
            <a:endParaRPr lang="en-US" sz="1350" dirty="0">
              <a:latin typeface="Verdana" panose="020B0604030504040204" pitchFamily="34" charset="0"/>
              <a:ea typeface="Verdana" panose="020B0604030504040204" pitchFamily="34" charset="0"/>
              <a:cs typeface="Verdana" panose="020B0604030504040204" pitchFamily="34" charset="0"/>
            </a:endParaRPr>
          </a:p>
          <a:p>
            <a:endParaRPr lang="en-US" sz="1350" dirty="0">
              <a:latin typeface="Verdana" panose="020B0604030504040204" pitchFamily="34" charset="0"/>
              <a:ea typeface="Verdana" panose="020B0604030504040204" pitchFamily="34" charset="0"/>
              <a:cs typeface="Verdana" panose="020B0604030504040204" pitchFamily="34" charset="0"/>
            </a:endParaRPr>
          </a:p>
          <a:p>
            <a:r>
              <a:rPr lang="en-US" sz="1350"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350" dirty="0">
              <a:latin typeface="Verdana" panose="020B0604030504040204" pitchFamily="34" charset="0"/>
              <a:ea typeface="Verdana" panose="020B0604030504040204" pitchFamily="34" charset="0"/>
              <a:cs typeface="Verdana" panose="020B0604030504040204" pitchFamily="34" charset="0"/>
            </a:endParaRPr>
          </a:p>
          <a:p>
            <a:r>
              <a:rPr lang="en-US" sz="1350"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sz="1350"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sz="1350" dirty="0">
              <a:latin typeface="Verdana" panose="020B0604030504040204" pitchFamily="34" charset="0"/>
              <a:ea typeface="Verdana" panose="020B0604030504040204" pitchFamily="34" charset="0"/>
              <a:cs typeface="Verdana" panose="020B0604030504040204" pitchFamily="34" charset="0"/>
            </a:endParaRPr>
          </a:p>
          <a:p>
            <a:endParaRPr lang="en-US" sz="1350"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3" y="1719471"/>
            <a:ext cx="5695121" cy="3208571"/>
          </a:xfrm>
          <a:prstGeom prst="rect">
            <a:avLst/>
          </a:prstGeom>
          <a:noFill/>
        </p:spPr>
        <p:txBody>
          <a:bodyPr wrap="square" rtlCol="0">
            <a:spAutoFit/>
          </a:bodyPr>
          <a:lstStyle/>
          <a:p>
            <a:r>
              <a:rPr lang="en-US" sz="1350" b="1" dirty="0">
                <a:latin typeface="Arial" panose="020B0604020202020204" pitchFamily="34" charset="0"/>
                <a:ea typeface="Verdana" panose="020B0604030504040204" pitchFamily="34" charset="0"/>
                <a:cs typeface="Arial" panose="020B0604020202020204" pitchFamily="34" charset="0"/>
              </a:rPr>
              <a:t>Arial</a:t>
            </a:r>
          </a:p>
          <a:p>
            <a:endParaRPr lang="en-US" sz="1350" b="1" dirty="0">
              <a:latin typeface="Arial" panose="020B0604020202020204" pitchFamily="34" charset="0"/>
              <a:ea typeface="Verdana" panose="020B0604030504040204" pitchFamily="34" charset="0"/>
              <a:cs typeface="Arial" panose="020B0604020202020204" pitchFamily="34" charset="0"/>
            </a:endParaRPr>
          </a:p>
          <a:p>
            <a:r>
              <a:rPr lang="en-US" sz="1350" b="1" dirty="0">
                <a:latin typeface="Arial" panose="020B0604020202020204" pitchFamily="34" charset="0"/>
                <a:ea typeface="Verdana" panose="020B0604030504040204" pitchFamily="34" charset="0"/>
                <a:cs typeface="Arial" panose="020B0604020202020204" pitchFamily="34" charset="0"/>
              </a:rPr>
              <a:t>THE FLORIDA DEPARTMENT OF ENVIRONMENTAL PROTECTION </a:t>
            </a:r>
            <a:endParaRPr lang="en-US" sz="1350" dirty="0">
              <a:latin typeface="Arial" panose="020B0604020202020204" pitchFamily="34" charset="0"/>
              <a:ea typeface="Verdana" panose="020B0604030504040204" pitchFamily="34" charset="0"/>
              <a:cs typeface="Arial" panose="020B0604020202020204" pitchFamily="34" charset="0"/>
            </a:endParaRPr>
          </a:p>
          <a:p>
            <a:endParaRPr lang="en-US" sz="1350" dirty="0">
              <a:latin typeface="Arial" panose="020B0604020202020204" pitchFamily="34" charset="0"/>
              <a:ea typeface="Verdana" panose="020B0604030504040204" pitchFamily="34" charset="0"/>
              <a:cs typeface="Arial" panose="020B0604020202020204" pitchFamily="34" charset="0"/>
            </a:endParaRPr>
          </a:p>
          <a:p>
            <a:r>
              <a:rPr lang="en-US" sz="1350"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350" dirty="0">
              <a:latin typeface="Arial" panose="020B0604020202020204" pitchFamily="34" charset="0"/>
              <a:ea typeface="Verdana" panose="020B0604030504040204" pitchFamily="34" charset="0"/>
              <a:cs typeface="Arial" panose="020B0604020202020204" pitchFamily="34" charset="0"/>
            </a:endParaRPr>
          </a:p>
          <a:p>
            <a:r>
              <a:rPr lang="en-US" sz="1350" dirty="0">
                <a:latin typeface="Arial" panose="020B0604020202020204" pitchFamily="34" charset="0"/>
                <a:ea typeface="Verdana" panose="020B0604030504040204" pitchFamily="34" charset="0"/>
                <a:cs typeface="Arial" panose="020B0604020202020204" pitchFamily="34" charset="0"/>
              </a:rPr>
              <a:t>HEADER FONT SIZE: 24 - 40</a:t>
            </a:r>
          </a:p>
          <a:p>
            <a:r>
              <a:rPr lang="en-US" sz="1350" dirty="0">
                <a:latin typeface="Arial" panose="020B0604020202020204" pitchFamily="34" charset="0"/>
                <a:ea typeface="Verdana" panose="020B0604030504040204" pitchFamily="34" charset="0"/>
                <a:cs typeface="Arial" panose="020B0604020202020204" pitchFamily="34" charset="0"/>
              </a:rPr>
              <a:t>BODY FONT SIZE: 18 - 24</a:t>
            </a:r>
          </a:p>
          <a:p>
            <a:endParaRPr lang="en-US" sz="1350" dirty="0">
              <a:latin typeface="Arial" panose="020B0604020202020204" pitchFamily="34" charset="0"/>
              <a:ea typeface="Verdana" panose="020B0604030504040204" pitchFamily="34" charset="0"/>
              <a:cs typeface="Arial" panose="020B0604020202020204" pitchFamily="34" charset="0"/>
            </a:endParaRPr>
          </a:p>
          <a:p>
            <a:endParaRPr lang="en-US" sz="1350" dirty="0">
              <a:latin typeface="Arial" panose="020B0604020202020204" pitchFamily="34" charset="0"/>
              <a:ea typeface="Verdana" panose="020B0604030504040204" pitchFamily="34" charset="0"/>
              <a:cs typeface="Arial" panose="020B0604020202020204" pitchFamily="34" charset="0"/>
            </a:endParaRPr>
          </a:p>
          <a:p>
            <a:endParaRPr lang="en-US" sz="1350"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6" y="397741"/>
            <a:ext cx="7564581" cy="387286"/>
          </a:xfrm>
          <a:prstGeom prst="rect">
            <a:avLst/>
          </a:prstGeom>
          <a:noFill/>
        </p:spPr>
        <p:txBody>
          <a:bodyPr wrap="square" rtlCol="0">
            <a:spAutoFit/>
          </a:bodyPr>
          <a:lstStyle/>
          <a:p>
            <a:pPr>
              <a:lnSpc>
                <a:spcPts val="2250"/>
              </a:lnSpc>
            </a:pPr>
            <a:r>
              <a:rPr lang="en-US" sz="2250"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225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1368968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16DA57-B086-3E4C-A3AD-8618FEF86EA5}"/>
              </a:ext>
            </a:extLst>
          </p:cNvPr>
          <p:cNvSpPr>
            <a:spLocks noGrp="1"/>
          </p:cNvSpPr>
          <p:nvPr>
            <p:ph type="sldNum" sz="quarter" idx="10"/>
          </p:nvPr>
        </p:nvSpPr>
        <p:spPr/>
        <p:txBody>
          <a:bodyPr/>
          <a:lstStyle/>
          <a:p>
            <a:fld id="{8AC112DA-B6CA-4C49-8993-1E516C45863D}" type="slidenum">
              <a:rPr lang="en-US" smtClean="0"/>
              <a:t>‹#›</a:t>
            </a:fld>
            <a:endParaRPr lang="en-US"/>
          </a:p>
        </p:txBody>
      </p:sp>
      <p:grpSp>
        <p:nvGrpSpPr>
          <p:cNvPr id="13" name="Group 12">
            <a:extLst>
              <a:ext uri="{FF2B5EF4-FFF2-40B4-BE49-F238E27FC236}">
                <a16:creationId xmlns:a16="http://schemas.microsoft.com/office/drawing/2014/main" id="{DFEB3078-62F2-A449-BEF5-45F93CC51BAD}"/>
              </a:ext>
            </a:extLst>
          </p:cNvPr>
          <p:cNvGrpSpPr/>
          <p:nvPr userDrawn="1"/>
        </p:nvGrpSpPr>
        <p:grpSpPr>
          <a:xfrm>
            <a:off x="1842657" y="1915393"/>
            <a:ext cx="8506691" cy="4024746"/>
            <a:chOff x="2202874" y="2057400"/>
            <a:chExt cx="8506691" cy="4024746"/>
          </a:xfrm>
        </p:grpSpPr>
        <p:sp>
          <p:nvSpPr>
            <p:cNvPr id="4" name="Rectangle 3">
              <a:extLst>
                <a:ext uri="{FF2B5EF4-FFF2-40B4-BE49-F238E27FC236}">
                  <a16:creationId xmlns:a16="http://schemas.microsoft.com/office/drawing/2014/main" id="{336DF451-4AFD-994B-A821-3D48C86E8E1E}"/>
                </a:ext>
              </a:extLst>
            </p:cNvPr>
            <p:cNvSpPr/>
            <p:nvPr userDrawn="1"/>
          </p:nvSpPr>
          <p:spPr>
            <a:xfrm>
              <a:off x="2202874" y="2057400"/>
              <a:ext cx="1828800" cy="1828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762C6837-E0FE-494C-8418-07DDBC9FF09A}"/>
                </a:ext>
              </a:extLst>
            </p:cNvPr>
            <p:cNvSpPr/>
            <p:nvPr userDrawn="1"/>
          </p:nvSpPr>
          <p:spPr>
            <a:xfrm>
              <a:off x="4428838" y="2057400"/>
              <a:ext cx="1828800" cy="1828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Rectangle 5">
              <a:extLst>
                <a:ext uri="{FF2B5EF4-FFF2-40B4-BE49-F238E27FC236}">
                  <a16:creationId xmlns:a16="http://schemas.microsoft.com/office/drawing/2014/main" id="{61D379AE-02FA-A04C-AE69-C6E2D2263846}"/>
                </a:ext>
              </a:extLst>
            </p:cNvPr>
            <p:cNvSpPr/>
            <p:nvPr userDrawn="1"/>
          </p:nvSpPr>
          <p:spPr>
            <a:xfrm>
              <a:off x="6654802" y="2057400"/>
              <a:ext cx="1828800"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8DFB65FB-ADAE-694A-98A8-219BD99274AA}"/>
                </a:ext>
              </a:extLst>
            </p:cNvPr>
            <p:cNvSpPr/>
            <p:nvPr userDrawn="1"/>
          </p:nvSpPr>
          <p:spPr>
            <a:xfrm>
              <a:off x="8880765" y="2057400"/>
              <a:ext cx="1828800" cy="1828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F73DD18D-4B05-5345-9566-5F6E3F070C93}"/>
                </a:ext>
              </a:extLst>
            </p:cNvPr>
            <p:cNvSpPr/>
            <p:nvPr userDrawn="1"/>
          </p:nvSpPr>
          <p:spPr>
            <a:xfrm>
              <a:off x="4428838" y="423949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1FD36C4D-49CB-8144-AD92-06C464D4CFDF}"/>
                </a:ext>
              </a:extLst>
            </p:cNvPr>
            <p:cNvSpPr/>
            <p:nvPr userDrawn="1"/>
          </p:nvSpPr>
          <p:spPr>
            <a:xfrm>
              <a:off x="2202874" y="4239491"/>
              <a:ext cx="18288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7E397E1C-CA99-2649-B4F8-4CC4C1085271}"/>
                </a:ext>
              </a:extLst>
            </p:cNvPr>
            <p:cNvSpPr/>
            <p:nvPr userDrawn="1"/>
          </p:nvSpPr>
          <p:spPr>
            <a:xfrm>
              <a:off x="8880765" y="4253346"/>
              <a:ext cx="1828800" cy="1828800"/>
            </a:xfrm>
            <a:prstGeom prst="rect">
              <a:avLst/>
            </a:prstGeom>
            <a:solidFill>
              <a:srgbClr val="B0B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n w="0"/>
                <a:solidFill>
                  <a:schemeClr val="accent1"/>
                </a:solidFill>
                <a:effectLst>
                  <a:outerShdw blurRad="38100" dist="25400" dir="5400000" algn="ctr" rotWithShape="0">
                    <a:srgbClr val="6E747A">
                      <a:alpha val="43000"/>
                    </a:srgbClr>
                  </a:outerShdw>
                </a:effectLst>
              </a:endParaRPr>
            </a:p>
          </p:txBody>
        </p:sp>
        <p:sp>
          <p:nvSpPr>
            <p:cNvPr id="11" name="Rectangle 10">
              <a:extLst>
                <a:ext uri="{FF2B5EF4-FFF2-40B4-BE49-F238E27FC236}">
                  <a16:creationId xmlns:a16="http://schemas.microsoft.com/office/drawing/2014/main" id="{0E3E6921-3023-5144-BE6B-CC7937CAB0BF}"/>
                </a:ext>
              </a:extLst>
            </p:cNvPr>
            <p:cNvSpPr/>
            <p:nvPr userDrawn="1"/>
          </p:nvSpPr>
          <p:spPr>
            <a:xfrm>
              <a:off x="6654802" y="4239491"/>
              <a:ext cx="1828800" cy="1828800"/>
            </a:xfrm>
            <a:prstGeom prst="rect">
              <a:avLst/>
            </a:prstGeom>
            <a:solidFill>
              <a:srgbClr val="6E8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2" name="TextBox 11">
            <a:extLst>
              <a:ext uri="{FF2B5EF4-FFF2-40B4-BE49-F238E27FC236}">
                <a16:creationId xmlns:a16="http://schemas.microsoft.com/office/drawing/2014/main" id="{AA24E9DF-6AC1-3241-A316-1D6D032CEA0B}"/>
              </a:ext>
            </a:extLst>
          </p:cNvPr>
          <p:cNvSpPr txBox="1"/>
          <p:nvPr userDrawn="1"/>
        </p:nvSpPr>
        <p:spPr>
          <a:xfrm>
            <a:off x="2092042" y="134505"/>
            <a:ext cx="8853329" cy="682238"/>
          </a:xfrm>
          <a:prstGeom prst="rect">
            <a:avLst/>
          </a:prstGeom>
          <a:noFill/>
        </p:spPr>
        <p:txBody>
          <a:bodyPr wrap="square" rtlCol="0">
            <a:spAutoFit/>
          </a:bodyPr>
          <a:lstStyle/>
          <a:p>
            <a:pPr>
              <a:lnSpc>
                <a:spcPts val="2250"/>
              </a:lnSpc>
            </a:pPr>
            <a:r>
              <a:rPr lang="en-US" sz="2250" b="1" dirty="0">
                <a:solidFill>
                  <a:schemeClr val="bg1"/>
                </a:solidFill>
                <a:latin typeface="Arial" panose="020B0604020202020204" pitchFamily="34" charset="0"/>
                <a:ea typeface="Verdana" panose="020B0604030504040204" pitchFamily="34" charset="0"/>
                <a:cs typeface="Arial" panose="020B0604020202020204" pitchFamily="34" charset="0"/>
              </a:rPr>
              <a:t>DEP PPT BLUE THEME </a:t>
            </a:r>
          </a:p>
          <a:p>
            <a:pPr>
              <a:lnSpc>
                <a:spcPts val="2250"/>
              </a:lnSpc>
            </a:pPr>
            <a:r>
              <a:rPr lang="en-US" sz="2250" b="1" dirty="0">
                <a:solidFill>
                  <a:schemeClr val="bg1"/>
                </a:solidFill>
                <a:latin typeface="Arial" panose="020B0604020202020204" pitchFamily="34" charset="0"/>
                <a:ea typeface="Verdana" panose="020B0604030504040204" pitchFamily="34" charset="0"/>
                <a:cs typeface="Arial" panose="020B0604020202020204" pitchFamily="34" charset="0"/>
              </a:rPr>
              <a:t>COLOR PALETTE</a:t>
            </a:r>
            <a:endParaRPr lang="en-US" sz="225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5850454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7977019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2744923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ln>
                <a:solidFill>
                  <a:srgbClr val="41453B"/>
                </a:solidFill>
              </a:ln>
              <a:solidFill>
                <a:prstClr val="white"/>
              </a:solidFill>
              <a:effectLst>
                <a:outerShdw blurRad="38100" dist="38100" dir="2700000" algn="tl">
                  <a:srgbClr val="000000">
                    <a:alpha val="43137"/>
                  </a:srgbClr>
                </a:outerShdw>
              </a:effectLst>
            </a:endParaRPr>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3979780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04800" y="2895600"/>
            <a:ext cx="115824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2/6/2023</a:t>
            </a:fld>
            <a:endParaRPr lang="en-US" sz="2400" dirty="0">
              <a:solidFill>
                <a:srgbClr val="41453B"/>
              </a:solidFill>
              <a:effectLst>
                <a:outerShdw blurRad="38100" dist="38100" dir="2700000" algn="tl">
                  <a:srgbClr val="000000">
                    <a:alpha val="43137"/>
                  </a:srgbClr>
                </a:outerShdw>
              </a:effectLst>
            </a:endParaRPr>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12192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1122049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4">
            <a:extLst>
              <a:ext uri="{FF2B5EF4-FFF2-40B4-BE49-F238E27FC236}">
                <a16:creationId xmlns:a16="http://schemas.microsoft.com/office/drawing/2014/main" id="{3A8D8CAB-51FF-BF49-9097-35CC33F1964E}"/>
              </a:ext>
            </a:extLst>
          </p:cNvPr>
          <p:cNvSpPr/>
          <p:nvPr userDrawn="1"/>
        </p:nvSpPr>
        <p:spPr>
          <a:xfrm>
            <a:off x="1" y="1249315"/>
            <a:ext cx="1469571" cy="56086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3"/>
            <a:ext cx="1062435" cy="1062435"/>
          </a:xfrm>
          <a:prstGeom prst="rect">
            <a:avLst/>
          </a:prstGeom>
        </p:spPr>
      </p:pic>
    </p:spTree>
    <p:extLst>
      <p:ext uri="{BB962C8B-B14F-4D97-AF65-F5344CB8AC3E}">
        <p14:creationId xmlns:p14="http://schemas.microsoft.com/office/powerpoint/2010/main" val="13010544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304800" y="1810858"/>
            <a:ext cx="115824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7200" b="0" i="0" u="none" strike="noStrike" kern="1200" cap="none" spc="0" normalizeH="0" baseline="0" noProof="0" dirty="0">
              <a:ln>
                <a:noFill/>
              </a:ln>
              <a:solidFill>
                <a:srgbClr val="ABE1FA">
                  <a:lumMod val="75000"/>
                </a:srgbClr>
              </a:solidFill>
              <a:effectLst>
                <a:outerShdw blurRad="38100" dist="38100" dir="2700000" algn="tl">
                  <a:srgbClr val="000000">
                    <a:alpha val="43137"/>
                  </a:srgbClr>
                </a:outerShdw>
              </a:effectLst>
              <a:uLnTx/>
              <a:uFillTx/>
              <a:latin typeface="Arial" panose="020B0604020202020204" pitchFamily="34" charset="0"/>
              <a:ea typeface="+mj-ea"/>
              <a:cs typeface="+mj-cs"/>
            </a:endParaRPr>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2/6/2023</a:t>
            </a:fld>
            <a:endParaRPr lang="en-US" sz="2400" dirty="0">
              <a:solidFill>
                <a:srgbClr val="41453B"/>
              </a:solidFill>
              <a:effectLst>
                <a:outerShdw blurRad="38100" dist="38100" dir="2700000" algn="tl">
                  <a:srgbClr val="000000">
                    <a:alpha val="43137"/>
                  </a:srgbClr>
                </a:outerShdw>
              </a:effectLst>
            </a:endParaRPr>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21554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2/6/2023</a:t>
            </a:fld>
            <a:endParaRPr lang="en-US" sz="2400" dirty="0">
              <a:solidFill>
                <a:srgbClr val="41453B"/>
              </a:solidFill>
              <a:effectLst>
                <a:outerShdw blurRad="38100" dist="38100" dir="2700000" algn="tl">
                  <a:srgbClr val="000000">
                    <a:alpha val="43137"/>
                  </a:srgbClr>
                </a:outerShdw>
              </a:effectLst>
            </a:endParaRPr>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112599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304800" y="6356352"/>
            <a:ext cx="2743200" cy="365125"/>
          </a:xfrm>
          <a:prstGeom prst="rect">
            <a:avLst/>
          </a:prstGeom>
        </p:spPr>
        <p:txBody>
          <a:bodyPr/>
          <a:lstStyle>
            <a:lvl1pPr>
              <a:defRPr sz="2000">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2/6/2023</a:t>
            </a:fld>
            <a:endParaRPr lang="en-US" dirty="0">
              <a:solidFill>
                <a:srgbClr val="41453B"/>
              </a:solidFill>
              <a:effectLst>
                <a:outerShdw blurRad="38100" dist="38100" dir="2700000" algn="tl">
                  <a:srgbClr val="000000">
                    <a:alpha val="43137"/>
                  </a:srgbClr>
                </a:outerShdw>
              </a:effectLst>
            </a:endParaRPr>
          </a:p>
        </p:txBody>
      </p:sp>
      <p:sp>
        <p:nvSpPr>
          <p:cNvPr id="7" name="Title 1">
            <a:extLst>
              <a:ext uri="{FF2B5EF4-FFF2-40B4-BE49-F238E27FC236}">
                <a16:creationId xmlns:a16="http://schemas.microsoft.com/office/drawing/2014/main" id="{36589A35-0F67-4300-B6C2-F5B35154451D}"/>
              </a:ext>
            </a:extLst>
          </p:cNvPr>
          <p:cNvSpPr>
            <a:spLocks noGrp="1"/>
          </p:cNvSpPr>
          <p:nvPr>
            <p:ph type="title" hasCustomPrompt="1"/>
          </p:nvPr>
        </p:nvSpPr>
        <p:spPr>
          <a:xfrm>
            <a:off x="2603005" y="0"/>
            <a:ext cx="9316280" cy="768350"/>
          </a:xfrm>
          <a:prstGeom prst="rect">
            <a:avLst/>
          </a:prstGeom>
        </p:spPr>
        <p:txBody>
          <a:bodyPr tIns="0" bIns="0" anchor="b" anchorCtr="0">
            <a:normAutofit/>
          </a:bodyPr>
          <a:lstStyle>
            <a:lvl1pPr algn="ctr">
              <a:lnSpc>
                <a:spcPct val="100000"/>
              </a:lnSpc>
              <a:defRPr sz="4000" b="1">
                <a:solidFill>
                  <a:schemeClr val="accent6"/>
                </a:solidFill>
                <a:latin typeface="Arial" panose="020B0604020202020204" pitchFamily="34" charset="0"/>
                <a:cs typeface="Arial" panose="020B0604020202020204" pitchFamily="34" charset="0"/>
              </a:defRPr>
            </a:lvl1pPr>
          </a:lstStyle>
          <a:p>
            <a:r>
              <a:rPr lang="en-US" dirty="0"/>
              <a:t>Add Title</a:t>
            </a:r>
          </a:p>
        </p:txBody>
      </p:sp>
    </p:spTree>
    <p:extLst>
      <p:ext uri="{BB962C8B-B14F-4D97-AF65-F5344CB8AC3E}">
        <p14:creationId xmlns:p14="http://schemas.microsoft.com/office/powerpoint/2010/main" val="21607979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304800" y="1828801"/>
            <a:ext cx="37592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4165600" y="1828802"/>
            <a:ext cx="38608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8128000" y="1820387"/>
            <a:ext cx="37592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dirty="0"/>
              <a:t>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3048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4165600" y="3994152"/>
            <a:ext cx="38608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81280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mn-cs"/>
            </a:endParaRPr>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2/6/2023</a:t>
            </a:fld>
            <a:endParaRPr lang="en-US" sz="2400" dirty="0">
              <a:solidFill>
                <a:srgbClr val="41453B"/>
              </a:solidFill>
              <a:effectLst>
                <a:outerShdw blurRad="38100" dist="38100" dir="2700000" algn="tl">
                  <a:srgbClr val="000000">
                    <a:alpha val="43137"/>
                  </a:srgbClr>
                </a:outerShdw>
              </a:effectLst>
            </a:endParaRPr>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25652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fld id="{FB443F99-6EB6-46CC-86D5-94FF1EFD9838}" type="datetime1">
              <a:rPr lang="en-US" sz="2400" smtClean="0">
                <a:solidFill>
                  <a:srgbClr val="41453B"/>
                </a:solidFill>
                <a:effectLst>
                  <a:outerShdw blurRad="38100" dist="38100" dir="2700000" algn="tl">
                    <a:srgbClr val="000000">
                      <a:alpha val="43137"/>
                    </a:srgbClr>
                  </a:outerShdw>
                </a:effectLst>
              </a:rPr>
              <a:pPr eaLnBrk="0" fontAlgn="base" hangingPunct="0">
                <a:spcBef>
                  <a:spcPct val="50000"/>
                </a:spcBef>
                <a:spcAft>
                  <a:spcPct val="0"/>
                </a:spcAft>
                <a:defRPr/>
              </a:pPr>
              <a:t>2/6/2023</a:t>
            </a:fld>
            <a:endParaRPr lang="en-US" sz="2400" dirty="0">
              <a:solidFill>
                <a:srgbClr val="41453B"/>
              </a:solidFill>
              <a:effectLst>
                <a:outerShdw blurRad="38100" dist="38100" dir="2700000" algn="tl">
                  <a:srgbClr val="000000">
                    <a:alpha val="43137"/>
                  </a:srgbClr>
                </a:outerShdw>
              </a:effectLst>
            </a:endParaRPr>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pPr eaLnBrk="0" fontAlgn="base" hangingPunct="0">
              <a:spcBef>
                <a:spcPct val="50000"/>
              </a:spcBef>
              <a:spcAft>
                <a:spcPct val="0"/>
              </a:spcAft>
              <a:defRPr/>
            </a:pPr>
            <a:endParaRPr lang="en-US" sz="2400" dirty="0">
              <a:solidFill>
                <a:srgbClr val="41453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705848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32873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3157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3_Final Slide">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85077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E15F2A88-A340-4293-B290-7A28FD91AEE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2"/>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09A5D292-4E04-46BF-AAF4-062270B52B33}"/>
              </a:ext>
            </a:extLst>
          </p:cNvPr>
          <p:cNvGrpSpPr>
            <a:grpSpLocks/>
          </p:cNvGrpSpPr>
          <p:nvPr userDrawn="1"/>
        </p:nvGrpSpPr>
        <p:grpSpPr bwMode="auto">
          <a:xfrm>
            <a:off x="782639" y="-144463"/>
            <a:ext cx="1016000" cy="1536701"/>
            <a:chOff x="782638" y="-144463"/>
            <a:chExt cx="1016000" cy="1536701"/>
          </a:xfrm>
        </p:grpSpPr>
        <p:sp>
          <p:nvSpPr>
            <p:cNvPr id="5" name="Freeform 14">
              <a:extLst>
                <a:ext uri="{FF2B5EF4-FFF2-40B4-BE49-F238E27FC236}">
                  <a16:creationId xmlns:a16="http://schemas.microsoft.com/office/drawing/2014/main" id="{3D7FCAEF-6176-4233-AB15-1EF9A68F0119}"/>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14" descr="Florida Department of Environmental Protection Logo">
              <a:extLst>
                <a:ext uri="{FF2B5EF4-FFF2-40B4-BE49-F238E27FC236}">
                  <a16:creationId xmlns:a16="http://schemas.microsoft.com/office/drawing/2014/main" id="{31A43057-49E7-42DF-B9FC-ED7DD796D5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a:extLst>
              <a:ext uri="{FF2B5EF4-FFF2-40B4-BE49-F238E27FC236}">
                <a16:creationId xmlns:a16="http://schemas.microsoft.com/office/drawing/2014/main" id="{06CDB77F-B982-324E-961F-B62F9D99A8AD}"/>
              </a:ext>
            </a:extLst>
          </p:cNvPr>
          <p:cNvSpPr>
            <a:spLocks noGrp="1"/>
          </p:cNvSpPr>
          <p:nvPr>
            <p:ph idx="1"/>
          </p:nvPr>
        </p:nvSpPr>
        <p:spPr>
          <a:xfrm>
            <a:off x="838200" y="2874723"/>
            <a:ext cx="10515600" cy="3302240"/>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19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4688697"/>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76B21E-CC99-4F45-9A02-1727C6693C3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8D329034-9E48-D04D-A24C-AE33E1A9FF84}"/>
              </a:ext>
            </a:extLst>
          </p:cNvPr>
          <p:cNvSpPr/>
          <p:nvPr userDrawn="1"/>
        </p:nvSpPr>
        <p:spPr>
          <a:xfrm>
            <a:off x="4490994"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78203770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2018</a:t>
            </a:r>
          </a:p>
        </p:txBody>
      </p:sp>
      <p:sp>
        <p:nvSpPr>
          <p:cNvPr id="5" name="Footer Placeholder 4"/>
          <p:cNvSpPr>
            <a:spLocks noGrp="1"/>
          </p:cNvSpPr>
          <p:nvPr>
            <p:ph type="ftr" sz="quarter" idx="11"/>
          </p:nvPr>
        </p:nvSpPr>
        <p:spPr/>
        <p:txBody>
          <a:bodyPr/>
          <a:lstStyle/>
          <a:p>
            <a:r>
              <a:rPr lang="en-US"/>
              <a:t>5.1 Introdu555555ction</a:t>
            </a:r>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2018</a:t>
            </a:r>
          </a:p>
        </p:txBody>
      </p:sp>
      <p:sp>
        <p:nvSpPr>
          <p:cNvPr id="5" name="Footer Placeholder 4"/>
          <p:cNvSpPr>
            <a:spLocks noGrp="1"/>
          </p:cNvSpPr>
          <p:nvPr>
            <p:ph type="ftr" sz="quarter" idx="11"/>
          </p:nvPr>
        </p:nvSpPr>
        <p:spPr/>
        <p:txBody>
          <a:bodyPr/>
          <a:lstStyle/>
          <a:p>
            <a:r>
              <a:rPr lang="en-US"/>
              <a:t>5.1 Introdu555555ction</a:t>
            </a:r>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2018</a:t>
            </a:r>
          </a:p>
        </p:txBody>
      </p:sp>
      <p:sp>
        <p:nvSpPr>
          <p:cNvPr id="5" name="Footer Placeholder 4"/>
          <p:cNvSpPr>
            <a:spLocks noGrp="1"/>
          </p:cNvSpPr>
          <p:nvPr>
            <p:ph type="ftr" sz="quarter" idx="11"/>
          </p:nvPr>
        </p:nvSpPr>
        <p:spPr/>
        <p:txBody>
          <a:bodyPr/>
          <a:lstStyle/>
          <a:p>
            <a:r>
              <a:rPr lang="en-US"/>
              <a:t>5.1 Introdu555555ction</a:t>
            </a:r>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2018</a:t>
            </a:r>
          </a:p>
        </p:txBody>
      </p:sp>
      <p:sp>
        <p:nvSpPr>
          <p:cNvPr id="6" name="Footer Placeholder 5"/>
          <p:cNvSpPr>
            <a:spLocks noGrp="1"/>
          </p:cNvSpPr>
          <p:nvPr>
            <p:ph type="ftr" sz="quarter" idx="11"/>
          </p:nvPr>
        </p:nvSpPr>
        <p:spPr/>
        <p:txBody>
          <a:bodyPr/>
          <a:lstStyle/>
          <a:p>
            <a:r>
              <a:rPr lang="en-US"/>
              <a:t>5.1 Introdu555555ction</a:t>
            </a:r>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55122"/>
            <a:ext cx="10212917" cy="1029379"/>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2018</a:t>
            </a:r>
          </a:p>
        </p:txBody>
      </p:sp>
      <p:sp>
        <p:nvSpPr>
          <p:cNvPr id="8" name="Footer Placeholder 7"/>
          <p:cNvSpPr>
            <a:spLocks noGrp="1"/>
          </p:cNvSpPr>
          <p:nvPr>
            <p:ph type="ftr" sz="quarter" idx="11"/>
          </p:nvPr>
        </p:nvSpPr>
        <p:spPr/>
        <p:txBody>
          <a:bodyPr/>
          <a:lstStyle/>
          <a:p>
            <a:r>
              <a:rPr lang="en-US"/>
              <a:t>5.1 Introdu555555ction</a:t>
            </a:r>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Date Placeholder 2"/>
          <p:cNvSpPr>
            <a:spLocks noGrp="1"/>
          </p:cNvSpPr>
          <p:nvPr>
            <p:ph type="dt" sz="half" idx="10"/>
          </p:nvPr>
        </p:nvSpPr>
        <p:spPr/>
        <p:txBody>
          <a:bodyPr/>
          <a:lstStyle/>
          <a:p>
            <a:r>
              <a:rPr lang="en-US"/>
              <a:t>2018</a:t>
            </a:r>
          </a:p>
        </p:txBody>
      </p:sp>
      <p:sp>
        <p:nvSpPr>
          <p:cNvPr id="4" name="Footer Placeholder 3"/>
          <p:cNvSpPr>
            <a:spLocks noGrp="1"/>
          </p:cNvSpPr>
          <p:nvPr>
            <p:ph type="ftr" sz="quarter" idx="11"/>
          </p:nvPr>
        </p:nvSpPr>
        <p:spPr/>
        <p:txBody>
          <a:bodyPr/>
          <a:lstStyle/>
          <a:p>
            <a:r>
              <a:rPr lang="en-US"/>
              <a:t>5.1 Introdu555555ction</a:t>
            </a:r>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2018</a:t>
            </a:r>
          </a:p>
        </p:txBody>
      </p:sp>
      <p:sp>
        <p:nvSpPr>
          <p:cNvPr id="3" name="Footer Placeholder 2"/>
          <p:cNvSpPr>
            <a:spLocks noGrp="1"/>
          </p:cNvSpPr>
          <p:nvPr>
            <p:ph type="ftr" sz="quarter" idx="11"/>
          </p:nvPr>
        </p:nvSpPr>
        <p:spPr/>
        <p:txBody>
          <a:bodyPr/>
          <a:lstStyle/>
          <a:p>
            <a:r>
              <a:rPr lang="en-US"/>
              <a:t>5.1 Introdu555555ction</a:t>
            </a:r>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244473"/>
            <a:ext cx="10513483" cy="686254"/>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717" y="1102179"/>
            <a:ext cx="617220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2018</a:t>
            </a:r>
          </a:p>
        </p:txBody>
      </p:sp>
      <p:sp>
        <p:nvSpPr>
          <p:cNvPr id="6" name="Footer Placeholder 5"/>
          <p:cNvSpPr>
            <a:spLocks noGrp="1"/>
          </p:cNvSpPr>
          <p:nvPr>
            <p:ph type="ftr" sz="quarter" idx="11"/>
          </p:nvPr>
        </p:nvSpPr>
        <p:spPr/>
        <p:txBody>
          <a:bodyPr/>
          <a:lstStyle/>
          <a:p>
            <a:r>
              <a:rPr lang="en-US"/>
              <a:t>5.1 Introdu555555ction</a:t>
            </a:r>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32659"/>
            <a:ext cx="10513483" cy="955221"/>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5183717" y="1102179"/>
            <a:ext cx="617220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2018</a:t>
            </a:r>
          </a:p>
        </p:txBody>
      </p:sp>
      <p:sp>
        <p:nvSpPr>
          <p:cNvPr id="6" name="Footer Placeholder 5"/>
          <p:cNvSpPr>
            <a:spLocks noGrp="1"/>
          </p:cNvSpPr>
          <p:nvPr>
            <p:ph type="ftr" sz="quarter" idx="11"/>
          </p:nvPr>
        </p:nvSpPr>
        <p:spPr/>
        <p:txBody>
          <a:bodyPr/>
          <a:lstStyle/>
          <a:p>
            <a:r>
              <a:rPr lang="en-US"/>
              <a:t>5.1 Introdu555555ction</a:t>
            </a:r>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08315" y="179616"/>
            <a:ext cx="10145485" cy="1012371"/>
          </a:xfrm>
        </p:spPr>
        <p:txBody>
          <a:bodyPr/>
          <a:lstStyle>
            <a:lvl1pPr>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2018</a:t>
            </a:r>
          </a:p>
        </p:txBody>
      </p:sp>
      <p:sp>
        <p:nvSpPr>
          <p:cNvPr id="5" name="Footer Placeholder 4"/>
          <p:cNvSpPr>
            <a:spLocks noGrp="1"/>
          </p:cNvSpPr>
          <p:nvPr>
            <p:ph type="ftr" sz="quarter" idx="11"/>
          </p:nvPr>
        </p:nvSpPr>
        <p:spPr/>
        <p:txBody>
          <a:bodyPr/>
          <a:lstStyle/>
          <a:p>
            <a:r>
              <a:rPr lang="en-US"/>
              <a:t>5.1 Introdu555555ction</a:t>
            </a:r>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F33A08-088B-5C48-9D02-E853FC86903B}"/>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0F1A6B3-0D65-3447-9204-8EF6F5D3E7D5}"/>
              </a:ext>
            </a:extLst>
          </p:cNvPr>
          <p:cNvSpPr/>
          <p:nvPr userDrawn="1"/>
        </p:nvSpPr>
        <p:spPr>
          <a:xfrm>
            <a:off x="123829"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27411115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8507"/>
            <a:ext cx="2628900"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1" y="1118507"/>
            <a:ext cx="7683500"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2018</a:t>
            </a:r>
          </a:p>
        </p:txBody>
      </p:sp>
      <p:sp>
        <p:nvSpPr>
          <p:cNvPr id="5" name="Footer Placeholder 4"/>
          <p:cNvSpPr>
            <a:spLocks noGrp="1"/>
          </p:cNvSpPr>
          <p:nvPr>
            <p:ph type="ftr" sz="quarter" idx="11"/>
          </p:nvPr>
        </p:nvSpPr>
        <p:spPr/>
        <p:txBody>
          <a:bodyPr/>
          <a:lstStyle/>
          <a:p>
            <a:r>
              <a:rPr lang="en-US"/>
              <a:t>5.1 Introdu555555ction</a:t>
            </a:r>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9700647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7837592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046955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2856865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55122"/>
            <a:ext cx="10212917" cy="1029379"/>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7426518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138533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125793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244473"/>
            <a:ext cx="10513483"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1102179"/>
            <a:ext cx="617220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343420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32659"/>
            <a:ext cx="10513483"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1102179"/>
            <a:ext cx="617220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584385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545DE420-F4C4-DD42-ABE2-594CA0366399}"/>
              </a:ext>
            </a:extLst>
          </p:cNvPr>
          <p:cNvSpPr/>
          <p:nvPr userDrawn="1"/>
        </p:nvSpPr>
        <p:spPr>
          <a:xfrm>
            <a:off x="152402"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939023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08315" y="179616"/>
            <a:ext cx="10145485"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0809295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8507"/>
            <a:ext cx="2628900"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1" y="1118507"/>
            <a:ext cx="7683500"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988552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4B466596-7514-A943-9CAB-C5E8E11DE13D}"/>
              </a:ext>
            </a:extLst>
          </p:cNvPr>
          <p:cNvSpPr/>
          <p:nvPr userDrawn="1"/>
        </p:nvSpPr>
        <p:spPr>
          <a:xfrm>
            <a:off x="6529755"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54178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0CB55B8-A939-234E-A3DC-A602B9B18A45}"/>
              </a:ext>
            </a:extLst>
          </p:cNvPr>
          <p:cNvSpPr/>
          <p:nvPr userDrawn="1"/>
        </p:nvSpPr>
        <p:spPr>
          <a:xfrm>
            <a:off x="8824128" y="1373126"/>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594488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8" name="Rectangle 7">
            <a:extLst>
              <a:ext uri="{FF2B5EF4-FFF2-40B4-BE49-F238E27FC236}">
                <a16:creationId xmlns:a16="http://schemas.microsoft.com/office/drawing/2014/main" id="{4AF669CB-6F84-9C40-9F8F-01BF42FAF9BB}"/>
              </a:ext>
            </a:extLst>
          </p:cNvPr>
          <p:cNvSpPr/>
          <p:nvPr userDrawn="1"/>
        </p:nvSpPr>
        <p:spPr>
          <a:xfrm>
            <a:off x="147267" y="1373126"/>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399683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2.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9.jp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3.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9.jp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4.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4"/>
            <a:ext cx="27432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2"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7"/>
          <a:stretch>
            <a:fillRect/>
          </a:stretch>
        </p:blipFill>
        <p:spPr>
          <a:xfrm>
            <a:off x="203569" y="93443"/>
            <a:ext cx="1062435" cy="1062435"/>
          </a:xfrm>
          <a:prstGeom prst="rect">
            <a:avLst/>
          </a:prstGeom>
        </p:spPr>
      </p:pic>
    </p:spTree>
    <p:extLst>
      <p:ext uri="{BB962C8B-B14F-4D97-AF65-F5344CB8AC3E}">
        <p14:creationId xmlns:p14="http://schemas.microsoft.com/office/powerpoint/2010/main" val="273845473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 id="2147483736" r:id="rId24"/>
    <p:sldLayoutId id="2147483737" r:id="rId25"/>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71">
          <p15:clr>
            <a:srgbClr val="F26B43"/>
          </p15:clr>
        </p15:guide>
        <p15:guide id="2" orient="horz" pos="48">
          <p15:clr>
            <a:srgbClr val="F26B43"/>
          </p15:clr>
        </p15:guide>
        <p15:guide id="3" orient="horz" pos="4272">
          <p15:clr>
            <a:srgbClr val="F26B43"/>
          </p15:clr>
        </p15:guide>
        <p15:guide id="4" pos="1348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9144000" y="6356351"/>
            <a:ext cx="2743200" cy="365125"/>
          </a:xfrm>
          <a:prstGeom prst="rect">
            <a:avLst/>
          </a:prstGeom>
          <a:noFill/>
        </p:spPr>
        <p:txBody>
          <a:bodyPr wrap="square" rtlCol="0" anchor="ctr">
            <a:no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C0D148B1-2D98-45E8-A7D2-E88121981E67}" type="slidenum">
              <a:rPr kumimoji="0" lang="en-US" sz="1800" b="0" i="0" u="none" strike="noStrike" kern="1200" cap="none" spc="0" normalizeH="0" baseline="0" noProof="0" smtClean="0">
                <a:ln>
                  <a:noFill/>
                </a:ln>
                <a:solidFill>
                  <a:srgbClr val="41453B"/>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50000"/>
                </a:spcBef>
                <a:spcAft>
                  <a:spcPct val="0"/>
                </a:spcAft>
                <a:buClrTx/>
                <a:buSzTx/>
                <a:buFontTx/>
                <a:buNone/>
                <a:tabLst/>
                <a:defRPr/>
              </a:pPr>
              <a:t>‹#›</a:t>
            </a:fld>
            <a:r>
              <a:rPr kumimoji="0" lang="en-US" sz="1800" b="0" i="0" u="none" strike="noStrike" kern="1200" cap="none" spc="0" normalizeH="0" baseline="0" noProof="0" dirty="0">
                <a:ln>
                  <a:noFill/>
                </a:ln>
                <a:solidFill>
                  <a:srgbClr val="43503B"/>
                </a:solidFill>
                <a:effectLst>
                  <a:outerShdw blurRad="38100" dist="38100" dir="2700000" algn="tl">
                    <a:srgbClr val="000000">
                      <a:alpha val="43137"/>
                    </a:srgbClr>
                  </a:outerShdw>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212763886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8315" y="1"/>
            <a:ext cx="1014548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95139"/>
            <a:ext cx="2743200" cy="365125"/>
          </a:xfrm>
          <a:prstGeom prst="rect">
            <a:avLst/>
          </a:prstGeom>
        </p:spPr>
        <p:txBody>
          <a:bodyPr vert="horz" lIns="91440" tIns="45720" rIns="91440" bIns="45720" rtlCol="0" anchor="ctr"/>
          <a:lstStyle>
            <a:lvl1pPr algn="l">
              <a:defRPr sz="1200" b="1">
                <a:solidFill>
                  <a:schemeClr val="bg1"/>
                </a:solidFill>
              </a:defRPr>
            </a:lvl1pPr>
          </a:lstStyle>
          <a:p>
            <a:r>
              <a:rPr lang="en-US"/>
              <a:t>2018</a:t>
            </a:r>
            <a:endParaRPr lang="en-US" dirty="0"/>
          </a:p>
        </p:txBody>
      </p:sp>
      <p:sp>
        <p:nvSpPr>
          <p:cNvPr id="5" name="Footer Placeholder 4"/>
          <p:cNvSpPr>
            <a:spLocks noGrp="1"/>
          </p:cNvSpPr>
          <p:nvPr>
            <p:ph type="ftr" sz="quarter" idx="3"/>
          </p:nvPr>
        </p:nvSpPr>
        <p:spPr>
          <a:xfrm>
            <a:off x="4038600" y="6495139"/>
            <a:ext cx="4114800" cy="365125"/>
          </a:xfrm>
          <a:prstGeom prst="rect">
            <a:avLst/>
          </a:prstGeom>
        </p:spPr>
        <p:txBody>
          <a:bodyPr vert="horz" lIns="91440" tIns="45720" rIns="91440" bIns="45720" rtlCol="0" anchor="ctr"/>
          <a:lstStyle>
            <a:lvl1pPr algn="ctr">
              <a:defRPr sz="1200" b="1">
                <a:solidFill>
                  <a:schemeClr val="bg1"/>
                </a:solidFill>
              </a:defRPr>
            </a:lvl1pPr>
          </a:lstStyle>
          <a:p>
            <a:r>
              <a:rPr lang="en-US"/>
              <a:t>5.1 Introdu555555ction</a:t>
            </a:r>
            <a:endParaRPr lang="en-US" dirty="0"/>
          </a:p>
        </p:txBody>
      </p:sp>
      <p:sp>
        <p:nvSpPr>
          <p:cNvPr id="6" name="Slide Number Placeholder 5"/>
          <p:cNvSpPr>
            <a:spLocks noGrp="1"/>
          </p:cNvSpPr>
          <p:nvPr>
            <p:ph type="sldNum" sz="quarter" idx="4"/>
          </p:nvPr>
        </p:nvSpPr>
        <p:spPr>
          <a:xfrm>
            <a:off x="8610600" y="6495139"/>
            <a:ext cx="27432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8315" y="1"/>
            <a:ext cx="1014548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95139"/>
            <a:ext cx="27432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2/6/2023</a:t>
            </a:fld>
            <a:endParaRPr lang="en-US" dirty="0"/>
          </a:p>
        </p:txBody>
      </p:sp>
      <p:sp>
        <p:nvSpPr>
          <p:cNvPr id="5" name="Footer Placeholder 4"/>
          <p:cNvSpPr>
            <a:spLocks noGrp="1"/>
          </p:cNvSpPr>
          <p:nvPr>
            <p:ph type="ftr" sz="quarter" idx="3"/>
          </p:nvPr>
        </p:nvSpPr>
        <p:spPr>
          <a:xfrm>
            <a:off x="4038600" y="6495139"/>
            <a:ext cx="41148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495139"/>
            <a:ext cx="27432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126729515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hyperlink" Target="http://www.dep.state.fl.us/water/wastewater/iw/genperm.htm" TargetMode="External"/><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prodenv.dep.state.fl.us/DepClnup/welcome.do"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floridadep.gov/waste/waste/content/institutional-controls-registry-guidanc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ca.dep.state.fl.us/mapdirect/" TargetMode="External"/><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hyperlink" Target="http://www.google.com/url?sa=i&amp;rct=j&amp;q=Sand+Media+Particulate+Filter+rain+for+rent&amp;source=images&amp;cd=&amp;cad=rja&amp;docid=ImmC0kCa9yYWBM&amp;tbnid=TnCgAmvbTJfIPM:&amp;ved=0CAUQjRw&amp;url=http://www.rainforrent.com/MediaFilters-24-3SSK.aspx&amp;ei=miTDUeH7HpPM9ATj_oGoBw&amp;bvm=bv.48175248,d.eWU&amp;psig=AFQjCNEBvFnZVrAgZhiBfN3pE0GmO7Ovaw&amp;ust=1371829775268510"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72.tiff"/><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87.wmf"/><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89.wmf"/><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oleObject" Target="../embeddings/oleObject1.bin"/><Relationship Id="rId1" Type="http://schemas.openxmlformats.org/officeDocument/2006/relationships/slideLayout" Target="../slideLayouts/slideLayout1.xml"/><Relationship Id="rId4" Type="http://schemas.openxmlformats.org/officeDocument/2006/relationships/image" Target="../media/image93.png"/></Relationships>
</file>

<file path=ppt/slides/_rels/slide6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xml"/><Relationship Id="rId6" Type="http://schemas.openxmlformats.org/officeDocument/2006/relationships/image" Target="../media/image102.jpeg"/><Relationship Id="rId5" Type="http://schemas.openxmlformats.org/officeDocument/2006/relationships/image" Target="../media/image101.png"/><Relationship Id="rId4" Type="http://schemas.openxmlformats.org/officeDocument/2006/relationships/oleObject" Target="../embeddings/oleObject2.bin"/></Relationships>
</file>

<file path=ppt/slides/_rels/slide6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1.xml"/><Relationship Id="rId4" Type="http://schemas.openxmlformats.org/officeDocument/2006/relationships/image" Target="../media/image1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google.com/url?sa=i&amp;rct=j&amp;q=&amp;source=images&amp;cd=&amp;cad=rja&amp;docid=PvTAoD73AhbDtM&amp;tbnid=6tt-93cWedGb6M:&amp;ved=0CAUQjRw&amp;url=http://www.groundwatercontrol.com/EquipmentDescription.aspx?MenuName=Wellpoint%20Systems&amp;ei=uhHDUYqFDZOc9QScrYHYDA&amp;bvm=bv.48175248,d.eWU&amp;psig=AFQjCNGBcTqbFODrkeL1w7KTDRnhMZTeCw&amp;ust=1371824762937985" TargetMode="External"/><Relationship Id="rId1" Type="http://schemas.openxmlformats.org/officeDocument/2006/relationships/slideLayout" Target="../slideLayouts/slideLayout1.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truck driving down a dirt road&#10;&#10;Description generated with very high confidence">
            <a:extLst>
              <a:ext uri="{FF2B5EF4-FFF2-40B4-BE49-F238E27FC236}">
                <a16:creationId xmlns:a16="http://schemas.microsoft.com/office/drawing/2014/main" id="{7F427425-4807-4F8A-9B9E-6AC819E62E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224" y="2645230"/>
            <a:ext cx="10285553" cy="4212772"/>
          </a:xfrm>
          <a:prstGeom prst="rect">
            <a:avLst/>
          </a:prstGeom>
        </p:spPr>
      </p:pic>
      <p:sp>
        <p:nvSpPr>
          <p:cNvPr id="6" name="Rectangle 5">
            <a:extLst>
              <a:ext uri="{FF2B5EF4-FFF2-40B4-BE49-F238E27FC236}">
                <a16:creationId xmlns:a16="http://schemas.microsoft.com/office/drawing/2014/main" id="{0724BF2E-5E56-4997-AEB9-E423505F95DE}"/>
              </a:ext>
            </a:extLst>
          </p:cNvPr>
          <p:cNvSpPr/>
          <p:nvPr/>
        </p:nvSpPr>
        <p:spPr>
          <a:xfrm>
            <a:off x="125185" y="751837"/>
            <a:ext cx="11941629" cy="1446550"/>
          </a:xfrm>
          <a:prstGeom prst="rect">
            <a:avLst/>
          </a:prstGeom>
          <a:noFill/>
        </p:spPr>
        <p:txBody>
          <a:bodyPr wrap="square">
            <a:spAutoFit/>
          </a:bodyPr>
          <a:lstStyle/>
          <a:p>
            <a:pPr algn="ctr"/>
            <a:r>
              <a:rPr lang="en-US" sz="4400" b="1">
                <a:solidFill>
                  <a:schemeClr val="accent6"/>
                </a:solidFill>
                <a:latin typeface="Arial" panose="020B0604020202020204" pitchFamily="34" charset="0"/>
                <a:cs typeface="Arial" panose="020B0604020202020204" pitchFamily="34" charset="0"/>
              </a:rPr>
              <a:t>Chapter 5:</a:t>
            </a:r>
            <a:endParaRPr lang="en-US" sz="4400" b="1" dirty="0">
              <a:solidFill>
                <a:schemeClr val="accent6"/>
              </a:solidFill>
              <a:latin typeface="Arial" panose="020B0604020202020204" pitchFamily="34" charset="0"/>
              <a:cs typeface="Arial" panose="020B0604020202020204" pitchFamily="34" charset="0"/>
            </a:endParaRPr>
          </a:p>
          <a:p>
            <a:pPr algn="ctr"/>
            <a:r>
              <a:rPr lang="en-US" sz="4400" b="1" dirty="0">
                <a:solidFill>
                  <a:schemeClr val="accent6"/>
                </a:solidFill>
                <a:latin typeface="Arial" panose="020B0604020202020204" pitchFamily="34" charset="0"/>
                <a:cs typeface="Arial" panose="020B0604020202020204" pitchFamily="34" charset="0"/>
              </a:rPr>
              <a:t>Best Management Practices for Dewatering </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SCF0057">
            <a:extLst>
              <a:ext uri="{FF2B5EF4-FFF2-40B4-BE49-F238E27FC236}">
                <a16:creationId xmlns:a16="http://schemas.microsoft.com/office/drawing/2014/main" id="{80D0C940-C97A-42C9-A2B7-6211D3737EE6}"/>
              </a:ext>
            </a:extLst>
          </p:cNvPr>
          <p:cNvPicPr>
            <a:picLocks noChangeAspect="1" noChangeArrowheads="1"/>
          </p:cNvPicPr>
          <p:nvPr/>
        </p:nvPicPr>
        <p:blipFill>
          <a:blip r:embed="rId2" cstate="print"/>
          <a:srcRect/>
          <a:stretch>
            <a:fillRect/>
          </a:stretch>
        </p:blipFill>
        <p:spPr bwMode="auto">
          <a:xfrm>
            <a:off x="166915" y="1943100"/>
            <a:ext cx="5929085" cy="4446814"/>
          </a:xfrm>
          <a:prstGeom prst="rect">
            <a:avLst/>
          </a:prstGeom>
          <a:noFill/>
          <a:ln w="9525">
            <a:noFill/>
            <a:miter lim="800000"/>
            <a:headEnd/>
            <a:tailEnd/>
          </a:ln>
        </p:spPr>
      </p:pic>
      <p:pic>
        <p:nvPicPr>
          <p:cNvPr id="6" name="Picture 5">
            <a:extLst>
              <a:ext uri="{FF2B5EF4-FFF2-40B4-BE49-F238E27FC236}">
                <a16:creationId xmlns:a16="http://schemas.microsoft.com/office/drawing/2014/main" id="{4528B8F2-CCA4-4E29-8ADF-06F1514454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9" y="1982972"/>
            <a:ext cx="5875921" cy="4406941"/>
          </a:xfrm>
          <a:prstGeom prst="rect">
            <a:avLst/>
          </a:prstGeom>
        </p:spPr>
      </p:pic>
      <p:sp>
        <p:nvSpPr>
          <p:cNvPr id="7" name="Rectangle 2">
            <a:extLst>
              <a:ext uri="{FF2B5EF4-FFF2-40B4-BE49-F238E27FC236}">
                <a16:creationId xmlns:a16="http://schemas.microsoft.com/office/drawing/2014/main" id="{4D6F19FB-F2AF-4CCA-A557-DD24B3CC7D56}"/>
              </a:ext>
            </a:extLst>
          </p:cNvPr>
          <p:cNvSpPr txBox="1">
            <a:spLocks noChangeArrowheads="1"/>
          </p:cNvSpPr>
          <p:nvPr/>
        </p:nvSpPr>
        <p:spPr>
          <a:xfrm>
            <a:off x="3657600" y="1119272"/>
            <a:ext cx="4876800" cy="762000"/>
          </a:xfrm>
          <a:prstGeom prst="rect">
            <a:avLst/>
          </a:prstGeom>
        </p:spPr>
        <p:txBody>
          <a:bodyPr vert="horz" lIns="0" rIns="0" bIns="0" anchor="b">
            <a:normAutofit fontScale="97500"/>
          </a:bodyPr>
          <a:lstStyle/>
          <a:p>
            <a:pPr algn="ctr">
              <a:spcBef>
                <a:spcPct val="0"/>
              </a:spcBef>
              <a:defRPr/>
            </a:pPr>
            <a:r>
              <a:rPr lang="en-US" sz="3200" dirty="0">
                <a:latin typeface="Arial" panose="020B0604020202020204" pitchFamily="34" charset="0"/>
                <a:ea typeface="+mj-ea"/>
                <a:cs typeface="+mj-cs"/>
              </a:rPr>
              <a:t>Well Point Systems</a:t>
            </a:r>
          </a:p>
        </p:txBody>
      </p:sp>
      <p:sp>
        <p:nvSpPr>
          <p:cNvPr id="9" name="Title 1">
            <a:extLst>
              <a:ext uri="{FF2B5EF4-FFF2-40B4-BE49-F238E27FC236}">
                <a16:creationId xmlns:a16="http://schemas.microsoft.com/office/drawing/2014/main" id="{344B6ABC-2F5C-4710-826D-168F704BCC2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467387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300F39-30D9-4101-A1B9-1411B0E7B926}"/>
              </a:ext>
            </a:extLst>
          </p:cNvPr>
          <p:cNvPicPr>
            <a:picLocks noChangeAspect="1"/>
          </p:cNvPicPr>
          <p:nvPr/>
        </p:nvPicPr>
        <p:blipFill rotWithShape="1">
          <a:blip r:embed="rId2"/>
          <a:srcRect b="15391"/>
          <a:stretch/>
        </p:blipFill>
        <p:spPr>
          <a:xfrm>
            <a:off x="879173" y="1224655"/>
            <a:ext cx="10791864" cy="5617029"/>
          </a:xfrm>
          <a:prstGeom prst="rect">
            <a:avLst/>
          </a:prstGeom>
        </p:spPr>
      </p:pic>
      <p:sp>
        <p:nvSpPr>
          <p:cNvPr id="10" name="TextBox 9">
            <a:extLst>
              <a:ext uri="{FF2B5EF4-FFF2-40B4-BE49-F238E27FC236}">
                <a16:creationId xmlns:a16="http://schemas.microsoft.com/office/drawing/2014/main" id="{D873F302-3729-4CA7-91BB-B750CE571F11}"/>
              </a:ext>
            </a:extLst>
          </p:cNvPr>
          <p:cNvSpPr txBox="1"/>
          <p:nvPr/>
        </p:nvSpPr>
        <p:spPr>
          <a:xfrm>
            <a:off x="1703105" y="1224655"/>
            <a:ext cx="9144000" cy="584775"/>
          </a:xfrm>
          <a:prstGeom prst="rect">
            <a:avLst/>
          </a:prstGeom>
          <a:solidFill>
            <a:srgbClr val="FFFF00"/>
          </a:solidFill>
        </p:spPr>
        <p:txBody>
          <a:bodyPr wrap="square" rtlCol="0">
            <a:spAutoFit/>
          </a:bodyPr>
          <a:lstStyle/>
          <a:p>
            <a:pPr algn="ctr"/>
            <a:r>
              <a:rPr lang="en-US"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WHERE IS THIS DISCHARGE GOING? </a:t>
            </a:r>
          </a:p>
        </p:txBody>
      </p:sp>
      <p:sp>
        <p:nvSpPr>
          <p:cNvPr id="5" name="Title 1">
            <a:extLst>
              <a:ext uri="{FF2B5EF4-FFF2-40B4-BE49-F238E27FC236}">
                <a16:creationId xmlns:a16="http://schemas.microsoft.com/office/drawing/2014/main" id="{F9261CCE-53DC-4AAA-BA39-8FD322A17A81}"/>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885280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a:extLst>
              <a:ext uri="{FF2B5EF4-FFF2-40B4-BE49-F238E27FC236}">
                <a16:creationId xmlns:a16="http://schemas.microsoft.com/office/drawing/2014/main" id="{6FCA434A-34AA-6D4A-B9CE-475EB0EC7C17}"/>
              </a:ext>
            </a:extLst>
          </p:cNvPr>
          <p:cNvPicPr>
            <a:picLocks noGrp="1" noChangeAspect="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a:xfrm>
            <a:off x="6945086" y="1741595"/>
            <a:ext cx="4060371" cy="5063796"/>
          </a:xfrm>
          <a:prstGeom prst="rect">
            <a:avLst/>
          </a:prstGeom>
        </p:spPr>
      </p:pic>
      <p:pic>
        <p:nvPicPr>
          <p:cNvPr id="15" name="Content Placeholder 14">
            <a:extLst>
              <a:ext uri="{FF2B5EF4-FFF2-40B4-BE49-F238E27FC236}">
                <a16:creationId xmlns:a16="http://schemas.microsoft.com/office/drawing/2014/main" id="{2AC83A2C-EA9F-064B-9FED-5BDA557344F1}"/>
              </a:ext>
            </a:extLst>
          </p:cNvPr>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1286908" y="1742851"/>
            <a:ext cx="4060371" cy="5062540"/>
          </a:xfrm>
          <a:prstGeom prst="rect">
            <a:avLst/>
          </a:prstGeom>
        </p:spPr>
      </p:pic>
      <p:sp>
        <p:nvSpPr>
          <p:cNvPr id="4" name="TextBox 3">
            <a:extLst>
              <a:ext uri="{FF2B5EF4-FFF2-40B4-BE49-F238E27FC236}">
                <a16:creationId xmlns:a16="http://schemas.microsoft.com/office/drawing/2014/main" id="{4A3E4D28-813B-438F-B885-E9977F77CD70}"/>
              </a:ext>
            </a:extLst>
          </p:cNvPr>
          <p:cNvSpPr txBox="1"/>
          <p:nvPr/>
        </p:nvSpPr>
        <p:spPr>
          <a:xfrm>
            <a:off x="1035856" y="1219631"/>
            <a:ext cx="4841390" cy="523220"/>
          </a:xfrm>
          <a:prstGeom prst="rect">
            <a:avLst/>
          </a:prstGeom>
          <a:noFill/>
        </p:spPr>
        <p:txBody>
          <a:bodyPr wrap="none" rtlCol="0">
            <a:spAutoFit/>
          </a:bodyPr>
          <a:lstStyle/>
          <a:p>
            <a:pPr algn="ctr"/>
            <a:r>
              <a:rPr lang="en-US" sz="2800" dirty="0">
                <a:latin typeface="Arial" panose="020B0604020202020204" pitchFamily="34" charset="0"/>
              </a:rPr>
              <a:t>Without Discharge Protection</a:t>
            </a:r>
          </a:p>
        </p:txBody>
      </p:sp>
      <p:sp>
        <p:nvSpPr>
          <p:cNvPr id="9" name="TextBox 8">
            <a:extLst>
              <a:ext uri="{FF2B5EF4-FFF2-40B4-BE49-F238E27FC236}">
                <a16:creationId xmlns:a16="http://schemas.microsoft.com/office/drawing/2014/main" id="{F115EB21-C828-467E-B2EE-913AEF20A9B1}"/>
              </a:ext>
            </a:extLst>
          </p:cNvPr>
          <p:cNvSpPr txBox="1"/>
          <p:nvPr/>
        </p:nvSpPr>
        <p:spPr>
          <a:xfrm>
            <a:off x="6563839" y="1219631"/>
            <a:ext cx="4341253" cy="523220"/>
          </a:xfrm>
          <a:prstGeom prst="rect">
            <a:avLst/>
          </a:prstGeom>
          <a:noFill/>
        </p:spPr>
        <p:txBody>
          <a:bodyPr wrap="none" rtlCol="0">
            <a:spAutoFit/>
          </a:bodyPr>
          <a:lstStyle/>
          <a:p>
            <a:pPr algn="ctr"/>
            <a:r>
              <a:rPr lang="en-US" sz="2800" dirty="0">
                <a:latin typeface="Arial" panose="020B0604020202020204" pitchFamily="34" charset="0"/>
              </a:rPr>
              <a:t>With Discharge Protection</a:t>
            </a:r>
          </a:p>
        </p:txBody>
      </p:sp>
      <p:sp>
        <p:nvSpPr>
          <p:cNvPr id="8" name="Title 1">
            <a:extLst>
              <a:ext uri="{FF2B5EF4-FFF2-40B4-BE49-F238E27FC236}">
                <a16:creationId xmlns:a16="http://schemas.microsoft.com/office/drawing/2014/main" id="{1DA095CC-DA3E-47F6-9091-33C3FAAA1B6D}"/>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2591914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02406C22-CBF5-6443-B268-6C43F3448406}"/>
              </a:ext>
            </a:extLst>
          </p:cNvPr>
          <p:cNvPicPr>
            <a:picLocks noGrp="1" noChangeAspect="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a:xfrm>
            <a:off x="6481421" y="1293418"/>
            <a:ext cx="4691743" cy="5580171"/>
          </a:xfrm>
          <a:prstGeom prst="rect">
            <a:avLst/>
          </a:prstGeom>
        </p:spPr>
      </p:pic>
      <p:pic>
        <p:nvPicPr>
          <p:cNvPr id="8" name="Picture 1027" descr="DSCN2827">
            <a:extLst>
              <a:ext uri="{FF2B5EF4-FFF2-40B4-BE49-F238E27FC236}">
                <a16:creationId xmlns:a16="http://schemas.microsoft.com/office/drawing/2014/main" id="{39E11076-68CB-0B49-B5AA-27B2DE06C57C}"/>
              </a:ext>
            </a:extLst>
          </p:cNvPr>
          <p:cNvPicPr>
            <a:picLocks noChangeArrowheads="1"/>
          </p:cNvPicPr>
          <p:nvPr/>
        </p:nvPicPr>
        <p:blipFill>
          <a:blip r:embed="rId3" cstate="print"/>
          <a:srcRect/>
          <a:stretch>
            <a:fillRect/>
          </a:stretch>
        </p:blipFill>
        <p:spPr bwMode="auto">
          <a:xfrm>
            <a:off x="881743" y="1262743"/>
            <a:ext cx="5171735" cy="559576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E0375063-B76B-4269-8C9A-229F6051CE84}"/>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834665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C0950A-9462-47F4-821E-44CFE24DCF36}"/>
              </a:ext>
            </a:extLst>
          </p:cNvPr>
          <p:cNvPicPr>
            <a:picLocks noChangeAspect="1"/>
          </p:cNvPicPr>
          <p:nvPr/>
        </p:nvPicPr>
        <p:blipFill>
          <a:blip r:embed="rId2"/>
          <a:stretch>
            <a:fillRect/>
          </a:stretch>
        </p:blipFill>
        <p:spPr>
          <a:xfrm>
            <a:off x="1511968" y="1274440"/>
            <a:ext cx="9168064" cy="5679216"/>
          </a:xfrm>
          <a:prstGeom prst="rect">
            <a:avLst/>
          </a:prstGeom>
        </p:spPr>
      </p:pic>
      <p:sp>
        <p:nvSpPr>
          <p:cNvPr id="4" name="Title 1">
            <a:extLst>
              <a:ext uri="{FF2B5EF4-FFF2-40B4-BE49-F238E27FC236}">
                <a16:creationId xmlns:a16="http://schemas.microsoft.com/office/drawing/2014/main" id="{AE9ECFC1-312A-45F3-A182-BF7EBAAB3E71}"/>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097722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3bckopool">
            <a:extLst>
              <a:ext uri="{FF2B5EF4-FFF2-40B4-BE49-F238E27FC236}">
                <a16:creationId xmlns:a16="http://schemas.microsoft.com/office/drawing/2014/main" id="{7ABDB3DB-A11E-455B-A24C-EE7D8F5F8ADA}"/>
              </a:ext>
            </a:extLst>
          </p:cNvPr>
          <p:cNvPicPr>
            <a:picLocks noChangeAspect="1" noChangeArrowheads="1"/>
          </p:cNvPicPr>
          <p:nvPr/>
        </p:nvPicPr>
        <p:blipFill>
          <a:blip r:embed="rId2" cstate="print"/>
          <a:srcRect/>
          <a:stretch>
            <a:fillRect/>
          </a:stretch>
        </p:blipFill>
        <p:spPr bwMode="auto">
          <a:xfrm>
            <a:off x="1524000" y="1656682"/>
            <a:ext cx="3872526" cy="5201318"/>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5" descr="turbidity_2">
            <a:extLst>
              <a:ext uri="{FF2B5EF4-FFF2-40B4-BE49-F238E27FC236}">
                <a16:creationId xmlns:a16="http://schemas.microsoft.com/office/drawing/2014/main" id="{11589752-A60C-4412-AA1C-F7FB9BA59014}"/>
              </a:ext>
            </a:extLst>
          </p:cNvPr>
          <p:cNvPicPr>
            <a:picLocks noChangeAspect="1" noChangeArrowheads="1"/>
          </p:cNvPicPr>
          <p:nvPr/>
        </p:nvPicPr>
        <p:blipFill>
          <a:blip r:embed="rId3" cstate="print"/>
          <a:srcRect/>
          <a:stretch>
            <a:fillRect/>
          </a:stretch>
        </p:blipFill>
        <p:spPr bwMode="auto">
          <a:xfrm>
            <a:off x="7186864" y="1656681"/>
            <a:ext cx="3276600" cy="27305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6" name="Picture 2" descr="alevin_small1">
            <a:extLst>
              <a:ext uri="{FF2B5EF4-FFF2-40B4-BE49-F238E27FC236}">
                <a16:creationId xmlns:a16="http://schemas.microsoft.com/office/drawing/2014/main" id="{3A712D05-DD07-424B-B083-24942F54C012}"/>
              </a:ext>
            </a:extLst>
          </p:cNvPr>
          <p:cNvPicPr>
            <a:picLocks noChangeAspect="1" noChangeArrowheads="1"/>
          </p:cNvPicPr>
          <p:nvPr/>
        </p:nvPicPr>
        <p:blipFill>
          <a:blip r:embed="rId4" cstate="print"/>
          <a:srcRect/>
          <a:stretch>
            <a:fillRect/>
          </a:stretch>
        </p:blipFill>
        <p:spPr bwMode="auto">
          <a:xfrm>
            <a:off x="7186864" y="4567238"/>
            <a:ext cx="3276600" cy="2290763"/>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 name="Text Box 1026">
            <a:extLst>
              <a:ext uri="{FF2B5EF4-FFF2-40B4-BE49-F238E27FC236}">
                <a16:creationId xmlns:a16="http://schemas.microsoft.com/office/drawing/2014/main" id="{1A8B0C86-A65C-4DFA-A658-4CADF8FF5052}"/>
              </a:ext>
            </a:extLst>
          </p:cNvPr>
          <p:cNvSpPr txBox="1">
            <a:spLocks noChangeArrowheads="1"/>
          </p:cNvSpPr>
          <p:nvPr/>
        </p:nvSpPr>
        <p:spPr bwMode="auto">
          <a:xfrm>
            <a:off x="4305300" y="1139087"/>
            <a:ext cx="3581400" cy="646331"/>
          </a:xfrm>
          <a:prstGeom prst="rect">
            <a:avLst/>
          </a:prstGeom>
          <a:noFill/>
          <a:ln w="12700">
            <a:noFill/>
            <a:miter lim="800000"/>
            <a:headEnd/>
            <a:tailEnd/>
          </a:ln>
        </p:spPr>
        <p:txBody>
          <a:bodyPr wrap="square">
            <a:spAutoFit/>
          </a:bodyPr>
          <a:lstStyle/>
          <a:p>
            <a:pPr algn="ctr">
              <a:spcBef>
                <a:spcPct val="50000"/>
              </a:spcBef>
            </a:pPr>
            <a:r>
              <a:rPr lang="en-US" sz="3600" b="1" dirty="0">
                <a:latin typeface="Arial" panose="020B0604020202020204" pitchFamily="34" charset="0"/>
              </a:rPr>
              <a:t>Challenges</a:t>
            </a:r>
            <a:endParaRPr lang="en-US" sz="4000" b="1" dirty="0">
              <a:latin typeface="Arial" panose="020B0604020202020204" pitchFamily="34" charset="0"/>
            </a:endParaRPr>
          </a:p>
        </p:txBody>
      </p:sp>
      <p:pic>
        <p:nvPicPr>
          <p:cNvPr id="7" name="image16.jpeg" descr="C:\Documents and Settings\Owner\Desktop\Dewatering pics_1\2020.jpg">
            <a:extLst>
              <a:ext uri="{FF2B5EF4-FFF2-40B4-BE49-F238E27FC236}">
                <a16:creationId xmlns:a16="http://schemas.microsoft.com/office/drawing/2014/main" id="{8B46E0E8-9B04-EA4A-A897-95F56530BA62}"/>
              </a:ext>
            </a:extLst>
          </p:cNvPr>
          <p:cNvPicPr>
            <a:picLocks noChangeAspect="1"/>
          </p:cNvPicPr>
          <p:nvPr/>
        </p:nvPicPr>
        <p:blipFill>
          <a:blip r:embed="rId5"/>
          <a:stretch>
            <a:fillRect/>
          </a:stretch>
        </p:blipFill>
        <p:spPr>
          <a:xfrm>
            <a:off x="5480710" y="2360160"/>
            <a:ext cx="1621971" cy="1621971"/>
          </a:xfrm>
          <a:prstGeom prst="rect">
            <a:avLst/>
          </a:prstGeom>
          <a:ln w="12700">
            <a:miter lim="400000"/>
          </a:ln>
        </p:spPr>
      </p:pic>
      <p:sp>
        <p:nvSpPr>
          <p:cNvPr id="9" name="Title 1">
            <a:extLst>
              <a:ext uri="{FF2B5EF4-FFF2-40B4-BE49-F238E27FC236}">
                <a16:creationId xmlns:a16="http://schemas.microsoft.com/office/drawing/2014/main" id="{AE613BD6-207C-4E15-965F-9AD3B83AC966}"/>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741952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5_districts2">
            <a:extLst>
              <a:ext uri="{FF2B5EF4-FFF2-40B4-BE49-F238E27FC236}">
                <a16:creationId xmlns:a16="http://schemas.microsoft.com/office/drawing/2014/main" id="{46435120-9F65-4070-9E66-F35AD915FB76}"/>
              </a:ext>
            </a:extLst>
          </p:cNvPr>
          <p:cNvPicPr>
            <a:picLocks noChangeAspect="1" noChangeArrowheads="1"/>
          </p:cNvPicPr>
          <p:nvPr/>
        </p:nvPicPr>
        <p:blipFill>
          <a:blip r:embed="rId2" cstate="print"/>
          <a:srcRect/>
          <a:stretch>
            <a:fillRect/>
          </a:stretch>
        </p:blipFill>
        <p:spPr bwMode="auto">
          <a:xfrm>
            <a:off x="8958944" y="2793103"/>
            <a:ext cx="3145971" cy="2752724"/>
          </a:xfrm>
          <a:prstGeom prst="rect">
            <a:avLst/>
          </a:prstGeom>
          <a:noFill/>
          <a:ln w="9525">
            <a:noFill/>
            <a:miter lim="800000"/>
            <a:headEnd/>
            <a:tailEnd/>
          </a:ln>
        </p:spPr>
      </p:pic>
      <p:sp>
        <p:nvSpPr>
          <p:cNvPr id="5" name="Text Box 1026">
            <a:extLst>
              <a:ext uri="{FF2B5EF4-FFF2-40B4-BE49-F238E27FC236}">
                <a16:creationId xmlns:a16="http://schemas.microsoft.com/office/drawing/2014/main" id="{0F384D23-23DD-458C-8DA8-843729B85E9E}"/>
              </a:ext>
            </a:extLst>
          </p:cNvPr>
          <p:cNvSpPr txBox="1">
            <a:spLocks noChangeArrowheads="1"/>
          </p:cNvSpPr>
          <p:nvPr/>
        </p:nvSpPr>
        <p:spPr bwMode="auto">
          <a:xfrm>
            <a:off x="261257" y="1905000"/>
            <a:ext cx="11375572" cy="4893647"/>
          </a:xfrm>
          <a:prstGeom prst="rect">
            <a:avLst/>
          </a:prstGeom>
          <a:noFill/>
          <a:ln w="12700">
            <a:noFill/>
            <a:miter lim="800000"/>
            <a:headEnd/>
            <a:tailEnd/>
          </a:ln>
        </p:spPr>
        <p:txBody>
          <a:bodyPr wrap="square">
            <a:spAutoFit/>
          </a:bodyPr>
          <a:lstStyle/>
          <a:p>
            <a:pPr marL="228600" indent="-228600">
              <a:spcBef>
                <a:spcPct val="50000"/>
              </a:spcBef>
              <a:buFont typeface="Arial" pitchFamily="34" charset="0"/>
              <a:buChar char="•"/>
            </a:pPr>
            <a:r>
              <a:rPr lang="en-US" sz="2400" dirty="0">
                <a:latin typeface="Arial" panose="020B0604020202020204" pitchFamily="34" charset="0"/>
              </a:rPr>
              <a:t>Discharges of produced groundwater from a </a:t>
            </a:r>
            <a:r>
              <a:rPr lang="en-US" sz="2400" dirty="0">
                <a:solidFill>
                  <a:srgbClr val="FFC000"/>
                </a:solidFill>
                <a:latin typeface="Arial" panose="020B0604020202020204" pitchFamily="34" charset="0"/>
              </a:rPr>
              <a:t>non-contaminated</a:t>
            </a:r>
            <a:r>
              <a:rPr lang="en-US" sz="2400" dirty="0">
                <a:latin typeface="Arial" panose="020B0604020202020204" pitchFamily="34" charset="0"/>
              </a:rPr>
              <a:t> site, </a:t>
            </a:r>
            <a:r>
              <a:rPr lang="en-US" sz="2400" b="1" u="sng" dirty="0">
                <a:latin typeface="Arial" panose="020B0604020202020204" pitchFamily="34" charset="0"/>
              </a:rPr>
              <a:t>require</a:t>
            </a:r>
            <a:r>
              <a:rPr lang="en-US" sz="2400" dirty="0">
                <a:latin typeface="Arial" panose="020B0604020202020204" pitchFamily="34" charset="0"/>
              </a:rPr>
              <a:t> an FDEP Generic Permit for compliance with the NPDES program. </a:t>
            </a:r>
          </a:p>
          <a:p>
            <a:pPr marL="685800" lvl="1" indent="-228600">
              <a:spcBef>
                <a:spcPct val="50000"/>
              </a:spcBef>
              <a:buFont typeface="Arial" pitchFamily="34" charset="0"/>
              <a:buChar char="•"/>
            </a:pPr>
            <a:r>
              <a:rPr lang="en-US" sz="2400" dirty="0">
                <a:latin typeface="Arial" panose="020B0604020202020204" pitchFamily="34" charset="0"/>
              </a:rPr>
              <a:t>This can now be obtained as part of the CGP NOI.</a:t>
            </a:r>
          </a:p>
          <a:p>
            <a:pPr marL="685800" lvl="1" indent="-228600">
              <a:spcBef>
                <a:spcPct val="50000"/>
              </a:spcBef>
              <a:buFont typeface="Arial" pitchFamily="34" charset="0"/>
              <a:buChar char="•"/>
            </a:pPr>
            <a:r>
              <a:rPr lang="en-US" sz="2400" dirty="0">
                <a:latin typeface="Arial" panose="020B0604020202020204" pitchFamily="34" charset="0"/>
              </a:rPr>
              <a:t>Effective February 10, 2015</a:t>
            </a:r>
          </a:p>
          <a:p>
            <a:pPr marL="228600" indent="-228600">
              <a:spcBef>
                <a:spcPct val="50000"/>
              </a:spcBef>
              <a:buFont typeface="Arial" pitchFamily="34" charset="0"/>
              <a:buChar char="•"/>
            </a:pPr>
            <a:r>
              <a:rPr lang="en-US" sz="2400" dirty="0">
                <a:solidFill>
                  <a:srgbClr val="FF0000"/>
                </a:solidFill>
                <a:latin typeface="Arial" panose="020B0604020202020204" pitchFamily="34" charset="0"/>
              </a:rPr>
              <a:t>Contaminated sites </a:t>
            </a:r>
            <a:r>
              <a:rPr lang="en-US" sz="2400" dirty="0">
                <a:latin typeface="Arial" panose="020B0604020202020204" pitchFamily="34" charset="0"/>
              </a:rPr>
              <a:t>need to contact FDEP </a:t>
            </a:r>
            <a:r>
              <a:rPr lang="en-US" sz="2400" b="1" u="sng" dirty="0">
                <a:latin typeface="Arial" panose="020B0604020202020204" pitchFamily="34" charset="0"/>
              </a:rPr>
              <a:t>before </a:t>
            </a:r>
            <a:r>
              <a:rPr lang="en-US" sz="2400" dirty="0">
                <a:latin typeface="Arial" panose="020B0604020202020204" pitchFamily="34" charset="0"/>
              </a:rPr>
              <a:t>dewatering.</a:t>
            </a:r>
          </a:p>
          <a:p>
            <a:pPr marL="228600" indent="-228600">
              <a:spcBef>
                <a:spcPct val="50000"/>
              </a:spcBef>
              <a:buFont typeface="Arial" pitchFamily="34" charset="0"/>
              <a:buChar char="•"/>
            </a:pPr>
            <a:r>
              <a:rPr lang="en-US" sz="2400" dirty="0">
                <a:latin typeface="Arial" panose="020B0604020202020204" pitchFamily="34" charset="0"/>
              </a:rPr>
              <a:t>Additional information: </a:t>
            </a:r>
            <a:r>
              <a:rPr lang="en-US" sz="2400" u="sng" dirty="0">
                <a:solidFill>
                  <a:schemeClr val="accent5"/>
                </a:solidFill>
                <a:latin typeface="Arial" panose="020B0604020202020204" pitchFamily="34" charset="0"/>
                <a:hlinkClick r:id="rId3"/>
              </a:rPr>
              <a:t>http://www.dep.state.fl.us/water/wastewater/iw/genperm.htm</a:t>
            </a:r>
            <a:endParaRPr lang="en-US" sz="2400" u="sng" dirty="0">
              <a:solidFill>
                <a:schemeClr val="accent5"/>
              </a:solidFill>
              <a:latin typeface="Arial" panose="020B0604020202020204" pitchFamily="34" charset="0"/>
            </a:endParaRPr>
          </a:p>
          <a:p>
            <a:pPr marL="228600" indent="-228600">
              <a:spcBef>
                <a:spcPct val="50000"/>
              </a:spcBef>
              <a:buFont typeface="Arial" pitchFamily="34" charset="0"/>
              <a:buChar char="•"/>
            </a:pPr>
            <a:r>
              <a:rPr lang="en-US" sz="2400" dirty="0">
                <a:latin typeface="Arial" panose="020B0604020202020204" pitchFamily="34" charset="0"/>
              </a:rPr>
              <a:t>Water Management District Permits</a:t>
            </a:r>
          </a:p>
          <a:p>
            <a:pPr marL="228600" indent="-228600">
              <a:spcBef>
                <a:spcPct val="50000"/>
              </a:spcBef>
              <a:buFont typeface="Arial" pitchFamily="34" charset="0"/>
              <a:buChar char="•"/>
            </a:pPr>
            <a:r>
              <a:rPr lang="en-US" sz="2400" dirty="0">
                <a:latin typeface="Arial" panose="020B0604020202020204" pitchFamily="34" charset="0"/>
              </a:rPr>
              <a:t>Local governments should also be contacted regarding compliance requirements for dewatering.</a:t>
            </a:r>
          </a:p>
        </p:txBody>
      </p:sp>
      <p:sp>
        <p:nvSpPr>
          <p:cNvPr id="7" name="Rectangle 2">
            <a:extLst>
              <a:ext uri="{FF2B5EF4-FFF2-40B4-BE49-F238E27FC236}">
                <a16:creationId xmlns:a16="http://schemas.microsoft.com/office/drawing/2014/main" id="{A1A1F3DF-2630-45C8-9628-A677AB2F05F6}"/>
              </a:ext>
            </a:extLst>
          </p:cNvPr>
          <p:cNvSpPr>
            <a:spLocks noChangeArrowheads="1"/>
          </p:cNvSpPr>
          <p:nvPr/>
        </p:nvSpPr>
        <p:spPr bwMode="auto">
          <a:xfrm>
            <a:off x="3457073" y="1082702"/>
            <a:ext cx="5277853" cy="914400"/>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5.2 Limitations</a:t>
            </a:r>
          </a:p>
        </p:txBody>
      </p:sp>
      <p:sp>
        <p:nvSpPr>
          <p:cNvPr id="8" name="Title 1">
            <a:extLst>
              <a:ext uri="{FF2B5EF4-FFF2-40B4-BE49-F238E27FC236}">
                <a16:creationId xmlns:a16="http://schemas.microsoft.com/office/drawing/2014/main" id="{A282A86C-5CE2-4616-93F0-36295F8F43DA}"/>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02632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C743072-F869-405A-B92C-EA22A669D8B4}"/>
              </a:ext>
            </a:extLst>
          </p:cNvPr>
          <p:cNvSpPr>
            <a:spLocks noChangeArrowheads="1"/>
          </p:cNvSpPr>
          <p:nvPr/>
        </p:nvSpPr>
        <p:spPr bwMode="auto">
          <a:xfrm>
            <a:off x="4446814" y="1087827"/>
            <a:ext cx="3298371" cy="914400"/>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5.2 Limitations</a:t>
            </a:r>
          </a:p>
        </p:txBody>
      </p:sp>
      <p:sp>
        <p:nvSpPr>
          <p:cNvPr id="5" name="Content Placeholder 2">
            <a:extLst>
              <a:ext uri="{FF2B5EF4-FFF2-40B4-BE49-F238E27FC236}">
                <a16:creationId xmlns:a16="http://schemas.microsoft.com/office/drawing/2014/main" id="{3A1BAB99-2C8A-44F9-A15E-2F1920C47731}"/>
              </a:ext>
            </a:extLst>
          </p:cNvPr>
          <p:cNvSpPr txBox="1">
            <a:spLocks/>
          </p:cNvSpPr>
          <p:nvPr/>
        </p:nvSpPr>
        <p:spPr>
          <a:xfrm>
            <a:off x="111551" y="1950967"/>
            <a:ext cx="9250163" cy="4876800"/>
          </a:xfrm>
          <a:prstGeom prst="rect">
            <a:avLst/>
          </a:prstGeom>
        </p:spPr>
        <p:txBody>
          <a:bodyPr>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ClrTx/>
              <a:buNone/>
            </a:pPr>
            <a:r>
              <a:rPr lang="en-US" sz="2400" b="1" dirty="0">
                <a:solidFill>
                  <a:schemeClr val="accent6"/>
                </a:solidFill>
                <a:latin typeface="Arial" panose="020B0604020202020204" pitchFamily="34" charset="0"/>
              </a:rPr>
              <a:t>FDEP Generic Permit for Dewatering from Non-Contaminated Sites</a:t>
            </a:r>
          </a:p>
          <a:p>
            <a:pPr lvl="1">
              <a:buClrTx/>
            </a:pPr>
            <a:r>
              <a:rPr lang="en-US" sz="1800" dirty="0">
                <a:latin typeface="Arial" panose="020B0604020202020204" pitchFamily="34" charset="0"/>
              </a:rPr>
              <a:t>Greater than </a:t>
            </a:r>
            <a:r>
              <a:rPr lang="en-US" sz="1800" b="1" dirty="0">
                <a:latin typeface="Arial" panose="020B0604020202020204" pitchFamily="34" charset="0"/>
              </a:rPr>
              <a:t>500’ </a:t>
            </a:r>
            <a:r>
              <a:rPr lang="en-US" sz="1800" dirty="0">
                <a:latin typeface="Arial" panose="020B0604020202020204" pitchFamily="34" charset="0"/>
              </a:rPr>
              <a:t>from known contamination areas</a:t>
            </a:r>
          </a:p>
          <a:p>
            <a:pPr lvl="1">
              <a:buClrTx/>
            </a:pPr>
            <a:r>
              <a:rPr lang="en-US" sz="1800" dirty="0">
                <a:latin typeface="Arial" panose="020B0604020202020204" pitchFamily="34" charset="0"/>
              </a:rPr>
              <a:t>File Notice of Intent (NOI) (select dewatering option)</a:t>
            </a:r>
          </a:p>
          <a:p>
            <a:pPr lvl="1">
              <a:buClrTx/>
            </a:pPr>
            <a:r>
              <a:rPr lang="en-US" sz="1800" dirty="0">
                <a:latin typeface="Arial" panose="020B0604020202020204" pitchFamily="34" charset="0"/>
              </a:rPr>
              <a:t>100$ Fee</a:t>
            </a:r>
          </a:p>
          <a:p>
            <a:pPr lvl="1">
              <a:buClrTx/>
            </a:pPr>
            <a:r>
              <a:rPr lang="en-US" sz="1800" dirty="0">
                <a:latin typeface="Arial" panose="020B0604020202020204" pitchFamily="34" charset="0"/>
              </a:rPr>
              <a:t>Coverage for 5 years</a:t>
            </a:r>
          </a:p>
          <a:p>
            <a:pPr lvl="1">
              <a:buClrTx/>
            </a:pPr>
            <a:r>
              <a:rPr lang="en-US" sz="1800" dirty="0">
                <a:latin typeface="Arial" panose="020B0604020202020204" pitchFamily="34" charset="0"/>
              </a:rPr>
              <a:t>File Notice of Termination (NOT)</a:t>
            </a:r>
          </a:p>
          <a:p>
            <a:pPr lvl="1">
              <a:buClrTx/>
            </a:pPr>
            <a:r>
              <a:rPr lang="en-US" sz="1800" dirty="0">
                <a:latin typeface="Arial" panose="020B0604020202020204" pitchFamily="34" charset="0"/>
              </a:rPr>
              <a:t>Can Obtain with CGP (Sites &gt; 1 acre)</a:t>
            </a:r>
          </a:p>
          <a:p>
            <a:pPr marL="0" indent="0">
              <a:buClrTx/>
              <a:buNone/>
            </a:pPr>
            <a:r>
              <a:rPr lang="en-US" sz="2400" b="1" dirty="0">
                <a:solidFill>
                  <a:schemeClr val="accent6"/>
                </a:solidFill>
                <a:latin typeface="Arial" panose="020B0604020202020204" pitchFamily="34" charset="0"/>
              </a:rPr>
              <a:t>Individual Permits</a:t>
            </a:r>
          </a:p>
          <a:p>
            <a:pPr lvl="1">
              <a:buClrTx/>
            </a:pPr>
            <a:r>
              <a:rPr lang="en-US" sz="1800" dirty="0">
                <a:latin typeface="Arial" panose="020B0604020202020204" pitchFamily="34" charset="0"/>
              </a:rPr>
              <a:t>Required for Contaminated Sites</a:t>
            </a:r>
          </a:p>
          <a:p>
            <a:pPr lvl="1">
              <a:buClrTx/>
            </a:pPr>
            <a:r>
              <a:rPr lang="en-US" sz="1800" dirty="0">
                <a:latin typeface="Arial" panose="020B0604020202020204" pitchFamily="34" charset="0"/>
              </a:rPr>
              <a:t>Contamination status can be checked through FDEP’s “Contamination Locator Map” website or FDEP’s Map Direct with Institutional Controls Registry data layer</a:t>
            </a:r>
          </a:p>
          <a:p>
            <a:pPr lvl="1">
              <a:buClrTx/>
            </a:pPr>
            <a:r>
              <a:rPr lang="en-US" sz="1800" dirty="0">
                <a:latin typeface="Arial" panose="020B0604020202020204" pitchFamily="34" charset="0"/>
              </a:rPr>
              <a:t>Must Coordinate with FDEP</a:t>
            </a:r>
          </a:p>
          <a:p>
            <a:pPr lvl="1">
              <a:buClrTx/>
            </a:pPr>
            <a:endParaRPr lang="en-US" sz="1800" dirty="0">
              <a:latin typeface="Arial" panose="020B0604020202020204" pitchFamily="34" charset="0"/>
            </a:endParaRPr>
          </a:p>
        </p:txBody>
      </p:sp>
      <p:pic>
        <p:nvPicPr>
          <p:cNvPr id="18" name="Picture 17">
            <a:extLst>
              <a:ext uri="{FF2B5EF4-FFF2-40B4-BE49-F238E27FC236}">
                <a16:creationId xmlns:a16="http://schemas.microsoft.com/office/drawing/2014/main" id="{F1789D24-1E4E-41B8-8E8F-7769FF78D5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24257" y="1257578"/>
            <a:ext cx="3056192" cy="3666319"/>
          </a:xfrm>
          <a:prstGeom prst="rect">
            <a:avLst/>
          </a:prstGeom>
        </p:spPr>
      </p:pic>
      <p:pic>
        <p:nvPicPr>
          <p:cNvPr id="24" name="Picture 23">
            <a:extLst>
              <a:ext uri="{FF2B5EF4-FFF2-40B4-BE49-F238E27FC236}">
                <a16:creationId xmlns:a16="http://schemas.microsoft.com/office/drawing/2014/main" id="{43782142-BE84-4697-8CA6-1560E629E1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4257" y="4790437"/>
            <a:ext cx="3056192" cy="976173"/>
          </a:xfrm>
          <a:prstGeom prst="rect">
            <a:avLst/>
          </a:prstGeom>
        </p:spPr>
      </p:pic>
      <p:pic>
        <p:nvPicPr>
          <p:cNvPr id="26" name="Picture 25">
            <a:extLst>
              <a:ext uri="{FF2B5EF4-FFF2-40B4-BE49-F238E27FC236}">
                <a16:creationId xmlns:a16="http://schemas.microsoft.com/office/drawing/2014/main" id="{29AF9E0A-3EFB-4E47-AC07-302FDA86D6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7837" y="5505013"/>
            <a:ext cx="3056192" cy="1247021"/>
          </a:xfrm>
          <a:prstGeom prst="rect">
            <a:avLst/>
          </a:prstGeom>
        </p:spPr>
      </p:pic>
      <p:sp>
        <p:nvSpPr>
          <p:cNvPr id="27" name="Arrow: Right 26">
            <a:extLst>
              <a:ext uri="{FF2B5EF4-FFF2-40B4-BE49-F238E27FC236}">
                <a16:creationId xmlns:a16="http://schemas.microsoft.com/office/drawing/2014/main" id="{585C032C-23FC-4E75-BCDD-1A4FB4E9589C}"/>
              </a:ext>
            </a:extLst>
          </p:cNvPr>
          <p:cNvSpPr/>
          <p:nvPr/>
        </p:nvSpPr>
        <p:spPr>
          <a:xfrm rot="1926575">
            <a:off x="6056120" y="4119386"/>
            <a:ext cx="3384630" cy="21172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A55FE575-B848-46B4-920C-9FD1D49D562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873972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4F7BA7-6B05-491B-9A1E-89BD7447A636}"/>
              </a:ext>
            </a:extLst>
          </p:cNvPr>
          <p:cNvSpPr>
            <a:spLocks noChangeArrowheads="1"/>
          </p:cNvSpPr>
          <p:nvPr/>
        </p:nvSpPr>
        <p:spPr bwMode="auto">
          <a:xfrm>
            <a:off x="3554861" y="1046710"/>
            <a:ext cx="5082277" cy="914400"/>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5.2 Limitations</a:t>
            </a:r>
          </a:p>
        </p:txBody>
      </p:sp>
      <p:pic>
        <p:nvPicPr>
          <p:cNvPr id="6" name="Picture 5">
            <a:extLst>
              <a:ext uri="{FF2B5EF4-FFF2-40B4-BE49-F238E27FC236}">
                <a16:creationId xmlns:a16="http://schemas.microsoft.com/office/drawing/2014/main" id="{57E93F40-4038-4FC7-BE85-099E43136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4049" y="1894849"/>
            <a:ext cx="8399364" cy="2541067"/>
          </a:xfrm>
          <a:prstGeom prst="rect">
            <a:avLst/>
          </a:prstGeom>
        </p:spPr>
      </p:pic>
      <p:pic>
        <p:nvPicPr>
          <p:cNvPr id="8" name="Picture 7">
            <a:extLst>
              <a:ext uri="{FF2B5EF4-FFF2-40B4-BE49-F238E27FC236}">
                <a16:creationId xmlns:a16="http://schemas.microsoft.com/office/drawing/2014/main" id="{C66DD992-6F4E-4A8D-A803-1EA27A9384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9105" y="3585118"/>
            <a:ext cx="8404308" cy="3248018"/>
          </a:xfrm>
          <a:prstGeom prst="rect">
            <a:avLst/>
          </a:prstGeom>
        </p:spPr>
      </p:pic>
      <p:cxnSp>
        <p:nvCxnSpPr>
          <p:cNvPr id="10" name="Straight Connector 9">
            <a:extLst>
              <a:ext uri="{FF2B5EF4-FFF2-40B4-BE49-F238E27FC236}">
                <a16:creationId xmlns:a16="http://schemas.microsoft.com/office/drawing/2014/main" id="{EAFC9C09-9C4D-4754-B8A1-F440D637FC7D}"/>
              </a:ext>
            </a:extLst>
          </p:cNvPr>
          <p:cNvCxnSpPr/>
          <p:nvPr/>
        </p:nvCxnSpPr>
        <p:spPr>
          <a:xfrm>
            <a:off x="2912125" y="2919470"/>
            <a:ext cx="5122844"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2" name="Straight Connector 11">
            <a:extLst>
              <a:ext uri="{FF2B5EF4-FFF2-40B4-BE49-F238E27FC236}">
                <a16:creationId xmlns:a16="http://schemas.microsoft.com/office/drawing/2014/main" id="{8DDD682B-71E9-42A4-8697-42E76070DEA7}"/>
              </a:ext>
            </a:extLst>
          </p:cNvPr>
          <p:cNvCxnSpPr>
            <a:cxnSpLocks/>
          </p:cNvCxnSpPr>
          <p:nvPr/>
        </p:nvCxnSpPr>
        <p:spPr>
          <a:xfrm>
            <a:off x="2821322" y="5209127"/>
            <a:ext cx="1665383"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B16E0F02-905E-4661-9BF0-21EEE1265B04}"/>
              </a:ext>
            </a:extLst>
          </p:cNvPr>
          <p:cNvCxnSpPr>
            <a:cxnSpLocks/>
          </p:cNvCxnSpPr>
          <p:nvPr/>
        </p:nvCxnSpPr>
        <p:spPr>
          <a:xfrm>
            <a:off x="2836928" y="5826087"/>
            <a:ext cx="4052287"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7" name="Straight Connector 16">
            <a:extLst>
              <a:ext uri="{FF2B5EF4-FFF2-40B4-BE49-F238E27FC236}">
                <a16:creationId xmlns:a16="http://schemas.microsoft.com/office/drawing/2014/main" id="{86D4516E-44EF-4001-A7C7-81CCA68B98A5}"/>
              </a:ext>
            </a:extLst>
          </p:cNvPr>
          <p:cNvCxnSpPr>
            <a:cxnSpLocks/>
          </p:cNvCxnSpPr>
          <p:nvPr/>
        </p:nvCxnSpPr>
        <p:spPr>
          <a:xfrm>
            <a:off x="3476255" y="6002357"/>
            <a:ext cx="3622281"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11" name="Title 1">
            <a:extLst>
              <a:ext uri="{FF2B5EF4-FFF2-40B4-BE49-F238E27FC236}">
                <a16:creationId xmlns:a16="http://schemas.microsoft.com/office/drawing/2014/main" id="{E85CA66C-F4D7-46CD-928A-CF50FECEDC90}"/>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652431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EABB1E-EA0F-49CC-874E-C7783C62EE3B}"/>
              </a:ext>
            </a:extLst>
          </p:cNvPr>
          <p:cNvPicPr>
            <a:picLocks noChangeAspect="1" noChangeArrowheads="1"/>
          </p:cNvPicPr>
          <p:nvPr/>
        </p:nvPicPr>
        <p:blipFill rotWithShape="1">
          <a:blip r:embed="rId2" cstate="print"/>
          <a:srcRect t="14706" r="807" b="4412"/>
          <a:stretch/>
        </p:blipFill>
        <p:spPr bwMode="auto">
          <a:xfrm>
            <a:off x="1906287" y="1737239"/>
            <a:ext cx="8379426" cy="5120761"/>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E0A526C8-EA02-4DBA-917B-74CF9F37CB4A}"/>
              </a:ext>
            </a:extLst>
          </p:cNvPr>
          <p:cNvSpPr>
            <a:spLocks noChangeArrowheads="1"/>
          </p:cNvSpPr>
          <p:nvPr/>
        </p:nvSpPr>
        <p:spPr bwMode="auto">
          <a:xfrm>
            <a:off x="3554861" y="1062566"/>
            <a:ext cx="5082277" cy="914400"/>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5.2 Limitations</a:t>
            </a:r>
          </a:p>
        </p:txBody>
      </p:sp>
      <p:sp>
        <p:nvSpPr>
          <p:cNvPr id="6" name="Title 1">
            <a:extLst>
              <a:ext uri="{FF2B5EF4-FFF2-40B4-BE49-F238E27FC236}">
                <a16:creationId xmlns:a16="http://schemas.microsoft.com/office/drawing/2014/main" id="{C67B19B5-2257-45C8-9BCE-E111378961EC}"/>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608230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60475"/>
            <a:ext cx="6988175" cy="665163"/>
          </a:xfrm>
          <a:prstGeom prst="rect">
            <a:avLst/>
          </a:prstGeom>
          <a:noFill/>
        </p:spPr>
        <p:txBody>
          <a:bodyPr/>
          <a:lstStyle/>
          <a:p>
            <a:pPr marL="0" indent="0" algn="ctr">
              <a:buNone/>
            </a:pPr>
            <a:r>
              <a:rPr lang="en-US" sz="3600" dirty="0">
                <a:latin typeface="Arial" panose="020B0604020202020204" pitchFamily="34" charset="0"/>
                <a:cs typeface="Arial" panose="020B0604020202020204" pitchFamily="34" charset="0"/>
              </a:rPr>
              <a:t>Introduction</a:t>
            </a:r>
          </a:p>
        </p:txBody>
      </p:sp>
      <p:sp>
        <p:nvSpPr>
          <p:cNvPr id="9" name="Title 1">
            <a:extLst>
              <a:ext uri="{FF2B5EF4-FFF2-40B4-BE49-F238E27FC236}">
                <a16:creationId xmlns:a16="http://schemas.microsoft.com/office/drawing/2014/main" id="{D77396CE-3A90-A247-AAC5-790C86791C6E}"/>
              </a:ext>
            </a:extLst>
          </p:cNvPr>
          <p:cNvSpPr>
            <a:spLocks noGrp="1"/>
          </p:cNvSpPr>
          <p:nvPr>
            <p:ph type="title" idx="4294967295"/>
          </p:nvPr>
        </p:nvSpPr>
        <p:spPr>
          <a:xfrm>
            <a:off x="3364707" y="370737"/>
            <a:ext cx="5462586" cy="768350"/>
          </a:xfrm>
          <a:prstGeom prst="rect">
            <a:avLst/>
          </a:prstGeom>
        </p:spPr>
        <p:txBody>
          <a:bodyPr>
            <a:normAutofit fontScale="90000"/>
          </a:bodyPr>
          <a:lstStyle/>
          <a:p>
            <a:r>
              <a:rPr lang="en-US" sz="4400" b="1" dirty="0">
                <a:solidFill>
                  <a:schemeClr val="bg1"/>
                </a:solidFill>
                <a:latin typeface="Arial" panose="020B0604020202020204" pitchFamily="34" charset="0"/>
                <a:cs typeface="Arial" panose="020B0604020202020204" pitchFamily="34" charset="0"/>
              </a:rPr>
              <a:t>BMPs for Dewatering</a:t>
            </a:r>
          </a:p>
        </p:txBody>
      </p:sp>
      <p:pic>
        <p:nvPicPr>
          <p:cNvPr id="7" name="Picture 6">
            <a:extLst>
              <a:ext uri="{FF2B5EF4-FFF2-40B4-BE49-F238E27FC236}">
                <a16:creationId xmlns:a16="http://schemas.microsoft.com/office/drawing/2014/main" id="{92640B0D-2CB2-45A0-A6DE-61053A7CA4E1}"/>
              </a:ext>
            </a:extLst>
          </p:cNvPr>
          <p:cNvPicPr>
            <a:picLocks noChangeAspect="1"/>
          </p:cNvPicPr>
          <p:nvPr/>
        </p:nvPicPr>
        <p:blipFill rotWithShape="1">
          <a:blip r:embed="rId2"/>
          <a:srcRect b="15445"/>
          <a:stretch/>
        </p:blipFill>
        <p:spPr>
          <a:xfrm>
            <a:off x="0" y="1338943"/>
            <a:ext cx="12211230" cy="5519057"/>
          </a:xfrm>
          <a:prstGeom prst="rect">
            <a:avLst/>
          </a:prstGeom>
          <a:noFill/>
        </p:spPr>
      </p:pic>
      <p:sp>
        <p:nvSpPr>
          <p:cNvPr id="8" name="Rectangle 7">
            <a:extLst>
              <a:ext uri="{FF2B5EF4-FFF2-40B4-BE49-F238E27FC236}">
                <a16:creationId xmlns:a16="http://schemas.microsoft.com/office/drawing/2014/main" id="{AFE07076-AA67-4762-BD0C-AF8A27BA253C}"/>
              </a:ext>
            </a:extLst>
          </p:cNvPr>
          <p:cNvSpPr/>
          <p:nvPr/>
        </p:nvSpPr>
        <p:spPr>
          <a:xfrm>
            <a:off x="729343" y="3040626"/>
            <a:ext cx="10733315" cy="138499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Dewatering Operations </a:t>
            </a:r>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are practices that manage the discharge of pollutants when water (other than stormwater) must be removed from the work location so that construction may be carried out. </a:t>
            </a:r>
          </a:p>
        </p:txBody>
      </p:sp>
    </p:spTree>
    <p:extLst>
      <p:ext uri="{BB962C8B-B14F-4D97-AF65-F5344CB8AC3E}">
        <p14:creationId xmlns:p14="http://schemas.microsoft.com/office/powerpoint/2010/main" val="16060735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42EC60-AFCB-4F1A-A7A9-EDE590F65AF6}"/>
              </a:ext>
            </a:extLst>
          </p:cNvPr>
          <p:cNvSpPr txBox="1"/>
          <p:nvPr/>
        </p:nvSpPr>
        <p:spPr>
          <a:xfrm>
            <a:off x="261257" y="1833065"/>
            <a:ext cx="11800114" cy="4524315"/>
          </a:xfrm>
          <a:prstGeom prst="rect">
            <a:avLst/>
          </a:prstGeom>
          <a:noFill/>
        </p:spPr>
        <p:txBody>
          <a:bodyPr wrap="square" rtlCol="0">
            <a:spAutoFit/>
          </a:bodyPr>
          <a:lstStyle/>
          <a:p>
            <a:r>
              <a:rPr lang="en-US" sz="2400" u="sng" dirty="0">
                <a:latin typeface="Arial" panose="020B0604020202020204" pitchFamily="34" charset="0"/>
              </a:rPr>
              <a:t>Tools</a:t>
            </a:r>
            <a:r>
              <a:rPr lang="en-US" sz="2400" dirty="0">
                <a:latin typeface="Arial" panose="020B0604020202020204" pitchFamily="34" charset="0"/>
              </a:rPr>
              <a:t> applicant can use to determine cleanup restoration status.</a:t>
            </a:r>
          </a:p>
          <a:p>
            <a:endParaRPr lang="en-US" sz="2400" dirty="0">
              <a:latin typeface="Arial" panose="020B0604020202020204" pitchFamily="34" charset="0"/>
            </a:endParaRPr>
          </a:p>
          <a:p>
            <a:pPr marL="342900" indent="-342900">
              <a:buFontTx/>
              <a:buChar char="-"/>
            </a:pPr>
            <a:r>
              <a:rPr lang="en-US" sz="2400" dirty="0">
                <a:latin typeface="Arial" panose="020B0604020202020204" pitchFamily="34" charset="0"/>
              </a:rPr>
              <a:t>Contamination Locator Map (CLM)</a:t>
            </a:r>
          </a:p>
          <a:p>
            <a:r>
              <a:rPr lang="en-US" sz="2400" dirty="0">
                <a:latin typeface="Arial" panose="020B0604020202020204" pitchFamily="34" charset="0"/>
                <a:hlinkClick r:id="rId3"/>
              </a:rPr>
              <a:t>http://prodenv.dep.state.fl.us/DepClnup/welcome.do</a:t>
            </a:r>
            <a:endParaRPr lang="en-US" sz="2400" dirty="0">
              <a:latin typeface="Arial" panose="020B0604020202020204" pitchFamily="34" charset="0"/>
            </a:endParaRPr>
          </a:p>
          <a:p>
            <a:endParaRPr lang="en-US" sz="2400" dirty="0">
              <a:latin typeface="Arial" panose="020B0604020202020204" pitchFamily="34" charset="0"/>
            </a:endParaRPr>
          </a:p>
          <a:p>
            <a:pPr marL="342900" indent="-342900">
              <a:buFontTx/>
              <a:buChar char="-"/>
            </a:pPr>
            <a:r>
              <a:rPr lang="en-US" sz="2400" dirty="0">
                <a:latin typeface="Arial" panose="020B0604020202020204" pitchFamily="34" charset="0"/>
              </a:rPr>
              <a:t>Institutional Controls Registry (ICR)</a:t>
            </a:r>
          </a:p>
          <a:p>
            <a:r>
              <a:rPr lang="en-US" sz="2400" dirty="0">
                <a:latin typeface="Arial" panose="020B0604020202020204" pitchFamily="34" charset="0"/>
                <a:hlinkClick r:id="rId4"/>
              </a:rPr>
              <a:t>https://floridadep.gov/waste/waste/content/institutional-controls-registry-guidance</a:t>
            </a:r>
            <a:r>
              <a:rPr lang="en-US" sz="2400" dirty="0">
                <a:latin typeface="Arial" panose="020B0604020202020204" pitchFamily="34" charset="0"/>
              </a:rPr>
              <a:t> </a:t>
            </a:r>
          </a:p>
          <a:p>
            <a:endParaRPr lang="en-US" sz="2400" dirty="0">
              <a:latin typeface="Arial" panose="020B0604020202020204" pitchFamily="34" charset="0"/>
            </a:endParaRPr>
          </a:p>
          <a:p>
            <a:r>
              <a:rPr lang="en-US" sz="2400" dirty="0">
                <a:latin typeface="Arial" panose="020B0604020202020204" pitchFamily="34" charset="0"/>
              </a:rPr>
              <a:t>Applicants may use other sources to determine whether contamination is present.</a:t>
            </a:r>
          </a:p>
          <a:p>
            <a:endParaRPr lang="en-US" sz="2400" dirty="0">
              <a:latin typeface="Arial" panose="020B0604020202020204" pitchFamily="34" charset="0"/>
            </a:endParaRPr>
          </a:p>
          <a:p>
            <a:r>
              <a:rPr lang="en-US" sz="2400" dirty="0">
                <a:latin typeface="Arial" panose="020B0604020202020204" pitchFamily="34" charset="0"/>
              </a:rPr>
              <a:t>Remember - You can always contact your local DEP district office for advice!</a:t>
            </a:r>
          </a:p>
          <a:p>
            <a:endParaRPr lang="en-US" sz="2400" dirty="0">
              <a:latin typeface="Arial" panose="020B0604020202020204" pitchFamily="34" charset="0"/>
            </a:endParaRPr>
          </a:p>
        </p:txBody>
      </p:sp>
      <p:sp>
        <p:nvSpPr>
          <p:cNvPr id="5" name="Title 1">
            <a:extLst>
              <a:ext uri="{FF2B5EF4-FFF2-40B4-BE49-F238E27FC236}">
                <a16:creationId xmlns:a16="http://schemas.microsoft.com/office/drawing/2014/main" id="{F8B539CF-27A6-4E44-A335-EBCD2311E241}"/>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6" name="Rectangle 5">
            <a:extLst>
              <a:ext uri="{FF2B5EF4-FFF2-40B4-BE49-F238E27FC236}">
                <a16:creationId xmlns:a16="http://schemas.microsoft.com/office/drawing/2014/main" id="{BB348925-1DD1-4453-BF2A-A46BC292F122}"/>
              </a:ext>
            </a:extLst>
          </p:cNvPr>
          <p:cNvSpPr>
            <a:spLocks noChangeArrowheads="1"/>
          </p:cNvSpPr>
          <p:nvPr/>
        </p:nvSpPr>
        <p:spPr bwMode="auto">
          <a:xfrm>
            <a:off x="3554861" y="1062566"/>
            <a:ext cx="5082277" cy="914400"/>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5.2 Limitations</a:t>
            </a:r>
          </a:p>
        </p:txBody>
      </p:sp>
    </p:spTree>
    <p:extLst>
      <p:ext uri="{BB962C8B-B14F-4D97-AF65-F5344CB8AC3E}">
        <p14:creationId xmlns:p14="http://schemas.microsoft.com/office/powerpoint/2010/main" val="3648147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8F5AAB-A944-4AAB-817F-ABB82438E32A}"/>
              </a:ext>
            </a:extLst>
          </p:cNvPr>
          <p:cNvPicPr>
            <a:picLocks noChangeAspect="1"/>
          </p:cNvPicPr>
          <p:nvPr/>
        </p:nvPicPr>
        <p:blipFill>
          <a:blip r:embed="rId2"/>
          <a:stretch>
            <a:fillRect/>
          </a:stretch>
        </p:blipFill>
        <p:spPr>
          <a:xfrm>
            <a:off x="5142852" y="1976966"/>
            <a:ext cx="7049148" cy="4881034"/>
          </a:xfrm>
          <a:prstGeom prst="rect">
            <a:avLst/>
          </a:prstGeom>
          <a:effectLst>
            <a:outerShdw blurRad="63500" sx="102000" sy="102000" algn="ctr" rotWithShape="0">
              <a:prstClr val="black">
                <a:alpha val="40000"/>
              </a:prstClr>
            </a:outerShdw>
          </a:effectLst>
        </p:spPr>
      </p:pic>
      <p:sp>
        <p:nvSpPr>
          <p:cNvPr id="8" name="Rectangle 7">
            <a:extLst>
              <a:ext uri="{FF2B5EF4-FFF2-40B4-BE49-F238E27FC236}">
                <a16:creationId xmlns:a16="http://schemas.microsoft.com/office/drawing/2014/main" id="{114FC430-E399-47D1-B680-89DB2BF57946}"/>
              </a:ext>
            </a:extLst>
          </p:cNvPr>
          <p:cNvSpPr>
            <a:spLocks noChangeArrowheads="1"/>
          </p:cNvSpPr>
          <p:nvPr/>
        </p:nvSpPr>
        <p:spPr bwMode="auto">
          <a:xfrm>
            <a:off x="3554861" y="1062566"/>
            <a:ext cx="5082277" cy="914400"/>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5.2 Limitations</a:t>
            </a:r>
          </a:p>
        </p:txBody>
      </p:sp>
      <p:sp>
        <p:nvSpPr>
          <p:cNvPr id="9" name="Title 1">
            <a:extLst>
              <a:ext uri="{FF2B5EF4-FFF2-40B4-BE49-F238E27FC236}">
                <a16:creationId xmlns:a16="http://schemas.microsoft.com/office/drawing/2014/main" id="{7D76553C-8381-4158-9254-E182E68138DA}"/>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2" name="TextBox 1">
            <a:extLst>
              <a:ext uri="{FF2B5EF4-FFF2-40B4-BE49-F238E27FC236}">
                <a16:creationId xmlns:a16="http://schemas.microsoft.com/office/drawing/2014/main" id="{73B28C9B-38D2-4B0A-B283-0BDDFFF3DC36}"/>
              </a:ext>
            </a:extLst>
          </p:cNvPr>
          <p:cNvSpPr txBox="1"/>
          <p:nvPr/>
        </p:nvSpPr>
        <p:spPr>
          <a:xfrm>
            <a:off x="0" y="1976966"/>
            <a:ext cx="4952697" cy="1569660"/>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Map Direct with Institutional Controls Registry (ICR)</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hlinkClick r:id="rId3"/>
              </a:rPr>
              <a:t>https://ca.dep.state.fl.us/mapdirect/</a:t>
            </a:r>
            <a:r>
              <a:rPr lang="en-US"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3692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4D82DE-CC95-4CC0-AAFB-42723C428E8E}"/>
              </a:ext>
            </a:extLst>
          </p:cNvPr>
          <p:cNvPicPr>
            <a:picLocks noChangeAspect="1"/>
          </p:cNvPicPr>
          <p:nvPr/>
        </p:nvPicPr>
        <p:blipFill>
          <a:blip r:embed="rId2"/>
          <a:stretch>
            <a:fillRect/>
          </a:stretch>
        </p:blipFill>
        <p:spPr>
          <a:xfrm>
            <a:off x="5159828" y="1752450"/>
            <a:ext cx="7032171" cy="5105549"/>
          </a:xfrm>
          <a:prstGeom prst="rect">
            <a:avLst/>
          </a:prstGeom>
        </p:spPr>
      </p:pic>
      <p:sp>
        <p:nvSpPr>
          <p:cNvPr id="6" name="Rectangle 5">
            <a:extLst>
              <a:ext uri="{FF2B5EF4-FFF2-40B4-BE49-F238E27FC236}">
                <a16:creationId xmlns:a16="http://schemas.microsoft.com/office/drawing/2014/main" id="{23C8581B-35B3-4F34-B7ED-9B9DD44457ED}"/>
              </a:ext>
            </a:extLst>
          </p:cNvPr>
          <p:cNvSpPr>
            <a:spLocks noChangeArrowheads="1"/>
          </p:cNvSpPr>
          <p:nvPr/>
        </p:nvSpPr>
        <p:spPr bwMode="auto">
          <a:xfrm>
            <a:off x="3554861" y="1062566"/>
            <a:ext cx="5082277" cy="914400"/>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5.2 Limitations</a:t>
            </a:r>
          </a:p>
        </p:txBody>
      </p:sp>
      <p:sp>
        <p:nvSpPr>
          <p:cNvPr id="8" name="Title 1">
            <a:extLst>
              <a:ext uri="{FF2B5EF4-FFF2-40B4-BE49-F238E27FC236}">
                <a16:creationId xmlns:a16="http://schemas.microsoft.com/office/drawing/2014/main" id="{19A4BC5C-7722-4F9A-9A03-03AC0FD6AA5A}"/>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9" name="TextBox 8">
            <a:extLst>
              <a:ext uri="{FF2B5EF4-FFF2-40B4-BE49-F238E27FC236}">
                <a16:creationId xmlns:a16="http://schemas.microsoft.com/office/drawing/2014/main" id="{CBB5DAFD-EA14-450D-8E11-D4E08C19974B}"/>
              </a:ext>
            </a:extLst>
          </p:cNvPr>
          <p:cNvSpPr txBox="1"/>
          <p:nvPr/>
        </p:nvSpPr>
        <p:spPr>
          <a:xfrm>
            <a:off x="16976" y="1830916"/>
            <a:ext cx="4952697" cy="120032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Running a buffer search with 500’ radius around a chosen point or address</a:t>
            </a:r>
          </a:p>
        </p:txBody>
      </p:sp>
    </p:spTree>
    <p:extLst>
      <p:ext uri="{BB962C8B-B14F-4D97-AF65-F5344CB8AC3E}">
        <p14:creationId xmlns:p14="http://schemas.microsoft.com/office/powerpoint/2010/main" val="2731959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E9841E-66C3-4984-B36D-20D88BBD8EC6}"/>
              </a:ext>
            </a:extLst>
          </p:cNvPr>
          <p:cNvPicPr>
            <a:picLocks noChangeAspect="1"/>
          </p:cNvPicPr>
          <p:nvPr/>
        </p:nvPicPr>
        <p:blipFill>
          <a:blip r:embed="rId2"/>
          <a:stretch>
            <a:fillRect/>
          </a:stretch>
        </p:blipFill>
        <p:spPr>
          <a:xfrm>
            <a:off x="5180217" y="1643742"/>
            <a:ext cx="6913841" cy="5214258"/>
          </a:xfrm>
          <a:prstGeom prst="rect">
            <a:avLst/>
          </a:prstGeom>
        </p:spPr>
      </p:pic>
      <p:sp>
        <p:nvSpPr>
          <p:cNvPr id="6" name="Rectangle 5">
            <a:extLst>
              <a:ext uri="{FF2B5EF4-FFF2-40B4-BE49-F238E27FC236}">
                <a16:creationId xmlns:a16="http://schemas.microsoft.com/office/drawing/2014/main" id="{A300A320-9EDC-4D0E-A7DA-8E37E90DE922}"/>
              </a:ext>
            </a:extLst>
          </p:cNvPr>
          <p:cNvSpPr>
            <a:spLocks noChangeArrowheads="1"/>
          </p:cNvSpPr>
          <p:nvPr/>
        </p:nvSpPr>
        <p:spPr bwMode="auto">
          <a:xfrm>
            <a:off x="3554861" y="986366"/>
            <a:ext cx="5082277" cy="914400"/>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5.2 Limitations</a:t>
            </a:r>
          </a:p>
        </p:txBody>
      </p:sp>
      <p:sp>
        <p:nvSpPr>
          <p:cNvPr id="8" name="Title 1">
            <a:extLst>
              <a:ext uri="{FF2B5EF4-FFF2-40B4-BE49-F238E27FC236}">
                <a16:creationId xmlns:a16="http://schemas.microsoft.com/office/drawing/2014/main" id="{74E17CAE-CF57-469B-9CBC-F41448998512}"/>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9" name="TextBox 8">
            <a:extLst>
              <a:ext uri="{FF2B5EF4-FFF2-40B4-BE49-F238E27FC236}">
                <a16:creationId xmlns:a16="http://schemas.microsoft.com/office/drawing/2014/main" id="{AE5174BA-C9B1-41B3-8078-5DE8F4F455DD}"/>
              </a:ext>
            </a:extLst>
          </p:cNvPr>
          <p:cNvSpPr txBox="1"/>
          <p:nvPr/>
        </p:nvSpPr>
        <p:spPr>
          <a:xfrm>
            <a:off x="0" y="1643742"/>
            <a:ext cx="4952697" cy="120032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Buffer search radius result showing contaminated sites within 500’ of the project site</a:t>
            </a:r>
          </a:p>
        </p:txBody>
      </p:sp>
    </p:spTree>
    <p:extLst>
      <p:ext uri="{BB962C8B-B14F-4D97-AF65-F5344CB8AC3E}">
        <p14:creationId xmlns:p14="http://schemas.microsoft.com/office/powerpoint/2010/main" val="3306923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5BDA310F-D8C6-413F-9429-B8E2F921A02D}"/>
              </a:ext>
            </a:extLst>
          </p:cNvPr>
          <p:cNvSpPr>
            <a:spLocks noChangeArrowheads="1"/>
          </p:cNvSpPr>
          <p:nvPr/>
        </p:nvSpPr>
        <p:spPr bwMode="auto">
          <a:xfrm>
            <a:off x="3364707" y="1094733"/>
            <a:ext cx="5467120" cy="796924"/>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5.3 Implementation</a:t>
            </a:r>
          </a:p>
        </p:txBody>
      </p:sp>
      <p:sp>
        <p:nvSpPr>
          <p:cNvPr id="6" name="Content Placeholder 2">
            <a:extLst>
              <a:ext uri="{FF2B5EF4-FFF2-40B4-BE49-F238E27FC236}">
                <a16:creationId xmlns:a16="http://schemas.microsoft.com/office/drawing/2014/main" id="{5DEC4FE3-8C2B-4C6C-87A6-DE7BD41721BF}"/>
              </a:ext>
            </a:extLst>
          </p:cNvPr>
          <p:cNvSpPr txBox="1">
            <a:spLocks/>
          </p:cNvSpPr>
          <p:nvPr/>
        </p:nvSpPr>
        <p:spPr>
          <a:xfrm>
            <a:off x="816429" y="1767242"/>
            <a:ext cx="8719100" cy="48418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accent6"/>
                </a:solidFill>
                <a:latin typeface="Arial" panose="020B0604020202020204" pitchFamily="34" charset="0"/>
              </a:rPr>
              <a:t>FDEP Dewatering Permit Requirements</a:t>
            </a:r>
          </a:p>
          <a:p>
            <a:r>
              <a:rPr lang="en-US" sz="2400" dirty="0">
                <a:latin typeface="Arial" panose="020B0604020202020204" pitchFamily="34" charset="0"/>
              </a:rPr>
              <a:t>Log &amp; Monitor Flow Rates; sample weekly, possibly daily</a:t>
            </a:r>
          </a:p>
          <a:p>
            <a:r>
              <a:rPr lang="en-US" sz="2400" dirty="0">
                <a:latin typeface="Arial" panose="020B0604020202020204" pitchFamily="34" charset="0"/>
              </a:rPr>
              <a:t>Develop &amp; Implement Site Specific BMPs</a:t>
            </a:r>
          </a:p>
          <a:p>
            <a:r>
              <a:rPr lang="en-US" sz="2400" dirty="0">
                <a:latin typeface="Arial" panose="020B0604020202020204" pitchFamily="34" charset="0"/>
              </a:rPr>
              <a:t>Weekly inspection &amp; maintenance</a:t>
            </a:r>
          </a:p>
          <a:p>
            <a:r>
              <a:rPr lang="en-US" sz="2400" dirty="0">
                <a:latin typeface="Arial" panose="020B0604020202020204" pitchFamily="34" charset="0"/>
              </a:rPr>
              <a:t>Maintain Records On-Site</a:t>
            </a:r>
          </a:p>
          <a:p>
            <a:pPr lvl="1"/>
            <a:r>
              <a:rPr lang="en-US" dirty="0">
                <a:latin typeface="Arial" panose="020B0604020202020204" pitchFamily="34" charset="0"/>
              </a:rPr>
              <a:t>Flow Rates &amp; Sampling</a:t>
            </a:r>
          </a:p>
          <a:p>
            <a:pPr lvl="1"/>
            <a:r>
              <a:rPr lang="en-US" dirty="0">
                <a:latin typeface="Arial" panose="020B0604020202020204" pitchFamily="34" charset="0"/>
              </a:rPr>
              <a:t>Permit, NOI, Approval Letter</a:t>
            </a:r>
          </a:p>
          <a:p>
            <a:pPr lvl="1"/>
            <a:r>
              <a:rPr lang="en-US" dirty="0">
                <a:latin typeface="Arial" panose="020B0604020202020204" pitchFamily="34" charset="0"/>
              </a:rPr>
              <a:t>Weekly Inspections</a:t>
            </a:r>
          </a:p>
          <a:p>
            <a:pPr lvl="1"/>
            <a:r>
              <a:rPr lang="en-US" dirty="0">
                <a:latin typeface="Arial" panose="020B0604020202020204" pitchFamily="34" charset="0"/>
              </a:rPr>
              <a:t>Maintenance Records</a:t>
            </a:r>
          </a:p>
          <a:p>
            <a:pPr lvl="1"/>
            <a:r>
              <a:rPr lang="en-US" dirty="0">
                <a:latin typeface="Arial" panose="020B0604020202020204" pitchFamily="34" charset="0"/>
              </a:rPr>
              <a:t>Records of Chemicals Used</a:t>
            </a:r>
          </a:p>
          <a:p>
            <a:r>
              <a:rPr lang="en-US" sz="2400" dirty="0">
                <a:latin typeface="Arial" panose="020B0604020202020204" pitchFamily="34" charset="0"/>
              </a:rPr>
              <a:t>Keep Records 3 years</a:t>
            </a:r>
          </a:p>
        </p:txBody>
      </p:sp>
      <p:pic>
        <p:nvPicPr>
          <p:cNvPr id="8" name="Picture 7">
            <a:extLst>
              <a:ext uri="{FF2B5EF4-FFF2-40B4-BE49-F238E27FC236}">
                <a16:creationId xmlns:a16="http://schemas.microsoft.com/office/drawing/2014/main" id="{5FB79D04-81CD-4582-8700-70E1CCB7E6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49500" y="3570514"/>
            <a:ext cx="5704534" cy="320880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9A77CCB2-5029-467E-AD76-A4B2CDE4D8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0240" y="1493195"/>
            <a:ext cx="1543050" cy="1543050"/>
          </a:xfrm>
          <a:prstGeom prst="rect">
            <a:avLst/>
          </a:prstGeom>
          <a:effectLst>
            <a:outerShdw blurRad="50800" dist="38100" dir="2700000" algn="tl" rotWithShape="0">
              <a:prstClr val="black">
                <a:alpha val="40000"/>
              </a:prstClr>
            </a:outerShdw>
          </a:effectLst>
        </p:spPr>
      </p:pic>
      <p:sp>
        <p:nvSpPr>
          <p:cNvPr id="7" name="Title 1">
            <a:extLst>
              <a:ext uri="{FF2B5EF4-FFF2-40B4-BE49-F238E27FC236}">
                <a16:creationId xmlns:a16="http://schemas.microsoft.com/office/drawing/2014/main" id="{65AB09A2-1E77-4DB0-828F-4A7DDEDA39C6}"/>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172917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824BC2AD-AB02-4DC3-9947-FF15E7F9CA98}"/>
              </a:ext>
            </a:extLst>
          </p:cNvPr>
          <p:cNvSpPr txBox="1">
            <a:spLocks/>
          </p:cNvSpPr>
          <p:nvPr/>
        </p:nvSpPr>
        <p:spPr>
          <a:xfrm>
            <a:off x="402771" y="1744288"/>
            <a:ext cx="11386457" cy="5196840"/>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3800" b="1" dirty="0">
                <a:solidFill>
                  <a:schemeClr val="accent6"/>
                </a:solidFill>
                <a:latin typeface="Arial" panose="020B0604020202020204" pitchFamily="34" charset="0"/>
              </a:rPr>
              <a:t>FDEP Dewatering Permit Requirements</a:t>
            </a:r>
          </a:p>
          <a:p>
            <a:pPr marL="0" indent="0" algn="just">
              <a:buNone/>
            </a:pPr>
            <a:r>
              <a:rPr lang="en-US" sz="2900" i="1" dirty="0">
                <a:latin typeface="Arial" panose="020B0604020202020204" pitchFamily="34" charset="0"/>
              </a:rPr>
              <a:t>“The Permittee shall report any characteristic in the effluent that could indicate the presence of a pollutant or pollutants not previously identified or anticipated (e.g. sheen, odor), and the occurrence, or new knowledge of, and spills, leaks or contamination in the vicinity of the project that could impact the water quality of the effluent.”</a:t>
            </a:r>
          </a:p>
          <a:p>
            <a:pPr marL="0" indent="0" algn="just">
              <a:buNone/>
            </a:pPr>
            <a:endParaRPr lang="en-US" i="1" dirty="0">
              <a:latin typeface="Arial" panose="020B0604020202020204" pitchFamily="34" charset="0"/>
            </a:endParaRPr>
          </a:p>
          <a:p>
            <a:r>
              <a:rPr lang="en-US" sz="2900" dirty="0">
                <a:latin typeface="Arial" panose="020B0604020202020204" pitchFamily="34" charset="0"/>
              </a:rPr>
              <a:t>Cease operations &amp; Contact DEP</a:t>
            </a:r>
          </a:p>
          <a:p>
            <a:pPr marL="0" indent="0">
              <a:buNone/>
            </a:pPr>
            <a:endParaRPr lang="en-US" dirty="0">
              <a:latin typeface="Arial" panose="020B0604020202020204" pitchFamily="34" charset="0"/>
            </a:endParaRPr>
          </a:p>
          <a:p>
            <a:r>
              <a:rPr lang="en-US" sz="2900" dirty="0">
                <a:latin typeface="Arial" panose="020B0604020202020204" pitchFamily="34" charset="0"/>
              </a:rPr>
              <a:t>24 Hour Reporting – State Warning Point - 1-800-320-0519</a:t>
            </a:r>
          </a:p>
          <a:p>
            <a:pPr lvl="1"/>
            <a:r>
              <a:rPr lang="en-US" dirty="0">
                <a:latin typeface="Arial" panose="020B0604020202020204" pitchFamily="34" charset="0"/>
              </a:rPr>
              <a:t>Report “unauthorized releases or spills of untreated groundwater from dewatering operations” &gt;1000 gal where effluent limitations are exceeded, or</a:t>
            </a:r>
          </a:p>
          <a:p>
            <a:pPr lvl="1"/>
            <a:r>
              <a:rPr lang="en-US" dirty="0">
                <a:latin typeface="Arial" panose="020B0604020202020204" pitchFamily="34" charset="0"/>
              </a:rPr>
              <a:t>Where information indicates public health or the environment will be endangered</a:t>
            </a:r>
          </a:p>
          <a:p>
            <a:pPr marL="0" indent="0" algn="just">
              <a:buNone/>
            </a:pPr>
            <a:endParaRPr lang="en-US" i="1" dirty="0">
              <a:latin typeface="Arial" panose="020B0604020202020204" pitchFamily="34" charset="0"/>
            </a:endParaRPr>
          </a:p>
          <a:p>
            <a:pPr marL="0" indent="0">
              <a:spcBef>
                <a:spcPct val="50000"/>
              </a:spcBef>
              <a:buNone/>
            </a:pPr>
            <a:r>
              <a:rPr lang="en-US" sz="3800" b="1" dirty="0">
                <a:solidFill>
                  <a:schemeClr val="accent6"/>
                </a:solidFill>
                <a:latin typeface="Arial" panose="020B0604020202020204" pitchFamily="34" charset="0"/>
              </a:rPr>
              <a:t>All permits and approvals must be secured (getting one does not ensure others)</a:t>
            </a:r>
          </a:p>
          <a:p>
            <a:pPr marL="0" indent="0">
              <a:spcBef>
                <a:spcPct val="50000"/>
              </a:spcBef>
              <a:buNone/>
            </a:pPr>
            <a:r>
              <a:rPr lang="en-US" sz="3800" b="1" dirty="0">
                <a:solidFill>
                  <a:schemeClr val="accent6"/>
                </a:solidFill>
                <a:latin typeface="Arial" panose="020B0604020202020204" pitchFamily="34" charset="0"/>
              </a:rPr>
              <a:t>Don’t assume you are permitted unless you can see it and review it!</a:t>
            </a:r>
          </a:p>
        </p:txBody>
      </p:sp>
      <p:sp>
        <p:nvSpPr>
          <p:cNvPr id="5" name="Title 1">
            <a:extLst>
              <a:ext uri="{FF2B5EF4-FFF2-40B4-BE49-F238E27FC236}">
                <a16:creationId xmlns:a16="http://schemas.microsoft.com/office/drawing/2014/main" id="{5C58CFB3-DC75-4A86-844F-72C59248C925}"/>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9" name="Rectangle 2">
            <a:extLst>
              <a:ext uri="{FF2B5EF4-FFF2-40B4-BE49-F238E27FC236}">
                <a16:creationId xmlns:a16="http://schemas.microsoft.com/office/drawing/2014/main" id="{AC05ADEB-D851-4B07-BD50-EE239DA0C356}"/>
              </a:ext>
            </a:extLst>
          </p:cNvPr>
          <p:cNvSpPr>
            <a:spLocks noChangeArrowheads="1"/>
          </p:cNvSpPr>
          <p:nvPr/>
        </p:nvSpPr>
        <p:spPr bwMode="auto">
          <a:xfrm>
            <a:off x="3364707" y="1094733"/>
            <a:ext cx="5467120" cy="796924"/>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5.3 Implementation</a:t>
            </a:r>
          </a:p>
        </p:txBody>
      </p:sp>
    </p:spTree>
    <p:extLst>
      <p:ext uri="{BB962C8B-B14F-4D97-AF65-F5344CB8AC3E}">
        <p14:creationId xmlns:p14="http://schemas.microsoft.com/office/powerpoint/2010/main" val="833095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Nat Resource Mgmt\NPDES\Stormwater Ponds\Ponds by File Number\Pond #5700 - 5999\SW-5854 Cypress Park\Pictures\20150624\20150624_080847.jpg">
            <a:extLst>
              <a:ext uri="{FF2B5EF4-FFF2-40B4-BE49-F238E27FC236}">
                <a16:creationId xmlns:a16="http://schemas.microsoft.com/office/drawing/2014/main" id="{8F549498-B246-4B78-AB98-E9F536061D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179" r="32474"/>
          <a:stretch/>
        </p:blipFill>
        <p:spPr bwMode="auto">
          <a:xfrm>
            <a:off x="608831" y="1890208"/>
            <a:ext cx="3067557" cy="4967288"/>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026">
            <a:extLst>
              <a:ext uri="{FF2B5EF4-FFF2-40B4-BE49-F238E27FC236}">
                <a16:creationId xmlns:a16="http://schemas.microsoft.com/office/drawing/2014/main" id="{62BB4886-C98C-4923-BE20-7FB123F4B8B3}"/>
              </a:ext>
            </a:extLst>
          </p:cNvPr>
          <p:cNvSpPr txBox="1">
            <a:spLocks noChangeArrowheads="1"/>
          </p:cNvSpPr>
          <p:nvPr/>
        </p:nvSpPr>
        <p:spPr bwMode="auto">
          <a:xfrm>
            <a:off x="3918857" y="1890208"/>
            <a:ext cx="7892143" cy="4401205"/>
          </a:xfrm>
          <a:prstGeom prst="rect">
            <a:avLst/>
          </a:prstGeom>
          <a:noFill/>
          <a:ln w="12700">
            <a:noFill/>
            <a:miter lim="800000"/>
            <a:headEnd/>
            <a:tailEnd/>
          </a:ln>
        </p:spPr>
        <p:txBody>
          <a:bodyPr wrap="square">
            <a:spAutoFit/>
          </a:bodyPr>
          <a:lstStyle/>
          <a:p>
            <a:pPr marL="349250" indent="-349250">
              <a:spcBef>
                <a:spcPct val="50000"/>
              </a:spcBef>
              <a:buFont typeface="Arial" pitchFamily="34" charset="0"/>
              <a:buChar char="•"/>
            </a:pPr>
            <a:r>
              <a:rPr lang="en-US" sz="2800" dirty="0">
                <a:latin typeface="Arial" panose="020B0604020202020204" pitchFamily="34" charset="0"/>
              </a:rPr>
              <a:t>Inspect &amp; verify that BMP’s are in place and functional before dewatering activities. </a:t>
            </a:r>
          </a:p>
          <a:p>
            <a:pPr marL="349250" indent="-349250">
              <a:spcBef>
                <a:spcPct val="50000"/>
              </a:spcBef>
              <a:buFont typeface="Arial" pitchFamily="34" charset="0"/>
              <a:buChar char="•"/>
            </a:pPr>
            <a:r>
              <a:rPr lang="en-US" sz="2800" dirty="0">
                <a:latin typeface="Arial" panose="020B0604020202020204" pitchFamily="34" charset="0"/>
              </a:rPr>
              <a:t>Monitor BMP’s throughout dewatering and after rain events</a:t>
            </a:r>
          </a:p>
          <a:p>
            <a:pPr marL="349250" indent="-349250">
              <a:spcBef>
                <a:spcPct val="50000"/>
              </a:spcBef>
              <a:buFont typeface="Arial" pitchFamily="34" charset="0"/>
              <a:buChar char="•"/>
            </a:pPr>
            <a:r>
              <a:rPr lang="en-US" sz="2800" dirty="0">
                <a:latin typeface="Arial" panose="020B0604020202020204" pitchFamily="34" charset="0"/>
              </a:rPr>
              <a:t>Remove accumulated sediment to ensure BMP effectiveness </a:t>
            </a:r>
          </a:p>
          <a:p>
            <a:pPr marL="349250" indent="-349250">
              <a:spcBef>
                <a:spcPct val="50000"/>
              </a:spcBef>
              <a:buFont typeface="Arial" pitchFamily="34" charset="0"/>
              <a:buChar char="•"/>
            </a:pPr>
            <a:r>
              <a:rPr lang="en-US" sz="2800" dirty="0">
                <a:latin typeface="Arial" panose="020B0604020202020204" pitchFamily="34" charset="0"/>
              </a:rPr>
              <a:t>Logbook of daily turbidity readings</a:t>
            </a:r>
          </a:p>
          <a:p>
            <a:pPr marL="349250" indent="-349250">
              <a:spcBef>
                <a:spcPct val="50000"/>
              </a:spcBef>
              <a:buFont typeface="Arial" pitchFamily="34" charset="0"/>
              <a:buChar char="•"/>
            </a:pPr>
            <a:r>
              <a:rPr lang="en-US" sz="2800" dirty="0">
                <a:latin typeface="Arial" panose="020B0604020202020204" pitchFamily="34" charset="0"/>
              </a:rPr>
              <a:t>Flow Rates</a:t>
            </a:r>
          </a:p>
        </p:txBody>
      </p:sp>
      <p:sp>
        <p:nvSpPr>
          <p:cNvPr id="6" name="Rectangle 2">
            <a:extLst>
              <a:ext uri="{FF2B5EF4-FFF2-40B4-BE49-F238E27FC236}">
                <a16:creationId xmlns:a16="http://schemas.microsoft.com/office/drawing/2014/main" id="{93284F2D-3C28-415E-A8C9-5B6E3BDF11EB}"/>
              </a:ext>
            </a:extLst>
          </p:cNvPr>
          <p:cNvSpPr>
            <a:spLocks noChangeArrowheads="1"/>
          </p:cNvSpPr>
          <p:nvPr/>
        </p:nvSpPr>
        <p:spPr bwMode="auto">
          <a:xfrm>
            <a:off x="2514262" y="1139087"/>
            <a:ext cx="7163476" cy="796924"/>
          </a:xfrm>
          <a:prstGeom prst="rect">
            <a:avLst/>
          </a:prstGeom>
          <a:noFill/>
          <a:ln w="9525">
            <a:noFill/>
            <a:miter lim="800000"/>
            <a:headEnd/>
            <a:tailEnd/>
          </a:ln>
        </p:spPr>
        <p:txBody>
          <a:bodyPr lIns="90488" tIns="44450" rIns="90488" bIns="44450" anchor="ctr"/>
          <a:lstStyle/>
          <a:p>
            <a:pPr algn="ctr">
              <a:defRPr/>
            </a:pPr>
            <a:r>
              <a:rPr lang="en-US" sz="3200" dirty="0">
                <a:latin typeface="Arial" panose="020B0604020202020204" pitchFamily="34" charset="0"/>
              </a:rPr>
              <a:t>5.4 Inspection &amp; Maintenance</a:t>
            </a:r>
          </a:p>
        </p:txBody>
      </p:sp>
      <p:sp>
        <p:nvSpPr>
          <p:cNvPr id="7" name="Title 1">
            <a:extLst>
              <a:ext uri="{FF2B5EF4-FFF2-40B4-BE49-F238E27FC236}">
                <a16:creationId xmlns:a16="http://schemas.microsoft.com/office/drawing/2014/main" id="{EF4A5662-FA09-42E9-846D-37047B929DB5}"/>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097337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7FD2C11E-DF5C-4568-89C2-20F6F7182511}"/>
              </a:ext>
            </a:extLst>
          </p:cNvPr>
          <p:cNvPicPr>
            <a:picLocks noChangeArrowheads="1"/>
          </p:cNvPicPr>
          <p:nvPr/>
        </p:nvPicPr>
        <p:blipFill>
          <a:blip r:embed="rId2" cstate="print"/>
          <a:srcRect/>
          <a:stretch>
            <a:fillRect/>
          </a:stretch>
        </p:blipFill>
        <p:spPr bwMode="auto">
          <a:xfrm>
            <a:off x="1676400" y="1843088"/>
            <a:ext cx="8915400" cy="5014913"/>
          </a:xfrm>
          <a:prstGeom prst="rect">
            <a:avLst/>
          </a:prstGeom>
          <a:noFill/>
          <a:ln w="9525">
            <a:noFill/>
            <a:miter lim="800000"/>
            <a:headEnd/>
            <a:tailEnd/>
          </a:ln>
          <a:effectLst/>
        </p:spPr>
      </p:pic>
      <p:sp>
        <p:nvSpPr>
          <p:cNvPr id="5" name="Rectangle 2">
            <a:extLst>
              <a:ext uri="{FF2B5EF4-FFF2-40B4-BE49-F238E27FC236}">
                <a16:creationId xmlns:a16="http://schemas.microsoft.com/office/drawing/2014/main" id="{A97F3402-B9D2-4F6C-9DE1-32A44AE92827}"/>
              </a:ext>
            </a:extLst>
          </p:cNvPr>
          <p:cNvSpPr txBox="1">
            <a:spLocks noChangeArrowheads="1"/>
          </p:cNvSpPr>
          <p:nvPr/>
        </p:nvSpPr>
        <p:spPr>
          <a:xfrm>
            <a:off x="1114639" y="1271586"/>
            <a:ext cx="10038921" cy="1143000"/>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3200" dirty="0">
                <a:latin typeface="Arial" panose="020B0604020202020204" pitchFamily="34" charset="0"/>
              </a:rPr>
              <a:t>5.5.1 Temporary Sediment Traps and Sediment Basins</a:t>
            </a:r>
          </a:p>
        </p:txBody>
      </p:sp>
      <p:sp>
        <p:nvSpPr>
          <p:cNvPr id="6" name="Text Box 7">
            <a:extLst>
              <a:ext uri="{FF2B5EF4-FFF2-40B4-BE49-F238E27FC236}">
                <a16:creationId xmlns:a16="http://schemas.microsoft.com/office/drawing/2014/main" id="{66374FC6-E287-4DB4-BD44-42BBC40784A8}"/>
              </a:ext>
            </a:extLst>
          </p:cNvPr>
          <p:cNvSpPr txBox="1">
            <a:spLocks noChangeArrowheads="1"/>
          </p:cNvSpPr>
          <p:nvPr/>
        </p:nvSpPr>
        <p:spPr bwMode="auto">
          <a:xfrm>
            <a:off x="1676400" y="1843087"/>
            <a:ext cx="8915400" cy="1569660"/>
          </a:xfrm>
          <a:prstGeom prst="rect">
            <a:avLst/>
          </a:prstGeom>
          <a:solidFill>
            <a:schemeClr val="tx1">
              <a:alpha val="54000"/>
            </a:schemeClr>
          </a:solidFill>
          <a:ln w="12700">
            <a:noFill/>
            <a:miter lim="800000"/>
            <a:headEnd/>
            <a:tailEnd/>
          </a:ln>
          <a:effectLst/>
        </p:spPr>
        <p:txBody>
          <a:bodyPr wrap="square">
            <a:spAutoFit/>
          </a:bodyPr>
          <a:lstStyle/>
          <a:p>
            <a:pPr>
              <a:spcBef>
                <a:spcPct val="50000"/>
              </a:spcBef>
              <a:defRPr/>
            </a:pPr>
            <a:r>
              <a:rPr lang="en-US" sz="2700" dirty="0">
                <a:solidFill>
                  <a:schemeClr val="bg1"/>
                </a:solidFill>
                <a:effectLst>
                  <a:outerShdw blurRad="38100" dist="38100" dir="2700000" algn="tl">
                    <a:srgbClr val="000000"/>
                  </a:outerShdw>
                </a:effectLst>
                <a:latin typeface="Arial" panose="020B0604020202020204" pitchFamily="34" charset="0"/>
              </a:rPr>
              <a:t>A</a:t>
            </a:r>
            <a:r>
              <a:rPr lang="en-US" sz="2700" b="1" i="1" dirty="0">
                <a:solidFill>
                  <a:schemeClr val="bg1"/>
                </a:solidFill>
                <a:effectLst>
                  <a:outerShdw blurRad="38100" dist="38100" dir="2700000" algn="tl">
                    <a:srgbClr val="000000"/>
                  </a:outerShdw>
                </a:effectLst>
                <a:latin typeface="Arial" panose="020B0604020202020204" pitchFamily="34" charset="0"/>
              </a:rPr>
              <a:t> </a:t>
            </a:r>
            <a:r>
              <a:rPr lang="en-US" sz="2700" dirty="0">
                <a:solidFill>
                  <a:schemeClr val="bg1"/>
                </a:solidFill>
                <a:effectLst>
                  <a:outerShdw blurRad="38100" dist="38100" dir="2700000" algn="tl">
                    <a:srgbClr val="000000"/>
                  </a:outerShdw>
                </a:effectLst>
                <a:latin typeface="Arial" panose="020B0604020202020204" pitchFamily="34" charset="0"/>
              </a:rPr>
              <a:t>temporary basin created to detain sediment-laden runoff and allow sediment to settle out before discharging</a:t>
            </a:r>
          </a:p>
          <a:p>
            <a:pPr>
              <a:spcBef>
                <a:spcPct val="50000"/>
              </a:spcBef>
              <a:defRPr/>
            </a:pPr>
            <a:endParaRPr lang="en-US" sz="2800" dirty="0">
              <a:solidFill>
                <a:schemeClr val="bg1"/>
              </a:solidFill>
              <a:effectLst>
                <a:outerShdw blurRad="38100" dist="38100" dir="2700000" algn="tl">
                  <a:srgbClr val="000000"/>
                </a:outerShdw>
              </a:effectLst>
              <a:latin typeface="Arial" panose="020B0604020202020204" pitchFamily="34" charset="0"/>
            </a:endParaRPr>
          </a:p>
        </p:txBody>
      </p:sp>
      <p:pic>
        <p:nvPicPr>
          <p:cNvPr id="8" name="Picture 7">
            <a:extLst>
              <a:ext uri="{FF2B5EF4-FFF2-40B4-BE49-F238E27FC236}">
                <a16:creationId xmlns:a16="http://schemas.microsoft.com/office/drawing/2014/main" id="{54D2930D-2682-ED44-B0B3-B0A936C1B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6790" y="6169660"/>
            <a:ext cx="1562100" cy="279400"/>
          </a:xfrm>
          <a:prstGeom prst="rect">
            <a:avLst/>
          </a:prstGeom>
        </p:spPr>
      </p:pic>
      <p:sp>
        <p:nvSpPr>
          <p:cNvPr id="7" name="Title 1">
            <a:extLst>
              <a:ext uri="{FF2B5EF4-FFF2-40B4-BE49-F238E27FC236}">
                <a16:creationId xmlns:a16="http://schemas.microsoft.com/office/drawing/2014/main" id="{55DEB752-16DD-4463-ACFB-6FA3F579DBB0}"/>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439520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231D7A18-8DFC-470F-A63A-2971482A9852}"/>
              </a:ext>
            </a:extLst>
          </p:cNvPr>
          <p:cNvSpPr txBox="1">
            <a:spLocks noChangeArrowheads="1"/>
          </p:cNvSpPr>
          <p:nvPr/>
        </p:nvSpPr>
        <p:spPr bwMode="auto">
          <a:xfrm>
            <a:off x="674914" y="1861985"/>
            <a:ext cx="11081657" cy="1686616"/>
          </a:xfrm>
          <a:prstGeom prst="rect">
            <a:avLst/>
          </a:prstGeom>
          <a:noFill/>
          <a:ln w="9525">
            <a:noFill/>
            <a:miter lim="800000"/>
            <a:headEnd/>
            <a:tailEnd/>
          </a:ln>
        </p:spPr>
        <p:txBody>
          <a:bodyPr wrap="square">
            <a:spAutoFit/>
          </a:bodyPr>
          <a:lstStyle/>
          <a:p>
            <a:pPr>
              <a:lnSpc>
                <a:spcPct val="90000"/>
              </a:lnSpc>
              <a:buFont typeface="Monotype Sorts" pitchFamily="2" charset="2"/>
              <a:buNone/>
            </a:pPr>
            <a:r>
              <a:rPr lang="en-US" sz="2800" b="1" i="1" u="sng" dirty="0">
                <a:solidFill>
                  <a:schemeClr val="accent6"/>
                </a:solidFill>
                <a:latin typeface="Arial" panose="020B0604020202020204" pitchFamily="34" charset="0"/>
              </a:rPr>
              <a:t>Purpose:</a:t>
            </a:r>
            <a:r>
              <a:rPr lang="en-US" sz="2800" dirty="0">
                <a:latin typeface="Arial" panose="020B0604020202020204" pitchFamily="34" charset="0"/>
              </a:rPr>
              <a:t> </a:t>
            </a:r>
          </a:p>
          <a:p>
            <a:pPr>
              <a:lnSpc>
                <a:spcPct val="90000"/>
              </a:lnSpc>
              <a:buFont typeface="Monotype Sorts" pitchFamily="2" charset="2"/>
              <a:buNone/>
            </a:pPr>
            <a:r>
              <a:rPr lang="en-US" sz="2800" dirty="0">
                <a:latin typeface="Arial" panose="020B0604020202020204" pitchFamily="34" charset="0"/>
              </a:rPr>
              <a:t>The removal of large and medium particles and some metals that settle out with sediment.</a:t>
            </a:r>
          </a:p>
          <a:p>
            <a:endParaRPr lang="en-US" sz="2800" dirty="0">
              <a:latin typeface="Times New Roman" pitchFamily="18" charset="0"/>
            </a:endParaRPr>
          </a:p>
        </p:txBody>
      </p:sp>
      <p:pic>
        <p:nvPicPr>
          <p:cNvPr id="6" name="Picture 7" descr="pic-38">
            <a:extLst>
              <a:ext uri="{FF2B5EF4-FFF2-40B4-BE49-F238E27FC236}">
                <a16:creationId xmlns:a16="http://schemas.microsoft.com/office/drawing/2014/main" id="{4C9E9FE6-94DE-46AF-809D-7E5FD9A4FDB6}"/>
              </a:ext>
            </a:extLst>
          </p:cNvPr>
          <p:cNvPicPr>
            <a:picLocks noChangeArrowheads="1"/>
          </p:cNvPicPr>
          <p:nvPr/>
        </p:nvPicPr>
        <p:blipFill>
          <a:blip r:embed="rId2" cstate="print"/>
          <a:srcRect/>
          <a:stretch>
            <a:fillRect/>
          </a:stretch>
        </p:blipFill>
        <p:spPr bwMode="auto">
          <a:xfrm>
            <a:off x="6096000" y="3066655"/>
            <a:ext cx="5057560" cy="3791345"/>
          </a:xfrm>
          <a:prstGeom prst="rect">
            <a:avLst/>
          </a:prstGeom>
          <a:ln>
            <a:noFill/>
          </a:ln>
          <a:effectLst>
            <a:outerShdw blurRad="190500" algn="tl" rotWithShape="0">
              <a:srgbClr val="000000">
                <a:alpha val="70000"/>
              </a:srgbClr>
            </a:outerShdw>
          </a:effectLst>
        </p:spPr>
      </p:pic>
      <p:pic>
        <p:nvPicPr>
          <p:cNvPr id="8" name="Picture 7" descr="Sediment Trap IMG_2430.jpeg">
            <a:extLst>
              <a:ext uri="{FF2B5EF4-FFF2-40B4-BE49-F238E27FC236}">
                <a16:creationId xmlns:a16="http://schemas.microsoft.com/office/drawing/2014/main" id="{C8C984E2-0B1F-4F49-B568-801F90CF76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639" y="3066656"/>
            <a:ext cx="4981361" cy="3791345"/>
          </a:xfrm>
          <a:prstGeom prst="rect">
            <a:avLst/>
          </a:prstGeom>
          <a:ln>
            <a:noFill/>
          </a:ln>
          <a:effectLst>
            <a:outerShdw blurRad="190500" algn="tl" rotWithShape="0">
              <a:srgbClr val="000000">
                <a:alpha val="70000"/>
              </a:srgbClr>
            </a:outerShdw>
          </a:effectLst>
        </p:spPr>
      </p:pic>
      <p:sp>
        <p:nvSpPr>
          <p:cNvPr id="9" name="Rectangle 2">
            <a:extLst>
              <a:ext uri="{FF2B5EF4-FFF2-40B4-BE49-F238E27FC236}">
                <a16:creationId xmlns:a16="http://schemas.microsoft.com/office/drawing/2014/main" id="{FAF694B9-C7CB-4FDA-82ED-75C9E3197B5A}"/>
              </a:ext>
            </a:extLst>
          </p:cNvPr>
          <p:cNvSpPr txBox="1">
            <a:spLocks noChangeArrowheads="1"/>
          </p:cNvSpPr>
          <p:nvPr/>
        </p:nvSpPr>
        <p:spPr>
          <a:xfrm>
            <a:off x="1114639" y="1271586"/>
            <a:ext cx="10038921" cy="1143000"/>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3200" dirty="0">
                <a:latin typeface="Arial" panose="020B0604020202020204" pitchFamily="34" charset="0"/>
              </a:rPr>
              <a:t>5.5.1 Temporary Sediment Traps and Sediment Basins</a:t>
            </a:r>
          </a:p>
        </p:txBody>
      </p:sp>
      <p:sp>
        <p:nvSpPr>
          <p:cNvPr id="11" name="Title 1">
            <a:extLst>
              <a:ext uri="{FF2B5EF4-FFF2-40B4-BE49-F238E27FC236}">
                <a16:creationId xmlns:a16="http://schemas.microsoft.com/office/drawing/2014/main" id="{74E403F2-1A43-43B6-B71E-546D3F112D57}"/>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975620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281E99B9-B5D8-4BC8-B689-B5B4F90F8E8D}"/>
              </a:ext>
            </a:extLst>
          </p:cNvPr>
          <p:cNvSpPr txBox="1">
            <a:spLocks noChangeArrowheads="1"/>
          </p:cNvSpPr>
          <p:nvPr/>
        </p:nvSpPr>
        <p:spPr bwMode="auto">
          <a:xfrm>
            <a:off x="761999" y="1595240"/>
            <a:ext cx="10613572" cy="1421928"/>
          </a:xfrm>
          <a:prstGeom prst="rect">
            <a:avLst/>
          </a:prstGeom>
          <a:noFill/>
          <a:ln w="9525">
            <a:noFill/>
            <a:miter lim="800000"/>
            <a:headEnd/>
            <a:tailEnd/>
          </a:ln>
        </p:spPr>
        <p:txBody>
          <a:bodyPr wrap="square">
            <a:spAutoFit/>
          </a:bodyPr>
          <a:lstStyle/>
          <a:p>
            <a:pPr>
              <a:lnSpc>
                <a:spcPct val="90000"/>
              </a:lnSpc>
              <a:buFont typeface="Monotype Sorts" pitchFamily="2" charset="2"/>
              <a:buNone/>
            </a:pPr>
            <a:r>
              <a:rPr lang="en-US" sz="3200" b="1" i="1" u="sng" dirty="0">
                <a:solidFill>
                  <a:schemeClr val="accent6"/>
                </a:solidFill>
                <a:latin typeface="Arial" panose="020B0604020202020204" pitchFamily="34" charset="0"/>
              </a:rPr>
              <a:t>Purpose:</a:t>
            </a:r>
            <a:r>
              <a:rPr lang="en-US" sz="3200" dirty="0">
                <a:solidFill>
                  <a:schemeClr val="accent5"/>
                </a:solidFill>
                <a:latin typeface="Arial" panose="020B0604020202020204" pitchFamily="34" charset="0"/>
              </a:rPr>
              <a:t>  </a:t>
            </a:r>
          </a:p>
          <a:p>
            <a:pPr>
              <a:lnSpc>
                <a:spcPct val="90000"/>
              </a:lnSpc>
              <a:buFont typeface="Monotype Sorts" pitchFamily="2" charset="2"/>
              <a:buNone/>
            </a:pPr>
            <a:r>
              <a:rPr lang="en-US" sz="3200" dirty="0">
                <a:latin typeface="Arial" panose="020B0604020202020204" pitchFamily="34" charset="0"/>
              </a:rPr>
              <a:t>Effective for the removal of sand, silt, and some metals that settle out with sediment.</a:t>
            </a:r>
            <a:endParaRPr lang="en-US" sz="3200" dirty="0">
              <a:latin typeface="Times New Roman" pitchFamily="18" charset="0"/>
            </a:endParaRPr>
          </a:p>
        </p:txBody>
      </p:sp>
      <p:pic>
        <p:nvPicPr>
          <p:cNvPr id="5" name="Picture 2">
            <a:extLst>
              <a:ext uri="{FF2B5EF4-FFF2-40B4-BE49-F238E27FC236}">
                <a16:creationId xmlns:a16="http://schemas.microsoft.com/office/drawing/2014/main" id="{BA2E0FA4-230E-4CB0-8572-60AA19227F74}"/>
              </a:ext>
            </a:extLst>
          </p:cNvPr>
          <p:cNvPicPr>
            <a:picLocks noChangeAspect="1" noChangeArrowheads="1"/>
          </p:cNvPicPr>
          <p:nvPr/>
        </p:nvPicPr>
        <p:blipFill>
          <a:blip r:embed="rId2" cstate="print"/>
          <a:srcRect/>
          <a:stretch>
            <a:fillRect/>
          </a:stretch>
        </p:blipFill>
        <p:spPr bwMode="auto">
          <a:xfrm>
            <a:off x="925286" y="3056720"/>
            <a:ext cx="5072743" cy="3801281"/>
          </a:xfrm>
          <a:prstGeom prst="rect">
            <a:avLst/>
          </a:prstGeom>
          <a:ln>
            <a:noFill/>
          </a:ln>
          <a:effectLst>
            <a:outerShdw blurRad="190500" algn="tl" rotWithShape="0">
              <a:srgbClr val="000000">
                <a:alpha val="70000"/>
              </a:srgbClr>
            </a:outerShdw>
          </a:effectLst>
        </p:spPr>
      </p:pic>
      <p:pic>
        <p:nvPicPr>
          <p:cNvPr id="6" name="Picture 6" descr="pic-40">
            <a:extLst>
              <a:ext uri="{FF2B5EF4-FFF2-40B4-BE49-F238E27FC236}">
                <a16:creationId xmlns:a16="http://schemas.microsoft.com/office/drawing/2014/main" id="{F23EE8F0-B365-413F-B6CF-39718160B183}"/>
              </a:ext>
            </a:extLst>
          </p:cNvPr>
          <p:cNvPicPr>
            <a:picLocks noChangeArrowheads="1"/>
          </p:cNvPicPr>
          <p:nvPr/>
        </p:nvPicPr>
        <p:blipFill>
          <a:blip r:embed="rId3" cstate="print"/>
          <a:srcRect/>
          <a:stretch>
            <a:fillRect/>
          </a:stretch>
        </p:blipFill>
        <p:spPr bwMode="auto">
          <a:xfrm>
            <a:off x="5998029" y="3056719"/>
            <a:ext cx="5170714" cy="3801281"/>
          </a:xfrm>
          <a:prstGeom prst="rect">
            <a:avLst/>
          </a:prstGeom>
          <a:ln>
            <a:noFill/>
          </a:ln>
          <a:effectLst>
            <a:outerShdw blurRad="190500" algn="tl" rotWithShape="0">
              <a:srgbClr val="000000">
                <a:alpha val="70000"/>
              </a:srgbClr>
            </a:outerShdw>
          </a:effectLst>
        </p:spPr>
      </p:pic>
      <p:sp>
        <p:nvSpPr>
          <p:cNvPr id="7" name="Rectangle 2">
            <a:extLst>
              <a:ext uri="{FF2B5EF4-FFF2-40B4-BE49-F238E27FC236}">
                <a16:creationId xmlns:a16="http://schemas.microsoft.com/office/drawing/2014/main" id="{8026574D-A925-4703-A7AE-2D6BDB7F15B7}"/>
              </a:ext>
            </a:extLst>
          </p:cNvPr>
          <p:cNvSpPr txBox="1">
            <a:spLocks noChangeArrowheads="1"/>
          </p:cNvSpPr>
          <p:nvPr/>
        </p:nvSpPr>
        <p:spPr>
          <a:xfrm>
            <a:off x="2209800" y="1214240"/>
            <a:ext cx="7772400" cy="762000"/>
          </a:xfrm>
          <a:prstGeom prst="rect">
            <a:avLst/>
          </a:prstGeom>
        </p:spPr>
        <p:txBody>
          <a:bodyPr/>
          <a:lstStyle/>
          <a:p>
            <a:pPr algn="ctr">
              <a:defRPr/>
            </a:pPr>
            <a:r>
              <a:rPr lang="en-US" sz="3200" dirty="0">
                <a:latin typeface="Arial" panose="020B0604020202020204" pitchFamily="34" charset="0"/>
              </a:rPr>
              <a:t>5.5.1 Sediment Basin</a:t>
            </a:r>
          </a:p>
        </p:txBody>
      </p:sp>
      <p:sp>
        <p:nvSpPr>
          <p:cNvPr id="8" name="Title 1">
            <a:extLst>
              <a:ext uri="{FF2B5EF4-FFF2-40B4-BE49-F238E27FC236}">
                <a16:creationId xmlns:a16="http://schemas.microsoft.com/office/drawing/2014/main" id="{CB7B9DE8-A992-4860-9B9C-81E3E5CB7B47}"/>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114359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6CD428-7392-4CE2-95C2-9695AA39BF1A}"/>
              </a:ext>
            </a:extLst>
          </p:cNvPr>
          <p:cNvSpPr txBox="1"/>
          <p:nvPr/>
        </p:nvSpPr>
        <p:spPr>
          <a:xfrm>
            <a:off x="387465" y="1807028"/>
            <a:ext cx="11417070" cy="4401205"/>
          </a:xfrm>
          <a:prstGeom prst="rect">
            <a:avLst/>
          </a:prstGeom>
          <a:noFill/>
        </p:spPr>
        <p:txBody>
          <a:bodyPr wrap="square" rtlCol="0">
            <a:spAutoFit/>
          </a:bodyPr>
          <a:lstStyle/>
          <a:p>
            <a:r>
              <a:rPr lang="en-US" sz="2800" dirty="0">
                <a:solidFill>
                  <a:schemeClr val="accent6"/>
                </a:solidFill>
                <a:latin typeface="Arial" panose="020B0604020202020204" pitchFamily="34" charset="0"/>
              </a:rPr>
              <a:t>Key Considerations for choosing a specific dewatering control method:</a:t>
            </a:r>
          </a:p>
          <a:p>
            <a:endParaRPr lang="en-US" sz="2800" dirty="0">
              <a:solidFill>
                <a:schemeClr val="accent2"/>
              </a:solidFill>
              <a:latin typeface="Arial" panose="020B0604020202020204" pitchFamily="34" charset="0"/>
            </a:endParaRPr>
          </a:p>
          <a:p>
            <a:pPr marL="342900" indent="-342900">
              <a:buFont typeface="Arial" panose="020B0604020202020204" pitchFamily="34" charset="0"/>
              <a:buChar char="•"/>
            </a:pPr>
            <a:r>
              <a:rPr lang="en-US" sz="2800" dirty="0">
                <a:latin typeface="Arial" panose="020B0604020202020204" pitchFamily="34" charset="0"/>
              </a:rPr>
              <a:t>Sediment particle size</a:t>
            </a:r>
          </a:p>
          <a:p>
            <a:pPr marL="342900" indent="-342900">
              <a:buFont typeface="Arial" panose="020B0604020202020204" pitchFamily="34" charset="0"/>
              <a:buChar char="•"/>
            </a:pPr>
            <a:endParaRPr lang="en-US" sz="2800" dirty="0">
              <a:latin typeface="Arial" panose="020B0604020202020204" pitchFamily="34" charset="0"/>
            </a:endParaRPr>
          </a:p>
          <a:p>
            <a:pPr marL="342900" indent="-342900">
              <a:buFont typeface="Arial" panose="020B0604020202020204" pitchFamily="34" charset="0"/>
              <a:buChar char="•"/>
            </a:pPr>
            <a:r>
              <a:rPr lang="en-US" sz="2800" dirty="0">
                <a:latin typeface="Arial" panose="020B0604020202020204" pitchFamily="34" charset="0"/>
              </a:rPr>
              <a:t>Limitations for receiving waters (turbidity, nutrients, pollutants)</a:t>
            </a:r>
          </a:p>
          <a:p>
            <a:pPr marL="342900" indent="-342900">
              <a:buFont typeface="Arial" panose="020B0604020202020204" pitchFamily="34" charset="0"/>
              <a:buChar char="•"/>
            </a:pPr>
            <a:endParaRPr lang="en-US" sz="2800" dirty="0">
              <a:latin typeface="Arial" panose="020B0604020202020204" pitchFamily="34" charset="0"/>
            </a:endParaRPr>
          </a:p>
          <a:p>
            <a:pPr marL="342900" indent="-342900">
              <a:buFont typeface="Arial" panose="020B0604020202020204" pitchFamily="34" charset="0"/>
              <a:buChar char="•"/>
            </a:pPr>
            <a:r>
              <a:rPr lang="en-US" sz="2800" dirty="0">
                <a:latin typeface="Arial" panose="020B0604020202020204" pitchFamily="34" charset="0"/>
              </a:rPr>
              <a:t>Discharge rate</a:t>
            </a:r>
          </a:p>
          <a:p>
            <a:pPr marL="342900" indent="-342900">
              <a:buFont typeface="Arial" panose="020B0604020202020204" pitchFamily="34" charset="0"/>
              <a:buChar char="•"/>
            </a:pPr>
            <a:endParaRPr lang="en-US" sz="2800" dirty="0">
              <a:latin typeface="Arial" panose="020B0604020202020204" pitchFamily="34" charset="0"/>
            </a:endParaRPr>
          </a:p>
          <a:p>
            <a:pPr marL="342900" indent="-342900">
              <a:buFont typeface="Arial" panose="020B0604020202020204" pitchFamily="34" charset="0"/>
              <a:buChar char="•"/>
            </a:pPr>
            <a:r>
              <a:rPr lang="en-US" sz="2800" dirty="0">
                <a:latin typeface="Arial" panose="020B0604020202020204" pitchFamily="34" charset="0"/>
              </a:rPr>
              <a:t>Area available for control technique</a:t>
            </a:r>
          </a:p>
          <a:p>
            <a:pPr marL="342900" indent="-342900">
              <a:buFont typeface="Arial" panose="020B0604020202020204" pitchFamily="34" charset="0"/>
              <a:buChar char="•"/>
            </a:pPr>
            <a:endParaRPr lang="en-US" sz="2800" dirty="0">
              <a:latin typeface="Arial" panose="020B0604020202020204" pitchFamily="34" charset="0"/>
            </a:endParaRPr>
          </a:p>
        </p:txBody>
      </p:sp>
      <p:sp>
        <p:nvSpPr>
          <p:cNvPr id="6" name="Title 1">
            <a:extLst>
              <a:ext uri="{FF2B5EF4-FFF2-40B4-BE49-F238E27FC236}">
                <a16:creationId xmlns:a16="http://schemas.microsoft.com/office/drawing/2014/main" id="{A22AC966-9C8B-4F7F-B430-334A311EC2CA}"/>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a:solidFill>
                  <a:schemeClr val="bg1"/>
                </a:solidFill>
                <a:latin typeface="Arial" panose="020B0604020202020204" pitchFamily="34" charset="0"/>
                <a:cs typeface="Arial" panose="020B0604020202020204" pitchFamily="34" charset="0"/>
              </a:rPr>
              <a:t>BMPs for Dewatering</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0269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7577916A-8B35-48B7-A7AA-0812B9051308}"/>
              </a:ext>
            </a:extLst>
          </p:cNvPr>
          <p:cNvPicPr>
            <a:picLocks noChangeArrowheads="1"/>
          </p:cNvPicPr>
          <p:nvPr/>
        </p:nvPicPr>
        <p:blipFill>
          <a:blip r:embed="rId3" cstate="print"/>
          <a:srcRect/>
          <a:stretch>
            <a:fillRect/>
          </a:stretch>
        </p:blipFill>
        <p:spPr bwMode="auto">
          <a:xfrm>
            <a:off x="1328057" y="1828800"/>
            <a:ext cx="9535886" cy="5029200"/>
          </a:xfrm>
          <a:prstGeom prst="rect">
            <a:avLst/>
          </a:prstGeom>
          <a:noFill/>
          <a:ln w="9525">
            <a:noFill/>
            <a:miter lim="800000"/>
            <a:headEnd/>
            <a:tailEnd/>
          </a:ln>
          <a:effectLst/>
        </p:spPr>
      </p:pic>
      <p:sp>
        <p:nvSpPr>
          <p:cNvPr id="5" name="Rectangle 2">
            <a:extLst>
              <a:ext uri="{FF2B5EF4-FFF2-40B4-BE49-F238E27FC236}">
                <a16:creationId xmlns:a16="http://schemas.microsoft.com/office/drawing/2014/main" id="{8CBF1F15-7FCE-4061-83B8-DFCC65B5130F}"/>
              </a:ext>
            </a:extLst>
          </p:cNvPr>
          <p:cNvSpPr txBox="1">
            <a:spLocks noChangeArrowheads="1"/>
          </p:cNvSpPr>
          <p:nvPr/>
        </p:nvSpPr>
        <p:spPr>
          <a:xfrm>
            <a:off x="473529" y="1383224"/>
            <a:ext cx="11244943" cy="671127"/>
          </a:xfrm>
          <a:prstGeom prst="rect">
            <a:avLst/>
          </a:prstGeom>
        </p:spPr>
        <p:txBody>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3200" dirty="0">
                <a:latin typeface="Arial" panose="020B0604020202020204" pitchFamily="34" charset="0"/>
              </a:rPr>
              <a:t>Where &amp; How Are Sediment Traps/Basins Commonly Used?</a:t>
            </a:r>
          </a:p>
        </p:txBody>
      </p:sp>
      <p:pic>
        <p:nvPicPr>
          <p:cNvPr id="8" name="Picture 7">
            <a:extLst>
              <a:ext uri="{FF2B5EF4-FFF2-40B4-BE49-F238E27FC236}">
                <a16:creationId xmlns:a16="http://schemas.microsoft.com/office/drawing/2014/main" id="{4993A00F-B535-2C47-983C-AD46E5995B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6800" y="6217920"/>
            <a:ext cx="1737360" cy="217170"/>
          </a:xfrm>
          <a:prstGeom prst="rect">
            <a:avLst/>
          </a:prstGeom>
        </p:spPr>
      </p:pic>
      <p:sp>
        <p:nvSpPr>
          <p:cNvPr id="6" name="Rectangle 2">
            <a:extLst>
              <a:ext uri="{FF2B5EF4-FFF2-40B4-BE49-F238E27FC236}">
                <a16:creationId xmlns:a16="http://schemas.microsoft.com/office/drawing/2014/main" id="{D5D51D46-389F-4B29-8034-D9ECD415CEF7}"/>
              </a:ext>
            </a:extLst>
          </p:cNvPr>
          <p:cNvSpPr txBox="1">
            <a:spLocks noChangeArrowheads="1"/>
          </p:cNvSpPr>
          <p:nvPr/>
        </p:nvSpPr>
        <p:spPr>
          <a:xfrm>
            <a:off x="1328057" y="5102887"/>
            <a:ext cx="9535886" cy="1755114"/>
          </a:xfrm>
          <a:prstGeom prst="rect">
            <a:avLst/>
          </a:prstGeom>
          <a:solidFill>
            <a:schemeClr val="tx1">
              <a:alpha val="61000"/>
            </a:schemeClr>
          </a:solidFill>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defRPr/>
            </a:pPr>
            <a:r>
              <a:rPr lang="en-US" sz="2400" dirty="0">
                <a:solidFill>
                  <a:schemeClr val="bg1"/>
                </a:solidFill>
                <a:effectLst>
                  <a:outerShdw blurRad="38100" dist="38100" dir="2700000" algn="tl">
                    <a:srgbClr val="000000"/>
                  </a:outerShdw>
                </a:effectLst>
                <a:latin typeface="Arial" panose="020B0604020202020204" pitchFamily="34" charset="0"/>
              </a:rPr>
              <a:t>Tips:</a:t>
            </a:r>
          </a:p>
          <a:p>
            <a:pPr>
              <a:defRPr/>
            </a:pPr>
            <a:r>
              <a:rPr lang="en-US" sz="2400" dirty="0">
                <a:solidFill>
                  <a:schemeClr val="bg1"/>
                </a:solidFill>
                <a:effectLst>
                  <a:outerShdw blurRad="38100" dist="38100" dir="2700000" algn="tl">
                    <a:srgbClr val="000000"/>
                  </a:outerShdw>
                </a:effectLst>
                <a:latin typeface="Arial" panose="020B0604020202020204" pitchFamily="34" charset="0"/>
              </a:rPr>
              <a:t>The inflow pipe should be located as far from the outfall as possible - increases time for settling</a:t>
            </a:r>
          </a:p>
          <a:p>
            <a:pPr>
              <a:defRPr/>
            </a:pPr>
            <a:endParaRPr lang="en-US" sz="2400" dirty="0">
              <a:solidFill>
                <a:schemeClr val="bg1"/>
              </a:solidFill>
              <a:effectLst>
                <a:outerShdw blurRad="38100" dist="38100" dir="2700000" algn="tl">
                  <a:srgbClr val="000000"/>
                </a:outerShdw>
              </a:effectLst>
              <a:latin typeface="Arial" panose="020B0604020202020204" pitchFamily="34" charset="0"/>
            </a:endParaRPr>
          </a:p>
          <a:p>
            <a:pPr>
              <a:defRPr/>
            </a:pPr>
            <a:r>
              <a:rPr lang="en-US" sz="2400" dirty="0">
                <a:solidFill>
                  <a:schemeClr val="bg1"/>
                </a:solidFill>
                <a:effectLst>
                  <a:outerShdw blurRad="38100" dist="38100" dir="2700000" algn="tl">
                    <a:srgbClr val="000000"/>
                  </a:outerShdw>
                </a:effectLst>
                <a:latin typeface="Arial" panose="020B0604020202020204" pitchFamily="34" charset="0"/>
              </a:rPr>
              <a:t>Outfall should be stabilized with rock or non-erosive material</a:t>
            </a:r>
          </a:p>
        </p:txBody>
      </p:sp>
      <p:sp>
        <p:nvSpPr>
          <p:cNvPr id="7" name="Title 1">
            <a:extLst>
              <a:ext uri="{FF2B5EF4-FFF2-40B4-BE49-F238E27FC236}">
                <a16:creationId xmlns:a16="http://schemas.microsoft.com/office/drawing/2014/main" id="{72070FEE-B285-471E-AD98-B2A9BE2D77AA}"/>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7249293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DF9F9CF-4619-498C-9177-C0E9889C1900}"/>
              </a:ext>
            </a:extLst>
          </p:cNvPr>
          <p:cNvSpPr txBox="1">
            <a:spLocks noChangeArrowheads="1"/>
          </p:cNvSpPr>
          <p:nvPr/>
        </p:nvSpPr>
        <p:spPr>
          <a:xfrm>
            <a:off x="1968424" y="1330528"/>
            <a:ext cx="8382000" cy="83820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3200" dirty="0">
                <a:latin typeface="Arial" panose="020B0604020202020204" pitchFamily="34" charset="0"/>
              </a:rPr>
              <a:t>5.5.1 Sediment Trap &amp; Basin</a:t>
            </a:r>
          </a:p>
        </p:txBody>
      </p:sp>
      <p:sp>
        <p:nvSpPr>
          <p:cNvPr id="5" name="Rectangle 3">
            <a:extLst>
              <a:ext uri="{FF2B5EF4-FFF2-40B4-BE49-F238E27FC236}">
                <a16:creationId xmlns:a16="http://schemas.microsoft.com/office/drawing/2014/main" id="{3FF45BCC-CA01-4C42-9AF2-42883A766490}"/>
              </a:ext>
            </a:extLst>
          </p:cNvPr>
          <p:cNvSpPr txBox="1">
            <a:spLocks noChangeArrowheads="1"/>
          </p:cNvSpPr>
          <p:nvPr/>
        </p:nvSpPr>
        <p:spPr>
          <a:xfrm>
            <a:off x="381000" y="2949012"/>
            <a:ext cx="10994571" cy="30929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defRPr/>
            </a:pPr>
            <a:r>
              <a:rPr lang="en-US" dirty="0">
                <a:latin typeface="Arial" panose="020B0604020202020204" pitchFamily="34" charset="0"/>
              </a:rPr>
              <a:t>Daily inspections are recommended to prevent washouts, scouring and embankment blowouts. </a:t>
            </a:r>
          </a:p>
          <a:p>
            <a:pPr>
              <a:lnSpc>
                <a:spcPct val="140000"/>
              </a:lnSpc>
              <a:defRPr/>
            </a:pPr>
            <a:r>
              <a:rPr lang="en-US" dirty="0">
                <a:solidFill>
                  <a:srgbClr val="FF0000"/>
                </a:solidFill>
                <a:latin typeface="Arial" panose="020B0604020202020204" pitchFamily="34" charset="0"/>
              </a:rPr>
              <a:t>Remove sediments when 1/2 full, or sooner.</a:t>
            </a:r>
          </a:p>
          <a:p>
            <a:pPr>
              <a:lnSpc>
                <a:spcPct val="140000"/>
              </a:lnSpc>
              <a:defRPr/>
            </a:pPr>
            <a:r>
              <a:rPr lang="en-US" dirty="0">
                <a:latin typeface="Arial" panose="020B0604020202020204" pitchFamily="34" charset="0"/>
              </a:rPr>
              <a:t>Ensure banks are stabilized.</a:t>
            </a:r>
          </a:p>
        </p:txBody>
      </p:sp>
      <p:sp>
        <p:nvSpPr>
          <p:cNvPr id="6" name="TextBox 5">
            <a:extLst>
              <a:ext uri="{FF2B5EF4-FFF2-40B4-BE49-F238E27FC236}">
                <a16:creationId xmlns:a16="http://schemas.microsoft.com/office/drawing/2014/main" id="{A3180DC3-F84B-40CE-A1A8-55A815738692}"/>
              </a:ext>
            </a:extLst>
          </p:cNvPr>
          <p:cNvSpPr txBox="1"/>
          <p:nvPr/>
        </p:nvSpPr>
        <p:spPr>
          <a:xfrm>
            <a:off x="381000" y="2360169"/>
            <a:ext cx="3505200" cy="646331"/>
          </a:xfrm>
          <a:prstGeom prst="rect">
            <a:avLst/>
          </a:prstGeom>
          <a:noFill/>
        </p:spPr>
        <p:txBody>
          <a:bodyPr wrap="square" rtlCol="0">
            <a:spAutoFit/>
          </a:bodyPr>
          <a:lstStyle/>
          <a:p>
            <a:r>
              <a:rPr lang="en-US" sz="3600" b="1" dirty="0">
                <a:solidFill>
                  <a:schemeClr val="accent6"/>
                </a:solidFill>
                <a:latin typeface="Arial" panose="020B0604020202020204" pitchFamily="34" charset="0"/>
              </a:rPr>
              <a:t>Maintenance:</a:t>
            </a:r>
            <a:endParaRPr lang="en-US" sz="3600" dirty="0">
              <a:solidFill>
                <a:schemeClr val="accent6"/>
              </a:solidFill>
              <a:latin typeface="Arial" panose="020B0604020202020204" pitchFamily="34" charset="0"/>
            </a:endParaRPr>
          </a:p>
        </p:txBody>
      </p:sp>
      <p:sp>
        <p:nvSpPr>
          <p:cNvPr id="7" name="Title 1">
            <a:extLst>
              <a:ext uri="{FF2B5EF4-FFF2-40B4-BE49-F238E27FC236}">
                <a16:creationId xmlns:a16="http://schemas.microsoft.com/office/drawing/2014/main" id="{53D0C2E5-2D35-4379-BF54-7C2F3A17E4F3}"/>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41126684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9B3BC097-3DC1-40F7-9582-B1F67DA1E7BA}"/>
              </a:ext>
            </a:extLst>
          </p:cNvPr>
          <p:cNvPicPr>
            <a:picLocks noChangeArrowheads="1"/>
          </p:cNvPicPr>
          <p:nvPr/>
        </p:nvPicPr>
        <p:blipFill>
          <a:blip r:embed="rId2" cstate="print"/>
          <a:srcRect/>
          <a:stretch>
            <a:fillRect/>
          </a:stretch>
        </p:blipFill>
        <p:spPr bwMode="auto">
          <a:xfrm>
            <a:off x="1574800" y="1648178"/>
            <a:ext cx="9042400" cy="5209822"/>
          </a:xfrm>
          <a:prstGeom prst="rect">
            <a:avLst/>
          </a:prstGeom>
          <a:noFill/>
          <a:ln w="12700">
            <a:noFill/>
            <a:miter lim="800000"/>
            <a:headEnd/>
            <a:tailEnd/>
          </a:ln>
        </p:spPr>
      </p:pic>
      <p:sp>
        <p:nvSpPr>
          <p:cNvPr id="5" name="Text Box 8">
            <a:extLst>
              <a:ext uri="{FF2B5EF4-FFF2-40B4-BE49-F238E27FC236}">
                <a16:creationId xmlns:a16="http://schemas.microsoft.com/office/drawing/2014/main" id="{0397DFC0-6077-4936-81C9-E99D5B693F5A}"/>
              </a:ext>
            </a:extLst>
          </p:cNvPr>
          <p:cNvSpPr txBox="1">
            <a:spLocks noChangeArrowheads="1"/>
          </p:cNvSpPr>
          <p:nvPr/>
        </p:nvSpPr>
        <p:spPr bwMode="auto">
          <a:xfrm>
            <a:off x="1574800" y="5973518"/>
            <a:ext cx="9042400" cy="708520"/>
          </a:xfrm>
          <a:prstGeom prst="rect">
            <a:avLst/>
          </a:prstGeom>
          <a:solidFill>
            <a:schemeClr val="tx1">
              <a:alpha val="42000"/>
            </a:schemeClr>
          </a:solidFill>
          <a:ln w="12700">
            <a:noFill/>
            <a:miter lim="800000"/>
            <a:headEnd/>
            <a:tailEnd/>
          </a:ln>
          <a:effectLst>
            <a:outerShdw blurRad="127000" dist="152400" sx="102000" sy="102000" algn="ctr" rotWithShape="0">
              <a:prstClr val="black"/>
            </a:outerShdw>
          </a:effectLst>
        </p:spPr>
        <p:txBody>
          <a:bodyPr wrap="square">
            <a:spAutoFit/>
          </a:bodyPr>
          <a:lstStyle/>
          <a:p>
            <a:pPr>
              <a:spcBef>
                <a:spcPct val="50000"/>
              </a:spcBef>
            </a:pPr>
            <a:r>
              <a:rPr lang="en-US" sz="2000" b="1" dirty="0">
                <a:solidFill>
                  <a:schemeClr val="bg1"/>
                </a:solidFill>
                <a:effectLst>
                  <a:outerShdw blurRad="609600" dist="38100" dir="2700000" algn="tl" rotWithShape="0">
                    <a:schemeClr val="tx1">
                      <a:alpha val="91000"/>
                    </a:schemeClr>
                  </a:outerShdw>
                </a:effectLst>
                <a:latin typeface="Arial" panose="020B0604020202020204" pitchFamily="34" charset="0"/>
              </a:rPr>
              <a:t>Weir tanks and dewatering tanks separate water and waste (sediment, oil &amp; grease, trash) by using weirs, baffles, and/or filter cloth.</a:t>
            </a:r>
          </a:p>
        </p:txBody>
      </p:sp>
      <p:sp>
        <p:nvSpPr>
          <p:cNvPr id="6" name="Rectangle 2">
            <a:extLst>
              <a:ext uri="{FF2B5EF4-FFF2-40B4-BE49-F238E27FC236}">
                <a16:creationId xmlns:a16="http://schemas.microsoft.com/office/drawing/2014/main" id="{1E0987DE-7323-45AF-8D96-8023D5435FF4}"/>
              </a:ext>
            </a:extLst>
          </p:cNvPr>
          <p:cNvSpPr txBox="1">
            <a:spLocks noChangeArrowheads="1"/>
          </p:cNvSpPr>
          <p:nvPr/>
        </p:nvSpPr>
        <p:spPr>
          <a:xfrm>
            <a:off x="3008168" y="1100122"/>
            <a:ext cx="6481614" cy="587022"/>
          </a:xfrm>
          <a:prstGeom prst="rect">
            <a:avLst/>
          </a:prstGeom>
        </p:spPr>
        <p:txBody>
          <a:bodyPr vert="horz" lIns="0" rIns="0" bIns="0" anchor="b">
            <a:noAutofit/>
          </a:bodyPr>
          <a:lstStyle/>
          <a:p>
            <a:pPr algn="ctr">
              <a:spcBef>
                <a:spcPct val="0"/>
              </a:spcBef>
              <a:defRPr/>
            </a:pPr>
            <a:r>
              <a:rPr lang="en-US" sz="2800" dirty="0">
                <a:latin typeface="Arial" panose="020B0604020202020204" pitchFamily="34" charset="0"/>
                <a:ea typeface="+mj-ea"/>
                <a:cs typeface="+mj-cs"/>
              </a:rPr>
              <a:t>5.5.2 Weir Tanks &amp; Dewatering Tanks</a:t>
            </a:r>
          </a:p>
        </p:txBody>
      </p:sp>
      <p:sp>
        <p:nvSpPr>
          <p:cNvPr id="7" name="Title 1">
            <a:extLst>
              <a:ext uri="{FF2B5EF4-FFF2-40B4-BE49-F238E27FC236}">
                <a16:creationId xmlns:a16="http://schemas.microsoft.com/office/drawing/2014/main" id="{5FFAAE07-D938-4320-94B9-F150AF37387A}"/>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69687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85091B8-7C66-47F4-9661-6F47DA2172D3}"/>
              </a:ext>
            </a:extLst>
          </p:cNvPr>
          <p:cNvPicPr>
            <a:picLocks noChangeArrowheads="1"/>
          </p:cNvPicPr>
          <p:nvPr/>
        </p:nvPicPr>
        <p:blipFill>
          <a:blip r:embed="rId2" cstate="print"/>
          <a:srcRect/>
          <a:stretch>
            <a:fillRect/>
          </a:stretch>
        </p:blipFill>
        <p:spPr bwMode="auto">
          <a:xfrm>
            <a:off x="1524000" y="1614312"/>
            <a:ext cx="9144000" cy="5243689"/>
          </a:xfrm>
          <a:prstGeom prst="rect">
            <a:avLst/>
          </a:prstGeom>
          <a:noFill/>
          <a:ln w="12700">
            <a:noFill/>
            <a:miter lim="800000"/>
            <a:headEnd/>
            <a:tailEnd/>
          </a:ln>
        </p:spPr>
      </p:pic>
      <p:sp>
        <p:nvSpPr>
          <p:cNvPr id="5" name="Rectangle 2">
            <a:extLst>
              <a:ext uri="{FF2B5EF4-FFF2-40B4-BE49-F238E27FC236}">
                <a16:creationId xmlns:a16="http://schemas.microsoft.com/office/drawing/2014/main" id="{57440FA7-0E00-477C-90E2-A144BFA38291}"/>
              </a:ext>
            </a:extLst>
          </p:cNvPr>
          <p:cNvSpPr txBox="1">
            <a:spLocks noChangeArrowheads="1"/>
          </p:cNvSpPr>
          <p:nvPr/>
        </p:nvSpPr>
        <p:spPr>
          <a:xfrm>
            <a:off x="1524000" y="5718025"/>
            <a:ext cx="9144000" cy="773263"/>
          </a:xfrm>
          <a:prstGeom prst="rect">
            <a:avLst/>
          </a:prstGeom>
          <a:solidFill>
            <a:schemeClr val="tx1">
              <a:alpha val="61000"/>
            </a:schemeClr>
          </a:solidFill>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defRPr/>
            </a:pPr>
            <a:r>
              <a:rPr lang="en-US" sz="2400" u="sng" dirty="0">
                <a:solidFill>
                  <a:schemeClr val="accent6"/>
                </a:solidFill>
                <a:effectLst>
                  <a:outerShdw blurRad="38100" dist="38100" dir="2700000" algn="tl">
                    <a:srgbClr val="000000"/>
                  </a:outerShdw>
                </a:effectLst>
                <a:latin typeface="Arial" panose="020B0604020202020204" pitchFamily="34" charset="0"/>
              </a:rPr>
              <a:t>Purpose</a:t>
            </a:r>
            <a:r>
              <a:rPr lang="en-US" sz="2400" dirty="0">
                <a:solidFill>
                  <a:schemeClr val="accent6"/>
                </a:solidFill>
                <a:effectLst>
                  <a:outerShdw blurRad="38100" dist="38100" dir="2700000" algn="tl">
                    <a:srgbClr val="000000"/>
                  </a:outerShdw>
                </a:effectLst>
                <a:latin typeface="Arial" panose="020B0604020202020204" pitchFamily="34" charset="0"/>
              </a:rPr>
              <a:t>:</a:t>
            </a:r>
            <a:r>
              <a:rPr lang="en-US" sz="2400" dirty="0">
                <a:solidFill>
                  <a:schemeClr val="accent5"/>
                </a:solidFill>
                <a:effectLst>
                  <a:outerShdw blurRad="38100" dist="38100" dir="2700000" algn="tl">
                    <a:srgbClr val="000000"/>
                  </a:outerShdw>
                </a:effectLst>
                <a:latin typeface="Arial" panose="020B0604020202020204" pitchFamily="34" charset="0"/>
              </a:rPr>
              <a:t> </a:t>
            </a:r>
            <a:r>
              <a:rPr lang="en-US" sz="2400" dirty="0">
                <a:solidFill>
                  <a:schemeClr val="bg1"/>
                </a:solidFill>
                <a:effectLst>
                  <a:outerShdw blurRad="38100" dist="38100" dir="2700000" algn="tl">
                    <a:srgbClr val="000000"/>
                  </a:outerShdw>
                </a:effectLst>
                <a:latin typeface="Arial" panose="020B0604020202020204" pitchFamily="34" charset="0"/>
              </a:rPr>
              <a:t>to separate sediment and other materials from water in dewatering operations.</a:t>
            </a:r>
          </a:p>
        </p:txBody>
      </p:sp>
      <p:sp>
        <p:nvSpPr>
          <p:cNvPr id="6" name="Title 1">
            <a:extLst>
              <a:ext uri="{FF2B5EF4-FFF2-40B4-BE49-F238E27FC236}">
                <a16:creationId xmlns:a16="http://schemas.microsoft.com/office/drawing/2014/main" id="{74F86DA4-922E-47EF-9A20-857D0C20D72B}"/>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9" name="Rectangle 2">
            <a:extLst>
              <a:ext uri="{FF2B5EF4-FFF2-40B4-BE49-F238E27FC236}">
                <a16:creationId xmlns:a16="http://schemas.microsoft.com/office/drawing/2014/main" id="{4DC76B86-EC04-456B-8038-5F8098678822}"/>
              </a:ext>
            </a:extLst>
          </p:cNvPr>
          <p:cNvSpPr txBox="1">
            <a:spLocks noChangeArrowheads="1"/>
          </p:cNvSpPr>
          <p:nvPr/>
        </p:nvSpPr>
        <p:spPr>
          <a:xfrm>
            <a:off x="3008168" y="1100122"/>
            <a:ext cx="6481614" cy="587022"/>
          </a:xfrm>
          <a:prstGeom prst="rect">
            <a:avLst/>
          </a:prstGeom>
        </p:spPr>
        <p:txBody>
          <a:bodyPr vert="horz" lIns="0" rIns="0" bIns="0" anchor="b">
            <a:noAutofit/>
          </a:bodyPr>
          <a:lstStyle/>
          <a:p>
            <a:pPr algn="ctr">
              <a:spcBef>
                <a:spcPct val="0"/>
              </a:spcBef>
              <a:defRPr/>
            </a:pPr>
            <a:r>
              <a:rPr lang="en-US" sz="2800" dirty="0">
                <a:latin typeface="Arial" panose="020B0604020202020204" pitchFamily="34" charset="0"/>
                <a:ea typeface="+mj-ea"/>
                <a:cs typeface="+mj-cs"/>
              </a:rPr>
              <a:t>5.5.2 Weir Tanks &amp; Dewatering Tanks</a:t>
            </a:r>
          </a:p>
        </p:txBody>
      </p:sp>
    </p:spTree>
    <p:extLst>
      <p:ext uri="{BB962C8B-B14F-4D97-AF65-F5344CB8AC3E}">
        <p14:creationId xmlns:p14="http://schemas.microsoft.com/office/powerpoint/2010/main" val="22992466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BE7DD2F6-AC06-477C-B74B-2E1343BA56E4}"/>
              </a:ext>
            </a:extLst>
          </p:cNvPr>
          <p:cNvPicPr>
            <a:picLocks noChangeAspect="1" noChangeArrowheads="1"/>
          </p:cNvPicPr>
          <p:nvPr/>
        </p:nvPicPr>
        <p:blipFill>
          <a:blip r:embed="rId3" cstate="print"/>
          <a:srcRect/>
          <a:stretch>
            <a:fillRect/>
          </a:stretch>
        </p:blipFill>
        <p:spPr bwMode="auto">
          <a:xfrm>
            <a:off x="2306745" y="1283241"/>
            <a:ext cx="7578509" cy="5574759"/>
          </a:xfrm>
          <a:prstGeom prst="rect">
            <a:avLst/>
          </a:prstGeom>
          <a:noFill/>
          <a:ln w="12700">
            <a:noFill/>
            <a:miter lim="800000"/>
            <a:headEnd/>
            <a:tailEnd/>
          </a:ln>
        </p:spPr>
      </p:pic>
      <p:sp>
        <p:nvSpPr>
          <p:cNvPr id="6" name="Text Box 7">
            <a:extLst>
              <a:ext uri="{FF2B5EF4-FFF2-40B4-BE49-F238E27FC236}">
                <a16:creationId xmlns:a16="http://schemas.microsoft.com/office/drawing/2014/main" id="{5BC34B87-EB60-4528-A6A2-E653FD83170A}"/>
              </a:ext>
            </a:extLst>
          </p:cNvPr>
          <p:cNvSpPr txBox="1">
            <a:spLocks noChangeArrowheads="1"/>
          </p:cNvSpPr>
          <p:nvPr/>
        </p:nvSpPr>
        <p:spPr bwMode="auto">
          <a:xfrm>
            <a:off x="2306745" y="1513113"/>
            <a:ext cx="7578510" cy="1200329"/>
          </a:xfrm>
          <a:prstGeom prst="rect">
            <a:avLst/>
          </a:prstGeom>
          <a:solidFill>
            <a:schemeClr val="tx1">
              <a:alpha val="47000"/>
            </a:schemeClr>
          </a:solidFill>
          <a:ln w="12700">
            <a:noFill/>
            <a:miter lim="800000"/>
            <a:headEnd/>
            <a:tailEnd/>
          </a:ln>
        </p:spPr>
        <p:txBody>
          <a:bodyPr wrap="square">
            <a:spAutoFit/>
          </a:bodyPr>
          <a:lstStyle/>
          <a:p>
            <a:pPr>
              <a:spcBef>
                <a:spcPct val="50000"/>
              </a:spcBef>
            </a:pPr>
            <a:r>
              <a:rPr lang="en-US" sz="2400" dirty="0">
                <a:solidFill>
                  <a:schemeClr val="bg1"/>
                </a:solidFill>
                <a:latin typeface="Arial" panose="020B0604020202020204" pitchFamily="34" charset="0"/>
              </a:rPr>
              <a:t>Weir tanks are used in the treatment train to reduce turbidity in highway dewatering operation prior to discharge.</a:t>
            </a:r>
          </a:p>
        </p:txBody>
      </p:sp>
      <p:sp>
        <p:nvSpPr>
          <p:cNvPr id="8" name="Title 1">
            <a:extLst>
              <a:ext uri="{FF2B5EF4-FFF2-40B4-BE49-F238E27FC236}">
                <a16:creationId xmlns:a16="http://schemas.microsoft.com/office/drawing/2014/main" id="{B6FB5EFF-8AE3-4675-A6EB-7BDBCB728DD2}"/>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912353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DD846C99-FCC7-48BA-A83F-62E1AEDF8441}"/>
              </a:ext>
            </a:extLst>
          </p:cNvPr>
          <p:cNvSpPr txBox="1">
            <a:spLocks noChangeArrowheads="1"/>
          </p:cNvSpPr>
          <p:nvPr/>
        </p:nvSpPr>
        <p:spPr>
          <a:xfrm>
            <a:off x="1116113" y="2117289"/>
            <a:ext cx="7869716" cy="141170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defRPr/>
            </a:pPr>
            <a:r>
              <a:rPr lang="en-US" dirty="0">
                <a:latin typeface="Arial" panose="020B0604020202020204" pitchFamily="34" charset="0"/>
                <a:cs typeface="Arial" panose="020B0604020202020204" pitchFamily="34" charset="0"/>
              </a:rPr>
              <a:t>Inspect for and remove sediment accumulation</a:t>
            </a:r>
          </a:p>
          <a:p>
            <a:pPr>
              <a:lnSpc>
                <a:spcPct val="140000"/>
              </a:lnSpc>
              <a:defRPr/>
            </a:pPr>
            <a:r>
              <a:rPr lang="en-US" dirty="0">
                <a:latin typeface="Arial" panose="020B0604020202020204" pitchFamily="34" charset="0"/>
                <a:cs typeface="Arial" panose="020B0604020202020204" pitchFamily="34" charset="0"/>
              </a:rPr>
              <a:t>Oil &amp; grease disposal by a licensed company</a:t>
            </a:r>
            <a:endParaRPr lang="en-US" dirty="0">
              <a:solidFill>
                <a:srgbClr val="00FFFF"/>
              </a:solidFill>
              <a:latin typeface="Arial" panose="020B0604020202020204" pitchFamily="34" charset="0"/>
              <a:cs typeface="Arial" panose="020B0604020202020204" pitchFamily="34" charset="0"/>
            </a:endParaRPr>
          </a:p>
          <a:p>
            <a:pPr>
              <a:lnSpc>
                <a:spcPct val="140000"/>
              </a:lnSpc>
              <a:buFont typeface="Monotype Sorts" pitchFamily="2" charset="2"/>
              <a:buNone/>
              <a:defRPr/>
            </a:pPr>
            <a:endParaRPr lang="en-US" dirty="0">
              <a:solidFill>
                <a:srgbClr val="00FFFF"/>
              </a:solidFill>
              <a:latin typeface="Arial" panose="020B0604020202020204" pitchFamily="34" charset="0"/>
              <a:cs typeface="Arial" panose="020B0604020202020204" pitchFamily="34" charset="0"/>
            </a:endParaRPr>
          </a:p>
        </p:txBody>
      </p:sp>
      <p:pic>
        <p:nvPicPr>
          <p:cNvPr id="6" name="Picture 7" descr="pic-41">
            <a:extLst>
              <a:ext uri="{FF2B5EF4-FFF2-40B4-BE49-F238E27FC236}">
                <a16:creationId xmlns:a16="http://schemas.microsoft.com/office/drawing/2014/main" id="{DC6954CB-CDC1-4DB8-B1D0-3F9C387D36BE}"/>
              </a:ext>
            </a:extLst>
          </p:cNvPr>
          <p:cNvPicPr>
            <a:picLocks noChangeArrowheads="1"/>
          </p:cNvPicPr>
          <p:nvPr/>
        </p:nvPicPr>
        <p:blipFill>
          <a:blip r:embed="rId2" cstate="print"/>
          <a:srcRect/>
          <a:stretch>
            <a:fillRect/>
          </a:stretch>
        </p:blipFill>
        <p:spPr bwMode="auto">
          <a:xfrm>
            <a:off x="5985832" y="3454296"/>
            <a:ext cx="4921641" cy="3403705"/>
          </a:xfrm>
          <a:prstGeom prst="rect">
            <a:avLst/>
          </a:prstGeom>
          <a:ln>
            <a:noFill/>
          </a:ln>
          <a:effectLst>
            <a:outerShdw blurRad="190500" algn="tl" rotWithShape="0">
              <a:srgbClr val="000000">
                <a:alpha val="70000"/>
              </a:srgbClr>
            </a:outerShdw>
          </a:effectLst>
        </p:spPr>
      </p:pic>
      <p:pic>
        <p:nvPicPr>
          <p:cNvPr id="7" name="Picture 9" descr="P9280024">
            <a:extLst>
              <a:ext uri="{FF2B5EF4-FFF2-40B4-BE49-F238E27FC236}">
                <a16:creationId xmlns:a16="http://schemas.microsoft.com/office/drawing/2014/main" id="{A3896950-0E84-40B1-A366-4A3BCD0BA067}"/>
              </a:ext>
            </a:extLst>
          </p:cNvPr>
          <p:cNvPicPr>
            <a:picLocks noChangeAspect="1" noChangeArrowheads="1"/>
          </p:cNvPicPr>
          <p:nvPr/>
        </p:nvPicPr>
        <p:blipFill>
          <a:blip r:embed="rId3" cstate="print"/>
          <a:srcRect/>
          <a:stretch>
            <a:fillRect/>
          </a:stretch>
        </p:blipFill>
        <p:spPr bwMode="auto">
          <a:xfrm>
            <a:off x="1284527" y="3454296"/>
            <a:ext cx="4538274" cy="3403706"/>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FED6633C-47FF-47E5-B15D-6D41DCC2F58E}"/>
              </a:ext>
            </a:extLst>
          </p:cNvPr>
          <p:cNvSpPr txBox="1"/>
          <p:nvPr/>
        </p:nvSpPr>
        <p:spPr>
          <a:xfrm>
            <a:off x="1116113" y="1590392"/>
            <a:ext cx="3505200" cy="646331"/>
          </a:xfrm>
          <a:prstGeom prst="rect">
            <a:avLst/>
          </a:prstGeom>
          <a:noFill/>
        </p:spPr>
        <p:txBody>
          <a:bodyPr wrap="square" rtlCol="0">
            <a:spAutoFit/>
          </a:bodyPr>
          <a:lstStyle/>
          <a:p>
            <a:r>
              <a:rPr lang="en-US" sz="3600" b="1" dirty="0">
                <a:solidFill>
                  <a:schemeClr val="accent6"/>
                </a:solidFill>
                <a:latin typeface="Arial" panose="020B0604020202020204" pitchFamily="34" charset="0"/>
              </a:rPr>
              <a:t>Maintenance:</a:t>
            </a:r>
            <a:endParaRPr lang="en-US" sz="3600" dirty="0">
              <a:solidFill>
                <a:schemeClr val="accent6"/>
              </a:solidFill>
              <a:latin typeface="Arial" panose="020B0604020202020204" pitchFamily="34" charset="0"/>
            </a:endParaRPr>
          </a:p>
        </p:txBody>
      </p:sp>
      <p:sp>
        <p:nvSpPr>
          <p:cNvPr id="9" name="Title 1">
            <a:extLst>
              <a:ext uri="{FF2B5EF4-FFF2-40B4-BE49-F238E27FC236}">
                <a16:creationId xmlns:a16="http://schemas.microsoft.com/office/drawing/2014/main" id="{3A0F2E2B-A679-452E-ACC6-CEDE1059060D}"/>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11" name="Rectangle 2">
            <a:extLst>
              <a:ext uri="{FF2B5EF4-FFF2-40B4-BE49-F238E27FC236}">
                <a16:creationId xmlns:a16="http://schemas.microsoft.com/office/drawing/2014/main" id="{88D32BCB-33C7-4AF5-86FE-352CFF734011}"/>
              </a:ext>
            </a:extLst>
          </p:cNvPr>
          <p:cNvSpPr txBox="1">
            <a:spLocks noChangeArrowheads="1"/>
          </p:cNvSpPr>
          <p:nvPr/>
        </p:nvSpPr>
        <p:spPr>
          <a:xfrm>
            <a:off x="3008168" y="1100122"/>
            <a:ext cx="6481614" cy="587022"/>
          </a:xfrm>
          <a:prstGeom prst="rect">
            <a:avLst/>
          </a:prstGeom>
        </p:spPr>
        <p:txBody>
          <a:bodyPr vert="horz" lIns="0" rIns="0" bIns="0" anchor="b">
            <a:noAutofit/>
          </a:bodyPr>
          <a:lstStyle/>
          <a:p>
            <a:pPr algn="ctr">
              <a:spcBef>
                <a:spcPct val="0"/>
              </a:spcBef>
              <a:defRPr/>
            </a:pPr>
            <a:r>
              <a:rPr lang="en-US" sz="2800" dirty="0">
                <a:latin typeface="Arial" panose="020B0604020202020204" pitchFamily="34" charset="0"/>
                <a:ea typeface="+mj-ea"/>
                <a:cs typeface="+mj-cs"/>
              </a:rPr>
              <a:t>5.5.2 Weir Tanks &amp; Dewatering Tanks</a:t>
            </a:r>
          </a:p>
        </p:txBody>
      </p:sp>
    </p:spTree>
    <p:extLst>
      <p:ext uri="{BB962C8B-B14F-4D97-AF65-F5344CB8AC3E}">
        <p14:creationId xmlns:p14="http://schemas.microsoft.com/office/powerpoint/2010/main" val="2256877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descr="\\ocnas5\Special_Masters\EPD_Pictures\GEwanitz\2012\2012-09\2012-09-19\20120919 002.JPG">
            <a:extLst>
              <a:ext uri="{FF2B5EF4-FFF2-40B4-BE49-F238E27FC236}">
                <a16:creationId xmlns:a16="http://schemas.microsoft.com/office/drawing/2014/main" id="{F041D3B2-1511-48F5-9FDC-805434B18CCD}"/>
              </a:ext>
            </a:extLst>
          </p:cNvPr>
          <p:cNvPicPr>
            <a:picLocks noChangeArrowheads="1"/>
          </p:cNvPicPr>
          <p:nvPr/>
        </p:nvPicPr>
        <p:blipFill rotWithShape="1">
          <a:blip r:embed="rId2" cstate="print"/>
          <a:srcRect b="14701"/>
          <a:stretch/>
        </p:blipFill>
        <p:spPr bwMode="auto">
          <a:xfrm>
            <a:off x="1524001" y="1608464"/>
            <a:ext cx="8981092" cy="5249536"/>
          </a:xfrm>
          <a:prstGeom prst="rect">
            <a:avLst/>
          </a:prstGeom>
          <a:noFill/>
        </p:spPr>
      </p:pic>
      <p:sp>
        <p:nvSpPr>
          <p:cNvPr id="8" name="Text Box 1028">
            <a:extLst>
              <a:ext uri="{FF2B5EF4-FFF2-40B4-BE49-F238E27FC236}">
                <a16:creationId xmlns:a16="http://schemas.microsoft.com/office/drawing/2014/main" id="{97104CA2-9EA6-4DCD-A7DE-1B7CCB684905}"/>
              </a:ext>
            </a:extLst>
          </p:cNvPr>
          <p:cNvSpPr txBox="1">
            <a:spLocks noChangeArrowheads="1"/>
          </p:cNvSpPr>
          <p:nvPr/>
        </p:nvSpPr>
        <p:spPr bwMode="auto">
          <a:xfrm>
            <a:off x="1524000" y="5508214"/>
            <a:ext cx="8981092" cy="1384995"/>
          </a:xfrm>
          <a:prstGeom prst="rect">
            <a:avLst/>
          </a:prstGeom>
          <a:solidFill>
            <a:schemeClr val="tx1">
              <a:alpha val="39000"/>
            </a:schemeClr>
          </a:solidFill>
          <a:ln w="12700">
            <a:noFill/>
            <a:miter lim="800000"/>
            <a:headEnd/>
            <a:tailEnd/>
          </a:ln>
        </p:spPr>
        <p:txBody>
          <a:bodyPr wrap="square">
            <a:spAutoFit/>
          </a:bodyPr>
          <a:lstStyle/>
          <a:p>
            <a:pPr>
              <a:spcBef>
                <a:spcPct val="50000"/>
              </a:spcBef>
            </a:pPr>
            <a:r>
              <a:rPr lang="en-US" sz="2800" dirty="0">
                <a:solidFill>
                  <a:schemeClr val="bg1"/>
                </a:solidFill>
                <a:latin typeface="Arial" panose="020B0604020202020204" pitchFamily="34" charset="0"/>
              </a:rPr>
              <a:t>A dewatering tank removes debris &amp; sediment. </a:t>
            </a:r>
            <a:br>
              <a:rPr lang="en-US" sz="2800" dirty="0">
                <a:solidFill>
                  <a:schemeClr val="bg1"/>
                </a:solidFill>
                <a:latin typeface="Arial" panose="020B0604020202020204" pitchFamily="34" charset="0"/>
              </a:rPr>
            </a:br>
            <a:r>
              <a:rPr lang="en-US" sz="2800" dirty="0">
                <a:solidFill>
                  <a:schemeClr val="bg1"/>
                </a:solidFill>
                <a:latin typeface="Arial" panose="020B0604020202020204" pitchFamily="34" charset="0"/>
              </a:rPr>
              <a:t>Flow enters through the top, passes through a filter, and discharges through the bottom of the tank.</a:t>
            </a:r>
          </a:p>
        </p:txBody>
      </p:sp>
      <p:sp>
        <p:nvSpPr>
          <p:cNvPr id="7" name="Title 1">
            <a:extLst>
              <a:ext uri="{FF2B5EF4-FFF2-40B4-BE49-F238E27FC236}">
                <a16:creationId xmlns:a16="http://schemas.microsoft.com/office/drawing/2014/main" id="{B1CCE199-73E3-4DFB-8C15-6F046E0D4F8A}"/>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10" name="Rectangle 2">
            <a:extLst>
              <a:ext uri="{FF2B5EF4-FFF2-40B4-BE49-F238E27FC236}">
                <a16:creationId xmlns:a16="http://schemas.microsoft.com/office/drawing/2014/main" id="{F02C04C9-4331-47E9-8A60-A56A09A7CCA1}"/>
              </a:ext>
            </a:extLst>
          </p:cNvPr>
          <p:cNvSpPr txBox="1">
            <a:spLocks noChangeArrowheads="1"/>
          </p:cNvSpPr>
          <p:nvPr/>
        </p:nvSpPr>
        <p:spPr>
          <a:xfrm>
            <a:off x="3008168" y="1100122"/>
            <a:ext cx="6481614" cy="587022"/>
          </a:xfrm>
          <a:prstGeom prst="rect">
            <a:avLst/>
          </a:prstGeom>
        </p:spPr>
        <p:txBody>
          <a:bodyPr vert="horz" lIns="0" rIns="0" bIns="0" anchor="b">
            <a:noAutofit/>
          </a:bodyPr>
          <a:lstStyle/>
          <a:p>
            <a:pPr algn="ctr">
              <a:spcBef>
                <a:spcPct val="0"/>
              </a:spcBef>
              <a:defRPr/>
            </a:pPr>
            <a:r>
              <a:rPr lang="en-US" sz="2800" dirty="0">
                <a:latin typeface="Arial" panose="020B0604020202020204" pitchFamily="34" charset="0"/>
                <a:ea typeface="+mj-ea"/>
                <a:cs typeface="+mj-cs"/>
              </a:rPr>
              <a:t>5.5.2 Weir Tanks &amp; Dewatering Tanks</a:t>
            </a:r>
          </a:p>
        </p:txBody>
      </p:sp>
    </p:spTree>
    <p:extLst>
      <p:ext uri="{BB962C8B-B14F-4D97-AF65-F5344CB8AC3E}">
        <p14:creationId xmlns:p14="http://schemas.microsoft.com/office/powerpoint/2010/main" val="15747733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6DBDA8D-A37C-42C7-88C6-45A0E95CEDE9}"/>
              </a:ext>
            </a:extLst>
          </p:cNvPr>
          <p:cNvSpPr txBox="1">
            <a:spLocks noChangeArrowheads="1"/>
          </p:cNvSpPr>
          <p:nvPr/>
        </p:nvSpPr>
        <p:spPr>
          <a:xfrm>
            <a:off x="3140943" y="1178361"/>
            <a:ext cx="5910114" cy="68580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5.5.3 Gravity Bag Filter</a:t>
            </a:r>
          </a:p>
        </p:txBody>
      </p:sp>
      <p:pic>
        <p:nvPicPr>
          <p:cNvPr id="5" name="Picture 7" descr="pic-44">
            <a:extLst>
              <a:ext uri="{FF2B5EF4-FFF2-40B4-BE49-F238E27FC236}">
                <a16:creationId xmlns:a16="http://schemas.microsoft.com/office/drawing/2014/main" id="{DBD57DE9-1826-434D-93F3-F1DB182512BE}"/>
              </a:ext>
            </a:extLst>
          </p:cNvPr>
          <p:cNvPicPr>
            <a:picLocks noChangeArrowheads="1"/>
          </p:cNvPicPr>
          <p:nvPr/>
        </p:nvPicPr>
        <p:blipFill>
          <a:blip r:embed="rId3" cstate="print"/>
          <a:srcRect/>
          <a:stretch>
            <a:fillRect/>
          </a:stretch>
        </p:blipFill>
        <p:spPr bwMode="auto">
          <a:xfrm>
            <a:off x="2023432" y="1597446"/>
            <a:ext cx="8145137" cy="5260554"/>
          </a:xfrm>
          <a:prstGeom prst="rect">
            <a:avLst/>
          </a:prstGeom>
          <a:noFill/>
          <a:ln w="19050">
            <a:noFill/>
            <a:miter lim="800000"/>
            <a:headEnd/>
            <a:tailEnd/>
          </a:ln>
        </p:spPr>
      </p:pic>
      <p:sp>
        <p:nvSpPr>
          <p:cNvPr id="6" name="Text Box 8">
            <a:extLst>
              <a:ext uri="{FF2B5EF4-FFF2-40B4-BE49-F238E27FC236}">
                <a16:creationId xmlns:a16="http://schemas.microsoft.com/office/drawing/2014/main" id="{183783F3-7FC2-4733-AA71-63835E7C9D1A}"/>
              </a:ext>
            </a:extLst>
          </p:cNvPr>
          <p:cNvSpPr txBox="1">
            <a:spLocks noChangeArrowheads="1"/>
          </p:cNvSpPr>
          <p:nvPr/>
        </p:nvSpPr>
        <p:spPr bwMode="auto">
          <a:xfrm>
            <a:off x="2023432" y="1797896"/>
            <a:ext cx="8145137" cy="867930"/>
          </a:xfrm>
          <a:prstGeom prst="rect">
            <a:avLst/>
          </a:prstGeom>
          <a:solidFill>
            <a:schemeClr val="bg1">
              <a:alpha val="55000"/>
            </a:schemeClr>
          </a:solidFill>
          <a:ln w="12700">
            <a:noFill/>
            <a:miter lim="800000"/>
            <a:headEnd/>
            <a:tailEnd/>
          </a:ln>
          <a:effectLst/>
        </p:spPr>
        <p:txBody>
          <a:bodyPr wrap="square">
            <a:spAutoFit/>
          </a:bodyPr>
          <a:lstStyle/>
          <a:p>
            <a:pPr>
              <a:lnSpc>
                <a:spcPct val="90000"/>
              </a:lnSpc>
              <a:defRPr/>
            </a:pPr>
            <a:r>
              <a:rPr lang="en-US" sz="2800" dirty="0">
                <a:latin typeface="Arial" panose="020B0604020202020204" pitchFamily="34" charset="0"/>
              </a:rPr>
              <a:t>A nonwoven geotextile fabric bag that collects sand, silt, and fine particles.</a:t>
            </a:r>
          </a:p>
        </p:txBody>
      </p:sp>
      <p:sp>
        <p:nvSpPr>
          <p:cNvPr id="7" name="Title 1">
            <a:extLst>
              <a:ext uri="{FF2B5EF4-FFF2-40B4-BE49-F238E27FC236}">
                <a16:creationId xmlns:a16="http://schemas.microsoft.com/office/drawing/2014/main" id="{89A52E2E-A5B1-4307-B047-1CE75C2434C6}"/>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4049471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F87EFEA0-565C-4199-AE12-2D0971B8A0E1}"/>
              </a:ext>
            </a:extLst>
          </p:cNvPr>
          <p:cNvSpPr txBox="1">
            <a:spLocks noChangeArrowheads="1"/>
          </p:cNvSpPr>
          <p:nvPr/>
        </p:nvSpPr>
        <p:spPr bwMode="auto">
          <a:xfrm>
            <a:off x="1186543" y="1854986"/>
            <a:ext cx="9818914" cy="867930"/>
          </a:xfrm>
          <a:prstGeom prst="rect">
            <a:avLst/>
          </a:prstGeom>
          <a:noFill/>
          <a:ln w="9525">
            <a:noFill/>
            <a:miter lim="800000"/>
            <a:headEnd/>
            <a:tailEnd/>
          </a:ln>
        </p:spPr>
        <p:txBody>
          <a:bodyPr wrap="square">
            <a:spAutoFit/>
          </a:bodyPr>
          <a:lstStyle/>
          <a:p>
            <a:pPr>
              <a:lnSpc>
                <a:spcPct val="90000"/>
              </a:lnSpc>
              <a:buFont typeface="Monotype Sorts" pitchFamily="2" charset="2"/>
              <a:buNone/>
            </a:pPr>
            <a:r>
              <a:rPr lang="en-US" sz="2800" b="1" u="sng" dirty="0">
                <a:solidFill>
                  <a:schemeClr val="accent6"/>
                </a:solidFill>
                <a:latin typeface="Arial" panose="020B0604020202020204" pitchFamily="34" charset="0"/>
              </a:rPr>
              <a:t>Purpose</a:t>
            </a:r>
            <a:r>
              <a:rPr lang="en-US" sz="2800" b="1" i="1" u="sng" dirty="0">
                <a:solidFill>
                  <a:schemeClr val="accent6"/>
                </a:solidFill>
                <a:latin typeface="Arial" panose="020B0604020202020204" pitchFamily="34" charset="0"/>
              </a:rPr>
              <a:t>:</a:t>
            </a:r>
            <a:r>
              <a:rPr lang="en-US" sz="2800" dirty="0">
                <a:solidFill>
                  <a:schemeClr val="accent5"/>
                </a:solidFill>
                <a:latin typeface="Arial" panose="020B0604020202020204" pitchFamily="34" charset="0"/>
              </a:rPr>
              <a:t>  </a:t>
            </a:r>
            <a:r>
              <a:rPr lang="en-US" sz="2800" dirty="0">
                <a:latin typeface="Arial" panose="020B0604020202020204" pitchFamily="34" charset="0"/>
              </a:rPr>
              <a:t>The removal of larger particles and some metals in dewatering operations.</a:t>
            </a:r>
          </a:p>
        </p:txBody>
      </p:sp>
      <p:pic>
        <p:nvPicPr>
          <p:cNvPr id="6" name="Picture 1">
            <a:extLst>
              <a:ext uri="{FF2B5EF4-FFF2-40B4-BE49-F238E27FC236}">
                <a16:creationId xmlns:a16="http://schemas.microsoft.com/office/drawing/2014/main" id="{D6AB83E0-A4FD-42E9-8EFE-96652118CB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112" t="17756" r="27949" b="38781"/>
          <a:stretch/>
        </p:blipFill>
        <p:spPr bwMode="auto">
          <a:xfrm>
            <a:off x="658712" y="2722916"/>
            <a:ext cx="4812159" cy="4134563"/>
          </a:xfrm>
          <a:prstGeom prst="rect">
            <a:avLst/>
          </a:prstGeom>
          <a:noFill/>
          <a:ln w="41275">
            <a:noFill/>
            <a:miter lim="800000"/>
            <a:headEnd/>
            <a:tailEnd/>
          </a:ln>
          <a:effectLst/>
        </p:spPr>
      </p:pic>
      <p:pic>
        <p:nvPicPr>
          <p:cNvPr id="8" name="Picture 5" descr="Dewatering%20Bag%20-%20Full">
            <a:extLst>
              <a:ext uri="{FF2B5EF4-FFF2-40B4-BE49-F238E27FC236}">
                <a16:creationId xmlns:a16="http://schemas.microsoft.com/office/drawing/2014/main" id="{D2F0EE11-F2DB-4F7A-931F-78A7D2BDF47B}"/>
              </a:ext>
            </a:extLst>
          </p:cNvPr>
          <p:cNvPicPr>
            <a:picLocks noChangeAspect="1" noChangeArrowheads="1"/>
          </p:cNvPicPr>
          <p:nvPr/>
        </p:nvPicPr>
        <p:blipFill>
          <a:blip r:embed="rId3" cstate="print"/>
          <a:srcRect/>
          <a:stretch>
            <a:fillRect/>
          </a:stretch>
        </p:blipFill>
        <p:spPr bwMode="auto">
          <a:xfrm>
            <a:off x="6895811" y="2722917"/>
            <a:ext cx="4637477" cy="4135084"/>
          </a:xfrm>
          <a:prstGeom prst="rect">
            <a:avLst/>
          </a:prstGeom>
          <a:noFill/>
          <a:ln w="41275">
            <a:noFill/>
            <a:miter lim="800000"/>
            <a:headEnd/>
            <a:tailEnd/>
          </a:ln>
        </p:spPr>
      </p:pic>
      <p:sp>
        <p:nvSpPr>
          <p:cNvPr id="7" name="Title 1">
            <a:extLst>
              <a:ext uri="{FF2B5EF4-FFF2-40B4-BE49-F238E27FC236}">
                <a16:creationId xmlns:a16="http://schemas.microsoft.com/office/drawing/2014/main" id="{48B1A87E-687C-4DF3-8E74-4C8C5EF299AF}"/>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11" name="Rectangle 2">
            <a:extLst>
              <a:ext uri="{FF2B5EF4-FFF2-40B4-BE49-F238E27FC236}">
                <a16:creationId xmlns:a16="http://schemas.microsoft.com/office/drawing/2014/main" id="{378BE088-F2DB-477D-820B-6ADCFC838ACA}"/>
              </a:ext>
            </a:extLst>
          </p:cNvPr>
          <p:cNvSpPr txBox="1">
            <a:spLocks noChangeArrowheads="1"/>
          </p:cNvSpPr>
          <p:nvPr/>
        </p:nvSpPr>
        <p:spPr>
          <a:xfrm>
            <a:off x="3140943" y="1178361"/>
            <a:ext cx="5910114" cy="68580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5.5.3 Gravity Bag Filter</a:t>
            </a:r>
          </a:p>
        </p:txBody>
      </p:sp>
    </p:spTree>
    <p:extLst>
      <p:ext uri="{BB962C8B-B14F-4D97-AF65-F5344CB8AC3E}">
        <p14:creationId xmlns:p14="http://schemas.microsoft.com/office/powerpoint/2010/main" val="3232686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15D535AD-B216-4938-B140-71F5D1599195}"/>
              </a:ext>
            </a:extLst>
          </p:cNvPr>
          <p:cNvSpPr txBox="1">
            <a:spLocks noChangeArrowheads="1"/>
          </p:cNvSpPr>
          <p:nvPr/>
        </p:nvSpPr>
        <p:spPr>
          <a:xfrm>
            <a:off x="1828800" y="567587"/>
            <a:ext cx="9039967" cy="1143000"/>
          </a:xfrm>
          <a:prstGeom prst="rect">
            <a:avLst/>
          </a:prstGeom>
        </p:spPr>
        <p:txBody>
          <a:bodyPr tIns="0" bIns="0" anchor="b" anchorCtr="0">
            <a:noAutofit/>
          </a:bodyPr>
          <a:lstStyle>
            <a:lvl1pPr algn="ctr" defTabSz="914400" rtl="0" eaLnBrk="1" latinLnBrk="0" hangingPunct="1">
              <a:lnSpc>
                <a:spcPct val="100000"/>
              </a:lnSpc>
              <a:spcBef>
                <a:spcPct val="0"/>
              </a:spcBef>
              <a:buNone/>
              <a:defRPr sz="4000" b="1" kern="1200">
                <a:solidFill>
                  <a:schemeClr val="accent6"/>
                </a:solidFill>
                <a:latin typeface="Franklin Gothic Demi" panose="020B0703020102020204" pitchFamily="34" charset="0"/>
                <a:ea typeface="+mj-ea"/>
                <a:cs typeface="Arial" panose="020B0604020202020204" pitchFamily="34" charset="0"/>
              </a:defRPr>
            </a:lvl1pPr>
          </a:lstStyle>
          <a:p>
            <a:pPr>
              <a:defRPr/>
            </a:pPr>
            <a:r>
              <a:rPr lang="en-US" sz="2800" b="0" dirty="0">
                <a:solidFill>
                  <a:schemeClr val="tx1"/>
                </a:solidFill>
                <a:latin typeface="Arial" panose="020B0604020202020204" pitchFamily="34" charset="0"/>
              </a:rPr>
              <a:t>Where &amp; How is a Gravity Bag Filter Commonly Used?</a:t>
            </a:r>
          </a:p>
        </p:txBody>
      </p:sp>
      <p:sp>
        <p:nvSpPr>
          <p:cNvPr id="6" name="Text Box 6">
            <a:extLst>
              <a:ext uri="{FF2B5EF4-FFF2-40B4-BE49-F238E27FC236}">
                <a16:creationId xmlns:a16="http://schemas.microsoft.com/office/drawing/2014/main" id="{BE500C1C-18DC-48AF-9F9C-271175B679B3}"/>
              </a:ext>
            </a:extLst>
          </p:cNvPr>
          <p:cNvSpPr txBox="1">
            <a:spLocks noChangeArrowheads="1"/>
          </p:cNvSpPr>
          <p:nvPr/>
        </p:nvSpPr>
        <p:spPr bwMode="auto">
          <a:xfrm>
            <a:off x="304799" y="2196064"/>
            <a:ext cx="6379029" cy="3108543"/>
          </a:xfrm>
          <a:prstGeom prst="rect">
            <a:avLst/>
          </a:prstGeom>
          <a:noFill/>
          <a:ln w="12700">
            <a:noFill/>
            <a:miter lim="800000"/>
            <a:headEnd/>
            <a:tailEnd/>
          </a:ln>
          <a:effectLst/>
        </p:spPr>
        <p:txBody>
          <a:bodyPr wrap="square">
            <a:spAutoFit/>
          </a:bodyPr>
          <a:lstStyle/>
          <a:p>
            <a:pPr>
              <a:defRPr/>
            </a:pPr>
            <a:r>
              <a:rPr lang="en-US" sz="2800" dirty="0">
                <a:latin typeface="Arial" panose="020B0604020202020204" pitchFamily="34" charset="0"/>
              </a:rPr>
              <a:t>Water is pumped through the bag and seeps through the bottom and sides of the bag and onto the ground.</a:t>
            </a:r>
          </a:p>
          <a:p>
            <a:pPr>
              <a:defRPr/>
            </a:pPr>
            <a:endParaRPr lang="en-US" sz="2800" dirty="0">
              <a:latin typeface="Arial" panose="020B0604020202020204" pitchFamily="34" charset="0"/>
            </a:endParaRPr>
          </a:p>
          <a:p>
            <a:pPr>
              <a:defRPr/>
            </a:pPr>
            <a:r>
              <a:rPr lang="en-US" sz="2800" dirty="0">
                <a:latin typeface="Arial" panose="020B0604020202020204" pitchFamily="34" charset="0"/>
              </a:rPr>
              <a:t>The ground should be stabilized or protected so that turbid conditions are not created by the bag.</a:t>
            </a:r>
          </a:p>
        </p:txBody>
      </p:sp>
      <p:pic>
        <p:nvPicPr>
          <p:cNvPr id="8" name="Picture 8" descr="DewateringBag">
            <a:extLst>
              <a:ext uri="{FF2B5EF4-FFF2-40B4-BE49-F238E27FC236}">
                <a16:creationId xmlns:a16="http://schemas.microsoft.com/office/drawing/2014/main" id="{A02194E2-0228-48CD-A9C4-E5B0B3FEC683}"/>
              </a:ext>
            </a:extLst>
          </p:cNvPr>
          <p:cNvPicPr>
            <a:picLocks noChangeAspect="1" noChangeArrowheads="1"/>
          </p:cNvPicPr>
          <p:nvPr/>
        </p:nvPicPr>
        <p:blipFill>
          <a:blip r:embed="rId2" cstate="print"/>
          <a:srcRect/>
          <a:stretch>
            <a:fillRect/>
          </a:stretch>
        </p:blipFill>
        <p:spPr bwMode="auto">
          <a:xfrm>
            <a:off x="6542314" y="1992591"/>
            <a:ext cx="5567631" cy="4175723"/>
          </a:xfrm>
          <a:prstGeom prst="rect">
            <a:avLst/>
          </a:prstGeom>
          <a:noFill/>
          <a:ln w="9525">
            <a:noFill/>
            <a:miter lim="800000"/>
            <a:headEnd/>
            <a:tailEnd/>
          </a:ln>
        </p:spPr>
      </p:pic>
      <p:sp>
        <p:nvSpPr>
          <p:cNvPr id="7" name="Title 1">
            <a:extLst>
              <a:ext uri="{FF2B5EF4-FFF2-40B4-BE49-F238E27FC236}">
                <a16:creationId xmlns:a16="http://schemas.microsoft.com/office/drawing/2014/main" id="{92BD77AA-8B1A-42FD-A2CC-7DF5470D522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782362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01DBE8F-ACF9-4D50-B766-6D099AED386E}"/>
              </a:ext>
            </a:extLst>
          </p:cNvPr>
          <p:cNvPicPr>
            <a:picLocks noChangeAspect="1"/>
          </p:cNvPicPr>
          <p:nvPr/>
        </p:nvPicPr>
        <p:blipFill>
          <a:blip r:embed="rId2"/>
          <a:stretch>
            <a:fillRect/>
          </a:stretch>
        </p:blipFill>
        <p:spPr>
          <a:xfrm>
            <a:off x="5323917" y="1382487"/>
            <a:ext cx="6749578" cy="5401435"/>
          </a:xfrm>
          <a:prstGeom prst="rect">
            <a:avLst/>
          </a:prstGeom>
        </p:spPr>
      </p:pic>
      <p:sp>
        <p:nvSpPr>
          <p:cNvPr id="11" name="TextBox 10">
            <a:extLst>
              <a:ext uri="{FF2B5EF4-FFF2-40B4-BE49-F238E27FC236}">
                <a16:creationId xmlns:a16="http://schemas.microsoft.com/office/drawing/2014/main" id="{2A37C88A-755F-4CD9-8EF7-E655E8EC2E58}"/>
              </a:ext>
            </a:extLst>
          </p:cNvPr>
          <p:cNvSpPr txBox="1"/>
          <p:nvPr/>
        </p:nvSpPr>
        <p:spPr>
          <a:xfrm>
            <a:off x="7758793" y="1382487"/>
            <a:ext cx="3910693" cy="369332"/>
          </a:xfrm>
          <a:prstGeom prst="rect">
            <a:avLst/>
          </a:prstGeom>
          <a:solidFill>
            <a:srgbClr val="FFFF00"/>
          </a:solidFill>
        </p:spPr>
        <p:txBody>
          <a:bodyPr wrap="square" rtlCol="0">
            <a:spAutoFit/>
          </a:bodyPr>
          <a:lstStyle/>
          <a:p>
            <a:r>
              <a:rPr lang="en-US" dirty="0">
                <a:latin typeface="Arial" panose="020B0604020202020204" pitchFamily="34" charset="0"/>
                <a:cs typeface="Arial" panose="020B0604020202020204" pitchFamily="34" charset="0"/>
              </a:rPr>
              <a:t>Dewatering Operations Flow Chart</a:t>
            </a:r>
          </a:p>
        </p:txBody>
      </p:sp>
      <p:sp>
        <p:nvSpPr>
          <p:cNvPr id="12" name="TextBox 11">
            <a:extLst>
              <a:ext uri="{FF2B5EF4-FFF2-40B4-BE49-F238E27FC236}">
                <a16:creationId xmlns:a16="http://schemas.microsoft.com/office/drawing/2014/main" id="{16400173-E033-4EC5-921D-8D721DAACE44}"/>
              </a:ext>
            </a:extLst>
          </p:cNvPr>
          <p:cNvSpPr txBox="1"/>
          <p:nvPr/>
        </p:nvSpPr>
        <p:spPr>
          <a:xfrm>
            <a:off x="195943" y="1382487"/>
            <a:ext cx="5127974" cy="452431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This Chapter will discuss four types of control technologies:</a:t>
            </a:r>
          </a:p>
          <a:p>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Sediment Traps</a:t>
            </a:r>
          </a:p>
          <a:p>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Weir Tanks </a:t>
            </a:r>
          </a:p>
          <a:p>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Filters </a:t>
            </a:r>
          </a:p>
          <a:p>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Chemical Treatment</a:t>
            </a:r>
          </a:p>
          <a:p>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B8225E54-C068-4BAF-A20B-AC02651582F1}"/>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a:solidFill>
                  <a:schemeClr val="bg1"/>
                </a:solidFill>
                <a:latin typeface="Arial" panose="020B0604020202020204" pitchFamily="34" charset="0"/>
                <a:cs typeface="Arial" panose="020B0604020202020204" pitchFamily="34" charset="0"/>
              </a:rPr>
              <a:t>BMPs for Dewatering</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1115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6D78243E-E4C0-4FF4-8ED9-A406CC94433C}"/>
              </a:ext>
            </a:extLst>
          </p:cNvPr>
          <p:cNvSpPr txBox="1">
            <a:spLocks noChangeArrowheads="1"/>
          </p:cNvSpPr>
          <p:nvPr/>
        </p:nvSpPr>
        <p:spPr>
          <a:xfrm>
            <a:off x="3140943" y="1259154"/>
            <a:ext cx="5910114" cy="68580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5.5.3 Gravity Bag Filter</a:t>
            </a:r>
          </a:p>
        </p:txBody>
      </p:sp>
      <p:sp>
        <p:nvSpPr>
          <p:cNvPr id="6" name="TextBox 5">
            <a:extLst>
              <a:ext uri="{FF2B5EF4-FFF2-40B4-BE49-F238E27FC236}">
                <a16:creationId xmlns:a16="http://schemas.microsoft.com/office/drawing/2014/main" id="{E3B31780-669E-435F-B5F0-E5F921A97C1D}"/>
              </a:ext>
            </a:extLst>
          </p:cNvPr>
          <p:cNvSpPr txBox="1"/>
          <p:nvPr/>
        </p:nvSpPr>
        <p:spPr>
          <a:xfrm>
            <a:off x="231482" y="1846498"/>
            <a:ext cx="3505200" cy="646331"/>
          </a:xfrm>
          <a:prstGeom prst="rect">
            <a:avLst/>
          </a:prstGeom>
          <a:noFill/>
        </p:spPr>
        <p:txBody>
          <a:bodyPr wrap="square" rtlCol="0">
            <a:spAutoFit/>
          </a:bodyPr>
          <a:lstStyle/>
          <a:p>
            <a:r>
              <a:rPr lang="en-US" sz="2800" b="1" dirty="0">
                <a:solidFill>
                  <a:schemeClr val="accent6"/>
                </a:solidFill>
                <a:latin typeface="Arial" panose="020B0604020202020204" pitchFamily="34" charset="0"/>
              </a:rPr>
              <a:t>Maintenance</a:t>
            </a:r>
            <a:r>
              <a:rPr lang="en-US" sz="3600" b="1" dirty="0">
                <a:solidFill>
                  <a:schemeClr val="accent6"/>
                </a:solidFill>
                <a:latin typeface="Arial" panose="020B0604020202020204" pitchFamily="34" charset="0"/>
              </a:rPr>
              <a:t>:</a:t>
            </a:r>
            <a:endParaRPr lang="en-US" sz="3600" dirty="0">
              <a:solidFill>
                <a:schemeClr val="accent6"/>
              </a:solidFill>
              <a:latin typeface="Arial" panose="020B0604020202020204" pitchFamily="34" charset="0"/>
            </a:endParaRPr>
          </a:p>
        </p:txBody>
      </p:sp>
      <p:sp>
        <p:nvSpPr>
          <p:cNvPr id="8" name="Rectangle 3">
            <a:extLst>
              <a:ext uri="{FF2B5EF4-FFF2-40B4-BE49-F238E27FC236}">
                <a16:creationId xmlns:a16="http://schemas.microsoft.com/office/drawing/2014/main" id="{6122EF31-8CD0-43BB-9A3F-9ACA258667DA}"/>
              </a:ext>
            </a:extLst>
          </p:cNvPr>
          <p:cNvSpPr txBox="1">
            <a:spLocks noChangeArrowheads="1"/>
          </p:cNvSpPr>
          <p:nvPr/>
        </p:nvSpPr>
        <p:spPr>
          <a:xfrm>
            <a:off x="231482" y="2492829"/>
            <a:ext cx="7769518" cy="436517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defRPr/>
            </a:pPr>
            <a:r>
              <a:rPr lang="en-US" dirty="0">
                <a:latin typeface="Arial" panose="020B0604020202020204" pitchFamily="34" charset="0"/>
                <a:cs typeface="Arial" panose="020B0604020202020204" pitchFamily="34" charset="0"/>
              </a:rPr>
              <a:t>Inspect bag regularly during use for:</a:t>
            </a:r>
          </a:p>
          <a:p>
            <a:pPr lvl="1">
              <a:lnSpc>
                <a:spcPct val="120000"/>
              </a:lnSpc>
              <a:defRPr/>
            </a:pPr>
            <a:r>
              <a:rPr lang="en-US" sz="2800" dirty="0">
                <a:latin typeface="Arial" panose="020B0604020202020204" pitchFamily="34" charset="0"/>
                <a:cs typeface="Arial" panose="020B0604020202020204" pitchFamily="34" charset="0"/>
              </a:rPr>
              <a:t> flow conditions</a:t>
            </a:r>
          </a:p>
          <a:p>
            <a:pPr lvl="1">
              <a:lnSpc>
                <a:spcPct val="120000"/>
              </a:lnSpc>
              <a:defRPr/>
            </a:pPr>
            <a:r>
              <a:rPr lang="en-US" sz="2800" dirty="0">
                <a:latin typeface="Arial" panose="020B0604020202020204" pitchFamily="34" charset="0"/>
                <a:cs typeface="Arial" panose="020B0604020202020204" pitchFamily="34" charset="0"/>
              </a:rPr>
              <a:t> bag conditions</a:t>
            </a:r>
          </a:p>
          <a:p>
            <a:pPr lvl="1">
              <a:lnSpc>
                <a:spcPct val="120000"/>
              </a:lnSpc>
              <a:defRPr/>
            </a:pPr>
            <a:r>
              <a:rPr lang="en-US" sz="2800" dirty="0">
                <a:latin typeface="Arial" panose="020B0604020202020204" pitchFamily="34" charset="0"/>
                <a:cs typeface="Arial" panose="020B0604020202020204" pitchFamily="34" charset="0"/>
              </a:rPr>
              <a:t> bag capacity</a:t>
            </a:r>
          </a:p>
          <a:p>
            <a:pPr lvl="1">
              <a:lnSpc>
                <a:spcPct val="120000"/>
              </a:lnSpc>
              <a:defRPr/>
            </a:pPr>
            <a:r>
              <a:rPr lang="en-US" sz="2800" dirty="0">
                <a:latin typeface="Arial" panose="020B0604020202020204" pitchFamily="34" charset="0"/>
                <a:cs typeface="Arial" panose="020B0604020202020204" pitchFamily="34" charset="0"/>
              </a:rPr>
              <a:t> secondary barrier, if applicable</a:t>
            </a:r>
          </a:p>
          <a:p>
            <a:pPr>
              <a:lnSpc>
                <a:spcPct val="120000"/>
              </a:lnSpc>
              <a:defRPr/>
            </a:pPr>
            <a:r>
              <a:rPr lang="en-US" dirty="0">
                <a:latin typeface="Arial" panose="020B0604020202020204" pitchFamily="34" charset="0"/>
                <a:cs typeface="Arial" panose="020B0604020202020204" pitchFamily="34" charset="0"/>
              </a:rPr>
              <a:t>Replace bag when it no longer functions</a:t>
            </a:r>
          </a:p>
          <a:p>
            <a:pPr>
              <a:lnSpc>
                <a:spcPct val="120000"/>
              </a:lnSpc>
              <a:defRPr/>
            </a:pPr>
            <a:r>
              <a:rPr lang="en-US" dirty="0">
                <a:latin typeface="Arial" panose="020B0604020202020204" pitchFamily="34" charset="0"/>
                <a:cs typeface="Arial" panose="020B0604020202020204" pitchFamily="34" charset="0"/>
              </a:rPr>
              <a:t>Dispose of offsite</a:t>
            </a:r>
          </a:p>
        </p:txBody>
      </p:sp>
      <p:pic>
        <p:nvPicPr>
          <p:cNvPr id="9" name="Picture 8" descr="dewatering_bag_-_inserting_copy">
            <a:extLst>
              <a:ext uri="{FF2B5EF4-FFF2-40B4-BE49-F238E27FC236}">
                <a16:creationId xmlns:a16="http://schemas.microsoft.com/office/drawing/2014/main" id="{0C3F19AC-9F8A-495A-A7CA-9FF9CF5E99C2}"/>
              </a:ext>
            </a:extLst>
          </p:cNvPr>
          <p:cNvPicPr>
            <a:picLocks noChangeAspect="1" noChangeArrowheads="1"/>
          </p:cNvPicPr>
          <p:nvPr/>
        </p:nvPicPr>
        <p:blipFill>
          <a:blip r:embed="rId2" cstate="print"/>
          <a:srcRect/>
          <a:stretch>
            <a:fillRect/>
          </a:stretch>
        </p:blipFill>
        <p:spPr bwMode="auto">
          <a:xfrm>
            <a:off x="7507103" y="1882126"/>
            <a:ext cx="3977325" cy="4605137"/>
          </a:xfrm>
          <a:prstGeom prst="rect">
            <a:avLst/>
          </a:prstGeom>
          <a:noFill/>
          <a:ln w="9525">
            <a:noFill/>
            <a:miter lim="800000"/>
            <a:headEnd/>
            <a:tailEnd/>
          </a:ln>
        </p:spPr>
      </p:pic>
      <p:sp>
        <p:nvSpPr>
          <p:cNvPr id="7" name="Title 1">
            <a:extLst>
              <a:ext uri="{FF2B5EF4-FFF2-40B4-BE49-F238E27FC236}">
                <a16:creationId xmlns:a16="http://schemas.microsoft.com/office/drawing/2014/main" id="{C0329948-B08F-4819-BAA7-8ACDDB87A029}"/>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0159973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9F2A3C-8679-4BEF-9B45-C5148A344D98}"/>
              </a:ext>
            </a:extLst>
          </p:cNvPr>
          <p:cNvPicPr>
            <a:picLocks noChangeArrowheads="1"/>
          </p:cNvPicPr>
          <p:nvPr/>
        </p:nvPicPr>
        <p:blipFill rotWithShape="1">
          <a:blip r:embed="rId2" cstate="print"/>
          <a:srcRect b="12583"/>
          <a:stretch/>
        </p:blipFill>
        <p:spPr bwMode="auto">
          <a:xfrm>
            <a:off x="1549629" y="2324430"/>
            <a:ext cx="9092743" cy="4533570"/>
          </a:xfrm>
          <a:prstGeom prst="rect">
            <a:avLst/>
          </a:prstGeom>
          <a:noFill/>
          <a:ln w="12700">
            <a:noFill/>
            <a:miter lim="800000"/>
            <a:headEnd/>
            <a:tailEnd/>
          </a:ln>
        </p:spPr>
      </p:pic>
      <p:sp>
        <p:nvSpPr>
          <p:cNvPr id="6" name="Rectangle 2">
            <a:extLst>
              <a:ext uri="{FF2B5EF4-FFF2-40B4-BE49-F238E27FC236}">
                <a16:creationId xmlns:a16="http://schemas.microsoft.com/office/drawing/2014/main" id="{9D5508E8-DE22-4664-8782-28EA67D8544F}"/>
              </a:ext>
            </a:extLst>
          </p:cNvPr>
          <p:cNvSpPr txBox="1">
            <a:spLocks noChangeArrowheads="1"/>
          </p:cNvSpPr>
          <p:nvPr/>
        </p:nvSpPr>
        <p:spPr>
          <a:xfrm>
            <a:off x="1609061" y="1638630"/>
            <a:ext cx="8973878" cy="612648"/>
          </a:xfrm>
          <a:prstGeom prst="rect">
            <a:avLst/>
          </a:prstGeom>
        </p:spPr>
        <p:txBody>
          <a:bodyPr vert="horz" lIns="0" rIns="0" bIns="0" anchor="b">
            <a:noAutofit/>
          </a:bodyPr>
          <a:lstStyle/>
          <a:p>
            <a:pPr algn="ctr">
              <a:spcBef>
                <a:spcPct val="0"/>
              </a:spcBef>
              <a:defRPr/>
            </a:pPr>
            <a:r>
              <a:rPr lang="en-US" sz="2800" dirty="0">
                <a:solidFill>
                  <a:schemeClr val="accent6"/>
                </a:solidFill>
                <a:latin typeface="Arial" panose="020B0604020202020204" pitchFamily="34" charset="0"/>
                <a:ea typeface="+mj-ea"/>
                <a:cs typeface="+mj-cs"/>
              </a:rPr>
              <a:t>Maintenance:</a:t>
            </a:r>
            <a:r>
              <a:rPr lang="en-US" sz="2800" dirty="0">
                <a:solidFill>
                  <a:schemeClr val="accent5"/>
                </a:solidFill>
                <a:latin typeface="Arial" panose="020B0604020202020204" pitchFamily="34" charset="0"/>
                <a:ea typeface="+mj-ea"/>
                <a:cs typeface="+mj-cs"/>
              </a:rPr>
              <a:t> </a:t>
            </a:r>
            <a:r>
              <a:rPr lang="en-US" sz="2800" dirty="0">
                <a:latin typeface="Arial" panose="020B0604020202020204" pitchFamily="34" charset="0"/>
                <a:ea typeface="+mj-ea"/>
                <a:cs typeface="+mj-cs"/>
              </a:rPr>
              <a:t>If full, or no longer passes water, replace</a:t>
            </a:r>
          </a:p>
        </p:txBody>
      </p:sp>
      <p:sp>
        <p:nvSpPr>
          <p:cNvPr id="7" name="Title 1">
            <a:extLst>
              <a:ext uri="{FF2B5EF4-FFF2-40B4-BE49-F238E27FC236}">
                <a16:creationId xmlns:a16="http://schemas.microsoft.com/office/drawing/2014/main" id="{1323FDE0-324E-472C-B6DE-E0D0DB7AF633}"/>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9" name="Rectangle 2">
            <a:extLst>
              <a:ext uri="{FF2B5EF4-FFF2-40B4-BE49-F238E27FC236}">
                <a16:creationId xmlns:a16="http://schemas.microsoft.com/office/drawing/2014/main" id="{D785F703-1F6D-4D5A-B8BA-37AEAF143149}"/>
              </a:ext>
            </a:extLst>
          </p:cNvPr>
          <p:cNvSpPr txBox="1">
            <a:spLocks noChangeArrowheads="1"/>
          </p:cNvSpPr>
          <p:nvPr/>
        </p:nvSpPr>
        <p:spPr>
          <a:xfrm>
            <a:off x="3140943" y="1259154"/>
            <a:ext cx="5910114" cy="68580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5.5.3 Gravity Bag Filter</a:t>
            </a:r>
          </a:p>
        </p:txBody>
      </p:sp>
    </p:spTree>
    <p:extLst>
      <p:ext uri="{BB962C8B-B14F-4D97-AF65-F5344CB8AC3E}">
        <p14:creationId xmlns:p14="http://schemas.microsoft.com/office/powerpoint/2010/main" val="3654173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0090309 040">
            <a:extLst>
              <a:ext uri="{FF2B5EF4-FFF2-40B4-BE49-F238E27FC236}">
                <a16:creationId xmlns:a16="http://schemas.microsoft.com/office/drawing/2014/main" id="{CAB5C4C8-6B81-4CC6-B1CF-8E5A5C05259B}"/>
              </a:ext>
            </a:extLst>
          </p:cNvPr>
          <p:cNvPicPr>
            <a:picLocks noChangeArrowheads="1"/>
          </p:cNvPicPr>
          <p:nvPr/>
        </p:nvPicPr>
        <p:blipFill rotWithShape="1">
          <a:blip r:embed="rId2" cstate="print"/>
          <a:srcRect b="12616"/>
          <a:stretch/>
        </p:blipFill>
        <p:spPr bwMode="auto">
          <a:xfrm>
            <a:off x="1700566" y="2207819"/>
            <a:ext cx="8790868" cy="4650181"/>
          </a:xfrm>
          <a:prstGeom prst="rect">
            <a:avLst/>
          </a:prstGeom>
          <a:noFill/>
          <a:ln w="9525">
            <a:noFill/>
            <a:miter lim="800000"/>
            <a:headEnd/>
            <a:tailEnd/>
          </a:ln>
        </p:spPr>
      </p:pic>
      <p:sp>
        <p:nvSpPr>
          <p:cNvPr id="5" name="Rectangle 2">
            <a:extLst>
              <a:ext uri="{FF2B5EF4-FFF2-40B4-BE49-F238E27FC236}">
                <a16:creationId xmlns:a16="http://schemas.microsoft.com/office/drawing/2014/main" id="{7E8CE773-D92D-4A25-9672-CBDB8D1FF3E9}"/>
              </a:ext>
            </a:extLst>
          </p:cNvPr>
          <p:cNvSpPr txBox="1">
            <a:spLocks noChangeArrowheads="1"/>
          </p:cNvSpPr>
          <p:nvPr/>
        </p:nvSpPr>
        <p:spPr>
          <a:xfrm>
            <a:off x="1856875" y="1566086"/>
            <a:ext cx="8478251" cy="641733"/>
          </a:xfrm>
          <a:prstGeom prst="rect">
            <a:avLst/>
          </a:prstGeom>
        </p:spPr>
        <p:txBody>
          <a:bodyPr vert="horz" lIns="0" rIns="0" bIns="0" anchor="b">
            <a:noAutofit/>
          </a:bodyPr>
          <a:lstStyle/>
          <a:p>
            <a:pPr algn="ctr">
              <a:spcBef>
                <a:spcPct val="0"/>
              </a:spcBef>
              <a:defRPr/>
            </a:pPr>
            <a:r>
              <a:rPr lang="en-US" sz="2800" dirty="0">
                <a:solidFill>
                  <a:schemeClr val="accent6"/>
                </a:solidFill>
                <a:latin typeface="Arial" panose="020B0604020202020204" pitchFamily="34" charset="0"/>
                <a:ea typeface="+mj-ea"/>
                <a:cs typeface="+mj-cs"/>
              </a:rPr>
              <a:t>Maintenance: </a:t>
            </a:r>
            <a:r>
              <a:rPr lang="en-US" sz="2800" dirty="0">
                <a:latin typeface="Arial" panose="020B0604020202020204" pitchFamily="34" charset="0"/>
                <a:ea typeface="+mj-ea"/>
                <a:cs typeface="+mj-cs"/>
              </a:rPr>
              <a:t>Secondary</a:t>
            </a:r>
            <a:r>
              <a:rPr lang="en-US" sz="2800" dirty="0">
                <a:solidFill>
                  <a:schemeClr val="accent6"/>
                </a:solidFill>
                <a:latin typeface="Arial" panose="020B0604020202020204" pitchFamily="34" charset="0"/>
                <a:ea typeface="+mj-ea"/>
                <a:cs typeface="+mj-cs"/>
              </a:rPr>
              <a:t> </a:t>
            </a:r>
            <a:r>
              <a:rPr lang="en-US" sz="2800" dirty="0">
                <a:latin typeface="Arial" panose="020B0604020202020204" pitchFamily="34" charset="0"/>
                <a:ea typeface="+mj-ea"/>
                <a:cs typeface="+mj-cs"/>
              </a:rPr>
              <a:t>stabilization often required </a:t>
            </a:r>
          </a:p>
        </p:txBody>
      </p:sp>
      <p:sp>
        <p:nvSpPr>
          <p:cNvPr id="7" name="Title 1">
            <a:extLst>
              <a:ext uri="{FF2B5EF4-FFF2-40B4-BE49-F238E27FC236}">
                <a16:creationId xmlns:a16="http://schemas.microsoft.com/office/drawing/2014/main" id="{E396B2F2-D39C-467D-8080-8BCDFCA37719}"/>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9" name="Rectangle 2">
            <a:extLst>
              <a:ext uri="{FF2B5EF4-FFF2-40B4-BE49-F238E27FC236}">
                <a16:creationId xmlns:a16="http://schemas.microsoft.com/office/drawing/2014/main" id="{E3ECD3CD-5DBD-48F5-9E18-DCC08AF28934}"/>
              </a:ext>
            </a:extLst>
          </p:cNvPr>
          <p:cNvSpPr txBox="1">
            <a:spLocks noChangeArrowheads="1"/>
          </p:cNvSpPr>
          <p:nvPr/>
        </p:nvSpPr>
        <p:spPr>
          <a:xfrm>
            <a:off x="3140943" y="1259154"/>
            <a:ext cx="5910114" cy="68580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5.5.3 Gravity Bag Filter</a:t>
            </a:r>
          </a:p>
        </p:txBody>
      </p:sp>
    </p:spTree>
    <p:extLst>
      <p:ext uri="{BB962C8B-B14F-4D97-AF65-F5344CB8AC3E}">
        <p14:creationId xmlns:p14="http://schemas.microsoft.com/office/powerpoint/2010/main" val="2715766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rainforrent.com/~/images/t/30-20040-MainProductImage.image.ashx">
            <a:hlinkClick r:id="rId2"/>
            <a:extLst>
              <a:ext uri="{FF2B5EF4-FFF2-40B4-BE49-F238E27FC236}">
                <a16:creationId xmlns:a16="http://schemas.microsoft.com/office/drawing/2014/main" id="{02079E79-CD84-4CCC-9EF9-4A58D8D1FDFC}"/>
              </a:ext>
            </a:extLst>
          </p:cNvPr>
          <p:cNvPicPr>
            <a:picLocks noChangeAspect="1" noChangeArrowheads="1"/>
          </p:cNvPicPr>
          <p:nvPr/>
        </p:nvPicPr>
        <p:blipFill>
          <a:blip r:embed="rId3" cstate="print"/>
          <a:srcRect/>
          <a:stretch>
            <a:fillRect/>
          </a:stretch>
        </p:blipFill>
        <p:spPr bwMode="auto">
          <a:xfrm>
            <a:off x="3543300" y="2505362"/>
            <a:ext cx="5105400" cy="4288302"/>
          </a:xfrm>
          <a:prstGeom prst="rect">
            <a:avLst/>
          </a:prstGeom>
          <a:noFill/>
        </p:spPr>
      </p:pic>
      <p:sp>
        <p:nvSpPr>
          <p:cNvPr id="6" name="Text Box 13">
            <a:extLst>
              <a:ext uri="{FF2B5EF4-FFF2-40B4-BE49-F238E27FC236}">
                <a16:creationId xmlns:a16="http://schemas.microsoft.com/office/drawing/2014/main" id="{72DB46E2-2A31-48E8-906D-CC3C46D558B7}"/>
              </a:ext>
            </a:extLst>
          </p:cNvPr>
          <p:cNvSpPr txBox="1">
            <a:spLocks noChangeArrowheads="1"/>
          </p:cNvSpPr>
          <p:nvPr/>
        </p:nvSpPr>
        <p:spPr bwMode="auto">
          <a:xfrm>
            <a:off x="533400" y="2015998"/>
            <a:ext cx="11125200" cy="480131"/>
          </a:xfrm>
          <a:prstGeom prst="rect">
            <a:avLst/>
          </a:prstGeom>
          <a:noFill/>
          <a:ln w="12700">
            <a:noFill/>
            <a:miter lim="800000"/>
            <a:headEnd/>
            <a:tailEnd/>
          </a:ln>
          <a:effectLst/>
        </p:spPr>
        <p:txBody>
          <a:bodyPr wrap="square">
            <a:spAutoFit/>
          </a:bodyPr>
          <a:lstStyle/>
          <a:p>
            <a:pPr>
              <a:lnSpc>
                <a:spcPct val="90000"/>
              </a:lnSpc>
              <a:defRPr/>
            </a:pPr>
            <a:r>
              <a:rPr lang="en-US" sz="2800" dirty="0">
                <a:latin typeface="Arial" panose="020B0604020202020204" pitchFamily="34" charset="0"/>
              </a:rPr>
              <a:t>Water is treated by passing it though canisters filled with sand media.</a:t>
            </a:r>
          </a:p>
        </p:txBody>
      </p:sp>
      <p:sp>
        <p:nvSpPr>
          <p:cNvPr id="8" name="Rectangle 2">
            <a:extLst>
              <a:ext uri="{FF2B5EF4-FFF2-40B4-BE49-F238E27FC236}">
                <a16:creationId xmlns:a16="http://schemas.microsoft.com/office/drawing/2014/main" id="{1499BAF5-DBD7-494F-9E78-6DFCC5674652}"/>
              </a:ext>
            </a:extLst>
          </p:cNvPr>
          <p:cNvSpPr txBox="1">
            <a:spLocks noChangeArrowheads="1"/>
          </p:cNvSpPr>
          <p:nvPr/>
        </p:nvSpPr>
        <p:spPr>
          <a:xfrm>
            <a:off x="3203843" y="1234642"/>
            <a:ext cx="5784314" cy="685800"/>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5.5.3 Sand Media Filter</a:t>
            </a:r>
          </a:p>
        </p:txBody>
      </p:sp>
      <p:sp>
        <p:nvSpPr>
          <p:cNvPr id="7" name="Title 1">
            <a:extLst>
              <a:ext uri="{FF2B5EF4-FFF2-40B4-BE49-F238E27FC236}">
                <a16:creationId xmlns:a16="http://schemas.microsoft.com/office/drawing/2014/main" id="{7EC76EA7-AE3F-4037-8025-4FE4463B01F1}"/>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5247786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AF2DE0B-B07E-4F34-A187-EF06D5F29A29}"/>
              </a:ext>
            </a:extLst>
          </p:cNvPr>
          <p:cNvSpPr txBox="1">
            <a:spLocks noChangeArrowheads="1"/>
          </p:cNvSpPr>
          <p:nvPr/>
        </p:nvSpPr>
        <p:spPr>
          <a:xfrm>
            <a:off x="2171700" y="1257716"/>
            <a:ext cx="7848600" cy="768350"/>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5.5.3 Pressurized Bag &amp; Cartridge Filters</a:t>
            </a:r>
          </a:p>
        </p:txBody>
      </p:sp>
      <p:sp>
        <p:nvSpPr>
          <p:cNvPr id="6" name="TextBox 5">
            <a:extLst>
              <a:ext uri="{FF2B5EF4-FFF2-40B4-BE49-F238E27FC236}">
                <a16:creationId xmlns:a16="http://schemas.microsoft.com/office/drawing/2014/main" id="{1CA28887-834D-4226-8698-56BB9EBA9A12}"/>
              </a:ext>
            </a:extLst>
          </p:cNvPr>
          <p:cNvSpPr txBox="1">
            <a:spLocks noChangeArrowheads="1"/>
          </p:cNvSpPr>
          <p:nvPr/>
        </p:nvSpPr>
        <p:spPr bwMode="auto">
          <a:xfrm>
            <a:off x="2209801" y="6165774"/>
            <a:ext cx="1923925" cy="415498"/>
          </a:xfrm>
          <a:prstGeom prst="rect">
            <a:avLst/>
          </a:prstGeom>
          <a:noFill/>
          <a:ln w="9525">
            <a:noFill/>
            <a:miter lim="800000"/>
            <a:headEnd/>
            <a:tailEnd/>
          </a:ln>
        </p:spPr>
        <p:txBody>
          <a:bodyPr wrap="none">
            <a:spAutoFit/>
          </a:bodyPr>
          <a:lstStyle/>
          <a:p>
            <a:r>
              <a:rPr lang="en-US" sz="1050" dirty="0">
                <a:latin typeface="Times New Roman" pitchFamily="18" charset="0"/>
              </a:rPr>
              <a:t>Pressurized Bag Filter</a:t>
            </a:r>
          </a:p>
          <a:p>
            <a:r>
              <a:rPr lang="en-US" sz="1050" dirty="0">
                <a:latin typeface="Times New Roman" pitchFamily="18" charset="0"/>
              </a:rPr>
              <a:t>(Source: http://www.dot.ca.gov)</a:t>
            </a:r>
          </a:p>
        </p:txBody>
      </p:sp>
      <p:sp>
        <p:nvSpPr>
          <p:cNvPr id="8" name="TextBox 7">
            <a:extLst>
              <a:ext uri="{FF2B5EF4-FFF2-40B4-BE49-F238E27FC236}">
                <a16:creationId xmlns:a16="http://schemas.microsoft.com/office/drawing/2014/main" id="{A14E3B06-2530-48B8-A7D6-E04B9D4D1FCD}"/>
              </a:ext>
            </a:extLst>
          </p:cNvPr>
          <p:cNvSpPr txBox="1">
            <a:spLocks noChangeArrowheads="1"/>
          </p:cNvSpPr>
          <p:nvPr/>
        </p:nvSpPr>
        <p:spPr bwMode="auto">
          <a:xfrm>
            <a:off x="6858001" y="6165774"/>
            <a:ext cx="1923925" cy="415498"/>
          </a:xfrm>
          <a:prstGeom prst="rect">
            <a:avLst/>
          </a:prstGeom>
          <a:noFill/>
          <a:ln w="9525">
            <a:noFill/>
            <a:miter lim="800000"/>
            <a:headEnd/>
            <a:tailEnd/>
          </a:ln>
        </p:spPr>
        <p:txBody>
          <a:bodyPr wrap="none">
            <a:spAutoFit/>
          </a:bodyPr>
          <a:lstStyle/>
          <a:p>
            <a:r>
              <a:rPr lang="en-US" sz="1050" dirty="0">
                <a:latin typeface="Times New Roman" pitchFamily="18" charset="0"/>
              </a:rPr>
              <a:t>Cartridge Filter</a:t>
            </a:r>
          </a:p>
          <a:p>
            <a:r>
              <a:rPr lang="en-US" sz="1050" dirty="0">
                <a:latin typeface="Times New Roman" pitchFamily="18" charset="0"/>
              </a:rPr>
              <a:t>(Source: http://www.dot.ca.gov)</a:t>
            </a:r>
          </a:p>
        </p:txBody>
      </p:sp>
      <p:pic>
        <p:nvPicPr>
          <p:cNvPr id="9" name="Picture 10" descr="pic-47">
            <a:extLst>
              <a:ext uri="{FF2B5EF4-FFF2-40B4-BE49-F238E27FC236}">
                <a16:creationId xmlns:a16="http://schemas.microsoft.com/office/drawing/2014/main" id="{6B258D54-DB99-4063-9E12-2E74E1200B31}"/>
              </a:ext>
            </a:extLst>
          </p:cNvPr>
          <p:cNvPicPr>
            <a:picLocks noChangeArrowheads="1"/>
          </p:cNvPicPr>
          <p:nvPr/>
        </p:nvPicPr>
        <p:blipFill>
          <a:blip r:embed="rId2" cstate="print"/>
          <a:srcRect/>
          <a:stretch>
            <a:fillRect/>
          </a:stretch>
        </p:blipFill>
        <p:spPr bwMode="auto">
          <a:xfrm>
            <a:off x="1713617" y="3032057"/>
            <a:ext cx="4217131" cy="3124451"/>
          </a:xfrm>
          <a:prstGeom prst="rect">
            <a:avLst/>
          </a:prstGeom>
          <a:noFill/>
          <a:ln w="19050">
            <a:noFill/>
            <a:miter lim="800000"/>
            <a:headEnd/>
            <a:tailEnd/>
          </a:ln>
        </p:spPr>
      </p:pic>
      <p:pic>
        <p:nvPicPr>
          <p:cNvPr id="10" name="Picture 11" descr="pic-48">
            <a:extLst>
              <a:ext uri="{FF2B5EF4-FFF2-40B4-BE49-F238E27FC236}">
                <a16:creationId xmlns:a16="http://schemas.microsoft.com/office/drawing/2014/main" id="{9BC76D7D-C7E8-44F9-9080-7DF4309F11C9}"/>
              </a:ext>
            </a:extLst>
          </p:cNvPr>
          <p:cNvPicPr>
            <a:picLocks noChangeArrowheads="1"/>
          </p:cNvPicPr>
          <p:nvPr/>
        </p:nvPicPr>
        <p:blipFill>
          <a:blip r:embed="rId3" cstate="print"/>
          <a:srcRect/>
          <a:stretch>
            <a:fillRect/>
          </a:stretch>
        </p:blipFill>
        <p:spPr bwMode="auto">
          <a:xfrm>
            <a:off x="6007866" y="3032057"/>
            <a:ext cx="4300501" cy="3124451"/>
          </a:xfrm>
          <a:prstGeom prst="rect">
            <a:avLst/>
          </a:prstGeom>
          <a:noFill/>
          <a:ln w="19050">
            <a:noFill/>
            <a:miter lim="800000"/>
            <a:headEnd/>
            <a:tailEnd/>
          </a:ln>
        </p:spPr>
      </p:pic>
      <p:sp>
        <p:nvSpPr>
          <p:cNvPr id="12" name="Text Box 12">
            <a:extLst>
              <a:ext uri="{FF2B5EF4-FFF2-40B4-BE49-F238E27FC236}">
                <a16:creationId xmlns:a16="http://schemas.microsoft.com/office/drawing/2014/main" id="{BD1725CC-7DE2-41DD-AC2D-68CD2BDF347A}"/>
              </a:ext>
            </a:extLst>
          </p:cNvPr>
          <p:cNvSpPr txBox="1">
            <a:spLocks noChangeArrowheads="1"/>
          </p:cNvSpPr>
          <p:nvPr/>
        </p:nvSpPr>
        <p:spPr bwMode="auto">
          <a:xfrm>
            <a:off x="1524000" y="2144696"/>
            <a:ext cx="9144000" cy="867930"/>
          </a:xfrm>
          <a:prstGeom prst="rect">
            <a:avLst/>
          </a:prstGeom>
          <a:noFill/>
          <a:ln w="12700">
            <a:noFill/>
            <a:miter lim="800000"/>
            <a:headEnd/>
            <a:tailEnd/>
          </a:ln>
          <a:effectLst/>
        </p:spPr>
        <p:txBody>
          <a:bodyPr wrap="square">
            <a:spAutoFit/>
          </a:bodyPr>
          <a:lstStyle/>
          <a:p>
            <a:pPr>
              <a:lnSpc>
                <a:spcPct val="90000"/>
              </a:lnSpc>
              <a:defRPr/>
            </a:pPr>
            <a:r>
              <a:rPr lang="en-US" sz="2800" dirty="0">
                <a:latin typeface="Arial" panose="020B0604020202020204" pitchFamily="34" charset="0"/>
              </a:rPr>
              <a:t>These water filtering units consist of filter bags and/or cartridge filters to clean water.</a:t>
            </a:r>
          </a:p>
        </p:txBody>
      </p:sp>
      <p:sp>
        <p:nvSpPr>
          <p:cNvPr id="13" name="Title 1">
            <a:extLst>
              <a:ext uri="{FF2B5EF4-FFF2-40B4-BE49-F238E27FC236}">
                <a16:creationId xmlns:a16="http://schemas.microsoft.com/office/drawing/2014/main" id="{FCC7390B-433C-45FF-B8A9-974D53DF6943}"/>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655662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A8EF277C-406A-4B43-9E2A-A0ECDB77C7D3}"/>
              </a:ext>
            </a:extLst>
          </p:cNvPr>
          <p:cNvSpPr txBox="1">
            <a:spLocks noChangeArrowheads="1"/>
          </p:cNvSpPr>
          <p:nvPr/>
        </p:nvSpPr>
        <p:spPr>
          <a:xfrm>
            <a:off x="2386344" y="1304840"/>
            <a:ext cx="7848600" cy="768350"/>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5.5.3 Pressurized Bag &amp; Cartridge Filters</a:t>
            </a:r>
          </a:p>
        </p:txBody>
      </p:sp>
      <p:sp>
        <p:nvSpPr>
          <p:cNvPr id="8" name="Rectangle 1">
            <a:extLst>
              <a:ext uri="{FF2B5EF4-FFF2-40B4-BE49-F238E27FC236}">
                <a16:creationId xmlns:a16="http://schemas.microsoft.com/office/drawing/2014/main" id="{0A2E576D-BAEF-4E16-A680-05FD326AE2F4}"/>
              </a:ext>
            </a:extLst>
          </p:cNvPr>
          <p:cNvSpPr>
            <a:spLocks noChangeArrowheads="1"/>
          </p:cNvSpPr>
          <p:nvPr/>
        </p:nvSpPr>
        <p:spPr bwMode="auto">
          <a:xfrm>
            <a:off x="1043883" y="2238943"/>
            <a:ext cx="10104235" cy="3903697"/>
          </a:xfrm>
          <a:prstGeom prst="rect">
            <a:avLst/>
          </a:prstGeom>
          <a:noFill/>
          <a:ln w="9525">
            <a:noFill/>
            <a:miter lim="800000"/>
            <a:headEnd/>
            <a:tailEnd/>
          </a:ln>
        </p:spPr>
        <p:txBody>
          <a:bodyPr wrap="square">
            <a:spAutoFit/>
          </a:bodyPr>
          <a:lstStyle/>
          <a:p>
            <a:pPr>
              <a:lnSpc>
                <a:spcPct val="90000"/>
              </a:lnSpc>
              <a:buFont typeface="Monotype Sorts" pitchFamily="2" charset="2"/>
              <a:buNone/>
            </a:pPr>
            <a:r>
              <a:rPr lang="en-US" sz="3200" b="1" u="sng" dirty="0">
                <a:solidFill>
                  <a:schemeClr val="accent6"/>
                </a:solidFill>
                <a:latin typeface="Arial" panose="020B0604020202020204" pitchFamily="34" charset="0"/>
              </a:rPr>
              <a:t>Purpose</a:t>
            </a:r>
            <a:r>
              <a:rPr lang="en-US" sz="3200" b="1" i="1" u="sng" dirty="0">
                <a:solidFill>
                  <a:schemeClr val="accent6"/>
                </a:solidFill>
                <a:latin typeface="Arial" panose="020B0604020202020204" pitchFamily="34" charset="0"/>
              </a:rPr>
              <a:t>:</a:t>
            </a:r>
            <a:r>
              <a:rPr lang="en-US" sz="3200" dirty="0">
                <a:solidFill>
                  <a:schemeClr val="accent5"/>
                </a:solidFill>
                <a:latin typeface="Arial" panose="020B0604020202020204" pitchFamily="34" charset="0"/>
              </a:rPr>
              <a:t> </a:t>
            </a:r>
            <a:r>
              <a:rPr lang="en-US" sz="3200" dirty="0">
                <a:latin typeface="Arial" panose="020B0604020202020204" pitchFamily="34" charset="0"/>
              </a:rPr>
              <a:t>Effective for the removal trash, gravel, sand, silt, some metals, as well as the reduction of turbidity </a:t>
            </a:r>
          </a:p>
          <a:p>
            <a:pPr>
              <a:lnSpc>
                <a:spcPct val="90000"/>
              </a:lnSpc>
              <a:buFont typeface="Monotype Sorts" pitchFamily="2" charset="2"/>
              <a:buNone/>
            </a:pPr>
            <a:endParaRPr lang="en-US" sz="3200" dirty="0">
              <a:latin typeface="Arial" panose="020B0604020202020204" pitchFamily="34" charset="0"/>
            </a:endParaRPr>
          </a:p>
          <a:p>
            <a:pPr>
              <a:defRPr/>
            </a:pPr>
            <a:r>
              <a:rPr lang="en-US" sz="3200" b="1" u="sng" dirty="0">
                <a:solidFill>
                  <a:schemeClr val="accent6"/>
                </a:solidFill>
                <a:latin typeface="Arial" panose="020B0604020202020204" pitchFamily="34" charset="0"/>
              </a:rPr>
              <a:t>Maintenance:</a:t>
            </a:r>
          </a:p>
          <a:p>
            <a:pPr>
              <a:lnSpc>
                <a:spcPct val="140000"/>
              </a:lnSpc>
              <a:defRPr/>
            </a:pPr>
            <a:r>
              <a:rPr lang="en-US" sz="3200" dirty="0">
                <a:latin typeface="Arial" panose="020B0604020202020204" pitchFamily="34" charset="0"/>
              </a:rPr>
              <a:t>Inspect regularly</a:t>
            </a:r>
          </a:p>
          <a:p>
            <a:pPr>
              <a:lnSpc>
                <a:spcPct val="140000"/>
              </a:lnSpc>
              <a:defRPr/>
            </a:pPr>
            <a:r>
              <a:rPr lang="en-US" sz="3200" dirty="0">
                <a:latin typeface="Arial" panose="020B0604020202020204" pitchFamily="34" charset="0"/>
              </a:rPr>
              <a:t>Replace Filter Bags </a:t>
            </a:r>
          </a:p>
          <a:p>
            <a:pPr>
              <a:lnSpc>
                <a:spcPct val="140000"/>
              </a:lnSpc>
              <a:defRPr/>
            </a:pPr>
            <a:r>
              <a:rPr lang="en-US" sz="3200" dirty="0">
                <a:latin typeface="Arial" panose="020B0604020202020204" pitchFamily="34" charset="0"/>
              </a:rPr>
              <a:t>Replace Cartridges</a:t>
            </a:r>
          </a:p>
        </p:txBody>
      </p:sp>
      <p:pic>
        <p:nvPicPr>
          <p:cNvPr id="6" name="Picture 5">
            <a:extLst>
              <a:ext uri="{FF2B5EF4-FFF2-40B4-BE49-F238E27FC236}">
                <a16:creationId xmlns:a16="http://schemas.microsoft.com/office/drawing/2014/main" id="{46458E92-CDF8-2F4B-BBDD-43E49A14BFFB}"/>
              </a:ext>
            </a:extLst>
          </p:cNvPr>
          <p:cNvPicPr>
            <a:picLocks noChangeAspect="1"/>
          </p:cNvPicPr>
          <p:nvPr/>
        </p:nvPicPr>
        <p:blipFill>
          <a:blip r:embed="rId2"/>
          <a:stretch>
            <a:fillRect/>
          </a:stretch>
        </p:blipFill>
        <p:spPr>
          <a:xfrm>
            <a:off x="6310644" y="3448203"/>
            <a:ext cx="2755900" cy="3175000"/>
          </a:xfrm>
          <a:prstGeom prst="rect">
            <a:avLst/>
          </a:prstGeom>
        </p:spPr>
      </p:pic>
      <p:sp>
        <p:nvSpPr>
          <p:cNvPr id="9" name="Title 1">
            <a:extLst>
              <a:ext uri="{FF2B5EF4-FFF2-40B4-BE49-F238E27FC236}">
                <a16:creationId xmlns:a16="http://schemas.microsoft.com/office/drawing/2014/main" id="{5ED009C7-6425-4030-8392-FF16A2642BF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2334903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3D553C47-E03D-4742-A70B-1E47E892C812}"/>
              </a:ext>
            </a:extLst>
          </p:cNvPr>
          <p:cNvSpPr txBox="1">
            <a:spLocks noChangeArrowheads="1"/>
          </p:cNvSpPr>
          <p:nvPr/>
        </p:nvSpPr>
        <p:spPr>
          <a:xfrm>
            <a:off x="3627677" y="1214763"/>
            <a:ext cx="5365933" cy="523682"/>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cs typeface="Arial" panose="020B0604020202020204" pitchFamily="34" charset="0"/>
              </a:rPr>
              <a:t>5.5.4 Chemical Treatment</a:t>
            </a:r>
          </a:p>
        </p:txBody>
      </p:sp>
      <p:pic>
        <p:nvPicPr>
          <p:cNvPr id="6" name="Picture 5">
            <a:extLst>
              <a:ext uri="{FF2B5EF4-FFF2-40B4-BE49-F238E27FC236}">
                <a16:creationId xmlns:a16="http://schemas.microsoft.com/office/drawing/2014/main" id="{4EBAD558-41B7-44FD-83ED-CC32157070BF}"/>
              </a:ext>
            </a:extLst>
          </p:cNvPr>
          <p:cNvPicPr>
            <a:picLocks noChangeAspect="1" noChangeArrowheads="1"/>
          </p:cNvPicPr>
          <p:nvPr/>
        </p:nvPicPr>
        <p:blipFill>
          <a:blip r:embed="rId2" cstate="print"/>
          <a:srcRect/>
          <a:stretch>
            <a:fillRect/>
          </a:stretch>
        </p:blipFill>
        <p:spPr bwMode="auto">
          <a:xfrm>
            <a:off x="1458686" y="3232131"/>
            <a:ext cx="4851957" cy="3625869"/>
          </a:xfrm>
          <a:prstGeom prst="rect">
            <a:avLst/>
          </a:prstGeom>
          <a:noFill/>
          <a:ln w="12700">
            <a:noFill/>
            <a:miter lim="800000"/>
            <a:headEnd/>
            <a:tailEnd/>
          </a:ln>
        </p:spPr>
      </p:pic>
      <p:sp>
        <p:nvSpPr>
          <p:cNvPr id="8" name="Content Placeholder 5">
            <a:extLst>
              <a:ext uri="{FF2B5EF4-FFF2-40B4-BE49-F238E27FC236}">
                <a16:creationId xmlns:a16="http://schemas.microsoft.com/office/drawing/2014/main" id="{86D958DC-AB21-4279-B959-04987080CFD5}"/>
              </a:ext>
            </a:extLst>
          </p:cNvPr>
          <p:cNvSpPr txBox="1">
            <a:spLocks/>
          </p:cNvSpPr>
          <p:nvPr/>
        </p:nvSpPr>
        <p:spPr>
          <a:xfrm>
            <a:off x="1866900" y="1738445"/>
            <a:ext cx="8229600" cy="13716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Monotype Sorts" pitchFamily="2" charset="2"/>
              <a:buNone/>
              <a:defRPr/>
            </a:pPr>
            <a:r>
              <a:rPr lang="en-US" dirty="0">
                <a:latin typeface="Arial" panose="020B0604020202020204" pitchFamily="34" charset="0"/>
              </a:rPr>
              <a:t>Reducing turbidity by applying a flocculant:</a:t>
            </a:r>
          </a:p>
          <a:p>
            <a:pPr>
              <a:defRPr/>
            </a:pPr>
            <a:r>
              <a:rPr lang="en-US" dirty="0">
                <a:latin typeface="Arial" panose="020B0604020202020204" pitchFamily="34" charset="0"/>
              </a:rPr>
              <a:t> Polyacrylamide (PAM)</a:t>
            </a:r>
          </a:p>
          <a:p>
            <a:pPr>
              <a:defRPr/>
            </a:pPr>
            <a:r>
              <a:rPr lang="en-US" dirty="0">
                <a:latin typeface="Arial" panose="020B0604020202020204" pitchFamily="34" charset="0"/>
              </a:rPr>
              <a:t> Aluminum Sulfate (Alum)</a:t>
            </a:r>
          </a:p>
        </p:txBody>
      </p:sp>
      <p:pic>
        <p:nvPicPr>
          <p:cNvPr id="9" name="Picture 10" descr="20051311531turbidity%20meter-portable">
            <a:extLst>
              <a:ext uri="{FF2B5EF4-FFF2-40B4-BE49-F238E27FC236}">
                <a16:creationId xmlns:a16="http://schemas.microsoft.com/office/drawing/2014/main" id="{8F68C53C-21D7-4259-A080-2B929A0CD6B6}"/>
              </a:ext>
            </a:extLst>
          </p:cNvPr>
          <p:cNvPicPr>
            <a:picLocks noChangeAspect="1" noChangeArrowheads="1"/>
          </p:cNvPicPr>
          <p:nvPr/>
        </p:nvPicPr>
        <p:blipFill>
          <a:blip r:embed="rId3" cstate="print"/>
          <a:srcRect/>
          <a:stretch>
            <a:fillRect/>
          </a:stretch>
        </p:blipFill>
        <p:spPr bwMode="auto">
          <a:xfrm>
            <a:off x="7239000" y="3405056"/>
            <a:ext cx="3200400" cy="3200400"/>
          </a:xfrm>
          <a:prstGeom prst="rect">
            <a:avLst/>
          </a:prstGeom>
          <a:noFill/>
          <a:ln w="9525">
            <a:noFill/>
            <a:miter lim="800000"/>
            <a:headEnd/>
            <a:tailEnd/>
          </a:ln>
        </p:spPr>
      </p:pic>
      <p:sp>
        <p:nvSpPr>
          <p:cNvPr id="7" name="Title 1">
            <a:extLst>
              <a:ext uri="{FF2B5EF4-FFF2-40B4-BE49-F238E27FC236}">
                <a16:creationId xmlns:a16="http://schemas.microsoft.com/office/drawing/2014/main" id="{84748229-EE91-49E9-8383-15A148FF0C88}"/>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29879730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prstGeom prst="rect">
            <a:avLst/>
          </a:prstGeom>
        </p:spPr>
        <p:txBody>
          <a:bodyPr/>
          <a:lstStyle/>
          <a:p>
            <a:pPr algn="r">
              <a:defRPr/>
            </a:pPr>
            <a:fld id="{77BC0C64-94FA-44B3-9573-88BE3BEAC041}" type="slidenum">
              <a:rPr lang="en-US" sz="1200" b="1">
                <a:solidFill>
                  <a:prstClr val="white"/>
                </a:solidFill>
                <a:latin typeface="Calibri"/>
              </a:rPr>
              <a:pPr algn="r">
                <a:defRPr/>
              </a:pPr>
              <a:t>47</a:t>
            </a:fld>
            <a:endParaRPr lang="en-US" sz="1200" b="1">
              <a:solidFill>
                <a:prstClr val="white"/>
              </a:solidFill>
              <a:latin typeface="Calibri"/>
            </a:endParaRPr>
          </a:p>
        </p:txBody>
      </p:sp>
      <p:sp>
        <p:nvSpPr>
          <p:cNvPr id="4" name="Date Placeholder 3"/>
          <p:cNvSpPr>
            <a:spLocks noGrp="1"/>
          </p:cNvSpPr>
          <p:nvPr>
            <p:ph type="dt" sz="half" idx="4294967295"/>
          </p:nvPr>
        </p:nvSpPr>
        <p:spPr>
          <a:xfrm>
            <a:off x="0" y="6356350"/>
            <a:ext cx="2743200" cy="365125"/>
          </a:xfrm>
          <a:prstGeom prst="rect">
            <a:avLst/>
          </a:prstGeom>
        </p:spPr>
        <p:txBody>
          <a:bodyPr/>
          <a:lstStyle/>
          <a:p>
            <a:pPr>
              <a:defRPr/>
            </a:pPr>
            <a:r>
              <a:rPr lang="en-US" sz="1200" b="1" dirty="0">
                <a:solidFill>
                  <a:prstClr val="white"/>
                </a:solidFill>
                <a:latin typeface="Calibri"/>
                <a:cs typeface="+mn-cs"/>
              </a:rPr>
              <a:t>2018</a:t>
            </a:r>
          </a:p>
        </p:txBody>
      </p:sp>
      <p:sp>
        <p:nvSpPr>
          <p:cNvPr id="3" name="Content Placeholder 2">
            <a:extLst>
              <a:ext uri="{FF2B5EF4-FFF2-40B4-BE49-F238E27FC236}">
                <a16:creationId xmlns:a16="http://schemas.microsoft.com/office/drawing/2014/main" id="{9916BB96-819F-D34E-BF82-D7C41A57ABFE}"/>
              </a:ext>
            </a:extLst>
          </p:cNvPr>
          <p:cNvSpPr>
            <a:spLocks noGrp="1"/>
          </p:cNvSpPr>
          <p:nvPr>
            <p:ph idx="4294967295"/>
          </p:nvPr>
        </p:nvSpPr>
        <p:spPr>
          <a:xfrm>
            <a:off x="1524001" y="1652588"/>
            <a:ext cx="10667999" cy="1766887"/>
          </a:xfrm>
          <a:prstGeom prst="rect">
            <a:avLst/>
          </a:prstGeom>
        </p:spPr>
        <p:txBody>
          <a:bodyPr>
            <a:noAutofit/>
          </a:bodyPr>
          <a:lstStyle/>
          <a:p>
            <a:pPr marL="0" indent="0">
              <a:buNone/>
            </a:pPr>
            <a:r>
              <a:rPr lang="en-US" sz="2400" dirty="0">
                <a:latin typeface="Arial" panose="020B0604020202020204" pitchFamily="34" charset="0"/>
              </a:rPr>
              <a:t>			Reducing turbidity by applying a flocculant:</a:t>
            </a:r>
          </a:p>
          <a:p>
            <a:pPr marL="0" indent="0">
              <a:buNone/>
            </a:pPr>
            <a:r>
              <a:rPr lang="en-US" sz="2400" dirty="0">
                <a:latin typeface="Arial" panose="020B0604020202020204" pitchFamily="34" charset="0"/>
              </a:rPr>
              <a:t>Polyacrylamide (PAM)                        		Aluminum Sulfate (Alum)</a:t>
            </a:r>
          </a:p>
        </p:txBody>
      </p:sp>
      <p:sp>
        <p:nvSpPr>
          <p:cNvPr id="5" name="Footer Placeholder 4"/>
          <p:cNvSpPr>
            <a:spLocks noGrp="1"/>
          </p:cNvSpPr>
          <p:nvPr>
            <p:ph type="ftr" sz="quarter" idx="4294967295"/>
          </p:nvPr>
        </p:nvSpPr>
        <p:spPr>
          <a:xfrm>
            <a:off x="0" y="6494463"/>
            <a:ext cx="3086100" cy="365125"/>
          </a:xfrm>
          <a:prstGeom prst="rect">
            <a:avLst/>
          </a:prstGeom>
        </p:spPr>
        <p:txBody>
          <a:bodyPr/>
          <a:lstStyle/>
          <a:p>
            <a:pPr algn="ctr">
              <a:defRPr/>
            </a:pPr>
            <a:r>
              <a:rPr lang="en-US" sz="1200" b="1" dirty="0">
                <a:solidFill>
                  <a:prstClr val="white"/>
                </a:solidFill>
                <a:latin typeface="Calibri"/>
              </a:rPr>
              <a:t>5.1 Introduction</a:t>
            </a:r>
          </a:p>
        </p:txBody>
      </p:sp>
      <p:pic>
        <p:nvPicPr>
          <p:cNvPr id="17" name="Picture 4" descr="Q:\Ginelle\RHMA Addtional Presentation Pictures\Applied Polymer Systems New Floc Logs.JPG">
            <a:extLst>
              <a:ext uri="{FF2B5EF4-FFF2-40B4-BE49-F238E27FC236}">
                <a16:creationId xmlns:a16="http://schemas.microsoft.com/office/drawing/2014/main" id="{1E451197-80F5-D742-BCE2-EB8C1E09F67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1" y="2455342"/>
            <a:ext cx="3830668" cy="2955268"/>
          </a:xfrm>
          <a:prstGeom prst="rect">
            <a:avLst/>
          </a:prstGeom>
          <a:noFill/>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Lst>
        </p:spPr>
      </p:pic>
      <p:pic>
        <p:nvPicPr>
          <p:cNvPr id="18" name="Picture 17">
            <a:extLst>
              <a:ext uri="{FF2B5EF4-FFF2-40B4-BE49-F238E27FC236}">
                <a16:creationId xmlns:a16="http://schemas.microsoft.com/office/drawing/2014/main" id="{C336342F-A3CC-294A-BC11-75816399EFC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238" r="31619"/>
          <a:stretch/>
        </p:blipFill>
        <p:spPr>
          <a:xfrm>
            <a:off x="7151914" y="2455341"/>
            <a:ext cx="3469110" cy="2958773"/>
          </a:xfrm>
          <a:prstGeom prst="rect">
            <a:avLst/>
          </a:prstGeom>
        </p:spPr>
      </p:pic>
      <p:sp>
        <p:nvSpPr>
          <p:cNvPr id="12" name="Title 1">
            <a:extLst>
              <a:ext uri="{FF2B5EF4-FFF2-40B4-BE49-F238E27FC236}">
                <a16:creationId xmlns:a16="http://schemas.microsoft.com/office/drawing/2014/main" id="{4A88536D-D043-4EE9-93FB-D5F596AC19B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13" name="Rectangle 2">
            <a:extLst>
              <a:ext uri="{FF2B5EF4-FFF2-40B4-BE49-F238E27FC236}">
                <a16:creationId xmlns:a16="http://schemas.microsoft.com/office/drawing/2014/main" id="{71A3E26D-F0D3-431A-AAF9-B689B7BD7AEE}"/>
              </a:ext>
            </a:extLst>
          </p:cNvPr>
          <p:cNvSpPr txBox="1">
            <a:spLocks noChangeArrowheads="1"/>
          </p:cNvSpPr>
          <p:nvPr/>
        </p:nvSpPr>
        <p:spPr>
          <a:xfrm>
            <a:off x="3627677" y="1214763"/>
            <a:ext cx="5365933" cy="523682"/>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cs typeface="Arial" panose="020B0604020202020204" pitchFamily="34" charset="0"/>
              </a:rPr>
              <a:t>5.5.4 Chemical Treatment</a:t>
            </a:r>
          </a:p>
        </p:txBody>
      </p:sp>
      <p:sp>
        <p:nvSpPr>
          <p:cNvPr id="7" name="TextBox 6">
            <a:extLst>
              <a:ext uri="{FF2B5EF4-FFF2-40B4-BE49-F238E27FC236}">
                <a16:creationId xmlns:a16="http://schemas.microsoft.com/office/drawing/2014/main" id="{7C58A18D-ECD9-4ED5-A5C2-DCB427AD4257}"/>
              </a:ext>
            </a:extLst>
          </p:cNvPr>
          <p:cNvSpPr txBox="1"/>
          <p:nvPr/>
        </p:nvSpPr>
        <p:spPr>
          <a:xfrm>
            <a:off x="679462" y="5342677"/>
            <a:ext cx="10833077" cy="1569660"/>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PAM and Alum are both Anionic molecules and considered by the State of Florida to be non-toxic when used per manufacturer’s specifications</a:t>
            </a: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Cationic flocculants must have testing and approval before use (usually contain a toxic heavy metal)</a:t>
            </a:r>
          </a:p>
        </p:txBody>
      </p:sp>
    </p:spTree>
    <p:extLst>
      <p:ext uri="{BB962C8B-B14F-4D97-AF65-F5344CB8AC3E}">
        <p14:creationId xmlns:p14="http://schemas.microsoft.com/office/powerpoint/2010/main" val="1665228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6">
            <a:extLst>
              <a:ext uri="{FF2B5EF4-FFF2-40B4-BE49-F238E27FC236}">
                <a16:creationId xmlns:a16="http://schemas.microsoft.com/office/drawing/2014/main" id="{DBF7D0B0-13B9-47B4-BEF3-EB9AFA8D67B7}"/>
              </a:ext>
            </a:extLst>
          </p:cNvPr>
          <p:cNvSpPr txBox="1">
            <a:spLocks noChangeArrowheads="1"/>
          </p:cNvSpPr>
          <p:nvPr/>
        </p:nvSpPr>
        <p:spPr bwMode="auto">
          <a:xfrm>
            <a:off x="119742" y="1894115"/>
            <a:ext cx="5736771" cy="3280898"/>
          </a:xfrm>
          <a:prstGeom prst="rect">
            <a:avLst/>
          </a:prstGeom>
          <a:noFill/>
          <a:ln w="12700">
            <a:noFill/>
            <a:miter lim="800000"/>
            <a:headEnd/>
            <a:tailEnd/>
          </a:ln>
          <a:effectLst/>
        </p:spPr>
        <p:txBody>
          <a:bodyPr wrap="square">
            <a:spAutoFit/>
          </a:bodyPr>
          <a:lstStyle/>
          <a:p>
            <a:pPr>
              <a:lnSpc>
                <a:spcPct val="90000"/>
              </a:lnSpc>
              <a:spcBef>
                <a:spcPct val="20000"/>
              </a:spcBef>
              <a:buClr>
                <a:schemeClr val="hlink"/>
              </a:buClr>
              <a:buSzPct val="75000"/>
              <a:buFont typeface="Monotype Sorts" pitchFamily="2" charset="2"/>
              <a:buNone/>
              <a:defRPr/>
            </a:pPr>
            <a:r>
              <a:rPr lang="en-US" sz="2800" b="1" u="sng" dirty="0">
                <a:latin typeface="Arial" panose="020B0604020202020204" pitchFamily="34" charset="0"/>
              </a:rPr>
              <a:t>Purpose</a:t>
            </a:r>
            <a:r>
              <a:rPr lang="en-US" sz="2800" u="sng" dirty="0">
                <a:latin typeface="Arial" panose="020B0604020202020204" pitchFamily="34" charset="0"/>
              </a:rPr>
              <a:t>:</a:t>
            </a:r>
            <a:endParaRPr lang="en-US" sz="2800" dirty="0">
              <a:solidFill>
                <a:srgbClr val="00FFFF"/>
              </a:solidFill>
              <a:latin typeface="Arial" panose="020B0604020202020204" pitchFamily="34" charset="0"/>
            </a:endParaRPr>
          </a:p>
          <a:p>
            <a:pPr>
              <a:lnSpc>
                <a:spcPct val="90000"/>
              </a:lnSpc>
              <a:spcBef>
                <a:spcPct val="20000"/>
              </a:spcBef>
              <a:buClr>
                <a:schemeClr val="hlink"/>
              </a:buClr>
              <a:buSzPct val="75000"/>
              <a:buFont typeface="Monotype Sorts" pitchFamily="2" charset="2"/>
              <a:buNone/>
              <a:defRPr/>
            </a:pPr>
            <a:r>
              <a:rPr lang="en-US" sz="2800" dirty="0">
                <a:latin typeface="Arial" panose="020B0604020202020204" pitchFamily="34" charset="0"/>
              </a:rPr>
              <a:t>Chemical treatment is used to significantly reduce turbid conditions on a site. This should be considered where turbid discharges to sensitive waters cannot be avoided using available BMPs.</a:t>
            </a:r>
          </a:p>
        </p:txBody>
      </p:sp>
      <p:pic>
        <p:nvPicPr>
          <p:cNvPr id="6" name="Picture 2" descr="Q:\Ginelle\RHMA Addtional Presentation Pictures\SEMA I-75 Smart Ditch running 031.jpg">
            <a:extLst>
              <a:ext uri="{FF2B5EF4-FFF2-40B4-BE49-F238E27FC236}">
                <a16:creationId xmlns:a16="http://schemas.microsoft.com/office/drawing/2014/main" id="{55DFF19D-2BEB-9F4C-8CBE-D05E6230DFFB}"/>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6514" y="1894115"/>
            <a:ext cx="6215743" cy="4838150"/>
          </a:xfrm>
          <a:prstGeom prst="rect">
            <a:avLst/>
          </a:prstGeom>
          <a:noFill/>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Lst>
        </p:spPr>
      </p:pic>
      <p:sp>
        <p:nvSpPr>
          <p:cNvPr id="8" name="Title 1">
            <a:extLst>
              <a:ext uri="{FF2B5EF4-FFF2-40B4-BE49-F238E27FC236}">
                <a16:creationId xmlns:a16="http://schemas.microsoft.com/office/drawing/2014/main" id="{899C4DDA-35E8-45EC-AEA4-728494570CDD}"/>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10" name="Rectangle 2">
            <a:extLst>
              <a:ext uri="{FF2B5EF4-FFF2-40B4-BE49-F238E27FC236}">
                <a16:creationId xmlns:a16="http://schemas.microsoft.com/office/drawing/2014/main" id="{C10C96B9-922A-4CAD-A185-EBA2A37CB0C8}"/>
              </a:ext>
            </a:extLst>
          </p:cNvPr>
          <p:cNvSpPr txBox="1">
            <a:spLocks noChangeArrowheads="1"/>
          </p:cNvSpPr>
          <p:nvPr/>
        </p:nvSpPr>
        <p:spPr>
          <a:xfrm>
            <a:off x="3627677" y="1214763"/>
            <a:ext cx="5365933" cy="523682"/>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cs typeface="Arial" panose="020B0604020202020204" pitchFamily="34" charset="0"/>
              </a:rPr>
              <a:t>5.5.4 Chemical Treatment</a:t>
            </a:r>
          </a:p>
        </p:txBody>
      </p:sp>
    </p:spTree>
    <p:extLst>
      <p:ext uri="{BB962C8B-B14F-4D97-AF65-F5344CB8AC3E}">
        <p14:creationId xmlns:p14="http://schemas.microsoft.com/office/powerpoint/2010/main" val="27628349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7" descr="Q:\Ginelle\Presentation Pictures\20150123_111936_resized.jpg">
            <a:extLst>
              <a:ext uri="{FF2B5EF4-FFF2-40B4-BE49-F238E27FC236}">
                <a16:creationId xmlns:a16="http://schemas.microsoft.com/office/drawing/2014/main" id="{03F1500B-F83D-3544-A6B4-E119E3E6E969}"/>
              </a:ext>
            </a:extLst>
          </p:cNvPr>
          <p:cNvPicPr>
            <a:picLocks noGrp="1" noChangeArrowheads="1"/>
          </p:cNvPicPr>
          <p:nvPr>
            <p:ph sz="half" idx="4294967295"/>
          </p:nvPr>
        </p:nvPicPr>
        <p:blipFill>
          <a:blip r:embed="rId2">
            <a:extLst>
              <a:ext uri="{28A0092B-C50C-407E-A947-70E740481C1C}">
                <a14:useLocalDpi xmlns:a14="http://schemas.microsoft.com/office/drawing/2010/main" val="0"/>
              </a:ext>
            </a:extLst>
          </a:blip>
          <a:srcRect l="7064" r="7064"/>
          <a:stretch>
            <a:fillRect/>
          </a:stretch>
        </p:blipFill>
        <p:spPr bwMode="auto">
          <a:xfrm>
            <a:off x="1230086" y="1733550"/>
            <a:ext cx="4016375" cy="414655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pic>
      <p:pic>
        <p:nvPicPr>
          <p:cNvPr id="11" name="Content Placeholder 10">
            <a:extLst>
              <a:ext uri="{FF2B5EF4-FFF2-40B4-BE49-F238E27FC236}">
                <a16:creationId xmlns:a16="http://schemas.microsoft.com/office/drawing/2014/main" id="{4D7B034D-1003-0846-A13A-973E72133641}"/>
              </a:ext>
            </a:extLst>
          </p:cNvPr>
          <p:cNvPicPr preferRelativeResize="0">
            <a:picLocks noGrp="1"/>
          </p:cNvPicPr>
          <p:nvPr>
            <p:ph sz="half" idx="4294967295"/>
          </p:nvPr>
        </p:nvPicPr>
        <p:blipFill rotWithShape="1">
          <a:blip r:embed="rId3">
            <a:extLst>
              <a:ext uri="{28A0092B-C50C-407E-A947-70E740481C1C}">
                <a14:useLocalDpi xmlns:a14="http://schemas.microsoft.com/office/drawing/2010/main" val="0"/>
              </a:ext>
            </a:extLst>
          </a:blip>
          <a:srcRect l="3798" r="11784"/>
          <a:stretch/>
        </p:blipFill>
        <p:spPr>
          <a:xfrm>
            <a:off x="6748689" y="1733550"/>
            <a:ext cx="4213225" cy="4146550"/>
          </a:xfrm>
          <a:prstGeom prst="rect">
            <a:avLst/>
          </a:prstGeom>
        </p:spPr>
      </p:pic>
      <p:sp>
        <p:nvSpPr>
          <p:cNvPr id="2" name="TextBox 1">
            <a:extLst>
              <a:ext uri="{FF2B5EF4-FFF2-40B4-BE49-F238E27FC236}">
                <a16:creationId xmlns:a16="http://schemas.microsoft.com/office/drawing/2014/main" id="{78D16A1C-EF8E-AF42-AE91-E183B4C2BC18}"/>
              </a:ext>
            </a:extLst>
          </p:cNvPr>
          <p:cNvSpPr txBox="1"/>
          <p:nvPr/>
        </p:nvSpPr>
        <p:spPr>
          <a:xfrm>
            <a:off x="43543" y="5964043"/>
            <a:ext cx="12104914" cy="523220"/>
          </a:xfrm>
          <a:prstGeom prst="rect">
            <a:avLst/>
          </a:prstGeom>
          <a:noFill/>
        </p:spPr>
        <p:txBody>
          <a:bodyPr wrap="square" rtlCol="0">
            <a:spAutoFit/>
          </a:bodyPr>
          <a:lstStyle/>
          <a:p>
            <a:r>
              <a:rPr lang="en-US" sz="2800" dirty="0">
                <a:latin typeface="Arial" panose="020B0604020202020204" pitchFamily="34" charset="0"/>
              </a:rPr>
              <a:t>Manifold System combining dewatering pumps with in-line flocculant blocks</a:t>
            </a:r>
          </a:p>
        </p:txBody>
      </p:sp>
      <p:sp>
        <p:nvSpPr>
          <p:cNvPr id="8" name="Title 1">
            <a:extLst>
              <a:ext uri="{FF2B5EF4-FFF2-40B4-BE49-F238E27FC236}">
                <a16:creationId xmlns:a16="http://schemas.microsoft.com/office/drawing/2014/main" id="{17744314-5CAA-41B9-A0DC-C5C931451E19}"/>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9" name="Rectangle 2">
            <a:extLst>
              <a:ext uri="{FF2B5EF4-FFF2-40B4-BE49-F238E27FC236}">
                <a16:creationId xmlns:a16="http://schemas.microsoft.com/office/drawing/2014/main" id="{DCFFF64C-005C-46B5-AFD4-25A12FB212AE}"/>
              </a:ext>
            </a:extLst>
          </p:cNvPr>
          <p:cNvSpPr txBox="1">
            <a:spLocks noChangeArrowheads="1"/>
          </p:cNvSpPr>
          <p:nvPr/>
        </p:nvSpPr>
        <p:spPr>
          <a:xfrm>
            <a:off x="3627677" y="1214763"/>
            <a:ext cx="5365933" cy="523682"/>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cs typeface="Arial" panose="020B0604020202020204" pitchFamily="34" charset="0"/>
              </a:rPr>
              <a:t>5.5.4 Chemical Treatment</a:t>
            </a:r>
          </a:p>
        </p:txBody>
      </p:sp>
    </p:spTree>
    <p:extLst>
      <p:ext uri="{BB962C8B-B14F-4D97-AF65-F5344CB8AC3E}">
        <p14:creationId xmlns:p14="http://schemas.microsoft.com/office/powerpoint/2010/main" val="1396160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EE3F464-2EEF-4F2E-A1F9-438DAEAAA4BB}"/>
              </a:ext>
            </a:extLst>
          </p:cNvPr>
          <p:cNvSpPr txBox="1">
            <a:spLocks noChangeArrowheads="1"/>
          </p:cNvSpPr>
          <p:nvPr/>
        </p:nvSpPr>
        <p:spPr>
          <a:xfrm>
            <a:off x="315686" y="1564402"/>
            <a:ext cx="7194247" cy="4876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None/>
              <a:defRPr/>
            </a:pPr>
            <a:r>
              <a:rPr lang="en-US" sz="3000" dirty="0">
                <a:latin typeface="Arial" panose="020B0604020202020204" pitchFamily="34" charset="0"/>
              </a:rPr>
              <a:t>Typical Pumping Methods:</a:t>
            </a:r>
          </a:p>
          <a:p>
            <a:pPr>
              <a:lnSpc>
                <a:spcPct val="170000"/>
              </a:lnSpc>
              <a:defRPr/>
            </a:pPr>
            <a:r>
              <a:rPr lang="en-US" sz="3000" dirty="0">
                <a:latin typeface="Arial" panose="020B0604020202020204" pitchFamily="34" charset="0"/>
              </a:rPr>
              <a:t>Rim Ditch (Sump)</a:t>
            </a:r>
          </a:p>
          <a:p>
            <a:pPr>
              <a:lnSpc>
                <a:spcPct val="170000"/>
              </a:lnSpc>
              <a:defRPr/>
            </a:pPr>
            <a:r>
              <a:rPr lang="en-US" sz="3000" dirty="0">
                <a:latin typeface="Arial" panose="020B0604020202020204" pitchFamily="34" charset="0"/>
              </a:rPr>
              <a:t>Sock System (Horizontal Well)</a:t>
            </a:r>
          </a:p>
          <a:p>
            <a:pPr>
              <a:lnSpc>
                <a:spcPct val="170000"/>
              </a:lnSpc>
              <a:defRPr/>
            </a:pPr>
            <a:r>
              <a:rPr lang="en-US" sz="3000" dirty="0">
                <a:latin typeface="Arial" panose="020B0604020202020204" pitchFamily="34" charset="0"/>
              </a:rPr>
              <a:t>Well Point System (Vertical Well)</a:t>
            </a:r>
          </a:p>
          <a:p>
            <a:pPr>
              <a:lnSpc>
                <a:spcPct val="170000"/>
              </a:lnSpc>
              <a:buFont typeface="Monotype Sorts" pitchFamily="2" charset="2"/>
              <a:buNone/>
              <a:defRPr/>
            </a:pPr>
            <a:endParaRPr lang="en-US" sz="3000" dirty="0">
              <a:effectLst>
                <a:outerShdw blurRad="38100" dist="38100" dir="2700000" algn="tl">
                  <a:srgbClr val="000000"/>
                </a:outerShdw>
              </a:effectLst>
              <a:latin typeface="Times New Roman" pitchFamily="18" charset="0"/>
            </a:endParaRPr>
          </a:p>
        </p:txBody>
      </p:sp>
      <p:pic>
        <p:nvPicPr>
          <p:cNvPr id="5" name="Picture 4" descr="dewatr6">
            <a:extLst>
              <a:ext uri="{FF2B5EF4-FFF2-40B4-BE49-F238E27FC236}">
                <a16:creationId xmlns:a16="http://schemas.microsoft.com/office/drawing/2014/main" id="{CE71390C-B1DF-43B9-B854-2BE76E89BC57}"/>
              </a:ext>
            </a:extLst>
          </p:cNvPr>
          <p:cNvPicPr>
            <a:picLocks noChangeAspect="1" noChangeArrowheads="1"/>
          </p:cNvPicPr>
          <p:nvPr/>
        </p:nvPicPr>
        <p:blipFill>
          <a:blip r:embed="rId2" cstate="print"/>
          <a:srcRect/>
          <a:stretch>
            <a:fillRect/>
          </a:stretch>
        </p:blipFill>
        <p:spPr bwMode="auto">
          <a:xfrm>
            <a:off x="7188993" y="4204510"/>
            <a:ext cx="4078976" cy="2662007"/>
          </a:xfrm>
          <a:prstGeom prst="rect">
            <a:avLst/>
          </a:prstGeom>
          <a:noFill/>
          <a:ln w="9525">
            <a:noFill/>
            <a:miter lim="800000"/>
            <a:headEnd/>
            <a:tailEnd/>
          </a:ln>
        </p:spPr>
      </p:pic>
      <p:pic>
        <p:nvPicPr>
          <p:cNvPr id="6" name="Picture 5" descr="wellpoint1">
            <a:extLst>
              <a:ext uri="{FF2B5EF4-FFF2-40B4-BE49-F238E27FC236}">
                <a16:creationId xmlns:a16="http://schemas.microsoft.com/office/drawing/2014/main" id="{FD8A6861-CED7-4303-AA0A-5191EC886874}"/>
              </a:ext>
            </a:extLst>
          </p:cNvPr>
          <p:cNvPicPr>
            <a:picLocks noChangeAspect="1" noChangeArrowheads="1"/>
          </p:cNvPicPr>
          <p:nvPr/>
        </p:nvPicPr>
        <p:blipFill>
          <a:blip r:embed="rId3" cstate="print"/>
          <a:srcRect/>
          <a:stretch>
            <a:fillRect/>
          </a:stretch>
        </p:blipFill>
        <p:spPr bwMode="auto">
          <a:xfrm>
            <a:off x="9133114" y="1308389"/>
            <a:ext cx="2134855" cy="2896121"/>
          </a:xfrm>
          <a:prstGeom prst="rect">
            <a:avLst/>
          </a:prstGeom>
          <a:noFill/>
          <a:ln w="9525">
            <a:noFill/>
            <a:miter lim="800000"/>
            <a:headEnd/>
            <a:tailEnd/>
          </a:ln>
        </p:spPr>
      </p:pic>
      <p:sp>
        <p:nvSpPr>
          <p:cNvPr id="7" name="Title 1">
            <a:extLst>
              <a:ext uri="{FF2B5EF4-FFF2-40B4-BE49-F238E27FC236}">
                <a16:creationId xmlns:a16="http://schemas.microsoft.com/office/drawing/2014/main" id="{03C816BA-A1DF-42E2-9A91-9E89526B80C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a:solidFill>
                  <a:schemeClr val="bg1"/>
                </a:solidFill>
                <a:latin typeface="Arial" panose="020B0604020202020204" pitchFamily="34" charset="0"/>
                <a:cs typeface="Arial" panose="020B0604020202020204" pitchFamily="34" charset="0"/>
              </a:rPr>
              <a:t>BMPs for Dewatering</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8813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2DE3362D-1556-4CB5-871E-6E95692FF125}"/>
              </a:ext>
            </a:extLst>
          </p:cNvPr>
          <p:cNvSpPr txBox="1">
            <a:spLocks noChangeArrowheads="1"/>
          </p:cNvSpPr>
          <p:nvPr/>
        </p:nvSpPr>
        <p:spPr>
          <a:xfrm>
            <a:off x="321128" y="2115856"/>
            <a:ext cx="11549743" cy="4495800"/>
          </a:xfrm>
          <a:prstGeom prst="rect">
            <a:avLst/>
          </a:prstGeom>
        </p:spPr>
        <p:txBody>
          <a:bodyPr/>
          <a:lstStyle/>
          <a:p>
            <a:pPr marL="342900" indent="-342900">
              <a:lnSpc>
                <a:spcPct val="140000"/>
              </a:lnSpc>
              <a:spcBef>
                <a:spcPct val="20000"/>
              </a:spcBef>
              <a:buSzPct val="75000"/>
              <a:buFont typeface="Arial" panose="020B0604020202020204" pitchFamily="34" charset="0"/>
              <a:buChar char="•"/>
              <a:defRPr/>
            </a:pPr>
            <a:r>
              <a:rPr lang="en-US" sz="2200" dirty="0">
                <a:latin typeface="Arial" panose="020B0604020202020204" pitchFamily="34" charset="0"/>
              </a:rPr>
              <a:t>Chemicals used must have toxicity testing results and FDEP approval</a:t>
            </a:r>
          </a:p>
          <a:p>
            <a:pPr marL="342900" indent="-342900">
              <a:lnSpc>
                <a:spcPct val="140000"/>
              </a:lnSpc>
              <a:spcBef>
                <a:spcPct val="20000"/>
              </a:spcBef>
              <a:buSzPct val="75000"/>
              <a:buFont typeface="Arial" panose="020B0604020202020204" pitchFamily="34" charset="0"/>
              <a:buChar char="•"/>
              <a:defRPr/>
            </a:pPr>
            <a:r>
              <a:rPr lang="en-US" sz="2200" dirty="0">
                <a:latin typeface="Arial" panose="020B0604020202020204" pitchFamily="34" charset="0"/>
              </a:rPr>
              <a:t>Any discharge from chemically treated dewatering operations must be nontoxic to aquatic organisms.</a:t>
            </a:r>
          </a:p>
          <a:p>
            <a:pPr marL="342900" indent="-342900">
              <a:lnSpc>
                <a:spcPct val="140000"/>
              </a:lnSpc>
              <a:spcBef>
                <a:spcPct val="20000"/>
              </a:spcBef>
              <a:buSzPct val="75000"/>
              <a:buFont typeface="Arial" panose="020B0604020202020204" pitchFamily="34" charset="0"/>
              <a:buChar char="•"/>
              <a:defRPr/>
            </a:pPr>
            <a:r>
              <a:rPr lang="en-US" sz="2200" dirty="0">
                <a:solidFill>
                  <a:schemeClr val="accent6"/>
                </a:solidFill>
                <a:latin typeface="Arial" panose="020B0604020202020204" pitchFamily="34" charset="0"/>
              </a:rPr>
              <a:t>The discharge must meet all water quality standards for turbidity: &lt; 29 NTUs above background or </a:t>
            </a:r>
            <a:r>
              <a:rPr lang="en-US" sz="2200" u="sng" dirty="0">
                <a:solidFill>
                  <a:schemeClr val="accent6"/>
                </a:solidFill>
                <a:latin typeface="Arial" panose="020B0604020202020204" pitchFamily="34" charset="0"/>
              </a:rPr>
              <a:t>&lt;</a:t>
            </a:r>
            <a:r>
              <a:rPr lang="en-US" sz="2200" dirty="0">
                <a:solidFill>
                  <a:schemeClr val="accent6"/>
                </a:solidFill>
                <a:latin typeface="Arial" panose="020B0604020202020204" pitchFamily="34" charset="0"/>
              </a:rPr>
              <a:t> background for OFWs. pH must be similar to receiving water.</a:t>
            </a:r>
          </a:p>
          <a:p>
            <a:pPr marL="342900" indent="-342900">
              <a:lnSpc>
                <a:spcPct val="140000"/>
              </a:lnSpc>
              <a:spcBef>
                <a:spcPct val="20000"/>
              </a:spcBef>
              <a:buSzPct val="75000"/>
              <a:buFont typeface="Arial" panose="020B0604020202020204" pitchFamily="34" charset="0"/>
              <a:buChar char="•"/>
              <a:defRPr/>
            </a:pPr>
            <a:r>
              <a:rPr lang="en-US" sz="2200" dirty="0">
                <a:latin typeface="Arial" panose="020B0604020202020204" pitchFamily="34" charset="0"/>
              </a:rPr>
              <a:t>Lab tests &amp; field monitoring required. </a:t>
            </a:r>
            <a:r>
              <a:rPr lang="en-US" sz="2200" u="sng" dirty="0">
                <a:latin typeface="Arial" panose="020B0604020202020204" pitchFamily="34" charset="0"/>
              </a:rPr>
              <a:t>Sample and test the pH and turbidity frequently or during each batch release of chemically treated water.</a:t>
            </a:r>
          </a:p>
        </p:txBody>
      </p:sp>
      <p:sp>
        <p:nvSpPr>
          <p:cNvPr id="3" name="TextBox 2">
            <a:extLst>
              <a:ext uri="{FF2B5EF4-FFF2-40B4-BE49-F238E27FC236}">
                <a16:creationId xmlns:a16="http://schemas.microsoft.com/office/drawing/2014/main" id="{D9897747-BFC3-4107-A13F-E53BBC67FC50}"/>
              </a:ext>
            </a:extLst>
          </p:cNvPr>
          <p:cNvSpPr txBox="1"/>
          <p:nvPr/>
        </p:nvSpPr>
        <p:spPr>
          <a:xfrm>
            <a:off x="175078" y="1669189"/>
            <a:ext cx="3844322" cy="523220"/>
          </a:xfrm>
          <a:prstGeom prst="rect">
            <a:avLst/>
          </a:prstGeom>
          <a:noFill/>
        </p:spPr>
        <p:txBody>
          <a:bodyPr wrap="none" rtlCol="0">
            <a:spAutoFit/>
          </a:bodyPr>
          <a:lstStyle/>
          <a:p>
            <a:r>
              <a:rPr lang="en-US" sz="2800" dirty="0">
                <a:latin typeface="Arial" panose="020B0604020202020204" pitchFamily="34" charset="0"/>
              </a:rPr>
              <a:t>Considerations for Use</a:t>
            </a:r>
          </a:p>
        </p:txBody>
      </p:sp>
      <p:sp>
        <p:nvSpPr>
          <p:cNvPr id="7" name="Title 1">
            <a:extLst>
              <a:ext uri="{FF2B5EF4-FFF2-40B4-BE49-F238E27FC236}">
                <a16:creationId xmlns:a16="http://schemas.microsoft.com/office/drawing/2014/main" id="{1FD876C4-540E-48C3-8790-718227F80388}"/>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9" name="Rectangle 2">
            <a:extLst>
              <a:ext uri="{FF2B5EF4-FFF2-40B4-BE49-F238E27FC236}">
                <a16:creationId xmlns:a16="http://schemas.microsoft.com/office/drawing/2014/main" id="{83E26874-E2E5-4C5D-BEF2-6B133E64B6F8}"/>
              </a:ext>
            </a:extLst>
          </p:cNvPr>
          <p:cNvSpPr txBox="1">
            <a:spLocks noChangeArrowheads="1"/>
          </p:cNvSpPr>
          <p:nvPr/>
        </p:nvSpPr>
        <p:spPr>
          <a:xfrm>
            <a:off x="3627677" y="1214763"/>
            <a:ext cx="5365933" cy="523682"/>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cs typeface="Arial" panose="020B0604020202020204" pitchFamily="34" charset="0"/>
              </a:rPr>
              <a:t>5.5.4 Chemical Treatment</a:t>
            </a:r>
          </a:p>
        </p:txBody>
      </p:sp>
    </p:spTree>
    <p:extLst>
      <p:ext uri="{BB962C8B-B14F-4D97-AF65-F5344CB8AC3E}">
        <p14:creationId xmlns:p14="http://schemas.microsoft.com/office/powerpoint/2010/main" val="22967330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jar tests">
            <a:extLst>
              <a:ext uri="{FF2B5EF4-FFF2-40B4-BE49-F238E27FC236}">
                <a16:creationId xmlns:a16="http://schemas.microsoft.com/office/drawing/2014/main" id="{56C621F6-C02F-4233-8621-21A626B28DD8}"/>
              </a:ext>
            </a:extLst>
          </p:cNvPr>
          <p:cNvPicPr>
            <a:picLocks noChangeAspect="1" noChangeArrowheads="1"/>
          </p:cNvPicPr>
          <p:nvPr/>
        </p:nvPicPr>
        <p:blipFill>
          <a:blip r:embed="rId2" cstate="print"/>
          <a:srcRect/>
          <a:stretch>
            <a:fillRect/>
          </a:stretch>
        </p:blipFill>
        <p:spPr bwMode="auto">
          <a:xfrm>
            <a:off x="2145535" y="2178710"/>
            <a:ext cx="3505200" cy="2628900"/>
          </a:xfrm>
          <a:prstGeom prst="rect">
            <a:avLst/>
          </a:prstGeom>
          <a:noFill/>
          <a:ln w="9525">
            <a:noFill/>
            <a:miter lim="800000"/>
            <a:headEnd/>
            <a:tailEnd/>
          </a:ln>
        </p:spPr>
      </p:pic>
      <p:pic>
        <p:nvPicPr>
          <p:cNvPr id="6" name="Picture 7" descr="alum treatment_boat">
            <a:extLst>
              <a:ext uri="{FF2B5EF4-FFF2-40B4-BE49-F238E27FC236}">
                <a16:creationId xmlns:a16="http://schemas.microsoft.com/office/drawing/2014/main" id="{247E67F5-BA38-446E-B1D5-08D9FD8E7888}"/>
              </a:ext>
            </a:extLst>
          </p:cNvPr>
          <p:cNvPicPr>
            <a:picLocks noChangeAspect="1" noChangeArrowheads="1"/>
          </p:cNvPicPr>
          <p:nvPr/>
        </p:nvPicPr>
        <p:blipFill>
          <a:blip r:embed="rId3" cstate="print"/>
          <a:srcRect/>
          <a:stretch>
            <a:fillRect/>
          </a:stretch>
        </p:blipFill>
        <p:spPr bwMode="auto">
          <a:xfrm>
            <a:off x="6717535" y="2254911"/>
            <a:ext cx="3276600" cy="2486025"/>
          </a:xfrm>
          <a:prstGeom prst="rect">
            <a:avLst/>
          </a:prstGeom>
          <a:noFill/>
          <a:ln w="9525">
            <a:noFill/>
            <a:miter lim="800000"/>
            <a:headEnd/>
            <a:tailEnd/>
          </a:ln>
        </p:spPr>
      </p:pic>
      <p:sp>
        <p:nvSpPr>
          <p:cNvPr id="8" name="Text Box 8">
            <a:extLst>
              <a:ext uri="{FF2B5EF4-FFF2-40B4-BE49-F238E27FC236}">
                <a16:creationId xmlns:a16="http://schemas.microsoft.com/office/drawing/2014/main" id="{A0CE2D12-ED32-4749-83C7-75DFFD7D4470}"/>
              </a:ext>
            </a:extLst>
          </p:cNvPr>
          <p:cNvSpPr txBox="1">
            <a:spLocks noChangeArrowheads="1"/>
          </p:cNvSpPr>
          <p:nvPr/>
        </p:nvSpPr>
        <p:spPr bwMode="auto">
          <a:xfrm>
            <a:off x="2297935" y="5074310"/>
            <a:ext cx="3276600" cy="523220"/>
          </a:xfrm>
          <a:prstGeom prst="rect">
            <a:avLst/>
          </a:prstGeom>
          <a:noFill/>
          <a:ln w="12700">
            <a:noFill/>
            <a:miter lim="800000"/>
            <a:headEnd/>
            <a:tailEnd/>
          </a:ln>
        </p:spPr>
        <p:txBody>
          <a:bodyPr>
            <a:spAutoFit/>
          </a:bodyPr>
          <a:lstStyle/>
          <a:p>
            <a:pPr algn="ctr">
              <a:spcBef>
                <a:spcPct val="50000"/>
              </a:spcBef>
            </a:pPr>
            <a:r>
              <a:rPr lang="en-US" sz="2800" dirty="0">
                <a:latin typeface="Times New Roman" pitchFamily="18" charset="0"/>
              </a:rPr>
              <a:t>Laboratory jar test</a:t>
            </a:r>
          </a:p>
        </p:txBody>
      </p:sp>
      <p:sp>
        <p:nvSpPr>
          <p:cNvPr id="9" name="Text Box 9">
            <a:extLst>
              <a:ext uri="{FF2B5EF4-FFF2-40B4-BE49-F238E27FC236}">
                <a16:creationId xmlns:a16="http://schemas.microsoft.com/office/drawing/2014/main" id="{7EF927F6-1155-4CB9-A9A1-5ECEFCEF29EC}"/>
              </a:ext>
            </a:extLst>
          </p:cNvPr>
          <p:cNvSpPr txBox="1">
            <a:spLocks noChangeArrowheads="1"/>
          </p:cNvSpPr>
          <p:nvPr/>
        </p:nvSpPr>
        <p:spPr bwMode="auto">
          <a:xfrm>
            <a:off x="6717535" y="5074310"/>
            <a:ext cx="3276600" cy="523220"/>
          </a:xfrm>
          <a:prstGeom prst="rect">
            <a:avLst/>
          </a:prstGeom>
          <a:noFill/>
          <a:ln w="12700">
            <a:noFill/>
            <a:miter lim="800000"/>
            <a:headEnd/>
            <a:tailEnd/>
          </a:ln>
        </p:spPr>
        <p:txBody>
          <a:bodyPr>
            <a:spAutoFit/>
          </a:bodyPr>
          <a:lstStyle/>
          <a:p>
            <a:pPr algn="ctr">
              <a:spcBef>
                <a:spcPct val="50000"/>
              </a:spcBef>
            </a:pPr>
            <a:r>
              <a:rPr lang="en-US" sz="2800" dirty="0">
                <a:latin typeface="Times New Roman" pitchFamily="18" charset="0"/>
              </a:rPr>
              <a:t>Certified applicator</a:t>
            </a:r>
          </a:p>
        </p:txBody>
      </p:sp>
      <p:sp>
        <p:nvSpPr>
          <p:cNvPr id="10" name="Text Box 10">
            <a:extLst>
              <a:ext uri="{FF2B5EF4-FFF2-40B4-BE49-F238E27FC236}">
                <a16:creationId xmlns:a16="http://schemas.microsoft.com/office/drawing/2014/main" id="{FA5A4729-92B5-41EE-ABD1-B0D4EDBAA318}"/>
              </a:ext>
            </a:extLst>
          </p:cNvPr>
          <p:cNvSpPr txBox="1">
            <a:spLocks noChangeArrowheads="1"/>
          </p:cNvSpPr>
          <p:nvPr/>
        </p:nvSpPr>
        <p:spPr bwMode="auto">
          <a:xfrm>
            <a:off x="1790700" y="5666433"/>
            <a:ext cx="8610600" cy="707886"/>
          </a:xfrm>
          <a:prstGeom prst="rect">
            <a:avLst/>
          </a:prstGeom>
          <a:noFill/>
          <a:ln w="12700">
            <a:noFill/>
            <a:miter lim="800000"/>
            <a:headEnd/>
            <a:tailEnd/>
          </a:ln>
        </p:spPr>
        <p:txBody>
          <a:bodyPr wrap="square">
            <a:spAutoFit/>
          </a:bodyPr>
          <a:lstStyle/>
          <a:p>
            <a:pPr algn="ctr">
              <a:spcBef>
                <a:spcPct val="50000"/>
              </a:spcBef>
            </a:pPr>
            <a:r>
              <a:rPr lang="en-US" sz="4000" b="1" dirty="0">
                <a:solidFill>
                  <a:schemeClr val="accent6"/>
                </a:solidFill>
                <a:latin typeface="Times New Roman" pitchFamily="18" charset="0"/>
              </a:rPr>
              <a:t>The right chemical at the right dosage!</a:t>
            </a:r>
          </a:p>
        </p:txBody>
      </p:sp>
      <p:sp>
        <p:nvSpPr>
          <p:cNvPr id="12" name="Rectangle 2">
            <a:extLst>
              <a:ext uri="{FF2B5EF4-FFF2-40B4-BE49-F238E27FC236}">
                <a16:creationId xmlns:a16="http://schemas.microsoft.com/office/drawing/2014/main" id="{FC8D220F-7661-4DFD-87E4-0E938A6A083D}"/>
              </a:ext>
            </a:extLst>
          </p:cNvPr>
          <p:cNvSpPr txBox="1">
            <a:spLocks noChangeArrowheads="1"/>
          </p:cNvSpPr>
          <p:nvPr/>
        </p:nvSpPr>
        <p:spPr>
          <a:xfrm>
            <a:off x="1517371" y="1340510"/>
            <a:ext cx="9157258" cy="1143000"/>
          </a:xfrm>
          <a:prstGeom prst="rect">
            <a:avLst/>
          </a:prstGeom>
        </p:spPr>
        <p:txBody>
          <a:bodyPr>
            <a:normAutofit fontScale="97500"/>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Where &amp; How is Chemical Treatment Commonly Used?</a:t>
            </a:r>
          </a:p>
        </p:txBody>
      </p:sp>
      <p:sp>
        <p:nvSpPr>
          <p:cNvPr id="13" name="Title 1">
            <a:extLst>
              <a:ext uri="{FF2B5EF4-FFF2-40B4-BE49-F238E27FC236}">
                <a16:creationId xmlns:a16="http://schemas.microsoft.com/office/drawing/2014/main" id="{C3133EDF-2B7A-4D2A-8BD2-B6AB0045375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4668279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9">
            <a:extLst>
              <a:ext uri="{FF2B5EF4-FFF2-40B4-BE49-F238E27FC236}">
                <a16:creationId xmlns:a16="http://schemas.microsoft.com/office/drawing/2014/main" id="{EEFC92BF-9A82-4A6B-8D27-42CD2E95F8C0}"/>
              </a:ext>
            </a:extLst>
          </p:cNvPr>
          <p:cNvSpPr txBox="1">
            <a:spLocks noChangeArrowheads="1"/>
          </p:cNvSpPr>
          <p:nvPr/>
        </p:nvSpPr>
        <p:spPr bwMode="auto">
          <a:xfrm>
            <a:off x="983457" y="2342280"/>
            <a:ext cx="4762500" cy="523220"/>
          </a:xfrm>
          <a:prstGeom prst="rect">
            <a:avLst/>
          </a:prstGeom>
          <a:noFill/>
          <a:ln w="12700">
            <a:noFill/>
            <a:miter lim="800000"/>
            <a:headEnd/>
            <a:tailEnd/>
          </a:ln>
        </p:spPr>
        <p:txBody>
          <a:bodyPr wrap="square">
            <a:spAutoFit/>
          </a:bodyPr>
          <a:lstStyle/>
          <a:p>
            <a:pPr>
              <a:spcBef>
                <a:spcPct val="50000"/>
              </a:spcBef>
            </a:pPr>
            <a:r>
              <a:rPr lang="en-US" sz="2800" dirty="0">
                <a:latin typeface="Arial" panose="020B0604020202020204" pitchFamily="34" charset="0"/>
              </a:rPr>
              <a:t>Alum application from boat</a:t>
            </a:r>
          </a:p>
        </p:txBody>
      </p:sp>
      <p:pic>
        <p:nvPicPr>
          <p:cNvPr id="8" name="Picture 12" descr="turbidity meter_1">
            <a:extLst>
              <a:ext uri="{FF2B5EF4-FFF2-40B4-BE49-F238E27FC236}">
                <a16:creationId xmlns:a16="http://schemas.microsoft.com/office/drawing/2014/main" id="{6DA747F7-111E-4CD2-B412-997244CA3F3E}"/>
              </a:ext>
            </a:extLst>
          </p:cNvPr>
          <p:cNvPicPr>
            <a:picLocks noChangeAspect="1" noChangeArrowheads="1"/>
          </p:cNvPicPr>
          <p:nvPr/>
        </p:nvPicPr>
        <p:blipFill>
          <a:blip r:embed="rId2" cstate="print"/>
          <a:srcRect/>
          <a:stretch>
            <a:fillRect/>
          </a:stretch>
        </p:blipFill>
        <p:spPr bwMode="auto">
          <a:xfrm>
            <a:off x="6438141" y="1986497"/>
            <a:ext cx="4572000" cy="3426619"/>
          </a:xfrm>
          <a:prstGeom prst="rect">
            <a:avLst/>
          </a:prstGeom>
          <a:noFill/>
          <a:ln w="9525">
            <a:noFill/>
            <a:miter lim="800000"/>
            <a:headEnd/>
            <a:tailEnd/>
          </a:ln>
        </p:spPr>
      </p:pic>
      <p:pic>
        <p:nvPicPr>
          <p:cNvPr id="9" name="Picture 1">
            <a:extLst>
              <a:ext uri="{FF2B5EF4-FFF2-40B4-BE49-F238E27FC236}">
                <a16:creationId xmlns:a16="http://schemas.microsoft.com/office/drawing/2014/main" id="{2EB49516-74DB-4C2F-94E0-8752CF80253A}"/>
              </a:ext>
            </a:extLst>
          </p:cNvPr>
          <p:cNvPicPr>
            <a:picLocks noChangeAspect="1" noChangeArrowheads="1"/>
          </p:cNvPicPr>
          <p:nvPr/>
        </p:nvPicPr>
        <p:blipFill rotWithShape="1">
          <a:blip r:embed="rId3" cstate="print"/>
          <a:srcRect b="16674"/>
          <a:stretch/>
        </p:blipFill>
        <p:spPr bwMode="auto">
          <a:xfrm>
            <a:off x="457200" y="2986875"/>
            <a:ext cx="5596297" cy="3756953"/>
          </a:xfrm>
          <a:prstGeom prst="rect">
            <a:avLst/>
          </a:prstGeom>
          <a:noFill/>
          <a:ln w="9525">
            <a:noFill/>
            <a:miter lim="800000"/>
            <a:headEnd/>
            <a:tailEnd/>
          </a:ln>
          <a:effectLst/>
        </p:spPr>
      </p:pic>
      <p:sp>
        <p:nvSpPr>
          <p:cNvPr id="12" name="Text Box 11">
            <a:extLst>
              <a:ext uri="{FF2B5EF4-FFF2-40B4-BE49-F238E27FC236}">
                <a16:creationId xmlns:a16="http://schemas.microsoft.com/office/drawing/2014/main" id="{A2D6C5B2-0D93-49FA-BCB1-3F24A4DAF9E2}"/>
              </a:ext>
            </a:extLst>
          </p:cNvPr>
          <p:cNvSpPr txBox="1">
            <a:spLocks noChangeArrowheads="1"/>
          </p:cNvSpPr>
          <p:nvPr/>
        </p:nvSpPr>
        <p:spPr bwMode="auto">
          <a:xfrm>
            <a:off x="6095999" y="5413116"/>
            <a:ext cx="5812972" cy="1107996"/>
          </a:xfrm>
          <a:prstGeom prst="rect">
            <a:avLst/>
          </a:prstGeom>
          <a:noFill/>
          <a:ln w="12700">
            <a:noFill/>
            <a:miter lim="800000"/>
            <a:headEnd/>
            <a:tailEnd/>
          </a:ln>
        </p:spPr>
        <p:txBody>
          <a:bodyPr wrap="square">
            <a:spAutoFit/>
          </a:bodyPr>
          <a:lstStyle/>
          <a:p>
            <a:pPr>
              <a:spcBef>
                <a:spcPct val="50000"/>
              </a:spcBef>
            </a:pPr>
            <a:r>
              <a:rPr lang="en-US" sz="2200" dirty="0">
                <a:latin typeface="Arial" panose="020B0604020202020204" pitchFamily="34" charset="0"/>
              </a:rPr>
              <a:t>Check turbidity after application and record – compare to already known background for that waterbody</a:t>
            </a:r>
          </a:p>
        </p:txBody>
      </p:sp>
      <p:sp>
        <p:nvSpPr>
          <p:cNvPr id="13" name="Title 1">
            <a:extLst>
              <a:ext uri="{FF2B5EF4-FFF2-40B4-BE49-F238E27FC236}">
                <a16:creationId xmlns:a16="http://schemas.microsoft.com/office/drawing/2014/main" id="{16474B26-6AF1-4FED-9698-27C29C5C1829}"/>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14" name="Rectangle 2">
            <a:extLst>
              <a:ext uri="{FF2B5EF4-FFF2-40B4-BE49-F238E27FC236}">
                <a16:creationId xmlns:a16="http://schemas.microsoft.com/office/drawing/2014/main" id="{CDB860E2-02BA-432A-AC12-A412784C33C3}"/>
              </a:ext>
            </a:extLst>
          </p:cNvPr>
          <p:cNvSpPr txBox="1">
            <a:spLocks noChangeArrowheads="1"/>
          </p:cNvSpPr>
          <p:nvPr/>
        </p:nvSpPr>
        <p:spPr>
          <a:xfrm>
            <a:off x="1517371" y="1340510"/>
            <a:ext cx="9157258" cy="1143000"/>
          </a:xfrm>
          <a:prstGeom prst="rect">
            <a:avLst/>
          </a:prstGeom>
        </p:spPr>
        <p:txBody>
          <a:bodyPr>
            <a:normAutofit fontScale="97500"/>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Where &amp; How is Chemical Treatment Commonly Used?</a:t>
            </a:r>
          </a:p>
        </p:txBody>
      </p:sp>
    </p:spTree>
    <p:extLst>
      <p:ext uri="{BB962C8B-B14F-4D97-AF65-F5344CB8AC3E}">
        <p14:creationId xmlns:p14="http://schemas.microsoft.com/office/powerpoint/2010/main" val="24880128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1D101D6E-A1A8-473D-8B01-A49D277A0F3D}"/>
              </a:ext>
            </a:extLst>
          </p:cNvPr>
          <p:cNvPicPr>
            <a:picLocks noChangeAspect="1" noChangeArrowheads="1"/>
          </p:cNvPicPr>
          <p:nvPr/>
        </p:nvPicPr>
        <p:blipFill rotWithShape="1">
          <a:blip r:embed="rId2" cstate="print"/>
          <a:srcRect b="13631"/>
          <a:stretch/>
        </p:blipFill>
        <p:spPr bwMode="auto">
          <a:xfrm>
            <a:off x="1517371" y="2135205"/>
            <a:ext cx="4057055" cy="4672044"/>
          </a:xfrm>
          <a:prstGeom prst="rect">
            <a:avLst/>
          </a:prstGeom>
          <a:noFill/>
          <a:ln w="9525">
            <a:noFill/>
            <a:miter lim="800000"/>
            <a:headEnd/>
            <a:tailEnd/>
          </a:ln>
          <a:effectLst/>
        </p:spPr>
      </p:pic>
      <p:sp>
        <p:nvSpPr>
          <p:cNvPr id="10" name="Text Box 10">
            <a:extLst>
              <a:ext uri="{FF2B5EF4-FFF2-40B4-BE49-F238E27FC236}">
                <a16:creationId xmlns:a16="http://schemas.microsoft.com/office/drawing/2014/main" id="{3F7244EA-DE41-4523-A472-FD1CB145EDB8}"/>
              </a:ext>
            </a:extLst>
          </p:cNvPr>
          <p:cNvSpPr txBox="1">
            <a:spLocks noChangeArrowheads="1"/>
          </p:cNvSpPr>
          <p:nvPr/>
        </p:nvSpPr>
        <p:spPr bwMode="auto">
          <a:xfrm>
            <a:off x="3288426" y="3504852"/>
            <a:ext cx="2286000" cy="1384995"/>
          </a:xfrm>
          <a:prstGeom prst="rect">
            <a:avLst/>
          </a:prstGeom>
          <a:noFill/>
          <a:ln w="12700">
            <a:noFill/>
            <a:miter lim="800000"/>
            <a:headEnd/>
            <a:tailEnd/>
          </a:ln>
        </p:spPr>
        <p:txBody>
          <a:bodyPr wrap="square">
            <a:spAutoFit/>
          </a:bodyPr>
          <a:lstStyle/>
          <a:p>
            <a:pPr algn="ctr">
              <a:spcBef>
                <a:spcPct val="50000"/>
              </a:spcBef>
            </a:pPr>
            <a:r>
              <a:rPr lang="en-US" sz="2800" b="1" dirty="0">
                <a:solidFill>
                  <a:srgbClr val="FFFF00"/>
                </a:solidFill>
                <a:effectLst>
                  <a:outerShdw blurRad="50800" dist="38100" dir="2700000" algn="tl" rotWithShape="0">
                    <a:prstClr val="black">
                      <a:alpha val="40000"/>
                    </a:prstClr>
                  </a:outerShdw>
                </a:effectLst>
                <a:latin typeface="Arial" panose="020B0604020202020204" pitchFamily="34" charset="0"/>
              </a:rPr>
              <a:t>Completed application</a:t>
            </a:r>
            <a:r>
              <a:rPr lang="en-US" sz="2800" b="1" dirty="0">
                <a:solidFill>
                  <a:srgbClr val="FFFF00"/>
                </a:solidFill>
                <a:effectLst>
                  <a:outerShdw blurRad="50800" dist="38100" dir="2700000" algn="tl" rotWithShape="0">
                    <a:prstClr val="black">
                      <a:alpha val="40000"/>
                    </a:prstClr>
                  </a:outerShdw>
                </a:effectLst>
                <a:latin typeface="Arial" panose="020B0604020202020204" pitchFamily="34" charset="0"/>
                <a:sym typeface="Wingdings" pitchFamily="2" charset="2"/>
              </a:rPr>
              <a:t></a:t>
            </a:r>
            <a:r>
              <a:rPr lang="en-US" sz="2800" b="1" dirty="0">
                <a:solidFill>
                  <a:srgbClr val="FFFF00"/>
                </a:solidFill>
                <a:effectLst>
                  <a:outerShdw blurRad="50800" dist="38100" dir="2700000" algn="tl" rotWithShape="0">
                    <a:prstClr val="black">
                      <a:alpha val="40000"/>
                    </a:prstClr>
                  </a:outerShdw>
                </a:effectLst>
                <a:latin typeface="Arial" panose="020B0604020202020204" pitchFamily="34" charset="0"/>
              </a:rPr>
              <a:t> </a:t>
            </a:r>
          </a:p>
        </p:txBody>
      </p:sp>
      <p:sp>
        <p:nvSpPr>
          <p:cNvPr id="12" name="Text Box 11">
            <a:extLst>
              <a:ext uri="{FF2B5EF4-FFF2-40B4-BE49-F238E27FC236}">
                <a16:creationId xmlns:a16="http://schemas.microsoft.com/office/drawing/2014/main" id="{34E39ED5-9209-4465-98E0-C058435B0745}"/>
              </a:ext>
            </a:extLst>
          </p:cNvPr>
          <p:cNvSpPr txBox="1">
            <a:spLocks noChangeArrowheads="1"/>
          </p:cNvSpPr>
          <p:nvPr/>
        </p:nvSpPr>
        <p:spPr bwMode="auto">
          <a:xfrm>
            <a:off x="7086600" y="2362200"/>
            <a:ext cx="2438400" cy="523220"/>
          </a:xfrm>
          <a:prstGeom prst="rect">
            <a:avLst/>
          </a:prstGeom>
          <a:noFill/>
          <a:ln w="12700">
            <a:noFill/>
            <a:miter lim="800000"/>
            <a:headEnd/>
            <a:tailEnd/>
          </a:ln>
        </p:spPr>
        <p:txBody>
          <a:bodyPr>
            <a:spAutoFit/>
          </a:bodyPr>
          <a:lstStyle/>
          <a:p>
            <a:pPr>
              <a:spcBef>
                <a:spcPct val="50000"/>
              </a:spcBef>
            </a:pPr>
            <a:r>
              <a:rPr lang="en-US" sz="2800" dirty="0">
                <a:latin typeface="Arial" panose="020B0604020202020204" pitchFamily="34" charset="0"/>
              </a:rPr>
              <a:t>Check pH!!</a:t>
            </a:r>
          </a:p>
        </p:txBody>
      </p:sp>
      <p:pic>
        <p:nvPicPr>
          <p:cNvPr id="13" name="Picture 13" descr="P6140029">
            <a:extLst>
              <a:ext uri="{FF2B5EF4-FFF2-40B4-BE49-F238E27FC236}">
                <a16:creationId xmlns:a16="http://schemas.microsoft.com/office/drawing/2014/main" id="{FDD10FD5-57DF-4DA0-8F69-3ACF79507254}"/>
              </a:ext>
            </a:extLst>
          </p:cNvPr>
          <p:cNvPicPr>
            <a:picLocks noChangeAspect="1" noChangeArrowheads="1"/>
          </p:cNvPicPr>
          <p:nvPr/>
        </p:nvPicPr>
        <p:blipFill>
          <a:blip r:embed="rId3" cstate="print">
            <a:lum bright="18000" contrast="12000"/>
          </a:blip>
          <a:srcRect/>
          <a:stretch>
            <a:fillRect/>
          </a:stretch>
        </p:blipFill>
        <p:spPr bwMode="auto">
          <a:xfrm>
            <a:off x="6095999" y="2865453"/>
            <a:ext cx="5255729" cy="3941796"/>
          </a:xfrm>
          <a:prstGeom prst="rect">
            <a:avLst/>
          </a:prstGeom>
          <a:noFill/>
          <a:ln w="9525">
            <a:noFill/>
            <a:miter lim="800000"/>
            <a:headEnd/>
            <a:tailEnd/>
          </a:ln>
        </p:spPr>
      </p:pic>
      <p:sp>
        <p:nvSpPr>
          <p:cNvPr id="8" name="Title 1">
            <a:extLst>
              <a:ext uri="{FF2B5EF4-FFF2-40B4-BE49-F238E27FC236}">
                <a16:creationId xmlns:a16="http://schemas.microsoft.com/office/drawing/2014/main" id="{80C0A883-E792-4615-80D6-7C4A768C16FB}"/>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15" name="Rectangle 2">
            <a:extLst>
              <a:ext uri="{FF2B5EF4-FFF2-40B4-BE49-F238E27FC236}">
                <a16:creationId xmlns:a16="http://schemas.microsoft.com/office/drawing/2014/main" id="{DD0A22A5-77C1-4828-B4E6-BE4EAE3BE22F}"/>
              </a:ext>
            </a:extLst>
          </p:cNvPr>
          <p:cNvSpPr txBox="1">
            <a:spLocks noChangeArrowheads="1"/>
          </p:cNvSpPr>
          <p:nvPr/>
        </p:nvSpPr>
        <p:spPr>
          <a:xfrm>
            <a:off x="1517371" y="1340510"/>
            <a:ext cx="9157258" cy="1143000"/>
          </a:xfrm>
          <a:prstGeom prst="rect">
            <a:avLst/>
          </a:prstGeom>
        </p:spPr>
        <p:txBody>
          <a:bodyPr>
            <a:normAutofit fontScale="97500"/>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Where &amp; How is Chemical Treatment Commonly Used?</a:t>
            </a:r>
          </a:p>
        </p:txBody>
      </p:sp>
    </p:spTree>
    <p:extLst>
      <p:ext uri="{BB962C8B-B14F-4D97-AF65-F5344CB8AC3E}">
        <p14:creationId xmlns:p14="http://schemas.microsoft.com/office/powerpoint/2010/main" val="35022610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1C5E0B72-B7DC-4F77-B20A-73841029C40E}"/>
              </a:ext>
            </a:extLst>
          </p:cNvPr>
          <p:cNvSpPr txBox="1">
            <a:spLocks noChangeArrowheads="1"/>
          </p:cNvSpPr>
          <p:nvPr/>
        </p:nvSpPr>
        <p:spPr>
          <a:xfrm>
            <a:off x="2095500" y="1415672"/>
            <a:ext cx="8001000" cy="528810"/>
          </a:xfrm>
          <a:prstGeom prst="rect">
            <a:avLst/>
          </a:prstGeom>
          <a:noFill/>
        </p:spPr>
        <p:txBody>
          <a:bodyPr tIns="0" bIns="0" anchor="b" anchorCtr="0">
            <a:noAutofit/>
          </a:bodyPr>
          <a:lstStyle>
            <a:lvl1pPr algn="ctr" defTabSz="914400" rtl="0" eaLnBrk="1" latinLnBrk="0" hangingPunct="1">
              <a:lnSpc>
                <a:spcPct val="100000"/>
              </a:lnSpc>
              <a:spcBef>
                <a:spcPct val="0"/>
              </a:spcBef>
              <a:buNone/>
              <a:defRPr sz="4000" b="1" kern="1200">
                <a:solidFill>
                  <a:schemeClr val="accent6"/>
                </a:solidFill>
                <a:latin typeface="Franklin Gothic Demi" panose="020B0703020102020204" pitchFamily="34" charset="0"/>
                <a:ea typeface="+mj-ea"/>
                <a:cs typeface="Arial" panose="020B0604020202020204" pitchFamily="34" charset="0"/>
              </a:defRPr>
            </a:lvl1pPr>
          </a:lstStyle>
          <a:p>
            <a:r>
              <a:rPr lang="en-US" sz="3200" b="0" dirty="0">
                <a:solidFill>
                  <a:schemeClr val="tx1"/>
                </a:solidFill>
                <a:latin typeface="Arial" panose="020B0604020202020204" pitchFamily="34" charset="0"/>
              </a:rPr>
              <a:t>Alum Treatment with Sediment Basin</a:t>
            </a:r>
          </a:p>
        </p:txBody>
      </p:sp>
      <p:pic>
        <p:nvPicPr>
          <p:cNvPr id="6" name="Picture 4" descr="Dewatering Basin with Alum 20081017">
            <a:extLst>
              <a:ext uri="{FF2B5EF4-FFF2-40B4-BE49-F238E27FC236}">
                <a16:creationId xmlns:a16="http://schemas.microsoft.com/office/drawing/2014/main" id="{D979219D-2E03-472F-A743-182E966721CF}"/>
              </a:ext>
            </a:extLst>
          </p:cNvPr>
          <p:cNvPicPr>
            <a:picLocks noChangeArrowheads="1"/>
          </p:cNvPicPr>
          <p:nvPr/>
        </p:nvPicPr>
        <p:blipFill rotWithShape="1">
          <a:blip r:embed="rId2" cstate="print"/>
          <a:srcRect b="13945"/>
          <a:stretch/>
        </p:blipFill>
        <p:spPr bwMode="auto">
          <a:xfrm>
            <a:off x="1903476" y="2419404"/>
            <a:ext cx="8385048" cy="4264932"/>
          </a:xfrm>
          <a:prstGeom prst="rect">
            <a:avLst/>
          </a:prstGeom>
          <a:noFill/>
          <a:ln w="9525">
            <a:noFill/>
            <a:miter lim="800000"/>
            <a:headEnd/>
            <a:tailEnd/>
          </a:ln>
        </p:spPr>
      </p:pic>
      <p:sp>
        <p:nvSpPr>
          <p:cNvPr id="8" name="Title 1">
            <a:extLst>
              <a:ext uri="{FF2B5EF4-FFF2-40B4-BE49-F238E27FC236}">
                <a16:creationId xmlns:a16="http://schemas.microsoft.com/office/drawing/2014/main" id="{50BD30CB-DE5A-40A5-8ADB-D6640A5C17CC}"/>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9614576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78C43599-9618-482C-88DA-6265FB67B825}"/>
              </a:ext>
            </a:extLst>
          </p:cNvPr>
          <p:cNvPicPr>
            <a:picLocks noChangeAspect="1" noChangeArrowheads="1"/>
          </p:cNvPicPr>
          <p:nvPr/>
        </p:nvPicPr>
        <p:blipFill>
          <a:blip r:embed="rId2" cstate="print"/>
          <a:srcRect l="2380" t="16948" r="2380" b="7864"/>
          <a:stretch>
            <a:fillRect/>
          </a:stretch>
        </p:blipFill>
        <p:spPr bwMode="auto">
          <a:xfrm>
            <a:off x="1944741" y="1353370"/>
            <a:ext cx="8302519" cy="4151260"/>
          </a:xfrm>
          <a:prstGeom prst="rect">
            <a:avLst/>
          </a:prstGeom>
          <a:noFill/>
          <a:ln w="12700">
            <a:noFill/>
            <a:miter lim="800000"/>
            <a:headEnd/>
            <a:tailEnd/>
          </a:ln>
        </p:spPr>
      </p:pic>
      <p:sp>
        <p:nvSpPr>
          <p:cNvPr id="6" name="Text Box 3">
            <a:extLst>
              <a:ext uri="{FF2B5EF4-FFF2-40B4-BE49-F238E27FC236}">
                <a16:creationId xmlns:a16="http://schemas.microsoft.com/office/drawing/2014/main" id="{DC3F3D18-3EEB-4743-B5CC-55F133CFF7DC}"/>
              </a:ext>
            </a:extLst>
          </p:cNvPr>
          <p:cNvSpPr txBox="1">
            <a:spLocks noChangeArrowheads="1"/>
          </p:cNvSpPr>
          <p:nvPr/>
        </p:nvSpPr>
        <p:spPr bwMode="auto">
          <a:xfrm>
            <a:off x="2108352" y="5501090"/>
            <a:ext cx="7975294" cy="2062103"/>
          </a:xfrm>
          <a:prstGeom prst="rect">
            <a:avLst/>
          </a:prstGeom>
          <a:noFill/>
          <a:ln w="12700">
            <a:noFill/>
            <a:miter lim="800000"/>
            <a:headEnd/>
            <a:tailEnd/>
          </a:ln>
        </p:spPr>
        <p:txBody>
          <a:bodyPr wrap="square">
            <a:spAutoFit/>
          </a:bodyPr>
          <a:lstStyle/>
          <a:p>
            <a:pPr algn="ctr">
              <a:spcBef>
                <a:spcPct val="50000"/>
              </a:spcBef>
            </a:pPr>
            <a:r>
              <a:rPr lang="en-US" sz="3200" dirty="0">
                <a:solidFill>
                  <a:srgbClr val="FF0000"/>
                </a:solidFill>
                <a:latin typeface="Arial" panose="020B0604020202020204" pitchFamily="34" charset="0"/>
              </a:rPr>
              <a:t>This is not an approved treatment system!</a:t>
            </a:r>
          </a:p>
          <a:p>
            <a:pPr algn="ctr">
              <a:spcBef>
                <a:spcPct val="50000"/>
              </a:spcBef>
            </a:pPr>
            <a:r>
              <a:rPr lang="en-US" sz="3200" dirty="0">
                <a:latin typeface="Arial" panose="020B0604020202020204" pitchFamily="34" charset="0"/>
              </a:rPr>
              <a:t>The right chemical at the right dosage!</a:t>
            </a:r>
          </a:p>
          <a:p>
            <a:pPr algn="ctr">
              <a:spcBef>
                <a:spcPct val="50000"/>
              </a:spcBef>
            </a:pPr>
            <a:endParaRPr lang="en-US" sz="3200" dirty="0">
              <a:latin typeface="Arial" panose="020B0604020202020204" pitchFamily="34" charset="0"/>
            </a:endParaRPr>
          </a:p>
        </p:txBody>
      </p:sp>
      <p:sp>
        <p:nvSpPr>
          <p:cNvPr id="8" name="Title 1">
            <a:extLst>
              <a:ext uri="{FF2B5EF4-FFF2-40B4-BE49-F238E27FC236}">
                <a16:creationId xmlns:a16="http://schemas.microsoft.com/office/drawing/2014/main" id="{E931A8CB-64BC-4A9A-8BE2-3C31574F3AAC}"/>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9970721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FF3BB0E-0541-4FEF-A841-E05F57B94590}"/>
              </a:ext>
            </a:extLst>
          </p:cNvPr>
          <p:cNvSpPr txBox="1">
            <a:spLocks noChangeArrowheads="1"/>
          </p:cNvSpPr>
          <p:nvPr/>
        </p:nvSpPr>
        <p:spPr>
          <a:xfrm>
            <a:off x="2795588" y="1291408"/>
            <a:ext cx="6600825" cy="805815"/>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CTS-1 Continuous Treatment</a:t>
            </a:r>
          </a:p>
        </p:txBody>
      </p:sp>
      <p:sp>
        <p:nvSpPr>
          <p:cNvPr id="6" name="Rectangle 4">
            <a:extLst>
              <a:ext uri="{FF2B5EF4-FFF2-40B4-BE49-F238E27FC236}">
                <a16:creationId xmlns:a16="http://schemas.microsoft.com/office/drawing/2014/main" id="{F8F9643D-C164-4E90-A60A-12B5E73000E1}"/>
              </a:ext>
            </a:extLst>
          </p:cNvPr>
          <p:cNvSpPr>
            <a:spLocks noChangeArrowheads="1"/>
          </p:cNvSpPr>
          <p:nvPr/>
        </p:nvSpPr>
        <p:spPr bwMode="auto">
          <a:xfrm>
            <a:off x="827314" y="1945640"/>
            <a:ext cx="10537372" cy="860425"/>
          </a:xfrm>
          <a:prstGeom prst="rect">
            <a:avLst/>
          </a:prstGeom>
          <a:noFill/>
          <a:ln w="9525">
            <a:noFill/>
            <a:miter lim="800000"/>
            <a:headEnd/>
            <a:tailEnd/>
          </a:ln>
        </p:spPr>
        <p:txBody>
          <a:bodyPr wrap="square">
            <a:spAutoFit/>
          </a:bodyPr>
          <a:lstStyle/>
          <a:p>
            <a:pPr>
              <a:lnSpc>
                <a:spcPct val="90000"/>
              </a:lnSpc>
              <a:buFont typeface="Monotype Sorts" pitchFamily="2" charset="2"/>
              <a:buNone/>
            </a:pPr>
            <a:r>
              <a:rPr lang="en-US" sz="2800" b="1" u="sng" dirty="0">
                <a:solidFill>
                  <a:schemeClr val="accent6"/>
                </a:solidFill>
                <a:latin typeface="Arial" panose="020B0604020202020204" pitchFamily="34" charset="0"/>
              </a:rPr>
              <a:t>Purpose:</a:t>
            </a:r>
            <a:r>
              <a:rPr lang="en-US" sz="2800" dirty="0">
                <a:solidFill>
                  <a:schemeClr val="accent5"/>
                </a:solidFill>
                <a:latin typeface="Arial" panose="020B0604020202020204" pitchFamily="34" charset="0"/>
              </a:rPr>
              <a:t> </a:t>
            </a:r>
            <a:r>
              <a:rPr lang="en-US" sz="2800" dirty="0">
                <a:latin typeface="Arial" panose="020B0604020202020204" pitchFamily="34" charset="0"/>
              </a:rPr>
              <a:t>a designed flow-through system to provide continuous treatment of turbid water. </a:t>
            </a:r>
          </a:p>
        </p:txBody>
      </p:sp>
      <p:pic>
        <p:nvPicPr>
          <p:cNvPr id="8" name="Picture 7">
            <a:extLst>
              <a:ext uri="{FF2B5EF4-FFF2-40B4-BE49-F238E27FC236}">
                <a16:creationId xmlns:a16="http://schemas.microsoft.com/office/drawing/2014/main" id="{C69FC163-D1B4-4C10-9646-A94B0B5E629D}"/>
              </a:ext>
            </a:extLst>
          </p:cNvPr>
          <p:cNvPicPr>
            <a:picLocks noChangeAspect="1" noChangeArrowheads="1"/>
          </p:cNvPicPr>
          <p:nvPr/>
        </p:nvPicPr>
        <p:blipFill>
          <a:blip r:embed="rId2" cstate="print"/>
          <a:srcRect/>
          <a:stretch>
            <a:fillRect/>
          </a:stretch>
        </p:blipFill>
        <p:spPr bwMode="auto">
          <a:xfrm>
            <a:off x="6253909" y="2861311"/>
            <a:ext cx="5329799" cy="3996689"/>
          </a:xfrm>
          <a:prstGeom prst="rect">
            <a:avLst/>
          </a:prstGeom>
          <a:solidFill>
            <a:srgbClr val="CC6600"/>
          </a:solidFill>
          <a:ln w="19050">
            <a:solidFill>
              <a:schemeClr val="bg1"/>
            </a:solidFill>
            <a:miter lim="800000"/>
            <a:headEnd/>
            <a:tailEnd/>
          </a:ln>
        </p:spPr>
      </p:pic>
      <p:pic>
        <p:nvPicPr>
          <p:cNvPr id="9" name="Picture 1">
            <a:extLst>
              <a:ext uri="{FF2B5EF4-FFF2-40B4-BE49-F238E27FC236}">
                <a16:creationId xmlns:a16="http://schemas.microsoft.com/office/drawing/2014/main" id="{5B09F3DB-E596-414F-8C6E-C1BBD5EB61FA}"/>
              </a:ext>
            </a:extLst>
          </p:cNvPr>
          <p:cNvPicPr>
            <a:picLocks noChangeAspect="1" noChangeArrowheads="1"/>
          </p:cNvPicPr>
          <p:nvPr/>
        </p:nvPicPr>
        <p:blipFill>
          <a:blip r:embed="rId3" cstate="print"/>
          <a:srcRect/>
          <a:stretch>
            <a:fillRect/>
          </a:stretch>
        </p:blipFill>
        <p:spPr bwMode="auto">
          <a:xfrm>
            <a:off x="674839" y="2861309"/>
            <a:ext cx="5348174" cy="3996691"/>
          </a:xfrm>
          <a:prstGeom prst="rect">
            <a:avLst/>
          </a:prstGeom>
          <a:noFill/>
          <a:ln w="12700">
            <a:noFill/>
            <a:miter lim="800000"/>
            <a:headEnd/>
            <a:tailEnd/>
          </a:ln>
        </p:spPr>
      </p:pic>
      <p:sp>
        <p:nvSpPr>
          <p:cNvPr id="7" name="Title 1">
            <a:extLst>
              <a:ext uri="{FF2B5EF4-FFF2-40B4-BE49-F238E27FC236}">
                <a16:creationId xmlns:a16="http://schemas.microsoft.com/office/drawing/2014/main" id="{774C37CA-AB03-4CB9-9710-B19D431698C9}"/>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4419811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028CA45-A486-4423-9FAD-47D71FBED061}"/>
              </a:ext>
            </a:extLst>
          </p:cNvPr>
          <p:cNvPicPr>
            <a:picLocks noChangeAspect="1" noChangeArrowheads="1"/>
          </p:cNvPicPr>
          <p:nvPr/>
        </p:nvPicPr>
        <p:blipFill>
          <a:blip r:embed="rId2" cstate="print">
            <a:lum bright="6000" contrast="36000"/>
          </a:blip>
          <a:srcRect t="17325" r="2817" b="8475"/>
          <a:stretch>
            <a:fillRect/>
          </a:stretch>
        </p:blipFill>
        <p:spPr bwMode="auto">
          <a:xfrm>
            <a:off x="1905000" y="2148405"/>
            <a:ext cx="8382000" cy="4467225"/>
          </a:xfrm>
          <a:prstGeom prst="rect">
            <a:avLst/>
          </a:prstGeom>
          <a:noFill/>
          <a:ln w="12700">
            <a:noFill/>
            <a:miter lim="800000"/>
            <a:headEnd/>
            <a:tailEnd/>
          </a:ln>
        </p:spPr>
      </p:pic>
      <p:sp>
        <p:nvSpPr>
          <p:cNvPr id="5" name="Text Box 3">
            <a:extLst>
              <a:ext uri="{FF2B5EF4-FFF2-40B4-BE49-F238E27FC236}">
                <a16:creationId xmlns:a16="http://schemas.microsoft.com/office/drawing/2014/main" id="{6CA6E101-F746-4583-A17B-34103AB9327F}"/>
              </a:ext>
            </a:extLst>
          </p:cNvPr>
          <p:cNvSpPr txBox="1">
            <a:spLocks noChangeArrowheads="1"/>
          </p:cNvSpPr>
          <p:nvPr/>
        </p:nvSpPr>
        <p:spPr bwMode="auto">
          <a:xfrm>
            <a:off x="1943100" y="1241739"/>
            <a:ext cx="8305800" cy="523220"/>
          </a:xfrm>
          <a:prstGeom prst="rect">
            <a:avLst/>
          </a:prstGeom>
          <a:noFill/>
          <a:ln w="12700">
            <a:noFill/>
            <a:miter lim="800000"/>
            <a:headEnd/>
            <a:tailEnd/>
          </a:ln>
        </p:spPr>
        <p:txBody>
          <a:bodyPr wrap="square">
            <a:spAutoFit/>
          </a:bodyPr>
          <a:lstStyle/>
          <a:p>
            <a:pPr algn="ctr">
              <a:spcBef>
                <a:spcPct val="50000"/>
              </a:spcBef>
            </a:pPr>
            <a:r>
              <a:rPr lang="en-US" sz="2800" dirty="0">
                <a:latin typeface="Arial" panose="020B0604020202020204" pitchFamily="34" charset="0"/>
              </a:rPr>
              <a:t>Continuous Flow Through Alum Treatment System</a:t>
            </a:r>
          </a:p>
        </p:txBody>
      </p:sp>
      <p:sp>
        <p:nvSpPr>
          <p:cNvPr id="6" name="Line 4">
            <a:extLst>
              <a:ext uri="{FF2B5EF4-FFF2-40B4-BE49-F238E27FC236}">
                <a16:creationId xmlns:a16="http://schemas.microsoft.com/office/drawing/2014/main" id="{B3AAD38B-8763-414A-B216-B1581AB6F1D9}"/>
              </a:ext>
            </a:extLst>
          </p:cNvPr>
          <p:cNvSpPr>
            <a:spLocks noChangeShapeType="1"/>
          </p:cNvSpPr>
          <p:nvPr/>
        </p:nvSpPr>
        <p:spPr bwMode="auto">
          <a:xfrm flipH="1">
            <a:off x="7467600" y="4253429"/>
            <a:ext cx="914400" cy="76200"/>
          </a:xfrm>
          <a:prstGeom prst="line">
            <a:avLst/>
          </a:prstGeom>
          <a:noFill/>
          <a:ln w="12700">
            <a:solidFill>
              <a:schemeClr val="bg2"/>
            </a:solidFill>
            <a:round/>
            <a:headEnd/>
            <a:tailEnd type="triangle" w="med" len="med"/>
          </a:ln>
        </p:spPr>
        <p:txBody>
          <a:bodyPr wrap="none" anchor="ctr"/>
          <a:lstStyle/>
          <a:p>
            <a:endParaRPr lang="en-US" dirty="0">
              <a:latin typeface="Arial" panose="020B0604020202020204" pitchFamily="34" charset="0"/>
            </a:endParaRPr>
          </a:p>
        </p:txBody>
      </p:sp>
      <p:sp>
        <p:nvSpPr>
          <p:cNvPr id="8" name="Line 5">
            <a:extLst>
              <a:ext uri="{FF2B5EF4-FFF2-40B4-BE49-F238E27FC236}">
                <a16:creationId xmlns:a16="http://schemas.microsoft.com/office/drawing/2014/main" id="{647C5F02-A60A-4B86-A7FF-FBB1524BB3CE}"/>
              </a:ext>
            </a:extLst>
          </p:cNvPr>
          <p:cNvSpPr>
            <a:spLocks noChangeShapeType="1"/>
          </p:cNvSpPr>
          <p:nvPr/>
        </p:nvSpPr>
        <p:spPr bwMode="auto">
          <a:xfrm flipH="1">
            <a:off x="4419600" y="4558229"/>
            <a:ext cx="1447800" cy="0"/>
          </a:xfrm>
          <a:prstGeom prst="line">
            <a:avLst/>
          </a:prstGeom>
          <a:noFill/>
          <a:ln w="12700">
            <a:solidFill>
              <a:schemeClr val="bg2"/>
            </a:solidFill>
            <a:round/>
            <a:headEnd/>
            <a:tailEnd type="triangle" w="med" len="med"/>
          </a:ln>
        </p:spPr>
        <p:txBody>
          <a:bodyPr wrap="none" anchor="ctr"/>
          <a:lstStyle/>
          <a:p>
            <a:endParaRPr lang="en-US" dirty="0">
              <a:latin typeface="Arial" panose="020B0604020202020204" pitchFamily="34" charset="0"/>
            </a:endParaRPr>
          </a:p>
        </p:txBody>
      </p:sp>
      <p:sp>
        <p:nvSpPr>
          <p:cNvPr id="9" name="Line 6">
            <a:extLst>
              <a:ext uri="{FF2B5EF4-FFF2-40B4-BE49-F238E27FC236}">
                <a16:creationId xmlns:a16="http://schemas.microsoft.com/office/drawing/2014/main" id="{D2F80294-954D-42F4-B7B7-472006D70005}"/>
              </a:ext>
            </a:extLst>
          </p:cNvPr>
          <p:cNvSpPr>
            <a:spLocks noChangeShapeType="1"/>
          </p:cNvSpPr>
          <p:nvPr/>
        </p:nvSpPr>
        <p:spPr bwMode="auto">
          <a:xfrm>
            <a:off x="2971800" y="4558229"/>
            <a:ext cx="2743200" cy="990600"/>
          </a:xfrm>
          <a:prstGeom prst="line">
            <a:avLst/>
          </a:prstGeom>
          <a:noFill/>
          <a:ln w="12700">
            <a:solidFill>
              <a:schemeClr val="bg2"/>
            </a:solidFill>
            <a:round/>
            <a:headEnd/>
            <a:tailEnd type="triangle" w="med" len="med"/>
          </a:ln>
        </p:spPr>
        <p:txBody>
          <a:bodyPr wrap="none" anchor="ctr"/>
          <a:lstStyle/>
          <a:p>
            <a:endParaRPr lang="en-US" dirty="0">
              <a:latin typeface="Arial" panose="020B0604020202020204" pitchFamily="34" charset="0"/>
            </a:endParaRPr>
          </a:p>
        </p:txBody>
      </p:sp>
      <p:sp>
        <p:nvSpPr>
          <p:cNvPr id="10" name="Line 7">
            <a:extLst>
              <a:ext uri="{FF2B5EF4-FFF2-40B4-BE49-F238E27FC236}">
                <a16:creationId xmlns:a16="http://schemas.microsoft.com/office/drawing/2014/main" id="{5D80DCF3-D483-4434-8D3F-E0241F63EE68}"/>
              </a:ext>
            </a:extLst>
          </p:cNvPr>
          <p:cNvSpPr>
            <a:spLocks noChangeShapeType="1"/>
          </p:cNvSpPr>
          <p:nvPr/>
        </p:nvSpPr>
        <p:spPr bwMode="auto">
          <a:xfrm>
            <a:off x="6248400" y="5777429"/>
            <a:ext cx="838200" cy="381000"/>
          </a:xfrm>
          <a:prstGeom prst="line">
            <a:avLst/>
          </a:prstGeom>
          <a:noFill/>
          <a:ln w="12700">
            <a:solidFill>
              <a:schemeClr val="bg2"/>
            </a:solidFill>
            <a:round/>
            <a:headEnd/>
            <a:tailEnd type="triangle" w="med" len="med"/>
          </a:ln>
        </p:spPr>
        <p:txBody>
          <a:bodyPr wrap="none" anchor="ctr"/>
          <a:lstStyle/>
          <a:p>
            <a:endParaRPr lang="en-US" dirty="0">
              <a:latin typeface="Arial" panose="020B0604020202020204" pitchFamily="34" charset="0"/>
            </a:endParaRPr>
          </a:p>
        </p:txBody>
      </p:sp>
      <p:sp>
        <p:nvSpPr>
          <p:cNvPr id="11" name="Line 8">
            <a:extLst>
              <a:ext uri="{FF2B5EF4-FFF2-40B4-BE49-F238E27FC236}">
                <a16:creationId xmlns:a16="http://schemas.microsoft.com/office/drawing/2014/main" id="{0662E2E2-5B47-4B86-9033-40046AC2D719}"/>
              </a:ext>
            </a:extLst>
          </p:cNvPr>
          <p:cNvSpPr>
            <a:spLocks noChangeShapeType="1"/>
          </p:cNvSpPr>
          <p:nvPr/>
        </p:nvSpPr>
        <p:spPr bwMode="auto">
          <a:xfrm flipV="1">
            <a:off x="8839200" y="3491429"/>
            <a:ext cx="381000" cy="609600"/>
          </a:xfrm>
          <a:prstGeom prst="line">
            <a:avLst/>
          </a:prstGeom>
          <a:noFill/>
          <a:ln w="12700">
            <a:solidFill>
              <a:schemeClr val="bg2"/>
            </a:solidFill>
            <a:round/>
            <a:headEnd/>
            <a:tailEnd/>
          </a:ln>
        </p:spPr>
        <p:txBody>
          <a:bodyPr wrap="none" anchor="ctr"/>
          <a:lstStyle/>
          <a:p>
            <a:endParaRPr lang="en-US" dirty="0">
              <a:latin typeface="Arial" panose="020B0604020202020204" pitchFamily="34" charset="0"/>
            </a:endParaRPr>
          </a:p>
        </p:txBody>
      </p:sp>
      <p:sp>
        <p:nvSpPr>
          <p:cNvPr id="12" name="Text Box 9">
            <a:extLst>
              <a:ext uri="{FF2B5EF4-FFF2-40B4-BE49-F238E27FC236}">
                <a16:creationId xmlns:a16="http://schemas.microsoft.com/office/drawing/2014/main" id="{635274AC-F7F2-4916-A8CC-37E2ACC6F5D3}"/>
              </a:ext>
            </a:extLst>
          </p:cNvPr>
          <p:cNvSpPr txBox="1">
            <a:spLocks noChangeArrowheads="1"/>
          </p:cNvSpPr>
          <p:nvPr/>
        </p:nvSpPr>
        <p:spPr bwMode="auto">
          <a:xfrm>
            <a:off x="8839200" y="3154879"/>
            <a:ext cx="1104900" cy="400110"/>
          </a:xfrm>
          <a:prstGeom prst="rect">
            <a:avLst/>
          </a:prstGeom>
          <a:noFill/>
          <a:ln w="12700">
            <a:noFill/>
            <a:miter lim="800000"/>
            <a:headEnd/>
            <a:tailEnd/>
          </a:ln>
        </p:spPr>
        <p:txBody>
          <a:bodyPr wrap="square">
            <a:spAutoFit/>
          </a:bodyPr>
          <a:lstStyle/>
          <a:p>
            <a:pPr algn="ctr">
              <a:spcBef>
                <a:spcPct val="50000"/>
              </a:spcBef>
            </a:pPr>
            <a:r>
              <a:rPr lang="en-US" sz="2000" b="1" dirty="0">
                <a:solidFill>
                  <a:srgbClr val="0000CC"/>
                </a:solidFill>
                <a:latin typeface="Times New Roman" pitchFamily="18" charset="0"/>
              </a:rPr>
              <a:t>Pumps</a:t>
            </a:r>
          </a:p>
        </p:txBody>
      </p:sp>
      <p:sp>
        <p:nvSpPr>
          <p:cNvPr id="13" name="Text Box 10">
            <a:extLst>
              <a:ext uri="{FF2B5EF4-FFF2-40B4-BE49-F238E27FC236}">
                <a16:creationId xmlns:a16="http://schemas.microsoft.com/office/drawing/2014/main" id="{33AB6C79-0B3D-42ED-A785-D7D8EA81D8BD}"/>
              </a:ext>
            </a:extLst>
          </p:cNvPr>
          <p:cNvSpPr txBox="1">
            <a:spLocks noChangeArrowheads="1"/>
          </p:cNvSpPr>
          <p:nvPr/>
        </p:nvSpPr>
        <p:spPr bwMode="auto">
          <a:xfrm>
            <a:off x="7086600" y="5777429"/>
            <a:ext cx="1409700" cy="400110"/>
          </a:xfrm>
          <a:prstGeom prst="rect">
            <a:avLst/>
          </a:prstGeom>
          <a:noFill/>
          <a:ln w="12700">
            <a:noFill/>
            <a:miter lim="800000"/>
            <a:headEnd/>
            <a:tailEnd/>
          </a:ln>
        </p:spPr>
        <p:txBody>
          <a:bodyPr wrap="square">
            <a:spAutoFit/>
          </a:bodyPr>
          <a:lstStyle/>
          <a:p>
            <a:pPr algn="ctr">
              <a:spcBef>
                <a:spcPct val="50000"/>
              </a:spcBef>
            </a:pPr>
            <a:r>
              <a:rPr lang="en-US" sz="2000" b="1" dirty="0">
                <a:solidFill>
                  <a:srgbClr val="0000CC"/>
                </a:solidFill>
                <a:latin typeface="Times New Roman" pitchFamily="18" charset="0"/>
              </a:rPr>
              <a:t>Discharge</a:t>
            </a:r>
          </a:p>
        </p:txBody>
      </p:sp>
      <p:sp>
        <p:nvSpPr>
          <p:cNvPr id="14" name="Text Box 11">
            <a:extLst>
              <a:ext uri="{FF2B5EF4-FFF2-40B4-BE49-F238E27FC236}">
                <a16:creationId xmlns:a16="http://schemas.microsoft.com/office/drawing/2014/main" id="{AC3C755B-A256-4C41-9203-4FE613595286}"/>
              </a:ext>
            </a:extLst>
          </p:cNvPr>
          <p:cNvSpPr txBox="1">
            <a:spLocks noChangeArrowheads="1"/>
          </p:cNvSpPr>
          <p:nvPr/>
        </p:nvSpPr>
        <p:spPr bwMode="auto">
          <a:xfrm>
            <a:off x="2209800" y="4132779"/>
            <a:ext cx="914400" cy="707886"/>
          </a:xfrm>
          <a:prstGeom prst="rect">
            <a:avLst/>
          </a:prstGeom>
          <a:noFill/>
          <a:ln w="12700">
            <a:noFill/>
            <a:miter lim="800000"/>
            <a:headEnd/>
            <a:tailEnd/>
          </a:ln>
        </p:spPr>
        <p:txBody>
          <a:bodyPr>
            <a:spAutoFit/>
          </a:bodyPr>
          <a:lstStyle/>
          <a:p>
            <a:pPr algn="ctr">
              <a:spcBef>
                <a:spcPct val="50000"/>
              </a:spcBef>
            </a:pPr>
            <a:r>
              <a:rPr lang="en-US" sz="2000" b="1" dirty="0">
                <a:solidFill>
                  <a:srgbClr val="0000CC"/>
                </a:solidFill>
                <a:latin typeface="Times New Roman" pitchFamily="18" charset="0"/>
              </a:rPr>
              <a:t>Inflow cell 1</a:t>
            </a:r>
          </a:p>
        </p:txBody>
      </p:sp>
      <p:sp>
        <p:nvSpPr>
          <p:cNvPr id="15" name="Text Box 12">
            <a:extLst>
              <a:ext uri="{FF2B5EF4-FFF2-40B4-BE49-F238E27FC236}">
                <a16:creationId xmlns:a16="http://schemas.microsoft.com/office/drawing/2014/main" id="{B84B0940-E93D-449D-A8E1-E6CB175EAA29}"/>
              </a:ext>
            </a:extLst>
          </p:cNvPr>
          <p:cNvSpPr txBox="1">
            <a:spLocks noChangeArrowheads="1"/>
          </p:cNvSpPr>
          <p:nvPr/>
        </p:nvSpPr>
        <p:spPr bwMode="auto">
          <a:xfrm>
            <a:off x="5867400" y="3796229"/>
            <a:ext cx="1600200" cy="400110"/>
          </a:xfrm>
          <a:prstGeom prst="rect">
            <a:avLst/>
          </a:prstGeom>
          <a:noFill/>
          <a:ln w="12700">
            <a:noFill/>
            <a:miter lim="800000"/>
            <a:headEnd/>
            <a:tailEnd/>
          </a:ln>
        </p:spPr>
        <p:txBody>
          <a:bodyPr wrap="square">
            <a:spAutoFit/>
          </a:bodyPr>
          <a:lstStyle/>
          <a:p>
            <a:pPr algn="ctr">
              <a:spcBef>
                <a:spcPct val="50000"/>
              </a:spcBef>
            </a:pPr>
            <a:r>
              <a:rPr lang="en-US" sz="2000" b="1" dirty="0">
                <a:solidFill>
                  <a:srgbClr val="0000CC"/>
                </a:solidFill>
                <a:latin typeface="Times New Roman" pitchFamily="18" charset="0"/>
              </a:rPr>
              <a:t>Alum tanks</a:t>
            </a:r>
          </a:p>
        </p:txBody>
      </p:sp>
      <p:sp>
        <p:nvSpPr>
          <p:cNvPr id="16" name="Text Box 14">
            <a:extLst>
              <a:ext uri="{FF2B5EF4-FFF2-40B4-BE49-F238E27FC236}">
                <a16:creationId xmlns:a16="http://schemas.microsoft.com/office/drawing/2014/main" id="{82756CE3-08EF-4DF0-9A84-93CFF1D2DF75}"/>
              </a:ext>
            </a:extLst>
          </p:cNvPr>
          <p:cNvSpPr txBox="1">
            <a:spLocks noChangeArrowheads="1"/>
          </p:cNvSpPr>
          <p:nvPr/>
        </p:nvSpPr>
        <p:spPr bwMode="auto">
          <a:xfrm>
            <a:off x="3124200" y="4713804"/>
            <a:ext cx="1143000" cy="336550"/>
          </a:xfrm>
          <a:prstGeom prst="rect">
            <a:avLst/>
          </a:prstGeom>
          <a:noFill/>
          <a:ln w="12700">
            <a:noFill/>
            <a:miter lim="800000"/>
            <a:headEnd/>
            <a:tailEnd/>
          </a:ln>
        </p:spPr>
        <p:txBody>
          <a:bodyPr>
            <a:spAutoFit/>
          </a:bodyPr>
          <a:lstStyle/>
          <a:p>
            <a:pPr algn="ctr">
              <a:spcBef>
                <a:spcPct val="50000"/>
              </a:spcBef>
            </a:pPr>
            <a:r>
              <a:rPr lang="en-US" sz="1600" b="1">
                <a:solidFill>
                  <a:srgbClr val="0000CC"/>
                </a:solidFill>
                <a:latin typeface="Times New Roman" pitchFamily="18" charset="0"/>
              </a:rPr>
              <a:t>Cell 2</a:t>
            </a:r>
          </a:p>
        </p:txBody>
      </p:sp>
      <p:sp>
        <p:nvSpPr>
          <p:cNvPr id="17" name="Text Box 15">
            <a:extLst>
              <a:ext uri="{FF2B5EF4-FFF2-40B4-BE49-F238E27FC236}">
                <a16:creationId xmlns:a16="http://schemas.microsoft.com/office/drawing/2014/main" id="{C703ACC6-D998-48EB-A819-9080CACD0FA2}"/>
              </a:ext>
            </a:extLst>
          </p:cNvPr>
          <p:cNvSpPr txBox="1">
            <a:spLocks noChangeArrowheads="1"/>
          </p:cNvSpPr>
          <p:nvPr/>
        </p:nvSpPr>
        <p:spPr bwMode="auto">
          <a:xfrm>
            <a:off x="4953000" y="5386904"/>
            <a:ext cx="1143000" cy="336550"/>
          </a:xfrm>
          <a:prstGeom prst="rect">
            <a:avLst/>
          </a:prstGeom>
          <a:noFill/>
          <a:ln w="12700">
            <a:noFill/>
            <a:miter lim="800000"/>
            <a:headEnd/>
            <a:tailEnd/>
          </a:ln>
        </p:spPr>
        <p:txBody>
          <a:bodyPr>
            <a:spAutoFit/>
          </a:bodyPr>
          <a:lstStyle/>
          <a:p>
            <a:pPr algn="ctr">
              <a:spcBef>
                <a:spcPct val="50000"/>
              </a:spcBef>
            </a:pPr>
            <a:r>
              <a:rPr lang="en-US" sz="1600" b="1">
                <a:solidFill>
                  <a:srgbClr val="0000CC"/>
                </a:solidFill>
                <a:latin typeface="Times New Roman" pitchFamily="18" charset="0"/>
              </a:rPr>
              <a:t>Cell 4</a:t>
            </a:r>
          </a:p>
        </p:txBody>
      </p:sp>
      <p:sp>
        <p:nvSpPr>
          <p:cNvPr id="18" name="Text Box 16">
            <a:extLst>
              <a:ext uri="{FF2B5EF4-FFF2-40B4-BE49-F238E27FC236}">
                <a16:creationId xmlns:a16="http://schemas.microsoft.com/office/drawing/2014/main" id="{903BAF32-2146-45BF-80B7-9A7B0512F35C}"/>
              </a:ext>
            </a:extLst>
          </p:cNvPr>
          <p:cNvSpPr txBox="1">
            <a:spLocks noChangeArrowheads="1"/>
          </p:cNvSpPr>
          <p:nvPr/>
        </p:nvSpPr>
        <p:spPr bwMode="auto">
          <a:xfrm>
            <a:off x="4114800" y="5050354"/>
            <a:ext cx="1143000" cy="336550"/>
          </a:xfrm>
          <a:prstGeom prst="rect">
            <a:avLst/>
          </a:prstGeom>
          <a:noFill/>
          <a:ln w="12700">
            <a:noFill/>
            <a:miter lim="800000"/>
            <a:headEnd/>
            <a:tailEnd/>
          </a:ln>
        </p:spPr>
        <p:txBody>
          <a:bodyPr>
            <a:spAutoFit/>
          </a:bodyPr>
          <a:lstStyle/>
          <a:p>
            <a:pPr algn="ctr">
              <a:spcBef>
                <a:spcPct val="50000"/>
              </a:spcBef>
            </a:pPr>
            <a:r>
              <a:rPr lang="en-US" sz="1600" b="1">
                <a:solidFill>
                  <a:srgbClr val="0000CC"/>
                </a:solidFill>
                <a:latin typeface="Times New Roman" pitchFamily="18" charset="0"/>
              </a:rPr>
              <a:t>Cell 3</a:t>
            </a:r>
          </a:p>
        </p:txBody>
      </p:sp>
      <p:sp>
        <p:nvSpPr>
          <p:cNvPr id="20" name="Title 1">
            <a:extLst>
              <a:ext uri="{FF2B5EF4-FFF2-40B4-BE49-F238E27FC236}">
                <a16:creationId xmlns:a16="http://schemas.microsoft.com/office/drawing/2014/main" id="{474C5B4B-0245-43EF-B309-3F534001E3C6}"/>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8090303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D2F635-FC30-481A-9B9B-EC7CD70BFCCB}"/>
              </a:ext>
            </a:extLst>
          </p:cNvPr>
          <p:cNvPicPr>
            <a:picLocks noChangeArrowheads="1"/>
          </p:cNvPicPr>
          <p:nvPr/>
        </p:nvPicPr>
        <p:blipFill>
          <a:blip r:embed="rId2" cstate="print"/>
          <a:srcRect/>
          <a:stretch>
            <a:fillRect/>
          </a:stretch>
        </p:blipFill>
        <p:spPr bwMode="auto">
          <a:xfrm>
            <a:off x="1686524" y="1827664"/>
            <a:ext cx="8818953" cy="5030336"/>
          </a:xfrm>
          <a:prstGeom prst="rect">
            <a:avLst/>
          </a:prstGeom>
          <a:noFill/>
          <a:ln w="9525">
            <a:noFill/>
            <a:miter lim="800000"/>
            <a:headEnd/>
            <a:tailEnd/>
          </a:ln>
        </p:spPr>
      </p:pic>
      <p:sp>
        <p:nvSpPr>
          <p:cNvPr id="5" name="Text Box 4">
            <a:extLst>
              <a:ext uri="{FF2B5EF4-FFF2-40B4-BE49-F238E27FC236}">
                <a16:creationId xmlns:a16="http://schemas.microsoft.com/office/drawing/2014/main" id="{5C04E8CB-D47B-4273-8105-F91D7F549935}"/>
              </a:ext>
            </a:extLst>
          </p:cNvPr>
          <p:cNvSpPr txBox="1">
            <a:spLocks noChangeArrowheads="1"/>
          </p:cNvSpPr>
          <p:nvPr/>
        </p:nvSpPr>
        <p:spPr bwMode="auto">
          <a:xfrm>
            <a:off x="2364954" y="1304445"/>
            <a:ext cx="7462092" cy="523220"/>
          </a:xfrm>
          <a:prstGeom prst="rect">
            <a:avLst/>
          </a:prstGeom>
          <a:noFill/>
          <a:ln w="12700">
            <a:noFill/>
            <a:miter lim="800000"/>
            <a:headEnd/>
            <a:tailEnd/>
          </a:ln>
        </p:spPr>
        <p:txBody>
          <a:bodyPr wrap="square">
            <a:spAutoFit/>
          </a:bodyPr>
          <a:lstStyle/>
          <a:p>
            <a:pPr algn="ctr">
              <a:spcBef>
                <a:spcPct val="50000"/>
              </a:spcBef>
            </a:pPr>
            <a:r>
              <a:rPr lang="en-US" sz="2800" dirty="0">
                <a:latin typeface="Arial" panose="020B0604020202020204" pitchFamily="34" charset="0"/>
              </a:rPr>
              <a:t>Polyacrylamide (PAM) - Floc Log Technology</a:t>
            </a:r>
          </a:p>
        </p:txBody>
      </p:sp>
      <p:sp>
        <p:nvSpPr>
          <p:cNvPr id="6" name="Title 1">
            <a:extLst>
              <a:ext uri="{FF2B5EF4-FFF2-40B4-BE49-F238E27FC236}">
                <a16:creationId xmlns:a16="http://schemas.microsoft.com/office/drawing/2014/main" id="{F1F0DFA8-290A-45F8-B855-53C99B26F5B4}"/>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494073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A2AFE96B-E72E-4845-A194-0709BE4300B6}"/>
              </a:ext>
            </a:extLst>
          </p:cNvPr>
          <p:cNvPicPr>
            <a:picLocks noChangeAspect="1" noChangeArrowheads="1"/>
          </p:cNvPicPr>
          <p:nvPr/>
        </p:nvPicPr>
        <p:blipFill>
          <a:blip r:embed="rId3" cstate="print"/>
          <a:srcRect/>
          <a:stretch>
            <a:fillRect/>
          </a:stretch>
        </p:blipFill>
        <p:spPr bwMode="auto">
          <a:xfrm>
            <a:off x="2371474" y="1271209"/>
            <a:ext cx="7449053" cy="5586791"/>
          </a:xfrm>
          <a:prstGeom prst="rect">
            <a:avLst/>
          </a:prstGeom>
          <a:noFill/>
          <a:ln w="9525">
            <a:noFill/>
            <a:miter lim="800000"/>
            <a:headEnd/>
            <a:tailEnd/>
          </a:ln>
        </p:spPr>
      </p:pic>
      <p:sp>
        <p:nvSpPr>
          <p:cNvPr id="7" name="Title 1">
            <a:extLst>
              <a:ext uri="{FF2B5EF4-FFF2-40B4-BE49-F238E27FC236}">
                <a16:creationId xmlns:a16="http://schemas.microsoft.com/office/drawing/2014/main" id="{2EA63F6C-3DC1-48DA-AB26-05ED99D8E02F}"/>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4139561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 ditch4">
            <a:extLst>
              <a:ext uri="{FF2B5EF4-FFF2-40B4-BE49-F238E27FC236}">
                <a16:creationId xmlns:a16="http://schemas.microsoft.com/office/drawing/2014/main" id="{CAEF4733-3C3D-4F4D-AD09-E1F5035A9793}"/>
              </a:ext>
            </a:extLst>
          </p:cNvPr>
          <p:cNvPicPr>
            <a:picLocks noChangeAspect="1" noChangeArrowheads="1"/>
          </p:cNvPicPr>
          <p:nvPr/>
        </p:nvPicPr>
        <p:blipFill>
          <a:blip r:embed="rId2" cstate="print"/>
          <a:srcRect/>
          <a:stretch>
            <a:fillRect/>
          </a:stretch>
        </p:blipFill>
        <p:spPr bwMode="auto">
          <a:xfrm>
            <a:off x="7999164" y="1318942"/>
            <a:ext cx="3811836" cy="2858877"/>
          </a:xfrm>
          <a:prstGeom prst="rect">
            <a:avLst/>
          </a:prstGeom>
          <a:ln>
            <a:noFill/>
          </a:ln>
          <a:effectLst>
            <a:outerShdw blurRad="190500" algn="tl" rotWithShape="0">
              <a:srgbClr val="000000">
                <a:alpha val="70000"/>
              </a:srgbClr>
            </a:outerShdw>
          </a:effectLst>
        </p:spPr>
      </p:pic>
      <p:sp>
        <p:nvSpPr>
          <p:cNvPr id="5" name="Text Box 4">
            <a:extLst>
              <a:ext uri="{FF2B5EF4-FFF2-40B4-BE49-F238E27FC236}">
                <a16:creationId xmlns:a16="http://schemas.microsoft.com/office/drawing/2014/main" id="{062ADED6-63AF-4593-9B68-23F9F5AB7AD9}"/>
              </a:ext>
            </a:extLst>
          </p:cNvPr>
          <p:cNvSpPr txBox="1">
            <a:spLocks noChangeArrowheads="1"/>
          </p:cNvSpPr>
          <p:nvPr/>
        </p:nvSpPr>
        <p:spPr bwMode="auto">
          <a:xfrm>
            <a:off x="4318218" y="4210476"/>
            <a:ext cx="7783285" cy="1938992"/>
          </a:xfrm>
          <a:prstGeom prst="rect">
            <a:avLst/>
          </a:prstGeom>
          <a:noFill/>
          <a:ln w="9525">
            <a:noFill/>
            <a:miter lim="800000"/>
            <a:headEnd/>
            <a:tailEnd/>
          </a:ln>
        </p:spPr>
        <p:txBody>
          <a:bodyPr wrap="square">
            <a:spAutoFit/>
          </a:bodyPr>
          <a:lstStyle/>
          <a:p>
            <a:pPr marL="288925" indent="-288925">
              <a:buFontTx/>
              <a:buChar char="•"/>
              <a:defRPr/>
            </a:pPr>
            <a:r>
              <a:rPr lang="en-US" sz="2400" dirty="0">
                <a:latin typeface="Arial" panose="020B0604020202020204" pitchFamily="34" charset="0"/>
              </a:rPr>
              <a:t>Direct discharge usually does not meet WQ standards</a:t>
            </a:r>
          </a:p>
          <a:p>
            <a:pPr marL="288925" indent="-288925">
              <a:buFontTx/>
              <a:buChar char="•"/>
              <a:defRPr/>
            </a:pPr>
            <a:r>
              <a:rPr lang="en-US" sz="2400" dirty="0">
                <a:latin typeface="Arial" panose="020B0604020202020204" pitchFamily="34" charset="0"/>
              </a:rPr>
              <a:t>Often results in compliance action by agencies</a:t>
            </a:r>
          </a:p>
          <a:p>
            <a:pPr marL="288925" indent="-288925">
              <a:buFontTx/>
              <a:buChar char="•"/>
              <a:defRPr/>
            </a:pPr>
            <a:r>
              <a:rPr lang="en-US" sz="2400" dirty="0">
                <a:latin typeface="Arial" panose="020B0604020202020204" pitchFamily="34" charset="0"/>
              </a:rPr>
              <a:t>Initially cheapest for contractor</a:t>
            </a:r>
          </a:p>
          <a:p>
            <a:pPr marL="288925" indent="-288925">
              <a:buFontTx/>
              <a:buChar char="•"/>
              <a:defRPr/>
            </a:pPr>
            <a:r>
              <a:rPr lang="en-US" sz="2400" dirty="0">
                <a:latin typeface="Arial" panose="020B0604020202020204" pitchFamily="34" charset="0"/>
              </a:rPr>
              <a:t>Most expensive to clean up </a:t>
            </a:r>
          </a:p>
          <a:p>
            <a:pPr marL="288925" indent="-288925">
              <a:buFontTx/>
              <a:buChar char="•"/>
              <a:defRPr/>
            </a:pPr>
            <a:r>
              <a:rPr lang="en-US" sz="2400" dirty="0">
                <a:latin typeface="Arial" panose="020B0604020202020204" pitchFamily="34" charset="0"/>
              </a:rPr>
              <a:t>Can be used as part of “treatment train”</a:t>
            </a:r>
          </a:p>
        </p:txBody>
      </p:sp>
      <p:sp>
        <p:nvSpPr>
          <p:cNvPr id="6" name="Rectangle 5">
            <a:extLst>
              <a:ext uri="{FF2B5EF4-FFF2-40B4-BE49-F238E27FC236}">
                <a16:creationId xmlns:a16="http://schemas.microsoft.com/office/drawing/2014/main" id="{3BD5047A-FC08-49AF-9C2F-628EE9AD92B4}"/>
              </a:ext>
            </a:extLst>
          </p:cNvPr>
          <p:cNvSpPr txBox="1">
            <a:spLocks noChangeArrowheads="1"/>
          </p:cNvSpPr>
          <p:nvPr/>
        </p:nvSpPr>
        <p:spPr>
          <a:xfrm>
            <a:off x="703236" y="1435447"/>
            <a:ext cx="6723036" cy="208578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defRPr/>
            </a:pPr>
            <a:r>
              <a:rPr lang="en-US" sz="3200" dirty="0">
                <a:latin typeface="Arial" panose="020B0604020202020204" pitchFamily="34" charset="0"/>
              </a:rPr>
              <a:t>Rim Ditch Systems</a:t>
            </a:r>
          </a:p>
          <a:p>
            <a:pPr marL="457200" indent="-457200">
              <a:buFont typeface="Arial" panose="020B0604020202020204" pitchFamily="34" charset="0"/>
              <a:buChar char="•"/>
              <a:defRPr/>
            </a:pPr>
            <a:r>
              <a:rPr lang="en-US" sz="2800" dirty="0">
                <a:latin typeface="Arial" panose="020B0604020202020204" pitchFamily="34" charset="0"/>
              </a:rPr>
              <a:t>Ditch surrounds work area and draws down groundwater</a:t>
            </a:r>
          </a:p>
          <a:p>
            <a:pPr>
              <a:defRPr/>
            </a:pPr>
            <a:endParaRPr lang="en-US" sz="3200" dirty="0">
              <a:latin typeface="Arial" panose="020B0604020202020204" pitchFamily="34" charset="0"/>
            </a:endParaRPr>
          </a:p>
        </p:txBody>
      </p:sp>
      <p:pic>
        <p:nvPicPr>
          <p:cNvPr id="8" name="Picture 7">
            <a:extLst>
              <a:ext uri="{FF2B5EF4-FFF2-40B4-BE49-F238E27FC236}">
                <a16:creationId xmlns:a16="http://schemas.microsoft.com/office/drawing/2014/main" id="{F34F3E7D-752D-4897-84FF-8D933D075ACD}"/>
              </a:ext>
            </a:extLst>
          </p:cNvPr>
          <p:cNvPicPr>
            <a:picLocks noChangeAspect="1"/>
          </p:cNvPicPr>
          <p:nvPr/>
        </p:nvPicPr>
        <p:blipFill rotWithShape="1">
          <a:blip r:embed="rId3">
            <a:extLst>
              <a:ext uri="{28A0092B-C50C-407E-A947-70E740481C1C}">
                <a14:useLocalDpi xmlns:a14="http://schemas.microsoft.com/office/drawing/2010/main" val="0"/>
              </a:ext>
            </a:extLst>
          </a:blip>
          <a:srcRect b="17533"/>
          <a:stretch/>
        </p:blipFill>
        <p:spPr>
          <a:xfrm>
            <a:off x="0" y="4210476"/>
            <a:ext cx="4285561" cy="2650645"/>
          </a:xfrm>
          <a:prstGeom prst="rect">
            <a:avLst/>
          </a:prstGeom>
          <a:ln>
            <a:noFill/>
          </a:ln>
          <a:effectLst>
            <a:outerShdw blurRad="190500" algn="tl" rotWithShape="0">
              <a:srgbClr val="000000">
                <a:alpha val="70000"/>
              </a:srgbClr>
            </a:outerShdw>
          </a:effectLst>
        </p:spPr>
      </p:pic>
      <p:sp>
        <p:nvSpPr>
          <p:cNvPr id="3" name="Rectangle 2">
            <a:extLst>
              <a:ext uri="{FF2B5EF4-FFF2-40B4-BE49-F238E27FC236}">
                <a16:creationId xmlns:a16="http://schemas.microsoft.com/office/drawing/2014/main" id="{03A46E31-F1CC-4075-8B0B-F2ACDBABDAF5}"/>
              </a:ext>
            </a:extLst>
          </p:cNvPr>
          <p:cNvSpPr/>
          <p:nvPr/>
        </p:nvSpPr>
        <p:spPr>
          <a:xfrm>
            <a:off x="2854272" y="3076830"/>
            <a:ext cx="4572000" cy="954107"/>
          </a:xfrm>
          <a:prstGeom prst="rect">
            <a:avLst/>
          </a:prstGeom>
        </p:spPr>
        <p:txBody>
          <a:bodyPr>
            <a:spAutoFit/>
          </a:bodyPr>
          <a:lstStyle/>
          <a:p>
            <a:pPr marL="288925" indent="-288925">
              <a:buFontTx/>
              <a:buChar char="•"/>
              <a:defRPr/>
            </a:pPr>
            <a:r>
              <a:rPr lang="en-US" sz="2800" b="1" dirty="0">
                <a:solidFill>
                  <a:srgbClr val="FF6600"/>
                </a:solidFill>
                <a:latin typeface="Arial" panose="020B0604020202020204" pitchFamily="34" charset="0"/>
              </a:rPr>
              <a:t>Poorest water quality (high turbidity, NTUs)!</a:t>
            </a:r>
          </a:p>
        </p:txBody>
      </p:sp>
      <p:sp>
        <p:nvSpPr>
          <p:cNvPr id="9" name="Title 1">
            <a:extLst>
              <a:ext uri="{FF2B5EF4-FFF2-40B4-BE49-F238E27FC236}">
                <a16:creationId xmlns:a16="http://schemas.microsoft.com/office/drawing/2014/main" id="{FE37D515-B7D6-4297-A15E-F8124E32076C}"/>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a:solidFill>
                  <a:schemeClr val="bg1"/>
                </a:solidFill>
                <a:latin typeface="Arial" panose="020B0604020202020204" pitchFamily="34" charset="0"/>
                <a:cs typeface="Arial" panose="020B0604020202020204" pitchFamily="34" charset="0"/>
              </a:rPr>
              <a:t>BMPs for Dewatering</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30357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a:extLst>
              <a:ext uri="{FF2B5EF4-FFF2-40B4-BE49-F238E27FC236}">
                <a16:creationId xmlns:a16="http://schemas.microsoft.com/office/drawing/2014/main" id="{5C3AF824-70AB-4E14-AAE8-9B37E7A081FE}"/>
              </a:ext>
            </a:extLst>
          </p:cNvPr>
          <p:cNvGraphicFramePr>
            <a:graphicFrameLocks noChangeAspect="1"/>
          </p:cNvGraphicFramePr>
          <p:nvPr/>
        </p:nvGraphicFramePr>
        <p:xfrm>
          <a:off x="5848350" y="3186114"/>
          <a:ext cx="495300" cy="485775"/>
        </p:xfrm>
        <a:graphic>
          <a:graphicData uri="http://schemas.openxmlformats.org/presentationml/2006/ole">
            <mc:AlternateContent xmlns:mc="http://schemas.openxmlformats.org/markup-compatibility/2006">
              <mc:Choice xmlns:v="urn:schemas-microsoft-com:vml" Requires="v">
                <p:oleObj name="Package" r:id="rId2" imgW="496111" imgH="486383" progId="Package">
                  <p:embed/>
                </p:oleObj>
              </mc:Choice>
              <mc:Fallback>
                <p:oleObj name="Package" r:id="rId2" imgW="496111" imgH="486383" progId="Package">
                  <p:embed/>
                  <p:pic>
                    <p:nvPicPr>
                      <p:cNvPr id="8194"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8350" y="3186114"/>
                        <a:ext cx="4953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 name="Picture 3">
            <a:extLst>
              <a:ext uri="{FF2B5EF4-FFF2-40B4-BE49-F238E27FC236}">
                <a16:creationId xmlns:a16="http://schemas.microsoft.com/office/drawing/2014/main" id="{F0A34402-8CE6-4251-9AE2-7243A6AC34DA}"/>
              </a:ext>
            </a:extLst>
          </p:cNvPr>
          <p:cNvPicPr>
            <a:picLocks noChangeAspect="1" noChangeArrowheads="1"/>
          </p:cNvPicPr>
          <p:nvPr/>
        </p:nvPicPr>
        <p:blipFill>
          <a:blip r:embed="rId4" cstate="print"/>
          <a:srcRect/>
          <a:stretch>
            <a:fillRect/>
          </a:stretch>
        </p:blipFill>
        <p:spPr bwMode="auto">
          <a:xfrm>
            <a:off x="4484913" y="1228914"/>
            <a:ext cx="7505447" cy="5629085"/>
          </a:xfrm>
          <a:prstGeom prst="rect">
            <a:avLst/>
          </a:prstGeom>
          <a:noFill/>
          <a:ln w="9525">
            <a:noFill/>
            <a:miter lim="800000"/>
            <a:headEnd/>
            <a:tailEnd/>
          </a:ln>
        </p:spPr>
      </p:pic>
      <p:sp>
        <p:nvSpPr>
          <p:cNvPr id="6" name="Text Box 4">
            <a:extLst>
              <a:ext uri="{FF2B5EF4-FFF2-40B4-BE49-F238E27FC236}">
                <a16:creationId xmlns:a16="http://schemas.microsoft.com/office/drawing/2014/main" id="{C0A04802-E1DB-477C-9F78-DEF5AE8FDE78}"/>
              </a:ext>
            </a:extLst>
          </p:cNvPr>
          <p:cNvSpPr txBox="1">
            <a:spLocks noChangeArrowheads="1"/>
          </p:cNvSpPr>
          <p:nvPr/>
        </p:nvSpPr>
        <p:spPr bwMode="auto">
          <a:xfrm>
            <a:off x="5162804" y="6011219"/>
            <a:ext cx="5573232" cy="461665"/>
          </a:xfrm>
          <a:prstGeom prst="rect">
            <a:avLst/>
          </a:prstGeom>
          <a:solidFill>
            <a:schemeClr val="bg1"/>
          </a:solidFill>
          <a:ln w="12700">
            <a:noFill/>
            <a:miter lim="800000"/>
            <a:headEnd/>
            <a:tailEnd/>
          </a:ln>
        </p:spPr>
        <p:txBody>
          <a:bodyPr wrap="square">
            <a:spAutoFit/>
          </a:bodyPr>
          <a:lstStyle/>
          <a:p>
            <a:pPr algn="ctr">
              <a:spcBef>
                <a:spcPct val="50000"/>
              </a:spcBef>
            </a:pPr>
            <a:r>
              <a:rPr lang="en-US" sz="2400" dirty="0">
                <a:latin typeface="Arial" panose="020B0604020202020204" pitchFamily="34" charset="0"/>
              </a:rPr>
              <a:t>Grit Pit For Heavy Sediment</a:t>
            </a:r>
          </a:p>
        </p:txBody>
      </p:sp>
      <p:sp>
        <p:nvSpPr>
          <p:cNvPr id="7" name="TextBox 6">
            <a:extLst>
              <a:ext uri="{FF2B5EF4-FFF2-40B4-BE49-F238E27FC236}">
                <a16:creationId xmlns:a16="http://schemas.microsoft.com/office/drawing/2014/main" id="{8EA41566-5389-4D93-9405-2A20013E995D}"/>
              </a:ext>
            </a:extLst>
          </p:cNvPr>
          <p:cNvSpPr txBox="1"/>
          <p:nvPr/>
        </p:nvSpPr>
        <p:spPr>
          <a:xfrm>
            <a:off x="743454" y="2100204"/>
            <a:ext cx="3741460" cy="523220"/>
          </a:xfrm>
          <a:prstGeom prst="rect">
            <a:avLst/>
          </a:prstGeom>
          <a:noFill/>
        </p:spPr>
        <p:txBody>
          <a:bodyPr wrap="square" rtlCol="0">
            <a:spAutoFit/>
          </a:bodyPr>
          <a:lstStyle/>
          <a:p>
            <a:r>
              <a:rPr lang="en-US" sz="2800" dirty="0">
                <a:solidFill>
                  <a:schemeClr val="tx1">
                    <a:alpha val="98000"/>
                  </a:schemeClr>
                </a:solidFill>
                <a:effectLst>
                  <a:outerShdw blurRad="38100" dist="38100" dir="2700000" algn="tl">
                    <a:srgbClr val="000000">
                      <a:alpha val="43137"/>
                    </a:srgbClr>
                  </a:outerShdw>
                </a:effectLst>
                <a:latin typeface="Arial" panose="020B0604020202020204" pitchFamily="34" charset="0"/>
              </a:rPr>
              <a:t>Baffle Grid System</a:t>
            </a:r>
          </a:p>
        </p:txBody>
      </p:sp>
      <p:sp>
        <p:nvSpPr>
          <p:cNvPr id="8" name="Title 1">
            <a:extLst>
              <a:ext uri="{FF2B5EF4-FFF2-40B4-BE49-F238E27FC236}">
                <a16:creationId xmlns:a16="http://schemas.microsoft.com/office/drawing/2014/main" id="{FA3BCFEF-31E9-4D16-B593-F0CCB572D185}"/>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2310564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6B6DD4-B95A-4D73-AB45-66E0AC165DC6}"/>
              </a:ext>
            </a:extLst>
          </p:cNvPr>
          <p:cNvPicPr>
            <a:picLocks noChangeAspect="1"/>
          </p:cNvPicPr>
          <p:nvPr/>
        </p:nvPicPr>
        <p:blipFill>
          <a:blip r:embed="rId2"/>
          <a:stretch>
            <a:fillRect/>
          </a:stretch>
        </p:blipFill>
        <p:spPr>
          <a:xfrm>
            <a:off x="1524000" y="1338327"/>
            <a:ext cx="9144000" cy="5519673"/>
          </a:xfrm>
          <a:prstGeom prst="rect">
            <a:avLst/>
          </a:prstGeom>
        </p:spPr>
      </p:pic>
      <p:sp>
        <p:nvSpPr>
          <p:cNvPr id="5" name="Title 1">
            <a:extLst>
              <a:ext uri="{FF2B5EF4-FFF2-40B4-BE49-F238E27FC236}">
                <a16:creationId xmlns:a16="http://schemas.microsoft.com/office/drawing/2014/main" id="{2914F5A3-24BC-401B-B5B0-2E975D49AAFA}"/>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1465220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24FBE9-E288-44E8-9B71-7328544EA88F}"/>
              </a:ext>
            </a:extLst>
          </p:cNvPr>
          <p:cNvPicPr>
            <a:picLocks noChangeAspect="1"/>
          </p:cNvPicPr>
          <p:nvPr/>
        </p:nvPicPr>
        <p:blipFill>
          <a:blip r:embed="rId2"/>
          <a:stretch>
            <a:fillRect/>
          </a:stretch>
        </p:blipFill>
        <p:spPr>
          <a:xfrm>
            <a:off x="1524000" y="1321074"/>
            <a:ext cx="9144000" cy="5536926"/>
          </a:xfrm>
          <a:prstGeom prst="rect">
            <a:avLst/>
          </a:prstGeom>
        </p:spPr>
      </p:pic>
      <p:sp>
        <p:nvSpPr>
          <p:cNvPr id="4" name="Title 1">
            <a:extLst>
              <a:ext uri="{FF2B5EF4-FFF2-40B4-BE49-F238E27FC236}">
                <a16:creationId xmlns:a16="http://schemas.microsoft.com/office/drawing/2014/main" id="{0060FB5C-B852-420B-8D32-D5B4D07E448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5069879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C7D6833-F1F7-4230-B4AA-99E2EC0D480B}"/>
              </a:ext>
            </a:extLst>
          </p:cNvPr>
          <p:cNvPicPr>
            <a:picLocks noChangeAspect="1"/>
          </p:cNvPicPr>
          <p:nvPr/>
        </p:nvPicPr>
        <p:blipFill>
          <a:blip r:embed="rId2"/>
          <a:stretch>
            <a:fillRect/>
          </a:stretch>
        </p:blipFill>
        <p:spPr>
          <a:xfrm>
            <a:off x="1524000" y="1338328"/>
            <a:ext cx="9144000" cy="5519673"/>
          </a:xfrm>
          <a:prstGeom prst="rect">
            <a:avLst/>
          </a:prstGeom>
        </p:spPr>
      </p:pic>
      <p:sp>
        <p:nvSpPr>
          <p:cNvPr id="4" name="Title 1">
            <a:extLst>
              <a:ext uri="{FF2B5EF4-FFF2-40B4-BE49-F238E27FC236}">
                <a16:creationId xmlns:a16="http://schemas.microsoft.com/office/drawing/2014/main" id="{20F5ED93-9113-41A2-8E83-9C4D25FDFE38}"/>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8595460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CD340EF-1EBA-4FD1-BE50-FBCA95D27C05}"/>
              </a:ext>
            </a:extLst>
          </p:cNvPr>
          <p:cNvPicPr>
            <a:picLocks noChangeAspect="1"/>
          </p:cNvPicPr>
          <p:nvPr/>
        </p:nvPicPr>
        <p:blipFill>
          <a:blip r:embed="rId2"/>
          <a:stretch>
            <a:fillRect/>
          </a:stretch>
        </p:blipFill>
        <p:spPr>
          <a:xfrm>
            <a:off x="1524000" y="1303822"/>
            <a:ext cx="9144000" cy="5554179"/>
          </a:xfrm>
          <a:prstGeom prst="rect">
            <a:avLst/>
          </a:prstGeom>
        </p:spPr>
      </p:pic>
      <p:sp>
        <p:nvSpPr>
          <p:cNvPr id="4" name="Title 1">
            <a:extLst>
              <a:ext uri="{FF2B5EF4-FFF2-40B4-BE49-F238E27FC236}">
                <a16:creationId xmlns:a16="http://schemas.microsoft.com/office/drawing/2014/main" id="{2A4201EC-4BBF-471D-92A8-DD1722850783}"/>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22034548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A26FDC1-C30C-49F2-8929-509967225555}"/>
              </a:ext>
            </a:extLst>
          </p:cNvPr>
          <p:cNvPicPr>
            <a:picLocks noChangeAspect="1"/>
          </p:cNvPicPr>
          <p:nvPr/>
        </p:nvPicPr>
        <p:blipFill>
          <a:blip r:embed="rId2"/>
          <a:stretch>
            <a:fillRect/>
          </a:stretch>
        </p:blipFill>
        <p:spPr>
          <a:xfrm>
            <a:off x="1524000" y="1312448"/>
            <a:ext cx="9144000" cy="5545552"/>
          </a:xfrm>
          <a:prstGeom prst="rect">
            <a:avLst/>
          </a:prstGeom>
        </p:spPr>
      </p:pic>
      <p:sp>
        <p:nvSpPr>
          <p:cNvPr id="4" name="Title 1">
            <a:extLst>
              <a:ext uri="{FF2B5EF4-FFF2-40B4-BE49-F238E27FC236}">
                <a16:creationId xmlns:a16="http://schemas.microsoft.com/office/drawing/2014/main" id="{4D9FA281-BB70-43BE-832B-4280057B7131}"/>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39524459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baffle grid20">
            <a:extLst>
              <a:ext uri="{FF2B5EF4-FFF2-40B4-BE49-F238E27FC236}">
                <a16:creationId xmlns:a16="http://schemas.microsoft.com/office/drawing/2014/main" id="{5698B7FC-3E96-425C-9C57-C180B436E1E5}"/>
              </a:ext>
            </a:extLst>
          </p:cNvPr>
          <p:cNvPicPr>
            <a:picLocks noChangeAspect="1" noChangeArrowheads="1"/>
          </p:cNvPicPr>
          <p:nvPr/>
        </p:nvPicPr>
        <p:blipFill>
          <a:blip r:embed="rId2" cstate="print"/>
          <a:srcRect/>
          <a:stretch>
            <a:fillRect/>
          </a:stretch>
        </p:blipFill>
        <p:spPr bwMode="auto">
          <a:xfrm>
            <a:off x="1835574" y="3780278"/>
            <a:ext cx="4041752" cy="3077722"/>
          </a:xfrm>
          <a:prstGeom prst="rect">
            <a:avLst/>
          </a:prstGeom>
          <a:noFill/>
          <a:ln w="9525">
            <a:noFill/>
            <a:miter lim="800000"/>
            <a:headEnd/>
            <a:tailEnd/>
          </a:ln>
        </p:spPr>
      </p:pic>
      <p:pic>
        <p:nvPicPr>
          <p:cNvPr id="5" name="Picture 3" descr="APS9">
            <a:extLst>
              <a:ext uri="{FF2B5EF4-FFF2-40B4-BE49-F238E27FC236}">
                <a16:creationId xmlns:a16="http://schemas.microsoft.com/office/drawing/2014/main" id="{EABABDB3-06F3-42EE-B384-6749DB1AE5FF}"/>
              </a:ext>
            </a:extLst>
          </p:cNvPr>
          <p:cNvPicPr>
            <a:picLocks noChangeAspect="1" noChangeArrowheads="1"/>
          </p:cNvPicPr>
          <p:nvPr/>
        </p:nvPicPr>
        <p:blipFill>
          <a:blip r:embed="rId3" cstate="print"/>
          <a:srcRect/>
          <a:stretch>
            <a:fillRect/>
          </a:stretch>
        </p:blipFill>
        <p:spPr bwMode="auto">
          <a:xfrm>
            <a:off x="1835574" y="2066289"/>
            <a:ext cx="4041752" cy="2161505"/>
          </a:xfrm>
          <a:prstGeom prst="rect">
            <a:avLst/>
          </a:prstGeom>
          <a:noFill/>
          <a:ln w="9525">
            <a:noFill/>
            <a:miter lim="800000"/>
            <a:headEnd/>
            <a:tailEnd/>
          </a:ln>
        </p:spPr>
      </p:pic>
      <p:sp>
        <p:nvSpPr>
          <p:cNvPr id="8" name="Text Box 7">
            <a:extLst>
              <a:ext uri="{FF2B5EF4-FFF2-40B4-BE49-F238E27FC236}">
                <a16:creationId xmlns:a16="http://schemas.microsoft.com/office/drawing/2014/main" id="{CDF3A53C-1C8A-42E4-9B2B-0C7923BFE809}"/>
              </a:ext>
            </a:extLst>
          </p:cNvPr>
          <p:cNvSpPr txBox="1">
            <a:spLocks noChangeArrowheads="1"/>
          </p:cNvSpPr>
          <p:nvPr/>
        </p:nvSpPr>
        <p:spPr bwMode="auto">
          <a:xfrm>
            <a:off x="1709056" y="1139087"/>
            <a:ext cx="8773887" cy="892552"/>
          </a:xfrm>
          <a:prstGeom prst="rect">
            <a:avLst/>
          </a:prstGeom>
          <a:noFill/>
          <a:ln w="9525">
            <a:noFill/>
            <a:miter lim="800000"/>
            <a:headEnd/>
            <a:tailEnd/>
          </a:ln>
        </p:spPr>
        <p:txBody>
          <a:bodyPr wrap="square">
            <a:spAutoFit/>
          </a:bodyPr>
          <a:lstStyle/>
          <a:p>
            <a:pPr>
              <a:spcBef>
                <a:spcPct val="50000"/>
              </a:spcBef>
            </a:pPr>
            <a:r>
              <a:rPr lang="en-US" sz="2600" dirty="0">
                <a:latin typeface="Arial" panose="020B0604020202020204" pitchFamily="34" charset="0"/>
              </a:rPr>
              <a:t>Water Clarification: Treatment Ditches using Baffle Grid and Mixing Trough with PAM</a:t>
            </a:r>
          </a:p>
        </p:txBody>
      </p:sp>
      <p:graphicFrame>
        <p:nvGraphicFramePr>
          <p:cNvPr id="9" name="Object 8">
            <a:extLst>
              <a:ext uri="{FF2B5EF4-FFF2-40B4-BE49-F238E27FC236}">
                <a16:creationId xmlns:a16="http://schemas.microsoft.com/office/drawing/2014/main" id="{BFD5E234-1A6A-4638-B410-EC87448CF245}"/>
              </a:ext>
            </a:extLst>
          </p:cNvPr>
          <p:cNvGraphicFramePr>
            <a:graphicFrameLocks noChangeAspect="1"/>
          </p:cNvGraphicFramePr>
          <p:nvPr>
            <p:extLst>
              <p:ext uri="{D42A27DB-BD31-4B8C-83A1-F6EECF244321}">
                <p14:modId xmlns:p14="http://schemas.microsoft.com/office/powerpoint/2010/main" val="342239130"/>
              </p:ext>
            </p:extLst>
          </p:nvPr>
        </p:nvGraphicFramePr>
        <p:xfrm>
          <a:off x="6010274" y="4262445"/>
          <a:ext cx="4453189" cy="2595557"/>
        </p:xfrm>
        <a:graphic>
          <a:graphicData uri="http://schemas.openxmlformats.org/presentationml/2006/ole">
            <mc:AlternateContent xmlns:mc="http://schemas.openxmlformats.org/markup-compatibility/2006">
              <mc:Choice xmlns:v="urn:schemas-microsoft-com:vml" Requires="v">
                <p:oleObj name="Photo Editor Photo" r:id="rId4" imgW="4734586" imgH="3572374" progId="">
                  <p:embed/>
                </p:oleObj>
              </mc:Choice>
              <mc:Fallback>
                <p:oleObj name="Photo Editor Photo" r:id="rId4" imgW="4734586" imgH="3572374" progId="">
                  <p:embed/>
                  <p:pic>
                    <p:nvPicPr>
                      <p:cNvPr id="14338"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0274" y="4262445"/>
                        <a:ext cx="4453189" cy="2595557"/>
                      </a:xfrm>
                      <a:prstGeom prst="rect">
                        <a:avLst/>
                      </a:prstGeom>
                      <a:noFill/>
                      <a:ln>
                        <a:noFill/>
                      </a:ln>
                      <a:effectLst/>
                    </p:spPr>
                  </p:pic>
                </p:oleObj>
              </mc:Fallback>
            </mc:AlternateContent>
          </a:graphicData>
        </a:graphic>
      </p:graphicFrame>
      <p:pic>
        <p:nvPicPr>
          <p:cNvPr id="6" name="Picture 4" descr="APS6">
            <a:extLst>
              <a:ext uri="{FF2B5EF4-FFF2-40B4-BE49-F238E27FC236}">
                <a16:creationId xmlns:a16="http://schemas.microsoft.com/office/drawing/2014/main" id="{71364B28-E022-4774-80EA-657D2475D359}"/>
              </a:ext>
            </a:extLst>
          </p:cNvPr>
          <p:cNvPicPr>
            <a:picLocks noChangeAspect="1" noChangeArrowheads="1"/>
          </p:cNvPicPr>
          <p:nvPr/>
        </p:nvPicPr>
        <p:blipFill>
          <a:blip r:embed="rId6" cstate="print"/>
          <a:srcRect/>
          <a:stretch>
            <a:fillRect/>
          </a:stretch>
        </p:blipFill>
        <p:spPr bwMode="auto">
          <a:xfrm>
            <a:off x="6010273" y="2066289"/>
            <a:ext cx="4453189" cy="2161505"/>
          </a:xfrm>
          <a:prstGeom prst="rect">
            <a:avLst/>
          </a:prstGeom>
          <a:noFill/>
          <a:ln w="9525">
            <a:noFill/>
            <a:miter lim="800000"/>
            <a:headEnd/>
            <a:tailEnd/>
          </a:ln>
        </p:spPr>
      </p:pic>
      <p:sp>
        <p:nvSpPr>
          <p:cNvPr id="11" name="Title 1">
            <a:extLst>
              <a:ext uri="{FF2B5EF4-FFF2-40B4-BE49-F238E27FC236}">
                <a16:creationId xmlns:a16="http://schemas.microsoft.com/office/drawing/2014/main" id="{0B73EBD8-D8DA-4AFF-A76F-945383B655E1}"/>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23687393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5232F43-71B0-4A84-8D6F-932196930D61}"/>
              </a:ext>
            </a:extLst>
          </p:cNvPr>
          <p:cNvSpPr txBox="1">
            <a:spLocks noChangeArrowheads="1"/>
          </p:cNvSpPr>
          <p:nvPr/>
        </p:nvSpPr>
        <p:spPr>
          <a:xfrm>
            <a:off x="1981200" y="1216152"/>
            <a:ext cx="8229600" cy="685546"/>
          </a:xfrm>
          <a:prstGeom prst="rect">
            <a:avLst/>
          </a:prstGeom>
          <a:noFill/>
        </p:spPr>
        <p:txBody>
          <a:bodyPr tIns="0" bIns="0" anchor="b" anchorCtr="0">
            <a:noAutofit/>
          </a:bodyPr>
          <a:lstStyle>
            <a:lvl1pPr algn="ctr" defTabSz="914400" rtl="0" eaLnBrk="1" latinLnBrk="0" hangingPunct="1">
              <a:lnSpc>
                <a:spcPct val="100000"/>
              </a:lnSpc>
              <a:spcBef>
                <a:spcPct val="0"/>
              </a:spcBef>
              <a:buNone/>
              <a:defRPr sz="4000" b="1" kern="1200">
                <a:solidFill>
                  <a:schemeClr val="accent6"/>
                </a:solidFill>
                <a:latin typeface="Franklin Gothic Demi" panose="020B0703020102020204" pitchFamily="34" charset="0"/>
                <a:ea typeface="+mj-ea"/>
                <a:cs typeface="Arial" panose="020B0604020202020204" pitchFamily="34" charset="0"/>
              </a:defRPr>
            </a:lvl1pPr>
          </a:lstStyle>
          <a:p>
            <a:r>
              <a:rPr lang="en-US" sz="3200" dirty="0">
                <a:solidFill>
                  <a:schemeClr val="tx1"/>
                </a:solidFill>
                <a:latin typeface="Arial" panose="020B0604020202020204" pitchFamily="34" charset="0"/>
              </a:rPr>
              <a:t>Additional Treatment Systems</a:t>
            </a:r>
          </a:p>
        </p:txBody>
      </p:sp>
      <p:pic>
        <p:nvPicPr>
          <p:cNvPr id="5" name="Picture 5" descr="PAM flume">
            <a:extLst>
              <a:ext uri="{FF2B5EF4-FFF2-40B4-BE49-F238E27FC236}">
                <a16:creationId xmlns:a16="http://schemas.microsoft.com/office/drawing/2014/main" id="{D91DBF7C-F547-4E6D-BA83-7BC22863D80F}"/>
              </a:ext>
            </a:extLst>
          </p:cNvPr>
          <p:cNvPicPr>
            <a:picLocks noChangeAspect="1" noChangeArrowheads="1"/>
          </p:cNvPicPr>
          <p:nvPr/>
        </p:nvPicPr>
        <p:blipFill rotWithShape="1">
          <a:blip r:embed="rId2" cstate="print"/>
          <a:srcRect b="18306"/>
          <a:stretch/>
        </p:blipFill>
        <p:spPr bwMode="auto">
          <a:xfrm>
            <a:off x="5965647" y="1978763"/>
            <a:ext cx="5930456" cy="4751294"/>
          </a:xfrm>
          <a:prstGeom prst="rect">
            <a:avLst/>
          </a:prstGeom>
          <a:noFill/>
          <a:ln w="9525">
            <a:noFill/>
            <a:miter lim="800000"/>
            <a:headEnd/>
            <a:tailEnd/>
          </a:ln>
        </p:spPr>
      </p:pic>
      <p:pic>
        <p:nvPicPr>
          <p:cNvPr id="6" name="Picture 4" descr="PAM Treatment Train1">
            <a:extLst>
              <a:ext uri="{FF2B5EF4-FFF2-40B4-BE49-F238E27FC236}">
                <a16:creationId xmlns:a16="http://schemas.microsoft.com/office/drawing/2014/main" id="{3D39AEA6-C22F-4E90-A687-A8955DF1EFC7}"/>
              </a:ext>
            </a:extLst>
          </p:cNvPr>
          <p:cNvPicPr>
            <a:picLocks noChangeAspect="1" noChangeArrowheads="1"/>
          </p:cNvPicPr>
          <p:nvPr/>
        </p:nvPicPr>
        <p:blipFill rotWithShape="1">
          <a:blip r:embed="rId3" cstate="print"/>
          <a:srcRect b="17075"/>
          <a:stretch/>
        </p:blipFill>
        <p:spPr bwMode="auto">
          <a:xfrm>
            <a:off x="315686" y="1978763"/>
            <a:ext cx="5649962" cy="4751294"/>
          </a:xfrm>
          <a:prstGeom prst="rect">
            <a:avLst/>
          </a:prstGeom>
          <a:noFill/>
          <a:ln w="9525">
            <a:noFill/>
            <a:miter lim="800000"/>
            <a:headEnd/>
            <a:tailEnd/>
          </a:ln>
        </p:spPr>
      </p:pic>
      <p:sp>
        <p:nvSpPr>
          <p:cNvPr id="7" name="Title 1">
            <a:extLst>
              <a:ext uri="{FF2B5EF4-FFF2-40B4-BE49-F238E27FC236}">
                <a16:creationId xmlns:a16="http://schemas.microsoft.com/office/drawing/2014/main" id="{9604C60A-C317-4358-A67D-775E230EF677}"/>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249919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3D93579F-699B-46A2-A399-13601415EA5C}"/>
              </a:ext>
            </a:extLst>
          </p:cNvPr>
          <p:cNvSpPr txBox="1">
            <a:spLocks noChangeArrowheads="1"/>
          </p:cNvSpPr>
          <p:nvPr/>
        </p:nvSpPr>
        <p:spPr>
          <a:xfrm>
            <a:off x="3279434" y="1288363"/>
            <a:ext cx="6045200" cy="74676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3200" dirty="0">
                <a:latin typeface="Arial" panose="020B0604020202020204" pitchFamily="34" charset="0"/>
              </a:rPr>
              <a:t>CTS-2 </a:t>
            </a:r>
            <a:r>
              <a:rPr lang="en-US" sz="2800" dirty="0">
                <a:latin typeface="Arial" panose="020B0604020202020204" pitchFamily="34" charset="0"/>
              </a:rPr>
              <a:t>Batch</a:t>
            </a:r>
            <a:r>
              <a:rPr lang="en-US" sz="3200" dirty="0">
                <a:latin typeface="Arial" panose="020B0604020202020204" pitchFamily="34" charset="0"/>
              </a:rPr>
              <a:t> Treatment</a:t>
            </a:r>
          </a:p>
        </p:txBody>
      </p:sp>
      <p:sp>
        <p:nvSpPr>
          <p:cNvPr id="6" name="Rectangle 4">
            <a:extLst>
              <a:ext uri="{FF2B5EF4-FFF2-40B4-BE49-F238E27FC236}">
                <a16:creationId xmlns:a16="http://schemas.microsoft.com/office/drawing/2014/main" id="{F616AFF6-1899-4CC3-985B-BBA256E97A18}"/>
              </a:ext>
            </a:extLst>
          </p:cNvPr>
          <p:cNvSpPr>
            <a:spLocks noChangeArrowheads="1"/>
          </p:cNvSpPr>
          <p:nvPr/>
        </p:nvSpPr>
        <p:spPr bwMode="auto">
          <a:xfrm>
            <a:off x="1600201" y="5574168"/>
            <a:ext cx="8991599" cy="757130"/>
          </a:xfrm>
          <a:prstGeom prst="rect">
            <a:avLst/>
          </a:prstGeom>
          <a:noFill/>
          <a:ln w="9525">
            <a:noFill/>
            <a:miter lim="800000"/>
            <a:headEnd/>
            <a:tailEnd/>
          </a:ln>
        </p:spPr>
        <p:txBody>
          <a:bodyPr wrap="square">
            <a:spAutoFit/>
          </a:bodyPr>
          <a:lstStyle/>
          <a:p>
            <a:pPr>
              <a:lnSpc>
                <a:spcPct val="90000"/>
              </a:lnSpc>
              <a:buFont typeface="Monotype Sorts" pitchFamily="2" charset="2"/>
              <a:buNone/>
            </a:pPr>
            <a:r>
              <a:rPr lang="en-US" sz="2400" b="1" i="1" u="sng" dirty="0">
                <a:solidFill>
                  <a:schemeClr val="accent6"/>
                </a:solidFill>
                <a:latin typeface="Arial" panose="020B0604020202020204" pitchFamily="34" charset="0"/>
              </a:rPr>
              <a:t>Purpose:</a:t>
            </a:r>
            <a:r>
              <a:rPr lang="en-US" sz="2400" dirty="0">
                <a:solidFill>
                  <a:schemeClr val="accent5"/>
                </a:solidFill>
                <a:latin typeface="Arial" panose="020B0604020202020204" pitchFamily="34" charset="0"/>
              </a:rPr>
              <a:t> </a:t>
            </a:r>
            <a:r>
              <a:rPr lang="en-US" sz="2400" dirty="0">
                <a:latin typeface="Arial" panose="020B0604020202020204" pitchFamily="34" charset="0"/>
              </a:rPr>
              <a:t>chemical treatment of turbid water using ponds or portable, trailer-mounted tanks. </a:t>
            </a:r>
          </a:p>
        </p:txBody>
      </p:sp>
      <p:pic>
        <p:nvPicPr>
          <p:cNvPr id="8" name="Picture 1">
            <a:extLst>
              <a:ext uri="{FF2B5EF4-FFF2-40B4-BE49-F238E27FC236}">
                <a16:creationId xmlns:a16="http://schemas.microsoft.com/office/drawing/2014/main" id="{16896BBC-BA68-4B7E-9429-B8EEB132029B}"/>
              </a:ext>
            </a:extLst>
          </p:cNvPr>
          <p:cNvPicPr>
            <a:picLocks noChangeAspect="1" noChangeArrowheads="1"/>
          </p:cNvPicPr>
          <p:nvPr/>
        </p:nvPicPr>
        <p:blipFill>
          <a:blip r:embed="rId2" cstate="print"/>
          <a:srcRect/>
          <a:stretch>
            <a:fillRect/>
          </a:stretch>
        </p:blipFill>
        <p:spPr bwMode="auto">
          <a:xfrm>
            <a:off x="1447800" y="1863366"/>
            <a:ext cx="4854234" cy="3627570"/>
          </a:xfrm>
          <a:prstGeom prst="rect">
            <a:avLst/>
          </a:prstGeom>
          <a:noFill/>
          <a:ln w="12700">
            <a:noFill/>
            <a:miter lim="800000"/>
            <a:headEnd/>
            <a:tailEnd/>
          </a:ln>
        </p:spPr>
      </p:pic>
      <p:pic>
        <p:nvPicPr>
          <p:cNvPr id="9" name="Picture 7">
            <a:extLst>
              <a:ext uri="{FF2B5EF4-FFF2-40B4-BE49-F238E27FC236}">
                <a16:creationId xmlns:a16="http://schemas.microsoft.com/office/drawing/2014/main" id="{AB3E465E-6867-4769-9655-E80A56077B28}"/>
              </a:ext>
            </a:extLst>
          </p:cNvPr>
          <p:cNvPicPr>
            <a:picLocks noChangeAspect="1" noChangeArrowheads="1"/>
          </p:cNvPicPr>
          <p:nvPr/>
        </p:nvPicPr>
        <p:blipFill>
          <a:blip r:embed="rId3" cstate="print"/>
          <a:srcRect/>
          <a:stretch>
            <a:fillRect/>
          </a:stretch>
        </p:blipFill>
        <p:spPr bwMode="auto">
          <a:xfrm>
            <a:off x="6344555" y="2037975"/>
            <a:ext cx="4595587" cy="3452962"/>
          </a:xfrm>
          <a:prstGeom prst="rect">
            <a:avLst/>
          </a:prstGeom>
          <a:solidFill>
            <a:srgbClr val="CC6600"/>
          </a:solidFill>
          <a:ln w="19050">
            <a:solidFill>
              <a:schemeClr val="bg1"/>
            </a:solidFill>
            <a:miter lim="800000"/>
            <a:headEnd/>
            <a:tailEnd/>
          </a:ln>
        </p:spPr>
      </p:pic>
      <p:sp>
        <p:nvSpPr>
          <p:cNvPr id="7" name="Title 1">
            <a:extLst>
              <a:ext uri="{FF2B5EF4-FFF2-40B4-BE49-F238E27FC236}">
                <a16:creationId xmlns:a16="http://schemas.microsoft.com/office/drawing/2014/main" id="{EB4C5AFC-5C35-4AC0-A55F-F3CE671B03D2}"/>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4219119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6">
            <a:extLst>
              <a:ext uri="{FF2B5EF4-FFF2-40B4-BE49-F238E27FC236}">
                <a16:creationId xmlns:a16="http://schemas.microsoft.com/office/drawing/2014/main" id="{AE7260A1-29C6-4E42-95F9-14C508F9E0C9}"/>
              </a:ext>
            </a:extLst>
          </p:cNvPr>
          <p:cNvGrpSpPr>
            <a:grpSpLocks/>
          </p:cNvGrpSpPr>
          <p:nvPr/>
        </p:nvGrpSpPr>
        <p:grpSpPr bwMode="auto">
          <a:xfrm flipH="1">
            <a:off x="3624264" y="3236672"/>
            <a:ext cx="3846513" cy="615950"/>
            <a:chOff x="816" y="1728"/>
            <a:chExt cx="4320" cy="1776"/>
          </a:xfrm>
        </p:grpSpPr>
        <p:sp>
          <p:nvSpPr>
            <p:cNvPr id="8" name="Rectangle 2" descr="Woven mat">
              <a:extLst>
                <a:ext uri="{FF2B5EF4-FFF2-40B4-BE49-F238E27FC236}">
                  <a16:creationId xmlns:a16="http://schemas.microsoft.com/office/drawing/2014/main" id="{8232E437-9C45-4826-911F-C7480F6A8FC0}"/>
                </a:ext>
              </a:extLst>
            </p:cNvPr>
            <p:cNvSpPr>
              <a:spLocks noChangeArrowheads="1"/>
            </p:cNvSpPr>
            <p:nvPr/>
          </p:nvSpPr>
          <p:spPr bwMode="auto">
            <a:xfrm>
              <a:off x="816" y="1728"/>
              <a:ext cx="3264" cy="1776"/>
            </a:xfrm>
            <a:prstGeom prst="rect">
              <a:avLst/>
            </a:prstGeom>
            <a:blipFill dpi="0" rotWithShape="0">
              <a:blip r:embed="rId2" cstate="print"/>
              <a:srcRect/>
              <a:tile tx="0" ty="0" sx="100000" sy="100000" flip="none" algn="tl"/>
            </a:blipFill>
            <a:ln w="9525">
              <a:solidFill>
                <a:schemeClr val="tx1"/>
              </a:solidFill>
              <a:miter lim="800000"/>
              <a:headEnd/>
              <a:tailEnd/>
            </a:ln>
          </p:spPr>
          <p:txBody>
            <a:bodyPr wrap="none" anchor="ctr"/>
            <a:lstStyle/>
            <a:p>
              <a:endParaRPr lang="en-US" dirty="0">
                <a:latin typeface="Arial" panose="020B0604020202020204" pitchFamily="34" charset="0"/>
              </a:endParaRPr>
            </a:p>
          </p:txBody>
        </p:sp>
        <p:sp>
          <p:nvSpPr>
            <p:cNvPr id="9" name="Rectangle 4">
              <a:extLst>
                <a:ext uri="{FF2B5EF4-FFF2-40B4-BE49-F238E27FC236}">
                  <a16:creationId xmlns:a16="http://schemas.microsoft.com/office/drawing/2014/main" id="{FCFC4AE7-E448-4954-8BC7-1B4CC3015F07}"/>
                </a:ext>
              </a:extLst>
            </p:cNvPr>
            <p:cNvSpPr>
              <a:spLocks noChangeArrowheads="1"/>
            </p:cNvSpPr>
            <p:nvPr/>
          </p:nvSpPr>
          <p:spPr bwMode="auto">
            <a:xfrm>
              <a:off x="816" y="1728"/>
              <a:ext cx="4320" cy="1776"/>
            </a:xfrm>
            <a:prstGeom prst="rect">
              <a:avLst/>
            </a:prstGeom>
            <a:noFill/>
            <a:ln w="38100">
              <a:solidFill>
                <a:schemeClr val="tx1"/>
              </a:solidFill>
              <a:miter lim="800000"/>
              <a:headEnd/>
              <a:tailEnd/>
            </a:ln>
          </p:spPr>
          <p:txBody>
            <a:bodyPr wrap="none" anchor="ctr"/>
            <a:lstStyle/>
            <a:p>
              <a:endParaRPr lang="en-US" dirty="0">
                <a:latin typeface="Arial" panose="020B0604020202020204" pitchFamily="34" charset="0"/>
              </a:endParaRPr>
            </a:p>
          </p:txBody>
        </p:sp>
        <p:sp>
          <p:nvSpPr>
            <p:cNvPr id="10" name="Line 5">
              <a:extLst>
                <a:ext uri="{FF2B5EF4-FFF2-40B4-BE49-F238E27FC236}">
                  <a16:creationId xmlns:a16="http://schemas.microsoft.com/office/drawing/2014/main" id="{AAFC7849-4535-495E-B60A-C804C85CFA8E}"/>
                </a:ext>
              </a:extLst>
            </p:cNvPr>
            <p:cNvSpPr>
              <a:spLocks noChangeShapeType="1"/>
            </p:cNvSpPr>
            <p:nvPr/>
          </p:nvSpPr>
          <p:spPr bwMode="auto">
            <a:xfrm>
              <a:off x="2880"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12" name="Line 6">
              <a:extLst>
                <a:ext uri="{FF2B5EF4-FFF2-40B4-BE49-F238E27FC236}">
                  <a16:creationId xmlns:a16="http://schemas.microsoft.com/office/drawing/2014/main" id="{08666797-2536-4704-A913-94D8CBEF6295}"/>
                </a:ext>
              </a:extLst>
            </p:cNvPr>
            <p:cNvSpPr>
              <a:spLocks noChangeShapeType="1"/>
            </p:cNvSpPr>
            <p:nvPr/>
          </p:nvSpPr>
          <p:spPr bwMode="auto">
            <a:xfrm>
              <a:off x="3168"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14" name="Line 7">
              <a:extLst>
                <a:ext uri="{FF2B5EF4-FFF2-40B4-BE49-F238E27FC236}">
                  <a16:creationId xmlns:a16="http://schemas.microsoft.com/office/drawing/2014/main" id="{324D0F00-1224-4847-8912-A8C0DC81DD35}"/>
                </a:ext>
              </a:extLst>
            </p:cNvPr>
            <p:cNvSpPr>
              <a:spLocks noChangeShapeType="1"/>
            </p:cNvSpPr>
            <p:nvPr/>
          </p:nvSpPr>
          <p:spPr bwMode="auto">
            <a:xfrm>
              <a:off x="3456"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15" name="Line 8">
              <a:extLst>
                <a:ext uri="{FF2B5EF4-FFF2-40B4-BE49-F238E27FC236}">
                  <a16:creationId xmlns:a16="http://schemas.microsoft.com/office/drawing/2014/main" id="{2D4CF7C7-669B-4BC9-A043-F6F4CE7DA5AA}"/>
                </a:ext>
              </a:extLst>
            </p:cNvPr>
            <p:cNvSpPr>
              <a:spLocks noChangeShapeType="1"/>
            </p:cNvSpPr>
            <p:nvPr/>
          </p:nvSpPr>
          <p:spPr bwMode="auto">
            <a:xfrm>
              <a:off x="3744"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16" name="Line 9">
              <a:extLst>
                <a:ext uri="{FF2B5EF4-FFF2-40B4-BE49-F238E27FC236}">
                  <a16:creationId xmlns:a16="http://schemas.microsoft.com/office/drawing/2014/main" id="{F4B590CE-4AA0-446C-A8FC-50B79D39716B}"/>
                </a:ext>
              </a:extLst>
            </p:cNvPr>
            <p:cNvSpPr>
              <a:spLocks noChangeShapeType="1"/>
            </p:cNvSpPr>
            <p:nvPr/>
          </p:nvSpPr>
          <p:spPr bwMode="auto">
            <a:xfrm>
              <a:off x="1152"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17" name="Line 10">
              <a:extLst>
                <a:ext uri="{FF2B5EF4-FFF2-40B4-BE49-F238E27FC236}">
                  <a16:creationId xmlns:a16="http://schemas.microsoft.com/office/drawing/2014/main" id="{F9B62CF8-854A-48FF-8EF2-437FBCB0B138}"/>
                </a:ext>
              </a:extLst>
            </p:cNvPr>
            <p:cNvSpPr>
              <a:spLocks noChangeShapeType="1"/>
            </p:cNvSpPr>
            <p:nvPr/>
          </p:nvSpPr>
          <p:spPr bwMode="auto">
            <a:xfrm>
              <a:off x="2592"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18" name="Line 11">
              <a:extLst>
                <a:ext uri="{FF2B5EF4-FFF2-40B4-BE49-F238E27FC236}">
                  <a16:creationId xmlns:a16="http://schemas.microsoft.com/office/drawing/2014/main" id="{C7EB0346-13BB-4B32-9819-CFF7903AE6C4}"/>
                </a:ext>
              </a:extLst>
            </p:cNvPr>
            <p:cNvSpPr>
              <a:spLocks noChangeShapeType="1"/>
            </p:cNvSpPr>
            <p:nvPr/>
          </p:nvSpPr>
          <p:spPr bwMode="auto">
            <a:xfrm>
              <a:off x="2304"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19" name="Line 12">
              <a:extLst>
                <a:ext uri="{FF2B5EF4-FFF2-40B4-BE49-F238E27FC236}">
                  <a16:creationId xmlns:a16="http://schemas.microsoft.com/office/drawing/2014/main" id="{7773EB7A-21A0-4135-8DE9-9BF83C326641}"/>
                </a:ext>
              </a:extLst>
            </p:cNvPr>
            <p:cNvSpPr>
              <a:spLocks noChangeShapeType="1"/>
            </p:cNvSpPr>
            <p:nvPr/>
          </p:nvSpPr>
          <p:spPr bwMode="auto">
            <a:xfrm>
              <a:off x="2016"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20" name="Line 13">
              <a:extLst>
                <a:ext uri="{FF2B5EF4-FFF2-40B4-BE49-F238E27FC236}">
                  <a16:creationId xmlns:a16="http://schemas.microsoft.com/office/drawing/2014/main" id="{753F31A4-8E46-4559-A4F6-9071F9B63E5A}"/>
                </a:ext>
              </a:extLst>
            </p:cNvPr>
            <p:cNvSpPr>
              <a:spLocks noChangeShapeType="1"/>
            </p:cNvSpPr>
            <p:nvPr/>
          </p:nvSpPr>
          <p:spPr bwMode="auto">
            <a:xfrm>
              <a:off x="1728"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21" name="Line 14">
              <a:extLst>
                <a:ext uri="{FF2B5EF4-FFF2-40B4-BE49-F238E27FC236}">
                  <a16:creationId xmlns:a16="http://schemas.microsoft.com/office/drawing/2014/main" id="{B0B82CFB-2D82-4FFC-ADE3-39F0604A74F4}"/>
                </a:ext>
              </a:extLst>
            </p:cNvPr>
            <p:cNvSpPr>
              <a:spLocks noChangeShapeType="1"/>
            </p:cNvSpPr>
            <p:nvPr/>
          </p:nvSpPr>
          <p:spPr bwMode="auto">
            <a:xfrm>
              <a:off x="1440"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22" name="Line 15">
              <a:extLst>
                <a:ext uri="{FF2B5EF4-FFF2-40B4-BE49-F238E27FC236}">
                  <a16:creationId xmlns:a16="http://schemas.microsoft.com/office/drawing/2014/main" id="{B9FC1688-F1C8-4C44-87F8-69AC26434AEB}"/>
                </a:ext>
              </a:extLst>
            </p:cNvPr>
            <p:cNvSpPr>
              <a:spLocks noChangeShapeType="1"/>
            </p:cNvSpPr>
            <p:nvPr/>
          </p:nvSpPr>
          <p:spPr bwMode="auto">
            <a:xfrm>
              <a:off x="4080"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23" name="Oval 16" descr="Woven mat">
              <a:extLst>
                <a:ext uri="{FF2B5EF4-FFF2-40B4-BE49-F238E27FC236}">
                  <a16:creationId xmlns:a16="http://schemas.microsoft.com/office/drawing/2014/main" id="{236BC48A-D2BF-4598-9538-B69CC38925A5}"/>
                </a:ext>
              </a:extLst>
            </p:cNvPr>
            <p:cNvSpPr>
              <a:spLocks noChangeArrowheads="1"/>
            </p:cNvSpPr>
            <p:nvPr/>
          </p:nvSpPr>
          <p:spPr bwMode="auto">
            <a:xfrm>
              <a:off x="4176" y="1920"/>
              <a:ext cx="864" cy="1440"/>
            </a:xfrm>
            <a:prstGeom prst="ellipse">
              <a:avLst/>
            </a:prstGeom>
            <a:blipFill dpi="0" rotWithShape="0">
              <a:blip r:embed="rId2" cstate="print"/>
              <a:srcRect/>
              <a:tile tx="0" ty="0" sx="100000" sy="100000" flip="none" algn="tl"/>
            </a:blip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24" name="Oval 17">
              <a:extLst>
                <a:ext uri="{FF2B5EF4-FFF2-40B4-BE49-F238E27FC236}">
                  <a16:creationId xmlns:a16="http://schemas.microsoft.com/office/drawing/2014/main" id="{9310CAD2-2B82-4D78-BEFF-86386F41C1EA}"/>
                </a:ext>
              </a:extLst>
            </p:cNvPr>
            <p:cNvSpPr>
              <a:spLocks noChangeArrowheads="1"/>
            </p:cNvSpPr>
            <p:nvPr/>
          </p:nvSpPr>
          <p:spPr bwMode="auto">
            <a:xfrm>
              <a:off x="4368" y="2160"/>
              <a:ext cx="480" cy="1008"/>
            </a:xfrm>
            <a:prstGeom prst="ellipse">
              <a:avLst/>
            </a:prstGeom>
            <a:solidFill>
              <a:srgbClr val="CC9900"/>
            </a:solid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25" name="Oval 18">
              <a:extLst>
                <a:ext uri="{FF2B5EF4-FFF2-40B4-BE49-F238E27FC236}">
                  <a16:creationId xmlns:a16="http://schemas.microsoft.com/office/drawing/2014/main" id="{0AE63477-083E-4F17-8B12-D88A67253F22}"/>
                </a:ext>
              </a:extLst>
            </p:cNvPr>
            <p:cNvSpPr>
              <a:spLocks noChangeArrowheads="1"/>
            </p:cNvSpPr>
            <p:nvPr/>
          </p:nvSpPr>
          <p:spPr bwMode="auto">
            <a:xfrm>
              <a:off x="4464" y="2400"/>
              <a:ext cx="288" cy="576"/>
            </a:xfrm>
            <a:prstGeom prst="ellipse">
              <a:avLst/>
            </a:prstGeom>
            <a:solidFill>
              <a:srgbClr val="CC9900"/>
            </a:solid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26" name="Line 19">
              <a:extLst>
                <a:ext uri="{FF2B5EF4-FFF2-40B4-BE49-F238E27FC236}">
                  <a16:creationId xmlns:a16="http://schemas.microsoft.com/office/drawing/2014/main" id="{63826869-A19D-412F-A59D-1CA565EF6D7C}"/>
                </a:ext>
              </a:extLst>
            </p:cNvPr>
            <p:cNvSpPr>
              <a:spLocks noChangeShapeType="1"/>
            </p:cNvSpPr>
            <p:nvPr/>
          </p:nvSpPr>
          <p:spPr bwMode="auto">
            <a:xfrm flipH="1">
              <a:off x="3312" y="2640"/>
              <a:ext cx="816" cy="0"/>
            </a:xfrm>
            <a:prstGeom prst="line">
              <a:avLst/>
            </a:prstGeom>
            <a:noFill/>
            <a:ln w="76200">
              <a:solidFill>
                <a:srgbClr val="00FFFF"/>
              </a:solidFill>
              <a:round/>
              <a:headEnd/>
              <a:tailEnd type="triangle" w="med" len="med"/>
            </a:ln>
          </p:spPr>
          <p:txBody>
            <a:bodyPr wrap="none" anchor="ctr"/>
            <a:lstStyle/>
            <a:p>
              <a:endParaRPr lang="en-US" dirty="0">
                <a:latin typeface="Arial" panose="020B0604020202020204" pitchFamily="34" charset="0"/>
              </a:endParaRPr>
            </a:p>
          </p:txBody>
        </p:sp>
        <p:sp>
          <p:nvSpPr>
            <p:cNvPr id="27" name="Line 20">
              <a:extLst>
                <a:ext uri="{FF2B5EF4-FFF2-40B4-BE49-F238E27FC236}">
                  <a16:creationId xmlns:a16="http://schemas.microsoft.com/office/drawing/2014/main" id="{0D1B788E-EE52-4DAE-94F9-EDE498905780}"/>
                </a:ext>
              </a:extLst>
            </p:cNvPr>
            <p:cNvSpPr>
              <a:spLocks noChangeShapeType="1"/>
            </p:cNvSpPr>
            <p:nvPr/>
          </p:nvSpPr>
          <p:spPr bwMode="auto">
            <a:xfrm flipH="1">
              <a:off x="2160" y="2640"/>
              <a:ext cx="816" cy="0"/>
            </a:xfrm>
            <a:prstGeom prst="line">
              <a:avLst/>
            </a:prstGeom>
            <a:noFill/>
            <a:ln w="76200">
              <a:solidFill>
                <a:srgbClr val="00FFFF"/>
              </a:solidFill>
              <a:round/>
              <a:headEnd/>
              <a:tailEnd type="triangle" w="med" len="med"/>
            </a:ln>
          </p:spPr>
          <p:txBody>
            <a:bodyPr wrap="none" anchor="ctr"/>
            <a:lstStyle/>
            <a:p>
              <a:endParaRPr lang="en-US" dirty="0">
                <a:latin typeface="Arial" panose="020B0604020202020204" pitchFamily="34" charset="0"/>
              </a:endParaRPr>
            </a:p>
          </p:txBody>
        </p:sp>
        <p:sp>
          <p:nvSpPr>
            <p:cNvPr id="28" name="Line 21">
              <a:extLst>
                <a:ext uri="{FF2B5EF4-FFF2-40B4-BE49-F238E27FC236}">
                  <a16:creationId xmlns:a16="http://schemas.microsoft.com/office/drawing/2014/main" id="{017B051D-C850-4F7C-8A26-85F098596B05}"/>
                </a:ext>
              </a:extLst>
            </p:cNvPr>
            <p:cNvSpPr>
              <a:spLocks noChangeShapeType="1"/>
            </p:cNvSpPr>
            <p:nvPr/>
          </p:nvSpPr>
          <p:spPr bwMode="auto">
            <a:xfrm flipH="1">
              <a:off x="1008" y="2640"/>
              <a:ext cx="816" cy="0"/>
            </a:xfrm>
            <a:prstGeom prst="line">
              <a:avLst/>
            </a:prstGeom>
            <a:noFill/>
            <a:ln w="76200">
              <a:solidFill>
                <a:srgbClr val="00FFFF"/>
              </a:solidFill>
              <a:round/>
              <a:headEnd/>
              <a:tailEnd type="triangle" w="med" len="med"/>
            </a:ln>
          </p:spPr>
          <p:txBody>
            <a:bodyPr wrap="none" anchor="ctr"/>
            <a:lstStyle/>
            <a:p>
              <a:endParaRPr lang="en-US" dirty="0">
                <a:latin typeface="Arial" panose="020B0604020202020204" pitchFamily="34" charset="0"/>
              </a:endParaRPr>
            </a:p>
          </p:txBody>
        </p:sp>
      </p:grpSp>
      <p:grpSp>
        <p:nvGrpSpPr>
          <p:cNvPr id="29" name="Group 27">
            <a:extLst>
              <a:ext uri="{FF2B5EF4-FFF2-40B4-BE49-F238E27FC236}">
                <a16:creationId xmlns:a16="http://schemas.microsoft.com/office/drawing/2014/main" id="{D13DB034-8A44-464C-A2E6-2F50603BCAE8}"/>
              </a:ext>
            </a:extLst>
          </p:cNvPr>
          <p:cNvGrpSpPr>
            <a:grpSpLocks/>
          </p:cNvGrpSpPr>
          <p:nvPr/>
        </p:nvGrpSpPr>
        <p:grpSpPr bwMode="auto">
          <a:xfrm flipH="1">
            <a:off x="3624264" y="4532072"/>
            <a:ext cx="3846513" cy="615950"/>
            <a:chOff x="816" y="1728"/>
            <a:chExt cx="4320" cy="1776"/>
          </a:xfrm>
        </p:grpSpPr>
        <p:sp>
          <p:nvSpPr>
            <p:cNvPr id="30" name="Rectangle 28" descr="Woven mat">
              <a:extLst>
                <a:ext uri="{FF2B5EF4-FFF2-40B4-BE49-F238E27FC236}">
                  <a16:creationId xmlns:a16="http://schemas.microsoft.com/office/drawing/2014/main" id="{1D184458-F9E0-4645-8A16-56535B9AE4E9}"/>
                </a:ext>
              </a:extLst>
            </p:cNvPr>
            <p:cNvSpPr>
              <a:spLocks noChangeArrowheads="1"/>
            </p:cNvSpPr>
            <p:nvPr/>
          </p:nvSpPr>
          <p:spPr bwMode="auto">
            <a:xfrm>
              <a:off x="816" y="1728"/>
              <a:ext cx="3264" cy="1776"/>
            </a:xfrm>
            <a:prstGeom prst="rect">
              <a:avLst/>
            </a:prstGeom>
            <a:blipFill dpi="0" rotWithShape="0">
              <a:blip r:embed="rId2" cstate="print"/>
              <a:srcRect/>
              <a:tile tx="0" ty="0" sx="100000" sy="100000" flip="none" algn="tl"/>
            </a:blipFill>
            <a:ln w="9525">
              <a:solidFill>
                <a:schemeClr val="tx1"/>
              </a:solidFill>
              <a:miter lim="800000"/>
              <a:headEnd/>
              <a:tailEnd/>
            </a:ln>
          </p:spPr>
          <p:txBody>
            <a:bodyPr wrap="none" anchor="ctr"/>
            <a:lstStyle/>
            <a:p>
              <a:endParaRPr lang="en-US" dirty="0">
                <a:latin typeface="Arial" panose="020B0604020202020204" pitchFamily="34" charset="0"/>
              </a:endParaRPr>
            </a:p>
          </p:txBody>
        </p:sp>
        <p:sp>
          <p:nvSpPr>
            <p:cNvPr id="31" name="Rectangle 29">
              <a:extLst>
                <a:ext uri="{FF2B5EF4-FFF2-40B4-BE49-F238E27FC236}">
                  <a16:creationId xmlns:a16="http://schemas.microsoft.com/office/drawing/2014/main" id="{E01FEEA6-4E60-45E8-A5A1-DD1E45B52216}"/>
                </a:ext>
              </a:extLst>
            </p:cNvPr>
            <p:cNvSpPr>
              <a:spLocks noChangeArrowheads="1"/>
            </p:cNvSpPr>
            <p:nvPr/>
          </p:nvSpPr>
          <p:spPr bwMode="auto">
            <a:xfrm>
              <a:off x="816" y="1728"/>
              <a:ext cx="4320" cy="1776"/>
            </a:xfrm>
            <a:prstGeom prst="rect">
              <a:avLst/>
            </a:prstGeom>
            <a:noFill/>
            <a:ln w="38100">
              <a:solidFill>
                <a:schemeClr val="tx1"/>
              </a:solidFill>
              <a:miter lim="800000"/>
              <a:headEnd/>
              <a:tailEnd/>
            </a:ln>
          </p:spPr>
          <p:txBody>
            <a:bodyPr wrap="none" anchor="ctr"/>
            <a:lstStyle/>
            <a:p>
              <a:endParaRPr lang="en-US" dirty="0">
                <a:latin typeface="Arial" panose="020B0604020202020204" pitchFamily="34" charset="0"/>
              </a:endParaRPr>
            </a:p>
          </p:txBody>
        </p:sp>
        <p:sp>
          <p:nvSpPr>
            <p:cNvPr id="32" name="Line 30">
              <a:extLst>
                <a:ext uri="{FF2B5EF4-FFF2-40B4-BE49-F238E27FC236}">
                  <a16:creationId xmlns:a16="http://schemas.microsoft.com/office/drawing/2014/main" id="{39E6A070-1C65-441F-85A8-DB2A6AD74646}"/>
                </a:ext>
              </a:extLst>
            </p:cNvPr>
            <p:cNvSpPr>
              <a:spLocks noChangeShapeType="1"/>
            </p:cNvSpPr>
            <p:nvPr/>
          </p:nvSpPr>
          <p:spPr bwMode="auto">
            <a:xfrm>
              <a:off x="2880"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33" name="Line 31">
              <a:extLst>
                <a:ext uri="{FF2B5EF4-FFF2-40B4-BE49-F238E27FC236}">
                  <a16:creationId xmlns:a16="http://schemas.microsoft.com/office/drawing/2014/main" id="{0FBBBEBE-26EB-481D-8075-C59EA5A4D577}"/>
                </a:ext>
              </a:extLst>
            </p:cNvPr>
            <p:cNvSpPr>
              <a:spLocks noChangeShapeType="1"/>
            </p:cNvSpPr>
            <p:nvPr/>
          </p:nvSpPr>
          <p:spPr bwMode="auto">
            <a:xfrm>
              <a:off x="3168"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34" name="Line 32">
              <a:extLst>
                <a:ext uri="{FF2B5EF4-FFF2-40B4-BE49-F238E27FC236}">
                  <a16:creationId xmlns:a16="http://schemas.microsoft.com/office/drawing/2014/main" id="{3C3BE429-2603-41D8-B3ED-A55C30C6ABAF}"/>
                </a:ext>
              </a:extLst>
            </p:cNvPr>
            <p:cNvSpPr>
              <a:spLocks noChangeShapeType="1"/>
            </p:cNvSpPr>
            <p:nvPr/>
          </p:nvSpPr>
          <p:spPr bwMode="auto">
            <a:xfrm>
              <a:off x="3456"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35" name="Line 33">
              <a:extLst>
                <a:ext uri="{FF2B5EF4-FFF2-40B4-BE49-F238E27FC236}">
                  <a16:creationId xmlns:a16="http://schemas.microsoft.com/office/drawing/2014/main" id="{BC81AD2E-F5ED-4528-A2A5-3262E2792AAF}"/>
                </a:ext>
              </a:extLst>
            </p:cNvPr>
            <p:cNvSpPr>
              <a:spLocks noChangeShapeType="1"/>
            </p:cNvSpPr>
            <p:nvPr/>
          </p:nvSpPr>
          <p:spPr bwMode="auto">
            <a:xfrm>
              <a:off x="3744"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36" name="Line 34">
              <a:extLst>
                <a:ext uri="{FF2B5EF4-FFF2-40B4-BE49-F238E27FC236}">
                  <a16:creationId xmlns:a16="http://schemas.microsoft.com/office/drawing/2014/main" id="{DFD97C0E-D56D-48D7-8823-820B729670C0}"/>
                </a:ext>
              </a:extLst>
            </p:cNvPr>
            <p:cNvSpPr>
              <a:spLocks noChangeShapeType="1"/>
            </p:cNvSpPr>
            <p:nvPr/>
          </p:nvSpPr>
          <p:spPr bwMode="auto">
            <a:xfrm>
              <a:off x="1152"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37" name="Line 35">
              <a:extLst>
                <a:ext uri="{FF2B5EF4-FFF2-40B4-BE49-F238E27FC236}">
                  <a16:creationId xmlns:a16="http://schemas.microsoft.com/office/drawing/2014/main" id="{C355B9A9-D5DA-498D-814A-D5108AD47A63}"/>
                </a:ext>
              </a:extLst>
            </p:cNvPr>
            <p:cNvSpPr>
              <a:spLocks noChangeShapeType="1"/>
            </p:cNvSpPr>
            <p:nvPr/>
          </p:nvSpPr>
          <p:spPr bwMode="auto">
            <a:xfrm>
              <a:off x="2592"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38" name="Line 36">
              <a:extLst>
                <a:ext uri="{FF2B5EF4-FFF2-40B4-BE49-F238E27FC236}">
                  <a16:creationId xmlns:a16="http://schemas.microsoft.com/office/drawing/2014/main" id="{61AC8417-0534-4963-AB14-53EF89F2EB1B}"/>
                </a:ext>
              </a:extLst>
            </p:cNvPr>
            <p:cNvSpPr>
              <a:spLocks noChangeShapeType="1"/>
            </p:cNvSpPr>
            <p:nvPr/>
          </p:nvSpPr>
          <p:spPr bwMode="auto">
            <a:xfrm>
              <a:off x="2304"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39" name="Line 37">
              <a:extLst>
                <a:ext uri="{FF2B5EF4-FFF2-40B4-BE49-F238E27FC236}">
                  <a16:creationId xmlns:a16="http://schemas.microsoft.com/office/drawing/2014/main" id="{67891D7A-E83F-4757-ACEF-B9EAA940171F}"/>
                </a:ext>
              </a:extLst>
            </p:cNvPr>
            <p:cNvSpPr>
              <a:spLocks noChangeShapeType="1"/>
            </p:cNvSpPr>
            <p:nvPr/>
          </p:nvSpPr>
          <p:spPr bwMode="auto">
            <a:xfrm>
              <a:off x="2016"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40" name="Line 38">
              <a:extLst>
                <a:ext uri="{FF2B5EF4-FFF2-40B4-BE49-F238E27FC236}">
                  <a16:creationId xmlns:a16="http://schemas.microsoft.com/office/drawing/2014/main" id="{47D33840-F1BF-4A45-AC4A-49461BD06E07}"/>
                </a:ext>
              </a:extLst>
            </p:cNvPr>
            <p:cNvSpPr>
              <a:spLocks noChangeShapeType="1"/>
            </p:cNvSpPr>
            <p:nvPr/>
          </p:nvSpPr>
          <p:spPr bwMode="auto">
            <a:xfrm>
              <a:off x="1728"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41" name="Line 39">
              <a:extLst>
                <a:ext uri="{FF2B5EF4-FFF2-40B4-BE49-F238E27FC236}">
                  <a16:creationId xmlns:a16="http://schemas.microsoft.com/office/drawing/2014/main" id="{344E6519-A1F8-4AE1-92CB-AA60C226D23A}"/>
                </a:ext>
              </a:extLst>
            </p:cNvPr>
            <p:cNvSpPr>
              <a:spLocks noChangeShapeType="1"/>
            </p:cNvSpPr>
            <p:nvPr/>
          </p:nvSpPr>
          <p:spPr bwMode="auto">
            <a:xfrm>
              <a:off x="1440"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42" name="Line 40">
              <a:extLst>
                <a:ext uri="{FF2B5EF4-FFF2-40B4-BE49-F238E27FC236}">
                  <a16:creationId xmlns:a16="http://schemas.microsoft.com/office/drawing/2014/main" id="{2BD4AB11-5127-498F-9063-312ABC5E548F}"/>
                </a:ext>
              </a:extLst>
            </p:cNvPr>
            <p:cNvSpPr>
              <a:spLocks noChangeShapeType="1"/>
            </p:cNvSpPr>
            <p:nvPr/>
          </p:nvSpPr>
          <p:spPr bwMode="auto">
            <a:xfrm>
              <a:off x="4080" y="1728"/>
              <a:ext cx="0" cy="1776"/>
            </a:xfrm>
            <a:prstGeom prst="line">
              <a:avLst/>
            </a:prstGeom>
            <a:no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43" name="Oval 41" descr="Woven mat">
              <a:extLst>
                <a:ext uri="{FF2B5EF4-FFF2-40B4-BE49-F238E27FC236}">
                  <a16:creationId xmlns:a16="http://schemas.microsoft.com/office/drawing/2014/main" id="{0B9FC777-D19F-4332-8CB1-3AF2BB619785}"/>
                </a:ext>
              </a:extLst>
            </p:cNvPr>
            <p:cNvSpPr>
              <a:spLocks noChangeArrowheads="1"/>
            </p:cNvSpPr>
            <p:nvPr/>
          </p:nvSpPr>
          <p:spPr bwMode="auto">
            <a:xfrm>
              <a:off x="4176" y="1920"/>
              <a:ext cx="864" cy="1440"/>
            </a:xfrm>
            <a:prstGeom prst="ellipse">
              <a:avLst/>
            </a:prstGeom>
            <a:blipFill dpi="0" rotWithShape="0">
              <a:blip r:embed="rId2" cstate="print"/>
              <a:srcRect/>
              <a:tile tx="0" ty="0" sx="100000" sy="100000" flip="none" algn="tl"/>
            </a:blip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44" name="Oval 42">
              <a:extLst>
                <a:ext uri="{FF2B5EF4-FFF2-40B4-BE49-F238E27FC236}">
                  <a16:creationId xmlns:a16="http://schemas.microsoft.com/office/drawing/2014/main" id="{A2D598E0-45F3-422B-8C09-ECAFAA1C7742}"/>
                </a:ext>
              </a:extLst>
            </p:cNvPr>
            <p:cNvSpPr>
              <a:spLocks noChangeArrowheads="1"/>
            </p:cNvSpPr>
            <p:nvPr/>
          </p:nvSpPr>
          <p:spPr bwMode="auto">
            <a:xfrm>
              <a:off x="4368" y="2160"/>
              <a:ext cx="480" cy="1008"/>
            </a:xfrm>
            <a:prstGeom prst="ellipse">
              <a:avLst/>
            </a:prstGeom>
            <a:solidFill>
              <a:srgbClr val="CC9900"/>
            </a:solid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45" name="Oval 43">
              <a:extLst>
                <a:ext uri="{FF2B5EF4-FFF2-40B4-BE49-F238E27FC236}">
                  <a16:creationId xmlns:a16="http://schemas.microsoft.com/office/drawing/2014/main" id="{6775864B-3293-4914-9D77-02F775525F16}"/>
                </a:ext>
              </a:extLst>
            </p:cNvPr>
            <p:cNvSpPr>
              <a:spLocks noChangeArrowheads="1"/>
            </p:cNvSpPr>
            <p:nvPr/>
          </p:nvSpPr>
          <p:spPr bwMode="auto">
            <a:xfrm>
              <a:off x="4464" y="2400"/>
              <a:ext cx="288" cy="576"/>
            </a:xfrm>
            <a:prstGeom prst="ellipse">
              <a:avLst/>
            </a:prstGeom>
            <a:solidFill>
              <a:srgbClr val="CC9900"/>
            </a:solidFill>
            <a:ln w="38100">
              <a:solidFill>
                <a:schemeClr val="tx1"/>
              </a:solidFill>
              <a:round/>
              <a:headEnd/>
              <a:tailEnd/>
            </a:ln>
          </p:spPr>
          <p:txBody>
            <a:bodyPr wrap="none" anchor="ctr"/>
            <a:lstStyle/>
            <a:p>
              <a:endParaRPr lang="en-US" dirty="0">
                <a:latin typeface="Arial" panose="020B0604020202020204" pitchFamily="34" charset="0"/>
              </a:endParaRPr>
            </a:p>
          </p:txBody>
        </p:sp>
        <p:sp>
          <p:nvSpPr>
            <p:cNvPr id="46" name="Line 44">
              <a:extLst>
                <a:ext uri="{FF2B5EF4-FFF2-40B4-BE49-F238E27FC236}">
                  <a16:creationId xmlns:a16="http://schemas.microsoft.com/office/drawing/2014/main" id="{1CE40E0A-380A-417E-8345-CB3391BE352B}"/>
                </a:ext>
              </a:extLst>
            </p:cNvPr>
            <p:cNvSpPr>
              <a:spLocks noChangeShapeType="1"/>
            </p:cNvSpPr>
            <p:nvPr/>
          </p:nvSpPr>
          <p:spPr bwMode="auto">
            <a:xfrm flipH="1">
              <a:off x="3312" y="2640"/>
              <a:ext cx="816" cy="0"/>
            </a:xfrm>
            <a:prstGeom prst="line">
              <a:avLst/>
            </a:prstGeom>
            <a:noFill/>
            <a:ln w="76200">
              <a:solidFill>
                <a:srgbClr val="00FFFF"/>
              </a:solidFill>
              <a:round/>
              <a:headEnd/>
              <a:tailEnd type="triangle" w="med" len="med"/>
            </a:ln>
          </p:spPr>
          <p:txBody>
            <a:bodyPr wrap="none" anchor="ctr"/>
            <a:lstStyle/>
            <a:p>
              <a:endParaRPr lang="en-US" dirty="0">
                <a:latin typeface="Arial" panose="020B0604020202020204" pitchFamily="34" charset="0"/>
              </a:endParaRPr>
            </a:p>
          </p:txBody>
        </p:sp>
        <p:sp>
          <p:nvSpPr>
            <p:cNvPr id="47" name="Line 45">
              <a:extLst>
                <a:ext uri="{FF2B5EF4-FFF2-40B4-BE49-F238E27FC236}">
                  <a16:creationId xmlns:a16="http://schemas.microsoft.com/office/drawing/2014/main" id="{0FDCF197-F71B-47D2-9776-BEC4AAA525E4}"/>
                </a:ext>
              </a:extLst>
            </p:cNvPr>
            <p:cNvSpPr>
              <a:spLocks noChangeShapeType="1"/>
            </p:cNvSpPr>
            <p:nvPr/>
          </p:nvSpPr>
          <p:spPr bwMode="auto">
            <a:xfrm flipH="1">
              <a:off x="2160" y="2640"/>
              <a:ext cx="816" cy="0"/>
            </a:xfrm>
            <a:prstGeom prst="line">
              <a:avLst/>
            </a:prstGeom>
            <a:noFill/>
            <a:ln w="76200">
              <a:solidFill>
                <a:srgbClr val="00FFFF"/>
              </a:solidFill>
              <a:round/>
              <a:headEnd/>
              <a:tailEnd type="triangle" w="med" len="med"/>
            </a:ln>
          </p:spPr>
          <p:txBody>
            <a:bodyPr wrap="none" anchor="ctr"/>
            <a:lstStyle/>
            <a:p>
              <a:endParaRPr lang="en-US" dirty="0">
                <a:latin typeface="Arial" panose="020B0604020202020204" pitchFamily="34" charset="0"/>
              </a:endParaRPr>
            </a:p>
          </p:txBody>
        </p:sp>
        <p:sp>
          <p:nvSpPr>
            <p:cNvPr id="48" name="Line 46">
              <a:extLst>
                <a:ext uri="{FF2B5EF4-FFF2-40B4-BE49-F238E27FC236}">
                  <a16:creationId xmlns:a16="http://schemas.microsoft.com/office/drawing/2014/main" id="{AB72C25A-C30D-4408-8CB4-CCE10B4F12D4}"/>
                </a:ext>
              </a:extLst>
            </p:cNvPr>
            <p:cNvSpPr>
              <a:spLocks noChangeShapeType="1"/>
            </p:cNvSpPr>
            <p:nvPr/>
          </p:nvSpPr>
          <p:spPr bwMode="auto">
            <a:xfrm flipH="1">
              <a:off x="1008" y="2640"/>
              <a:ext cx="816" cy="0"/>
            </a:xfrm>
            <a:prstGeom prst="line">
              <a:avLst/>
            </a:prstGeom>
            <a:noFill/>
            <a:ln w="76200">
              <a:solidFill>
                <a:srgbClr val="00FFFF"/>
              </a:solidFill>
              <a:round/>
              <a:headEnd/>
              <a:tailEnd type="triangle" w="med" len="med"/>
            </a:ln>
          </p:spPr>
          <p:txBody>
            <a:bodyPr wrap="none" anchor="ctr"/>
            <a:lstStyle/>
            <a:p>
              <a:endParaRPr lang="en-US" dirty="0">
                <a:latin typeface="Arial" panose="020B0604020202020204" pitchFamily="34" charset="0"/>
              </a:endParaRPr>
            </a:p>
          </p:txBody>
        </p:sp>
      </p:grpSp>
      <p:sp>
        <p:nvSpPr>
          <p:cNvPr id="49" name="Rectangle 47">
            <a:extLst>
              <a:ext uri="{FF2B5EF4-FFF2-40B4-BE49-F238E27FC236}">
                <a16:creationId xmlns:a16="http://schemas.microsoft.com/office/drawing/2014/main" id="{8AF00005-44A3-4C89-84FF-5E19A8D8054E}"/>
              </a:ext>
            </a:extLst>
          </p:cNvPr>
          <p:cNvSpPr>
            <a:spLocks noChangeArrowheads="1"/>
          </p:cNvSpPr>
          <p:nvPr/>
        </p:nvSpPr>
        <p:spPr bwMode="auto">
          <a:xfrm>
            <a:off x="2173288" y="3852622"/>
            <a:ext cx="533400" cy="520700"/>
          </a:xfrm>
          <a:prstGeom prst="rect">
            <a:avLst/>
          </a:prstGeom>
          <a:solidFill>
            <a:schemeClr val="accent1"/>
          </a:solidFill>
          <a:ln w="12700">
            <a:solidFill>
              <a:schemeClr val="tx1"/>
            </a:solidFill>
            <a:miter lim="800000"/>
            <a:headEnd/>
            <a:tailEnd/>
          </a:ln>
        </p:spPr>
        <p:txBody>
          <a:bodyPr wrap="none" anchor="ctr"/>
          <a:lstStyle/>
          <a:p>
            <a:endParaRPr lang="en-US" dirty="0">
              <a:latin typeface="Arial" panose="020B0604020202020204" pitchFamily="34" charset="0"/>
            </a:endParaRPr>
          </a:p>
        </p:txBody>
      </p:sp>
      <p:sp>
        <p:nvSpPr>
          <p:cNvPr id="50" name="Line 48">
            <a:extLst>
              <a:ext uri="{FF2B5EF4-FFF2-40B4-BE49-F238E27FC236}">
                <a16:creationId xmlns:a16="http://schemas.microsoft.com/office/drawing/2014/main" id="{CD2BF400-150F-471D-84ED-C913FF01D330}"/>
              </a:ext>
            </a:extLst>
          </p:cNvPr>
          <p:cNvSpPr>
            <a:spLocks noChangeShapeType="1"/>
          </p:cNvSpPr>
          <p:nvPr/>
        </p:nvSpPr>
        <p:spPr bwMode="auto">
          <a:xfrm>
            <a:off x="2401888" y="2285760"/>
            <a:ext cx="0" cy="1566863"/>
          </a:xfrm>
          <a:prstGeom prst="line">
            <a:avLst/>
          </a:prstGeom>
          <a:noFill/>
          <a:ln w="76200">
            <a:solidFill>
              <a:schemeClr val="tx1"/>
            </a:solidFill>
            <a:round/>
            <a:headEnd/>
            <a:tailEnd/>
          </a:ln>
        </p:spPr>
        <p:txBody>
          <a:bodyPr wrap="none" anchor="ctr"/>
          <a:lstStyle/>
          <a:p>
            <a:endParaRPr lang="en-US" dirty="0">
              <a:latin typeface="Arial" panose="020B0604020202020204" pitchFamily="34" charset="0"/>
            </a:endParaRPr>
          </a:p>
        </p:txBody>
      </p:sp>
      <p:sp>
        <p:nvSpPr>
          <p:cNvPr id="51" name="Line 49">
            <a:extLst>
              <a:ext uri="{FF2B5EF4-FFF2-40B4-BE49-F238E27FC236}">
                <a16:creationId xmlns:a16="http://schemas.microsoft.com/office/drawing/2014/main" id="{C352FD58-EAFA-4038-9DCC-B3C23F21E380}"/>
              </a:ext>
            </a:extLst>
          </p:cNvPr>
          <p:cNvSpPr>
            <a:spLocks noChangeShapeType="1"/>
          </p:cNvSpPr>
          <p:nvPr/>
        </p:nvSpPr>
        <p:spPr bwMode="auto">
          <a:xfrm>
            <a:off x="2706688" y="4084397"/>
            <a:ext cx="304800" cy="0"/>
          </a:xfrm>
          <a:prstGeom prst="line">
            <a:avLst/>
          </a:prstGeom>
          <a:noFill/>
          <a:ln w="76200">
            <a:solidFill>
              <a:schemeClr val="tx1"/>
            </a:solidFill>
            <a:round/>
            <a:headEnd/>
            <a:tailEnd/>
          </a:ln>
        </p:spPr>
        <p:txBody>
          <a:bodyPr wrap="none" anchor="ctr"/>
          <a:lstStyle/>
          <a:p>
            <a:endParaRPr lang="en-US" dirty="0">
              <a:latin typeface="Arial" panose="020B0604020202020204" pitchFamily="34" charset="0"/>
            </a:endParaRPr>
          </a:p>
        </p:txBody>
      </p:sp>
      <p:sp>
        <p:nvSpPr>
          <p:cNvPr id="52" name="Rectangle 50">
            <a:extLst>
              <a:ext uri="{FF2B5EF4-FFF2-40B4-BE49-F238E27FC236}">
                <a16:creationId xmlns:a16="http://schemas.microsoft.com/office/drawing/2014/main" id="{A3845B6F-6367-4E9E-A07A-2DE4AF8B20BD}"/>
              </a:ext>
            </a:extLst>
          </p:cNvPr>
          <p:cNvSpPr>
            <a:spLocks noChangeArrowheads="1"/>
          </p:cNvSpPr>
          <p:nvPr/>
        </p:nvSpPr>
        <p:spPr bwMode="auto">
          <a:xfrm>
            <a:off x="3011488" y="3852623"/>
            <a:ext cx="76200" cy="384175"/>
          </a:xfrm>
          <a:prstGeom prst="rect">
            <a:avLst/>
          </a:prstGeom>
          <a:solidFill>
            <a:schemeClr val="accent1"/>
          </a:solidFill>
          <a:ln w="12700">
            <a:solidFill>
              <a:schemeClr val="tx1"/>
            </a:solidFill>
            <a:miter lim="800000"/>
            <a:headEnd/>
            <a:tailEnd/>
          </a:ln>
        </p:spPr>
        <p:txBody>
          <a:bodyPr wrap="none" anchor="ctr"/>
          <a:lstStyle/>
          <a:p>
            <a:endParaRPr lang="en-US" dirty="0">
              <a:latin typeface="Arial" panose="020B0604020202020204" pitchFamily="34" charset="0"/>
            </a:endParaRPr>
          </a:p>
        </p:txBody>
      </p:sp>
      <p:sp>
        <p:nvSpPr>
          <p:cNvPr id="53" name="Line 51">
            <a:extLst>
              <a:ext uri="{FF2B5EF4-FFF2-40B4-BE49-F238E27FC236}">
                <a16:creationId xmlns:a16="http://schemas.microsoft.com/office/drawing/2014/main" id="{F1583260-6BA3-4813-A78E-CC46DF564E30}"/>
              </a:ext>
            </a:extLst>
          </p:cNvPr>
          <p:cNvSpPr>
            <a:spLocks noChangeShapeType="1"/>
          </p:cNvSpPr>
          <p:nvPr/>
        </p:nvSpPr>
        <p:spPr bwMode="auto">
          <a:xfrm flipH="1">
            <a:off x="3087688" y="3552586"/>
            <a:ext cx="622300" cy="300037"/>
          </a:xfrm>
          <a:prstGeom prst="line">
            <a:avLst/>
          </a:prstGeom>
          <a:noFill/>
          <a:ln w="76200">
            <a:solidFill>
              <a:schemeClr val="tx1"/>
            </a:solidFill>
            <a:round/>
            <a:headEnd/>
            <a:tailEnd/>
          </a:ln>
        </p:spPr>
        <p:txBody>
          <a:bodyPr wrap="none" anchor="ctr"/>
          <a:lstStyle/>
          <a:p>
            <a:endParaRPr lang="en-US" dirty="0">
              <a:latin typeface="Arial" panose="020B0604020202020204" pitchFamily="34" charset="0"/>
            </a:endParaRPr>
          </a:p>
        </p:txBody>
      </p:sp>
      <p:sp>
        <p:nvSpPr>
          <p:cNvPr id="54" name="Line 52">
            <a:extLst>
              <a:ext uri="{FF2B5EF4-FFF2-40B4-BE49-F238E27FC236}">
                <a16:creationId xmlns:a16="http://schemas.microsoft.com/office/drawing/2014/main" id="{40A7B992-339B-47E6-85C7-D68F741F5BB2}"/>
              </a:ext>
            </a:extLst>
          </p:cNvPr>
          <p:cNvSpPr>
            <a:spLocks noChangeShapeType="1"/>
          </p:cNvSpPr>
          <p:nvPr/>
        </p:nvSpPr>
        <p:spPr bwMode="auto">
          <a:xfrm>
            <a:off x="3087688" y="4224097"/>
            <a:ext cx="622300" cy="623888"/>
          </a:xfrm>
          <a:prstGeom prst="line">
            <a:avLst/>
          </a:prstGeom>
          <a:noFill/>
          <a:ln w="76200">
            <a:solidFill>
              <a:schemeClr val="tx1"/>
            </a:solidFill>
            <a:round/>
            <a:headEnd/>
            <a:tailEnd/>
          </a:ln>
        </p:spPr>
        <p:txBody>
          <a:bodyPr wrap="none" anchor="ctr"/>
          <a:lstStyle/>
          <a:p>
            <a:endParaRPr lang="en-US" dirty="0">
              <a:latin typeface="Arial" panose="020B0604020202020204" pitchFamily="34" charset="0"/>
            </a:endParaRPr>
          </a:p>
        </p:txBody>
      </p:sp>
      <p:sp>
        <p:nvSpPr>
          <p:cNvPr id="55" name="Rectangle 53">
            <a:extLst>
              <a:ext uri="{FF2B5EF4-FFF2-40B4-BE49-F238E27FC236}">
                <a16:creationId xmlns:a16="http://schemas.microsoft.com/office/drawing/2014/main" id="{5C515C3A-85C1-4A0E-9AA7-7E16B7C188FB}"/>
              </a:ext>
            </a:extLst>
          </p:cNvPr>
          <p:cNvSpPr>
            <a:spLocks noChangeArrowheads="1"/>
          </p:cNvSpPr>
          <p:nvPr/>
        </p:nvSpPr>
        <p:spPr bwMode="auto">
          <a:xfrm>
            <a:off x="7583488" y="3236672"/>
            <a:ext cx="1600200" cy="1911350"/>
          </a:xfrm>
          <a:prstGeom prst="rect">
            <a:avLst/>
          </a:prstGeom>
          <a:solidFill>
            <a:schemeClr val="tx2"/>
          </a:solidFill>
          <a:ln w="12700">
            <a:solidFill>
              <a:schemeClr val="accent1"/>
            </a:solidFill>
            <a:miter lim="800000"/>
            <a:headEnd/>
            <a:tailEnd/>
          </a:ln>
        </p:spPr>
        <p:txBody>
          <a:bodyPr wrap="none" anchor="ctr"/>
          <a:lstStyle/>
          <a:p>
            <a:endParaRPr lang="en-US" dirty="0">
              <a:latin typeface="Arial" panose="020B0604020202020204" pitchFamily="34" charset="0"/>
            </a:endParaRPr>
          </a:p>
        </p:txBody>
      </p:sp>
      <p:sp>
        <p:nvSpPr>
          <p:cNvPr id="56" name="Line 54">
            <a:extLst>
              <a:ext uri="{FF2B5EF4-FFF2-40B4-BE49-F238E27FC236}">
                <a16:creationId xmlns:a16="http://schemas.microsoft.com/office/drawing/2014/main" id="{279D5D42-7956-4AD9-99C5-7523C313008F}"/>
              </a:ext>
            </a:extLst>
          </p:cNvPr>
          <p:cNvSpPr>
            <a:spLocks noChangeShapeType="1"/>
          </p:cNvSpPr>
          <p:nvPr/>
        </p:nvSpPr>
        <p:spPr bwMode="auto">
          <a:xfrm>
            <a:off x="9259888" y="4224097"/>
            <a:ext cx="914400" cy="0"/>
          </a:xfrm>
          <a:prstGeom prst="line">
            <a:avLst/>
          </a:prstGeom>
          <a:noFill/>
          <a:ln w="76200">
            <a:solidFill>
              <a:schemeClr val="tx1"/>
            </a:solidFill>
            <a:round/>
            <a:headEnd/>
            <a:tailEnd type="triangle" w="med" len="med"/>
          </a:ln>
        </p:spPr>
        <p:txBody>
          <a:bodyPr wrap="none" anchor="ctr"/>
          <a:lstStyle/>
          <a:p>
            <a:endParaRPr lang="en-US" dirty="0">
              <a:latin typeface="Arial" panose="020B0604020202020204" pitchFamily="34" charset="0"/>
            </a:endParaRPr>
          </a:p>
        </p:txBody>
      </p:sp>
      <p:sp>
        <p:nvSpPr>
          <p:cNvPr id="57" name="Line 55">
            <a:extLst>
              <a:ext uri="{FF2B5EF4-FFF2-40B4-BE49-F238E27FC236}">
                <a16:creationId xmlns:a16="http://schemas.microsoft.com/office/drawing/2014/main" id="{617EEB3A-1072-4727-8B9F-FCA618670BC7}"/>
              </a:ext>
            </a:extLst>
          </p:cNvPr>
          <p:cNvSpPr>
            <a:spLocks noChangeShapeType="1"/>
          </p:cNvSpPr>
          <p:nvPr/>
        </p:nvSpPr>
        <p:spPr bwMode="auto">
          <a:xfrm>
            <a:off x="2593799" y="2155028"/>
            <a:ext cx="0" cy="1514475"/>
          </a:xfrm>
          <a:prstGeom prst="line">
            <a:avLst/>
          </a:prstGeom>
          <a:noFill/>
          <a:ln w="57150">
            <a:solidFill>
              <a:srgbClr val="00FFFF"/>
            </a:solidFill>
            <a:round/>
            <a:headEnd/>
            <a:tailEnd type="triangle" w="med" len="med"/>
          </a:ln>
        </p:spPr>
        <p:txBody>
          <a:bodyPr wrap="none" anchor="ctr"/>
          <a:lstStyle/>
          <a:p>
            <a:endParaRPr lang="en-US" dirty="0">
              <a:latin typeface="Arial" panose="020B0604020202020204" pitchFamily="34" charset="0"/>
            </a:endParaRPr>
          </a:p>
        </p:txBody>
      </p:sp>
      <p:sp>
        <p:nvSpPr>
          <p:cNvPr id="58" name="Text Box 56">
            <a:extLst>
              <a:ext uri="{FF2B5EF4-FFF2-40B4-BE49-F238E27FC236}">
                <a16:creationId xmlns:a16="http://schemas.microsoft.com/office/drawing/2014/main" id="{9239DC1E-9F11-40BA-B2AD-D8D58A9F0895}"/>
              </a:ext>
            </a:extLst>
          </p:cNvPr>
          <p:cNvSpPr txBox="1">
            <a:spLocks noChangeArrowheads="1"/>
          </p:cNvSpPr>
          <p:nvPr/>
        </p:nvSpPr>
        <p:spPr bwMode="auto">
          <a:xfrm>
            <a:off x="1944688" y="4598748"/>
            <a:ext cx="914400" cy="430887"/>
          </a:xfrm>
          <a:prstGeom prst="rect">
            <a:avLst/>
          </a:prstGeom>
          <a:noFill/>
          <a:ln w="12700">
            <a:noFill/>
            <a:miter lim="800000"/>
            <a:headEnd/>
            <a:tailEnd/>
          </a:ln>
        </p:spPr>
        <p:txBody>
          <a:bodyPr wrap="square">
            <a:spAutoFit/>
          </a:bodyPr>
          <a:lstStyle/>
          <a:p>
            <a:pPr>
              <a:spcBef>
                <a:spcPct val="50000"/>
              </a:spcBef>
            </a:pPr>
            <a:r>
              <a:rPr lang="en-US" sz="2200" dirty="0">
                <a:latin typeface="Arial" panose="020B0604020202020204" pitchFamily="34" charset="0"/>
              </a:rPr>
              <a:t>Pump</a:t>
            </a:r>
          </a:p>
        </p:txBody>
      </p:sp>
      <p:sp>
        <p:nvSpPr>
          <p:cNvPr id="59" name="Text Box 57">
            <a:extLst>
              <a:ext uri="{FF2B5EF4-FFF2-40B4-BE49-F238E27FC236}">
                <a16:creationId xmlns:a16="http://schemas.microsoft.com/office/drawing/2014/main" id="{D5E76FCA-AE1E-435E-989F-AC9E1DBFD08C}"/>
              </a:ext>
            </a:extLst>
          </p:cNvPr>
          <p:cNvSpPr txBox="1">
            <a:spLocks noChangeArrowheads="1"/>
          </p:cNvSpPr>
          <p:nvPr/>
        </p:nvSpPr>
        <p:spPr bwMode="auto">
          <a:xfrm>
            <a:off x="3087688" y="2301682"/>
            <a:ext cx="6248400" cy="830997"/>
          </a:xfrm>
          <a:prstGeom prst="rect">
            <a:avLst/>
          </a:prstGeom>
          <a:noFill/>
          <a:ln w="12700">
            <a:noFill/>
            <a:miter lim="800000"/>
            <a:headEnd/>
            <a:tailEnd/>
          </a:ln>
        </p:spPr>
        <p:txBody>
          <a:bodyPr wrap="square">
            <a:spAutoFit/>
          </a:bodyPr>
          <a:lstStyle/>
          <a:p>
            <a:pPr algn="ctr">
              <a:spcBef>
                <a:spcPct val="50000"/>
              </a:spcBef>
            </a:pPr>
            <a:r>
              <a:rPr lang="en-US" sz="2400" dirty="0">
                <a:latin typeface="Arial" panose="020B0604020202020204" pitchFamily="34" charset="0"/>
              </a:rPr>
              <a:t>Dual Channel System Allows For Continuous Discharge During Maintenance</a:t>
            </a:r>
          </a:p>
        </p:txBody>
      </p:sp>
      <p:sp>
        <p:nvSpPr>
          <p:cNvPr id="61" name="Text Box 59">
            <a:extLst>
              <a:ext uri="{FF2B5EF4-FFF2-40B4-BE49-F238E27FC236}">
                <a16:creationId xmlns:a16="http://schemas.microsoft.com/office/drawing/2014/main" id="{B21F8533-5C66-484F-AF72-E41D27C413E8}"/>
              </a:ext>
            </a:extLst>
          </p:cNvPr>
          <p:cNvSpPr txBox="1">
            <a:spLocks noChangeArrowheads="1"/>
          </p:cNvSpPr>
          <p:nvPr/>
        </p:nvSpPr>
        <p:spPr bwMode="auto">
          <a:xfrm>
            <a:off x="7691899" y="3913632"/>
            <a:ext cx="1368424" cy="646331"/>
          </a:xfrm>
          <a:prstGeom prst="rect">
            <a:avLst/>
          </a:prstGeom>
          <a:noFill/>
          <a:ln w="12700">
            <a:noFill/>
            <a:miter lim="800000"/>
            <a:headEnd/>
            <a:tailEnd/>
          </a:ln>
        </p:spPr>
        <p:txBody>
          <a:bodyPr wrap="square">
            <a:spAutoFit/>
          </a:bodyPr>
          <a:lstStyle/>
          <a:p>
            <a:pPr algn="ctr">
              <a:spcBef>
                <a:spcPct val="50000"/>
              </a:spcBef>
            </a:pPr>
            <a:r>
              <a:rPr lang="en-US" dirty="0">
                <a:solidFill>
                  <a:srgbClr val="00FFFF"/>
                </a:solidFill>
                <a:latin typeface="Times New Roman" pitchFamily="18" charset="0"/>
              </a:rPr>
              <a:t>Final (clean) Discharge</a:t>
            </a:r>
          </a:p>
        </p:txBody>
      </p:sp>
      <p:sp>
        <p:nvSpPr>
          <p:cNvPr id="62" name="Text Box 61">
            <a:extLst>
              <a:ext uri="{FF2B5EF4-FFF2-40B4-BE49-F238E27FC236}">
                <a16:creationId xmlns:a16="http://schemas.microsoft.com/office/drawing/2014/main" id="{3C124F5F-4242-4C4E-9155-52FA0DE47D33}"/>
              </a:ext>
            </a:extLst>
          </p:cNvPr>
          <p:cNvSpPr txBox="1">
            <a:spLocks noChangeArrowheads="1"/>
          </p:cNvSpPr>
          <p:nvPr/>
        </p:nvSpPr>
        <p:spPr bwMode="auto">
          <a:xfrm>
            <a:off x="1530324" y="5482791"/>
            <a:ext cx="9231086" cy="1015663"/>
          </a:xfrm>
          <a:prstGeom prst="rect">
            <a:avLst/>
          </a:prstGeom>
          <a:noFill/>
          <a:ln w="12700">
            <a:noFill/>
            <a:miter lim="800000"/>
            <a:headEnd/>
            <a:tailEnd/>
          </a:ln>
        </p:spPr>
        <p:txBody>
          <a:bodyPr wrap="square">
            <a:spAutoFit/>
          </a:bodyPr>
          <a:lstStyle/>
          <a:p>
            <a:pPr marL="342900" indent="-342900">
              <a:spcBef>
                <a:spcPct val="50000"/>
              </a:spcBef>
              <a:buFont typeface="Arial" pitchFamily="34" charset="0"/>
              <a:buChar char="•"/>
            </a:pPr>
            <a:r>
              <a:rPr lang="en-US" sz="2400" dirty="0">
                <a:latin typeface="Arial" panose="020B0604020202020204" pitchFamily="34" charset="0"/>
              </a:rPr>
              <a:t>One channel is online while the other is down for maintenance</a:t>
            </a:r>
          </a:p>
          <a:p>
            <a:pPr marL="342900" indent="-342900">
              <a:spcBef>
                <a:spcPct val="50000"/>
              </a:spcBef>
              <a:buFont typeface="Arial" pitchFamily="34" charset="0"/>
              <a:buChar char="•"/>
            </a:pPr>
            <a:r>
              <a:rPr lang="en-US" sz="2400" dirty="0">
                <a:latin typeface="Arial" panose="020B0604020202020204" pitchFamily="34" charset="0"/>
              </a:rPr>
              <a:t>Long-term Operational System</a:t>
            </a:r>
          </a:p>
        </p:txBody>
      </p:sp>
      <p:sp>
        <p:nvSpPr>
          <p:cNvPr id="3" name="TextBox 2">
            <a:extLst>
              <a:ext uri="{FF2B5EF4-FFF2-40B4-BE49-F238E27FC236}">
                <a16:creationId xmlns:a16="http://schemas.microsoft.com/office/drawing/2014/main" id="{444AD7EB-8F89-4B67-A2D5-4C0B7E0E6AE2}"/>
              </a:ext>
            </a:extLst>
          </p:cNvPr>
          <p:cNvSpPr txBox="1"/>
          <p:nvPr/>
        </p:nvSpPr>
        <p:spPr>
          <a:xfrm>
            <a:off x="1747362" y="1791765"/>
            <a:ext cx="1407180" cy="369332"/>
          </a:xfrm>
          <a:prstGeom prst="rect">
            <a:avLst/>
          </a:prstGeom>
          <a:noFill/>
        </p:spPr>
        <p:txBody>
          <a:bodyPr wrap="none" rtlCol="0">
            <a:spAutoFit/>
          </a:bodyPr>
          <a:lstStyle/>
          <a:p>
            <a:r>
              <a:rPr lang="en-US" dirty="0">
                <a:latin typeface="Arial" panose="020B0604020202020204" pitchFamily="34" charset="0"/>
              </a:rPr>
              <a:t>Turbid Input</a:t>
            </a:r>
          </a:p>
        </p:txBody>
      </p:sp>
      <p:sp>
        <p:nvSpPr>
          <p:cNvPr id="63" name="Rectangle 2">
            <a:extLst>
              <a:ext uri="{FF2B5EF4-FFF2-40B4-BE49-F238E27FC236}">
                <a16:creationId xmlns:a16="http://schemas.microsoft.com/office/drawing/2014/main" id="{A8EDBB99-C642-4184-8433-E11FC0913175}"/>
              </a:ext>
            </a:extLst>
          </p:cNvPr>
          <p:cNvSpPr txBox="1">
            <a:spLocks noChangeArrowheads="1"/>
          </p:cNvSpPr>
          <p:nvPr/>
        </p:nvSpPr>
        <p:spPr>
          <a:xfrm>
            <a:off x="3073400" y="1248852"/>
            <a:ext cx="6045200" cy="74676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CTS-2</a:t>
            </a:r>
            <a:r>
              <a:rPr lang="en-US" sz="3200" dirty="0">
                <a:latin typeface="Arial" panose="020B0604020202020204" pitchFamily="34" charset="0"/>
              </a:rPr>
              <a:t> Batch Treatment</a:t>
            </a:r>
          </a:p>
        </p:txBody>
      </p:sp>
      <p:sp>
        <p:nvSpPr>
          <p:cNvPr id="65" name="Title 1">
            <a:extLst>
              <a:ext uri="{FF2B5EF4-FFF2-40B4-BE49-F238E27FC236}">
                <a16:creationId xmlns:a16="http://schemas.microsoft.com/office/drawing/2014/main" id="{8EFCE636-E9DB-4F48-AA30-B4EB08345682}"/>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712657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9FEE995-333B-4829-9FE9-05E3C4473EA7}"/>
              </a:ext>
            </a:extLst>
          </p:cNvPr>
          <p:cNvSpPr txBox="1">
            <a:spLocks noChangeArrowheads="1"/>
          </p:cNvSpPr>
          <p:nvPr/>
        </p:nvSpPr>
        <p:spPr>
          <a:xfrm>
            <a:off x="4543525" y="1245512"/>
            <a:ext cx="2826104" cy="719380"/>
          </a:xfrm>
          <a:prstGeom prst="rect">
            <a:avLst/>
          </a:prstGeom>
        </p:spPr>
        <p:txBody>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defRPr/>
            </a:pPr>
            <a:r>
              <a:rPr lang="en-US" sz="3200" dirty="0">
                <a:latin typeface="Arial" panose="020B0604020202020204" pitchFamily="34" charset="0"/>
              </a:rPr>
              <a:t>Sock Systems</a:t>
            </a:r>
          </a:p>
        </p:txBody>
      </p:sp>
      <p:pic>
        <p:nvPicPr>
          <p:cNvPr id="5" name="Picture 3" descr="pic 071">
            <a:extLst>
              <a:ext uri="{FF2B5EF4-FFF2-40B4-BE49-F238E27FC236}">
                <a16:creationId xmlns:a16="http://schemas.microsoft.com/office/drawing/2014/main" id="{FE739B47-D7E3-4E3B-91A6-983B213E1235}"/>
              </a:ext>
            </a:extLst>
          </p:cNvPr>
          <p:cNvPicPr>
            <a:picLocks noChangeAspect="1" noChangeArrowheads="1"/>
          </p:cNvPicPr>
          <p:nvPr/>
        </p:nvPicPr>
        <p:blipFill>
          <a:blip r:embed="rId2" cstate="print"/>
          <a:srcRect/>
          <a:stretch>
            <a:fillRect/>
          </a:stretch>
        </p:blipFill>
        <p:spPr bwMode="auto">
          <a:xfrm>
            <a:off x="6278050" y="3362130"/>
            <a:ext cx="4610360" cy="3457770"/>
          </a:xfrm>
          <a:prstGeom prst="rect">
            <a:avLst/>
          </a:prstGeom>
          <a:ln>
            <a:noFill/>
          </a:ln>
          <a:effectLst>
            <a:outerShdw blurRad="190500" algn="tl" rotWithShape="0">
              <a:srgbClr val="000000">
                <a:alpha val="70000"/>
              </a:srgbClr>
            </a:outerShdw>
          </a:effectLst>
        </p:spPr>
      </p:pic>
      <p:sp>
        <p:nvSpPr>
          <p:cNvPr id="6" name="Text Box 5">
            <a:extLst>
              <a:ext uri="{FF2B5EF4-FFF2-40B4-BE49-F238E27FC236}">
                <a16:creationId xmlns:a16="http://schemas.microsoft.com/office/drawing/2014/main" id="{AA9F8BE2-3E91-4B7C-AF27-1E140E420B57}"/>
              </a:ext>
            </a:extLst>
          </p:cNvPr>
          <p:cNvSpPr txBox="1">
            <a:spLocks noChangeArrowheads="1"/>
          </p:cNvSpPr>
          <p:nvPr/>
        </p:nvSpPr>
        <p:spPr bwMode="auto">
          <a:xfrm>
            <a:off x="990600" y="1680626"/>
            <a:ext cx="10210800" cy="1569660"/>
          </a:xfrm>
          <a:prstGeom prst="rect">
            <a:avLst/>
          </a:prstGeom>
          <a:noFill/>
          <a:ln w="9525">
            <a:noFill/>
            <a:miter lim="800000"/>
            <a:headEnd/>
            <a:tailEnd/>
          </a:ln>
        </p:spPr>
        <p:txBody>
          <a:bodyPr wrap="square">
            <a:spAutoFit/>
          </a:bodyPr>
          <a:lstStyle/>
          <a:p>
            <a:pPr marL="396875" indent="-336550">
              <a:buFontTx/>
              <a:buChar char="•"/>
              <a:defRPr/>
            </a:pPr>
            <a:r>
              <a:rPr lang="en-US" sz="2400" dirty="0">
                <a:latin typeface="Arial" panose="020B0604020202020204" pitchFamily="34" charset="0"/>
              </a:rPr>
              <a:t>Generally, produces clean discharge water</a:t>
            </a:r>
          </a:p>
          <a:p>
            <a:pPr marL="396875" indent="-336550">
              <a:buFontTx/>
              <a:buChar char="•"/>
              <a:defRPr/>
            </a:pPr>
            <a:r>
              <a:rPr lang="en-US" sz="2400" dirty="0">
                <a:latin typeface="Arial" panose="020B0604020202020204" pitchFamily="34" charset="0"/>
              </a:rPr>
              <a:t>Requires some sandy soils to function (does not work well in clay soils)</a:t>
            </a:r>
          </a:p>
          <a:p>
            <a:pPr marL="396875" indent="-336550">
              <a:buFontTx/>
              <a:buChar char="•"/>
              <a:defRPr/>
            </a:pPr>
            <a:r>
              <a:rPr lang="en-US" sz="2400" dirty="0">
                <a:latin typeface="Arial" panose="020B0604020202020204" pitchFamily="34" charset="0"/>
              </a:rPr>
              <a:t>Placed along perimeter of project</a:t>
            </a:r>
          </a:p>
          <a:p>
            <a:pPr marL="396875" indent="-336550">
              <a:buFontTx/>
              <a:buChar char="•"/>
              <a:defRPr/>
            </a:pPr>
            <a:r>
              <a:rPr lang="en-US" sz="2400" dirty="0">
                <a:latin typeface="Arial" panose="020B0604020202020204" pitchFamily="34" charset="0"/>
              </a:rPr>
              <a:t>Can be expensive to install</a:t>
            </a:r>
          </a:p>
        </p:txBody>
      </p:sp>
      <p:pic>
        <p:nvPicPr>
          <p:cNvPr id="8" name="Picture 7">
            <a:extLst>
              <a:ext uri="{FF2B5EF4-FFF2-40B4-BE49-F238E27FC236}">
                <a16:creationId xmlns:a16="http://schemas.microsoft.com/office/drawing/2014/main" id="{A27FCD2A-E83F-4C2A-B861-9547DB24EA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6914" y="3362132"/>
            <a:ext cx="4610361" cy="3457770"/>
          </a:xfrm>
          <a:prstGeom prst="rect">
            <a:avLst/>
          </a:prstGeom>
          <a:ln>
            <a:noFill/>
          </a:ln>
          <a:effectLst>
            <a:outerShdw blurRad="190500" algn="tl" rotWithShape="0">
              <a:srgbClr val="000000">
                <a:alpha val="70000"/>
              </a:srgbClr>
            </a:outerShdw>
          </a:effectLst>
        </p:spPr>
      </p:pic>
      <p:sp>
        <p:nvSpPr>
          <p:cNvPr id="7" name="Title 1">
            <a:extLst>
              <a:ext uri="{FF2B5EF4-FFF2-40B4-BE49-F238E27FC236}">
                <a16:creationId xmlns:a16="http://schemas.microsoft.com/office/drawing/2014/main" id="{C68944CE-E296-4217-8C6A-FB6E4B560511}"/>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a:solidFill>
                  <a:schemeClr val="bg1"/>
                </a:solidFill>
                <a:latin typeface="Arial" panose="020B0604020202020204" pitchFamily="34" charset="0"/>
                <a:cs typeface="Arial" panose="020B0604020202020204" pitchFamily="34" charset="0"/>
              </a:rPr>
              <a:t>BMPs for Dewatering</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99529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NPDES\Photos\2011\2011-12\2011-12-01\20111201 013.JPG">
            <a:extLst>
              <a:ext uri="{FF2B5EF4-FFF2-40B4-BE49-F238E27FC236}">
                <a16:creationId xmlns:a16="http://schemas.microsoft.com/office/drawing/2014/main" id="{B0AA4D08-D25F-4B4C-964D-B0E73640A652}"/>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b="14350"/>
          <a:stretch/>
        </p:blipFill>
        <p:spPr bwMode="auto">
          <a:xfrm>
            <a:off x="1713738" y="1778199"/>
            <a:ext cx="8764524" cy="507980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ADC40678-7006-4ABE-9006-109D94E9DB40}"/>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6" name="Rectangle 2">
            <a:extLst>
              <a:ext uri="{FF2B5EF4-FFF2-40B4-BE49-F238E27FC236}">
                <a16:creationId xmlns:a16="http://schemas.microsoft.com/office/drawing/2014/main" id="{CB767C27-1C38-48C6-B1A7-A10154367B49}"/>
              </a:ext>
            </a:extLst>
          </p:cNvPr>
          <p:cNvSpPr txBox="1">
            <a:spLocks noChangeArrowheads="1"/>
          </p:cNvSpPr>
          <p:nvPr/>
        </p:nvSpPr>
        <p:spPr>
          <a:xfrm>
            <a:off x="3073400" y="1248852"/>
            <a:ext cx="6045200" cy="74676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CTS-2</a:t>
            </a:r>
            <a:r>
              <a:rPr lang="en-US" sz="3200" dirty="0">
                <a:latin typeface="Arial" panose="020B0604020202020204" pitchFamily="34" charset="0"/>
              </a:rPr>
              <a:t> Batch Treatment</a:t>
            </a:r>
          </a:p>
        </p:txBody>
      </p:sp>
    </p:spTree>
    <p:extLst>
      <p:ext uri="{BB962C8B-B14F-4D97-AF65-F5344CB8AC3E}">
        <p14:creationId xmlns:p14="http://schemas.microsoft.com/office/powerpoint/2010/main" val="21510619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NPDES\Photos\2011\2011-12\2011-12-01\20111201 014.JPG">
            <a:extLst>
              <a:ext uri="{FF2B5EF4-FFF2-40B4-BE49-F238E27FC236}">
                <a16:creationId xmlns:a16="http://schemas.microsoft.com/office/drawing/2014/main" id="{E2854443-1E83-4AC3-B6DF-908B6DB8B496}"/>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b="13486"/>
          <a:stretch/>
        </p:blipFill>
        <p:spPr bwMode="auto">
          <a:xfrm>
            <a:off x="1380935" y="1807029"/>
            <a:ext cx="9430131" cy="4933869"/>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71D39596-0606-4B95-9F5B-A912C11742E9}"/>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8" name="Rectangle 2">
            <a:extLst>
              <a:ext uri="{FF2B5EF4-FFF2-40B4-BE49-F238E27FC236}">
                <a16:creationId xmlns:a16="http://schemas.microsoft.com/office/drawing/2014/main" id="{95224D84-E7ED-436D-BC79-22E97B5CE075}"/>
              </a:ext>
            </a:extLst>
          </p:cNvPr>
          <p:cNvSpPr txBox="1">
            <a:spLocks noChangeArrowheads="1"/>
          </p:cNvSpPr>
          <p:nvPr/>
        </p:nvSpPr>
        <p:spPr>
          <a:xfrm>
            <a:off x="3073400" y="1248852"/>
            <a:ext cx="6045200" cy="74676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CTS-2</a:t>
            </a:r>
            <a:r>
              <a:rPr lang="en-US" sz="3200" dirty="0">
                <a:latin typeface="Arial" panose="020B0604020202020204" pitchFamily="34" charset="0"/>
              </a:rPr>
              <a:t> Batch Treatment</a:t>
            </a:r>
          </a:p>
        </p:txBody>
      </p:sp>
    </p:spTree>
    <p:extLst>
      <p:ext uri="{BB962C8B-B14F-4D97-AF65-F5344CB8AC3E}">
        <p14:creationId xmlns:p14="http://schemas.microsoft.com/office/powerpoint/2010/main" val="16567029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NPDES\Photos\2011\2011-12\2011-12-01\20111201 015.JPG">
            <a:extLst>
              <a:ext uri="{FF2B5EF4-FFF2-40B4-BE49-F238E27FC236}">
                <a16:creationId xmlns:a16="http://schemas.microsoft.com/office/drawing/2014/main" id="{36597020-4C1A-4FEE-B334-6F021D84296B}"/>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b="12679"/>
          <a:stretch/>
        </p:blipFill>
        <p:spPr bwMode="auto">
          <a:xfrm>
            <a:off x="1698940" y="1723957"/>
            <a:ext cx="8764524" cy="461329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4531D401-B650-48BB-926C-93DD101C939C}"/>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8" name="Rectangle 2">
            <a:extLst>
              <a:ext uri="{FF2B5EF4-FFF2-40B4-BE49-F238E27FC236}">
                <a16:creationId xmlns:a16="http://schemas.microsoft.com/office/drawing/2014/main" id="{3B7C0F5B-C346-4A30-AB1A-96D5AF288C26}"/>
              </a:ext>
            </a:extLst>
          </p:cNvPr>
          <p:cNvSpPr txBox="1">
            <a:spLocks noChangeArrowheads="1"/>
          </p:cNvSpPr>
          <p:nvPr/>
        </p:nvSpPr>
        <p:spPr>
          <a:xfrm>
            <a:off x="3073400" y="1248852"/>
            <a:ext cx="6045200" cy="74676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CTS-2</a:t>
            </a:r>
            <a:r>
              <a:rPr lang="en-US" sz="3200" dirty="0">
                <a:latin typeface="Arial" panose="020B0604020202020204" pitchFamily="34" charset="0"/>
              </a:rPr>
              <a:t> Batch Treatment</a:t>
            </a:r>
          </a:p>
        </p:txBody>
      </p:sp>
    </p:spTree>
    <p:extLst>
      <p:ext uri="{BB962C8B-B14F-4D97-AF65-F5344CB8AC3E}">
        <p14:creationId xmlns:p14="http://schemas.microsoft.com/office/powerpoint/2010/main" val="6960581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NPDES\Photos\2011\2011-12\2011-12-01\20111201 020.JPG">
            <a:extLst>
              <a:ext uri="{FF2B5EF4-FFF2-40B4-BE49-F238E27FC236}">
                <a16:creationId xmlns:a16="http://schemas.microsoft.com/office/drawing/2014/main" id="{D0045052-5010-4F40-9B89-E9C5076F03B6}"/>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7414" y="1828800"/>
            <a:ext cx="8617173" cy="50292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3787E2F-7E69-EB4C-9AD5-940AF8063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7533" y="6065110"/>
            <a:ext cx="1781369" cy="317230"/>
          </a:xfrm>
          <a:prstGeom prst="rect">
            <a:avLst/>
          </a:prstGeom>
        </p:spPr>
      </p:pic>
      <p:sp>
        <p:nvSpPr>
          <p:cNvPr id="6" name="Title 1">
            <a:extLst>
              <a:ext uri="{FF2B5EF4-FFF2-40B4-BE49-F238E27FC236}">
                <a16:creationId xmlns:a16="http://schemas.microsoft.com/office/drawing/2014/main" id="{6A167155-C3E6-4849-AEDB-914587CDC8A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8" name="Rectangle 2">
            <a:extLst>
              <a:ext uri="{FF2B5EF4-FFF2-40B4-BE49-F238E27FC236}">
                <a16:creationId xmlns:a16="http://schemas.microsoft.com/office/drawing/2014/main" id="{2EECB83C-D9CB-4EF5-9DD4-EA48FF4C3BC7}"/>
              </a:ext>
            </a:extLst>
          </p:cNvPr>
          <p:cNvSpPr txBox="1">
            <a:spLocks noChangeArrowheads="1"/>
          </p:cNvSpPr>
          <p:nvPr/>
        </p:nvSpPr>
        <p:spPr>
          <a:xfrm>
            <a:off x="3073400" y="1248852"/>
            <a:ext cx="6045200" cy="74676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CTS-2</a:t>
            </a:r>
            <a:r>
              <a:rPr lang="en-US" sz="3200" dirty="0">
                <a:latin typeface="Arial" panose="020B0604020202020204" pitchFamily="34" charset="0"/>
              </a:rPr>
              <a:t> Batch Treatment</a:t>
            </a:r>
          </a:p>
        </p:txBody>
      </p:sp>
    </p:spTree>
    <p:extLst>
      <p:ext uri="{BB962C8B-B14F-4D97-AF65-F5344CB8AC3E}">
        <p14:creationId xmlns:p14="http://schemas.microsoft.com/office/powerpoint/2010/main" val="38157235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NPDES\Photos\2011\2011-12\2011-12-01\20111201 021.JPG">
            <a:extLst>
              <a:ext uri="{FF2B5EF4-FFF2-40B4-BE49-F238E27FC236}">
                <a16:creationId xmlns:a16="http://schemas.microsoft.com/office/drawing/2014/main" id="{A1D54AEC-BF73-4980-9C78-896ADC40E129}"/>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b="15096"/>
          <a:stretch/>
        </p:blipFill>
        <p:spPr bwMode="auto">
          <a:xfrm>
            <a:off x="1471453" y="1894114"/>
            <a:ext cx="9249094" cy="492144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7C51BF1B-39DD-4320-B5C0-4661048B7275}"/>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8" name="Rectangle 2">
            <a:extLst>
              <a:ext uri="{FF2B5EF4-FFF2-40B4-BE49-F238E27FC236}">
                <a16:creationId xmlns:a16="http://schemas.microsoft.com/office/drawing/2014/main" id="{A32C8D25-7ABF-40A6-8805-B35D084F8B92}"/>
              </a:ext>
            </a:extLst>
          </p:cNvPr>
          <p:cNvSpPr txBox="1">
            <a:spLocks noChangeArrowheads="1"/>
          </p:cNvSpPr>
          <p:nvPr/>
        </p:nvSpPr>
        <p:spPr>
          <a:xfrm>
            <a:off x="3073400" y="1248852"/>
            <a:ext cx="6045200" cy="74676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CTS-2</a:t>
            </a:r>
            <a:r>
              <a:rPr lang="en-US" sz="3200" dirty="0">
                <a:latin typeface="Arial" panose="020B0604020202020204" pitchFamily="34" charset="0"/>
              </a:rPr>
              <a:t> Batch Treatment</a:t>
            </a:r>
          </a:p>
        </p:txBody>
      </p:sp>
    </p:spTree>
    <p:extLst>
      <p:ext uri="{BB962C8B-B14F-4D97-AF65-F5344CB8AC3E}">
        <p14:creationId xmlns:p14="http://schemas.microsoft.com/office/powerpoint/2010/main" val="11891430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NPDES\Photos\2011\2011-12\2011-12-01\20111201 022.JPG">
            <a:extLst>
              <a:ext uri="{FF2B5EF4-FFF2-40B4-BE49-F238E27FC236}">
                <a16:creationId xmlns:a16="http://schemas.microsoft.com/office/drawing/2014/main" id="{4794C7AE-665A-4EEA-8E61-AB8B6F6377AD}"/>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b="13946"/>
          <a:stretch/>
        </p:blipFill>
        <p:spPr bwMode="auto">
          <a:xfrm>
            <a:off x="1286265" y="1894115"/>
            <a:ext cx="9619471" cy="496320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9D88CBC6-319B-447E-AA1F-1F7D82E3A59B}"/>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8" name="Rectangle 2">
            <a:extLst>
              <a:ext uri="{FF2B5EF4-FFF2-40B4-BE49-F238E27FC236}">
                <a16:creationId xmlns:a16="http://schemas.microsoft.com/office/drawing/2014/main" id="{563C6C73-C10D-4868-8590-AD1772ED4CF1}"/>
              </a:ext>
            </a:extLst>
          </p:cNvPr>
          <p:cNvSpPr txBox="1">
            <a:spLocks noChangeArrowheads="1"/>
          </p:cNvSpPr>
          <p:nvPr/>
        </p:nvSpPr>
        <p:spPr>
          <a:xfrm>
            <a:off x="3073400" y="1248852"/>
            <a:ext cx="6045200" cy="74676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CTS-2</a:t>
            </a:r>
            <a:r>
              <a:rPr lang="en-US" sz="3200" dirty="0">
                <a:latin typeface="Arial" panose="020B0604020202020204" pitchFamily="34" charset="0"/>
              </a:rPr>
              <a:t> Batch Treatment</a:t>
            </a:r>
          </a:p>
        </p:txBody>
      </p:sp>
    </p:spTree>
    <p:extLst>
      <p:ext uri="{BB962C8B-B14F-4D97-AF65-F5344CB8AC3E}">
        <p14:creationId xmlns:p14="http://schemas.microsoft.com/office/powerpoint/2010/main" val="35065166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NPDES\Photos\2011\2011-12\2011-12-01\20111201 023.JPG">
            <a:extLst>
              <a:ext uri="{FF2B5EF4-FFF2-40B4-BE49-F238E27FC236}">
                <a16:creationId xmlns:a16="http://schemas.microsoft.com/office/drawing/2014/main" id="{D77EC0F2-7C44-48A1-BB0B-61DD2C636203}"/>
              </a:ext>
            </a:extLst>
          </p:cNvPr>
          <p:cNvPicPr>
            <a:picLocks noChangeArrowheads="1"/>
          </p:cNvPicPr>
          <p:nvPr/>
        </p:nvPicPr>
        <p:blipFill rotWithShape="1">
          <a:blip r:embed="rId2" cstate="print">
            <a:extLst>
              <a:ext uri="{28A0092B-C50C-407E-A947-70E740481C1C}">
                <a14:useLocalDpi xmlns:a14="http://schemas.microsoft.com/office/drawing/2010/main" val="0"/>
              </a:ext>
            </a:extLst>
          </a:blip>
          <a:srcRect b="16269"/>
          <a:stretch/>
        </p:blipFill>
        <p:spPr bwMode="auto">
          <a:xfrm>
            <a:off x="1306556" y="1995612"/>
            <a:ext cx="9578888" cy="486238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ECFDE20A-FFF0-4660-9521-33B4EE4FFCC5}"/>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8" name="Rectangle 2">
            <a:extLst>
              <a:ext uri="{FF2B5EF4-FFF2-40B4-BE49-F238E27FC236}">
                <a16:creationId xmlns:a16="http://schemas.microsoft.com/office/drawing/2014/main" id="{37F113C8-1D85-4D52-8344-8637E810A320}"/>
              </a:ext>
            </a:extLst>
          </p:cNvPr>
          <p:cNvSpPr txBox="1">
            <a:spLocks noChangeArrowheads="1"/>
          </p:cNvSpPr>
          <p:nvPr/>
        </p:nvSpPr>
        <p:spPr>
          <a:xfrm>
            <a:off x="3073400" y="1248852"/>
            <a:ext cx="6045200" cy="746760"/>
          </a:xfrm>
          <a:prstGeom prst="rect">
            <a:avLst/>
          </a:prstGeom>
        </p:spPr>
        <p:txBody>
          <a:bodyPr>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CTS-2</a:t>
            </a:r>
            <a:r>
              <a:rPr lang="en-US" sz="3200" dirty="0">
                <a:latin typeface="Arial" panose="020B0604020202020204" pitchFamily="34" charset="0"/>
              </a:rPr>
              <a:t> Batch Treatment</a:t>
            </a:r>
          </a:p>
        </p:txBody>
      </p:sp>
    </p:spTree>
    <p:extLst>
      <p:ext uri="{BB962C8B-B14F-4D97-AF65-F5344CB8AC3E}">
        <p14:creationId xmlns:p14="http://schemas.microsoft.com/office/powerpoint/2010/main" val="7330273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8F9ADEB-B4FA-476B-8F3D-C05F7EACFF26}"/>
              </a:ext>
            </a:extLst>
          </p:cNvPr>
          <p:cNvSpPr txBox="1">
            <a:spLocks noChangeArrowheads="1"/>
          </p:cNvSpPr>
          <p:nvPr/>
        </p:nvSpPr>
        <p:spPr>
          <a:xfrm>
            <a:off x="2387447" y="1139087"/>
            <a:ext cx="7417106" cy="609254"/>
          </a:xfrm>
          <a:prstGeom prst="rect">
            <a:avLst/>
          </a:prstGeom>
        </p:spPr>
        <p:txBody>
          <a:bodyPr tIns="0" bIns="0" anchor="b" anchorCtr="0">
            <a:noAutofit/>
          </a:bodyPr>
          <a:lstStyle>
            <a:lvl1pPr algn="ctr" defTabSz="914400" rtl="0" eaLnBrk="1" latinLnBrk="0" hangingPunct="1">
              <a:lnSpc>
                <a:spcPct val="100000"/>
              </a:lnSpc>
              <a:spcBef>
                <a:spcPct val="0"/>
              </a:spcBef>
              <a:buNone/>
              <a:defRPr sz="4000" b="1" kern="1200">
                <a:solidFill>
                  <a:schemeClr val="accent6"/>
                </a:solidFill>
                <a:latin typeface="Franklin Gothic Demi" panose="020B0703020102020204" pitchFamily="34" charset="0"/>
                <a:ea typeface="+mj-ea"/>
                <a:cs typeface="Arial" panose="020B0604020202020204" pitchFamily="34" charset="0"/>
              </a:defRPr>
            </a:lvl1pPr>
          </a:lstStyle>
          <a:p>
            <a:pPr>
              <a:defRPr/>
            </a:pPr>
            <a:r>
              <a:rPr lang="en-US" sz="2800" b="0" dirty="0">
                <a:solidFill>
                  <a:schemeClr val="tx1"/>
                </a:solidFill>
                <a:latin typeface="Arial" panose="020B0604020202020204" pitchFamily="34" charset="0"/>
              </a:rPr>
              <a:t>5.4 Inspection &amp; Maintenance</a:t>
            </a:r>
          </a:p>
        </p:txBody>
      </p:sp>
      <p:sp>
        <p:nvSpPr>
          <p:cNvPr id="8" name="Content Placeholder 1">
            <a:extLst>
              <a:ext uri="{FF2B5EF4-FFF2-40B4-BE49-F238E27FC236}">
                <a16:creationId xmlns:a16="http://schemas.microsoft.com/office/drawing/2014/main" id="{93DA2A4A-F303-4839-836F-6DF7A93D4004}"/>
              </a:ext>
            </a:extLst>
          </p:cNvPr>
          <p:cNvSpPr txBox="1">
            <a:spLocks/>
          </p:cNvSpPr>
          <p:nvPr/>
        </p:nvSpPr>
        <p:spPr>
          <a:xfrm>
            <a:off x="239486" y="1926250"/>
            <a:ext cx="11114314" cy="252635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panose="020B0604020202020204" pitchFamily="34" charset="0"/>
              </a:rPr>
              <a:t>Monitor turbidity and pH levels</a:t>
            </a:r>
          </a:p>
          <a:p>
            <a:r>
              <a:rPr lang="en-US" dirty="0">
                <a:latin typeface="Arial" panose="020B0604020202020204" pitchFamily="34" charset="0"/>
              </a:rPr>
              <a:t>Inspect, clean, repair all flocculants and sediment collection devices</a:t>
            </a:r>
          </a:p>
          <a:p>
            <a:r>
              <a:rPr lang="en-US" dirty="0">
                <a:latin typeface="Arial" panose="020B0604020202020204" pitchFamily="34" charset="0"/>
              </a:rPr>
              <a:t>Ensure effectiveness not impacted by rain events</a:t>
            </a:r>
          </a:p>
        </p:txBody>
      </p:sp>
      <p:pic>
        <p:nvPicPr>
          <p:cNvPr id="9" name="Picture 8">
            <a:extLst>
              <a:ext uri="{FF2B5EF4-FFF2-40B4-BE49-F238E27FC236}">
                <a16:creationId xmlns:a16="http://schemas.microsoft.com/office/drawing/2014/main" id="{870C7BE7-D591-5342-B807-418F3077A3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3059" y="3388588"/>
            <a:ext cx="4625882" cy="3469412"/>
          </a:xfrm>
          <a:prstGeom prst="rect">
            <a:avLst/>
          </a:prstGeom>
        </p:spPr>
      </p:pic>
      <p:sp>
        <p:nvSpPr>
          <p:cNvPr id="10" name="Title 1">
            <a:extLst>
              <a:ext uri="{FF2B5EF4-FFF2-40B4-BE49-F238E27FC236}">
                <a16:creationId xmlns:a16="http://schemas.microsoft.com/office/drawing/2014/main" id="{077C8C8C-D30D-41C3-B4E4-DE0AEBE993A5}"/>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4881379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CEAA700-7201-4199-A2DD-51952B52EFD9}"/>
              </a:ext>
            </a:extLst>
          </p:cNvPr>
          <p:cNvSpPr txBox="1">
            <a:spLocks noChangeArrowheads="1"/>
          </p:cNvSpPr>
          <p:nvPr/>
        </p:nvSpPr>
        <p:spPr>
          <a:xfrm>
            <a:off x="1981200" y="1139087"/>
            <a:ext cx="8229600" cy="780288"/>
          </a:xfrm>
          <a:prstGeom prst="rect">
            <a:avLst/>
          </a:prstGeom>
          <a:noFill/>
        </p:spPr>
        <p:txBody>
          <a:bodyPr tIns="0" bIns="0" anchor="b" anchorCtr="0">
            <a:normAutofit/>
          </a:bodyPr>
          <a:lstStyle>
            <a:lvl1pPr algn="ctr" defTabSz="914400" rtl="0" eaLnBrk="1" latinLnBrk="0" hangingPunct="1">
              <a:lnSpc>
                <a:spcPct val="100000"/>
              </a:lnSpc>
              <a:spcBef>
                <a:spcPct val="0"/>
              </a:spcBef>
              <a:buNone/>
              <a:defRPr sz="4000" b="1" kern="1200">
                <a:solidFill>
                  <a:schemeClr val="accent6"/>
                </a:solidFill>
                <a:latin typeface="Franklin Gothic Demi" panose="020B0703020102020204" pitchFamily="34" charset="0"/>
                <a:ea typeface="+mj-ea"/>
                <a:cs typeface="Arial" panose="020B0604020202020204" pitchFamily="34" charset="0"/>
              </a:defRPr>
            </a:lvl1pPr>
          </a:lstStyle>
          <a:p>
            <a:r>
              <a:rPr lang="en-US" sz="3200" b="0" dirty="0">
                <a:solidFill>
                  <a:schemeClr val="tx1"/>
                </a:solidFill>
                <a:latin typeface="Arial" panose="020B0604020202020204" pitchFamily="34" charset="0"/>
              </a:rPr>
              <a:t>Reminder: Obtain all Proper Approvals</a:t>
            </a:r>
          </a:p>
        </p:txBody>
      </p:sp>
      <p:pic>
        <p:nvPicPr>
          <p:cNvPr id="5" name="Picture 2" descr="F:\NPDES\Photos\2009\2009-06\2009-06-22\20090622a 021.jpg">
            <a:extLst>
              <a:ext uri="{FF2B5EF4-FFF2-40B4-BE49-F238E27FC236}">
                <a16:creationId xmlns:a16="http://schemas.microsoft.com/office/drawing/2014/main" id="{EF390492-2C02-4FF1-ACC7-7E7014F395B9}"/>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5543" y="2111830"/>
            <a:ext cx="5290457" cy="441056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F165207-892F-439C-8A62-90B57060DFA4}"/>
              </a:ext>
            </a:extLst>
          </p:cNvPr>
          <p:cNvSpPr txBox="1"/>
          <p:nvPr/>
        </p:nvSpPr>
        <p:spPr>
          <a:xfrm>
            <a:off x="6335485" y="2111830"/>
            <a:ext cx="4572000" cy="3539430"/>
          </a:xfrm>
          <a:prstGeom prst="rect">
            <a:avLst/>
          </a:prstGeom>
          <a:noFill/>
        </p:spPr>
        <p:txBody>
          <a:bodyPr wrap="square" rtlCol="0">
            <a:spAutoFit/>
          </a:bodyPr>
          <a:lstStyle/>
          <a:p>
            <a:pPr marL="342900" indent="-342900">
              <a:buFont typeface="Arial" panose="020B0604020202020204" pitchFamily="34" charset="0"/>
              <a:buChar char="•"/>
            </a:pPr>
            <a:r>
              <a:rPr lang="en-US" sz="2800" dirty="0">
                <a:latin typeface="Arial" panose="020B0604020202020204" pitchFamily="34" charset="0"/>
              </a:rPr>
              <a:t>Federal</a:t>
            </a:r>
          </a:p>
          <a:p>
            <a:pPr marL="342900" indent="-342900">
              <a:buFont typeface="Arial" panose="020B0604020202020204" pitchFamily="34" charset="0"/>
              <a:buChar char="•"/>
            </a:pPr>
            <a:r>
              <a:rPr lang="en-US" sz="2800" dirty="0">
                <a:latin typeface="Arial" panose="020B0604020202020204" pitchFamily="34" charset="0"/>
              </a:rPr>
              <a:t>State</a:t>
            </a:r>
          </a:p>
          <a:p>
            <a:pPr marL="800100" lvl="1" indent="-342900">
              <a:buFont typeface="Arial" panose="020B0604020202020204" pitchFamily="34" charset="0"/>
              <a:buChar char="•"/>
            </a:pPr>
            <a:r>
              <a:rPr lang="en-US" sz="2800" dirty="0">
                <a:latin typeface="Arial" panose="020B0604020202020204" pitchFamily="34" charset="0"/>
              </a:rPr>
              <a:t>FDEP</a:t>
            </a:r>
          </a:p>
          <a:p>
            <a:pPr marL="800100" lvl="1" indent="-342900">
              <a:buFont typeface="Arial" panose="020B0604020202020204" pitchFamily="34" charset="0"/>
              <a:buChar char="•"/>
            </a:pPr>
            <a:r>
              <a:rPr lang="en-US" sz="2800" dirty="0">
                <a:latin typeface="Arial" panose="020B0604020202020204" pitchFamily="34" charset="0"/>
              </a:rPr>
              <a:t>Water Management Districts (WMD)</a:t>
            </a:r>
          </a:p>
          <a:p>
            <a:pPr marL="342900" indent="-342900">
              <a:buFont typeface="Arial" panose="020B0604020202020204" pitchFamily="34" charset="0"/>
              <a:buChar char="•"/>
            </a:pPr>
            <a:r>
              <a:rPr lang="en-US" sz="2800" dirty="0">
                <a:latin typeface="Arial" panose="020B0604020202020204" pitchFamily="34" charset="0"/>
              </a:rPr>
              <a:t>Local</a:t>
            </a:r>
          </a:p>
          <a:p>
            <a:pPr marL="800100" lvl="1" indent="-342900">
              <a:buFont typeface="Arial" panose="020B0604020202020204" pitchFamily="34" charset="0"/>
              <a:buChar char="•"/>
            </a:pPr>
            <a:r>
              <a:rPr lang="en-US" sz="2800" dirty="0">
                <a:latin typeface="Arial" panose="020B0604020202020204" pitchFamily="34" charset="0"/>
              </a:rPr>
              <a:t>County</a:t>
            </a:r>
          </a:p>
          <a:p>
            <a:pPr marL="800100" lvl="1" indent="-342900">
              <a:buFont typeface="Arial" panose="020B0604020202020204" pitchFamily="34" charset="0"/>
              <a:buChar char="•"/>
            </a:pPr>
            <a:r>
              <a:rPr lang="en-US" sz="2800" dirty="0">
                <a:latin typeface="Arial" panose="020B0604020202020204" pitchFamily="34" charset="0"/>
              </a:rPr>
              <a:t>City</a:t>
            </a:r>
          </a:p>
        </p:txBody>
      </p:sp>
      <p:sp>
        <p:nvSpPr>
          <p:cNvPr id="6" name="Title 1">
            <a:extLst>
              <a:ext uri="{FF2B5EF4-FFF2-40B4-BE49-F238E27FC236}">
                <a16:creationId xmlns:a16="http://schemas.microsoft.com/office/drawing/2014/main" id="{8C327F55-3B1A-417B-A4F8-9DB1752E59FD}"/>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2206533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C05317-70F5-4163-AB04-BB9AC6345602}"/>
              </a:ext>
            </a:extLst>
          </p:cNvPr>
          <p:cNvPicPr>
            <a:picLocks noChangeAspect="1"/>
          </p:cNvPicPr>
          <p:nvPr/>
        </p:nvPicPr>
        <p:blipFill>
          <a:blip r:embed="rId2"/>
          <a:stretch>
            <a:fillRect/>
          </a:stretch>
        </p:blipFill>
        <p:spPr>
          <a:xfrm>
            <a:off x="7176686" y="2109153"/>
            <a:ext cx="3110315" cy="4041775"/>
          </a:xfrm>
          <a:prstGeom prst="rect">
            <a:avLst/>
          </a:prstGeom>
          <a:ln>
            <a:solidFill>
              <a:schemeClr val="tx1"/>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CB19C55D-6DF1-4F6E-94CE-B67022EA7DBF}"/>
              </a:ext>
            </a:extLst>
          </p:cNvPr>
          <p:cNvPicPr>
            <a:picLocks noChangeAspect="1"/>
          </p:cNvPicPr>
          <p:nvPr/>
        </p:nvPicPr>
        <p:blipFill>
          <a:blip r:embed="rId3"/>
          <a:stretch>
            <a:fillRect/>
          </a:stretch>
        </p:blipFill>
        <p:spPr>
          <a:xfrm>
            <a:off x="4871463" y="3200401"/>
            <a:ext cx="2601475" cy="3208337"/>
          </a:xfrm>
          <a:prstGeom prst="rect">
            <a:avLst/>
          </a:prstGeom>
          <a:ln>
            <a:solidFill>
              <a:schemeClr val="tx1"/>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E4F502B-3692-487F-8482-B403F7AAA0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5768" y="2068699"/>
            <a:ext cx="3227997" cy="3872422"/>
          </a:xfrm>
          <a:prstGeom prst="rect">
            <a:avLst/>
          </a:prstGeom>
          <a:ln>
            <a:solidFill>
              <a:schemeClr val="tx1"/>
            </a:solidFill>
          </a:ln>
        </p:spPr>
      </p:pic>
      <p:sp>
        <p:nvSpPr>
          <p:cNvPr id="8" name="Rectangle 2">
            <a:extLst>
              <a:ext uri="{FF2B5EF4-FFF2-40B4-BE49-F238E27FC236}">
                <a16:creationId xmlns:a16="http://schemas.microsoft.com/office/drawing/2014/main" id="{05B0BE8F-0A35-4D90-855E-BE27F3341DE5}"/>
              </a:ext>
            </a:extLst>
          </p:cNvPr>
          <p:cNvSpPr txBox="1">
            <a:spLocks noChangeArrowheads="1"/>
          </p:cNvSpPr>
          <p:nvPr/>
        </p:nvSpPr>
        <p:spPr>
          <a:xfrm>
            <a:off x="1981200" y="1210939"/>
            <a:ext cx="8229600" cy="780288"/>
          </a:xfrm>
          <a:prstGeom prst="rect">
            <a:avLst/>
          </a:prstGeom>
          <a:noFill/>
        </p:spPr>
        <p:txBody>
          <a:bodyPr tIns="0" bIns="0" anchor="b" anchorCtr="0">
            <a:normAutofit/>
          </a:bodyPr>
          <a:lstStyle>
            <a:lvl1pPr algn="ctr" defTabSz="914400" rtl="0" eaLnBrk="1" latinLnBrk="0" hangingPunct="1">
              <a:lnSpc>
                <a:spcPct val="100000"/>
              </a:lnSpc>
              <a:spcBef>
                <a:spcPct val="0"/>
              </a:spcBef>
              <a:buNone/>
              <a:defRPr sz="4000" b="1" kern="1200">
                <a:solidFill>
                  <a:schemeClr val="accent6"/>
                </a:solidFill>
                <a:latin typeface="Franklin Gothic Demi" panose="020B0703020102020204" pitchFamily="34" charset="0"/>
                <a:ea typeface="+mj-ea"/>
                <a:cs typeface="Arial" panose="020B0604020202020204" pitchFamily="34" charset="0"/>
              </a:defRPr>
            </a:lvl1pPr>
          </a:lstStyle>
          <a:p>
            <a:r>
              <a:rPr lang="en-US" sz="3200" b="0" dirty="0">
                <a:solidFill>
                  <a:schemeClr val="tx1"/>
                </a:solidFill>
                <a:latin typeface="Arial" panose="020B0604020202020204" pitchFamily="34" charset="0"/>
              </a:rPr>
              <a:t>Reminder: Obtain All Proper Approvals</a:t>
            </a:r>
          </a:p>
        </p:txBody>
      </p:sp>
      <p:sp>
        <p:nvSpPr>
          <p:cNvPr id="7" name="Title 1">
            <a:extLst>
              <a:ext uri="{FF2B5EF4-FFF2-40B4-BE49-F238E27FC236}">
                <a16:creationId xmlns:a16="http://schemas.microsoft.com/office/drawing/2014/main" id="{310E4D4C-DA72-4E51-8025-E80CD7DD41BA}"/>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000033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4424EAC4-0510-4BA3-BD97-79D951537315}"/>
              </a:ext>
            </a:extLst>
          </p:cNvPr>
          <p:cNvSpPr txBox="1">
            <a:spLocks noChangeArrowheads="1"/>
          </p:cNvSpPr>
          <p:nvPr/>
        </p:nvSpPr>
        <p:spPr>
          <a:xfrm>
            <a:off x="3383431" y="1237104"/>
            <a:ext cx="5897697" cy="609600"/>
          </a:xfrm>
          <a:prstGeom prst="rect">
            <a:avLst/>
          </a:prstGeom>
        </p:spPr>
        <p:txBody>
          <a:bodyPr>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a:defRPr/>
            </a:pPr>
            <a:r>
              <a:rPr lang="en-US" sz="2800" dirty="0">
                <a:latin typeface="Arial" panose="020B0604020202020204" pitchFamily="34" charset="0"/>
              </a:rPr>
              <a:t>Well Point Systems</a:t>
            </a:r>
          </a:p>
        </p:txBody>
      </p:sp>
      <p:sp>
        <p:nvSpPr>
          <p:cNvPr id="5" name="Text Box 3">
            <a:extLst>
              <a:ext uri="{FF2B5EF4-FFF2-40B4-BE49-F238E27FC236}">
                <a16:creationId xmlns:a16="http://schemas.microsoft.com/office/drawing/2014/main" id="{F8D18809-CADA-4FAA-BA2B-DD7EC8EBB697}"/>
              </a:ext>
            </a:extLst>
          </p:cNvPr>
          <p:cNvSpPr txBox="1">
            <a:spLocks noChangeArrowheads="1"/>
          </p:cNvSpPr>
          <p:nvPr/>
        </p:nvSpPr>
        <p:spPr bwMode="auto">
          <a:xfrm>
            <a:off x="1219633" y="1643896"/>
            <a:ext cx="9752733" cy="1785104"/>
          </a:xfrm>
          <a:prstGeom prst="rect">
            <a:avLst/>
          </a:prstGeom>
          <a:noFill/>
          <a:ln w="9525">
            <a:noFill/>
            <a:miter lim="800000"/>
            <a:headEnd/>
            <a:tailEnd/>
          </a:ln>
        </p:spPr>
        <p:txBody>
          <a:bodyPr wrap="square">
            <a:spAutoFit/>
          </a:bodyPr>
          <a:lstStyle/>
          <a:p>
            <a:pPr marL="396875" indent="-276225">
              <a:buFontTx/>
              <a:buChar char="•"/>
              <a:defRPr/>
            </a:pPr>
            <a:r>
              <a:rPr lang="en-US" sz="2200" dirty="0">
                <a:latin typeface="Arial" panose="020B0604020202020204" pitchFamily="34" charset="0"/>
              </a:rPr>
              <a:t>Produces cleanest water</a:t>
            </a:r>
          </a:p>
          <a:p>
            <a:pPr marL="396875" indent="-276225">
              <a:buFontTx/>
              <a:buChar char="•"/>
              <a:defRPr/>
            </a:pPr>
            <a:r>
              <a:rPr lang="en-US" sz="2200" dirty="0">
                <a:latin typeface="Arial" panose="020B0604020202020204" pitchFamily="34" charset="0"/>
              </a:rPr>
              <a:t>Requires some sandy soils to function</a:t>
            </a:r>
          </a:p>
          <a:p>
            <a:pPr marL="396875" indent="-276225">
              <a:buFontTx/>
              <a:buChar char="•"/>
              <a:defRPr/>
            </a:pPr>
            <a:r>
              <a:rPr lang="en-US" sz="2200" dirty="0">
                <a:latin typeface="Arial" panose="020B0604020202020204" pitchFamily="34" charset="0"/>
              </a:rPr>
              <a:t>Usually placed along excavation in terrace fashion (can also be linear)</a:t>
            </a:r>
          </a:p>
          <a:p>
            <a:pPr marL="396875" indent="-276225">
              <a:buFontTx/>
              <a:buChar char="•"/>
              <a:defRPr/>
            </a:pPr>
            <a:r>
              <a:rPr lang="en-US" sz="2200" dirty="0">
                <a:latin typeface="Arial" panose="020B0604020202020204" pitchFamily="34" charset="0"/>
              </a:rPr>
              <a:t>Can be expensive to install</a:t>
            </a:r>
          </a:p>
          <a:p>
            <a:pPr marL="396875" indent="-276225">
              <a:buFontTx/>
              <a:buChar char="•"/>
              <a:defRPr/>
            </a:pPr>
            <a:r>
              <a:rPr lang="en-US" sz="2200" dirty="0">
                <a:latin typeface="Arial" panose="020B0604020202020204" pitchFamily="34" charset="0"/>
              </a:rPr>
              <a:t>Often reduces downtime in wet weather, as it keeps the site dry</a:t>
            </a:r>
          </a:p>
        </p:txBody>
      </p:sp>
      <p:pic>
        <p:nvPicPr>
          <p:cNvPr id="6" name="Picture 4" descr="PA270007">
            <a:extLst>
              <a:ext uri="{FF2B5EF4-FFF2-40B4-BE49-F238E27FC236}">
                <a16:creationId xmlns:a16="http://schemas.microsoft.com/office/drawing/2014/main" id="{EE53D15D-D0FC-4CB4-9EFC-3FD3E784A12F}"/>
              </a:ext>
            </a:extLst>
          </p:cNvPr>
          <p:cNvPicPr>
            <a:picLocks noChangeAspect="1" noChangeArrowheads="1"/>
          </p:cNvPicPr>
          <p:nvPr/>
        </p:nvPicPr>
        <p:blipFill>
          <a:blip r:embed="rId2" cstate="print"/>
          <a:srcRect/>
          <a:stretch>
            <a:fillRect/>
          </a:stretch>
        </p:blipFill>
        <p:spPr bwMode="auto">
          <a:xfrm>
            <a:off x="6332280" y="3413686"/>
            <a:ext cx="4592418" cy="3444314"/>
          </a:xfrm>
          <a:prstGeom prst="rect">
            <a:avLst/>
          </a:prstGeom>
          <a:ln>
            <a:noFill/>
          </a:ln>
          <a:effectLst>
            <a:outerShdw blurRad="190500" algn="tl" rotWithShape="0">
              <a:srgbClr val="000000">
                <a:alpha val="70000"/>
              </a:srgbClr>
            </a:outerShdw>
          </a:effectLst>
        </p:spPr>
      </p:pic>
      <p:pic>
        <p:nvPicPr>
          <p:cNvPr id="8" name="Picture 5" descr="PA270005">
            <a:extLst>
              <a:ext uri="{FF2B5EF4-FFF2-40B4-BE49-F238E27FC236}">
                <a16:creationId xmlns:a16="http://schemas.microsoft.com/office/drawing/2014/main" id="{4CB5AF22-9D55-450C-9D25-A753C34BBCCF}"/>
              </a:ext>
            </a:extLst>
          </p:cNvPr>
          <p:cNvPicPr>
            <a:picLocks noChangeAspect="1" noChangeArrowheads="1"/>
          </p:cNvPicPr>
          <p:nvPr/>
        </p:nvPicPr>
        <p:blipFill>
          <a:blip r:embed="rId3" cstate="print"/>
          <a:srcRect/>
          <a:stretch>
            <a:fillRect/>
          </a:stretch>
        </p:blipFill>
        <p:spPr bwMode="auto">
          <a:xfrm>
            <a:off x="1458686" y="3413686"/>
            <a:ext cx="4592419" cy="3444314"/>
          </a:xfrm>
          <a:prstGeom prst="rect">
            <a:avLst/>
          </a:prstGeom>
          <a:ln>
            <a:noFill/>
          </a:ln>
          <a:effectLst>
            <a:outerShdw blurRad="190500" algn="tl" rotWithShape="0">
              <a:srgbClr val="000000">
                <a:alpha val="70000"/>
              </a:srgbClr>
            </a:outerShdw>
          </a:effectLst>
        </p:spPr>
      </p:pic>
      <p:sp>
        <p:nvSpPr>
          <p:cNvPr id="7" name="Title 1">
            <a:extLst>
              <a:ext uri="{FF2B5EF4-FFF2-40B4-BE49-F238E27FC236}">
                <a16:creationId xmlns:a16="http://schemas.microsoft.com/office/drawing/2014/main" id="{E0D464E5-F1C5-4521-9217-3FCC9F8A7383}"/>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a:solidFill>
                  <a:schemeClr val="bg1"/>
                </a:solidFill>
                <a:latin typeface="Arial" panose="020B0604020202020204" pitchFamily="34" charset="0"/>
                <a:cs typeface="Arial" panose="020B0604020202020204" pitchFamily="34" charset="0"/>
              </a:rPr>
              <a:t>BMPs for Dewatering</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38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8BF2288-BA87-451A-9AE8-2E83A07F8001}"/>
              </a:ext>
            </a:extLst>
          </p:cNvPr>
          <p:cNvSpPr txBox="1">
            <a:spLocks/>
          </p:cNvSpPr>
          <p:nvPr/>
        </p:nvSpPr>
        <p:spPr>
          <a:xfrm>
            <a:off x="1943100" y="1426341"/>
            <a:ext cx="8305800" cy="914087"/>
          </a:xfrm>
          <a:prstGeom prst="rect">
            <a:avLst/>
          </a:prstGeom>
        </p:spPr>
        <p:txBody>
          <a:bodyPr tIns="0" bIns="0" anchor="b" anchorCtr="0">
            <a:noAutofit/>
          </a:bodyPr>
          <a:lstStyle>
            <a:lvl1pPr algn="ctr" defTabSz="914400" rtl="0" eaLnBrk="1" latinLnBrk="0" hangingPunct="1">
              <a:lnSpc>
                <a:spcPct val="100000"/>
              </a:lnSpc>
              <a:spcBef>
                <a:spcPct val="0"/>
              </a:spcBef>
              <a:buNone/>
              <a:defRPr sz="4000" b="1" kern="1200">
                <a:solidFill>
                  <a:schemeClr val="accent6"/>
                </a:solidFill>
                <a:latin typeface="Franklin Gothic Demi" panose="020B0703020102020204" pitchFamily="34" charset="0"/>
                <a:ea typeface="+mj-ea"/>
                <a:cs typeface="Arial" panose="020B0604020202020204" pitchFamily="34" charset="0"/>
              </a:defRPr>
            </a:lvl1pPr>
          </a:lstStyle>
          <a:p>
            <a:r>
              <a:rPr lang="en-US" sz="2800" b="0" dirty="0">
                <a:solidFill>
                  <a:schemeClr val="tx1"/>
                </a:solidFill>
                <a:latin typeface="Arial" panose="020B0604020202020204" pitchFamily="34" charset="0"/>
              </a:rPr>
              <a:t>Reminder: Maintain Adequate BMPs and Replace/Repair as Needed!</a:t>
            </a:r>
          </a:p>
        </p:txBody>
      </p:sp>
      <p:pic>
        <p:nvPicPr>
          <p:cNvPr id="6" name="Picture 4" descr="S:\Nat Resource Mgmt\NPDES\Pics for Presentation\Dewatering\100_0634.JPG">
            <a:extLst>
              <a:ext uri="{FF2B5EF4-FFF2-40B4-BE49-F238E27FC236}">
                <a16:creationId xmlns:a16="http://schemas.microsoft.com/office/drawing/2014/main" id="{BEAAC21B-3BDC-4EE0-8CCD-A2EA38780326}"/>
              </a:ext>
            </a:extLst>
          </p:cNvPr>
          <p:cNvPicPr>
            <a:picLocks noChangeArrowheads="1"/>
          </p:cNvPicPr>
          <p:nvPr/>
        </p:nvPicPr>
        <p:blipFill rotWithShape="1">
          <a:blip r:embed="rId2" cstate="print"/>
          <a:srcRect b="16601"/>
          <a:stretch/>
        </p:blipFill>
        <p:spPr bwMode="auto">
          <a:xfrm>
            <a:off x="1702109" y="2660408"/>
            <a:ext cx="8787782" cy="4197592"/>
          </a:xfrm>
          <a:prstGeom prst="rect">
            <a:avLst/>
          </a:prstGeom>
          <a:noFill/>
          <a:ln w="9525">
            <a:noFill/>
            <a:miter lim="800000"/>
            <a:headEnd/>
            <a:tailEnd/>
          </a:ln>
        </p:spPr>
      </p:pic>
      <p:sp>
        <p:nvSpPr>
          <p:cNvPr id="8" name="Title 1">
            <a:extLst>
              <a:ext uri="{FF2B5EF4-FFF2-40B4-BE49-F238E27FC236}">
                <a16:creationId xmlns:a16="http://schemas.microsoft.com/office/drawing/2014/main" id="{A0BA193A-71BB-4821-9E0B-C2434DFAB5F3}"/>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21679798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82106EC1-6FB9-4009-83A4-3A03FF45DFD4}"/>
              </a:ext>
            </a:extLst>
          </p:cNvPr>
          <p:cNvSpPr txBox="1">
            <a:spLocks noChangeArrowheads="1"/>
          </p:cNvSpPr>
          <p:nvPr/>
        </p:nvSpPr>
        <p:spPr>
          <a:xfrm>
            <a:off x="1981200" y="1226939"/>
            <a:ext cx="8229600" cy="529614"/>
          </a:xfrm>
          <a:prstGeom prst="rect">
            <a:avLst/>
          </a:prstGeom>
          <a:noFill/>
        </p:spPr>
        <p:txBody>
          <a:bodyPr tIns="0" bIns="0" anchor="b" anchorCtr="0">
            <a:noAutofit/>
          </a:bodyPr>
          <a:lstStyle>
            <a:lvl1pPr algn="ctr" defTabSz="914400" rtl="0" eaLnBrk="1" latinLnBrk="0" hangingPunct="1">
              <a:lnSpc>
                <a:spcPct val="100000"/>
              </a:lnSpc>
              <a:spcBef>
                <a:spcPct val="0"/>
              </a:spcBef>
              <a:buNone/>
              <a:defRPr sz="4000" b="1" kern="1200">
                <a:solidFill>
                  <a:schemeClr val="accent6"/>
                </a:solidFill>
                <a:latin typeface="Franklin Gothic Demi" panose="020B0703020102020204" pitchFamily="34" charset="0"/>
                <a:ea typeface="+mj-ea"/>
                <a:cs typeface="Arial" panose="020B0604020202020204" pitchFamily="34" charset="0"/>
              </a:defRPr>
            </a:lvl1pPr>
          </a:lstStyle>
          <a:p>
            <a:r>
              <a:rPr lang="en-US" sz="3200" b="0" dirty="0">
                <a:solidFill>
                  <a:schemeClr val="tx1"/>
                </a:solidFill>
                <a:latin typeface="Arial" panose="020B0604020202020204" pitchFamily="34" charset="0"/>
              </a:rPr>
              <a:t>What is Wrong With this?</a:t>
            </a:r>
          </a:p>
        </p:txBody>
      </p:sp>
      <p:pic>
        <p:nvPicPr>
          <p:cNvPr id="8" name="Picture 3" descr="five gallon gasoline container on bank">
            <a:extLst>
              <a:ext uri="{FF2B5EF4-FFF2-40B4-BE49-F238E27FC236}">
                <a16:creationId xmlns:a16="http://schemas.microsoft.com/office/drawing/2014/main" id="{3A0D7565-2AD3-46AC-9238-72EC2209D4AC}"/>
              </a:ext>
            </a:extLst>
          </p:cNvPr>
          <p:cNvPicPr>
            <a:picLocks noChangeArrowheads="1"/>
          </p:cNvPicPr>
          <p:nvPr/>
        </p:nvPicPr>
        <p:blipFill rotWithShape="1">
          <a:blip r:embed="rId2" cstate="print"/>
          <a:srcRect b="12116"/>
          <a:stretch/>
        </p:blipFill>
        <p:spPr bwMode="auto">
          <a:xfrm>
            <a:off x="1430710" y="2188029"/>
            <a:ext cx="9330581" cy="4669971"/>
          </a:xfrm>
          <a:prstGeom prst="rect">
            <a:avLst/>
          </a:prstGeom>
          <a:noFill/>
          <a:ln w="9525">
            <a:noFill/>
            <a:miter lim="800000"/>
            <a:headEnd/>
            <a:tailEnd/>
          </a:ln>
        </p:spPr>
      </p:pic>
      <p:sp>
        <p:nvSpPr>
          <p:cNvPr id="5" name="Title 1">
            <a:extLst>
              <a:ext uri="{FF2B5EF4-FFF2-40B4-BE49-F238E27FC236}">
                <a16:creationId xmlns:a16="http://schemas.microsoft.com/office/drawing/2014/main" id="{BE5F9B66-2BB3-4A85-AE18-D8AD52AEAA14}"/>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86846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825E42A-F9B6-4B69-AAA7-B8DE50774BCA}"/>
              </a:ext>
            </a:extLst>
          </p:cNvPr>
          <p:cNvSpPr txBox="1">
            <a:spLocks noChangeArrowheads="1"/>
          </p:cNvSpPr>
          <p:nvPr/>
        </p:nvSpPr>
        <p:spPr>
          <a:xfrm>
            <a:off x="1981200" y="1139087"/>
            <a:ext cx="8229600" cy="604018"/>
          </a:xfrm>
          <a:prstGeom prst="rect">
            <a:avLst/>
          </a:prstGeom>
          <a:noFill/>
        </p:spPr>
        <p:txBody>
          <a:bodyPr tIns="0" bIns="0" anchor="b" anchorCtr="0">
            <a:noAutofit/>
          </a:bodyPr>
          <a:lstStyle>
            <a:lvl1pPr algn="ctr" defTabSz="914400" rtl="0" eaLnBrk="1" latinLnBrk="0" hangingPunct="1">
              <a:lnSpc>
                <a:spcPct val="100000"/>
              </a:lnSpc>
              <a:spcBef>
                <a:spcPct val="0"/>
              </a:spcBef>
              <a:buNone/>
              <a:defRPr sz="4000" b="1" kern="1200">
                <a:solidFill>
                  <a:schemeClr val="accent6"/>
                </a:solidFill>
                <a:latin typeface="Franklin Gothic Demi" panose="020B0703020102020204" pitchFamily="34" charset="0"/>
                <a:ea typeface="+mj-ea"/>
                <a:cs typeface="Arial" panose="020B0604020202020204" pitchFamily="34" charset="0"/>
              </a:defRPr>
            </a:lvl1pPr>
          </a:lstStyle>
          <a:p>
            <a:r>
              <a:rPr lang="en-US" sz="3200" b="0" dirty="0">
                <a:solidFill>
                  <a:schemeClr val="tx1"/>
                </a:solidFill>
                <a:latin typeface="Arial" panose="020B0604020202020204" pitchFamily="34" charset="0"/>
              </a:rPr>
              <a:t>What 35,000 NTUs Looks Like</a:t>
            </a:r>
          </a:p>
        </p:txBody>
      </p:sp>
      <p:pic>
        <p:nvPicPr>
          <p:cNvPr id="5" name="Picture 3" descr="IMG00015">
            <a:extLst>
              <a:ext uri="{FF2B5EF4-FFF2-40B4-BE49-F238E27FC236}">
                <a16:creationId xmlns:a16="http://schemas.microsoft.com/office/drawing/2014/main" id="{F640B673-4040-417A-9BCA-35161D012194}"/>
              </a:ext>
            </a:extLst>
          </p:cNvPr>
          <p:cNvPicPr>
            <a:picLocks noChangeArrowheads="1"/>
          </p:cNvPicPr>
          <p:nvPr/>
        </p:nvPicPr>
        <p:blipFill>
          <a:blip r:embed="rId2" cstate="print"/>
          <a:srcRect/>
          <a:stretch>
            <a:fillRect/>
          </a:stretch>
        </p:blipFill>
        <p:spPr bwMode="auto">
          <a:xfrm>
            <a:off x="1743347" y="1907437"/>
            <a:ext cx="8705306" cy="4950563"/>
          </a:xfrm>
          <a:prstGeom prst="rect">
            <a:avLst/>
          </a:prstGeom>
          <a:noFill/>
          <a:ln w="9525">
            <a:noFill/>
            <a:miter lim="800000"/>
            <a:headEnd/>
            <a:tailEnd/>
          </a:ln>
        </p:spPr>
      </p:pic>
      <p:sp>
        <p:nvSpPr>
          <p:cNvPr id="6" name="Title 1">
            <a:extLst>
              <a:ext uri="{FF2B5EF4-FFF2-40B4-BE49-F238E27FC236}">
                <a16:creationId xmlns:a16="http://schemas.microsoft.com/office/drawing/2014/main" id="{E6A00566-570D-43B8-A49E-DBEEABB98A22}"/>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7285959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49536"/>
            <a:ext cx="12192000" cy="665162"/>
          </a:xfrm>
          <a:prstGeom prst="rect">
            <a:avLst/>
          </a:prstGeom>
          <a:solidFill>
            <a:schemeClr val="accent6"/>
          </a:solidFill>
        </p:spPr>
        <p:txBody>
          <a:bodyPr/>
          <a:lstStyle/>
          <a:p>
            <a:pPr marL="0" indent="0" algn="ctr">
              <a:buNone/>
            </a:pPr>
            <a:r>
              <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Chapter 5 REVIEW</a:t>
            </a:r>
          </a:p>
        </p:txBody>
      </p:sp>
      <p:sp>
        <p:nvSpPr>
          <p:cNvPr id="7" name="TextBox 6">
            <a:extLst>
              <a:ext uri="{FF2B5EF4-FFF2-40B4-BE49-F238E27FC236}">
                <a16:creationId xmlns:a16="http://schemas.microsoft.com/office/drawing/2014/main" id="{05C5C452-F365-46F7-94FB-943E8FB68982}"/>
              </a:ext>
            </a:extLst>
          </p:cNvPr>
          <p:cNvSpPr txBox="1"/>
          <p:nvPr/>
        </p:nvSpPr>
        <p:spPr>
          <a:xfrm>
            <a:off x="947057" y="2025147"/>
            <a:ext cx="10428514" cy="5016758"/>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What are the types of dewatering systems that generally produce the clearest and non-turbid discharge from groundwater? </a:t>
            </a:r>
          </a:p>
          <a:p>
            <a:r>
              <a:rPr lang="en-US" sz="2000" u="sng" dirty="0">
                <a:highlight>
                  <a:srgbClr val="FFFF00"/>
                </a:highlight>
                <a:latin typeface="Arial" panose="020B0604020202020204" pitchFamily="34" charset="0"/>
                <a:cs typeface="Arial" panose="020B0604020202020204" pitchFamily="34" charset="0"/>
              </a:rPr>
              <a:t>Well-Point and Horizontal Sock (Sock/Horizontal Pumps). </a:t>
            </a:r>
          </a:p>
          <a:p>
            <a:endParaRPr lang="en-US" sz="2000" u="sng" dirty="0">
              <a:highlight>
                <a:srgbClr val="FFFF00"/>
              </a:highlight>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What kind of water quality does a rim ditch system produce?</a:t>
            </a:r>
          </a:p>
          <a:p>
            <a:r>
              <a:rPr lang="en-US" sz="2000" u="sng" dirty="0">
                <a:highlight>
                  <a:srgbClr val="FFFF00"/>
                </a:highlight>
                <a:latin typeface="Arial" panose="020B0604020202020204" pitchFamily="34" charset="0"/>
                <a:cs typeface="Arial" panose="020B0604020202020204" pitchFamily="34" charset="0"/>
              </a:rPr>
              <a:t>The poorest water quality with the highest turbidity NTU levels.</a:t>
            </a:r>
          </a:p>
          <a:p>
            <a:endParaRPr lang="en-US" sz="2000" u="sng" dirty="0">
              <a:highlight>
                <a:srgbClr val="FFFF00"/>
              </a:highlight>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What must a well-point and horizontal pump system have in order to function properly? </a:t>
            </a:r>
          </a:p>
          <a:p>
            <a:r>
              <a:rPr lang="en-US" sz="2000" u="sng" dirty="0">
                <a:highlight>
                  <a:srgbClr val="FFFF00"/>
                </a:highlight>
                <a:latin typeface="Arial" panose="020B0604020202020204" pitchFamily="34" charset="0"/>
                <a:cs typeface="Arial" panose="020B0604020202020204" pitchFamily="34" charset="0"/>
              </a:rPr>
              <a:t>Primarily sandy soil</a:t>
            </a:r>
            <a:r>
              <a:rPr lang="en-US" sz="2000" dirty="0">
                <a:highlight>
                  <a:srgbClr val="FFFF00"/>
                </a:highlight>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What methods are used to manage (treat) nonstormwater discharges &amp; remove sediment from construction pumping? </a:t>
            </a:r>
          </a:p>
          <a:p>
            <a:r>
              <a:rPr lang="en-US" sz="2000" u="sng" dirty="0">
                <a:highlight>
                  <a:srgbClr val="FFFF00"/>
                </a:highlight>
                <a:latin typeface="Arial" panose="020B0604020202020204" pitchFamily="34" charset="0"/>
                <a:cs typeface="Arial" panose="020B0604020202020204" pitchFamily="34" charset="0"/>
              </a:rPr>
              <a:t>Sediment traps and basins, weir and dewatering tanks, and chemical treatment.</a:t>
            </a:r>
          </a:p>
          <a:p>
            <a:endParaRPr lang="en-US" sz="2000" u="sng"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 </a:t>
            </a:r>
          </a:p>
          <a:p>
            <a:endParaRPr lang="en-US" sz="200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D3823F04-24D1-4A78-9A70-992C3C66ADBE}"/>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1887210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5C5C452-F365-46F7-94FB-943E8FB68982}"/>
              </a:ext>
            </a:extLst>
          </p:cNvPr>
          <p:cNvSpPr txBox="1"/>
          <p:nvPr/>
        </p:nvSpPr>
        <p:spPr>
          <a:xfrm>
            <a:off x="152400" y="1964354"/>
            <a:ext cx="11440886" cy="4585871"/>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FDEP General Permit for Dewatering requires that you be how many feet from a “known contamination source?” 	</a:t>
            </a:r>
          </a:p>
          <a:p>
            <a:r>
              <a:rPr lang="en-US" sz="2400" u="sng" dirty="0">
                <a:highlight>
                  <a:srgbClr val="FFFF00"/>
                </a:highlight>
                <a:latin typeface="Arial" panose="020B0604020202020204" pitchFamily="34" charset="0"/>
                <a:cs typeface="Arial" panose="020B0604020202020204" pitchFamily="34" charset="0"/>
              </a:rPr>
              <a:t>500 feet or greater.</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tools can be used by the permit applicant to determine the cleanup and restoration status of a known contamination site? </a:t>
            </a:r>
          </a:p>
          <a:p>
            <a:r>
              <a:rPr lang="en-US" sz="2200" u="sng" dirty="0">
                <a:highlight>
                  <a:srgbClr val="FFFF00"/>
                </a:highlight>
                <a:latin typeface="Arial" panose="020B0604020202020204" pitchFamily="34" charset="0"/>
                <a:cs typeface="Arial" panose="020B0604020202020204" pitchFamily="34" charset="0"/>
              </a:rPr>
              <a:t>The Contamination Locator Map (CLM) and the Institutional Controls Registry Web Viewer.</a:t>
            </a:r>
          </a:p>
          <a:p>
            <a:endParaRPr lang="en-US" sz="2200" u="sng" dirty="0">
              <a:highlight>
                <a:srgbClr val="FFFF00"/>
              </a:highlight>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must the permittee do if they observe the presence of a pollutant or pollutants such as a sheen, or odor while dewatering?  </a:t>
            </a:r>
          </a:p>
          <a:p>
            <a:r>
              <a:rPr lang="en-US" sz="2200" u="sng" dirty="0">
                <a:highlight>
                  <a:srgbClr val="FFFF00"/>
                </a:highlight>
                <a:latin typeface="Arial" panose="020B0604020202020204" pitchFamily="34" charset="0"/>
                <a:cs typeface="Arial" panose="020B0604020202020204" pitchFamily="34" charset="0"/>
              </a:rPr>
              <a:t>Cease operations immediately, contact their DEP District Ground Water Section for guidance, and contact the 24 Hour Reporting – State Warning Point.     </a:t>
            </a:r>
          </a:p>
          <a:p>
            <a:endParaRPr lang="en-US" sz="2200" u="sng" dirty="0">
              <a:highlight>
                <a:srgbClr val="FFFF00"/>
              </a:highlight>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75803C71-F9B5-4836-84E7-A92AC92D6B8B}"/>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6" name="Content Placeholder 2">
            <a:extLst>
              <a:ext uri="{FF2B5EF4-FFF2-40B4-BE49-F238E27FC236}">
                <a16:creationId xmlns:a16="http://schemas.microsoft.com/office/drawing/2014/main" id="{D9DA110D-7D82-4A50-847E-A2FF739C7771}"/>
              </a:ext>
            </a:extLst>
          </p:cNvPr>
          <p:cNvSpPr txBox="1">
            <a:spLocks/>
          </p:cNvSpPr>
          <p:nvPr/>
        </p:nvSpPr>
        <p:spPr>
          <a:xfrm>
            <a:off x="0" y="1249536"/>
            <a:ext cx="12192000" cy="665162"/>
          </a:xfrm>
          <a:prstGeom prst="rect">
            <a:avLst/>
          </a:prstGeom>
          <a:solidFill>
            <a:schemeClr val="accent6"/>
          </a:solidFill>
        </p:spPr>
        <p:txBody>
          <a:bodyPr/>
          <a:lst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a:buFont typeface="Arial" panose="020B0604020202020204" pitchFamily="34" charset="0"/>
              <a:buNone/>
            </a:pPr>
            <a:r>
              <a:rPr lang="en-US" sz="28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Chapter 5 REVIEW</a:t>
            </a:r>
            <a:endPar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5525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5C5C452-F365-46F7-94FB-943E8FB68982}"/>
              </a:ext>
            </a:extLst>
          </p:cNvPr>
          <p:cNvSpPr txBox="1"/>
          <p:nvPr/>
        </p:nvSpPr>
        <p:spPr>
          <a:xfrm>
            <a:off x="261257" y="2095329"/>
            <a:ext cx="11332029" cy="526297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When using chemical treatment systems, what should you remember?</a:t>
            </a:r>
          </a:p>
          <a:p>
            <a:r>
              <a:rPr lang="en-US" sz="2400" dirty="0">
                <a:highlight>
                  <a:srgbClr val="FFFF00"/>
                </a:highlight>
                <a:latin typeface="Arial" panose="020B0604020202020204" pitchFamily="34" charset="0"/>
                <a:cs typeface="Arial" panose="020B0604020202020204" pitchFamily="34" charset="0"/>
              </a:rPr>
              <a:t>“The right chemical at the right dosage.”</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What two are the most common and approved flocculant chemicals utilized to control turbidity on a job site to reduce turbidity? </a:t>
            </a:r>
          </a:p>
          <a:p>
            <a:r>
              <a:rPr lang="en-US" sz="2400" u="sng" dirty="0">
                <a:highlight>
                  <a:srgbClr val="FFFF00"/>
                </a:highlight>
                <a:latin typeface="Arial" panose="020B0604020202020204" pitchFamily="34" charset="0"/>
                <a:cs typeface="Arial" panose="020B0604020202020204" pitchFamily="34" charset="0"/>
              </a:rPr>
              <a:t>Anionic Polyacrylamide (PAM) and Aluminum Sulfate (Alum).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Before discharging chemically treated water, what should you test for? </a:t>
            </a:r>
          </a:p>
          <a:p>
            <a:r>
              <a:rPr lang="en-US" sz="2400" u="sng" dirty="0">
                <a:highlight>
                  <a:srgbClr val="FFFF00"/>
                </a:highlight>
                <a:latin typeface="Arial" panose="020B0604020202020204" pitchFamily="34" charset="0"/>
                <a:cs typeface="Arial" panose="020B0604020202020204" pitchFamily="34" charset="0"/>
              </a:rPr>
              <a:t>pH and turbidity limits.</a:t>
            </a:r>
          </a:p>
          <a:p>
            <a:endParaRPr lang="en-US" sz="2400" u="sng" dirty="0">
              <a:highlight>
                <a:srgbClr val="FFFF00"/>
              </a:highlight>
              <a:latin typeface="Arial" panose="020B0604020202020204" pitchFamily="34" charset="0"/>
              <a:cs typeface="Arial" panose="020B0604020202020204" pitchFamily="34" charset="0"/>
            </a:endParaRPr>
          </a:p>
          <a:p>
            <a:endParaRPr lang="en-US" sz="2400" u="sng" dirty="0">
              <a:highlight>
                <a:srgbClr val="FFFF00"/>
              </a:highlight>
              <a:latin typeface="Arial" panose="020B0604020202020204" pitchFamily="34" charset="0"/>
              <a:cs typeface="Arial" panose="020B0604020202020204" pitchFamily="34" charset="0"/>
            </a:endParaRPr>
          </a:p>
          <a:p>
            <a:endParaRPr lang="en-US" sz="2400" u="sng" dirty="0">
              <a:highlight>
                <a:srgbClr val="FFFF00"/>
              </a:highlight>
              <a:latin typeface="Arial" panose="020B0604020202020204" pitchFamily="34" charset="0"/>
              <a:cs typeface="Arial" panose="020B0604020202020204" pitchFamily="34" charset="0"/>
            </a:endParaRPr>
          </a:p>
          <a:p>
            <a:endParaRPr lang="en-US" sz="2400" u="sng" dirty="0">
              <a:highlight>
                <a:srgbClr val="FFFF00"/>
              </a:highlight>
              <a:latin typeface="Arial" panose="020B0604020202020204" pitchFamily="34" charset="0"/>
              <a:cs typeface="Arial" panose="020B0604020202020204" pitchFamily="34" charset="0"/>
            </a:endParaRPr>
          </a:p>
          <a:p>
            <a:endParaRPr lang="en-US" sz="2400" u="sng" dirty="0">
              <a:highlight>
                <a:srgbClr val="FFFF00"/>
              </a:highlight>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38F1C135-9810-430B-B883-17101E403CF7}"/>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
        <p:nvSpPr>
          <p:cNvPr id="6" name="Content Placeholder 2">
            <a:extLst>
              <a:ext uri="{FF2B5EF4-FFF2-40B4-BE49-F238E27FC236}">
                <a16:creationId xmlns:a16="http://schemas.microsoft.com/office/drawing/2014/main" id="{F5297B31-E872-4724-B9D0-0BB84DF14F12}"/>
              </a:ext>
            </a:extLst>
          </p:cNvPr>
          <p:cNvSpPr txBox="1">
            <a:spLocks/>
          </p:cNvSpPr>
          <p:nvPr/>
        </p:nvSpPr>
        <p:spPr>
          <a:xfrm>
            <a:off x="0" y="1249536"/>
            <a:ext cx="12192000" cy="665162"/>
          </a:xfrm>
          <a:prstGeom prst="rect">
            <a:avLst/>
          </a:prstGeom>
          <a:solidFill>
            <a:schemeClr val="accent6"/>
          </a:solidFill>
        </p:spPr>
        <p:txBody>
          <a:bodyPr/>
          <a:lst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a:buFont typeface="Arial" panose="020B0604020202020204" pitchFamily="34" charset="0"/>
              <a:buNone/>
            </a:pPr>
            <a:r>
              <a:rPr lang="en-US" sz="28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Chapter 5 REVIEW</a:t>
            </a:r>
            <a:endParaRPr lang="en-US" sz="2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785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roundwatercontrol.com/img/EquipmentDescriptioImage/well%20point%20dewatering.JPG">
            <a:hlinkClick r:id="rId2"/>
            <a:extLst>
              <a:ext uri="{FF2B5EF4-FFF2-40B4-BE49-F238E27FC236}">
                <a16:creationId xmlns:a16="http://schemas.microsoft.com/office/drawing/2014/main" id="{9D5C3C83-2B42-4B5B-9E24-63DDC1A78FDB}"/>
              </a:ext>
            </a:extLst>
          </p:cNvPr>
          <p:cNvPicPr>
            <a:picLocks noChangeArrowheads="1"/>
          </p:cNvPicPr>
          <p:nvPr/>
        </p:nvPicPr>
        <p:blipFill>
          <a:blip r:embed="rId3" cstate="print"/>
          <a:srcRect/>
          <a:stretch>
            <a:fillRect/>
          </a:stretch>
        </p:blipFill>
        <p:spPr bwMode="auto">
          <a:xfrm>
            <a:off x="185058" y="2623457"/>
            <a:ext cx="6237514" cy="4125686"/>
          </a:xfrm>
          <a:prstGeom prst="rect">
            <a:avLst/>
          </a:prstGeom>
          <a:noFill/>
          <a:effectLst>
            <a:outerShdw blurRad="50800" dist="38100" dir="2700000" algn="tl" rotWithShape="0">
              <a:prstClr val="black">
                <a:alpha val="40000"/>
              </a:prstClr>
            </a:outerShdw>
          </a:effectLst>
        </p:spPr>
      </p:pic>
      <p:sp>
        <p:nvSpPr>
          <p:cNvPr id="5" name="Rectangle 2">
            <a:extLst>
              <a:ext uri="{FF2B5EF4-FFF2-40B4-BE49-F238E27FC236}">
                <a16:creationId xmlns:a16="http://schemas.microsoft.com/office/drawing/2014/main" id="{27544F96-33A9-4A95-87A0-F4AE398CEDAA}"/>
              </a:ext>
            </a:extLst>
          </p:cNvPr>
          <p:cNvSpPr txBox="1">
            <a:spLocks noChangeArrowheads="1"/>
          </p:cNvSpPr>
          <p:nvPr/>
        </p:nvSpPr>
        <p:spPr>
          <a:xfrm>
            <a:off x="3657600" y="1119272"/>
            <a:ext cx="4876800" cy="762000"/>
          </a:xfrm>
          <a:prstGeom prst="rect">
            <a:avLst/>
          </a:prstGeom>
        </p:spPr>
        <p:txBody>
          <a:bodyPr vert="horz" lIns="0" rIns="0" bIns="0" anchor="b">
            <a:normAutofit fontScale="97500"/>
          </a:bodyPr>
          <a:lstStyle/>
          <a:p>
            <a:pPr algn="ctr">
              <a:spcBef>
                <a:spcPct val="0"/>
              </a:spcBef>
              <a:defRPr/>
            </a:pPr>
            <a:r>
              <a:rPr lang="en-US" sz="3200" dirty="0">
                <a:latin typeface="Arial" panose="020B0604020202020204" pitchFamily="34" charset="0"/>
                <a:ea typeface="+mj-ea"/>
                <a:cs typeface="+mj-cs"/>
              </a:rPr>
              <a:t>Well Point Systems</a:t>
            </a:r>
          </a:p>
        </p:txBody>
      </p:sp>
      <p:pic>
        <p:nvPicPr>
          <p:cNvPr id="6" name="Picture 2" descr="C:\Documents and Settings\Owner\Desktop\Dewatering pics_1\wellpoint2.jpg">
            <a:extLst>
              <a:ext uri="{FF2B5EF4-FFF2-40B4-BE49-F238E27FC236}">
                <a16:creationId xmlns:a16="http://schemas.microsoft.com/office/drawing/2014/main" id="{F1EB804C-A3BF-4A98-9A12-ED0A6575AC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22572" y="2623457"/>
            <a:ext cx="5586866" cy="412568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C91A9F05-8948-47CF-950A-CFB8DC87E6FD}"/>
              </a:ext>
            </a:extLst>
          </p:cNvPr>
          <p:cNvSpPr txBox="1">
            <a:spLocks/>
          </p:cNvSpPr>
          <p:nvPr/>
        </p:nvSpPr>
        <p:spPr>
          <a:xfrm>
            <a:off x="3364707" y="370737"/>
            <a:ext cx="5462586" cy="768350"/>
          </a:xfrm>
          <a:prstGeom prst="rect">
            <a:avLst/>
          </a:prstGeom>
        </p:spPr>
        <p:txBody>
          <a:bodyPr>
            <a:normAutofit fontScale="90000"/>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r>
              <a:rPr lang="en-US" sz="4400" b="1" dirty="0">
                <a:solidFill>
                  <a:schemeClr val="bg1"/>
                </a:solidFill>
                <a:latin typeface="Arial" panose="020B0604020202020204" pitchFamily="34" charset="0"/>
                <a:cs typeface="Arial" panose="020B0604020202020204" pitchFamily="34" charset="0"/>
              </a:rPr>
              <a:t>BMPs for Dewatering</a:t>
            </a:r>
          </a:p>
        </p:txBody>
      </p:sp>
    </p:spTree>
    <p:extLst>
      <p:ext uri="{BB962C8B-B14F-4D97-AF65-F5344CB8AC3E}">
        <p14:creationId xmlns:p14="http://schemas.microsoft.com/office/powerpoint/2010/main" val="2563769453"/>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2.xml><?xml version="1.0" encoding="utf-8"?>
<a:theme xmlns:a="http://schemas.openxmlformats.org/drawingml/2006/main" name="2_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Custom 1">
      <a:majorFont>
        <a:latin typeface="Franklin Gothic Demi"/>
        <a:ea typeface=""/>
        <a:cs typeface=""/>
      </a:majorFont>
      <a:minorFont>
        <a:latin typeface="Franklin Gothic Dem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9415</TotalTime>
  <Words>2599</Words>
  <Application>Microsoft Office PowerPoint</Application>
  <PresentationFormat>Widescreen</PresentationFormat>
  <Paragraphs>406</Paragraphs>
  <Slides>85</Slides>
  <Notes>6</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2</vt:i4>
      </vt:variant>
      <vt:variant>
        <vt:lpstr>Slide Titles</vt:lpstr>
      </vt:variant>
      <vt:variant>
        <vt:i4>85</vt:i4>
      </vt:variant>
    </vt:vector>
  </HeadingPairs>
  <TitlesOfParts>
    <vt:vector size="97" baseType="lpstr">
      <vt:lpstr>Arial</vt:lpstr>
      <vt:lpstr>Calibri</vt:lpstr>
      <vt:lpstr>Monotype Sorts</vt:lpstr>
      <vt:lpstr>Times New Roman</vt:lpstr>
      <vt:lpstr>Verdana</vt:lpstr>
      <vt:lpstr>Wingdings 2</vt:lpstr>
      <vt:lpstr>Office Theme</vt:lpstr>
      <vt:lpstr>2_Office Theme</vt:lpstr>
      <vt:lpstr>Custom Design</vt:lpstr>
      <vt:lpstr>1_Custom Design</vt:lpstr>
      <vt:lpstr>Package</vt:lpstr>
      <vt:lpstr>Photo Editor Photo</vt:lpstr>
      <vt:lpstr>PowerPoint Presentation</vt:lpstr>
      <vt:lpstr>BMPs for Dewatering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Searcy, Jared</cp:lastModifiedBy>
  <cp:revision>122</cp:revision>
  <dcterms:created xsi:type="dcterms:W3CDTF">2015-05-19T17:22:51Z</dcterms:created>
  <dcterms:modified xsi:type="dcterms:W3CDTF">2023-02-06T15:13:13Z</dcterms:modified>
</cp:coreProperties>
</file>