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 id="2147483685" r:id="rId2"/>
    <p:sldMasterId id="2147483700" r:id="rId3"/>
  </p:sldMasterIdLst>
  <p:notesMasterIdLst>
    <p:notesMasterId r:id="rId35"/>
  </p:notesMasterIdLst>
  <p:sldIdLst>
    <p:sldId id="262" r:id="rId4"/>
    <p:sldId id="263" r:id="rId5"/>
    <p:sldId id="283" r:id="rId6"/>
    <p:sldId id="264" r:id="rId7"/>
    <p:sldId id="284" r:id="rId8"/>
    <p:sldId id="285" r:id="rId9"/>
    <p:sldId id="318" r:id="rId10"/>
    <p:sldId id="288" r:id="rId11"/>
    <p:sldId id="289" r:id="rId12"/>
    <p:sldId id="290" r:id="rId13"/>
    <p:sldId id="291" r:id="rId14"/>
    <p:sldId id="293" r:id="rId15"/>
    <p:sldId id="302" r:id="rId16"/>
    <p:sldId id="303" r:id="rId17"/>
    <p:sldId id="297" r:id="rId18"/>
    <p:sldId id="295" r:id="rId19"/>
    <p:sldId id="296" r:id="rId20"/>
    <p:sldId id="298" r:id="rId21"/>
    <p:sldId id="300" r:id="rId22"/>
    <p:sldId id="321" r:id="rId23"/>
    <p:sldId id="299" r:id="rId24"/>
    <p:sldId id="301" r:id="rId25"/>
    <p:sldId id="305" r:id="rId26"/>
    <p:sldId id="306" r:id="rId27"/>
    <p:sldId id="308" r:id="rId28"/>
    <p:sldId id="309" r:id="rId29"/>
    <p:sldId id="310" r:id="rId30"/>
    <p:sldId id="312" r:id="rId31"/>
    <p:sldId id="313" r:id="rId32"/>
    <p:sldId id="320" r:id="rId33"/>
    <p:sldId id="314" r:id="rId3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arcy, Jared" initials="SJ" lastIdx="1" clrIdx="0">
    <p:extLst>
      <p:ext uri="{19B8F6BF-5375-455C-9EA6-DF929625EA0E}">
        <p15:presenceInfo xmlns:p15="http://schemas.microsoft.com/office/powerpoint/2012/main" userId="S::Jared.Searcy@FloridaDEP.gov::269489fd-1eb9-4ba5-a2f9-4bcc89be526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669" autoAdjust="0"/>
    <p:restoredTop sz="94660"/>
  </p:normalViewPr>
  <p:slideViewPr>
    <p:cSldViewPr snapToGrid="0">
      <p:cViewPr varScale="1">
        <p:scale>
          <a:sx n="78" d="100"/>
          <a:sy n="78" d="100"/>
        </p:scale>
        <p:origin x="108" y="252"/>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commentAuthors" Target="commentAuthor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 Id="rId8" Type="http://schemas.openxmlformats.org/officeDocument/2006/relationships/slide" Target="slides/slide5.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2C9B16-D4A1-4BA0-924D-F5B5E970161A}"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US"/>
        </a:p>
      </dgm:t>
    </dgm:pt>
    <dgm:pt modelId="{E69B0EFD-6A7E-49D2-A810-67845E2C1946}">
      <dgm:prSet phldrT="[Text]"/>
      <dgm:spPr>
        <a:solidFill>
          <a:schemeClr val="accent6"/>
        </a:solidFill>
      </dgm:spPr>
      <dgm:t>
        <a:bodyPr/>
        <a:lstStyle/>
        <a:p>
          <a:r>
            <a:rPr lang="en-US" dirty="0">
              <a:latin typeface="Arial" panose="020B0604020202020204" pitchFamily="34" charset="0"/>
            </a:rPr>
            <a:t>Clean Water Act – 1972</a:t>
          </a:r>
        </a:p>
        <a:p>
          <a:r>
            <a:rPr lang="en-US" dirty="0">
              <a:latin typeface="Arial" panose="020B0604020202020204" pitchFamily="34" charset="0"/>
              <a:cs typeface="Arial" pitchFamily="34" charset="0"/>
            </a:rPr>
            <a:t>To maintain the chemical, physical, and biological integrity of the Nation’s waters</a:t>
          </a:r>
        </a:p>
        <a:p>
          <a:r>
            <a:rPr lang="en-US" dirty="0">
              <a:latin typeface="Arial" panose="020B0604020202020204" pitchFamily="34" charset="0"/>
              <a:cs typeface="Arial" pitchFamily="34" charset="0"/>
            </a:rPr>
            <a:t>To eliminate discharge of pollutants</a:t>
          </a:r>
        </a:p>
        <a:p>
          <a:r>
            <a:rPr lang="en-US" dirty="0">
              <a:latin typeface="Arial" panose="020B0604020202020204" pitchFamily="34" charset="0"/>
              <a:cs typeface="Arial" pitchFamily="34" charset="0"/>
            </a:rPr>
            <a:t>To achieve water quality</a:t>
          </a:r>
          <a:endParaRPr lang="en-US" dirty="0">
            <a:latin typeface="Arial" panose="020B0604020202020204" pitchFamily="34" charset="0"/>
          </a:endParaRPr>
        </a:p>
      </dgm:t>
    </dgm:pt>
    <dgm:pt modelId="{85F7580E-FD33-4231-B695-FD86AB0D1E16}" type="parTrans" cxnId="{0A300CAC-75CD-4F80-A8F1-06ED1AA0A432}">
      <dgm:prSet/>
      <dgm:spPr/>
      <dgm:t>
        <a:bodyPr/>
        <a:lstStyle/>
        <a:p>
          <a:endParaRPr lang="en-US"/>
        </a:p>
      </dgm:t>
    </dgm:pt>
    <dgm:pt modelId="{0E8A55D5-6EDC-44C0-9A7E-AEFD571FDDA3}" type="sibTrans" cxnId="{0A300CAC-75CD-4F80-A8F1-06ED1AA0A432}">
      <dgm:prSet/>
      <dgm:spPr/>
      <dgm:t>
        <a:bodyPr/>
        <a:lstStyle/>
        <a:p>
          <a:endParaRPr lang="en-US"/>
        </a:p>
      </dgm:t>
    </dgm:pt>
    <dgm:pt modelId="{9473B31B-D5CE-4FFE-9307-E71724601251}">
      <dgm:prSet/>
      <dgm:spPr>
        <a:solidFill>
          <a:schemeClr val="accent6"/>
        </a:solidFill>
      </dgm:spPr>
      <dgm:t>
        <a:bodyPr/>
        <a:lstStyle/>
        <a:p>
          <a:r>
            <a:rPr lang="en-US" dirty="0">
              <a:latin typeface="Arial" panose="020B0604020202020204" pitchFamily="34" charset="0"/>
              <a:cs typeface="Arial" pitchFamily="34" charset="0"/>
            </a:rPr>
            <a:t>National Pollutant Discharge Elimination System (NPDES)            40 CFR 122.26 - 1987</a:t>
          </a:r>
          <a:endParaRPr lang="en-US" dirty="0">
            <a:latin typeface="Arial" panose="020B0604020202020204" pitchFamily="34" charset="0"/>
          </a:endParaRPr>
        </a:p>
      </dgm:t>
    </dgm:pt>
    <dgm:pt modelId="{E23288FF-59AC-429A-BF39-F38CEE850ABA}" type="parTrans" cxnId="{08D1EC1B-72F5-4C67-93AF-0D0ED18C1DB6}">
      <dgm:prSet/>
      <dgm:spPr/>
      <dgm:t>
        <a:bodyPr/>
        <a:lstStyle/>
        <a:p>
          <a:endParaRPr lang="en-US"/>
        </a:p>
      </dgm:t>
    </dgm:pt>
    <dgm:pt modelId="{FF18E705-DDF5-4BF2-8BA5-3F0751C7066B}" type="sibTrans" cxnId="{08D1EC1B-72F5-4C67-93AF-0D0ED18C1DB6}">
      <dgm:prSet/>
      <dgm:spPr/>
      <dgm:t>
        <a:bodyPr/>
        <a:lstStyle/>
        <a:p>
          <a:endParaRPr lang="en-US"/>
        </a:p>
      </dgm:t>
    </dgm:pt>
    <dgm:pt modelId="{C07A509E-4C43-499A-9695-944C58C23309}" type="pres">
      <dgm:prSet presAssocID="{432C9B16-D4A1-4BA0-924D-F5B5E970161A}" presName="Name0" presStyleCnt="0">
        <dgm:presLayoutVars>
          <dgm:dir/>
          <dgm:resizeHandles val="exact"/>
        </dgm:presLayoutVars>
      </dgm:prSet>
      <dgm:spPr/>
    </dgm:pt>
    <dgm:pt modelId="{B541900D-5169-43B7-BA6A-0CB97873CB32}" type="pres">
      <dgm:prSet presAssocID="{E69B0EFD-6A7E-49D2-A810-67845E2C1946}" presName="node" presStyleLbl="node1" presStyleIdx="0" presStyleCnt="2">
        <dgm:presLayoutVars>
          <dgm:bulletEnabled val="1"/>
        </dgm:presLayoutVars>
      </dgm:prSet>
      <dgm:spPr/>
    </dgm:pt>
    <dgm:pt modelId="{1FAB1C90-ED9A-4E2F-9809-20C6B239770A}" type="pres">
      <dgm:prSet presAssocID="{0E8A55D5-6EDC-44C0-9A7E-AEFD571FDDA3}" presName="sibTrans" presStyleCnt="0"/>
      <dgm:spPr/>
    </dgm:pt>
    <dgm:pt modelId="{AE27CFF8-BABC-4F76-B739-AB92A61B7E98}" type="pres">
      <dgm:prSet presAssocID="{9473B31B-D5CE-4FFE-9307-E71724601251}" presName="node" presStyleLbl="node1" presStyleIdx="1" presStyleCnt="2">
        <dgm:presLayoutVars>
          <dgm:bulletEnabled val="1"/>
        </dgm:presLayoutVars>
      </dgm:prSet>
      <dgm:spPr/>
    </dgm:pt>
  </dgm:ptLst>
  <dgm:cxnLst>
    <dgm:cxn modelId="{477DAC17-F8FB-436C-9BF4-F7595C005526}" type="presOf" srcId="{E69B0EFD-6A7E-49D2-A810-67845E2C1946}" destId="{B541900D-5169-43B7-BA6A-0CB97873CB32}" srcOrd="0" destOrd="0" presId="urn:microsoft.com/office/officeart/2005/8/layout/hList6"/>
    <dgm:cxn modelId="{08D1EC1B-72F5-4C67-93AF-0D0ED18C1DB6}" srcId="{432C9B16-D4A1-4BA0-924D-F5B5E970161A}" destId="{9473B31B-D5CE-4FFE-9307-E71724601251}" srcOrd="1" destOrd="0" parTransId="{E23288FF-59AC-429A-BF39-F38CEE850ABA}" sibTransId="{FF18E705-DDF5-4BF2-8BA5-3F0751C7066B}"/>
    <dgm:cxn modelId="{D1809D28-4172-4D40-BCB5-0CBA0DF5FD38}" type="presOf" srcId="{9473B31B-D5CE-4FFE-9307-E71724601251}" destId="{AE27CFF8-BABC-4F76-B739-AB92A61B7E98}" srcOrd="0" destOrd="0" presId="urn:microsoft.com/office/officeart/2005/8/layout/hList6"/>
    <dgm:cxn modelId="{0A300CAC-75CD-4F80-A8F1-06ED1AA0A432}" srcId="{432C9B16-D4A1-4BA0-924D-F5B5E970161A}" destId="{E69B0EFD-6A7E-49D2-A810-67845E2C1946}" srcOrd="0" destOrd="0" parTransId="{85F7580E-FD33-4231-B695-FD86AB0D1E16}" sibTransId="{0E8A55D5-6EDC-44C0-9A7E-AEFD571FDDA3}"/>
    <dgm:cxn modelId="{5ED391B3-447C-40F1-B0BA-4D4A16AE3713}" type="presOf" srcId="{432C9B16-D4A1-4BA0-924D-F5B5E970161A}" destId="{C07A509E-4C43-499A-9695-944C58C23309}" srcOrd="0" destOrd="0" presId="urn:microsoft.com/office/officeart/2005/8/layout/hList6"/>
    <dgm:cxn modelId="{F6B7BF7A-8E9E-4F40-BB1F-9B420C6C3E66}" type="presParOf" srcId="{C07A509E-4C43-499A-9695-944C58C23309}" destId="{B541900D-5169-43B7-BA6A-0CB97873CB32}" srcOrd="0" destOrd="0" presId="urn:microsoft.com/office/officeart/2005/8/layout/hList6"/>
    <dgm:cxn modelId="{CC097290-F0C2-4631-AF74-D4E2BC3123F2}" type="presParOf" srcId="{C07A509E-4C43-499A-9695-944C58C23309}" destId="{1FAB1C90-ED9A-4E2F-9809-20C6B239770A}" srcOrd="1" destOrd="0" presId="urn:microsoft.com/office/officeart/2005/8/layout/hList6"/>
    <dgm:cxn modelId="{9B54B40A-FD21-47F3-8D58-F33E3BB66792}" type="presParOf" srcId="{C07A509E-4C43-499A-9695-944C58C23309}" destId="{AE27CFF8-BABC-4F76-B739-AB92A61B7E98}"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69ED11-C260-418F-A91B-6BCDE1E0C816}"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66FF8DE8-C96E-4D05-BC4C-8D8329B5350D}">
      <dgm:prSet phldrT="[Text]"/>
      <dgm:spPr/>
      <dgm:t>
        <a:bodyPr/>
        <a:lstStyle/>
        <a:p>
          <a:r>
            <a:rPr lang="en-US" dirty="0"/>
            <a:t> </a:t>
          </a:r>
        </a:p>
      </dgm:t>
    </dgm:pt>
    <dgm:pt modelId="{6FB75D04-CC8C-485A-9A85-480B6D87F0D4}" type="parTrans" cxnId="{E951B4CB-E4D6-4C61-99E2-5D751B039C7F}">
      <dgm:prSet/>
      <dgm:spPr/>
      <dgm:t>
        <a:bodyPr/>
        <a:lstStyle/>
        <a:p>
          <a:endParaRPr lang="en-US"/>
        </a:p>
      </dgm:t>
    </dgm:pt>
    <dgm:pt modelId="{603D6B0E-3AB2-4FF7-9B5A-CFAB1615FD64}" type="sibTrans" cxnId="{E951B4CB-E4D6-4C61-99E2-5D751B039C7F}">
      <dgm:prSet/>
      <dgm:spPr/>
      <dgm:t>
        <a:bodyPr/>
        <a:lstStyle/>
        <a:p>
          <a:endParaRPr lang="en-US"/>
        </a:p>
      </dgm:t>
    </dgm:pt>
    <dgm:pt modelId="{BC51D5E9-56EF-48C0-8432-01327BE50F64}">
      <dgm:prSet phldrT="[Text]"/>
      <dgm:spPr>
        <a:solidFill>
          <a:schemeClr val="accent6"/>
        </a:solidFill>
      </dgm:spPr>
      <dgm:t>
        <a:bodyPr/>
        <a:lstStyle/>
        <a:p>
          <a:r>
            <a:rPr lang="en-US" dirty="0">
              <a:latin typeface="Arial" panose="020B0604020202020204" pitchFamily="34" charset="0"/>
              <a:cs typeface="Arial" panose="020B0604020202020204" pitchFamily="34" charset="0"/>
            </a:rPr>
            <a:t>Construction Generic Permit (CGP)</a:t>
          </a:r>
        </a:p>
      </dgm:t>
    </dgm:pt>
    <dgm:pt modelId="{8FA8E47D-4262-4058-8E8E-99284B1B91FD}" type="parTrans" cxnId="{98395239-B83C-413A-802D-18D58C31AAC2}">
      <dgm:prSet/>
      <dgm:spPr/>
      <dgm:t>
        <a:bodyPr/>
        <a:lstStyle/>
        <a:p>
          <a:endParaRPr lang="en-US"/>
        </a:p>
      </dgm:t>
    </dgm:pt>
    <dgm:pt modelId="{51F4167A-939A-4732-95BD-99DFC6887792}" type="sibTrans" cxnId="{98395239-B83C-413A-802D-18D58C31AAC2}">
      <dgm:prSet/>
      <dgm:spPr/>
      <dgm:t>
        <a:bodyPr/>
        <a:lstStyle/>
        <a:p>
          <a:endParaRPr lang="en-US"/>
        </a:p>
      </dgm:t>
    </dgm:pt>
    <dgm:pt modelId="{F1A6B760-4622-4B0C-96AF-EFE3DFD777EE}">
      <dgm:prSet phldrT="[Text]"/>
      <dgm:spPr/>
      <dgm:t>
        <a:bodyPr/>
        <a:lstStyle/>
        <a:p>
          <a:r>
            <a:rPr lang="en-US" dirty="0"/>
            <a:t> </a:t>
          </a:r>
        </a:p>
      </dgm:t>
    </dgm:pt>
    <dgm:pt modelId="{2B34660D-31F4-4C9E-9B7D-61F4F2480E1F}" type="parTrans" cxnId="{B4121E54-AD86-4BC8-862C-329E4A6145C0}">
      <dgm:prSet/>
      <dgm:spPr/>
      <dgm:t>
        <a:bodyPr/>
        <a:lstStyle/>
        <a:p>
          <a:endParaRPr lang="en-US"/>
        </a:p>
      </dgm:t>
    </dgm:pt>
    <dgm:pt modelId="{128F76C5-C289-48CF-81D8-CA21B4AA7565}" type="sibTrans" cxnId="{B4121E54-AD86-4BC8-862C-329E4A6145C0}">
      <dgm:prSet/>
      <dgm:spPr/>
      <dgm:t>
        <a:bodyPr/>
        <a:lstStyle/>
        <a:p>
          <a:endParaRPr lang="en-US"/>
        </a:p>
      </dgm:t>
    </dgm:pt>
    <dgm:pt modelId="{5981FEFC-B37A-4042-9C41-A35915A6B11F}">
      <dgm:prSet phldrT="[Text]"/>
      <dgm:spPr>
        <a:solidFill>
          <a:schemeClr val="accent6"/>
        </a:solidFill>
      </dgm:spPr>
      <dgm:t>
        <a:bodyPr/>
        <a:lstStyle/>
        <a:p>
          <a:r>
            <a:rPr lang="en-US" dirty="0">
              <a:latin typeface="Arial" panose="020B0604020202020204" pitchFamily="34" charset="0"/>
              <a:cs typeface="Arial" panose="020B0604020202020204" pitchFamily="34" charset="0"/>
            </a:rPr>
            <a:t>Multi-Sector Generic Permit (MSGP) or No Exposure Exclusion</a:t>
          </a:r>
        </a:p>
      </dgm:t>
    </dgm:pt>
    <dgm:pt modelId="{C2730B99-075C-494E-ABB6-12B2F7CBF81A}" type="parTrans" cxnId="{D1F3D2EE-3D80-4808-97FB-92A4AF6B2467}">
      <dgm:prSet/>
      <dgm:spPr/>
      <dgm:t>
        <a:bodyPr/>
        <a:lstStyle/>
        <a:p>
          <a:endParaRPr lang="en-US"/>
        </a:p>
      </dgm:t>
    </dgm:pt>
    <dgm:pt modelId="{0FF88AB9-DEC8-4479-AECE-3A2395E57D29}" type="sibTrans" cxnId="{D1F3D2EE-3D80-4808-97FB-92A4AF6B2467}">
      <dgm:prSet/>
      <dgm:spPr/>
      <dgm:t>
        <a:bodyPr/>
        <a:lstStyle/>
        <a:p>
          <a:endParaRPr lang="en-US"/>
        </a:p>
      </dgm:t>
    </dgm:pt>
    <dgm:pt modelId="{91405D7F-333B-45FD-9137-19623C962E49}">
      <dgm:prSet phldrT="[Text]"/>
      <dgm:spPr/>
      <dgm:t>
        <a:bodyPr/>
        <a:lstStyle/>
        <a:p>
          <a:r>
            <a:rPr lang="en-US" dirty="0"/>
            <a:t> </a:t>
          </a:r>
        </a:p>
      </dgm:t>
    </dgm:pt>
    <dgm:pt modelId="{F402B62C-29B2-407A-85C6-0D1361FAB8D3}" type="parTrans" cxnId="{2ABA4678-AAC5-422D-A952-489010AAE4A9}">
      <dgm:prSet/>
      <dgm:spPr/>
      <dgm:t>
        <a:bodyPr/>
        <a:lstStyle/>
        <a:p>
          <a:endParaRPr lang="en-US"/>
        </a:p>
      </dgm:t>
    </dgm:pt>
    <dgm:pt modelId="{65E192D9-4179-4F1B-B5FE-F14E4C383182}" type="sibTrans" cxnId="{2ABA4678-AAC5-422D-A952-489010AAE4A9}">
      <dgm:prSet/>
      <dgm:spPr/>
      <dgm:t>
        <a:bodyPr/>
        <a:lstStyle/>
        <a:p>
          <a:endParaRPr lang="en-US"/>
        </a:p>
      </dgm:t>
    </dgm:pt>
    <dgm:pt modelId="{D2A969FA-C6FE-49C0-9DD7-7FC048912C97}">
      <dgm:prSet phldrT="[Text]"/>
      <dgm:spPr>
        <a:solidFill>
          <a:schemeClr val="accent6"/>
        </a:solidFill>
      </dgm:spPr>
      <dgm:t>
        <a:bodyPr/>
        <a:lstStyle/>
        <a:p>
          <a:r>
            <a:rPr lang="en-US" dirty="0">
              <a:latin typeface="Arial" panose="020B0604020202020204" pitchFamily="34" charset="0"/>
              <a:cs typeface="Arial" panose="020B0604020202020204" pitchFamily="34" charset="0"/>
            </a:rPr>
            <a:t>Municipal Separate Storm Sewer Systems (MS4)</a:t>
          </a:r>
        </a:p>
      </dgm:t>
    </dgm:pt>
    <dgm:pt modelId="{EC617E6C-1C9E-4464-8C8E-9C6F6C946873}" type="parTrans" cxnId="{3C0AAF99-27DC-4807-B3C5-D7333B1D38A0}">
      <dgm:prSet/>
      <dgm:spPr/>
      <dgm:t>
        <a:bodyPr/>
        <a:lstStyle/>
        <a:p>
          <a:endParaRPr lang="en-US"/>
        </a:p>
      </dgm:t>
    </dgm:pt>
    <dgm:pt modelId="{46CADF55-954C-474B-B143-86F3AB671D80}" type="sibTrans" cxnId="{3C0AAF99-27DC-4807-B3C5-D7333B1D38A0}">
      <dgm:prSet/>
      <dgm:spPr/>
      <dgm:t>
        <a:bodyPr/>
        <a:lstStyle/>
        <a:p>
          <a:endParaRPr lang="en-US"/>
        </a:p>
      </dgm:t>
    </dgm:pt>
    <dgm:pt modelId="{BFA3639B-1D2B-46CE-BF08-737C22BF8EF6}" type="pres">
      <dgm:prSet presAssocID="{E769ED11-C260-418F-A91B-6BCDE1E0C816}" presName="Name0" presStyleCnt="0">
        <dgm:presLayoutVars>
          <dgm:dir/>
          <dgm:animLvl val="lvl"/>
          <dgm:resizeHandles val="exact"/>
        </dgm:presLayoutVars>
      </dgm:prSet>
      <dgm:spPr/>
    </dgm:pt>
    <dgm:pt modelId="{D03AC75B-240B-4542-B0B3-3A41F4F8FA74}" type="pres">
      <dgm:prSet presAssocID="{66FF8DE8-C96E-4D05-BC4C-8D8329B5350D}" presName="linNode" presStyleCnt="0"/>
      <dgm:spPr/>
    </dgm:pt>
    <dgm:pt modelId="{698BF802-E069-4D30-A182-C4007395B4BE}" type="pres">
      <dgm:prSet presAssocID="{66FF8DE8-C96E-4D05-BC4C-8D8329B5350D}" presName="parTx" presStyleLbl="revTx" presStyleIdx="0" presStyleCnt="3">
        <dgm:presLayoutVars>
          <dgm:chMax val="1"/>
          <dgm:bulletEnabled val="1"/>
        </dgm:presLayoutVars>
      </dgm:prSet>
      <dgm:spPr/>
    </dgm:pt>
    <dgm:pt modelId="{5E49781C-A3AC-400E-AD20-04E69F139B3D}" type="pres">
      <dgm:prSet presAssocID="{66FF8DE8-C96E-4D05-BC4C-8D8329B5350D}" presName="bracket" presStyleLbl="parChTrans1D1" presStyleIdx="0" presStyleCnt="3"/>
      <dgm:spPr/>
    </dgm:pt>
    <dgm:pt modelId="{B9FADAE9-C30B-412E-944E-D12491FEEBE4}" type="pres">
      <dgm:prSet presAssocID="{66FF8DE8-C96E-4D05-BC4C-8D8329B5350D}" presName="spH" presStyleCnt="0"/>
      <dgm:spPr/>
    </dgm:pt>
    <dgm:pt modelId="{2BFFCB5A-C880-42A8-9CE4-2FA233F47A1F}" type="pres">
      <dgm:prSet presAssocID="{66FF8DE8-C96E-4D05-BC4C-8D8329B5350D}" presName="desTx" presStyleLbl="node1" presStyleIdx="0" presStyleCnt="3">
        <dgm:presLayoutVars>
          <dgm:bulletEnabled val="1"/>
        </dgm:presLayoutVars>
      </dgm:prSet>
      <dgm:spPr/>
    </dgm:pt>
    <dgm:pt modelId="{FAEA5EF8-9BD2-45C5-BD2F-73A5B321A4FA}" type="pres">
      <dgm:prSet presAssocID="{603D6B0E-3AB2-4FF7-9B5A-CFAB1615FD64}" presName="spV" presStyleCnt="0"/>
      <dgm:spPr/>
    </dgm:pt>
    <dgm:pt modelId="{99AE07C5-1DB9-411C-83CD-0B78A71253D5}" type="pres">
      <dgm:prSet presAssocID="{F1A6B760-4622-4B0C-96AF-EFE3DFD777EE}" presName="linNode" presStyleCnt="0"/>
      <dgm:spPr/>
    </dgm:pt>
    <dgm:pt modelId="{35117B85-3A91-492E-8DCF-251D13CC141A}" type="pres">
      <dgm:prSet presAssocID="{F1A6B760-4622-4B0C-96AF-EFE3DFD777EE}" presName="parTx" presStyleLbl="revTx" presStyleIdx="1" presStyleCnt="3">
        <dgm:presLayoutVars>
          <dgm:chMax val="1"/>
          <dgm:bulletEnabled val="1"/>
        </dgm:presLayoutVars>
      </dgm:prSet>
      <dgm:spPr/>
    </dgm:pt>
    <dgm:pt modelId="{2F1F4305-D166-4189-9AC2-0132C058BB54}" type="pres">
      <dgm:prSet presAssocID="{F1A6B760-4622-4B0C-96AF-EFE3DFD777EE}" presName="bracket" presStyleLbl="parChTrans1D1" presStyleIdx="1" presStyleCnt="3"/>
      <dgm:spPr/>
    </dgm:pt>
    <dgm:pt modelId="{4C769303-E757-4ACA-98A9-9A8B4E787E7D}" type="pres">
      <dgm:prSet presAssocID="{F1A6B760-4622-4B0C-96AF-EFE3DFD777EE}" presName="spH" presStyleCnt="0"/>
      <dgm:spPr/>
    </dgm:pt>
    <dgm:pt modelId="{CCACB94B-3CEC-4144-B668-36D0726A33F8}" type="pres">
      <dgm:prSet presAssocID="{F1A6B760-4622-4B0C-96AF-EFE3DFD777EE}" presName="desTx" presStyleLbl="node1" presStyleIdx="1" presStyleCnt="3">
        <dgm:presLayoutVars>
          <dgm:bulletEnabled val="1"/>
        </dgm:presLayoutVars>
      </dgm:prSet>
      <dgm:spPr/>
    </dgm:pt>
    <dgm:pt modelId="{4D9F2435-D483-4907-A22C-3D98D8849F5E}" type="pres">
      <dgm:prSet presAssocID="{128F76C5-C289-48CF-81D8-CA21B4AA7565}" presName="spV" presStyleCnt="0"/>
      <dgm:spPr/>
    </dgm:pt>
    <dgm:pt modelId="{D6AAF3F9-4166-448F-9874-1FFE197B699D}" type="pres">
      <dgm:prSet presAssocID="{91405D7F-333B-45FD-9137-19623C962E49}" presName="linNode" presStyleCnt="0"/>
      <dgm:spPr/>
    </dgm:pt>
    <dgm:pt modelId="{E0D343EE-9D64-4A4C-87C8-861CCC9DE140}" type="pres">
      <dgm:prSet presAssocID="{91405D7F-333B-45FD-9137-19623C962E49}" presName="parTx" presStyleLbl="revTx" presStyleIdx="2" presStyleCnt="3">
        <dgm:presLayoutVars>
          <dgm:chMax val="1"/>
          <dgm:bulletEnabled val="1"/>
        </dgm:presLayoutVars>
      </dgm:prSet>
      <dgm:spPr/>
    </dgm:pt>
    <dgm:pt modelId="{C140488F-09DB-46A5-BF77-C73CA119034B}" type="pres">
      <dgm:prSet presAssocID="{91405D7F-333B-45FD-9137-19623C962E49}" presName="bracket" presStyleLbl="parChTrans1D1" presStyleIdx="2" presStyleCnt="3"/>
      <dgm:spPr/>
    </dgm:pt>
    <dgm:pt modelId="{28D323B5-6F26-433E-828D-58D409A15DBF}" type="pres">
      <dgm:prSet presAssocID="{91405D7F-333B-45FD-9137-19623C962E49}" presName="spH" presStyleCnt="0"/>
      <dgm:spPr/>
    </dgm:pt>
    <dgm:pt modelId="{83B83C12-15EE-4765-8C70-9BA62FFE41C3}" type="pres">
      <dgm:prSet presAssocID="{91405D7F-333B-45FD-9137-19623C962E49}" presName="desTx" presStyleLbl="node1" presStyleIdx="2" presStyleCnt="3">
        <dgm:presLayoutVars>
          <dgm:bulletEnabled val="1"/>
        </dgm:presLayoutVars>
      </dgm:prSet>
      <dgm:spPr/>
    </dgm:pt>
  </dgm:ptLst>
  <dgm:cxnLst>
    <dgm:cxn modelId="{4F6CE204-0CBF-4B71-9DF2-B69BF9B207EE}" type="presOf" srcId="{91405D7F-333B-45FD-9137-19623C962E49}" destId="{E0D343EE-9D64-4A4C-87C8-861CCC9DE140}" srcOrd="0" destOrd="0" presId="urn:diagrams.loki3.com/BracketList"/>
    <dgm:cxn modelId="{98395239-B83C-413A-802D-18D58C31AAC2}" srcId="{66FF8DE8-C96E-4D05-BC4C-8D8329B5350D}" destId="{BC51D5E9-56EF-48C0-8432-01327BE50F64}" srcOrd="0" destOrd="0" parTransId="{8FA8E47D-4262-4058-8E8E-99284B1B91FD}" sibTransId="{51F4167A-939A-4732-95BD-99DFC6887792}"/>
    <dgm:cxn modelId="{4D44A14E-33F2-4D6D-98B1-90DDA27B5022}" type="presOf" srcId="{5981FEFC-B37A-4042-9C41-A35915A6B11F}" destId="{CCACB94B-3CEC-4144-B668-36D0726A33F8}" srcOrd="0" destOrd="0" presId="urn:diagrams.loki3.com/BracketList"/>
    <dgm:cxn modelId="{B4121E54-AD86-4BC8-862C-329E4A6145C0}" srcId="{E769ED11-C260-418F-A91B-6BCDE1E0C816}" destId="{F1A6B760-4622-4B0C-96AF-EFE3DFD777EE}" srcOrd="1" destOrd="0" parTransId="{2B34660D-31F4-4C9E-9B7D-61F4F2480E1F}" sibTransId="{128F76C5-C289-48CF-81D8-CA21B4AA7565}"/>
    <dgm:cxn modelId="{2ABA4678-AAC5-422D-A952-489010AAE4A9}" srcId="{E769ED11-C260-418F-A91B-6BCDE1E0C816}" destId="{91405D7F-333B-45FD-9137-19623C962E49}" srcOrd="2" destOrd="0" parTransId="{F402B62C-29B2-407A-85C6-0D1361FAB8D3}" sibTransId="{65E192D9-4179-4F1B-B5FE-F14E4C383182}"/>
    <dgm:cxn modelId="{A7E2477E-8371-49FB-9491-C71420DF4E2C}" type="presOf" srcId="{D2A969FA-C6FE-49C0-9DD7-7FC048912C97}" destId="{83B83C12-15EE-4765-8C70-9BA62FFE41C3}" srcOrd="0" destOrd="0" presId="urn:diagrams.loki3.com/BracketList"/>
    <dgm:cxn modelId="{8F5C138A-E1C0-4DC3-9348-7D0962E42A0E}" type="presOf" srcId="{E769ED11-C260-418F-A91B-6BCDE1E0C816}" destId="{BFA3639B-1D2B-46CE-BF08-737C22BF8EF6}" srcOrd="0" destOrd="0" presId="urn:diagrams.loki3.com/BracketList"/>
    <dgm:cxn modelId="{D4C9628C-FB7A-4704-8C9C-85C13D229C7A}" type="presOf" srcId="{F1A6B760-4622-4B0C-96AF-EFE3DFD777EE}" destId="{35117B85-3A91-492E-8DCF-251D13CC141A}" srcOrd="0" destOrd="0" presId="urn:diagrams.loki3.com/BracketList"/>
    <dgm:cxn modelId="{3C0AAF99-27DC-4807-B3C5-D7333B1D38A0}" srcId="{91405D7F-333B-45FD-9137-19623C962E49}" destId="{D2A969FA-C6FE-49C0-9DD7-7FC048912C97}" srcOrd="0" destOrd="0" parTransId="{EC617E6C-1C9E-4464-8C8E-9C6F6C946873}" sibTransId="{46CADF55-954C-474B-B143-86F3AB671D80}"/>
    <dgm:cxn modelId="{E951B4CB-E4D6-4C61-99E2-5D751B039C7F}" srcId="{E769ED11-C260-418F-A91B-6BCDE1E0C816}" destId="{66FF8DE8-C96E-4D05-BC4C-8D8329B5350D}" srcOrd="0" destOrd="0" parTransId="{6FB75D04-CC8C-485A-9A85-480B6D87F0D4}" sibTransId="{603D6B0E-3AB2-4FF7-9B5A-CFAB1615FD64}"/>
    <dgm:cxn modelId="{8B3532D4-46A5-4366-8E71-EC3B6A2A9651}" type="presOf" srcId="{66FF8DE8-C96E-4D05-BC4C-8D8329B5350D}" destId="{698BF802-E069-4D30-A182-C4007395B4BE}" srcOrd="0" destOrd="0" presId="urn:diagrams.loki3.com/BracketList"/>
    <dgm:cxn modelId="{D1F3D2EE-3D80-4808-97FB-92A4AF6B2467}" srcId="{F1A6B760-4622-4B0C-96AF-EFE3DFD777EE}" destId="{5981FEFC-B37A-4042-9C41-A35915A6B11F}" srcOrd="0" destOrd="0" parTransId="{C2730B99-075C-494E-ABB6-12B2F7CBF81A}" sibTransId="{0FF88AB9-DEC8-4479-AECE-3A2395E57D29}"/>
    <dgm:cxn modelId="{606639F9-7A6D-47F4-9067-296A65989529}" type="presOf" srcId="{BC51D5E9-56EF-48C0-8432-01327BE50F64}" destId="{2BFFCB5A-C880-42A8-9CE4-2FA233F47A1F}" srcOrd="0" destOrd="0" presId="urn:diagrams.loki3.com/BracketList"/>
    <dgm:cxn modelId="{94A4F0F7-33E7-4DC8-AB85-F32FF9E11CED}" type="presParOf" srcId="{BFA3639B-1D2B-46CE-BF08-737C22BF8EF6}" destId="{D03AC75B-240B-4542-B0B3-3A41F4F8FA74}" srcOrd="0" destOrd="0" presId="urn:diagrams.loki3.com/BracketList"/>
    <dgm:cxn modelId="{7EC11161-A116-459D-89FF-A3A5C916CDA5}" type="presParOf" srcId="{D03AC75B-240B-4542-B0B3-3A41F4F8FA74}" destId="{698BF802-E069-4D30-A182-C4007395B4BE}" srcOrd="0" destOrd="0" presId="urn:diagrams.loki3.com/BracketList"/>
    <dgm:cxn modelId="{1A527382-878B-4E66-8B98-25C79BD7EE5C}" type="presParOf" srcId="{D03AC75B-240B-4542-B0B3-3A41F4F8FA74}" destId="{5E49781C-A3AC-400E-AD20-04E69F139B3D}" srcOrd="1" destOrd="0" presId="urn:diagrams.loki3.com/BracketList"/>
    <dgm:cxn modelId="{A8F83870-8DF9-466E-92FA-37D1302C7088}" type="presParOf" srcId="{D03AC75B-240B-4542-B0B3-3A41F4F8FA74}" destId="{B9FADAE9-C30B-412E-944E-D12491FEEBE4}" srcOrd="2" destOrd="0" presId="urn:diagrams.loki3.com/BracketList"/>
    <dgm:cxn modelId="{6109A858-AFE4-4407-B176-61C0018A55ED}" type="presParOf" srcId="{D03AC75B-240B-4542-B0B3-3A41F4F8FA74}" destId="{2BFFCB5A-C880-42A8-9CE4-2FA233F47A1F}" srcOrd="3" destOrd="0" presId="urn:diagrams.loki3.com/BracketList"/>
    <dgm:cxn modelId="{38139534-3671-4400-8A48-ED03E95A6DB3}" type="presParOf" srcId="{BFA3639B-1D2B-46CE-BF08-737C22BF8EF6}" destId="{FAEA5EF8-9BD2-45C5-BD2F-73A5B321A4FA}" srcOrd="1" destOrd="0" presId="urn:diagrams.loki3.com/BracketList"/>
    <dgm:cxn modelId="{2EAAF197-E0C8-402B-B949-0606E919FBA0}" type="presParOf" srcId="{BFA3639B-1D2B-46CE-BF08-737C22BF8EF6}" destId="{99AE07C5-1DB9-411C-83CD-0B78A71253D5}" srcOrd="2" destOrd="0" presId="urn:diagrams.loki3.com/BracketList"/>
    <dgm:cxn modelId="{CF414EE6-D063-4DCF-A37F-425678595067}" type="presParOf" srcId="{99AE07C5-1DB9-411C-83CD-0B78A71253D5}" destId="{35117B85-3A91-492E-8DCF-251D13CC141A}" srcOrd="0" destOrd="0" presId="urn:diagrams.loki3.com/BracketList"/>
    <dgm:cxn modelId="{C8582D62-926C-4795-A743-B2D8174F4B9E}" type="presParOf" srcId="{99AE07C5-1DB9-411C-83CD-0B78A71253D5}" destId="{2F1F4305-D166-4189-9AC2-0132C058BB54}" srcOrd="1" destOrd="0" presId="urn:diagrams.loki3.com/BracketList"/>
    <dgm:cxn modelId="{F7AB5197-85EA-4180-90D2-2504159ECE02}" type="presParOf" srcId="{99AE07C5-1DB9-411C-83CD-0B78A71253D5}" destId="{4C769303-E757-4ACA-98A9-9A8B4E787E7D}" srcOrd="2" destOrd="0" presId="urn:diagrams.loki3.com/BracketList"/>
    <dgm:cxn modelId="{6D0523E7-7D90-4D66-AFD9-8FCB572435D3}" type="presParOf" srcId="{99AE07C5-1DB9-411C-83CD-0B78A71253D5}" destId="{CCACB94B-3CEC-4144-B668-36D0726A33F8}" srcOrd="3" destOrd="0" presId="urn:diagrams.loki3.com/BracketList"/>
    <dgm:cxn modelId="{0331C5AD-D839-48B5-BF2A-3A0E008BA6CE}" type="presParOf" srcId="{BFA3639B-1D2B-46CE-BF08-737C22BF8EF6}" destId="{4D9F2435-D483-4907-A22C-3D98D8849F5E}" srcOrd="3" destOrd="0" presId="urn:diagrams.loki3.com/BracketList"/>
    <dgm:cxn modelId="{C818EDE8-9B03-4A7F-98E2-376AB95AB210}" type="presParOf" srcId="{BFA3639B-1D2B-46CE-BF08-737C22BF8EF6}" destId="{D6AAF3F9-4166-448F-9874-1FFE197B699D}" srcOrd="4" destOrd="0" presId="urn:diagrams.loki3.com/BracketList"/>
    <dgm:cxn modelId="{D70E2B97-B866-408C-9453-104BD8DDF4F4}" type="presParOf" srcId="{D6AAF3F9-4166-448F-9874-1FFE197B699D}" destId="{E0D343EE-9D64-4A4C-87C8-861CCC9DE140}" srcOrd="0" destOrd="0" presId="urn:diagrams.loki3.com/BracketList"/>
    <dgm:cxn modelId="{1A2DF6BD-71A6-4767-9E31-131852891985}" type="presParOf" srcId="{D6AAF3F9-4166-448F-9874-1FFE197B699D}" destId="{C140488F-09DB-46A5-BF77-C73CA119034B}" srcOrd="1" destOrd="0" presId="urn:diagrams.loki3.com/BracketList"/>
    <dgm:cxn modelId="{6B794E95-EEFD-4E0F-ABC6-0625FD4DAC84}" type="presParOf" srcId="{D6AAF3F9-4166-448F-9874-1FFE197B699D}" destId="{28D323B5-6F26-433E-828D-58D409A15DBF}" srcOrd="2" destOrd="0" presId="urn:diagrams.loki3.com/BracketList"/>
    <dgm:cxn modelId="{263D6AB6-835D-4118-9E6E-53AA494D3CBB}" type="presParOf" srcId="{D6AAF3F9-4166-448F-9874-1FFE197B699D}" destId="{83B83C12-15EE-4765-8C70-9BA62FFE41C3}" srcOrd="3" destOrd="0" presId="urn:diagrams.loki3.com/Bracket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571FAAD-5F6C-4F06-8D12-06651ABFFB15}" type="doc">
      <dgm:prSet loTypeId="urn:microsoft.com/office/officeart/2005/8/layout/hProcess9" loCatId="process" qsTypeId="urn:microsoft.com/office/officeart/2005/8/quickstyle/simple4" qsCatId="simple" csTypeId="urn:microsoft.com/office/officeart/2005/8/colors/accent1_2" csCatId="accent1" phldr="1"/>
      <dgm:spPr/>
    </dgm:pt>
    <dgm:pt modelId="{53299766-C125-4B81-9CB8-D8BD6A74BF6E}">
      <dgm:prSet phldrT="[Text]" custT="1"/>
      <dgm:spPr>
        <a:solidFill>
          <a:schemeClr val="accent6"/>
        </a:solidFill>
      </dgm:spPr>
      <dgm:t>
        <a:bodyPr/>
        <a:lstStyle/>
        <a:p>
          <a:r>
            <a:rPr lang="en-US" sz="2400" dirty="0">
              <a:latin typeface="Arial" panose="020B0604020202020204" pitchFamily="34" charset="0"/>
              <a:cs typeface="Arial" panose="020B0604020202020204" pitchFamily="34" charset="0"/>
            </a:rPr>
            <a:t>USEPA Implementation 1990-2000</a:t>
          </a:r>
        </a:p>
      </dgm:t>
    </dgm:pt>
    <dgm:pt modelId="{C8CE1DF2-8E9B-47B8-91B8-67B36CAA43BF}" type="parTrans" cxnId="{F4012D73-D6C2-4CDD-ADDD-F572063F914E}">
      <dgm:prSet/>
      <dgm:spPr/>
      <dgm:t>
        <a:bodyPr/>
        <a:lstStyle/>
        <a:p>
          <a:endParaRPr lang="en-US"/>
        </a:p>
      </dgm:t>
    </dgm:pt>
    <dgm:pt modelId="{761D3DAA-5FC7-4130-A228-905C94110D50}" type="sibTrans" cxnId="{F4012D73-D6C2-4CDD-ADDD-F572063F914E}">
      <dgm:prSet/>
      <dgm:spPr/>
      <dgm:t>
        <a:bodyPr/>
        <a:lstStyle/>
        <a:p>
          <a:endParaRPr lang="en-US"/>
        </a:p>
      </dgm:t>
    </dgm:pt>
    <dgm:pt modelId="{2EB7D82F-8921-42A5-8ECB-4DCD71C04820}">
      <dgm:prSet phldrT="[Text]" custT="1"/>
      <dgm:spPr>
        <a:solidFill>
          <a:schemeClr val="accent6"/>
        </a:solidFill>
      </dgm:spPr>
      <dgm:t>
        <a:bodyPr/>
        <a:lstStyle/>
        <a:p>
          <a:r>
            <a:rPr lang="en-US" sz="2400" dirty="0">
              <a:latin typeface="Arial" panose="020B0604020202020204" pitchFamily="34" charset="0"/>
              <a:cs typeface="Arial" panose="020B0604020202020204" pitchFamily="34" charset="0"/>
            </a:rPr>
            <a:t>DEP received delegation in </a:t>
          </a:r>
          <a:r>
            <a:rPr lang="en-US" sz="2400" dirty="0">
              <a:solidFill>
                <a:srgbClr val="FFFF00"/>
              </a:solidFill>
              <a:latin typeface="Arial" panose="020B0604020202020204" pitchFamily="34" charset="0"/>
              <a:cs typeface="Arial" panose="020B0604020202020204" pitchFamily="34" charset="0"/>
            </a:rPr>
            <a:t>October 2000</a:t>
          </a:r>
        </a:p>
      </dgm:t>
    </dgm:pt>
    <dgm:pt modelId="{DA4C978E-8E67-4154-8FD7-7800FB3AE598}" type="parTrans" cxnId="{9DFA7E71-3276-4A92-9B34-3EF44AA96890}">
      <dgm:prSet/>
      <dgm:spPr/>
      <dgm:t>
        <a:bodyPr/>
        <a:lstStyle/>
        <a:p>
          <a:endParaRPr lang="en-US"/>
        </a:p>
      </dgm:t>
    </dgm:pt>
    <dgm:pt modelId="{D906352F-9341-4348-B85A-758DC9B947C6}" type="sibTrans" cxnId="{9DFA7E71-3276-4A92-9B34-3EF44AA96890}">
      <dgm:prSet/>
      <dgm:spPr/>
      <dgm:t>
        <a:bodyPr/>
        <a:lstStyle/>
        <a:p>
          <a:endParaRPr lang="en-US"/>
        </a:p>
      </dgm:t>
    </dgm:pt>
    <dgm:pt modelId="{40556018-5D9F-4F22-83AB-AC32B1FD274E}">
      <dgm:prSet phldrT="[Text]" custT="1"/>
      <dgm:spPr>
        <a:solidFill>
          <a:schemeClr val="accent6"/>
        </a:solidFill>
      </dgm:spPr>
      <dgm:t>
        <a:bodyPr/>
        <a:lstStyle/>
        <a:p>
          <a:r>
            <a:rPr lang="en-US" sz="2000" dirty="0">
              <a:latin typeface="Arial" panose="020B0604020202020204" pitchFamily="34" charset="0"/>
              <a:cs typeface="Arial" panose="020B0604020202020204" pitchFamily="34" charset="0"/>
            </a:rPr>
            <a:t>DEP outsourced inspections &amp; permit processing to private contractor from     2001 to 2009</a:t>
          </a:r>
        </a:p>
      </dgm:t>
    </dgm:pt>
    <dgm:pt modelId="{90E896AB-A7BF-4653-8A95-296AC1FCDB04}" type="parTrans" cxnId="{0AAC2B93-C1FC-44F2-8DEB-1DC999EFADC4}">
      <dgm:prSet/>
      <dgm:spPr/>
      <dgm:t>
        <a:bodyPr/>
        <a:lstStyle/>
        <a:p>
          <a:endParaRPr lang="en-US"/>
        </a:p>
      </dgm:t>
    </dgm:pt>
    <dgm:pt modelId="{8295FE3C-A47F-4D3B-ACC2-E367AF058745}" type="sibTrans" cxnId="{0AAC2B93-C1FC-44F2-8DEB-1DC999EFADC4}">
      <dgm:prSet/>
      <dgm:spPr/>
      <dgm:t>
        <a:bodyPr/>
        <a:lstStyle/>
        <a:p>
          <a:endParaRPr lang="en-US"/>
        </a:p>
      </dgm:t>
    </dgm:pt>
    <dgm:pt modelId="{AF4B3726-71E4-4892-B392-7E54AA08DE02}" type="pres">
      <dgm:prSet presAssocID="{9571FAAD-5F6C-4F06-8D12-06651ABFFB15}" presName="CompostProcess" presStyleCnt="0">
        <dgm:presLayoutVars>
          <dgm:dir/>
          <dgm:resizeHandles val="exact"/>
        </dgm:presLayoutVars>
      </dgm:prSet>
      <dgm:spPr/>
    </dgm:pt>
    <dgm:pt modelId="{166B10DD-56FD-4C61-AABB-943CAF6FC1CC}" type="pres">
      <dgm:prSet presAssocID="{9571FAAD-5F6C-4F06-8D12-06651ABFFB15}" presName="arrow" presStyleLbl="bgShp" presStyleIdx="0" presStyleCnt="1"/>
      <dgm:spPr>
        <a:solidFill>
          <a:schemeClr val="accent6">
            <a:lumMod val="20000"/>
            <a:lumOff val="80000"/>
          </a:schemeClr>
        </a:solidFill>
      </dgm:spPr>
    </dgm:pt>
    <dgm:pt modelId="{40BF192C-2213-456D-AD47-1B24C717F8D7}" type="pres">
      <dgm:prSet presAssocID="{9571FAAD-5F6C-4F06-8D12-06651ABFFB15}" presName="linearProcess" presStyleCnt="0"/>
      <dgm:spPr/>
    </dgm:pt>
    <dgm:pt modelId="{85FB522D-C8FD-486E-9DA7-427CE9E0C34F}" type="pres">
      <dgm:prSet presAssocID="{53299766-C125-4B81-9CB8-D8BD6A74BF6E}" presName="textNode" presStyleLbl="node1" presStyleIdx="0" presStyleCnt="3">
        <dgm:presLayoutVars>
          <dgm:bulletEnabled val="1"/>
        </dgm:presLayoutVars>
      </dgm:prSet>
      <dgm:spPr/>
    </dgm:pt>
    <dgm:pt modelId="{0B01549D-C756-4BB8-B790-F3C3659CE814}" type="pres">
      <dgm:prSet presAssocID="{761D3DAA-5FC7-4130-A228-905C94110D50}" presName="sibTrans" presStyleCnt="0"/>
      <dgm:spPr/>
    </dgm:pt>
    <dgm:pt modelId="{26159DCC-30A9-44D5-8B0E-052C61D32827}" type="pres">
      <dgm:prSet presAssocID="{2EB7D82F-8921-42A5-8ECB-4DCD71C04820}" presName="textNode" presStyleLbl="node1" presStyleIdx="1" presStyleCnt="3">
        <dgm:presLayoutVars>
          <dgm:bulletEnabled val="1"/>
        </dgm:presLayoutVars>
      </dgm:prSet>
      <dgm:spPr/>
    </dgm:pt>
    <dgm:pt modelId="{5C8E7F2F-503A-4D6B-81A9-3394EAC98459}" type="pres">
      <dgm:prSet presAssocID="{D906352F-9341-4348-B85A-758DC9B947C6}" presName="sibTrans" presStyleCnt="0"/>
      <dgm:spPr/>
    </dgm:pt>
    <dgm:pt modelId="{971D74BB-8104-4DC6-9421-55680A5A5491}" type="pres">
      <dgm:prSet presAssocID="{40556018-5D9F-4F22-83AB-AC32B1FD274E}" presName="textNode" presStyleLbl="node1" presStyleIdx="2" presStyleCnt="3">
        <dgm:presLayoutVars>
          <dgm:bulletEnabled val="1"/>
        </dgm:presLayoutVars>
      </dgm:prSet>
      <dgm:spPr/>
    </dgm:pt>
  </dgm:ptLst>
  <dgm:cxnLst>
    <dgm:cxn modelId="{9DFA7E71-3276-4A92-9B34-3EF44AA96890}" srcId="{9571FAAD-5F6C-4F06-8D12-06651ABFFB15}" destId="{2EB7D82F-8921-42A5-8ECB-4DCD71C04820}" srcOrd="1" destOrd="0" parTransId="{DA4C978E-8E67-4154-8FD7-7800FB3AE598}" sibTransId="{D906352F-9341-4348-B85A-758DC9B947C6}"/>
    <dgm:cxn modelId="{F4012D73-D6C2-4CDD-ADDD-F572063F914E}" srcId="{9571FAAD-5F6C-4F06-8D12-06651ABFFB15}" destId="{53299766-C125-4B81-9CB8-D8BD6A74BF6E}" srcOrd="0" destOrd="0" parTransId="{C8CE1DF2-8E9B-47B8-91B8-67B36CAA43BF}" sibTransId="{761D3DAA-5FC7-4130-A228-905C94110D50}"/>
    <dgm:cxn modelId="{95673A54-2D3D-49EB-B1B6-B5FBA4EA841D}" type="presOf" srcId="{2EB7D82F-8921-42A5-8ECB-4DCD71C04820}" destId="{26159DCC-30A9-44D5-8B0E-052C61D32827}" srcOrd="0" destOrd="0" presId="urn:microsoft.com/office/officeart/2005/8/layout/hProcess9"/>
    <dgm:cxn modelId="{E6CD3F89-481F-4800-B66D-F4E72F593E8D}" type="presOf" srcId="{40556018-5D9F-4F22-83AB-AC32B1FD274E}" destId="{971D74BB-8104-4DC6-9421-55680A5A5491}" srcOrd="0" destOrd="0" presId="urn:microsoft.com/office/officeart/2005/8/layout/hProcess9"/>
    <dgm:cxn modelId="{0AAC2B93-C1FC-44F2-8DEB-1DC999EFADC4}" srcId="{9571FAAD-5F6C-4F06-8D12-06651ABFFB15}" destId="{40556018-5D9F-4F22-83AB-AC32B1FD274E}" srcOrd="2" destOrd="0" parTransId="{90E896AB-A7BF-4653-8A95-296AC1FCDB04}" sibTransId="{8295FE3C-A47F-4D3B-ACC2-E367AF058745}"/>
    <dgm:cxn modelId="{14C81AA0-8420-472D-A2AB-B720558E107F}" type="presOf" srcId="{9571FAAD-5F6C-4F06-8D12-06651ABFFB15}" destId="{AF4B3726-71E4-4892-B392-7E54AA08DE02}" srcOrd="0" destOrd="0" presId="urn:microsoft.com/office/officeart/2005/8/layout/hProcess9"/>
    <dgm:cxn modelId="{71433BE2-C518-459D-BC3C-610E9E348085}" type="presOf" srcId="{53299766-C125-4B81-9CB8-D8BD6A74BF6E}" destId="{85FB522D-C8FD-486E-9DA7-427CE9E0C34F}" srcOrd="0" destOrd="0" presId="urn:microsoft.com/office/officeart/2005/8/layout/hProcess9"/>
    <dgm:cxn modelId="{5338F2CF-2B08-47FD-A58C-7925287A013A}" type="presParOf" srcId="{AF4B3726-71E4-4892-B392-7E54AA08DE02}" destId="{166B10DD-56FD-4C61-AABB-943CAF6FC1CC}" srcOrd="0" destOrd="0" presId="urn:microsoft.com/office/officeart/2005/8/layout/hProcess9"/>
    <dgm:cxn modelId="{84C19FA5-4C16-4555-8CCF-48CF2EE90296}" type="presParOf" srcId="{AF4B3726-71E4-4892-B392-7E54AA08DE02}" destId="{40BF192C-2213-456D-AD47-1B24C717F8D7}" srcOrd="1" destOrd="0" presId="urn:microsoft.com/office/officeart/2005/8/layout/hProcess9"/>
    <dgm:cxn modelId="{8C2AFF1C-7F0B-415F-88BC-F2FB0D84FC80}" type="presParOf" srcId="{40BF192C-2213-456D-AD47-1B24C717F8D7}" destId="{85FB522D-C8FD-486E-9DA7-427CE9E0C34F}" srcOrd="0" destOrd="0" presId="urn:microsoft.com/office/officeart/2005/8/layout/hProcess9"/>
    <dgm:cxn modelId="{85E7F731-22C5-465B-93F0-C28872F16C98}" type="presParOf" srcId="{40BF192C-2213-456D-AD47-1B24C717F8D7}" destId="{0B01549D-C756-4BB8-B790-F3C3659CE814}" srcOrd="1" destOrd="0" presId="urn:microsoft.com/office/officeart/2005/8/layout/hProcess9"/>
    <dgm:cxn modelId="{86A5609B-65DE-45EC-9126-C30BEA9031BC}" type="presParOf" srcId="{40BF192C-2213-456D-AD47-1B24C717F8D7}" destId="{26159DCC-30A9-44D5-8B0E-052C61D32827}" srcOrd="2" destOrd="0" presId="urn:microsoft.com/office/officeart/2005/8/layout/hProcess9"/>
    <dgm:cxn modelId="{E1534A00-8A2F-4FC8-A422-642BE304D583}" type="presParOf" srcId="{40BF192C-2213-456D-AD47-1B24C717F8D7}" destId="{5C8E7F2F-503A-4D6B-81A9-3394EAC98459}" srcOrd="3" destOrd="0" presId="urn:microsoft.com/office/officeart/2005/8/layout/hProcess9"/>
    <dgm:cxn modelId="{1F304FBC-F7B8-48B3-A473-D7370EA23E3B}" type="presParOf" srcId="{40BF192C-2213-456D-AD47-1B24C717F8D7}" destId="{971D74BB-8104-4DC6-9421-55680A5A5491}"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786C5EA-CE8F-4D52-9148-3FCC7D32F759}" type="doc">
      <dgm:prSet loTypeId="urn:microsoft.com/office/officeart/2005/8/layout/hProcess9" loCatId="process" qsTypeId="urn:microsoft.com/office/officeart/2005/8/quickstyle/simple1" qsCatId="simple" csTypeId="urn:microsoft.com/office/officeart/2005/8/colors/accent1_2" csCatId="accent1" phldr="1"/>
      <dgm:spPr/>
    </dgm:pt>
    <dgm:pt modelId="{F1D2A21F-CAE8-417E-984C-708D834610E4}">
      <dgm:prSet phldrT="[Text]"/>
      <dgm:spPr>
        <a:solidFill>
          <a:schemeClr val="accent6"/>
        </a:solidFill>
      </dgm:spPr>
      <dgm:t>
        <a:bodyPr/>
        <a:lstStyle/>
        <a:p>
          <a:r>
            <a:rPr lang="en-US" dirty="0">
              <a:latin typeface="Arial" panose="020B0604020202020204" pitchFamily="34" charset="0"/>
              <a:cs typeface="Arial" panose="020B0604020202020204" pitchFamily="34" charset="0"/>
            </a:rPr>
            <a:t>Permits and inspections managed by Tallahassee 2009-2013</a:t>
          </a:r>
        </a:p>
      </dgm:t>
    </dgm:pt>
    <dgm:pt modelId="{38F18DE0-48E9-43C1-8612-3A5A3FC2B18B}" type="parTrans" cxnId="{DF58FC49-B020-44C7-AE6F-9790EF3FFA45}">
      <dgm:prSet/>
      <dgm:spPr/>
      <dgm:t>
        <a:bodyPr/>
        <a:lstStyle/>
        <a:p>
          <a:endParaRPr lang="en-US"/>
        </a:p>
      </dgm:t>
    </dgm:pt>
    <dgm:pt modelId="{18993120-82B0-4902-A326-1278E5227CD5}" type="sibTrans" cxnId="{DF58FC49-B020-44C7-AE6F-9790EF3FFA45}">
      <dgm:prSet/>
      <dgm:spPr/>
      <dgm:t>
        <a:bodyPr/>
        <a:lstStyle/>
        <a:p>
          <a:endParaRPr lang="en-US"/>
        </a:p>
      </dgm:t>
    </dgm:pt>
    <dgm:pt modelId="{EA790C76-268C-4464-871C-00301B5F04BA}">
      <dgm:prSet phldrT="[Text]"/>
      <dgm:spPr>
        <a:solidFill>
          <a:schemeClr val="accent6"/>
        </a:solidFill>
      </dgm:spPr>
      <dgm:t>
        <a:bodyPr/>
        <a:lstStyle/>
        <a:p>
          <a:r>
            <a:rPr lang="en-US" dirty="0">
              <a:latin typeface="Arial" panose="020B0604020202020204" pitchFamily="34" charset="0"/>
              <a:cs typeface="Arial" panose="020B0604020202020204" pitchFamily="34" charset="0"/>
            </a:rPr>
            <a:t>Inspections delegated to District CAP programs in October 2013</a:t>
          </a:r>
        </a:p>
      </dgm:t>
    </dgm:pt>
    <dgm:pt modelId="{235BE755-39EE-4BC2-9407-042854312769}" type="parTrans" cxnId="{DC681CBD-C483-4F06-A6BA-E8CABF0ADFF9}">
      <dgm:prSet/>
      <dgm:spPr/>
      <dgm:t>
        <a:bodyPr/>
        <a:lstStyle/>
        <a:p>
          <a:endParaRPr lang="en-US"/>
        </a:p>
      </dgm:t>
    </dgm:pt>
    <dgm:pt modelId="{894B4B00-825C-4870-908E-54BA3D48B46F}" type="sibTrans" cxnId="{DC681CBD-C483-4F06-A6BA-E8CABF0ADFF9}">
      <dgm:prSet/>
      <dgm:spPr/>
      <dgm:t>
        <a:bodyPr/>
        <a:lstStyle/>
        <a:p>
          <a:endParaRPr lang="en-US"/>
        </a:p>
      </dgm:t>
    </dgm:pt>
    <dgm:pt modelId="{DA932CFC-FAA5-4984-97DD-88ED2E77DE7F}">
      <dgm:prSet phldrT="[Text]"/>
      <dgm:spPr>
        <a:solidFill>
          <a:schemeClr val="accent6"/>
        </a:solidFill>
      </dgm:spPr>
      <dgm:t>
        <a:bodyPr/>
        <a:lstStyle/>
        <a:p>
          <a:r>
            <a:rPr lang="en-US" dirty="0">
              <a:latin typeface="Arial" panose="020B0604020202020204" pitchFamily="34" charset="0"/>
              <a:cs typeface="Arial" panose="020B0604020202020204" pitchFamily="34" charset="0"/>
            </a:rPr>
            <a:t>CAP (Compliance Assurance Program) cross-training initiatives for NPDES Stormwater</a:t>
          </a:r>
        </a:p>
      </dgm:t>
    </dgm:pt>
    <dgm:pt modelId="{52ED6099-8AC7-4F5B-80EC-A79CC2D9F9B7}" type="parTrans" cxnId="{D53CE16A-7B50-4541-985D-06A0F2F6C1A0}">
      <dgm:prSet/>
      <dgm:spPr/>
      <dgm:t>
        <a:bodyPr/>
        <a:lstStyle/>
        <a:p>
          <a:endParaRPr lang="en-US"/>
        </a:p>
      </dgm:t>
    </dgm:pt>
    <dgm:pt modelId="{01F30700-8219-49D1-880F-1484E4F0878C}" type="sibTrans" cxnId="{D53CE16A-7B50-4541-985D-06A0F2F6C1A0}">
      <dgm:prSet/>
      <dgm:spPr/>
      <dgm:t>
        <a:bodyPr/>
        <a:lstStyle/>
        <a:p>
          <a:endParaRPr lang="en-US"/>
        </a:p>
      </dgm:t>
    </dgm:pt>
    <dgm:pt modelId="{CBBC3787-0912-46EC-A2A7-E88A08BAD6C4}" type="pres">
      <dgm:prSet presAssocID="{3786C5EA-CE8F-4D52-9148-3FCC7D32F759}" presName="CompostProcess" presStyleCnt="0">
        <dgm:presLayoutVars>
          <dgm:dir/>
          <dgm:resizeHandles val="exact"/>
        </dgm:presLayoutVars>
      </dgm:prSet>
      <dgm:spPr/>
    </dgm:pt>
    <dgm:pt modelId="{663B259E-9DE4-4766-BDA2-E925573DA12A}" type="pres">
      <dgm:prSet presAssocID="{3786C5EA-CE8F-4D52-9148-3FCC7D32F759}" presName="arrow" presStyleLbl="bgShp" presStyleIdx="0" presStyleCnt="1" custLinFactNeighborX="1723" custLinFactNeighborY="9082"/>
      <dgm:spPr>
        <a:solidFill>
          <a:schemeClr val="accent6">
            <a:lumMod val="20000"/>
            <a:lumOff val="80000"/>
          </a:schemeClr>
        </a:solidFill>
      </dgm:spPr>
    </dgm:pt>
    <dgm:pt modelId="{BE4D24A2-9111-41D1-A24B-5EAC068E84CC}" type="pres">
      <dgm:prSet presAssocID="{3786C5EA-CE8F-4D52-9148-3FCC7D32F759}" presName="linearProcess" presStyleCnt="0"/>
      <dgm:spPr/>
    </dgm:pt>
    <dgm:pt modelId="{D5D9061A-6DB7-454D-9977-2FE65EEA751F}" type="pres">
      <dgm:prSet presAssocID="{F1D2A21F-CAE8-417E-984C-708D834610E4}" presName="textNode" presStyleLbl="node1" presStyleIdx="0" presStyleCnt="3">
        <dgm:presLayoutVars>
          <dgm:bulletEnabled val="1"/>
        </dgm:presLayoutVars>
      </dgm:prSet>
      <dgm:spPr/>
    </dgm:pt>
    <dgm:pt modelId="{4369595E-C22D-475D-8D73-0ED3556DF919}" type="pres">
      <dgm:prSet presAssocID="{18993120-82B0-4902-A326-1278E5227CD5}" presName="sibTrans" presStyleCnt="0"/>
      <dgm:spPr/>
    </dgm:pt>
    <dgm:pt modelId="{5D45688C-894E-4BC4-83AD-5DD9E0F5FF03}" type="pres">
      <dgm:prSet presAssocID="{EA790C76-268C-4464-871C-00301B5F04BA}" presName="textNode" presStyleLbl="node1" presStyleIdx="1" presStyleCnt="3">
        <dgm:presLayoutVars>
          <dgm:bulletEnabled val="1"/>
        </dgm:presLayoutVars>
      </dgm:prSet>
      <dgm:spPr/>
    </dgm:pt>
    <dgm:pt modelId="{704FFFA3-291E-45C1-AE7B-01443876FB86}" type="pres">
      <dgm:prSet presAssocID="{894B4B00-825C-4870-908E-54BA3D48B46F}" presName="sibTrans" presStyleCnt="0"/>
      <dgm:spPr/>
    </dgm:pt>
    <dgm:pt modelId="{B8C8BC36-FC78-4C8E-9BD5-04EF340E4B13}" type="pres">
      <dgm:prSet presAssocID="{DA932CFC-FAA5-4984-97DD-88ED2E77DE7F}" presName="textNode" presStyleLbl="node1" presStyleIdx="2" presStyleCnt="3">
        <dgm:presLayoutVars>
          <dgm:bulletEnabled val="1"/>
        </dgm:presLayoutVars>
      </dgm:prSet>
      <dgm:spPr/>
    </dgm:pt>
  </dgm:ptLst>
  <dgm:cxnLst>
    <dgm:cxn modelId="{1F8DB936-1F70-469B-8557-A27FA69F195F}" type="presOf" srcId="{F1D2A21F-CAE8-417E-984C-708D834610E4}" destId="{D5D9061A-6DB7-454D-9977-2FE65EEA751F}" srcOrd="0" destOrd="0" presId="urn:microsoft.com/office/officeart/2005/8/layout/hProcess9"/>
    <dgm:cxn modelId="{DF58FC49-B020-44C7-AE6F-9790EF3FFA45}" srcId="{3786C5EA-CE8F-4D52-9148-3FCC7D32F759}" destId="{F1D2A21F-CAE8-417E-984C-708D834610E4}" srcOrd="0" destOrd="0" parTransId="{38F18DE0-48E9-43C1-8612-3A5A3FC2B18B}" sibTransId="{18993120-82B0-4902-A326-1278E5227CD5}"/>
    <dgm:cxn modelId="{D53CE16A-7B50-4541-985D-06A0F2F6C1A0}" srcId="{3786C5EA-CE8F-4D52-9148-3FCC7D32F759}" destId="{DA932CFC-FAA5-4984-97DD-88ED2E77DE7F}" srcOrd="2" destOrd="0" parTransId="{52ED6099-8AC7-4F5B-80EC-A79CC2D9F9B7}" sibTransId="{01F30700-8219-49D1-880F-1484E4F0878C}"/>
    <dgm:cxn modelId="{83CE779D-B060-4CE5-ADCE-1EA3318CE55D}" type="presOf" srcId="{DA932CFC-FAA5-4984-97DD-88ED2E77DE7F}" destId="{B8C8BC36-FC78-4C8E-9BD5-04EF340E4B13}" srcOrd="0" destOrd="0" presId="urn:microsoft.com/office/officeart/2005/8/layout/hProcess9"/>
    <dgm:cxn modelId="{F20DFEAE-EF35-4584-A7F2-51A211CCD9EA}" type="presOf" srcId="{3786C5EA-CE8F-4D52-9148-3FCC7D32F759}" destId="{CBBC3787-0912-46EC-A2A7-E88A08BAD6C4}" srcOrd="0" destOrd="0" presId="urn:microsoft.com/office/officeart/2005/8/layout/hProcess9"/>
    <dgm:cxn modelId="{DC681CBD-C483-4F06-A6BA-E8CABF0ADFF9}" srcId="{3786C5EA-CE8F-4D52-9148-3FCC7D32F759}" destId="{EA790C76-268C-4464-871C-00301B5F04BA}" srcOrd="1" destOrd="0" parTransId="{235BE755-39EE-4BC2-9407-042854312769}" sibTransId="{894B4B00-825C-4870-908E-54BA3D48B46F}"/>
    <dgm:cxn modelId="{879969D5-4954-4198-85BC-9DE02E13606C}" type="presOf" srcId="{EA790C76-268C-4464-871C-00301B5F04BA}" destId="{5D45688C-894E-4BC4-83AD-5DD9E0F5FF03}" srcOrd="0" destOrd="0" presId="urn:microsoft.com/office/officeart/2005/8/layout/hProcess9"/>
    <dgm:cxn modelId="{73F11540-97E1-420A-B35F-DA4557744982}" type="presParOf" srcId="{CBBC3787-0912-46EC-A2A7-E88A08BAD6C4}" destId="{663B259E-9DE4-4766-BDA2-E925573DA12A}" srcOrd="0" destOrd="0" presId="urn:microsoft.com/office/officeart/2005/8/layout/hProcess9"/>
    <dgm:cxn modelId="{1D4BE14B-2E1A-4019-8E79-7A3F51204A32}" type="presParOf" srcId="{CBBC3787-0912-46EC-A2A7-E88A08BAD6C4}" destId="{BE4D24A2-9111-41D1-A24B-5EAC068E84CC}" srcOrd="1" destOrd="0" presId="urn:microsoft.com/office/officeart/2005/8/layout/hProcess9"/>
    <dgm:cxn modelId="{E79D9A5A-9DF4-45F2-9B26-3AB80171A4CC}" type="presParOf" srcId="{BE4D24A2-9111-41D1-A24B-5EAC068E84CC}" destId="{D5D9061A-6DB7-454D-9977-2FE65EEA751F}" srcOrd="0" destOrd="0" presId="urn:microsoft.com/office/officeart/2005/8/layout/hProcess9"/>
    <dgm:cxn modelId="{BD1236D5-A9ED-420F-8415-09DE3396A4CA}" type="presParOf" srcId="{BE4D24A2-9111-41D1-A24B-5EAC068E84CC}" destId="{4369595E-C22D-475D-8D73-0ED3556DF919}" srcOrd="1" destOrd="0" presId="urn:microsoft.com/office/officeart/2005/8/layout/hProcess9"/>
    <dgm:cxn modelId="{AAF15FD1-3829-4D88-AD82-6F09407FD8A2}" type="presParOf" srcId="{BE4D24A2-9111-41D1-A24B-5EAC068E84CC}" destId="{5D45688C-894E-4BC4-83AD-5DD9E0F5FF03}" srcOrd="2" destOrd="0" presId="urn:microsoft.com/office/officeart/2005/8/layout/hProcess9"/>
    <dgm:cxn modelId="{5F094F98-10CF-4F5C-BC49-3DA9DF1AB573}" type="presParOf" srcId="{BE4D24A2-9111-41D1-A24B-5EAC068E84CC}" destId="{704FFFA3-291E-45C1-AE7B-01443876FB86}" srcOrd="3" destOrd="0" presId="urn:microsoft.com/office/officeart/2005/8/layout/hProcess9"/>
    <dgm:cxn modelId="{3BB23FB2-C964-4D85-ABDF-25649C98A510}" type="presParOf" srcId="{BE4D24A2-9111-41D1-A24B-5EAC068E84CC}" destId="{B8C8BC36-FC78-4C8E-9BD5-04EF340E4B13}"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41900D-5169-43B7-BA6A-0CB97873CB32}">
      <dsp:nvSpPr>
        <dsp:cNvPr id="0" name=""/>
        <dsp:cNvSpPr/>
      </dsp:nvSpPr>
      <dsp:spPr>
        <a:xfrm rot="16200000">
          <a:off x="-653177" y="656336"/>
          <a:ext cx="4350767" cy="3038094"/>
        </a:xfrm>
        <a:prstGeom prst="flowChartManualOperation">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30163" bIns="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rPr>
            <a:t>Clean Water Act – 1972</a:t>
          </a:r>
        </a:p>
        <a:p>
          <a:pPr marL="0" lvl="0" indent="0" algn="ctr" defTabSz="889000">
            <a:lnSpc>
              <a:spcPct val="90000"/>
            </a:lnSpc>
            <a:spcBef>
              <a:spcPct val="0"/>
            </a:spcBef>
            <a:spcAft>
              <a:spcPct val="35000"/>
            </a:spcAft>
            <a:buNone/>
          </a:pPr>
          <a:r>
            <a:rPr lang="en-US" sz="2000" kern="1200" dirty="0">
              <a:latin typeface="Arial" panose="020B0604020202020204" pitchFamily="34" charset="0"/>
              <a:cs typeface="Arial" pitchFamily="34" charset="0"/>
            </a:rPr>
            <a:t>To maintain the chemical, physical, and biological integrity of the Nation’s waters</a:t>
          </a:r>
        </a:p>
        <a:p>
          <a:pPr marL="0" lvl="0" indent="0" algn="ctr" defTabSz="889000">
            <a:lnSpc>
              <a:spcPct val="90000"/>
            </a:lnSpc>
            <a:spcBef>
              <a:spcPct val="0"/>
            </a:spcBef>
            <a:spcAft>
              <a:spcPct val="35000"/>
            </a:spcAft>
            <a:buNone/>
          </a:pPr>
          <a:r>
            <a:rPr lang="en-US" sz="2000" kern="1200" dirty="0">
              <a:latin typeface="Arial" panose="020B0604020202020204" pitchFamily="34" charset="0"/>
              <a:cs typeface="Arial" pitchFamily="34" charset="0"/>
            </a:rPr>
            <a:t>To eliminate discharge of pollutants</a:t>
          </a:r>
        </a:p>
        <a:p>
          <a:pPr marL="0" lvl="0" indent="0" algn="ctr" defTabSz="889000">
            <a:lnSpc>
              <a:spcPct val="90000"/>
            </a:lnSpc>
            <a:spcBef>
              <a:spcPct val="0"/>
            </a:spcBef>
            <a:spcAft>
              <a:spcPct val="35000"/>
            </a:spcAft>
            <a:buNone/>
          </a:pPr>
          <a:r>
            <a:rPr lang="en-US" sz="2000" kern="1200" dirty="0">
              <a:latin typeface="Arial" panose="020B0604020202020204" pitchFamily="34" charset="0"/>
              <a:cs typeface="Arial" pitchFamily="34" charset="0"/>
            </a:rPr>
            <a:t>To achieve water quality</a:t>
          </a:r>
          <a:endParaRPr lang="en-US" sz="2000" kern="1200" dirty="0">
            <a:latin typeface="Arial" panose="020B0604020202020204" pitchFamily="34" charset="0"/>
          </a:endParaRPr>
        </a:p>
      </dsp:txBody>
      <dsp:txXfrm rot="5400000">
        <a:off x="3160" y="870152"/>
        <a:ext cx="3038094" cy="2610461"/>
      </dsp:txXfrm>
    </dsp:sp>
    <dsp:sp modelId="{AE27CFF8-BABC-4F76-B739-AB92A61B7E98}">
      <dsp:nvSpPr>
        <dsp:cNvPr id="0" name=""/>
        <dsp:cNvSpPr/>
      </dsp:nvSpPr>
      <dsp:spPr>
        <a:xfrm rot="16200000">
          <a:off x="2612773" y="656336"/>
          <a:ext cx="4350767" cy="3038094"/>
        </a:xfrm>
        <a:prstGeom prst="flowChartManualOperation">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30163" bIns="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cs typeface="Arial" pitchFamily="34" charset="0"/>
            </a:rPr>
            <a:t>National Pollutant Discharge Elimination System (NPDES)            40 CFR 122.26 - 1987</a:t>
          </a:r>
          <a:endParaRPr lang="en-US" sz="2000" kern="1200" dirty="0">
            <a:latin typeface="Arial" panose="020B0604020202020204" pitchFamily="34" charset="0"/>
          </a:endParaRPr>
        </a:p>
      </dsp:txBody>
      <dsp:txXfrm rot="5400000">
        <a:off x="3269110" y="870152"/>
        <a:ext cx="3038094" cy="26104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8BF802-E069-4D30-A182-C4007395B4BE}">
      <dsp:nvSpPr>
        <dsp:cNvPr id="0" name=""/>
        <dsp:cNvSpPr/>
      </dsp:nvSpPr>
      <dsp:spPr>
        <a:xfrm>
          <a:off x="2389" y="376315"/>
          <a:ext cx="1222447" cy="475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US" sz="2400" kern="1200" dirty="0"/>
            <a:t> </a:t>
          </a:r>
        </a:p>
      </dsp:txBody>
      <dsp:txXfrm>
        <a:off x="2389" y="376315"/>
        <a:ext cx="1222447" cy="475200"/>
      </dsp:txXfrm>
    </dsp:sp>
    <dsp:sp modelId="{5E49781C-A3AC-400E-AD20-04E69F139B3D}">
      <dsp:nvSpPr>
        <dsp:cNvPr id="0" name=""/>
        <dsp:cNvSpPr/>
      </dsp:nvSpPr>
      <dsp:spPr>
        <a:xfrm>
          <a:off x="1224837" y="205540"/>
          <a:ext cx="244489" cy="81675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BFFCB5A-C880-42A8-9CE4-2FA233F47A1F}">
      <dsp:nvSpPr>
        <dsp:cNvPr id="0" name=""/>
        <dsp:cNvSpPr/>
      </dsp:nvSpPr>
      <dsp:spPr>
        <a:xfrm>
          <a:off x="1567123" y="205540"/>
          <a:ext cx="3325057" cy="816750"/>
        </a:xfrm>
        <a:prstGeom prst="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latin typeface="Arial" panose="020B0604020202020204" pitchFamily="34" charset="0"/>
              <a:cs typeface="Arial" panose="020B0604020202020204" pitchFamily="34" charset="0"/>
            </a:rPr>
            <a:t>Construction Generic Permit (CGP)</a:t>
          </a:r>
        </a:p>
      </dsp:txBody>
      <dsp:txXfrm>
        <a:off x="1567123" y="205540"/>
        <a:ext cx="3325057" cy="816750"/>
      </dsp:txXfrm>
    </dsp:sp>
    <dsp:sp modelId="{35117B85-3A91-492E-8DCF-251D13CC141A}">
      <dsp:nvSpPr>
        <dsp:cNvPr id="0" name=""/>
        <dsp:cNvSpPr/>
      </dsp:nvSpPr>
      <dsp:spPr>
        <a:xfrm>
          <a:off x="2389" y="1450241"/>
          <a:ext cx="1222447" cy="475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US" sz="2400" kern="1200" dirty="0"/>
            <a:t> </a:t>
          </a:r>
        </a:p>
      </dsp:txBody>
      <dsp:txXfrm>
        <a:off x="2389" y="1450241"/>
        <a:ext cx="1222447" cy="475200"/>
      </dsp:txXfrm>
    </dsp:sp>
    <dsp:sp modelId="{2F1F4305-D166-4189-9AC2-0132C058BB54}">
      <dsp:nvSpPr>
        <dsp:cNvPr id="0" name=""/>
        <dsp:cNvSpPr/>
      </dsp:nvSpPr>
      <dsp:spPr>
        <a:xfrm>
          <a:off x="1224837" y="1108691"/>
          <a:ext cx="244489" cy="1158299"/>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CACB94B-3CEC-4144-B668-36D0726A33F8}">
      <dsp:nvSpPr>
        <dsp:cNvPr id="0" name=""/>
        <dsp:cNvSpPr/>
      </dsp:nvSpPr>
      <dsp:spPr>
        <a:xfrm>
          <a:off x="1567123" y="1108691"/>
          <a:ext cx="3325057" cy="1158299"/>
        </a:xfrm>
        <a:prstGeom prst="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latin typeface="Arial" panose="020B0604020202020204" pitchFamily="34" charset="0"/>
              <a:cs typeface="Arial" panose="020B0604020202020204" pitchFamily="34" charset="0"/>
            </a:rPr>
            <a:t>Multi-Sector Generic Permit (MSGP) or No Exposure Exclusion</a:t>
          </a:r>
        </a:p>
      </dsp:txBody>
      <dsp:txXfrm>
        <a:off x="1567123" y="1108691"/>
        <a:ext cx="3325057" cy="1158299"/>
      </dsp:txXfrm>
    </dsp:sp>
    <dsp:sp modelId="{E0D343EE-9D64-4A4C-87C8-861CCC9DE140}">
      <dsp:nvSpPr>
        <dsp:cNvPr id="0" name=""/>
        <dsp:cNvSpPr/>
      </dsp:nvSpPr>
      <dsp:spPr>
        <a:xfrm>
          <a:off x="2389" y="2694941"/>
          <a:ext cx="1222447" cy="475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US" sz="2400" kern="1200" dirty="0"/>
            <a:t> </a:t>
          </a:r>
        </a:p>
      </dsp:txBody>
      <dsp:txXfrm>
        <a:off x="2389" y="2694941"/>
        <a:ext cx="1222447" cy="475200"/>
      </dsp:txXfrm>
    </dsp:sp>
    <dsp:sp modelId="{C140488F-09DB-46A5-BF77-C73CA119034B}">
      <dsp:nvSpPr>
        <dsp:cNvPr id="0" name=""/>
        <dsp:cNvSpPr/>
      </dsp:nvSpPr>
      <dsp:spPr>
        <a:xfrm>
          <a:off x="1224837" y="2353390"/>
          <a:ext cx="244489" cy="1158299"/>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3B83C12-15EE-4765-8C70-9BA62FFE41C3}">
      <dsp:nvSpPr>
        <dsp:cNvPr id="0" name=""/>
        <dsp:cNvSpPr/>
      </dsp:nvSpPr>
      <dsp:spPr>
        <a:xfrm>
          <a:off x="1567123" y="2353390"/>
          <a:ext cx="3325057" cy="1158299"/>
        </a:xfrm>
        <a:prstGeom prst="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latin typeface="Arial" panose="020B0604020202020204" pitchFamily="34" charset="0"/>
              <a:cs typeface="Arial" panose="020B0604020202020204" pitchFamily="34" charset="0"/>
            </a:rPr>
            <a:t>Municipal Separate Storm Sewer Systems (MS4)</a:t>
          </a:r>
        </a:p>
      </dsp:txBody>
      <dsp:txXfrm>
        <a:off x="1567123" y="2353390"/>
        <a:ext cx="3325057" cy="11582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6B10DD-56FD-4C61-AABB-943CAF6FC1CC}">
      <dsp:nvSpPr>
        <dsp:cNvPr id="0" name=""/>
        <dsp:cNvSpPr/>
      </dsp:nvSpPr>
      <dsp:spPr>
        <a:xfrm>
          <a:off x="651509" y="0"/>
          <a:ext cx="7383780" cy="4830444"/>
        </a:xfrm>
        <a:prstGeom prst="rightArrow">
          <a:avLst/>
        </a:prstGeom>
        <a:solidFill>
          <a:schemeClr val="accent6">
            <a:lumMod val="20000"/>
            <a:lumOff val="80000"/>
          </a:schemeClr>
        </a:solidFill>
        <a:ln>
          <a:noFill/>
        </a:ln>
        <a:effectLst/>
      </dsp:spPr>
      <dsp:style>
        <a:lnRef idx="0">
          <a:scrgbClr r="0" g="0" b="0"/>
        </a:lnRef>
        <a:fillRef idx="1">
          <a:scrgbClr r="0" g="0" b="0"/>
        </a:fillRef>
        <a:effectRef idx="2">
          <a:scrgbClr r="0" g="0" b="0"/>
        </a:effectRef>
        <a:fontRef idx="minor"/>
      </dsp:style>
    </dsp:sp>
    <dsp:sp modelId="{85FB522D-C8FD-486E-9DA7-427CE9E0C34F}">
      <dsp:nvSpPr>
        <dsp:cNvPr id="0" name=""/>
        <dsp:cNvSpPr/>
      </dsp:nvSpPr>
      <dsp:spPr>
        <a:xfrm>
          <a:off x="0" y="1449133"/>
          <a:ext cx="2606040" cy="1932177"/>
        </a:xfrm>
        <a:prstGeom prst="roundRect">
          <a:avLst/>
        </a:prstGeom>
        <a:solidFill>
          <a:schemeClr val="accent6"/>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USEPA Implementation 1990-2000</a:t>
          </a:r>
        </a:p>
      </dsp:txBody>
      <dsp:txXfrm>
        <a:off x="94321" y="1543454"/>
        <a:ext cx="2417398" cy="1743535"/>
      </dsp:txXfrm>
    </dsp:sp>
    <dsp:sp modelId="{26159DCC-30A9-44D5-8B0E-052C61D32827}">
      <dsp:nvSpPr>
        <dsp:cNvPr id="0" name=""/>
        <dsp:cNvSpPr/>
      </dsp:nvSpPr>
      <dsp:spPr>
        <a:xfrm>
          <a:off x="3040380" y="1449133"/>
          <a:ext cx="2606040" cy="1932177"/>
        </a:xfrm>
        <a:prstGeom prst="roundRect">
          <a:avLst/>
        </a:prstGeom>
        <a:solidFill>
          <a:schemeClr val="accent6"/>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DEP received delegation in </a:t>
          </a:r>
          <a:r>
            <a:rPr lang="en-US" sz="2400" kern="1200" dirty="0">
              <a:solidFill>
                <a:srgbClr val="FFFF00"/>
              </a:solidFill>
              <a:latin typeface="Arial" panose="020B0604020202020204" pitchFamily="34" charset="0"/>
              <a:cs typeface="Arial" panose="020B0604020202020204" pitchFamily="34" charset="0"/>
            </a:rPr>
            <a:t>October 2000</a:t>
          </a:r>
        </a:p>
      </dsp:txBody>
      <dsp:txXfrm>
        <a:off x="3134701" y="1543454"/>
        <a:ext cx="2417398" cy="1743535"/>
      </dsp:txXfrm>
    </dsp:sp>
    <dsp:sp modelId="{971D74BB-8104-4DC6-9421-55680A5A5491}">
      <dsp:nvSpPr>
        <dsp:cNvPr id="0" name=""/>
        <dsp:cNvSpPr/>
      </dsp:nvSpPr>
      <dsp:spPr>
        <a:xfrm>
          <a:off x="6080760" y="1449133"/>
          <a:ext cx="2606040" cy="1932177"/>
        </a:xfrm>
        <a:prstGeom prst="roundRect">
          <a:avLst/>
        </a:prstGeom>
        <a:solidFill>
          <a:schemeClr val="accent6"/>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DEP outsourced inspections &amp; permit processing to private contractor from     2001 to 2009</a:t>
          </a:r>
        </a:p>
      </dsp:txBody>
      <dsp:txXfrm>
        <a:off x="6175081" y="1543454"/>
        <a:ext cx="2417398" cy="17435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3B259E-9DE4-4766-BDA2-E925573DA12A}">
      <dsp:nvSpPr>
        <dsp:cNvPr id="0" name=""/>
        <dsp:cNvSpPr/>
      </dsp:nvSpPr>
      <dsp:spPr>
        <a:xfrm>
          <a:off x="706997" y="0"/>
          <a:ext cx="6703604" cy="4104814"/>
        </a:xfrm>
        <a:prstGeom prst="rightArrow">
          <a:avLst/>
        </a:prstGeom>
        <a:solidFill>
          <a:schemeClr val="accent6">
            <a:lumMod val="20000"/>
            <a:lumOff val="80000"/>
          </a:schemeClr>
        </a:solidFill>
        <a:ln>
          <a:noFill/>
        </a:ln>
        <a:effectLst/>
      </dsp:spPr>
      <dsp:style>
        <a:lnRef idx="0">
          <a:scrgbClr r="0" g="0" b="0"/>
        </a:lnRef>
        <a:fillRef idx="1">
          <a:scrgbClr r="0" g="0" b="0"/>
        </a:fillRef>
        <a:effectRef idx="0">
          <a:scrgbClr r="0" g="0" b="0"/>
        </a:effectRef>
        <a:fontRef idx="minor"/>
      </dsp:style>
    </dsp:sp>
    <dsp:sp modelId="{D5D9061A-6DB7-454D-9977-2FE65EEA751F}">
      <dsp:nvSpPr>
        <dsp:cNvPr id="0" name=""/>
        <dsp:cNvSpPr/>
      </dsp:nvSpPr>
      <dsp:spPr>
        <a:xfrm>
          <a:off x="8471" y="1231444"/>
          <a:ext cx="2538497" cy="1641925"/>
        </a:xfrm>
        <a:prstGeom prst="round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Arial" panose="020B0604020202020204" pitchFamily="34" charset="0"/>
              <a:cs typeface="Arial" panose="020B0604020202020204" pitchFamily="34" charset="0"/>
            </a:rPr>
            <a:t>Permits and inspections managed by Tallahassee 2009-2013</a:t>
          </a:r>
        </a:p>
      </dsp:txBody>
      <dsp:txXfrm>
        <a:off x="88623" y="1311596"/>
        <a:ext cx="2378193" cy="1481621"/>
      </dsp:txXfrm>
    </dsp:sp>
    <dsp:sp modelId="{5D45688C-894E-4BC4-83AD-5DD9E0F5FF03}">
      <dsp:nvSpPr>
        <dsp:cNvPr id="0" name=""/>
        <dsp:cNvSpPr/>
      </dsp:nvSpPr>
      <dsp:spPr>
        <a:xfrm>
          <a:off x="2674048" y="1231444"/>
          <a:ext cx="2538497" cy="1641925"/>
        </a:xfrm>
        <a:prstGeom prst="round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Arial" panose="020B0604020202020204" pitchFamily="34" charset="0"/>
              <a:cs typeface="Arial" panose="020B0604020202020204" pitchFamily="34" charset="0"/>
            </a:rPr>
            <a:t>Inspections delegated to District CAP programs in October 2013</a:t>
          </a:r>
        </a:p>
      </dsp:txBody>
      <dsp:txXfrm>
        <a:off x="2754200" y="1311596"/>
        <a:ext cx="2378193" cy="1481621"/>
      </dsp:txXfrm>
    </dsp:sp>
    <dsp:sp modelId="{B8C8BC36-FC78-4C8E-9BD5-04EF340E4B13}">
      <dsp:nvSpPr>
        <dsp:cNvPr id="0" name=""/>
        <dsp:cNvSpPr/>
      </dsp:nvSpPr>
      <dsp:spPr>
        <a:xfrm>
          <a:off x="5339624" y="1231444"/>
          <a:ext cx="2538497" cy="1641925"/>
        </a:xfrm>
        <a:prstGeom prst="round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Arial" panose="020B0604020202020204" pitchFamily="34" charset="0"/>
              <a:cs typeface="Arial" panose="020B0604020202020204" pitchFamily="34" charset="0"/>
            </a:rPr>
            <a:t>CAP (Compliance Assurance Program) cross-training initiatives for NPDES Stormwater</a:t>
          </a:r>
        </a:p>
      </dsp:txBody>
      <dsp:txXfrm>
        <a:off x="5419776" y="1311596"/>
        <a:ext cx="2378193" cy="1481621"/>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BC3425C-C401-4E6B-AFC2-0EB0FDB85D12}" type="datetimeFigureOut">
              <a:rPr lang="en-US" smtClean="0"/>
              <a:t>6/7/2024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3ACF350-82AE-4204-B09B-A7DFAED0117F}" type="slidenum">
              <a:rPr lang="en-US" smtClean="0"/>
              <a:t>‹#›</a:t>
            </a:fld>
            <a:endParaRPr lang="en-US"/>
          </a:p>
        </p:txBody>
      </p:sp>
    </p:spTree>
    <p:extLst>
      <p:ext uri="{BB962C8B-B14F-4D97-AF65-F5344CB8AC3E}">
        <p14:creationId xmlns:p14="http://schemas.microsoft.com/office/powerpoint/2010/main" val="925119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ChangeArrowheads="1" noTextEdit="1"/>
          </p:cNvSpPr>
          <p:nvPr>
            <p:ph type="sldImg"/>
          </p:nvPr>
        </p:nvSpPr>
        <p:spPr>
          <a:xfrm>
            <a:off x="717550" y="1162050"/>
            <a:ext cx="5575300" cy="3136900"/>
          </a:xfrm>
          <a:ln/>
        </p:spPr>
      </p:sp>
      <p:sp>
        <p:nvSpPr>
          <p:cNvPr id="2560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25604" name="Slide Number Placeholder 3"/>
          <p:cNvSpPr>
            <a:spLocks noGrp="1"/>
          </p:cNvSpPr>
          <p:nvPr>
            <p:ph type="sldNum" sz="quarter" idx="4294967295"/>
          </p:nvPr>
        </p:nvSpPr>
        <p:spPr bwMode="auto">
          <a:xfrm>
            <a:off x="3971552" y="8829822"/>
            <a:ext cx="3037254" cy="4649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1" tIns="46581" rIns="93161" bIns="46581"/>
          <a:lstStyle>
            <a:lvl1pPr>
              <a:defRPr sz="2400">
                <a:solidFill>
                  <a:schemeClr val="tx1"/>
                </a:solidFill>
                <a:latin typeface="Arial" pitchFamily="34" charset="0"/>
              </a:defRPr>
            </a:lvl1pPr>
            <a:lvl2pPr marL="746997" indent="-287307">
              <a:defRPr sz="2400">
                <a:solidFill>
                  <a:schemeClr val="tx1"/>
                </a:solidFill>
                <a:latin typeface="Arial" pitchFamily="34" charset="0"/>
              </a:defRPr>
            </a:lvl2pPr>
            <a:lvl3pPr marL="1149226" indent="-229846">
              <a:defRPr sz="2400">
                <a:solidFill>
                  <a:schemeClr val="tx1"/>
                </a:solidFill>
                <a:latin typeface="Arial" pitchFamily="34" charset="0"/>
              </a:defRPr>
            </a:lvl3pPr>
            <a:lvl4pPr marL="1608916" indent="-229846">
              <a:defRPr sz="2400">
                <a:solidFill>
                  <a:schemeClr val="tx1"/>
                </a:solidFill>
                <a:latin typeface="Arial" pitchFamily="34" charset="0"/>
              </a:defRPr>
            </a:lvl4pPr>
            <a:lvl5pPr marL="2068608" indent="-229846">
              <a:defRPr sz="2400">
                <a:solidFill>
                  <a:schemeClr val="tx1"/>
                </a:solidFill>
                <a:latin typeface="Arial" pitchFamily="34" charset="0"/>
              </a:defRPr>
            </a:lvl5pPr>
            <a:lvl6pPr marL="2528298" indent="-229846" eaLnBrk="0" fontAlgn="base" hangingPunct="0">
              <a:spcBef>
                <a:spcPct val="0"/>
              </a:spcBef>
              <a:spcAft>
                <a:spcPct val="0"/>
              </a:spcAft>
              <a:defRPr sz="2400">
                <a:solidFill>
                  <a:schemeClr val="tx1"/>
                </a:solidFill>
                <a:latin typeface="Arial" pitchFamily="34" charset="0"/>
              </a:defRPr>
            </a:lvl6pPr>
            <a:lvl7pPr marL="2987988" indent="-229846" eaLnBrk="0" fontAlgn="base" hangingPunct="0">
              <a:spcBef>
                <a:spcPct val="0"/>
              </a:spcBef>
              <a:spcAft>
                <a:spcPct val="0"/>
              </a:spcAft>
              <a:defRPr sz="2400">
                <a:solidFill>
                  <a:schemeClr val="tx1"/>
                </a:solidFill>
                <a:latin typeface="Arial" pitchFamily="34" charset="0"/>
              </a:defRPr>
            </a:lvl7pPr>
            <a:lvl8pPr marL="3447678" indent="-229846" eaLnBrk="0" fontAlgn="base" hangingPunct="0">
              <a:spcBef>
                <a:spcPct val="0"/>
              </a:spcBef>
              <a:spcAft>
                <a:spcPct val="0"/>
              </a:spcAft>
              <a:defRPr sz="2400">
                <a:solidFill>
                  <a:schemeClr val="tx1"/>
                </a:solidFill>
                <a:latin typeface="Arial" pitchFamily="34" charset="0"/>
              </a:defRPr>
            </a:lvl8pPr>
            <a:lvl9pPr marL="3907370" indent="-229846" eaLnBrk="0" fontAlgn="base" hangingPunct="0">
              <a:spcBef>
                <a:spcPct val="0"/>
              </a:spcBef>
              <a:spcAft>
                <a:spcPct val="0"/>
              </a:spcAft>
              <a:defRPr sz="2400">
                <a:solidFill>
                  <a:schemeClr val="tx1"/>
                </a:solidFill>
                <a:latin typeface="Arial" pitchFamily="34" charset="0"/>
              </a:defRPr>
            </a:lvl9pPr>
          </a:lstStyle>
          <a:p>
            <a:fld id="{EA6CBCA1-D339-4873-9115-23430A52123A}" type="slidenum">
              <a:rPr lang="en-US" altLang="en-US">
                <a:solidFill>
                  <a:srgbClr val="000000"/>
                </a:solidFill>
              </a:rPr>
              <a:pPr/>
              <a:t>7</a:t>
            </a:fld>
            <a:endParaRPr lang="en-US" altLang="en-US" dirty="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AC112DA-B6CA-4C49-8993-1E516C45863D}" type="slidenum">
              <a:rPr lang="en-US" smtClean="0"/>
              <a:t>‹#›</a:t>
            </a:fld>
            <a:endParaRPr lang="en-US"/>
          </a:p>
        </p:txBody>
      </p:sp>
    </p:spTree>
    <p:extLst>
      <p:ext uri="{BB962C8B-B14F-4D97-AF65-F5344CB8AC3E}">
        <p14:creationId xmlns:p14="http://schemas.microsoft.com/office/powerpoint/2010/main" val="2311187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05">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8AC112DA-B6CA-4C49-8993-1E516C45863D}" type="slidenum">
              <a:rPr lang="en-US" smtClean="0"/>
              <a:t>‹#›</a:t>
            </a:fld>
            <a:endParaRPr lang="en-US"/>
          </a:p>
        </p:txBody>
      </p:sp>
      <p:sp>
        <p:nvSpPr>
          <p:cNvPr id="10" name="Rectangle 9">
            <a:extLst>
              <a:ext uri="{FF2B5EF4-FFF2-40B4-BE49-F238E27FC236}">
                <a16:creationId xmlns:a16="http://schemas.microsoft.com/office/drawing/2014/main" id="{A99217E1-CC21-FA4D-A15D-1D550201515D}"/>
              </a:ext>
            </a:extLst>
          </p:cNvPr>
          <p:cNvSpPr/>
          <p:nvPr userDrawn="1"/>
        </p:nvSpPr>
        <p:spPr>
          <a:xfrm>
            <a:off x="137459" y="1370438"/>
            <a:ext cx="11893176"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945770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lide - 06">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8AC112DA-B6CA-4C49-8993-1E516C45863D}" type="slidenum">
              <a:rPr lang="en-US" smtClean="0"/>
              <a:t>‹#›</a:t>
            </a:fld>
            <a:endParaRPr lang="en-US"/>
          </a:p>
        </p:txBody>
      </p:sp>
      <p:sp>
        <p:nvSpPr>
          <p:cNvPr id="6" name="Rectangle 5">
            <a:extLst>
              <a:ext uri="{FF2B5EF4-FFF2-40B4-BE49-F238E27FC236}">
                <a16:creationId xmlns:a16="http://schemas.microsoft.com/office/drawing/2014/main" id="{A57769C0-3006-DC48-B84B-7DC6B10DA2FA}"/>
              </a:ext>
            </a:extLst>
          </p:cNvPr>
          <p:cNvSpPr/>
          <p:nvPr userDrawn="1"/>
        </p:nvSpPr>
        <p:spPr>
          <a:xfrm>
            <a:off x="173319" y="3341930"/>
            <a:ext cx="11803528"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3770033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07">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8AC112DA-B6CA-4C49-8993-1E516C45863D}" type="slidenum">
              <a:rPr lang="en-US" smtClean="0"/>
              <a:t>‹#›</a:t>
            </a:fld>
            <a:endParaRPr lang="en-US"/>
          </a:p>
        </p:txBody>
      </p:sp>
      <p:sp>
        <p:nvSpPr>
          <p:cNvPr id="11" name="Rectangle 10">
            <a:extLst>
              <a:ext uri="{FF2B5EF4-FFF2-40B4-BE49-F238E27FC236}">
                <a16:creationId xmlns:a16="http://schemas.microsoft.com/office/drawing/2014/main" id="{2B30B274-329C-EF4D-868F-4623C6BA847F}"/>
              </a:ext>
            </a:extLst>
          </p:cNvPr>
          <p:cNvSpPr/>
          <p:nvPr userDrawn="1"/>
        </p:nvSpPr>
        <p:spPr>
          <a:xfrm>
            <a:off x="153713" y="3381192"/>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9" name="Rectangle 8">
            <a:extLst>
              <a:ext uri="{FF2B5EF4-FFF2-40B4-BE49-F238E27FC236}">
                <a16:creationId xmlns:a16="http://schemas.microsoft.com/office/drawing/2014/main" id="{ED37B701-CFD9-CB44-93C6-4F6A73F0DB4F}"/>
              </a:ext>
            </a:extLst>
          </p:cNvPr>
          <p:cNvSpPr/>
          <p:nvPr userDrawn="1"/>
        </p:nvSpPr>
        <p:spPr>
          <a:xfrm>
            <a:off x="4171397" y="3381192"/>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0" name="Rectangle 9">
            <a:extLst>
              <a:ext uri="{FF2B5EF4-FFF2-40B4-BE49-F238E27FC236}">
                <a16:creationId xmlns:a16="http://schemas.microsoft.com/office/drawing/2014/main" id="{AE3D802A-46C2-B14C-91A0-E4ABBD36FB87}"/>
              </a:ext>
            </a:extLst>
          </p:cNvPr>
          <p:cNvSpPr/>
          <p:nvPr userDrawn="1"/>
        </p:nvSpPr>
        <p:spPr>
          <a:xfrm>
            <a:off x="8189081" y="3381192"/>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3435083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08">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8AC112DA-B6CA-4C49-8993-1E516C45863D}" type="slidenum">
              <a:rPr lang="en-US" smtClean="0"/>
              <a:t>‹#›</a:t>
            </a:fld>
            <a:endParaRPr lang="en-US"/>
          </a:p>
        </p:txBody>
      </p:sp>
      <p:sp>
        <p:nvSpPr>
          <p:cNvPr id="6" name="Rectangle 5">
            <a:extLst>
              <a:ext uri="{FF2B5EF4-FFF2-40B4-BE49-F238E27FC236}">
                <a16:creationId xmlns:a16="http://schemas.microsoft.com/office/drawing/2014/main" id="{59FE8B0C-6BEC-4B4C-8217-B267D4F6CF29}"/>
              </a:ext>
            </a:extLst>
          </p:cNvPr>
          <p:cNvSpPr/>
          <p:nvPr userDrawn="1"/>
        </p:nvSpPr>
        <p:spPr>
          <a:xfrm>
            <a:off x="153057" y="1385051"/>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1" name="Rectangle 10">
            <a:extLst>
              <a:ext uri="{FF2B5EF4-FFF2-40B4-BE49-F238E27FC236}">
                <a16:creationId xmlns:a16="http://schemas.microsoft.com/office/drawing/2014/main" id="{2AFF991A-5033-4C41-8B46-C03CBDE58012}"/>
              </a:ext>
            </a:extLst>
          </p:cNvPr>
          <p:cNvSpPr/>
          <p:nvPr userDrawn="1"/>
        </p:nvSpPr>
        <p:spPr>
          <a:xfrm>
            <a:off x="4170741" y="1385051"/>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2" name="Rectangle 11">
            <a:extLst>
              <a:ext uri="{FF2B5EF4-FFF2-40B4-BE49-F238E27FC236}">
                <a16:creationId xmlns:a16="http://schemas.microsoft.com/office/drawing/2014/main" id="{5F6BBC39-2CAC-6B48-98F0-23F0863D4E6C}"/>
              </a:ext>
            </a:extLst>
          </p:cNvPr>
          <p:cNvSpPr/>
          <p:nvPr userDrawn="1"/>
        </p:nvSpPr>
        <p:spPr>
          <a:xfrm>
            <a:off x="8188425" y="1385051"/>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3615224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Slide - 09">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A0027388-62EA-DE48-A209-EF7CA10057E9}"/>
              </a:ext>
            </a:extLst>
          </p:cNvPr>
          <p:cNvSpPr/>
          <p:nvPr userDrawn="1"/>
        </p:nvSpPr>
        <p:spPr>
          <a:xfrm>
            <a:off x="135780" y="1386292"/>
            <a:ext cx="3652269" cy="533209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8" name="Rectangle 7">
            <a:extLst>
              <a:ext uri="{FF2B5EF4-FFF2-40B4-BE49-F238E27FC236}">
                <a16:creationId xmlns:a16="http://schemas.microsoft.com/office/drawing/2014/main" id="{A4BA2B29-94DF-0649-9733-289A181C212E}"/>
              </a:ext>
            </a:extLst>
          </p:cNvPr>
          <p:cNvSpPr/>
          <p:nvPr userDrawn="1"/>
        </p:nvSpPr>
        <p:spPr>
          <a:xfrm>
            <a:off x="3947140"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3522967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lide - 10">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F6608DD6-E8B7-4A47-ACD0-151608AB1471}"/>
              </a:ext>
            </a:extLst>
          </p:cNvPr>
          <p:cNvSpPr/>
          <p:nvPr userDrawn="1"/>
        </p:nvSpPr>
        <p:spPr>
          <a:xfrm>
            <a:off x="4580636"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8" name="Rectangle 7">
            <a:extLst>
              <a:ext uri="{FF2B5EF4-FFF2-40B4-BE49-F238E27FC236}">
                <a16:creationId xmlns:a16="http://schemas.microsoft.com/office/drawing/2014/main" id="{B2CCD815-AA26-3049-BBF7-DF2314AA9440}"/>
              </a:ext>
            </a:extLst>
          </p:cNvPr>
          <p:cNvSpPr/>
          <p:nvPr userDrawn="1"/>
        </p:nvSpPr>
        <p:spPr>
          <a:xfrm>
            <a:off x="8380044"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23852686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 11">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CFB1289-BA35-A548-8B04-B96C2C2C4B9A}"/>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6" name="Rectangle 5">
            <a:extLst>
              <a:ext uri="{FF2B5EF4-FFF2-40B4-BE49-F238E27FC236}">
                <a16:creationId xmlns:a16="http://schemas.microsoft.com/office/drawing/2014/main" id="{6A31449A-2FA3-CD40-AC84-157BCEA8956B}"/>
              </a:ext>
            </a:extLst>
          </p:cNvPr>
          <p:cNvSpPr/>
          <p:nvPr userDrawn="1"/>
        </p:nvSpPr>
        <p:spPr>
          <a:xfrm>
            <a:off x="4269868" y="4143948"/>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7" name="Rectangle 6">
            <a:extLst>
              <a:ext uri="{FF2B5EF4-FFF2-40B4-BE49-F238E27FC236}">
                <a16:creationId xmlns:a16="http://schemas.microsoft.com/office/drawing/2014/main" id="{0F2180D1-075E-7A48-B05C-8F132026964C}"/>
              </a:ext>
            </a:extLst>
          </p:cNvPr>
          <p:cNvSpPr/>
          <p:nvPr userDrawn="1"/>
        </p:nvSpPr>
        <p:spPr>
          <a:xfrm>
            <a:off x="4273824" y="1434097"/>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8" name="Rectangle 7">
            <a:extLst>
              <a:ext uri="{FF2B5EF4-FFF2-40B4-BE49-F238E27FC236}">
                <a16:creationId xmlns:a16="http://schemas.microsoft.com/office/drawing/2014/main" id="{9027B1F9-9792-E348-8054-5F3B10DB3A02}"/>
              </a:ext>
            </a:extLst>
          </p:cNvPr>
          <p:cNvSpPr/>
          <p:nvPr userDrawn="1"/>
        </p:nvSpPr>
        <p:spPr>
          <a:xfrm>
            <a:off x="8176848" y="4143948"/>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9" name="Rectangle 8">
            <a:extLst>
              <a:ext uri="{FF2B5EF4-FFF2-40B4-BE49-F238E27FC236}">
                <a16:creationId xmlns:a16="http://schemas.microsoft.com/office/drawing/2014/main" id="{95B97E83-2A90-6240-B51D-82E521BCBA1B}"/>
              </a:ext>
            </a:extLst>
          </p:cNvPr>
          <p:cNvSpPr/>
          <p:nvPr userDrawn="1"/>
        </p:nvSpPr>
        <p:spPr>
          <a:xfrm>
            <a:off x="8176848" y="1434097"/>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0" name="Rectangle 9">
            <a:extLst>
              <a:ext uri="{FF2B5EF4-FFF2-40B4-BE49-F238E27FC236}">
                <a16:creationId xmlns:a16="http://schemas.microsoft.com/office/drawing/2014/main" id="{4364971B-C0DF-7B41-99FA-6ADC4367C5AA}"/>
              </a:ext>
            </a:extLst>
          </p:cNvPr>
          <p:cNvSpPr/>
          <p:nvPr userDrawn="1"/>
        </p:nvSpPr>
        <p:spPr>
          <a:xfrm>
            <a:off x="362884" y="4143948"/>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1" name="Rectangle 10">
            <a:extLst>
              <a:ext uri="{FF2B5EF4-FFF2-40B4-BE49-F238E27FC236}">
                <a16:creationId xmlns:a16="http://schemas.microsoft.com/office/drawing/2014/main" id="{42ED10D5-9907-3244-8DCD-B29754C4C87E}"/>
              </a:ext>
            </a:extLst>
          </p:cNvPr>
          <p:cNvSpPr/>
          <p:nvPr userDrawn="1"/>
        </p:nvSpPr>
        <p:spPr>
          <a:xfrm>
            <a:off x="362884" y="1434097"/>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11452603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lide - 12">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6881758-5C54-FE44-8BBD-BE9F14090DBF}"/>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C5D74B4F-0AF2-544C-BBE1-F3D728C735D5}"/>
              </a:ext>
            </a:extLst>
          </p:cNvPr>
          <p:cNvSpPr/>
          <p:nvPr userDrawn="1"/>
        </p:nvSpPr>
        <p:spPr>
          <a:xfrm>
            <a:off x="488392" y="1386292"/>
            <a:ext cx="3652269" cy="533209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5" name="Rectangle 4">
            <a:extLst>
              <a:ext uri="{FF2B5EF4-FFF2-40B4-BE49-F238E27FC236}">
                <a16:creationId xmlns:a16="http://schemas.microsoft.com/office/drawing/2014/main" id="{335DC2A0-26E5-0843-A769-6B80E0A77EE6}"/>
              </a:ext>
            </a:extLst>
          </p:cNvPr>
          <p:cNvSpPr/>
          <p:nvPr userDrawn="1"/>
        </p:nvSpPr>
        <p:spPr>
          <a:xfrm>
            <a:off x="4239988"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6" name="Rectangle 5">
            <a:extLst>
              <a:ext uri="{FF2B5EF4-FFF2-40B4-BE49-F238E27FC236}">
                <a16:creationId xmlns:a16="http://schemas.microsoft.com/office/drawing/2014/main" id="{32EF594A-E21A-AD4C-AF4E-1185D7D4E338}"/>
              </a:ext>
            </a:extLst>
          </p:cNvPr>
          <p:cNvSpPr/>
          <p:nvPr userDrawn="1"/>
        </p:nvSpPr>
        <p:spPr>
          <a:xfrm>
            <a:off x="7991584"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13270636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Slide - 13">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E134CDB-79F6-264B-B31E-ADB427867965}"/>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FEAF781C-C56E-5848-A911-7076A563E0C5}"/>
              </a:ext>
            </a:extLst>
          </p:cNvPr>
          <p:cNvSpPr/>
          <p:nvPr userDrawn="1"/>
        </p:nvSpPr>
        <p:spPr>
          <a:xfrm>
            <a:off x="271157" y="1368440"/>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5" name="Rectangle 4">
            <a:extLst>
              <a:ext uri="{FF2B5EF4-FFF2-40B4-BE49-F238E27FC236}">
                <a16:creationId xmlns:a16="http://schemas.microsoft.com/office/drawing/2014/main" id="{86A333A5-F13A-054D-9DCD-F98B9C2CCC17}"/>
              </a:ext>
            </a:extLst>
          </p:cNvPr>
          <p:cNvSpPr/>
          <p:nvPr userDrawn="1"/>
        </p:nvSpPr>
        <p:spPr>
          <a:xfrm>
            <a:off x="6220693" y="1368440"/>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10080041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 14">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4CC75B1-A472-5D4A-BC6C-3A99D9C5C122}"/>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A9757DCF-EDBE-7047-8355-609423C64C97}"/>
              </a:ext>
            </a:extLst>
          </p:cNvPr>
          <p:cNvSpPr/>
          <p:nvPr userDrawn="1"/>
        </p:nvSpPr>
        <p:spPr>
          <a:xfrm>
            <a:off x="187493" y="1386368"/>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1231543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lank Slide - A">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DC7FCA2-E9A9-D94A-9D50-3B3CB6BED968}"/>
              </a:ext>
            </a:extLst>
          </p:cNvPr>
          <p:cNvSpPr>
            <a:spLocks noGrp="1"/>
          </p:cNvSpPr>
          <p:nvPr>
            <p:ph type="sldNum" sz="quarter" idx="10"/>
          </p:nvPr>
        </p:nvSpPr>
        <p:spPr/>
        <p:txBody>
          <a:bodyPr/>
          <a:lstStyle/>
          <a:p>
            <a:fld id="{8AC112DA-B6CA-4C49-8993-1E516C45863D}" type="slidenum">
              <a:rPr lang="en-US" smtClean="0"/>
              <a:t>‹#›</a:t>
            </a:fld>
            <a:endParaRPr lang="en-US"/>
          </a:p>
        </p:txBody>
      </p:sp>
      <p:pic>
        <p:nvPicPr>
          <p:cNvPr id="4" name="Picture 3" descr="Florida Department of Environmental Protection Logo">
            <a:extLst>
              <a:ext uri="{FF2B5EF4-FFF2-40B4-BE49-F238E27FC236}">
                <a16:creationId xmlns:a16="http://schemas.microsoft.com/office/drawing/2014/main" id="{5FC63135-B980-654F-A16F-804BC17273BB}"/>
              </a:ext>
            </a:extLst>
          </p:cNvPr>
          <p:cNvPicPr>
            <a:picLocks noChangeAspect="1"/>
          </p:cNvPicPr>
          <p:nvPr userDrawn="1"/>
        </p:nvPicPr>
        <p:blipFill>
          <a:blip r:embed="rId2"/>
          <a:stretch>
            <a:fillRect/>
          </a:stretch>
        </p:blipFill>
        <p:spPr>
          <a:xfrm>
            <a:off x="203569" y="93445"/>
            <a:ext cx="1062435" cy="1062435"/>
          </a:xfrm>
          <a:prstGeom prst="rect">
            <a:avLst/>
          </a:prstGeom>
        </p:spPr>
      </p:pic>
    </p:spTree>
    <p:extLst>
      <p:ext uri="{BB962C8B-B14F-4D97-AF65-F5344CB8AC3E}">
        <p14:creationId xmlns:p14="http://schemas.microsoft.com/office/powerpoint/2010/main" val="32542391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 15">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B99103D-61AB-D74C-9D35-085D46F58CE9}"/>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A2FA6816-B517-DA4F-9915-A0A632A2BF9B}"/>
              </a:ext>
            </a:extLst>
          </p:cNvPr>
          <p:cNvSpPr/>
          <p:nvPr userDrawn="1"/>
        </p:nvSpPr>
        <p:spPr>
          <a:xfrm>
            <a:off x="6346197" y="1392344"/>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24404705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Slide - 16">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227BB61-D36D-C444-BC6B-3E64FB27D771}"/>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A7F38FBE-460A-D441-9EDF-7C42DA61129B}"/>
              </a:ext>
            </a:extLst>
          </p:cNvPr>
          <p:cNvSpPr/>
          <p:nvPr userDrawn="1"/>
        </p:nvSpPr>
        <p:spPr>
          <a:xfrm>
            <a:off x="1203369" y="1580868"/>
            <a:ext cx="9785267" cy="4943103"/>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40902662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Slide - 17">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04662EA-E746-2C4F-8011-A6AACEDFF6DC}"/>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70A8D1B6-4D7F-6849-92E4-BF2EC945BD09}"/>
              </a:ext>
            </a:extLst>
          </p:cNvPr>
          <p:cNvSpPr/>
          <p:nvPr userDrawn="1"/>
        </p:nvSpPr>
        <p:spPr>
          <a:xfrm>
            <a:off x="210792" y="1386368"/>
            <a:ext cx="1177042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27310080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lide - 18">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39839EF-4580-2840-A5B6-58037EE5BF3D}"/>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FC789B56-ECF3-C341-899C-8E67056D85D1}"/>
              </a:ext>
            </a:extLst>
          </p:cNvPr>
          <p:cNvSpPr/>
          <p:nvPr userDrawn="1"/>
        </p:nvSpPr>
        <p:spPr>
          <a:xfrm>
            <a:off x="152400" y="5597815"/>
            <a:ext cx="11887200" cy="111825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18757512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6DE35CD-2123-EF49-AD6E-714D48C8ED83}"/>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TextBox 3">
            <a:extLst>
              <a:ext uri="{FF2B5EF4-FFF2-40B4-BE49-F238E27FC236}">
                <a16:creationId xmlns:a16="http://schemas.microsoft.com/office/drawing/2014/main" id="{55A76C35-9906-6847-91E5-371C9621D034}"/>
              </a:ext>
            </a:extLst>
          </p:cNvPr>
          <p:cNvSpPr txBox="1"/>
          <p:nvPr userDrawn="1"/>
        </p:nvSpPr>
        <p:spPr>
          <a:xfrm>
            <a:off x="477082" y="1719473"/>
            <a:ext cx="5695121" cy="2274597"/>
          </a:xfrm>
          <a:prstGeom prst="rect">
            <a:avLst/>
          </a:prstGeom>
          <a:noFill/>
        </p:spPr>
        <p:txBody>
          <a:bodyPr wrap="square" rtlCol="0">
            <a:spAutoFit/>
          </a:bodyPr>
          <a:lstStyle/>
          <a:p>
            <a:r>
              <a:rPr lang="en-US" sz="1013" b="1" dirty="0">
                <a:latin typeface="Verdana" panose="020B0604030504040204" pitchFamily="34" charset="0"/>
                <a:ea typeface="Verdana" panose="020B0604030504040204" pitchFamily="34" charset="0"/>
                <a:cs typeface="Verdana" panose="020B0604030504040204" pitchFamily="34" charset="0"/>
              </a:rPr>
              <a:t>Verdana</a:t>
            </a:r>
          </a:p>
          <a:p>
            <a:endParaRPr lang="en-US" sz="1013" b="1" dirty="0">
              <a:latin typeface="Verdana" panose="020B0604030504040204" pitchFamily="34" charset="0"/>
              <a:ea typeface="Verdana" panose="020B0604030504040204" pitchFamily="34" charset="0"/>
              <a:cs typeface="Verdana" panose="020B0604030504040204" pitchFamily="34" charset="0"/>
            </a:endParaRPr>
          </a:p>
          <a:p>
            <a:r>
              <a:rPr lang="en-US" sz="1013" b="1" dirty="0">
                <a:latin typeface="Verdana" panose="020B0604030504040204" pitchFamily="34" charset="0"/>
                <a:ea typeface="Verdana" panose="020B0604030504040204" pitchFamily="34" charset="0"/>
                <a:cs typeface="Verdana" panose="020B0604030504040204" pitchFamily="34" charset="0"/>
              </a:rPr>
              <a:t>THE FLORIDA DEPARTMENT OF ENVIRONMENTAL PROTECTION </a:t>
            </a:r>
            <a:endParaRPr lang="en-US" sz="1013" dirty="0">
              <a:latin typeface="Verdana" panose="020B0604030504040204" pitchFamily="34" charset="0"/>
              <a:ea typeface="Verdana" panose="020B0604030504040204" pitchFamily="34" charset="0"/>
              <a:cs typeface="Verdana" panose="020B0604030504040204" pitchFamily="34" charset="0"/>
            </a:endParaRPr>
          </a:p>
          <a:p>
            <a:endParaRPr lang="en-US" sz="1013" dirty="0">
              <a:latin typeface="Verdana" panose="020B0604030504040204" pitchFamily="34" charset="0"/>
              <a:ea typeface="Verdana" panose="020B0604030504040204" pitchFamily="34" charset="0"/>
              <a:cs typeface="Verdana" panose="020B0604030504040204" pitchFamily="34" charset="0"/>
            </a:endParaRPr>
          </a:p>
          <a:p>
            <a:r>
              <a:rPr lang="en-US" sz="1013" dirty="0">
                <a:latin typeface="Verdana" panose="020B0604030504040204" pitchFamily="34" charset="0"/>
                <a:ea typeface="Verdana" panose="020B0604030504040204" pitchFamily="34" charset="0"/>
                <a:cs typeface="Verdana" panose="020B0604030504040204" pitchFamily="34" charset="0"/>
              </a:rPr>
              <a:t>The Florida Department of Environmental Protection is the state’s lead agency for environmental management and stewardship – protecting our air, water and land. The vision of the Florida Department of Environmental Protection is to create strong community partnerships, safeguard Florida’s natural resources and enhance its ecosystems.</a:t>
            </a:r>
          </a:p>
          <a:p>
            <a:endParaRPr lang="en-US" sz="1013" dirty="0">
              <a:latin typeface="Verdana" panose="020B0604030504040204" pitchFamily="34" charset="0"/>
              <a:ea typeface="Verdana" panose="020B0604030504040204" pitchFamily="34" charset="0"/>
              <a:cs typeface="Verdana" panose="020B0604030504040204" pitchFamily="34" charset="0"/>
            </a:endParaRPr>
          </a:p>
          <a:p>
            <a:r>
              <a:rPr lang="en-US" sz="1013" dirty="0">
                <a:latin typeface="Verdana" panose="020B0604030504040204" pitchFamily="34" charset="0"/>
                <a:ea typeface="Verdana" panose="020B0604030504040204" pitchFamily="34" charset="0"/>
                <a:cs typeface="Verdana" panose="020B0604030504040204" pitchFamily="34" charset="0"/>
              </a:rPr>
              <a:t>HEADER FONT SIZE: 24 - 40</a:t>
            </a:r>
          </a:p>
          <a:p>
            <a:r>
              <a:rPr lang="en-US" sz="1013" dirty="0">
                <a:latin typeface="Verdana" panose="020B0604030504040204" pitchFamily="34" charset="0"/>
                <a:ea typeface="Verdana" panose="020B0604030504040204" pitchFamily="34" charset="0"/>
                <a:cs typeface="Verdana" panose="020B0604030504040204" pitchFamily="34" charset="0"/>
              </a:rPr>
              <a:t>BODY FONT SIZE: 18 - 24</a:t>
            </a:r>
          </a:p>
          <a:p>
            <a:endParaRPr lang="en-US" sz="1013" dirty="0">
              <a:latin typeface="Verdana" panose="020B0604030504040204" pitchFamily="34" charset="0"/>
              <a:ea typeface="Verdana" panose="020B0604030504040204" pitchFamily="34" charset="0"/>
              <a:cs typeface="Verdana" panose="020B0604030504040204" pitchFamily="34" charset="0"/>
            </a:endParaRPr>
          </a:p>
          <a:p>
            <a:endParaRPr lang="en-US" sz="1013" dirty="0">
              <a:latin typeface="Verdana" panose="020B0604030504040204" pitchFamily="34" charset="0"/>
              <a:ea typeface="Verdana" panose="020B0604030504040204" pitchFamily="34" charset="0"/>
              <a:cs typeface="Verdana" panose="020B0604030504040204" pitchFamily="34" charset="0"/>
            </a:endParaRPr>
          </a:p>
        </p:txBody>
      </p:sp>
      <p:sp>
        <p:nvSpPr>
          <p:cNvPr id="5" name="TextBox 4">
            <a:extLst>
              <a:ext uri="{FF2B5EF4-FFF2-40B4-BE49-F238E27FC236}">
                <a16:creationId xmlns:a16="http://schemas.microsoft.com/office/drawing/2014/main" id="{80BEF3BF-0BE4-074F-916E-7B9B876234A6}"/>
              </a:ext>
            </a:extLst>
          </p:cNvPr>
          <p:cNvSpPr txBox="1"/>
          <p:nvPr userDrawn="1"/>
        </p:nvSpPr>
        <p:spPr>
          <a:xfrm>
            <a:off x="6281534" y="1719472"/>
            <a:ext cx="5695121" cy="2274597"/>
          </a:xfrm>
          <a:prstGeom prst="rect">
            <a:avLst/>
          </a:prstGeom>
          <a:noFill/>
        </p:spPr>
        <p:txBody>
          <a:bodyPr wrap="square" rtlCol="0">
            <a:spAutoFit/>
          </a:bodyPr>
          <a:lstStyle/>
          <a:p>
            <a:r>
              <a:rPr lang="en-US" sz="1013" b="1" dirty="0">
                <a:latin typeface="Arial" panose="020B0604020202020204" pitchFamily="34" charset="0"/>
                <a:ea typeface="Verdana" panose="020B0604030504040204" pitchFamily="34" charset="0"/>
                <a:cs typeface="Arial" panose="020B0604020202020204" pitchFamily="34" charset="0"/>
              </a:rPr>
              <a:t>Arial</a:t>
            </a:r>
          </a:p>
          <a:p>
            <a:endParaRPr lang="en-US" sz="1013" b="1" dirty="0">
              <a:latin typeface="Arial" panose="020B0604020202020204" pitchFamily="34" charset="0"/>
              <a:ea typeface="Verdana" panose="020B0604030504040204" pitchFamily="34" charset="0"/>
              <a:cs typeface="Arial" panose="020B0604020202020204" pitchFamily="34" charset="0"/>
            </a:endParaRPr>
          </a:p>
          <a:p>
            <a:r>
              <a:rPr lang="en-US" sz="1013" b="1" dirty="0">
                <a:latin typeface="Arial" panose="020B0604020202020204" pitchFamily="34" charset="0"/>
                <a:ea typeface="Verdana" panose="020B0604030504040204" pitchFamily="34" charset="0"/>
                <a:cs typeface="Arial" panose="020B0604020202020204" pitchFamily="34" charset="0"/>
              </a:rPr>
              <a:t>THE FLORIDA DEPARTMENT OF ENVIRONMENTAL PROTECTION </a:t>
            </a:r>
            <a:endParaRPr lang="en-US" sz="1013" dirty="0">
              <a:latin typeface="Arial" panose="020B0604020202020204" pitchFamily="34" charset="0"/>
              <a:ea typeface="Verdana" panose="020B0604030504040204" pitchFamily="34" charset="0"/>
              <a:cs typeface="Arial" panose="020B0604020202020204" pitchFamily="34" charset="0"/>
            </a:endParaRPr>
          </a:p>
          <a:p>
            <a:endParaRPr lang="en-US" sz="1013" dirty="0">
              <a:latin typeface="Arial" panose="020B0604020202020204" pitchFamily="34" charset="0"/>
              <a:ea typeface="Verdana" panose="020B0604030504040204" pitchFamily="34" charset="0"/>
              <a:cs typeface="Arial" panose="020B0604020202020204" pitchFamily="34" charset="0"/>
            </a:endParaRPr>
          </a:p>
          <a:p>
            <a:r>
              <a:rPr lang="en-US" sz="1013" dirty="0">
                <a:latin typeface="Arial" panose="020B0604020202020204" pitchFamily="34" charset="0"/>
                <a:ea typeface="Verdana" panose="020B0604030504040204" pitchFamily="34" charset="0"/>
                <a:cs typeface="Arial" panose="020B0604020202020204" pitchFamily="34" charset="0"/>
              </a:rPr>
              <a:t>The Florida Department of Environmental Protection is the state’s lead agency for environmental management and stewardship – protecting our air, water and land. The vision of the Florida Department of Environmental Protection is to create strong community partnerships, safeguard Florida’s natural resources and enhance its ecosystems.</a:t>
            </a:r>
          </a:p>
          <a:p>
            <a:endParaRPr lang="en-US" sz="1013" dirty="0">
              <a:latin typeface="Arial" panose="020B0604020202020204" pitchFamily="34" charset="0"/>
              <a:ea typeface="Verdana" panose="020B0604030504040204" pitchFamily="34" charset="0"/>
              <a:cs typeface="Arial" panose="020B0604020202020204" pitchFamily="34" charset="0"/>
            </a:endParaRPr>
          </a:p>
          <a:p>
            <a:r>
              <a:rPr lang="en-US" sz="1013" dirty="0">
                <a:latin typeface="Arial" panose="020B0604020202020204" pitchFamily="34" charset="0"/>
                <a:ea typeface="Verdana" panose="020B0604030504040204" pitchFamily="34" charset="0"/>
                <a:cs typeface="Arial" panose="020B0604020202020204" pitchFamily="34" charset="0"/>
              </a:rPr>
              <a:t>HEADER FONT SIZE: 24 - 40</a:t>
            </a:r>
          </a:p>
          <a:p>
            <a:r>
              <a:rPr lang="en-US" sz="1013" dirty="0">
                <a:latin typeface="Arial" panose="020B0604020202020204" pitchFamily="34" charset="0"/>
                <a:ea typeface="Verdana" panose="020B0604030504040204" pitchFamily="34" charset="0"/>
                <a:cs typeface="Arial" panose="020B0604020202020204" pitchFamily="34" charset="0"/>
              </a:rPr>
              <a:t>BODY FONT SIZE: 18 - 24</a:t>
            </a:r>
          </a:p>
          <a:p>
            <a:endParaRPr lang="en-US" sz="1013" dirty="0">
              <a:latin typeface="Arial" panose="020B0604020202020204" pitchFamily="34" charset="0"/>
              <a:ea typeface="Verdana" panose="020B0604030504040204" pitchFamily="34" charset="0"/>
              <a:cs typeface="Arial" panose="020B0604020202020204" pitchFamily="34" charset="0"/>
            </a:endParaRPr>
          </a:p>
          <a:p>
            <a:endParaRPr lang="en-US" sz="1013" dirty="0">
              <a:latin typeface="Arial" panose="020B0604020202020204" pitchFamily="34" charset="0"/>
              <a:ea typeface="Verdana" panose="020B0604030504040204" pitchFamily="34" charset="0"/>
              <a:cs typeface="Arial" panose="020B0604020202020204" pitchFamily="34" charset="0"/>
            </a:endParaRPr>
          </a:p>
          <a:p>
            <a:endParaRPr lang="en-US" sz="1013" dirty="0">
              <a:latin typeface="Arial" panose="020B0604020202020204" pitchFamily="34" charset="0"/>
              <a:ea typeface="Verdana" panose="020B0604030504040204" pitchFamily="34" charset="0"/>
              <a:cs typeface="Arial" panose="020B0604020202020204" pitchFamily="34" charset="0"/>
            </a:endParaRPr>
          </a:p>
        </p:txBody>
      </p:sp>
      <p:sp>
        <p:nvSpPr>
          <p:cNvPr id="6" name="TextBox 5">
            <a:extLst>
              <a:ext uri="{FF2B5EF4-FFF2-40B4-BE49-F238E27FC236}">
                <a16:creationId xmlns:a16="http://schemas.microsoft.com/office/drawing/2014/main" id="{AD086F57-53FE-5244-B48B-B699CFE01A5C}"/>
              </a:ext>
            </a:extLst>
          </p:cNvPr>
          <p:cNvSpPr txBox="1"/>
          <p:nvPr userDrawn="1"/>
        </p:nvSpPr>
        <p:spPr>
          <a:xfrm>
            <a:off x="2050476" y="397743"/>
            <a:ext cx="7564581" cy="310341"/>
          </a:xfrm>
          <a:prstGeom prst="rect">
            <a:avLst/>
          </a:prstGeom>
          <a:noFill/>
        </p:spPr>
        <p:txBody>
          <a:bodyPr wrap="square" rtlCol="0">
            <a:spAutoFit/>
          </a:bodyPr>
          <a:lstStyle/>
          <a:p>
            <a:pPr>
              <a:lnSpc>
                <a:spcPts val="1688"/>
              </a:lnSpc>
            </a:pPr>
            <a:r>
              <a:rPr lang="en-US" sz="1688" b="1" dirty="0">
                <a:solidFill>
                  <a:schemeClr val="bg1"/>
                </a:solidFill>
                <a:latin typeface="Arial" panose="020B0604020202020204" pitchFamily="34" charset="0"/>
                <a:ea typeface="Verdana" panose="020B0604030504040204" pitchFamily="34" charset="0"/>
                <a:cs typeface="Arial" panose="020B0604020202020204" pitchFamily="34" charset="0"/>
              </a:rPr>
              <a:t>DEP POWER POINT FONTS</a:t>
            </a:r>
            <a:endParaRPr lang="en-US" sz="1688"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6641939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16DA57-B086-3E4C-A3AD-8618FEF86EA5}"/>
              </a:ext>
            </a:extLst>
          </p:cNvPr>
          <p:cNvSpPr>
            <a:spLocks noGrp="1"/>
          </p:cNvSpPr>
          <p:nvPr>
            <p:ph type="sldNum" sz="quarter" idx="10"/>
          </p:nvPr>
        </p:nvSpPr>
        <p:spPr/>
        <p:txBody>
          <a:bodyPr/>
          <a:lstStyle/>
          <a:p>
            <a:fld id="{8AC112DA-B6CA-4C49-8993-1E516C45863D}" type="slidenum">
              <a:rPr lang="en-US" smtClean="0"/>
              <a:t>‹#›</a:t>
            </a:fld>
            <a:endParaRPr lang="en-US"/>
          </a:p>
        </p:txBody>
      </p:sp>
      <p:grpSp>
        <p:nvGrpSpPr>
          <p:cNvPr id="13" name="Group 12">
            <a:extLst>
              <a:ext uri="{FF2B5EF4-FFF2-40B4-BE49-F238E27FC236}">
                <a16:creationId xmlns:a16="http://schemas.microsoft.com/office/drawing/2014/main" id="{DFEB3078-62F2-A449-BEF5-45F93CC51BAD}"/>
              </a:ext>
            </a:extLst>
          </p:cNvPr>
          <p:cNvGrpSpPr/>
          <p:nvPr userDrawn="1"/>
        </p:nvGrpSpPr>
        <p:grpSpPr>
          <a:xfrm>
            <a:off x="1842657" y="1915393"/>
            <a:ext cx="8506691" cy="4024746"/>
            <a:chOff x="2202874" y="2057400"/>
            <a:chExt cx="8506691" cy="4024746"/>
          </a:xfrm>
        </p:grpSpPr>
        <p:sp>
          <p:nvSpPr>
            <p:cNvPr id="4" name="Rectangle 3">
              <a:extLst>
                <a:ext uri="{FF2B5EF4-FFF2-40B4-BE49-F238E27FC236}">
                  <a16:creationId xmlns:a16="http://schemas.microsoft.com/office/drawing/2014/main" id="{336DF451-4AFD-994B-A821-3D48C86E8E1E}"/>
                </a:ext>
              </a:extLst>
            </p:cNvPr>
            <p:cNvSpPr/>
            <p:nvPr userDrawn="1"/>
          </p:nvSpPr>
          <p:spPr>
            <a:xfrm>
              <a:off x="2202874" y="2057400"/>
              <a:ext cx="1828800" cy="18288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5" name="Rectangle 4">
              <a:extLst>
                <a:ext uri="{FF2B5EF4-FFF2-40B4-BE49-F238E27FC236}">
                  <a16:creationId xmlns:a16="http://schemas.microsoft.com/office/drawing/2014/main" id="{762C6837-E0FE-494C-8418-07DDBC9FF09A}"/>
                </a:ext>
              </a:extLst>
            </p:cNvPr>
            <p:cNvSpPr/>
            <p:nvPr userDrawn="1"/>
          </p:nvSpPr>
          <p:spPr>
            <a:xfrm>
              <a:off x="4428838" y="2057400"/>
              <a:ext cx="1828800" cy="18288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6" name="Rectangle 5">
              <a:extLst>
                <a:ext uri="{FF2B5EF4-FFF2-40B4-BE49-F238E27FC236}">
                  <a16:creationId xmlns:a16="http://schemas.microsoft.com/office/drawing/2014/main" id="{61D379AE-02FA-A04C-AE69-C6E2D2263846}"/>
                </a:ext>
              </a:extLst>
            </p:cNvPr>
            <p:cNvSpPr/>
            <p:nvPr userDrawn="1"/>
          </p:nvSpPr>
          <p:spPr>
            <a:xfrm>
              <a:off x="6654802" y="2057400"/>
              <a:ext cx="1828800" cy="1828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7" name="Rectangle 6">
              <a:extLst>
                <a:ext uri="{FF2B5EF4-FFF2-40B4-BE49-F238E27FC236}">
                  <a16:creationId xmlns:a16="http://schemas.microsoft.com/office/drawing/2014/main" id="{8DFB65FB-ADAE-694A-98A8-219BD99274AA}"/>
                </a:ext>
              </a:extLst>
            </p:cNvPr>
            <p:cNvSpPr/>
            <p:nvPr userDrawn="1"/>
          </p:nvSpPr>
          <p:spPr>
            <a:xfrm>
              <a:off x="8880765" y="2057400"/>
              <a:ext cx="1828800" cy="18288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8" name="Rectangle 7">
              <a:extLst>
                <a:ext uri="{FF2B5EF4-FFF2-40B4-BE49-F238E27FC236}">
                  <a16:creationId xmlns:a16="http://schemas.microsoft.com/office/drawing/2014/main" id="{F73DD18D-4B05-5345-9566-5F6E3F070C93}"/>
                </a:ext>
              </a:extLst>
            </p:cNvPr>
            <p:cNvSpPr/>
            <p:nvPr userDrawn="1"/>
          </p:nvSpPr>
          <p:spPr>
            <a:xfrm>
              <a:off x="4428838" y="4239491"/>
              <a:ext cx="1828800" cy="1828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9" name="Rectangle 8">
              <a:extLst>
                <a:ext uri="{FF2B5EF4-FFF2-40B4-BE49-F238E27FC236}">
                  <a16:creationId xmlns:a16="http://schemas.microsoft.com/office/drawing/2014/main" id="{1FD36C4D-49CB-8144-AD92-06C464D4CFDF}"/>
                </a:ext>
              </a:extLst>
            </p:cNvPr>
            <p:cNvSpPr/>
            <p:nvPr userDrawn="1"/>
          </p:nvSpPr>
          <p:spPr>
            <a:xfrm>
              <a:off x="2202874" y="4239491"/>
              <a:ext cx="1828800" cy="182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0" name="Rectangle 9">
              <a:extLst>
                <a:ext uri="{FF2B5EF4-FFF2-40B4-BE49-F238E27FC236}">
                  <a16:creationId xmlns:a16="http://schemas.microsoft.com/office/drawing/2014/main" id="{7E397E1C-CA99-2649-B4F8-4CC4C1085271}"/>
                </a:ext>
              </a:extLst>
            </p:cNvPr>
            <p:cNvSpPr/>
            <p:nvPr userDrawn="1"/>
          </p:nvSpPr>
          <p:spPr>
            <a:xfrm>
              <a:off x="8880765" y="4253346"/>
              <a:ext cx="1828800" cy="1828800"/>
            </a:xfrm>
            <a:prstGeom prst="rect">
              <a:avLst/>
            </a:prstGeom>
            <a:solidFill>
              <a:srgbClr val="B0BE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n w="0"/>
                <a:solidFill>
                  <a:schemeClr val="accent1"/>
                </a:solidFill>
                <a:effectLst>
                  <a:outerShdw blurRad="38100" dist="25400" dir="5400000" algn="ctr" rotWithShape="0">
                    <a:srgbClr val="6E747A">
                      <a:alpha val="43000"/>
                    </a:srgbClr>
                  </a:outerShdw>
                </a:effectLst>
              </a:endParaRPr>
            </a:p>
          </p:txBody>
        </p:sp>
        <p:sp>
          <p:nvSpPr>
            <p:cNvPr id="11" name="Rectangle 10">
              <a:extLst>
                <a:ext uri="{FF2B5EF4-FFF2-40B4-BE49-F238E27FC236}">
                  <a16:creationId xmlns:a16="http://schemas.microsoft.com/office/drawing/2014/main" id="{0E3E6921-3023-5144-BE6B-CC7937CAB0BF}"/>
                </a:ext>
              </a:extLst>
            </p:cNvPr>
            <p:cNvSpPr/>
            <p:nvPr userDrawn="1"/>
          </p:nvSpPr>
          <p:spPr>
            <a:xfrm>
              <a:off x="6654802" y="4239491"/>
              <a:ext cx="1828800" cy="1828800"/>
            </a:xfrm>
            <a:prstGeom prst="rect">
              <a:avLst/>
            </a:prstGeom>
            <a:solidFill>
              <a:srgbClr val="6E86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12" name="TextBox 11">
            <a:extLst>
              <a:ext uri="{FF2B5EF4-FFF2-40B4-BE49-F238E27FC236}">
                <a16:creationId xmlns:a16="http://schemas.microsoft.com/office/drawing/2014/main" id="{AA24E9DF-6AC1-3241-A316-1D6D032CEA0B}"/>
              </a:ext>
            </a:extLst>
          </p:cNvPr>
          <p:cNvSpPr txBox="1"/>
          <p:nvPr userDrawn="1"/>
        </p:nvSpPr>
        <p:spPr>
          <a:xfrm>
            <a:off x="2092044" y="134505"/>
            <a:ext cx="8853329" cy="528350"/>
          </a:xfrm>
          <a:prstGeom prst="rect">
            <a:avLst/>
          </a:prstGeom>
          <a:noFill/>
        </p:spPr>
        <p:txBody>
          <a:bodyPr wrap="square" rtlCol="0">
            <a:spAutoFit/>
          </a:bodyPr>
          <a:lstStyle/>
          <a:p>
            <a:pPr>
              <a:lnSpc>
                <a:spcPts val="1688"/>
              </a:lnSpc>
            </a:pPr>
            <a:r>
              <a:rPr lang="en-US" sz="1688" b="1" dirty="0">
                <a:solidFill>
                  <a:schemeClr val="bg1"/>
                </a:solidFill>
                <a:latin typeface="Arial" panose="020B0604020202020204" pitchFamily="34" charset="0"/>
                <a:ea typeface="Verdana" panose="020B0604030504040204" pitchFamily="34" charset="0"/>
                <a:cs typeface="Arial" panose="020B0604020202020204" pitchFamily="34" charset="0"/>
              </a:rPr>
              <a:t>DEP PPT BLUE THEME </a:t>
            </a:r>
          </a:p>
          <a:p>
            <a:pPr>
              <a:lnSpc>
                <a:spcPts val="1688"/>
              </a:lnSpc>
            </a:pPr>
            <a:r>
              <a:rPr lang="en-US" sz="1688" b="1" dirty="0">
                <a:solidFill>
                  <a:schemeClr val="bg1"/>
                </a:solidFill>
                <a:latin typeface="Arial" panose="020B0604020202020204" pitchFamily="34" charset="0"/>
                <a:ea typeface="Verdana" panose="020B0604030504040204" pitchFamily="34" charset="0"/>
                <a:cs typeface="Arial" panose="020B0604020202020204" pitchFamily="34" charset="0"/>
              </a:rPr>
              <a:t>COLOR PALETTE</a:t>
            </a:r>
            <a:endParaRPr lang="en-US" sz="1688"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9942119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4800" y="1600200"/>
            <a:ext cx="11582400" cy="2286001"/>
          </a:xfrm>
          <a:prstGeom prst="rect">
            <a:avLst/>
          </a:prstGeom>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304800" y="4114800"/>
            <a:ext cx="11582400" cy="2057400"/>
          </a:xfrm>
          <a:prstGeom prst="rect">
            <a:avLst/>
          </a:prstGeom>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3048000" y="6356352"/>
            <a:ext cx="6096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endParaRPr lang="en-US" sz="2400" dirty="0">
              <a:ln>
                <a:solidFill>
                  <a:srgbClr val="41453B"/>
                </a:solidFill>
              </a:ln>
              <a:solidFill>
                <a:prstClr val="white"/>
              </a:solidFill>
              <a:effectLst>
                <a:outerShdw blurRad="38100" dist="38100" dir="2700000" algn="tl">
                  <a:srgbClr val="000000">
                    <a:alpha val="43137"/>
                  </a:srgbClr>
                </a:outerShdw>
              </a:effectLst>
            </a:endParaRPr>
          </a:p>
        </p:txBody>
      </p:sp>
      <p:sp>
        <p:nvSpPr>
          <p:cNvPr id="7" name="Freeform 14">
            <a:extLst>
              <a:ext uri="{FF2B5EF4-FFF2-40B4-BE49-F238E27FC236}">
                <a16:creationId xmlns:a16="http://schemas.microsoft.com/office/drawing/2014/main" id="{72C52181-6425-4D6D-A86B-617529917815}"/>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Tree>
    <p:extLst>
      <p:ext uri="{BB962C8B-B14F-4D97-AF65-F5344CB8AC3E}">
        <p14:creationId xmlns:p14="http://schemas.microsoft.com/office/powerpoint/2010/main" val="41177834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4800" y="1600200"/>
            <a:ext cx="11582400" cy="2286001"/>
          </a:xfrm>
          <a:prstGeom prst="rect">
            <a:avLst/>
          </a:prstGeom>
          <a:ln>
            <a:solidFill>
              <a:schemeClr val="accent1"/>
            </a:solidFill>
          </a:ln>
          <a:effectLst>
            <a:outerShdw blurRad="50800" dist="38100" dir="2700000" algn="tl" rotWithShape="0">
              <a:prstClr val="black">
                <a:alpha val="40000"/>
              </a:prstClr>
            </a:outerShdw>
          </a:effectLst>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304800" y="4114800"/>
            <a:ext cx="11582400" cy="2057400"/>
          </a:xfrm>
          <a:prstGeom prst="rect">
            <a:avLst/>
          </a:prstGeom>
          <a:effectLst>
            <a:outerShdw blurRad="50800" dist="38100" dir="2700000" algn="tl" rotWithShape="0">
              <a:prstClr val="black">
                <a:alpha val="40000"/>
              </a:prstClr>
            </a:outerShdw>
          </a:effectLst>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3048000" y="6356352"/>
            <a:ext cx="6096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endParaRPr lang="en-US" sz="2400" dirty="0">
              <a:ln>
                <a:solidFill>
                  <a:srgbClr val="41453B"/>
                </a:solidFill>
              </a:ln>
              <a:solidFill>
                <a:prstClr val="white"/>
              </a:solidFill>
              <a:effectLst>
                <a:outerShdw blurRad="38100" dist="38100" dir="2700000" algn="tl">
                  <a:srgbClr val="000000">
                    <a:alpha val="43137"/>
                  </a:srgbClr>
                </a:outerShdw>
              </a:effectLst>
            </a:endParaRPr>
          </a:p>
        </p:txBody>
      </p:sp>
      <p:sp>
        <p:nvSpPr>
          <p:cNvPr id="7" name="Freeform 14">
            <a:extLst>
              <a:ext uri="{FF2B5EF4-FFF2-40B4-BE49-F238E27FC236}">
                <a16:creationId xmlns:a16="http://schemas.microsoft.com/office/drawing/2014/main" id="{72C52181-6425-4D6D-A86B-617529917815}"/>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B4A47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Tree>
    <p:extLst>
      <p:ext uri="{BB962C8B-B14F-4D97-AF65-F5344CB8AC3E}">
        <p14:creationId xmlns:p14="http://schemas.microsoft.com/office/powerpoint/2010/main" val="153892390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4800" y="1600200"/>
            <a:ext cx="11582400" cy="2286001"/>
          </a:xfrm>
          <a:prstGeom prst="rect">
            <a:avLst/>
          </a:prstGeom>
          <a:ln>
            <a:noFill/>
          </a:ln>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304800" y="4114800"/>
            <a:ext cx="11582400" cy="2057400"/>
          </a:xfrm>
          <a:prstGeom prst="rect">
            <a:avLst/>
          </a:prstGeom>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3048000" y="6356352"/>
            <a:ext cx="6096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endParaRPr lang="en-US" sz="2400" dirty="0">
              <a:ln>
                <a:solidFill>
                  <a:srgbClr val="41453B"/>
                </a:solidFill>
              </a:ln>
              <a:solidFill>
                <a:prstClr val="white"/>
              </a:solidFill>
              <a:effectLst>
                <a:outerShdw blurRad="38100" dist="38100" dir="2700000" algn="tl">
                  <a:srgbClr val="000000">
                    <a:alpha val="43137"/>
                  </a:srgbClr>
                </a:outerShdw>
              </a:effectLst>
            </a:endParaRPr>
          </a:p>
        </p:txBody>
      </p:sp>
      <p:sp>
        <p:nvSpPr>
          <p:cNvPr id="7" name="Freeform 14">
            <a:extLst>
              <a:ext uri="{FF2B5EF4-FFF2-40B4-BE49-F238E27FC236}">
                <a16:creationId xmlns:a16="http://schemas.microsoft.com/office/drawing/2014/main" id="{72C52181-6425-4D6D-A86B-617529917815}"/>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Tree>
    <p:extLst>
      <p:ext uri="{BB962C8B-B14F-4D97-AF65-F5344CB8AC3E}">
        <p14:creationId xmlns:p14="http://schemas.microsoft.com/office/powerpoint/2010/main" val="18715441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304800" y="2895600"/>
            <a:ext cx="11582400" cy="3352800"/>
          </a:xfrm>
          <a:prstGeom prst="rect">
            <a:avLst/>
          </a:prstGeom>
        </p:spPr>
        <p:txBody>
          <a:bodyPr/>
          <a:lstStyle>
            <a:lvl1pPr marL="0" indent="0" algn="ctr">
              <a:buNone/>
              <a:defRPr sz="2800" i="1">
                <a:solidFill>
                  <a:schemeClr val="accent6"/>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304800" y="6356352"/>
            <a:ext cx="27432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fld id="{FB443F99-6EB6-46CC-86D5-94FF1EFD9838}" type="datetime1">
              <a:rPr lang="en-US" sz="2400" smtClean="0">
                <a:solidFill>
                  <a:srgbClr val="41453B"/>
                </a:solidFill>
                <a:effectLst>
                  <a:outerShdw blurRad="38100" dist="38100" dir="2700000" algn="tl">
                    <a:srgbClr val="000000">
                      <a:alpha val="43137"/>
                    </a:srgbClr>
                  </a:outerShdw>
                </a:effectLst>
              </a:rPr>
              <a:pPr eaLnBrk="0" fontAlgn="base" hangingPunct="0">
                <a:spcBef>
                  <a:spcPct val="50000"/>
                </a:spcBef>
                <a:spcAft>
                  <a:spcPct val="0"/>
                </a:spcAft>
                <a:defRPr/>
              </a:pPr>
              <a:t>6/7/2024</a:t>
            </a:fld>
            <a:endParaRPr lang="en-US" sz="2400" dirty="0">
              <a:solidFill>
                <a:srgbClr val="41453B"/>
              </a:solidFill>
              <a:effectLst>
                <a:outerShdw blurRad="38100" dist="38100" dir="2700000" algn="tl">
                  <a:srgbClr val="000000">
                    <a:alpha val="43137"/>
                  </a:srgbClr>
                </a:outerShdw>
              </a:effectLst>
            </a:endParaRPr>
          </a:p>
        </p:txBody>
      </p:sp>
      <p:sp>
        <p:nvSpPr>
          <p:cNvPr id="5" name="Footer Placeholder 4"/>
          <p:cNvSpPr>
            <a:spLocks noGrp="1"/>
          </p:cNvSpPr>
          <p:nvPr>
            <p:ph type="ftr" sz="quarter" idx="11"/>
          </p:nvPr>
        </p:nvSpPr>
        <p:spPr>
          <a:xfrm>
            <a:off x="3352800" y="6356352"/>
            <a:ext cx="54864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endParaRPr lang="en-US" sz="2400" dirty="0">
              <a:solidFill>
                <a:srgbClr val="41453B"/>
              </a:solidFill>
              <a:effectLst>
                <a:outerShdw blurRad="38100" dist="38100" dir="2700000" algn="tl">
                  <a:srgbClr val="000000">
                    <a:alpha val="43137"/>
                  </a:srgbClr>
                </a:outerShdw>
              </a:effectLst>
            </a:endParaRPr>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12192000" cy="1860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0" y="1828800"/>
            <a:ext cx="12192000" cy="914400"/>
          </a:xfrm>
          <a:prstGeom prst="rect">
            <a:avLst/>
          </a:prstGeom>
          <a:solidFill>
            <a:schemeClr val="accent6"/>
          </a:solidFill>
        </p:spPr>
        <p:txBody>
          <a:bodyPr anchor="ctr"/>
          <a:lstStyle>
            <a:lvl1pPr algn="ctr">
              <a:defRPr sz="4800">
                <a:solidFill>
                  <a:schemeClr val="bg1"/>
                </a:solidFill>
                <a:latin typeface="Arial" panose="020B0604020202020204" pitchFamily="34" charset="0"/>
                <a:cs typeface="Arial" panose="020B0604020202020204" pitchFamily="34" charset="0"/>
              </a:defRPr>
            </a:lvl1pPr>
          </a:lstStyle>
          <a:p>
            <a:r>
              <a:rPr lang="en-US" dirty="0"/>
              <a:t>Add Section Header</a:t>
            </a:r>
          </a:p>
        </p:txBody>
      </p:sp>
      <p:sp>
        <p:nvSpPr>
          <p:cNvPr id="10" name="Freeform 14">
            <a:extLst>
              <a:ext uri="{FF2B5EF4-FFF2-40B4-BE49-F238E27FC236}">
                <a16:creationId xmlns:a16="http://schemas.microsoft.com/office/drawing/2014/main" id="{3D3E84A6-336A-4FFE-ABE1-775BAC96D39F}"/>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1" name="Picture 10">
            <a:extLst>
              <a:ext uri="{FF2B5EF4-FFF2-40B4-BE49-F238E27FC236}">
                <a16:creationId xmlns:a16="http://schemas.microsoft.com/office/drawing/2014/main" id="{9EFD5A7D-AAD9-41E8-AFD1-EF0E676A963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Tree>
    <p:extLst>
      <p:ext uri="{BB962C8B-B14F-4D97-AF65-F5344CB8AC3E}">
        <p14:creationId xmlns:p14="http://schemas.microsoft.com/office/powerpoint/2010/main" val="3479425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Blank Slide - B">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B258A93-78EB-A241-82FA-4365C9EEF40C}"/>
              </a:ext>
            </a:extLst>
          </p:cNvPr>
          <p:cNvSpPr/>
          <p:nvPr userDrawn="1"/>
        </p:nvSpPr>
        <p:spPr>
          <a:xfrm>
            <a:off x="1" y="0"/>
            <a:ext cx="1469571" cy="1249314"/>
          </a:xfrm>
          <a:prstGeom prst="rect">
            <a:avLst/>
          </a:prstGeom>
          <a:solidFill>
            <a:schemeClr val="accent6">
              <a:alpha val="6977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5" name="Rectangle 4">
            <a:extLst>
              <a:ext uri="{FF2B5EF4-FFF2-40B4-BE49-F238E27FC236}">
                <a16:creationId xmlns:a16="http://schemas.microsoft.com/office/drawing/2014/main" id="{3A8D8CAB-51FF-BF49-9097-35CC33F1964E}"/>
              </a:ext>
            </a:extLst>
          </p:cNvPr>
          <p:cNvSpPr/>
          <p:nvPr userDrawn="1"/>
        </p:nvSpPr>
        <p:spPr>
          <a:xfrm>
            <a:off x="1" y="1249315"/>
            <a:ext cx="1469571" cy="560868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3" name="Slide Number Placeholder 2">
            <a:extLst>
              <a:ext uri="{FF2B5EF4-FFF2-40B4-BE49-F238E27FC236}">
                <a16:creationId xmlns:a16="http://schemas.microsoft.com/office/drawing/2014/main" id="{BDC7FCA2-E9A9-D94A-9D50-3B3CB6BED968}"/>
              </a:ext>
            </a:extLst>
          </p:cNvPr>
          <p:cNvSpPr>
            <a:spLocks noGrp="1"/>
          </p:cNvSpPr>
          <p:nvPr>
            <p:ph type="sldNum" sz="quarter" idx="10"/>
          </p:nvPr>
        </p:nvSpPr>
        <p:spPr/>
        <p:txBody>
          <a:bodyPr/>
          <a:lstStyle/>
          <a:p>
            <a:fld id="{8AC112DA-B6CA-4C49-8993-1E516C45863D}" type="slidenum">
              <a:rPr lang="en-US" smtClean="0"/>
              <a:t>‹#›</a:t>
            </a:fld>
            <a:endParaRPr lang="en-US"/>
          </a:p>
        </p:txBody>
      </p:sp>
      <p:pic>
        <p:nvPicPr>
          <p:cNvPr id="4" name="Picture 3" descr="Florida Department of Environmental Protection Logo">
            <a:extLst>
              <a:ext uri="{FF2B5EF4-FFF2-40B4-BE49-F238E27FC236}">
                <a16:creationId xmlns:a16="http://schemas.microsoft.com/office/drawing/2014/main" id="{5FC63135-B980-654F-A16F-804BC17273BB}"/>
              </a:ext>
            </a:extLst>
          </p:cNvPr>
          <p:cNvPicPr>
            <a:picLocks noChangeAspect="1"/>
          </p:cNvPicPr>
          <p:nvPr userDrawn="1"/>
        </p:nvPicPr>
        <p:blipFill>
          <a:blip r:embed="rId2"/>
          <a:stretch>
            <a:fillRect/>
          </a:stretch>
        </p:blipFill>
        <p:spPr>
          <a:xfrm>
            <a:off x="203569" y="93445"/>
            <a:ext cx="1062435" cy="1062435"/>
          </a:xfrm>
          <a:prstGeom prst="rect">
            <a:avLst/>
          </a:prstGeom>
        </p:spPr>
      </p:pic>
    </p:spTree>
    <p:extLst>
      <p:ext uri="{BB962C8B-B14F-4D97-AF65-F5344CB8AC3E}">
        <p14:creationId xmlns:p14="http://schemas.microsoft.com/office/powerpoint/2010/main" val="29262359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70920" y="75085"/>
            <a:ext cx="931628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3" name="Content Placeholder 2"/>
          <p:cNvSpPr>
            <a:spLocks noGrp="1"/>
          </p:cNvSpPr>
          <p:nvPr>
            <p:ph idx="1" hasCustomPrompt="1"/>
          </p:nvPr>
        </p:nvSpPr>
        <p:spPr>
          <a:xfrm>
            <a:off x="304800" y="1810858"/>
            <a:ext cx="11582400" cy="4437542"/>
          </a:xfrm>
          <a:prstGeom prst="rect">
            <a:avLst/>
          </a:prstGeom>
        </p:spPr>
        <p:txBody>
          <a:bodyPr/>
          <a:lstStyle>
            <a:lvl1pPr>
              <a:defRPr sz="3600">
                <a:solidFill>
                  <a:schemeClr val="accent4"/>
                </a:solidFill>
                <a:latin typeface="Arial" panose="020B0604020202020204" pitchFamily="34" charset="0"/>
                <a:cs typeface="Arial" panose="020B0604020202020204" pitchFamily="34" charset="0"/>
              </a:defRPr>
            </a:lvl1pPr>
            <a:lvl2pPr>
              <a:defRPr sz="3200">
                <a:solidFill>
                  <a:schemeClr val="accent4"/>
                </a:solidFill>
                <a:latin typeface="Arial" panose="020B0604020202020204" pitchFamily="34" charset="0"/>
                <a:cs typeface="Arial" panose="020B0604020202020204" pitchFamily="34" charset="0"/>
              </a:defRPr>
            </a:lvl2pPr>
            <a:lvl3pPr>
              <a:defRPr sz="2800">
                <a:solidFill>
                  <a:schemeClr val="accent4"/>
                </a:solidFill>
                <a:latin typeface="Arial" panose="020B0604020202020204" pitchFamily="34" charset="0"/>
                <a:cs typeface="Arial" panose="020B0604020202020204" pitchFamily="34" charset="0"/>
              </a:defRPr>
            </a:lvl3pPr>
            <a:lvl4pPr>
              <a:defRPr sz="2400">
                <a:solidFill>
                  <a:schemeClr val="accent4"/>
                </a:solidFill>
                <a:latin typeface="Arial" panose="020B0604020202020204" pitchFamily="34" charset="0"/>
                <a:cs typeface="Arial" panose="020B0604020202020204" pitchFamily="34" charset="0"/>
              </a:defRPr>
            </a:lvl4pPr>
            <a:lvl5pPr>
              <a:defRPr sz="2400">
                <a:solidFill>
                  <a:schemeClr val="accent4"/>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18BF337-8518-41CD-98CE-77A2BBA0CAA3}"/>
              </a:ext>
            </a:extLst>
          </p:cNvPr>
          <p:cNvSpPr txBox="1">
            <a:spLocks/>
          </p:cNvSpPr>
          <p:nvPr userDrawn="1"/>
        </p:nvSpPr>
        <p:spPr>
          <a:xfrm>
            <a:off x="2809460" y="1437511"/>
            <a:ext cx="6573080" cy="457200"/>
          </a:xfrm>
          <a:prstGeom prst="rect">
            <a:avLst/>
          </a:prstGeom>
        </p:spPr>
        <p:txBody>
          <a:bodyPr>
            <a:noAutofit/>
          </a:bodyPr>
          <a:lstStyle>
            <a:lvl1pPr algn="l" defTabSz="914400" rtl="0" eaLnBrk="1" latinLnBrk="0" hangingPunct="1">
              <a:lnSpc>
                <a:spcPct val="100000"/>
              </a:lnSpc>
              <a:spcBef>
                <a:spcPct val="0"/>
              </a:spcBef>
              <a:buNone/>
              <a:defRPr sz="7200" kern="1200">
                <a:solidFill>
                  <a:schemeClr val="accent5">
                    <a:lumMod val="75000"/>
                  </a:schemeClr>
                </a:solidFill>
                <a:latin typeface="+mj-lt"/>
                <a:ea typeface="+mj-ea"/>
                <a:cs typeface="+mj-cs"/>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200" b="0" i="0" u="none" strike="noStrike" kern="1200" cap="none" spc="0" normalizeH="0" baseline="0" noProof="0" dirty="0">
              <a:ln>
                <a:noFill/>
              </a:ln>
              <a:solidFill>
                <a:srgbClr val="ABE1FA">
                  <a:lumMod val="75000"/>
                </a:srgbClr>
              </a:solidFill>
              <a:effectLst>
                <a:outerShdw blurRad="38100" dist="38100" dir="2700000" algn="tl">
                  <a:srgbClr val="000000">
                    <a:alpha val="43137"/>
                  </a:srgbClr>
                </a:outerShdw>
              </a:effectLst>
              <a:uLnTx/>
              <a:uFillTx/>
              <a:latin typeface="Arial" panose="020B0604020202020204" pitchFamily="34" charset="0"/>
              <a:ea typeface="+mj-ea"/>
              <a:cs typeface="+mj-cs"/>
            </a:endParaRPr>
          </a:p>
        </p:txBody>
      </p:sp>
      <p:sp>
        <p:nvSpPr>
          <p:cNvPr id="18" name="Text Placeholder 17">
            <a:extLst>
              <a:ext uri="{FF2B5EF4-FFF2-40B4-BE49-F238E27FC236}">
                <a16:creationId xmlns:a16="http://schemas.microsoft.com/office/drawing/2014/main" id="{09EFEC75-DFB7-4605-A89E-A95ECD671921}"/>
              </a:ext>
            </a:extLst>
          </p:cNvPr>
          <p:cNvSpPr>
            <a:spLocks noGrp="1"/>
          </p:cNvSpPr>
          <p:nvPr>
            <p:ph type="body" sz="quarter" idx="13" hasCustomPrompt="1"/>
          </p:nvPr>
        </p:nvSpPr>
        <p:spPr>
          <a:xfrm>
            <a:off x="2570922" y="989485"/>
            <a:ext cx="931627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10" name="Freeform 14">
            <a:extLst>
              <a:ext uri="{FF2B5EF4-FFF2-40B4-BE49-F238E27FC236}">
                <a16:creationId xmlns:a16="http://schemas.microsoft.com/office/drawing/2014/main" id="{568C378B-952B-49F7-84AD-02065D3CA954}"/>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1" name="Picture 10">
            <a:extLst>
              <a:ext uri="{FF2B5EF4-FFF2-40B4-BE49-F238E27FC236}">
                <a16:creationId xmlns:a16="http://schemas.microsoft.com/office/drawing/2014/main" id="{5F56DEBB-4BA9-4B83-8A79-0C9FC965708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12" name="Date Placeholder 3">
            <a:extLst>
              <a:ext uri="{FF2B5EF4-FFF2-40B4-BE49-F238E27FC236}">
                <a16:creationId xmlns:a16="http://schemas.microsoft.com/office/drawing/2014/main" id="{BFC3DF87-7B5D-4257-8CE1-C82B3608068D}"/>
              </a:ext>
            </a:extLst>
          </p:cNvPr>
          <p:cNvSpPr>
            <a:spLocks noGrp="1"/>
          </p:cNvSpPr>
          <p:nvPr>
            <p:ph type="dt" sz="half" idx="10"/>
          </p:nvPr>
        </p:nvSpPr>
        <p:spPr>
          <a:xfrm>
            <a:off x="304800" y="6356352"/>
            <a:ext cx="27432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fld id="{FB443F99-6EB6-46CC-86D5-94FF1EFD9838}" type="datetime1">
              <a:rPr lang="en-US" sz="2400" smtClean="0">
                <a:solidFill>
                  <a:srgbClr val="41453B"/>
                </a:solidFill>
                <a:effectLst>
                  <a:outerShdw blurRad="38100" dist="38100" dir="2700000" algn="tl">
                    <a:srgbClr val="000000">
                      <a:alpha val="43137"/>
                    </a:srgbClr>
                  </a:outerShdw>
                </a:effectLst>
              </a:rPr>
              <a:pPr eaLnBrk="0" fontAlgn="base" hangingPunct="0">
                <a:spcBef>
                  <a:spcPct val="50000"/>
                </a:spcBef>
                <a:spcAft>
                  <a:spcPct val="0"/>
                </a:spcAft>
                <a:defRPr/>
              </a:pPr>
              <a:t>6/7/2024</a:t>
            </a:fld>
            <a:endParaRPr lang="en-US" sz="2400" dirty="0">
              <a:solidFill>
                <a:srgbClr val="41453B"/>
              </a:solidFill>
              <a:effectLst>
                <a:outerShdw blurRad="38100" dist="38100" dir="2700000" algn="tl">
                  <a:srgbClr val="000000">
                    <a:alpha val="43137"/>
                  </a:srgbClr>
                </a:outerShdw>
              </a:effectLst>
            </a:endParaRPr>
          </a:p>
        </p:txBody>
      </p:sp>
      <p:sp>
        <p:nvSpPr>
          <p:cNvPr id="13" name="Footer Placeholder 4">
            <a:extLst>
              <a:ext uri="{FF2B5EF4-FFF2-40B4-BE49-F238E27FC236}">
                <a16:creationId xmlns:a16="http://schemas.microsoft.com/office/drawing/2014/main" id="{BF9C56A0-F921-4CAC-9F6E-21D1AE6DC319}"/>
              </a:ext>
            </a:extLst>
          </p:cNvPr>
          <p:cNvSpPr>
            <a:spLocks noGrp="1"/>
          </p:cNvSpPr>
          <p:nvPr>
            <p:ph type="ftr" sz="quarter" idx="11"/>
          </p:nvPr>
        </p:nvSpPr>
        <p:spPr>
          <a:xfrm>
            <a:off x="3352800" y="6356352"/>
            <a:ext cx="54864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endParaRPr lang="en-US" sz="2400" dirty="0">
              <a:solidFill>
                <a:srgbClr val="41453B"/>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524791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04800" y="1810858"/>
            <a:ext cx="5715000" cy="4437543"/>
          </a:xfrm>
          <a:prstGeom prst="rect">
            <a:avLst/>
          </a:prstGeom>
        </p:spPr>
        <p:txBody>
          <a:bodyPr/>
          <a:lstStyle>
            <a:lvl1pPr>
              <a:defRPr sz="3600">
                <a:solidFill>
                  <a:srgbClr val="43503B"/>
                </a:solidFill>
                <a:latin typeface="Arial" panose="020B0604020202020204" pitchFamily="34" charset="0"/>
                <a:cs typeface="Arial" panose="020B0604020202020204" pitchFamily="34" charset="0"/>
              </a:defRPr>
            </a:lvl1pPr>
            <a:lvl2pPr>
              <a:defRPr sz="3200">
                <a:solidFill>
                  <a:srgbClr val="43503B"/>
                </a:solidFill>
                <a:latin typeface="Arial" panose="020B0604020202020204" pitchFamily="34" charset="0"/>
                <a:cs typeface="Arial" panose="020B0604020202020204" pitchFamily="34" charset="0"/>
              </a:defRPr>
            </a:lvl2pPr>
            <a:lvl3pPr>
              <a:defRPr sz="2800">
                <a:solidFill>
                  <a:srgbClr val="43503B"/>
                </a:solidFill>
                <a:latin typeface="Arial" panose="020B0604020202020204" pitchFamily="34" charset="0"/>
                <a:cs typeface="Arial" panose="020B0604020202020204" pitchFamily="34" charset="0"/>
              </a:defRPr>
            </a:lvl3pPr>
            <a:lvl4pPr>
              <a:defRPr sz="2400">
                <a:solidFill>
                  <a:srgbClr val="43503B"/>
                </a:solidFill>
                <a:latin typeface="Arial" panose="020B0604020202020204" pitchFamily="34" charset="0"/>
                <a:cs typeface="Arial" panose="020B0604020202020204" pitchFamily="34" charset="0"/>
              </a:defRPr>
            </a:lvl4pPr>
            <a:lvl5pPr>
              <a:defRPr sz="2400">
                <a:solidFill>
                  <a:srgbClr val="43503B"/>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172200" y="1810858"/>
            <a:ext cx="5715000" cy="4437543"/>
          </a:xfrm>
          <a:prstGeom prst="rect">
            <a:avLst/>
          </a:prstGeom>
        </p:spPr>
        <p:txBody>
          <a:bodyPr/>
          <a:lstStyle>
            <a:lvl1pPr>
              <a:defRPr sz="3600">
                <a:solidFill>
                  <a:srgbClr val="43503B"/>
                </a:solidFill>
                <a:latin typeface="Arial" panose="020B0604020202020204" pitchFamily="34" charset="0"/>
                <a:cs typeface="Arial" panose="020B0604020202020204" pitchFamily="34" charset="0"/>
              </a:defRPr>
            </a:lvl1pPr>
            <a:lvl2pPr>
              <a:defRPr sz="3200">
                <a:solidFill>
                  <a:srgbClr val="43503B"/>
                </a:solidFill>
                <a:latin typeface="Arial" panose="020B0604020202020204" pitchFamily="34" charset="0"/>
                <a:cs typeface="Arial" panose="020B0604020202020204" pitchFamily="34" charset="0"/>
              </a:defRPr>
            </a:lvl2pPr>
            <a:lvl3pPr>
              <a:defRPr sz="2800">
                <a:solidFill>
                  <a:srgbClr val="43503B"/>
                </a:solidFill>
                <a:latin typeface="Arial" panose="020B0604020202020204" pitchFamily="34" charset="0"/>
                <a:cs typeface="Arial" panose="020B0604020202020204" pitchFamily="34" charset="0"/>
              </a:defRPr>
            </a:lvl3pPr>
            <a:lvl4pPr>
              <a:defRPr sz="2400">
                <a:solidFill>
                  <a:srgbClr val="43503B"/>
                </a:solidFill>
                <a:latin typeface="Arial" panose="020B0604020202020204" pitchFamily="34" charset="0"/>
                <a:cs typeface="Arial" panose="020B0604020202020204" pitchFamily="34" charset="0"/>
              </a:defRPr>
            </a:lvl4pPr>
            <a:lvl5pPr>
              <a:defRPr sz="2400">
                <a:solidFill>
                  <a:srgbClr val="43503B"/>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reeform 14">
            <a:extLst>
              <a:ext uri="{FF2B5EF4-FFF2-40B4-BE49-F238E27FC236}">
                <a16:creationId xmlns:a16="http://schemas.microsoft.com/office/drawing/2014/main" id="{56528880-39E8-463E-9903-8E136D23A0DF}"/>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5" name="Picture 14">
            <a:extLst>
              <a:ext uri="{FF2B5EF4-FFF2-40B4-BE49-F238E27FC236}">
                <a16:creationId xmlns:a16="http://schemas.microsoft.com/office/drawing/2014/main" id="{8DE3FD95-C5F4-4F48-8F23-E16682E6FF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10" name="Title 1">
            <a:extLst>
              <a:ext uri="{FF2B5EF4-FFF2-40B4-BE49-F238E27FC236}">
                <a16:creationId xmlns:a16="http://schemas.microsoft.com/office/drawing/2014/main" id="{454793C6-5C46-4BE1-82B3-FE6F4ED78CD1}"/>
              </a:ext>
            </a:extLst>
          </p:cNvPr>
          <p:cNvSpPr>
            <a:spLocks noGrp="1"/>
          </p:cNvSpPr>
          <p:nvPr>
            <p:ph type="title" hasCustomPrompt="1"/>
          </p:nvPr>
        </p:nvSpPr>
        <p:spPr>
          <a:xfrm>
            <a:off x="2570920" y="75085"/>
            <a:ext cx="931628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13" name="Text Placeholder 17">
            <a:extLst>
              <a:ext uri="{FF2B5EF4-FFF2-40B4-BE49-F238E27FC236}">
                <a16:creationId xmlns:a16="http://schemas.microsoft.com/office/drawing/2014/main" id="{AF5A59F1-A43E-442B-9516-6ECAE260152A}"/>
              </a:ext>
            </a:extLst>
          </p:cNvPr>
          <p:cNvSpPr>
            <a:spLocks noGrp="1"/>
          </p:cNvSpPr>
          <p:nvPr>
            <p:ph type="body" sz="quarter" idx="13" hasCustomPrompt="1"/>
          </p:nvPr>
        </p:nvSpPr>
        <p:spPr>
          <a:xfrm>
            <a:off x="2570922" y="989485"/>
            <a:ext cx="931627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16" name="Date Placeholder 3">
            <a:extLst>
              <a:ext uri="{FF2B5EF4-FFF2-40B4-BE49-F238E27FC236}">
                <a16:creationId xmlns:a16="http://schemas.microsoft.com/office/drawing/2014/main" id="{7671BB27-B7D2-4442-80C5-89274A804894}"/>
              </a:ext>
            </a:extLst>
          </p:cNvPr>
          <p:cNvSpPr>
            <a:spLocks noGrp="1"/>
          </p:cNvSpPr>
          <p:nvPr>
            <p:ph type="dt" sz="half" idx="10"/>
          </p:nvPr>
        </p:nvSpPr>
        <p:spPr>
          <a:xfrm>
            <a:off x="304800" y="6356352"/>
            <a:ext cx="27432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fld id="{FB443F99-6EB6-46CC-86D5-94FF1EFD9838}" type="datetime1">
              <a:rPr lang="en-US" sz="2400" smtClean="0">
                <a:solidFill>
                  <a:srgbClr val="41453B"/>
                </a:solidFill>
                <a:effectLst>
                  <a:outerShdw blurRad="38100" dist="38100" dir="2700000" algn="tl">
                    <a:srgbClr val="000000">
                      <a:alpha val="43137"/>
                    </a:srgbClr>
                  </a:outerShdw>
                </a:effectLst>
              </a:rPr>
              <a:pPr eaLnBrk="0" fontAlgn="base" hangingPunct="0">
                <a:spcBef>
                  <a:spcPct val="50000"/>
                </a:spcBef>
                <a:spcAft>
                  <a:spcPct val="0"/>
                </a:spcAft>
                <a:defRPr/>
              </a:pPr>
              <a:t>6/7/2024</a:t>
            </a:fld>
            <a:endParaRPr lang="en-US" sz="2400" dirty="0">
              <a:solidFill>
                <a:srgbClr val="41453B"/>
              </a:solidFill>
              <a:effectLst>
                <a:outerShdw blurRad="38100" dist="38100" dir="2700000" algn="tl">
                  <a:srgbClr val="000000">
                    <a:alpha val="43137"/>
                  </a:srgbClr>
                </a:outerShdw>
              </a:effectLst>
            </a:endParaRPr>
          </a:p>
        </p:txBody>
      </p:sp>
      <p:sp>
        <p:nvSpPr>
          <p:cNvPr id="17" name="Footer Placeholder 4">
            <a:extLst>
              <a:ext uri="{FF2B5EF4-FFF2-40B4-BE49-F238E27FC236}">
                <a16:creationId xmlns:a16="http://schemas.microsoft.com/office/drawing/2014/main" id="{183F545D-D4D3-463E-B72E-90D0945DB519}"/>
              </a:ext>
            </a:extLst>
          </p:cNvPr>
          <p:cNvSpPr>
            <a:spLocks noGrp="1"/>
          </p:cNvSpPr>
          <p:nvPr>
            <p:ph type="ftr" sz="quarter" idx="11"/>
          </p:nvPr>
        </p:nvSpPr>
        <p:spPr>
          <a:xfrm>
            <a:off x="3352800" y="6356352"/>
            <a:ext cx="54864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endParaRPr lang="en-US" sz="2400" dirty="0">
              <a:solidFill>
                <a:srgbClr val="41453B"/>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520099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2" name="Freeform 14">
            <a:extLst>
              <a:ext uri="{FF2B5EF4-FFF2-40B4-BE49-F238E27FC236}">
                <a16:creationId xmlns:a16="http://schemas.microsoft.com/office/drawing/2014/main" id="{AABED134-6393-4C5E-8E19-0C3DB04AABDF}"/>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3" name="Picture 12">
            <a:extLst>
              <a:ext uri="{FF2B5EF4-FFF2-40B4-BE49-F238E27FC236}">
                <a16:creationId xmlns:a16="http://schemas.microsoft.com/office/drawing/2014/main" id="{E045CADB-16A6-41DD-9876-62EF5C885E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14" name="Date Placeholder 3">
            <a:extLst>
              <a:ext uri="{FF2B5EF4-FFF2-40B4-BE49-F238E27FC236}">
                <a16:creationId xmlns:a16="http://schemas.microsoft.com/office/drawing/2014/main" id="{DFB09B3D-51DA-45D3-A8C6-355C4C0202A4}"/>
              </a:ext>
            </a:extLst>
          </p:cNvPr>
          <p:cNvSpPr>
            <a:spLocks noGrp="1"/>
          </p:cNvSpPr>
          <p:nvPr>
            <p:ph type="dt" sz="half" idx="10"/>
          </p:nvPr>
        </p:nvSpPr>
        <p:spPr>
          <a:xfrm>
            <a:off x="304800" y="6356352"/>
            <a:ext cx="2743200" cy="365125"/>
          </a:xfrm>
          <a:prstGeom prst="rect">
            <a:avLst/>
          </a:prstGeom>
        </p:spPr>
        <p:txBody>
          <a:bodyPr/>
          <a:lstStyle>
            <a:lvl1pPr>
              <a:defRPr sz="2000">
                <a:solidFill>
                  <a:schemeClr val="accent4"/>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fld id="{FB443F99-6EB6-46CC-86D5-94FF1EFD9838}" type="datetime1">
              <a:rPr lang="en-US" smtClean="0">
                <a:solidFill>
                  <a:srgbClr val="41453B"/>
                </a:solidFill>
                <a:effectLst>
                  <a:outerShdw blurRad="38100" dist="38100" dir="2700000" algn="tl">
                    <a:srgbClr val="000000">
                      <a:alpha val="43137"/>
                    </a:srgbClr>
                  </a:outerShdw>
                </a:effectLst>
              </a:rPr>
              <a:pPr eaLnBrk="0" fontAlgn="base" hangingPunct="0">
                <a:spcBef>
                  <a:spcPct val="50000"/>
                </a:spcBef>
                <a:spcAft>
                  <a:spcPct val="0"/>
                </a:spcAft>
                <a:defRPr/>
              </a:pPr>
              <a:t>6/7/2024</a:t>
            </a:fld>
            <a:endParaRPr lang="en-US" dirty="0">
              <a:solidFill>
                <a:srgbClr val="41453B"/>
              </a:solidFill>
              <a:effectLst>
                <a:outerShdw blurRad="38100" dist="38100" dir="2700000" algn="tl">
                  <a:srgbClr val="000000">
                    <a:alpha val="43137"/>
                  </a:srgbClr>
                </a:outerShdw>
              </a:effectLst>
            </a:endParaRPr>
          </a:p>
        </p:txBody>
      </p:sp>
      <p:sp>
        <p:nvSpPr>
          <p:cNvPr id="7" name="Title 1">
            <a:extLst>
              <a:ext uri="{FF2B5EF4-FFF2-40B4-BE49-F238E27FC236}">
                <a16:creationId xmlns:a16="http://schemas.microsoft.com/office/drawing/2014/main" id="{36589A35-0F67-4300-B6C2-F5B35154451D}"/>
              </a:ext>
            </a:extLst>
          </p:cNvPr>
          <p:cNvSpPr>
            <a:spLocks noGrp="1"/>
          </p:cNvSpPr>
          <p:nvPr>
            <p:ph type="title" hasCustomPrompt="1"/>
          </p:nvPr>
        </p:nvSpPr>
        <p:spPr>
          <a:xfrm>
            <a:off x="2518418" y="213995"/>
            <a:ext cx="7531523" cy="486411"/>
          </a:xfrm>
          <a:prstGeom prst="rect">
            <a:avLst/>
          </a:prstGeom>
        </p:spPr>
        <p:txBody>
          <a:bodyPr tIns="0" bIns="0" anchor="b" anchorCtr="0">
            <a:normAutofit/>
          </a:bodyPr>
          <a:lstStyle>
            <a:lvl1pPr algn="ctr">
              <a:lnSpc>
                <a:spcPct val="100000"/>
              </a:lnSpc>
              <a:defRPr sz="2800" b="1">
                <a:solidFill>
                  <a:schemeClr val="accent6"/>
                </a:solidFill>
                <a:latin typeface="Arial" panose="020B0604020202020204" pitchFamily="34" charset="0"/>
                <a:cs typeface="Arial" panose="020B0604020202020204" pitchFamily="34" charset="0"/>
              </a:defRPr>
            </a:lvl1pPr>
          </a:lstStyle>
          <a:p>
            <a:r>
              <a:rPr lang="en-US" dirty="0"/>
              <a:t>Add Title</a:t>
            </a:r>
          </a:p>
        </p:txBody>
      </p:sp>
    </p:spTree>
    <p:extLst>
      <p:ext uri="{BB962C8B-B14F-4D97-AF65-F5344CB8AC3E}">
        <p14:creationId xmlns:p14="http://schemas.microsoft.com/office/powerpoint/2010/main" val="4245203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ix Boxes">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5FDAC740-D3B6-4AC2-A0C8-7C445E3D6781}"/>
              </a:ext>
            </a:extLst>
          </p:cNvPr>
          <p:cNvSpPr>
            <a:spLocks noGrp="1"/>
          </p:cNvSpPr>
          <p:nvPr>
            <p:ph sz="half" idx="1"/>
          </p:nvPr>
        </p:nvSpPr>
        <p:spPr>
          <a:xfrm>
            <a:off x="304800" y="1828801"/>
            <a:ext cx="3759200" cy="2165350"/>
          </a:xfrm>
          <a:prstGeom prst="rect">
            <a:avLst/>
          </a:prstGeom>
          <a:solidFill>
            <a:schemeClr val="accent1"/>
          </a:solidFill>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a:defRPr sz="3200">
                <a:solidFill>
                  <a:srgbClr val="48B3BB"/>
                </a:solidFill>
              </a:defRPr>
            </a:lvl2pPr>
            <a:lvl3pPr>
              <a:defRPr sz="2800">
                <a:solidFill>
                  <a:srgbClr val="48B3BB"/>
                </a:solidFill>
              </a:defRPr>
            </a:lvl3pPr>
            <a:lvl4pPr>
              <a:defRPr sz="2400">
                <a:solidFill>
                  <a:srgbClr val="48B3BB"/>
                </a:solidFill>
              </a:defRPr>
            </a:lvl4pPr>
            <a:lvl5pPr>
              <a:defRPr sz="2400">
                <a:solidFill>
                  <a:srgbClr val="48B3BB"/>
                </a:solidFill>
              </a:defRPr>
            </a:lvl5pPr>
          </a:lstStyle>
          <a:p>
            <a:pPr lvl="0"/>
            <a:r>
              <a:rPr lang="en-US" dirty="0"/>
              <a:t>Edit Master text styles</a:t>
            </a:r>
          </a:p>
        </p:txBody>
      </p:sp>
      <p:sp>
        <p:nvSpPr>
          <p:cNvPr id="8" name="Content Placeholder 2">
            <a:extLst>
              <a:ext uri="{FF2B5EF4-FFF2-40B4-BE49-F238E27FC236}">
                <a16:creationId xmlns:a16="http://schemas.microsoft.com/office/drawing/2014/main" id="{7021FDED-A0DA-4594-92AA-5AD2A9576420}"/>
              </a:ext>
            </a:extLst>
          </p:cNvPr>
          <p:cNvSpPr>
            <a:spLocks noGrp="1"/>
          </p:cNvSpPr>
          <p:nvPr>
            <p:ph sz="half" idx="10"/>
          </p:nvPr>
        </p:nvSpPr>
        <p:spPr>
          <a:xfrm>
            <a:off x="4165600" y="1828802"/>
            <a:ext cx="3860800" cy="2165350"/>
          </a:xfrm>
          <a:prstGeom prst="rect">
            <a:avLst/>
          </a:prstGeom>
          <a:solidFill>
            <a:schemeClr val="accent1"/>
          </a:solidFill>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a:defRPr sz="3200">
                <a:solidFill>
                  <a:srgbClr val="48B3BB"/>
                </a:solidFill>
              </a:defRPr>
            </a:lvl2pPr>
            <a:lvl3pPr>
              <a:defRPr sz="2800">
                <a:solidFill>
                  <a:srgbClr val="48B3BB"/>
                </a:solidFill>
              </a:defRPr>
            </a:lvl3pPr>
            <a:lvl4pPr>
              <a:defRPr sz="2400">
                <a:solidFill>
                  <a:srgbClr val="48B3BB"/>
                </a:solidFill>
              </a:defRPr>
            </a:lvl4pPr>
            <a:lvl5pPr>
              <a:defRPr sz="2400">
                <a:solidFill>
                  <a:srgbClr val="48B3BB"/>
                </a:solidFill>
              </a:defRPr>
            </a:lvl5pPr>
          </a:lstStyle>
          <a:p>
            <a:pPr lvl="0"/>
            <a:r>
              <a:rPr lang="en-US" dirty="0"/>
              <a:t>Edit Master text styles</a:t>
            </a:r>
          </a:p>
        </p:txBody>
      </p:sp>
      <p:sp>
        <p:nvSpPr>
          <p:cNvPr id="9" name="Content Placeholder 2">
            <a:extLst>
              <a:ext uri="{FF2B5EF4-FFF2-40B4-BE49-F238E27FC236}">
                <a16:creationId xmlns:a16="http://schemas.microsoft.com/office/drawing/2014/main" id="{B0CCA113-9768-4862-B2B6-9B1122D384A7}"/>
              </a:ext>
            </a:extLst>
          </p:cNvPr>
          <p:cNvSpPr>
            <a:spLocks noGrp="1"/>
          </p:cNvSpPr>
          <p:nvPr>
            <p:ph sz="half" idx="11"/>
          </p:nvPr>
        </p:nvSpPr>
        <p:spPr>
          <a:xfrm>
            <a:off x="8128000" y="1820387"/>
            <a:ext cx="3759200" cy="2173765"/>
          </a:xfrm>
          <a:prstGeom prst="rect">
            <a:avLst/>
          </a:prstGeom>
          <a:solidFill>
            <a:schemeClr val="accent1"/>
          </a:solidFill>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a:defRPr sz="3200">
                <a:solidFill>
                  <a:srgbClr val="48B3BB"/>
                </a:solidFill>
              </a:defRPr>
            </a:lvl2pPr>
            <a:lvl3pPr>
              <a:defRPr sz="2800">
                <a:solidFill>
                  <a:srgbClr val="48B3BB"/>
                </a:solidFill>
              </a:defRPr>
            </a:lvl3pPr>
            <a:lvl4pPr>
              <a:defRPr sz="2400">
                <a:solidFill>
                  <a:srgbClr val="48B3BB"/>
                </a:solidFill>
              </a:defRPr>
            </a:lvl4pPr>
            <a:lvl5pPr>
              <a:defRPr sz="2400">
                <a:solidFill>
                  <a:srgbClr val="48B3BB"/>
                </a:solidFill>
              </a:defRPr>
            </a:lvl5pPr>
          </a:lstStyle>
          <a:p>
            <a:pPr lvl="0"/>
            <a:r>
              <a:rPr lang="en-US" dirty="0"/>
              <a:t>Edit Master text styles</a:t>
            </a:r>
          </a:p>
        </p:txBody>
      </p:sp>
      <p:sp>
        <p:nvSpPr>
          <p:cNvPr id="16" name="Text Placeholder 15">
            <a:extLst>
              <a:ext uri="{FF2B5EF4-FFF2-40B4-BE49-F238E27FC236}">
                <a16:creationId xmlns:a16="http://schemas.microsoft.com/office/drawing/2014/main" id="{421C1FC3-47F2-4EE1-A6E5-00B6925233CD}"/>
              </a:ext>
            </a:extLst>
          </p:cNvPr>
          <p:cNvSpPr>
            <a:spLocks noGrp="1"/>
          </p:cNvSpPr>
          <p:nvPr>
            <p:ph type="body" sz="quarter" idx="15" hasCustomPrompt="1"/>
          </p:nvPr>
        </p:nvSpPr>
        <p:spPr>
          <a:xfrm>
            <a:off x="304800" y="3994152"/>
            <a:ext cx="3759200" cy="2178049"/>
          </a:xfrm>
          <a:prstGeom prst="rect">
            <a:avLst/>
          </a:prstGeom>
          <a:solidFill>
            <a:schemeClr val="accent2"/>
          </a:solidFill>
        </p:spPr>
        <p:txBody>
          <a:bodyPr/>
          <a:lstStyle>
            <a:lvl1pPr marL="0" indent="0" algn="ctr">
              <a:lnSpc>
                <a:spcPct val="100000"/>
              </a:lnSpc>
              <a:buNone/>
              <a:defRPr sz="240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a:p>
            <a:pPr lvl="0"/>
            <a:r>
              <a:rPr lang="en-US" dirty="0"/>
              <a:t>Information</a:t>
            </a:r>
          </a:p>
        </p:txBody>
      </p:sp>
      <p:sp>
        <p:nvSpPr>
          <p:cNvPr id="17" name="Text Placeholder 15">
            <a:extLst>
              <a:ext uri="{FF2B5EF4-FFF2-40B4-BE49-F238E27FC236}">
                <a16:creationId xmlns:a16="http://schemas.microsoft.com/office/drawing/2014/main" id="{F271B766-4B0F-4657-BBE0-ABEE69910E69}"/>
              </a:ext>
            </a:extLst>
          </p:cNvPr>
          <p:cNvSpPr>
            <a:spLocks noGrp="1"/>
          </p:cNvSpPr>
          <p:nvPr>
            <p:ph type="body" sz="quarter" idx="16" hasCustomPrompt="1"/>
          </p:nvPr>
        </p:nvSpPr>
        <p:spPr>
          <a:xfrm>
            <a:off x="4165600" y="3994152"/>
            <a:ext cx="3860800" cy="2178049"/>
          </a:xfrm>
          <a:prstGeom prst="rect">
            <a:avLst/>
          </a:prstGeom>
          <a:solidFill>
            <a:schemeClr val="accent2"/>
          </a:solidFill>
        </p:spPr>
        <p:txBody>
          <a:bodyPr/>
          <a:lstStyle>
            <a:lvl1pPr marL="0" indent="0" algn="ctr">
              <a:lnSpc>
                <a:spcPct val="100000"/>
              </a:lnSpc>
              <a:buNone/>
              <a:defRPr sz="240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a:p>
            <a:pPr lvl="0"/>
            <a:r>
              <a:rPr lang="en-US" dirty="0"/>
              <a:t>Information</a:t>
            </a:r>
          </a:p>
        </p:txBody>
      </p:sp>
      <p:sp>
        <p:nvSpPr>
          <p:cNvPr id="18" name="Text Placeholder 15">
            <a:extLst>
              <a:ext uri="{FF2B5EF4-FFF2-40B4-BE49-F238E27FC236}">
                <a16:creationId xmlns:a16="http://schemas.microsoft.com/office/drawing/2014/main" id="{4AFA5806-EB6E-4C44-82D9-7287C0BC860B}"/>
              </a:ext>
            </a:extLst>
          </p:cNvPr>
          <p:cNvSpPr>
            <a:spLocks noGrp="1"/>
          </p:cNvSpPr>
          <p:nvPr>
            <p:ph type="body" sz="quarter" idx="17" hasCustomPrompt="1"/>
          </p:nvPr>
        </p:nvSpPr>
        <p:spPr>
          <a:xfrm>
            <a:off x="8128000" y="3994152"/>
            <a:ext cx="3759200" cy="2178049"/>
          </a:xfrm>
          <a:prstGeom prst="rect">
            <a:avLst/>
          </a:prstGeom>
          <a:solidFill>
            <a:schemeClr val="accent2"/>
          </a:solidFill>
        </p:spPr>
        <p:txBody>
          <a:bodyPr/>
          <a:lstStyle>
            <a:lvl1pPr marL="0" indent="0" algn="ctr">
              <a:lnSpc>
                <a:spcPct val="100000"/>
              </a:lnSpc>
              <a:buNone/>
              <a:defRPr sz="240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a:p>
            <a:pPr lvl="0"/>
            <a:r>
              <a:rPr lang="en-US" dirty="0"/>
              <a:t>Information</a:t>
            </a:r>
          </a:p>
        </p:txBody>
      </p:sp>
      <p:sp>
        <p:nvSpPr>
          <p:cNvPr id="20" name="Freeform 14">
            <a:extLst>
              <a:ext uri="{FF2B5EF4-FFF2-40B4-BE49-F238E27FC236}">
                <a16:creationId xmlns:a16="http://schemas.microsoft.com/office/drawing/2014/main" id="{E0B97A6D-0A70-4E38-BD21-80E1F17E3763}"/>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21" name="Picture 20">
            <a:extLst>
              <a:ext uri="{FF2B5EF4-FFF2-40B4-BE49-F238E27FC236}">
                <a16:creationId xmlns:a16="http://schemas.microsoft.com/office/drawing/2014/main" id="{EA47A2B9-E406-4199-90AD-260E83AC4CA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22" name="Title 1">
            <a:extLst>
              <a:ext uri="{FF2B5EF4-FFF2-40B4-BE49-F238E27FC236}">
                <a16:creationId xmlns:a16="http://schemas.microsoft.com/office/drawing/2014/main" id="{A823838F-A58C-48FD-9043-5A0CEB619EE5}"/>
              </a:ext>
            </a:extLst>
          </p:cNvPr>
          <p:cNvSpPr>
            <a:spLocks noGrp="1"/>
          </p:cNvSpPr>
          <p:nvPr>
            <p:ph type="title" hasCustomPrompt="1"/>
          </p:nvPr>
        </p:nvSpPr>
        <p:spPr>
          <a:xfrm>
            <a:off x="2570920" y="75085"/>
            <a:ext cx="931628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23" name="Text Placeholder 17">
            <a:extLst>
              <a:ext uri="{FF2B5EF4-FFF2-40B4-BE49-F238E27FC236}">
                <a16:creationId xmlns:a16="http://schemas.microsoft.com/office/drawing/2014/main" id="{63266A4D-17F6-4B7B-9089-72FA33E1F306}"/>
              </a:ext>
            </a:extLst>
          </p:cNvPr>
          <p:cNvSpPr>
            <a:spLocks noGrp="1"/>
          </p:cNvSpPr>
          <p:nvPr>
            <p:ph type="body" sz="quarter" idx="13" hasCustomPrompt="1"/>
          </p:nvPr>
        </p:nvSpPr>
        <p:spPr>
          <a:xfrm>
            <a:off x="2570922" y="989485"/>
            <a:ext cx="931627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24" name="Date Placeholder 3">
            <a:extLst>
              <a:ext uri="{FF2B5EF4-FFF2-40B4-BE49-F238E27FC236}">
                <a16:creationId xmlns:a16="http://schemas.microsoft.com/office/drawing/2014/main" id="{D2F66187-A66D-4C05-9071-36D789416ED6}"/>
              </a:ext>
            </a:extLst>
          </p:cNvPr>
          <p:cNvSpPr>
            <a:spLocks noGrp="1"/>
          </p:cNvSpPr>
          <p:nvPr>
            <p:ph type="dt" sz="half" idx="18"/>
          </p:nvPr>
        </p:nvSpPr>
        <p:spPr>
          <a:xfrm>
            <a:off x="304800" y="6356352"/>
            <a:ext cx="27432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fld id="{FB443F99-6EB6-46CC-86D5-94FF1EFD9838}" type="datetime1">
              <a:rPr lang="en-US" sz="2400" smtClean="0">
                <a:solidFill>
                  <a:srgbClr val="41453B"/>
                </a:solidFill>
                <a:effectLst>
                  <a:outerShdw blurRad="38100" dist="38100" dir="2700000" algn="tl">
                    <a:srgbClr val="000000">
                      <a:alpha val="43137"/>
                    </a:srgbClr>
                  </a:outerShdw>
                </a:effectLst>
              </a:rPr>
              <a:pPr eaLnBrk="0" fontAlgn="base" hangingPunct="0">
                <a:spcBef>
                  <a:spcPct val="50000"/>
                </a:spcBef>
                <a:spcAft>
                  <a:spcPct val="0"/>
                </a:spcAft>
                <a:defRPr/>
              </a:pPr>
              <a:t>6/7/2024</a:t>
            </a:fld>
            <a:endParaRPr lang="en-US" sz="2400" dirty="0">
              <a:solidFill>
                <a:srgbClr val="41453B"/>
              </a:solidFill>
              <a:effectLst>
                <a:outerShdw blurRad="38100" dist="38100" dir="2700000" algn="tl">
                  <a:srgbClr val="000000">
                    <a:alpha val="43137"/>
                  </a:srgbClr>
                </a:outerShdw>
              </a:effectLst>
            </a:endParaRPr>
          </a:p>
        </p:txBody>
      </p:sp>
      <p:sp>
        <p:nvSpPr>
          <p:cNvPr id="25" name="Footer Placeholder 4">
            <a:extLst>
              <a:ext uri="{FF2B5EF4-FFF2-40B4-BE49-F238E27FC236}">
                <a16:creationId xmlns:a16="http://schemas.microsoft.com/office/drawing/2014/main" id="{284C6485-4737-4F31-B663-AC7645BB33E0}"/>
              </a:ext>
            </a:extLst>
          </p:cNvPr>
          <p:cNvSpPr>
            <a:spLocks noGrp="1"/>
          </p:cNvSpPr>
          <p:nvPr>
            <p:ph type="ftr" sz="quarter" idx="19"/>
          </p:nvPr>
        </p:nvSpPr>
        <p:spPr>
          <a:xfrm>
            <a:off x="3352800" y="6356352"/>
            <a:ext cx="54864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endParaRPr lang="en-US" sz="2400" dirty="0">
              <a:solidFill>
                <a:srgbClr val="41453B"/>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252504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496DC2A0-DDF5-4D04-A7CF-092AD190F1BD}"/>
              </a:ext>
            </a:extLst>
          </p:cNvPr>
          <p:cNvSpPr>
            <a:spLocks noGrp="1"/>
          </p:cNvSpPr>
          <p:nvPr>
            <p:ph type="dt" sz="half" idx="10"/>
          </p:nvPr>
        </p:nvSpPr>
        <p:spPr>
          <a:xfrm>
            <a:off x="304800" y="6356352"/>
            <a:ext cx="27432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fld id="{FB443F99-6EB6-46CC-86D5-94FF1EFD9838}" type="datetime1">
              <a:rPr lang="en-US" sz="2400" smtClean="0">
                <a:solidFill>
                  <a:srgbClr val="41453B"/>
                </a:solidFill>
                <a:effectLst>
                  <a:outerShdw blurRad="38100" dist="38100" dir="2700000" algn="tl">
                    <a:srgbClr val="000000">
                      <a:alpha val="43137"/>
                    </a:srgbClr>
                  </a:outerShdw>
                </a:effectLst>
              </a:rPr>
              <a:pPr eaLnBrk="0" fontAlgn="base" hangingPunct="0">
                <a:spcBef>
                  <a:spcPct val="50000"/>
                </a:spcBef>
                <a:spcAft>
                  <a:spcPct val="0"/>
                </a:spcAft>
                <a:defRPr/>
              </a:pPr>
              <a:t>6/7/2024</a:t>
            </a:fld>
            <a:endParaRPr lang="en-US" sz="2400" dirty="0">
              <a:solidFill>
                <a:srgbClr val="41453B"/>
              </a:solidFill>
              <a:effectLst>
                <a:outerShdw blurRad="38100" dist="38100" dir="2700000" algn="tl">
                  <a:srgbClr val="000000">
                    <a:alpha val="43137"/>
                  </a:srgbClr>
                </a:outerShdw>
              </a:effectLst>
            </a:endParaRPr>
          </a:p>
        </p:txBody>
      </p:sp>
      <p:sp>
        <p:nvSpPr>
          <p:cNvPr id="7" name="Footer Placeholder 4">
            <a:extLst>
              <a:ext uri="{FF2B5EF4-FFF2-40B4-BE49-F238E27FC236}">
                <a16:creationId xmlns:a16="http://schemas.microsoft.com/office/drawing/2014/main" id="{0292ACB9-0800-4A62-AB89-41424897B4F8}"/>
              </a:ext>
            </a:extLst>
          </p:cNvPr>
          <p:cNvSpPr>
            <a:spLocks noGrp="1"/>
          </p:cNvSpPr>
          <p:nvPr>
            <p:ph type="ftr" sz="quarter" idx="11"/>
          </p:nvPr>
        </p:nvSpPr>
        <p:spPr>
          <a:xfrm>
            <a:off x="3352800" y="6356352"/>
            <a:ext cx="54864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endParaRPr lang="en-US" sz="2400" dirty="0">
              <a:solidFill>
                <a:srgbClr val="41453B"/>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532545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1_Final Slide">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t="7813" b="7813"/>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948518" y="1304131"/>
            <a:ext cx="6294967"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3899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2_Final Slide">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948518" y="1304131"/>
            <a:ext cx="6294967"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28484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3_Final Slide">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48518" y="1304131"/>
            <a:ext cx="6294967"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24895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16">
            <a:extLst>
              <a:ext uri="{FF2B5EF4-FFF2-40B4-BE49-F238E27FC236}">
                <a16:creationId xmlns:a16="http://schemas.microsoft.com/office/drawing/2014/main" id="{E15F2A88-A340-4293-B290-7A28FD91AEE2}"/>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2"/>
            <a:ext cx="12192000" cy="247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4">
            <a:extLst>
              <a:ext uri="{FF2B5EF4-FFF2-40B4-BE49-F238E27FC236}">
                <a16:creationId xmlns:a16="http://schemas.microsoft.com/office/drawing/2014/main" id="{09A5D292-4E04-46BF-AAF4-062270B52B33}"/>
              </a:ext>
            </a:extLst>
          </p:cNvPr>
          <p:cNvGrpSpPr>
            <a:grpSpLocks/>
          </p:cNvGrpSpPr>
          <p:nvPr userDrawn="1"/>
        </p:nvGrpSpPr>
        <p:grpSpPr bwMode="auto">
          <a:xfrm>
            <a:off x="782639" y="-144463"/>
            <a:ext cx="1016000" cy="1536701"/>
            <a:chOff x="782638" y="-144463"/>
            <a:chExt cx="1016000" cy="1536701"/>
          </a:xfrm>
        </p:grpSpPr>
        <p:sp>
          <p:nvSpPr>
            <p:cNvPr id="5" name="Freeform 14">
              <a:extLst>
                <a:ext uri="{FF2B5EF4-FFF2-40B4-BE49-F238E27FC236}">
                  <a16:creationId xmlns:a16="http://schemas.microsoft.com/office/drawing/2014/main" id="{3D7FCAEF-6176-4233-AB15-1EF9A68F0119}"/>
                </a:ext>
                <a:ext uri="{C183D7F6-B498-43B3-948B-1728B52AA6E4}">
                  <adec:decorative xmlns:adec="http://schemas.microsoft.com/office/drawing/2017/decorative" val="1"/>
                </a:ext>
              </a:extLst>
            </p:cNvPr>
            <p:cNvSpPr/>
            <p:nvPr/>
          </p:nvSpPr>
          <p:spPr>
            <a:xfrm>
              <a:off x="815975" y="-144463"/>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14" descr="Florida Department of Environmental Protection Logo">
              <a:extLst>
                <a:ext uri="{FF2B5EF4-FFF2-40B4-BE49-F238E27FC236}">
                  <a16:creationId xmlns:a16="http://schemas.microsoft.com/office/drawing/2014/main" id="{31A43057-49E7-42DF-B9FC-ED7DD796D51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Content Placeholder 2">
            <a:extLst>
              <a:ext uri="{FF2B5EF4-FFF2-40B4-BE49-F238E27FC236}">
                <a16:creationId xmlns:a16="http://schemas.microsoft.com/office/drawing/2014/main" id="{06CDB77F-B982-324E-961F-B62F9D99A8AD}"/>
              </a:ext>
            </a:extLst>
          </p:cNvPr>
          <p:cNvSpPr>
            <a:spLocks noGrp="1"/>
          </p:cNvSpPr>
          <p:nvPr>
            <p:ph idx="1"/>
          </p:nvPr>
        </p:nvSpPr>
        <p:spPr>
          <a:xfrm>
            <a:off x="838200" y="2874723"/>
            <a:ext cx="10515600" cy="3302240"/>
          </a:xfrm>
          <a:prstGeom prst="rect">
            <a:avLst/>
          </a:prstGeo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33856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74543731"/>
      </p:ext>
    </p:extLst>
  </p:cSld>
  <p:clrMapOvr>
    <a:masterClrMapping/>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age - Lef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676B21E-CC99-4F45-9A02-1727C6693C31}"/>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8D329034-9E48-D04D-A24C-AE33E1A9FF84}"/>
              </a:ext>
            </a:extLst>
          </p:cNvPr>
          <p:cNvSpPr/>
          <p:nvPr userDrawn="1"/>
        </p:nvSpPr>
        <p:spPr>
          <a:xfrm>
            <a:off x="4490995" y="1398242"/>
            <a:ext cx="7559252"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17576623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4BFB291-4125-411A-9AEF-085E4C75639C}" type="datetime1">
              <a:rPr lang="en-US" smtClean="0"/>
              <a:t>6/7/2024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40095493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DB7EE6-1B5E-4476-A47F-F921151C9BB7}" type="datetime1">
              <a:rPr lang="en-US" smtClean="0"/>
              <a:t>6/7/2024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2377092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75CC56-A85C-40D5-A084-9A7922382A7F}" type="datetime1">
              <a:rPr lang="en-US" smtClean="0"/>
              <a:t>6/7/2024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4744275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15D8C0C-8B99-4EEE-8CA6-E0A3A5935080}" type="datetime1">
              <a:rPr lang="en-US" smtClean="0"/>
              <a:t>6/7/2024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38711143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55122"/>
            <a:ext cx="10212917" cy="1029379"/>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C718232-338F-42E0-9C31-FCB890EDDD82}" type="datetime1">
              <a:rPr lang="en-US" smtClean="0"/>
              <a:t>6/7/2024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12862697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7E71531-73F8-45F4-89D3-D3785184EFB8}" type="datetime1">
              <a:rPr lang="en-US" smtClean="0"/>
              <a:t>6/7/2024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0932066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2AB85A-2C90-451B-91B5-C20DAED8BE53}" type="datetime1">
              <a:rPr lang="en-US" smtClean="0"/>
              <a:t>6/7/2024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7308865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244473"/>
            <a:ext cx="10513483" cy="68625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1102179"/>
            <a:ext cx="617220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1102180"/>
            <a:ext cx="3932767"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B951675-112E-45A9-819E-40E74AF886DC}" type="datetime1">
              <a:rPr lang="en-US" smtClean="0"/>
              <a:t>6/7/2024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73352023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32659"/>
            <a:ext cx="10513483" cy="955221"/>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1102179"/>
            <a:ext cx="617220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40318" y="1102180"/>
            <a:ext cx="3932767"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6F394E7-7CCC-4D51-8EEC-D75FA6FBD04A}" type="datetime1">
              <a:rPr lang="en-US" smtClean="0"/>
              <a:t>6/7/2024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406652873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208315" y="179616"/>
            <a:ext cx="10145485" cy="1012371"/>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4F38B5-9B39-490D-9EF2-A7E7390DA0F9}" type="datetime1">
              <a:rPr lang="en-US" smtClean="0"/>
              <a:t>6/7/2024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808671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age - Righ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BF33A08-088B-5C48-9D02-E853FC86903B}"/>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C0F1A6B3-0D65-3447-9204-8EF6F5D3E7D5}"/>
              </a:ext>
            </a:extLst>
          </p:cNvPr>
          <p:cNvSpPr/>
          <p:nvPr userDrawn="1"/>
        </p:nvSpPr>
        <p:spPr>
          <a:xfrm>
            <a:off x="123829" y="1392265"/>
            <a:ext cx="7559251" cy="533209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Tree>
    <p:extLst>
      <p:ext uri="{BB962C8B-B14F-4D97-AF65-F5344CB8AC3E}">
        <p14:creationId xmlns:p14="http://schemas.microsoft.com/office/powerpoint/2010/main" val="350407422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1118507"/>
            <a:ext cx="2628900" cy="5058456"/>
          </a:xfrm>
        </p:spPr>
        <p:txBody>
          <a:bodyPr vert="eaVert"/>
          <a:lstStyle>
            <a:lvl1pPr algn="l">
              <a:defRPr>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a:xfrm>
            <a:off x="838201" y="1118507"/>
            <a:ext cx="7683500" cy="50584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6D6A91-C69E-46E7-9614-D1CE06AB6BD2}" type="datetime1">
              <a:rPr lang="en-US" smtClean="0"/>
              <a:t>6/7/2024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9981385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01">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545DE420-F4C4-DD42-ABE2-594CA0366399}"/>
              </a:ext>
            </a:extLst>
          </p:cNvPr>
          <p:cNvSpPr/>
          <p:nvPr userDrawn="1"/>
        </p:nvSpPr>
        <p:spPr>
          <a:xfrm>
            <a:off x="152403" y="1371603"/>
            <a:ext cx="5509847"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3963093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02">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4B466596-7514-A943-9CAB-C5E8E11DE13D}"/>
              </a:ext>
            </a:extLst>
          </p:cNvPr>
          <p:cNvSpPr/>
          <p:nvPr userDrawn="1"/>
        </p:nvSpPr>
        <p:spPr>
          <a:xfrm>
            <a:off x="6529757" y="1371603"/>
            <a:ext cx="5509847"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2077484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03">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F0CB55B8-A939-234E-A3DC-A602B9B18A45}"/>
              </a:ext>
            </a:extLst>
          </p:cNvPr>
          <p:cNvSpPr/>
          <p:nvPr userDrawn="1"/>
        </p:nvSpPr>
        <p:spPr>
          <a:xfrm>
            <a:off x="8824128" y="1373128"/>
            <a:ext cx="3215472"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204212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04">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8AC112DA-B6CA-4C49-8993-1E516C45863D}" type="slidenum">
              <a:rPr lang="en-US" smtClean="0"/>
              <a:t>‹#›</a:t>
            </a:fld>
            <a:endParaRPr lang="en-US"/>
          </a:p>
        </p:txBody>
      </p:sp>
      <p:sp>
        <p:nvSpPr>
          <p:cNvPr id="8" name="Rectangle 7">
            <a:extLst>
              <a:ext uri="{FF2B5EF4-FFF2-40B4-BE49-F238E27FC236}">
                <a16:creationId xmlns:a16="http://schemas.microsoft.com/office/drawing/2014/main" id="{4AF669CB-6F84-9C40-9F8F-01BF42FAF9BB}"/>
              </a:ext>
            </a:extLst>
          </p:cNvPr>
          <p:cNvSpPr/>
          <p:nvPr userDrawn="1"/>
        </p:nvSpPr>
        <p:spPr>
          <a:xfrm>
            <a:off x="147267" y="1373128"/>
            <a:ext cx="3215472"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2041716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theme" Target="../theme/theme2.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image" Target="../media/image9.jpg"/><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3.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9337431" y="6356356"/>
            <a:ext cx="2743200" cy="365125"/>
          </a:xfrm>
          <a:prstGeom prst="rect">
            <a:avLst/>
          </a:prstGeom>
        </p:spPr>
        <p:txBody>
          <a:bodyPr vert="horz" lIns="91440" tIns="45720" rIns="91440" bIns="45720" rtlCol="0" anchor="ctr"/>
          <a:lstStyle>
            <a:lvl1pPr algn="r">
              <a:defRPr sz="506">
                <a:solidFill>
                  <a:schemeClr val="tx1">
                    <a:tint val="75000"/>
                  </a:schemeClr>
                </a:solidFill>
              </a:defRPr>
            </a:lvl1p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677552AF-DB28-6C46-9779-D99F67C813A4}"/>
              </a:ext>
            </a:extLst>
          </p:cNvPr>
          <p:cNvSpPr/>
          <p:nvPr userDrawn="1"/>
        </p:nvSpPr>
        <p:spPr>
          <a:xfrm>
            <a:off x="1469572" y="0"/>
            <a:ext cx="10722429" cy="124931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8" name="Rectangle 7">
            <a:extLst>
              <a:ext uri="{FF2B5EF4-FFF2-40B4-BE49-F238E27FC236}">
                <a16:creationId xmlns:a16="http://schemas.microsoft.com/office/drawing/2014/main" id="{A25C0050-FD7D-734A-87F6-0D9536EEA196}"/>
              </a:ext>
            </a:extLst>
          </p:cNvPr>
          <p:cNvSpPr/>
          <p:nvPr userDrawn="1"/>
        </p:nvSpPr>
        <p:spPr>
          <a:xfrm>
            <a:off x="1" y="0"/>
            <a:ext cx="1469571" cy="1249314"/>
          </a:xfrm>
          <a:prstGeom prst="rect">
            <a:avLst/>
          </a:prstGeom>
          <a:solidFill>
            <a:schemeClr val="accent6">
              <a:alpha val="6977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9" name="Picture 8" descr="Florida Department of Environmental Protection Logo">
            <a:extLst>
              <a:ext uri="{FF2B5EF4-FFF2-40B4-BE49-F238E27FC236}">
                <a16:creationId xmlns:a16="http://schemas.microsoft.com/office/drawing/2014/main" id="{40582B00-DE96-5D4B-85DA-208F756EA2D2}"/>
              </a:ext>
            </a:extLst>
          </p:cNvPr>
          <p:cNvPicPr>
            <a:picLocks noChangeAspect="1"/>
          </p:cNvPicPr>
          <p:nvPr userDrawn="1"/>
        </p:nvPicPr>
        <p:blipFill>
          <a:blip r:embed="rId27"/>
          <a:stretch>
            <a:fillRect/>
          </a:stretch>
        </p:blipFill>
        <p:spPr>
          <a:xfrm>
            <a:off x="203569" y="93445"/>
            <a:ext cx="1062435" cy="1062435"/>
          </a:xfrm>
          <a:prstGeom prst="rect">
            <a:avLst/>
          </a:prstGeom>
        </p:spPr>
      </p:pic>
    </p:spTree>
    <p:extLst>
      <p:ext uri="{BB962C8B-B14F-4D97-AF65-F5344CB8AC3E}">
        <p14:creationId xmlns:p14="http://schemas.microsoft.com/office/powerpoint/2010/main" val="3204496296"/>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 id="2147483730" r:id="rId18"/>
    <p:sldLayoutId id="2147483731" r:id="rId19"/>
    <p:sldLayoutId id="2147483732" r:id="rId20"/>
    <p:sldLayoutId id="2147483733" r:id="rId21"/>
    <p:sldLayoutId id="2147483734" r:id="rId22"/>
    <p:sldLayoutId id="2147483735" r:id="rId23"/>
    <p:sldLayoutId id="2147483736" r:id="rId24"/>
    <p:sldLayoutId id="2147483737" r:id="rId25"/>
  </p:sldLayoutIdLst>
  <p:txStyles>
    <p:titleStyle>
      <a:lvl1pPr algn="l" defTabSz="385763" rtl="0" eaLnBrk="1" latinLnBrk="0" hangingPunct="1">
        <a:lnSpc>
          <a:spcPct val="90000"/>
        </a:lnSpc>
        <a:spcBef>
          <a:spcPct val="0"/>
        </a:spcBef>
        <a:buNone/>
        <a:defRPr sz="1856" kern="1200">
          <a:solidFill>
            <a:schemeClr val="tx1"/>
          </a:solidFill>
          <a:latin typeface="+mj-lt"/>
          <a:ea typeface="+mj-ea"/>
          <a:cs typeface="+mj-cs"/>
        </a:defRPr>
      </a:lvl1pPr>
    </p:titleStyle>
    <p:bodyStyle>
      <a:lvl1pPr marL="96441" indent="-96441" algn="l" defTabSz="385763" rtl="0" eaLnBrk="1" latinLnBrk="0" hangingPunct="1">
        <a:lnSpc>
          <a:spcPct val="90000"/>
        </a:lnSpc>
        <a:spcBef>
          <a:spcPts val="422"/>
        </a:spcBef>
        <a:buFont typeface="Arial" panose="020B0604020202020204" pitchFamily="34" charset="0"/>
        <a:buChar char="•"/>
        <a:defRPr sz="1181" kern="1200">
          <a:solidFill>
            <a:schemeClr val="tx1"/>
          </a:solidFill>
          <a:latin typeface="+mn-lt"/>
          <a:ea typeface="+mn-ea"/>
          <a:cs typeface="+mn-cs"/>
        </a:defRPr>
      </a:lvl1pPr>
      <a:lvl2pPr marL="289322" indent="-96441" algn="l" defTabSz="385763" rtl="0" eaLnBrk="1" latinLnBrk="0" hangingPunct="1">
        <a:lnSpc>
          <a:spcPct val="90000"/>
        </a:lnSpc>
        <a:spcBef>
          <a:spcPts val="211"/>
        </a:spcBef>
        <a:buFont typeface="Arial" panose="020B0604020202020204" pitchFamily="34" charset="0"/>
        <a:buChar char="•"/>
        <a:defRPr sz="1013" kern="1200">
          <a:solidFill>
            <a:schemeClr val="tx1"/>
          </a:solidFill>
          <a:latin typeface="+mn-lt"/>
          <a:ea typeface="+mn-ea"/>
          <a:cs typeface="+mn-cs"/>
        </a:defRPr>
      </a:lvl2pPr>
      <a:lvl3pPr marL="482204" indent="-96441" algn="l" defTabSz="385763" rtl="0" eaLnBrk="1" latinLnBrk="0" hangingPunct="1">
        <a:lnSpc>
          <a:spcPct val="90000"/>
        </a:lnSpc>
        <a:spcBef>
          <a:spcPts val="211"/>
        </a:spcBef>
        <a:buFont typeface="Arial" panose="020B0604020202020204" pitchFamily="34" charset="0"/>
        <a:buChar char="•"/>
        <a:defRPr sz="844" kern="1200">
          <a:solidFill>
            <a:schemeClr val="tx1"/>
          </a:solidFill>
          <a:latin typeface="+mn-lt"/>
          <a:ea typeface="+mn-ea"/>
          <a:cs typeface="+mn-cs"/>
        </a:defRPr>
      </a:lvl3pPr>
      <a:lvl4pPr marL="675085"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4pPr>
      <a:lvl5pPr marL="867966"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5pPr>
      <a:lvl6pPr marL="1060847"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6pPr>
      <a:lvl7pPr marL="1253729"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7pPr>
      <a:lvl8pPr marL="1446610"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8pPr>
      <a:lvl9pPr marL="1639491"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9pPr>
    </p:bodyStyle>
    <p:otherStyle>
      <a:defPPr>
        <a:defRPr lang="en-US"/>
      </a:defPPr>
      <a:lvl1pPr marL="0" algn="l" defTabSz="385763" rtl="0" eaLnBrk="1" latinLnBrk="0" hangingPunct="1">
        <a:defRPr sz="760" kern="1200">
          <a:solidFill>
            <a:schemeClr val="tx1"/>
          </a:solidFill>
          <a:latin typeface="+mn-lt"/>
          <a:ea typeface="+mn-ea"/>
          <a:cs typeface="+mn-cs"/>
        </a:defRPr>
      </a:lvl1pPr>
      <a:lvl2pPr marL="192881" algn="l" defTabSz="385763" rtl="0" eaLnBrk="1" latinLnBrk="0" hangingPunct="1">
        <a:defRPr sz="760" kern="1200">
          <a:solidFill>
            <a:schemeClr val="tx1"/>
          </a:solidFill>
          <a:latin typeface="+mn-lt"/>
          <a:ea typeface="+mn-ea"/>
          <a:cs typeface="+mn-cs"/>
        </a:defRPr>
      </a:lvl2pPr>
      <a:lvl3pPr marL="385763" algn="l" defTabSz="385763" rtl="0" eaLnBrk="1" latinLnBrk="0" hangingPunct="1">
        <a:defRPr sz="760" kern="1200">
          <a:solidFill>
            <a:schemeClr val="tx1"/>
          </a:solidFill>
          <a:latin typeface="+mn-lt"/>
          <a:ea typeface="+mn-ea"/>
          <a:cs typeface="+mn-cs"/>
        </a:defRPr>
      </a:lvl3pPr>
      <a:lvl4pPr marL="578644" algn="l" defTabSz="385763" rtl="0" eaLnBrk="1" latinLnBrk="0" hangingPunct="1">
        <a:defRPr sz="760" kern="1200">
          <a:solidFill>
            <a:schemeClr val="tx1"/>
          </a:solidFill>
          <a:latin typeface="+mn-lt"/>
          <a:ea typeface="+mn-ea"/>
          <a:cs typeface="+mn-cs"/>
        </a:defRPr>
      </a:lvl4pPr>
      <a:lvl5pPr marL="771525" algn="l" defTabSz="385763" rtl="0" eaLnBrk="1" latinLnBrk="0" hangingPunct="1">
        <a:defRPr sz="760" kern="1200">
          <a:solidFill>
            <a:schemeClr val="tx1"/>
          </a:solidFill>
          <a:latin typeface="+mn-lt"/>
          <a:ea typeface="+mn-ea"/>
          <a:cs typeface="+mn-cs"/>
        </a:defRPr>
      </a:lvl5pPr>
      <a:lvl6pPr marL="964406" algn="l" defTabSz="385763" rtl="0" eaLnBrk="1" latinLnBrk="0" hangingPunct="1">
        <a:defRPr sz="760" kern="1200">
          <a:solidFill>
            <a:schemeClr val="tx1"/>
          </a:solidFill>
          <a:latin typeface="+mn-lt"/>
          <a:ea typeface="+mn-ea"/>
          <a:cs typeface="+mn-cs"/>
        </a:defRPr>
      </a:lvl6pPr>
      <a:lvl7pPr marL="1157288" algn="l" defTabSz="385763" rtl="0" eaLnBrk="1" latinLnBrk="0" hangingPunct="1">
        <a:defRPr sz="760" kern="1200">
          <a:solidFill>
            <a:schemeClr val="tx1"/>
          </a:solidFill>
          <a:latin typeface="+mn-lt"/>
          <a:ea typeface="+mn-ea"/>
          <a:cs typeface="+mn-cs"/>
        </a:defRPr>
      </a:lvl7pPr>
      <a:lvl8pPr marL="1350169" algn="l" defTabSz="385763" rtl="0" eaLnBrk="1" latinLnBrk="0" hangingPunct="1">
        <a:defRPr sz="760" kern="1200">
          <a:solidFill>
            <a:schemeClr val="tx1"/>
          </a:solidFill>
          <a:latin typeface="+mn-lt"/>
          <a:ea typeface="+mn-ea"/>
          <a:cs typeface="+mn-cs"/>
        </a:defRPr>
      </a:lvl8pPr>
      <a:lvl9pPr marL="1543050" algn="l" defTabSz="385763" rtl="0" eaLnBrk="1" latinLnBrk="0" hangingPunct="1">
        <a:defRPr sz="76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8" userDrawn="1">
          <p15:clr>
            <a:srgbClr val="F26B43"/>
          </p15:clr>
        </p15:guide>
        <p15:guide id="2" orient="horz" pos="48" userDrawn="1">
          <p15:clr>
            <a:srgbClr val="F26B43"/>
          </p15:clr>
        </p15:guide>
        <p15:guide id="3" orient="horz" pos="4272" userDrawn="1">
          <p15:clr>
            <a:srgbClr val="F26B43"/>
          </p15:clr>
        </p15:guide>
        <p15:guide id="4" pos="1797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208065-6A17-48A2-A83C-71BA4C68E7B1}"/>
              </a:ext>
            </a:extLst>
          </p:cNvPr>
          <p:cNvSpPr txBox="1"/>
          <p:nvPr userDrawn="1"/>
        </p:nvSpPr>
        <p:spPr>
          <a:xfrm>
            <a:off x="9144000" y="6356351"/>
            <a:ext cx="2743200" cy="365125"/>
          </a:xfrm>
          <a:prstGeom prst="rect">
            <a:avLst/>
          </a:prstGeom>
          <a:noFill/>
        </p:spPr>
        <p:txBody>
          <a:bodyPr wrap="square" rtlCol="0" anchor="ctr">
            <a:noAutofit/>
          </a:bodyPr>
          <a:lstStyle/>
          <a:p>
            <a:pPr marL="0" marR="0" lvl="0" indent="0" algn="r" defTabSz="914400" rtl="0" eaLnBrk="0" fontAlgn="base" latinLnBrk="0" hangingPunct="0">
              <a:lnSpc>
                <a:spcPct val="100000"/>
              </a:lnSpc>
              <a:spcBef>
                <a:spcPct val="50000"/>
              </a:spcBef>
              <a:spcAft>
                <a:spcPct val="0"/>
              </a:spcAft>
              <a:buClrTx/>
              <a:buSzTx/>
              <a:buFontTx/>
              <a:buNone/>
              <a:tabLst/>
              <a:defRPr/>
            </a:pPr>
            <a:fld id="{C0D148B1-2D98-45E8-A7D2-E88121981E67}" type="slidenum">
              <a:rPr kumimoji="0" lang="en-US" sz="1800" b="0" i="0" u="none" strike="noStrike" kern="1200" cap="none" spc="0" normalizeH="0" baseline="0" noProof="0" smtClean="0">
                <a:ln>
                  <a:noFill/>
                </a:ln>
                <a:solidFill>
                  <a:srgbClr val="41453B"/>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50000"/>
                </a:spcBef>
                <a:spcAft>
                  <a:spcPct val="0"/>
                </a:spcAft>
                <a:buClrTx/>
                <a:buSzTx/>
                <a:buFontTx/>
                <a:buNone/>
                <a:tabLst/>
                <a:defRPr/>
              </a:pPr>
              <a:t>‹#›</a:t>
            </a:fld>
            <a:r>
              <a:rPr kumimoji="0" lang="en-US" sz="1800" b="0" i="0" u="none" strike="noStrike" kern="1200" cap="none" spc="0" normalizeH="0" baseline="0" noProof="0" dirty="0">
                <a:ln>
                  <a:noFill/>
                </a:ln>
                <a:solidFill>
                  <a:srgbClr val="43503B"/>
                </a:solidFill>
                <a:effectLst>
                  <a:outerShdw blurRad="38100" dist="38100" dir="2700000" algn="tl">
                    <a:srgbClr val="000000">
                      <a:alpha val="43137"/>
                    </a:srgbClr>
                  </a:outerShdw>
                </a:effectLst>
                <a:uLnTx/>
                <a:uFillTx/>
                <a:latin typeface="Arial" panose="020B0604020202020204" pitchFamily="34" charset="0"/>
                <a:ea typeface="+mn-ea"/>
                <a:cs typeface="+mn-cs"/>
              </a:rPr>
              <a:t> </a:t>
            </a:r>
          </a:p>
        </p:txBody>
      </p:sp>
    </p:spTree>
    <p:extLst>
      <p:ext uri="{BB962C8B-B14F-4D97-AF65-F5344CB8AC3E}">
        <p14:creationId xmlns:p14="http://schemas.microsoft.com/office/powerpoint/2010/main" val="8509675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hf sldNum="0" hdr="0" ftr="0"/>
  <p:txStyles>
    <p:titleStyle>
      <a:lvl1pPr algn="l" defTabSz="914400" rtl="0" eaLnBrk="1" latinLnBrk="0" hangingPunct="1">
        <a:lnSpc>
          <a:spcPct val="90000"/>
        </a:lnSpc>
        <a:spcBef>
          <a:spcPct val="0"/>
        </a:spcBef>
        <a:buNone/>
        <a:defRPr sz="7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08315" y="1"/>
            <a:ext cx="10145485"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495139"/>
            <a:ext cx="2743200" cy="365125"/>
          </a:xfrm>
          <a:prstGeom prst="rect">
            <a:avLst/>
          </a:prstGeom>
        </p:spPr>
        <p:txBody>
          <a:bodyPr vert="horz" lIns="91440" tIns="45720" rIns="91440" bIns="45720" rtlCol="0" anchor="ctr"/>
          <a:lstStyle>
            <a:lvl1pPr algn="l">
              <a:defRPr sz="1200" b="1">
                <a:solidFill>
                  <a:schemeClr val="bg1"/>
                </a:solidFill>
              </a:defRPr>
            </a:lvl1pPr>
          </a:lstStyle>
          <a:p>
            <a:fld id="{FD55483B-5A0B-4A27-9C94-18B93AEFE92B}" type="datetime1">
              <a:rPr lang="en-US" smtClean="0"/>
              <a:t>6/7/2024</a:t>
            </a:fld>
            <a:endParaRPr lang="en-US" dirty="0"/>
          </a:p>
        </p:txBody>
      </p:sp>
      <p:sp>
        <p:nvSpPr>
          <p:cNvPr id="5" name="Footer Placeholder 4"/>
          <p:cNvSpPr>
            <a:spLocks noGrp="1"/>
          </p:cNvSpPr>
          <p:nvPr>
            <p:ph type="ftr" sz="quarter" idx="3"/>
          </p:nvPr>
        </p:nvSpPr>
        <p:spPr>
          <a:xfrm>
            <a:off x="4038600" y="6495139"/>
            <a:ext cx="4114800" cy="365125"/>
          </a:xfrm>
          <a:prstGeom prst="rect">
            <a:avLst/>
          </a:prstGeom>
        </p:spPr>
        <p:txBody>
          <a:bodyPr vert="horz" lIns="91440" tIns="45720" rIns="91440" bIns="45720" rtlCol="0" anchor="ctr"/>
          <a:lstStyle>
            <a:lvl1pPr algn="ctr">
              <a:defRPr sz="1200" b="1">
                <a:solidFill>
                  <a:schemeClr val="bg1"/>
                </a:solidFill>
              </a:defRPr>
            </a:lvl1pPr>
          </a:lstStyle>
          <a:p>
            <a:endParaRPr lang="en-US" dirty="0"/>
          </a:p>
        </p:txBody>
      </p:sp>
      <p:sp>
        <p:nvSpPr>
          <p:cNvPr id="6" name="Slide Number Placeholder 5"/>
          <p:cNvSpPr>
            <a:spLocks noGrp="1"/>
          </p:cNvSpPr>
          <p:nvPr>
            <p:ph type="sldNum" sz="quarter" idx="4"/>
          </p:nvPr>
        </p:nvSpPr>
        <p:spPr>
          <a:xfrm>
            <a:off x="8610600" y="6495139"/>
            <a:ext cx="27432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924690502"/>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hf hdr="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www.wreckingcorp.com/images/50lousiana/last_day_of_garage_demo.jpg" TargetMode="External"/><Relationship Id="rId1" Type="http://schemas.openxmlformats.org/officeDocument/2006/relationships/slideLayout" Target="../slideLayouts/slideLayout1.xml"/><Relationship Id="rId5" Type="http://schemas.openxmlformats.org/officeDocument/2006/relationships/image" Target="../media/image20.jpeg"/><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hyperlink" Target="http://www.fldepportal.com/go/" TargetMode="Externa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hyperlink" Target="http://www.fldepportal.com/go/" TargetMode="Externa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hyperlink" Target="mailto:Michelle.Bull@dep.state.fl.us" TargetMode="External"/><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0" y="1145230"/>
            <a:ext cx="9144000" cy="1323439"/>
          </a:xfrm>
          <a:prstGeom prst="rect">
            <a:avLst/>
          </a:prstGeom>
          <a:noFill/>
        </p:spPr>
        <p:txBody>
          <a:bodyPr wrap="square" rtlCol="0">
            <a:spAutoFit/>
          </a:bodyPr>
          <a:lstStyle/>
          <a:p>
            <a:pPr algn="ctr"/>
            <a:r>
              <a:rPr lang="en-US" sz="4000" dirty="0">
                <a:latin typeface="Arial" panose="020B0604020202020204" pitchFamily="34" charset="0"/>
                <a:cs typeface="Arial" pitchFamily="34" charset="0"/>
              </a:rPr>
              <a:t>Chapter 6:  </a:t>
            </a:r>
          </a:p>
          <a:p>
            <a:pPr algn="ctr"/>
            <a:r>
              <a:rPr lang="en-US" sz="4000" dirty="0">
                <a:latin typeface="Arial" panose="020B0604020202020204" pitchFamily="34" charset="0"/>
                <a:cs typeface="Arial" pitchFamily="34" charset="0"/>
              </a:rPr>
              <a:t>Regulatory and Statutory Requirements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3161201"/>
            <a:ext cx="9144000" cy="2601647"/>
          </a:xfrm>
          <a:prstGeom prst="rect">
            <a:avLst/>
          </a:prstGeom>
        </p:spPr>
      </p:pic>
    </p:spTree>
    <p:extLst>
      <p:ext uri="{BB962C8B-B14F-4D97-AF65-F5344CB8AC3E}">
        <p14:creationId xmlns:p14="http://schemas.microsoft.com/office/powerpoint/2010/main" val="3321798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3">
            <a:extLst>
              <a:ext uri="{FF2B5EF4-FFF2-40B4-BE49-F238E27FC236}">
                <a16:creationId xmlns:a16="http://schemas.microsoft.com/office/drawing/2014/main" id="{A0A95F8E-758C-4373-911A-F0308ED59F14}"/>
              </a:ext>
            </a:extLst>
          </p:cNvPr>
          <p:cNvSpPr txBox="1">
            <a:spLocks noChangeArrowheads="1"/>
          </p:cNvSpPr>
          <p:nvPr/>
        </p:nvSpPr>
        <p:spPr bwMode="auto">
          <a:xfrm>
            <a:off x="187287" y="1432318"/>
            <a:ext cx="11865166" cy="541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800100" indent="-34290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spcAft>
                <a:spcPts val="1200"/>
              </a:spcAft>
              <a:buFont typeface="Arial" panose="020B0604020202020204" pitchFamily="34" charset="0"/>
              <a:buChar char="•"/>
            </a:pPr>
            <a:r>
              <a:rPr lang="en-US" altLang="en-US" sz="2200" dirty="0">
                <a:latin typeface="Arial" panose="020B0604020202020204" pitchFamily="34" charset="0"/>
                <a:cs typeface="Arial" panose="020B0604020202020204" pitchFamily="34" charset="0"/>
              </a:rPr>
              <a:t>NPDES Stormwater Program regulates construction activities that disturb </a:t>
            </a:r>
            <a:r>
              <a:rPr lang="en-US" altLang="en-US" sz="2200" dirty="0">
                <a:solidFill>
                  <a:srgbClr val="FF0000"/>
                </a:solidFill>
                <a:latin typeface="Arial" panose="020B0604020202020204" pitchFamily="34" charset="0"/>
                <a:cs typeface="Arial" panose="020B0604020202020204" pitchFamily="34" charset="0"/>
              </a:rPr>
              <a:t>one or more acres of land</a:t>
            </a:r>
            <a:r>
              <a:rPr lang="en-US" altLang="en-US" sz="2200" dirty="0">
                <a:latin typeface="Arial" panose="020B0604020202020204" pitchFamily="34" charset="0"/>
                <a:cs typeface="Arial" panose="020B0604020202020204" pitchFamily="34" charset="0"/>
              </a:rPr>
              <a:t> and discharges stormwater to surface waters of the state </a:t>
            </a:r>
            <a:r>
              <a:rPr lang="en-US" altLang="en-US" sz="2200" dirty="0">
                <a:solidFill>
                  <a:srgbClr val="FF0000"/>
                </a:solidFill>
                <a:latin typeface="Arial" panose="020B0604020202020204" pitchFamily="34" charset="0"/>
                <a:cs typeface="Arial" panose="020B0604020202020204" pitchFamily="34" charset="0"/>
              </a:rPr>
              <a:t>or into an MS4</a:t>
            </a:r>
            <a:r>
              <a:rPr lang="en-US" altLang="en-US" sz="2200" dirty="0">
                <a:latin typeface="Arial" panose="020B0604020202020204" pitchFamily="34" charset="0"/>
                <a:cs typeface="Arial" panose="020B0604020202020204" pitchFamily="34" charset="0"/>
              </a:rPr>
              <a:t>.</a:t>
            </a:r>
          </a:p>
          <a:p>
            <a:pPr>
              <a:spcAft>
                <a:spcPts val="1200"/>
              </a:spcAft>
              <a:buFont typeface="Arial" panose="020B0604020202020204" pitchFamily="34" charset="0"/>
              <a:buChar char="•"/>
            </a:pPr>
            <a:r>
              <a:rPr lang="en-US" altLang="en-US" sz="2200" dirty="0">
                <a:latin typeface="Arial" panose="020B0604020202020204" pitchFamily="34" charset="0"/>
                <a:cs typeface="Arial" panose="020B0604020202020204" pitchFamily="34" charset="0"/>
              </a:rPr>
              <a:t>What is an MS4 (Municipal Separate Storm Sewer System)? </a:t>
            </a:r>
          </a:p>
          <a:p>
            <a:pPr lvl="1">
              <a:spcAft>
                <a:spcPts val="1200"/>
              </a:spcAft>
              <a:buFont typeface="Arial" panose="020B0604020202020204" pitchFamily="34" charset="0"/>
              <a:buChar char="•"/>
            </a:pPr>
            <a:r>
              <a:rPr lang="en-US" altLang="en-US" sz="2200" dirty="0">
                <a:latin typeface="Arial" panose="020B0604020202020204" pitchFamily="34" charset="0"/>
                <a:cs typeface="Arial" panose="020B0604020202020204" pitchFamily="34" charset="0"/>
              </a:rPr>
              <a:t>Defined in Chapter 62-624.200, F.A.C.; “A conveyance or system of conveyances like roads with stormwater systems, municipal streets, catch basins, curbs, gutters, ditches, constructed channels, or storm drains.”</a:t>
            </a:r>
          </a:p>
          <a:p>
            <a:pPr lvl="1">
              <a:spcAft>
                <a:spcPts val="1200"/>
              </a:spcAft>
              <a:buFont typeface="Arial" panose="020B0604020202020204" pitchFamily="34" charset="0"/>
              <a:buChar char="•"/>
            </a:pPr>
            <a:r>
              <a:rPr lang="en-US" altLang="en-US" sz="2200" dirty="0">
                <a:latin typeface="Arial" panose="020B0604020202020204" pitchFamily="34" charset="0"/>
                <a:cs typeface="Arial" panose="020B0604020202020204" pitchFamily="34" charset="0"/>
              </a:rPr>
              <a:t>MS4’s are publicly-owned and maintained, take care because we share</a:t>
            </a:r>
            <a:endParaRPr lang="en-US" altLang="en-US" sz="2200" dirty="0">
              <a:latin typeface="Arial" panose="020B0604020202020204" pitchFamily="34" charset="0"/>
            </a:endParaRPr>
          </a:p>
          <a:p>
            <a:pPr>
              <a:spcAft>
                <a:spcPts val="1200"/>
              </a:spcAft>
              <a:buFont typeface="Arial" panose="020B0604020202020204" pitchFamily="34" charset="0"/>
              <a:buChar char="•"/>
            </a:pPr>
            <a:r>
              <a:rPr lang="en-US" altLang="en-US" sz="2200" dirty="0">
                <a:latin typeface="Arial" panose="020B0604020202020204" pitchFamily="34" charset="0"/>
                <a:cs typeface="Arial" panose="020B0604020202020204" pitchFamily="34" charset="0"/>
              </a:rPr>
              <a:t>Be aware of </a:t>
            </a:r>
            <a:r>
              <a:rPr lang="en-US" altLang="en-US" sz="2200" u="sng" dirty="0">
                <a:latin typeface="Arial" panose="020B0604020202020204" pitchFamily="34" charset="0"/>
                <a:cs typeface="Arial" panose="020B0604020202020204" pitchFamily="34" charset="0"/>
              </a:rPr>
              <a:t>illicit discharges</a:t>
            </a:r>
            <a:r>
              <a:rPr lang="en-US" altLang="en-US" sz="2200" dirty="0">
                <a:latin typeface="Arial" panose="020B0604020202020204" pitchFamily="34" charset="0"/>
                <a:cs typeface="Arial" panose="020B0604020202020204" pitchFamily="34" charset="0"/>
              </a:rPr>
              <a:t> of stormwater to an MS4, which is anything from your site containing sediment, fuel, oil, paint, solvent, concrete wash water, hazardous chemicals, septic waste, and others. Discharge clean!</a:t>
            </a:r>
          </a:p>
          <a:p>
            <a:pPr>
              <a:spcAft>
                <a:spcPts val="1200"/>
              </a:spcAft>
              <a:buFont typeface="Arial" panose="020B0604020202020204" pitchFamily="34" charset="0"/>
              <a:buChar char="•"/>
            </a:pPr>
            <a:r>
              <a:rPr lang="en-US" altLang="en-US" sz="2200" dirty="0">
                <a:latin typeface="Arial" panose="020B0604020202020204" pitchFamily="34" charset="0"/>
                <a:cs typeface="Arial" panose="020B0604020202020204" pitchFamily="34" charset="0"/>
              </a:rPr>
              <a:t>MS4 permit holders (public entities) monitor and enforce violations against construction where illicit discharges reach their conveyance systems. </a:t>
            </a:r>
          </a:p>
          <a:p>
            <a:pPr>
              <a:buFont typeface="Arial" panose="020B0604020202020204" pitchFamily="34" charset="0"/>
              <a:buChar char="•"/>
            </a:pPr>
            <a:endParaRPr lang="en-US" altLang="en-US" sz="2200" dirty="0"/>
          </a:p>
        </p:txBody>
      </p:sp>
      <p:sp>
        <p:nvSpPr>
          <p:cNvPr id="7" name="Rectangle 6">
            <a:extLst>
              <a:ext uri="{FF2B5EF4-FFF2-40B4-BE49-F238E27FC236}">
                <a16:creationId xmlns:a16="http://schemas.microsoft.com/office/drawing/2014/main" id="{FD787F87-8824-4055-B95E-8FEF129C795F}"/>
              </a:ext>
            </a:extLst>
          </p:cNvPr>
          <p:cNvSpPr/>
          <p:nvPr/>
        </p:nvSpPr>
        <p:spPr>
          <a:xfrm>
            <a:off x="2688323" y="221160"/>
            <a:ext cx="7120154" cy="769441"/>
          </a:xfrm>
          <a:prstGeom prst="rect">
            <a:avLst/>
          </a:prstGeom>
        </p:spPr>
        <p:txBody>
          <a:bodyPr wrap="none">
            <a:spAutoFit/>
          </a:bodyPr>
          <a:lstStyle/>
          <a:p>
            <a:r>
              <a:rPr lang="en-US" sz="4400" dirty="0">
                <a:solidFill>
                  <a:schemeClr val="bg1"/>
                </a:solidFill>
                <a:latin typeface="Arial" panose="020B0604020202020204" pitchFamily="34" charset="0"/>
              </a:rPr>
              <a:t>6.2.1 Construction Activities</a:t>
            </a:r>
          </a:p>
        </p:txBody>
      </p:sp>
    </p:spTree>
    <p:extLst>
      <p:ext uri="{BB962C8B-B14F-4D97-AF65-F5344CB8AC3E}">
        <p14:creationId xmlns:p14="http://schemas.microsoft.com/office/powerpoint/2010/main" val="3532893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3213" y="1602040"/>
            <a:ext cx="4176583" cy="4550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3">
            <a:extLst>
              <a:ext uri="{FF2B5EF4-FFF2-40B4-BE49-F238E27FC236}">
                <a16:creationId xmlns:a16="http://schemas.microsoft.com/office/drawing/2014/main" id="{756D33ED-D57B-47CC-826C-5230E11FD074}"/>
              </a:ext>
            </a:extLst>
          </p:cNvPr>
          <p:cNvSpPr txBox="1">
            <a:spLocks noChangeArrowheads="1"/>
          </p:cNvSpPr>
          <p:nvPr/>
        </p:nvSpPr>
        <p:spPr bwMode="auto">
          <a:xfrm>
            <a:off x="132202" y="1602040"/>
            <a:ext cx="7751011" cy="3816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800100" indent="-34290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en-US" altLang="en-US" sz="2200" dirty="0">
                <a:latin typeface="Arial" panose="020B0604020202020204" pitchFamily="34" charset="0"/>
              </a:rPr>
              <a:t>Generic Permit for Stormwater Discharge from Large Projects:</a:t>
            </a:r>
          </a:p>
          <a:p>
            <a:pPr>
              <a:buFont typeface="Arial" panose="020B0604020202020204" pitchFamily="34" charset="0"/>
              <a:buChar char="•"/>
            </a:pPr>
            <a:endParaRPr lang="en-US" altLang="en-US" sz="2200" dirty="0">
              <a:latin typeface="Arial" panose="020B0604020202020204" pitchFamily="34" charset="0"/>
            </a:endParaRPr>
          </a:p>
          <a:p>
            <a:pPr lvl="1">
              <a:buFont typeface="Arial" panose="020B0604020202020204" pitchFamily="34" charset="0"/>
              <a:buChar char="•"/>
            </a:pPr>
            <a:r>
              <a:rPr lang="en-US" altLang="en-US" sz="2200" dirty="0">
                <a:latin typeface="Arial" panose="020B0604020202020204" pitchFamily="34" charset="0"/>
              </a:rPr>
              <a:t>“Construction activity that results in the disturbance of five or more acres of total land area. </a:t>
            </a:r>
          </a:p>
          <a:p>
            <a:pPr lvl="1">
              <a:buFont typeface="Arial" panose="020B0604020202020204" pitchFamily="34" charset="0"/>
              <a:buChar char="•"/>
            </a:pPr>
            <a:endParaRPr lang="en-US" altLang="en-US" sz="2200" dirty="0">
              <a:latin typeface="Arial" panose="020B0604020202020204" pitchFamily="34" charset="0"/>
            </a:endParaRPr>
          </a:p>
          <a:p>
            <a:pPr lvl="1">
              <a:buFont typeface="Arial" panose="020B0604020202020204" pitchFamily="34" charset="0"/>
              <a:buChar char="•"/>
            </a:pPr>
            <a:r>
              <a:rPr lang="en-US" altLang="en-US" sz="2200" dirty="0">
                <a:latin typeface="Arial" panose="020B0604020202020204" pitchFamily="34" charset="0"/>
              </a:rPr>
              <a:t>Large construction activity also includes the disturbance of less than five acres of total land area that is part of a larger common plan of development or sale that will cumulatively disturb five acres or more.</a:t>
            </a:r>
          </a:p>
          <a:p>
            <a:pPr>
              <a:buFont typeface="Arial" panose="020B0604020202020204" pitchFamily="34" charset="0"/>
              <a:buChar char="•"/>
            </a:pPr>
            <a:endParaRPr lang="en-US" altLang="en-US" sz="2200" dirty="0"/>
          </a:p>
        </p:txBody>
      </p:sp>
      <p:sp>
        <p:nvSpPr>
          <p:cNvPr id="7" name="Rectangle 6">
            <a:extLst>
              <a:ext uri="{FF2B5EF4-FFF2-40B4-BE49-F238E27FC236}">
                <a16:creationId xmlns:a16="http://schemas.microsoft.com/office/drawing/2014/main" id="{5545C5DF-9BF8-4494-AE68-20528EF1DAFA}"/>
              </a:ext>
            </a:extLst>
          </p:cNvPr>
          <p:cNvSpPr/>
          <p:nvPr/>
        </p:nvSpPr>
        <p:spPr>
          <a:xfrm>
            <a:off x="2647683" y="324225"/>
            <a:ext cx="7942174" cy="707886"/>
          </a:xfrm>
          <a:prstGeom prst="rect">
            <a:avLst/>
          </a:prstGeom>
        </p:spPr>
        <p:txBody>
          <a:bodyPr wrap="none">
            <a:spAutoFit/>
          </a:bodyPr>
          <a:lstStyle/>
          <a:p>
            <a:r>
              <a:rPr lang="en-US" sz="4000" dirty="0">
                <a:solidFill>
                  <a:schemeClr val="bg1"/>
                </a:solidFill>
                <a:latin typeface="Arial" panose="020B0604020202020204" pitchFamily="34" charset="0"/>
              </a:rPr>
              <a:t>6.2.2 Large Construction Activities</a:t>
            </a:r>
          </a:p>
        </p:txBody>
      </p:sp>
      <p:sp>
        <p:nvSpPr>
          <p:cNvPr id="2" name="TextBox 1">
            <a:extLst>
              <a:ext uri="{FF2B5EF4-FFF2-40B4-BE49-F238E27FC236}">
                <a16:creationId xmlns:a16="http://schemas.microsoft.com/office/drawing/2014/main" id="{C1F4A1F4-64D7-41E9-B776-6412D07FB003}"/>
              </a:ext>
            </a:extLst>
          </p:cNvPr>
          <p:cNvSpPr txBox="1"/>
          <p:nvPr/>
        </p:nvSpPr>
        <p:spPr>
          <a:xfrm>
            <a:off x="581192" y="5757565"/>
            <a:ext cx="6853030" cy="461665"/>
          </a:xfrm>
          <a:prstGeom prst="rect">
            <a:avLst/>
          </a:prstGeom>
          <a:noFill/>
        </p:spPr>
        <p:txBody>
          <a:bodyPr wrap="none" rtlCol="0">
            <a:spAutoFit/>
          </a:bodyPr>
          <a:lstStyle/>
          <a:p>
            <a:r>
              <a:rPr lang="en-US" sz="2400" dirty="0">
                <a:solidFill>
                  <a:schemeClr val="accent6"/>
                </a:solidFill>
                <a:latin typeface="Arial" panose="020B0604020202020204" pitchFamily="34" charset="0"/>
                <a:cs typeface="Arial" panose="020B0604020202020204" pitchFamily="34" charset="0"/>
              </a:rPr>
              <a:t>Current CGP Adopted by State of Florida in 2015</a:t>
            </a:r>
          </a:p>
        </p:txBody>
      </p:sp>
      <p:sp>
        <p:nvSpPr>
          <p:cNvPr id="4" name="Oval 3">
            <a:extLst>
              <a:ext uri="{FF2B5EF4-FFF2-40B4-BE49-F238E27FC236}">
                <a16:creationId xmlns:a16="http://schemas.microsoft.com/office/drawing/2014/main" id="{252FB63C-A35E-4C22-94A6-09046E298EFF}"/>
              </a:ext>
            </a:extLst>
          </p:cNvPr>
          <p:cNvSpPr/>
          <p:nvPr/>
        </p:nvSpPr>
        <p:spPr>
          <a:xfrm>
            <a:off x="9062113" y="3429000"/>
            <a:ext cx="1527744" cy="528851"/>
          </a:xfrm>
          <a:prstGeom prst="ellipse">
            <a:avLst/>
          </a:prstGeom>
          <a:noFill/>
          <a:ln w="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75091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AC762566-8BF3-453A-BBDE-8715B013B717}"/>
              </a:ext>
            </a:extLst>
          </p:cNvPr>
          <p:cNvSpPr txBox="1"/>
          <p:nvPr/>
        </p:nvSpPr>
        <p:spPr>
          <a:xfrm>
            <a:off x="218502" y="1392365"/>
            <a:ext cx="11754997" cy="2923877"/>
          </a:xfrm>
          <a:prstGeom prst="rect">
            <a:avLst/>
          </a:prstGeom>
          <a:noFill/>
        </p:spPr>
        <p:txBody>
          <a:bodyPr wrap="square">
            <a:spAutoFit/>
          </a:bodyPr>
          <a:lstStyle/>
          <a:p>
            <a:pPr marL="342900" indent="-342900">
              <a:spcAft>
                <a:spcPts val="1200"/>
              </a:spcAft>
              <a:buFont typeface="Arial" panose="020B0604020202020204" pitchFamily="34" charset="0"/>
              <a:buChar char="•"/>
              <a:defRPr/>
            </a:pPr>
            <a:r>
              <a:rPr lang="en-US" sz="2200" dirty="0">
                <a:latin typeface="Arial" panose="020B0604020202020204" pitchFamily="34" charset="0"/>
              </a:rPr>
              <a:t>Phased projects and projects with multiple lots, even if the separate phases or lots will be constructed under a separate contract or by separate owners (e.g., a development where lots are sold to separate builders)</a:t>
            </a:r>
          </a:p>
          <a:p>
            <a:pPr marL="342900" indent="-342900">
              <a:spcAft>
                <a:spcPts val="1200"/>
              </a:spcAft>
              <a:buFont typeface="Arial" panose="020B0604020202020204" pitchFamily="34" charset="0"/>
              <a:buChar char="•"/>
              <a:defRPr/>
            </a:pPr>
            <a:r>
              <a:rPr lang="en-US" sz="2200" dirty="0">
                <a:latin typeface="Arial" panose="020B0604020202020204" pitchFamily="34" charset="0"/>
              </a:rPr>
              <a:t>Development that may be phased over multiple years</a:t>
            </a:r>
          </a:p>
          <a:p>
            <a:pPr marL="342900" indent="-342900">
              <a:spcAft>
                <a:spcPts val="1200"/>
              </a:spcAft>
              <a:buFont typeface="Arial" panose="020B0604020202020204" pitchFamily="34" charset="0"/>
              <a:buChar char="•"/>
              <a:defRPr/>
            </a:pPr>
            <a:r>
              <a:rPr lang="en-US" sz="2200" dirty="0">
                <a:latin typeface="Arial" panose="020B0604020202020204" pitchFamily="34" charset="0"/>
              </a:rPr>
              <a:t>Projects in a contiguous area </a:t>
            </a:r>
          </a:p>
          <a:p>
            <a:pPr marL="342900" indent="-342900">
              <a:spcAft>
                <a:spcPts val="1200"/>
              </a:spcAft>
              <a:buFont typeface="Arial" panose="020B0604020202020204" pitchFamily="34" charset="0"/>
              <a:buChar char="•"/>
              <a:defRPr/>
            </a:pPr>
            <a:r>
              <a:rPr lang="en-US" sz="2200" dirty="0">
                <a:latin typeface="Arial" panose="020B0604020202020204" pitchFamily="34" charset="0"/>
              </a:rPr>
              <a:t>Linear projects such as roads, pipelines, or utilities </a:t>
            </a:r>
            <a:r>
              <a:rPr lang="en-US" sz="2200" b="1" dirty="0">
                <a:solidFill>
                  <a:srgbClr val="FF0000"/>
                </a:solidFill>
                <a:latin typeface="Arial" panose="020B0604020202020204" pitchFamily="34" charset="0"/>
              </a:rPr>
              <a:t>including demolition and renovation activity.</a:t>
            </a:r>
            <a:r>
              <a:rPr lang="en-US" sz="2200" dirty="0">
                <a:solidFill>
                  <a:srgbClr val="0000FF"/>
                </a:solidFill>
                <a:latin typeface="Arial" panose="020B0604020202020204" pitchFamily="34" charset="0"/>
              </a:rPr>
              <a:t> </a:t>
            </a:r>
            <a:endParaRPr lang="en-US" sz="2200" dirty="0">
              <a:latin typeface="Arial" panose="020B0604020202020204" pitchFamily="34" charset="0"/>
            </a:endParaRPr>
          </a:p>
        </p:txBody>
      </p:sp>
      <p:pic>
        <p:nvPicPr>
          <p:cNvPr id="6" name="Picture 2" descr="http://www.wreckingcorp.com/images/50lousiana/last_day_of_garage_demo_sm.jpg">
            <a:hlinkClick r:id="rId2"/>
            <a:extLst>
              <a:ext uri="{FF2B5EF4-FFF2-40B4-BE49-F238E27FC236}">
                <a16:creationId xmlns:a16="http://schemas.microsoft.com/office/drawing/2014/main" id="{BABEBB52-4854-424C-9992-91DA5C2789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7450" y="4514850"/>
            <a:ext cx="3149600" cy="2362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4" descr="Slide1">
            <a:extLst>
              <a:ext uri="{FF2B5EF4-FFF2-40B4-BE49-F238E27FC236}">
                <a16:creationId xmlns:a16="http://schemas.microsoft.com/office/drawing/2014/main" id="{A07D9A16-A280-634B-94EB-AE567A90DB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6180" t="6984" r="7864" b="7301"/>
          <a:stretch>
            <a:fillRect/>
          </a:stretch>
        </p:blipFill>
        <p:spPr bwMode="auto">
          <a:xfrm>
            <a:off x="4800600" y="4530449"/>
            <a:ext cx="2667000" cy="23529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Picture 7" descr="http://www.otds.co.uk/electrical-equipment/cathodic-protection/pipe-laying.jpg">
            <a:extLst>
              <a:ext uri="{FF2B5EF4-FFF2-40B4-BE49-F238E27FC236}">
                <a16:creationId xmlns:a16="http://schemas.microsoft.com/office/drawing/2014/main" id="{08024B1D-BF26-F748-A50C-21E4AFDEBA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0200" y="4572000"/>
            <a:ext cx="3048000" cy="2286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704F26C8-B82F-484D-A4BB-C699E8F48EDD}"/>
              </a:ext>
            </a:extLst>
          </p:cNvPr>
          <p:cNvSpPr/>
          <p:nvPr/>
        </p:nvSpPr>
        <p:spPr>
          <a:xfrm>
            <a:off x="2647683" y="324225"/>
            <a:ext cx="7942174" cy="707886"/>
          </a:xfrm>
          <a:prstGeom prst="rect">
            <a:avLst/>
          </a:prstGeom>
        </p:spPr>
        <p:txBody>
          <a:bodyPr wrap="none">
            <a:spAutoFit/>
          </a:bodyPr>
          <a:lstStyle/>
          <a:p>
            <a:r>
              <a:rPr lang="en-US" sz="4000" dirty="0">
                <a:solidFill>
                  <a:schemeClr val="bg1"/>
                </a:solidFill>
                <a:latin typeface="Arial" panose="020B0604020202020204" pitchFamily="34" charset="0"/>
              </a:rPr>
              <a:t>6.2.2 Large Construction Activities</a:t>
            </a:r>
          </a:p>
        </p:txBody>
      </p:sp>
    </p:spTree>
    <p:extLst>
      <p:ext uri="{BB962C8B-B14F-4D97-AF65-F5344CB8AC3E}">
        <p14:creationId xmlns:p14="http://schemas.microsoft.com/office/powerpoint/2010/main" val="1281648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74BA78AF-6981-4C9D-A49B-5EC70A50567A}"/>
              </a:ext>
            </a:extLst>
          </p:cNvPr>
          <p:cNvSpPr txBox="1"/>
          <p:nvPr/>
        </p:nvSpPr>
        <p:spPr>
          <a:xfrm>
            <a:off x="229519" y="1279736"/>
            <a:ext cx="11732963" cy="3046988"/>
          </a:xfrm>
          <a:prstGeom prst="rect">
            <a:avLst/>
          </a:prstGeom>
          <a:noFill/>
        </p:spPr>
        <p:txBody>
          <a:bodyPr wrap="square">
            <a:spAutoFit/>
          </a:bodyPr>
          <a:lstStyle/>
          <a:p>
            <a:pPr>
              <a:defRPr/>
            </a:pPr>
            <a:r>
              <a:rPr lang="en-US" sz="2400" dirty="0">
                <a:latin typeface="Arial" panose="020B0604020202020204" pitchFamily="34" charset="0"/>
              </a:rPr>
              <a:t>Any construction activity greater than one acre, but less than 5, requires a CGP for Small Construction Activities </a:t>
            </a:r>
          </a:p>
          <a:p>
            <a:pPr>
              <a:defRPr/>
            </a:pPr>
            <a:endParaRPr lang="en-US" sz="2400" dirty="0">
              <a:latin typeface="Arial" panose="020B0604020202020204" pitchFamily="34" charset="0"/>
            </a:endParaRPr>
          </a:p>
          <a:p>
            <a:pPr>
              <a:defRPr/>
            </a:pPr>
            <a:r>
              <a:rPr lang="en-US" sz="2400" dirty="0">
                <a:latin typeface="Arial" panose="020B0604020202020204" pitchFamily="34" charset="0"/>
              </a:rPr>
              <a:t>Small Construction Activities also includes projects with multiple separate lots</a:t>
            </a:r>
          </a:p>
          <a:p>
            <a:pPr>
              <a:defRPr/>
            </a:pPr>
            <a:endParaRPr lang="en-US" sz="2400" dirty="0">
              <a:latin typeface="Arial" panose="020B0604020202020204" pitchFamily="34" charset="0"/>
            </a:endParaRPr>
          </a:p>
          <a:p>
            <a:pPr>
              <a:defRPr/>
            </a:pPr>
            <a:r>
              <a:rPr lang="en-US" sz="2400" dirty="0">
                <a:latin typeface="Arial" panose="020B0604020202020204" pitchFamily="34" charset="0"/>
              </a:rPr>
              <a:t>So, for example, a developer wants to build on three ½ acre lots. Would a CGP be required?</a:t>
            </a:r>
          </a:p>
          <a:p>
            <a:pPr marL="342900" indent="-342900">
              <a:buFont typeface="Arial" panose="020B0604020202020204" pitchFamily="34" charset="0"/>
              <a:buChar char="•"/>
              <a:defRPr/>
            </a:pPr>
            <a:endParaRPr lang="en-US" sz="2400" dirty="0">
              <a:latin typeface="Arial" panose="020B0604020202020204" pitchFamily="34" charset="0"/>
            </a:endParaRPr>
          </a:p>
        </p:txBody>
      </p:sp>
      <p:grpSp>
        <p:nvGrpSpPr>
          <p:cNvPr id="2" name="Group 1">
            <a:extLst>
              <a:ext uri="{FF2B5EF4-FFF2-40B4-BE49-F238E27FC236}">
                <a16:creationId xmlns:a16="http://schemas.microsoft.com/office/drawing/2014/main" id="{515A37B7-86B4-410C-A66B-02F4903458E5}"/>
              </a:ext>
            </a:extLst>
          </p:cNvPr>
          <p:cNvGrpSpPr/>
          <p:nvPr/>
        </p:nvGrpSpPr>
        <p:grpSpPr>
          <a:xfrm>
            <a:off x="2785429" y="3811837"/>
            <a:ext cx="6621143" cy="2825562"/>
            <a:chOff x="1637586" y="2965848"/>
            <a:chExt cx="5743471" cy="2470789"/>
          </a:xfrm>
        </p:grpSpPr>
        <p:sp>
          <p:nvSpPr>
            <p:cNvPr id="16" name="Rectangle 15">
              <a:extLst>
                <a:ext uri="{FF2B5EF4-FFF2-40B4-BE49-F238E27FC236}">
                  <a16:creationId xmlns:a16="http://schemas.microsoft.com/office/drawing/2014/main" id="{AE361E4A-093B-421B-A75E-AE605A11AA63}"/>
                </a:ext>
              </a:extLst>
            </p:cNvPr>
            <p:cNvSpPr/>
            <p:nvPr/>
          </p:nvSpPr>
          <p:spPr>
            <a:xfrm>
              <a:off x="2611183" y="2965848"/>
              <a:ext cx="604939" cy="58003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n-US" dirty="0">
                <a:latin typeface="Arial" panose="020B0604020202020204" pitchFamily="34" charset="0"/>
              </a:endParaRPr>
            </a:p>
          </p:txBody>
        </p:sp>
        <p:sp>
          <p:nvSpPr>
            <p:cNvPr id="17" name="Rectangle 16">
              <a:extLst>
                <a:ext uri="{FF2B5EF4-FFF2-40B4-BE49-F238E27FC236}">
                  <a16:creationId xmlns:a16="http://schemas.microsoft.com/office/drawing/2014/main" id="{304A3E28-F2B6-47B1-A5D0-DFEF33B7C0DE}"/>
                </a:ext>
              </a:extLst>
            </p:cNvPr>
            <p:cNvSpPr/>
            <p:nvPr/>
          </p:nvSpPr>
          <p:spPr>
            <a:xfrm>
              <a:off x="3652417" y="2965848"/>
              <a:ext cx="604939" cy="58003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n-US" dirty="0">
                <a:latin typeface="Arial" panose="020B0604020202020204" pitchFamily="34" charset="0"/>
              </a:endParaRPr>
            </a:p>
          </p:txBody>
        </p:sp>
        <p:sp>
          <p:nvSpPr>
            <p:cNvPr id="18" name="Rectangle 17">
              <a:extLst>
                <a:ext uri="{FF2B5EF4-FFF2-40B4-BE49-F238E27FC236}">
                  <a16:creationId xmlns:a16="http://schemas.microsoft.com/office/drawing/2014/main" id="{E94825FE-309D-4C37-BC26-9C4CD153FC7E}"/>
                </a:ext>
              </a:extLst>
            </p:cNvPr>
            <p:cNvSpPr/>
            <p:nvPr/>
          </p:nvSpPr>
          <p:spPr>
            <a:xfrm>
              <a:off x="4693651" y="2965848"/>
              <a:ext cx="604938" cy="58003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n-US" dirty="0">
                <a:latin typeface="Arial" panose="020B0604020202020204" pitchFamily="34" charset="0"/>
              </a:endParaRPr>
            </a:p>
          </p:txBody>
        </p:sp>
        <p:sp>
          <p:nvSpPr>
            <p:cNvPr id="19" name="Rectangle 18">
              <a:extLst>
                <a:ext uri="{FF2B5EF4-FFF2-40B4-BE49-F238E27FC236}">
                  <a16:creationId xmlns:a16="http://schemas.microsoft.com/office/drawing/2014/main" id="{3E1C8F46-D839-417F-A97A-910AA95E7C72}"/>
                </a:ext>
              </a:extLst>
            </p:cNvPr>
            <p:cNvSpPr/>
            <p:nvPr/>
          </p:nvSpPr>
          <p:spPr>
            <a:xfrm>
              <a:off x="4687405" y="4807679"/>
              <a:ext cx="604938" cy="5800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
          <p:nvSpPr>
            <p:cNvPr id="20" name="Rectangle 19">
              <a:extLst>
                <a:ext uri="{FF2B5EF4-FFF2-40B4-BE49-F238E27FC236}">
                  <a16:creationId xmlns:a16="http://schemas.microsoft.com/office/drawing/2014/main" id="{3813B972-AC04-4730-B16C-FE7BC6609E69}"/>
                </a:ext>
              </a:extLst>
            </p:cNvPr>
            <p:cNvSpPr/>
            <p:nvPr/>
          </p:nvSpPr>
          <p:spPr>
            <a:xfrm>
              <a:off x="6776118" y="4772317"/>
              <a:ext cx="604939" cy="5792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
          <p:nvSpPr>
            <p:cNvPr id="21" name="Rectangle 20">
              <a:extLst>
                <a:ext uri="{FF2B5EF4-FFF2-40B4-BE49-F238E27FC236}">
                  <a16:creationId xmlns:a16="http://schemas.microsoft.com/office/drawing/2014/main" id="{12BF899A-DB84-41C0-B769-41F67A15AB04}"/>
                </a:ext>
              </a:extLst>
            </p:cNvPr>
            <p:cNvSpPr/>
            <p:nvPr/>
          </p:nvSpPr>
          <p:spPr>
            <a:xfrm>
              <a:off x="5734884" y="4771487"/>
              <a:ext cx="604939" cy="5800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
          <p:nvSpPr>
            <p:cNvPr id="22" name="Rectangle 21">
              <a:extLst>
                <a:ext uri="{FF2B5EF4-FFF2-40B4-BE49-F238E27FC236}">
                  <a16:creationId xmlns:a16="http://schemas.microsoft.com/office/drawing/2014/main" id="{BE1E0865-1D64-4BCE-B1F8-B6F8EB55140E}"/>
                </a:ext>
              </a:extLst>
            </p:cNvPr>
            <p:cNvSpPr/>
            <p:nvPr/>
          </p:nvSpPr>
          <p:spPr>
            <a:xfrm>
              <a:off x="5734884" y="2965848"/>
              <a:ext cx="604939" cy="5800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
          <p:nvSpPr>
            <p:cNvPr id="23" name="Rectangle 22">
              <a:extLst>
                <a:ext uri="{FF2B5EF4-FFF2-40B4-BE49-F238E27FC236}">
                  <a16:creationId xmlns:a16="http://schemas.microsoft.com/office/drawing/2014/main" id="{6A32D122-45F4-48A8-833D-53401A6D13CB}"/>
                </a:ext>
              </a:extLst>
            </p:cNvPr>
            <p:cNvSpPr/>
            <p:nvPr/>
          </p:nvSpPr>
          <p:spPr>
            <a:xfrm>
              <a:off x="6776118" y="2978025"/>
              <a:ext cx="604938" cy="5800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pic>
          <p:nvPicPr>
            <p:cNvPr id="24" name="Graphic 4" descr="House">
              <a:extLst>
                <a:ext uri="{FF2B5EF4-FFF2-40B4-BE49-F238E27FC236}">
                  <a16:creationId xmlns:a16="http://schemas.microsoft.com/office/drawing/2014/main" id="{242D0BFC-E6AF-4865-AFE7-77DF4E9D25B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58435" y="4899335"/>
              <a:ext cx="537302" cy="537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raphic 15" descr="House">
              <a:extLst>
                <a:ext uri="{FF2B5EF4-FFF2-40B4-BE49-F238E27FC236}">
                  <a16:creationId xmlns:a16="http://schemas.microsoft.com/office/drawing/2014/main" id="{D230E135-A3FA-4997-BCC2-D747EA57783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37586" y="4866607"/>
              <a:ext cx="537302" cy="537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raphic 16" descr="House">
              <a:extLst>
                <a:ext uri="{FF2B5EF4-FFF2-40B4-BE49-F238E27FC236}">
                  <a16:creationId xmlns:a16="http://schemas.microsoft.com/office/drawing/2014/main" id="{D45C13F5-9203-4B7B-892A-ABAE4114E6B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37586" y="2970404"/>
              <a:ext cx="537302" cy="537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raphic 17" descr="House">
              <a:extLst>
                <a:ext uri="{FF2B5EF4-FFF2-40B4-BE49-F238E27FC236}">
                  <a16:creationId xmlns:a16="http://schemas.microsoft.com/office/drawing/2014/main" id="{7F1A52DC-4139-489F-85BB-2097CC9FBF1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03086" y="4899335"/>
              <a:ext cx="537302" cy="537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Box 27">
              <a:extLst>
                <a:ext uri="{FF2B5EF4-FFF2-40B4-BE49-F238E27FC236}">
                  <a16:creationId xmlns:a16="http://schemas.microsoft.com/office/drawing/2014/main" id="{134A2331-5F80-4B25-A852-7B0929425A8B}"/>
                </a:ext>
              </a:extLst>
            </p:cNvPr>
            <p:cNvSpPr txBox="1">
              <a:spLocks noChangeArrowheads="1"/>
            </p:cNvSpPr>
            <p:nvPr/>
          </p:nvSpPr>
          <p:spPr bwMode="auto">
            <a:xfrm>
              <a:off x="3216123" y="3706880"/>
              <a:ext cx="1773752"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pPr>
              <a:r>
                <a:rPr lang="en-US" altLang="en-US" sz="5500" b="1" dirty="0">
                  <a:solidFill>
                    <a:schemeClr val="accent6"/>
                  </a:solidFill>
                  <a:latin typeface="Arial" panose="020B0604020202020204" pitchFamily="34" charset="0"/>
                  <a:ea typeface="League Gothic" pitchFamily="50" charset="0"/>
                  <a:cs typeface="League Gothic" pitchFamily="50" charset="0"/>
                </a:rPr>
                <a:t>Yes!</a:t>
              </a:r>
              <a:endParaRPr lang="en-US" altLang="en-US" sz="1800" b="1" dirty="0">
                <a:solidFill>
                  <a:schemeClr val="accent6"/>
                </a:solidFill>
                <a:latin typeface="Arial" panose="020B0604020202020204" pitchFamily="34" charset="0"/>
                <a:ea typeface="League Gothic" pitchFamily="50" charset="0"/>
                <a:cs typeface="League Gothic" pitchFamily="50" charset="0"/>
              </a:endParaRPr>
            </a:p>
          </p:txBody>
        </p:sp>
      </p:grpSp>
      <p:sp>
        <p:nvSpPr>
          <p:cNvPr id="30" name="Rectangle 29">
            <a:extLst>
              <a:ext uri="{FF2B5EF4-FFF2-40B4-BE49-F238E27FC236}">
                <a16:creationId xmlns:a16="http://schemas.microsoft.com/office/drawing/2014/main" id="{6A816B45-2839-4F6C-80D8-7E701CF0474B}"/>
              </a:ext>
            </a:extLst>
          </p:cNvPr>
          <p:cNvSpPr/>
          <p:nvPr/>
        </p:nvSpPr>
        <p:spPr>
          <a:xfrm>
            <a:off x="2647683" y="324225"/>
            <a:ext cx="7911718" cy="707886"/>
          </a:xfrm>
          <a:prstGeom prst="rect">
            <a:avLst/>
          </a:prstGeom>
        </p:spPr>
        <p:txBody>
          <a:bodyPr wrap="none">
            <a:spAutoFit/>
          </a:bodyPr>
          <a:lstStyle/>
          <a:p>
            <a:r>
              <a:rPr lang="en-US" sz="4000" dirty="0">
                <a:solidFill>
                  <a:schemeClr val="bg1"/>
                </a:solidFill>
                <a:latin typeface="Arial" panose="020B0604020202020204" pitchFamily="34" charset="0"/>
              </a:rPr>
              <a:t>6.2.2 Small Construction Activities</a:t>
            </a:r>
          </a:p>
        </p:txBody>
      </p:sp>
    </p:spTree>
    <p:extLst>
      <p:ext uri="{BB962C8B-B14F-4D97-AF65-F5344CB8AC3E}">
        <p14:creationId xmlns:p14="http://schemas.microsoft.com/office/powerpoint/2010/main" val="20616571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6">
            <a:extLst>
              <a:ext uri="{FF2B5EF4-FFF2-40B4-BE49-F238E27FC236}">
                <a16:creationId xmlns:a16="http://schemas.microsoft.com/office/drawing/2014/main" id="{DA9C4004-9D9C-4D4C-8023-B8D02356B11F}"/>
              </a:ext>
            </a:extLst>
          </p:cNvPr>
          <p:cNvSpPr txBox="1"/>
          <p:nvPr/>
        </p:nvSpPr>
        <p:spPr>
          <a:xfrm>
            <a:off x="488415" y="1680578"/>
            <a:ext cx="11215171" cy="1292662"/>
          </a:xfrm>
          <a:prstGeom prst="rect">
            <a:avLst/>
          </a:prstGeom>
          <a:noFill/>
        </p:spPr>
        <p:txBody>
          <a:bodyPr wrap="square">
            <a:spAutoFit/>
          </a:bodyPr>
          <a:lstStyle/>
          <a:p>
            <a:pPr>
              <a:defRPr/>
            </a:pPr>
            <a:r>
              <a:rPr lang="en-US" sz="2600" dirty="0">
                <a:latin typeface="Arial" panose="020B0604020202020204" pitchFamily="34" charset="0"/>
              </a:rPr>
              <a:t>Example: Adding a shed to an existing house. Disturbing less than an acre. Subdivision has been complete years ago. Will a CGP permit be required? </a:t>
            </a:r>
          </a:p>
          <a:p>
            <a:pPr marL="342900" indent="-342900">
              <a:buFont typeface="Arial" panose="020B0604020202020204" pitchFamily="34" charset="0"/>
              <a:buChar char="•"/>
              <a:defRPr/>
            </a:pPr>
            <a:endParaRPr lang="en-US" sz="2600" dirty="0">
              <a:latin typeface="Arial" panose="020B0604020202020204" pitchFamily="34" charset="0"/>
            </a:endParaRPr>
          </a:p>
        </p:txBody>
      </p:sp>
      <p:grpSp>
        <p:nvGrpSpPr>
          <p:cNvPr id="2" name="Group 1">
            <a:extLst>
              <a:ext uri="{FF2B5EF4-FFF2-40B4-BE49-F238E27FC236}">
                <a16:creationId xmlns:a16="http://schemas.microsoft.com/office/drawing/2014/main" id="{DA8C8044-05A6-4F00-81E5-A544E41084CB}"/>
              </a:ext>
            </a:extLst>
          </p:cNvPr>
          <p:cNvGrpSpPr/>
          <p:nvPr/>
        </p:nvGrpSpPr>
        <p:grpSpPr>
          <a:xfrm>
            <a:off x="2024932" y="3117773"/>
            <a:ext cx="8142137" cy="3400468"/>
            <a:chOff x="2398015" y="3094432"/>
            <a:chExt cx="7231399" cy="2910478"/>
          </a:xfrm>
        </p:grpSpPr>
        <p:pic>
          <p:nvPicPr>
            <p:cNvPr id="21" name="Graphic 16" descr="House">
              <a:extLst>
                <a:ext uri="{FF2B5EF4-FFF2-40B4-BE49-F238E27FC236}">
                  <a16:creationId xmlns:a16="http://schemas.microsoft.com/office/drawing/2014/main" id="{20A0F19A-1866-418E-834F-FD976796391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98015" y="3094432"/>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raphic 16" descr="House">
              <a:extLst>
                <a:ext uri="{FF2B5EF4-FFF2-40B4-BE49-F238E27FC236}">
                  <a16:creationId xmlns:a16="http://schemas.microsoft.com/office/drawing/2014/main" id="{A20B7465-BFC3-4803-92D7-6260DD14635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15014" y="3104687"/>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raphic 16" descr="House">
              <a:extLst>
                <a:ext uri="{FF2B5EF4-FFF2-40B4-BE49-F238E27FC236}">
                  <a16:creationId xmlns:a16="http://schemas.microsoft.com/office/drawing/2014/main" id="{5C32B109-A867-4A3E-BF64-9F364101F21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9647" y="3104687"/>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raphic 16" descr="House">
              <a:extLst>
                <a:ext uri="{FF2B5EF4-FFF2-40B4-BE49-F238E27FC236}">
                  <a16:creationId xmlns:a16="http://schemas.microsoft.com/office/drawing/2014/main" id="{1861F9E9-00E2-4F00-827A-A969C394D0F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44733" y="310931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raphic 16" descr="House">
              <a:extLst>
                <a:ext uri="{FF2B5EF4-FFF2-40B4-BE49-F238E27FC236}">
                  <a16:creationId xmlns:a16="http://schemas.microsoft.com/office/drawing/2014/main" id="{E619F714-545C-4BF7-880E-C4D59FAB892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91451" y="3104687"/>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raphic 13" descr="Barn">
              <a:extLst>
                <a:ext uri="{FF2B5EF4-FFF2-40B4-BE49-F238E27FC236}">
                  <a16:creationId xmlns:a16="http://schemas.microsoft.com/office/drawing/2014/main" id="{665874A9-4294-44B9-9DF9-328A84B4A95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54043" y="3801962"/>
              <a:ext cx="740270" cy="740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raphic 16" descr="House">
              <a:extLst>
                <a:ext uri="{FF2B5EF4-FFF2-40B4-BE49-F238E27FC236}">
                  <a16:creationId xmlns:a16="http://schemas.microsoft.com/office/drawing/2014/main" id="{DBAF1D89-79D4-4BC3-8F2A-3B369904086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98015" y="5075632"/>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raphic 16" descr="House">
              <a:extLst>
                <a:ext uri="{FF2B5EF4-FFF2-40B4-BE49-F238E27FC236}">
                  <a16:creationId xmlns:a16="http://schemas.microsoft.com/office/drawing/2014/main" id="{6B6046E8-DB3F-459C-9269-7559FAD456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15014" y="5085887"/>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raphic 16" descr="House">
              <a:extLst>
                <a:ext uri="{FF2B5EF4-FFF2-40B4-BE49-F238E27FC236}">
                  <a16:creationId xmlns:a16="http://schemas.microsoft.com/office/drawing/2014/main" id="{4A0A1F99-4078-4B84-9A81-8CDFBB1257E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9647" y="5085887"/>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Graphic 16" descr="House">
              <a:extLst>
                <a:ext uri="{FF2B5EF4-FFF2-40B4-BE49-F238E27FC236}">
                  <a16:creationId xmlns:a16="http://schemas.microsoft.com/office/drawing/2014/main" id="{969C0473-FFA6-4840-879C-9E24FFFDDF3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44733" y="509051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Graphic 16" descr="House">
              <a:extLst>
                <a:ext uri="{FF2B5EF4-FFF2-40B4-BE49-F238E27FC236}">
                  <a16:creationId xmlns:a16="http://schemas.microsoft.com/office/drawing/2014/main" id="{251B278E-1F5E-4CE7-87A9-DEC2226D403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91451" y="5085887"/>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TextBox 37">
              <a:extLst>
                <a:ext uri="{FF2B5EF4-FFF2-40B4-BE49-F238E27FC236}">
                  <a16:creationId xmlns:a16="http://schemas.microsoft.com/office/drawing/2014/main" id="{8DF76AD6-67E4-4AD4-85E2-C9FD5CADA91E}"/>
                </a:ext>
              </a:extLst>
            </p:cNvPr>
            <p:cNvSpPr txBox="1">
              <a:spLocks noChangeArrowheads="1"/>
            </p:cNvSpPr>
            <p:nvPr/>
          </p:nvSpPr>
          <p:spPr bwMode="auto">
            <a:xfrm>
              <a:off x="5261264" y="4082587"/>
              <a:ext cx="1374775" cy="93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pPr>
              <a:r>
                <a:rPr lang="en-US" altLang="en-US" sz="5500" b="1" dirty="0">
                  <a:solidFill>
                    <a:schemeClr val="accent6"/>
                  </a:solidFill>
                  <a:latin typeface="Arial" panose="020B0604020202020204" pitchFamily="34" charset="0"/>
                  <a:ea typeface="League Gothic" pitchFamily="50" charset="0"/>
                  <a:cs typeface="League Gothic" pitchFamily="50" charset="0"/>
                </a:rPr>
                <a:t>No!</a:t>
              </a:r>
              <a:endParaRPr lang="en-US" altLang="en-US" sz="1800" b="1" dirty="0">
                <a:solidFill>
                  <a:schemeClr val="accent6"/>
                </a:solidFill>
                <a:latin typeface="Arial" panose="020B0604020202020204" pitchFamily="34" charset="0"/>
                <a:ea typeface="League Gothic" pitchFamily="50" charset="0"/>
                <a:cs typeface="League Gothic" pitchFamily="50" charset="0"/>
              </a:endParaRPr>
            </a:p>
          </p:txBody>
        </p:sp>
      </p:grpSp>
      <p:sp>
        <p:nvSpPr>
          <p:cNvPr id="18" name="Rectangle 17">
            <a:extLst>
              <a:ext uri="{FF2B5EF4-FFF2-40B4-BE49-F238E27FC236}">
                <a16:creationId xmlns:a16="http://schemas.microsoft.com/office/drawing/2014/main" id="{76E6B84A-4080-4370-AFA1-F5A48AB6AA98}"/>
              </a:ext>
            </a:extLst>
          </p:cNvPr>
          <p:cNvSpPr/>
          <p:nvPr/>
        </p:nvSpPr>
        <p:spPr>
          <a:xfrm>
            <a:off x="2647683" y="324225"/>
            <a:ext cx="7911718" cy="707886"/>
          </a:xfrm>
          <a:prstGeom prst="rect">
            <a:avLst/>
          </a:prstGeom>
        </p:spPr>
        <p:txBody>
          <a:bodyPr wrap="none">
            <a:spAutoFit/>
          </a:bodyPr>
          <a:lstStyle/>
          <a:p>
            <a:r>
              <a:rPr lang="en-US" sz="4000" dirty="0">
                <a:solidFill>
                  <a:schemeClr val="bg1"/>
                </a:solidFill>
                <a:latin typeface="Arial" panose="020B0604020202020204" pitchFamily="34" charset="0"/>
              </a:rPr>
              <a:t>6.2.2 Small Construction Activities</a:t>
            </a:r>
          </a:p>
        </p:txBody>
      </p:sp>
    </p:spTree>
    <p:extLst>
      <p:ext uri="{BB962C8B-B14F-4D97-AF65-F5344CB8AC3E}">
        <p14:creationId xmlns:p14="http://schemas.microsoft.com/office/powerpoint/2010/main" val="8224815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239678" y="1365332"/>
            <a:ext cx="5712643" cy="523220"/>
          </a:xfrm>
          <a:prstGeom prst="rect">
            <a:avLst/>
          </a:prstGeom>
          <a:noFill/>
        </p:spPr>
        <p:txBody>
          <a:bodyPr wrap="square" rtlCol="0">
            <a:spAutoFit/>
          </a:bodyPr>
          <a:lstStyle/>
          <a:p>
            <a:pPr algn="ctr"/>
            <a:r>
              <a:rPr lang="en-US" sz="2800" dirty="0">
                <a:latin typeface="Arial" panose="020B0604020202020204" pitchFamily="34" charset="0"/>
                <a:cs typeface="Arial" pitchFamily="34" charset="0"/>
              </a:rPr>
              <a:t>Responsibilities of the Operator</a:t>
            </a:r>
          </a:p>
        </p:txBody>
      </p:sp>
      <p:sp>
        <p:nvSpPr>
          <p:cNvPr id="14" name="TextBox 3">
            <a:extLst>
              <a:ext uri="{FF2B5EF4-FFF2-40B4-BE49-F238E27FC236}">
                <a16:creationId xmlns:a16="http://schemas.microsoft.com/office/drawing/2014/main" id="{7B6DB41A-29EB-408A-B514-170FEA90F755}"/>
              </a:ext>
            </a:extLst>
          </p:cNvPr>
          <p:cNvSpPr txBox="1">
            <a:spLocks noChangeArrowheads="1"/>
          </p:cNvSpPr>
          <p:nvPr/>
        </p:nvSpPr>
        <p:spPr bwMode="auto">
          <a:xfrm>
            <a:off x="165253" y="2043325"/>
            <a:ext cx="11226188"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800100" indent="-34290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spcAft>
                <a:spcPts val="1200"/>
              </a:spcAft>
              <a:buFont typeface="Arial" panose="020B0604020202020204" pitchFamily="34" charset="0"/>
              <a:buChar char="•"/>
            </a:pPr>
            <a:r>
              <a:rPr lang="en-US" altLang="en-US" sz="2200" b="1" dirty="0">
                <a:latin typeface="Arial" panose="020B0604020202020204" pitchFamily="34" charset="0"/>
              </a:rPr>
              <a:t>CGP definition 8.20 “Operator”: </a:t>
            </a:r>
            <a:r>
              <a:rPr lang="en-US" altLang="en-US" sz="2200" dirty="0">
                <a:latin typeface="Arial" panose="020B0604020202020204" pitchFamily="34" charset="0"/>
              </a:rPr>
              <a:t>Person, firm, contractor, public organization, or other legal entity that owns or operates the construction activity and that has authority to control those activities at the project to ensure compliance with the terms and conditions of this permit.”</a:t>
            </a:r>
          </a:p>
          <a:p>
            <a:pPr>
              <a:spcAft>
                <a:spcPts val="1200"/>
              </a:spcAft>
              <a:buFont typeface="Arial" panose="020B0604020202020204" pitchFamily="34" charset="0"/>
              <a:buChar char="•"/>
            </a:pPr>
            <a:r>
              <a:rPr lang="en-US" altLang="en-US" sz="2200" dirty="0">
                <a:latin typeface="Arial" panose="020B0604020202020204" pitchFamily="34" charset="0"/>
              </a:rPr>
              <a:t>Ultimately the “Operator” is responsible for: </a:t>
            </a:r>
          </a:p>
          <a:p>
            <a:pPr lvl="1">
              <a:spcAft>
                <a:spcPts val="1200"/>
              </a:spcAft>
              <a:buFont typeface="Arial" panose="020B0604020202020204" pitchFamily="34" charset="0"/>
              <a:buChar char="•"/>
            </a:pPr>
            <a:r>
              <a:rPr lang="en-US" altLang="en-US" sz="2200" dirty="0">
                <a:latin typeface="Arial" panose="020B0604020202020204" pitchFamily="34" charset="0"/>
              </a:rPr>
              <a:t>Obtaining permit coverage </a:t>
            </a:r>
          </a:p>
          <a:p>
            <a:pPr lvl="1">
              <a:spcAft>
                <a:spcPts val="1200"/>
              </a:spcAft>
              <a:buFont typeface="Arial" panose="020B0604020202020204" pitchFamily="34" charset="0"/>
              <a:buChar char="•"/>
            </a:pPr>
            <a:r>
              <a:rPr lang="en-US" altLang="en-US" sz="2200" dirty="0">
                <a:latin typeface="Arial" panose="020B0604020202020204" pitchFamily="34" charset="0"/>
              </a:rPr>
              <a:t>Implementing BMPs to minimize erosion and sedimentation from their site’s stormwater</a:t>
            </a:r>
          </a:p>
          <a:p>
            <a:pPr lvl="1">
              <a:spcAft>
                <a:spcPts val="1200"/>
              </a:spcAft>
              <a:buFont typeface="Arial" panose="020B0604020202020204" pitchFamily="34" charset="0"/>
              <a:buChar char="•"/>
            </a:pPr>
            <a:r>
              <a:rPr lang="en-US" altLang="en-US" sz="2200" dirty="0">
                <a:latin typeface="Arial" panose="020B0604020202020204" pitchFamily="34" charset="0"/>
              </a:rPr>
              <a:t>Having sufficient authority to ensure compliance with the CGP</a:t>
            </a:r>
          </a:p>
          <a:p>
            <a:pPr lvl="1">
              <a:spcAft>
                <a:spcPts val="1200"/>
              </a:spcAft>
              <a:buFont typeface="Arial" panose="020B0604020202020204" pitchFamily="34" charset="0"/>
              <a:buChar char="•"/>
            </a:pPr>
            <a:r>
              <a:rPr lang="en-US" altLang="en-US" sz="2200" dirty="0">
                <a:latin typeface="Arial" panose="020B0604020202020204" pitchFamily="34" charset="0"/>
              </a:rPr>
              <a:t>Having operational control over project</a:t>
            </a:r>
          </a:p>
        </p:txBody>
      </p:sp>
      <p:pic>
        <p:nvPicPr>
          <p:cNvPr id="8" name="Picture 2">
            <a:extLst>
              <a:ext uri="{FF2B5EF4-FFF2-40B4-BE49-F238E27FC236}">
                <a16:creationId xmlns:a16="http://schemas.microsoft.com/office/drawing/2014/main" id="{CB19D00E-2541-934B-9190-9582A532FFF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25199" y="3429000"/>
            <a:ext cx="1501548" cy="209224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9" name="Rectangle 8">
            <a:extLst>
              <a:ext uri="{FF2B5EF4-FFF2-40B4-BE49-F238E27FC236}">
                <a16:creationId xmlns:a16="http://schemas.microsoft.com/office/drawing/2014/main" id="{C185E6CF-CE2E-48F0-944B-A3D1DE37B440}"/>
              </a:ext>
            </a:extLst>
          </p:cNvPr>
          <p:cNvSpPr/>
          <p:nvPr/>
        </p:nvSpPr>
        <p:spPr>
          <a:xfrm>
            <a:off x="3655556" y="324225"/>
            <a:ext cx="4880888" cy="769441"/>
          </a:xfrm>
          <a:prstGeom prst="rect">
            <a:avLst/>
          </a:prstGeom>
        </p:spPr>
        <p:txBody>
          <a:bodyPr wrap="none">
            <a:spAutoFit/>
          </a:bodyPr>
          <a:lstStyle/>
          <a:p>
            <a:r>
              <a:rPr lang="en-US" sz="4400" dirty="0">
                <a:solidFill>
                  <a:schemeClr val="bg1"/>
                </a:solidFill>
                <a:latin typeface="Arial" panose="020B0604020202020204" pitchFamily="34" charset="0"/>
              </a:rPr>
              <a:t>6.2.3 CGP Permits</a:t>
            </a:r>
          </a:p>
        </p:txBody>
      </p:sp>
    </p:spTree>
    <p:extLst>
      <p:ext uri="{BB962C8B-B14F-4D97-AF65-F5344CB8AC3E}">
        <p14:creationId xmlns:p14="http://schemas.microsoft.com/office/powerpoint/2010/main" val="26002977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53331" y="1626942"/>
            <a:ext cx="4138669" cy="4892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TextBox 20">
            <a:extLst>
              <a:ext uri="{FF2B5EF4-FFF2-40B4-BE49-F238E27FC236}">
                <a16:creationId xmlns:a16="http://schemas.microsoft.com/office/drawing/2014/main" id="{121F7950-2D32-44B6-BC39-BABE76313718}"/>
              </a:ext>
            </a:extLst>
          </p:cNvPr>
          <p:cNvSpPr txBox="1"/>
          <p:nvPr/>
        </p:nvSpPr>
        <p:spPr>
          <a:xfrm>
            <a:off x="121187" y="2150162"/>
            <a:ext cx="7932144" cy="3693319"/>
          </a:xfrm>
          <a:prstGeom prst="rect">
            <a:avLst/>
          </a:prstGeom>
          <a:noFill/>
        </p:spPr>
        <p:txBody>
          <a:bodyPr wrap="square">
            <a:spAutoFit/>
          </a:bodyPr>
          <a:lstStyle/>
          <a:p>
            <a:pPr marL="457200" indent="-457200">
              <a:buFont typeface="Arial" panose="020B0604020202020204" pitchFamily="34" charset="0"/>
              <a:buChar char="•"/>
              <a:defRPr/>
            </a:pPr>
            <a:r>
              <a:rPr lang="en-US" sz="2600" dirty="0">
                <a:latin typeface="Arial" panose="020B0604020202020204" pitchFamily="34" charset="0"/>
                <a:cs typeface="Arial" pitchFamily="34" charset="0"/>
              </a:rPr>
              <a:t>File a Notice of Intent (NOI)</a:t>
            </a:r>
          </a:p>
          <a:p>
            <a:pPr marL="457200" indent="-457200">
              <a:buFont typeface="Arial" panose="020B0604020202020204" pitchFamily="34" charset="0"/>
              <a:buChar char="•"/>
              <a:defRPr/>
            </a:pPr>
            <a:r>
              <a:rPr lang="en-US" sz="2600" dirty="0">
                <a:latin typeface="Arial" panose="020B0604020202020204" pitchFamily="34" charset="0"/>
                <a:cs typeface="Arial" pitchFamily="34" charset="0"/>
              </a:rPr>
              <a:t>Use DEP Form 62-621.300(4)(a)</a:t>
            </a:r>
          </a:p>
          <a:p>
            <a:pPr marL="457200" indent="-457200">
              <a:buFont typeface="Arial" panose="020B0604020202020204" pitchFamily="34" charset="0"/>
              <a:buChar char="•"/>
              <a:defRPr/>
            </a:pPr>
            <a:r>
              <a:rPr lang="en-US" sz="2600" dirty="0">
                <a:latin typeface="Arial" panose="020B0604020202020204" pitchFamily="34" charset="0"/>
                <a:cs typeface="Arial" pitchFamily="34" charset="0"/>
              </a:rPr>
              <a:t>Ask these additional questions:</a:t>
            </a:r>
          </a:p>
          <a:p>
            <a:pPr marL="914400" lvl="1" indent="-457200">
              <a:buFont typeface="Arial" panose="020B0604020202020204" pitchFamily="34" charset="0"/>
              <a:buChar char="•"/>
              <a:defRPr/>
            </a:pPr>
            <a:endParaRPr lang="en-US" sz="2600" dirty="0">
              <a:latin typeface="Arial" panose="020B0604020202020204" pitchFamily="34" charset="0"/>
              <a:cs typeface="Arial" pitchFamily="34" charset="0"/>
            </a:endParaRPr>
          </a:p>
          <a:p>
            <a:pPr marL="914400" lvl="1" indent="-457200">
              <a:buFont typeface="Arial" panose="020B0604020202020204" pitchFamily="34" charset="0"/>
              <a:buChar char="•"/>
              <a:defRPr/>
            </a:pPr>
            <a:r>
              <a:rPr lang="en-US" sz="2600" dirty="0">
                <a:latin typeface="Arial" panose="020B0604020202020204" pitchFamily="34" charset="0"/>
                <a:cs typeface="Arial" pitchFamily="34" charset="0"/>
              </a:rPr>
              <a:t>Do I already have my SWPPP developed? </a:t>
            </a:r>
            <a:r>
              <a:rPr lang="en-US" sz="2600" dirty="0">
                <a:solidFill>
                  <a:srgbClr val="FF0000"/>
                </a:solidFill>
                <a:latin typeface="Arial" panose="020B0604020202020204" pitchFamily="34" charset="0"/>
                <a:cs typeface="Arial" pitchFamily="34" charset="0"/>
              </a:rPr>
              <a:t>(answer must be yes!)</a:t>
            </a:r>
          </a:p>
          <a:p>
            <a:pPr marL="914400" lvl="1" indent="-457200">
              <a:buFont typeface="Arial" panose="020B0604020202020204" pitchFamily="34" charset="0"/>
              <a:buChar char="•"/>
              <a:defRPr/>
            </a:pPr>
            <a:r>
              <a:rPr lang="en-US" sz="2600" dirty="0">
                <a:latin typeface="Arial" panose="020B0604020202020204" pitchFamily="34" charset="0"/>
                <a:cs typeface="Arial" pitchFamily="34" charset="0"/>
              </a:rPr>
              <a:t>Will I need dewatering?</a:t>
            </a:r>
            <a:r>
              <a:rPr lang="en-US" sz="2600" dirty="0">
                <a:solidFill>
                  <a:srgbClr val="FF0000"/>
                </a:solidFill>
                <a:latin typeface="Arial" panose="020B0604020202020204" pitchFamily="34" charset="0"/>
                <a:cs typeface="Arial" pitchFamily="34" charset="0"/>
              </a:rPr>
              <a:t> </a:t>
            </a:r>
          </a:p>
          <a:p>
            <a:pPr marL="914400" lvl="1" indent="-457200">
              <a:buFont typeface="Arial" panose="020B0604020202020204" pitchFamily="34" charset="0"/>
              <a:buChar char="•"/>
              <a:defRPr/>
            </a:pPr>
            <a:r>
              <a:rPr lang="en-US" sz="2600" dirty="0">
                <a:latin typeface="Arial" panose="020B0604020202020204" pitchFamily="34" charset="0"/>
                <a:cs typeface="Arial" pitchFamily="34" charset="0"/>
              </a:rPr>
              <a:t>Do I have or need a separate ERP Permit?</a:t>
            </a:r>
          </a:p>
          <a:p>
            <a:pPr marL="914400" lvl="1" indent="-457200">
              <a:buFont typeface="Arial" panose="020B0604020202020204" pitchFamily="34" charset="0"/>
              <a:buChar char="•"/>
              <a:defRPr/>
            </a:pPr>
            <a:endParaRPr lang="en-US" sz="2600" dirty="0">
              <a:solidFill>
                <a:srgbClr val="FF0000"/>
              </a:solidFill>
              <a:latin typeface="Arial" panose="020B0604020202020204" pitchFamily="34" charset="0"/>
              <a:cs typeface="Arial" pitchFamily="34" charset="0"/>
            </a:endParaRPr>
          </a:p>
        </p:txBody>
      </p:sp>
      <p:sp>
        <p:nvSpPr>
          <p:cNvPr id="7" name="Rectangle 6">
            <a:extLst>
              <a:ext uri="{FF2B5EF4-FFF2-40B4-BE49-F238E27FC236}">
                <a16:creationId xmlns:a16="http://schemas.microsoft.com/office/drawing/2014/main" id="{1119555C-06B2-466B-8D55-8BEC8153609A}"/>
              </a:ext>
            </a:extLst>
          </p:cNvPr>
          <p:cNvSpPr/>
          <p:nvPr/>
        </p:nvSpPr>
        <p:spPr>
          <a:xfrm>
            <a:off x="3655556" y="324225"/>
            <a:ext cx="4880888" cy="769441"/>
          </a:xfrm>
          <a:prstGeom prst="rect">
            <a:avLst/>
          </a:prstGeom>
        </p:spPr>
        <p:txBody>
          <a:bodyPr wrap="none">
            <a:spAutoFit/>
          </a:bodyPr>
          <a:lstStyle/>
          <a:p>
            <a:r>
              <a:rPr lang="en-US" sz="4400" dirty="0">
                <a:solidFill>
                  <a:schemeClr val="bg1"/>
                </a:solidFill>
                <a:latin typeface="Arial" panose="020B0604020202020204" pitchFamily="34" charset="0"/>
              </a:rPr>
              <a:t>6.2.3 CGP Permits</a:t>
            </a:r>
          </a:p>
        </p:txBody>
      </p:sp>
      <p:sp>
        <p:nvSpPr>
          <p:cNvPr id="8" name="TextBox 7">
            <a:extLst>
              <a:ext uri="{FF2B5EF4-FFF2-40B4-BE49-F238E27FC236}">
                <a16:creationId xmlns:a16="http://schemas.microsoft.com/office/drawing/2014/main" id="{7E5F97F3-088C-45A4-9721-CB3A744CEEDF}"/>
              </a:ext>
            </a:extLst>
          </p:cNvPr>
          <p:cNvSpPr txBox="1"/>
          <p:nvPr/>
        </p:nvSpPr>
        <p:spPr>
          <a:xfrm>
            <a:off x="3239679" y="1365332"/>
            <a:ext cx="5712643" cy="523220"/>
          </a:xfrm>
          <a:prstGeom prst="rect">
            <a:avLst/>
          </a:prstGeom>
          <a:noFill/>
        </p:spPr>
        <p:txBody>
          <a:bodyPr wrap="square" rtlCol="0">
            <a:spAutoFit/>
          </a:bodyPr>
          <a:lstStyle/>
          <a:p>
            <a:pPr algn="ctr"/>
            <a:r>
              <a:rPr lang="en-US" sz="2800" dirty="0">
                <a:latin typeface="Arial" panose="020B0604020202020204" pitchFamily="34" charset="0"/>
                <a:cs typeface="Arial" pitchFamily="34" charset="0"/>
              </a:rPr>
              <a:t>Obtaining CGP Coverage</a:t>
            </a:r>
          </a:p>
        </p:txBody>
      </p:sp>
    </p:spTree>
    <p:extLst>
      <p:ext uri="{BB962C8B-B14F-4D97-AF65-F5344CB8AC3E}">
        <p14:creationId xmlns:p14="http://schemas.microsoft.com/office/powerpoint/2010/main" val="41120654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447182" y="1390739"/>
            <a:ext cx="4986779" cy="523220"/>
          </a:xfrm>
          <a:prstGeom prst="rect">
            <a:avLst/>
          </a:prstGeom>
          <a:noFill/>
        </p:spPr>
        <p:txBody>
          <a:bodyPr wrap="square" rtlCol="0">
            <a:spAutoFit/>
          </a:bodyPr>
          <a:lstStyle/>
          <a:p>
            <a:pPr algn="ctr"/>
            <a:r>
              <a:rPr lang="en-US" sz="2800" dirty="0">
                <a:latin typeface="Arial" panose="020B0604020202020204" pitchFamily="34" charset="0"/>
                <a:cs typeface="Arial" pitchFamily="34" charset="0"/>
              </a:rPr>
              <a:t>Where to File NOI?</a:t>
            </a:r>
          </a:p>
        </p:txBody>
      </p:sp>
      <p:sp>
        <p:nvSpPr>
          <p:cNvPr id="8" name="Rectangle 7"/>
          <p:cNvSpPr/>
          <p:nvPr/>
        </p:nvSpPr>
        <p:spPr>
          <a:xfrm>
            <a:off x="5357497" y="3244334"/>
            <a:ext cx="184731" cy="369332"/>
          </a:xfrm>
          <a:prstGeom prst="rect">
            <a:avLst/>
          </a:prstGeom>
        </p:spPr>
        <p:txBody>
          <a:bodyPr wrap="none">
            <a:spAutoFit/>
          </a:bodyPr>
          <a:lstStyle/>
          <a:p>
            <a:endParaRPr lang="en-US" dirty="0">
              <a:latin typeface="Arial" panose="020B0604020202020204" pitchFamily="34" charset="0"/>
            </a:endParaRPr>
          </a:p>
        </p:txBody>
      </p:sp>
      <p:sp>
        <p:nvSpPr>
          <p:cNvPr id="14" name="TextBox 13">
            <a:extLst>
              <a:ext uri="{FF2B5EF4-FFF2-40B4-BE49-F238E27FC236}">
                <a16:creationId xmlns:a16="http://schemas.microsoft.com/office/drawing/2014/main" id="{87C3CED6-3C44-4129-9644-038483291579}"/>
              </a:ext>
            </a:extLst>
          </p:cNvPr>
          <p:cNvSpPr txBox="1"/>
          <p:nvPr/>
        </p:nvSpPr>
        <p:spPr>
          <a:xfrm>
            <a:off x="1512395" y="1825442"/>
            <a:ext cx="9167210" cy="4524315"/>
          </a:xfrm>
          <a:prstGeom prst="rect">
            <a:avLst/>
          </a:prstGeom>
          <a:noFill/>
        </p:spPr>
        <p:txBody>
          <a:bodyPr wrap="square">
            <a:spAutoFit/>
          </a:bodyPr>
          <a:lstStyle/>
          <a:p>
            <a:pPr algn="ctr">
              <a:defRPr/>
            </a:pPr>
            <a:endParaRPr lang="en-US" sz="2400" b="1" dirty="0">
              <a:latin typeface="Arial" panose="020B0604020202020204" pitchFamily="34" charset="0"/>
              <a:cs typeface="Arial" pitchFamily="34" charset="0"/>
            </a:endParaRPr>
          </a:p>
          <a:p>
            <a:pPr algn="ctr">
              <a:defRPr/>
            </a:pPr>
            <a:r>
              <a:rPr lang="en-US" sz="2400" dirty="0">
                <a:latin typeface="Arial" panose="020B0604020202020204" pitchFamily="34" charset="0"/>
                <a:cs typeface="Arial" pitchFamily="34" charset="0"/>
              </a:rPr>
              <a:t>NPDES Stormwater Notices Center, MS #3585</a:t>
            </a:r>
          </a:p>
          <a:p>
            <a:pPr algn="ctr">
              <a:defRPr/>
            </a:pPr>
            <a:r>
              <a:rPr lang="en-US" sz="2400" dirty="0">
                <a:latin typeface="Arial" panose="020B0604020202020204" pitchFamily="34" charset="0"/>
                <a:cs typeface="Arial" pitchFamily="34" charset="0"/>
              </a:rPr>
              <a:t>Florida Department of Environmental Protection </a:t>
            </a:r>
          </a:p>
          <a:p>
            <a:pPr algn="ctr">
              <a:defRPr/>
            </a:pPr>
            <a:r>
              <a:rPr lang="en-US" sz="2400" dirty="0">
                <a:latin typeface="Arial" panose="020B0604020202020204" pitchFamily="34" charset="0"/>
                <a:cs typeface="Arial" pitchFamily="34" charset="0"/>
              </a:rPr>
              <a:t>2600 Blair Stone Road</a:t>
            </a:r>
          </a:p>
          <a:p>
            <a:pPr algn="ctr">
              <a:defRPr/>
            </a:pPr>
            <a:r>
              <a:rPr lang="en-US" sz="2400" dirty="0">
                <a:latin typeface="Arial" panose="020B0604020202020204" pitchFamily="34" charset="0"/>
                <a:cs typeface="Arial" pitchFamily="34" charset="0"/>
              </a:rPr>
              <a:t>Tallahassee, FL 32399-2400</a:t>
            </a:r>
          </a:p>
          <a:p>
            <a:pPr algn="ctr">
              <a:defRPr/>
            </a:pPr>
            <a:endParaRPr lang="en-US" sz="2400" dirty="0">
              <a:latin typeface="Arial" panose="020B0604020202020204" pitchFamily="34" charset="0"/>
              <a:cs typeface="Arial" pitchFamily="34" charset="0"/>
            </a:endParaRPr>
          </a:p>
          <a:p>
            <a:pPr algn="ctr">
              <a:defRPr/>
            </a:pPr>
            <a:r>
              <a:rPr lang="en-US" sz="2400" dirty="0">
                <a:latin typeface="Arial" panose="020B0604020202020204" pitchFamily="34" charset="0"/>
                <a:cs typeface="Arial" pitchFamily="34" charset="0"/>
              </a:rPr>
              <a:t>For questions call the Notice Center: (866) 336-6312 (toll-free)</a:t>
            </a:r>
          </a:p>
          <a:p>
            <a:pPr algn="ctr">
              <a:defRPr/>
            </a:pPr>
            <a:endParaRPr lang="en-US" sz="2400" dirty="0">
              <a:latin typeface="Arial" panose="020B0604020202020204" pitchFamily="34" charset="0"/>
              <a:cs typeface="Arial" pitchFamily="34" charset="0"/>
            </a:endParaRPr>
          </a:p>
          <a:p>
            <a:pPr algn="ctr">
              <a:defRPr/>
            </a:pPr>
            <a:r>
              <a:rPr lang="en-US" sz="2400" dirty="0">
                <a:latin typeface="Arial" panose="020B0604020202020204" pitchFamily="34" charset="0"/>
                <a:cs typeface="Arial" pitchFamily="34" charset="0"/>
              </a:rPr>
              <a:t>Interactive Online Application:  Notice of Intent (</a:t>
            </a:r>
            <a:r>
              <a:rPr lang="en-US" sz="2400" dirty="0" err="1">
                <a:latin typeface="Arial" panose="020B0604020202020204" pitchFamily="34" charset="0"/>
                <a:cs typeface="Arial" pitchFamily="34" charset="0"/>
              </a:rPr>
              <a:t>iNOI</a:t>
            </a:r>
            <a:r>
              <a:rPr lang="en-US" sz="2400" dirty="0">
                <a:latin typeface="Arial" panose="020B0604020202020204" pitchFamily="34" charset="0"/>
                <a:cs typeface="Arial" pitchFamily="34" charset="0"/>
              </a:rPr>
              <a:t>) </a:t>
            </a:r>
          </a:p>
          <a:p>
            <a:pPr algn="ctr">
              <a:defRPr/>
            </a:pPr>
            <a:r>
              <a:rPr lang="en-US" sz="2400" dirty="0">
                <a:latin typeface="Arial" panose="020B0604020202020204" pitchFamily="34" charset="0"/>
                <a:cs typeface="Arial" pitchFamily="34" charset="0"/>
              </a:rPr>
              <a:t>Go to:  </a:t>
            </a:r>
            <a:r>
              <a:rPr lang="en-US" sz="2400" b="1" u="sng" dirty="0">
                <a:solidFill>
                  <a:schemeClr val="accent6">
                    <a:lumMod val="75000"/>
                  </a:schemeClr>
                </a:solidFill>
                <a:latin typeface="Arial" panose="020B0604020202020204" pitchFamily="34" charset="0"/>
                <a:cs typeface="Arial" pitchFamily="34" charset="0"/>
                <a:hlinkClick r:id="rId2"/>
              </a:rPr>
              <a:t>http://www.fldepportal.com/go/</a:t>
            </a:r>
            <a:endParaRPr lang="en-US" sz="2400" b="1" u="sng" dirty="0">
              <a:solidFill>
                <a:schemeClr val="accent6">
                  <a:lumMod val="75000"/>
                </a:schemeClr>
              </a:solidFill>
              <a:latin typeface="Arial" panose="020B0604020202020204" pitchFamily="34" charset="0"/>
              <a:cs typeface="Arial" pitchFamily="34" charset="0"/>
            </a:endParaRPr>
          </a:p>
          <a:p>
            <a:pPr algn="ctr">
              <a:defRPr/>
            </a:pPr>
            <a:endParaRPr lang="en-US" sz="2400" b="1" u="sng" dirty="0">
              <a:solidFill>
                <a:schemeClr val="accent6">
                  <a:lumMod val="75000"/>
                </a:schemeClr>
              </a:solidFill>
              <a:latin typeface="Arial" panose="020B0604020202020204" pitchFamily="34" charset="0"/>
              <a:cs typeface="Arial" pitchFamily="34" charset="0"/>
            </a:endParaRPr>
          </a:p>
          <a:p>
            <a:pPr algn="ctr">
              <a:defRPr/>
            </a:pPr>
            <a:r>
              <a:rPr lang="en-US" sz="2400" dirty="0">
                <a:solidFill>
                  <a:srgbClr val="FF0000"/>
                </a:solidFill>
                <a:latin typeface="Arial" panose="020B0604020202020204" pitchFamily="34" charset="0"/>
                <a:cs typeface="Arial" pitchFamily="34" charset="0"/>
              </a:rPr>
              <a:t>The </a:t>
            </a:r>
            <a:r>
              <a:rPr lang="en-US" sz="2400" dirty="0" err="1">
                <a:solidFill>
                  <a:srgbClr val="FF0000"/>
                </a:solidFill>
                <a:latin typeface="Arial" panose="020B0604020202020204" pitchFamily="34" charset="0"/>
                <a:cs typeface="Arial" pitchFamily="34" charset="0"/>
              </a:rPr>
              <a:t>iNOI</a:t>
            </a:r>
            <a:r>
              <a:rPr lang="en-US" sz="2400" dirty="0">
                <a:solidFill>
                  <a:srgbClr val="FF0000"/>
                </a:solidFill>
                <a:latin typeface="Arial" panose="020B0604020202020204" pitchFamily="34" charset="0"/>
                <a:cs typeface="Arial" pitchFamily="34" charset="0"/>
              </a:rPr>
              <a:t> is the quick, easy and preferred method!</a:t>
            </a:r>
          </a:p>
        </p:txBody>
      </p:sp>
      <p:sp>
        <p:nvSpPr>
          <p:cNvPr id="10" name="Rectangle 9">
            <a:extLst>
              <a:ext uri="{FF2B5EF4-FFF2-40B4-BE49-F238E27FC236}">
                <a16:creationId xmlns:a16="http://schemas.microsoft.com/office/drawing/2014/main" id="{E26A6C6B-5F53-4507-BF0D-AF89B4923DD1}"/>
              </a:ext>
            </a:extLst>
          </p:cNvPr>
          <p:cNvSpPr/>
          <p:nvPr/>
        </p:nvSpPr>
        <p:spPr>
          <a:xfrm>
            <a:off x="3655556" y="324225"/>
            <a:ext cx="4880888" cy="769441"/>
          </a:xfrm>
          <a:prstGeom prst="rect">
            <a:avLst/>
          </a:prstGeom>
        </p:spPr>
        <p:txBody>
          <a:bodyPr wrap="none">
            <a:spAutoFit/>
          </a:bodyPr>
          <a:lstStyle/>
          <a:p>
            <a:r>
              <a:rPr lang="en-US" sz="4400" dirty="0">
                <a:solidFill>
                  <a:schemeClr val="bg1"/>
                </a:solidFill>
                <a:latin typeface="Arial" panose="020B0604020202020204" pitchFamily="34" charset="0"/>
              </a:rPr>
              <a:t>6.2.3 CGP Permits</a:t>
            </a:r>
          </a:p>
        </p:txBody>
      </p:sp>
    </p:spTree>
    <p:extLst>
      <p:ext uri="{BB962C8B-B14F-4D97-AF65-F5344CB8AC3E}">
        <p14:creationId xmlns:p14="http://schemas.microsoft.com/office/powerpoint/2010/main" val="4412369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503629" y="1202872"/>
            <a:ext cx="5184742" cy="461665"/>
          </a:xfrm>
          <a:prstGeom prst="rect">
            <a:avLst/>
          </a:prstGeom>
          <a:noFill/>
        </p:spPr>
        <p:txBody>
          <a:bodyPr wrap="square" rtlCol="0">
            <a:spAutoFit/>
          </a:bodyPr>
          <a:lstStyle/>
          <a:p>
            <a:pPr algn="ctr"/>
            <a:r>
              <a:rPr lang="en-US" sz="2400" dirty="0">
                <a:latin typeface="Arial" panose="020B0604020202020204" pitchFamily="34" charset="0"/>
              </a:rPr>
              <a:t>Obtaining CGP Coverage</a:t>
            </a:r>
          </a:p>
        </p:txBody>
      </p:sp>
      <p:sp>
        <p:nvSpPr>
          <p:cNvPr id="8" name="TextBox 7"/>
          <p:cNvSpPr txBox="1"/>
          <p:nvPr/>
        </p:nvSpPr>
        <p:spPr>
          <a:xfrm>
            <a:off x="121186" y="1533465"/>
            <a:ext cx="12070814" cy="5324535"/>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DEP Business Portal:  </a:t>
            </a:r>
            <a:r>
              <a:rPr lang="en-US" sz="2000" dirty="0">
                <a:latin typeface="Arial" panose="020B0604020202020204" pitchFamily="34" charset="0"/>
                <a:cs typeface="Arial" panose="020B0604020202020204" pitchFamily="34" charset="0"/>
                <a:hlinkClick r:id="rId2"/>
              </a:rPr>
              <a:t>http://www.fldepportal.com/go/</a:t>
            </a:r>
            <a:r>
              <a:rPr lang="en-US" sz="2000" dirty="0">
                <a:latin typeface="Arial" panose="020B0604020202020204" pitchFamily="34" charset="0"/>
                <a:cs typeface="Arial" panose="020B0604020202020204" pitchFamily="34" charset="0"/>
              </a:rPr>
              <a:t> </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Follow Step by Step Guidance on how to apply:</a:t>
            </a:r>
          </a:p>
          <a:p>
            <a:endParaRPr lang="en-US" sz="2000" dirty="0">
              <a:latin typeface="Arial" panose="020B0604020202020204" pitchFamily="34" charset="0"/>
              <a:cs typeface="Arial" panose="020B0604020202020204" pitchFamily="34" charset="0"/>
            </a:endParaRPr>
          </a:p>
          <a:p>
            <a:pPr marL="342900" indent="-342900">
              <a:buAutoNum type="arabicPeriod"/>
            </a:pPr>
            <a:r>
              <a:rPr lang="en-US" sz="2000" dirty="0">
                <a:latin typeface="Arial" panose="020B0604020202020204" pitchFamily="34" charset="0"/>
                <a:cs typeface="Arial" panose="020B0604020202020204" pitchFamily="34" charset="0"/>
              </a:rPr>
              <a:t>Obtain and carefully read the CGP document</a:t>
            </a:r>
          </a:p>
          <a:p>
            <a:pPr marL="342900" indent="-342900">
              <a:buAutoNum type="arabicPeriod"/>
            </a:pPr>
            <a:r>
              <a:rPr lang="en-US" sz="2000" dirty="0">
                <a:latin typeface="Arial" panose="020B0604020202020204" pitchFamily="34" charset="0"/>
                <a:cs typeface="Arial" panose="020B0604020202020204" pitchFamily="34" charset="0"/>
              </a:rPr>
              <a:t>Develop a site-specific Stormwater Pollution Prevention Plan (</a:t>
            </a:r>
            <a:r>
              <a:rPr lang="en-US" sz="2000" b="1" dirty="0">
                <a:latin typeface="Arial" panose="020B0604020202020204" pitchFamily="34" charset="0"/>
                <a:cs typeface="Arial" panose="020B0604020202020204" pitchFamily="34" charset="0"/>
              </a:rPr>
              <a:t>SWPPP</a:t>
            </a:r>
            <a:r>
              <a:rPr lang="en-US" sz="2000" dirty="0">
                <a:latin typeface="Arial" panose="020B0604020202020204" pitchFamily="34" charset="0"/>
                <a:cs typeface="Arial" panose="020B0604020202020204" pitchFamily="34" charset="0"/>
              </a:rPr>
              <a:t>) before submitting NOI</a:t>
            </a:r>
          </a:p>
          <a:p>
            <a:pPr marL="342900" indent="-342900">
              <a:buAutoNum type="arabicPeriod"/>
            </a:pPr>
            <a:r>
              <a:rPr lang="en-US" sz="2000" dirty="0">
                <a:latin typeface="Arial" panose="020B0604020202020204" pitchFamily="34" charset="0"/>
                <a:cs typeface="Arial" panose="020B0604020202020204" pitchFamily="34" charset="0"/>
              </a:rPr>
              <a:t>Operator can submit an </a:t>
            </a:r>
            <a:r>
              <a:rPr lang="en-US" sz="2000" dirty="0" err="1">
                <a:latin typeface="Arial" panose="020B0604020202020204" pitchFamily="34" charset="0"/>
                <a:cs typeface="Arial" panose="020B0604020202020204" pitchFamily="34" charset="0"/>
              </a:rPr>
              <a:t>iNOI</a:t>
            </a:r>
            <a:r>
              <a:rPr lang="en-US" sz="2000" dirty="0">
                <a:latin typeface="Arial" panose="020B0604020202020204" pitchFamily="34" charset="0"/>
                <a:cs typeface="Arial" panose="020B0604020202020204" pitchFamily="34" charset="0"/>
              </a:rPr>
              <a:t> </a:t>
            </a:r>
            <a:r>
              <a:rPr lang="en-US" sz="2000" u="sng" dirty="0">
                <a:latin typeface="Arial" panose="020B0604020202020204" pitchFamily="34" charset="0"/>
                <a:cs typeface="Arial" panose="020B0604020202020204" pitchFamily="34" charset="0"/>
              </a:rPr>
              <a:t>electronically </a:t>
            </a:r>
            <a:r>
              <a:rPr lang="en-US" sz="2000" dirty="0">
                <a:latin typeface="Arial" panose="020B0604020202020204" pitchFamily="34" charset="0"/>
                <a:cs typeface="Arial" panose="020B0604020202020204" pitchFamily="34" charset="0"/>
              </a:rPr>
              <a:t>after setting up a pin and an account to pay fees</a:t>
            </a:r>
          </a:p>
          <a:p>
            <a:pPr marL="342900" indent="-342900">
              <a:buAutoNum type="arabicPeriod"/>
            </a:pPr>
            <a:r>
              <a:rPr lang="en-US" sz="2000" dirty="0">
                <a:latin typeface="Arial" panose="020B0604020202020204" pitchFamily="34" charset="0"/>
                <a:cs typeface="Arial" panose="020B0604020202020204" pitchFamily="34" charset="0"/>
              </a:rPr>
              <a:t>Complete the application online or NOI DEP Form 62-621.300 [4][b]</a:t>
            </a:r>
          </a:p>
          <a:p>
            <a:pPr marL="342900" indent="-342900">
              <a:buAutoNum type="arabicPeriod"/>
            </a:pPr>
            <a:r>
              <a:rPr lang="en-US" sz="2000" dirty="0">
                <a:latin typeface="Arial" panose="020B0604020202020204" pitchFamily="34" charset="0"/>
                <a:cs typeface="Arial" panose="020B0604020202020204" pitchFamily="34" charset="0"/>
              </a:rPr>
              <a:t>Submit the NOI with correct fee to the Stormwater Notice Center </a:t>
            </a:r>
          </a:p>
          <a:p>
            <a:pPr marL="342900" indent="-342900">
              <a:buAutoNum type="arabicPeriod"/>
            </a:pPr>
            <a:r>
              <a:rPr lang="en-US" sz="2000" dirty="0">
                <a:latin typeface="Arial" panose="020B0604020202020204" pitchFamily="34" charset="0"/>
                <a:cs typeface="Arial" panose="020B0604020202020204" pitchFamily="34" charset="0"/>
              </a:rPr>
              <a:t>Do not send construction plans or Storm Water Pollution Prevention Plan (SWPPP)</a:t>
            </a:r>
          </a:p>
          <a:p>
            <a:pPr marL="342900" indent="-342900">
              <a:buAutoNum type="arabicPeriod"/>
            </a:pPr>
            <a:r>
              <a:rPr lang="en-US" sz="2000" dirty="0">
                <a:latin typeface="Arial" panose="020B0604020202020204" pitchFamily="34" charset="0"/>
                <a:cs typeface="Arial" panose="020B0604020202020204" pitchFamily="34" charset="0"/>
              </a:rPr>
              <a:t>If your project discharges stormwater to an MS4, you must send a copy of the NOI or the Acknowledgement Letter within seven calendar days of receipt to the operator of the MS4 </a:t>
            </a:r>
          </a:p>
          <a:p>
            <a:endParaRPr lang="en-US" sz="2000" b="1" dirty="0">
              <a:latin typeface="Arial" panose="020B0604020202020204" pitchFamily="34" charset="0"/>
              <a:cs typeface="Arial" panose="020B0604020202020204" pitchFamily="34" charset="0"/>
            </a:endParaRPr>
          </a:p>
          <a:p>
            <a:r>
              <a:rPr lang="en-US" sz="2000" b="1" dirty="0">
                <a:latin typeface="Arial" panose="020B0604020202020204" pitchFamily="34" charset="0"/>
                <a:cs typeface="Arial" panose="020B0604020202020204" pitchFamily="34" charset="0"/>
              </a:rPr>
              <a:t>Notice:</a:t>
            </a:r>
            <a:r>
              <a:rPr lang="en-US" sz="2000" dirty="0">
                <a:latin typeface="Arial" panose="020B0604020202020204" pitchFamily="34" charset="0"/>
                <a:cs typeface="Arial" panose="020B0604020202020204" pitchFamily="34" charset="0"/>
              </a:rPr>
              <a:t> The CGP Permit Coverage is effective starting 2 days (48 hours) after the date of submittal with correct fee applied. Permit coverage is good for 5 years. </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*Remember to post a copy of the NOI or the Acknowledge Letter on the construction site.  </a:t>
            </a:r>
          </a:p>
        </p:txBody>
      </p:sp>
      <p:sp>
        <p:nvSpPr>
          <p:cNvPr id="9" name="Rectangle 8">
            <a:extLst>
              <a:ext uri="{FF2B5EF4-FFF2-40B4-BE49-F238E27FC236}">
                <a16:creationId xmlns:a16="http://schemas.microsoft.com/office/drawing/2014/main" id="{89F91F8C-FB59-4248-892D-5583FDA63083}"/>
              </a:ext>
            </a:extLst>
          </p:cNvPr>
          <p:cNvSpPr/>
          <p:nvPr/>
        </p:nvSpPr>
        <p:spPr>
          <a:xfrm>
            <a:off x="3655556" y="324225"/>
            <a:ext cx="4880888" cy="769441"/>
          </a:xfrm>
          <a:prstGeom prst="rect">
            <a:avLst/>
          </a:prstGeom>
        </p:spPr>
        <p:txBody>
          <a:bodyPr wrap="none">
            <a:spAutoFit/>
          </a:bodyPr>
          <a:lstStyle/>
          <a:p>
            <a:r>
              <a:rPr lang="en-US" sz="4400" dirty="0">
                <a:solidFill>
                  <a:schemeClr val="bg1"/>
                </a:solidFill>
                <a:latin typeface="Arial" panose="020B0604020202020204" pitchFamily="34" charset="0"/>
              </a:rPr>
              <a:t>6.2.3 CGP Permits</a:t>
            </a:r>
          </a:p>
        </p:txBody>
      </p:sp>
    </p:spTree>
    <p:extLst>
      <p:ext uri="{BB962C8B-B14F-4D97-AF65-F5344CB8AC3E}">
        <p14:creationId xmlns:p14="http://schemas.microsoft.com/office/powerpoint/2010/main" val="2312027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97016" y="1331247"/>
            <a:ext cx="4294170" cy="537519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0" y="1786078"/>
            <a:ext cx="7797016" cy="3293209"/>
          </a:xfrm>
          <a:prstGeom prst="rect">
            <a:avLst/>
          </a:prstGeom>
          <a:noFill/>
        </p:spPr>
        <p:txBody>
          <a:bodyPr wrap="square">
            <a:spAutoFit/>
          </a:bodyPr>
          <a:lstStyle/>
          <a:p>
            <a:pPr algn="ctr"/>
            <a:r>
              <a:rPr lang="en-US" sz="2600" u="sng" dirty="0">
                <a:latin typeface="Arial" panose="020B0604020202020204" pitchFamily="34" charset="0"/>
                <a:cs typeface="Arial" pitchFamily="34" charset="0"/>
              </a:rPr>
              <a:t>Construction Activity Fees </a:t>
            </a:r>
          </a:p>
          <a:p>
            <a:pPr algn="ctr"/>
            <a:endParaRPr lang="en-US" sz="2600" dirty="0">
              <a:latin typeface="Arial" panose="020B0604020202020204" pitchFamily="34" charset="0"/>
              <a:cs typeface="Arial" pitchFamily="34" charset="0"/>
            </a:endParaRPr>
          </a:p>
          <a:p>
            <a:pPr algn="ctr"/>
            <a:r>
              <a:rPr lang="en-US" sz="2600" dirty="0">
                <a:latin typeface="Arial" panose="020B0604020202020204" pitchFamily="34" charset="0"/>
                <a:cs typeface="Arial" pitchFamily="34" charset="0"/>
              </a:rPr>
              <a:t>Coverage is required for activities that ultimately disturb an acre or more.</a:t>
            </a:r>
          </a:p>
          <a:p>
            <a:pPr algn="ctr"/>
            <a:r>
              <a:rPr lang="en-US" sz="2600" dirty="0">
                <a:latin typeface="Arial" panose="020B0604020202020204" pitchFamily="34" charset="0"/>
                <a:cs typeface="Arial" pitchFamily="34" charset="0"/>
              </a:rPr>
              <a:t> </a:t>
            </a:r>
          </a:p>
          <a:p>
            <a:pPr algn="ctr"/>
            <a:r>
              <a:rPr lang="en-US" sz="2600" dirty="0">
                <a:latin typeface="Arial" panose="020B0604020202020204" pitchFamily="34" charset="0"/>
                <a:cs typeface="Arial" pitchFamily="34" charset="0"/>
              </a:rPr>
              <a:t>Small CGP = 1 to </a:t>
            </a:r>
            <a:r>
              <a:rPr lang="en-US" sz="2600" dirty="0">
                <a:solidFill>
                  <a:srgbClr val="FF0000"/>
                </a:solidFill>
                <a:latin typeface="Arial" panose="020B0604020202020204" pitchFamily="34" charset="0"/>
                <a:cs typeface="Arial" pitchFamily="34" charset="0"/>
              </a:rPr>
              <a:t>4.99</a:t>
            </a:r>
            <a:r>
              <a:rPr lang="en-US" sz="2600" dirty="0">
                <a:latin typeface="Arial" panose="020B0604020202020204" pitchFamily="34" charset="0"/>
                <a:cs typeface="Arial" pitchFamily="34" charset="0"/>
              </a:rPr>
              <a:t> acres = $250</a:t>
            </a:r>
          </a:p>
          <a:p>
            <a:pPr algn="ctr"/>
            <a:endParaRPr lang="en-US" sz="2600" dirty="0">
              <a:latin typeface="Arial" panose="020B0604020202020204" pitchFamily="34" charset="0"/>
              <a:cs typeface="Arial" pitchFamily="34" charset="0"/>
            </a:endParaRPr>
          </a:p>
          <a:p>
            <a:pPr algn="ctr"/>
            <a:r>
              <a:rPr lang="en-US" sz="2600" dirty="0">
                <a:latin typeface="Arial" panose="020B0604020202020204" pitchFamily="34" charset="0"/>
                <a:cs typeface="Arial" pitchFamily="34" charset="0"/>
              </a:rPr>
              <a:t>Large CGP = 5 acres or more = $400</a:t>
            </a:r>
          </a:p>
        </p:txBody>
      </p:sp>
      <p:sp>
        <p:nvSpPr>
          <p:cNvPr id="10" name="Rectangle 9">
            <a:extLst>
              <a:ext uri="{FF2B5EF4-FFF2-40B4-BE49-F238E27FC236}">
                <a16:creationId xmlns:a16="http://schemas.microsoft.com/office/drawing/2014/main" id="{D3047A42-BED1-47FA-91D8-78EEB043C8DD}"/>
              </a:ext>
            </a:extLst>
          </p:cNvPr>
          <p:cNvSpPr/>
          <p:nvPr/>
        </p:nvSpPr>
        <p:spPr>
          <a:xfrm>
            <a:off x="3655556" y="324225"/>
            <a:ext cx="4880888" cy="769441"/>
          </a:xfrm>
          <a:prstGeom prst="rect">
            <a:avLst/>
          </a:prstGeom>
        </p:spPr>
        <p:txBody>
          <a:bodyPr wrap="none">
            <a:spAutoFit/>
          </a:bodyPr>
          <a:lstStyle/>
          <a:p>
            <a:r>
              <a:rPr lang="en-US" sz="4400" dirty="0">
                <a:solidFill>
                  <a:schemeClr val="bg1"/>
                </a:solidFill>
                <a:latin typeface="Arial" panose="020B0604020202020204" pitchFamily="34" charset="0"/>
              </a:rPr>
              <a:t>6.2.3 CGP Permits</a:t>
            </a:r>
          </a:p>
        </p:txBody>
      </p:sp>
    </p:spTree>
    <p:extLst>
      <p:ext uri="{BB962C8B-B14F-4D97-AF65-F5344CB8AC3E}">
        <p14:creationId xmlns:p14="http://schemas.microsoft.com/office/powerpoint/2010/main" val="3955502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9484" y="1238312"/>
            <a:ext cx="10460516" cy="5619688"/>
          </a:xfrm>
          <a:prstGeom prst="rect">
            <a:avLst/>
          </a:prstGeom>
        </p:spPr>
      </p:pic>
      <p:sp>
        <p:nvSpPr>
          <p:cNvPr id="16" name="TextBox 18">
            <a:extLst>
              <a:ext uri="{FF2B5EF4-FFF2-40B4-BE49-F238E27FC236}">
                <a16:creationId xmlns:a16="http://schemas.microsoft.com/office/drawing/2014/main" id="{E0D9D128-E703-4169-AFBB-87C019B34F46}"/>
              </a:ext>
            </a:extLst>
          </p:cNvPr>
          <p:cNvSpPr txBox="1">
            <a:spLocks noChangeArrowheads="1"/>
          </p:cNvSpPr>
          <p:nvPr/>
        </p:nvSpPr>
        <p:spPr bwMode="auto">
          <a:xfrm>
            <a:off x="969484" y="1238312"/>
            <a:ext cx="10460516" cy="424732"/>
          </a:xfrm>
          <a:prstGeom prst="rect">
            <a:avLst/>
          </a:prstGeom>
          <a:solidFill>
            <a:srgbClr val="000000">
              <a:alpha val="40000"/>
            </a:srgbClr>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Font typeface="Arial" panose="020B0604020202020204" pitchFamily="34" charset="0"/>
              <a:buNone/>
              <a:defRPr/>
            </a:pPr>
            <a:r>
              <a:rPr lang="en-US" sz="2400" dirty="0">
                <a:solidFill>
                  <a:schemeClr val="bg1"/>
                </a:solidFill>
                <a:latin typeface="Arial" panose="020B0604020202020204" pitchFamily="34" charset="0"/>
                <a:cs typeface="Arial" pitchFamily="34" charset="0"/>
              </a:rPr>
              <a:t>Today we have two types of stormwater permits in Florida: </a:t>
            </a:r>
          </a:p>
        </p:txBody>
      </p:sp>
      <p:grpSp>
        <p:nvGrpSpPr>
          <p:cNvPr id="18" name="Group 17">
            <a:extLst>
              <a:ext uri="{FF2B5EF4-FFF2-40B4-BE49-F238E27FC236}">
                <a16:creationId xmlns:a16="http://schemas.microsoft.com/office/drawing/2014/main" id="{8FC52AE8-EF4F-4B41-BF46-C382FC05BBF9}"/>
              </a:ext>
            </a:extLst>
          </p:cNvPr>
          <p:cNvGrpSpPr/>
          <p:nvPr/>
        </p:nvGrpSpPr>
        <p:grpSpPr>
          <a:xfrm>
            <a:off x="6616996" y="3625704"/>
            <a:ext cx="3615072" cy="2350373"/>
            <a:chOff x="2866711" y="0"/>
            <a:chExt cx="3129193" cy="1938281"/>
          </a:xfrm>
        </p:grpSpPr>
        <p:sp>
          <p:nvSpPr>
            <p:cNvPr id="19" name="Rectangle 18">
              <a:extLst>
                <a:ext uri="{FF2B5EF4-FFF2-40B4-BE49-F238E27FC236}">
                  <a16:creationId xmlns:a16="http://schemas.microsoft.com/office/drawing/2014/main" id="{5E8BF53D-5C03-446E-B61D-33D0B15282BE}"/>
                </a:ext>
              </a:extLst>
            </p:cNvPr>
            <p:cNvSpPr/>
            <p:nvPr/>
          </p:nvSpPr>
          <p:spPr>
            <a:xfrm>
              <a:off x="2866711" y="0"/>
              <a:ext cx="3129193" cy="1938281"/>
            </a:xfrm>
            <a:prstGeom prst="rect">
              <a:avLst/>
            </a:prstGeom>
            <a:solidFill>
              <a:schemeClr val="accent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20" name="TextBox 19">
              <a:extLst>
                <a:ext uri="{FF2B5EF4-FFF2-40B4-BE49-F238E27FC236}">
                  <a16:creationId xmlns:a16="http://schemas.microsoft.com/office/drawing/2014/main" id="{979062E7-6216-479F-AA30-0FC388DC836B}"/>
                </a:ext>
              </a:extLst>
            </p:cNvPr>
            <p:cNvSpPr txBox="1"/>
            <p:nvPr/>
          </p:nvSpPr>
          <p:spPr>
            <a:xfrm>
              <a:off x="2866711" y="0"/>
              <a:ext cx="3129193" cy="193828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8590" tIns="148590" rIns="148590" bIns="148590" numCol="1" spcCol="1270" anchor="ctr" anchorCtr="0">
              <a:noAutofit/>
            </a:bodyPr>
            <a:lstStyle/>
            <a:p>
              <a:pPr algn="ctr" defTabSz="1733550">
                <a:lnSpc>
                  <a:spcPct val="90000"/>
                </a:lnSpc>
                <a:spcBef>
                  <a:spcPct val="0"/>
                </a:spcBef>
                <a:spcAft>
                  <a:spcPct val="35000"/>
                </a:spcAft>
              </a:pPr>
              <a:r>
                <a:rPr lang="en-US" sz="2800" dirty="0">
                  <a:latin typeface="Arial" panose="020B0604020202020204" pitchFamily="34" charset="0"/>
                </a:rPr>
                <a:t>Construction Generic Permit (CGP)</a:t>
              </a:r>
            </a:p>
          </p:txBody>
        </p:sp>
      </p:grpSp>
      <p:grpSp>
        <p:nvGrpSpPr>
          <p:cNvPr id="21" name="Group 20">
            <a:extLst>
              <a:ext uri="{FF2B5EF4-FFF2-40B4-BE49-F238E27FC236}">
                <a16:creationId xmlns:a16="http://schemas.microsoft.com/office/drawing/2014/main" id="{6AA936D0-2A48-4161-8E7D-6B3FA4CC7F97}"/>
              </a:ext>
            </a:extLst>
          </p:cNvPr>
          <p:cNvGrpSpPr/>
          <p:nvPr/>
        </p:nvGrpSpPr>
        <p:grpSpPr>
          <a:xfrm>
            <a:off x="1959936" y="3625704"/>
            <a:ext cx="3129193" cy="2350373"/>
            <a:chOff x="0" y="0"/>
            <a:chExt cx="4854812" cy="3284963"/>
          </a:xfrm>
        </p:grpSpPr>
        <p:sp>
          <p:nvSpPr>
            <p:cNvPr id="22" name="Rectangle 21">
              <a:extLst>
                <a:ext uri="{FF2B5EF4-FFF2-40B4-BE49-F238E27FC236}">
                  <a16:creationId xmlns:a16="http://schemas.microsoft.com/office/drawing/2014/main" id="{64AFE41A-B372-4AE8-9875-805E4701E720}"/>
                </a:ext>
              </a:extLst>
            </p:cNvPr>
            <p:cNvSpPr/>
            <p:nvPr/>
          </p:nvSpPr>
          <p:spPr>
            <a:xfrm>
              <a:off x="0" y="0"/>
              <a:ext cx="4854812" cy="3284963"/>
            </a:xfrm>
            <a:prstGeom prst="rect">
              <a:avLst/>
            </a:prstGeom>
            <a:solidFill>
              <a:schemeClr val="accent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23" name="TextBox 22">
              <a:extLst>
                <a:ext uri="{FF2B5EF4-FFF2-40B4-BE49-F238E27FC236}">
                  <a16:creationId xmlns:a16="http://schemas.microsoft.com/office/drawing/2014/main" id="{F50D5AF6-6964-4E17-8DB0-A948DC20F77B}"/>
                </a:ext>
              </a:extLst>
            </p:cNvPr>
            <p:cNvSpPr txBox="1"/>
            <p:nvPr/>
          </p:nvSpPr>
          <p:spPr>
            <a:xfrm>
              <a:off x="0" y="0"/>
              <a:ext cx="4854812" cy="32849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8590" tIns="148590" rIns="148590" bIns="148590" numCol="1" spcCol="1270" anchor="ctr" anchorCtr="0">
              <a:noAutofit/>
            </a:bodyPr>
            <a:lstStyle/>
            <a:p>
              <a:pPr algn="ctr" defTabSz="1733550">
                <a:lnSpc>
                  <a:spcPct val="90000"/>
                </a:lnSpc>
                <a:spcBef>
                  <a:spcPct val="0"/>
                </a:spcBef>
                <a:spcAft>
                  <a:spcPct val="35000"/>
                </a:spcAft>
              </a:pPr>
              <a:r>
                <a:rPr lang="en-US" sz="2800" dirty="0">
                  <a:latin typeface="Arial" panose="020B0604020202020204" pitchFamily="34" charset="0"/>
                </a:rPr>
                <a:t>Environmental Resource Permit  (ERP)</a:t>
              </a:r>
            </a:p>
          </p:txBody>
        </p:sp>
      </p:grpSp>
      <p:sp>
        <p:nvSpPr>
          <p:cNvPr id="12" name="Rectangle 11">
            <a:extLst>
              <a:ext uri="{FF2B5EF4-FFF2-40B4-BE49-F238E27FC236}">
                <a16:creationId xmlns:a16="http://schemas.microsoft.com/office/drawing/2014/main" id="{F37781CA-F117-40C9-828E-86541C7D3767}"/>
              </a:ext>
            </a:extLst>
          </p:cNvPr>
          <p:cNvSpPr/>
          <p:nvPr/>
        </p:nvSpPr>
        <p:spPr>
          <a:xfrm>
            <a:off x="3931895" y="190172"/>
            <a:ext cx="4328211" cy="769441"/>
          </a:xfrm>
          <a:prstGeom prst="rect">
            <a:avLst/>
          </a:prstGeom>
        </p:spPr>
        <p:txBody>
          <a:bodyPr wrap="square">
            <a:spAutoFit/>
          </a:bodyPr>
          <a:lstStyle/>
          <a:p>
            <a:r>
              <a:rPr lang="en-US" sz="4400" dirty="0">
                <a:solidFill>
                  <a:schemeClr val="bg1"/>
                </a:solidFill>
                <a:latin typeface="Arial" panose="020B0604020202020204" pitchFamily="34" charset="0"/>
              </a:rPr>
              <a:t>6.1 Introduction</a:t>
            </a:r>
          </a:p>
        </p:txBody>
      </p:sp>
    </p:spTree>
    <p:extLst>
      <p:ext uri="{BB962C8B-B14F-4D97-AF65-F5344CB8AC3E}">
        <p14:creationId xmlns:p14="http://schemas.microsoft.com/office/powerpoint/2010/main" val="16060735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82C9280-BF56-4BAE-8544-FDC45A67601C}"/>
              </a:ext>
            </a:extLst>
          </p:cNvPr>
          <p:cNvSpPr txBox="1"/>
          <p:nvPr/>
        </p:nvSpPr>
        <p:spPr>
          <a:xfrm>
            <a:off x="178769" y="1958181"/>
            <a:ext cx="6789892" cy="2893100"/>
          </a:xfrm>
          <a:prstGeom prst="rect">
            <a:avLst/>
          </a:prstGeom>
          <a:noFill/>
        </p:spPr>
        <p:txBody>
          <a:bodyPr wrap="square">
            <a:spAutoFit/>
          </a:bodyPr>
          <a:lstStyle/>
          <a:p>
            <a:pPr marL="457200" indent="-457200">
              <a:buFont typeface="Arial" panose="020B0604020202020204" pitchFamily="34" charset="0"/>
              <a:buChar char="•"/>
              <a:defRPr/>
            </a:pPr>
            <a:r>
              <a:rPr lang="en-US" sz="2600" dirty="0">
                <a:latin typeface="Arial" panose="020B0604020202020204" pitchFamily="34" charset="0"/>
                <a:cs typeface="Arial" pitchFamily="34" charset="0"/>
              </a:rPr>
              <a:t>Submit a complete NOI and permit fee at least TWO calendar days before commencement of construction and land clearing activities.  </a:t>
            </a:r>
          </a:p>
          <a:p>
            <a:pPr marL="457200" indent="-457200">
              <a:buFont typeface="Arial" panose="020B0604020202020204" pitchFamily="34" charset="0"/>
              <a:buChar char="•"/>
              <a:defRPr/>
            </a:pPr>
            <a:endParaRPr lang="en-US" sz="2600" dirty="0">
              <a:latin typeface="Arial" panose="020B0604020202020204" pitchFamily="34" charset="0"/>
              <a:cs typeface="Arial" pitchFamily="34" charset="0"/>
            </a:endParaRPr>
          </a:p>
          <a:p>
            <a:pPr marL="457200" indent="-457200">
              <a:buFont typeface="Arial" panose="020B0604020202020204" pitchFamily="34" charset="0"/>
              <a:buChar char="•"/>
              <a:defRPr/>
            </a:pPr>
            <a:r>
              <a:rPr lang="en-US" sz="2600" dirty="0">
                <a:latin typeface="Arial" panose="020B0604020202020204" pitchFamily="34" charset="0"/>
                <a:cs typeface="Arial" pitchFamily="34" charset="0"/>
              </a:rPr>
              <a:t>The generic permit (CGP) is effective for FIVE YEARS and it is non-transferrable. </a:t>
            </a:r>
            <a:endParaRPr lang="en-US" sz="2600" dirty="0">
              <a:latin typeface="Arial" panose="020B0604020202020204" pitchFamily="34" charset="0"/>
            </a:endParaRPr>
          </a:p>
        </p:txBody>
      </p:sp>
      <p:grpSp>
        <p:nvGrpSpPr>
          <p:cNvPr id="3" name="Group 2">
            <a:extLst>
              <a:ext uri="{FF2B5EF4-FFF2-40B4-BE49-F238E27FC236}">
                <a16:creationId xmlns:a16="http://schemas.microsoft.com/office/drawing/2014/main" id="{435026AF-B8DF-45B3-B050-B65532BD00B2}"/>
              </a:ext>
            </a:extLst>
          </p:cNvPr>
          <p:cNvGrpSpPr/>
          <p:nvPr/>
        </p:nvGrpSpPr>
        <p:grpSpPr>
          <a:xfrm>
            <a:off x="7132344" y="1741536"/>
            <a:ext cx="4880888" cy="4318268"/>
            <a:chOff x="6482348" y="1916906"/>
            <a:chExt cx="3929062" cy="3778470"/>
          </a:xfrm>
        </p:grpSpPr>
        <p:pic>
          <p:nvPicPr>
            <p:cNvPr id="7" name="Picture 1">
              <a:extLst>
                <a:ext uri="{FF2B5EF4-FFF2-40B4-BE49-F238E27FC236}">
                  <a16:creationId xmlns:a16="http://schemas.microsoft.com/office/drawing/2014/main" id="{732D07C3-E49F-4D2A-BFF1-8F98125A6E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2348" y="1916906"/>
              <a:ext cx="1395412" cy="302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a:extLst>
                <a:ext uri="{FF2B5EF4-FFF2-40B4-BE49-F238E27FC236}">
                  <a16:creationId xmlns:a16="http://schemas.microsoft.com/office/drawing/2014/main" id="{BC7C7D05-C2EF-4D93-80A2-FA08DAF1AE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4410" y="1958181"/>
              <a:ext cx="1397000" cy="302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Arrow: Right 8">
              <a:extLst>
                <a:ext uri="{FF2B5EF4-FFF2-40B4-BE49-F238E27FC236}">
                  <a16:creationId xmlns:a16="http://schemas.microsoft.com/office/drawing/2014/main" id="{5BF8178F-615B-43E2-B6C3-906398058C89}"/>
                </a:ext>
              </a:extLst>
            </p:cNvPr>
            <p:cNvSpPr/>
            <p:nvPr/>
          </p:nvSpPr>
          <p:spPr>
            <a:xfrm>
              <a:off x="8009523" y="3153570"/>
              <a:ext cx="889000" cy="708025"/>
            </a:xfrm>
            <a:prstGeom prst="righ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
          <p:nvSpPr>
            <p:cNvPr id="10" name="TextBox 6">
              <a:extLst>
                <a:ext uri="{FF2B5EF4-FFF2-40B4-BE49-F238E27FC236}">
                  <a16:creationId xmlns:a16="http://schemas.microsoft.com/office/drawing/2014/main" id="{02A922E1-D481-4C05-A74F-13E6FB5B77ED}"/>
                </a:ext>
              </a:extLst>
            </p:cNvPr>
            <p:cNvSpPr txBox="1">
              <a:spLocks noChangeArrowheads="1"/>
            </p:cNvSpPr>
            <p:nvPr/>
          </p:nvSpPr>
          <p:spPr bwMode="auto">
            <a:xfrm>
              <a:off x="6618873" y="5049045"/>
              <a:ext cx="11208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nSpc>
                  <a:spcPct val="100000"/>
                </a:lnSpc>
                <a:spcBef>
                  <a:spcPct val="0"/>
                </a:spcBef>
                <a:buFontTx/>
                <a:buNone/>
              </a:pPr>
              <a:r>
                <a:rPr lang="en-US" altLang="en-US" sz="3600" dirty="0">
                  <a:latin typeface="Calibri" panose="020F0502020204030204" pitchFamily="34" charset="0"/>
                </a:rPr>
                <a:t>2022</a:t>
              </a:r>
            </a:p>
          </p:txBody>
        </p:sp>
        <p:sp>
          <p:nvSpPr>
            <p:cNvPr id="11" name="TextBox 7">
              <a:extLst>
                <a:ext uri="{FF2B5EF4-FFF2-40B4-BE49-F238E27FC236}">
                  <a16:creationId xmlns:a16="http://schemas.microsoft.com/office/drawing/2014/main" id="{E9EC7959-EFD8-4AD1-9727-80799CB4FE09}"/>
                </a:ext>
              </a:extLst>
            </p:cNvPr>
            <p:cNvSpPr txBox="1">
              <a:spLocks noChangeArrowheads="1"/>
            </p:cNvSpPr>
            <p:nvPr/>
          </p:nvSpPr>
          <p:spPr bwMode="auto">
            <a:xfrm>
              <a:off x="9152523" y="5047457"/>
              <a:ext cx="11208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nSpc>
                  <a:spcPct val="100000"/>
                </a:lnSpc>
                <a:spcBef>
                  <a:spcPct val="0"/>
                </a:spcBef>
                <a:buFontTx/>
                <a:buNone/>
              </a:pPr>
              <a:r>
                <a:rPr lang="en-US" altLang="en-US" sz="3600" dirty="0">
                  <a:latin typeface="Calibri" panose="020F0502020204030204" pitchFamily="34" charset="0"/>
                </a:rPr>
                <a:t>2027</a:t>
              </a:r>
              <a:endParaRPr lang="en-US" altLang="en-US" sz="1800" dirty="0">
                <a:latin typeface="Calibri" panose="020F0502020204030204" pitchFamily="34" charset="0"/>
              </a:endParaRPr>
            </a:p>
          </p:txBody>
        </p:sp>
      </p:grpSp>
      <p:sp>
        <p:nvSpPr>
          <p:cNvPr id="14" name="Rectangle 13">
            <a:extLst>
              <a:ext uri="{FF2B5EF4-FFF2-40B4-BE49-F238E27FC236}">
                <a16:creationId xmlns:a16="http://schemas.microsoft.com/office/drawing/2014/main" id="{4ACD9A84-D19F-4F78-AFC8-05550C6BCFE5}"/>
              </a:ext>
            </a:extLst>
          </p:cNvPr>
          <p:cNvSpPr/>
          <p:nvPr/>
        </p:nvSpPr>
        <p:spPr>
          <a:xfrm>
            <a:off x="3655556" y="324225"/>
            <a:ext cx="4880888" cy="769441"/>
          </a:xfrm>
          <a:prstGeom prst="rect">
            <a:avLst/>
          </a:prstGeom>
        </p:spPr>
        <p:txBody>
          <a:bodyPr wrap="none">
            <a:spAutoFit/>
          </a:bodyPr>
          <a:lstStyle/>
          <a:p>
            <a:r>
              <a:rPr lang="en-US" sz="4400" dirty="0">
                <a:solidFill>
                  <a:schemeClr val="bg1"/>
                </a:solidFill>
                <a:latin typeface="Arial" panose="020B0604020202020204" pitchFamily="34" charset="0"/>
              </a:rPr>
              <a:t>6.2.3 CGP Permits</a:t>
            </a:r>
          </a:p>
        </p:txBody>
      </p:sp>
    </p:spTree>
    <p:extLst>
      <p:ext uri="{BB962C8B-B14F-4D97-AF65-F5344CB8AC3E}">
        <p14:creationId xmlns:p14="http://schemas.microsoft.com/office/powerpoint/2010/main" val="2774868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3">
            <a:extLst>
              <a:ext uri="{FF2B5EF4-FFF2-40B4-BE49-F238E27FC236}">
                <a16:creationId xmlns:a16="http://schemas.microsoft.com/office/drawing/2014/main" id="{EEE7E4EC-315D-4A22-A09D-050809C91D0E}"/>
              </a:ext>
            </a:extLst>
          </p:cNvPr>
          <p:cNvSpPr txBox="1">
            <a:spLocks noChangeArrowheads="1"/>
          </p:cNvSpPr>
          <p:nvPr/>
        </p:nvSpPr>
        <p:spPr bwMode="auto">
          <a:xfrm>
            <a:off x="163417" y="1744118"/>
            <a:ext cx="11865166"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Calibri" panose="020F0502020204030204" pitchFamily="34" charset="0"/>
              </a:defRPr>
            </a:lvl1pPr>
            <a:lvl2pPr marL="914400" indent="-45720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en-US" altLang="en-US" sz="2200" dirty="0">
                <a:latin typeface="Arial" panose="020B0604020202020204" pitchFamily="34" charset="0"/>
                <a:cs typeface="Arial" panose="020B0604020202020204" pitchFamily="34" charset="0"/>
              </a:rPr>
              <a:t>Develop and implement a SWPPP</a:t>
            </a:r>
          </a:p>
          <a:p>
            <a:pPr>
              <a:buFont typeface="Arial" panose="020B0604020202020204" pitchFamily="34" charset="0"/>
              <a:buChar char="•"/>
            </a:pPr>
            <a:r>
              <a:rPr lang="en-US" altLang="en-US" sz="2200" dirty="0">
                <a:latin typeface="Arial" panose="020B0604020202020204" pitchFamily="34" charset="0"/>
                <a:cs typeface="Arial" panose="020B0604020202020204" pitchFamily="34" charset="0"/>
              </a:rPr>
              <a:t>Post a copy  of the NOI or the Acknowledgement Letter onsite</a:t>
            </a:r>
          </a:p>
          <a:p>
            <a:pPr>
              <a:buFont typeface="Arial" panose="020B0604020202020204" pitchFamily="34" charset="0"/>
              <a:buChar char="•"/>
            </a:pPr>
            <a:r>
              <a:rPr lang="en-US" altLang="en-US" sz="2200" dirty="0">
                <a:latin typeface="Arial" panose="020B0604020202020204" pitchFamily="34" charset="0"/>
                <a:cs typeface="Arial" panose="020B0604020202020204" pitchFamily="34" charset="0"/>
              </a:rPr>
              <a:t>Conduct inspections every seven calendar days (not working days) and after every half inch or greater rain event within 24 hours</a:t>
            </a:r>
          </a:p>
          <a:p>
            <a:pPr>
              <a:buFont typeface="Arial" panose="020B0604020202020204" pitchFamily="34" charset="0"/>
              <a:buChar char="•"/>
            </a:pPr>
            <a:r>
              <a:rPr lang="en-US" altLang="en-US" sz="2200" dirty="0">
                <a:latin typeface="Arial" panose="020B0604020202020204" pitchFamily="34" charset="0"/>
                <a:cs typeface="Arial" panose="020B0604020202020204" pitchFamily="34" charset="0"/>
              </a:rPr>
              <a:t>Keep all records at the construction site or at an appropriate alternate location as specified in the NOI – but this must be clear!</a:t>
            </a:r>
          </a:p>
          <a:p>
            <a:pPr>
              <a:buFont typeface="Arial" panose="020B0604020202020204" pitchFamily="34" charset="0"/>
              <a:buChar char="•"/>
            </a:pPr>
            <a:r>
              <a:rPr lang="en-US" altLang="en-US" sz="2200" dirty="0">
                <a:latin typeface="Arial" panose="020B0604020202020204" pitchFamily="34" charset="0"/>
                <a:cs typeface="Arial" panose="020B0604020202020204" pitchFamily="34" charset="0"/>
              </a:rPr>
              <a:t>Must maintain a site log (notebook or electronic computer file folder) </a:t>
            </a:r>
          </a:p>
          <a:p>
            <a:pPr lvl="1">
              <a:buFont typeface="Arial" panose="020B0604020202020204" pitchFamily="34" charset="0"/>
              <a:buChar char="•"/>
            </a:pPr>
            <a:r>
              <a:rPr lang="en-US" altLang="en-US" sz="2200" dirty="0">
                <a:latin typeface="Arial" panose="020B0604020202020204" pitchFamily="34" charset="0"/>
                <a:cs typeface="Arial" panose="020B0604020202020204" pitchFamily="34" charset="0"/>
              </a:rPr>
              <a:t>Containing copies of the NOI, the Acknowledgement Letter, SWPPP, all inspections, records, and all notifications to or from DEP</a:t>
            </a:r>
          </a:p>
          <a:p>
            <a:pPr>
              <a:buFont typeface="Arial" panose="020B0604020202020204" pitchFamily="34" charset="0"/>
              <a:buChar char="•"/>
            </a:pPr>
            <a:r>
              <a:rPr lang="en-US" altLang="en-US" sz="2200" dirty="0">
                <a:latin typeface="Arial" panose="020B0604020202020204" pitchFamily="34" charset="0"/>
                <a:cs typeface="Arial" panose="020B0604020202020204" pitchFamily="34" charset="0"/>
              </a:rPr>
              <a:t>Retain records for three years from the date the Notice of Termination (NOT) is submitted</a:t>
            </a:r>
          </a:p>
          <a:p>
            <a:pPr>
              <a:buFont typeface="Arial" panose="020B0604020202020204" pitchFamily="34" charset="0"/>
              <a:buChar char="•"/>
            </a:pPr>
            <a:r>
              <a:rPr lang="en-US" altLang="en-US" sz="2200" dirty="0">
                <a:latin typeface="Arial" panose="020B0604020202020204" pitchFamily="34" charset="0"/>
                <a:cs typeface="Arial" panose="020B0604020202020204" pitchFamily="34" charset="0"/>
              </a:rPr>
              <a:t>Submit a NOT only when the site has reached final stabilization of 70% or better (or after a new Operator obtains coverage).</a:t>
            </a:r>
          </a:p>
        </p:txBody>
      </p:sp>
      <p:sp>
        <p:nvSpPr>
          <p:cNvPr id="6" name="Rectangle 5">
            <a:extLst>
              <a:ext uri="{FF2B5EF4-FFF2-40B4-BE49-F238E27FC236}">
                <a16:creationId xmlns:a16="http://schemas.microsoft.com/office/drawing/2014/main" id="{0C188BC6-7826-49DB-B2A7-12C87A11D984}"/>
              </a:ext>
            </a:extLst>
          </p:cNvPr>
          <p:cNvSpPr/>
          <p:nvPr/>
        </p:nvSpPr>
        <p:spPr>
          <a:xfrm>
            <a:off x="2525437" y="291499"/>
            <a:ext cx="7141122" cy="769441"/>
          </a:xfrm>
          <a:prstGeom prst="rect">
            <a:avLst/>
          </a:prstGeom>
        </p:spPr>
        <p:txBody>
          <a:bodyPr wrap="none">
            <a:spAutoFit/>
          </a:bodyPr>
          <a:lstStyle/>
          <a:p>
            <a:r>
              <a:rPr lang="en-US" sz="4400" dirty="0">
                <a:solidFill>
                  <a:schemeClr val="bg1"/>
                </a:solidFill>
                <a:latin typeface="Arial" panose="020B0604020202020204" pitchFamily="34" charset="0"/>
              </a:rPr>
              <a:t>6.3 Key CGP Requirements</a:t>
            </a:r>
          </a:p>
        </p:txBody>
      </p:sp>
    </p:spTree>
    <p:extLst>
      <p:ext uri="{BB962C8B-B14F-4D97-AF65-F5344CB8AC3E}">
        <p14:creationId xmlns:p14="http://schemas.microsoft.com/office/powerpoint/2010/main" val="8673706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8419" y="1253142"/>
            <a:ext cx="4733581" cy="56048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a:extLst>
              <a:ext uri="{FF2B5EF4-FFF2-40B4-BE49-F238E27FC236}">
                <a16:creationId xmlns:a16="http://schemas.microsoft.com/office/drawing/2014/main" id="{1D4015AB-DCDC-49BE-8994-7EBDEBFCB5AA}"/>
              </a:ext>
            </a:extLst>
          </p:cNvPr>
          <p:cNvSpPr txBox="1"/>
          <p:nvPr/>
        </p:nvSpPr>
        <p:spPr>
          <a:xfrm>
            <a:off x="121187" y="1875803"/>
            <a:ext cx="7480452" cy="2954655"/>
          </a:xfrm>
          <a:prstGeom prst="rect">
            <a:avLst/>
          </a:prstGeom>
          <a:noFill/>
        </p:spPr>
        <p:txBody>
          <a:bodyPr wrap="square">
            <a:spAutoFit/>
          </a:bodyPr>
          <a:lstStyle/>
          <a:p>
            <a:pPr>
              <a:spcAft>
                <a:spcPts val="1200"/>
              </a:spcAft>
              <a:defRPr/>
            </a:pPr>
            <a:r>
              <a:rPr lang="en-US" sz="2600" b="1" dirty="0">
                <a:latin typeface="Arial" panose="020B0604020202020204" pitchFamily="34" charset="0"/>
                <a:cs typeface="Arial" pitchFamily="34" charset="0"/>
              </a:rPr>
              <a:t>Permit specifically does not allow you to:</a:t>
            </a:r>
          </a:p>
          <a:p>
            <a:pPr marL="457200" indent="-457200">
              <a:spcAft>
                <a:spcPts val="1200"/>
              </a:spcAft>
              <a:buFont typeface="Arial" panose="020B0604020202020204" pitchFamily="34" charset="0"/>
              <a:buChar char="•"/>
              <a:defRPr/>
            </a:pPr>
            <a:r>
              <a:rPr lang="en-US" sz="2600" dirty="0">
                <a:latin typeface="Arial" panose="020B0604020202020204" pitchFamily="34" charset="0"/>
                <a:cs typeface="Arial" pitchFamily="34" charset="0"/>
              </a:rPr>
              <a:t>Cause or contribute to a violation of surface water quality standards (CGP 1.5.1)</a:t>
            </a:r>
          </a:p>
          <a:p>
            <a:pPr marL="457200" indent="-457200">
              <a:spcAft>
                <a:spcPts val="1200"/>
              </a:spcAft>
              <a:buFont typeface="Arial" panose="020B0604020202020204" pitchFamily="34" charset="0"/>
              <a:buChar char="•"/>
              <a:defRPr/>
            </a:pPr>
            <a:endParaRPr lang="en-US" sz="2600" dirty="0">
              <a:latin typeface="Arial" panose="020B0604020202020204" pitchFamily="34" charset="0"/>
              <a:cs typeface="Arial" pitchFamily="34" charset="0"/>
            </a:endParaRPr>
          </a:p>
          <a:p>
            <a:pPr marL="457200" indent="-457200">
              <a:spcAft>
                <a:spcPts val="1200"/>
              </a:spcAft>
              <a:buFont typeface="Arial" panose="020B0604020202020204" pitchFamily="34" charset="0"/>
              <a:buChar char="•"/>
              <a:defRPr/>
            </a:pPr>
            <a:r>
              <a:rPr lang="en-US" sz="2600" dirty="0">
                <a:latin typeface="Arial" panose="020B0604020202020204" pitchFamily="34" charset="0"/>
                <a:cs typeface="Arial" pitchFamily="34" charset="0"/>
              </a:rPr>
              <a:t>Discharge stormwater mixed with non-stormwater sources (CGP 1.5.4)</a:t>
            </a:r>
          </a:p>
        </p:txBody>
      </p:sp>
      <p:sp>
        <p:nvSpPr>
          <p:cNvPr id="8" name="Rectangle 7">
            <a:extLst>
              <a:ext uri="{FF2B5EF4-FFF2-40B4-BE49-F238E27FC236}">
                <a16:creationId xmlns:a16="http://schemas.microsoft.com/office/drawing/2014/main" id="{A12C9A88-CF3B-4E3A-8278-4215A5441BA6}"/>
              </a:ext>
            </a:extLst>
          </p:cNvPr>
          <p:cNvSpPr/>
          <p:nvPr/>
        </p:nvSpPr>
        <p:spPr>
          <a:xfrm>
            <a:off x="2525437" y="291499"/>
            <a:ext cx="7141122" cy="769441"/>
          </a:xfrm>
          <a:prstGeom prst="rect">
            <a:avLst/>
          </a:prstGeom>
        </p:spPr>
        <p:txBody>
          <a:bodyPr wrap="none">
            <a:spAutoFit/>
          </a:bodyPr>
          <a:lstStyle/>
          <a:p>
            <a:r>
              <a:rPr lang="en-US" sz="4400" dirty="0">
                <a:solidFill>
                  <a:schemeClr val="bg1"/>
                </a:solidFill>
                <a:latin typeface="Arial" panose="020B0604020202020204" pitchFamily="34" charset="0"/>
              </a:rPr>
              <a:t>6.3 Key CGP Requirements</a:t>
            </a:r>
          </a:p>
        </p:txBody>
      </p:sp>
    </p:spTree>
    <p:extLst>
      <p:ext uri="{BB962C8B-B14F-4D97-AF65-F5344CB8AC3E}">
        <p14:creationId xmlns:p14="http://schemas.microsoft.com/office/powerpoint/2010/main" val="1347716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3">
            <a:extLst>
              <a:ext uri="{FF2B5EF4-FFF2-40B4-BE49-F238E27FC236}">
                <a16:creationId xmlns:a16="http://schemas.microsoft.com/office/drawing/2014/main" id="{DFEA7F67-9C96-496F-82E7-151BCD06825C}"/>
              </a:ext>
            </a:extLst>
          </p:cNvPr>
          <p:cNvSpPr txBox="1">
            <a:spLocks noChangeArrowheads="1"/>
          </p:cNvSpPr>
          <p:nvPr/>
        </p:nvSpPr>
        <p:spPr bwMode="auto">
          <a:xfrm>
            <a:off x="65204" y="1721335"/>
            <a:ext cx="9002575"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2600" dirty="0">
                <a:latin typeface="Arial" panose="020B0604020202020204" pitchFamily="34" charset="0"/>
                <a:cs typeface="Arial" panose="020B0604020202020204" pitchFamily="34" charset="0"/>
              </a:rPr>
              <a:t>You must post </a:t>
            </a:r>
            <a:r>
              <a:rPr lang="en-US" altLang="en-US" sz="2600" u="sng" dirty="0">
                <a:latin typeface="Arial" panose="020B0604020202020204" pitchFamily="34" charset="0"/>
                <a:cs typeface="Arial" panose="020B0604020202020204" pitchFamily="34" charset="0"/>
              </a:rPr>
              <a:t>a copy </a:t>
            </a:r>
            <a:r>
              <a:rPr lang="en-US" altLang="en-US" sz="2600" dirty="0">
                <a:latin typeface="Arial" panose="020B0604020202020204" pitchFamily="34" charset="0"/>
                <a:cs typeface="Arial" panose="020B0604020202020204" pitchFamily="34" charset="0"/>
              </a:rPr>
              <a:t>of the NOI or acknowledgment letter at the construction site in a prominent place for public viewing such as alongside a building permit.</a:t>
            </a:r>
          </a:p>
        </p:txBody>
      </p:sp>
      <p:pic>
        <p:nvPicPr>
          <p:cNvPr id="14" name="Picture 2">
            <a:extLst>
              <a:ext uri="{FF2B5EF4-FFF2-40B4-BE49-F238E27FC236}">
                <a16:creationId xmlns:a16="http://schemas.microsoft.com/office/drawing/2014/main" id="{0A9D1DCE-72C5-4001-B94C-8A0E0A1A89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2394"/>
          <a:stretch/>
        </p:blipFill>
        <p:spPr bwMode="auto">
          <a:xfrm>
            <a:off x="9132983" y="1412863"/>
            <a:ext cx="2746809" cy="2978184"/>
          </a:xfrm>
          <a:prstGeom prst="ellipse">
            <a:avLst/>
          </a:prstGeom>
          <a:ln w="63500" cap="rnd">
            <a:solidFill>
              <a:srgbClr val="00206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pic>
        <p:nvPicPr>
          <p:cNvPr id="8" name="Picture 7" descr="Inspector with construction box.jpg">
            <a:extLst>
              <a:ext uri="{FF2B5EF4-FFF2-40B4-BE49-F238E27FC236}">
                <a16:creationId xmlns:a16="http://schemas.microsoft.com/office/drawing/2014/main" id="{E1AACE58-DB6C-A14A-B2C8-070EA35C61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7765" y="3412238"/>
            <a:ext cx="4584810" cy="3438607"/>
          </a:xfrm>
          <a:prstGeom prst="rect">
            <a:avLst/>
          </a:prstGeom>
        </p:spPr>
      </p:pic>
      <p:sp>
        <p:nvSpPr>
          <p:cNvPr id="7" name="Rectangle 6">
            <a:extLst>
              <a:ext uri="{FF2B5EF4-FFF2-40B4-BE49-F238E27FC236}">
                <a16:creationId xmlns:a16="http://schemas.microsoft.com/office/drawing/2014/main" id="{44F2C33F-6D28-459C-939D-A67F64FACA98}"/>
              </a:ext>
            </a:extLst>
          </p:cNvPr>
          <p:cNvSpPr/>
          <p:nvPr/>
        </p:nvSpPr>
        <p:spPr>
          <a:xfrm>
            <a:off x="2525437" y="291499"/>
            <a:ext cx="7141122" cy="769441"/>
          </a:xfrm>
          <a:prstGeom prst="rect">
            <a:avLst/>
          </a:prstGeom>
        </p:spPr>
        <p:txBody>
          <a:bodyPr wrap="none">
            <a:spAutoFit/>
          </a:bodyPr>
          <a:lstStyle/>
          <a:p>
            <a:r>
              <a:rPr lang="en-US" sz="4400" dirty="0">
                <a:solidFill>
                  <a:schemeClr val="bg1"/>
                </a:solidFill>
                <a:latin typeface="Arial" panose="020B0604020202020204" pitchFamily="34" charset="0"/>
              </a:rPr>
              <a:t>6.3 Key CGP Requirements</a:t>
            </a:r>
          </a:p>
        </p:txBody>
      </p:sp>
    </p:spTree>
    <p:extLst>
      <p:ext uri="{BB962C8B-B14F-4D97-AF65-F5344CB8AC3E}">
        <p14:creationId xmlns:p14="http://schemas.microsoft.com/office/powerpoint/2010/main" val="38446985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3">
            <a:extLst>
              <a:ext uri="{FF2B5EF4-FFF2-40B4-BE49-F238E27FC236}">
                <a16:creationId xmlns:a16="http://schemas.microsoft.com/office/drawing/2014/main" id="{6FF58F90-5C72-46CE-9A09-5FA0115EC099}"/>
              </a:ext>
            </a:extLst>
          </p:cNvPr>
          <p:cNvSpPr txBox="1">
            <a:spLocks noChangeArrowheads="1"/>
          </p:cNvSpPr>
          <p:nvPr/>
        </p:nvSpPr>
        <p:spPr bwMode="auto">
          <a:xfrm>
            <a:off x="121187" y="1752126"/>
            <a:ext cx="7998244"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a:defRPr>
                <a:solidFill>
                  <a:schemeClr val="tx1"/>
                </a:solidFill>
                <a:latin typeface="Calibri" panose="020F0502020204030204" pitchFamily="34" charset="0"/>
              </a:defRPr>
            </a:lvl1pPr>
            <a:lvl2pPr marL="914400" indent="-45720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342900" indent="-342900">
              <a:buFont typeface="Arial" panose="020B0604020202020204" pitchFamily="34" charset="0"/>
              <a:buChar char="•"/>
            </a:pPr>
            <a:r>
              <a:rPr lang="en-US" altLang="en-US" sz="2800" b="1" dirty="0">
                <a:latin typeface="Arial" panose="020B0604020202020204" pitchFamily="34" charset="0"/>
                <a:cs typeface="Arial" panose="020B0604020202020204" pitchFamily="34" charset="0"/>
              </a:rPr>
              <a:t>Allowable Non-Stormwater Discharges:</a:t>
            </a:r>
          </a:p>
          <a:p>
            <a:pPr lvl="1">
              <a:buFont typeface="Arial" panose="020B0604020202020204" pitchFamily="34" charset="0"/>
              <a:buChar char="•"/>
            </a:pPr>
            <a:r>
              <a:rPr lang="en-US" altLang="en-US" sz="2800" dirty="0">
                <a:latin typeface="Arial" panose="020B0604020202020204" pitchFamily="34" charset="0"/>
                <a:cs typeface="Arial" panose="020B0604020202020204" pitchFamily="34" charset="0"/>
              </a:rPr>
              <a:t>Waters without detergents used to spray off loose solids from vehicles.  </a:t>
            </a:r>
          </a:p>
          <a:p>
            <a:pPr lvl="1">
              <a:buFont typeface="Arial" panose="020B0604020202020204" pitchFamily="34" charset="0"/>
              <a:buChar char="•"/>
            </a:pPr>
            <a:r>
              <a:rPr lang="en-US" altLang="en-US" sz="2800" dirty="0">
                <a:latin typeface="Arial" panose="020B0604020202020204" pitchFamily="34" charset="0"/>
                <a:cs typeface="Arial" panose="020B0604020202020204" pitchFamily="34" charset="0"/>
              </a:rPr>
              <a:t>Waters used to control dust.</a:t>
            </a:r>
          </a:p>
          <a:p>
            <a:pPr lvl="1">
              <a:buFont typeface="Arial" panose="020B0604020202020204" pitchFamily="34" charset="0"/>
              <a:buChar char="•"/>
            </a:pPr>
            <a:r>
              <a:rPr lang="en-US" altLang="en-US" sz="2800" dirty="0">
                <a:latin typeface="Arial" panose="020B0604020202020204" pitchFamily="34" charset="0"/>
                <a:cs typeface="Arial" panose="020B0604020202020204" pitchFamily="34" charset="0"/>
              </a:rPr>
              <a:t>Non-contaminated groundwater associated with dewatering. </a:t>
            </a:r>
          </a:p>
          <a:p>
            <a:pPr lvl="1">
              <a:buFont typeface="Arial" panose="020B0604020202020204" pitchFamily="34" charset="0"/>
              <a:buChar char="•"/>
            </a:pPr>
            <a:endParaRPr lang="en-US" altLang="en-US" sz="2800" dirty="0">
              <a:latin typeface="Arial" panose="020B0604020202020204" pitchFamily="34" charset="0"/>
              <a:cs typeface="Arial" panose="020B0604020202020204" pitchFamily="34" charset="0"/>
            </a:endParaRPr>
          </a:p>
          <a:p>
            <a:pPr marL="457200" lvl="1" indent="0"/>
            <a:r>
              <a:rPr lang="en-US" altLang="en-US" sz="2800" dirty="0">
                <a:latin typeface="Arial" panose="020B0604020202020204" pitchFamily="34" charset="0"/>
                <a:cs typeface="Arial" panose="020B0604020202020204" pitchFamily="34" charset="0"/>
              </a:rPr>
              <a:t>Remember, these discharges must also be turbidity / pollutant free before leaving a site!</a:t>
            </a:r>
          </a:p>
        </p:txBody>
      </p:sp>
      <p:pic>
        <p:nvPicPr>
          <p:cNvPr id="14" name="Picture 6">
            <a:extLst>
              <a:ext uri="{FF2B5EF4-FFF2-40B4-BE49-F238E27FC236}">
                <a16:creationId xmlns:a16="http://schemas.microsoft.com/office/drawing/2014/main" id="{4A8B3A68-626C-4D3E-ACE3-B68A0688177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930"/>
          <a:stretch/>
        </p:blipFill>
        <p:spPr bwMode="auto">
          <a:xfrm>
            <a:off x="8239125" y="1752126"/>
            <a:ext cx="3952875" cy="458946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7E1321D1-EB3B-4A99-82EA-894621317217}"/>
              </a:ext>
            </a:extLst>
          </p:cNvPr>
          <p:cNvSpPr/>
          <p:nvPr/>
        </p:nvSpPr>
        <p:spPr>
          <a:xfrm>
            <a:off x="2525437" y="291499"/>
            <a:ext cx="7141122" cy="769441"/>
          </a:xfrm>
          <a:prstGeom prst="rect">
            <a:avLst/>
          </a:prstGeom>
        </p:spPr>
        <p:txBody>
          <a:bodyPr wrap="none">
            <a:spAutoFit/>
          </a:bodyPr>
          <a:lstStyle/>
          <a:p>
            <a:r>
              <a:rPr lang="en-US" sz="4400" dirty="0">
                <a:solidFill>
                  <a:schemeClr val="bg1"/>
                </a:solidFill>
                <a:latin typeface="Arial" panose="020B0604020202020204" pitchFamily="34" charset="0"/>
              </a:rPr>
              <a:t>6.3 Key CGP Requirements</a:t>
            </a:r>
          </a:p>
        </p:txBody>
      </p:sp>
    </p:spTree>
    <p:extLst>
      <p:ext uri="{BB962C8B-B14F-4D97-AF65-F5344CB8AC3E}">
        <p14:creationId xmlns:p14="http://schemas.microsoft.com/office/powerpoint/2010/main" val="9916984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a:extLst>
              <a:ext uri="{FF2B5EF4-FFF2-40B4-BE49-F238E27FC236}">
                <a16:creationId xmlns:a16="http://schemas.microsoft.com/office/drawing/2014/main" id="{28592EA9-4DFE-4FA4-91F4-A76851C560B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92213" y="1966579"/>
            <a:ext cx="3899787" cy="2924840"/>
          </a:xfrm>
          <a:prstGeom prst="snip2DiagRect">
            <a:avLst/>
          </a:prstGeom>
          <a:solidFill>
            <a:srgbClr val="FFFFFF">
              <a:shade val="85000"/>
            </a:srgbClr>
          </a:solidFill>
          <a:ln w="88900" cap="sq">
            <a:solidFill>
              <a:srgbClr val="00206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8" name="TextBox 3">
            <a:extLst>
              <a:ext uri="{FF2B5EF4-FFF2-40B4-BE49-F238E27FC236}">
                <a16:creationId xmlns:a16="http://schemas.microsoft.com/office/drawing/2014/main" id="{12D50E4D-C4AC-4101-A6DA-C0BDDC212ABA}"/>
              </a:ext>
            </a:extLst>
          </p:cNvPr>
          <p:cNvSpPr txBox="1">
            <a:spLocks noChangeArrowheads="1"/>
          </p:cNvSpPr>
          <p:nvPr/>
        </p:nvSpPr>
        <p:spPr bwMode="auto">
          <a:xfrm>
            <a:off x="179943" y="1690061"/>
            <a:ext cx="7961522"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Calibri" panose="020F0502020204030204" pitchFamily="34" charset="0"/>
              </a:defRPr>
            </a:lvl1pPr>
            <a:lvl2pPr marL="914400" indent="-457200">
              <a:defRPr>
                <a:solidFill>
                  <a:schemeClr val="tx1"/>
                </a:solidFill>
                <a:latin typeface="Calibri" panose="020F0502020204030204" pitchFamily="34" charset="0"/>
              </a:defRPr>
            </a:lvl2pPr>
            <a:lvl3pPr marL="1371600" indent="-4572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en-US" altLang="en-US" sz="2200" b="1" dirty="0">
                <a:latin typeface="Arial" panose="020B0604020202020204" pitchFamily="34" charset="0"/>
                <a:cs typeface="Arial" panose="020B0604020202020204" pitchFamily="34" charset="0"/>
              </a:rPr>
              <a:t>Groundwater Dewatering is Covered Under Your CGP:</a:t>
            </a:r>
          </a:p>
          <a:p>
            <a:pPr lvl="1">
              <a:buFont typeface="Arial" panose="020B0604020202020204" pitchFamily="34" charset="0"/>
              <a:buChar char="•"/>
            </a:pPr>
            <a:r>
              <a:rPr lang="en-US" altLang="en-US" sz="2200" dirty="0">
                <a:latin typeface="Arial" panose="020B0604020202020204" pitchFamily="34" charset="0"/>
                <a:cs typeface="Arial" panose="020B0604020202020204" pitchFamily="34" charset="0"/>
              </a:rPr>
              <a:t>CGP authorizes the discharge of uncontaminated ground water.  </a:t>
            </a:r>
          </a:p>
          <a:p>
            <a:pPr lvl="1">
              <a:buFont typeface="Arial" panose="020B0604020202020204" pitchFamily="34" charset="0"/>
              <a:buChar char="•"/>
            </a:pPr>
            <a:r>
              <a:rPr lang="en-US" altLang="en-US" sz="2200" dirty="0">
                <a:latin typeface="Arial" panose="020B0604020202020204" pitchFamily="34" charset="0"/>
                <a:cs typeface="Arial" panose="020B0604020202020204" pitchFamily="34" charset="0"/>
              </a:rPr>
              <a:t>An uncontaminated site must meet the following conditions: </a:t>
            </a:r>
          </a:p>
          <a:p>
            <a:pPr lvl="2">
              <a:buFont typeface="Arial" panose="020B0604020202020204" pitchFamily="34" charset="0"/>
              <a:buChar char="•"/>
            </a:pPr>
            <a:r>
              <a:rPr lang="en-US" altLang="en-US" sz="2200" dirty="0">
                <a:latin typeface="Arial" panose="020B0604020202020204" pitchFamily="34" charset="0"/>
                <a:cs typeface="Arial" panose="020B0604020202020204" pitchFamily="34" charset="0"/>
              </a:rPr>
              <a:t>Not a contaminated site and no identified contaminated site within 500 feet.</a:t>
            </a:r>
          </a:p>
          <a:p>
            <a:pPr lvl="2">
              <a:buFont typeface="Arial" panose="020B0604020202020204" pitchFamily="34" charset="0"/>
              <a:buChar char="•"/>
            </a:pPr>
            <a:r>
              <a:rPr lang="en-US" altLang="en-US" sz="2200" dirty="0">
                <a:latin typeface="Arial" panose="020B0604020202020204" pitchFamily="34" charset="0"/>
                <a:cs typeface="Arial" panose="020B0604020202020204" pitchFamily="34" charset="0"/>
              </a:rPr>
              <a:t>Contaminated site, but DEP documentation confirms remediated.</a:t>
            </a:r>
          </a:p>
        </p:txBody>
      </p:sp>
      <p:sp>
        <p:nvSpPr>
          <p:cNvPr id="7" name="Rectangle 6">
            <a:extLst>
              <a:ext uri="{FF2B5EF4-FFF2-40B4-BE49-F238E27FC236}">
                <a16:creationId xmlns:a16="http://schemas.microsoft.com/office/drawing/2014/main" id="{8B6E741A-5F69-420E-909F-B15D87AA03E9}"/>
              </a:ext>
            </a:extLst>
          </p:cNvPr>
          <p:cNvSpPr/>
          <p:nvPr/>
        </p:nvSpPr>
        <p:spPr>
          <a:xfrm>
            <a:off x="2525437" y="291499"/>
            <a:ext cx="7141122" cy="769441"/>
          </a:xfrm>
          <a:prstGeom prst="rect">
            <a:avLst/>
          </a:prstGeom>
        </p:spPr>
        <p:txBody>
          <a:bodyPr wrap="none">
            <a:spAutoFit/>
          </a:bodyPr>
          <a:lstStyle/>
          <a:p>
            <a:r>
              <a:rPr lang="en-US" sz="4400" dirty="0">
                <a:solidFill>
                  <a:schemeClr val="bg1"/>
                </a:solidFill>
                <a:latin typeface="Arial" panose="020B0604020202020204" pitchFamily="34" charset="0"/>
              </a:rPr>
              <a:t>6.3 Key CGP Requirements</a:t>
            </a:r>
          </a:p>
        </p:txBody>
      </p:sp>
    </p:spTree>
    <p:extLst>
      <p:ext uri="{BB962C8B-B14F-4D97-AF65-F5344CB8AC3E}">
        <p14:creationId xmlns:p14="http://schemas.microsoft.com/office/powerpoint/2010/main" val="11794251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875" y="1707614"/>
            <a:ext cx="3564707" cy="4504918"/>
          </a:xfrm>
          <a:prstGeom prst="rect">
            <a:avLst/>
          </a:prstGeom>
          <a:noFill/>
          <a:ln>
            <a:noFill/>
          </a:ln>
          <a:effectLst/>
        </p:spPr>
      </p:pic>
      <p:sp>
        <p:nvSpPr>
          <p:cNvPr id="15" name="TextBox 3">
            <a:extLst>
              <a:ext uri="{FF2B5EF4-FFF2-40B4-BE49-F238E27FC236}">
                <a16:creationId xmlns:a16="http://schemas.microsoft.com/office/drawing/2014/main" id="{709D9DA1-5537-487F-ADB5-EA4DBA17D2B6}"/>
              </a:ext>
            </a:extLst>
          </p:cNvPr>
          <p:cNvSpPr txBox="1">
            <a:spLocks noChangeArrowheads="1"/>
          </p:cNvSpPr>
          <p:nvPr/>
        </p:nvSpPr>
        <p:spPr bwMode="auto">
          <a:xfrm>
            <a:off x="3700582" y="1707614"/>
            <a:ext cx="8086380"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Calibri" panose="020F0502020204030204" pitchFamily="34" charset="0"/>
              </a:defRPr>
            </a:lvl1pPr>
            <a:lvl2pPr marL="914400" indent="-45720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indent="0">
              <a:spcAft>
                <a:spcPts val="1200"/>
              </a:spcAft>
            </a:pPr>
            <a:r>
              <a:rPr lang="en-US" altLang="en-US" sz="2400" b="1" dirty="0">
                <a:latin typeface="Arial" panose="020B0604020202020204" pitchFamily="34" charset="0"/>
                <a:cs typeface="Arial" panose="020B0604020202020204" pitchFamily="34" charset="0"/>
              </a:rPr>
              <a:t>Groundwater Dewatering is Covered Under Your CGP:</a:t>
            </a:r>
          </a:p>
          <a:p>
            <a:pPr marL="0" indent="0">
              <a:spcAft>
                <a:spcPts val="1200"/>
              </a:spcAft>
            </a:pPr>
            <a:endParaRPr lang="en-US" altLang="en-US" sz="2400" b="1" dirty="0">
              <a:latin typeface="Arial" panose="020B0604020202020204" pitchFamily="34" charset="0"/>
              <a:cs typeface="Arial" panose="020B0604020202020204" pitchFamily="34" charset="0"/>
            </a:endParaRPr>
          </a:p>
          <a:p>
            <a:pPr lvl="1">
              <a:spcAft>
                <a:spcPts val="1200"/>
              </a:spcAft>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Appropriate dewatering BMPs shall be implemented to ensure that discharges from dewatering operations do not cause or contribute to violations of water quality standards.  </a:t>
            </a:r>
          </a:p>
          <a:p>
            <a:pPr lvl="1">
              <a:spcAft>
                <a:spcPts val="1200"/>
              </a:spcAft>
              <a:buFont typeface="Arial" panose="020B0604020202020204" pitchFamily="34" charset="0"/>
              <a:buChar char="•"/>
            </a:pPr>
            <a:endParaRPr lang="en-US" altLang="en-US" sz="2400" dirty="0">
              <a:latin typeface="Arial" panose="020B0604020202020204" pitchFamily="34" charset="0"/>
              <a:cs typeface="Arial" panose="020B0604020202020204" pitchFamily="34" charset="0"/>
            </a:endParaRPr>
          </a:p>
          <a:p>
            <a:pPr lvl="1">
              <a:spcAft>
                <a:spcPts val="1200"/>
              </a:spcAft>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BMPs must be included in the Dewatering Section of the SWPPP.</a:t>
            </a:r>
          </a:p>
        </p:txBody>
      </p:sp>
      <p:sp>
        <p:nvSpPr>
          <p:cNvPr id="8" name="Rectangle 7">
            <a:extLst>
              <a:ext uri="{FF2B5EF4-FFF2-40B4-BE49-F238E27FC236}">
                <a16:creationId xmlns:a16="http://schemas.microsoft.com/office/drawing/2014/main" id="{8762B74B-5D90-4E6B-8327-C2E864200C57}"/>
              </a:ext>
            </a:extLst>
          </p:cNvPr>
          <p:cNvSpPr/>
          <p:nvPr/>
        </p:nvSpPr>
        <p:spPr>
          <a:xfrm>
            <a:off x="2525437" y="291499"/>
            <a:ext cx="7141122" cy="769441"/>
          </a:xfrm>
          <a:prstGeom prst="rect">
            <a:avLst/>
          </a:prstGeom>
        </p:spPr>
        <p:txBody>
          <a:bodyPr wrap="none">
            <a:spAutoFit/>
          </a:bodyPr>
          <a:lstStyle/>
          <a:p>
            <a:r>
              <a:rPr lang="en-US" sz="4400" dirty="0">
                <a:solidFill>
                  <a:schemeClr val="bg1"/>
                </a:solidFill>
                <a:latin typeface="Arial" panose="020B0604020202020204" pitchFamily="34" charset="0"/>
              </a:rPr>
              <a:t>6.3 Key CGP Requirements</a:t>
            </a:r>
          </a:p>
        </p:txBody>
      </p:sp>
    </p:spTree>
    <p:extLst>
      <p:ext uri="{BB962C8B-B14F-4D97-AF65-F5344CB8AC3E}">
        <p14:creationId xmlns:p14="http://schemas.microsoft.com/office/powerpoint/2010/main" val="18177031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39770" y="1752125"/>
            <a:ext cx="3753078" cy="3577703"/>
          </a:xfrm>
          <a:prstGeom prst="rect">
            <a:avLst/>
          </a:prstGeom>
          <a:noFill/>
          <a:ln>
            <a:noFill/>
          </a:ln>
          <a:effectLst/>
        </p:spPr>
      </p:pic>
      <p:sp>
        <p:nvSpPr>
          <p:cNvPr id="15" name="TextBox 3">
            <a:extLst>
              <a:ext uri="{FF2B5EF4-FFF2-40B4-BE49-F238E27FC236}">
                <a16:creationId xmlns:a16="http://schemas.microsoft.com/office/drawing/2014/main" id="{30C6B47A-F4BD-41D5-A77E-A0F89E6D2FC9}"/>
              </a:ext>
            </a:extLst>
          </p:cNvPr>
          <p:cNvSpPr txBox="1">
            <a:spLocks noChangeArrowheads="1"/>
          </p:cNvSpPr>
          <p:nvPr/>
        </p:nvSpPr>
        <p:spPr bwMode="auto">
          <a:xfrm>
            <a:off x="99153" y="1752126"/>
            <a:ext cx="8240616"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indent="0"/>
            <a:r>
              <a:rPr lang="en-US" sz="2100" dirty="0">
                <a:latin typeface="Arial" panose="020B0604020202020204" pitchFamily="34" charset="0"/>
                <a:cs typeface="Arial" pitchFamily="34" charset="0"/>
              </a:rPr>
              <a:t>Prohibited Non-Stormwater Discharges</a:t>
            </a:r>
          </a:p>
          <a:p>
            <a:pPr>
              <a:buFont typeface="Arial" panose="020B0604020202020204" pitchFamily="34" charset="0"/>
              <a:buChar char="•"/>
            </a:pPr>
            <a:r>
              <a:rPr lang="en-US" altLang="en-US" sz="2100" dirty="0">
                <a:latin typeface="Arial" panose="020B0604020202020204" pitchFamily="34" charset="0"/>
                <a:cs typeface="Arial" panose="020B0604020202020204" pitchFamily="34" charset="0"/>
              </a:rPr>
              <a:t>Wastewater from concrete washout</a:t>
            </a:r>
          </a:p>
          <a:p>
            <a:pPr>
              <a:buFont typeface="Arial" panose="020B0604020202020204" pitchFamily="34" charset="0"/>
              <a:buChar char="•"/>
            </a:pPr>
            <a:r>
              <a:rPr lang="en-US" altLang="en-US" sz="2100" dirty="0">
                <a:latin typeface="Arial" panose="020B0604020202020204" pitchFamily="34" charset="0"/>
                <a:cs typeface="Arial" panose="020B0604020202020204" pitchFamily="34" charset="0"/>
              </a:rPr>
              <a:t>Wastewater from washout or cleanout of stucco, paint, form releasing oils, curing compounds, and other construction materials </a:t>
            </a:r>
          </a:p>
          <a:p>
            <a:pPr>
              <a:buFont typeface="Arial" panose="020B0604020202020204" pitchFamily="34" charset="0"/>
              <a:buChar char="•"/>
            </a:pPr>
            <a:r>
              <a:rPr lang="en-US" altLang="en-US" sz="2100" dirty="0">
                <a:latin typeface="Arial" panose="020B0604020202020204" pitchFamily="34" charset="0"/>
                <a:cs typeface="Arial" panose="020B0604020202020204" pitchFamily="34" charset="0"/>
              </a:rPr>
              <a:t>Fuels, oils, or other pollutants from vehicle and equipment operation and maintenance.</a:t>
            </a:r>
          </a:p>
          <a:p>
            <a:pPr>
              <a:buFont typeface="Arial" panose="020B0604020202020204" pitchFamily="34" charset="0"/>
              <a:buChar char="•"/>
            </a:pPr>
            <a:r>
              <a:rPr lang="en-US" altLang="en-US" sz="2100" dirty="0">
                <a:latin typeface="Arial" panose="020B0604020202020204" pitchFamily="34" charset="0"/>
                <a:cs typeface="Arial" panose="020B0604020202020204" pitchFamily="34" charset="0"/>
              </a:rPr>
              <a:t>Soaps, detergents, solvents or other cleaners  </a:t>
            </a:r>
          </a:p>
          <a:p>
            <a:pPr>
              <a:buFont typeface="Arial" panose="020B0604020202020204" pitchFamily="34" charset="0"/>
              <a:buChar char="•"/>
            </a:pPr>
            <a:r>
              <a:rPr lang="en-US" altLang="en-US" sz="2100" dirty="0">
                <a:latin typeface="Arial" panose="020B0604020202020204" pitchFamily="34" charset="0"/>
                <a:cs typeface="Arial" panose="020B0604020202020204" pitchFamily="34" charset="0"/>
              </a:rPr>
              <a:t>Hazardous substances or oil</a:t>
            </a:r>
          </a:p>
          <a:p>
            <a:pPr>
              <a:buFont typeface="Arial" panose="020B0604020202020204" pitchFamily="34" charset="0"/>
              <a:buChar char="•"/>
            </a:pPr>
            <a:r>
              <a:rPr lang="en-US" altLang="en-US" sz="2100" dirty="0">
                <a:latin typeface="Arial" panose="020B0604020202020204" pitchFamily="34" charset="0"/>
                <a:cs typeface="Arial" panose="020B0604020202020204" pitchFamily="34" charset="0"/>
              </a:rPr>
              <a:t>Solid materials, including building materials </a:t>
            </a:r>
          </a:p>
          <a:p>
            <a:pPr>
              <a:buFont typeface="Arial" panose="020B0604020202020204" pitchFamily="34" charset="0"/>
              <a:buChar char="•"/>
            </a:pPr>
            <a:r>
              <a:rPr lang="en-US" altLang="en-US" sz="2100" dirty="0">
                <a:latin typeface="Arial" panose="020B0604020202020204" pitchFamily="34" charset="0"/>
                <a:cs typeface="Arial" panose="020B0604020202020204" pitchFamily="34" charset="0"/>
              </a:rPr>
              <a:t>Any other non-stormwater discharge not specifically allowed by Part 3.2 of the CGP  </a:t>
            </a:r>
          </a:p>
        </p:txBody>
      </p:sp>
      <p:sp>
        <p:nvSpPr>
          <p:cNvPr id="7" name="Rectangle 6">
            <a:extLst>
              <a:ext uri="{FF2B5EF4-FFF2-40B4-BE49-F238E27FC236}">
                <a16:creationId xmlns:a16="http://schemas.microsoft.com/office/drawing/2014/main" id="{30AA37E7-62A5-4228-BE32-DD09B6A3C8D0}"/>
              </a:ext>
            </a:extLst>
          </p:cNvPr>
          <p:cNvSpPr/>
          <p:nvPr/>
        </p:nvSpPr>
        <p:spPr>
          <a:xfrm>
            <a:off x="2525437" y="291499"/>
            <a:ext cx="7141122" cy="769441"/>
          </a:xfrm>
          <a:prstGeom prst="rect">
            <a:avLst/>
          </a:prstGeom>
        </p:spPr>
        <p:txBody>
          <a:bodyPr wrap="none">
            <a:spAutoFit/>
          </a:bodyPr>
          <a:lstStyle/>
          <a:p>
            <a:r>
              <a:rPr lang="en-US" sz="4400" dirty="0">
                <a:solidFill>
                  <a:schemeClr val="bg1"/>
                </a:solidFill>
                <a:latin typeface="Arial" panose="020B0604020202020204" pitchFamily="34" charset="0"/>
              </a:rPr>
              <a:t>6.3 Key CGP Requirements</a:t>
            </a:r>
          </a:p>
        </p:txBody>
      </p:sp>
    </p:spTree>
    <p:extLst>
      <p:ext uri="{BB962C8B-B14F-4D97-AF65-F5344CB8AC3E}">
        <p14:creationId xmlns:p14="http://schemas.microsoft.com/office/powerpoint/2010/main" val="18710155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extBox 1">
            <a:extLst>
              <a:ext uri="{FF2B5EF4-FFF2-40B4-BE49-F238E27FC236}">
                <a16:creationId xmlns:a16="http://schemas.microsoft.com/office/drawing/2014/main" id="{1EAAE7E5-D60F-479E-A32A-66526F86B440}"/>
              </a:ext>
            </a:extLst>
          </p:cNvPr>
          <p:cNvSpPr txBox="1">
            <a:spLocks noChangeArrowheads="1"/>
          </p:cNvSpPr>
          <p:nvPr/>
        </p:nvSpPr>
        <p:spPr bwMode="auto">
          <a:xfrm>
            <a:off x="0" y="1246708"/>
            <a:ext cx="12192000" cy="5086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gn="ctr">
              <a:lnSpc>
                <a:spcPct val="100000"/>
              </a:lnSpc>
              <a:spcBef>
                <a:spcPct val="0"/>
              </a:spcBef>
              <a:buFontTx/>
              <a:buNone/>
              <a:defRPr/>
            </a:pPr>
            <a:r>
              <a:rPr lang="en-US" altLang="en-US" sz="3200" b="1" dirty="0">
                <a:solidFill>
                  <a:schemeClr val="bg1"/>
                </a:solidFill>
                <a:latin typeface="Arial" panose="020B0604020202020204" pitchFamily="34" charset="0"/>
              </a:rPr>
              <a:t>NPDES Program Contact Information</a:t>
            </a:r>
          </a:p>
          <a:p>
            <a:pPr algn="ctr">
              <a:buFont typeface="Arial" panose="020B0604020202020204" pitchFamily="34" charset="0"/>
              <a:buNone/>
              <a:defRPr/>
            </a:pPr>
            <a:r>
              <a:rPr lang="en-US" sz="3200" b="1" dirty="0">
                <a:solidFill>
                  <a:schemeClr val="bg1"/>
                </a:solidFill>
                <a:latin typeface="Arial" panose="020B0604020202020204" pitchFamily="34" charset="0"/>
                <a:cs typeface="Arial" pitchFamily="34" charset="0"/>
              </a:rPr>
              <a:t>Michelle Bull – Program Administrator</a:t>
            </a:r>
            <a:br>
              <a:rPr lang="en-US" sz="3200" dirty="0">
                <a:solidFill>
                  <a:schemeClr val="bg1"/>
                </a:solidFill>
                <a:latin typeface="Arial" panose="020B0604020202020204" pitchFamily="34" charset="0"/>
                <a:cs typeface="Arial" pitchFamily="34" charset="0"/>
              </a:rPr>
            </a:br>
            <a:r>
              <a:rPr lang="en-US" sz="3200" dirty="0">
                <a:solidFill>
                  <a:schemeClr val="accent1"/>
                </a:solidFill>
                <a:latin typeface="Arial" panose="020B0604020202020204" pitchFamily="34" charset="0"/>
                <a:cs typeface="Arial" pitchFamily="34" charset="0"/>
                <a:hlinkClick r:id="rId3">
                  <a:extLst>
                    <a:ext uri="{A12FA001-AC4F-418D-AE19-62706E023703}">
                      <ahyp:hlinkClr xmlns:ahyp="http://schemas.microsoft.com/office/drawing/2018/hyperlinkcolor" val="tx"/>
                    </a:ext>
                  </a:extLst>
                </a:hlinkClick>
              </a:rPr>
              <a:t>Michelle.Bull@dep.state.fl.us</a:t>
            </a:r>
            <a:br>
              <a:rPr lang="en-US" sz="3200" dirty="0">
                <a:solidFill>
                  <a:schemeClr val="accent1"/>
                </a:solidFill>
                <a:latin typeface="Arial" panose="020B0604020202020204" pitchFamily="34" charset="0"/>
                <a:cs typeface="Arial" pitchFamily="34" charset="0"/>
              </a:rPr>
            </a:br>
            <a:r>
              <a:rPr lang="en-US" sz="3200" dirty="0">
                <a:solidFill>
                  <a:schemeClr val="bg1"/>
                </a:solidFill>
                <a:latin typeface="Arial" panose="020B0604020202020204" pitchFamily="34" charset="0"/>
                <a:cs typeface="Arial" pitchFamily="34" charset="0"/>
              </a:rPr>
              <a:t>(850</a:t>
            </a:r>
            <a:r>
              <a:rPr lang="en-US" sz="3200">
                <a:solidFill>
                  <a:schemeClr val="bg1"/>
                </a:solidFill>
                <a:latin typeface="Arial" panose="020B0604020202020204" pitchFamily="34" charset="0"/>
                <a:cs typeface="Arial" pitchFamily="34" charset="0"/>
              </a:rPr>
              <a:t>) 245-7561</a:t>
            </a:r>
            <a:endParaRPr lang="en-US" sz="3200" dirty="0">
              <a:solidFill>
                <a:schemeClr val="bg1"/>
              </a:solidFill>
              <a:latin typeface="Arial" panose="020B0604020202020204" pitchFamily="34" charset="0"/>
              <a:cs typeface="Arial" pitchFamily="34" charset="0"/>
            </a:endParaRPr>
          </a:p>
          <a:p>
            <a:pPr algn="ctr">
              <a:buFont typeface="Arial" panose="020B0604020202020204" pitchFamily="34" charset="0"/>
              <a:buNone/>
              <a:defRPr/>
            </a:pPr>
            <a:endParaRPr lang="en-US" sz="3200" dirty="0">
              <a:solidFill>
                <a:schemeClr val="bg1"/>
              </a:solidFill>
              <a:latin typeface="Arial" panose="020B0604020202020204" pitchFamily="34" charset="0"/>
              <a:cs typeface="Arial" pitchFamily="34" charset="0"/>
            </a:endParaRPr>
          </a:p>
          <a:p>
            <a:pPr algn="ctr">
              <a:buFont typeface="Arial" panose="020B0604020202020204" pitchFamily="34" charset="0"/>
              <a:buNone/>
              <a:defRPr/>
            </a:pPr>
            <a:r>
              <a:rPr lang="en-US" sz="3200" b="1" dirty="0">
                <a:solidFill>
                  <a:schemeClr val="bg1"/>
                </a:solidFill>
                <a:latin typeface="Arial" panose="020B0604020202020204" pitchFamily="34" charset="0"/>
                <a:cs typeface="Arial" pitchFamily="34" charset="0"/>
              </a:rPr>
              <a:t>NPDES Stormwater Notices Center</a:t>
            </a:r>
            <a:br>
              <a:rPr lang="en-US" sz="3200" dirty="0">
                <a:solidFill>
                  <a:schemeClr val="bg1"/>
                </a:solidFill>
                <a:latin typeface="Arial" panose="020B0604020202020204" pitchFamily="34" charset="0"/>
                <a:cs typeface="Arial" pitchFamily="34" charset="0"/>
              </a:rPr>
            </a:br>
            <a:r>
              <a:rPr lang="en-US" sz="3200" dirty="0">
                <a:solidFill>
                  <a:schemeClr val="bg1"/>
                </a:solidFill>
                <a:latin typeface="Arial" panose="020B0604020202020204" pitchFamily="34" charset="0"/>
                <a:cs typeface="Arial" pitchFamily="34" charset="0"/>
              </a:rPr>
              <a:t>Florida Department of Environmental Protection</a:t>
            </a:r>
            <a:br>
              <a:rPr lang="en-US" sz="3200" dirty="0">
                <a:solidFill>
                  <a:schemeClr val="bg1"/>
                </a:solidFill>
                <a:latin typeface="Arial" panose="020B0604020202020204" pitchFamily="34" charset="0"/>
                <a:cs typeface="Arial" pitchFamily="34" charset="0"/>
              </a:rPr>
            </a:br>
            <a:r>
              <a:rPr lang="en-US" sz="3200" dirty="0">
                <a:solidFill>
                  <a:schemeClr val="bg1"/>
                </a:solidFill>
                <a:latin typeface="Arial" panose="020B0604020202020204" pitchFamily="34" charset="0"/>
                <a:cs typeface="Arial" pitchFamily="34" charset="0"/>
              </a:rPr>
              <a:t>2600 Blair Stone Road, MS #3585</a:t>
            </a:r>
            <a:br>
              <a:rPr lang="en-US" sz="3200" dirty="0">
                <a:solidFill>
                  <a:schemeClr val="bg1"/>
                </a:solidFill>
                <a:latin typeface="Arial" panose="020B0604020202020204" pitchFamily="34" charset="0"/>
                <a:cs typeface="Arial" pitchFamily="34" charset="0"/>
              </a:rPr>
            </a:br>
            <a:r>
              <a:rPr lang="en-US" sz="3200" dirty="0">
                <a:solidFill>
                  <a:schemeClr val="bg1"/>
                </a:solidFill>
                <a:latin typeface="Arial" panose="020B0604020202020204" pitchFamily="34" charset="0"/>
                <a:cs typeface="Arial" pitchFamily="34" charset="0"/>
              </a:rPr>
              <a:t>Tallahassee, FL 32399-2400</a:t>
            </a:r>
          </a:p>
          <a:p>
            <a:pPr algn="ctr">
              <a:buFont typeface="Arial" panose="020B0604020202020204" pitchFamily="34" charset="0"/>
              <a:buNone/>
              <a:defRPr/>
            </a:pPr>
            <a:r>
              <a:rPr lang="en-US" sz="3200" dirty="0">
                <a:solidFill>
                  <a:schemeClr val="bg1"/>
                </a:solidFill>
                <a:latin typeface="Arial" panose="020B0604020202020204" pitchFamily="34" charset="0"/>
                <a:cs typeface="Arial" pitchFamily="34" charset="0"/>
              </a:rPr>
              <a:t>Phone: (866) 336-6312 (toll-free)</a:t>
            </a:r>
            <a:r>
              <a:rPr lang="en-US" sz="3200" dirty="0">
                <a:latin typeface="Arial" panose="020B0604020202020204" pitchFamily="34" charset="0"/>
                <a:cs typeface="Arial" pitchFamily="34" charset="0"/>
              </a:rPr>
              <a:t>) </a:t>
            </a:r>
          </a:p>
        </p:txBody>
      </p:sp>
    </p:spTree>
    <p:extLst>
      <p:ext uri="{BB962C8B-B14F-4D97-AF65-F5344CB8AC3E}">
        <p14:creationId xmlns:p14="http://schemas.microsoft.com/office/powerpoint/2010/main" val="21543822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48654FC-92EE-46B1-8C4B-470DD794FAC1}"/>
              </a:ext>
            </a:extLst>
          </p:cNvPr>
          <p:cNvSpPr txBox="1"/>
          <p:nvPr/>
        </p:nvSpPr>
        <p:spPr>
          <a:xfrm>
            <a:off x="327546" y="2089298"/>
            <a:ext cx="11723427" cy="3816429"/>
          </a:xfrm>
          <a:prstGeom prst="rect">
            <a:avLst/>
          </a:prstGeom>
          <a:noFill/>
        </p:spPr>
        <p:txBody>
          <a:bodyPr wrap="square" rtlCol="0">
            <a:spAutoFit/>
          </a:bodyPr>
          <a:lstStyle/>
          <a:p>
            <a:r>
              <a:rPr lang="en-US" sz="2200" dirty="0">
                <a:latin typeface="Arial" panose="020B0604020202020204" pitchFamily="34" charset="0"/>
                <a:cs typeface="Arial" panose="020B0604020202020204" pitchFamily="34" charset="0"/>
              </a:rPr>
              <a:t>The US EPA authorized Florida to implement the NPDES program in what year: 1972 / 1999 / 2000 / 2007?</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The NPDES Generic Permit for Florida Phase II implemented was effective on this year:  </a:t>
            </a:r>
          </a:p>
          <a:p>
            <a:r>
              <a:rPr lang="en-US" sz="2200" dirty="0">
                <a:latin typeface="Arial" panose="020B0604020202020204" pitchFamily="34" charset="0"/>
                <a:cs typeface="Arial" panose="020B0604020202020204" pitchFamily="34" charset="0"/>
              </a:rPr>
              <a:t>1979 / 2001 / 2005 / 2015?</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A Large Construction activity results in the disturbance of ____ acres or more total land area.</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Which of these is a construction activity?  Building a Lego city / building a garden shed behind your house / clearing pine trees and burning them / replacing windows and doors in your home</a:t>
            </a:r>
          </a:p>
        </p:txBody>
      </p:sp>
      <p:sp>
        <p:nvSpPr>
          <p:cNvPr id="11" name="Oval 10">
            <a:extLst>
              <a:ext uri="{FF2B5EF4-FFF2-40B4-BE49-F238E27FC236}">
                <a16:creationId xmlns:a16="http://schemas.microsoft.com/office/drawing/2014/main" id="{9E68100E-82D1-4C3B-A034-63E81508F5CD}"/>
              </a:ext>
            </a:extLst>
          </p:cNvPr>
          <p:cNvSpPr/>
          <p:nvPr/>
        </p:nvSpPr>
        <p:spPr>
          <a:xfrm>
            <a:off x="441371" y="2509618"/>
            <a:ext cx="805993" cy="26344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Oval 11">
            <a:extLst>
              <a:ext uri="{FF2B5EF4-FFF2-40B4-BE49-F238E27FC236}">
                <a16:creationId xmlns:a16="http://schemas.microsoft.com/office/drawing/2014/main" id="{F21CE8E5-9E09-4B94-996A-978E595FE67A}"/>
              </a:ext>
            </a:extLst>
          </p:cNvPr>
          <p:cNvSpPr/>
          <p:nvPr/>
        </p:nvSpPr>
        <p:spPr>
          <a:xfrm>
            <a:off x="2924915" y="3429000"/>
            <a:ext cx="744718" cy="39923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TextBox 12">
            <a:extLst>
              <a:ext uri="{FF2B5EF4-FFF2-40B4-BE49-F238E27FC236}">
                <a16:creationId xmlns:a16="http://schemas.microsoft.com/office/drawing/2014/main" id="{B3A34461-205D-4EC3-95E1-45163FEA6096}"/>
              </a:ext>
            </a:extLst>
          </p:cNvPr>
          <p:cNvSpPr txBox="1"/>
          <p:nvPr/>
        </p:nvSpPr>
        <p:spPr>
          <a:xfrm>
            <a:off x="7691240" y="4112064"/>
            <a:ext cx="335348" cy="461665"/>
          </a:xfrm>
          <a:prstGeom prst="rect">
            <a:avLst/>
          </a:prstGeom>
          <a:noFill/>
        </p:spPr>
        <p:txBody>
          <a:bodyPr wrap="square" rtlCol="0">
            <a:spAutoFit/>
          </a:bodyPr>
          <a:lstStyle/>
          <a:p>
            <a:r>
              <a:rPr lang="en-US" sz="2400" dirty="0">
                <a:latin typeface="Arial" panose="020B0604020202020204" pitchFamily="34" charset="0"/>
              </a:rPr>
              <a:t>5</a:t>
            </a:r>
          </a:p>
        </p:txBody>
      </p:sp>
      <p:sp>
        <p:nvSpPr>
          <p:cNvPr id="14" name="Oval 13">
            <a:extLst>
              <a:ext uri="{FF2B5EF4-FFF2-40B4-BE49-F238E27FC236}">
                <a16:creationId xmlns:a16="http://schemas.microsoft.com/office/drawing/2014/main" id="{7BB3BC39-9A48-4DAF-8E0B-0572B2CC7680}"/>
              </a:ext>
            </a:extLst>
          </p:cNvPr>
          <p:cNvSpPr/>
          <p:nvPr/>
        </p:nvSpPr>
        <p:spPr>
          <a:xfrm>
            <a:off x="2842604" y="5167937"/>
            <a:ext cx="4848636" cy="39923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5" name="Rectangle 14">
            <a:extLst>
              <a:ext uri="{FF2B5EF4-FFF2-40B4-BE49-F238E27FC236}">
                <a16:creationId xmlns:a16="http://schemas.microsoft.com/office/drawing/2014/main" id="{F0F76556-915B-4B65-A02B-6A026A4BD9F9}"/>
              </a:ext>
            </a:extLst>
          </p:cNvPr>
          <p:cNvSpPr/>
          <p:nvPr/>
        </p:nvSpPr>
        <p:spPr>
          <a:xfrm>
            <a:off x="4731524" y="291499"/>
            <a:ext cx="2728952" cy="769441"/>
          </a:xfrm>
          <a:prstGeom prst="rect">
            <a:avLst/>
          </a:prstGeom>
        </p:spPr>
        <p:txBody>
          <a:bodyPr wrap="square">
            <a:spAutoFit/>
          </a:bodyPr>
          <a:lstStyle/>
          <a:p>
            <a:r>
              <a:rPr lang="en-US" sz="4400" dirty="0">
                <a:solidFill>
                  <a:schemeClr val="bg1"/>
                </a:solidFill>
                <a:latin typeface="Arial" panose="020B0604020202020204" pitchFamily="34" charset="0"/>
              </a:rPr>
              <a:t>Chapter 6</a:t>
            </a:r>
          </a:p>
        </p:txBody>
      </p:sp>
    </p:spTree>
    <p:extLst>
      <p:ext uri="{BB962C8B-B14F-4D97-AF65-F5344CB8AC3E}">
        <p14:creationId xmlns:p14="http://schemas.microsoft.com/office/powerpoint/2010/main" val="954205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08E57E9-3B1E-4707-9F91-AC7BB6A7DF94}"/>
              </a:ext>
            </a:extLst>
          </p:cNvPr>
          <p:cNvSpPr/>
          <p:nvPr/>
        </p:nvSpPr>
        <p:spPr>
          <a:xfrm>
            <a:off x="3931895" y="190172"/>
            <a:ext cx="4328211" cy="769441"/>
          </a:xfrm>
          <a:prstGeom prst="rect">
            <a:avLst/>
          </a:prstGeom>
        </p:spPr>
        <p:txBody>
          <a:bodyPr wrap="square">
            <a:spAutoFit/>
          </a:bodyPr>
          <a:lstStyle/>
          <a:p>
            <a:r>
              <a:rPr lang="en-US" sz="4400" dirty="0">
                <a:solidFill>
                  <a:schemeClr val="bg1"/>
                </a:solidFill>
                <a:latin typeface="Arial" panose="020B0604020202020204" pitchFamily="34" charset="0"/>
              </a:rPr>
              <a:t>6.1 Introduction</a:t>
            </a:r>
          </a:p>
        </p:txBody>
      </p:sp>
      <p:sp>
        <p:nvSpPr>
          <p:cNvPr id="11" name="TextBox 18">
            <a:extLst>
              <a:ext uri="{FF2B5EF4-FFF2-40B4-BE49-F238E27FC236}">
                <a16:creationId xmlns:a16="http://schemas.microsoft.com/office/drawing/2014/main" id="{EB5CD552-5562-4FBA-B714-6E01A51788CD}"/>
              </a:ext>
            </a:extLst>
          </p:cNvPr>
          <p:cNvSpPr txBox="1">
            <a:spLocks noChangeArrowheads="1"/>
          </p:cNvSpPr>
          <p:nvPr/>
        </p:nvSpPr>
        <p:spPr bwMode="auto">
          <a:xfrm>
            <a:off x="273586" y="1900164"/>
            <a:ext cx="11644829" cy="3707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339725" indent="-339725">
              <a:tabLst>
                <a:tab pos="1201738" algn="l"/>
              </a:tabLst>
              <a:defRPr/>
            </a:pPr>
            <a:r>
              <a:rPr lang="en-US" dirty="0">
                <a:latin typeface="Arial" panose="020B0604020202020204" pitchFamily="34" charset="0"/>
                <a:cs typeface="Arial" pitchFamily="34" charset="0"/>
              </a:rPr>
              <a:t>Florida – First state in the country to require stormwater treatment from all new development</a:t>
            </a:r>
          </a:p>
          <a:p>
            <a:pPr marL="342900" indent="-342900">
              <a:tabLst>
                <a:tab pos="1201738" algn="l"/>
              </a:tabLst>
              <a:defRPr/>
            </a:pPr>
            <a:r>
              <a:rPr lang="en-US" dirty="0">
                <a:latin typeface="Arial" panose="020B0604020202020204" pitchFamily="34" charset="0"/>
                <a:cs typeface="Arial" pitchFamily="34" charset="0"/>
              </a:rPr>
              <a:t>State Stormwater Rule implemented in 1982</a:t>
            </a:r>
          </a:p>
          <a:p>
            <a:pPr marL="342900" indent="-342900">
              <a:tabLst>
                <a:tab pos="1201738" algn="l"/>
              </a:tabLst>
              <a:defRPr/>
            </a:pPr>
            <a:r>
              <a:rPr lang="en-US" dirty="0">
                <a:latin typeface="Arial" panose="020B0604020202020204" pitchFamily="34" charset="0"/>
                <a:cs typeface="Arial" pitchFamily="34" charset="0"/>
              </a:rPr>
              <a:t>Goal was to Minimize the adverse impacts of runoff</a:t>
            </a:r>
          </a:p>
          <a:p>
            <a:pPr marL="342900" indent="-342900">
              <a:tabLst>
                <a:tab pos="1201738" algn="l"/>
              </a:tabLst>
              <a:defRPr/>
            </a:pPr>
            <a:r>
              <a:rPr lang="en-US" dirty="0">
                <a:latin typeface="Arial" panose="020B0604020202020204" pitchFamily="34" charset="0"/>
                <a:cs typeface="Arial" pitchFamily="34" charset="0"/>
              </a:rPr>
              <a:t>This “Technology-Based” rule included: </a:t>
            </a:r>
          </a:p>
          <a:p>
            <a:pPr marL="1200150" lvl="1" indent="-457200">
              <a:tabLst>
                <a:tab pos="1201738" algn="l"/>
              </a:tabLst>
              <a:defRPr/>
            </a:pPr>
            <a:r>
              <a:rPr lang="en-US" sz="2800" dirty="0">
                <a:latin typeface="Arial" panose="020B0604020202020204" pitchFamily="34" charset="0"/>
                <a:cs typeface="Arial" pitchFamily="34" charset="0"/>
              </a:rPr>
              <a:t>A goal (the performance standard)</a:t>
            </a:r>
          </a:p>
          <a:p>
            <a:pPr marL="1200150" lvl="1" indent="-457200">
              <a:tabLst>
                <a:tab pos="1201738" algn="l"/>
              </a:tabLst>
              <a:defRPr/>
            </a:pPr>
            <a:r>
              <a:rPr lang="en-US" sz="2800" dirty="0">
                <a:latin typeface="Arial" panose="020B0604020202020204" pitchFamily="34" charset="0"/>
                <a:cs typeface="Arial" pitchFamily="34" charset="0"/>
              </a:rPr>
              <a:t>Design criteria for different types of stormwater treatment BMPs; i.e., retention and detention ponds</a:t>
            </a:r>
            <a:endParaRPr lang="en-US" sz="2800" dirty="0">
              <a:latin typeface="Arial" panose="020B0604020202020204" pitchFamily="34" charset="0"/>
            </a:endParaRPr>
          </a:p>
        </p:txBody>
      </p:sp>
    </p:spTree>
    <p:extLst>
      <p:ext uri="{BB962C8B-B14F-4D97-AF65-F5344CB8AC3E}">
        <p14:creationId xmlns:p14="http://schemas.microsoft.com/office/powerpoint/2010/main" val="2586690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48654FC-92EE-46B1-8C4B-470DD794FAC1}"/>
              </a:ext>
            </a:extLst>
          </p:cNvPr>
          <p:cNvSpPr txBox="1"/>
          <p:nvPr/>
        </p:nvSpPr>
        <p:spPr>
          <a:xfrm>
            <a:off x="0" y="1573620"/>
            <a:ext cx="12010030" cy="4493538"/>
          </a:xfrm>
          <a:prstGeom prst="rect">
            <a:avLst/>
          </a:prstGeom>
          <a:noFill/>
          <a:ln>
            <a:noFill/>
          </a:ln>
        </p:spPr>
        <p:txBody>
          <a:bodyPr wrap="square" rtlCol="0">
            <a:spAutoFit/>
          </a:bodyPr>
          <a:lstStyle/>
          <a:p>
            <a:r>
              <a:rPr lang="en-US" sz="2200" dirty="0">
                <a:latin typeface="Arial" panose="020B0604020202020204" pitchFamily="34" charset="0"/>
                <a:cs typeface="Arial" panose="020B0604020202020204" pitchFamily="34" charset="0"/>
              </a:rPr>
              <a:t>A road is a type of linear project? True or False</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Obtaining permit coverage is the responsibility of the: engineering firm/FDOT/ subcontractor/ the Operator. </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The person, firm, contractor, public organization, or other legal entity responsible for construction is known as the:</a:t>
            </a:r>
          </a:p>
          <a:p>
            <a:r>
              <a:rPr lang="en-US" sz="2200" dirty="0">
                <a:latin typeface="Arial" panose="020B0604020202020204" pitchFamily="34" charset="0"/>
                <a:cs typeface="Arial" panose="020B0604020202020204" pitchFamily="34" charset="0"/>
              </a:rPr>
              <a:t>boss/ operator/ serve party/ improvement board</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What should be the Operator’s first step? Submit the NOI/ develop the perimeter fencing around the area to be disturbed/ develop the SWPPP? </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You can complete and submit the NOI application and fee electronically?  True or False. </a:t>
            </a:r>
          </a:p>
        </p:txBody>
      </p:sp>
      <p:sp>
        <p:nvSpPr>
          <p:cNvPr id="12" name="Oval 11">
            <a:extLst>
              <a:ext uri="{FF2B5EF4-FFF2-40B4-BE49-F238E27FC236}">
                <a16:creationId xmlns:a16="http://schemas.microsoft.com/office/drawing/2014/main" id="{A2913FE2-0A79-4B64-8A47-950A1AEB4F8B}"/>
              </a:ext>
            </a:extLst>
          </p:cNvPr>
          <p:cNvSpPr/>
          <p:nvPr/>
        </p:nvSpPr>
        <p:spPr>
          <a:xfrm>
            <a:off x="4183263" y="1605043"/>
            <a:ext cx="702636" cy="45307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Oval 12">
            <a:extLst>
              <a:ext uri="{FF2B5EF4-FFF2-40B4-BE49-F238E27FC236}">
                <a16:creationId xmlns:a16="http://schemas.microsoft.com/office/drawing/2014/main" id="{91E68A94-B439-487D-8490-BDFEC7F65F01}"/>
              </a:ext>
            </a:extLst>
          </p:cNvPr>
          <p:cNvSpPr/>
          <p:nvPr/>
        </p:nvSpPr>
        <p:spPr>
          <a:xfrm>
            <a:off x="-1" y="2691557"/>
            <a:ext cx="1774209" cy="26344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Oval 13">
            <a:extLst>
              <a:ext uri="{FF2B5EF4-FFF2-40B4-BE49-F238E27FC236}">
                <a16:creationId xmlns:a16="http://schemas.microsoft.com/office/drawing/2014/main" id="{44625606-C160-4CF3-9A34-DAB77BD63B16}"/>
              </a:ext>
            </a:extLst>
          </p:cNvPr>
          <p:cNvSpPr/>
          <p:nvPr/>
        </p:nvSpPr>
        <p:spPr>
          <a:xfrm>
            <a:off x="778498" y="4022374"/>
            <a:ext cx="1159484" cy="26344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5" name="Oval 14">
            <a:extLst>
              <a:ext uri="{FF2B5EF4-FFF2-40B4-BE49-F238E27FC236}">
                <a16:creationId xmlns:a16="http://schemas.microsoft.com/office/drawing/2014/main" id="{9E73BCB6-085F-4DE5-9B54-F75FE92249B6}"/>
              </a:ext>
            </a:extLst>
          </p:cNvPr>
          <p:cNvSpPr/>
          <p:nvPr/>
        </p:nvSpPr>
        <p:spPr>
          <a:xfrm>
            <a:off x="4089604" y="4937790"/>
            <a:ext cx="2747924" cy="45307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6" name="Oval 15">
            <a:extLst>
              <a:ext uri="{FF2B5EF4-FFF2-40B4-BE49-F238E27FC236}">
                <a16:creationId xmlns:a16="http://schemas.microsoft.com/office/drawing/2014/main" id="{8B22F81C-0CEA-481D-956F-684A9FD9E959}"/>
              </a:ext>
            </a:extLst>
          </p:cNvPr>
          <p:cNvSpPr/>
          <p:nvPr/>
        </p:nvSpPr>
        <p:spPr>
          <a:xfrm>
            <a:off x="9139451" y="5581933"/>
            <a:ext cx="714232" cy="48522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7" name="Rectangle 16">
            <a:extLst>
              <a:ext uri="{FF2B5EF4-FFF2-40B4-BE49-F238E27FC236}">
                <a16:creationId xmlns:a16="http://schemas.microsoft.com/office/drawing/2014/main" id="{666B9A63-7219-4CAE-B2E2-74EC5593FCF0}"/>
              </a:ext>
            </a:extLst>
          </p:cNvPr>
          <p:cNvSpPr/>
          <p:nvPr/>
        </p:nvSpPr>
        <p:spPr>
          <a:xfrm>
            <a:off x="4731524" y="291499"/>
            <a:ext cx="2728952" cy="769441"/>
          </a:xfrm>
          <a:prstGeom prst="rect">
            <a:avLst/>
          </a:prstGeom>
        </p:spPr>
        <p:txBody>
          <a:bodyPr wrap="square">
            <a:spAutoFit/>
          </a:bodyPr>
          <a:lstStyle/>
          <a:p>
            <a:r>
              <a:rPr lang="en-US" sz="4400" dirty="0">
                <a:solidFill>
                  <a:schemeClr val="bg1"/>
                </a:solidFill>
                <a:latin typeface="Arial" panose="020B0604020202020204" pitchFamily="34" charset="0"/>
              </a:rPr>
              <a:t>Chapter 6</a:t>
            </a:r>
          </a:p>
        </p:txBody>
      </p:sp>
    </p:spTree>
    <p:extLst>
      <p:ext uri="{BB962C8B-B14F-4D97-AF65-F5344CB8AC3E}">
        <p14:creationId xmlns:p14="http://schemas.microsoft.com/office/powerpoint/2010/main" val="52838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AABD908-549F-41B5-9702-C45BCA9BA9F9}"/>
              </a:ext>
            </a:extLst>
          </p:cNvPr>
          <p:cNvSpPr txBox="1"/>
          <p:nvPr/>
        </p:nvSpPr>
        <p:spPr>
          <a:xfrm>
            <a:off x="1" y="1524179"/>
            <a:ext cx="12176474" cy="3477875"/>
          </a:xfrm>
          <a:prstGeom prst="rect">
            <a:avLst/>
          </a:prstGeom>
          <a:noFill/>
        </p:spPr>
        <p:txBody>
          <a:bodyPr wrap="square" rtlCol="0">
            <a:spAutoFit/>
          </a:bodyPr>
          <a:lstStyle/>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After submitting the NOI you can start clearing land immediately?  </a:t>
            </a:r>
          </a:p>
          <a:p>
            <a:r>
              <a:rPr lang="en-US" sz="2200" dirty="0">
                <a:latin typeface="Arial" panose="020B0604020202020204" pitchFamily="34" charset="0"/>
                <a:cs typeface="Arial" panose="020B0604020202020204" pitchFamily="34" charset="0"/>
              </a:rPr>
              <a:t>True or False</a:t>
            </a:r>
            <a:endParaRPr lang="en-US" sz="2200" dirty="0">
              <a:highlight>
                <a:srgbClr val="FFFF00"/>
              </a:highlight>
              <a:latin typeface="Arial" panose="020B0604020202020204" pitchFamily="34" charset="0"/>
              <a:cs typeface="Arial" panose="020B0604020202020204" pitchFamily="34" charset="0"/>
            </a:endParaRPr>
          </a:p>
          <a:p>
            <a:endParaRPr lang="en-US" sz="2200" dirty="0">
              <a:highlight>
                <a:srgbClr val="FFFF00"/>
              </a:highlight>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What do you do with the NOI once you get it from the Notice Center?  You can file it / send a copy to the inspector / post on the job board / put it in the garbage can</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The  CGP permit will allow you to do the following: </a:t>
            </a:r>
          </a:p>
          <a:p>
            <a:r>
              <a:rPr lang="en-US" sz="2200" dirty="0">
                <a:latin typeface="Arial" panose="020B0604020202020204" pitchFamily="34" charset="0"/>
                <a:cs typeface="Arial" panose="020B0604020202020204" pitchFamily="34" charset="0"/>
              </a:rPr>
              <a:t>perform construction activities / fill a wetland / dump construction debris/ cause a water quality violation</a:t>
            </a:r>
          </a:p>
        </p:txBody>
      </p:sp>
      <p:sp>
        <p:nvSpPr>
          <p:cNvPr id="12" name="Oval 11">
            <a:extLst>
              <a:ext uri="{FF2B5EF4-FFF2-40B4-BE49-F238E27FC236}">
                <a16:creationId xmlns:a16="http://schemas.microsoft.com/office/drawing/2014/main" id="{B71D1D4C-B4B0-4228-AD7F-56A35AE31A57}"/>
              </a:ext>
            </a:extLst>
          </p:cNvPr>
          <p:cNvSpPr/>
          <p:nvPr/>
        </p:nvSpPr>
        <p:spPr>
          <a:xfrm>
            <a:off x="2754347" y="3260669"/>
            <a:ext cx="2936769" cy="37263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Oval 12">
            <a:extLst>
              <a:ext uri="{FF2B5EF4-FFF2-40B4-BE49-F238E27FC236}">
                <a16:creationId xmlns:a16="http://schemas.microsoft.com/office/drawing/2014/main" id="{216A36C3-F32B-4C5E-9416-206F8035B1AB}"/>
              </a:ext>
            </a:extLst>
          </p:cNvPr>
          <p:cNvSpPr/>
          <p:nvPr/>
        </p:nvSpPr>
        <p:spPr>
          <a:xfrm>
            <a:off x="15525" y="4241859"/>
            <a:ext cx="3803347" cy="40010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Oval 13">
            <a:extLst>
              <a:ext uri="{FF2B5EF4-FFF2-40B4-BE49-F238E27FC236}">
                <a16:creationId xmlns:a16="http://schemas.microsoft.com/office/drawing/2014/main" id="{A26D331A-249F-45BA-90C2-EF7CC9BF82E7}"/>
              </a:ext>
            </a:extLst>
          </p:cNvPr>
          <p:cNvSpPr/>
          <p:nvPr/>
        </p:nvSpPr>
        <p:spPr>
          <a:xfrm>
            <a:off x="1037230" y="2216033"/>
            <a:ext cx="745821" cy="35278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5" name="TextBox 14">
            <a:extLst>
              <a:ext uri="{FF2B5EF4-FFF2-40B4-BE49-F238E27FC236}">
                <a16:creationId xmlns:a16="http://schemas.microsoft.com/office/drawing/2014/main" id="{D3A8504B-8600-4940-B87C-905E586C9685}"/>
              </a:ext>
            </a:extLst>
          </p:cNvPr>
          <p:cNvSpPr txBox="1"/>
          <p:nvPr/>
        </p:nvSpPr>
        <p:spPr>
          <a:xfrm>
            <a:off x="1783051" y="2192369"/>
            <a:ext cx="2542594" cy="400110"/>
          </a:xfrm>
          <a:prstGeom prst="rect">
            <a:avLst/>
          </a:prstGeom>
          <a:noFill/>
        </p:spPr>
        <p:txBody>
          <a:bodyPr wrap="square" rtlCol="0">
            <a:spAutoFit/>
          </a:bodyPr>
          <a:lstStyle/>
          <a:p>
            <a:r>
              <a:rPr lang="en-US" sz="2000" dirty="0">
                <a:solidFill>
                  <a:srgbClr val="FF0000"/>
                </a:solidFill>
                <a:latin typeface="Arial" panose="020B0604020202020204" pitchFamily="34" charset="0"/>
              </a:rPr>
              <a:t>- Must wait 48 hours!</a:t>
            </a:r>
          </a:p>
        </p:txBody>
      </p:sp>
      <p:sp>
        <p:nvSpPr>
          <p:cNvPr id="9" name="Rectangle 8">
            <a:extLst>
              <a:ext uri="{FF2B5EF4-FFF2-40B4-BE49-F238E27FC236}">
                <a16:creationId xmlns:a16="http://schemas.microsoft.com/office/drawing/2014/main" id="{DD0AFCBE-AF17-440B-9C50-C7DC0C869D1B}"/>
              </a:ext>
            </a:extLst>
          </p:cNvPr>
          <p:cNvSpPr/>
          <p:nvPr/>
        </p:nvSpPr>
        <p:spPr>
          <a:xfrm>
            <a:off x="4731524" y="291499"/>
            <a:ext cx="2728952" cy="769441"/>
          </a:xfrm>
          <a:prstGeom prst="rect">
            <a:avLst/>
          </a:prstGeom>
        </p:spPr>
        <p:txBody>
          <a:bodyPr wrap="square">
            <a:spAutoFit/>
          </a:bodyPr>
          <a:lstStyle/>
          <a:p>
            <a:r>
              <a:rPr lang="en-US" sz="4400" dirty="0">
                <a:solidFill>
                  <a:schemeClr val="bg1"/>
                </a:solidFill>
                <a:latin typeface="Arial" panose="020B0604020202020204" pitchFamily="34" charset="0"/>
              </a:rPr>
              <a:t>Chapter 6</a:t>
            </a:r>
          </a:p>
        </p:txBody>
      </p:sp>
    </p:spTree>
    <p:extLst>
      <p:ext uri="{BB962C8B-B14F-4D97-AF65-F5344CB8AC3E}">
        <p14:creationId xmlns:p14="http://schemas.microsoft.com/office/powerpoint/2010/main" val="1997885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524000" y="0"/>
            <a:ext cx="0" cy="0"/>
          </a:xfrm>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7399" y="1349710"/>
            <a:ext cx="3490581" cy="2698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7614904" y="5660708"/>
            <a:ext cx="2987749" cy="646331"/>
          </a:xfrm>
          <a:prstGeom prst="rect">
            <a:avLst/>
          </a:prstGeom>
          <a:noFill/>
        </p:spPr>
        <p:txBody>
          <a:bodyPr wrap="square" rtlCol="0">
            <a:spAutoFit/>
          </a:bodyPr>
          <a:lstStyle/>
          <a:p>
            <a:r>
              <a:rPr lang="en-US" dirty="0">
                <a:solidFill>
                  <a:schemeClr val="bg1"/>
                </a:solidFill>
                <a:latin typeface="Arial" panose="020B0604020202020204" pitchFamily="34" charset="0"/>
                <a:cs typeface="Arial" pitchFamily="34" charset="0"/>
              </a:rPr>
              <a:t>NOTE:  NPDES is separate from the ERP Process</a:t>
            </a:r>
          </a:p>
        </p:txBody>
      </p:sp>
      <p:sp>
        <p:nvSpPr>
          <p:cNvPr id="16" name="TextBox 18">
            <a:extLst>
              <a:ext uri="{FF2B5EF4-FFF2-40B4-BE49-F238E27FC236}">
                <a16:creationId xmlns:a16="http://schemas.microsoft.com/office/drawing/2014/main" id="{640A4A04-24A6-4745-B0D5-4E38859DBAFB}"/>
              </a:ext>
            </a:extLst>
          </p:cNvPr>
          <p:cNvSpPr txBox="1">
            <a:spLocks noChangeArrowheads="1"/>
          </p:cNvSpPr>
          <p:nvPr/>
        </p:nvSpPr>
        <p:spPr bwMode="auto">
          <a:xfrm>
            <a:off x="275421" y="2241446"/>
            <a:ext cx="10146535" cy="3614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457200" indent="-457200">
              <a:defRPr/>
            </a:pPr>
            <a:r>
              <a:rPr lang="en-US" sz="2400" dirty="0">
                <a:latin typeface="Arial" panose="020B0604020202020204" pitchFamily="34" charset="0"/>
                <a:cs typeface="Arial" pitchFamily="34" charset="0"/>
              </a:rPr>
              <a:t>ERP integrates stormwater quantity and wetland protection requirements into a single permit.  </a:t>
            </a:r>
          </a:p>
          <a:p>
            <a:pPr marL="457200" indent="-457200">
              <a:defRPr/>
            </a:pPr>
            <a:endParaRPr lang="en-US" sz="2400" dirty="0">
              <a:latin typeface="Arial" panose="020B0604020202020204" pitchFamily="34" charset="0"/>
              <a:cs typeface="Arial" pitchFamily="34" charset="0"/>
            </a:endParaRPr>
          </a:p>
          <a:p>
            <a:pPr marL="457200" indent="-457200">
              <a:defRPr/>
            </a:pPr>
            <a:r>
              <a:rPr lang="en-US" sz="2400" dirty="0">
                <a:latin typeface="Arial" panose="020B0604020202020204" pitchFamily="34" charset="0"/>
                <a:cs typeface="Arial" pitchFamily="34" charset="0"/>
              </a:rPr>
              <a:t>ERP regulates:</a:t>
            </a:r>
          </a:p>
          <a:p>
            <a:pPr marL="1200150" lvl="1" indent="-457200">
              <a:defRPr/>
            </a:pPr>
            <a:r>
              <a:rPr lang="en-US" dirty="0">
                <a:latin typeface="Arial" panose="020B0604020202020204" pitchFamily="34" charset="0"/>
                <a:cs typeface="Arial" pitchFamily="34" charset="0"/>
              </a:rPr>
              <a:t>Dredging and Filling in Wetlands</a:t>
            </a:r>
          </a:p>
          <a:p>
            <a:pPr marL="1200150" lvl="1" indent="-457200">
              <a:defRPr/>
            </a:pPr>
            <a:r>
              <a:rPr lang="en-US" dirty="0">
                <a:latin typeface="Arial" panose="020B0604020202020204" pitchFamily="34" charset="0"/>
                <a:cs typeface="Arial" pitchFamily="34" charset="0"/>
              </a:rPr>
              <a:t>Stormwater Treatment Systems</a:t>
            </a:r>
          </a:p>
          <a:p>
            <a:pPr marL="1200150" lvl="1" indent="-457200">
              <a:defRPr/>
            </a:pPr>
            <a:r>
              <a:rPr lang="en-US" dirty="0">
                <a:latin typeface="Arial" panose="020B0604020202020204" pitchFamily="34" charset="0"/>
                <a:cs typeface="Arial" pitchFamily="34" charset="0"/>
              </a:rPr>
              <a:t>Construction of Dams or Reservoirs </a:t>
            </a:r>
          </a:p>
          <a:p>
            <a:pPr marL="1200150" lvl="1" indent="-457200">
              <a:defRPr/>
            </a:pPr>
            <a:r>
              <a:rPr lang="en-US" dirty="0">
                <a:latin typeface="Arial" panose="020B0604020202020204" pitchFamily="34" charset="0"/>
                <a:cs typeface="Arial" pitchFamily="34" charset="0"/>
              </a:rPr>
              <a:t>Other Activities affecting the Waters of the State of Florida</a:t>
            </a:r>
          </a:p>
          <a:p>
            <a:pPr algn="r">
              <a:buFont typeface="Arial" panose="020B0604020202020204" pitchFamily="34" charset="0"/>
              <a:buNone/>
              <a:defRPr/>
            </a:pPr>
            <a:r>
              <a:rPr lang="en-US" sz="1600" dirty="0">
                <a:latin typeface="Arial" panose="020B0604020202020204" pitchFamily="34" charset="0"/>
                <a:cs typeface="Arial" pitchFamily="34" charset="0"/>
              </a:rPr>
              <a:t>Note: NPDES is separate from the ERP process, but you may need both! </a:t>
            </a:r>
          </a:p>
        </p:txBody>
      </p:sp>
      <p:sp>
        <p:nvSpPr>
          <p:cNvPr id="9" name="Rectangle 8">
            <a:extLst>
              <a:ext uri="{FF2B5EF4-FFF2-40B4-BE49-F238E27FC236}">
                <a16:creationId xmlns:a16="http://schemas.microsoft.com/office/drawing/2014/main" id="{9C696E14-6450-41C5-BD9E-773C7B05F379}"/>
              </a:ext>
            </a:extLst>
          </p:cNvPr>
          <p:cNvSpPr/>
          <p:nvPr/>
        </p:nvSpPr>
        <p:spPr>
          <a:xfrm>
            <a:off x="3931895" y="190172"/>
            <a:ext cx="4328211" cy="769441"/>
          </a:xfrm>
          <a:prstGeom prst="rect">
            <a:avLst/>
          </a:prstGeom>
        </p:spPr>
        <p:txBody>
          <a:bodyPr wrap="square">
            <a:spAutoFit/>
          </a:bodyPr>
          <a:lstStyle/>
          <a:p>
            <a:r>
              <a:rPr lang="en-US" sz="4400" dirty="0">
                <a:solidFill>
                  <a:schemeClr val="bg1"/>
                </a:solidFill>
                <a:latin typeface="Arial" panose="020B0604020202020204" pitchFamily="34" charset="0"/>
              </a:rPr>
              <a:t>6.1 Introduction</a:t>
            </a:r>
          </a:p>
        </p:txBody>
      </p:sp>
    </p:spTree>
    <p:extLst>
      <p:ext uri="{BB962C8B-B14F-4D97-AF65-F5344CB8AC3E}">
        <p14:creationId xmlns:p14="http://schemas.microsoft.com/office/powerpoint/2010/main" val="36063978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8">
            <a:extLst>
              <a:ext uri="{FF2B5EF4-FFF2-40B4-BE49-F238E27FC236}">
                <a16:creationId xmlns:a16="http://schemas.microsoft.com/office/drawing/2014/main" id="{536E1CC0-0136-46BA-9BD1-41E84B323279}"/>
              </a:ext>
            </a:extLst>
          </p:cNvPr>
          <p:cNvSpPr txBox="1">
            <a:spLocks noChangeArrowheads="1"/>
          </p:cNvSpPr>
          <p:nvPr/>
        </p:nvSpPr>
        <p:spPr bwMode="auto">
          <a:xfrm>
            <a:off x="0" y="1590367"/>
            <a:ext cx="8260106" cy="3929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285750" indent="-285750">
              <a:defRPr/>
            </a:pPr>
            <a:r>
              <a:rPr lang="en-US" sz="2400" dirty="0">
                <a:latin typeface="Arial" panose="020B0604020202020204" pitchFamily="34" charset="0"/>
                <a:cs typeface="Arial" pitchFamily="34" charset="0"/>
              </a:rPr>
              <a:t>In 2000, USEPA authorized the State of Florida DEP to implement the NPDES Stormwater Program</a:t>
            </a:r>
          </a:p>
          <a:p>
            <a:pPr marL="285750" indent="-285750">
              <a:defRPr/>
            </a:pPr>
            <a:r>
              <a:rPr lang="en-US" sz="2400" dirty="0">
                <a:latin typeface="Arial" panose="020B0604020202020204" pitchFamily="34" charset="0"/>
                <a:cs typeface="Arial" pitchFamily="34" charset="0"/>
              </a:rPr>
              <a:t>NPDES Stormwater Program is separate from the State’s ERP program authorized by Part IV, Chapter 373, F.S.</a:t>
            </a:r>
          </a:p>
          <a:p>
            <a:pPr marL="285750" indent="-285750">
              <a:defRPr/>
            </a:pPr>
            <a:r>
              <a:rPr lang="en-US" sz="2400" dirty="0">
                <a:latin typeface="Arial" panose="020B0604020202020204" pitchFamily="34" charset="0"/>
                <a:cs typeface="Arial" pitchFamily="34" charset="0"/>
              </a:rPr>
              <a:t>NPDES does not establish additional regulations for construction/design features of permanent stormwater management systems </a:t>
            </a:r>
          </a:p>
          <a:p>
            <a:pPr marL="285750" indent="-285750">
              <a:defRPr/>
            </a:pPr>
            <a:r>
              <a:rPr lang="en-US" sz="2400" dirty="0">
                <a:latin typeface="Arial" panose="020B0604020202020204" pitchFamily="34" charset="0"/>
                <a:cs typeface="Arial" pitchFamily="34" charset="0"/>
              </a:rPr>
              <a:t>Separate stormwater discharge permits may also be needed from the local county or municipality </a:t>
            </a:r>
          </a:p>
          <a:p>
            <a:pPr>
              <a:buFont typeface="Arial" panose="020B0604020202020204" pitchFamily="34" charset="0"/>
              <a:buNone/>
              <a:defRPr/>
            </a:pPr>
            <a:endParaRPr lang="en-US" sz="2400" dirty="0">
              <a:latin typeface="Arial" panose="020B0604020202020204" pitchFamily="34" charset="0"/>
              <a:cs typeface="Arial" pitchFamily="34" charset="0"/>
            </a:endParaRPr>
          </a:p>
        </p:txBody>
      </p:sp>
      <p:pic>
        <p:nvPicPr>
          <p:cNvPr id="17" name="Picture 1">
            <a:extLst>
              <a:ext uri="{FF2B5EF4-FFF2-40B4-BE49-F238E27FC236}">
                <a16:creationId xmlns:a16="http://schemas.microsoft.com/office/drawing/2014/main" id="{E2A846E2-C5E8-46A0-8BCD-6E0FDE1B7A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49008" y="4812970"/>
            <a:ext cx="3466641" cy="2045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 descr="District Map">
            <a:extLst>
              <a:ext uri="{FF2B5EF4-FFF2-40B4-BE49-F238E27FC236}">
                <a16:creationId xmlns:a16="http://schemas.microsoft.com/office/drawing/2014/main" id="{A1552909-2C9E-432C-ACA1-6D5B9A155AF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82024" y="1222872"/>
            <a:ext cx="4022528" cy="3649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8795F5E9-BD83-4D72-9B5A-106F5A6704E7}"/>
              </a:ext>
            </a:extLst>
          </p:cNvPr>
          <p:cNvSpPr/>
          <p:nvPr/>
        </p:nvSpPr>
        <p:spPr>
          <a:xfrm>
            <a:off x="3931895" y="190172"/>
            <a:ext cx="4328211" cy="769441"/>
          </a:xfrm>
          <a:prstGeom prst="rect">
            <a:avLst/>
          </a:prstGeom>
        </p:spPr>
        <p:txBody>
          <a:bodyPr wrap="square">
            <a:spAutoFit/>
          </a:bodyPr>
          <a:lstStyle/>
          <a:p>
            <a:r>
              <a:rPr lang="en-US" sz="4400" dirty="0">
                <a:solidFill>
                  <a:schemeClr val="bg1"/>
                </a:solidFill>
                <a:latin typeface="Arial" panose="020B0604020202020204" pitchFamily="34" charset="0"/>
              </a:rPr>
              <a:t>6.1 Introduction</a:t>
            </a:r>
          </a:p>
        </p:txBody>
      </p:sp>
    </p:spTree>
    <p:extLst>
      <p:ext uri="{BB962C8B-B14F-4D97-AF65-F5344CB8AC3E}">
        <p14:creationId xmlns:p14="http://schemas.microsoft.com/office/powerpoint/2010/main" val="365955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Content Placeholder 3">
            <a:extLst>
              <a:ext uri="{FF2B5EF4-FFF2-40B4-BE49-F238E27FC236}">
                <a16:creationId xmlns:a16="http://schemas.microsoft.com/office/drawing/2014/main" id="{50E30A5B-77CA-4EC4-A243-C0257B01A7A8}"/>
              </a:ext>
            </a:extLst>
          </p:cNvPr>
          <p:cNvGraphicFramePr>
            <a:graphicFrameLocks/>
          </p:cNvGraphicFramePr>
          <p:nvPr>
            <p:extLst>
              <p:ext uri="{D42A27DB-BD31-4B8C-83A1-F6EECF244321}">
                <p14:modId xmlns:p14="http://schemas.microsoft.com/office/powerpoint/2010/main" val="969814735"/>
              </p:ext>
            </p:extLst>
          </p:nvPr>
        </p:nvGraphicFramePr>
        <p:xfrm>
          <a:off x="1211855" y="1751682"/>
          <a:ext cx="6310363" cy="43507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3" name="Diagram 22">
            <a:extLst>
              <a:ext uri="{FF2B5EF4-FFF2-40B4-BE49-F238E27FC236}">
                <a16:creationId xmlns:a16="http://schemas.microsoft.com/office/drawing/2014/main" id="{95DD6800-752A-4347-98CC-2A24426DAF26}"/>
              </a:ext>
            </a:extLst>
          </p:cNvPr>
          <p:cNvGraphicFramePr/>
          <p:nvPr>
            <p:extLst>
              <p:ext uri="{D42A27DB-BD31-4B8C-83A1-F6EECF244321}">
                <p14:modId xmlns:p14="http://schemas.microsoft.com/office/powerpoint/2010/main" val="1792159159"/>
              </p:ext>
            </p:extLst>
          </p:nvPr>
        </p:nvGraphicFramePr>
        <p:xfrm>
          <a:off x="6335164" y="2206960"/>
          <a:ext cx="4894571" cy="371723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 name="TextBox 1">
            <a:extLst>
              <a:ext uri="{FF2B5EF4-FFF2-40B4-BE49-F238E27FC236}">
                <a16:creationId xmlns:a16="http://schemas.microsoft.com/office/drawing/2014/main" id="{7CE164E1-340F-4D08-91F5-D8C767B10A1F}"/>
              </a:ext>
            </a:extLst>
          </p:cNvPr>
          <p:cNvSpPr txBox="1"/>
          <p:nvPr/>
        </p:nvSpPr>
        <p:spPr>
          <a:xfrm>
            <a:off x="6963283" y="1683740"/>
            <a:ext cx="5111826"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Three Types of NPDES Permit:</a:t>
            </a:r>
          </a:p>
        </p:txBody>
      </p:sp>
      <p:sp>
        <p:nvSpPr>
          <p:cNvPr id="6" name="Rectangle 5">
            <a:extLst>
              <a:ext uri="{FF2B5EF4-FFF2-40B4-BE49-F238E27FC236}">
                <a16:creationId xmlns:a16="http://schemas.microsoft.com/office/drawing/2014/main" id="{D1760C55-07EE-4B4B-9701-ABD72EFA7599}"/>
              </a:ext>
            </a:extLst>
          </p:cNvPr>
          <p:cNvSpPr/>
          <p:nvPr/>
        </p:nvSpPr>
        <p:spPr>
          <a:xfrm>
            <a:off x="1511280" y="375025"/>
            <a:ext cx="10783544" cy="646331"/>
          </a:xfrm>
          <a:prstGeom prst="rect">
            <a:avLst/>
          </a:prstGeom>
        </p:spPr>
        <p:txBody>
          <a:bodyPr wrap="square">
            <a:spAutoFit/>
          </a:bodyPr>
          <a:lstStyle/>
          <a:p>
            <a:r>
              <a:rPr lang="en-US" sz="3600" dirty="0">
                <a:solidFill>
                  <a:schemeClr val="bg1"/>
                </a:solidFill>
                <a:latin typeface="Arial" panose="020B0604020202020204" pitchFamily="34" charset="0"/>
              </a:rPr>
              <a:t>6.2 NPDES Regulatory and Statutory Requirements</a:t>
            </a:r>
          </a:p>
        </p:txBody>
      </p:sp>
    </p:spTree>
    <p:extLst>
      <p:ext uri="{BB962C8B-B14F-4D97-AF65-F5344CB8AC3E}">
        <p14:creationId xmlns:p14="http://schemas.microsoft.com/office/powerpoint/2010/main" val="3969329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19F3D55D-20A9-4E28-B4B2-F32C5E6D842C}"/>
              </a:ext>
            </a:extLst>
          </p:cNvPr>
          <p:cNvGraphicFramePr>
            <a:graphicFrameLocks noGrp="1"/>
          </p:cNvGraphicFramePr>
          <p:nvPr>
            <p:ph idx="4294967295"/>
            <p:extLst>
              <p:ext uri="{D42A27DB-BD31-4B8C-83A1-F6EECF244321}">
                <p14:modId xmlns:p14="http://schemas.microsoft.com/office/powerpoint/2010/main" val="460271143"/>
              </p:ext>
            </p:extLst>
          </p:nvPr>
        </p:nvGraphicFramePr>
        <p:xfrm>
          <a:off x="1752600" y="1652531"/>
          <a:ext cx="8686800" cy="48304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Content Placeholder 2">
            <a:extLst>
              <a:ext uri="{FF2B5EF4-FFF2-40B4-BE49-F238E27FC236}">
                <a16:creationId xmlns:a16="http://schemas.microsoft.com/office/drawing/2014/main" id="{E3A7FCC7-AC66-48F0-8BD2-8519B2A5CDCC}"/>
              </a:ext>
            </a:extLst>
          </p:cNvPr>
          <p:cNvSpPr txBox="1">
            <a:spLocks/>
          </p:cNvSpPr>
          <p:nvPr/>
        </p:nvSpPr>
        <p:spPr>
          <a:xfrm>
            <a:off x="2956815" y="1349376"/>
            <a:ext cx="6621938" cy="523875"/>
          </a:xfrm>
          <a:solidFill>
            <a:schemeClr val="accent1">
              <a:lumMod val="75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latin typeface="Arial" panose="020B0604020202020204" pitchFamily="34" charset="0"/>
                <a:cs typeface="Arial" pitchFamily="34" charset="0"/>
              </a:rPr>
              <a:t>DEP’s History with NPDES  Stormwater</a:t>
            </a:r>
          </a:p>
        </p:txBody>
      </p:sp>
      <p:sp>
        <p:nvSpPr>
          <p:cNvPr id="8" name="Rectangle 7">
            <a:extLst>
              <a:ext uri="{FF2B5EF4-FFF2-40B4-BE49-F238E27FC236}">
                <a16:creationId xmlns:a16="http://schemas.microsoft.com/office/drawing/2014/main" id="{2CD6916D-3333-401A-985F-A87CAF1824F1}"/>
              </a:ext>
            </a:extLst>
          </p:cNvPr>
          <p:cNvSpPr/>
          <p:nvPr/>
        </p:nvSpPr>
        <p:spPr>
          <a:xfrm>
            <a:off x="1511280" y="375025"/>
            <a:ext cx="10783544" cy="646331"/>
          </a:xfrm>
          <a:prstGeom prst="rect">
            <a:avLst/>
          </a:prstGeom>
        </p:spPr>
        <p:txBody>
          <a:bodyPr wrap="square">
            <a:spAutoFit/>
          </a:bodyPr>
          <a:lstStyle/>
          <a:p>
            <a:r>
              <a:rPr lang="en-US" sz="3600" dirty="0">
                <a:solidFill>
                  <a:schemeClr val="bg1"/>
                </a:solidFill>
                <a:latin typeface="Arial" panose="020B0604020202020204" pitchFamily="34" charset="0"/>
              </a:rPr>
              <a:t>6.2 NPDES Regulatory and Statutory Requirements</a:t>
            </a:r>
          </a:p>
        </p:txBody>
      </p:sp>
    </p:spTree>
    <p:extLst>
      <p:ext uri="{BB962C8B-B14F-4D97-AF65-F5344CB8AC3E}">
        <p14:creationId xmlns:p14="http://schemas.microsoft.com/office/powerpoint/2010/main" val="4009842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Diagram 12">
            <a:extLst>
              <a:ext uri="{FF2B5EF4-FFF2-40B4-BE49-F238E27FC236}">
                <a16:creationId xmlns:a16="http://schemas.microsoft.com/office/drawing/2014/main" id="{6F4AFACB-A9F1-47E3-8F3C-91C60228B4B0}"/>
              </a:ext>
            </a:extLst>
          </p:cNvPr>
          <p:cNvGraphicFramePr/>
          <p:nvPr>
            <p:extLst>
              <p:ext uri="{D42A27DB-BD31-4B8C-83A1-F6EECF244321}">
                <p14:modId xmlns:p14="http://schemas.microsoft.com/office/powerpoint/2010/main" val="268855082"/>
              </p:ext>
            </p:extLst>
          </p:nvPr>
        </p:nvGraphicFramePr>
        <p:xfrm>
          <a:off x="2152703" y="1788503"/>
          <a:ext cx="7886594" cy="41048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Speech Bubble: Rectangle 13">
            <a:extLst>
              <a:ext uri="{FF2B5EF4-FFF2-40B4-BE49-F238E27FC236}">
                <a16:creationId xmlns:a16="http://schemas.microsoft.com/office/drawing/2014/main" id="{519FB044-52EF-4EB5-B749-5079EA748F1A}"/>
              </a:ext>
            </a:extLst>
          </p:cNvPr>
          <p:cNvSpPr/>
          <p:nvPr/>
        </p:nvSpPr>
        <p:spPr>
          <a:xfrm>
            <a:off x="8654837" y="2312378"/>
            <a:ext cx="1384461" cy="598098"/>
          </a:xfrm>
          <a:prstGeom prst="wedgeRectCallou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latin typeface="Arial" panose="020B0604020202020204" pitchFamily="34" charset="0"/>
              </a:rPr>
              <a:t>Current Program</a:t>
            </a:r>
          </a:p>
        </p:txBody>
      </p:sp>
      <p:sp>
        <p:nvSpPr>
          <p:cNvPr id="2" name="TextBox 1">
            <a:extLst>
              <a:ext uri="{FF2B5EF4-FFF2-40B4-BE49-F238E27FC236}">
                <a16:creationId xmlns:a16="http://schemas.microsoft.com/office/drawing/2014/main" id="{8D7002AC-5DCF-40B6-B62F-E05EF5D5F569}"/>
              </a:ext>
            </a:extLst>
          </p:cNvPr>
          <p:cNvSpPr txBox="1"/>
          <p:nvPr/>
        </p:nvSpPr>
        <p:spPr>
          <a:xfrm>
            <a:off x="1344072" y="5821458"/>
            <a:ext cx="9503856" cy="64633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With DEP cross-training all DEP CAP staff are qualified to perform NPDES inspections = More inspectors doing more enforcement, not just one per office anymore!</a:t>
            </a:r>
          </a:p>
        </p:txBody>
      </p:sp>
      <p:sp>
        <p:nvSpPr>
          <p:cNvPr id="15" name="Rectangle 14">
            <a:extLst>
              <a:ext uri="{FF2B5EF4-FFF2-40B4-BE49-F238E27FC236}">
                <a16:creationId xmlns:a16="http://schemas.microsoft.com/office/drawing/2014/main" id="{BC4227B4-18EC-4D37-9AEA-838D096C7333}"/>
              </a:ext>
            </a:extLst>
          </p:cNvPr>
          <p:cNvSpPr/>
          <p:nvPr/>
        </p:nvSpPr>
        <p:spPr>
          <a:xfrm>
            <a:off x="1544330" y="340838"/>
            <a:ext cx="10777309" cy="646331"/>
          </a:xfrm>
          <a:prstGeom prst="rect">
            <a:avLst/>
          </a:prstGeom>
        </p:spPr>
        <p:txBody>
          <a:bodyPr wrap="none">
            <a:spAutoFit/>
          </a:bodyPr>
          <a:lstStyle/>
          <a:p>
            <a:r>
              <a:rPr lang="en-US" sz="3600" dirty="0">
                <a:solidFill>
                  <a:schemeClr val="bg1"/>
                </a:solidFill>
                <a:latin typeface="Arial" panose="020B0604020202020204" pitchFamily="34" charset="0"/>
              </a:rPr>
              <a:t>6.2 NPDES Regulatory and Statutory Requirements</a:t>
            </a:r>
          </a:p>
        </p:txBody>
      </p:sp>
      <p:sp>
        <p:nvSpPr>
          <p:cNvPr id="17" name="Content Placeholder 2">
            <a:extLst>
              <a:ext uri="{FF2B5EF4-FFF2-40B4-BE49-F238E27FC236}">
                <a16:creationId xmlns:a16="http://schemas.microsoft.com/office/drawing/2014/main" id="{3F6C82C5-9033-4F7C-8877-4A946699C00C}"/>
              </a:ext>
            </a:extLst>
          </p:cNvPr>
          <p:cNvSpPr txBox="1">
            <a:spLocks/>
          </p:cNvSpPr>
          <p:nvPr/>
        </p:nvSpPr>
        <p:spPr>
          <a:xfrm>
            <a:off x="2382975" y="1349376"/>
            <a:ext cx="7426050" cy="523875"/>
          </a:xfrm>
          <a:solidFill>
            <a:schemeClr val="accent1">
              <a:lumMod val="75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latin typeface="Arial" panose="020B0604020202020204" pitchFamily="34" charset="0"/>
                <a:cs typeface="Arial" pitchFamily="34" charset="0"/>
              </a:rPr>
              <a:t>DEP’s History with NPDES  Stormwater, cont.</a:t>
            </a:r>
          </a:p>
        </p:txBody>
      </p:sp>
    </p:spTree>
    <p:extLst>
      <p:ext uri="{BB962C8B-B14F-4D97-AF65-F5344CB8AC3E}">
        <p14:creationId xmlns:p14="http://schemas.microsoft.com/office/powerpoint/2010/main" val="36648056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10353" y="1994053"/>
            <a:ext cx="4181647" cy="4246984"/>
          </a:xfrm>
          <a:prstGeom prst="rect">
            <a:avLst/>
          </a:prstGeom>
        </p:spPr>
      </p:pic>
      <p:sp>
        <p:nvSpPr>
          <p:cNvPr id="13" name="TextBox 12">
            <a:extLst>
              <a:ext uri="{FF2B5EF4-FFF2-40B4-BE49-F238E27FC236}">
                <a16:creationId xmlns:a16="http://schemas.microsoft.com/office/drawing/2014/main" id="{F7CCDA8B-24EA-43C4-853E-F22927D1009E}"/>
              </a:ext>
            </a:extLst>
          </p:cNvPr>
          <p:cNvSpPr txBox="1"/>
          <p:nvPr/>
        </p:nvSpPr>
        <p:spPr>
          <a:xfrm>
            <a:off x="1" y="1724411"/>
            <a:ext cx="8010352" cy="4401205"/>
          </a:xfrm>
          <a:prstGeom prst="rect">
            <a:avLst/>
          </a:prstGeom>
          <a:noFill/>
        </p:spPr>
        <p:txBody>
          <a:bodyPr wrap="square">
            <a:spAutoFit/>
          </a:bodyPr>
          <a:lstStyle/>
          <a:p>
            <a:pPr marL="457200" indent="-457200">
              <a:buFont typeface="Arial" panose="020B0604020202020204" pitchFamily="34" charset="0"/>
              <a:buChar char="•"/>
              <a:defRPr/>
            </a:pPr>
            <a:r>
              <a:rPr lang="en-US" sz="2800" b="1" dirty="0">
                <a:latin typeface="Arial" panose="020B0604020202020204" pitchFamily="34" charset="0"/>
              </a:rPr>
              <a:t>CGP Definition 8.2 “Construction Activity”:</a:t>
            </a:r>
          </a:p>
          <a:p>
            <a:pPr marL="914400" lvl="1" indent="-457200">
              <a:buFont typeface="Arial" panose="020B0604020202020204" pitchFamily="34" charset="0"/>
              <a:buChar char="•"/>
              <a:defRPr/>
            </a:pPr>
            <a:r>
              <a:rPr lang="en-US" sz="2800" dirty="0">
                <a:latin typeface="Arial" panose="020B0604020202020204" pitchFamily="34" charset="0"/>
              </a:rPr>
              <a:t>Act or process of developing or improving land, including demolition and renovation activity, which involves the disturbance of soils not limited to, clearing, grading, and excavation.”</a:t>
            </a:r>
          </a:p>
          <a:p>
            <a:pPr marL="914400" lvl="1" indent="-457200">
              <a:buFont typeface="Arial" panose="020B0604020202020204" pitchFamily="34" charset="0"/>
              <a:buChar char="•"/>
              <a:defRPr/>
            </a:pPr>
            <a:endParaRPr lang="en-US" sz="2800" dirty="0">
              <a:latin typeface="Arial" panose="020B0604020202020204" pitchFamily="34" charset="0"/>
            </a:endParaRPr>
          </a:p>
          <a:p>
            <a:pPr marL="914400" lvl="1" indent="-457200">
              <a:buFont typeface="Arial" panose="020B0604020202020204" pitchFamily="34" charset="0"/>
              <a:buChar char="•"/>
              <a:defRPr/>
            </a:pPr>
            <a:r>
              <a:rPr lang="en-US" sz="2800" dirty="0">
                <a:solidFill>
                  <a:srgbClr val="FF0000"/>
                </a:solidFill>
                <a:latin typeface="Arial" panose="020B0604020202020204" pitchFamily="34" charset="0"/>
              </a:rPr>
              <a:t>This is a broadly defined category, on purpose!</a:t>
            </a:r>
          </a:p>
          <a:p>
            <a:pPr marL="342900" indent="-342900">
              <a:buFont typeface="Arial" panose="020B0604020202020204" pitchFamily="34" charset="0"/>
              <a:buChar char="•"/>
              <a:defRPr/>
            </a:pPr>
            <a:endParaRPr lang="en-US" sz="2800" dirty="0">
              <a:latin typeface="Arial" panose="020B0604020202020204" pitchFamily="34" charset="0"/>
            </a:endParaRPr>
          </a:p>
        </p:txBody>
      </p:sp>
      <p:sp>
        <p:nvSpPr>
          <p:cNvPr id="9" name="Rectangle 8">
            <a:extLst>
              <a:ext uri="{FF2B5EF4-FFF2-40B4-BE49-F238E27FC236}">
                <a16:creationId xmlns:a16="http://schemas.microsoft.com/office/drawing/2014/main" id="{E520874D-16E3-47AD-B17D-63C5983B3889}"/>
              </a:ext>
            </a:extLst>
          </p:cNvPr>
          <p:cNvSpPr/>
          <p:nvPr/>
        </p:nvSpPr>
        <p:spPr>
          <a:xfrm>
            <a:off x="2688323" y="221160"/>
            <a:ext cx="7120154" cy="769441"/>
          </a:xfrm>
          <a:prstGeom prst="rect">
            <a:avLst/>
          </a:prstGeom>
        </p:spPr>
        <p:txBody>
          <a:bodyPr wrap="none">
            <a:spAutoFit/>
          </a:bodyPr>
          <a:lstStyle/>
          <a:p>
            <a:r>
              <a:rPr lang="en-US" sz="4400" dirty="0">
                <a:solidFill>
                  <a:schemeClr val="bg1"/>
                </a:solidFill>
                <a:latin typeface="Arial" panose="020B0604020202020204" pitchFamily="34" charset="0"/>
              </a:rPr>
              <a:t>6.2.1 Construction Activities</a:t>
            </a:r>
          </a:p>
        </p:txBody>
      </p:sp>
    </p:spTree>
    <p:extLst>
      <p:ext uri="{BB962C8B-B14F-4D97-AF65-F5344CB8AC3E}">
        <p14:creationId xmlns:p14="http://schemas.microsoft.com/office/powerpoint/2010/main" val="3485423103"/>
      </p:ext>
    </p:extLst>
  </p:cSld>
  <p:clrMapOvr>
    <a:masterClrMapping/>
  </p:clrMapOvr>
</p:sld>
</file>

<file path=ppt/theme/theme1.xml><?xml version="1.0" encoding="utf-8"?>
<a:theme xmlns:a="http://schemas.openxmlformats.org/drawingml/2006/main" name="Office Theme">
  <a:themeElements>
    <a:clrScheme name="DEP BLUE">
      <a:dk1>
        <a:srgbClr val="000000"/>
      </a:dk1>
      <a:lt1>
        <a:srgbClr val="FFFFFF"/>
      </a:lt1>
      <a:dk2>
        <a:srgbClr val="44546A"/>
      </a:dk2>
      <a:lt2>
        <a:srgbClr val="E7E6E6"/>
      </a:lt2>
      <a:accent1>
        <a:srgbClr val="52B5E8"/>
      </a:accent1>
      <a:accent2>
        <a:srgbClr val="C7E9FA"/>
      </a:accent2>
      <a:accent3>
        <a:srgbClr val="117AC0"/>
      </a:accent3>
      <a:accent4>
        <a:srgbClr val="0153A0"/>
      </a:accent4>
      <a:accent5>
        <a:srgbClr val="243F78"/>
      </a:accent5>
      <a:accent6>
        <a:srgbClr val="2E5270"/>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G-DEP MasterSlides Template_v11022021-" id="{2B5C3F11-2D1C-0346-A05B-D8DF9C08BE0F}" vid="{58A7D8D1-8D2E-114E-82D1-FACBD2697E5E}"/>
    </a:ext>
  </a:extLst>
</a:theme>
</file>

<file path=ppt/theme/theme2.xml><?xml version="1.0" encoding="utf-8"?>
<a:theme xmlns:a="http://schemas.openxmlformats.org/drawingml/2006/main" name="2_Office Theme">
  <a:themeElements>
    <a:clrScheme name="DEP Color Palette">
      <a:dk1>
        <a:sysClr val="windowText" lastClr="000000"/>
      </a:dk1>
      <a:lt1>
        <a:sysClr val="window" lastClr="FFFFFF"/>
      </a:lt1>
      <a:dk2>
        <a:srgbClr val="44546A"/>
      </a:dk2>
      <a:lt2>
        <a:srgbClr val="E7E6E6"/>
      </a:lt2>
      <a:accent1>
        <a:srgbClr val="435132"/>
      </a:accent1>
      <a:accent2>
        <a:srgbClr val="F4D23B"/>
      </a:accent2>
      <a:accent3>
        <a:srgbClr val="53B7E8"/>
      </a:accent3>
      <a:accent4>
        <a:srgbClr val="41453B"/>
      </a:accent4>
      <a:accent5>
        <a:srgbClr val="ABE1FA"/>
      </a:accent5>
      <a:accent6>
        <a:srgbClr val="0075AC"/>
      </a:accent6>
      <a:hlink>
        <a:srgbClr val="0563C1"/>
      </a:hlink>
      <a:folHlink>
        <a:srgbClr val="954F72"/>
      </a:folHlink>
    </a:clrScheme>
    <a:fontScheme name="Custom 1">
      <a:majorFont>
        <a:latin typeface="Franklin Gothic Demi"/>
        <a:ea typeface=""/>
        <a:cs typeface=""/>
      </a:majorFont>
      <a:minorFont>
        <a:latin typeface="Franklin Gothic Dem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AR_PowerPoint_Template.Dec2018.Standard.potx" id="{674CAC8B-3B6A-40F1-AF7B-DF4CEB2CE5E9}" vid="{73C3E615-B77B-4EA6-9BFF-88C1BE50A8BD}"/>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1515</TotalTime>
  <Words>2171</Words>
  <Application>Microsoft Office PowerPoint</Application>
  <PresentationFormat>Widescreen</PresentationFormat>
  <Paragraphs>230</Paragraphs>
  <Slides>31</Slides>
  <Notes>1</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31</vt:i4>
      </vt:variant>
    </vt:vector>
  </HeadingPairs>
  <TitlesOfParts>
    <vt:vector size="37" baseType="lpstr">
      <vt:lpstr>Arial</vt:lpstr>
      <vt:lpstr>Calibri</vt:lpstr>
      <vt:lpstr>Verdana</vt:lpstr>
      <vt:lpstr>Office Theme</vt:lpstr>
      <vt:lpstr>2_Office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Rakestraw, Charlotte</dc:creator>
  <cp:lastModifiedBy>Searcy, Jared</cp:lastModifiedBy>
  <cp:revision>140</cp:revision>
  <cp:lastPrinted>2018-06-29T22:15:45Z</cp:lastPrinted>
  <dcterms:created xsi:type="dcterms:W3CDTF">2015-05-19T17:22:51Z</dcterms:created>
  <dcterms:modified xsi:type="dcterms:W3CDTF">2024-06-07T15:15:52Z</dcterms:modified>
</cp:coreProperties>
</file>