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0" r:id="rId1"/>
    <p:sldMasterId id="2147483685" r:id="rId2"/>
  </p:sldMasterIdLst>
  <p:notesMasterIdLst>
    <p:notesMasterId r:id="rId52"/>
  </p:notesMasterIdLst>
  <p:sldIdLst>
    <p:sldId id="262" r:id="rId3"/>
    <p:sldId id="263" r:id="rId4"/>
    <p:sldId id="264" r:id="rId5"/>
    <p:sldId id="265" r:id="rId6"/>
    <p:sldId id="266" r:id="rId7"/>
    <p:sldId id="268" r:id="rId8"/>
    <p:sldId id="269" r:id="rId9"/>
    <p:sldId id="270" r:id="rId10"/>
    <p:sldId id="276" r:id="rId11"/>
    <p:sldId id="277" r:id="rId12"/>
    <p:sldId id="278" r:id="rId13"/>
    <p:sldId id="272" r:id="rId14"/>
    <p:sldId id="273" r:id="rId15"/>
    <p:sldId id="279" r:id="rId16"/>
    <p:sldId id="271" r:id="rId17"/>
    <p:sldId id="280" r:id="rId18"/>
    <p:sldId id="274" r:id="rId19"/>
    <p:sldId id="275" r:id="rId20"/>
    <p:sldId id="285" r:id="rId21"/>
    <p:sldId id="282" r:id="rId22"/>
    <p:sldId id="286" r:id="rId23"/>
    <p:sldId id="287" r:id="rId24"/>
    <p:sldId id="288" r:id="rId25"/>
    <p:sldId id="283" r:id="rId26"/>
    <p:sldId id="289" r:id="rId27"/>
    <p:sldId id="290" r:id="rId28"/>
    <p:sldId id="291" r:id="rId29"/>
    <p:sldId id="292" r:id="rId30"/>
    <p:sldId id="293" r:id="rId31"/>
    <p:sldId id="284" r:id="rId32"/>
    <p:sldId id="297" r:id="rId33"/>
    <p:sldId id="298" r:id="rId34"/>
    <p:sldId id="299" r:id="rId35"/>
    <p:sldId id="301" r:id="rId36"/>
    <p:sldId id="295" r:id="rId37"/>
    <p:sldId id="294" r:id="rId38"/>
    <p:sldId id="300" r:id="rId39"/>
    <p:sldId id="303" r:id="rId40"/>
    <p:sldId id="304" r:id="rId41"/>
    <p:sldId id="305" r:id="rId42"/>
    <p:sldId id="308" r:id="rId43"/>
    <p:sldId id="309" r:id="rId44"/>
    <p:sldId id="311" r:id="rId45"/>
    <p:sldId id="296" r:id="rId46"/>
    <p:sldId id="312" r:id="rId47"/>
    <p:sldId id="313" r:id="rId48"/>
    <p:sldId id="307" r:id="rId49"/>
    <p:sldId id="302" r:id="rId50"/>
    <p:sldId id="306"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nsford, Halton" initials="LH" lastIdx="0" clrIdx="0">
    <p:extLst>
      <p:ext uri="{19B8F6BF-5375-455C-9EA6-DF929625EA0E}">
        <p15:presenceInfo xmlns:p15="http://schemas.microsoft.com/office/powerpoint/2012/main" userId="S-1-5-21-1004336348-1214440339-1801674531-53820" providerId="AD"/>
      </p:ext>
    </p:extLst>
  </p:cmAuthor>
  <p:cmAuthor id="2" name="Searcy, Jared" initials="SJ" lastIdx="2" clrIdx="1">
    <p:extLst>
      <p:ext uri="{19B8F6BF-5375-455C-9EA6-DF929625EA0E}">
        <p15:presenceInfo xmlns:p15="http://schemas.microsoft.com/office/powerpoint/2012/main" userId="S::Jared.Searcy@dep.state.fl.us::269489fd-1eb9-4ba5-a2f9-4bcc89be52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076" autoAdjust="0"/>
    <p:restoredTop sz="94660"/>
  </p:normalViewPr>
  <p:slideViewPr>
    <p:cSldViewPr snapToGrid="0">
      <p:cViewPr varScale="1">
        <p:scale>
          <a:sx n="77" d="100"/>
          <a:sy n="77" d="100"/>
        </p:scale>
        <p:origin x="132" y="27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C3425C-C401-4E6B-AFC2-0EB0FDB85D12}" type="datetimeFigureOut">
              <a:rPr lang="en-US" smtClean="0"/>
              <a:t>6/6/2023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AC112DA-B6CA-4C49-8993-1E516C45863D}" type="slidenum">
              <a:rPr lang="en-US" smtClean="0"/>
              <a:t>‹#›</a:t>
            </a:fld>
            <a:endParaRPr lang="en-US"/>
          </a:p>
        </p:txBody>
      </p:sp>
    </p:spTree>
    <p:extLst>
      <p:ext uri="{BB962C8B-B14F-4D97-AF65-F5344CB8AC3E}">
        <p14:creationId xmlns:p14="http://schemas.microsoft.com/office/powerpoint/2010/main" val="3736666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8AC112DA-B6CA-4C49-8993-1E516C45863D}" type="slidenum">
              <a:rPr lang="en-US" smtClean="0"/>
              <a:t>‹#›</a:t>
            </a:fld>
            <a:endParaRPr lang="en-US"/>
          </a:p>
        </p:txBody>
      </p:sp>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988355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38548309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11" name="Rectangle 10">
            <a:extLst>
              <a:ext uri="{FF2B5EF4-FFF2-40B4-BE49-F238E27FC236}">
                <a16:creationId xmlns:a16="http://schemas.microsoft.com/office/drawing/2014/main" id="{2B30B274-329C-EF4D-868F-4623C6BA847F}"/>
              </a:ext>
            </a:extLst>
          </p:cNvPr>
          <p:cNvSpPr/>
          <p:nvPr userDrawn="1"/>
        </p:nvSpPr>
        <p:spPr>
          <a:xfrm>
            <a:off x="153713"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7"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81"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2588413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59FE8B0C-6BEC-4B4C-8217-B267D4F6CF29}"/>
              </a:ext>
            </a:extLst>
          </p:cNvPr>
          <p:cNvSpPr/>
          <p:nvPr userDrawn="1"/>
        </p:nvSpPr>
        <p:spPr>
          <a:xfrm>
            <a:off x="153057"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41"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5"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3455532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A0027388-62EA-DE48-A209-EF7CA10057E9}"/>
              </a:ext>
            </a:extLst>
          </p:cNvPr>
          <p:cNvSpPr/>
          <p:nvPr userDrawn="1"/>
        </p:nvSpPr>
        <p:spPr>
          <a:xfrm>
            <a:off x="135780" y="1386292"/>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dirty="0"/>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40"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3398018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F6608DD6-E8B7-4A47-ACD0-151608AB1471}"/>
              </a:ext>
            </a:extLst>
          </p:cNvPr>
          <p:cNvSpPr/>
          <p:nvPr userDrawn="1"/>
        </p:nvSpPr>
        <p:spPr>
          <a:xfrm>
            <a:off x="4580636"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2370362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CFB1289-BA35-A548-8B04-B96C2C2C4B9A}"/>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6A31449A-2FA3-CD40-AC84-157BCEA8956B}"/>
              </a:ext>
            </a:extLst>
          </p:cNvPr>
          <p:cNvSpPr/>
          <p:nvPr userDrawn="1"/>
        </p:nvSpPr>
        <p:spPr>
          <a:xfrm>
            <a:off x="426986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32534753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881758-5C54-FE44-8BBD-BE9F14090DBF}"/>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C5D74B4F-0AF2-544C-BBE1-F3D728C735D5}"/>
              </a:ext>
            </a:extLst>
          </p:cNvPr>
          <p:cNvSpPr/>
          <p:nvPr userDrawn="1"/>
        </p:nvSpPr>
        <p:spPr>
          <a:xfrm>
            <a:off x="488392" y="1386292"/>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dirty="0"/>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8"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36751013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E134CDB-79F6-264B-B31E-ADB427867965}"/>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FEAF781C-C56E-5848-A911-7076A563E0C5}"/>
              </a:ext>
            </a:extLst>
          </p:cNvPr>
          <p:cNvSpPr/>
          <p:nvPr userDrawn="1"/>
        </p:nvSpPr>
        <p:spPr>
          <a:xfrm>
            <a:off x="271157"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3"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2015945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4CC75B1-A472-5D4A-BC6C-3A99D9C5C122}"/>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9757DCF-EDBE-7047-8355-609423C64C97}"/>
              </a:ext>
            </a:extLst>
          </p:cNvPr>
          <p:cNvSpPr/>
          <p:nvPr userDrawn="1"/>
        </p:nvSpPr>
        <p:spPr>
          <a:xfrm>
            <a:off x="187493" y="1386368"/>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396584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DC7FCA2-E9A9-D94A-9D50-3B3CB6BED968}"/>
              </a:ext>
            </a:extLst>
          </p:cNvPr>
          <p:cNvSpPr>
            <a:spLocks noGrp="1"/>
          </p:cNvSpPr>
          <p:nvPr>
            <p:ph type="sldNum" sz="quarter" idx="10"/>
          </p:nvPr>
        </p:nvSpPr>
        <p:spPr/>
        <p:txBody>
          <a:bodyPr/>
          <a:lstStyle/>
          <a:p>
            <a:fld id="{8AC112DA-B6CA-4C49-8993-1E516C45863D}" type="slidenum">
              <a:rPr lang="en-US" smtClean="0"/>
              <a:t>‹#›</a:t>
            </a:fld>
            <a:endParaRPr lang="en-US"/>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9" y="93451"/>
            <a:ext cx="1062435" cy="1062435"/>
          </a:xfrm>
          <a:prstGeom prst="rect">
            <a:avLst/>
          </a:prstGeom>
        </p:spPr>
      </p:pic>
    </p:spTree>
    <p:extLst>
      <p:ext uri="{BB962C8B-B14F-4D97-AF65-F5344CB8AC3E}">
        <p14:creationId xmlns:p14="http://schemas.microsoft.com/office/powerpoint/2010/main" val="22603987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B99103D-61AB-D74C-9D35-085D46F58CE9}"/>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2FA6816-B517-DA4F-9915-A0A632A2BF9B}"/>
              </a:ext>
            </a:extLst>
          </p:cNvPr>
          <p:cNvSpPr/>
          <p:nvPr userDrawn="1"/>
        </p:nvSpPr>
        <p:spPr>
          <a:xfrm>
            <a:off x="6346197" y="1392344"/>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22082206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27BB61-D36D-C444-BC6B-3E64FB27D771}"/>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7F38FBE-460A-D441-9EDF-7C42DA61129B}"/>
              </a:ext>
            </a:extLst>
          </p:cNvPr>
          <p:cNvSpPr/>
          <p:nvPr userDrawn="1"/>
        </p:nvSpPr>
        <p:spPr>
          <a:xfrm>
            <a:off x="1203369" y="1580868"/>
            <a:ext cx="9785267" cy="494310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26892877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04662EA-E746-2C4F-8011-A6AACEDFF6DC}"/>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70A8D1B6-4D7F-6849-92E4-BF2EC945BD09}"/>
              </a:ext>
            </a:extLst>
          </p:cNvPr>
          <p:cNvSpPr/>
          <p:nvPr userDrawn="1"/>
        </p:nvSpPr>
        <p:spPr>
          <a:xfrm>
            <a:off x="210795" y="1386368"/>
            <a:ext cx="1177042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5667937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39839EF-4580-2840-A5B6-58037EE5BF3D}"/>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FC789B56-ECF3-C341-899C-8E67056D85D1}"/>
              </a:ext>
            </a:extLst>
          </p:cNvPr>
          <p:cNvSpPr/>
          <p:nvPr userDrawn="1"/>
        </p:nvSpPr>
        <p:spPr>
          <a:xfrm>
            <a:off x="152400" y="5597821"/>
            <a:ext cx="11887200" cy="11182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898490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DE35CD-2123-EF49-AD6E-714D48C8ED83}"/>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TextBox 3">
            <a:extLst>
              <a:ext uri="{FF2B5EF4-FFF2-40B4-BE49-F238E27FC236}">
                <a16:creationId xmlns:a16="http://schemas.microsoft.com/office/drawing/2014/main" id="{55A76C35-9906-6847-91E5-371C9621D034}"/>
              </a:ext>
            </a:extLst>
          </p:cNvPr>
          <p:cNvSpPr txBox="1"/>
          <p:nvPr userDrawn="1"/>
        </p:nvSpPr>
        <p:spPr>
          <a:xfrm>
            <a:off x="477086" y="1719477"/>
            <a:ext cx="5695121" cy="816698"/>
          </a:xfrm>
          <a:prstGeom prst="rect">
            <a:avLst/>
          </a:prstGeom>
          <a:noFill/>
        </p:spPr>
        <p:txBody>
          <a:bodyPr wrap="square" rtlCol="0">
            <a:spAutoFit/>
          </a:bodyPr>
          <a:lstStyle/>
          <a:p>
            <a:r>
              <a:rPr lang="en-US" sz="428" b="1" dirty="0">
                <a:latin typeface="Verdana" panose="020B0604030504040204" pitchFamily="34" charset="0"/>
                <a:ea typeface="Verdana" panose="020B0604030504040204" pitchFamily="34" charset="0"/>
                <a:cs typeface="Verdana" panose="020B0604030504040204" pitchFamily="34" charset="0"/>
              </a:rPr>
              <a:t>Verdana</a:t>
            </a:r>
          </a:p>
          <a:p>
            <a:endParaRPr lang="en-US" sz="428" b="1" dirty="0">
              <a:latin typeface="Verdana" panose="020B0604030504040204" pitchFamily="34" charset="0"/>
              <a:ea typeface="Verdana" panose="020B0604030504040204" pitchFamily="34" charset="0"/>
              <a:cs typeface="Verdana" panose="020B0604030504040204" pitchFamily="34" charset="0"/>
            </a:endParaRPr>
          </a:p>
          <a:p>
            <a:r>
              <a:rPr lang="en-US" sz="428" b="1" dirty="0">
                <a:latin typeface="Verdana" panose="020B0604030504040204" pitchFamily="34" charset="0"/>
                <a:ea typeface="Verdana" panose="020B0604030504040204" pitchFamily="34" charset="0"/>
                <a:cs typeface="Verdana" panose="020B0604030504040204" pitchFamily="34" charset="0"/>
              </a:rPr>
              <a:t>THE FLORIDA DEPARTMENT OF ENVIRONMENTAL PROTECTION </a:t>
            </a:r>
            <a:endParaRPr lang="en-US" sz="428" dirty="0">
              <a:latin typeface="Verdana" panose="020B0604030504040204" pitchFamily="34" charset="0"/>
              <a:ea typeface="Verdana" panose="020B0604030504040204" pitchFamily="34" charset="0"/>
              <a:cs typeface="Verdana" panose="020B0604030504040204" pitchFamily="34" charset="0"/>
            </a:endParaRPr>
          </a:p>
          <a:p>
            <a:endParaRPr lang="en-US" sz="428" dirty="0">
              <a:latin typeface="Verdana" panose="020B0604030504040204" pitchFamily="34" charset="0"/>
              <a:ea typeface="Verdana" panose="020B0604030504040204" pitchFamily="34" charset="0"/>
              <a:cs typeface="Verdana" panose="020B0604030504040204" pitchFamily="34" charset="0"/>
            </a:endParaRPr>
          </a:p>
          <a:p>
            <a:r>
              <a:rPr lang="en-US" sz="428" dirty="0">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428" dirty="0">
              <a:latin typeface="Verdana" panose="020B0604030504040204" pitchFamily="34" charset="0"/>
              <a:ea typeface="Verdana" panose="020B0604030504040204" pitchFamily="34" charset="0"/>
              <a:cs typeface="Verdana" panose="020B0604030504040204" pitchFamily="34" charset="0"/>
            </a:endParaRPr>
          </a:p>
          <a:p>
            <a:r>
              <a:rPr lang="en-US" sz="428" dirty="0">
                <a:latin typeface="Verdana" panose="020B0604030504040204" pitchFamily="34" charset="0"/>
                <a:ea typeface="Verdana" panose="020B0604030504040204" pitchFamily="34" charset="0"/>
                <a:cs typeface="Verdana" panose="020B0604030504040204" pitchFamily="34" charset="0"/>
              </a:rPr>
              <a:t>HEADER FONT SIZE: 24 - 40</a:t>
            </a:r>
          </a:p>
          <a:p>
            <a:r>
              <a:rPr lang="en-US" sz="428" dirty="0">
                <a:latin typeface="Verdana" panose="020B0604030504040204" pitchFamily="34" charset="0"/>
                <a:ea typeface="Verdana" panose="020B0604030504040204" pitchFamily="34" charset="0"/>
                <a:cs typeface="Verdana" panose="020B0604030504040204" pitchFamily="34" charset="0"/>
              </a:rPr>
              <a:t>BODY FONT SIZE: 18 - 24</a:t>
            </a:r>
          </a:p>
          <a:p>
            <a:endParaRPr lang="en-US" sz="428" dirty="0">
              <a:latin typeface="Verdana" panose="020B0604030504040204" pitchFamily="34" charset="0"/>
              <a:ea typeface="Verdana" panose="020B0604030504040204" pitchFamily="34" charset="0"/>
              <a:cs typeface="Verdana" panose="020B0604030504040204" pitchFamily="34" charset="0"/>
            </a:endParaRPr>
          </a:p>
          <a:p>
            <a:endParaRPr lang="en-US" sz="428"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8" y="1719477"/>
            <a:ext cx="5695121" cy="882549"/>
          </a:xfrm>
          <a:prstGeom prst="rect">
            <a:avLst/>
          </a:prstGeom>
          <a:noFill/>
        </p:spPr>
        <p:txBody>
          <a:bodyPr wrap="square" rtlCol="0">
            <a:spAutoFit/>
          </a:bodyPr>
          <a:lstStyle/>
          <a:p>
            <a:r>
              <a:rPr lang="en-US" sz="428" b="1" dirty="0">
                <a:latin typeface="Arial" panose="020B0604020202020204" pitchFamily="34" charset="0"/>
                <a:ea typeface="Verdana" panose="020B0604030504040204" pitchFamily="34" charset="0"/>
                <a:cs typeface="Arial" panose="020B0604020202020204" pitchFamily="34" charset="0"/>
              </a:rPr>
              <a:t>Arial</a:t>
            </a:r>
          </a:p>
          <a:p>
            <a:endParaRPr lang="en-US" sz="428" b="1" dirty="0">
              <a:latin typeface="Arial" panose="020B0604020202020204" pitchFamily="34" charset="0"/>
              <a:ea typeface="Verdana" panose="020B0604030504040204" pitchFamily="34" charset="0"/>
              <a:cs typeface="Arial" panose="020B0604020202020204" pitchFamily="34" charset="0"/>
            </a:endParaRPr>
          </a:p>
          <a:p>
            <a:r>
              <a:rPr lang="en-US" sz="428" b="1" dirty="0">
                <a:latin typeface="Arial" panose="020B0604020202020204" pitchFamily="34" charset="0"/>
                <a:ea typeface="Verdana" panose="020B0604030504040204" pitchFamily="34" charset="0"/>
                <a:cs typeface="Arial" panose="020B0604020202020204" pitchFamily="34" charset="0"/>
              </a:rPr>
              <a:t>THE FLORIDA DEPARTMENT OF ENVIRONMENTAL PROTECTION </a:t>
            </a:r>
            <a:endParaRPr lang="en-US" sz="428" dirty="0">
              <a:latin typeface="Arial" panose="020B0604020202020204" pitchFamily="34" charset="0"/>
              <a:ea typeface="Verdana" panose="020B0604030504040204" pitchFamily="34" charset="0"/>
              <a:cs typeface="Arial" panose="020B0604020202020204" pitchFamily="34" charset="0"/>
            </a:endParaRPr>
          </a:p>
          <a:p>
            <a:endParaRPr lang="en-US" sz="428" dirty="0">
              <a:latin typeface="Arial" panose="020B0604020202020204" pitchFamily="34" charset="0"/>
              <a:ea typeface="Verdana" panose="020B0604030504040204" pitchFamily="34" charset="0"/>
              <a:cs typeface="Arial" panose="020B0604020202020204" pitchFamily="34" charset="0"/>
            </a:endParaRPr>
          </a:p>
          <a:p>
            <a:r>
              <a:rPr lang="en-US" sz="428" dirty="0">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428" dirty="0">
              <a:latin typeface="Arial" panose="020B0604020202020204" pitchFamily="34" charset="0"/>
              <a:ea typeface="Verdana" panose="020B0604030504040204" pitchFamily="34" charset="0"/>
              <a:cs typeface="Arial" panose="020B0604020202020204" pitchFamily="34" charset="0"/>
            </a:endParaRPr>
          </a:p>
          <a:p>
            <a:r>
              <a:rPr lang="en-US" sz="428" dirty="0">
                <a:latin typeface="Arial" panose="020B0604020202020204" pitchFamily="34" charset="0"/>
                <a:ea typeface="Verdana" panose="020B0604030504040204" pitchFamily="34" charset="0"/>
                <a:cs typeface="Arial" panose="020B0604020202020204" pitchFamily="34" charset="0"/>
              </a:rPr>
              <a:t>HEADER FONT SIZE: 24 - 40</a:t>
            </a:r>
          </a:p>
          <a:p>
            <a:r>
              <a:rPr lang="en-US" sz="428" dirty="0">
                <a:latin typeface="Arial" panose="020B0604020202020204" pitchFamily="34" charset="0"/>
                <a:ea typeface="Verdana" panose="020B0604030504040204" pitchFamily="34" charset="0"/>
                <a:cs typeface="Arial" panose="020B0604020202020204" pitchFamily="34" charset="0"/>
              </a:rPr>
              <a:t>BODY FONT SIZE: 18 - 24</a:t>
            </a:r>
          </a:p>
          <a:p>
            <a:endParaRPr lang="en-US" sz="428" dirty="0">
              <a:latin typeface="Arial" panose="020B0604020202020204" pitchFamily="34" charset="0"/>
              <a:ea typeface="Verdana" panose="020B0604030504040204" pitchFamily="34" charset="0"/>
              <a:cs typeface="Arial" panose="020B0604020202020204" pitchFamily="34" charset="0"/>
            </a:endParaRPr>
          </a:p>
          <a:p>
            <a:endParaRPr lang="en-US" sz="428" dirty="0">
              <a:latin typeface="Arial" panose="020B0604020202020204" pitchFamily="34" charset="0"/>
              <a:ea typeface="Verdana" panose="020B0604030504040204" pitchFamily="34" charset="0"/>
              <a:cs typeface="Arial" panose="020B0604020202020204" pitchFamily="34" charset="0"/>
            </a:endParaRPr>
          </a:p>
          <a:p>
            <a:endParaRPr lang="en-US" sz="428"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6" y="397749"/>
            <a:ext cx="7564581" cy="182101"/>
          </a:xfrm>
          <a:prstGeom prst="rect">
            <a:avLst/>
          </a:prstGeom>
          <a:noFill/>
        </p:spPr>
        <p:txBody>
          <a:bodyPr wrap="square" rtlCol="0">
            <a:spAutoFit/>
          </a:bodyPr>
          <a:lstStyle/>
          <a:p>
            <a:pPr>
              <a:lnSpc>
                <a:spcPts val="712"/>
              </a:lnSpc>
            </a:pPr>
            <a:r>
              <a:rPr lang="en-US" sz="712" b="1" dirty="0">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712"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7088129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16DA57-B086-3E4C-A3AD-8618FEF86EA5}"/>
              </a:ext>
            </a:extLst>
          </p:cNvPr>
          <p:cNvSpPr>
            <a:spLocks noGrp="1"/>
          </p:cNvSpPr>
          <p:nvPr>
            <p:ph type="sldNum" sz="quarter" idx="10"/>
          </p:nvPr>
        </p:nvSpPr>
        <p:spPr/>
        <p:txBody>
          <a:bodyPr/>
          <a:lstStyle/>
          <a:p>
            <a:fld id="{8AC112DA-B6CA-4C49-8993-1E516C45863D}" type="slidenum">
              <a:rPr lang="en-US" smtClean="0"/>
              <a:t>‹#›</a:t>
            </a:fld>
            <a:endParaRPr lang="en-US"/>
          </a:p>
        </p:txBody>
      </p:sp>
      <p:grpSp>
        <p:nvGrpSpPr>
          <p:cNvPr id="13" name="Group 12">
            <a:extLst>
              <a:ext uri="{FF2B5EF4-FFF2-40B4-BE49-F238E27FC236}">
                <a16:creationId xmlns:a16="http://schemas.microsoft.com/office/drawing/2014/main" id="{DFEB3078-62F2-A449-BEF5-45F93CC51BAD}"/>
              </a:ext>
            </a:extLst>
          </p:cNvPr>
          <p:cNvGrpSpPr/>
          <p:nvPr userDrawn="1"/>
        </p:nvGrpSpPr>
        <p:grpSpPr>
          <a:xfrm>
            <a:off x="1842657" y="1915393"/>
            <a:ext cx="8506691" cy="4024746"/>
            <a:chOff x="2202874" y="2057400"/>
            <a:chExt cx="8506691" cy="4024746"/>
          </a:xfrm>
        </p:grpSpPr>
        <p:sp>
          <p:nvSpPr>
            <p:cNvPr id="4" name="Rectangle 3">
              <a:extLst>
                <a:ext uri="{FF2B5EF4-FFF2-40B4-BE49-F238E27FC236}">
                  <a16:creationId xmlns:a16="http://schemas.microsoft.com/office/drawing/2014/main" id="{336DF451-4AFD-994B-A821-3D48C86E8E1E}"/>
                </a:ext>
              </a:extLst>
            </p:cNvPr>
            <p:cNvSpPr/>
            <p:nvPr userDrawn="1"/>
          </p:nvSpPr>
          <p:spPr>
            <a:xfrm>
              <a:off x="2202874" y="2057400"/>
              <a:ext cx="1828800" cy="1828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5" name="Rectangle 4">
              <a:extLst>
                <a:ext uri="{FF2B5EF4-FFF2-40B4-BE49-F238E27FC236}">
                  <a16:creationId xmlns:a16="http://schemas.microsoft.com/office/drawing/2014/main" id="{762C6837-E0FE-494C-8418-07DDBC9FF09A}"/>
                </a:ext>
              </a:extLst>
            </p:cNvPr>
            <p:cNvSpPr/>
            <p:nvPr userDrawn="1"/>
          </p:nvSpPr>
          <p:spPr>
            <a:xfrm>
              <a:off x="4428838" y="2057400"/>
              <a:ext cx="1828800" cy="1828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dirty="0"/>
            </a:p>
          </p:txBody>
        </p:sp>
        <p:sp>
          <p:nvSpPr>
            <p:cNvPr id="6" name="Rectangle 5">
              <a:extLst>
                <a:ext uri="{FF2B5EF4-FFF2-40B4-BE49-F238E27FC236}">
                  <a16:creationId xmlns:a16="http://schemas.microsoft.com/office/drawing/2014/main" id="{61D379AE-02FA-A04C-AE69-C6E2D2263846}"/>
                </a:ext>
              </a:extLst>
            </p:cNvPr>
            <p:cNvSpPr/>
            <p:nvPr userDrawn="1"/>
          </p:nvSpPr>
          <p:spPr>
            <a:xfrm>
              <a:off x="6654802" y="2057400"/>
              <a:ext cx="1828800"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7" name="Rectangle 6">
              <a:extLst>
                <a:ext uri="{FF2B5EF4-FFF2-40B4-BE49-F238E27FC236}">
                  <a16:creationId xmlns:a16="http://schemas.microsoft.com/office/drawing/2014/main" id="{8DFB65FB-ADAE-694A-98A8-219BD99274AA}"/>
                </a:ext>
              </a:extLst>
            </p:cNvPr>
            <p:cNvSpPr/>
            <p:nvPr userDrawn="1"/>
          </p:nvSpPr>
          <p:spPr>
            <a:xfrm>
              <a:off x="8880765" y="2057400"/>
              <a:ext cx="1828800" cy="1828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8" name="Rectangle 7">
              <a:extLst>
                <a:ext uri="{FF2B5EF4-FFF2-40B4-BE49-F238E27FC236}">
                  <a16:creationId xmlns:a16="http://schemas.microsoft.com/office/drawing/2014/main" id="{F73DD18D-4B05-5345-9566-5F6E3F070C93}"/>
                </a:ext>
              </a:extLst>
            </p:cNvPr>
            <p:cNvSpPr/>
            <p:nvPr userDrawn="1"/>
          </p:nvSpPr>
          <p:spPr>
            <a:xfrm>
              <a:off x="4428838" y="4239491"/>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9" name="Rectangle 8">
              <a:extLst>
                <a:ext uri="{FF2B5EF4-FFF2-40B4-BE49-F238E27FC236}">
                  <a16:creationId xmlns:a16="http://schemas.microsoft.com/office/drawing/2014/main" id="{1FD36C4D-49CB-8144-AD92-06C464D4CFDF}"/>
                </a:ext>
              </a:extLst>
            </p:cNvPr>
            <p:cNvSpPr/>
            <p:nvPr userDrawn="1"/>
          </p:nvSpPr>
          <p:spPr>
            <a:xfrm>
              <a:off x="2202874" y="4239491"/>
              <a:ext cx="18288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10" name="Rectangle 9">
              <a:extLst>
                <a:ext uri="{FF2B5EF4-FFF2-40B4-BE49-F238E27FC236}">
                  <a16:creationId xmlns:a16="http://schemas.microsoft.com/office/drawing/2014/main" id="{7E397E1C-CA99-2649-B4F8-4CC4C1085271}"/>
                </a:ext>
              </a:extLst>
            </p:cNvPr>
            <p:cNvSpPr/>
            <p:nvPr userDrawn="1"/>
          </p:nvSpPr>
          <p:spPr>
            <a:xfrm>
              <a:off x="8880765" y="4253346"/>
              <a:ext cx="1828800" cy="1828800"/>
            </a:xfrm>
            <a:prstGeom prst="rect">
              <a:avLst/>
            </a:prstGeom>
            <a:solidFill>
              <a:srgbClr val="B0BE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ln w="0"/>
                <a:solidFill>
                  <a:schemeClr val="accent1"/>
                </a:solidFill>
                <a:effectLst>
                  <a:outerShdw blurRad="38100" dist="25400" dir="5400000" algn="ctr" rotWithShape="0">
                    <a:srgbClr val="6E747A">
                      <a:alpha val="43000"/>
                    </a:srgbClr>
                  </a:outerShdw>
                </a:effectLst>
              </a:endParaRPr>
            </a:p>
          </p:txBody>
        </p:sp>
        <p:sp>
          <p:nvSpPr>
            <p:cNvPr id="11" name="Rectangle 10">
              <a:extLst>
                <a:ext uri="{FF2B5EF4-FFF2-40B4-BE49-F238E27FC236}">
                  <a16:creationId xmlns:a16="http://schemas.microsoft.com/office/drawing/2014/main" id="{0E3E6921-3023-5144-BE6B-CC7937CAB0BF}"/>
                </a:ext>
              </a:extLst>
            </p:cNvPr>
            <p:cNvSpPr/>
            <p:nvPr userDrawn="1"/>
          </p:nvSpPr>
          <p:spPr>
            <a:xfrm>
              <a:off x="6654802" y="4239491"/>
              <a:ext cx="1828800" cy="1828800"/>
            </a:xfrm>
            <a:prstGeom prst="rect">
              <a:avLst/>
            </a:prstGeom>
            <a:solidFill>
              <a:srgbClr val="6E86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grpSp>
      <p:sp>
        <p:nvSpPr>
          <p:cNvPr id="12" name="TextBox 11">
            <a:extLst>
              <a:ext uri="{FF2B5EF4-FFF2-40B4-BE49-F238E27FC236}">
                <a16:creationId xmlns:a16="http://schemas.microsoft.com/office/drawing/2014/main" id="{AA24E9DF-6AC1-3241-A316-1D6D032CEA0B}"/>
              </a:ext>
            </a:extLst>
          </p:cNvPr>
          <p:cNvSpPr txBox="1"/>
          <p:nvPr userDrawn="1"/>
        </p:nvSpPr>
        <p:spPr>
          <a:xfrm>
            <a:off x="2092048" y="134509"/>
            <a:ext cx="8853329" cy="271869"/>
          </a:xfrm>
          <a:prstGeom prst="rect">
            <a:avLst/>
          </a:prstGeom>
          <a:noFill/>
        </p:spPr>
        <p:txBody>
          <a:bodyPr wrap="square" rtlCol="0">
            <a:spAutoFit/>
          </a:bodyPr>
          <a:lstStyle/>
          <a:p>
            <a:pPr>
              <a:lnSpc>
                <a:spcPts val="712"/>
              </a:lnSpc>
            </a:pPr>
            <a:r>
              <a:rPr lang="en-US" sz="712" b="1" dirty="0">
                <a:solidFill>
                  <a:schemeClr val="bg1"/>
                </a:solidFill>
                <a:latin typeface="Arial" panose="020B0604020202020204" pitchFamily="34" charset="0"/>
                <a:ea typeface="Verdana" panose="020B0604030504040204" pitchFamily="34" charset="0"/>
                <a:cs typeface="Arial" panose="020B0604020202020204" pitchFamily="34" charset="0"/>
              </a:rPr>
              <a:t>DEP PPT BLUE THEME </a:t>
            </a:r>
          </a:p>
          <a:p>
            <a:pPr>
              <a:lnSpc>
                <a:spcPts val="712"/>
              </a:lnSpc>
            </a:pPr>
            <a:r>
              <a:rPr lang="en-US" sz="712" b="1" dirty="0">
                <a:solidFill>
                  <a:schemeClr val="bg1"/>
                </a:solidFill>
                <a:latin typeface="Arial" panose="020B0604020202020204" pitchFamily="34" charset="0"/>
                <a:ea typeface="Verdana" panose="020B0604030504040204" pitchFamily="34" charset="0"/>
                <a:cs typeface="Arial" panose="020B0604020202020204" pitchFamily="34" charset="0"/>
              </a:rPr>
              <a:t>COLOR PALETTE</a:t>
            </a:r>
            <a:endParaRPr lang="en-US" sz="712"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5583848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22335007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a:ln>
            <a:solidFill>
              <a:schemeClr val="accent1"/>
            </a:solidFill>
          </a:ln>
          <a:effectLst>
            <a:outerShdw blurRad="50800" dist="38100" dir="2700000" algn="tl" rotWithShape="0">
              <a:prstClr val="black">
                <a:alpha val="40000"/>
              </a:prstClr>
            </a:outerShdw>
          </a:effectLst>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a:effectLst>
            <a:outerShdw blurRad="50800" dist="38100" dir="2700000" algn="tl" rotWithShape="0">
              <a:prstClr val="black">
                <a:alpha val="40000"/>
              </a:prstClr>
            </a:outerShdw>
          </a:effectLst>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B4A4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33654068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a:ln>
            <a:noFill/>
          </a:ln>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13486683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304800" y="2895600"/>
            <a:ext cx="11582400" cy="3352800"/>
          </a:xfrm>
          <a:prstGeom prst="rect">
            <a:avLst/>
          </a:prstGeom>
        </p:spPr>
        <p:txBody>
          <a:bodyPr/>
          <a:lstStyle>
            <a:lvl1pPr marL="0" indent="0" algn="ctr">
              <a:buNone/>
              <a:defRPr sz="2800" i="1">
                <a:solidFill>
                  <a:schemeClr val="accent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6/6/2023</a:t>
            </a:fld>
            <a:endParaRPr lang="en-US" sz="2400" dirty="0">
              <a:solidFill>
                <a:srgbClr val="41453B"/>
              </a:solidFill>
              <a:effectLst>
                <a:outerShdw blurRad="38100" dist="38100" dir="2700000" algn="tl">
                  <a:srgbClr val="000000">
                    <a:alpha val="43137"/>
                  </a:srgbClr>
                </a:outerShdw>
              </a:effectLst>
            </a:endParaRPr>
          </a:p>
        </p:txBody>
      </p:sp>
      <p:sp>
        <p:nvSpPr>
          <p:cNvPr id="5" name="Footer Placeholder 4"/>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2000" cy="186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0" y="1828800"/>
            <a:ext cx="12192000" cy="914400"/>
          </a:xfrm>
          <a:prstGeom prst="rect">
            <a:avLst/>
          </a:prstGeom>
          <a:solidFill>
            <a:schemeClr val="accent6"/>
          </a:solidFill>
        </p:spPr>
        <p:txBody>
          <a:bodyPr anchor="ctr"/>
          <a:lstStyle>
            <a:lvl1pPr algn="ctr">
              <a:defRPr sz="4800">
                <a:solidFill>
                  <a:schemeClr val="bg1"/>
                </a:solidFill>
                <a:latin typeface="Arial" panose="020B0604020202020204" pitchFamily="34" charset="0"/>
                <a:cs typeface="Arial" panose="020B0604020202020204" pitchFamily="34" charset="0"/>
              </a:defRPr>
            </a:lvl1pPr>
          </a:lstStyle>
          <a:p>
            <a:r>
              <a:rPr lang="en-US" dirty="0"/>
              <a:t>Add Section Header</a:t>
            </a:r>
          </a:p>
        </p:txBody>
      </p:sp>
      <p:sp>
        <p:nvSpPr>
          <p:cNvPr id="10" name="Freeform 14">
            <a:extLst>
              <a:ext uri="{FF2B5EF4-FFF2-40B4-BE49-F238E27FC236}">
                <a16:creationId xmlns:a16="http://schemas.microsoft.com/office/drawing/2014/main" id="{3D3E84A6-336A-4FFE-ABE1-775BAC96D39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9EFD5A7D-AAD9-41E8-AFD1-EF0E676A963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2960076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
        <p:nvSpPr>
          <p:cNvPr id="5" name="Rectangle 4">
            <a:extLst>
              <a:ext uri="{FF2B5EF4-FFF2-40B4-BE49-F238E27FC236}">
                <a16:creationId xmlns:a16="http://schemas.microsoft.com/office/drawing/2014/main" id="{3A8D8CAB-51FF-BF49-9097-35CC33F1964E}"/>
              </a:ext>
            </a:extLst>
          </p:cNvPr>
          <p:cNvSpPr/>
          <p:nvPr userDrawn="1"/>
        </p:nvSpPr>
        <p:spPr>
          <a:xfrm>
            <a:off x="1" y="1249315"/>
            <a:ext cx="1469571" cy="56086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dirty="0"/>
          </a:p>
        </p:txBody>
      </p:sp>
      <p:sp>
        <p:nvSpPr>
          <p:cNvPr id="3" name="Slide Number Placeholder 2">
            <a:extLst>
              <a:ext uri="{FF2B5EF4-FFF2-40B4-BE49-F238E27FC236}">
                <a16:creationId xmlns:a16="http://schemas.microsoft.com/office/drawing/2014/main" id="{BDC7FCA2-E9A9-D94A-9D50-3B3CB6BED968}"/>
              </a:ext>
            </a:extLst>
          </p:cNvPr>
          <p:cNvSpPr>
            <a:spLocks noGrp="1"/>
          </p:cNvSpPr>
          <p:nvPr>
            <p:ph type="sldNum" sz="quarter" idx="10"/>
          </p:nvPr>
        </p:nvSpPr>
        <p:spPr/>
        <p:txBody>
          <a:bodyPr/>
          <a:lstStyle/>
          <a:p>
            <a:fld id="{8AC112DA-B6CA-4C49-8993-1E516C45863D}" type="slidenum">
              <a:rPr lang="en-US" smtClean="0"/>
              <a:t>‹#›</a:t>
            </a:fld>
            <a:endParaRPr lang="en-US"/>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9" y="93451"/>
            <a:ext cx="1062435" cy="1062435"/>
          </a:xfrm>
          <a:prstGeom prst="rect">
            <a:avLst/>
          </a:prstGeom>
        </p:spPr>
      </p:pic>
    </p:spTree>
    <p:extLst>
      <p:ext uri="{BB962C8B-B14F-4D97-AF65-F5344CB8AC3E}">
        <p14:creationId xmlns:p14="http://schemas.microsoft.com/office/powerpoint/2010/main" val="29280780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3" name="Content Placeholder 2"/>
          <p:cNvSpPr>
            <a:spLocks noGrp="1"/>
          </p:cNvSpPr>
          <p:nvPr>
            <p:ph idx="1" hasCustomPrompt="1"/>
          </p:nvPr>
        </p:nvSpPr>
        <p:spPr>
          <a:xfrm>
            <a:off x="304800" y="1810858"/>
            <a:ext cx="11582400" cy="4437542"/>
          </a:xfrm>
          <a:prstGeom prst="rect">
            <a:avLst/>
          </a:prstGeom>
        </p:spPr>
        <p:txBody>
          <a:bodyPr/>
          <a:lstStyle>
            <a:lvl1pPr>
              <a:defRPr sz="3600">
                <a:solidFill>
                  <a:schemeClr val="accent4"/>
                </a:solidFill>
                <a:latin typeface="Arial" panose="020B0604020202020204" pitchFamily="34" charset="0"/>
                <a:cs typeface="Arial" panose="020B0604020202020204" pitchFamily="34" charset="0"/>
              </a:defRPr>
            </a:lvl1pPr>
            <a:lvl2pPr>
              <a:defRPr sz="3200">
                <a:solidFill>
                  <a:schemeClr val="accent4"/>
                </a:solidFill>
                <a:latin typeface="Arial" panose="020B0604020202020204" pitchFamily="34" charset="0"/>
                <a:cs typeface="Arial" panose="020B0604020202020204" pitchFamily="34" charset="0"/>
              </a:defRPr>
            </a:lvl2pPr>
            <a:lvl3pPr>
              <a:defRPr sz="2800">
                <a:solidFill>
                  <a:schemeClr val="accent4"/>
                </a:solidFill>
                <a:latin typeface="Arial" panose="020B0604020202020204" pitchFamily="34" charset="0"/>
                <a:cs typeface="Arial" panose="020B0604020202020204" pitchFamily="34" charset="0"/>
              </a:defRPr>
            </a:lvl3pPr>
            <a:lvl4pPr>
              <a:defRPr sz="2400">
                <a:solidFill>
                  <a:schemeClr val="accent4"/>
                </a:solidFill>
                <a:latin typeface="Arial" panose="020B0604020202020204" pitchFamily="34" charset="0"/>
                <a:cs typeface="Arial" panose="020B0604020202020204" pitchFamily="34" charset="0"/>
              </a:defRPr>
            </a:lvl4pPr>
            <a:lvl5pPr>
              <a:defRPr sz="2400">
                <a:solidFill>
                  <a:schemeClr val="accent4"/>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809460" y="1437511"/>
            <a:ext cx="657308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200" b="0" i="0" u="none" strike="noStrike" kern="1200" cap="none" spc="0" normalizeH="0" baseline="0" noProof="0" dirty="0">
              <a:ln>
                <a:noFill/>
              </a:ln>
              <a:solidFill>
                <a:srgbClr val="ABE1FA">
                  <a:lumMod val="75000"/>
                </a:srgbClr>
              </a:solidFill>
              <a:effectLst>
                <a:outerShdw blurRad="38100" dist="38100" dir="2700000" algn="tl">
                  <a:srgbClr val="000000">
                    <a:alpha val="43137"/>
                  </a:srgbClr>
                </a:outerShdw>
              </a:effectLst>
              <a:uLnTx/>
              <a:uFillTx/>
              <a:latin typeface="Arial" panose="020B0604020202020204" pitchFamily="34" charset="0"/>
              <a:ea typeface="+mj-ea"/>
              <a:cs typeface="+mj-cs"/>
            </a:endParaRPr>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0" name="Freeform 14">
            <a:extLst>
              <a:ext uri="{FF2B5EF4-FFF2-40B4-BE49-F238E27FC236}">
                <a16:creationId xmlns:a16="http://schemas.microsoft.com/office/drawing/2014/main" id="{568C378B-952B-49F7-84AD-02065D3CA954}"/>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5F56DEBB-4BA9-4B83-8A79-0C9FC96570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2" name="Date Placeholder 3">
            <a:extLst>
              <a:ext uri="{FF2B5EF4-FFF2-40B4-BE49-F238E27FC236}">
                <a16:creationId xmlns:a16="http://schemas.microsoft.com/office/drawing/2014/main" id="{BFC3DF87-7B5D-4257-8CE1-C82B3608068D}"/>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6/6/2023</a:t>
            </a:fld>
            <a:endParaRPr lang="en-US" sz="2400" dirty="0">
              <a:solidFill>
                <a:srgbClr val="41453B"/>
              </a:solidFill>
              <a:effectLst>
                <a:outerShdw blurRad="38100" dist="38100" dir="2700000" algn="tl">
                  <a:srgbClr val="000000">
                    <a:alpha val="43137"/>
                  </a:srgbClr>
                </a:outerShdw>
              </a:effectLst>
            </a:endParaRPr>
          </a:p>
        </p:txBody>
      </p:sp>
      <p:sp>
        <p:nvSpPr>
          <p:cNvPr id="13" name="Footer Placeholder 4">
            <a:extLst>
              <a:ext uri="{FF2B5EF4-FFF2-40B4-BE49-F238E27FC236}">
                <a16:creationId xmlns:a16="http://schemas.microsoft.com/office/drawing/2014/main" id="{BF9C56A0-F921-4CAC-9F6E-21D1AE6DC319}"/>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098383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04800" y="1810858"/>
            <a:ext cx="571500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10858"/>
            <a:ext cx="571500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4">
            <a:extLst>
              <a:ext uri="{FF2B5EF4-FFF2-40B4-BE49-F238E27FC236}">
                <a16:creationId xmlns:a16="http://schemas.microsoft.com/office/drawing/2014/main" id="{56528880-39E8-463E-9903-8E136D23A0D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5" name="Picture 14">
            <a:extLst>
              <a:ext uri="{FF2B5EF4-FFF2-40B4-BE49-F238E27FC236}">
                <a16:creationId xmlns:a16="http://schemas.microsoft.com/office/drawing/2014/main" id="{8DE3FD95-C5F4-4F48-8F23-E16682E6FF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0" name="Title 1">
            <a:extLst>
              <a:ext uri="{FF2B5EF4-FFF2-40B4-BE49-F238E27FC236}">
                <a16:creationId xmlns:a16="http://schemas.microsoft.com/office/drawing/2014/main" id="{454793C6-5C46-4BE1-82B3-FE6F4ED78CD1}"/>
              </a:ext>
            </a:extLst>
          </p:cNvPr>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3" name="Text Placeholder 17">
            <a:extLst>
              <a:ext uri="{FF2B5EF4-FFF2-40B4-BE49-F238E27FC236}">
                <a16:creationId xmlns:a16="http://schemas.microsoft.com/office/drawing/2014/main" id="{AF5A59F1-A43E-442B-9516-6ECAE260152A}"/>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6" name="Date Placeholder 3">
            <a:extLst>
              <a:ext uri="{FF2B5EF4-FFF2-40B4-BE49-F238E27FC236}">
                <a16:creationId xmlns:a16="http://schemas.microsoft.com/office/drawing/2014/main" id="{7671BB27-B7D2-4442-80C5-89274A804894}"/>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6/6/2023</a:t>
            </a:fld>
            <a:endParaRPr lang="en-US" sz="2400" dirty="0">
              <a:solidFill>
                <a:srgbClr val="41453B"/>
              </a:solidFill>
              <a:effectLst>
                <a:outerShdw blurRad="38100" dist="38100" dir="2700000" algn="tl">
                  <a:srgbClr val="000000">
                    <a:alpha val="43137"/>
                  </a:srgbClr>
                </a:outerShdw>
              </a:effectLst>
            </a:endParaRPr>
          </a:p>
        </p:txBody>
      </p:sp>
      <p:sp>
        <p:nvSpPr>
          <p:cNvPr id="17" name="Footer Placeholder 4">
            <a:extLst>
              <a:ext uri="{FF2B5EF4-FFF2-40B4-BE49-F238E27FC236}">
                <a16:creationId xmlns:a16="http://schemas.microsoft.com/office/drawing/2014/main" id="{183F545D-D4D3-463E-B72E-90D0945DB519}"/>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684028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reeform 14">
            <a:extLst>
              <a:ext uri="{FF2B5EF4-FFF2-40B4-BE49-F238E27FC236}">
                <a16:creationId xmlns:a16="http://schemas.microsoft.com/office/drawing/2014/main" id="{AABED134-6393-4C5E-8E19-0C3DB04AABD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3" name="Picture 12">
            <a:extLst>
              <a:ext uri="{FF2B5EF4-FFF2-40B4-BE49-F238E27FC236}">
                <a16:creationId xmlns:a16="http://schemas.microsoft.com/office/drawing/2014/main" id="{E045CADB-16A6-41DD-9876-62EF5C885E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9" name="Title 1">
            <a:extLst>
              <a:ext uri="{FF2B5EF4-FFF2-40B4-BE49-F238E27FC236}">
                <a16:creationId xmlns:a16="http://schemas.microsoft.com/office/drawing/2014/main" id="{E4EB13FE-4747-48BD-A0BF-BB016DB9FDBA}"/>
              </a:ext>
            </a:extLst>
          </p:cNvPr>
          <p:cNvSpPr>
            <a:spLocks noGrp="1"/>
          </p:cNvSpPr>
          <p:nvPr>
            <p:ph type="title" hasCustomPrompt="1"/>
          </p:nvPr>
        </p:nvSpPr>
        <p:spPr>
          <a:xfrm>
            <a:off x="2570921" y="127208"/>
            <a:ext cx="9316280" cy="641142"/>
          </a:xfrm>
          <a:prstGeom prst="rect">
            <a:avLst/>
          </a:prstGeom>
        </p:spPr>
        <p:txBody>
          <a:bodyPr tIns="0" bIns="0" anchor="b" anchorCtr="0">
            <a:normAutofit/>
          </a:bodyPr>
          <a:lstStyle>
            <a:lvl1pPr>
              <a:lnSpc>
                <a:spcPct val="100000"/>
              </a:lnSpc>
              <a:defRPr sz="3200">
                <a:solidFill>
                  <a:schemeClr val="accent6"/>
                </a:solidFill>
                <a:latin typeface="Arial" panose="020B0604020202020204" pitchFamily="34" charset="0"/>
                <a:cs typeface="Arial" panose="020B0604020202020204" pitchFamily="34" charset="0"/>
              </a:defRPr>
            </a:lvl1pPr>
          </a:lstStyle>
          <a:p>
            <a:r>
              <a:rPr lang="en-US" dirty="0"/>
              <a:t>Chapter 9 Inspection &amp; Enforcement</a:t>
            </a:r>
          </a:p>
        </p:txBody>
      </p:sp>
    </p:spTree>
    <p:extLst>
      <p:ext uri="{BB962C8B-B14F-4D97-AF65-F5344CB8AC3E}">
        <p14:creationId xmlns:p14="http://schemas.microsoft.com/office/powerpoint/2010/main" val="32063046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FDAC740-D3B6-4AC2-A0C8-7C445E3D6781}"/>
              </a:ext>
            </a:extLst>
          </p:cNvPr>
          <p:cNvSpPr>
            <a:spLocks noGrp="1"/>
          </p:cNvSpPr>
          <p:nvPr>
            <p:ph sz="half" idx="1"/>
          </p:nvPr>
        </p:nvSpPr>
        <p:spPr>
          <a:xfrm>
            <a:off x="304800" y="1828801"/>
            <a:ext cx="37592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8" name="Content Placeholder 2">
            <a:extLst>
              <a:ext uri="{FF2B5EF4-FFF2-40B4-BE49-F238E27FC236}">
                <a16:creationId xmlns:a16="http://schemas.microsoft.com/office/drawing/2014/main" id="{7021FDED-A0DA-4594-92AA-5AD2A9576420}"/>
              </a:ext>
            </a:extLst>
          </p:cNvPr>
          <p:cNvSpPr>
            <a:spLocks noGrp="1"/>
          </p:cNvSpPr>
          <p:nvPr>
            <p:ph sz="half" idx="10"/>
          </p:nvPr>
        </p:nvSpPr>
        <p:spPr>
          <a:xfrm>
            <a:off x="4165600" y="1828802"/>
            <a:ext cx="38608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9" name="Content Placeholder 2">
            <a:extLst>
              <a:ext uri="{FF2B5EF4-FFF2-40B4-BE49-F238E27FC236}">
                <a16:creationId xmlns:a16="http://schemas.microsoft.com/office/drawing/2014/main" id="{B0CCA113-9768-4862-B2B6-9B1122D384A7}"/>
              </a:ext>
            </a:extLst>
          </p:cNvPr>
          <p:cNvSpPr>
            <a:spLocks noGrp="1"/>
          </p:cNvSpPr>
          <p:nvPr>
            <p:ph sz="half" idx="11"/>
          </p:nvPr>
        </p:nvSpPr>
        <p:spPr>
          <a:xfrm>
            <a:off x="8128000" y="1820387"/>
            <a:ext cx="3759200" cy="2173765"/>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16" name="Text Placeholder 15">
            <a:extLst>
              <a:ext uri="{FF2B5EF4-FFF2-40B4-BE49-F238E27FC236}">
                <a16:creationId xmlns:a16="http://schemas.microsoft.com/office/drawing/2014/main" id="{421C1FC3-47F2-4EE1-A6E5-00B6925233CD}"/>
              </a:ext>
            </a:extLst>
          </p:cNvPr>
          <p:cNvSpPr>
            <a:spLocks noGrp="1"/>
          </p:cNvSpPr>
          <p:nvPr>
            <p:ph type="body" sz="quarter" idx="15" hasCustomPrompt="1"/>
          </p:nvPr>
        </p:nvSpPr>
        <p:spPr>
          <a:xfrm>
            <a:off x="304800" y="3994152"/>
            <a:ext cx="37592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7" name="Text Placeholder 15">
            <a:extLst>
              <a:ext uri="{FF2B5EF4-FFF2-40B4-BE49-F238E27FC236}">
                <a16:creationId xmlns:a16="http://schemas.microsoft.com/office/drawing/2014/main" id="{F271B766-4B0F-4657-BBE0-ABEE69910E69}"/>
              </a:ext>
            </a:extLst>
          </p:cNvPr>
          <p:cNvSpPr>
            <a:spLocks noGrp="1"/>
          </p:cNvSpPr>
          <p:nvPr>
            <p:ph type="body" sz="quarter" idx="16" hasCustomPrompt="1"/>
          </p:nvPr>
        </p:nvSpPr>
        <p:spPr>
          <a:xfrm>
            <a:off x="4165600" y="3994152"/>
            <a:ext cx="38608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8" name="Text Placeholder 15">
            <a:extLst>
              <a:ext uri="{FF2B5EF4-FFF2-40B4-BE49-F238E27FC236}">
                <a16:creationId xmlns:a16="http://schemas.microsoft.com/office/drawing/2014/main" id="{4AFA5806-EB6E-4C44-82D9-7287C0BC860B}"/>
              </a:ext>
            </a:extLst>
          </p:cNvPr>
          <p:cNvSpPr>
            <a:spLocks noGrp="1"/>
          </p:cNvSpPr>
          <p:nvPr>
            <p:ph type="body" sz="quarter" idx="17" hasCustomPrompt="1"/>
          </p:nvPr>
        </p:nvSpPr>
        <p:spPr>
          <a:xfrm>
            <a:off x="8128000" y="3994152"/>
            <a:ext cx="37592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20" name="Freeform 14">
            <a:extLst>
              <a:ext uri="{FF2B5EF4-FFF2-40B4-BE49-F238E27FC236}">
                <a16:creationId xmlns:a16="http://schemas.microsoft.com/office/drawing/2014/main" id="{E0B97A6D-0A70-4E38-BD21-80E1F17E3763}"/>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21" name="Picture 20">
            <a:extLst>
              <a:ext uri="{FF2B5EF4-FFF2-40B4-BE49-F238E27FC236}">
                <a16:creationId xmlns:a16="http://schemas.microsoft.com/office/drawing/2014/main" id="{EA47A2B9-E406-4199-90AD-260E83AC4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22" name="Title 1">
            <a:extLst>
              <a:ext uri="{FF2B5EF4-FFF2-40B4-BE49-F238E27FC236}">
                <a16:creationId xmlns:a16="http://schemas.microsoft.com/office/drawing/2014/main" id="{A823838F-A58C-48FD-9043-5A0CEB619EE5}"/>
              </a:ext>
            </a:extLst>
          </p:cNvPr>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23" name="Text Placeholder 17">
            <a:extLst>
              <a:ext uri="{FF2B5EF4-FFF2-40B4-BE49-F238E27FC236}">
                <a16:creationId xmlns:a16="http://schemas.microsoft.com/office/drawing/2014/main" id="{63266A4D-17F6-4B7B-9089-72FA33E1F306}"/>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24" name="Date Placeholder 3">
            <a:extLst>
              <a:ext uri="{FF2B5EF4-FFF2-40B4-BE49-F238E27FC236}">
                <a16:creationId xmlns:a16="http://schemas.microsoft.com/office/drawing/2014/main" id="{D2F66187-A66D-4C05-9071-36D789416ED6}"/>
              </a:ext>
            </a:extLst>
          </p:cNvPr>
          <p:cNvSpPr>
            <a:spLocks noGrp="1"/>
          </p:cNvSpPr>
          <p:nvPr>
            <p:ph type="dt" sz="half" idx="18"/>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6/6/2023</a:t>
            </a:fld>
            <a:endParaRPr lang="en-US" sz="2400" dirty="0">
              <a:solidFill>
                <a:srgbClr val="41453B"/>
              </a:solidFill>
              <a:effectLst>
                <a:outerShdw blurRad="38100" dist="38100" dir="2700000" algn="tl">
                  <a:srgbClr val="000000">
                    <a:alpha val="43137"/>
                  </a:srgbClr>
                </a:outerShdw>
              </a:effectLst>
            </a:endParaRPr>
          </a:p>
        </p:txBody>
      </p:sp>
      <p:sp>
        <p:nvSpPr>
          <p:cNvPr id="25" name="Footer Placeholder 4">
            <a:extLst>
              <a:ext uri="{FF2B5EF4-FFF2-40B4-BE49-F238E27FC236}">
                <a16:creationId xmlns:a16="http://schemas.microsoft.com/office/drawing/2014/main" id="{284C6485-4737-4F31-B663-AC7645BB33E0}"/>
              </a:ext>
            </a:extLst>
          </p:cNvPr>
          <p:cNvSpPr>
            <a:spLocks noGrp="1"/>
          </p:cNvSpPr>
          <p:nvPr>
            <p:ph type="ftr" sz="quarter" idx="19"/>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472589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496DC2A0-DDF5-4D04-A7CF-092AD190F1BD}"/>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6/6/2023</a:t>
            </a:fld>
            <a:endParaRPr lang="en-US" sz="2400" dirty="0">
              <a:solidFill>
                <a:srgbClr val="41453B"/>
              </a:solidFill>
              <a:effectLst>
                <a:outerShdw blurRad="38100" dist="38100" dir="2700000" algn="tl">
                  <a:srgbClr val="000000">
                    <a:alpha val="43137"/>
                  </a:srgbClr>
                </a:outerShdw>
              </a:effectLst>
            </a:endParaRPr>
          </a:p>
        </p:txBody>
      </p:sp>
      <p:sp>
        <p:nvSpPr>
          <p:cNvPr id="7" name="Footer Placeholder 4">
            <a:extLst>
              <a:ext uri="{FF2B5EF4-FFF2-40B4-BE49-F238E27FC236}">
                <a16:creationId xmlns:a16="http://schemas.microsoft.com/office/drawing/2014/main" id="{0292ACB9-0800-4A62-AB89-41424897B4F8}"/>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108087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8629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2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74142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3_Final Slide">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07257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6">
            <a:extLst>
              <a:ext uri="{FF2B5EF4-FFF2-40B4-BE49-F238E27FC236}">
                <a16:creationId xmlns:a16="http://schemas.microsoft.com/office/drawing/2014/main" id="{E15F2A88-A340-4293-B290-7A28FD91AEE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2"/>
            <a:ext cx="121920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09A5D292-4E04-46BF-AAF4-062270B52B33}"/>
              </a:ext>
            </a:extLst>
          </p:cNvPr>
          <p:cNvGrpSpPr>
            <a:grpSpLocks/>
          </p:cNvGrpSpPr>
          <p:nvPr userDrawn="1"/>
        </p:nvGrpSpPr>
        <p:grpSpPr bwMode="auto">
          <a:xfrm>
            <a:off x="782639" y="-144463"/>
            <a:ext cx="1016000" cy="1536701"/>
            <a:chOff x="782638" y="-144463"/>
            <a:chExt cx="1016000" cy="1536701"/>
          </a:xfrm>
        </p:grpSpPr>
        <p:sp>
          <p:nvSpPr>
            <p:cNvPr id="5" name="Freeform 14">
              <a:extLst>
                <a:ext uri="{FF2B5EF4-FFF2-40B4-BE49-F238E27FC236}">
                  <a16:creationId xmlns:a16="http://schemas.microsoft.com/office/drawing/2014/main" id="{3D7FCAEF-6176-4233-AB15-1EF9A68F0119}"/>
                </a:ext>
                <a:ext uri="{C183D7F6-B498-43B3-948B-1728B52AA6E4}">
                  <adec:decorative xmlns:adec="http://schemas.microsoft.com/office/drawing/2017/decorative" val="1"/>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14" descr="Florida Department of Environmental Protection Logo">
              <a:extLst>
                <a:ext uri="{FF2B5EF4-FFF2-40B4-BE49-F238E27FC236}">
                  <a16:creationId xmlns:a16="http://schemas.microsoft.com/office/drawing/2014/main" id="{31A43057-49E7-42DF-B9FC-ED7DD796D5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a:extLst>
              <a:ext uri="{FF2B5EF4-FFF2-40B4-BE49-F238E27FC236}">
                <a16:creationId xmlns:a16="http://schemas.microsoft.com/office/drawing/2014/main" id="{06CDB77F-B982-324E-961F-B62F9D99A8AD}"/>
              </a:ext>
            </a:extLst>
          </p:cNvPr>
          <p:cNvSpPr>
            <a:spLocks noGrp="1"/>
          </p:cNvSpPr>
          <p:nvPr>
            <p:ph idx="1"/>
          </p:nvPr>
        </p:nvSpPr>
        <p:spPr>
          <a:xfrm>
            <a:off x="838200" y="2874723"/>
            <a:ext cx="10515600" cy="3302240"/>
          </a:xfrm>
          <a:prstGeom prst="rect">
            <a:avLst/>
          </a:prstGeo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00554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58208419"/>
      </p:ext>
    </p:extLst>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76B21E-CC99-4F45-9A02-1727C6693C31}"/>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8D329034-9E48-D04D-A24C-AE33E1A9FF84}"/>
              </a:ext>
            </a:extLst>
          </p:cNvPr>
          <p:cNvSpPr/>
          <p:nvPr userDrawn="1"/>
        </p:nvSpPr>
        <p:spPr>
          <a:xfrm>
            <a:off x="4490995" y="1398242"/>
            <a:ext cx="7559252"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2429730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F33A08-088B-5C48-9D02-E853FC86903B}"/>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C0F1A6B3-0D65-3447-9204-8EF6F5D3E7D5}"/>
              </a:ext>
            </a:extLst>
          </p:cNvPr>
          <p:cNvSpPr/>
          <p:nvPr userDrawn="1"/>
        </p:nvSpPr>
        <p:spPr>
          <a:xfrm>
            <a:off x="123829" y="1392265"/>
            <a:ext cx="7559251"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dirty="0"/>
          </a:p>
        </p:txBody>
      </p:sp>
    </p:spTree>
    <p:extLst>
      <p:ext uri="{BB962C8B-B14F-4D97-AF65-F5344CB8AC3E}">
        <p14:creationId xmlns:p14="http://schemas.microsoft.com/office/powerpoint/2010/main" val="626445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545DE420-F4C4-DD42-ABE2-594CA0366399}"/>
              </a:ext>
            </a:extLst>
          </p:cNvPr>
          <p:cNvSpPr/>
          <p:nvPr userDrawn="1"/>
        </p:nvSpPr>
        <p:spPr>
          <a:xfrm>
            <a:off x="152407" y="1371603"/>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2055628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4B466596-7514-A943-9CAB-C5E8E11DE13D}"/>
              </a:ext>
            </a:extLst>
          </p:cNvPr>
          <p:cNvSpPr/>
          <p:nvPr userDrawn="1"/>
        </p:nvSpPr>
        <p:spPr>
          <a:xfrm>
            <a:off x="6529761" y="1371603"/>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2373539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F0CB55B8-A939-234E-A3DC-A602B9B18A45}"/>
              </a:ext>
            </a:extLst>
          </p:cNvPr>
          <p:cNvSpPr/>
          <p:nvPr userDrawn="1"/>
        </p:nvSpPr>
        <p:spPr>
          <a:xfrm>
            <a:off x="8824128" y="1373128"/>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410707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8" name="Rectangle 7">
            <a:extLst>
              <a:ext uri="{FF2B5EF4-FFF2-40B4-BE49-F238E27FC236}">
                <a16:creationId xmlns:a16="http://schemas.microsoft.com/office/drawing/2014/main" id="{4AF669CB-6F84-9C40-9F8F-01BF42FAF9BB}"/>
              </a:ext>
            </a:extLst>
          </p:cNvPr>
          <p:cNvSpPr/>
          <p:nvPr userDrawn="1"/>
        </p:nvSpPr>
        <p:spPr>
          <a:xfrm>
            <a:off x="147267" y="1373128"/>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spTree>
    <p:extLst>
      <p:ext uri="{BB962C8B-B14F-4D97-AF65-F5344CB8AC3E}">
        <p14:creationId xmlns:p14="http://schemas.microsoft.com/office/powerpoint/2010/main" val="2876014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2.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62"/>
            <a:ext cx="2743200" cy="365125"/>
          </a:xfrm>
          <a:prstGeom prst="rect">
            <a:avLst/>
          </a:prstGeom>
        </p:spPr>
        <p:txBody>
          <a:bodyPr vert="horz" lIns="91440" tIns="45720" rIns="91440" bIns="45720" rtlCol="0" anchor="ctr"/>
          <a:lstStyle>
            <a:lvl1pPr algn="r">
              <a:defRPr sz="214">
                <a:solidFill>
                  <a:schemeClr val="tx1">
                    <a:tint val="75000"/>
                  </a:schemeClr>
                </a:solidFill>
              </a:defRPr>
            </a:lvl1p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2" y="0"/>
            <a:ext cx="10722429" cy="12493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dirty="0"/>
          </a:p>
        </p:txBody>
      </p:sp>
      <p:sp>
        <p:nvSpPr>
          <p:cNvPr id="8" name="Rectangle 7">
            <a:extLst>
              <a:ext uri="{FF2B5EF4-FFF2-40B4-BE49-F238E27FC236}">
                <a16:creationId xmlns:a16="http://schemas.microsoft.com/office/drawing/2014/main" id="{A25C0050-FD7D-734A-87F6-0D9536EEA196}"/>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8"/>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7"/>
          <a:stretch>
            <a:fillRect/>
          </a:stretch>
        </p:blipFill>
        <p:spPr>
          <a:xfrm>
            <a:off x="203569" y="93451"/>
            <a:ext cx="1062435" cy="1062435"/>
          </a:xfrm>
          <a:prstGeom prst="rect">
            <a:avLst/>
          </a:prstGeom>
        </p:spPr>
      </p:pic>
    </p:spTree>
    <p:extLst>
      <p:ext uri="{BB962C8B-B14F-4D97-AF65-F5344CB8AC3E}">
        <p14:creationId xmlns:p14="http://schemas.microsoft.com/office/powerpoint/2010/main" val="68123480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 id="2147483723" r:id="rId23"/>
    <p:sldLayoutId id="2147483724" r:id="rId24"/>
    <p:sldLayoutId id="2147483725" r:id="rId25"/>
  </p:sldLayoutIdLst>
  <p:txStyles>
    <p:titleStyle>
      <a:lvl1pPr algn="l" defTabSz="162744" rtl="0" eaLnBrk="1" latinLnBrk="0" hangingPunct="1">
        <a:lnSpc>
          <a:spcPct val="90000"/>
        </a:lnSpc>
        <a:spcBef>
          <a:spcPct val="0"/>
        </a:spcBef>
        <a:buNone/>
        <a:defRPr sz="783" kern="1200">
          <a:solidFill>
            <a:schemeClr val="tx1"/>
          </a:solidFill>
          <a:latin typeface="+mj-lt"/>
          <a:ea typeface="+mj-ea"/>
          <a:cs typeface="+mj-cs"/>
        </a:defRPr>
      </a:lvl1pPr>
    </p:titleStyle>
    <p:bodyStyle>
      <a:lvl1pPr marL="40686" indent="-40686" algn="l" defTabSz="162744" rtl="0" eaLnBrk="1" latinLnBrk="0" hangingPunct="1">
        <a:lnSpc>
          <a:spcPct val="90000"/>
        </a:lnSpc>
        <a:spcBef>
          <a:spcPts val="178"/>
        </a:spcBef>
        <a:buFont typeface="Arial" panose="020B0604020202020204" pitchFamily="34" charset="0"/>
        <a:buChar char="•"/>
        <a:defRPr sz="499" kern="1200">
          <a:solidFill>
            <a:schemeClr val="tx1"/>
          </a:solidFill>
          <a:latin typeface="+mn-lt"/>
          <a:ea typeface="+mn-ea"/>
          <a:cs typeface="+mn-cs"/>
        </a:defRPr>
      </a:lvl1pPr>
      <a:lvl2pPr marL="122058" indent="-40686" algn="l" defTabSz="162744" rtl="0" eaLnBrk="1" latinLnBrk="0" hangingPunct="1">
        <a:lnSpc>
          <a:spcPct val="90000"/>
        </a:lnSpc>
        <a:spcBef>
          <a:spcPts val="89"/>
        </a:spcBef>
        <a:buFont typeface="Arial" panose="020B0604020202020204" pitchFamily="34" charset="0"/>
        <a:buChar char="•"/>
        <a:defRPr sz="428" kern="1200">
          <a:solidFill>
            <a:schemeClr val="tx1"/>
          </a:solidFill>
          <a:latin typeface="+mn-lt"/>
          <a:ea typeface="+mn-ea"/>
          <a:cs typeface="+mn-cs"/>
        </a:defRPr>
      </a:lvl2pPr>
      <a:lvl3pPr marL="203430" indent="-40686" algn="l" defTabSz="162744" rtl="0" eaLnBrk="1" latinLnBrk="0" hangingPunct="1">
        <a:lnSpc>
          <a:spcPct val="90000"/>
        </a:lnSpc>
        <a:spcBef>
          <a:spcPts val="89"/>
        </a:spcBef>
        <a:buFont typeface="Arial" panose="020B0604020202020204" pitchFamily="34" charset="0"/>
        <a:buChar char="•"/>
        <a:defRPr sz="356" kern="1200">
          <a:solidFill>
            <a:schemeClr val="tx1"/>
          </a:solidFill>
          <a:latin typeface="+mn-lt"/>
          <a:ea typeface="+mn-ea"/>
          <a:cs typeface="+mn-cs"/>
        </a:defRPr>
      </a:lvl3pPr>
      <a:lvl4pPr marL="284802" indent="-40686" algn="l" defTabSz="162744" rtl="0" eaLnBrk="1" latinLnBrk="0" hangingPunct="1">
        <a:lnSpc>
          <a:spcPct val="90000"/>
        </a:lnSpc>
        <a:spcBef>
          <a:spcPts val="89"/>
        </a:spcBef>
        <a:buFont typeface="Arial" panose="020B0604020202020204" pitchFamily="34" charset="0"/>
        <a:buChar char="•"/>
        <a:defRPr sz="321" kern="1200">
          <a:solidFill>
            <a:schemeClr val="tx1"/>
          </a:solidFill>
          <a:latin typeface="+mn-lt"/>
          <a:ea typeface="+mn-ea"/>
          <a:cs typeface="+mn-cs"/>
        </a:defRPr>
      </a:lvl4pPr>
      <a:lvl5pPr marL="366173" indent="-40686" algn="l" defTabSz="162744" rtl="0" eaLnBrk="1" latinLnBrk="0" hangingPunct="1">
        <a:lnSpc>
          <a:spcPct val="90000"/>
        </a:lnSpc>
        <a:spcBef>
          <a:spcPts val="89"/>
        </a:spcBef>
        <a:buFont typeface="Arial" panose="020B0604020202020204" pitchFamily="34" charset="0"/>
        <a:buChar char="•"/>
        <a:defRPr sz="321" kern="1200">
          <a:solidFill>
            <a:schemeClr val="tx1"/>
          </a:solidFill>
          <a:latin typeface="+mn-lt"/>
          <a:ea typeface="+mn-ea"/>
          <a:cs typeface="+mn-cs"/>
        </a:defRPr>
      </a:lvl5pPr>
      <a:lvl6pPr marL="447545" indent="-40686" algn="l" defTabSz="162744" rtl="0" eaLnBrk="1" latinLnBrk="0" hangingPunct="1">
        <a:lnSpc>
          <a:spcPct val="90000"/>
        </a:lnSpc>
        <a:spcBef>
          <a:spcPts val="89"/>
        </a:spcBef>
        <a:buFont typeface="Arial" panose="020B0604020202020204" pitchFamily="34" charset="0"/>
        <a:buChar char="•"/>
        <a:defRPr sz="321" kern="1200">
          <a:solidFill>
            <a:schemeClr val="tx1"/>
          </a:solidFill>
          <a:latin typeface="+mn-lt"/>
          <a:ea typeface="+mn-ea"/>
          <a:cs typeface="+mn-cs"/>
        </a:defRPr>
      </a:lvl6pPr>
      <a:lvl7pPr marL="528917" indent="-40686" algn="l" defTabSz="162744" rtl="0" eaLnBrk="1" latinLnBrk="0" hangingPunct="1">
        <a:lnSpc>
          <a:spcPct val="90000"/>
        </a:lnSpc>
        <a:spcBef>
          <a:spcPts val="89"/>
        </a:spcBef>
        <a:buFont typeface="Arial" panose="020B0604020202020204" pitchFamily="34" charset="0"/>
        <a:buChar char="•"/>
        <a:defRPr sz="321" kern="1200">
          <a:solidFill>
            <a:schemeClr val="tx1"/>
          </a:solidFill>
          <a:latin typeface="+mn-lt"/>
          <a:ea typeface="+mn-ea"/>
          <a:cs typeface="+mn-cs"/>
        </a:defRPr>
      </a:lvl7pPr>
      <a:lvl8pPr marL="610289" indent="-40686" algn="l" defTabSz="162744" rtl="0" eaLnBrk="1" latinLnBrk="0" hangingPunct="1">
        <a:lnSpc>
          <a:spcPct val="90000"/>
        </a:lnSpc>
        <a:spcBef>
          <a:spcPts val="89"/>
        </a:spcBef>
        <a:buFont typeface="Arial" panose="020B0604020202020204" pitchFamily="34" charset="0"/>
        <a:buChar char="•"/>
        <a:defRPr sz="321" kern="1200">
          <a:solidFill>
            <a:schemeClr val="tx1"/>
          </a:solidFill>
          <a:latin typeface="+mn-lt"/>
          <a:ea typeface="+mn-ea"/>
          <a:cs typeface="+mn-cs"/>
        </a:defRPr>
      </a:lvl8pPr>
      <a:lvl9pPr marL="691661" indent="-40686" algn="l" defTabSz="162744" rtl="0" eaLnBrk="1" latinLnBrk="0" hangingPunct="1">
        <a:lnSpc>
          <a:spcPct val="90000"/>
        </a:lnSpc>
        <a:spcBef>
          <a:spcPts val="89"/>
        </a:spcBef>
        <a:buFont typeface="Arial" panose="020B0604020202020204" pitchFamily="34" charset="0"/>
        <a:buChar char="•"/>
        <a:defRPr sz="321" kern="1200">
          <a:solidFill>
            <a:schemeClr val="tx1"/>
          </a:solidFill>
          <a:latin typeface="+mn-lt"/>
          <a:ea typeface="+mn-ea"/>
          <a:cs typeface="+mn-cs"/>
        </a:defRPr>
      </a:lvl9pPr>
    </p:bodyStyle>
    <p:otherStyle>
      <a:defPPr>
        <a:defRPr lang="en-US"/>
      </a:defPPr>
      <a:lvl1pPr marL="0" algn="l" defTabSz="162744" rtl="0" eaLnBrk="1" latinLnBrk="0" hangingPunct="1">
        <a:defRPr sz="321" kern="1200">
          <a:solidFill>
            <a:schemeClr val="tx1"/>
          </a:solidFill>
          <a:latin typeface="+mn-lt"/>
          <a:ea typeface="+mn-ea"/>
          <a:cs typeface="+mn-cs"/>
        </a:defRPr>
      </a:lvl1pPr>
      <a:lvl2pPr marL="81372" algn="l" defTabSz="162744" rtl="0" eaLnBrk="1" latinLnBrk="0" hangingPunct="1">
        <a:defRPr sz="321" kern="1200">
          <a:solidFill>
            <a:schemeClr val="tx1"/>
          </a:solidFill>
          <a:latin typeface="+mn-lt"/>
          <a:ea typeface="+mn-ea"/>
          <a:cs typeface="+mn-cs"/>
        </a:defRPr>
      </a:lvl2pPr>
      <a:lvl3pPr marL="162744" algn="l" defTabSz="162744" rtl="0" eaLnBrk="1" latinLnBrk="0" hangingPunct="1">
        <a:defRPr sz="321" kern="1200">
          <a:solidFill>
            <a:schemeClr val="tx1"/>
          </a:solidFill>
          <a:latin typeface="+mn-lt"/>
          <a:ea typeface="+mn-ea"/>
          <a:cs typeface="+mn-cs"/>
        </a:defRPr>
      </a:lvl3pPr>
      <a:lvl4pPr marL="244115" algn="l" defTabSz="162744" rtl="0" eaLnBrk="1" latinLnBrk="0" hangingPunct="1">
        <a:defRPr sz="321" kern="1200">
          <a:solidFill>
            <a:schemeClr val="tx1"/>
          </a:solidFill>
          <a:latin typeface="+mn-lt"/>
          <a:ea typeface="+mn-ea"/>
          <a:cs typeface="+mn-cs"/>
        </a:defRPr>
      </a:lvl4pPr>
      <a:lvl5pPr marL="325487" algn="l" defTabSz="162744" rtl="0" eaLnBrk="1" latinLnBrk="0" hangingPunct="1">
        <a:defRPr sz="321" kern="1200">
          <a:solidFill>
            <a:schemeClr val="tx1"/>
          </a:solidFill>
          <a:latin typeface="+mn-lt"/>
          <a:ea typeface="+mn-ea"/>
          <a:cs typeface="+mn-cs"/>
        </a:defRPr>
      </a:lvl5pPr>
      <a:lvl6pPr marL="406859" algn="l" defTabSz="162744" rtl="0" eaLnBrk="1" latinLnBrk="0" hangingPunct="1">
        <a:defRPr sz="321" kern="1200">
          <a:solidFill>
            <a:schemeClr val="tx1"/>
          </a:solidFill>
          <a:latin typeface="+mn-lt"/>
          <a:ea typeface="+mn-ea"/>
          <a:cs typeface="+mn-cs"/>
        </a:defRPr>
      </a:lvl6pPr>
      <a:lvl7pPr marL="488231" algn="l" defTabSz="162744" rtl="0" eaLnBrk="1" latinLnBrk="0" hangingPunct="1">
        <a:defRPr sz="321" kern="1200">
          <a:solidFill>
            <a:schemeClr val="tx1"/>
          </a:solidFill>
          <a:latin typeface="+mn-lt"/>
          <a:ea typeface="+mn-ea"/>
          <a:cs typeface="+mn-cs"/>
        </a:defRPr>
      </a:lvl7pPr>
      <a:lvl8pPr marL="569603" algn="l" defTabSz="162744" rtl="0" eaLnBrk="1" latinLnBrk="0" hangingPunct="1">
        <a:defRPr sz="321" kern="1200">
          <a:solidFill>
            <a:schemeClr val="tx1"/>
          </a:solidFill>
          <a:latin typeface="+mn-lt"/>
          <a:ea typeface="+mn-ea"/>
          <a:cs typeface="+mn-cs"/>
        </a:defRPr>
      </a:lvl8pPr>
      <a:lvl9pPr marL="650975" algn="l" defTabSz="162744" rtl="0" eaLnBrk="1" latinLnBrk="0" hangingPunct="1">
        <a:defRPr sz="321"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40" userDrawn="1">
          <p15:clr>
            <a:srgbClr val="F26B43"/>
          </p15:clr>
        </p15:guide>
        <p15:guide id="2" orient="horz" pos="48" userDrawn="1">
          <p15:clr>
            <a:srgbClr val="F26B43"/>
          </p15:clr>
        </p15:guide>
        <p15:guide id="3" orient="horz" pos="4272" userDrawn="1">
          <p15:clr>
            <a:srgbClr val="F26B43"/>
          </p15:clr>
        </p15:guide>
        <p15:guide id="4" pos="4261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9144000" y="6356351"/>
            <a:ext cx="2743200" cy="365125"/>
          </a:xfrm>
          <a:prstGeom prst="rect">
            <a:avLst/>
          </a:prstGeom>
          <a:noFill/>
        </p:spPr>
        <p:txBody>
          <a:bodyPr wrap="square" rtlCol="0" anchor="ctr">
            <a:noAutofit/>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C0D148B1-2D98-45E8-A7D2-E88121981E67}" type="slidenum">
              <a:rPr kumimoji="0" lang="en-US" sz="1800" b="0" i="0" u="none" strike="noStrike" kern="1200" cap="none" spc="0" normalizeH="0" baseline="0" noProof="0" smtClean="0">
                <a:ln>
                  <a:noFill/>
                </a:ln>
                <a:solidFill>
                  <a:srgbClr val="41453B"/>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50000"/>
                </a:spcBef>
                <a:spcAft>
                  <a:spcPct val="0"/>
                </a:spcAft>
                <a:buClrTx/>
                <a:buSzTx/>
                <a:buFontTx/>
                <a:buNone/>
                <a:tabLst/>
                <a:defRPr/>
              </a:pPr>
              <a:t>‹#›</a:t>
            </a:fld>
            <a:r>
              <a:rPr kumimoji="0" lang="en-US" sz="1800" b="0" i="0" u="none" strike="noStrike" kern="1200" cap="none" spc="0" normalizeH="0" baseline="0" noProof="0" dirty="0">
                <a:ln>
                  <a:noFill/>
                </a:ln>
                <a:solidFill>
                  <a:srgbClr val="43503B"/>
                </a:solidFill>
                <a:effectLst>
                  <a:outerShdw blurRad="38100" dist="38100" dir="2700000" algn="tl">
                    <a:srgbClr val="000000">
                      <a:alpha val="43137"/>
                    </a:srgbClr>
                  </a:outerShdw>
                </a:effectLst>
                <a:uLnTx/>
                <a:uFillTx/>
                <a:latin typeface="Arial" panose="020B0604020202020204" pitchFamily="34" charset="0"/>
                <a:ea typeface="+mn-ea"/>
                <a:cs typeface="+mn-cs"/>
              </a:rPr>
              <a:t> </a:t>
            </a:r>
          </a:p>
        </p:txBody>
      </p:sp>
    </p:spTree>
    <p:extLst>
      <p:ext uri="{BB962C8B-B14F-4D97-AF65-F5344CB8AC3E}">
        <p14:creationId xmlns:p14="http://schemas.microsoft.com/office/powerpoint/2010/main" val="22833361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hf sldNum="0" hdr="0" ftr="0"/>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oleObject" Target="../embeddings/oleObject7.bin"/><Relationship Id="rId1" Type="http://schemas.openxmlformats.org/officeDocument/2006/relationships/slideLayout" Target="../slideLayouts/slideLayout1.xml"/><Relationship Id="rId5" Type="http://schemas.openxmlformats.org/officeDocument/2006/relationships/image" Target="../media/image23.wmf"/><Relationship Id="rId4" Type="http://schemas.openxmlformats.org/officeDocument/2006/relationships/oleObject" Target="../embeddings/oleObject8.bin"/></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oleObject" Target="../embeddings/oleObject9.bin"/><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oleObject" Target="../embeddings/oleObject10.bin"/><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oleObject" Target="../embeddings/oleObject11.bin"/><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oleObject" Target="../embeddings/oleObject12.bin"/><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oleObject" Target="../embeddings/oleObject13.bin"/><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oleObject" Target="../embeddings/oleObject14.bin"/><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oleObject" Target="../embeddings/oleObject15.bin"/><Relationship Id="rId1" Type="http://schemas.openxmlformats.org/officeDocument/2006/relationships/slideLayout" Target="../slideLayouts/slideLayout1.xml"/><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oleObject" Target="../embeddings/oleObject16.bin"/><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oleObject" Target="../embeddings/oleObject17.bin"/><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oleObject" Target="../embeddings/oleObject18.bin"/><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xml"/><Relationship Id="rId5" Type="http://schemas.openxmlformats.org/officeDocument/2006/relationships/image" Target="../media/image57.jpeg"/><Relationship Id="rId4" Type="http://schemas.openxmlformats.org/officeDocument/2006/relationships/image" Target="../media/image56.jpeg"/></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image" Target="../media/image58.jpeg"/><Relationship Id="rId1" Type="http://schemas.openxmlformats.org/officeDocument/2006/relationships/slideLayout" Target="../slideLayouts/slideLayout1.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3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emf"/><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xml"/><Relationship Id="rId6" Type="http://schemas.openxmlformats.org/officeDocument/2006/relationships/image" Target="../media/image80.gif"/><Relationship Id="rId5" Type="http://schemas.openxmlformats.org/officeDocument/2006/relationships/image" Target="../media/image79.jpeg"/><Relationship Id="rId4" Type="http://schemas.openxmlformats.org/officeDocument/2006/relationships/image" Target="../media/image78.jpeg"/></Relationships>
</file>

<file path=ppt/slides/_rels/slide45.xml.rels><?xml version="1.0" encoding="UTF-8" standalone="yes"?>
<Relationships xmlns="http://schemas.openxmlformats.org/package/2006/relationships"><Relationship Id="rId3" Type="http://schemas.openxmlformats.org/officeDocument/2006/relationships/image" Target="../media/image80.gif"/><Relationship Id="rId2" Type="http://schemas.openxmlformats.org/officeDocument/2006/relationships/image" Target="../media/image76.png"/><Relationship Id="rId1" Type="http://schemas.openxmlformats.org/officeDocument/2006/relationships/slideLayout" Target="../slideLayouts/slideLayout1.xml"/><Relationship Id="rId4" Type="http://schemas.openxmlformats.org/officeDocument/2006/relationships/image" Target="../media/image81.png"/></Relationships>
</file>

<file path=ppt/slides/_rels/slide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1.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7.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3.JPG"/><Relationship Id="rId1" Type="http://schemas.openxmlformats.org/officeDocument/2006/relationships/slideLayout" Target="../slideLayouts/slideLayout1.xml"/><Relationship Id="rId6" Type="http://schemas.openxmlformats.org/officeDocument/2006/relationships/image" Target="../media/image15.wmf"/><Relationship Id="rId5" Type="http://schemas.openxmlformats.org/officeDocument/2006/relationships/oleObject" Target="../embeddings/oleObject2.bin"/><Relationship Id="rId4" Type="http://schemas.openxmlformats.org/officeDocument/2006/relationships/image" Target="../media/image14.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image" Target="../media/image16.JPG"/><Relationship Id="rId1" Type="http://schemas.openxmlformats.org/officeDocument/2006/relationships/slideLayout" Target="../slideLayouts/slideLayout1.xml"/><Relationship Id="rId4" Type="http://schemas.openxmlformats.org/officeDocument/2006/relationships/image" Target="../media/image17.wmf"/></Relationships>
</file>

<file path=ppt/slides/_rels/slide7.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oleObject" Target="../embeddings/oleObject4.bin"/><Relationship Id="rId1" Type="http://schemas.openxmlformats.org/officeDocument/2006/relationships/slideLayout" Target="../slideLayouts/slideLayout1.xml"/><Relationship Id="rId5" Type="http://schemas.openxmlformats.org/officeDocument/2006/relationships/image" Target="../media/image19.emf"/><Relationship Id="rId4" Type="http://schemas.openxmlformats.org/officeDocument/2006/relationships/oleObject" Target="../embeddings/oleObject5.bin"/></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oleObject" Target="../embeddings/oleObject6.bin"/><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1000" r="-21000"/>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E5830ED-E184-488C-A28C-3E5EAFF68EC9}"/>
              </a:ext>
            </a:extLst>
          </p:cNvPr>
          <p:cNvSpPr txBox="1"/>
          <p:nvPr/>
        </p:nvSpPr>
        <p:spPr>
          <a:xfrm>
            <a:off x="1512890" y="3966489"/>
            <a:ext cx="9166220" cy="1569660"/>
          </a:xfrm>
          <a:prstGeom prst="rect">
            <a:avLst/>
          </a:prstGeom>
          <a:noFill/>
        </p:spPr>
        <p:txBody>
          <a:bodyPr wrap="square" rtlCol="0">
            <a:spAutoFit/>
          </a:bodyPr>
          <a:lstStyle/>
          <a:p>
            <a:pPr algn="ctr"/>
            <a:r>
              <a:rPr lang="en-US" sz="4800" b="1" dirty="0">
                <a:solidFill>
                  <a:schemeClr val="bg1"/>
                </a:solidFill>
                <a:latin typeface="Arial" panose="020B0604020202020204" pitchFamily="34" charset="0"/>
                <a:cs typeface="Arial" panose="020B0604020202020204" pitchFamily="34" charset="0"/>
              </a:rPr>
              <a:t>Chapter 9  </a:t>
            </a:r>
          </a:p>
          <a:p>
            <a:pPr algn="ctr"/>
            <a:r>
              <a:rPr lang="en-US" sz="4800" b="1" dirty="0">
                <a:solidFill>
                  <a:schemeClr val="bg1"/>
                </a:solidFill>
                <a:latin typeface="Arial" panose="020B0604020202020204" pitchFamily="34" charset="0"/>
                <a:cs typeface="Arial" panose="020B0604020202020204" pitchFamily="34" charset="0"/>
              </a:rPr>
              <a:t>Inspection and Enforcement </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D2FE3347-D58F-4566-8F58-3CD69EC12737}"/>
              </a:ext>
            </a:extLst>
          </p:cNvPr>
          <p:cNvSpPr txBox="1"/>
          <p:nvPr/>
        </p:nvSpPr>
        <p:spPr>
          <a:xfrm>
            <a:off x="2636514" y="260190"/>
            <a:ext cx="6918972"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9.2.3  Handling Violations </a:t>
            </a:r>
          </a:p>
        </p:txBody>
      </p:sp>
      <p:graphicFrame>
        <p:nvGraphicFramePr>
          <p:cNvPr id="8" name="Object 7">
            <a:extLst>
              <a:ext uri="{FF2B5EF4-FFF2-40B4-BE49-F238E27FC236}">
                <a16:creationId xmlns:a16="http://schemas.microsoft.com/office/drawing/2014/main" id="{EB01CD33-C1DD-41D8-AA4C-E53E40D07A69}"/>
              </a:ext>
            </a:extLst>
          </p:cNvPr>
          <p:cNvGraphicFramePr>
            <a:graphicFrameLocks noChangeAspect="1"/>
          </p:cNvGraphicFramePr>
          <p:nvPr>
            <p:extLst>
              <p:ext uri="{D42A27DB-BD31-4B8C-83A1-F6EECF244321}">
                <p14:modId xmlns:p14="http://schemas.microsoft.com/office/powerpoint/2010/main" val="237025471"/>
              </p:ext>
            </p:extLst>
          </p:nvPr>
        </p:nvGraphicFramePr>
        <p:xfrm>
          <a:off x="6606201" y="2329828"/>
          <a:ext cx="5523271" cy="4267982"/>
        </p:xfrm>
        <a:graphic>
          <a:graphicData uri="http://schemas.openxmlformats.org/presentationml/2006/ole">
            <mc:AlternateContent xmlns:mc="http://schemas.openxmlformats.org/markup-compatibility/2006">
              <mc:Choice xmlns:v="urn:schemas-microsoft-com:vml" Requires="v">
                <p:oleObj name="Acrobat Document" r:id="rId2" imgW="7543647" imgH="5829300" progId="Acrobat.Document.DC">
                  <p:embed/>
                </p:oleObj>
              </mc:Choice>
              <mc:Fallback>
                <p:oleObj name="Acrobat Document" r:id="rId2" imgW="7543647" imgH="5829300" progId="Acrobat.Document.DC">
                  <p:embed/>
                  <p:pic>
                    <p:nvPicPr>
                      <p:cNvPr id="0" name=""/>
                      <p:cNvPicPr/>
                      <p:nvPr/>
                    </p:nvPicPr>
                    <p:blipFill>
                      <a:blip r:embed="rId3"/>
                      <a:stretch>
                        <a:fillRect/>
                      </a:stretch>
                    </p:blipFill>
                    <p:spPr>
                      <a:xfrm>
                        <a:off x="6606201" y="2329828"/>
                        <a:ext cx="5523271" cy="4267982"/>
                      </a:xfrm>
                      <a:prstGeom prst="rect">
                        <a:avLst/>
                      </a:prstGeom>
                    </p:spPr>
                  </p:pic>
                </p:oleObj>
              </mc:Fallback>
            </mc:AlternateContent>
          </a:graphicData>
        </a:graphic>
      </p:graphicFrame>
      <p:sp>
        <p:nvSpPr>
          <p:cNvPr id="12" name="Rectangle 3">
            <a:extLst>
              <a:ext uri="{FF2B5EF4-FFF2-40B4-BE49-F238E27FC236}">
                <a16:creationId xmlns:a16="http://schemas.microsoft.com/office/drawing/2014/main" id="{BFAA712D-F072-435F-A277-E37B72567AE5}"/>
              </a:ext>
            </a:extLst>
          </p:cNvPr>
          <p:cNvSpPr txBox="1">
            <a:spLocks noChangeArrowheads="1"/>
          </p:cNvSpPr>
          <p:nvPr/>
        </p:nvSpPr>
        <p:spPr>
          <a:xfrm>
            <a:off x="0" y="1804149"/>
            <a:ext cx="7437863" cy="43513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onotype Sorts" pitchFamily="2" charset="2"/>
              <a:buNone/>
              <a:defRPr/>
            </a:pPr>
            <a:r>
              <a:rPr lang="en-US" u="sng" dirty="0">
                <a:latin typeface="Arial" panose="020B0604020202020204" pitchFamily="34" charset="0"/>
                <a:cs typeface="Arial" panose="020B0604020202020204" pitchFamily="34" charset="0"/>
              </a:rPr>
              <a:t>Documentation</a:t>
            </a:r>
            <a:endParaRPr lang="en-US" dirty="0">
              <a:latin typeface="Arial" panose="020B0604020202020204" pitchFamily="34" charset="0"/>
              <a:cs typeface="Arial" panose="020B0604020202020204" pitchFamily="34" charset="0"/>
            </a:endParaRPr>
          </a:p>
          <a:p>
            <a:pPr>
              <a:defRPr/>
            </a:pPr>
            <a:r>
              <a:rPr lang="en-US" dirty="0">
                <a:latin typeface="Arial" panose="020B0604020202020204" pitchFamily="34" charset="0"/>
                <a:cs typeface="Arial" panose="020B0604020202020204" pitchFamily="34" charset="0"/>
              </a:rPr>
              <a:t>Write report onsite or as soon as possible after inspection for </a:t>
            </a:r>
            <a:r>
              <a:rPr lang="en-US" u="sng" dirty="0">
                <a:latin typeface="Arial" panose="020B0604020202020204" pitchFamily="34" charset="0"/>
                <a:cs typeface="Arial" panose="020B0604020202020204" pitchFamily="34" charset="0"/>
              </a:rPr>
              <a:t>every</a:t>
            </a:r>
            <a:r>
              <a:rPr lang="en-US" dirty="0">
                <a:latin typeface="Arial" panose="020B0604020202020204" pitchFamily="34" charset="0"/>
                <a:cs typeface="Arial" panose="020B0604020202020204" pitchFamily="34" charset="0"/>
              </a:rPr>
              <a:t> site and </a:t>
            </a:r>
            <a:r>
              <a:rPr lang="en-US" u="sng" dirty="0">
                <a:latin typeface="Arial" panose="020B0604020202020204" pitchFamily="34" charset="0"/>
                <a:cs typeface="Arial" panose="020B0604020202020204" pitchFamily="34" charset="0"/>
              </a:rPr>
              <a:t>every</a:t>
            </a:r>
            <a:r>
              <a:rPr lang="en-US" dirty="0">
                <a:latin typeface="Arial" panose="020B0604020202020204" pitchFamily="34" charset="0"/>
                <a:cs typeface="Arial" panose="020B0604020202020204" pitchFamily="34" charset="0"/>
              </a:rPr>
              <a:t> inspection.</a:t>
            </a:r>
          </a:p>
          <a:p>
            <a:pPr>
              <a:defRPr/>
            </a:pPr>
            <a:endParaRPr lang="en-US" dirty="0">
              <a:latin typeface="Arial" panose="020B0604020202020204" pitchFamily="34" charset="0"/>
              <a:cs typeface="Arial" panose="020B0604020202020204" pitchFamily="34" charset="0"/>
            </a:endParaRPr>
          </a:p>
          <a:p>
            <a:pPr>
              <a:defRPr/>
            </a:pPr>
            <a:r>
              <a:rPr lang="en-US" dirty="0">
                <a:latin typeface="Arial" panose="020B0604020202020204" pitchFamily="34" charset="0"/>
                <a:cs typeface="Arial" panose="020B0604020202020204" pitchFamily="34" charset="0"/>
              </a:rPr>
              <a:t>Pictures, pictures, pictures!</a:t>
            </a:r>
          </a:p>
          <a:p>
            <a:pPr>
              <a:defRPr/>
            </a:pPr>
            <a:endParaRPr lang="en-US" dirty="0">
              <a:latin typeface="Arial" panose="020B0604020202020204" pitchFamily="34" charset="0"/>
              <a:cs typeface="Arial" panose="020B0604020202020204" pitchFamily="34" charset="0"/>
            </a:endParaRPr>
          </a:p>
          <a:p>
            <a:pPr>
              <a:defRPr/>
            </a:pPr>
            <a:r>
              <a:rPr lang="en-US" dirty="0">
                <a:latin typeface="Arial" panose="020B0604020202020204" pitchFamily="34" charset="0"/>
                <a:cs typeface="Arial" panose="020B0604020202020204" pitchFamily="34" charset="0"/>
              </a:rPr>
              <a:t>Legible, concise, thorough and neat.</a:t>
            </a:r>
          </a:p>
        </p:txBody>
      </p:sp>
      <p:graphicFrame>
        <p:nvGraphicFramePr>
          <p:cNvPr id="14" name="Object 2048">
            <a:extLst>
              <a:ext uri="{FF2B5EF4-FFF2-40B4-BE49-F238E27FC236}">
                <a16:creationId xmlns:a16="http://schemas.microsoft.com/office/drawing/2014/main" id="{DF1E1E31-27EC-4CFA-A715-BD6952AC339C}"/>
              </a:ext>
            </a:extLst>
          </p:cNvPr>
          <p:cNvGraphicFramePr>
            <a:graphicFrameLocks noChangeAspect="1"/>
          </p:cNvGraphicFramePr>
          <p:nvPr>
            <p:extLst>
              <p:ext uri="{D42A27DB-BD31-4B8C-83A1-F6EECF244321}">
                <p14:modId xmlns:p14="http://schemas.microsoft.com/office/powerpoint/2010/main" val="2727051977"/>
              </p:ext>
            </p:extLst>
          </p:nvPr>
        </p:nvGraphicFramePr>
        <p:xfrm>
          <a:off x="9848026" y="1029631"/>
          <a:ext cx="1277938" cy="1881188"/>
        </p:xfrm>
        <a:graphic>
          <a:graphicData uri="http://schemas.openxmlformats.org/presentationml/2006/ole">
            <mc:AlternateContent xmlns:mc="http://schemas.openxmlformats.org/markup-compatibility/2006">
              <mc:Choice xmlns:v="urn:schemas-microsoft-com:vml" Requires="v">
                <p:oleObj name="Clip" r:id="rId4" imgW="2247900" imgH="3306763" progId="MS_ClipArt_Gallery.2">
                  <p:embed/>
                </p:oleObj>
              </mc:Choice>
              <mc:Fallback>
                <p:oleObj name="Clip" r:id="rId4" imgW="2247900" imgH="3306763" progId="MS_ClipArt_Gallery.2">
                  <p:embed/>
                  <p:pic>
                    <p:nvPicPr>
                      <p:cNvPr id="9218" name="Object 204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48026" y="1029631"/>
                        <a:ext cx="1277938" cy="1881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292448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iraffe standing in the dirt&#10;&#10;Description generated with high confidence">
            <a:extLst>
              <a:ext uri="{FF2B5EF4-FFF2-40B4-BE49-F238E27FC236}">
                <a16:creationId xmlns:a16="http://schemas.microsoft.com/office/drawing/2014/main" id="{98DF5C46-7956-4D90-88DB-9C8A5197A7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028" y="1750040"/>
            <a:ext cx="10195159" cy="5107960"/>
          </a:xfrm>
          <a:prstGeom prst="rect">
            <a:avLst/>
          </a:prstGeom>
        </p:spPr>
      </p:pic>
      <p:pic>
        <p:nvPicPr>
          <p:cNvPr id="16" name="Picture 15">
            <a:extLst>
              <a:ext uri="{FF2B5EF4-FFF2-40B4-BE49-F238E27FC236}">
                <a16:creationId xmlns:a16="http://schemas.microsoft.com/office/drawing/2014/main" id="{351B4FB0-8ED2-49C8-9793-EE4CDF9490CC}"/>
              </a:ext>
            </a:extLst>
          </p:cNvPr>
          <p:cNvPicPr>
            <a:picLocks noChangeAspect="1"/>
          </p:cNvPicPr>
          <p:nvPr/>
        </p:nvPicPr>
        <p:blipFill>
          <a:blip r:embed="rId3"/>
          <a:stretch>
            <a:fillRect/>
          </a:stretch>
        </p:blipFill>
        <p:spPr>
          <a:xfrm>
            <a:off x="9745057" y="1349246"/>
            <a:ext cx="2355990" cy="2348487"/>
          </a:xfrm>
          <a:prstGeom prst="rect">
            <a:avLst/>
          </a:prstGeom>
        </p:spPr>
      </p:pic>
      <p:sp>
        <p:nvSpPr>
          <p:cNvPr id="10" name="TextBox 9">
            <a:extLst>
              <a:ext uri="{FF2B5EF4-FFF2-40B4-BE49-F238E27FC236}">
                <a16:creationId xmlns:a16="http://schemas.microsoft.com/office/drawing/2014/main" id="{E326E5F0-37C7-43F8-9A6F-75526F0182C3}"/>
              </a:ext>
            </a:extLst>
          </p:cNvPr>
          <p:cNvSpPr txBox="1"/>
          <p:nvPr/>
        </p:nvSpPr>
        <p:spPr>
          <a:xfrm>
            <a:off x="2636514" y="260190"/>
            <a:ext cx="6918972"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9.2.3  Handling Violations </a:t>
            </a:r>
          </a:p>
        </p:txBody>
      </p:sp>
      <p:sp>
        <p:nvSpPr>
          <p:cNvPr id="11" name="TextBox 10">
            <a:extLst>
              <a:ext uri="{FF2B5EF4-FFF2-40B4-BE49-F238E27FC236}">
                <a16:creationId xmlns:a16="http://schemas.microsoft.com/office/drawing/2014/main" id="{B16071DA-0DB2-4986-A87E-D83CE55CF0FB}"/>
              </a:ext>
            </a:extLst>
          </p:cNvPr>
          <p:cNvSpPr txBox="1"/>
          <p:nvPr/>
        </p:nvSpPr>
        <p:spPr>
          <a:xfrm>
            <a:off x="1995050" y="1260036"/>
            <a:ext cx="8201901"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Are all BMPs installed correctly and maintained ?</a:t>
            </a:r>
          </a:p>
        </p:txBody>
      </p:sp>
    </p:spTree>
    <p:extLst>
      <p:ext uri="{BB962C8B-B14F-4D97-AF65-F5344CB8AC3E}">
        <p14:creationId xmlns:p14="http://schemas.microsoft.com/office/powerpoint/2010/main" val="2331358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5182AD-F03E-43B6-A6A1-82C4CDE8AEBB}"/>
              </a:ext>
            </a:extLst>
          </p:cNvPr>
          <p:cNvSpPr>
            <a:spLocks noGrp="1"/>
          </p:cNvSpPr>
          <p:nvPr>
            <p:ph idx="4294967295"/>
          </p:nvPr>
        </p:nvSpPr>
        <p:spPr>
          <a:xfrm>
            <a:off x="702527" y="1289821"/>
            <a:ext cx="10562122" cy="704850"/>
          </a:xfrm>
          <a:solidFill>
            <a:schemeClr val="accent1">
              <a:lumMod val="60000"/>
              <a:lumOff val="40000"/>
            </a:schemeClr>
          </a:solidFill>
        </p:spPr>
        <p:txBody>
          <a:bodyPr/>
          <a:lstStyle/>
          <a:p>
            <a:pPr marL="0" indent="0" algn="ctr">
              <a:buNone/>
            </a:pPr>
            <a:r>
              <a:rPr lang="en-US" sz="2800" dirty="0">
                <a:latin typeface="Arial" panose="020B0604020202020204" pitchFamily="34" charset="0"/>
              </a:rPr>
              <a:t>Is off-site sedimentation and/or turbidity being controlled?</a:t>
            </a:r>
          </a:p>
        </p:txBody>
      </p:sp>
      <p:pic>
        <p:nvPicPr>
          <p:cNvPr id="10" name="Picture 9" descr="A pile of hay&#10;&#10;Description generated with very high confidence">
            <a:extLst>
              <a:ext uri="{FF2B5EF4-FFF2-40B4-BE49-F238E27FC236}">
                <a16:creationId xmlns:a16="http://schemas.microsoft.com/office/drawing/2014/main" id="{2483364C-D4AD-4153-BABA-B034F35513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881" y="1886181"/>
            <a:ext cx="10350239" cy="4962294"/>
          </a:xfrm>
          <a:prstGeom prst="rect">
            <a:avLst/>
          </a:prstGeom>
        </p:spPr>
      </p:pic>
      <p:pic>
        <p:nvPicPr>
          <p:cNvPr id="11" name="Picture 10">
            <a:extLst>
              <a:ext uri="{FF2B5EF4-FFF2-40B4-BE49-F238E27FC236}">
                <a16:creationId xmlns:a16="http://schemas.microsoft.com/office/drawing/2014/main" id="{2F7D5B3A-4C33-4555-8C6B-B8FE1368335F}"/>
              </a:ext>
            </a:extLst>
          </p:cNvPr>
          <p:cNvPicPr>
            <a:picLocks noChangeAspect="1"/>
          </p:cNvPicPr>
          <p:nvPr/>
        </p:nvPicPr>
        <p:blipFill>
          <a:blip r:embed="rId3"/>
          <a:stretch>
            <a:fillRect/>
          </a:stretch>
        </p:blipFill>
        <p:spPr>
          <a:xfrm>
            <a:off x="9677400" y="1642246"/>
            <a:ext cx="2166838" cy="2159937"/>
          </a:xfrm>
          <a:prstGeom prst="rect">
            <a:avLst/>
          </a:prstGeom>
        </p:spPr>
      </p:pic>
      <p:sp>
        <p:nvSpPr>
          <p:cNvPr id="9" name="TextBox 8">
            <a:extLst>
              <a:ext uri="{FF2B5EF4-FFF2-40B4-BE49-F238E27FC236}">
                <a16:creationId xmlns:a16="http://schemas.microsoft.com/office/drawing/2014/main" id="{1992F6A6-3C4B-46A0-BDD9-A0A39A0FC650}"/>
              </a:ext>
            </a:extLst>
          </p:cNvPr>
          <p:cNvSpPr txBox="1"/>
          <p:nvPr/>
        </p:nvSpPr>
        <p:spPr>
          <a:xfrm>
            <a:off x="2636514" y="260190"/>
            <a:ext cx="6918972"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9.2.3  Handling Violations </a:t>
            </a:r>
          </a:p>
        </p:txBody>
      </p:sp>
    </p:spTree>
    <p:extLst>
      <p:ext uri="{BB962C8B-B14F-4D97-AF65-F5344CB8AC3E}">
        <p14:creationId xmlns:p14="http://schemas.microsoft.com/office/powerpoint/2010/main" val="294405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5182AD-F03E-43B6-A6A1-82C4CDE8AEBB}"/>
              </a:ext>
            </a:extLst>
          </p:cNvPr>
          <p:cNvSpPr>
            <a:spLocks noGrp="1"/>
          </p:cNvSpPr>
          <p:nvPr>
            <p:ph idx="4294967295"/>
          </p:nvPr>
        </p:nvSpPr>
        <p:spPr>
          <a:xfrm>
            <a:off x="289932" y="2398186"/>
            <a:ext cx="7828155" cy="1766199"/>
          </a:xfrm>
          <a:solidFill>
            <a:schemeClr val="accent1">
              <a:lumMod val="40000"/>
              <a:lumOff val="60000"/>
            </a:schemeClr>
          </a:solidFill>
        </p:spPr>
        <p:txBody>
          <a:bodyPr/>
          <a:lstStyle/>
          <a:p>
            <a:pPr marL="0" indent="0">
              <a:buNone/>
            </a:pPr>
            <a:r>
              <a:rPr lang="en-US" sz="2800" dirty="0">
                <a:latin typeface="Arial" panose="020B0604020202020204" pitchFamily="34" charset="0"/>
                <a:cs typeface="Arial" panose="020B0604020202020204" pitchFamily="34" charset="0"/>
              </a:rPr>
              <a:t>If </a:t>
            </a:r>
            <a:r>
              <a:rPr lang="en-US" sz="2800" dirty="0">
                <a:solidFill>
                  <a:srgbClr val="FF0000"/>
                </a:solidFill>
                <a:latin typeface="Arial" panose="020B0604020202020204" pitchFamily="34" charset="0"/>
                <a:cs typeface="Arial" panose="020B0604020202020204" pitchFamily="34" charset="0"/>
              </a:rPr>
              <a:t>“YES” </a:t>
            </a:r>
            <a:r>
              <a:rPr lang="en-US" sz="2800" dirty="0">
                <a:latin typeface="Arial" panose="020B0604020202020204" pitchFamily="34" charset="0"/>
                <a:cs typeface="Arial" panose="020B0604020202020204" pitchFamily="34" charset="0"/>
              </a:rPr>
              <a:t>to all, the site is in compliance.</a:t>
            </a:r>
          </a:p>
          <a:p>
            <a:pPr marL="0" indent="0">
              <a:buNone/>
            </a:pPr>
            <a:endParaRPr lang="en-US" sz="2800" dirty="0">
              <a:latin typeface="Arial" panose="020B0604020202020204" pitchFamily="34" charset="0"/>
              <a:cs typeface="Arial" panose="020B0604020202020204" pitchFamily="34" charset="0"/>
            </a:endParaRPr>
          </a:p>
          <a:p>
            <a:pPr marL="0" indent="0">
              <a:buNone/>
            </a:pPr>
            <a:r>
              <a:rPr lang="en-US" sz="2800" dirty="0">
                <a:latin typeface="Arial" panose="020B0604020202020204" pitchFamily="34" charset="0"/>
                <a:cs typeface="Arial" panose="020B0604020202020204" pitchFamily="34" charset="0"/>
              </a:rPr>
              <a:t>If </a:t>
            </a:r>
            <a:r>
              <a:rPr lang="en-US" sz="2800" dirty="0">
                <a:solidFill>
                  <a:srgbClr val="FF0000"/>
                </a:solidFill>
                <a:latin typeface="Arial" panose="020B0604020202020204" pitchFamily="34" charset="0"/>
                <a:cs typeface="Arial" panose="020B0604020202020204" pitchFamily="34" charset="0"/>
              </a:rPr>
              <a:t>“NO” </a:t>
            </a:r>
            <a:r>
              <a:rPr lang="en-US" sz="2800" dirty="0">
                <a:latin typeface="Arial" panose="020B0604020202020204" pitchFamily="34" charset="0"/>
                <a:cs typeface="Arial" panose="020B0604020202020204" pitchFamily="34" charset="0"/>
              </a:rPr>
              <a:t>to any, then the site is in violation.</a:t>
            </a:r>
          </a:p>
        </p:txBody>
      </p:sp>
      <p:sp>
        <p:nvSpPr>
          <p:cNvPr id="2" name="Title 1">
            <a:extLst>
              <a:ext uri="{FF2B5EF4-FFF2-40B4-BE49-F238E27FC236}">
                <a16:creationId xmlns:a16="http://schemas.microsoft.com/office/drawing/2014/main" id="{1D766045-7F44-4338-82FA-4553FA9B5C9B}"/>
              </a:ext>
            </a:extLst>
          </p:cNvPr>
          <p:cNvSpPr>
            <a:spLocks noGrp="1"/>
          </p:cNvSpPr>
          <p:nvPr>
            <p:ph type="title" idx="4294967295"/>
          </p:nvPr>
        </p:nvSpPr>
        <p:spPr>
          <a:xfrm>
            <a:off x="6543675" y="9525"/>
            <a:ext cx="5648325" cy="768350"/>
          </a:xfrm>
          <a:prstGeom prst="rect">
            <a:avLst/>
          </a:prstGeom>
        </p:spPr>
        <p:txBody>
          <a:bodyPr>
            <a:normAutofit/>
          </a:bodyPr>
          <a:lstStyle/>
          <a:p>
            <a:br>
              <a:rPr lang="en-US" dirty="0"/>
            </a:br>
            <a:endParaRPr lang="en-US" dirty="0"/>
          </a:p>
        </p:txBody>
      </p:sp>
      <p:pic>
        <p:nvPicPr>
          <p:cNvPr id="9" name="Picture 8">
            <a:extLst>
              <a:ext uri="{FF2B5EF4-FFF2-40B4-BE49-F238E27FC236}">
                <a16:creationId xmlns:a16="http://schemas.microsoft.com/office/drawing/2014/main" id="{938E0E78-D232-4E33-BFFE-91A7B2776D94}"/>
              </a:ext>
            </a:extLst>
          </p:cNvPr>
          <p:cNvPicPr>
            <a:picLocks noChangeAspect="1"/>
          </p:cNvPicPr>
          <p:nvPr/>
        </p:nvPicPr>
        <p:blipFill>
          <a:blip r:embed="rId2"/>
          <a:stretch>
            <a:fillRect/>
          </a:stretch>
        </p:blipFill>
        <p:spPr>
          <a:xfrm>
            <a:off x="6966334" y="1662801"/>
            <a:ext cx="4803006" cy="5003169"/>
          </a:xfrm>
          <a:prstGeom prst="rect">
            <a:avLst/>
          </a:prstGeom>
        </p:spPr>
      </p:pic>
      <p:sp>
        <p:nvSpPr>
          <p:cNvPr id="10" name="TextBox 9">
            <a:extLst>
              <a:ext uri="{FF2B5EF4-FFF2-40B4-BE49-F238E27FC236}">
                <a16:creationId xmlns:a16="http://schemas.microsoft.com/office/drawing/2014/main" id="{706A4FF7-0C1E-4D4C-8E14-F3A63A5A9350}"/>
              </a:ext>
            </a:extLst>
          </p:cNvPr>
          <p:cNvSpPr txBox="1"/>
          <p:nvPr/>
        </p:nvSpPr>
        <p:spPr>
          <a:xfrm>
            <a:off x="2636514" y="260190"/>
            <a:ext cx="6918972"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9.2.3  Handling Violations </a:t>
            </a:r>
          </a:p>
        </p:txBody>
      </p:sp>
    </p:spTree>
    <p:extLst>
      <p:ext uri="{BB962C8B-B14F-4D97-AF65-F5344CB8AC3E}">
        <p14:creationId xmlns:p14="http://schemas.microsoft.com/office/powerpoint/2010/main" val="2156421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66045-7F44-4338-82FA-4553FA9B5C9B}"/>
              </a:ext>
            </a:extLst>
          </p:cNvPr>
          <p:cNvSpPr>
            <a:spLocks noGrp="1"/>
          </p:cNvSpPr>
          <p:nvPr>
            <p:ph type="title" idx="4294967295"/>
          </p:nvPr>
        </p:nvSpPr>
        <p:spPr>
          <a:xfrm>
            <a:off x="6543675" y="9525"/>
            <a:ext cx="5648325" cy="768350"/>
          </a:xfrm>
          <a:prstGeom prst="rect">
            <a:avLst/>
          </a:prstGeom>
        </p:spPr>
        <p:txBody>
          <a:bodyPr>
            <a:normAutofit/>
          </a:bodyPr>
          <a:lstStyle/>
          <a:p>
            <a:br>
              <a:rPr lang="en-US" dirty="0"/>
            </a:br>
            <a:endParaRPr lang="en-US" dirty="0"/>
          </a:p>
        </p:txBody>
      </p:sp>
      <p:pic>
        <p:nvPicPr>
          <p:cNvPr id="10" name="Picture 9" descr="A close up of a sign&#10;&#10;Description generated with very high confidence">
            <a:extLst>
              <a:ext uri="{FF2B5EF4-FFF2-40B4-BE49-F238E27FC236}">
                <a16:creationId xmlns:a16="http://schemas.microsoft.com/office/drawing/2014/main" id="{04599181-86CA-4C45-B7C4-378FB989A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2105" y="4564351"/>
            <a:ext cx="1911488" cy="1911488"/>
          </a:xfrm>
          <a:prstGeom prst="rect">
            <a:avLst/>
          </a:prstGeom>
        </p:spPr>
      </p:pic>
      <p:sp>
        <p:nvSpPr>
          <p:cNvPr id="14" name="Rectangle 3">
            <a:extLst>
              <a:ext uri="{FF2B5EF4-FFF2-40B4-BE49-F238E27FC236}">
                <a16:creationId xmlns:a16="http://schemas.microsoft.com/office/drawing/2014/main" id="{A108326F-6A2C-41EE-AC9D-AECD09C201E8}"/>
              </a:ext>
            </a:extLst>
          </p:cNvPr>
          <p:cNvSpPr txBox="1">
            <a:spLocks noChangeArrowheads="1"/>
          </p:cNvSpPr>
          <p:nvPr/>
        </p:nvSpPr>
        <p:spPr>
          <a:xfrm>
            <a:off x="403303" y="1540495"/>
            <a:ext cx="11385395" cy="48006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9600" indent="-609600" algn="ctr">
              <a:buNone/>
              <a:defRPr/>
            </a:pPr>
            <a:r>
              <a:rPr lang="en-US" sz="2600" b="1" i="1" u="sng" dirty="0">
                <a:latin typeface="Arial" panose="020B0604020202020204" pitchFamily="34" charset="0"/>
                <a:cs typeface="Arial" panose="020B0604020202020204" pitchFamily="34" charset="0"/>
              </a:rPr>
              <a:t>Ask yourself these basic questions before and after each inspection</a:t>
            </a:r>
          </a:p>
          <a:p>
            <a:pPr marL="609600" indent="-609600">
              <a:lnSpc>
                <a:spcPct val="30000"/>
              </a:lnSpc>
              <a:buNone/>
              <a:defRPr/>
            </a:pPr>
            <a:endParaRPr lang="en-US" sz="2600" b="1" i="1" u="sng" dirty="0">
              <a:latin typeface="Arial" panose="020B0604020202020204" pitchFamily="34" charset="0"/>
              <a:cs typeface="Arial" panose="020B0604020202020204" pitchFamily="34" charset="0"/>
            </a:endParaRPr>
          </a:p>
          <a:p>
            <a:pPr marL="609600" indent="-609600">
              <a:buFont typeface="Monotype Sorts" pitchFamily="2" charset="2"/>
              <a:buAutoNum type="arabicPeriod"/>
              <a:defRPr/>
            </a:pPr>
            <a:r>
              <a:rPr lang="en-US" sz="2600" dirty="0">
                <a:latin typeface="Arial" panose="020B0604020202020204" pitchFamily="34" charset="0"/>
                <a:cs typeface="Arial" panose="020B0604020202020204" pitchFamily="34" charset="0"/>
              </a:rPr>
              <a:t>Is the project permitted?</a:t>
            </a:r>
          </a:p>
          <a:p>
            <a:pPr marL="609600" indent="-609600">
              <a:buFont typeface="Monotype Sorts" pitchFamily="2" charset="2"/>
              <a:buAutoNum type="arabicPeriod"/>
              <a:defRPr/>
            </a:pPr>
            <a:r>
              <a:rPr lang="en-US" sz="2600" dirty="0">
                <a:latin typeface="Arial" panose="020B0604020202020204" pitchFamily="34" charset="0"/>
                <a:cs typeface="Arial" panose="020B0604020202020204" pitchFamily="34" charset="0"/>
              </a:rPr>
              <a:t>Are all BMPs properly installed and maintained?</a:t>
            </a:r>
          </a:p>
          <a:p>
            <a:pPr marL="609600" indent="-609600">
              <a:buFont typeface="Monotype Sorts" pitchFamily="2" charset="2"/>
              <a:buAutoNum type="arabicPeriod"/>
              <a:defRPr/>
            </a:pPr>
            <a:r>
              <a:rPr lang="en-US" sz="2600" dirty="0">
                <a:latin typeface="Arial" panose="020B0604020202020204" pitchFamily="34" charset="0"/>
                <a:cs typeface="Arial" panose="020B0604020202020204" pitchFamily="34" charset="0"/>
              </a:rPr>
              <a:t>Is on-site erosion being controlled?</a:t>
            </a:r>
          </a:p>
          <a:p>
            <a:pPr marL="609600" indent="-609600">
              <a:buFont typeface="Monotype Sorts" pitchFamily="2" charset="2"/>
              <a:buAutoNum type="arabicPeriod"/>
              <a:defRPr/>
            </a:pPr>
            <a:r>
              <a:rPr lang="en-US" sz="2600" dirty="0">
                <a:latin typeface="Arial" panose="020B0604020202020204" pitchFamily="34" charset="0"/>
                <a:cs typeface="Arial" panose="020B0604020202020204" pitchFamily="34" charset="0"/>
              </a:rPr>
              <a:t>Is off-site sedimentation and/or turbidity being controlled?</a:t>
            </a:r>
          </a:p>
          <a:p>
            <a:pPr marL="609600" indent="-609600">
              <a:buFont typeface="Monotype Sorts" pitchFamily="2" charset="2"/>
              <a:buAutoNum type="arabicPeriod"/>
              <a:defRPr/>
            </a:pPr>
            <a:r>
              <a:rPr lang="en-US" sz="2600" dirty="0">
                <a:latin typeface="Arial" panose="020B0604020202020204" pitchFamily="34" charset="0"/>
                <a:cs typeface="Arial" panose="020B0604020202020204" pitchFamily="34" charset="0"/>
              </a:rPr>
              <a:t>Is paperwork complete and up-to-date?</a:t>
            </a:r>
          </a:p>
          <a:p>
            <a:pPr marL="609600" indent="-609600">
              <a:buNone/>
              <a:defRPr/>
            </a:pPr>
            <a:endParaRPr lang="en-US" sz="2600" b="1" i="1" dirty="0">
              <a:latin typeface="Arial" panose="020B0604020202020204" pitchFamily="34" charset="0"/>
              <a:cs typeface="Arial" panose="020B0604020202020204" pitchFamily="34" charset="0"/>
            </a:endParaRPr>
          </a:p>
          <a:p>
            <a:pPr marL="609600" indent="-609600">
              <a:buNone/>
              <a:defRPr/>
            </a:pPr>
            <a:r>
              <a:rPr lang="en-US" sz="2600" b="1" i="1" dirty="0">
                <a:latin typeface="Arial" panose="020B0604020202020204" pitchFamily="34" charset="0"/>
                <a:cs typeface="Arial" panose="020B0604020202020204" pitchFamily="34" charset="0"/>
              </a:rPr>
              <a:t>If “YES” to all, the site is in </a:t>
            </a:r>
            <a:r>
              <a:rPr lang="en-US" sz="2600" b="1" i="1" u="sng" dirty="0">
                <a:latin typeface="Arial" panose="020B0604020202020204" pitchFamily="34" charset="0"/>
                <a:cs typeface="Arial" panose="020B0604020202020204" pitchFamily="34" charset="0"/>
              </a:rPr>
              <a:t>compliance</a:t>
            </a:r>
          </a:p>
          <a:p>
            <a:pPr marL="609600" indent="-609600">
              <a:buNone/>
              <a:defRPr/>
            </a:pPr>
            <a:r>
              <a:rPr lang="en-US" sz="2600" b="1" i="1" dirty="0">
                <a:latin typeface="Arial" panose="020B0604020202020204" pitchFamily="34" charset="0"/>
                <a:cs typeface="Arial" panose="020B0604020202020204" pitchFamily="34" charset="0"/>
              </a:rPr>
              <a:t>If “NO” to any, the site is in </a:t>
            </a:r>
            <a:r>
              <a:rPr lang="en-US" sz="2600" b="1" i="1" u="sng" dirty="0">
                <a:latin typeface="Arial" panose="020B0604020202020204" pitchFamily="34" charset="0"/>
                <a:cs typeface="Arial" panose="020B0604020202020204" pitchFamily="34" charset="0"/>
              </a:rPr>
              <a:t>violation</a:t>
            </a:r>
          </a:p>
        </p:txBody>
      </p:sp>
      <p:sp>
        <p:nvSpPr>
          <p:cNvPr id="8" name="TextBox 7">
            <a:extLst>
              <a:ext uri="{FF2B5EF4-FFF2-40B4-BE49-F238E27FC236}">
                <a16:creationId xmlns:a16="http://schemas.microsoft.com/office/drawing/2014/main" id="{58549958-7833-4326-9E79-83C572ED3D62}"/>
              </a:ext>
            </a:extLst>
          </p:cNvPr>
          <p:cNvSpPr txBox="1"/>
          <p:nvPr/>
        </p:nvSpPr>
        <p:spPr>
          <a:xfrm>
            <a:off x="2636514" y="260190"/>
            <a:ext cx="6918972"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9.3.1 The Inspection</a:t>
            </a:r>
          </a:p>
        </p:txBody>
      </p:sp>
    </p:spTree>
    <p:extLst>
      <p:ext uri="{BB962C8B-B14F-4D97-AF65-F5344CB8AC3E}">
        <p14:creationId xmlns:p14="http://schemas.microsoft.com/office/powerpoint/2010/main" val="2821963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66045-7F44-4338-82FA-4553FA9B5C9B}"/>
              </a:ext>
            </a:extLst>
          </p:cNvPr>
          <p:cNvSpPr>
            <a:spLocks noGrp="1"/>
          </p:cNvSpPr>
          <p:nvPr>
            <p:ph type="title" idx="4294967295"/>
          </p:nvPr>
        </p:nvSpPr>
        <p:spPr>
          <a:xfrm>
            <a:off x="6543675" y="9525"/>
            <a:ext cx="5648325" cy="768350"/>
          </a:xfrm>
          <a:prstGeom prst="rect">
            <a:avLst/>
          </a:prstGeom>
        </p:spPr>
        <p:txBody>
          <a:bodyPr>
            <a:normAutofit/>
          </a:bodyPr>
          <a:lstStyle/>
          <a:p>
            <a:br>
              <a:rPr lang="en-US" dirty="0"/>
            </a:br>
            <a:endParaRPr lang="en-US" dirty="0"/>
          </a:p>
        </p:txBody>
      </p:sp>
      <p:pic>
        <p:nvPicPr>
          <p:cNvPr id="10" name="Picture 9" descr="A dirt road&#10;&#10;Description generated with very high confidence">
            <a:extLst>
              <a:ext uri="{FF2B5EF4-FFF2-40B4-BE49-F238E27FC236}">
                <a16:creationId xmlns:a16="http://schemas.microsoft.com/office/drawing/2014/main" id="{527B127D-E14E-431A-9D91-BAECE9DA30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665" y="1803516"/>
            <a:ext cx="10518670" cy="5072831"/>
          </a:xfrm>
          <a:prstGeom prst="rect">
            <a:avLst/>
          </a:prstGeom>
        </p:spPr>
      </p:pic>
      <p:sp>
        <p:nvSpPr>
          <p:cNvPr id="11" name="TextBox 10">
            <a:extLst>
              <a:ext uri="{FF2B5EF4-FFF2-40B4-BE49-F238E27FC236}">
                <a16:creationId xmlns:a16="http://schemas.microsoft.com/office/drawing/2014/main" id="{2AC36848-1205-4D60-B8C2-BDA9B657D920}"/>
              </a:ext>
            </a:extLst>
          </p:cNvPr>
          <p:cNvSpPr txBox="1"/>
          <p:nvPr/>
        </p:nvSpPr>
        <p:spPr>
          <a:xfrm>
            <a:off x="3141407" y="1280296"/>
            <a:ext cx="5909187"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Is on-site erosion being controlled?</a:t>
            </a:r>
          </a:p>
        </p:txBody>
      </p:sp>
      <p:pic>
        <p:nvPicPr>
          <p:cNvPr id="12" name="Picture 11">
            <a:extLst>
              <a:ext uri="{FF2B5EF4-FFF2-40B4-BE49-F238E27FC236}">
                <a16:creationId xmlns:a16="http://schemas.microsoft.com/office/drawing/2014/main" id="{FBF3AB95-B5C9-4EF9-9EB5-B6B9826FCEA9}"/>
              </a:ext>
            </a:extLst>
          </p:cNvPr>
          <p:cNvPicPr>
            <a:picLocks noChangeAspect="1"/>
          </p:cNvPicPr>
          <p:nvPr/>
        </p:nvPicPr>
        <p:blipFill>
          <a:blip r:embed="rId3"/>
          <a:stretch>
            <a:fillRect/>
          </a:stretch>
        </p:blipFill>
        <p:spPr>
          <a:xfrm>
            <a:off x="9912474" y="1301095"/>
            <a:ext cx="1914310" cy="1908213"/>
          </a:xfrm>
          <a:prstGeom prst="rect">
            <a:avLst/>
          </a:prstGeom>
        </p:spPr>
      </p:pic>
      <p:sp>
        <p:nvSpPr>
          <p:cNvPr id="14" name="TextBox 13">
            <a:extLst>
              <a:ext uri="{FF2B5EF4-FFF2-40B4-BE49-F238E27FC236}">
                <a16:creationId xmlns:a16="http://schemas.microsoft.com/office/drawing/2014/main" id="{AFAC028E-1F00-4AC4-B351-E7E0CADA48EC}"/>
              </a:ext>
            </a:extLst>
          </p:cNvPr>
          <p:cNvSpPr txBox="1"/>
          <p:nvPr/>
        </p:nvSpPr>
        <p:spPr>
          <a:xfrm>
            <a:off x="2636514" y="260190"/>
            <a:ext cx="6918972"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9.3.1 The Inspection</a:t>
            </a:r>
          </a:p>
        </p:txBody>
      </p:sp>
    </p:spTree>
    <p:extLst>
      <p:ext uri="{BB962C8B-B14F-4D97-AF65-F5344CB8AC3E}">
        <p14:creationId xmlns:p14="http://schemas.microsoft.com/office/powerpoint/2010/main" val="2162137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sign&#10;&#10;Description generated with very high confidence">
            <a:extLst>
              <a:ext uri="{FF2B5EF4-FFF2-40B4-BE49-F238E27FC236}">
                <a16:creationId xmlns:a16="http://schemas.microsoft.com/office/drawing/2014/main" id="{04599181-86CA-4C45-B7C4-378FB989A0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8744" y="1665355"/>
            <a:ext cx="2413519" cy="2413519"/>
          </a:xfrm>
          <a:prstGeom prst="rect">
            <a:avLst/>
          </a:prstGeom>
        </p:spPr>
      </p:pic>
      <p:pic>
        <p:nvPicPr>
          <p:cNvPr id="12" name="Picture 11">
            <a:extLst>
              <a:ext uri="{FF2B5EF4-FFF2-40B4-BE49-F238E27FC236}">
                <a16:creationId xmlns:a16="http://schemas.microsoft.com/office/drawing/2014/main" id="{FF65CB29-D860-43CC-8011-1F3EC102262C}"/>
              </a:ext>
            </a:extLst>
          </p:cNvPr>
          <p:cNvPicPr>
            <a:picLocks noChangeAspect="1"/>
          </p:cNvPicPr>
          <p:nvPr/>
        </p:nvPicPr>
        <p:blipFill>
          <a:blip r:embed="rId3"/>
          <a:stretch>
            <a:fillRect/>
          </a:stretch>
        </p:blipFill>
        <p:spPr>
          <a:xfrm rot="988224">
            <a:off x="4578107" y="1950587"/>
            <a:ext cx="3727657" cy="4556024"/>
          </a:xfrm>
          <a:prstGeom prst="rect">
            <a:avLst/>
          </a:prstGeom>
        </p:spPr>
      </p:pic>
      <p:pic>
        <p:nvPicPr>
          <p:cNvPr id="13" name="Picture 12">
            <a:extLst>
              <a:ext uri="{FF2B5EF4-FFF2-40B4-BE49-F238E27FC236}">
                <a16:creationId xmlns:a16="http://schemas.microsoft.com/office/drawing/2014/main" id="{74246798-74BF-4F7F-9596-5D4814C9A813}"/>
              </a:ext>
            </a:extLst>
          </p:cNvPr>
          <p:cNvPicPr>
            <a:picLocks noChangeAspect="1"/>
          </p:cNvPicPr>
          <p:nvPr/>
        </p:nvPicPr>
        <p:blipFill>
          <a:blip r:embed="rId4"/>
          <a:stretch>
            <a:fillRect/>
          </a:stretch>
        </p:blipFill>
        <p:spPr>
          <a:xfrm>
            <a:off x="903371" y="1815367"/>
            <a:ext cx="3710298" cy="4826466"/>
          </a:xfrm>
          <a:prstGeom prst="rect">
            <a:avLst/>
          </a:prstGeom>
        </p:spPr>
      </p:pic>
      <p:sp>
        <p:nvSpPr>
          <p:cNvPr id="14" name="TextBox 13">
            <a:extLst>
              <a:ext uri="{FF2B5EF4-FFF2-40B4-BE49-F238E27FC236}">
                <a16:creationId xmlns:a16="http://schemas.microsoft.com/office/drawing/2014/main" id="{B5C21A46-72FA-4EFD-BEF7-C8472E1CF57F}"/>
              </a:ext>
            </a:extLst>
          </p:cNvPr>
          <p:cNvSpPr txBox="1"/>
          <p:nvPr/>
        </p:nvSpPr>
        <p:spPr>
          <a:xfrm>
            <a:off x="2766548" y="4228600"/>
            <a:ext cx="6658904" cy="769441"/>
          </a:xfrm>
          <a:prstGeom prst="rect">
            <a:avLst/>
          </a:prstGeom>
          <a:noFill/>
        </p:spPr>
        <p:txBody>
          <a:bodyPr wrap="square" rtlCol="0">
            <a:spAutoFit/>
          </a:bodyPr>
          <a:lstStyle/>
          <a:p>
            <a:pPr algn="ctr"/>
            <a:r>
              <a:rPr lang="en-US" sz="4400" dirty="0">
                <a:solidFill>
                  <a:srgbClr val="FF0000"/>
                </a:solidFill>
                <a:latin typeface="Arial" panose="020B0604020202020204" pitchFamily="34" charset="0"/>
                <a:cs typeface="Arial" panose="020B0604020202020204" pitchFamily="34" charset="0"/>
              </a:rPr>
              <a:t>Is the project permitted? </a:t>
            </a:r>
          </a:p>
        </p:txBody>
      </p:sp>
      <p:sp>
        <p:nvSpPr>
          <p:cNvPr id="11" name="TextBox 10">
            <a:extLst>
              <a:ext uri="{FF2B5EF4-FFF2-40B4-BE49-F238E27FC236}">
                <a16:creationId xmlns:a16="http://schemas.microsoft.com/office/drawing/2014/main" id="{09DA705A-D668-4D5D-BF58-25EF82F72533}"/>
              </a:ext>
            </a:extLst>
          </p:cNvPr>
          <p:cNvSpPr txBox="1"/>
          <p:nvPr/>
        </p:nvSpPr>
        <p:spPr>
          <a:xfrm>
            <a:off x="2636514" y="260190"/>
            <a:ext cx="6918972"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9.3.1 The Inspection</a:t>
            </a:r>
          </a:p>
        </p:txBody>
      </p:sp>
    </p:spTree>
    <p:extLst>
      <p:ext uri="{BB962C8B-B14F-4D97-AF65-F5344CB8AC3E}">
        <p14:creationId xmlns:p14="http://schemas.microsoft.com/office/powerpoint/2010/main" val="1346910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B44F6E98-C1FF-46C5-82F8-AAE1F8A6DA16}"/>
              </a:ext>
            </a:extLst>
          </p:cNvPr>
          <p:cNvSpPr txBox="1">
            <a:spLocks noChangeArrowheads="1"/>
          </p:cNvSpPr>
          <p:nvPr/>
        </p:nvSpPr>
        <p:spPr>
          <a:xfrm>
            <a:off x="267629" y="1903360"/>
            <a:ext cx="1069402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onotype Sorts" pitchFamily="2" charset="2"/>
              <a:buNone/>
              <a:defRPr/>
            </a:pPr>
            <a:r>
              <a:rPr lang="en-US" b="1" i="1" u="sng" dirty="0">
                <a:latin typeface="Arial" panose="020B0604020202020204" pitchFamily="34" charset="0"/>
                <a:cs typeface="Arial" panose="020B0604020202020204" pitchFamily="34" charset="0"/>
              </a:rPr>
              <a:t>Be Reasonable</a:t>
            </a:r>
          </a:p>
          <a:p>
            <a:pPr>
              <a:lnSpc>
                <a:spcPct val="110000"/>
              </a:lnSpc>
              <a:defRPr/>
            </a:pPr>
            <a:r>
              <a:rPr lang="en-US" dirty="0">
                <a:latin typeface="Arial" panose="020B0604020202020204" pitchFamily="34" charset="0"/>
                <a:cs typeface="Arial" panose="020B0604020202020204" pitchFamily="34" charset="0"/>
              </a:rPr>
              <a:t>The rules are performance based - allow innovative thinking, BMP combinations</a:t>
            </a:r>
          </a:p>
          <a:p>
            <a:pPr>
              <a:lnSpc>
                <a:spcPct val="110000"/>
              </a:lnSpc>
              <a:defRPr/>
            </a:pPr>
            <a:r>
              <a:rPr lang="en-US" dirty="0">
                <a:latin typeface="Arial" panose="020B0604020202020204" pitchFamily="34" charset="0"/>
                <a:cs typeface="Arial" panose="020B0604020202020204" pitchFamily="34" charset="0"/>
              </a:rPr>
              <a:t>Understand the function of BMPs = know the tolerances, consequences of failure.</a:t>
            </a:r>
          </a:p>
          <a:p>
            <a:pPr>
              <a:lnSpc>
                <a:spcPct val="110000"/>
              </a:lnSpc>
              <a:defRPr/>
            </a:pPr>
            <a:r>
              <a:rPr lang="en-US" dirty="0">
                <a:latin typeface="Arial" panose="020B0604020202020204" pitchFamily="34" charset="0"/>
                <a:cs typeface="Arial" panose="020B0604020202020204" pitchFamily="34" charset="0"/>
              </a:rPr>
              <a:t>Listen with an open mind - make the contractor your partner in problem solving.</a:t>
            </a:r>
          </a:p>
        </p:txBody>
      </p:sp>
      <p:graphicFrame>
        <p:nvGraphicFramePr>
          <p:cNvPr id="9" name="Object 5">
            <a:extLst>
              <a:ext uri="{FF2B5EF4-FFF2-40B4-BE49-F238E27FC236}">
                <a16:creationId xmlns:a16="http://schemas.microsoft.com/office/drawing/2014/main" id="{6AF19068-1AA6-4D29-A374-B63362C9B131}"/>
              </a:ext>
            </a:extLst>
          </p:cNvPr>
          <p:cNvGraphicFramePr>
            <a:graphicFrameLocks noChangeAspect="1"/>
          </p:cNvGraphicFramePr>
          <p:nvPr>
            <p:extLst>
              <p:ext uri="{D42A27DB-BD31-4B8C-83A1-F6EECF244321}">
                <p14:modId xmlns:p14="http://schemas.microsoft.com/office/powerpoint/2010/main" val="4171533414"/>
              </p:ext>
            </p:extLst>
          </p:nvPr>
        </p:nvGraphicFramePr>
        <p:xfrm>
          <a:off x="10615961" y="1287964"/>
          <a:ext cx="1448497" cy="3139969"/>
        </p:xfrm>
        <a:graphic>
          <a:graphicData uri="http://schemas.openxmlformats.org/presentationml/2006/ole">
            <mc:AlternateContent xmlns:mc="http://schemas.openxmlformats.org/markup-compatibility/2006">
              <mc:Choice xmlns:v="urn:schemas-microsoft-com:vml" Requires="v">
                <p:oleObj name="Clip" r:id="rId2" imgW="516636" imgH="1119226" progId="MS_ClipArt_Gallery.2">
                  <p:embed/>
                </p:oleObj>
              </mc:Choice>
              <mc:Fallback>
                <p:oleObj name="Clip" r:id="rId2" imgW="516636" imgH="1119226" progId="MS_ClipArt_Gallery.2">
                  <p:embed/>
                  <p:pic>
                    <p:nvPicPr>
                      <p:cNvPr id="10242"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5961" y="1287964"/>
                        <a:ext cx="1448497" cy="3139969"/>
                      </a:xfrm>
                      <a:prstGeom prst="rect">
                        <a:avLst/>
                      </a:prstGeom>
                      <a:noFill/>
                      <a:ln>
                        <a:noFill/>
                      </a:ln>
                      <a:effectLst/>
                    </p:spPr>
                  </p:pic>
                </p:oleObj>
              </mc:Fallback>
            </mc:AlternateContent>
          </a:graphicData>
        </a:graphic>
      </p:graphicFrame>
      <p:sp>
        <p:nvSpPr>
          <p:cNvPr id="10" name="TextBox 9">
            <a:extLst>
              <a:ext uri="{FF2B5EF4-FFF2-40B4-BE49-F238E27FC236}">
                <a16:creationId xmlns:a16="http://schemas.microsoft.com/office/drawing/2014/main" id="{68752E7E-AF79-4B2A-985B-62FEC4A1EC2D}"/>
              </a:ext>
            </a:extLst>
          </p:cNvPr>
          <p:cNvSpPr txBox="1"/>
          <p:nvPr/>
        </p:nvSpPr>
        <p:spPr>
          <a:xfrm>
            <a:off x="2636514" y="260190"/>
            <a:ext cx="6918972"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9.3.2 Tolerances</a:t>
            </a:r>
          </a:p>
        </p:txBody>
      </p:sp>
    </p:spTree>
    <p:extLst>
      <p:ext uri="{BB962C8B-B14F-4D97-AF65-F5344CB8AC3E}">
        <p14:creationId xmlns:p14="http://schemas.microsoft.com/office/powerpoint/2010/main" val="3589646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56508100-A543-4E4C-BA05-4CA50E6E8E03}"/>
              </a:ext>
            </a:extLst>
          </p:cNvPr>
          <p:cNvSpPr txBox="1">
            <a:spLocks noChangeArrowheads="1"/>
          </p:cNvSpPr>
          <p:nvPr/>
        </p:nvSpPr>
        <p:spPr>
          <a:xfrm>
            <a:off x="1659236" y="2051985"/>
            <a:ext cx="8873529" cy="4562167"/>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onotype Sorts" pitchFamily="2" charset="2"/>
              <a:buNone/>
              <a:defRPr/>
            </a:pPr>
            <a:r>
              <a:rPr lang="en-US" sz="2400" b="1" i="1" u="sng" dirty="0">
                <a:latin typeface="Arial" panose="020B0604020202020204" pitchFamily="34" charset="0"/>
                <a:cs typeface="Arial" panose="020B0604020202020204" pitchFamily="34" charset="0"/>
              </a:rPr>
              <a:t>Study Plans, Maps, Photos, Permit Files</a:t>
            </a:r>
          </a:p>
          <a:p>
            <a:pPr>
              <a:defRPr/>
            </a:pPr>
            <a:r>
              <a:rPr lang="en-US" sz="2400" dirty="0">
                <a:latin typeface="Arial" panose="020B0604020202020204" pitchFamily="34" charset="0"/>
                <a:cs typeface="Arial" panose="020B0604020202020204" pitchFamily="34" charset="0"/>
              </a:rPr>
              <a:t>Sensitive areas: </a:t>
            </a:r>
            <a:r>
              <a:rPr lang="en-US" sz="2400" dirty="0">
                <a:solidFill>
                  <a:srgbClr val="00B050"/>
                </a:solidFill>
                <a:latin typeface="Arial" panose="020B0604020202020204" pitchFamily="34" charset="0"/>
                <a:cs typeface="Arial" panose="020B0604020202020204" pitchFamily="34" charset="0"/>
              </a:rPr>
              <a:t>wetlands</a:t>
            </a:r>
            <a:r>
              <a:rPr lang="en-US" sz="2400" dirty="0">
                <a:latin typeface="Arial" panose="020B0604020202020204" pitchFamily="34" charset="0"/>
                <a:cs typeface="Arial" panose="020B0604020202020204" pitchFamily="34" charset="0"/>
              </a:rPr>
              <a:t>, </a:t>
            </a:r>
            <a:r>
              <a:rPr lang="en-US" sz="2400" dirty="0">
                <a:solidFill>
                  <a:schemeClr val="accent6"/>
                </a:solidFill>
                <a:latin typeface="Arial" panose="020B0604020202020204" pitchFamily="34" charset="0"/>
                <a:cs typeface="Arial" panose="020B0604020202020204" pitchFamily="34" charset="0"/>
              </a:rPr>
              <a:t>waterbodies</a:t>
            </a:r>
            <a:r>
              <a:rPr lang="en-US" sz="2400" dirty="0">
                <a:latin typeface="Arial" panose="020B0604020202020204" pitchFamily="34" charset="0"/>
                <a:cs typeface="Arial" panose="020B0604020202020204" pitchFamily="34" charset="0"/>
              </a:rPr>
              <a:t>, </a:t>
            </a:r>
            <a:r>
              <a:rPr lang="en-US" sz="2400" dirty="0">
                <a:solidFill>
                  <a:schemeClr val="accent1"/>
                </a:solidFill>
                <a:latin typeface="Arial" panose="020B0604020202020204" pitchFamily="34" charset="0"/>
                <a:cs typeface="Arial" panose="020B0604020202020204" pitchFamily="34" charset="0"/>
              </a:rPr>
              <a:t>natural drainage system</a:t>
            </a:r>
            <a:r>
              <a:rPr lang="en-US" sz="2400" dirty="0">
                <a:latin typeface="Arial" panose="020B0604020202020204" pitchFamily="34" charset="0"/>
                <a:cs typeface="Arial" panose="020B0604020202020204" pitchFamily="34" charset="0"/>
              </a:rPr>
              <a:t>, </a:t>
            </a:r>
            <a:r>
              <a:rPr lang="en-US" sz="2400" dirty="0">
                <a:solidFill>
                  <a:srgbClr val="FFC000"/>
                </a:solidFill>
                <a:latin typeface="Arial" panose="020B0604020202020204" pitchFamily="34" charset="0"/>
                <a:cs typeface="Arial" panose="020B0604020202020204" pitchFamily="34" charset="0"/>
              </a:rPr>
              <a:t>severe grades</a:t>
            </a:r>
            <a:r>
              <a:rPr lang="en-US" sz="2400" dirty="0">
                <a:latin typeface="Arial" panose="020B0604020202020204" pitchFamily="34" charset="0"/>
                <a:cs typeface="Arial" panose="020B0604020202020204" pitchFamily="34" charset="0"/>
              </a:rPr>
              <a:t>, </a:t>
            </a:r>
            <a:r>
              <a:rPr lang="en-US" sz="2400" dirty="0">
                <a:solidFill>
                  <a:schemeClr val="accent4">
                    <a:lumMod val="75000"/>
                  </a:schemeClr>
                </a:solidFill>
                <a:latin typeface="Arial" panose="020B0604020202020204" pitchFamily="34" charset="0"/>
                <a:cs typeface="Arial" panose="020B0604020202020204" pitchFamily="34" charset="0"/>
              </a:rPr>
              <a:t>erodible soils</a:t>
            </a:r>
          </a:p>
          <a:p>
            <a:pPr>
              <a:defRPr/>
            </a:pPr>
            <a:endParaRPr lang="en-US" sz="2400" dirty="0">
              <a:latin typeface="Arial" panose="020B0604020202020204" pitchFamily="34" charset="0"/>
              <a:cs typeface="Arial" panose="020B0604020202020204" pitchFamily="34" charset="0"/>
            </a:endParaRPr>
          </a:p>
          <a:p>
            <a:pPr>
              <a:defRPr/>
            </a:pPr>
            <a:r>
              <a:rPr lang="en-US" sz="2400" dirty="0">
                <a:latin typeface="Arial" panose="020B0604020202020204" pitchFamily="34" charset="0"/>
                <a:cs typeface="Arial" panose="020B0604020202020204" pitchFamily="34" charset="0"/>
              </a:rPr>
              <a:t>Critical erosion areas: cuts, fills, waterways, streambanks, outlets</a:t>
            </a:r>
          </a:p>
          <a:p>
            <a:pPr>
              <a:defRPr/>
            </a:pPr>
            <a:endParaRPr lang="en-US" sz="2400" dirty="0">
              <a:latin typeface="Arial" panose="020B0604020202020204" pitchFamily="34" charset="0"/>
              <a:cs typeface="Arial" panose="020B0604020202020204" pitchFamily="34" charset="0"/>
            </a:endParaRPr>
          </a:p>
          <a:p>
            <a:pPr>
              <a:defRPr/>
            </a:pPr>
            <a:r>
              <a:rPr lang="en-US" sz="2400" dirty="0">
                <a:latin typeface="Arial" panose="020B0604020202020204" pitchFamily="34" charset="0"/>
                <a:cs typeface="Arial" panose="020B0604020202020204" pitchFamily="34" charset="0"/>
              </a:rPr>
              <a:t>Construction plans: Stormwater management, utilities, buildings, roads</a:t>
            </a:r>
          </a:p>
          <a:p>
            <a:pPr>
              <a:defRPr/>
            </a:pPr>
            <a:endParaRPr lang="en-US" sz="2400" dirty="0">
              <a:latin typeface="Arial" panose="020B0604020202020204" pitchFamily="34" charset="0"/>
              <a:cs typeface="Arial" panose="020B0604020202020204" pitchFamily="34" charset="0"/>
            </a:endParaRPr>
          </a:p>
          <a:p>
            <a:pPr>
              <a:defRPr/>
            </a:pPr>
            <a:r>
              <a:rPr lang="en-US" sz="2400" dirty="0">
                <a:latin typeface="Arial" panose="020B0604020202020204" pitchFamily="34" charset="0"/>
                <a:cs typeface="Arial" panose="020B0604020202020204" pitchFamily="34" charset="0"/>
              </a:rPr>
              <a:t>Schedule: phases, BMP installation, temporary seeding</a:t>
            </a:r>
          </a:p>
          <a:p>
            <a:pPr marL="0" indent="0">
              <a:buNone/>
              <a:defRPr/>
            </a:pPr>
            <a:endParaRPr lang="en-US" sz="2400" dirty="0">
              <a:latin typeface="Arial" panose="020B0604020202020204" pitchFamily="34" charset="0"/>
              <a:cs typeface="Arial" panose="020B0604020202020204" pitchFamily="34" charset="0"/>
            </a:endParaRPr>
          </a:p>
        </p:txBody>
      </p:sp>
      <p:graphicFrame>
        <p:nvGraphicFramePr>
          <p:cNvPr id="8" name="Object 5">
            <a:extLst>
              <a:ext uri="{FF2B5EF4-FFF2-40B4-BE49-F238E27FC236}">
                <a16:creationId xmlns:a16="http://schemas.microsoft.com/office/drawing/2014/main" id="{DE400734-80D6-4DBF-B644-2735AAFFDABE}"/>
              </a:ext>
            </a:extLst>
          </p:cNvPr>
          <p:cNvGraphicFramePr>
            <a:graphicFrameLocks noChangeAspect="1"/>
          </p:cNvGraphicFramePr>
          <p:nvPr>
            <p:extLst>
              <p:ext uri="{D42A27DB-BD31-4B8C-83A1-F6EECF244321}">
                <p14:modId xmlns:p14="http://schemas.microsoft.com/office/powerpoint/2010/main" val="996768356"/>
              </p:ext>
            </p:extLst>
          </p:nvPr>
        </p:nvGraphicFramePr>
        <p:xfrm>
          <a:off x="9144000" y="1289984"/>
          <a:ext cx="1524000" cy="1524000"/>
        </p:xfrm>
        <a:graphic>
          <a:graphicData uri="http://schemas.openxmlformats.org/presentationml/2006/ole">
            <mc:AlternateContent xmlns:mc="http://schemas.openxmlformats.org/markup-compatibility/2006">
              <mc:Choice xmlns:v="urn:schemas-microsoft-com:vml" Requires="v">
                <p:oleObj name="Clip" r:id="rId2" imgW="1666037" imgH="1666037" progId="MS_ClipArt_Gallery.2">
                  <p:embed/>
                </p:oleObj>
              </mc:Choice>
              <mc:Fallback>
                <p:oleObj name="Clip" r:id="rId2" imgW="1666037" imgH="1666037" progId="MS_ClipArt_Gallery.2">
                  <p:embed/>
                  <p:pic>
                    <p:nvPicPr>
                      <p:cNvPr id="11266"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0" y="1289984"/>
                        <a:ext cx="1524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TextBox 10">
            <a:extLst>
              <a:ext uri="{FF2B5EF4-FFF2-40B4-BE49-F238E27FC236}">
                <a16:creationId xmlns:a16="http://schemas.microsoft.com/office/drawing/2014/main" id="{FB10E15E-038E-4861-B2B1-7D3BBDEB3165}"/>
              </a:ext>
            </a:extLst>
          </p:cNvPr>
          <p:cNvSpPr txBox="1"/>
          <p:nvPr/>
        </p:nvSpPr>
        <p:spPr>
          <a:xfrm>
            <a:off x="1877677" y="260190"/>
            <a:ext cx="8436647"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9.3.3 Preparing for an Inspection</a:t>
            </a:r>
          </a:p>
        </p:txBody>
      </p:sp>
    </p:spTree>
    <p:extLst>
      <p:ext uri="{BB962C8B-B14F-4D97-AF65-F5344CB8AC3E}">
        <p14:creationId xmlns:p14="http://schemas.microsoft.com/office/powerpoint/2010/main" val="466550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AC108E08-B92F-476B-B32E-1EECB3DB5B66}"/>
              </a:ext>
            </a:extLst>
          </p:cNvPr>
          <p:cNvSpPr txBox="1">
            <a:spLocks noChangeArrowheads="1"/>
          </p:cNvSpPr>
          <p:nvPr/>
        </p:nvSpPr>
        <p:spPr>
          <a:xfrm>
            <a:off x="955780" y="1460345"/>
            <a:ext cx="1028044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defRPr/>
            </a:pPr>
            <a:r>
              <a:rPr lang="en-US" dirty="0">
                <a:latin typeface="Arial" panose="020B0604020202020204" pitchFamily="34" charset="0"/>
                <a:cs typeface="Arial" panose="020B0604020202020204" pitchFamily="34" charset="0"/>
              </a:rPr>
              <a:t>Perimeter: Off-site runoff, on-site runoff </a:t>
            </a:r>
          </a:p>
          <a:p>
            <a:pPr>
              <a:lnSpc>
                <a:spcPct val="110000"/>
              </a:lnSpc>
              <a:defRPr/>
            </a:pPr>
            <a:r>
              <a:rPr lang="en-US" dirty="0">
                <a:latin typeface="Arial" panose="020B0604020202020204" pitchFamily="34" charset="0"/>
                <a:cs typeface="Arial" panose="020B0604020202020204" pitchFamily="34" charset="0"/>
              </a:rPr>
              <a:t>Inspection and maintenance - Who? When?</a:t>
            </a:r>
          </a:p>
          <a:p>
            <a:pPr>
              <a:lnSpc>
                <a:spcPct val="110000"/>
              </a:lnSpc>
              <a:defRPr/>
            </a:pPr>
            <a:r>
              <a:rPr lang="en-US" dirty="0">
                <a:latin typeface="Arial" panose="020B0604020202020204" pitchFamily="34" charset="0"/>
                <a:cs typeface="Arial" panose="020B0604020202020204" pitchFamily="34" charset="0"/>
              </a:rPr>
              <a:t>Access to BMPs – stored onsite or off</a:t>
            </a:r>
          </a:p>
          <a:p>
            <a:pPr>
              <a:lnSpc>
                <a:spcPct val="110000"/>
              </a:lnSpc>
              <a:defRPr/>
            </a:pPr>
            <a:r>
              <a:rPr lang="en-US" dirty="0">
                <a:latin typeface="Arial" panose="020B0604020202020204" pitchFamily="34" charset="0"/>
                <a:cs typeface="Arial" panose="020B0604020202020204" pitchFamily="34" charset="0"/>
              </a:rPr>
              <a:t>Note stockpiles, borrow pits, haul roads, waste storage</a:t>
            </a:r>
          </a:p>
          <a:p>
            <a:pPr>
              <a:lnSpc>
                <a:spcPct val="110000"/>
              </a:lnSpc>
              <a:defRPr/>
            </a:pPr>
            <a:r>
              <a:rPr lang="en-US" dirty="0">
                <a:latin typeface="Arial" panose="020B0604020202020204" pitchFamily="34" charset="0"/>
                <a:cs typeface="Arial" panose="020B0604020202020204" pitchFamily="34" charset="0"/>
              </a:rPr>
              <a:t>Existing noncompliance, existing nonconforming land uses</a:t>
            </a:r>
          </a:p>
          <a:p>
            <a:pPr>
              <a:lnSpc>
                <a:spcPct val="110000"/>
              </a:lnSpc>
              <a:defRPr/>
            </a:pPr>
            <a:r>
              <a:rPr lang="en-US" dirty="0">
                <a:latin typeface="Arial" panose="020B0604020202020204" pitchFamily="34" charset="0"/>
                <a:cs typeface="Arial" panose="020B0604020202020204" pitchFamily="34" charset="0"/>
              </a:rPr>
              <a:t>Hi-lite plans, make lists</a:t>
            </a:r>
          </a:p>
        </p:txBody>
      </p:sp>
      <p:graphicFrame>
        <p:nvGraphicFramePr>
          <p:cNvPr id="8" name="Object 4">
            <a:extLst>
              <a:ext uri="{FF2B5EF4-FFF2-40B4-BE49-F238E27FC236}">
                <a16:creationId xmlns:a16="http://schemas.microsoft.com/office/drawing/2014/main" id="{A0FFECE3-A652-42F7-B258-16B66D9655E4}"/>
              </a:ext>
            </a:extLst>
          </p:cNvPr>
          <p:cNvGraphicFramePr>
            <a:graphicFrameLocks noChangeAspect="1"/>
          </p:cNvGraphicFramePr>
          <p:nvPr>
            <p:extLst>
              <p:ext uri="{D42A27DB-BD31-4B8C-83A1-F6EECF244321}">
                <p14:modId xmlns:p14="http://schemas.microsoft.com/office/powerpoint/2010/main" val="1114577971"/>
              </p:ext>
            </p:extLst>
          </p:nvPr>
        </p:nvGraphicFramePr>
        <p:xfrm>
          <a:off x="8787057" y="4522839"/>
          <a:ext cx="1671803" cy="2345582"/>
        </p:xfrm>
        <a:graphic>
          <a:graphicData uri="http://schemas.openxmlformats.org/presentationml/2006/ole">
            <mc:AlternateContent xmlns:mc="http://schemas.openxmlformats.org/markup-compatibility/2006">
              <mc:Choice xmlns:v="urn:schemas-microsoft-com:vml" Requires="v">
                <p:oleObj name="Clip" r:id="rId2" imgW="2218334" imgH="3113532" progId="MS_ClipArt_Gallery.2">
                  <p:embed/>
                </p:oleObj>
              </mc:Choice>
              <mc:Fallback>
                <p:oleObj name="Clip" r:id="rId2" imgW="2218334" imgH="3113532" progId="MS_ClipArt_Gallery.2">
                  <p:embed/>
                  <p:pic>
                    <p:nvPicPr>
                      <p:cNvPr id="1229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7057" y="4522839"/>
                        <a:ext cx="1671803" cy="2345582"/>
                      </a:xfrm>
                      <a:prstGeom prst="rect">
                        <a:avLst/>
                      </a:prstGeom>
                      <a:noFill/>
                      <a:ln>
                        <a:noFill/>
                      </a:ln>
                      <a:effectLst/>
                    </p:spPr>
                  </p:pic>
                </p:oleObj>
              </mc:Fallback>
            </mc:AlternateContent>
          </a:graphicData>
        </a:graphic>
      </p:graphicFrame>
      <p:sp>
        <p:nvSpPr>
          <p:cNvPr id="13" name="TextBox 12">
            <a:extLst>
              <a:ext uri="{FF2B5EF4-FFF2-40B4-BE49-F238E27FC236}">
                <a16:creationId xmlns:a16="http://schemas.microsoft.com/office/drawing/2014/main" id="{905F6F19-5621-42BB-95EC-0FF1EEDA72EC}"/>
              </a:ext>
            </a:extLst>
          </p:cNvPr>
          <p:cNvSpPr txBox="1"/>
          <p:nvPr/>
        </p:nvSpPr>
        <p:spPr>
          <a:xfrm>
            <a:off x="1877677" y="260190"/>
            <a:ext cx="8436647"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9.3.3 Preparing for an Inspection</a:t>
            </a:r>
          </a:p>
        </p:txBody>
      </p:sp>
    </p:spTree>
    <p:extLst>
      <p:ext uri="{BB962C8B-B14F-4D97-AF65-F5344CB8AC3E}">
        <p14:creationId xmlns:p14="http://schemas.microsoft.com/office/powerpoint/2010/main" val="1631373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standing next to a body of water&#10;&#10;Description generated with high confidence">
            <a:extLst>
              <a:ext uri="{FF2B5EF4-FFF2-40B4-BE49-F238E27FC236}">
                <a16:creationId xmlns:a16="http://schemas.microsoft.com/office/drawing/2014/main" id="{170ECDC6-CBED-4755-A6C4-64F9486A0B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1574" y="1739533"/>
            <a:ext cx="3220425" cy="4604621"/>
          </a:xfrm>
          <a:prstGeom prst="rect">
            <a:avLst/>
          </a:prstGeom>
        </p:spPr>
      </p:pic>
      <p:sp>
        <p:nvSpPr>
          <p:cNvPr id="9" name="TextBox 8">
            <a:extLst>
              <a:ext uri="{FF2B5EF4-FFF2-40B4-BE49-F238E27FC236}">
                <a16:creationId xmlns:a16="http://schemas.microsoft.com/office/drawing/2014/main" id="{88AC384F-9B7F-4905-ADBC-6881681B5CE5}"/>
              </a:ext>
            </a:extLst>
          </p:cNvPr>
          <p:cNvSpPr txBox="1"/>
          <p:nvPr/>
        </p:nvSpPr>
        <p:spPr>
          <a:xfrm>
            <a:off x="0" y="1225689"/>
            <a:ext cx="8971574" cy="5632311"/>
          </a:xfrm>
          <a:prstGeom prst="rect">
            <a:avLst/>
          </a:prstGeom>
          <a:noFill/>
        </p:spPr>
        <p:txBody>
          <a:bodyPr wrap="square" rtlCol="0">
            <a:spAutoFit/>
          </a:bodyPr>
          <a:lstStyle/>
          <a:p>
            <a:r>
              <a:rPr lang="en-US" sz="2000" dirty="0">
                <a:latin typeface="Arial" panose="020B0604020202020204" pitchFamily="34" charset="0"/>
              </a:rPr>
              <a:t>Specific duties and responsibilities of an inspector depend  on the employing agency: </a:t>
            </a:r>
          </a:p>
          <a:p>
            <a:r>
              <a:rPr lang="en-US" sz="2000" dirty="0">
                <a:latin typeface="Arial" panose="020B0604020202020204" pitchFamily="34" charset="0"/>
              </a:rPr>
              <a:t>Public: city, county, state, federal, etc.</a:t>
            </a:r>
          </a:p>
          <a:p>
            <a:r>
              <a:rPr lang="en-US" sz="2000" dirty="0">
                <a:latin typeface="Arial" panose="020B0604020202020204" pitchFamily="34" charset="0"/>
              </a:rPr>
              <a:t>Private: engineering inspection company, construction company, other consultant company, non-profit group, etc.</a:t>
            </a:r>
          </a:p>
          <a:p>
            <a:endParaRPr lang="en-US" sz="2000" dirty="0">
              <a:latin typeface="Arial" panose="020B0604020202020204" pitchFamily="34" charset="0"/>
            </a:endParaRPr>
          </a:p>
          <a:p>
            <a:r>
              <a:rPr lang="en-US" sz="2000" dirty="0">
                <a:latin typeface="Arial" panose="020B0604020202020204" pitchFamily="34" charset="0"/>
              </a:rPr>
              <a:t>There are many forms of training:</a:t>
            </a:r>
          </a:p>
          <a:p>
            <a:endParaRPr lang="en-US" sz="2000" dirty="0">
              <a:latin typeface="Arial" panose="020B0604020202020204" pitchFamily="34" charset="0"/>
            </a:endParaRPr>
          </a:p>
          <a:p>
            <a:r>
              <a:rPr lang="en-US" sz="2000" dirty="0">
                <a:latin typeface="Arial" panose="020B0604020202020204" pitchFamily="34" charset="0"/>
              </a:rPr>
              <a:t>DEP class you are now taking (FSESCI), </a:t>
            </a:r>
            <a:r>
              <a:rPr lang="en-US" sz="2000" dirty="0" err="1">
                <a:latin typeface="Arial" panose="020B0604020202020204" pitchFamily="34" charset="0"/>
              </a:rPr>
              <a:t>Envirocert</a:t>
            </a:r>
            <a:r>
              <a:rPr lang="en-US" sz="2000" dirty="0">
                <a:latin typeface="Arial" panose="020B0604020202020204" pitchFamily="34" charset="0"/>
              </a:rPr>
              <a:t> through CPESC, Stormwater One, etc., plus large company specific training like Walmart and Home Depot.</a:t>
            </a:r>
          </a:p>
          <a:p>
            <a:endParaRPr lang="en-US" sz="2000" dirty="0">
              <a:latin typeface="Arial" panose="020B0604020202020204" pitchFamily="34" charset="0"/>
            </a:endParaRPr>
          </a:p>
          <a:p>
            <a:r>
              <a:rPr lang="en-US" sz="2000" dirty="0">
                <a:latin typeface="Arial" panose="020B0604020202020204" pitchFamily="34" charset="0"/>
              </a:rPr>
              <a:t>However, there is no substitute for on-the-job training from experienced inspectors and instructors.</a:t>
            </a:r>
          </a:p>
          <a:p>
            <a:endParaRPr lang="en-US" sz="2000" dirty="0">
              <a:latin typeface="Arial" panose="020B0604020202020204" pitchFamily="34" charset="0"/>
            </a:endParaRPr>
          </a:p>
          <a:p>
            <a:r>
              <a:rPr lang="en-US" sz="2000" dirty="0">
                <a:latin typeface="Arial" panose="020B0604020202020204" pitchFamily="34" charset="0"/>
              </a:rPr>
              <a:t>Supplement your understanding and knowledge of associated environmental issues by joining industry groups, subscribing to magazines and websites for BMP info </a:t>
            </a:r>
          </a:p>
        </p:txBody>
      </p:sp>
      <p:sp>
        <p:nvSpPr>
          <p:cNvPr id="13" name="TextBox 12">
            <a:extLst>
              <a:ext uri="{FF2B5EF4-FFF2-40B4-BE49-F238E27FC236}">
                <a16:creationId xmlns:a16="http://schemas.microsoft.com/office/drawing/2014/main" id="{71DAF51C-04FD-46CE-AC4C-1F1C48FCC9F6}"/>
              </a:ext>
            </a:extLst>
          </p:cNvPr>
          <p:cNvSpPr txBox="1"/>
          <p:nvPr/>
        </p:nvSpPr>
        <p:spPr>
          <a:xfrm>
            <a:off x="4056820" y="214353"/>
            <a:ext cx="4078361" cy="769441"/>
          </a:xfrm>
          <a:prstGeom prst="rect">
            <a:avLst/>
          </a:prstGeom>
          <a:noFill/>
        </p:spPr>
        <p:txBody>
          <a:bodyPr wrap="none" rtlCol="0">
            <a:spAutoFit/>
          </a:bodyPr>
          <a:lstStyle/>
          <a:p>
            <a:r>
              <a:rPr lang="en-US" sz="4400" dirty="0">
                <a:solidFill>
                  <a:schemeClr val="bg1"/>
                </a:solidFill>
                <a:latin typeface="Arial" panose="020B0604020202020204" pitchFamily="34" charset="0"/>
              </a:rPr>
              <a:t>9.1 Introduction</a:t>
            </a:r>
          </a:p>
        </p:txBody>
      </p:sp>
    </p:spTree>
    <p:extLst>
      <p:ext uri="{BB962C8B-B14F-4D97-AF65-F5344CB8AC3E}">
        <p14:creationId xmlns:p14="http://schemas.microsoft.com/office/powerpoint/2010/main" val="16060735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084810E3-DCD5-4A7D-A71A-9BF52D237E81}"/>
              </a:ext>
            </a:extLst>
          </p:cNvPr>
          <p:cNvSpPr txBox="1">
            <a:spLocks noChangeArrowheads="1"/>
          </p:cNvSpPr>
          <p:nvPr/>
        </p:nvSpPr>
        <p:spPr>
          <a:xfrm>
            <a:off x="161693" y="1605776"/>
            <a:ext cx="11868615" cy="480435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defRPr/>
            </a:pPr>
            <a:r>
              <a:rPr lang="en-US" dirty="0">
                <a:latin typeface="Arial" panose="020B0604020202020204" pitchFamily="34" charset="0"/>
                <a:cs typeface="Arial" panose="020B0604020202020204" pitchFamily="34" charset="0"/>
              </a:rPr>
              <a:t>Communication: Inspector, contractor, owner </a:t>
            </a:r>
          </a:p>
          <a:p>
            <a:pPr>
              <a:lnSpc>
                <a:spcPct val="120000"/>
              </a:lnSpc>
              <a:defRPr/>
            </a:pPr>
            <a:r>
              <a:rPr lang="en-US" dirty="0">
                <a:latin typeface="Arial" panose="020B0604020202020204" pitchFamily="34" charset="0"/>
                <a:cs typeface="Arial" panose="020B0604020202020204" pitchFamily="34" charset="0"/>
              </a:rPr>
              <a:t>Contact person: Name, address, 24-hour phone number</a:t>
            </a:r>
          </a:p>
          <a:p>
            <a:pPr>
              <a:lnSpc>
                <a:spcPct val="120000"/>
              </a:lnSpc>
              <a:defRPr/>
            </a:pPr>
            <a:r>
              <a:rPr lang="en-US" dirty="0">
                <a:latin typeface="Arial" panose="020B0604020202020204" pitchFamily="34" charset="0"/>
                <a:cs typeface="Arial" panose="020B0604020202020204" pitchFamily="34" charset="0"/>
              </a:rPr>
              <a:t>Responsibility: Schedule, performance, plan changes, maintenance, contingencies</a:t>
            </a:r>
          </a:p>
          <a:p>
            <a:pPr>
              <a:lnSpc>
                <a:spcPct val="120000"/>
              </a:lnSpc>
              <a:defRPr/>
            </a:pPr>
            <a:r>
              <a:rPr lang="en-US" dirty="0">
                <a:latin typeface="Arial" panose="020B0604020202020204" pitchFamily="34" charset="0"/>
                <a:cs typeface="Arial" panose="020B0604020202020204" pitchFamily="34" charset="0"/>
              </a:rPr>
              <a:t>Inspection Schedule: </a:t>
            </a:r>
          </a:p>
          <a:p>
            <a:pPr lvl="1">
              <a:lnSpc>
                <a:spcPct val="120000"/>
              </a:lnSpc>
              <a:defRPr/>
            </a:pPr>
            <a:r>
              <a:rPr lang="en-US" sz="2800" dirty="0">
                <a:latin typeface="Arial" panose="020B0604020202020204" pitchFamily="34" charset="0"/>
                <a:cs typeface="Arial" panose="020B0604020202020204" pitchFamily="34" charset="0"/>
              </a:rPr>
              <a:t>Must be upheld – it’s a permit condition!</a:t>
            </a:r>
          </a:p>
          <a:p>
            <a:pPr lvl="1">
              <a:lnSpc>
                <a:spcPct val="120000"/>
              </a:lnSpc>
              <a:defRPr/>
            </a:pPr>
            <a:r>
              <a:rPr lang="en-US" sz="2800" dirty="0">
                <a:latin typeface="Arial" panose="020B0604020202020204" pitchFamily="34" charset="0"/>
                <a:cs typeface="Arial" panose="020B0604020202020204" pitchFamily="34" charset="0"/>
              </a:rPr>
              <a:t>Erosion control and stormwater management  </a:t>
            </a:r>
            <a:r>
              <a:rPr lang="en-US" sz="2800" i="1" u="sng" dirty="0">
                <a:latin typeface="Arial" panose="020B0604020202020204" pitchFamily="34" charset="0"/>
                <a:cs typeface="Arial" panose="020B0604020202020204" pitchFamily="34" charset="0"/>
              </a:rPr>
              <a:t>FIRST</a:t>
            </a:r>
            <a:r>
              <a:rPr lang="en-US" sz="2800" dirty="0">
                <a:latin typeface="Arial" panose="020B0604020202020204" pitchFamily="34" charset="0"/>
                <a:cs typeface="Arial" panose="020B0604020202020204" pitchFamily="34" charset="0"/>
              </a:rPr>
              <a:t>  </a:t>
            </a:r>
          </a:p>
          <a:p>
            <a:pPr lvl="1">
              <a:lnSpc>
                <a:spcPct val="120000"/>
              </a:lnSpc>
              <a:defRPr/>
            </a:pPr>
            <a:r>
              <a:rPr lang="en-US" sz="2800" dirty="0">
                <a:latin typeface="Arial" panose="020B0604020202020204" pitchFamily="34" charset="0"/>
                <a:cs typeface="Arial" panose="020B0604020202020204" pitchFamily="34" charset="0"/>
              </a:rPr>
              <a:t>No construction while noncompliant discharge is left ignored</a:t>
            </a:r>
          </a:p>
        </p:txBody>
      </p:sp>
      <p:sp>
        <p:nvSpPr>
          <p:cNvPr id="9" name="TextBox 8">
            <a:extLst>
              <a:ext uri="{FF2B5EF4-FFF2-40B4-BE49-F238E27FC236}">
                <a16:creationId xmlns:a16="http://schemas.microsoft.com/office/drawing/2014/main" id="{79B49D3E-A756-489A-9EA4-C25EAC62636C}"/>
              </a:ext>
            </a:extLst>
          </p:cNvPr>
          <p:cNvSpPr txBox="1"/>
          <p:nvPr/>
        </p:nvSpPr>
        <p:spPr>
          <a:xfrm>
            <a:off x="1877677" y="260190"/>
            <a:ext cx="8436647"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9.3.3 Preparing for an Inspection</a:t>
            </a:r>
          </a:p>
        </p:txBody>
      </p:sp>
    </p:spTree>
    <p:extLst>
      <p:ext uri="{BB962C8B-B14F-4D97-AF65-F5344CB8AC3E}">
        <p14:creationId xmlns:p14="http://schemas.microsoft.com/office/powerpoint/2010/main" val="3624984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008541ED-735A-43EA-AA1C-927360B39528}"/>
              </a:ext>
            </a:extLst>
          </p:cNvPr>
          <p:cNvSpPr txBox="1">
            <a:spLocks noChangeArrowheads="1"/>
          </p:cNvSpPr>
          <p:nvPr/>
        </p:nvSpPr>
        <p:spPr>
          <a:xfrm>
            <a:off x="464530" y="1832054"/>
            <a:ext cx="11262941" cy="43513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defRPr/>
            </a:pPr>
            <a:r>
              <a:rPr lang="en-US" sz="2600" dirty="0">
                <a:latin typeface="Arial" panose="020B0604020202020204" pitchFamily="34" charset="0"/>
                <a:cs typeface="Arial" panose="020B0604020202020204" pitchFamily="34" charset="0"/>
              </a:rPr>
              <a:t>Plan changes: Thresholds, procedures </a:t>
            </a:r>
          </a:p>
          <a:p>
            <a:pPr>
              <a:lnSpc>
                <a:spcPct val="110000"/>
              </a:lnSpc>
              <a:defRPr/>
            </a:pPr>
            <a:r>
              <a:rPr lang="en-US" sz="2600" dirty="0">
                <a:latin typeface="Arial" panose="020B0604020202020204" pitchFamily="34" charset="0"/>
                <a:cs typeface="Arial" panose="020B0604020202020204" pitchFamily="34" charset="0"/>
              </a:rPr>
              <a:t>Critical areas identified – subcontractors informed</a:t>
            </a:r>
          </a:p>
          <a:p>
            <a:pPr>
              <a:lnSpc>
                <a:spcPct val="110000"/>
              </a:lnSpc>
              <a:defRPr/>
            </a:pPr>
            <a:r>
              <a:rPr lang="en-US" sz="2600" dirty="0">
                <a:latin typeface="Arial" panose="020B0604020202020204" pitchFamily="34" charset="0"/>
                <a:cs typeface="Arial" panose="020B0604020202020204" pitchFamily="34" charset="0"/>
              </a:rPr>
              <a:t>Contractor understands how and when perimeter and internal BMPs are installed.</a:t>
            </a:r>
          </a:p>
          <a:p>
            <a:pPr>
              <a:lnSpc>
                <a:spcPct val="110000"/>
              </a:lnSpc>
              <a:defRPr/>
            </a:pPr>
            <a:r>
              <a:rPr lang="en-US" sz="2600" dirty="0">
                <a:latin typeface="Arial" panose="020B0604020202020204" pitchFamily="34" charset="0"/>
                <a:cs typeface="Arial" panose="020B0604020202020204" pitchFamily="34" charset="0"/>
              </a:rPr>
              <a:t>Maintenance of BMPs: Who, when; supplies stockpiled for severe storms.</a:t>
            </a:r>
          </a:p>
          <a:p>
            <a:pPr>
              <a:lnSpc>
                <a:spcPct val="110000"/>
              </a:lnSpc>
              <a:defRPr/>
            </a:pPr>
            <a:r>
              <a:rPr lang="en-US" sz="2600" dirty="0">
                <a:latin typeface="Arial" panose="020B0604020202020204" pitchFamily="34" charset="0"/>
                <a:cs typeface="Arial" panose="020B0604020202020204" pitchFamily="34" charset="0"/>
              </a:rPr>
              <a:t>Affirmation: Provide copies of plans/permits to everyone; confirm understanding of plans, schedule, responsibilities. MUST sign and date.</a:t>
            </a:r>
          </a:p>
        </p:txBody>
      </p:sp>
      <p:graphicFrame>
        <p:nvGraphicFramePr>
          <p:cNvPr id="8" name="Object 5">
            <a:extLst>
              <a:ext uri="{FF2B5EF4-FFF2-40B4-BE49-F238E27FC236}">
                <a16:creationId xmlns:a16="http://schemas.microsoft.com/office/drawing/2014/main" id="{EA6D95B7-32AB-4622-84A2-3C4F6D479ACD}"/>
              </a:ext>
            </a:extLst>
          </p:cNvPr>
          <p:cNvGraphicFramePr>
            <a:graphicFrameLocks noChangeAspect="1"/>
          </p:cNvGraphicFramePr>
          <p:nvPr>
            <p:extLst>
              <p:ext uri="{D42A27DB-BD31-4B8C-83A1-F6EECF244321}">
                <p14:modId xmlns:p14="http://schemas.microsoft.com/office/powerpoint/2010/main" val="3144013763"/>
              </p:ext>
            </p:extLst>
          </p:nvPr>
        </p:nvGraphicFramePr>
        <p:xfrm>
          <a:off x="10199858" y="1349166"/>
          <a:ext cx="1676400" cy="1619250"/>
        </p:xfrm>
        <a:graphic>
          <a:graphicData uri="http://schemas.openxmlformats.org/presentationml/2006/ole">
            <mc:AlternateContent xmlns:mc="http://schemas.openxmlformats.org/markup-compatibility/2006">
              <mc:Choice xmlns:v="urn:schemas-microsoft-com:vml" Requires="v">
                <p:oleObj name="Clip" r:id="rId2" imgW="3589699" imgH="3468986" progId="MS_ClipArt_Gallery.2">
                  <p:embed/>
                </p:oleObj>
              </mc:Choice>
              <mc:Fallback>
                <p:oleObj name="Clip" r:id="rId2" imgW="3589699" imgH="3468986" progId="MS_ClipArt_Gallery.2">
                  <p:embed/>
                  <p:pic>
                    <p:nvPicPr>
                      <p:cNvPr id="14338"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9858" y="1349166"/>
                        <a:ext cx="1676400"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Box 8">
            <a:extLst>
              <a:ext uri="{FF2B5EF4-FFF2-40B4-BE49-F238E27FC236}">
                <a16:creationId xmlns:a16="http://schemas.microsoft.com/office/drawing/2014/main" id="{0F16A28E-9363-43BA-A31A-4168806E2C71}"/>
              </a:ext>
            </a:extLst>
          </p:cNvPr>
          <p:cNvSpPr txBox="1"/>
          <p:nvPr/>
        </p:nvSpPr>
        <p:spPr>
          <a:xfrm>
            <a:off x="1877677" y="260190"/>
            <a:ext cx="8905552"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9.3.4 Preconstruction Conference</a:t>
            </a:r>
          </a:p>
        </p:txBody>
      </p:sp>
    </p:spTree>
    <p:extLst>
      <p:ext uri="{BB962C8B-B14F-4D97-AF65-F5344CB8AC3E}">
        <p14:creationId xmlns:p14="http://schemas.microsoft.com/office/powerpoint/2010/main" val="3985783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7E454F31-437B-4A32-A99D-BF447ACA476A}"/>
              </a:ext>
            </a:extLst>
          </p:cNvPr>
          <p:cNvSpPr txBox="1">
            <a:spLocks noChangeArrowheads="1"/>
          </p:cNvSpPr>
          <p:nvPr/>
        </p:nvSpPr>
        <p:spPr>
          <a:xfrm>
            <a:off x="0" y="1718469"/>
            <a:ext cx="11955966" cy="43513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onotype Sorts" pitchFamily="2" charset="2"/>
              <a:buNone/>
              <a:defRPr/>
            </a:pPr>
            <a:r>
              <a:rPr lang="en-US" b="1" u="sng" dirty="0">
                <a:latin typeface="Arial" panose="020B0604020202020204" pitchFamily="34" charset="0"/>
                <a:cs typeface="Arial" panose="020B0604020202020204" pitchFamily="34" charset="0"/>
              </a:rPr>
              <a:t>Before your inspection</a:t>
            </a:r>
          </a:p>
          <a:p>
            <a:pPr>
              <a:defRPr/>
            </a:pPr>
            <a:r>
              <a:rPr lang="en-US" dirty="0">
                <a:latin typeface="Arial" panose="020B0604020202020204" pitchFamily="34" charset="0"/>
                <a:cs typeface="Arial" panose="020B0604020202020204" pitchFamily="34" charset="0"/>
              </a:rPr>
              <a:t>Be familiar with the plans, details, schedule, and file history for each site.</a:t>
            </a:r>
          </a:p>
          <a:p>
            <a:pPr>
              <a:defRPr/>
            </a:pPr>
            <a:r>
              <a:rPr lang="en-US" dirty="0">
                <a:latin typeface="Arial" panose="020B0604020202020204" pitchFamily="34" charset="0"/>
                <a:cs typeface="Arial" panose="020B0604020202020204" pitchFamily="34" charset="0"/>
              </a:rPr>
              <a:t>Organize your route if you are inspecting several sites.</a:t>
            </a:r>
          </a:p>
          <a:p>
            <a:pPr>
              <a:defRPr/>
            </a:pPr>
            <a:r>
              <a:rPr lang="en-US" dirty="0">
                <a:latin typeface="Arial" panose="020B0604020202020204" pitchFamily="34" charset="0"/>
                <a:cs typeface="Arial" panose="020B0604020202020204" pitchFamily="34" charset="0"/>
              </a:rPr>
              <a:t>Always take the plans, file, and reporting forms.</a:t>
            </a:r>
          </a:p>
          <a:p>
            <a:pPr>
              <a:defRPr/>
            </a:pPr>
            <a:r>
              <a:rPr lang="en-US" dirty="0">
                <a:latin typeface="Arial" panose="020B0604020202020204" pitchFamily="34" charset="0"/>
                <a:cs typeface="Arial" panose="020B0604020202020204" pitchFamily="34" charset="0"/>
              </a:rPr>
              <a:t>Take measuring or surveying equipment.</a:t>
            </a:r>
          </a:p>
          <a:p>
            <a:pPr>
              <a:defRPr/>
            </a:pPr>
            <a:r>
              <a:rPr lang="en-US" dirty="0">
                <a:latin typeface="Arial" panose="020B0604020202020204" pitchFamily="34" charset="0"/>
                <a:cs typeface="Arial" panose="020B0604020202020204" pitchFamily="34" charset="0"/>
              </a:rPr>
              <a:t>Take photo or video equipment.</a:t>
            </a:r>
          </a:p>
          <a:p>
            <a:pPr>
              <a:defRPr/>
            </a:pPr>
            <a:r>
              <a:rPr lang="en-US" dirty="0">
                <a:latin typeface="Arial" panose="020B0604020202020204" pitchFamily="34" charset="0"/>
                <a:cs typeface="Arial" panose="020B0604020202020204" pitchFamily="34" charset="0"/>
              </a:rPr>
              <a:t>Personal protection: Boots, sun and insect protection, 2-way radio or cell phone.</a:t>
            </a:r>
          </a:p>
        </p:txBody>
      </p:sp>
      <p:graphicFrame>
        <p:nvGraphicFramePr>
          <p:cNvPr id="8" name="Object 4">
            <a:extLst>
              <a:ext uri="{FF2B5EF4-FFF2-40B4-BE49-F238E27FC236}">
                <a16:creationId xmlns:a16="http://schemas.microsoft.com/office/drawing/2014/main" id="{D4A581BA-7FA2-499F-B182-38A0766EE4E6}"/>
              </a:ext>
            </a:extLst>
          </p:cNvPr>
          <p:cNvGraphicFramePr>
            <a:graphicFrameLocks noChangeAspect="1"/>
          </p:cNvGraphicFramePr>
          <p:nvPr>
            <p:extLst>
              <p:ext uri="{D42A27DB-BD31-4B8C-83A1-F6EECF244321}">
                <p14:modId xmlns:p14="http://schemas.microsoft.com/office/powerpoint/2010/main" val="2271867596"/>
              </p:ext>
            </p:extLst>
          </p:nvPr>
        </p:nvGraphicFramePr>
        <p:xfrm>
          <a:off x="10673623" y="2728812"/>
          <a:ext cx="1128083" cy="2066213"/>
        </p:xfrm>
        <a:graphic>
          <a:graphicData uri="http://schemas.openxmlformats.org/presentationml/2006/ole">
            <mc:AlternateContent xmlns:mc="http://schemas.openxmlformats.org/markup-compatibility/2006">
              <mc:Choice xmlns:v="urn:schemas-microsoft-com:vml" Requires="v">
                <p:oleObj name="Clip" r:id="rId2" imgW="675742" imgH="1236269" progId="MS_ClipArt_Gallery.2">
                  <p:embed/>
                </p:oleObj>
              </mc:Choice>
              <mc:Fallback>
                <p:oleObj name="Clip" r:id="rId2" imgW="675742" imgH="1236269" progId="MS_ClipArt_Gallery.2">
                  <p:embed/>
                  <p:pic>
                    <p:nvPicPr>
                      <p:cNvPr id="15362"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3623" y="2728812"/>
                        <a:ext cx="1128083" cy="2066213"/>
                      </a:xfrm>
                      <a:prstGeom prst="rect">
                        <a:avLst/>
                      </a:prstGeom>
                      <a:noFill/>
                      <a:ln>
                        <a:noFill/>
                      </a:ln>
                      <a:effectLst/>
                    </p:spPr>
                  </p:pic>
                </p:oleObj>
              </mc:Fallback>
            </mc:AlternateContent>
          </a:graphicData>
        </a:graphic>
      </p:graphicFrame>
      <p:sp>
        <p:nvSpPr>
          <p:cNvPr id="9" name="TextBox 8">
            <a:extLst>
              <a:ext uri="{FF2B5EF4-FFF2-40B4-BE49-F238E27FC236}">
                <a16:creationId xmlns:a16="http://schemas.microsoft.com/office/drawing/2014/main" id="{1B9AD80F-093A-480D-9BD4-D870C01B10CF}"/>
              </a:ext>
            </a:extLst>
          </p:cNvPr>
          <p:cNvSpPr txBox="1"/>
          <p:nvPr/>
        </p:nvSpPr>
        <p:spPr>
          <a:xfrm>
            <a:off x="1877677" y="260190"/>
            <a:ext cx="8983611"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9.3.5 Before You Leave the Office</a:t>
            </a:r>
          </a:p>
        </p:txBody>
      </p:sp>
    </p:spTree>
    <p:extLst>
      <p:ext uri="{BB962C8B-B14F-4D97-AF65-F5344CB8AC3E}">
        <p14:creationId xmlns:p14="http://schemas.microsoft.com/office/powerpoint/2010/main" val="1380949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25734DFD-F2D5-4AD4-A388-6F8D1197FF75}"/>
              </a:ext>
            </a:extLst>
          </p:cNvPr>
          <p:cNvSpPr txBox="1">
            <a:spLocks noChangeArrowheads="1"/>
          </p:cNvSpPr>
          <p:nvPr/>
        </p:nvSpPr>
        <p:spPr>
          <a:xfrm>
            <a:off x="449653" y="1677989"/>
            <a:ext cx="9570648"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defRPr/>
            </a:pPr>
            <a:r>
              <a:rPr lang="en-US" dirty="0">
                <a:latin typeface="Arial" panose="020B0604020202020204" pitchFamily="34" charset="0"/>
                <a:cs typeface="Arial" panose="020B0604020202020204" pitchFamily="34" charset="0"/>
              </a:rPr>
              <a:t>Take plans and file on-site.</a:t>
            </a:r>
          </a:p>
          <a:p>
            <a:pPr>
              <a:lnSpc>
                <a:spcPct val="120000"/>
              </a:lnSpc>
              <a:defRPr/>
            </a:pPr>
            <a:r>
              <a:rPr lang="en-US" dirty="0">
                <a:latin typeface="Arial" panose="020B0604020202020204" pitchFamily="34" charset="0"/>
                <a:cs typeface="Arial" panose="020B0604020202020204" pitchFamily="34" charset="0"/>
              </a:rPr>
              <a:t>Check in at contractor’s field office.</a:t>
            </a:r>
          </a:p>
          <a:p>
            <a:pPr>
              <a:lnSpc>
                <a:spcPct val="120000"/>
              </a:lnSpc>
              <a:defRPr/>
            </a:pPr>
            <a:r>
              <a:rPr lang="en-US" dirty="0">
                <a:latin typeface="Arial" panose="020B0604020202020204" pitchFamily="34" charset="0"/>
                <a:cs typeface="Arial" panose="020B0604020202020204" pitchFamily="34" charset="0"/>
              </a:rPr>
              <a:t>Take orderly, thorough, legible notes.</a:t>
            </a:r>
          </a:p>
          <a:p>
            <a:pPr>
              <a:lnSpc>
                <a:spcPct val="120000"/>
              </a:lnSpc>
              <a:defRPr/>
            </a:pPr>
            <a:r>
              <a:rPr lang="en-US" dirty="0">
                <a:latin typeface="Arial" panose="020B0604020202020204" pitchFamily="34" charset="0"/>
                <a:cs typeface="Arial" panose="020B0604020202020204" pitchFamily="34" charset="0"/>
              </a:rPr>
              <a:t>Walk the perimeter - from low to high.</a:t>
            </a:r>
          </a:p>
          <a:p>
            <a:pPr>
              <a:lnSpc>
                <a:spcPct val="120000"/>
              </a:lnSpc>
              <a:defRPr/>
            </a:pPr>
            <a:r>
              <a:rPr lang="en-US" dirty="0">
                <a:latin typeface="Arial" panose="020B0604020202020204" pitchFamily="34" charset="0"/>
                <a:cs typeface="Arial" panose="020B0604020202020204" pitchFamily="34" charset="0"/>
              </a:rPr>
              <a:t>Check internal BMPs - from low to high.</a:t>
            </a:r>
          </a:p>
          <a:p>
            <a:pPr>
              <a:lnSpc>
                <a:spcPct val="120000"/>
              </a:lnSpc>
              <a:defRPr/>
            </a:pPr>
            <a:r>
              <a:rPr lang="en-US" dirty="0">
                <a:latin typeface="Arial" panose="020B0604020202020204" pitchFamily="34" charset="0"/>
                <a:cs typeface="Arial" panose="020B0604020202020204" pitchFamily="34" charset="0"/>
              </a:rPr>
              <a:t>BMPs sized and installed OK, contributing area OK.</a:t>
            </a:r>
          </a:p>
          <a:p>
            <a:pPr>
              <a:lnSpc>
                <a:spcPct val="120000"/>
              </a:lnSpc>
              <a:defRPr/>
            </a:pPr>
            <a:r>
              <a:rPr lang="en-US" dirty="0">
                <a:latin typeface="Arial" panose="020B0604020202020204" pitchFamily="34" charset="0"/>
                <a:cs typeface="Arial" panose="020B0604020202020204" pitchFamily="34" charset="0"/>
              </a:rPr>
              <a:t>Ask questions and poke around; you’re an inspector!</a:t>
            </a:r>
          </a:p>
        </p:txBody>
      </p:sp>
      <p:grpSp>
        <p:nvGrpSpPr>
          <p:cNvPr id="6" name="Group 36">
            <a:extLst>
              <a:ext uri="{FF2B5EF4-FFF2-40B4-BE49-F238E27FC236}">
                <a16:creationId xmlns:a16="http://schemas.microsoft.com/office/drawing/2014/main" id="{63895646-3FD9-4D89-AE89-4B8A1F33B83D}"/>
              </a:ext>
            </a:extLst>
          </p:cNvPr>
          <p:cNvGrpSpPr>
            <a:grpSpLocks/>
          </p:cNvGrpSpPr>
          <p:nvPr/>
        </p:nvGrpSpPr>
        <p:grpSpPr bwMode="auto">
          <a:xfrm flipH="1">
            <a:off x="9164819" y="1677989"/>
            <a:ext cx="2299009" cy="2564779"/>
            <a:chOff x="4560" y="864"/>
            <a:chExt cx="878" cy="1138"/>
          </a:xfrm>
        </p:grpSpPr>
        <p:sp>
          <p:nvSpPr>
            <p:cNvPr id="7" name="Freeform 6">
              <a:extLst>
                <a:ext uri="{FF2B5EF4-FFF2-40B4-BE49-F238E27FC236}">
                  <a16:creationId xmlns:a16="http://schemas.microsoft.com/office/drawing/2014/main" id="{EDE8DF46-000C-46E0-BA0C-B851F9C9116D}"/>
                </a:ext>
              </a:extLst>
            </p:cNvPr>
            <p:cNvSpPr>
              <a:spLocks/>
            </p:cNvSpPr>
            <p:nvPr/>
          </p:nvSpPr>
          <p:spPr bwMode="auto">
            <a:xfrm>
              <a:off x="4584" y="1502"/>
              <a:ext cx="299" cy="462"/>
            </a:xfrm>
            <a:custGeom>
              <a:avLst/>
              <a:gdLst/>
              <a:ahLst/>
              <a:cxnLst>
                <a:cxn ang="0">
                  <a:pos x="50" y="0"/>
                </a:cxn>
                <a:cxn ang="0">
                  <a:pos x="43" y="35"/>
                </a:cxn>
                <a:cxn ang="0">
                  <a:pos x="35" y="61"/>
                </a:cxn>
                <a:cxn ang="0">
                  <a:pos x="26" y="88"/>
                </a:cxn>
                <a:cxn ang="0">
                  <a:pos x="16" y="122"/>
                </a:cxn>
                <a:cxn ang="0">
                  <a:pos x="16" y="426"/>
                </a:cxn>
                <a:cxn ang="0">
                  <a:pos x="11" y="459"/>
                </a:cxn>
                <a:cxn ang="0">
                  <a:pos x="6" y="487"/>
                </a:cxn>
                <a:cxn ang="0">
                  <a:pos x="1" y="515"/>
                </a:cxn>
                <a:cxn ang="0">
                  <a:pos x="0" y="547"/>
                </a:cxn>
                <a:cxn ang="0">
                  <a:pos x="4" y="592"/>
                </a:cxn>
                <a:cxn ang="0">
                  <a:pos x="11" y="630"/>
                </a:cxn>
                <a:cxn ang="0">
                  <a:pos x="16" y="669"/>
                </a:cxn>
                <a:cxn ang="0">
                  <a:pos x="16" y="713"/>
                </a:cxn>
                <a:cxn ang="0">
                  <a:pos x="581" y="924"/>
                </a:cxn>
                <a:cxn ang="0">
                  <a:pos x="582" y="918"/>
                </a:cxn>
                <a:cxn ang="0">
                  <a:pos x="584" y="913"/>
                </a:cxn>
                <a:cxn ang="0">
                  <a:pos x="585" y="908"/>
                </a:cxn>
                <a:cxn ang="0">
                  <a:pos x="587" y="902"/>
                </a:cxn>
                <a:cxn ang="0">
                  <a:pos x="585" y="888"/>
                </a:cxn>
                <a:cxn ang="0">
                  <a:pos x="582" y="877"/>
                </a:cxn>
                <a:cxn ang="0">
                  <a:pos x="579" y="865"/>
                </a:cxn>
                <a:cxn ang="0">
                  <a:pos x="577" y="851"/>
                </a:cxn>
                <a:cxn ang="0">
                  <a:pos x="577" y="769"/>
                </a:cxn>
                <a:cxn ang="0">
                  <a:pos x="577" y="695"/>
                </a:cxn>
                <a:cxn ang="0">
                  <a:pos x="577" y="621"/>
                </a:cxn>
                <a:cxn ang="0">
                  <a:pos x="577" y="537"/>
                </a:cxn>
                <a:cxn ang="0">
                  <a:pos x="590" y="478"/>
                </a:cxn>
                <a:cxn ang="0">
                  <a:pos x="597" y="425"/>
                </a:cxn>
                <a:cxn ang="0">
                  <a:pos x="598" y="371"/>
                </a:cxn>
                <a:cxn ang="0">
                  <a:pos x="595" y="310"/>
                </a:cxn>
                <a:cxn ang="0">
                  <a:pos x="595" y="103"/>
                </a:cxn>
                <a:cxn ang="0">
                  <a:pos x="395" y="103"/>
                </a:cxn>
                <a:cxn ang="0">
                  <a:pos x="370" y="104"/>
                </a:cxn>
                <a:cxn ang="0">
                  <a:pos x="346" y="104"/>
                </a:cxn>
                <a:cxn ang="0">
                  <a:pos x="323" y="102"/>
                </a:cxn>
                <a:cxn ang="0">
                  <a:pos x="301" y="99"/>
                </a:cxn>
                <a:cxn ang="0">
                  <a:pos x="279" y="95"/>
                </a:cxn>
                <a:cxn ang="0">
                  <a:pos x="258" y="90"/>
                </a:cxn>
                <a:cxn ang="0">
                  <a:pos x="238" y="84"/>
                </a:cxn>
                <a:cxn ang="0">
                  <a:pos x="218" y="77"/>
                </a:cxn>
                <a:cxn ang="0">
                  <a:pos x="198" y="69"/>
                </a:cxn>
                <a:cxn ang="0">
                  <a:pos x="178" y="61"/>
                </a:cxn>
                <a:cxn ang="0">
                  <a:pos x="158" y="52"/>
                </a:cxn>
                <a:cxn ang="0">
                  <a:pos x="137" y="43"/>
                </a:cxn>
                <a:cxn ang="0">
                  <a:pos x="117" y="32"/>
                </a:cxn>
                <a:cxn ang="0">
                  <a:pos x="96" y="22"/>
                </a:cxn>
                <a:cxn ang="0">
                  <a:pos x="73" y="11"/>
                </a:cxn>
                <a:cxn ang="0">
                  <a:pos x="50" y="0"/>
                </a:cxn>
              </a:cxnLst>
              <a:rect l="0" t="0" r="r" b="b"/>
              <a:pathLst>
                <a:path w="598" h="924">
                  <a:moveTo>
                    <a:pt x="50" y="0"/>
                  </a:moveTo>
                  <a:lnTo>
                    <a:pt x="43" y="35"/>
                  </a:lnTo>
                  <a:lnTo>
                    <a:pt x="35" y="61"/>
                  </a:lnTo>
                  <a:lnTo>
                    <a:pt x="26" y="88"/>
                  </a:lnTo>
                  <a:lnTo>
                    <a:pt x="16" y="122"/>
                  </a:lnTo>
                  <a:lnTo>
                    <a:pt x="16" y="426"/>
                  </a:lnTo>
                  <a:lnTo>
                    <a:pt x="11" y="459"/>
                  </a:lnTo>
                  <a:lnTo>
                    <a:pt x="6" y="487"/>
                  </a:lnTo>
                  <a:lnTo>
                    <a:pt x="1" y="515"/>
                  </a:lnTo>
                  <a:lnTo>
                    <a:pt x="0" y="547"/>
                  </a:lnTo>
                  <a:lnTo>
                    <a:pt x="4" y="592"/>
                  </a:lnTo>
                  <a:lnTo>
                    <a:pt x="11" y="630"/>
                  </a:lnTo>
                  <a:lnTo>
                    <a:pt x="16" y="669"/>
                  </a:lnTo>
                  <a:lnTo>
                    <a:pt x="16" y="713"/>
                  </a:lnTo>
                  <a:lnTo>
                    <a:pt x="581" y="924"/>
                  </a:lnTo>
                  <a:lnTo>
                    <a:pt x="582" y="918"/>
                  </a:lnTo>
                  <a:lnTo>
                    <a:pt x="584" y="913"/>
                  </a:lnTo>
                  <a:lnTo>
                    <a:pt x="585" y="908"/>
                  </a:lnTo>
                  <a:lnTo>
                    <a:pt x="587" y="902"/>
                  </a:lnTo>
                  <a:lnTo>
                    <a:pt x="585" y="888"/>
                  </a:lnTo>
                  <a:lnTo>
                    <a:pt x="582" y="877"/>
                  </a:lnTo>
                  <a:lnTo>
                    <a:pt x="579" y="865"/>
                  </a:lnTo>
                  <a:lnTo>
                    <a:pt x="577" y="851"/>
                  </a:lnTo>
                  <a:lnTo>
                    <a:pt x="577" y="769"/>
                  </a:lnTo>
                  <a:lnTo>
                    <a:pt x="577" y="695"/>
                  </a:lnTo>
                  <a:lnTo>
                    <a:pt x="577" y="621"/>
                  </a:lnTo>
                  <a:lnTo>
                    <a:pt x="577" y="537"/>
                  </a:lnTo>
                  <a:lnTo>
                    <a:pt x="590" y="478"/>
                  </a:lnTo>
                  <a:lnTo>
                    <a:pt x="597" y="425"/>
                  </a:lnTo>
                  <a:lnTo>
                    <a:pt x="598" y="371"/>
                  </a:lnTo>
                  <a:lnTo>
                    <a:pt x="595" y="310"/>
                  </a:lnTo>
                  <a:lnTo>
                    <a:pt x="595" y="103"/>
                  </a:lnTo>
                  <a:lnTo>
                    <a:pt x="395" y="103"/>
                  </a:lnTo>
                  <a:lnTo>
                    <a:pt x="370" y="104"/>
                  </a:lnTo>
                  <a:lnTo>
                    <a:pt x="346" y="104"/>
                  </a:lnTo>
                  <a:lnTo>
                    <a:pt x="323" y="102"/>
                  </a:lnTo>
                  <a:lnTo>
                    <a:pt x="301" y="99"/>
                  </a:lnTo>
                  <a:lnTo>
                    <a:pt x="279" y="95"/>
                  </a:lnTo>
                  <a:lnTo>
                    <a:pt x="258" y="90"/>
                  </a:lnTo>
                  <a:lnTo>
                    <a:pt x="238" y="84"/>
                  </a:lnTo>
                  <a:lnTo>
                    <a:pt x="218" y="77"/>
                  </a:lnTo>
                  <a:lnTo>
                    <a:pt x="198" y="69"/>
                  </a:lnTo>
                  <a:lnTo>
                    <a:pt x="178" y="61"/>
                  </a:lnTo>
                  <a:lnTo>
                    <a:pt x="158" y="52"/>
                  </a:lnTo>
                  <a:lnTo>
                    <a:pt x="137" y="43"/>
                  </a:lnTo>
                  <a:lnTo>
                    <a:pt x="117" y="32"/>
                  </a:lnTo>
                  <a:lnTo>
                    <a:pt x="96" y="22"/>
                  </a:lnTo>
                  <a:lnTo>
                    <a:pt x="73" y="11"/>
                  </a:lnTo>
                  <a:lnTo>
                    <a:pt x="50" y="0"/>
                  </a:lnTo>
                  <a:close/>
                </a:path>
              </a:pathLst>
            </a:custGeom>
            <a:solidFill>
              <a:srgbClr val="C69B14"/>
            </a:solidFill>
            <a:ln w="9525">
              <a:noFill/>
              <a:round/>
              <a:headEnd/>
              <a:tailEnd/>
            </a:ln>
          </p:spPr>
          <p:txBody>
            <a:bodyPr/>
            <a:lstStyle/>
            <a:p>
              <a:pPr>
                <a:defRPr/>
              </a:pPr>
              <a:endParaRPr lang="en-US" dirty="0">
                <a:latin typeface="Arial" panose="020B0604020202020204" pitchFamily="34" charset="0"/>
              </a:endParaRPr>
            </a:p>
          </p:txBody>
        </p:sp>
        <p:sp>
          <p:nvSpPr>
            <p:cNvPr id="8" name="Freeform 7">
              <a:extLst>
                <a:ext uri="{FF2B5EF4-FFF2-40B4-BE49-F238E27FC236}">
                  <a16:creationId xmlns:a16="http://schemas.microsoft.com/office/drawing/2014/main" id="{65F97D6D-673C-46EC-A285-AF939CE9D844}"/>
                </a:ext>
              </a:extLst>
            </p:cNvPr>
            <p:cNvSpPr>
              <a:spLocks/>
            </p:cNvSpPr>
            <p:nvPr/>
          </p:nvSpPr>
          <p:spPr bwMode="auto">
            <a:xfrm>
              <a:off x="4951" y="910"/>
              <a:ext cx="93" cy="108"/>
            </a:xfrm>
            <a:custGeom>
              <a:avLst/>
              <a:gdLst/>
              <a:ahLst/>
              <a:cxnLst>
                <a:cxn ang="0">
                  <a:pos x="186" y="74"/>
                </a:cxn>
                <a:cxn ang="0">
                  <a:pos x="178" y="61"/>
                </a:cxn>
                <a:cxn ang="0">
                  <a:pos x="171" y="47"/>
                </a:cxn>
                <a:cxn ang="0">
                  <a:pos x="164" y="36"/>
                </a:cxn>
                <a:cxn ang="0">
                  <a:pos x="156" y="24"/>
                </a:cxn>
                <a:cxn ang="0">
                  <a:pos x="147" y="14"/>
                </a:cxn>
                <a:cxn ang="0">
                  <a:pos x="136" y="7"/>
                </a:cxn>
                <a:cxn ang="0">
                  <a:pos x="125" y="2"/>
                </a:cxn>
                <a:cxn ang="0">
                  <a:pos x="111" y="0"/>
                </a:cxn>
                <a:cxn ang="0">
                  <a:pos x="102" y="0"/>
                </a:cxn>
                <a:cxn ang="0">
                  <a:pos x="94" y="0"/>
                </a:cxn>
                <a:cxn ang="0">
                  <a:pos x="85" y="1"/>
                </a:cxn>
                <a:cxn ang="0">
                  <a:pos x="77" y="1"/>
                </a:cxn>
                <a:cxn ang="0">
                  <a:pos x="71" y="3"/>
                </a:cxn>
                <a:cxn ang="0">
                  <a:pos x="62" y="6"/>
                </a:cxn>
                <a:cxn ang="0">
                  <a:pos x="56" y="9"/>
                </a:cxn>
                <a:cxn ang="0">
                  <a:pos x="47" y="14"/>
                </a:cxn>
                <a:cxn ang="0">
                  <a:pos x="35" y="24"/>
                </a:cxn>
                <a:cxn ang="0">
                  <a:pos x="24" y="37"/>
                </a:cxn>
                <a:cxn ang="0">
                  <a:pos x="18" y="50"/>
                </a:cxn>
                <a:cxn ang="0">
                  <a:pos x="13" y="63"/>
                </a:cxn>
                <a:cxn ang="0">
                  <a:pos x="9" y="78"/>
                </a:cxn>
                <a:cxn ang="0">
                  <a:pos x="7" y="94"/>
                </a:cxn>
                <a:cxn ang="0">
                  <a:pos x="4" y="112"/>
                </a:cxn>
                <a:cxn ang="0">
                  <a:pos x="0" y="129"/>
                </a:cxn>
                <a:cxn ang="0">
                  <a:pos x="0" y="182"/>
                </a:cxn>
                <a:cxn ang="0">
                  <a:pos x="4" y="191"/>
                </a:cxn>
                <a:cxn ang="0">
                  <a:pos x="7" y="200"/>
                </a:cxn>
                <a:cxn ang="0">
                  <a:pos x="12" y="209"/>
                </a:cxn>
                <a:cxn ang="0">
                  <a:pos x="16" y="218"/>
                </a:cxn>
                <a:cxn ang="0">
                  <a:pos x="41" y="198"/>
                </a:cxn>
                <a:cxn ang="0">
                  <a:pos x="60" y="179"/>
                </a:cxn>
                <a:cxn ang="0">
                  <a:pos x="79" y="158"/>
                </a:cxn>
                <a:cxn ang="0">
                  <a:pos x="96" y="138"/>
                </a:cxn>
                <a:cxn ang="0">
                  <a:pos x="114" y="120"/>
                </a:cxn>
                <a:cxn ang="0">
                  <a:pos x="134" y="103"/>
                </a:cxn>
                <a:cxn ang="0">
                  <a:pos x="157" y="88"/>
                </a:cxn>
                <a:cxn ang="0">
                  <a:pos x="186" y="74"/>
                </a:cxn>
              </a:cxnLst>
              <a:rect l="0" t="0" r="r" b="b"/>
              <a:pathLst>
                <a:path w="186" h="218">
                  <a:moveTo>
                    <a:pt x="186" y="74"/>
                  </a:moveTo>
                  <a:lnTo>
                    <a:pt x="178" y="61"/>
                  </a:lnTo>
                  <a:lnTo>
                    <a:pt x="171" y="47"/>
                  </a:lnTo>
                  <a:lnTo>
                    <a:pt x="164" y="36"/>
                  </a:lnTo>
                  <a:lnTo>
                    <a:pt x="156" y="24"/>
                  </a:lnTo>
                  <a:lnTo>
                    <a:pt x="147" y="14"/>
                  </a:lnTo>
                  <a:lnTo>
                    <a:pt x="136" y="7"/>
                  </a:lnTo>
                  <a:lnTo>
                    <a:pt x="125" y="2"/>
                  </a:lnTo>
                  <a:lnTo>
                    <a:pt x="111" y="0"/>
                  </a:lnTo>
                  <a:lnTo>
                    <a:pt x="102" y="0"/>
                  </a:lnTo>
                  <a:lnTo>
                    <a:pt x="94" y="0"/>
                  </a:lnTo>
                  <a:lnTo>
                    <a:pt x="85" y="1"/>
                  </a:lnTo>
                  <a:lnTo>
                    <a:pt x="77" y="1"/>
                  </a:lnTo>
                  <a:lnTo>
                    <a:pt x="71" y="3"/>
                  </a:lnTo>
                  <a:lnTo>
                    <a:pt x="62" y="6"/>
                  </a:lnTo>
                  <a:lnTo>
                    <a:pt x="56" y="9"/>
                  </a:lnTo>
                  <a:lnTo>
                    <a:pt x="47" y="14"/>
                  </a:lnTo>
                  <a:lnTo>
                    <a:pt x="35" y="24"/>
                  </a:lnTo>
                  <a:lnTo>
                    <a:pt x="24" y="37"/>
                  </a:lnTo>
                  <a:lnTo>
                    <a:pt x="18" y="50"/>
                  </a:lnTo>
                  <a:lnTo>
                    <a:pt x="13" y="63"/>
                  </a:lnTo>
                  <a:lnTo>
                    <a:pt x="9" y="78"/>
                  </a:lnTo>
                  <a:lnTo>
                    <a:pt x="7" y="94"/>
                  </a:lnTo>
                  <a:lnTo>
                    <a:pt x="4" y="112"/>
                  </a:lnTo>
                  <a:lnTo>
                    <a:pt x="0" y="129"/>
                  </a:lnTo>
                  <a:lnTo>
                    <a:pt x="0" y="182"/>
                  </a:lnTo>
                  <a:lnTo>
                    <a:pt x="4" y="191"/>
                  </a:lnTo>
                  <a:lnTo>
                    <a:pt x="7" y="200"/>
                  </a:lnTo>
                  <a:lnTo>
                    <a:pt x="12" y="209"/>
                  </a:lnTo>
                  <a:lnTo>
                    <a:pt x="16" y="218"/>
                  </a:lnTo>
                  <a:lnTo>
                    <a:pt x="41" y="198"/>
                  </a:lnTo>
                  <a:lnTo>
                    <a:pt x="60" y="179"/>
                  </a:lnTo>
                  <a:lnTo>
                    <a:pt x="79" y="158"/>
                  </a:lnTo>
                  <a:lnTo>
                    <a:pt x="96" y="138"/>
                  </a:lnTo>
                  <a:lnTo>
                    <a:pt x="114" y="120"/>
                  </a:lnTo>
                  <a:lnTo>
                    <a:pt x="134" y="103"/>
                  </a:lnTo>
                  <a:lnTo>
                    <a:pt x="157" y="88"/>
                  </a:lnTo>
                  <a:lnTo>
                    <a:pt x="186" y="74"/>
                  </a:lnTo>
                  <a:close/>
                </a:path>
              </a:pathLst>
            </a:custGeom>
            <a:solidFill>
              <a:srgbClr val="EFD300"/>
            </a:solidFill>
            <a:ln w="9525">
              <a:noFill/>
              <a:round/>
              <a:headEnd/>
              <a:tailEnd/>
            </a:ln>
          </p:spPr>
          <p:txBody>
            <a:bodyPr/>
            <a:lstStyle/>
            <a:p>
              <a:pPr>
                <a:defRPr/>
              </a:pPr>
              <a:endParaRPr lang="en-US" dirty="0">
                <a:latin typeface="Arial" panose="020B0604020202020204" pitchFamily="34" charset="0"/>
              </a:endParaRPr>
            </a:p>
          </p:txBody>
        </p:sp>
        <p:sp>
          <p:nvSpPr>
            <p:cNvPr id="12" name="Freeform 8">
              <a:extLst>
                <a:ext uri="{FF2B5EF4-FFF2-40B4-BE49-F238E27FC236}">
                  <a16:creationId xmlns:a16="http://schemas.microsoft.com/office/drawing/2014/main" id="{EEB4335D-6001-4820-850B-1880374C43AF}"/>
                </a:ext>
              </a:extLst>
            </p:cNvPr>
            <p:cNvSpPr>
              <a:spLocks/>
            </p:cNvSpPr>
            <p:nvPr/>
          </p:nvSpPr>
          <p:spPr bwMode="auto">
            <a:xfrm>
              <a:off x="4986" y="952"/>
              <a:ext cx="86" cy="36"/>
            </a:xfrm>
            <a:custGeom>
              <a:avLst/>
              <a:gdLst/>
              <a:ahLst/>
              <a:cxnLst>
                <a:cxn ang="0">
                  <a:pos x="135" y="47"/>
                </a:cxn>
                <a:cxn ang="0">
                  <a:pos x="142" y="46"/>
                </a:cxn>
                <a:cxn ang="0">
                  <a:pos x="148" y="45"/>
                </a:cxn>
                <a:cxn ang="0">
                  <a:pos x="152" y="43"/>
                </a:cxn>
                <a:cxn ang="0">
                  <a:pos x="157" y="38"/>
                </a:cxn>
                <a:cxn ang="0">
                  <a:pos x="162" y="35"/>
                </a:cxn>
                <a:cxn ang="0">
                  <a:pos x="165" y="30"/>
                </a:cxn>
                <a:cxn ang="0">
                  <a:pos x="170" y="24"/>
                </a:cxn>
                <a:cxn ang="0">
                  <a:pos x="173" y="20"/>
                </a:cxn>
                <a:cxn ang="0">
                  <a:pos x="165" y="13"/>
                </a:cxn>
                <a:cxn ang="0">
                  <a:pos x="158" y="8"/>
                </a:cxn>
                <a:cxn ang="0">
                  <a:pos x="149" y="4"/>
                </a:cxn>
                <a:cxn ang="0">
                  <a:pos x="140" y="0"/>
                </a:cxn>
                <a:cxn ang="0">
                  <a:pos x="69" y="0"/>
                </a:cxn>
                <a:cxn ang="0">
                  <a:pos x="57" y="6"/>
                </a:cxn>
                <a:cxn ang="0">
                  <a:pos x="45" y="13"/>
                </a:cxn>
                <a:cxn ang="0">
                  <a:pos x="35" y="20"/>
                </a:cxn>
                <a:cxn ang="0">
                  <a:pos x="27" y="28"/>
                </a:cxn>
                <a:cxn ang="0">
                  <a:pos x="19" y="37"/>
                </a:cxn>
                <a:cxn ang="0">
                  <a:pos x="12" y="47"/>
                </a:cxn>
                <a:cxn ang="0">
                  <a:pos x="6" y="59"/>
                </a:cxn>
                <a:cxn ang="0">
                  <a:pos x="0" y="72"/>
                </a:cxn>
                <a:cxn ang="0">
                  <a:pos x="12" y="65"/>
                </a:cxn>
                <a:cxn ang="0">
                  <a:pos x="23" y="59"/>
                </a:cxn>
                <a:cxn ang="0">
                  <a:pos x="35" y="54"/>
                </a:cxn>
                <a:cxn ang="0">
                  <a:pos x="46" y="52"/>
                </a:cxn>
                <a:cxn ang="0">
                  <a:pos x="58" y="50"/>
                </a:cxn>
                <a:cxn ang="0">
                  <a:pos x="69" y="49"/>
                </a:cxn>
                <a:cxn ang="0">
                  <a:pos x="82" y="47"/>
                </a:cxn>
                <a:cxn ang="0">
                  <a:pos x="96" y="47"/>
                </a:cxn>
                <a:cxn ang="0">
                  <a:pos x="102" y="47"/>
                </a:cxn>
                <a:cxn ang="0">
                  <a:pos x="106" y="47"/>
                </a:cxn>
                <a:cxn ang="0">
                  <a:pos x="111" y="47"/>
                </a:cxn>
                <a:cxn ang="0">
                  <a:pos x="116" y="47"/>
                </a:cxn>
                <a:cxn ang="0">
                  <a:pos x="120" y="47"/>
                </a:cxn>
                <a:cxn ang="0">
                  <a:pos x="125" y="47"/>
                </a:cxn>
                <a:cxn ang="0">
                  <a:pos x="129" y="47"/>
                </a:cxn>
                <a:cxn ang="0">
                  <a:pos x="135" y="47"/>
                </a:cxn>
              </a:cxnLst>
              <a:rect l="0" t="0" r="r" b="b"/>
              <a:pathLst>
                <a:path w="173" h="72">
                  <a:moveTo>
                    <a:pt x="135" y="47"/>
                  </a:moveTo>
                  <a:lnTo>
                    <a:pt x="142" y="46"/>
                  </a:lnTo>
                  <a:lnTo>
                    <a:pt x="148" y="45"/>
                  </a:lnTo>
                  <a:lnTo>
                    <a:pt x="152" y="43"/>
                  </a:lnTo>
                  <a:lnTo>
                    <a:pt x="157" y="38"/>
                  </a:lnTo>
                  <a:lnTo>
                    <a:pt x="162" y="35"/>
                  </a:lnTo>
                  <a:lnTo>
                    <a:pt x="165" y="30"/>
                  </a:lnTo>
                  <a:lnTo>
                    <a:pt x="170" y="24"/>
                  </a:lnTo>
                  <a:lnTo>
                    <a:pt x="173" y="20"/>
                  </a:lnTo>
                  <a:lnTo>
                    <a:pt x="165" y="13"/>
                  </a:lnTo>
                  <a:lnTo>
                    <a:pt x="158" y="8"/>
                  </a:lnTo>
                  <a:lnTo>
                    <a:pt x="149" y="4"/>
                  </a:lnTo>
                  <a:lnTo>
                    <a:pt x="140" y="0"/>
                  </a:lnTo>
                  <a:lnTo>
                    <a:pt x="69" y="0"/>
                  </a:lnTo>
                  <a:lnTo>
                    <a:pt x="57" y="6"/>
                  </a:lnTo>
                  <a:lnTo>
                    <a:pt x="45" y="13"/>
                  </a:lnTo>
                  <a:lnTo>
                    <a:pt x="35" y="20"/>
                  </a:lnTo>
                  <a:lnTo>
                    <a:pt x="27" y="28"/>
                  </a:lnTo>
                  <a:lnTo>
                    <a:pt x="19" y="37"/>
                  </a:lnTo>
                  <a:lnTo>
                    <a:pt x="12" y="47"/>
                  </a:lnTo>
                  <a:lnTo>
                    <a:pt x="6" y="59"/>
                  </a:lnTo>
                  <a:lnTo>
                    <a:pt x="0" y="72"/>
                  </a:lnTo>
                  <a:lnTo>
                    <a:pt x="12" y="65"/>
                  </a:lnTo>
                  <a:lnTo>
                    <a:pt x="23" y="59"/>
                  </a:lnTo>
                  <a:lnTo>
                    <a:pt x="35" y="54"/>
                  </a:lnTo>
                  <a:lnTo>
                    <a:pt x="46" y="52"/>
                  </a:lnTo>
                  <a:lnTo>
                    <a:pt x="58" y="50"/>
                  </a:lnTo>
                  <a:lnTo>
                    <a:pt x="69" y="49"/>
                  </a:lnTo>
                  <a:lnTo>
                    <a:pt x="82" y="47"/>
                  </a:lnTo>
                  <a:lnTo>
                    <a:pt x="96" y="47"/>
                  </a:lnTo>
                  <a:lnTo>
                    <a:pt x="102" y="47"/>
                  </a:lnTo>
                  <a:lnTo>
                    <a:pt x="106" y="47"/>
                  </a:lnTo>
                  <a:lnTo>
                    <a:pt x="111" y="47"/>
                  </a:lnTo>
                  <a:lnTo>
                    <a:pt x="116" y="47"/>
                  </a:lnTo>
                  <a:lnTo>
                    <a:pt x="120" y="47"/>
                  </a:lnTo>
                  <a:lnTo>
                    <a:pt x="125" y="47"/>
                  </a:lnTo>
                  <a:lnTo>
                    <a:pt x="129" y="47"/>
                  </a:lnTo>
                  <a:lnTo>
                    <a:pt x="135" y="47"/>
                  </a:lnTo>
                  <a:close/>
                </a:path>
              </a:pathLst>
            </a:custGeom>
            <a:solidFill>
              <a:srgbClr val="C17700"/>
            </a:solidFill>
            <a:ln w="9525">
              <a:noFill/>
              <a:round/>
              <a:headEnd/>
              <a:tailEnd/>
            </a:ln>
          </p:spPr>
          <p:txBody>
            <a:bodyPr/>
            <a:lstStyle/>
            <a:p>
              <a:pPr>
                <a:defRPr/>
              </a:pPr>
              <a:endParaRPr lang="en-US" dirty="0">
                <a:latin typeface="Arial" panose="020B0604020202020204" pitchFamily="34" charset="0"/>
              </a:endParaRPr>
            </a:p>
          </p:txBody>
        </p:sp>
        <p:sp>
          <p:nvSpPr>
            <p:cNvPr id="13" name="Freeform 9">
              <a:extLst>
                <a:ext uri="{FF2B5EF4-FFF2-40B4-BE49-F238E27FC236}">
                  <a16:creationId xmlns:a16="http://schemas.microsoft.com/office/drawing/2014/main" id="{F0CD5ED2-0F74-4CF0-958E-3FEA6CF45D27}"/>
                </a:ext>
              </a:extLst>
            </p:cNvPr>
            <p:cNvSpPr>
              <a:spLocks/>
            </p:cNvSpPr>
            <p:nvPr/>
          </p:nvSpPr>
          <p:spPr bwMode="auto">
            <a:xfrm>
              <a:off x="4976" y="1074"/>
              <a:ext cx="93" cy="337"/>
            </a:xfrm>
            <a:custGeom>
              <a:avLst/>
              <a:gdLst/>
              <a:ahLst/>
              <a:cxnLst>
                <a:cxn ang="0">
                  <a:pos x="11" y="0"/>
                </a:cxn>
                <a:cxn ang="0">
                  <a:pos x="0" y="45"/>
                </a:cxn>
                <a:cxn ang="0">
                  <a:pos x="17" y="111"/>
                </a:cxn>
                <a:cxn ang="0">
                  <a:pos x="33" y="172"/>
                </a:cxn>
                <a:cxn ang="0">
                  <a:pos x="47" y="228"/>
                </a:cxn>
                <a:cxn ang="0">
                  <a:pos x="59" y="284"/>
                </a:cxn>
                <a:cxn ang="0">
                  <a:pos x="68" y="339"/>
                </a:cxn>
                <a:cxn ang="0">
                  <a:pos x="73" y="397"/>
                </a:cxn>
                <a:cxn ang="0">
                  <a:pos x="76" y="459"/>
                </a:cxn>
                <a:cxn ang="0">
                  <a:pos x="72" y="526"/>
                </a:cxn>
                <a:cxn ang="0">
                  <a:pos x="72" y="675"/>
                </a:cxn>
                <a:cxn ang="0">
                  <a:pos x="85" y="675"/>
                </a:cxn>
                <a:cxn ang="0">
                  <a:pos x="98" y="675"/>
                </a:cxn>
                <a:cxn ang="0">
                  <a:pos x="108" y="674"/>
                </a:cxn>
                <a:cxn ang="0">
                  <a:pos x="118" y="674"/>
                </a:cxn>
                <a:cxn ang="0">
                  <a:pos x="130" y="674"/>
                </a:cxn>
                <a:cxn ang="0">
                  <a:pos x="140" y="674"/>
                </a:cxn>
                <a:cxn ang="0">
                  <a:pos x="152" y="674"/>
                </a:cxn>
                <a:cxn ang="0">
                  <a:pos x="165" y="675"/>
                </a:cxn>
                <a:cxn ang="0">
                  <a:pos x="168" y="635"/>
                </a:cxn>
                <a:cxn ang="0">
                  <a:pos x="174" y="600"/>
                </a:cxn>
                <a:cxn ang="0">
                  <a:pos x="181" y="566"/>
                </a:cxn>
                <a:cxn ang="0">
                  <a:pos x="185" y="526"/>
                </a:cxn>
                <a:cxn ang="0">
                  <a:pos x="185" y="34"/>
                </a:cxn>
                <a:cxn ang="0">
                  <a:pos x="173" y="39"/>
                </a:cxn>
                <a:cxn ang="0">
                  <a:pos x="161" y="46"/>
                </a:cxn>
                <a:cxn ang="0">
                  <a:pos x="151" y="53"/>
                </a:cxn>
                <a:cxn ang="0">
                  <a:pos x="141" y="60"/>
                </a:cxn>
                <a:cxn ang="0">
                  <a:pos x="131" y="67"/>
                </a:cxn>
                <a:cxn ang="0">
                  <a:pos x="121" y="73"/>
                </a:cxn>
                <a:cxn ang="0">
                  <a:pos x="108" y="76"/>
                </a:cxn>
                <a:cxn ang="0">
                  <a:pos x="94" y="77"/>
                </a:cxn>
                <a:cxn ang="0">
                  <a:pos x="80" y="75"/>
                </a:cxn>
                <a:cxn ang="0">
                  <a:pos x="69" y="68"/>
                </a:cxn>
                <a:cxn ang="0">
                  <a:pos x="59" y="59"/>
                </a:cxn>
                <a:cxn ang="0">
                  <a:pos x="49" y="48"/>
                </a:cxn>
                <a:cxn ang="0">
                  <a:pos x="40" y="35"/>
                </a:cxn>
                <a:cxn ang="0">
                  <a:pos x="32" y="21"/>
                </a:cxn>
                <a:cxn ang="0">
                  <a:pos x="22" y="10"/>
                </a:cxn>
                <a:cxn ang="0">
                  <a:pos x="11" y="0"/>
                </a:cxn>
              </a:cxnLst>
              <a:rect l="0" t="0" r="r" b="b"/>
              <a:pathLst>
                <a:path w="185" h="675">
                  <a:moveTo>
                    <a:pt x="11" y="0"/>
                  </a:moveTo>
                  <a:lnTo>
                    <a:pt x="0" y="45"/>
                  </a:lnTo>
                  <a:lnTo>
                    <a:pt x="17" y="111"/>
                  </a:lnTo>
                  <a:lnTo>
                    <a:pt x="33" y="172"/>
                  </a:lnTo>
                  <a:lnTo>
                    <a:pt x="47" y="228"/>
                  </a:lnTo>
                  <a:lnTo>
                    <a:pt x="59" y="284"/>
                  </a:lnTo>
                  <a:lnTo>
                    <a:pt x="68" y="339"/>
                  </a:lnTo>
                  <a:lnTo>
                    <a:pt x="73" y="397"/>
                  </a:lnTo>
                  <a:lnTo>
                    <a:pt x="76" y="459"/>
                  </a:lnTo>
                  <a:lnTo>
                    <a:pt x="72" y="526"/>
                  </a:lnTo>
                  <a:lnTo>
                    <a:pt x="72" y="675"/>
                  </a:lnTo>
                  <a:lnTo>
                    <a:pt x="85" y="675"/>
                  </a:lnTo>
                  <a:lnTo>
                    <a:pt x="98" y="675"/>
                  </a:lnTo>
                  <a:lnTo>
                    <a:pt x="108" y="674"/>
                  </a:lnTo>
                  <a:lnTo>
                    <a:pt x="118" y="674"/>
                  </a:lnTo>
                  <a:lnTo>
                    <a:pt x="130" y="674"/>
                  </a:lnTo>
                  <a:lnTo>
                    <a:pt x="140" y="674"/>
                  </a:lnTo>
                  <a:lnTo>
                    <a:pt x="152" y="674"/>
                  </a:lnTo>
                  <a:lnTo>
                    <a:pt x="165" y="675"/>
                  </a:lnTo>
                  <a:lnTo>
                    <a:pt x="168" y="635"/>
                  </a:lnTo>
                  <a:lnTo>
                    <a:pt x="174" y="600"/>
                  </a:lnTo>
                  <a:lnTo>
                    <a:pt x="181" y="566"/>
                  </a:lnTo>
                  <a:lnTo>
                    <a:pt x="185" y="526"/>
                  </a:lnTo>
                  <a:lnTo>
                    <a:pt x="185" y="34"/>
                  </a:lnTo>
                  <a:lnTo>
                    <a:pt x="173" y="39"/>
                  </a:lnTo>
                  <a:lnTo>
                    <a:pt x="161" y="46"/>
                  </a:lnTo>
                  <a:lnTo>
                    <a:pt x="151" y="53"/>
                  </a:lnTo>
                  <a:lnTo>
                    <a:pt x="141" y="60"/>
                  </a:lnTo>
                  <a:lnTo>
                    <a:pt x="131" y="67"/>
                  </a:lnTo>
                  <a:lnTo>
                    <a:pt x="121" y="73"/>
                  </a:lnTo>
                  <a:lnTo>
                    <a:pt x="108" y="76"/>
                  </a:lnTo>
                  <a:lnTo>
                    <a:pt x="94" y="77"/>
                  </a:lnTo>
                  <a:lnTo>
                    <a:pt x="80" y="75"/>
                  </a:lnTo>
                  <a:lnTo>
                    <a:pt x="69" y="68"/>
                  </a:lnTo>
                  <a:lnTo>
                    <a:pt x="59" y="59"/>
                  </a:lnTo>
                  <a:lnTo>
                    <a:pt x="49" y="48"/>
                  </a:lnTo>
                  <a:lnTo>
                    <a:pt x="40" y="35"/>
                  </a:lnTo>
                  <a:lnTo>
                    <a:pt x="32" y="21"/>
                  </a:lnTo>
                  <a:lnTo>
                    <a:pt x="22" y="10"/>
                  </a:lnTo>
                  <a:lnTo>
                    <a:pt x="11" y="0"/>
                  </a:lnTo>
                  <a:close/>
                </a:path>
              </a:pathLst>
            </a:custGeom>
            <a:solidFill>
              <a:srgbClr val="FFFFFF"/>
            </a:solidFill>
            <a:ln w="9525">
              <a:noFill/>
              <a:round/>
              <a:headEnd/>
              <a:tailEnd/>
            </a:ln>
          </p:spPr>
          <p:txBody>
            <a:bodyPr/>
            <a:lstStyle/>
            <a:p>
              <a:pPr>
                <a:defRPr/>
              </a:pPr>
              <a:endParaRPr lang="en-US" dirty="0">
                <a:latin typeface="Arial" panose="020B0604020202020204" pitchFamily="34" charset="0"/>
              </a:endParaRPr>
            </a:p>
          </p:txBody>
        </p:sp>
        <p:sp>
          <p:nvSpPr>
            <p:cNvPr id="14" name="Freeform 10">
              <a:extLst>
                <a:ext uri="{FF2B5EF4-FFF2-40B4-BE49-F238E27FC236}">
                  <a16:creationId xmlns:a16="http://schemas.microsoft.com/office/drawing/2014/main" id="{926E0A53-8BA9-4795-B1C6-A406AC585A53}"/>
                </a:ext>
              </a:extLst>
            </p:cNvPr>
            <p:cNvSpPr>
              <a:spLocks/>
            </p:cNvSpPr>
            <p:nvPr/>
          </p:nvSpPr>
          <p:spPr bwMode="auto">
            <a:xfrm>
              <a:off x="5010" y="935"/>
              <a:ext cx="331" cy="957"/>
            </a:xfrm>
            <a:custGeom>
              <a:avLst/>
              <a:gdLst/>
              <a:ahLst/>
              <a:cxnLst>
                <a:cxn ang="0">
                  <a:pos x="623" y="44"/>
                </a:cxn>
                <a:cxn ang="0">
                  <a:pos x="635" y="100"/>
                </a:cxn>
                <a:cxn ang="0">
                  <a:pos x="661" y="155"/>
                </a:cxn>
                <a:cxn ang="0">
                  <a:pos x="603" y="214"/>
                </a:cxn>
                <a:cxn ang="0">
                  <a:pos x="548" y="265"/>
                </a:cxn>
                <a:cxn ang="0">
                  <a:pos x="494" y="312"/>
                </a:cxn>
                <a:cxn ang="0">
                  <a:pos x="439" y="362"/>
                </a:cxn>
                <a:cxn ang="0">
                  <a:pos x="382" y="416"/>
                </a:cxn>
                <a:cxn ang="0">
                  <a:pos x="311" y="502"/>
                </a:cxn>
                <a:cxn ang="0">
                  <a:pos x="272" y="598"/>
                </a:cxn>
                <a:cxn ang="0">
                  <a:pos x="262" y="719"/>
                </a:cxn>
                <a:cxn ang="0">
                  <a:pos x="276" y="857"/>
                </a:cxn>
                <a:cxn ang="0">
                  <a:pos x="300" y="979"/>
                </a:cxn>
                <a:cxn ang="0">
                  <a:pos x="306" y="1090"/>
                </a:cxn>
                <a:cxn ang="0">
                  <a:pos x="287" y="1126"/>
                </a:cxn>
                <a:cxn ang="0">
                  <a:pos x="257" y="1160"/>
                </a:cxn>
                <a:cxn ang="0">
                  <a:pos x="237" y="1199"/>
                </a:cxn>
                <a:cxn ang="0">
                  <a:pos x="250" y="1243"/>
                </a:cxn>
                <a:cxn ang="0">
                  <a:pos x="262" y="1292"/>
                </a:cxn>
                <a:cxn ang="0">
                  <a:pos x="272" y="1479"/>
                </a:cxn>
                <a:cxn ang="0">
                  <a:pos x="294" y="1646"/>
                </a:cxn>
                <a:cxn ang="0">
                  <a:pos x="307" y="1912"/>
                </a:cxn>
                <a:cxn ang="0">
                  <a:pos x="245" y="1783"/>
                </a:cxn>
                <a:cxn ang="0">
                  <a:pos x="197" y="1643"/>
                </a:cxn>
                <a:cxn ang="0">
                  <a:pos x="145" y="1477"/>
                </a:cxn>
                <a:cxn ang="0">
                  <a:pos x="116" y="1426"/>
                </a:cxn>
                <a:cxn ang="0">
                  <a:pos x="87" y="1374"/>
                </a:cxn>
                <a:cxn ang="0">
                  <a:pos x="72" y="1252"/>
                </a:cxn>
                <a:cxn ang="0">
                  <a:pos x="67" y="1137"/>
                </a:cxn>
                <a:cxn ang="0">
                  <a:pos x="45" y="1108"/>
                </a:cxn>
                <a:cxn ang="0">
                  <a:pos x="17" y="1083"/>
                </a:cxn>
                <a:cxn ang="0">
                  <a:pos x="0" y="1027"/>
                </a:cxn>
                <a:cxn ang="0">
                  <a:pos x="7" y="966"/>
                </a:cxn>
                <a:cxn ang="0">
                  <a:pos x="38" y="949"/>
                </a:cxn>
                <a:cxn ang="0">
                  <a:pos x="83" y="940"/>
                </a:cxn>
                <a:cxn ang="0">
                  <a:pos x="116" y="895"/>
                </a:cxn>
                <a:cxn ang="0">
                  <a:pos x="116" y="782"/>
                </a:cxn>
                <a:cxn ang="0">
                  <a:pos x="118" y="622"/>
                </a:cxn>
                <a:cxn ang="0">
                  <a:pos x="105" y="421"/>
                </a:cxn>
                <a:cxn ang="0">
                  <a:pos x="114" y="319"/>
                </a:cxn>
                <a:cxn ang="0">
                  <a:pos x="143" y="282"/>
                </a:cxn>
                <a:cxn ang="0">
                  <a:pos x="163" y="249"/>
                </a:cxn>
                <a:cxn ang="0">
                  <a:pos x="189" y="228"/>
                </a:cxn>
                <a:cxn ang="0">
                  <a:pos x="215" y="238"/>
                </a:cxn>
                <a:cxn ang="0">
                  <a:pos x="247" y="244"/>
                </a:cxn>
                <a:cxn ang="0">
                  <a:pos x="307" y="212"/>
                </a:cxn>
                <a:cxn ang="0">
                  <a:pos x="373" y="160"/>
                </a:cxn>
                <a:cxn ang="0">
                  <a:pos x="446" y="101"/>
                </a:cxn>
                <a:cxn ang="0">
                  <a:pos x="525" y="44"/>
                </a:cxn>
                <a:cxn ang="0">
                  <a:pos x="616" y="0"/>
                </a:cxn>
              </a:cxnLst>
              <a:rect l="0" t="0" r="r" b="b"/>
              <a:pathLst>
                <a:path w="661" h="1912">
                  <a:moveTo>
                    <a:pt x="616" y="0"/>
                  </a:moveTo>
                  <a:lnTo>
                    <a:pt x="620" y="22"/>
                  </a:lnTo>
                  <a:lnTo>
                    <a:pt x="623" y="44"/>
                  </a:lnTo>
                  <a:lnTo>
                    <a:pt x="626" y="63"/>
                  </a:lnTo>
                  <a:lnTo>
                    <a:pt x="630" y="82"/>
                  </a:lnTo>
                  <a:lnTo>
                    <a:pt x="635" y="100"/>
                  </a:lnTo>
                  <a:lnTo>
                    <a:pt x="641" y="118"/>
                  </a:lnTo>
                  <a:lnTo>
                    <a:pt x="649" y="136"/>
                  </a:lnTo>
                  <a:lnTo>
                    <a:pt x="661" y="155"/>
                  </a:lnTo>
                  <a:lnTo>
                    <a:pt x="641" y="176"/>
                  </a:lnTo>
                  <a:lnTo>
                    <a:pt x="623" y="196"/>
                  </a:lnTo>
                  <a:lnTo>
                    <a:pt x="603" y="214"/>
                  </a:lnTo>
                  <a:lnTo>
                    <a:pt x="585" y="231"/>
                  </a:lnTo>
                  <a:lnTo>
                    <a:pt x="567" y="249"/>
                  </a:lnTo>
                  <a:lnTo>
                    <a:pt x="548" y="265"/>
                  </a:lnTo>
                  <a:lnTo>
                    <a:pt x="530" y="281"/>
                  </a:lnTo>
                  <a:lnTo>
                    <a:pt x="512" y="297"/>
                  </a:lnTo>
                  <a:lnTo>
                    <a:pt x="494" y="312"/>
                  </a:lnTo>
                  <a:lnTo>
                    <a:pt x="476" y="328"/>
                  </a:lnTo>
                  <a:lnTo>
                    <a:pt x="457" y="344"/>
                  </a:lnTo>
                  <a:lnTo>
                    <a:pt x="439" y="362"/>
                  </a:lnTo>
                  <a:lnTo>
                    <a:pt x="420" y="379"/>
                  </a:lnTo>
                  <a:lnTo>
                    <a:pt x="401" y="397"/>
                  </a:lnTo>
                  <a:lnTo>
                    <a:pt x="382" y="416"/>
                  </a:lnTo>
                  <a:lnTo>
                    <a:pt x="363" y="436"/>
                  </a:lnTo>
                  <a:lnTo>
                    <a:pt x="334" y="470"/>
                  </a:lnTo>
                  <a:lnTo>
                    <a:pt x="311" y="502"/>
                  </a:lnTo>
                  <a:lnTo>
                    <a:pt x="294" y="533"/>
                  </a:lnTo>
                  <a:lnTo>
                    <a:pt x="280" y="565"/>
                  </a:lnTo>
                  <a:lnTo>
                    <a:pt x="272" y="598"/>
                  </a:lnTo>
                  <a:lnTo>
                    <a:pt x="266" y="635"/>
                  </a:lnTo>
                  <a:lnTo>
                    <a:pt x="264" y="674"/>
                  </a:lnTo>
                  <a:lnTo>
                    <a:pt x="262" y="719"/>
                  </a:lnTo>
                  <a:lnTo>
                    <a:pt x="265" y="769"/>
                  </a:lnTo>
                  <a:lnTo>
                    <a:pt x="269" y="815"/>
                  </a:lnTo>
                  <a:lnTo>
                    <a:pt x="276" y="857"/>
                  </a:lnTo>
                  <a:lnTo>
                    <a:pt x="285" y="897"/>
                  </a:lnTo>
                  <a:lnTo>
                    <a:pt x="294" y="938"/>
                  </a:lnTo>
                  <a:lnTo>
                    <a:pt x="300" y="979"/>
                  </a:lnTo>
                  <a:lnTo>
                    <a:pt x="305" y="1024"/>
                  </a:lnTo>
                  <a:lnTo>
                    <a:pt x="307" y="1075"/>
                  </a:lnTo>
                  <a:lnTo>
                    <a:pt x="306" y="1090"/>
                  </a:lnTo>
                  <a:lnTo>
                    <a:pt x="302" y="1103"/>
                  </a:lnTo>
                  <a:lnTo>
                    <a:pt x="295" y="1116"/>
                  </a:lnTo>
                  <a:lnTo>
                    <a:pt x="287" y="1126"/>
                  </a:lnTo>
                  <a:lnTo>
                    <a:pt x="277" y="1138"/>
                  </a:lnTo>
                  <a:lnTo>
                    <a:pt x="267" y="1148"/>
                  </a:lnTo>
                  <a:lnTo>
                    <a:pt x="257" y="1160"/>
                  </a:lnTo>
                  <a:lnTo>
                    <a:pt x="246" y="1171"/>
                  </a:lnTo>
                  <a:lnTo>
                    <a:pt x="238" y="1185"/>
                  </a:lnTo>
                  <a:lnTo>
                    <a:pt x="237" y="1199"/>
                  </a:lnTo>
                  <a:lnTo>
                    <a:pt x="238" y="1213"/>
                  </a:lnTo>
                  <a:lnTo>
                    <a:pt x="244" y="1228"/>
                  </a:lnTo>
                  <a:lnTo>
                    <a:pt x="250" y="1243"/>
                  </a:lnTo>
                  <a:lnTo>
                    <a:pt x="255" y="1258"/>
                  </a:lnTo>
                  <a:lnTo>
                    <a:pt x="260" y="1275"/>
                  </a:lnTo>
                  <a:lnTo>
                    <a:pt x="262" y="1292"/>
                  </a:lnTo>
                  <a:lnTo>
                    <a:pt x="264" y="1360"/>
                  </a:lnTo>
                  <a:lnTo>
                    <a:pt x="267" y="1421"/>
                  </a:lnTo>
                  <a:lnTo>
                    <a:pt x="272" y="1479"/>
                  </a:lnTo>
                  <a:lnTo>
                    <a:pt x="279" y="1533"/>
                  </a:lnTo>
                  <a:lnTo>
                    <a:pt x="285" y="1588"/>
                  </a:lnTo>
                  <a:lnTo>
                    <a:pt x="294" y="1646"/>
                  </a:lnTo>
                  <a:lnTo>
                    <a:pt x="300" y="1709"/>
                  </a:lnTo>
                  <a:lnTo>
                    <a:pt x="307" y="1780"/>
                  </a:lnTo>
                  <a:lnTo>
                    <a:pt x="307" y="1912"/>
                  </a:lnTo>
                  <a:lnTo>
                    <a:pt x="283" y="1865"/>
                  </a:lnTo>
                  <a:lnTo>
                    <a:pt x="262" y="1822"/>
                  </a:lnTo>
                  <a:lnTo>
                    <a:pt x="245" y="1783"/>
                  </a:lnTo>
                  <a:lnTo>
                    <a:pt x="230" y="1742"/>
                  </a:lnTo>
                  <a:lnTo>
                    <a:pt x="214" y="1697"/>
                  </a:lnTo>
                  <a:lnTo>
                    <a:pt x="197" y="1643"/>
                  </a:lnTo>
                  <a:lnTo>
                    <a:pt x="176" y="1578"/>
                  </a:lnTo>
                  <a:lnTo>
                    <a:pt x="152" y="1497"/>
                  </a:lnTo>
                  <a:lnTo>
                    <a:pt x="145" y="1477"/>
                  </a:lnTo>
                  <a:lnTo>
                    <a:pt x="136" y="1458"/>
                  </a:lnTo>
                  <a:lnTo>
                    <a:pt x="125" y="1442"/>
                  </a:lnTo>
                  <a:lnTo>
                    <a:pt x="116" y="1426"/>
                  </a:lnTo>
                  <a:lnTo>
                    <a:pt x="106" y="1410"/>
                  </a:lnTo>
                  <a:lnTo>
                    <a:pt x="95" y="1393"/>
                  </a:lnTo>
                  <a:lnTo>
                    <a:pt x="87" y="1374"/>
                  </a:lnTo>
                  <a:lnTo>
                    <a:pt x="80" y="1353"/>
                  </a:lnTo>
                  <a:lnTo>
                    <a:pt x="72" y="1300"/>
                  </a:lnTo>
                  <a:lnTo>
                    <a:pt x="72" y="1252"/>
                  </a:lnTo>
                  <a:lnTo>
                    <a:pt x="73" y="1204"/>
                  </a:lnTo>
                  <a:lnTo>
                    <a:pt x="70" y="1149"/>
                  </a:lnTo>
                  <a:lnTo>
                    <a:pt x="67" y="1137"/>
                  </a:lnTo>
                  <a:lnTo>
                    <a:pt x="61" y="1126"/>
                  </a:lnTo>
                  <a:lnTo>
                    <a:pt x="54" y="1117"/>
                  </a:lnTo>
                  <a:lnTo>
                    <a:pt x="45" y="1108"/>
                  </a:lnTo>
                  <a:lnTo>
                    <a:pt x="35" y="1101"/>
                  </a:lnTo>
                  <a:lnTo>
                    <a:pt x="26" y="1092"/>
                  </a:lnTo>
                  <a:lnTo>
                    <a:pt x="17" y="1083"/>
                  </a:lnTo>
                  <a:lnTo>
                    <a:pt x="9" y="1071"/>
                  </a:lnTo>
                  <a:lnTo>
                    <a:pt x="1" y="1049"/>
                  </a:lnTo>
                  <a:lnTo>
                    <a:pt x="0" y="1027"/>
                  </a:lnTo>
                  <a:lnTo>
                    <a:pt x="3" y="1004"/>
                  </a:lnTo>
                  <a:lnTo>
                    <a:pt x="4" y="979"/>
                  </a:lnTo>
                  <a:lnTo>
                    <a:pt x="7" y="966"/>
                  </a:lnTo>
                  <a:lnTo>
                    <a:pt x="14" y="958"/>
                  </a:lnTo>
                  <a:lnTo>
                    <a:pt x="25" y="952"/>
                  </a:lnTo>
                  <a:lnTo>
                    <a:pt x="38" y="949"/>
                  </a:lnTo>
                  <a:lnTo>
                    <a:pt x="53" y="947"/>
                  </a:lnTo>
                  <a:lnTo>
                    <a:pt x="68" y="943"/>
                  </a:lnTo>
                  <a:lnTo>
                    <a:pt x="83" y="940"/>
                  </a:lnTo>
                  <a:lnTo>
                    <a:pt x="97" y="934"/>
                  </a:lnTo>
                  <a:lnTo>
                    <a:pt x="113" y="918"/>
                  </a:lnTo>
                  <a:lnTo>
                    <a:pt x="116" y="895"/>
                  </a:lnTo>
                  <a:lnTo>
                    <a:pt x="114" y="868"/>
                  </a:lnTo>
                  <a:lnTo>
                    <a:pt x="114" y="841"/>
                  </a:lnTo>
                  <a:lnTo>
                    <a:pt x="116" y="782"/>
                  </a:lnTo>
                  <a:lnTo>
                    <a:pt x="118" y="731"/>
                  </a:lnTo>
                  <a:lnTo>
                    <a:pt x="118" y="681"/>
                  </a:lnTo>
                  <a:lnTo>
                    <a:pt x="118" y="622"/>
                  </a:lnTo>
                  <a:lnTo>
                    <a:pt x="116" y="549"/>
                  </a:lnTo>
                  <a:lnTo>
                    <a:pt x="110" y="485"/>
                  </a:lnTo>
                  <a:lnTo>
                    <a:pt x="105" y="421"/>
                  </a:lnTo>
                  <a:lnTo>
                    <a:pt x="102" y="349"/>
                  </a:lnTo>
                  <a:lnTo>
                    <a:pt x="106" y="332"/>
                  </a:lnTo>
                  <a:lnTo>
                    <a:pt x="114" y="319"/>
                  </a:lnTo>
                  <a:lnTo>
                    <a:pt x="124" y="306"/>
                  </a:lnTo>
                  <a:lnTo>
                    <a:pt x="136" y="294"/>
                  </a:lnTo>
                  <a:lnTo>
                    <a:pt x="143" y="282"/>
                  </a:lnTo>
                  <a:lnTo>
                    <a:pt x="150" y="271"/>
                  </a:lnTo>
                  <a:lnTo>
                    <a:pt x="156" y="259"/>
                  </a:lnTo>
                  <a:lnTo>
                    <a:pt x="163" y="249"/>
                  </a:lnTo>
                  <a:lnTo>
                    <a:pt x="170" y="239"/>
                  </a:lnTo>
                  <a:lnTo>
                    <a:pt x="179" y="233"/>
                  </a:lnTo>
                  <a:lnTo>
                    <a:pt x="189" y="228"/>
                  </a:lnTo>
                  <a:lnTo>
                    <a:pt x="201" y="227"/>
                  </a:lnTo>
                  <a:lnTo>
                    <a:pt x="209" y="230"/>
                  </a:lnTo>
                  <a:lnTo>
                    <a:pt x="215" y="238"/>
                  </a:lnTo>
                  <a:lnTo>
                    <a:pt x="221" y="246"/>
                  </a:lnTo>
                  <a:lnTo>
                    <a:pt x="229" y="249"/>
                  </a:lnTo>
                  <a:lnTo>
                    <a:pt x="247" y="244"/>
                  </a:lnTo>
                  <a:lnTo>
                    <a:pt x="267" y="236"/>
                  </a:lnTo>
                  <a:lnTo>
                    <a:pt x="288" y="224"/>
                  </a:lnTo>
                  <a:lnTo>
                    <a:pt x="307" y="212"/>
                  </a:lnTo>
                  <a:lnTo>
                    <a:pt x="329" y="196"/>
                  </a:lnTo>
                  <a:lnTo>
                    <a:pt x="351" y="178"/>
                  </a:lnTo>
                  <a:lnTo>
                    <a:pt x="373" y="160"/>
                  </a:lnTo>
                  <a:lnTo>
                    <a:pt x="396" y="142"/>
                  </a:lnTo>
                  <a:lnTo>
                    <a:pt x="420" y="121"/>
                  </a:lnTo>
                  <a:lnTo>
                    <a:pt x="446" y="101"/>
                  </a:lnTo>
                  <a:lnTo>
                    <a:pt x="471" y="82"/>
                  </a:lnTo>
                  <a:lnTo>
                    <a:pt x="497" y="62"/>
                  </a:lnTo>
                  <a:lnTo>
                    <a:pt x="525" y="44"/>
                  </a:lnTo>
                  <a:lnTo>
                    <a:pt x="555" y="27"/>
                  </a:lnTo>
                  <a:lnTo>
                    <a:pt x="585" y="13"/>
                  </a:lnTo>
                  <a:lnTo>
                    <a:pt x="616" y="0"/>
                  </a:lnTo>
                  <a:close/>
                </a:path>
              </a:pathLst>
            </a:custGeom>
            <a:solidFill>
              <a:srgbClr val="999999"/>
            </a:solidFill>
            <a:ln w="9525">
              <a:noFill/>
              <a:round/>
              <a:headEnd/>
              <a:tailEnd/>
            </a:ln>
          </p:spPr>
          <p:txBody>
            <a:bodyPr/>
            <a:lstStyle/>
            <a:p>
              <a:pPr>
                <a:defRPr/>
              </a:pPr>
              <a:endParaRPr lang="en-US" dirty="0">
                <a:latin typeface="Arial" panose="020B0604020202020204" pitchFamily="34" charset="0"/>
              </a:endParaRPr>
            </a:p>
          </p:txBody>
        </p:sp>
        <p:sp>
          <p:nvSpPr>
            <p:cNvPr id="15" name="Freeform 11">
              <a:extLst>
                <a:ext uri="{FF2B5EF4-FFF2-40B4-BE49-F238E27FC236}">
                  <a16:creationId xmlns:a16="http://schemas.microsoft.com/office/drawing/2014/main" id="{A6CC18D5-E880-43CE-9C22-1A691358FE70}"/>
                </a:ext>
              </a:extLst>
            </p:cNvPr>
            <p:cNvSpPr>
              <a:spLocks/>
            </p:cNvSpPr>
            <p:nvPr/>
          </p:nvSpPr>
          <p:spPr bwMode="auto">
            <a:xfrm>
              <a:off x="5321" y="880"/>
              <a:ext cx="94" cy="106"/>
            </a:xfrm>
            <a:custGeom>
              <a:avLst/>
              <a:gdLst/>
              <a:ahLst/>
              <a:cxnLst>
                <a:cxn ang="0">
                  <a:pos x="0" y="117"/>
                </a:cxn>
                <a:cxn ang="0">
                  <a:pos x="15" y="107"/>
                </a:cxn>
                <a:cxn ang="0">
                  <a:pos x="27" y="97"/>
                </a:cxn>
                <a:cxn ang="0">
                  <a:pos x="38" y="85"/>
                </a:cxn>
                <a:cxn ang="0">
                  <a:pos x="46" y="73"/>
                </a:cxn>
                <a:cxn ang="0">
                  <a:pos x="55" y="60"/>
                </a:cxn>
                <a:cxn ang="0">
                  <a:pos x="64" y="47"/>
                </a:cxn>
                <a:cxn ang="0">
                  <a:pos x="76" y="35"/>
                </a:cxn>
                <a:cxn ang="0">
                  <a:pos x="89" y="23"/>
                </a:cxn>
                <a:cxn ang="0">
                  <a:pos x="100" y="16"/>
                </a:cxn>
                <a:cxn ang="0">
                  <a:pos x="110" y="11"/>
                </a:cxn>
                <a:cxn ang="0">
                  <a:pos x="122" y="7"/>
                </a:cxn>
                <a:cxn ang="0">
                  <a:pos x="135" y="5"/>
                </a:cxn>
                <a:cxn ang="0">
                  <a:pos x="147" y="4"/>
                </a:cxn>
                <a:cxn ang="0">
                  <a:pos x="160" y="3"/>
                </a:cxn>
                <a:cxn ang="0">
                  <a:pos x="174" y="1"/>
                </a:cxn>
                <a:cxn ang="0">
                  <a:pos x="188" y="0"/>
                </a:cxn>
                <a:cxn ang="0">
                  <a:pos x="182" y="21"/>
                </a:cxn>
                <a:cxn ang="0">
                  <a:pos x="174" y="39"/>
                </a:cxn>
                <a:cxn ang="0">
                  <a:pos x="168" y="57"/>
                </a:cxn>
                <a:cxn ang="0">
                  <a:pos x="166" y="79"/>
                </a:cxn>
                <a:cxn ang="0">
                  <a:pos x="167" y="88"/>
                </a:cxn>
                <a:cxn ang="0">
                  <a:pos x="170" y="96"/>
                </a:cxn>
                <a:cxn ang="0">
                  <a:pos x="174" y="103"/>
                </a:cxn>
                <a:cxn ang="0">
                  <a:pos x="177" y="111"/>
                </a:cxn>
                <a:cxn ang="0">
                  <a:pos x="155" y="122"/>
                </a:cxn>
                <a:cxn ang="0">
                  <a:pos x="136" y="133"/>
                </a:cxn>
                <a:cxn ang="0">
                  <a:pos x="117" y="144"/>
                </a:cxn>
                <a:cxn ang="0">
                  <a:pos x="101" y="156"/>
                </a:cxn>
                <a:cxn ang="0">
                  <a:pos x="84" y="167"/>
                </a:cxn>
                <a:cxn ang="0">
                  <a:pos x="68" y="181"/>
                </a:cxn>
                <a:cxn ang="0">
                  <a:pos x="52" y="195"/>
                </a:cxn>
                <a:cxn ang="0">
                  <a:pos x="33" y="211"/>
                </a:cxn>
                <a:cxn ang="0">
                  <a:pos x="21" y="187"/>
                </a:cxn>
                <a:cxn ang="0">
                  <a:pos x="11" y="165"/>
                </a:cxn>
                <a:cxn ang="0">
                  <a:pos x="6" y="142"/>
                </a:cxn>
                <a:cxn ang="0">
                  <a:pos x="0" y="117"/>
                </a:cxn>
              </a:cxnLst>
              <a:rect l="0" t="0" r="r" b="b"/>
              <a:pathLst>
                <a:path w="188" h="211">
                  <a:moveTo>
                    <a:pt x="0" y="117"/>
                  </a:moveTo>
                  <a:lnTo>
                    <a:pt x="15" y="107"/>
                  </a:lnTo>
                  <a:lnTo>
                    <a:pt x="27" y="97"/>
                  </a:lnTo>
                  <a:lnTo>
                    <a:pt x="38" y="85"/>
                  </a:lnTo>
                  <a:lnTo>
                    <a:pt x="46" y="73"/>
                  </a:lnTo>
                  <a:lnTo>
                    <a:pt x="55" y="60"/>
                  </a:lnTo>
                  <a:lnTo>
                    <a:pt x="64" y="47"/>
                  </a:lnTo>
                  <a:lnTo>
                    <a:pt x="76" y="35"/>
                  </a:lnTo>
                  <a:lnTo>
                    <a:pt x="89" y="23"/>
                  </a:lnTo>
                  <a:lnTo>
                    <a:pt x="100" y="16"/>
                  </a:lnTo>
                  <a:lnTo>
                    <a:pt x="110" y="11"/>
                  </a:lnTo>
                  <a:lnTo>
                    <a:pt x="122" y="7"/>
                  </a:lnTo>
                  <a:lnTo>
                    <a:pt x="135" y="5"/>
                  </a:lnTo>
                  <a:lnTo>
                    <a:pt x="147" y="4"/>
                  </a:lnTo>
                  <a:lnTo>
                    <a:pt x="160" y="3"/>
                  </a:lnTo>
                  <a:lnTo>
                    <a:pt x="174" y="1"/>
                  </a:lnTo>
                  <a:lnTo>
                    <a:pt x="188" y="0"/>
                  </a:lnTo>
                  <a:lnTo>
                    <a:pt x="182" y="21"/>
                  </a:lnTo>
                  <a:lnTo>
                    <a:pt x="174" y="39"/>
                  </a:lnTo>
                  <a:lnTo>
                    <a:pt x="168" y="57"/>
                  </a:lnTo>
                  <a:lnTo>
                    <a:pt x="166" y="79"/>
                  </a:lnTo>
                  <a:lnTo>
                    <a:pt x="167" y="88"/>
                  </a:lnTo>
                  <a:lnTo>
                    <a:pt x="170" y="96"/>
                  </a:lnTo>
                  <a:lnTo>
                    <a:pt x="174" y="103"/>
                  </a:lnTo>
                  <a:lnTo>
                    <a:pt x="177" y="111"/>
                  </a:lnTo>
                  <a:lnTo>
                    <a:pt x="155" y="122"/>
                  </a:lnTo>
                  <a:lnTo>
                    <a:pt x="136" y="133"/>
                  </a:lnTo>
                  <a:lnTo>
                    <a:pt x="117" y="144"/>
                  </a:lnTo>
                  <a:lnTo>
                    <a:pt x="101" y="156"/>
                  </a:lnTo>
                  <a:lnTo>
                    <a:pt x="84" y="167"/>
                  </a:lnTo>
                  <a:lnTo>
                    <a:pt x="68" y="181"/>
                  </a:lnTo>
                  <a:lnTo>
                    <a:pt x="52" y="195"/>
                  </a:lnTo>
                  <a:lnTo>
                    <a:pt x="33" y="211"/>
                  </a:lnTo>
                  <a:lnTo>
                    <a:pt x="21" y="187"/>
                  </a:lnTo>
                  <a:lnTo>
                    <a:pt x="11" y="165"/>
                  </a:lnTo>
                  <a:lnTo>
                    <a:pt x="6" y="142"/>
                  </a:lnTo>
                  <a:lnTo>
                    <a:pt x="0" y="117"/>
                  </a:lnTo>
                  <a:close/>
                </a:path>
              </a:pathLst>
            </a:custGeom>
            <a:solidFill>
              <a:srgbClr val="4C0000"/>
            </a:solidFill>
            <a:ln w="9525">
              <a:noFill/>
              <a:round/>
              <a:headEnd/>
              <a:tailEnd/>
            </a:ln>
          </p:spPr>
          <p:txBody>
            <a:bodyPr/>
            <a:lstStyle/>
            <a:p>
              <a:pPr>
                <a:defRPr/>
              </a:pPr>
              <a:endParaRPr lang="en-US" dirty="0">
                <a:latin typeface="Arial" panose="020B0604020202020204" pitchFamily="34" charset="0"/>
              </a:endParaRPr>
            </a:p>
          </p:txBody>
        </p:sp>
        <p:sp>
          <p:nvSpPr>
            <p:cNvPr id="16" name="Freeform 12">
              <a:extLst>
                <a:ext uri="{FF2B5EF4-FFF2-40B4-BE49-F238E27FC236}">
                  <a16:creationId xmlns:a16="http://schemas.microsoft.com/office/drawing/2014/main" id="{0CADDEFD-79E6-40EF-A8E5-9CDA00386C1E}"/>
                </a:ext>
              </a:extLst>
            </p:cNvPr>
            <p:cNvSpPr>
              <a:spLocks/>
            </p:cNvSpPr>
            <p:nvPr/>
          </p:nvSpPr>
          <p:spPr bwMode="auto">
            <a:xfrm>
              <a:off x="4968" y="972"/>
              <a:ext cx="87" cy="146"/>
            </a:xfrm>
            <a:custGeom>
              <a:avLst/>
              <a:gdLst/>
              <a:ahLst/>
              <a:cxnLst>
                <a:cxn ang="0">
                  <a:pos x="138" y="293"/>
                </a:cxn>
                <a:cxn ang="0">
                  <a:pos x="147" y="270"/>
                </a:cxn>
                <a:cxn ang="0">
                  <a:pos x="154" y="248"/>
                </a:cxn>
                <a:cxn ang="0">
                  <a:pos x="159" y="227"/>
                </a:cxn>
                <a:cxn ang="0">
                  <a:pos x="162" y="207"/>
                </a:cxn>
                <a:cxn ang="0">
                  <a:pos x="164" y="186"/>
                </a:cxn>
                <a:cxn ang="0">
                  <a:pos x="168" y="164"/>
                </a:cxn>
                <a:cxn ang="0">
                  <a:pos x="170" y="141"/>
                </a:cxn>
                <a:cxn ang="0">
                  <a:pos x="175" y="116"/>
                </a:cxn>
                <a:cxn ang="0">
                  <a:pos x="175" y="5"/>
                </a:cxn>
                <a:cxn ang="0">
                  <a:pos x="167" y="4"/>
                </a:cxn>
                <a:cxn ang="0">
                  <a:pos x="160" y="4"/>
                </a:cxn>
                <a:cxn ang="0">
                  <a:pos x="153" y="3"/>
                </a:cxn>
                <a:cxn ang="0">
                  <a:pos x="146" y="2"/>
                </a:cxn>
                <a:cxn ang="0">
                  <a:pos x="139" y="2"/>
                </a:cxn>
                <a:cxn ang="0">
                  <a:pos x="132" y="0"/>
                </a:cxn>
                <a:cxn ang="0">
                  <a:pos x="124" y="0"/>
                </a:cxn>
                <a:cxn ang="0">
                  <a:pos x="116" y="0"/>
                </a:cxn>
                <a:cxn ang="0">
                  <a:pos x="94" y="3"/>
                </a:cxn>
                <a:cxn ang="0">
                  <a:pos x="72" y="8"/>
                </a:cxn>
                <a:cxn ang="0">
                  <a:pos x="53" y="18"/>
                </a:cxn>
                <a:cxn ang="0">
                  <a:pos x="35" y="30"/>
                </a:cxn>
                <a:cxn ang="0">
                  <a:pos x="22" y="45"/>
                </a:cxn>
                <a:cxn ang="0">
                  <a:pos x="10" y="63"/>
                </a:cxn>
                <a:cxn ang="0">
                  <a:pos x="3" y="83"/>
                </a:cxn>
                <a:cxn ang="0">
                  <a:pos x="0" y="105"/>
                </a:cxn>
                <a:cxn ang="0">
                  <a:pos x="1" y="139"/>
                </a:cxn>
                <a:cxn ang="0">
                  <a:pos x="7" y="169"/>
                </a:cxn>
                <a:cxn ang="0">
                  <a:pos x="18" y="197"/>
                </a:cxn>
                <a:cxn ang="0">
                  <a:pos x="34" y="223"/>
                </a:cxn>
                <a:cxn ang="0">
                  <a:pos x="55" y="245"/>
                </a:cxn>
                <a:cxn ang="0">
                  <a:pos x="79" y="264"/>
                </a:cxn>
                <a:cxn ang="0">
                  <a:pos x="107" y="280"/>
                </a:cxn>
                <a:cxn ang="0">
                  <a:pos x="138" y="293"/>
                </a:cxn>
              </a:cxnLst>
              <a:rect l="0" t="0" r="r" b="b"/>
              <a:pathLst>
                <a:path w="175" h="293">
                  <a:moveTo>
                    <a:pt x="138" y="293"/>
                  </a:moveTo>
                  <a:lnTo>
                    <a:pt x="147" y="270"/>
                  </a:lnTo>
                  <a:lnTo>
                    <a:pt x="154" y="248"/>
                  </a:lnTo>
                  <a:lnTo>
                    <a:pt x="159" y="227"/>
                  </a:lnTo>
                  <a:lnTo>
                    <a:pt x="162" y="207"/>
                  </a:lnTo>
                  <a:lnTo>
                    <a:pt x="164" y="186"/>
                  </a:lnTo>
                  <a:lnTo>
                    <a:pt x="168" y="164"/>
                  </a:lnTo>
                  <a:lnTo>
                    <a:pt x="170" y="141"/>
                  </a:lnTo>
                  <a:lnTo>
                    <a:pt x="175" y="116"/>
                  </a:lnTo>
                  <a:lnTo>
                    <a:pt x="175" y="5"/>
                  </a:lnTo>
                  <a:lnTo>
                    <a:pt x="167" y="4"/>
                  </a:lnTo>
                  <a:lnTo>
                    <a:pt x="160" y="4"/>
                  </a:lnTo>
                  <a:lnTo>
                    <a:pt x="153" y="3"/>
                  </a:lnTo>
                  <a:lnTo>
                    <a:pt x="146" y="2"/>
                  </a:lnTo>
                  <a:lnTo>
                    <a:pt x="139" y="2"/>
                  </a:lnTo>
                  <a:lnTo>
                    <a:pt x="132" y="0"/>
                  </a:lnTo>
                  <a:lnTo>
                    <a:pt x="124" y="0"/>
                  </a:lnTo>
                  <a:lnTo>
                    <a:pt x="116" y="0"/>
                  </a:lnTo>
                  <a:lnTo>
                    <a:pt x="94" y="3"/>
                  </a:lnTo>
                  <a:lnTo>
                    <a:pt x="72" y="8"/>
                  </a:lnTo>
                  <a:lnTo>
                    <a:pt x="53" y="18"/>
                  </a:lnTo>
                  <a:lnTo>
                    <a:pt x="35" y="30"/>
                  </a:lnTo>
                  <a:lnTo>
                    <a:pt x="22" y="45"/>
                  </a:lnTo>
                  <a:lnTo>
                    <a:pt x="10" y="63"/>
                  </a:lnTo>
                  <a:lnTo>
                    <a:pt x="3" y="83"/>
                  </a:lnTo>
                  <a:lnTo>
                    <a:pt x="0" y="105"/>
                  </a:lnTo>
                  <a:lnTo>
                    <a:pt x="1" y="139"/>
                  </a:lnTo>
                  <a:lnTo>
                    <a:pt x="7" y="169"/>
                  </a:lnTo>
                  <a:lnTo>
                    <a:pt x="18" y="197"/>
                  </a:lnTo>
                  <a:lnTo>
                    <a:pt x="34" y="223"/>
                  </a:lnTo>
                  <a:lnTo>
                    <a:pt x="55" y="245"/>
                  </a:lnTo>
                  <a:lnTo>
                    <a:pt x="79" y="264"/>
                  </a:lnTo>
                  <a:lnTo>
                    <a:pt x="107" y="280"/>
                  </a:lnTo>
                  <a:lnTo>
                    <a:pt x="138" y="293"/>
                  </a:lnTo>
                  <a:close/>
                </a:path>
              </a:pathLst>
            </a:custGeom>
            <a:solidFill>
              <a:srgbClr val="4C0000"/>
            </a:solidFill>
            <a:ln w="9525">
              <a:noFill/>
              <a:round/>
              <a:headEnd/>
              <a:tailEnd/>
            </a:ln>
          </p:spPr>
          <p:txBody>
            <a:bodyPr/>
            <a:lstStyle/>
            <a:p>
              <a:pPr>
                <a:defRPr/>
              </a:pPr>
              <a:endParaRPr lang="en-US" dirty="0">
                <a:latin typeface="Arial" panose="020B0604020202020204" pitchFamily="34" charset="0"/>
              </a:endParaRPr>
            </a:p>
          </p:txBody>
        </p:sp>
        <p:sp>
          <p:nvSpPr>
            <p:cNvPr id="17" name="Freeform 13">
              <a:extLst>
                <a:ext uri="{FF2B5EF4-FFF2-40B4-BE49-F238E27FC236}">
                  <a16:creationId xmlns:a16="http://schemas.microsoft.com/office/drawing/2014/main" id="{67CF2C2B-50CE-4F6A-90FF-07FEAAF5B2DE}"/>
                </a:ext>
              </a:extLst>
            </p:cNvPr>
            <p:cNvSpPr>
              <a:spLocks/>
            </p:cNvSpPr>
            <p:nvPr/>
          </p:nvSpPr>
          <p:spPr bwMode="auto">
            <a:xfrm>
              <a:off x="4859" y="1485"/>
              <a:ext cx="199" cy="479"/>
            </a:xfrm>
            <a:custGeom>
              <a:avLst/>
              <a:gdLst/>
              <a:ahLst/>
              <a:cxnLst>
                <a:cxn ang="0">
                  <a:pos x="1" y="516"/>
                </a:cxn>
                <a:cxn ang="0">
                  <a:pos x="1" y="674"/>
                </a:cxn>
                <a:cxn ang="0">
                  <a:pos x="11" y="813"/>
                </a:cxn>
                <a:cxn ang="0">
                  <a:pos x="9" y="908"/>
                </a:cxn>
                <a:cxn ang="0">
                  <a:pos x="11" y="957"/>
                </a:cxn>
                <a:cxn ang="0">
                  <a:pos x="24" y="956"/>
                </a:cxn>
                <a:cxn ang="0">
                  <a:pos x="39" y="954"/>
                </a:cxn>
                <a:cxn ang="0">
                  <a:pos x="53" y="951"/>
                </a:cxn>
                <a:cxn ang="0">
                  <a:pos x="82" y="950"/>
                </a:cxn>
                <a:cxn ang="0">
                  <a:pos x="125" y="947"/>
                </a:cxn>
                <a:cxn ang="0">
                  <a:pos x="166" y="939"/>
                </a:cxn>
                <a:cxn ang="0">
                  <a:pos x="204" y="927"/>
                </a:cxn>
                <a:cxn ang="0">
                  <a:pos x="240" y="912"/>
                </a:cxn>
                <a:cxn ang="0">
                  <a:pos x="276" y="897"/>
                </a:cxn>
                <a:cxn ang="0">
                  <a:pos x="314" y="880"/>
                </a:cxn>
                <a:cxn ang="0">
                  <a:pos x="355" y="861"/>
                </a:cxn>
                <a:cxn ang="0">
                  <a:pos x="371" y="820"/>
                </a:cxn>
                <a:cxn ang="0">
                  <a:pos x="362" y="762"/>
                </a:cxn>
                <a:cxn ang="0">
                  <a:pos x="356" y="603"/>
                </a:cxn>
                <a:cxn ang="0">
                  <a:pos x="369" y="0"/>
                </a:cxn>
                <a:cxn ang="0">
                  <a:pos x="322" y="15"/>
                </a:cxn>
                <a:cxn ang="0">
                  <a:pos x="282" y="31"/>
                </a:cxn>
                <a:cxn ang="0">
                  <a:pos x="244" y="48"/>
                </a:cxn>
                <a:cxn ang="0">
                  <a:pos x="208" y="64"/>
                </a:cxn>
                <a:cxn ang="0">
                  <a:pos x="172" y="79"/>
                </a:cxn>
                <a:cxn ang="0">
                  <a:pos x="134" y="95"/>
                </a:cxn>
                <a:cxn ang="0">
                  <a:pos x="92" y="109"/>
                </a:cxn>
                <a:cxn ang="0">
                  <a:pos x="46" y="122"/>
                </a:cxn>
                <a:cxn ang="0">
                  <a:pos x="22" y="136"/>
                </a:cxn>
                <a:cxn ang="0">
                  <a:pos x="9" y="161"/>
                </a:cxn>
                <a:cxn ang="0">
                  <a:pos x="3" y="193"/>
                </a:cxn>
                <a:cxn ang="0">
                  <a:pos x="2" y="227"/>
                </a:cxn>
                <a:cxn ang="0">
                  <a:pos x="1" y="326"/>
                </a:cxn>
                <a:cxn ang="0">
                  <a:pos x="2" y="426"/>
                </a:cxn>
              </a:cxnLst>
              <a:rect l="0" t="0" r="r" b="b"/>
              <a:pathLst>
                <a:path w="399" h="957">
                  <a:moveTo>
                    <a:pt x="2" y="426"/>
                  </a:moveTo>
                  <a:lnTo>
                    <a:pt x="1" y="516"/>
                  </a:lnTo>
                  <a:lnTo>
                    <a:pt x="0" y="594"/>
                  </a:lnTo>
                  <a:lnTo>
                    <a:pt x="1" y="674"/>
                  </a:lnTo>
                  <a:lnTo>
                    <a:pt x="8" y="764"/>
                  </a:lnTo>
                  <a:lnTo>
                    <a:pt x="11" y="813"/>
                  </a:lnTo>
                  <a:lnTo>
                    <a:pt x="10" y="860"/>
                  </a:lnTo>
                  <a:lnTo>
                    <a:pt x="9" y="908"/>
                  </a:lnTo>
                  <a:lnTo>
                    <a:pt x="8" y="957"/>
                  </a:lnTo>
                  <a:lnTo>
                    <a:pt x="11" y="957"/>
                  </a:lnTo>
                  <a:lnTo>
                    <a:pt x="17" y="957"/>
                  </a:lnTo>
                  <a:lnTo>
                    <a:pt x="24" y="956"/>
                  </a:lnTo>
                  <a:lnTo>
                    <a:pt x="32" y="955"/>
                  </a:lnTo>
                  <a:lnTo>
                    <a:pt x="39" y="954"/>
                  </a:lnTo>
                  <a:lnTo>
                    <a:pt x="46" y="952"/>
                  </a:lnTo>
                  <a:lnTo>
                    <a:pt x="53" y="951"/>
                  </a:lnTo>
                  <a:lnTo>
                    <a:pt x="58" y="951"/>
                  </a:lnTo>
                  <a:lnTo>
                    <a:pt x="82" y="950"/>
                  </a:lnTo>
                  <a:lnTo>
                    <a:pt x="104" y="949"/>
                  </a:lnTo>
                  <a:lnTo>
                    <a:pt x="125" y="947"/>
                  </a:lnTo>
                  <a:lnTo>
                    <a:pt x="146" y="942"/>
                  </a:lnTo>
                  <a:lnTo>
                    <a:pt x="166" y="939"/>
                  </a:lnTo>
                  <a:lnTo>
                    <a:pt x="184" y="933"/>
                  </a:lnTo>
                  <a:lnTo>
                    <a:pt x="204" y="927"/>
                  </a:lnTo>
                  <a:lnTo>
                    <a:pt x="222" y="920"/>
                  </a:lnTo>
                  <a:lnTo>
                    <a:pt x="240" y="912"/>
                  </a:lnTo>
                  <a:lnTo>
                    <a:pt x="258" y="905"/>
                  </a:lnTo>
                  <a:lnTo>
                    <a:pt x="276" y="897"/>
                  </a:lnTo>
                  <a:lnTo>
                    <a:pt x="296" y="888"/>
                  </a:lnTo>
                  <a:lnTo>
                    <a:pt x="314" y="880"/>
                  </a:lnTo>
                  <a:lnTo>
                    <a:pt x="334" y="871"/>
                  </a:lnTo>
                  <a:lnTo>
                    <a:pt x="355" y="861"/>
                  </a:lnTo>
                  <a:lnTo>
                    <a:pt x="377" y="852"/>
                  </a:lnTo>
                  <a:lnTo>
                    <a:pt x="371" y="820"/>
                  </a:lnTo>
                  <a:lnTo>
                    <a:pt x="366" y="791"/>
                  </a:lnTo>
                  <a:lnTo>
                    <a:pt x="362" y="762"/>
                  </a:lnTo>
                  <a:lnTo>
                    <a:pt x="356" y="730"/>
                  </a:lnTo>
                  <a:lnTo>
                    <a:pt x="356" y="603"/>
                  </a:lnTo>
                  <a:lnTo>
                    <a:pt x="399" y="515"/>
                  </a:lnTo>
                  <a:lnTo>
                    <a:pt x="369" y="0"/>
                  </a:lnTo>
                  <a:lnTo>
                    <a:pt x="346" y="8"/>
                  </a:lnTo>
                  <a:lnTo>
                    <a:pt x="322" y="15"/>
                  </a:lnTo>
                  <a:lnTo>
                    <a:pt x="302" y="23"/>
                  </a:lnTo>
                  <a:lnTo>
                    <a:pt x="282" y="31"/>
                  </a:lnTo>
                  <a:lnTo>
                    <a:pt x="263" y="39"/>
                  </a:lnTo>
                  <a:lnTo>
                    <a:pt x="244" y="48"/>
                  </a:lnTo>
                  <a:lnTo>
                    <a:pt x="226" y="56"/>
                  </a:lnTo>
                  <a:lnTo>
                    <a:pt x="208" y="64"/>
                  </a:lnTo>
                  <a:lnTo>
                    <a:pt x="190" y="72"/>
                  </a:lnTo>
                  <a:lnTo>
                    <a:pt x="172" y="79"/>
                  </a:lnTo>
                  <a:lnTo>
                    <a:pt x="153" y="87"/>
                  </a:lnTo>
                  <a:lnTo>
                    <a:pt x="134" y="95"/>
                  </a:lnTo>
                  <a:lnTo>
                    <a:pt x="114" y="102"/>
                  </a:lnTo>
                  <a:lnTo>
                    <a:pt x="92" y="109"/>
                  </a:lnTo>
                  <a:lnTo>
                    <a:pt x="70" y="116"/>
                  </a:lnTo>
                  <a:lnTo>
                    <a:pt x="46" y="122"/>
                  </a:lnTo>
                  <a:lnTo>
                    <a:pt x="32" y="128"/>
                  </a:lnTo>
                  <a:lnTo>
                    <a:pt x="22" y="136"/>
                  </a:lnTo>
                  <a:lnTo>
                    <a:pt x="14" y="147"/>
                  </a:lnTo>
                  <a:lnTo>
                    <a:pt x="9" y="161"/>
                  </a:lnTo>
                  <a:lnTo>
                    <a:pt x="6" y="177"/>
                  </a:lnTo>
                  <a:lnTo>
                    <a:pt x="3" y="193"/>
                  </a:lnTo>
                  <a:lnTo>
                    <a:pt x="2" y="211"/>
                  </a:lnTo>
                  <a:lnTo>
                    <a:pt x="2" y="227"/>
                  </a:lnTo>
                  <a:lnTo>
                    <a:pt x="1" y="280"/>
                  </a:lnTo>
                  <a:lnTo>
                    <a:pt x="1" y="326"/>
                  </a:lnTo>
                  <a:lnTo>
                    <a:pt x="2" y="373"/>
                  </a:lnTo>
                  <a:lnTo>
                    <a:pt x="2" y="426"/>
                  </a:lnTo>
                  <a:close/>
                </a:path>
              </a:pathLst>
            </a:custGeom>
            <a:solidFill>
              <a:srgbClr val="AD6B00"/>
            </a:solidFill>
            <a:ln w="9525">
              <a:noFill/>
              <a:round/>
              <a:headEnd/>
              <a:tailEnd/>
            </a:ln>
          </p:spPr>
          <p:txBody>
            <a:bodyPr/>
            <a:lstStyle/>
            <a:p>
              <a:pPr>
                <a:defRPr/>
              </a:pPr>
              <a:endParaRPr lang="en-US" dirty="0">
                <a:latin typeface="Arial" panose="020B0604020202020204" pitchFamily="34" charset="0"/>
              </a:endParaRPr>
            </a:p>
          </p:txBody>
        </p:sp>
        <p:sp>
          <p:nvSpPr>
            <p:cNvPr id="18" name="Freeform 14">
              <a:extLst>
                <a:ext uri="{FF2B5EF4-FFF2-40B4-BE49-F238E27FC236}">
                  <a16:creationId xmlns:a16="http://schemas.microsoft.com/office/drawing/2014/main" id="{F970AD03-B2AB-40B8-BA15-839A70759644}"/>
                </a:ext>
              </a:extLst>
            </p:cNvPr>
            <p:cNvSpPr>
              <a:spLocks/>
            </p:cNvSpPr>
            <p:nvPr/>
          </p:nvSpPr>
          <p:spPr bwMode="auto">
            <a:xfrm>
              <a:off x="4573" y="1373"/>
              <a:ext cx="447" cy="201"/>
            </a:xfrm>
            <a:custGeom>
              <a:avLst/>
              <a:gdLst/>
              <a:ahLst/>
              <a:cxnLst>
                <a:cxn ang="0">
                  <a:pos x="16" y="172"/>
                </a:cxn>
                <a:cxn ang="0">
                  <a:pos x="48" y="164"/>
                </a:cxn>
                <a:cxn ang="0">
                  <a:pos x="76" y="155"/>
                </a:cxn>
                <a:cxn ang="0">
                  <a:pos x="105" y="145"/>
                </a:cxn>
                <a:cxn ang="0">
                  <a:pos x="132" y="135"/>
                </a:cxn>
                <a:cxn ang="0">
                  <a:pos x="159" y="123"/>
                </a:cxn>
                <a:cxn ang="0">
                  <a:pos x="187" y="112"/>
                </a:cxn>
                <a:cxn ang="0">
                  <a:pos x="217" y="100"/>
                </a:cxn>
                <a:cxn ang="0">
                  <a:pos x="251" y="87"/>
                </a:cxn>
                <a:cxn ang="0">
                  <a:pos x="285" y="77"/>
                </a:cxn>
                <a:cxn ang="0">
                  <a:pos x="316" y="69"/>
                </a:cxn>
                <a:cxn ang="0">
                  <a:pos x="348" y="55"/>
                </a:cxn>
                <a:cxn ang="0">
                  <a:pos x="372" y="37"/>
                </a:cxn>
                <a:cxn ang="0">
                  <a:pos x="386" y="23"/>
                </a:cxn>
                <a:cxn ang="0">
                  <a:pos x="400" y="9"/>
                </a:cxn>
                <a:cxn ang="0">
                  <a:pos x="415" y="1"/>
                </a:cxn>
                <a:cxn ang="0">
                  <a:pos x="443" y="2"/>
                </a:cxn>
                <a:cxn ang="0">
                  <a:pos x="472" y="17"/>
                </a:cxn>
                <a:cxn ang="0">
                  <a:pos x="495" y="39"/>
                </a:cxn>
                <a:cxn ang="0">
                  <a:pos x="521" y="62"/>
                </a:cxn>
                <a:cxn ang="0">
                  <a:pos x="560" y="83"/>
                </a:cxn>
                <a:cxn ang="0">
                  <a:pos x="606" y="105"/>
                </a:cxn>
                <a:cxn ang="0">
                  <a:pos x="649" y="126"/>
                </a:cxn>
                <a:cxn ang="0">
                  <a:pos x="690" y="144"/>
                </a:cxn>
                <a:cxn ang="0">
                  <a:pos x="732" y="160"/>
                </a:cxn>
                <a:cxn ang="0">
                  <a:pos x="775" y="173"/>
                </a:cxn>
                <a:cxn ang="0">
                  <a:pos x="819" y="182"/>
                </a:cxn>
                <a:cxn ang="0">
                  <a:pos x="869" y="187"/>
                </a:cxn>
                <a:cxn ang="0">
                  <a:pos x="879" y="202"/>
                </a:cxn>
                <a:cxn ang="0">
                  <a:pos x="845" y="221"/>
                </a:cxn>
                <a:cxn ang="0">
                  <a:pos x="810" y="235"/>
                </a:cxn>
                <a:cxn ang="0">
                  <a:pos x="772" y="249"/>
                </a:cxn>
                <a:cxn ang="0">
                  <a:pos x="730" y="270"/>
                </a:cxn>
                <a:cxn ang="0">
                  <a:pos x="689" y="294"/>
                </a:cxn>
                <a:cxn ang="0">
                  <a:pos x="651" y="318"/>
                </a:cxn>
                <a:cxn ang="0">
                  <a:pos x="616" y="342"/>
                </a:cxn>
                <a:cxn ang="0">
                  <a:pos x="580" y="363"/>
                </a:cxn>
                <a:cxn ang="0">
                  <a:pos x="543" y="381"/>
                </a:cxn>
                <a:cxn ang="0">
                  <a:pos x="503" y="394"/>
                </a:cxn>
                <a:cxn ang="0">
                  <a:pos x="458" y="401"/>
                </a:cxn>
                <a:cxn ang="0">
                  <a:pos x="410" y="401"/>
                </a:cxn>
                <a:cxn ang="0">
                  <a:pos x="371" y="393"/>
                </a:cxn>
                <a:cxn ang="0">
                  <a:pos x="336" y="378"/>
                </a:cxn>
                <a:cxn ang="0">
                  <a:pos x="298" y="362"/>
                </a:cxn>
                <a:cxn ang="0">
                  <a:pos x="256" y="345"/>
                </a:cxn>
                <a:cxn ang="0">
                  <a:pos x="217" y="327"/>
                </a:cxn>
                <a:cxn ang="0">
                  <a:pos x="180" y="310"/>
                </a:cxn>
                <a:cxn ang="0">
                  <a:pos x="144" y="290"/>
                </a:cxn>
                <a:cxn ang="0">
                  <a:pos x="111" y="270"/>
                </a:cxn>
                <a:cxn ang="0">
                  <a:pos x="78" y="247"/>
                </a:cxn>
                <a:cxn ang="0">
                  <a:pos x="46" y="221"/>
                </a:cxn>
                <a:cxn ang="0">
                  <a:pos x="15" y="193"/>
                </a:cxn>
              </a:cxnLst>
              <a:rect l="0" t="0" r="r" b="b"/>
              <a:pathLst>
                <a:path w="895" h="402">
                  <a:moveTo>
                    <a:pt x="0" y="176"/>
                  </a:moveTo>
                  <a:lnTo>
                    <a:pt x="16" y="172"/>
                  </a:lnTo>
                  <a:lnTo>
                    <a:pt x="33" y="168"/>
                  </a:lnTo>
                  <a:lnTo>
                    <a:pt x="48" y="164"/>
                  </a:lnTo>
                  <a:lnTo>
                    <a:pt x="63" y="159"/>
                  </a:lnTo>
                  <a:lnTo>
                    <a:pt x="76" y="155"/>
                  </a:lnTo>
                  <a:lnTo>
                    <a:pt x="91" y="150"/>
                  </a:lnTo>
                  <a:lnTo>
                    <a:pt x="105" y="145"/>
                  </a:lnTo>
                  <a:lnTo>
                    <a:pt x="118" y="140"/>
                  </a:lnTo>
                  <a:lnTo>
                    <a:pt x="132" y="135"/>
                  </a:lnTo>
                  <a:lnTo>
                    <a:pt x="146" y="129"/>
                  </a:lnTo>
                  <a:lnTo>
                    <a:pt x="159" y="123"/>
                  </a:lnTo>
                  <a:lnTo>
                    <a:pt x="173" y="118"/>
                  </a:lnTo>
                  <a:lnTo>
                    <a:pt x="187" y="112"/>
                  </a:lnTo>
                  <a:lnTo>
                    <a:pt x="202" y="106"/>
                  </a:lnTo>
                  <a:lnTo>
                    <a:pt x="217" y="100"/>
                  </a:lnTo>
                  <a:lnTo>
                    <a:pt x="232" y="93"/>
                  </a:lnTo>
                  <a:lnTo>
                    <a:pt x="251" y="87"/>
                  </a:lnTo>
                  <a:lnTo>
                    <a:pt x="269" y="82"/>
                  </a:lnTo>
                  <a:lnTo>
                    <a:pt x="285" y="77"/>
                  </a:lnTo>
                  <a:lnTo>
                    <a:pt x="301" y="74"/>
                  </a:lnTo>
                  <a:lnTo>
                    <a:pt x="316" y="69"/>
                  </a:lnTo>
                  <a:lnTo>
                    <a:pt x="332" y="64"/>
                  </a:lnTo>
                  <a:lnTo>
                    <a:pt x="348" y="55"/>
                  </a:lnTo>
                  <a:lnTo>
                    <a:pt x="364" y="44"/>
                  </a:lnTo>
                  <a:lnTo>
                    <a:pt x="372" y="37"/>
                  </a:lnTo>
                  <a:lnTo>
                    <a:pt x="379" y="30"/>
                  </a:lnTo>
                  <a:lnTo>
                    <a:pt x="386" y="23"/>
                  </a:lnTo>
                  <a:lnTo>
                    <a:pt x="393" y="16"/>
                  </a:lnTo>
                  <a:lnTo>
                    <a:pt x="400" y="9"/>
                  </a:lnTo>
                  <a:lnTo>
                    <a:pt x="407" y="5"/>
                  </a:lnTo>
                  <a:lnTo>
                    <a:pt x="415" y="1"/>
                  </a:lnTo>
                  <a:lnTo>
                    <a:pt x="425" y="0"/>
                  </a:lnTo>
                  <a:lnTo>
                    <a:pt x="443" y="2"/>
                  </a:lnTo>
                  <a:lnTo>
                    <a:pt x="459" y="8"/>
                  </a:lnTo>
                  <a:lnTo>
                    <a:pt x="472" y="17"/>
                  </a:lnTo>
                  <a:lnTo>
                    <a:pt x="483" y="28"/>
                  </a:lnTo>
                  <a:lnTo>
                    <a:pt x="495" y="39"/>
                  </a:lnTo>
                  <a:lnTo>
                    <a:pt x="507" y="52"/>
                  </a:lnTo>
                  <a:lnTo>
                    <a:pt x="521" y="62"/>
                  </a:lnTo>
                  <a:lnTo>
                    <a:pt x="536" y="72"/>
                  </a:lnTo>
                  <a:lnTo>
                    <a:pt x="560" y="83"/>
                  </a:lnTo>
                  <a:lnTo>
                    <a:pt x="583" y="95"/>
                  </a:lnTo>
                  <a:lnTo>
                    <a:pt x="606" y="105"/>
                  </a:lnTo>
                  <a:lnTo>
                    <a:pt x="627" y="115"/>
                  </a:lnTo>
                  <a:lnTo>
                    <a:pt x="649" y="126"/>
                  </a:lnTo>
                  <a:lnTo>
                    <a:pt x="670" y="135"/>
                  </a:lnTo>
                  <a:lnTo>
                    <a:pt x="690" y="144"/>
                  </a:lnTo>
                  <a:lnTo>
                    <a:pt x="711" y="152"/>
                  </a:lnTo>
                  <a:lnTo>
                    <a:pt x="732" y="160"/>
                  </a:lnTo>
                  <a:lnTo>
                    <a:pt x="753" y="167"/>
                  </a:lnTo>
                  <a:lnTo>
                    <a:pt x="775" y="173"/>
                  </a:lnTo>
                  <a:lnTo>
                    <a:pt x="796" y="179"/>
                  </a:lnTo>
                  <a:lnTo>
                    <a:pt x="819" y="182"/>
                  </a:lnTo>
                  <a:lnTo>
                    <a:pt x="844" y="186"/>
                  </a:lnTo>
                  <a:lnTo>
                    <a:pt x="869" y="187"/>
                  </a:lnTo>
                  <a:lnTo>
                    <a:pt x="895" y="188"/>
                  </a:lnTo>
                  <a:lnTo>
                    <a:pt x="879" y="202"/>
                  </a:lnTo>
                  <a:lnTo>
                    <a:pt x="862" y="213"/>
                  </a:lnTo>
                  <a:lnTo>
                    <a:pt x="845" y="221"/>
                  </a:lnTo>
                  <a:lnTo>
                    <a:pt x="828" y="228"/>
                  </a:lnTo>
                  <a:lnTo>
                    <a:pt x="810" y="235"/>
                  </a:lnTo>
                  <a:lnTo>
                    <a:pt x="791" y="242"/>
                  </a:lnTo>
                  <a:lnTo>
                    <a:pt x="772" y="249"/>
                  </a:lnTo>
                  <a:lnTo>
                    <a:pt x="751" y="258"/>
                  </a:lnTo>
                  <a:lnTo>
                    <a:pt x="730" y="270"/>
                  </a:lnTo>
                  <a:lnTo>
                    <a:pt x="709" y="282"/>
                  </a:lnTo>
                  <a:lnTo>
                    <a:pt x="689" y="294"/>
                  </a:lnTo>
                  <a:lnTo>
                    <a:pt x="670" y="307"/>
                  </a:lnTo>
                  <a:lnTo>
                    <a:pt x="651" y="318"/>
                  </a:lnTo>
                  <a:lnTo>
                    <a:pt x="634" y="331"/>
                  </a:lnTo>
                  <a:lnTo>
                    <a:pt x="616" y="342"/>
                  </a:lnTo>
                  <a:lnTo>
                    <a:pt x="598" y="353"/>
                  </a:lnTo>
                  <a:lnTo>
                    <a:pt x="580" y="363"/>
                  </a:lnTo>
                  <a:lnTo>
                    <a:pt x="561" y="372"/>
                  </a:lnTo>
                  <a:lnTo>
                    <a:pt x="543" y="381"/>
                  </a:lnTo>
                  <a:lnTo>
                    <a:pt x="523" y="388"/>
                  </a:lnTo>
                  <a:lnTo>
                    <a:pt x="503" y="394"/>
                  </a:lnTo>
                  <a:lnTo>
                    <a:pt x="481" y="399"/>
                  </a:lnTo>
                  <a:lnTo>
                    <a:pt x="458" y="401"/>
                  </a:lnTo>
                  <a:lnTo>
                    <a:pt x="434" y="402"/>
                  </a:lnTo>
                  <a:lnTo>
                    <a:pt x="410" y="401"/>
                  </a:lnTo>
                  <a:lnTo>
                    <a:pt x="391" y="398"/>
                  </a:lnTo>
                  <a:lnTo>
                    <a:pt x="371" y="393"/>
                  </a:lnTo>
                  <a:lnTo>
                    <a:pt x="353" y="386"/>
                  </a:lnTo>
                  <a:lnTo>
                    <a:pt x="336" y="378"/>
                  </a:lnTo>
                  <a:lnTo>
                    <a:pt x="317" y="370"/>
                  </a:lnTo>
                  <a:lnTo>
                    <a:pt x="298" y="362"/>
                  </a:lnTo>
                  <a:lnTo>
                    <a:pt x="277" y="353"/>
                  </a:lnTo>
                  <a:lnTo>
                    <a:pt x="256" y="345"/>
                  </a:lnTo>
                  <a:lnTo>
                    <a:pt x="237" y="335"/>
                  </a:lnTo>
                  <a:lnTo>
                    <a:pt x="217" y="327"/>
                  </a:lnTo>
                  <a:lnTo>
                    <a:pt x="198" y="318"/>
                  </a:lnTo>
                  <a:lnTo>
                    <a:pt x="180" y="310"/>
                  </a:lnTo>
                  <a:lnTo>
                    <a:pt x="163" y="300"/>
                  </a:lnTo>
                  <a:lnTo>
                    <a:pt x="144" y="290"/>
                  </a:lnTo>
                  <a:lnTo>
                    <a:pt x="127" y="280"/>
                  </a:lnTo>
                  <a:lnTo>
                    <a:pt x="111" y="270"/>
                  </a:lnTo>
                  <a:lnTo>
                    <a:pt x="94" y="259"/>
                  </a:lnTo>
                  <a:lnTo>
                    <a:pt x="78" y="247"/>
                  </a:lnTo>
                  <a:lnTo>
                    <a:pt x="61" y="234"/>
                  </a:lnTo>
                  <a:lnTo>
                    <a:pt x="46" y="221"/>
                  </a:lnTo>
                  <a:lnTo>
                    <a:pt x="30" y="208"/>
                  </a:lnTo>
                  <a:lnTo>
                    <a:pt x="15" y="193"/>
                  </a:lnTo>
                  <a:lnTo>
                    <a:pt x="0" y="176"/>
                  </a:lnTo>
                  <a:close/>
                </a:path>
              </a:pathLst>
            </a:custGeom>
            <a:solidFill>
              <a:srgbClr val="91A8FF"/>
            </a:solidFill>
            <a:ln w="9525">
              <a:noFill/>
              <a:round/>
              <a:headEnd/>
              <a:tailEnd/>
            </a:ln>
          </p:spPr>
          <p:txBody>
            <a:bodyPr/>
            <a:lstStyle/>
            <a:p>
              <a:pPr>
                <a:defRPr/>
              </a:pPr>
              <a:endParaRPr lang="en-US" dirty="0">
                <a:latin typeface="Arial" panose="020B0604020202020204" pitchFamily="34" charset="0"/>
              </a:endParaRPr>
            </a:p>
          </p:txBody>
        </p:sp>
        <p:sp>
          <p:nvSpPr>
            <p:cNvPr id="19" name="Freeform 15">
              <a:extLst>
                <a:ext uri="{FF2B5EF4-FFF2-40B4-BE49-F238E27FC236}">
                  <a16:creationId xmlns:a16="http://schemas.microsoft.com/office/drawing/2014/main" id="{280F6D0E-27A5-4D69-95A9-31B7BC790617}"/>
                </a:ext>
              </a:extLst>
            </p:cNvPr>
            <p:cNvSpPr>
              <a:spLocks/>
            </p:cNvSpPr>
            <p:nvPr/>
          </p:nvSpPr>
          <p:spPr bwMode="auto">
            <a:xfrm>
              <a:off x="4758" y="1096"/>
              <a:ext cx="259" cy="376"/>
            </a:xfrm>
            <a:custGeom>
              <a:avLst/>
              <a:gdLst/>
              <a:ahLst/>
              <a:cxnLst>
                <a:cxn ang="0">
                  <a:pos x="516" y="724"/>
                </a:cxn>
                <a:cxn ang="0">
                  <a:pos x="520" y="703"/>
                </a:cxn>
                <a:cxn ang="0">
                  <a:pos x="519" y="625"/>
                </a:cxn>
                <a:cxn ang="0">
                  <a:pos x="513" y="506"/>
                </a:cxn>
                <a:cxn ang="0">
                  <a:pos x="502" y="395"/>
                </a:cxn>
                <a:cxn ang="0">
                  <a:pos x="490" y="277"/>
                </a:cxn>
                <a:cxn ang="0">
                  <a:pos x="477" y="180"/>
                </a:cxn>
                <a:cxn ang="0">
                  <a:pos x="461" y="129"/>
                </a:cxn>
                <a:cxn ang="0">
                  <a:pos x="445" y="81"/>
                </a:cxn>
                <a:cxn ang="0">
                  <a:pos x="433" y="30"/>
                </a:cxn>
                <a:cxn ang="0">
                  <a:pos x="424" y="9"/>
                </a:cxn>
                <a:cxn ang="0">
                  <a:pos x="413" y="28"/>
                </a:cxn>
                <a:cxn ang="0">
                  <a:pos x="401" y="45"/>
                </a:cxn>
                <a:cxn ang="0">
                  <a:pos x="386" y="59"/>
                </a:cxn>
                <a:cxn ang="0">
                  <a:pos x="362" y="74"/>
                </a:cxn>
                <a:cxn ang="0">
                  <a:pos x="330" y="85"/>
                </a:cxn>
                <a:cxn ang="0">
                  <a:pos x="300" y="96"/>
                </a:cxn>
                <a:cxn ang="0">
                  <a:pos x="275" y="113"/>
                </a:cxn>
                <a:cxn ang="0">
                  <a:pos x="248" y="164"/>
                </a:cxn>
                <a:cxn ang="0">
                  <a:pos x="214" y="228"/>
                </a:cxn>
                <a:cxn ang="0">
                  <a:pos x="181" y="289"/>
                </a:cxn>
                <a:cxn ang="0">
                  <a:pos x="144" y="353"/>
                </a:cxn>
                <a:cxn ang="0">
                  <a:pos x="102" y="417"/>
                </a:cxn>
                <a:cxn ang="0">
                  <a:pos x="59" y="471"/>
                </a:cxn>
                <a:cxn ang="0">
                  <a:pos x="24" y="523"/>
                </a:cxn>
                <a:cxn ang="0">
                  <a:pos x="4" y="583"/>
                </a:cxn>
                <a:cxn ang="0">
                  <a:pos x="2" y="633"/>
                </a:cxn>
                <a:cxn ang="0">
                  <a:pos x="14" y="656"/>
                </a:cxn>
                <a:cxn ang="0">
                  <a:pos x="36" y="671"/>
                </a:cxn>
                <a:cxn ang="0">
                  <a:pos x="64" y="679"/>
                </a:cxn>
                <a:cxn ang="0">
                  <a:pos x="99" y="676"/>
                </a:cxn>
                <a:cxn ang="0">
                  <a:pos x="128" y="650"/>
                </a:cxn>
                <a:cxn ang="0">
                  <a:pos x="145" y="607"/>
                </a:cxn>
                <a:cxn ang="0">
                  <a:pos x="165" y="562"/>
                </a:cxn>
                <a:cxn ang="0">
                  <a:pos x="195" y="521"/>
                </a:cxn>
                <a:cxn ang="0">
                  <a:pos x="225" y="483"/>
                </a:cxn>
                <a:cxn ang="0">
                  <a:pos x="256" y="451"/>
                </a:cxn>
                <a:cxn ang="0">
                  <a:pos x="290" y="416"/>
                </a:cxn>
                <a:cxn ang="0">
                  <a:pos x="320" y="410"/>
                </a:cxn>
                <a:cxn ang="0">
                  <a:pos x="335" y="436"/>
                </a:cxn>
                <a:cxn ang="0">
                  <a:pos x="342" y="463"/>
                </a:cxn>
                <a:cxn ang="0">
                  <a:pos x="349" y="492"/>
                </a:cxn>
                <a:cxn ang="0">
                  <a:pos x="349" y="696"/>
                </a:cxn>
                <a:cxn ang="0">
                  <a:pos x="370" y="736"/>
                </a:cxn>
                <a:cxn ang="0">
                  <a:pos x="409" y="751"/>
                </a:cxn>
                <a:cxn ang="0">
                  <a:pos x="460" y="749"/>
                </a:cxn>
                <a:cxn ang="0">
                  <a:pos x="514" y="735"/>
                </a:cxn>
              </a:cxnLst>
              <a:rect l="0" t="0" r="r" b="b"/>
              <a:pathLst>
                <a:path w="520" h="752">
                  <a:moveTo>
                    <a:pt x="514" y="735"/>
                  </a:moveTo>
                  <a:lnTo>
                    <a:pt x="516" y="724"/>
                  </a:lnTo>
                  <a:lnTo>
                    <a:pt x="519" y="713"/>
                  </a:lnTo>
                  <a:lnTo>
                    <a:pt x="520" y="703"/>
                  </a:lnTo>
                  <a:lnTo>
                    <a:pt x="520" y="691"/>
                  </a:lnTo>
                  <a:lnTo>
                    <a:pt x="519" y="625"/>
                  </a:lnTo>
                  <a:lnTo>
                    <a:pt x="516" y="562"/>
                  </a:lnTo>
                  <a:lnTo>
                    <a:pt x="513" y="506"/>
                  </a:lnTo>
                  <a:lnTo>
                    <a:pt x="508" y="451"/>
                  </a:lnTo>
                  <a:lnTo>
                    <a:pt x="502" y="395"/>
                  </a:lnTo>
                  <a:lnTo>
                    <a:pt x="497" y="338"/>
                  </a:lnTo>
                  <a:lnTo>
                    <a:pt x="490" y="277"/>
                  </a:lnTo>
                  <a:lnTo>
                    <a:pt x="482" y="210"/>
                  </a:lnTo>
                  <a:lnTo>
                    <a:pt x="477" y="180"/>
                  </a:lnTo>
                  <a:lnTo>
                    <a:pt x="469" y="153"/>
                  </a:lnTo>
                  <a:lnTo>
                    <a:pt x="461" y="129"/>
                  </a:lnTo>
                  <a:lnTo>
                    <a:pt x="453" y="105"/>
                  </a:lnTo>
                  <a:lnTo>
                    <a:pt x="445" y="81"/>
                  </a:lnTo>
                  <a:lnTo>
                    <a:pt x="438" y="57"/>
                  </a:lnTo>
                  <a:lnTo>
                    <a:pt x="433" y="30"/>
                  </a:lnTo>
                  <a:lnTo>
                    <a:pt x="431" y="0"/>
                  </a:lnTo>
                  <a:lnTo>
                    <a:pt x="424" y="9"/>
                  </a:lnTo>
                  <a:lnTo>
                    <a:pt x="418" y="19"/>
                  </a:lnTo>
                  <a:lnTo>
                    <a:pt x="413" y="28"/>
                  </a:lnTo>
                  <a:lnTo>
                    <a:pt x="407" y="36"/>
                  </a:lnTo>
                  <a:lnTo>
                    <a:pt x="401" y="45"/>
                  </a:lnTo>
                  <a:lnTo>
                    <a:pt x="394" y="52"/>
                  </a:lnTo>
                  <a:lnTo>
                    <a:pt x="386" y="59"/>
                  </a:lnTo>
                  <a:lnTo>
                    <a:pt x="377" y="66"/>
                  </a:lnTo>
                  <a:lnTo>
                    <a:pt x="362" y="74"/>
                  </a:lnTo>
                  <a:lnTo>
                    <a:pt x="346" y="80"/>
                  </a:lnTo>
                  <a:lnTo>
                    <a:pt x="330" y="85"/>
                  </a:lnTo>
                  <a:lnTo>
                    <a:pt x="315" y="90"/>
                  </a:lnTo>
                  <a:lnTo>
                    <a:pt x="300" y="96"/>
                  </a:lnTo>
                  <a:lnTo>
                    <a:pt x="287" y="103"/>
                  </a:lnTo>
                  <a:lnTo>
                    <a:pt x="275" y="113"/>
                  </a:lnTo>
                  <a:lnTo>
                    <a:pt x="266" y="127"/>
                  </a:lnTo>
                  <a:lnTo>
                    <a:pt x="248" y="164"/>
                  </a:lnTo>
                  <a:lnTo>
                    <a:pt x="231" y="197"/>
                  </a:lnTo>
                  <a:lnTo>
                    <a:pt x="214" y="228"/>
                  </a:lnTo>
                  <a:lnTo>
                    <a:pt x="198" y="259"/>
                  </a:lnTo>
                  <a:lnTo>
                    <a:pt x="181" y="289"/>
                  </a:lnTo>
                  <a:lnTo>
                    <a:pt x="164" y="320"/>
                  </a:lnTo>
                  <a:lnTo>
                    <a:pt x="144" y="353"/>
                  </a:lnTo>
                  <a:lnTo>
                    <a:pt x="122" y="387"/>
                  </a:lnTo>
                  <a:lnTo>
                    <a:pt x="102" y="417"/>
                  </a:lnTo>
                  <a:lnTo>
                    <a:pt x="80" y="445"/>
                  </a:lnTo>
                  <a:lnTo>
                    <a:pt x="59" y="471"/>
                  </a:lnTo>
                  <a:lnTo>
                    <a:pt x="40" y="497"/>
                  </a:lnTo>
                  <a:lnTo>
                    <a:pt x="24" y="523"/>
                  </a:lnTo>
                  <a:lnTo>
                    <a:pt x="12" y="551"/>
                  </a:lnTo>
                  <a:lnTo>
                    <a:pt x="4" y="583"/>
                  </a:lnTo>
                  <a:lnTo>
                    <a:pt x="0" y="619"/>
                  </a:lnTo>
                  <a:lnTo>
                    <a:pt x="2" y="633"/>
                  </a:lnTo>
                  <a:lnTo>
                    <a:pt x="7" y="645"/>
                  </a:lnTo>
                  <a:lnTo>
                    <a:pt x="14" y="656"/>
                  </a:lnTo>
                  <a:lnTo>
                    <a:pt x="24" y="664"/>
                  </a:lnTo>
                  <a:lnTo>
                    <a:pt x="36" y="671"/>
                  </a:lnTo>
                  <a:lnTo>
                    <a:pt x="50" y="675"/>
                  </a:lnTo>
                  <a:lnTo>
                    <a:pt x="64" y="679"/>
                  </a:lnTo>
                  <a:lnTo>
                    <a:pt x="77" y="680"/>
                  </a:lnTo>
                  <a:lnTo>
                    <a:pt x="99" y="676"/>
                  </a:lnTo>
                  <a:lnTo>
                    <a:pt x="115" y="665"/>
                  </a:lnTo>
                  <a:lnTo>
                    <a:pt x="128" y="650"/>
                  </a:lnTo>
                  <a:lnTo>
                    <a:pt x="137" y="629"/>
                  </a:lnTo>
                  <a:lnTo>
                    <a:pt x="145" y="607"/>
                  </a:lnTo>
                  <a:lnTo>
                    <a:pt x="155" y="584"/>
                  </a:lnTo>
                  <a:lnTo>
                    <a:pt x="165" y="562"/>
                  </a:lnTo>
                  <a:lnTo>
                    <a:pt x="178" y="542"/>
                  </a:lnTo>
                  <a:lnTo>
                    <a:pt x="195" y="521"/>
                  </a:lnTo>
                  <a:lnTo>
                    <a:pt x="210" y="501"/>
                  </a:lnTo>
                  <a:lnTo>
                    <a:pt x="225" y="483"/>
                  </a:lnTo>
                  <a:lnTo>
                    <a:pt x="241" y="467"/>
                  </a:lnTo>
                  <a:lnTo>
                    <a:pt x="256" y="451"/>
                  </a:lnTo>
                  <a:lnTo>
                    <a:pt x="272" y="433"/>
                  </a:lnTo>
                  <a:lnTo>
                    <a:pt x="290" y="416"/>
                  </a:lnTo>
                  <a:lnTo>
                    <a:pt x="310" y="398"/>
                  </a:lnTo>
                  <a:lnTo>
                    <a:pt x="320" y="410"/>
                  </a:lnTo>
                  <a:lnTo>
                    <a:pt x="328" y="423"/>
                  </a:lnTo>
                  <a:lnTo>
                    <a:pt x="335" y="436"/>
                  </a:lnTo>
                  <a:lnTo>
                    <a:pt x="339" y="449"/>
                  </a:lnTo>
                  <a:lnTo>
                    <a:pt x="342" y="463"/>
                  </a:lnTo>
                  <a:lnTo>
                    <a:pt x="346" y="477"/>
                  </a:lnTo>
                  <a:lnTo>
                    <a:pt x="349" y="492"/>
                  </a:lnTo>
                  <a:lnTo>
                    <a:pt x="354" y="508"/>
                  </a:lnTo>
                  <a:lnTo>
                    <a:pt x="349" y="696"/>
                  </a:lnTo>
                  <a:lnTo>
                    <a:pt x="356" y="720"/>
                  </a:lnTo>
                  <a:lnTo>
                    <a:pt x="370" y="736"/>
                  </a:lnTo>
                  <a:lnTo>
                    <a:pt x="387" y="747"/>
                  </a:lnTo>
                  <a:lnTo>
                    <a:pt x="409" y="751"/>
                  </a:lnTo>
                  <a:lnTo>
                    <a:pt x="433" y="752"/>
                  </a:lnTo>
                  <a:lnTo>
                    <a:pt x="460" y="749"/>
                  </a:lnTo>
                  <a:lnTo>
                    <a:pt x="486" y="743"/>
                  </a:lnTo>
                  <a:lnTo>
                    <a:pt x="514" y="735"/>
                  </a:lnTo>
                  <a:close/>
                </a:path>
              </a:pathLst>
            </a:custGeom>
            <a:solidFill>
              <a:srgbClr val="999999"/>
            </a:solidFill>
            <a:ln w="9525">
              <a:noFill/>
              <a:round/>
              <a:headEnd/>
              <a:tailEnd/>
            </a:ln>
          </p:spPr>
          <p:txBody>
            <a:bodyPr/>
            <a:lstStyle/>
            <a:p>
              <a:pPr>
                <a:defRPr/>
              </a:pPr>
              <a:endParaRPr lang="en-US" dirty="0">
                <a:latin typeface="Arial" panose="020B0604020202020204" pitchFamily="34" charset="0"/>
              </a:endParaRPr>
            </a:p>
          </p:txBody>
        </p:sp>
        <p:sp>
          <p:nvSpPr>
            <p:cNvPr id="20" name="Freeform 16">
              <a:extLst>
                <a:ext uri="{FF2B5EF4-FFF2-40B4-BE49-F238E27FC236}">
                  <a16:creationId xmlns:a16="http://schemas.microsoft.com/office/drawing/2014/main" id="{0C2E4032-74C6-4135-BCF3-027E3117F213}"/>
                </a:ext>
              </a:extLst>
            </p:cNvPr>
            <p:cNvSpPr>
              <a:spLocks/>
            </p:cNvSpPr>
            <p:nvPr/>
          </p:nvSpPr>
          <p:spPr bwMode="auto">
            <a:xfrm>
              <a:off x="4849" y="1483"/>
              <a:ext cx="179" cy="80"/>
            </a:xfrm>
            <a:custGeom>
              <a:avLst/>
              <a:gdLst/>
              <a:ahLst/>
              <a:cxnLst>
                <a:cxn ang="0">
                  <a:pos x="16" y="66"/>
                </a:cxn>
                <a:cxn ang="0">
                  <a:pos x="26" y="77"/>
                </a:cxn>
                <a:cxn ang="0">
                  <a:pos x="31" y="89"/>
                </a:cxn>
                <a:cxn ang="0">
                  <a:pos x="34" y="103"/>
                </a:cxn>
                <a:cxn ang="0">
                  <a:pos x="33" y="117"/>
                </a:cxn>
                <a:cxn ang="0">
                  <a:pos x="29" y="132"/>
                </a:cxn>
                <a:cxn ang="0">
                  <a:pos x="22" y="143"/>
                </a:cxn>
                <a:cxn ang="0">
                  <a:pos x="13" y="152"/>
                </a:cxn>
                <a:cxn ang="0">
                  <a:pos x="0" y="160"/>
                </a:cxn>
                <a:cxn ang="0">
                  <a:pos x="83" y="146"/>
                </a:cxn>
                <a:cxn ang="0">
                  <a:pos x="359" y="0"/>
                </a:cxn>
                <a:cxn ang="0">
                  <a:pos x="16" y="66"/>
                </a:cxn>
              </a:cxnLst>
              <a:rect l="0" t="0" r="r" b="b"/>
              <a:pathLst>
                <a:path w="359" h="160">
                  <a:moveTo>
                    <a:pt x="16" y="66"/>
                  </a:moveTo>
                  <a:lnTo>
                    <a:pt x="26" y="77"/>
                  </a:lnTo>
                  <a:lnTo>
                    <a:pt x="31" y="89"/>
                  </a:lnTo>
                  <a:lnTo>
                    <a:pt x="34" y="103"/>
                  </a:lnTo>
                  <a:lnTo>
                    <a:pt x="33" y="117"/>
                  </a:lnTo>
                  <a:lnTo>
                    <a:pt x="29" y="132"/>
                  </a:lnTo>
                  <a:lnTo>
                    <a:pt x="22" y="143"/>
                  </a:lnTo>
                  <a:lnTo>
                    <a:pt x="13" y="152"/>
                  </a:lnTo>
                  <a:lnTo>
                    <a:pt x="0" y="160"/>
                  </a:lnTo>
                  <a:lnTo>
                    <a:pt x="83" y="146"/>
                  </a:lnTo>
                  <a:lnTo>
                    <a:pt x="359" y="0"/>
                  </a:lnTo>
                  <a:lnTo>
                    <a:pt x="16" y="66"/>
                  </a:lnTo>
                  <a:close/>
                </a:path>
              </a:pathLst>
            </a:custGeom>
            <a:solidFill>
              <a:srgbClr val="7289E0"/>
            </a:solidFill>
            <a:ln w="9525">
              <a:noFill/>
              <a:round/>
              <a:headEnd/>
              <a:tailEnd/>
            </a:ln>
          </p:spPr>
          <p:txBody>
            <a:bodyPr/>
            <a:lstStyle/>
            <a:p>
              <a:pPr>
                <a:defRPr/>
              </a:pPr>
              <a:endParaRPr lang="en-US" dirty="0">
                <a:latin typeface="Arial" panose="020B0604020202020204" pitchFamily="34" charset="0"/>
              </a:endParaRPr>
            </a:p>
          </p:txBody>
        </p:sp>
        <p:sp>
          <p:nvSpPr>
            <p:cNvPr id="21" name="Freeform 17">
              <a:extLst>
                <a:ext uri="{FF2B5EF4-FFF2-40B4-BE49-F238E27FC236}">
                  <a16:creationId xmlns:a16="http://schemas.microsoft.com/office/drawing/2014/main" id="{683F6C54-39B6-4AAB-B9CF-CF29B9B01D65}"/>
                </a:ext>
              </a:extLst>
            </p:cNvPr>
            <p:cNvSpPr>
              <a:spLocks/>
            </p:cNvSpPr>
            <p:nvPr/>
          </p:nvSpPr>
          <p:spPr bwMode="auto">
            <a:xfrm>
              <a:off x="4967" y="1560"/>
              <a:ext cx="152" cy="417"/>
            </a:xfrm>
            <a:custGeom>
              <a:avLst/>
              <a:gdLst/>
              <a:ahLst/>
              <a:cxnLst>
                <a:cxn ang="0">
                  <a:pos x="0" y="65"/>
                </a:cxn>
                <a:cxn ang="0">
                  <a:pos x="4" y="56"/>
                </a:cxn>
                <a:cxn ang="0">
                  <a:pos x="7" y="48"/>
                </a:cxn>
                <a:cxn ang="0">
                  <a:pos x="12" y="40"/>
                </a:cxn>
                <a:cxn ang="0">
                  <a:pos x="16" y="33"/>
                </a:cxn>
                <a:cxn ang="0">
                  <a:pos x="22" y="27"/>
                </a:cxn>
                <a:cxn ang="0">
                  <a:pos x="29" y="23"/>
                </a:cxn>
                <a:cxn ang="0">
                  <a:pos x="36" y="17"/>
                </a:cxn>
                <a:cxn ang="0">
                  <a:pos x="44" y="12"/>
                </a:cxn>
                <a:cxn ang="0">
                  <a:pos x="53" y="8"/>
                </a:cxn>
                <a:cxn ang="0">
                  <a:pos x="63" y="4"/>
                </a:cxn>
                <a:cxn ang="0">
                  <a:pos x="71" y="2"/>
                </a:cxn>
                <a:cxn ang="0">
                  <a:pos x="80" y="0"/>
                </a:cxn>
                <a:cxn ang="0">
                  <a:pos x="88" y="0"/>
                </a:cxn>
                <a:cxn ang="0">
                  <a:pos x="97" y="0"/>
                </a:cxn>
                <a:cxn ang="0">
                  <a:pos x="106" y="2"/>
                </a:cxn>
                <a:cxn ang="0">
                  <a:pos x="117" y="4"/>
                </a:cxn>
                <a:cxn ang="0">
                  <a:pos x="306" y="816"/>
                </a:cxn>
                <a:cxn ang="0">
                  <a:pos x="300" y="820"/>
                </a:cxn>
                <a:cxn ang="0">
                  <a:pos x="293" y="823"/>
                </a:cxn>
                <a:cxn ang="0">
                  <a:pos x="287" y="827"/>
                </a:cxn>
                <a:cxn ang="0">
                  <a:pos x="281" y="828"/>
                </a:cxn>
                <a:cxn ang="0">
                  <a:pos x="276" y="830"/>
                </a:cxn>
                <a:cxn ang="0">
                  <a:pos x="270" y="831"/>
                </a:cxn>
                <a:cxn ang="0">
                  <a:pos x="263" y="833"/>
                </a:cxn>
                <a:cxn ang="0">
                  <a:pos x="256" y="834"/>
                </a:cxn>
                <a:cxn ang="0">
                  <a:pos x="249" y="834"/>
                </a:cxn>
                <a:cxn ang="0">
                  <a:pos x="242" y="834"/>
                </a:cxn>
                <a:cxn ang="0">
                  <a:pos x="237" y="834"/>
                </a:cxn>
                <a:cxn ang="0">
                  <a:pos x="231" y="834"/>
                </a:cxn>
                <a:cxn ang="0">
                  <a:pos x="224" y="833"/>
                </a:cxn>
                <a:cxn ang="0">
                  <a:pos x="218" y="831"/>
                </a:cxn>
                <a:cxn ang="0">
                  <a:pos x="212" y="829"/>
                </a:cxn>
                <a:cxn ang="0">
                  <a:pos x="205" y="827"/>
                </a:cxn>
                <a:cxn ang="0">
                  <a:pos x="0" y="65"/>
                </a:cxn>
              </a:cxnLst>
              <a:rect l="0" t="0" r="r" b="b"/>
              <a:pathLst>
                <a:path w="306" h="834">
                  <a:moveTo>
                    <a:pt x="0" y="65"/>
                  </a:moveTo>
                  <a:lnTo>
                    <a:pt x="4" y="56"/>
                  </a:lnTo>
                  <a:lnTo>
                    <a:pt x="7" y="48"/>
                  </a:lnTo>
                  <a:lnTo>
                    <a:pt x="12" y="40"/>
                  </a:lnTo>
                  <a:lnTo>
                    <a:pt x="16" y="33"/>
                  </a:lnTo>
                  <a:lnTo>
                    <a:pt x="22" y="27"/>
                  </a:lnTo>
                  <a:lnTo>
                    <a:pt x="29" y="23"/>
                  </a:lnTo>
                  <a:lnTo>
                    <a:pt x="36" y="17"/>
                  </a:lnTo>
                  <a:lnTo>
                    <a:pt x="44" y="12"/>
                  </a:lnTo>
                  <a:lnTo>
                    <a:pt x="53" y="8"/>
                  </a:lnTo>
                  <a:lnTo>
                    <a:pt x="63" y="4"/>
                  </a:lnTo>
                  <a:lnTo>
                    <a:pt x="71" y="2"/>
                  </a:lnTo>
                  <a:lnTo>
                    <a:pt x="80" y="0"/>
                  </a:lnTo>
                  <a:lnTo>
                    <a:pt x="88" y="0"/>
                  </a:lnTo>
                  <a:lnTo>
                    <a:pt x="97" y="0"/>
                  </a:lnTo>
                  <a:lnTo>
                    <a:pt x="106" y="2"/>
                  </a:lnTo>
                  <a:lnTo>
                    <a:pt x="117" y="4"/>
                  </a:lnTo>
                  <a:lnTo>
                    <a:pt x="306" y="816"/>
                  </a:lnTo>
                  <a:lnTo>
                    <a:pt x="300" y="820"/>
                  </a:lnTo>
                  <a:lnTo>
                    <a:pt x="293" y="823"/>
                  </a:lnTo>
                  <a:lnTo>
                    <a:pt x="287" y="827"/>
                  </a:lnTo>
                  <a:lnTo>
                    <a:pt x="281" y="828"/>
                  </a:lnTo>
                  <a:lnTo>
                    <a:pt x="276" y="830"/>
                  </a:lnTo>
                  <a:lnTo>
                    <a:pt x="270" y="831"/>
                  </a:lnTo>
                  <a:lnTo>
                    <a:pt x="263" y="833"/>
                  </a:lnTo>
                  <a:lnTo>
                    <a:pt x="256" y="834"/>
                  </a:lnTo>
                  <a:lnTo>
                    <a:pt x="249" y="834"/>
                  </a:lnTo>
                  <a:lnTo>
                    <a:pt x="242" y="834"/>
                  </a:lnTo>
                  <a:lnTo>
                    <a:pt x="237" y="834"/>
                  </a:lnTo>
                  <a:lnTo>
                    <a:pt x="231" y="834"/>
                  </a:lnTo>
                  <a:lnTo>
                    <a:pt x="224" y="833"/>
                  </a:lnTo>
                  <a:lnTo>
                    <a:pt x="218" y="831"/>
                  </a:lnTo>
                  <a:lnTo>
                    <a:pt x="212" y="829"/>
                  </a:lnTo>
                  <a:lnTo>
                    <a:pt x="205" y="827"/>
                  </a:lnTo>
                  <a:lnTo>
                    <a:pt x="0" y="65"/>
                  </a:lnTo>
                  <a:close/>
                </a:path>
              </a:pathLst>
            </a:custGeom>
            <a:solidFill>
              <a:srgbClr val="7289E0"/>
            </a:solidFill>
            <a:ln w="9525">
              <a:noFill/>
              <a:round/>
              <a:headEnd/>
              <a:tailEnd/>
            </a:ln>
          </p:spPr>
          <p:txBody>
            <a:bodyPr/>
            <a:lstStyle/>
            <a:p>
              <a:pPr>
                <a:defRPr/>
              </a:pPr>
              <a:endParaRPr lang="en-US" dirty="0">
                <a:latin typeface="Arial" panose="020B0604020202020204" pitchFamily="34" charset="0"/>
              </a:endParaRPr>
            </a:p>
          </p:txBody>
        </p:sp>
        <p:sp>
          <p:nvSpPr>
            <p:cNvPr id="22" name="Freeform 18">
              <a:extLst>
                <a:ext uri="{FF2B5EF4-FFF2-40B4-BE49-F238E27FC236}">
                  <a16:creationId xmlns:a16="http://schemas.microsoft.com/office/drawing/2014/main" id="{FB56A934-C3F6-48BC-BC3D-9296C3281FC1}"/>
                </a:ext>
              </a:extLst>
            </p:cNvPr>
            <p:cNvSpPr>
              <a:spLocks/>
            </p:cNvSpPr>
            <p:nvPr/>
          </p:nvSpPr>
          <p:spPr bwMode="auto">
            <a:xfrm>
              <a:off x="4916" y="1633"/>
              <a:ext cx="251" cy="369"/>
            </a:xfrm>
            <a:custGeom>
              <a:avLst/>
              <a:gdLst/>
              <a:ahLst/>
              <a:cxnLst>
                <a:cxn ang="0">
                  <a:pos x="77" y="0"/>
                </a:cxn>
                <a:cxn ang="0">
                  <a:pos x="138" y="39"/>
                </a:cxn>
                <a:cxn ang="0">
                  <a:pos x="500" y="652"/>
                </a:cxn>
                <a:cxn ang="0">
                  <a:pos x="501" y="665"/>
                </a:cxn>
                <a:cxn ang="0">
                  <a:pos x="501" y="676"/>
                </a:cxn>
                <a:cxn ang="0">
                  <a:pos x="499" y="688"/>
                </a:cxn>
                <a:cxn ang="0">
                  <a:pos x="495" y="697"/>
                </a:cxn>
                <a:cxn ang="0">
                  <a:pos x="490" y="707"/>
                </a:cxn>
                <a:cxn ang="0">
                  <a:pos x="483" y="715"/>
                </a:cxn>
                <a:cxn ang="0">
                  <a:pos x="473" y="723"/>
                </a:cxn>
                <a:cxn ang="0">
                  <a:pos x="463" y="729"/>
                </a:cxn>
                <a:cxn ang="0">
                  <a:pos x="453" y="734"/>
                </a:cxn>
                <a:cxn ang="0">
                  <a:pos x="442" y="737"/>
                </a:cxn>
                <a:cxn ang="0">
                  <a:pos x="432" y="738"/>
                </a:cxn>
                <a:cxn ang="0">
                  <a:pos x="422" y="738"/>
                </a:cxn>
                <a:cxn ang="0">
                  <a:pos x="412" y="737"/>
                </a:cxn>
                <a:cxn ang="0">
                  <a:pos x="402" y="734"/>
                </a:cxn>
                <a:cxn ang="0">
                  <a:pos x="393" y="729"/>
                </a:cxn>
                <a:cxn ang="0">
                  <a:pos x="384" y="722"/>
                </a:cxn>
                <a:cxn ang="0">
                  <a:pos x="0" y="74"/>
                </a:cxn>
                <a:cxn ang="0">
                  <a:pos x="5" y="57"/>
                </a:cxn>
                <a:cxn ang="0">
                  <a:pos x="10" y="44"/>
                </a:cxn>
                <a:cxn ang="0">
                  <a:pos x="20" y="31"/>
                </a:cxn>
                <a:cxn ang="0">
                  <a:pos x="32" y="19"/>
                </a:cxn>
                <a:cxn ang="0">
                  <a:pos x="37" y="15"/>
                </a:cxn>
                <a:cxn ang="0">
                  <a:pos x="43" y="11"/>
                </a:cxn>
                <a:cxn ang="0">
                  <a:pos x="47" y="8"/>
                </a:cxn>
                <a:cxn ang="0">
                  <a:pos x="53" y="6"/>
                </a:cxn>
                <a:cxn ang="0">
                  <a:pos x="58" y="3"/>
                </a:cxn>
                <a:cxn ang="0">
                  <a:pos x="63" y="2"/>
                </a:cxn>
                <a:cxn ang="0">
                  <a:pos x="70" y="1"/>
                </a:cxn>
                <a:cxn ang="0">
                  <a:pos x="77" y="0"/>
                </a:cxn>
              </a:cxnLst>
              <a:rect l="0" t="0" r="r" b="b"/>
              <a:pathLst>
                <a:path w="501" h="738">
                  <a:moveTo>
                    <a:pt x="77" y="0"/>
                  </a:moveTo>
                  <a:lnTo>
                    <a:pt x="138" y="39"/>
                  </a:lnTo>
                  <a:lnTo>
                    <a:pt x="500" y="652"/>
                  </a:lnTo>
                  <a:lnTo>
                    <a:pt x="501" y="665"/>
                  </a:lnTo>
                  <a:lnTo>
                    <a:pt x="501" y="676"/>
                  </a:lnTo>
                  <a:lnTo>
                    <a:pt x="499" y="688"/>
                  </a:lnTo>
                  <a:lnTo>
                    <a:pt x="495" y="697"/>
                  </a:lnTo>
                  <a:lnTo>
                    <a:pt x="490" y="707"/>
                  </a:lnTo>
                  <a:lnTo>
                    <a:pt x="483" y="715"/>
                  </a:lnTo>
                  <a:lnTo>
                    <a:pt x="473" y="723"/>
                  </a:lnTo>
                  <a:lnTo>
                    <a:pt x="463" y="729"/>
                  </a:lnTo>
                  <a:lnTo>
                    <a:pt x="453" y="734"/>
                  </a:lnTo>
                  <a:lnTo>
                    <a:pt x="442" y="737"/>
                  </a:lnTo>
                  <a:lnTo>
                    <a:pt x="432" y="738"/>
                  </a:lnTo>
                  <a:lnTo>
                    <a:pt x="422" y="738"/>
                  </a:lnTo>
                  <a:lnTo>
                    <a:pt x="412" y="737"/>
                  </a:lnTo>
                  <a:lnTo>
                    <a:pt x="402" y="734"/>
                  </a:lnTo>
                  <a:lnTo>
                    <a:pt x="393" y="729"/>
                  </a:lnTo>
                  <a:lnTo>
                    <a:pt x="384" y="722"/>
                  </a:lnTo>
                  <a:lnTo>
                    <a:pt x="0" y="74"/>
                  </a:lnTo>
                  <a:lnTo>
                    <a:pt x="5" y="57"/>
                  </a:lnTo>
                  <a:lnTo>
                    <a:pt x="10" y="44"/>
                  </a:lnTo>
                  <a:lnTo>
                    <a:pt x="20" y="31"/>
                  </a:lnTo>
                  <a:lnTo>
                    <a:pt x="32" y="19"/>
                  </a:lnTo>
                  <a:lnTo>
                    <a:pt x="37" y="15"/>
                  </a:lnTo>
                  <a:lnTo>
                    <a:pt x="43" y="11"/>
                  </a:lnTo>
                  <a:lnTo>
                    <a:pt x="47" y="8"/>
                  </a:lnTo>
                  <a:lnTo>
                    <a:pt x="53" y="6"/>
                  </a:lnTo>
                  <a:lnTo>
                    <a:pt x="58" y="3"/>
                  </a:lnTo>
                  <a:lnTo>
                    <a:pt x="63" y="2"/>
                  </a:lnTo>
                  <a:lnTo>
                    <a:pt x="70" y="1"/>
                  </a:lnTo>
                  <a:lnTo>
                    <a:pt x="77" y="0"/>
                  </a:lnTo>
                  <a:close/>
                </a:path>
              </a:pathLst>
            </a:custGeom>
            <a:solidFill>
              <a:srgbClr val="91A8FF"/>
            </a:solidFill>
            <a:ln w="9525">
              <a:noFill/>
              <a:round/>
              <a:headEnd/>
              <a:tailEnd/>
            </a:ln>
          </p:spPr>
          <p:txBody>
            <a:bodyPr/>
            <a:lstStyle/>
            <a:p>
              <a:pPr>
                <a:defRPr/>
              </a:pPr>
              <a:endParaRPr lang="en-US" dirty="0">
                <a:latin typeface="Arial" panose="020B0604020202020204" pitchFamily="34" charset="0"/>
              </a:endParaRPr>
            </a:p>
          </p:txBody>
        </p:sp>
        <p:sp>
          <p:nvSpPr>
            <p:cNvPr id="23" name="Freeform 19">
              <a:extLst>
                <a:ext uri="{FF2B5EF4-FFF2-40B4-BE49-F238E27FC236}">
                  <a16:creationId xmlns:a16="http://schemas.microsoft.com/office/drawing/2014/main" id="{43A5393B-EA9F-457C-8622-6F44D37B730C}"/>
                </a:ext>
              </a:extLst>
            </p:cNvPr>
            <p:cNvSpPr>
              <a:spLocks/>
            </p:cNvSpPr>
            <p:nvPr/>
          </p:nvSpPr>
          <p:spPr bwMode="auto">
            <a:xfrm>
              <a:off x="4697" y="864"/>
              <a:ext cx="741" cy="1084"/>
            </a:xfrm>
            <a:custGeom>
              <a:avLst/>
              <a:gdLst/>
              <a:ahLst/>
              <a:cxnLst>
                <a:cxn ang="0">
                  <a:pos x="1373" y="180"/>
                </a:cxn>
                <a:cxn ang="0">
                  <a:pos x="1302" y="203"/>
                </a:cxn>
                <a:cxn ang="0">
                  <a:pos x="1403" y="45"/>
                </a:cxn>
                <a:cxn ang="0">
                  <a:pos x="1275" y="149"/>
                </a:cxn>
                <a:cxn ang="0">
                  <a:pos x="1166" y="425"/>
                </a:cxn>
                <a:cxn ang="0">
                  <a:pos x="919" y="661"/>
                </a:cxn>
                <a:cxn ang="0">
                  <a:pos x="933" y="1298"/>
                </a:cxn>
                <a:cxn ang="0">
                  <a:pos x="930" y="1845"/>
                </a:cxn>
                <a:cxn ang="0">
                  <a:pos x="934" y="2156"/>
                </a:cxn>
                <a:cxn ang="0">
                  <a:pos x="764" y="1553"/>
                </a:cxn>
                <a:cxn ang="0">
                  <a:pos x="868" y="1856"/>
                </a:cxn>
                <a:cxn ang="0">
                  <a:pos x="892" y="1592"/>
                </a:cxn>
                <a:cxn ang="0">
                  <a:pos x="787" y="1334"/>
                </a:cxn>
                <a:cxn ang="0">
                  <a:pos x="759" y="1296"/>
                </a:cxn>
                <a:cxn ang="0">
                  <a:pos x="907" y="1182"/>
                </a:cxn>
                <a:cxn ang="0">
                  <a:pos x="912" y="1106"/>
                </a:cxn>
                <a:cxn ang="0">
                  <a:pos x="895" y="651"/>
                </a:cxn>
                <a:cxn ang="0">
                  <a:pos x="1258" y="263"/>
                </a:cxn>
                <a:cxn ang="0">
                  <a:pos x="1135" y="222"/>
                </a:cxn>
                <a:cxn ang="0">
                  <a:pos x="879" y="397"/>
                </a:cxn>
                <a:cxn ang="0">
                  <a:pos x="756" y="450"/>
                </a:cxn>
                <a:cxn ang="0">
                  <a:pos x="823" y="612"/>
                </a:cxn>
                <a:cxn ang="0">
                  <a:pos x="795" y="765"/>
                </a:cxn>
                <a:cxn ang="0">
                  <a:pos x="777" y="607"/>
                </a:cxn>
                <a:cxn ang="0">
                  <a:pos x="752" y="578"/>
                </a:cxn>
                <a:cxn ang="0">
                  <a:pos x="735" y="1002"/>
                </a:cxn>
                <a:cxn ang="0">
                  <a:pos x="646" y="1014"/>
                </a:cxn>
                <a:cxn ang="0">
                  <a:pos x="620" y="1016"/>
                </a:cxn>
                <a:cxn ang="0">
                  <a:pos x="568" y="561"/>
                </a:cxn>
                <a:cxn ang="0">
                  <a:pos x="508" y="601"/>
                </a:cxn>
                <a:cxn ang="0">
                  <a:pos x="548" y="735"/>
                </a:cxn>
                <a:cxn ang="0">
                  <a:pos x="535" y="766"/>
                </a:cxn>
                <a:cxn ang="0">
                  <a:pos x="495" y="564"/>
                </a:cxn>
                <a:cxn ang="0">
                  <a:pos x="305" y="780"/>
                </a:cxn>
                <a:cxn ang="0">
                  <a:pos x="137" y="1094"/>
                </a:cxn>
                <a:cxn ang="0">
                  <a:pos x="282" y="1017"/>
                </a:cxn>
                <a:cxn ang="0">
                  <a:pos x="469" y="843"/>
                </a:cxn>
                <a:cxn ang="0">
                  <a:pos x="461" y="979"/>
                </a:cxn>
                <a:cxn ang="0">
                  <a:pos x="313" y="1022"/>
                </a:cxn>
                <a:cxn ang="0">
                  <a:pos x="211" y="1191"/>
                </a:cxn>
                <a:cxn ang="0">
                  <a:pos x="160" y="1239"/>
                </a:cxn>
                <a:cxn ang="0">
                  <a:pos x="6" y="1269"/>
                </a:cxn>
                <a:cxn ang="0">
                  <a:pos x="99" y="1148"/>
                </a:cxn>
                <a:cxn ang="0">
                  <a:pos x="271" y="802"/>
                </a:cxn>
                <a:cxn ang="0">
                  <a:pos x="464" y="524"/>
                </a:cxn>
                <a:cxn ang="0">
                  <a:pos x="608" y="573"/>
                </a:cxn>
                <a:cxn ang="0">
                  <a:pos x="562" y="430"/>
                </a:cxn>
                <a:cxn ang="0">
                  <a:pos x="503" y="274"/>
                </a:cxn>
                <a:cxn ang="0">
                  <a:pos x="569" y="89"/>
                </a:cxn>
                <a:cxn ang="0">
                  <a:pos x="660" y="127"/>
                </a:cxn>
                <a:cxn ang="0">
                  <a:pos x="543" y="147"/>
                </a:cxn>
                <a:cxn ang="0">
                  <a:pos x="677" y="156"/>
                </a:cxn>
                <a:cxn ang="0">
                  <a:pos x="712" y="221"/>
                </a:cxn>
                <a:cxn ang="0">
                  <a:pos x="608" y="220"/>
                </a:cxn>
                <a:cxn ang="0">
                  <a:pos x="556" y="380"/>
                </a:cxn>
                <a:cxn ang="0">
                  <a:pos x="711" y="348"/>
                </a:cxn>
                <a:cxn ang="0">
                  <a:pos x="749" y="419"/>
                </a:cxn>
                <a:cxn ang="0">
                  <a:pos x="863" y="376"/>
                </a:cxn>
                <a:cxn ang="0">
                  <a:pos x="1130" y="200"/>
                </a:cxn>
                <a:cxn ang="0">
                  <a:pos x="1293" y="111"/>
                </a:cxn>
              </a:cxnLst>
              <a:rect l="0" t="0" r="r" b="b"/>
              <a:pathLst>
                <a:path w="1484" h="2168">
                  <a:moveTo>
                    <a:pt x="1484" y="28"/>
                  </a:moveTo>
                  <a:lnTo>
                    <a:pt x="1472" y="39"/>
                  </a:lnTo>
                  <a:lnTo>
                    <a:pt x="1461" y="51"/>
                  </a:lnTo>
                  <a:lnTo>
                    <a:pt x="1450" y="65"/>
                  </a:lnTo>
                  <a:lnTo>
                    <a:pt x="1441" y="77"/>
                  </a:lnTo>
                  <a:lnTo>
                    <a:pt x="1435" y="92"/>
                  </a:lnTo>
                  <a:lnTo>
                    <a:pt x="1431" y="108"/>
                  </a:lnTo>
                  <a:lnTo>
                    <a:pt x="1430" y="126"/>
                  </a:lnTo>
                  <a:lnTo>
                    <a:pt x="1433" y="145"/>
                  </a:lnTo>
                  <a:lnTo>
                    <a:pt x="1419" y="156"/>
                  </a:lnTo>
                  <a:lnTo>
                    <a:pt x="1404" y="164"/>
                  </a:lnTo>
                  <a:lnTo>
                    <a:pt x="1389" y="172"/>
                  </a:lnTo>
                  <a:lnTo>
                    <a:pt x="1373" y="180"/>
                  </a:lnTo>
                  <a:lnTo>
                    <a:pt x="1358" y="188"/>
                  </a:lnTo>
                  <a:lnTo>
                    <a:pt x="1343" y="198"/>
                  </a:lnTo>
                  <a:lnTo>
                    <a:pt x="1331" y="210"/>
                  </a:lnTo>
                  <a:lnTo>
                    <a:pt x="1319" y="225"/>
                  </a:lnTo>
                  <a:lnTo>
                    <a:pt x="1313" y="227"/>
                  </a:lnTo>
                  <a:lnTo>
                    <a:pt x="1308" y="227"/>
                  </a:lnTo>
                  <a:lnTo>
                    <a:pt x="1301" y="228"/>
                  </a:lnTo>
                  <a:lnTo>
                    <a:pt x="1296" y="230"/>
                  </a:lnTo>
                  <a:lnTo>
                    <a:pt x="1296" y="226"/>
                  </a:lnTo>
                  <a:lnTo>
                    <a:pt x="1295" y="222"/>
                  </a:lnTo>
                  <a:lnTo>
                    <a:pt x="1293" y="220"/>
                  </a:lnTo>
                  <a:lnTo>
                    <a:pt x="1290" y="218"/>
                  </a:lnTo>
                  <a:lnTo>
                    <a:pt x="1302" y="203"/>
                  </a:lnTo>
                  <a:lnTo>
                    <a:pt x="1313" y="189"/>
                  </a:lnTo>
                  <a:lnTo>
                    <a:pt x="1326" y="175"/>
                  </a:lnTo>
                  <a:lnTo>
                    <a:pt x="1340" y="164"/>
                  </a:lnTo>
                  <a:lnTo>
                    <a:pt x="1355" y="153"/>
                  </a:lnTo>
                  <a:lnTo>
                    <a:pt x="1370" y="145"/>
                  </a:lnTo>
                  <a:lnTo>
                    <a:pt x="1387" y="141"/>
                  </a:lnTo>
                  <a:lnTo>
                    <a:pt x="1404" y="138"/>
                  </a:lnTo>
                  <a:lnTo>
                    <a:pt x="1411" y="114"/>
                  </a:lnTo>
                  <a:lnTo>
                    <a:pt x="1412" y="88"/>
                  </a:lnTo>
                  <a:lnTo>
                    <a:pt x="1417" y="62"/>
                  </a:lnTo>
                  <a:lnTo>
                    <a:pt x="1433" y="41"/>
                  </a:lnTo>
                  <a:lnTo>
                    <a:pt x="1418" y="43"/>
                  </a:lnTo>
                  <a:lnTo>
                    <a:pt x="1403" y="45"/>
                  </a:lnTo>
                  <a:lnTo>
                    <a:pt x="1387" y="50"/>
                  </a:lnTo>
                  <a:lnTo>
                    <a:pt x="1373" y="54"/>
                  </a:lnTo>
                  <a:lnTo>
                    <a:pt x="1359" y="62"/>
                  </a:lnTo>
                  <a:lnTo>
                    <a:pt x="1347" y="70"/>
                  </a:lnTo>
                  <a:lnTo>
                    <a:pt x="1335" y="82"/>
                  </a:lnTo>
                  <a:lnTo>
                    <a:pt x="1325" y="94"/>
                  </a:lnTo>
                  <a:lnTo>
                    <a:pt x="1323" y="106"/>
                  </a:lnTo>
                  <a:lnTo>
                    <a:pt x="1318" y="115"/>
                  </a:lnTo>
                  <a:lnTo>
                    <a:pt x="1312" y="124"/>
                  </a:lnTo>
                  <a:lnTo>
                    <a:pt x="1304" y="131"/>
                  </a:lnTo>
                  <a:lnTo>
                    <a:pt x="1295" y="137"/>
                  </a:lnTo>
                  <a:lnTo>
                    <a:pt x="1286" y="143"/>
                  </a:lnTo>
                  <a:lnTo>
                    <a:pt x="1275" y="149"/>
                  </a:lnTo>
                  <a:lnTo>
                    <a:pt x="1266" y="153"/>
                  </a:lnTo>
                  <a:lnTo>
                    <a:pt x="1273" y="192"/>
                  </a:lnTo>
                  <a:lnTo>
                    <a:pt x="1283" y="230"/>
                  </a:lnTo>
                  <a:lnTo>
                    <a:pt x="1291" y="271"/>
                  </a:lnTo>
                  <a:lnTo>
                    <a:pt x="1293" y="312"/>
                  </a:lnTo>
                  <a:lnTo>
                    <a:pt x="1274" y="324"/>
                  </a:lnTo>
                  <a:lnTo>
                    <a:pt x="1257" y="338"/>
                  </a:lnTo>
                  <a:lnTo>
                    <a:pt x="1240" y="350"/>
                  </a:lnTo>
                  <a:lnTo>
                    <a:pt x="1225" y="365"/>
                  </a:lnTo>
                  <a:lnTo>
                    <a:pt x="1210" y="380"/>
                  </a:lnTo>
                  <a:lnTo>
                    <a:pt x="1195" y="395"/>
                  </a:lnTo>
                  <a:lnTo>
                    <a:pt x="1181" y="410"/>
                  </a:lnTo>
                  <a:lnTo>
                    <a:pt x="1166" y="425"/>
                  </a:lnTo>
                  <a:lnTo>
                    <a:pt x="1152" y="441"/>
                  </a:lnTo>
                  <a:lnTo>
                    <a:pt x="1137" y="456"/>
                  </a:lnTo>
                  <a:lnTo>
                    <a:pt x="1123" y="471"/>
                  </a:lnTo>
                  <a:lnTo>
                    <a:pt x="1107" y="485"/>
                  </a:lnTo>
                  <a:lnTo>
                    <a:pt x="1092" y="499"/>
                  </a:lnTo>
                  <a:lnTo>
                    <a:pt x="1075" y="513"/>
                  </a:lnTo>
                  <a:lnTo>
                    <a:pt x="1058" y="524"/>
                  </a:lnTo>
                  <a:lnTo>
                    <a:pt x="1038" y="536"/>
                  </a:lnTo>
                  <a:lnTo>
                    <a:pt x="1015" y="560"/>
                  </a:lnTo>
                  <a:lnTo>
                    <a:pt x="990" y="585"/>
                  </a:lnTo>
                  <a:lnTo>
                    <a:pt x="964" y="609"/>
                  </a:lnTo>
                  <a:lnTo>
                    <a:pt x="940" y="635"/>
                  </a:lnTo>
                  <a:lnTo>
                    <a:pt x="919" y="661"/>
                  </a:lnTo>
                  <a:lnTo>
                    <a:pt x="903" y="691"/>
                  </a:lnTo>
                  <a:lnTo>
                    <a:pt x="893" y="722"/>
                  </a:lnTo>
                  <a:lnTo>
                    <a:pt x="892" y="758"/>
                  </a:lnTo>
                  <a:lnTo>
                    <a:pt x="897" y="827"/>
                  </a:lnTo>
                  <a:lnTo>
                    <a:pt x="908" y="895"/>
                  </a:lnTo>
                  <a:lnTo>
                    <a:pt x="919" y="963"/>
                  </a:lnTo>
                  <a:lnTo>
                    <a:pt x="932" y="1031"/>
                  </a:lnTo>
                  <a:lnTo>
                    <a:pt x="944" y="1098"/>
                  </a:lnTo>
                  <a:lnTo>
                    <a:pt x="952" y="1165"/>
                  </a:lnTo>
                  <a:lnTo>
                    <a:pt x="954" y="1230"/>
                  </a:lnTo>
                  <a:lnTo>
                    <a:pt x="950" y="1295"/>
                  </a:lnTo>
                  <a:lnTo>
                    <a:pt x="942" y="1296"/>
                  </a:lnTo>
                  <a:lnTo>
                    <a:pt x="933" y="1298"/>
                  </a:lnTo>
                  <a:lnTo>
                    <a:pt x="925" y="1302"/>
                  </a:lnTo>
                  <a:lnTo>
                    <a:pt x="918" y="1305"/>
                  </a:lnTo>
                  <a:lnTo>
                    <a:pt x="910" y="1310"/>
                  </a:lnTo>
                  <a:lnTo>
                    <a:pt x="903" y="1314"/>
                  </a:lnTo>
                  <a:lnTo>
                    <a:pt x="897" y="1320"/>
                  </a:lnTo>
                  <a:lnTo>
                    <a:pt x="892" y="1325"/>
                  </a:lnTo>
                  <a:lnTo>
                    <a:pt x="886" y="1330"/>
                  </a:lnTo>
                  <a:lnTo>
                    <a:pt x="892" y="1418"/>
                  </a:lnTo>
                  <a:lnTo>
                    <a:pt x="897" y="1504"/>
                  </a:lnTo>
                  <a:lnTo>
                    <a:pt x="904" y="1591"/>
                  </a:lnTo>
                  <a:lnTo>
                    <a:pt x="912" y="1676"/>
                  </a:lnTo>
                  <a:lnTo>
                    <a:pt x="921" y="1761"/>
                  </a:lnTo>
                  <a:lnTo>
                    <a:pt x="930" y="1845"/>
                  </a:lnTo>
                  <a:lnTo>
                    <a:pt x="940" y="1931"/>
                  </a:lnTo>
                  <a:lnTo>
                    <a:pt x="953" y="2017"/>
                  </a:lnTo>
                  <a:lnTo>
                    <a:pt x="953" y="2055"/>
                  </a:lnTo>
                  <a:lnTo>
                    <a:pt x="957" y="2088"/>
                  </a:lnTo>
                  <a:lnTo>
                    <a:pt x="963" y="2122"/>
                  </a:lnTo>
                  <a:lnTo>
                    <a:pt x="964" y="2161"/>
                  </a:lnTo>
                  <a:lnTo>
                    <a:pt x="959" y="2166"/>
                  </a:lnTo>
                  <a:lnTo>
                    <a:pt x="954" y="2168"/>
                  </a:lnTo>
                  <a:lnTo>
                    <a:pt x="950" y="2167"/>
                  </a:lnTo>
                  <a:lnTo>
                    <a:pt x="947" y="2165"/>
                  </a:lnTo>
                  <a:lnTo>
                    <a:pt x="942" y="2161"/>
                  </a:lnTo>
                  <a:lnTo>
                    <a:pt x="939" y="2159"/>
                  </a:lnTo>
                  <a:lnTo>
                    <a:pt x="934" y="2156"/>
                  </a:lnTo>
                  <a:lnTo>
                    <a:pt x="929" y="2155"/>
                  </a:lnTo>
                  <a:lnTo>
                    <a:pt x="902" y="2092"/>
                  </a:lnTo>
                  <a:lnTo>
                    <a:pt x="877" y="2027"/>
                  </a:lnTo>
                  <a:lnTo>
                    <a:pt x="851" y="1962"/>
                  </a:lnTo>
                  <a:lnTo>
                    <a:pt x="828" y="1896"/>
                  </a:lnTo>
                  <a:lnTo>
                    <a:pt x="806" y="1829"/>
                  </a:lnTo>
                  <a:lnTo>
                    <a:pt x="785" y="1762"/>
                  </a:lnTo>
                  <a:lnTo>
                    <a:pt x="765" y="1695"/>
                  </a:lnTo>
                  <a:lnTo>
                    <a:pt x="745" y="1627"/>
                  </a:lnTo>
                  <a:lnTo>
                    <a:pt x="743" y="1545"/>
                  </a:lnTo>
                  <a:lnTo>
                    <a:pt x="751" y="1545"/>
                  </a:lnTo>
                  <a:lnTo>
                    <a:pt x="758" y="1547"/>
                  </a:lnTo>
                  <a:lnTo>
                    <a:pt x="764" y="1553"/>
                  </a:lnTo>
                  <a:lnTo>
                    <a:pt x="768" y="1559"/>
                  </a:lnTo>
                  <a:lnTo>
                    <a:pt x="772" y="1567"/>
                  </a:lnTo>
                  <a:lnTo>
                    <a:pt x="774" y="1574"/>
                  </a:lnTo>
                  <a:lnTo>
                    <a:pt x="778" y="1582"/>
                  </a:lnTo>
                  <a:lnTo>
                    <a:pt x="780" y="1587"/>
                  </a:lnTo>
                  <a:lnTo>
                    <a:pt x="790" y="1621"/>
                  </a:lnTo>
                  <a:lnTo>
                    <a:pt x="802" y="1654"/>
                  </a:lnTo>
                  <a:lnTo>
                    <a:pt x="813" y="1686"/>
                  </a:lnTo>
                  <a:lnTo>
                    <a:pt x="825" y="1720"/>
                  </a:lnTo>
                  <a:lnTo>
                    <a:pt x="836" y="1753"/>
                  </a:lnTo>
                  <a:lnTo>
                    <a:pt x="848" y="1788"/>
                  </a:lnTo>
                  <a:lnTo>
                    <a:pt x="858" y="1821"/>
                  </a:lnTo>
                  <a:lnTo>
                    <a:pt x="868" y="1856"/>
                  </a:lnTo>
                  <a:lnTo>
                    <a:pt x="876" y="1875"/>
                  </a:lnTo>
                  <a:lnTo>
                    <a:pt x="882" y="1895"/>
                  </a:lnTo>
                  <a:lnTo>
                    <a:pt x="888" y="1915"/>
                  </a:lnTo>
                  <a:lnTo>
                    <a:pt x="894" y="1935"/>
                  </a:lnTo>
                  <a:lnTo>
                    <a:pt x="900" y="1955"/>
                  </a:lnTo>
                  <a:lnTo>
                    <a:pt x="907" y="1974"/>
                  </a:lnTo>
                  <a:lnTo>
                    <a:pt x="916" y="1994"/>
                  </a:lnTo>
                  <a:lnTo>
                    <a:pt x="926" y="2012"/>
                  </a:lnTo>
                  <a:lnTo>
                    <a:pt x="921" y="1927"/>
                  </a:lnTo>
                  <a:lnTo>
                    <a:pt x="914" y="1844"/>
                  </a:lnTo>
                  <a:lnTo>
                    <a:pt x="907" y="1760"/>
                  </a:lnTo>
                  <a:lnTo>
                    <a:pt x="899" y="1676"/>
                  </a:lnTo>
                  <a:lnTo>
                    <a:pt x="892" y="1592"/>
                  </a:lnTo>
                  <a:lnTo>
                    <a:pt x="884" y="1508"/>
                  </a:lnTo>
                  <a:lnTo>
                    <a:pt x="876" y="1421"/>
                  </a:lnTo>
                  <a:lnTo>
                    <a:pt x="868" y="1335"/>
                  </a:lnTo>
                  <a:lnTo>
                    <a:pt x="861" y="1332"/>
                  </a:lnTo>
                  <a:lnTo>
                    <a:pt x="854" y="1330"/>
                  </a:lnTo>
                  <a:lnTo>
                    <a:pt x="847" y="1329"/>
                  </a:lnTo>
                  <a:lnTo>
                    <a:pt x="840" y="1329"/>
                  </a:lnTo>
                  <a:lnTo>
                    <a:pt x="833" y="1332"/>
                  </a:lnTo>
                  <a:lnTo>
                    <a:pt x="827" y="1333"/>
                  </a:lnTo>
                  <a:lnTo>
                    <a:pt x="820" y="1335"/>
                  </a:lnTo>
                  <a:lnTo>
                    <a:pt x="815" y="1339"/>
                  </a:lnTo>
                  <a:lnTo>
                    <a:pt x="802" y="1334"/>
                  </a:lnTo>
                  <a:lnTo>
                    <a:pt x="787" y="1334"/>
                  </a:lnTo>
                  <a:lnTo>
                    <a:pt x="772" y="1336"/>
                  </a:lnTo>
                  <a:lnTo>
                    <a:pt x="757" y="1339"/>
                  </a:lnTo>
                  <a:lnTo>
                    <a:pt x="744" y="1340"/>
                  </a:lnTo>
                  <a:lnTo>
                    <a:pt x="735" y="1336"/>
                  </a:lnTo>
                  <a:lnTo>
                    <a:pt x="728" y="1326"/>
                  </a:lnTo>
                  <a:lnTo>
                    <a:pt x="727" y="1309"/>
                  </a:lnTo>
                  <a:lnTo>
                    <a:pt x="733" y="1301"/>
                  </a:lnTo>
                  <a:lnTo>
                    <a:pt x="737" y="1299"/>
                  </a:lnTo>
                  <a:lnTo>
                    <a:pt x="742" y="1298"/>
                  </a:lnTo>
                  <a:lnTo>
                    <a:pt x="745" y="1297"/>
                  </a:lnTo>
                  <a:lnTo>
                    <a:pt x="750" y="1296"/>
                  </a:lnTo>
                  <a:lnTo>
                    <a:pt x="755" y="1296"/>
                  </a:lnTo>
                  <a:lnTo>
                    <a:pt x="759" y="1296"/>
                  </a:lnTo>
                  <a:lnTo>
                    <a:pt x="765" y="1298"/>
                  </a:lnTo>
                  <a:lnTo>
                    <a:pt x="770" y="1301"/>
                  </a:lnTo>
                  <a:lnTo>
                    <a:pt x="789" y="1297"/>
                  </a:lnTo>
                  <a:lnTo>
                    <a:pt x="808" y="1294"/>
                  </a:lnTo>
                  <a:lnTo>
                    <a:pt x="826" y="1289"/>
                  </a:lnTo>
                  <a:lnTo>
                    <a:pt x="844" y="1286"/>
                  </a:lnTo>
                  <a:lnTo>
                    <a:pt x="862" y="1280"/>
                  </a:lnTo>
                  <a:lnTo>
                    <a:pt x="879" y="1273"/>
                  </a:lnTo>
                  <a:lnTo>
                    <a:pt x="895" y="1264"/>
                  </a:lnTo>
                  <a:lnTo>
                    <a:pt x="911" y="1251"/>
                  </a:lnTo>
                  <a:lnTo>
                    <a:pt x="911" y="1228"/>
                  </a:lnTo>
                  <a:lnTo>
                    <a:pt x="910" y="1205"/>
                  </a:lnTo>
                  <a:lnTo>
                    <a:pt x="907" y="1182"/>
                  </a:lnTo>
                  <a:lnTo>
                    <a:pt x="900" y="1161"/>
                  </a:lnTo>
                  <a:lnTo>
                    <a:pt x="893" y="1162"/>
                  </a:lnTo>
                  <a:lnTo>
                    <a:pt x="887" y="1165"/>
                  </a:lnTo>
                  <a:lnTo>
                    <a:pt x="881" y="1163"/>
                  </a:lnTo>
                  <a:lnTo>
                    <a:pt x="876" y="1159"/>
                  </a:lnTo>
                  <a:lnTo>
                    <a:pt x="882" y="1155"/>
                  </a:lnTo>
                  <a:lnTo>
                    <a:pt x="889" y="1150"/>
                  </a:lnTo>
                  <a:lnTo>
                    <a:pt x="895" y="1144"/>
                  </a:lnTo>
                  <a:lnTo>
                    <a:pt x="900" y="1137"/>
                  </a:lnTo>
                  <a:lnTo>
                    <a:pt x="903" y="1130"/>
                  </a:lnTo>
                  <a:lnTo>
                    <a:pt x="907" y="1122"/>
                  </a:lnTo>
                  <a:lnTo>
                    <a:pt x="910" y="1114"/>
                  </a:lnTo>
                  <a:lnTo>
                    <a:pt x="912" y="1106"/>
                  </a:lnTo>
                  <a:lnTo>
                    <a:pt x="907" y="1068"/>
                  </a:lnTo>
                  <a:lnTo>
                    <a:pt x="900" y="1031"/>
                  </a:lnTo>
                  <a:lnTo>
                    <a:pt x="892" y="994"/>
                  </a:lnTo>
                  <a:lnTo>
                    <a:pt x="885" y="957"/>
                  </a:lnTo>
                  <a:lnTo>
                    <a:pt x="878" y="919"/>
                  </a:lnTo>
                  <a:lnTo>
                    <a:pt x="872" y="881"/>
                  </a:lnTo>
                  <a:lnTo>
                    <a:pt x="868" y="843"/>
                  </a:lnTo>
                  <a:lnTo>
                    <a:pt x="865" y="803"/>
                  </a:lnTo>
                  <a:lnTo>
                    <a:pt x="863" y="768"/>
                  </a:lnTo>
                  <a:lnTo>
                    <a:pt x="864" y="736"/>
                  </a:lnTo>
                  <a:lnTo>
                    <a:pt x="871" y="705"/>
                  </a:lnTo>
                  <a:lnTo>
                    <a:pt x="881" y="677"/>
                  </a:lnTo>
                  <a:lnTo>
                    <a:pt x="895" y="651"/>
                  </a:lnTo>
                  <a:lnTo>
                    <a:pt x="912" y="627"/>
                  </a:lnTo>
                  <a:lnTo>
                    <a:pt x="932" y="604"/>
                  </a:lnTo>
                  <a:lnTo>
                    <a:pt x="954" y="581"/>
                  </a:lnTo>
                  <a:lnTo>
                    <a:pt x="977" y="560"/>
                  </a:lnTo>
                  <a:lnTo>
                    <a:pt x="1001" y="539"/>
                  </a:lnTo>
                  <a:lnTo>
                    <a:pt x="1026" y="518"/>
                  </a:lnTo>
                  <a:lnTo>
                    <a:pt x="1052" y="499"/>
                  </a:lnTo>
                  <a:lnTo>
                    <a:pt x="1077" y="478"/>
                  </a:lnTo>
                  <a:lnTo>
                    <a:pt x="1101" y="458"/>
                  </a:lnTo>
                  <a:lnTo>
                    <a:pt x="1124" y="438"/>
                  </a:lnTo>
                  <a:lnTo>
                    <a:pt x="1146" y="416"/>
                  </a:lnTo>
                  <a:lnTo>
                    <a:pt x="1270" y="297"/>
                  </a:lnTo>
                  <a:lnTo>
                    <a:pt x="1258" y="263"/>
                  </a:lnTo>
                  <a:lnTo>
                    <a:pt x="1251" y="227"/>
                  </a:lnTo>
                  <a:lnTo>
                    <a:pt x="1245" y="192"/>
                  </a:lnTo>
                  <a:lnTo>
                    <a:pt x="1240" y="159"/>
                  </a:lnTo>
                  <a:lnTo>
                    <a:pt x="1230" y="160"/>
                  </a:lnTo>
                  <a:lnTo>
                    <a:pt x="1221" y="164"/>
                  </a:lnTo>
                  <a:lnTo>
                    <a:pt x="1212" y="168"/>
                  </a:lnTo>
                  <a:lnTo>
                    <a:pt x="1203" y="174"/>
                  </a:lnTo>
                  <a:lnTo>
                    <a:pt x="1195" y="180"/>
                  </a:lnTo>
                  <a:lnTo>
                    <a:pt x="1187" y="185"/>
                  </a:lnTo>
                  <a:lnTo>
                    <a:pt x="1180" y="190"/>
                  </a:lnTo>
                  <a:lnTo>
                    <a:pt x="1173" y="195"/>
                  </a:lnTo>
                  <a:lnTo>
                    <a:pt x="1153" y="209"/>
                  </a:lnTo>
                  <a:lnTo>
                    <a:pt x="1135" y="222"/>
                  </a:lnTo>
                  <a:lnTo>
                    <a:pt x="1115" y="236"/>
                  </a:lnTo>
                  <a:lnTo>
                    <a:pt x="1096" y="249"/>
                  </a:lnTo>
                  <a:lnTo>
                    <a:pt x="1076" y="263"/>
                  </a:lnTo>
                  <a:lnTo>
                    <a:pt x="1056" y="276"/>
                  </a:lnTo>
                  <a:lnTo>
                    <a:pt x="1037" y="289"/>
                  </a:lnTo>
                  <a:lnTo>
                    <a:pt x="1016" y="303"/>
                  </a:lnTo>
                  <a:lnTo>
                    <a:pt x="997" y="317"/>
                  </a:lnTo>
                  <a:lnTo>
                    <a:pt x="977" y="329"/>
                  </a:lnTo>
                  <a:lnTo>
                    <a:pt x="957" y="343"/>
                  </a:lnTo>
                  <a:lnTo>
                    <a:pt x="938" y="357"/>
                  </a:lnTo>
                  <a:lnTo>
                    <a:pt x="918" y="370"/>
                  </a:lnTo>
                  <a:lnTo>
                    <a:pt x="899" y="384"/>
                  </a:lnTo>
                  <a:lnTo>
                    <a:pt x="879" y="397"/>
                  </a:lnTo>
                  <a:lnTo>
                    <a:pt x="859" y="411"/>
                  </a:lnTo>
                  <a:lnTo>
                    <a:pt x="850" y="408"/>
                  </a:lnTo>
                  <a:lnTo>
                    <a:pt x="844" y="401"/>
                  </a:lnTo>
                  <a:lnTo>
                    <a:pt x="840" y="392"/>
                  </a:lnTo>
                  <a:lnTo>
                    <a:pt x="833" y="385"/>
                  </a:lnTo>
                  <a:lnTo>
                    <a:pt x="823" y="393"/>
                  </a:lnTo>
                  <a:lnTo>
                    <a:pt x="813" y="402"/>
                  </a:lnTo>
                  <a:lnTo>
                    <a:pt x="804" y="411"/>
                  </a:lnTo>
                  <a:lnTo>
                    <a:pt x="796" y="420"/>
                  </a:lnTo>
                  <a:lnTo>
                    <a:pt x="788" y="430"/>
                  </a:lnTo>
                  <a:lnTo>
                    <a:pt x="779" y="438"/>
                  </a:lnTo>
                  <a:lnTo>
                    <a:pt x="768" y="445"/>
                  </a:lnTo>
                  <a:lnTo>
                    <a:pt x="756" y="450"/>
                  </a:lnTo>
                  <a:lnTo>
                    <a:pt x="762" y="467"/>
                  </a:lnTo>
                  <a:lnTo>
                    <a:pt x="770" y="482"/>
                  </a:lnTo>
                  <a:lnTo>
                    <a:pt x="778" y="495"/>
                  </a:lnTo>
                  <a:lnTo>
                    <a:pt x="788" y="509"/>
                  </a:lnTo>
                  <a:lnTo>
                    <a:pt x="798" y="523"/>
                  </a:lnTo>
                  <a:lnTo>
                    <a:pt x="809" y="537"/>
                  </a:lnTo>
                  <a:lnTo>
                    <a:pt x="819" y="551"/>
                  </a:lnTo>
                  <a:lnTo>
                    <a:pt x="828" y="564"/>
                  </a:lnTo>
                  <a:lnTo>
                    <a:pt x="826" y="575"/>
                  </a:lnTo>
                  <a:lnTo>
                    <a:pt x="821" y="585"/>
                  </a:lnTo>
                  <a:lnTo>
                    <a:pt x="816" y="596"/>
                  </a:lnTo>
                  <a:lnTo>
                    <a:pt x="809" y="605"/>
                  </a:lnTo>
                  <a:lnTo>
                    <a:pt x="823" y="612"/>
                  </a:lnTo>
                  <a:lnTo>
                    <a:pt x="829" y="622"/>
                  </a:lnTo>
                  <a:lnTo>
                    <a:pt x="829" y="635"/>
                  </a:lnTo>
                  <a:lnTo>
                    <a:pt x="827" y="647"/>
                  </a:lnTo>
                  <a:lnTo>
                    <a:pt x="821" y="662"/>
                  </a:lnTo>
                  <a:lnTo>
                    <a:pt x="817" y="676"/>
                  </a:lnTo>
                  <a:lnTo>
                    <a:pt x="812" y="691"/>
                  </a:lnTo>
                  <a:lnTo>
                    <a:pt x="812" y="705"/>
                  </a:lnTo>
                  <a:lnTo>
                    <a:pt x="809" y="715"/>
                  </a:lnTo>
                  <a:lnTo>
                    <a:pt x="806" y="727"/>
                  </a:lnTo>
                  <a:lnTo>
                    <a:pt x="804" y="737"/>
                  </a:lnTo>
                  <a:lnTo>
                    <a:pt x="803" y="748"/>
                  </a:lnTo>
                  <a:lnTo>
                    <a:pt x="800" y="757"/>
                  </a:lnTo>
                  <a:lnTo>
                    <a:pt x="795" y="765"/>
                  </a:lnTo>
                  <a:lnTo>
                    <a:pt x="788" y="771"/>
                  </a:lnTo>
                  <a:lnTo>
                    <a:pt x="778" y="774"/>
                  </a:lnTo>
                  <a:lnTo>
                    <a:pt x="773" y="769"/>
                  </a:lnTo>
                  <a:lnTo>
                    <a:pt x="781" y="735"/>
                  </a:lnTo>
                  <a:lnTo>
                    <a:pt x="788" y="699"/>
                  </a:lnTo>
                  <a:lnTo>
                    <a:pt x="796" y="665"/>
                  </a:lnTo>
                  <a:lnTo>
                    <a:pt x="806" y="631"/>
                  </a:lnTo>
                  <a:lnTo>
                    <a:pt x="801" y="628"/>
                  </a:lnTo>
                  <a:lnTo>
                    <a:pt x="795" y="626"/>
                  </a:lnTo>
                  <a:lnTo>
                    <a:pt x="788" y="621"/>
                  </a:lnTo>
                  <a:lnTo>
                    <a:pt x="782" y="617"/>
                  </a:lnTo>
                  <a:lnTo>
                    <a:pt x="779" y="613"/>
                  </a:lnTo>
                  <a:lnTo>
                    <a:pt x="777" y="607"/>
                  </a:lnTo>
                  <a:lnTo>
                    <a:pt x="778" y="601"/>
                  </a:lnTo>
                  <a:lnTo>
                    <a:pt x="782" y="593"/>
                  </a:lnTo>
                  <a:lnTo>
                    <a:pt x="796" y="579"/>
                  </a:lnTo>
                  <a:lnTo>
                    <a:pt x="801" y="566"/>
                  </a:lnTo>
                  <a:lnTo>
                    <a:pt x="797" y="552"/>
                  </a:lnTo>
                  <a:lnTo>
                    <a:pt x="788" y="538"/>
                  </a:lnTo>
                  <a:lnTo>
                    <a:pt x="777" y="524"/>
                  </a:lnTo>
                  <a:lnTo>
                    <a:pt x="765" y="511"/>
                  </a:lnTo>
                  <a:lnTo>
                    <a:pt x="755" y="498"/>
                  </a:lnTo>
                  <a:lnTo>
                    <a:pt x="748" y="485"/>
                  </a:lnTo>
                  <a:lnTo>
                    <a:pt x="745" y="515"/>
                  </a:lnTo>
                  <a:lnTo>
                    <a:pt x="748" y="546"/>
                  </a:lnTo>
                  <a:lnTo>
                    <a:pt x="752" y="578"/>
                  </a:lnTo>
                  <a:lnTo>
                    <a:pt x="751" y="612"/>
                  </a:lnTo>
                  <a:lnTo>
                    <a:pt x="756" y="735"/>
                  </a:lnTo>
                  <a:lnTo>
                    <a:pt x="757" y="858"/>
                  </a:lnTo>
                  <a:lnTo>
                    <a:pt x="751" y="983"/>
                  </a:lnTo>
                  <a:lnTo>
                    <a:pt x="735" y="1106"/>
                  </a:lnTo>
                  <a:lnTo>
                    <a:pt x="729" y="1107"/>
                  </a:lnTo>
                  <a:lnTo>
                    <a:pt x="724" y="1109"/>
                  </a:lnTo>
                  <a:lnTo>
                    <a:pt x="719" y="1109"/>
                  </a:lnTo>
                  <a:lnTo>
                    <a:pt x="714" y="1106"/>
                  </a:lnTo>
                  <a:lnTo>
                    <a:pt x="724" y="1082"/>
                  </a:lnTo>
                  <a:lnTo>
                    <a:pt x="726" y="1054"/>
                  </a:lnTo>
                  <a:lnTo>
                    <a:pt x="728" y="1028"/>
                  </a:lnTo>
                  <a:lnTo>
                    <a:pt x="735" y="1002"/>
                  </a:lnTo>
                  <a:lnTo>
                    <a:pt x="725" y="978"/>
                  </a:lnTo>
                  <a:lnTo>
                    <a:pt x="715" y="985"/>
                  </a:lnTo>
                  <a:lnTo>
                    <a:pt x="710" y="994"/>
                  </a:lnTo>
                  <a:lnTo>
                    <a:pt x="704" y="1003"/>
                  </a:lnTo>
                  <a:lnTo>
                    <a:pt x="700" y="1014"/>
                  </a:lnTo>
                  <a:lnTo>
                    <a:pt x="695" y="1024"/>
                  </a:lnTo>
                  <a:lnTo>
                    <a:pt x="689" y="1031"/>
                  </a:lnTo>
                  <a:lnTo>
                    <a:pt x="681" y="1036"/>
                  </a:lnTo>
                  <a:lnTo>
                    <a:pt x="669" y="1037"/>
                  </a:lnTo>
                  <a:lnTo>
                    <a:pt x="665" y="1030"/>
                  </a:lnTo>
                  <a:lnTo>
                    <a:pt x="660" y="1023"/>
                  </a:lnTo>
                  <a:lnTo>
                    <a:pt x="656" y="1017"/>
                  </a:lnTo>
                  <a:lnTo>
                    <a:pt x="646" y="1014"/>
                  </a:lnTo>
                  <a:lnTo>
                    <a:pt x="642" y="1052"/>
                  </a:lnTo>
                  <a:lnTo>
                    <a:pt x="642" y="1092"/>
                  </a:lnTo>
                  <a:lnTo>
                    <a:pt x="645" y="1131"/>
                  </a:lnTo>
                  <a:lnTo>
                    <a:pt x="646" y="1169"/>
                  </a:lnTo>
                  <a:lnTo>
                    <a:pt x="641" y="1172"/>
                  </a:lnTo>
                  <a:lnTo>
                    <a:pt x="636" y="1173"/>
                  </a:lnTo>
                  <a:lnTo>
                    <a:pt x="630" y="1174"/>
                  </a:lnTo>
                  <a:lnTo>
                    <a:pt x="624" y="1175"/>
                  </a:lnTo>
                  <a:lnTo>
                    <a:pt x="620" y="1053"/>
                  </a:lnTo>
                  <a:lnTo>
                    <a:pt x="624" y="1045"/>
                  </a:lnTo>
                  <a:lnTo>
                    <a:pt x="624" y="1036"/>
                  </a:lnTo>
                  <a:lnTo>
                    <a:pt x="622" y="1025"/>
                  </a:lnTo>
                  <a:lnTo>
                    <a:pt x="620" y="1016"/>
                  </a:lnTo>
                  <a:lnTo>
                    <a:pt x="621" y="962"/>
                  </a:lnTo>
                  <a:lnTo>
                    <a:pt x="616" y="908"/>
                  </a:lnTo>
                  <a:lnTo>
                    <a:pt x="609" y="855"/>
                  </a:lnTo>
                  <a:lnTo>
                    <a:pt x="608" y="801"/>
                  </a:lnTo>
                  <a:lnTo>
                    <a:pt x="606" y="768"/>
                  </a:lnTo>
                  <a:lnTo>
                    <a:pt x="599" y="738"/>
                  </a:lnTo>
                  <a:lnTo>
                    <a:pt x="594" y="710"/>
                  </a:lnTo>
                  <a:lnTo>
                    <a:pt x="593" y="678"/>
                  </a:lnTo>
                  <a:lnTo>
                    <a:pt x="589" y="655"/>
                  </a:lnTo>
                  <a:lnTo>
                    <a:pt x="583" y="632"/>
                  </a:lnTo>
                  <a:lnTo>
                    <a:pt x="578" y="609"/>
                  </a:lnTo>
                  <a:lnTo>
                    <a:pt x="574" y="585"/>
                  </a:lnTo>
                  <a:lnTo>
                    <a:pt x="568" y="561"/>
                  </a:lnTo>
                  <a:lnTo>
                    <a:pt x="562" y="538"/>
                  </a:lnTo>
                  <a:lnTo>
                    <a:pt x="556" y="515"/>
                  </a:lnTo>
                  <a:lnTo>
                    <a:pt x="551" y="493"/>
                  </a:lnTo>
                  <a:lnTo>
                    <a:pt x="543" y="505"/>
                  </a:lnTo>
                  <a:lnTo>
                    <a:pt x="536" y="517"/>
                  </a:lnTo>
                  <a:lnTo>
                    <a:pt x="530" y="530"/>
                  </a:lnTo>
                  <a:lnTo>
                    <a:pt x="524" y="544"/>
                  </a:lnTo>
                  <a:lnTo>
                    <a:pt x="520" y="558"/>
                  </a:lnTo>
                  <a:lnTo>
                    <a:pt x="516" y="571"/>
                  </a:lnTo>
                  <a:lnTo>
                    <a:pt x="515" y="585"/>
                  </a:lnTo>
                  <a:lnTo>
                    <a:pt x="514" y="599"/>
                  </a:lnTo>
                  <a:lnTo>
                    <a:pt x="510" y="600"/>
                  </a:lnTo>
                  <a:lnTo>
                    <a:pt x="508" y="601"/>
                  </a:lnTo>
                  <a:lnTo>
                    <a:pt x="508" y="605"/>
                  </a:lnTo>
                  <a:lnTo>
                    <a:pt x="508" y="607"/>
                  </a:lnTo>
                  <a:lnTo>
                    <a:pt x="510" y="616"/>
                  </a:lnTo>
                  <a:lnTo>
                    <a:pt x="516" y="621"/>
                  </a:lnTo>
                  <a:lnTo>
                    <a:pt x="524" y="623"/>
                  </a:lnTo>
                  <a:lnTo>
                    <a:pt x="532" y="624"/>
                  </a:lnTo>
                  <a:lnTo>
                    <a:pt x="541" y="626"/>
                  </a:lnTo>
                  <a:lnTo>
                    <a:pt x="548" y="629"/>
                  </a:lnTo>
                  <a:lnTo>
                    <a:pt x="554" y="635"/>
                  </a:lnTo>
                  <a:lnTo>
                    <a:pt x="555" y="646"/>
                  </a:lnTo>
                  <a:lnTo>
                    <a:pt x="547" y="676"/>
                  </a:lnTo>
                  <a:lnTo>
                    <a:pt x="546" y="705"/>
                  </a:lnTo>
                  <a:lnTo>
                    <a:pt x="548" y="735"/>
                  </a:lnTo>
                  <a:lnTo>
                    <a:pt x="551" y="766"/>
                  </a:lnTo>
                  <a:lnTo>
                    <a:pt x="556" y="767"/>
                  </a:lnTo>
                  <a:lnTo>
                    <a:pt x="562" y="773"/>
                  </a:lnTo>
                  <a:lnTo>
                    <a:pt x="568" y="780"/>
                  </a:lnTo>
                  <a:lnTo>
                    <a:pt x="575" y="784"/>
                  </a:lnTo>
                  <a:lnTo>
                    <a:pt x="567" y="788"/>
                  </a:lnTo>
                  <a:lnTo>
                    <a:pt x="561" y="791"/>
                  </a:lnTo>
                  <a:lnTo>
                    <a:pt x="555" y="791"/>
                  </a:lnTo>
                  <a:lnTo>
                    <a:pt x="548" y="784"/>
                  </a:lnTo>
                  <a:lnTo>
                    <a:pt x="546" y="780"/>
                  </a:lnTo>
                  <a:lnTo>
                    <a:pt x="545" y="773"/>
                  </a:lnTo>
                  <a:lnTo>
                    <a:pt x="541" y="768"/>
                  </a:lnTo>
                  <a:lnTo>
                    <a:pt x="535" y="766"/>
                  </a:lnTo>
                  <a:lnTo>
                    <a:pt x="530" y="741"/>
                  </a:lnTo>
                  <a:lnTo>
                    <a:pt x="523" y="710"/>
                  </a:lnTo>
                  <a:lnTo>
                    <a:pt x="521" y="677"/>
                  </a:lnTo>
                  <a:lnTo>
                    <a:pt x="529" y="646"/>
                  </a:lnTo>
                  <a:lnTo>
                    <a:pt x="524" y="643"/>
                  </a:lnTo>
                  <a:lnTo>
                    <a:pt x="518" y="639"/>
                  </a:lnTo>
                  <a:lnTo>
                    <a:pt x="513" y="637"/>
                  </a:lnTo>
                  <a:lnTo>
                    <a:pt x="507" y="636"/>
                  </a:lnTo>
                  <a:lnTo>
                    <a:pt x="500" y="636"/>
                  </a:lnTo>
                  <a:lnTo>
                    <a:pt x="493" y="636"/>
                  </a:lnTo>
                  <a:lnTo>
                    <a:pt x="487" y="636"/>
                  </a:lnTo>
                  <a:lnTo>
                    <a:pt x="482" y="636"/>
                  </a:lnTo>
                  <a:lnTo>
                    <a:pt x="495" y="564"/>
                  </a:lnTo>
                  <a:lnTo>
                    <a:pt x="480" y="569"/>
                  </a:lnTo>
                  <a:lnTo>
                    <a:pt x="464" y="575"/>
                  </a:lnTo>
                  <a:lnTo>
                    <a:pt x="447" y="579"/>
                  </a:lnTo>
                  <a:lnTo>
                    <a:pt x="431" y="586"/>
                  </a:lnTo>
                  <a:lnTo>
                    <a:pt x="415" y="596"/>
                  </a:lnTo>
                  <a:lnTo>
                    <a:pt x="401" y="606"/>
                  </a:lnTo>
                  <a:lnTo>
                    <a:pt x="391" y="621"/>
                  </a:lnTo>
                  <a:lnTo>
                    <a:pt x="384" y="638"/>
                  </a:lnTo>
                  <a:lnTo>
                    <a:pt x="368" y="666"/>
                  </a:lnTo>
                  <a:lnTo>
                    <a:pt x="351" y="695"/>
                  </a:lnTo>
                  <a:lnTo>
                    <a:pt x="336" y="722"/>
                  </a:lnTo>
                  <a:lnTo>
                    <a:pt x="320" y="751"/>
                  </a:lnTo>
                  <a:lnTo>
                    <a:pt x="305" y="780"/>
                  </a:lnTo>
                  <a:lnTo>
                    <a:pt x="289" y="808"/>
                  </a:lnTo>
                  <a:lnTo>
                    <a:pt x="273" y="836"/>
                  </a:lnTo>
                  <a:lnTo>
                    <a:pt x="256" y="864"/>
                  </a:lnTo>
                  <a:lnTo>
                    <a:pt x="239" y="887"/>
                  </a:lnTo>
                  <a:lnTo>
                    <a:pt x="224" y="911"/>
                  </a:lnTo>
                  <a:lnTo>
                    <a:pt x="210" y="937"/>
                  </a:lnTo>
                  <a:lnTo>
                    <a:pt x="196" y="962"/>
                  </a:lnTo>
                  <a:lnTo>
                    <a:pt x="183" y="987"/>
                  </a:lnTo>
                  <a:lnTo>
                    <a:pt x="169" y="1013"/>
                  </a:lnTo>
                  <a:lnTo>
                    <a:pt x="154" y="1037"/>
                  </a:lnTo>
                  <a:lnTo>
                    <a:pt x="137" y="1061"/>
                  </a:lnTo>
                  <a:lnTo>
                    <a:pt x="134" y="1078"/>
                  </a:lnTo>
                  <a:lnTo>
                    <a:pt x="137" y="1094"/>
                  </a:lnTo>
                  <a:lnTo>
                    <a:pt x="144" y="1109"/>
                  </a:lnTo>
                  <a:lnTo>
                    <a:pt x="150" y="1124"/>
                  </a:lnTo>
                  <a:lnTo>
                    <a:pt x="159" y="1128"/>
                  </a:lnTo>
                  <a:lnTo>
                    <a:pt x="169" y="1132"/>
                  </a:lnTo>
                  <a:lnTo>
                    <a:pt x="180" y="1136"/>
                  </a:lnTo>
                  <a:lnTo>
                    <a:pt x="191" y="1139"/>
                  </a:lnTo>
                  <a:lnTo>
                    <a:pt x="200" y="1139"/>
                  </a:lnTo>
                  <a:lnTo>
                    <a:pt x="209" y="1137"/>
                  </a:lnTo>
                  <a:lnTo>
                    <a:pt x="215" y="1129"/>
                  </a:lnTo>
                  <a:lnTo>
                    <a:pt x="219" y="1116"/>
                  </a:lnTo>
                  <a:lnTo>
                    <a:pt x="240" y="1083"/>
                  </a:lnTo>
                  <a:lnTo>
                    <a:pt x="260" y="1049"/>
                  </a:lnTo>
                  <a:lnTo>
                    <a:pt x="282" y="1017"/>
                  </a:lnTo>
                  <a:lnTo>
                    <a:pt x="304" y="985"/>
                  </a:lnTo>
                  <a:lnTo>
                    <a:pt x="327" y="954"/>
                  </a:lnTo>
                  <a:lnTo>
                    <a:pt x="350" y="924"/>
                  </a:lnTo>
                  <a:lnTo>
                    <a:pt x="374" y="893"/>
                  </a:lnTo>
                  <a:lnTo>
                    <a:pt x="399" y="864"/>
                  </a:lnTo>
                  <a:lnTo>
                    <a:pt x="471" y="776"/>
                  </a:lnTo>
                  <a:lnTo>
                    <a:pt x="475" y="779"/>
                  </a:lnTo>
                  <a:lnTo>
                    <a:pt x="480" y="780"/>
                  </a:lnTo>
                  <a:lnTo>
                    <a:pt x="485" y="782"/>
                  </a:lnTo>
                  <a:lnTo>
                    <a:pt x="487" y="788"/>
                  </a:lnTo>
                  <a:lnTo>
                    <a:pt x="477" y="808"/>
                  </a:lnTo>
                  <a:lnTo>
                    <a:pt x="470" y="825"/>
                  </a:lnTo>
                  <a:lnTo>
                    <a:pt x="469" y="843"/>
                  </a:lnTo>
                  <a:lnTo>
                    <a:pt x="476" y="864"/>
                  </a:lnTo>
                  <a:lnTo>
                    <a:pt x="477" y="917"/>
                  </a:lnTo>
                  <a:lnTo>
                    <a:pt x="485" y="969"/>
                  </a:lnTo>
                  <a:lnTo>
                    <a:pt x="495" y="1021"/>
                  </a:lnTo>
                  <a:lnTo>
                    <a:pt x="505" y="1071"/>
                  </a:lnTo>
                  <a:lnTo>
                    <a:pt x="503" y="1079"/>
                  </a:lnTo>
                  <a:lnTo>
                    <a:pt x="497" y="1082"/>
                  </a:lnTo>
                  <a:lnTo>
                    <a:pt x="488" y="1082"/>
                  </a:lnTo>
                  <a:lnTo>
                    <a:pt x="482" y="1079"/>
                  </a:lnTo>
                  <a:lnTo>
                    <a:pt x="474" y="1055"/>
                  </a:lnTo>
                  <a:lnTo>
                    <a:pt x="469" y="1031"/>
                  </a:lnTo>
                  <a:lnTo>
                    <a:pt x="464" y="1004"/>
                  </a:lnTo>
                  <a:lnTo>
                    <a:pt x="461" y="979"/>
                  </a:lnTo>
                  <a:lnTo>
                    <a:pt x="456" y="954"/>
                  </a:lnTo>
                  <a:lnTo>
                    <a:pt x="452" y="928"/>
                  </a:lnTo>
                  <a:lnTo>
                    <a:pt x="445" y="904"/>
                  </a:lnTo>
                  <a:lnTo>
                    <a:pt x="434" y="881"/>
                  </a:lnTo>
                  <a:lnTo>
                    <a:pt x="421" y="896"/>
                  </a:lnTo>
                  <a:lnTo>
                    <a:pt x="407" y="912"/>
                  </a:lnTo>
                  <a:lnTo>
                    <a:pt x="393" y="927"/>
                  </a:lnTo>
                  <a:lnTo>
                    <a:pt x="380" y="942"/>
                  </a:lnTo>
                  <a:lnTo>
                    <a:pt x="366" y="958"/>
                  </a:lnTo>
                  <a:lnTo>
                    <a:pt x="353" y="975"/>
                  </a:lnTo>
                  <a:lnTo>
                    <a:pt x="339" y="990"/>
                  </a:lnTo>
                  <a:lnTo>
                    <a:pt x="326" y="1006"/>
                  </a:lnTo>
                  <a:lnTo>
                    <a:pt x="313" y="1022"/>
                  </a:lnTo>
                  <a:lnTo>
                    <a:pt x="302" y="1039"/>
                  </a:lnTo>
                  <a:lnTo>
                    <a:pt x="290" y="1055"/>
                  </a:lnTo>
                  <a:lnTo>
                    <a:pt x="279" y="1072"/>
                  </a:lnTo>
                  <a:lnTo>
                    <a:pt x="268" y="1090"/>
                  </a:lnTo>
                  <a:lnTo>
                    <a:pt x="259" y="1107"/>
                  </a:lnTo>
                  <a:lnTo>
                    <a:pt x="251" y="1124"/>
                  </a:lnTo>
                  <a:lnTo>
                    <a:pt x="243" y="1143"/>
                  </a:lnTo>
                  <a:lnTo>
                    <a:pt x="232" y="1144"/>
                  </a:lnTo>
                  <a:lnTo>
                    <a:pt x="225" y="1151"/>
                  </a:lnTo>
                  <a:lnTo>
                    <a:pt x="219" y="1160"/>
                  </a:lnTo>
                  <a:lnTo>
                    <a:pt x="213" y="1167"/>
                  </a:lnTo>
                  <a:lnTo>
                    <a:pt x="210" y="1178"/>
                  </a:lnTo>
                  <a:lnTo>
                    <a:pt x="211" y="1191"/>
                  </a:lnTo>
                  <a:lnTo>
                    <a:pt x="214" y="1204"/>
                  </a:lnTo>
                  <a:lnTo>
                    <a:pt x="219" y="1216"/>
                  </a:lnTo>
                  <a:lnTo>
                    <a:pt x="221" y="1229"/>
                  </a:lnTo>
                  <a:lnTo>
                    <a:pt x="221" y="1241"/>
                  </a:lnTo>
                  <a:lnTo>
                    <a:pt x="215" y="1251"/>
                  </a:lnTo>
                  <a:lnTo>
                    <a:pt x="203" y="1259"/>
                  </a:lnTo>
                  <a:lnTo>
                    <a:pt x="197" y="1259"/>
                  </a:lnTo>
                  <a:lnTo>
                    <a:pt x="190" y="1258"/>
                  </a:lnTo>
                  <a:lnTo>
                    <a:pt x="184" y="1256"/>
                  </a:lnTo>
                  <a:lnTo>
                    <a:pt x="177" y="1252"/>
                  </a:lnTo>
                  <a:lnTo>
                    <a:pt x="172" y="1249"/>
                  </a:lnTo>
                  <a:lnTo>
                    <a:pt x="166" y="1244"/>
                  </a:lnTo>
                  <a:lnTo>
                    <a:pt x="160" y="1239"/>
                  </a:lnTo>
                  <a:lnTo>
                    <a:pt x="156" y="1235"/>
                  </a:lnTo>
                  <a:lnTo>
                    <a:pt x="141" y="1245"/>
                  </a:lnTo>
                  <a:lnTo>
                    <a:pt x="126" y="1256"/>
                  </a:lnTo>
                  <a:lnTo>
                    <a:pt x="111" y="1267"/>
                  </a:lnTo>
                  <a:lnTo>
                    <a:pt x="94" y="1278"/>
                  </a:lnTo>
                  <a:lnTo>
                    <a:pt x="78" y="1286"/>
                  </a:lnTo>
                  <a:lnTo>
                    <a:pt x="61" y="1289"/>
                  </a:lnTo>
                  <a:lnTo>
                    <a:pt x="44" y="1289"/>
                  </a:lnTo>
                  <a:lnTo>
                    <a:pt x="25" y="1282"/>
                  </a:lnTo>
                  <a:lnTo>
                    <a:pt x="21" y="1279"/>
                  </a:lnTo>
                  <a:lnTo>
                    <a:pt x="16" y="1276"/>
                  </a:lnTo>
                  <a:lnTo>
                    <a:pt x="10" y="1273"/>
                  </a:lnTo>
                  <a:lnTo>
                    <a:pt x="6" y="1269"/>
                  </a:lnTo>
                  <a:lnTo>
                    <a:pt x="2" y="1266"/>
                  </a:lnTo>
                  <a:lnTo>
                    <a:pt x="0" y="1261"/>
                  </a:lnTo>
                  <a:lnTo>
                    <a:pt x="1" y="1257"/>
                  </a:lnTo>
                  <a:lnTo>
                    <a:pt x="6" y="1251"/>
                  </a:lnTo>
                  <a:lnTo>
                    <a:pt x="22" y="1243"/>
                  </a:lnTo>
                  <a:lnTo>
                    <a:pt x="37" y="1233"/>
                  </a:lnTo>
                  <a:lnTo>
                    <a:pt x="50" y="1221"/>
                  </a:lnTo>
                  <a:lnTo>
                    <a:pt x="62" y="1207"/>
                  </a:lnTo>
                  <a:lnTo>
                    <a:pt x="73" y="1193"/>
                  </a:lnTo>
                  <a:lnTo>
                    <a:pt x="82" y="1178"/>
                  </a:lnTo>
                  <a:lnTo>
                    <a:pt x="90" y="1162"/>
                  </a:lnTo>
                  <a:lnTo>
                    <a:pt x="97" y="1146"/>
                  </a:lnTo>
                  <a:lnTo>
                    <a:pt x="99" y="1148"/>
                  </a:lnTo>
                  <a:lnTo>
                    <a:pt x="111" y="1127"/>
                  </a:lnTo>
                  <a:lnTo>
                    <a:pt x="113" y="1101"/>
                  </a:lnTo>
                  <a:lnTo>
                    <a:pt x="113" y="1076"/>
                  </a:lnTo>
                  <a:lnTo>
                    <a:pt x="115" y="1049"/>
                  </a:lnTo>
                  <a:lnTo>
                    <a:pt x="134" y="1024"/>
                  </a:lnTo>
                  <a:lnTo>
                    <a:pt x="150" y="996"/>
                  </a:lnTo>
                  <a:lnTo>
                    <a:pt x="166" y="969"/>
                  </a:lnTo>
                  <a:lnTo>
                    <a:pt x="182" y="940"/>
                  </a:lnTo>
                  <a:lnTo>
                    <a:pt x="199" y="911"/>
                  </a:lnTo>
                  <a:lnTo>
                    <a:pt x="217" y="884"/>
                  </a:lnTo>
                  <a:lnTo>
                    <a:pt x="235" y="857"/>
                  </a:lnTo>
                  <a:lnTo>
                    <a:pt x="256" y="832"/>
                  </a:lnTo>
                  <a:lnTo>
                    <a:pt x="271" y="802"/>
                  </a:lnTo>
                  <a:lnTo>
                    <a:pt x="287" y="773"/>
                  </a:lnTo>
                  <a:lnTo>
                    <a:pt x="303" y="744"/>
                  </a:lnTo>
                  <a:lnTo>
                    <a:pt x="319" y="714"/>
                  </a:lnTo>
                  <a:lnTo>
                    <a:pt x="335" y="685"/>
                  </a:lnTo>
                  <a:lnTo>
                    <a:pt x="350" y="657"/>
                  </a:lnTo>
                  <a:lnTo>
                    <a:pt x="365" y="627"/>
                  </a:lnTo>
                  <a:lnTo>
                    <a:pt x="378" y="597"/>
                  </a:lnTo>
                  <a:lnTo>
                    <a:pt x="388" y="585"/>
                  </a:lnTo>
                  <a:lnTo>
                    <a:pt x="372" y="578"/>
                  </a:lnTo>
                  <a:lnTo>
                    <a:pt x="392" y="560"/>
                  </a:lnTo>
                  <a:lnTo>
                    <a:pt x="414" y="546"/>
                  </a:lnTo>
                  <a:lnTo>
                    <a:pt x="439" y="535"/>
                  </a:lnTo>
                  <a:lnTo>
                    <a:pt x="464" y="524"/>
                  </a:lnTo>
                  <a:lnTo>
                    <a:pt x="488" y="511"/>
                  </a:lnTo>
                  <a:lnTo>
                    <a:pt x="510" y="498"/>
                  </a:lnTo>
                  <a:lnTo>
                    <a:pt x="529" y="478"/>
                  </a:lnTo>
                  <a:lnTo>
                    <a:pt x="543" y="453"/>
                  </a:lnTo>
                  <a:lnTo>
                    <a:pt x="563" y="453"/>
                  </a:lnTo>
                  <a:lnTo>
                    <a:pt x="571" y="479"/>
                  </a:lnTo>
                  <a:lnTo>
                    <a:pt x="578" y="506"/>
                  </a:lnTo>
                  <a:lnTo>
                    <a:pt x="583" y="532"/>
                  </a:lnTo>
                  <a:lnTo>
                    <a:pt x="588" y="559"/>
                  </a:lnTo>
                  <a:lnTo>
                    <a:pt x="593" y="562"/>
                  </a:lnTo>
                  <a:lnTo>
                    <a:pt x="598" y="567"/>
                  </a:lnTo>
                  <a:lnTo>
                    <a:pt x="603" y="571"/>
                  </a:lnTo>
                  <a:lnTo>
                    <a:pt x="608" y="573"/>
                  </a:lnTo>
                  <a:lnTo>
                    <a:pt x="636" y="509"/>
                  </a:lnTo>
                  <a:lnTo>
                    <a:pt x="629" y="501"/>
                  </a:lnTo>
                  <a:lnTo>
                    <a:pt x="621" y="493"/>
                  </a:lnTo>
                  <a:lnTo>
                    <a:pt x="615" y="485"/>
                  </a:lnTo>
                  <a:lnTo>
                    <a:pt x="608" y="477"/>
                  </a:lnTo>
                  <a:lnTo>
                    <a:pt x="603" y="469"/>
                  </a:lnTo>
                  <a:lnTo>
                    <a:pt x="596" y="461"/>
                  </a:lnTo>
                  <a:lnTo>
                    <a:pt x="589" y="453"/>
                  </a:lnTo>
                  <a:lnTo>
                    <a:pt x="582" y="445"/>
                  </a:lnTo>
                  <a:lnTo>
                    <a:pt x="577" y="450"/>
                  </a:lnTo>
                  <a:lnTo>
                    <a:pt x="570" y="446"/>
                  </a:lnTo>
                  <a:lnTo>
                    <a:pt x="566" y="438"/>
                  </a:lnTo>
                  <a:lnTo>
                    <a:pt x="562" y="430"/>
                  </a:lnTo>
                  <a:lnTo>
                    <a:pt x="560" y="422"/>
                  </a:lnTo>
                  <a:lnTo>
                    <a:pt x="558" y="414"/>
                  </a:lnTo>
                  <a:lnTo>
                    <a:pt x="554" y="407"/>
                  </a:lnTo>
                  <a:lnTo>
                    <a:pt x="548" y="402"/>
                  </a:lnTo>
                  <a:lnTo>
                    <a:pt x="540" y="400"/>
                  </a:lnTo>
                  <a:lnTo>
                    <a:pt x="538" y="384"/>
                  </a:lnTo>
                  <a:lnTo>
                    <a:pt x="536" y="367"/>
                  </a:lnTo>
                  <a:lnTo>
                    <a:pt x="535" y="351"/>
                  </a:lnTo>
                  <a:lnTo>
                    <a:pt x="540" y="336"/>
                  </a:lnTo>
                  <a:lnTo>
                    <a:pt x="524" y="325"/>
                  </a:lnTo>
                  <a:lnTo>
                    <a:pt x="513" y="311"/>
                  </a:lnTo>
                  <a:lnTo>
                    <a:pt x="507" y="294"/>
                  </a:lnTo>
                  <a:lnTo>
                    <a:pt x="503" y="274"/>
                  </a:lnTo>
                  <a:lnTo>
                    <a:pt x="502" y="255"/>
                  </a:lnTo>
                  <a:lnTo>
                    <a:pt x="502" y="234"/>
                  </a:lnTo>
                  <a:lnTo>
                    <a:pt x="501" y="214"/>
                  </a:lnTo>
                  <a:lnTo>
                    <a:pt x="498" y="195"/>
                  </a:lnTo>
                  <a:lnTo>
                    <a:pt x="500" y="180"/>
                  </a:lnTo>
                  <a:lnTo>
                    <a:pt x="503" y="166"/>
                  </a:lnTo>
                  <a:lnTo>
                    <a:pt x="509" y="152"/>
                  </a:lnTo>
                  <a:lnTo>
                    <a:pt x="517" y="138"/>
                  </a:lnTo>
                  <a:lnTo>
                    <a:pt x="525" y="126"/>
                  </a:lnTo>
                  <a:lnTo>
                    <a:pt x="535" y="114"/>
                  </a:lnTo>
                  <a:lnTo>
                    <a:pt x="546" y="103"/>
                  </a:lnTo>
                  <a:lnTo>
                    <a:pt x="558" y="92"/>
                  </a:lnTo>
                  <a:lnTo>
                    <a:pt x="569" y="89"/>
                  </a:lnTo>
                  <a:lnTo>
                    <a:pt x="582" y="85"/>
                  </a:lnTo>
                  <a:lnTo>
                    <a:pt x="593" y="83"/>
                  </a:lnTo>
                  <a:lnTo>
                    <a:pt x="606" y="79"/>
                  </a:lnTo>
                  <a:lnTo>
                    <a:pt x="618" y="78"/>
                  </a:lnTo>
                  <a:lnTo>
                    <a:pt x="630" y="79"/>
                  </a:lnTo>
                  <a:lnTo>
                    <a:pt x="642" y="83"/>
                  </a:lnTo>
                  <a:lnTo>
                    <a:pt x="654" y="89"/>
                  </a:lnTo>
                  <a:lnTo>
                    <a:pt x="662" y="100"/>
                  </a:lnTo>
                  <a:lnTo>
                    <a:pt x="671" y="112"/>
                  </a:lnTo>
                  <a:lnTo>
                    <a:pt x="677" y="124"/>
                  </a:lnTo>
                  <a:lnTo>
                    <a:pt x="677" y="138"/>
                  </a:lnTo>
                  <a:lnTo>
                    <a:pt x="668" y="134"/>
                  </a:lnTo>
                  <a:lnTo>
                    <a:pt x="660" y="127"/>
                  </a:lnTo>
                  <a:lnTo>
                    <a:pt x="653" y="117"/>
                  </a:lnTo>
                  <a:lnTo>
                    <a:pt x="646" y="108"/>
                  </a:lnTo>
                  <a:lnTo>
                    <a:pt x="638" y="100"/>
                  </a:lnTo>
                  <a:lnTo>
                    <a:pt x="630" y="97"/>
                  </a:lnTo>
                  <a:lnTo>
                    <a:pt x="620" y="98"/>
                  </a:lnTo>
                  <a:lnTo>
                    <a:pt x="608" y="106"/>
                  </a:lnTo>
                  <a:lnTo>
                    <a:pt x="596" y="104"/>
                  </a:lnTo>
                  <a:lnTo>
                    <a:pt x="585" y="106"/>
                  </a:lnTo>
                  <a:lnTo>
                    <a:pt x="576" y="112"/>
                  </a:lnTo>
                  <a:lnTo>
                    <a:pt x="567" y="120"/>
                  </a:lnTo>
                  <a:lnTo>
                    <a:pt x="559" y="129"/>
                  </a:lnTo>
                  <a:lnTo>
                    <a:pt x="551" y="138"/>
                  </a:lnTo>
                  <a:lnTo>
                    <a:pt x="543" y="147"/>
                  </a:lnTo>
                  <a:lnTo>
                    <a:pt x="535" y="156"/>
                  </a:lnTo>
                  <a:lnTo>
                    <a:pt x="525" y="188"/>
                  </a:lnTo>
                  <a:lnTo>
                    <a:pt x="523" y="222"/>
                  </a:lnTo>
                  <a:lnTo>
                    <a:pt x="525" y="258"/>
                  </a:lnTo>
                  <a:lnTo>
                    <a:pt x="531" y="291"/>
                  </a:lnTo>
                  <a:lnTo>
                    <a:pt x="546" y="271"/>
                  </a:lnTo>
                  <a:lnTo>
                    <a:pt x="561" y="249"/>
                  </a:lnTo>
                  <a:lnTo>
                    <a:pt x="576" y="227"/>
                  </a:lnTo>
                  <a:lnTo>
                    <a:pt x="591" y="206"/>
                  </a:lnTo>
                  <a:lnTo>
                    <a:pt x="608" y="187"/>
                  </a:lnTo>
                  <a:lnTo>
                    <a:pt x="628" y="172"/>
                  </a:lnTo>
                  <a:lnTo>
                    <a:pt x="651" y="161"/>
                  </a:lnTo>
                  <a:lnTo>
                    <a:pt x="677" y="156"/>
                  </a:lnTo>
                  <a:lnTo>
                    <a:pt x="689" y="157"/>
                  </a:lnTo>
                  <a:lnTo>
                    <a:pt x="700" y="158"/>
                  </a:lnTo>
                  <a:lnTo>
                    <a:pt x="712" y="159"/>
                  </a:lnTo>
                  <a:lnTo>
                    <a:pt x="725" y="161"/>
                  </a:lnTo>
                  <a:lnTo>
                    <a:pt x="736" y="165"/>
                  </a:lnTo>
                  <a:lnTo>
                    <a:pt x="747" y="170"/>
                  </a:lnTo>
                  <a:lnTo>
                    <a:pt x="757" y="176"/>
                  </a:lnTo>
                  <a:lnTo>
                    <a:pt x="765" y="185"/>
                  </a:lnTo>
                  <a:lnTo>
                    <a:pt x="762" y="197"/>
                  </a:lnTo>
                  <a:lnTo>
                    <a:pt x="755" y="207"/>
                  </a:lnTo>
                  <a:lnTo>
                    <a:pt x="745" y="217"/>
                  </a:lnTo>
                  <a:lnTo>
                    <a:pt x="735" y="225"/>
                  </a:lnTo>
                  <a:lnTo>
                    <a:pt x="712" y="221"/>
                  </a:lnTo>
                  <a:lnTo>
                    <a:pt x="715" y="211"/>
                  </a:lnTo>
                  <a:lnTo>
                    <a:pt x="725" y="204"/>
                  </a:lnTo>
                  <a:lnTo>
                    <a:pt x="733" y="198"/>
                  </a:lnTo>
                  <a:lnTo>
                    <a:pt x="735" y="188"/>
                  </a:lnTo>
                  <a:lnTo>
                    <a:pt x="721" y="181"/>
                  </a:lnTo>
                  <a:lnTo>
                    <a:pt x="706" y="177"/>
                  </a:lnTo>
                  <a:lnTo>
                    <a:pt x="690" y="177"/>
                  </a:lnTo>
                  <a:lnTo>
                    <a:pt x="675" y="180"/>
                  </a:lnTo>
                  <a:lnTo>
                    <a:pt x="660" y="184"/>
                  </a:lnTo>
                  <a:lnTo>
                    <a:pt x="646" y="191"/>
                  </a:lnTo>
                  <a:lnTo>
                    <a:pt x="632" y="198"/>
                  </a:lnTo>
                  <a:lnTo>
                    <a:pt x="620" y="206"/>
                  </a:lnTo>
                  <a:lnTo>
                    <a:pt x="608" y="220"/>
                  </a:lnTo>
                  <a:lnTo>
                    <a:pt x="597" y="235"/>
                  </a:lnTo>
                  <a:lnTo>
                    <a:pt x="586" y="249"/>
                  </a:lnTo>
                  <a:lnTo>
                    <a:pt x="575" y="264"/>
                  </a:lnTo>
                  <a:lnTo>
                    <a:pt x="566" y="280"/>
                  </a:lnTo>
                  <a:lnTo>
                    <a:pt x="556" y="295"/>
                  </a:lnTo>
                  <a:lnTo>
                    <a:pt x="548" y="312"/>
                  </a:lnTo>
                  <a:lnTo>
                    <a:pt x="543" y="328"/>
                  </a:lnTo>
                  <a:lnTo>
                    <a:pt x="553" y="334"/>
                  </a:lnTo>
                  <a:lnTo>
                    <a:pt x="558" y="342"/>
                  </a:lnTo>
                  <a:lnTo>
                    <a:pt x="559" y="351"/>
                  </a:lnTo>
                  <a:lnTo>
                    <a:pt x="558" y="362"/>
                  </a:lnTo>
                  <a:lnTo>
                    <a:pt x="556" y="371"/>
                  </a:lnTo>
                  <a:lnTo>
                    <a:pt x="556" y="380"/>
                  </a:lnTo>
                  <a:lnTo>
                    <a:pt x="560" y="388"/>
                  </a:lnTo>
                  <a:lnTo>
                    <a:pt x="569" y="394"/>
                  </a:lnTo>
                  <a:lnTo>
                    <a:pt x="581" y="379"/>
                  </a:lnTo>
                  <a:lnTo>
                    <a:pt x="592" y="388"/>
                  </a:lnTo>
                  <a:lnTo>
                    <a:pt x="606" y="397"/>
                  </a:lnTo>
                  <a:lnTo>
                    <a:pt x="620" y="407"/>
                  </a:lnTo>
                  <a:lnTo>
                    <a:pt x="635" y="416"/>
                  </a:lnTo>
                  <a:lnTo>
                    <a:pt x="651" y="423"/>
                  </a:lnTo>
                  <a:lnTo>
                    <a:pt x="667" y="425"/>
                  </a:lnTo>
                  <a:lnTo>
                    <a:pt x="683" y="425"/>
                  </a:lnTo>
                  <a:lnTo>
                    <a:pt x="700" y="418"/>
                  </a:lnTo>
                  <a:lnTo>
                    <a:pt x="711" y="384"/>
                  </a:lnTo>
                  <a:lnTo>
                    <a:pt x="711" y="348"/>
                  </a:lnTo>
                  <a:lnTo>
                    <a:pt x="707" y="311"/>
                  </a:lnTo>
                  <a:lnTo>
                    <a:pt x="706" y="275"/>
                  </a:lnTo>
                  <a:lnTo>
                    <a:pt x="710" y="265"/>
                  </a:lnTo>
                  <a:lnTo>
                    <a:pt x="707" y="256"/>
                  </a:lnTo>
                  <a:lnTo>
                    <a:pt x="706" y="247"/>
                  </a:lnTo>
                  <a:lnTo>
                    <a:pt x="712" y="238"/>
                  </a:lnTo>
                  <a:lnTo>
                    <a:pt x="725" y="253"/>
                  </a:lnTo>
                  <a:lnTo>
                    <a:pt x="729" y="296"/>
                  </a:lnTo>
                  <a:lnTo>
                    <a:pt x="732" y="341"/>
                  </a:lnTo>
                  <a:lnTo>
                    <a:pt x="733" y="385"/>
                  </a:lnTo>
                  <a:lnTo>
                    <a:pt x="735" y="426"/>
                  </a:lnTo>
                  <a:lnTo>
                    <a:pt x="743" y="432"/>
                  </a:lnTo>
                  <a:lnTo>
                    <a:pt x="749" y="419"/>
                  </a:lnTo>
                  <a:lnTo>
                    <a:pt x="756" y="408"/>
                  </a:lnTo>
                  <a:lnTo>
                    <a:pt x="763" y="397"/>
                  </a:lnTo>
                  <a:lnTo>
                    <a:pt x="771" y="387"/>
                  </a:lnTo>
                  <a:lnTo>
                    <a:pt x="780" y="377"/>
                  </a:lnTo>
                  <a:lnTo>
                    <a:pt x="789" y="366"/>
                  </a:lnTo>
                  <a:lnTo>
                    <a:pt x="798" y="357"/>
                  </a:lnTo>
                  <a:lnTo>
                    <a:pt x="809" y="347"/>
                  </a:lnTo>
                  <a:lnTo>
                    <a:pt x="821" y="344"/>
                  </a:lnTo>
                  <a:lnTo>
                    <a:pt x="831" y="348"/>
                  </a:lnTo>
                  <a:lnTo>
                    <a:pt x="840" y="356"/>
                  </a:lnTo>
                  <a:lnTo>
                    <a:pt x="847" y="364"/>
                  </a:lnTo>
                  <a:lnTo>
                    <a:pt x="855" y="371"/>
                  </a:lnTo>
                  <a:lnTo>
                    <a:pt x="863" y="376"/>
                  </a:lnTo>
                  <a:lnTo>
                    <a:pt x="872" y="374"/>
                  </a:lnTo>
                  <a:lnTo>
                    <a:pt x="884" y="365"/>
                  </a:lnTo>
                  <a:lnTo>
                    <a:pt x="908" y="352"/>
                  </a:lnTo>
                  <a:lnTo>
                    <a:pt x="931" y="340"/>
                  </a:lnTo>
                  <a:lnTo>
                    <a:pt x="954" y="326"/>
                  </a:lnTo>
                  <a:lnTo>
                    <a:pt x="976" y="311"/>
                  </a:lnTo>
                  <a:lnTo>
                    <a:pt x="998" y="296"/>
                  </a:lnTo>
                  <a:lnTo>
                    <a:pt x="1021" y="281"/>
                  </a:lnTo>
                  <a:lnTo>
                    <a:pt x="1043" y="265"/>
                  </a:lnTo>
                  <a:lnTo>
                    <a:pt x="1065" y="249"/>
                  </a:lnTo>
                  <a:lnTo>
                    <a:pt x="1085" y="233"/>
                  </a:lnTo>
                  <a:lnTo>
                    <a:pt x="1107" y="217"/>
                  </a:lnTo>
                  <a:lnTo>
                    <a:pt x="1130" y="200"/>
                  </a:lnTo>
                  <a:lnTo>
                    <a:pt x="1152" y="185"/>
                  </a:lnTo>
                  <a:lnTo>
                    <a:pt x="1174" y="169"/>
                  </a:lnTo>
                  <a:lnTo>
                    <a:pt x="1197" y="154"/>
                  </a:lnTo>
                  <a:lnTo>
                    <a:pt x="1220" y="141"/>
                  </a:lnTo>
                  <a:lnTo>
                    <a:pt x="1244" y="127"/>
                  </a:lnTo>
                  <a:lnTo>
                    <a:pt x="1251" y="134"/>
                  </a:lnTo>
                  <a:lnTo>
                    <a:pt x="1257" y="136"/>
                  </a:lnTo>
                  <a:lnTo>
                    <a:pt x="1263" y="134"/>
                  </a:lnTo>
                  <a:lnTo>
                    <a:pt x="1268" y="129"/>
                  </a:lnTo>
                  <a:lnTo>
                    <a:pt x="1273" y="124"/>
                  </a:lnTo>
                  <a:lnTo>
                    <a:pt x="1280" y="119"/>
                  </a:lnTo>
                  <a:lnTo>
                    <a:pt x="1286" y="113"/>
                  </a:lnTo>
                  <a:lnTo>
                    <a:pt x="1293" y="111"/>
                  </a:lnTo>
                  <a:lnTo>
                    <a:pt x="1304" y="83"/>
                  </a:lnTo>
                  <a:lnTo>
                    <a:pt x="1320" y="62"/>
                  </a:lnTo>
                  <a:lnTo>
                    <a:pt x="1341" y="46"/>
                  </a:lnTo>
                  <a:lnTo>
                    <a:pt x="1366" y="35"/>
                  </a:lnTo>
                  <a:lnTo>
                    <a:pt x="1392" y="26"/>
                  </a:lnTo>
                  <a:lnTo>
                    <a:pt x="1419" y="18"/>
                  </a:lnTo>
                  <a:lnTo>
                    <a:pt x="1446" y="10"/>
                  </a:lnTo>
                  <a:lnTo>
                    <a:pt x="1470" y="0"/>
                  </a:lnTo>
                  <a:lnTo>
                    <a:pt x="1478" y="5"/>
                  </a:lnTo>
                  <a:lnTo>
                    <a:pt x="1483" y="12"/>
                  </a:lnTo>
                  <a:lnTo>
                    <a:pt x="1484" y="20"/>
                  </a:lnTo>
                  <a:lnTo>
                    <a:pt x="1484" y="28"/>
                  </a:lnTo>
                  <a:close/>
                </a:path>
              </a:pathLst>
            </a:custGeom>
            <a:solidFill>
              <a:srgbClr val="000000"/>
            </a:solidFill>
            <a:ln w="9525">
              <a:noFill/>
              <a:round/>
              <a:headEnd/>
              <a:tailEnd/>
            </a:ln>
          </p:spPr>
          <p:txBody>
            <a:bodyPr/>
            <a:lstStyle/>
            <a:p>
              <a:pPr>
                <a:defRPr/>
              </a:pPr>
              <a:endParaRPr lang="en-US" dirty="0">
                <a:latin typeface="Arial" panose="020B0604020202020204" pitchFamily="34" charset="0"/>
              </a:endParaRPr>
            </a:p>
          </p:txBody>
        </p:sp>
        <p:sp>
          <p:nvSpPr>
            <p:cNvPr id="24" name="Freeform 20">
              <a:extLst>
                <a:ext uri="{FF2B5EF4-FFF2-40B4-BE49-F238E27FC236}">
                  <a16:creationId xmlns:a16="http://schemas.microsoft.com/office/drawing/2014/main" id="{8C3DAE11-2C83-4924-8DED-B6DA7692AAC5}"/>
                </a:ext>
              </a:extLst>
            </p:cNvPr>
            <p:cNvSpPr>
              <a:spLocks/>
            </p:cNvSpPr>
            <p:nvPr/>
          </p:nvSpPr>
          <p:spPr bwMode="auto">
            <a:xfrm>
              <a:off x="4985" y="1067"/>
              <a:ext cx="71" cy="83"/>
            </a:xfrm>
            <a:custGeom>
              <a:avLst/>
              <a:gdLst/>
              <a:ahLst/>
              <a:cxnLst>
                <a:cxn ang="0">
                  <a:pos x="122" y="42"/>
                </a:cxn>
                <a:cxn ang="0">
                  <a:pos x="135" y="35"/>
                </a:cxn>
                <a:cxn ang="0">
                  <a:pos x="142" y="42"/>
                </a:cxn>
                <a:cxn ang="0">
                  <a:pos x="142" y="50"/>
                </a:cxn>
                <a:cxn ang="0">
                  <a:pos x="138" y="59"/>
                </a:cxn>
                <a:cxn ang="0">
                  <a:pos x="132" y="66"/>
                </a:cxn>
                <a:cxn ang="0">
                  <a:pos x="129" y="81"/>
                </a:cxn>
                <a:cxn ang="0">
                  <a:pos x="128" y="98"/>
                </a:cxn>
                <a:cxn ang="0">
                  <a:pos x="125" y="115"/>
                </a:cxn>
                <a:cxn ang="0">
                  <a:pos x="117" y="121"/>
                </a:cxn>
                <a:cxn ang="0">
                  <a:pos x="111" y="133"/>
                </a:cxn>
                <a:cxn ang="0">
                  <a:pos x="106" y="147"/>
                </a:cxn>
                <a:cxn ang="0">
                  <a:pos x="102" y="159"/>
                </a:cxn>
                <a:cxn ang="0">
                  <a:pos x="92" y="168"/>
                </a:cxn>
                <a:cxn ang="0">
                  <a:pos x="92" y="161"/>
                </a:cxn>
                <a:cxn ang="0">
                  <a:pos x="89" y="155"/>
                </a:cxn>
                <a:cxn ang="0">
                  <a:pos x="83" y="151"/>
                </a:cxn>
                <a:cxn ang="0">
                  <a:pos x="77" y="148"/>
                </a:cxn>
                <a:cxn ang="0">
                  <a:pos x="73" y="144"/>
                </a:cxn>
                <a:cxn ang="0">
                  <a:pos x="69" y="140"/>
                </a:cxn>
                <a:cxn ang="0">
                  <a:pos x="69" y="134"/>
                </a:cxn>
                <a:cxn ang="0">
                  <a:pos x="74" y="127"/>
                </a:cxn>
                <a:cxn ang="0">
                  <a:pos x="87" y="101"/>
                </a:cxn>
                <a:cxn ang="0">
                  <a:pos x="76" y="91"/>
                </a:cxn>
                <a:cxn ang="0">
                  <a:pos x="67" y="81"/>
                </a:cxn>
                <a:cxn ang="0">
                  <a:pos x="58" y="71"/>
                </a:cxn>
                <a:cxn ang="0">
                  <a:pos x="49" y="59"/>
                </a:cxn>
                <a:cxn ang="0">
                  <a:pos x="41" y="49"/>
                </a:cxn>
                <a:cxn ang="0">
                  <a:pos x="31" y="40"/>
                </a:cxn>
                <a:cxn ang="0">
                  <a:pos x="21" y="32"/>
                </a:cxn>
                <a:cxn ang="0">
                  <a:pos x="11" y="25"/>
                </a:cxn>
                <a:cxn ang="0">
                  <a:pos x="0" y="0"/>
                </a:cxn>
                <a:cxn ang="0">
                  <a:pos x="14" y="10"/>
                </a:cxn>
                <a:cxn ang="0">
                  <a:pos x="28" y="19"/>
                </a:cxn>
                <a:cxn ang="0">
                  <a:pos x="43" y="28"/>
                </a:cxn>
                <a:cxn ang="0">
                  <a:pos x="58" y="36"/>
                </a:cxn>
                <a:cxn ang="0">
                  <a:pos x="73" y="42"/>
                </a:cxn>
                <a:cxn ang="0">
                  <a:pos x="89" y="45"/>
                </a:cxn>
                <a:cxn ang="0">
                  <a:pos x="105" y="47"/>
                </a:cxn>
                <a:cxn ang="0">
                  <a:pos x="122" y="42"/>
                </a:cxn>
              </a:cxnLst>
              <a:rect l="0" t="0" r="r" b="b"/>
              <a:pathLst>
                <a:path w="142" h="168">
                  <a:moveTo>
                    <a:pt x="122" y="42"/>
                  </a:moveTo>
                  <a:lnTo>
                    <a:pt x="135" y="35"/>
                  </a:lnTo>
                  <a:lnTo>
                    <a:pt x="142" y="42"/>
                  </a:lnTo>
                  <a:lnTo>
                    <a:pt x="142" y="50"/>
                  </a:lnTo>
                  <a:lnTo>
                    <a:pt x="138" y="59"/>
                  </a:lnTo>
                  <a:lnTo>
                    <a:pt x="132" y="66"/>
                  </a:lnTo>
                  <a:lnTo>
                    <a:pt x="129" y="81"/>
                  </a:lnTo>
                  <a:lnTo>
                    <a:pt x="128" y="98"/>
                  </a:lnTo>
                  <a:lnTo>
                    <a:pt x="125" y="115"/>
                  </a:lnTo>
                  <a:lnTo>
                    <a:pt x="117" y="121"/>
                  </a:lnTo>
                  <a:lnTo>
                    <a:pt x="111" y="133"/>
                  </a:lnTo>
                  <a:lnTo>
                    <a:pt x="106" y="147"/>
                  </a:lnTo>
                  <a:lnTo>
                    <a:pt x="102" y="159"/>
                  </a:lnTo>
                  <a:lnTo>
                    <a:pt x="92" y="168"/>
                  </a:lnTo>
                  <a:lnTo>
                    <a:pt x="92" y="161"/>
                  </a:lnTo>
                  <a:lnTo>
                    <a:pt x="89" y="155"/>
                  </a:lnTo>
                  <a:lnTo>
                    <a:pt x="83" y="151"/>
                  </a:lnTo>
                  <a:lnTo>
                    <a:pt x="77" y="148"/>
                  </a:lnTo>
                  <a:lnTo>
                    <a:pt x="73" y="144"/>
                  </a:lnTo>
                  <a:lnTo>
                    <a:pt x="69" y="140"/>
                  </a:lnTo>
                  <a:lnTo>
                    <a:pt x="69" y="134"/>
                  </a:lnTo>
                  <a:lnTo>
                    <a:pt x="74" y="127"/>
                  </a:lnTo>
                  <a:lnTo>
                    <a:pt x="87" y="101"/>
                  </a:lnTo>
                  <a:lnTo>
                    <a:pt x="76" y="91"/>
                  </a:lnTo>
                  <a:lnTo>
                    <a:pt x="67" y="81"/>
                  </a:lnTo>
                  <a:lnTo>
                    <a:pt x="58" y="71"/>
                  </a:lnTo>
                  <a:lnTo>
                    <a:pt x="49" y="59"/>
                  </a:lnTo>
                  <a:lnTo>
                    <a:pt x="41" y="49"/>
                  </a:lnTo>
                  <a:lnTo>
                    <a:pt x="31" y="40"/>
                  </a:lnTo>
                  <a:lnTo>
                    <a:pt x="21" y="32"/>
                  </a:lnTo>
                  <a:lnTo>
                    <a:pt x="11" y="25"/>
                  </a:lnTo>
                  <a:lnTo>
                    <a:pt x="0" y="0"/>
                  </a:lnTo>
                  <a:lnTo>
                    <a:pt x="14" y="10"/>
                  </a:lnTo>
                  <a:lnTo>
                    <a:pt x="28" y="19"/>
                  </a:lnTo>
                  <a:lnTo>
                    <a:pt x="43" y="28"/>
                  </a:lnTo>
                  <a:lnTo>
                    <a:pt x="58" y="36"/>
                  </a:lnTo>
                  <a:lnTo>
                    <a:pt x="73" y="42"/>
                  </a:lnTo>
                  <a:lnTo>
                    <a:pt x="89" y="45"/>
                  </a:lnTo>
                  <a:lnTo>
                    <a:pt x="105" y="47"/>
                  </a:lnTo>
                  <a:lnTo>
                    <a:pt x="122" y="42"/>
                  </a:lnTo>
                  <a:close/>
                </a:path>
              </a:pathLst>
            </a:custGeom>
            <a:solidFill>
              <a:srgbClr val="4C0000"/>
            </a:solidFill>
            <a:ln w="9525">
              <a:noFill/>
              <a:round/>
              <a:headEnd/>
              <a:tailEnd/>
            </a:ln>
          </p:spPr>
          <p:txBody>
            <a:bodyPr/>
            <a:lstStyle/>
            <a:p>
              <a:pPr>
                <a:defRPr/>
              </a:pPr>
              <a:endParaRPr lang="en-US" dirty="0">
                <a:latin typeface="Arial" panose="020B0604020202020204" pitchFamily="34" charset="0"/>
              </a:endParaRPr>
            </a:p>
          </p:txBody>
        </p:sp>
        <p:sp>
          <p:nvSpPr>
            <p:cNvPr id="25" name="Freeform 21">
              <a:extLst>
                <a:ext uri="{FF2B5EF4-FFF2-40B4-BE49-F238E27FC236}">
                  <a16:creationId xmlns:a16="http://schemas.microsoft.com/office/drawing/2014/main" id="{BFD38A16-FC57-46CE-A848-617F201838C7}"/>
                </a:ext>
              </a:extLst>
            </p:cNvPr>
            <p:cNvSpPr>
              <a:spLocks/>
            </p:cNvSpPr>
            <p:nvPr/>
          </p:nvSpPr>
          <p:spPr bwMode="auto">
            <a:xfrm>
              <a:off x="5013" y="1131"/>
              <a:ext cx="50" cy="237"/>
            </a:xfrm>
            <a:custGeom>
              <a:avLst/>
              <a:gdLst/>
              <a:ahLst/>
              <a:cxnLst>
                <a:cxn ang="0">
                  <a:pos x="93" y="18"/>
                </a:cxn>
                <a:cxn ang="0">
                  <a:pos x="95" y="117"/>
                </a:cxn>
                <a:cxn ang="0">
                  <a:pos x="98" y="218"/>
                </a:cxn>
                <a:cxn ang="0">
                  <a:pos x="99" y="319"/>
                </a:cxn>
                <a:cxn ang="0">
                  <a:pos x="93" y="414"/>
                </a:cxn>
                <a:cxn ang="0">
                  <a:pos x="88" y="404"/>
                </a:cxn>
                <a:cxn ang="0">
                  <a:pos x="83" y="395"/>
                </a:cxn>
                <a:cxn ang="0">
                  <a:pos x="76" y="385"/>
                </a:cxn>
                <a:cxn ang="0">
                  <a:pos x="69" y="376"/>
                </a:cxn>
                <a:cxn ang="0">
                  <a:pos x="69" y="402"/>
                </a:cxn>
                <a:cxn ang="0">
                  <a:pos x="65" y="427"/>
                </a:cxn>
                <a:cxn ang="0">
                  <a:pos x="56" y="451"/>
                </a:cxn>
                <a:cxn ang="0">
                  <a:pos x="41" y="473"/>
                </a:cxn>
                <a:cxn ang="0">
                  <a:pos x="23" y="455"/>
                </a:cxn>
                <a:cxn ang="0">
                  <a:pos x="11" y="434"/>
                </a:cxn>
                <a:cxn ang="0">
                  <a:pos x="5" y="410"/>
                </a:cxn>
                <a:cxn ang="0">
                  <a:pos x="3" y="384"/>
                </a:cxn>
                <a:cxn ang="0">
                  <a:pos x="4" y="359"/>
                </a:cxn>
                <a:cxn ang="0">
                  <a:pos x="4" y="332"/>
                </a:cxn>
                <a:cxn ang="0">
                  <a:pos x="4" y="307"/>
                </a:cxn>
                <a:cxn ang="0">
                  <a:pos x="0" y="284"/>
                </a:cxn>
                <a:cxn ang="0">
                  <a:pos x="10" y="266"/>
                </a:cxn>
                <a:cxn ang="0">
                  <a:pos x="16" y="247"/>
                </a:cxn>
                <a:cxn ang="0">
                  <a:pos x="19" y="229"/>
                </a:cxn>
                <a:cxn ang="0">
                  <a:pos x="26" y="208"/>
                </a:cxn>
                <a:cxn ang="0">
                  <a:pos x="28" y="171"/>
                </a:cxn>
                <a:cxn ang="0">
                  <a:pos x="37" y="134"/>
                </a:cxn>
                <a:cxn ang="0">
                  <a:pos x="39" y="100"/>
                </a:cxn>
                <a:cxn ang="0">
                  <a:pos x="28" y="67"/>
                </a:cxn>
                <a:cxn ang="0">
                  <a:pos x="35" y="67"/>
                </a:cxn>
                <a:cxn ang="0">
                  <a:pos x="42" y="65"/>
                </a:cxn>
                <a:cxn ang="0">
                  <a:pos x="49" y="64"/>
                </a:cxn>
                <a:cxn ang="0">
                  <a:pos x="56" y="61"/>
                </a:cxn>
                <a:cxn ang="0">
                  <a:pos x="62" y="56"/>
                </a:cxn>
                <a:cxn ang="0">
                  <a:pos x="66" y="51"/>
                </a:cxn>
                <a:cxn ang="0">
                  <a:pos x="70" y="44"/>
                </a:cxn>
                <a:cxn ang="0">
                  <a:pos x="72" y="38"/>
                </a:cxn>
                <a:cxn ang="0">
                  <a:pos x="76" y="24"/>
                </a:cxn>
                <a:cxn ang="0">
                  <a:pos x="81" y="6"/>
                </a:cxn>
                <a:cxn ang="0">
                  <a:pos x="87" y="0"/>
                </a:cxn>
                <a:cxn ang="0">
                  <a:pos x="93" y="18"/>
                </a:cxn>
              </a:cxnLst>
              <a:rect l="0" t="0" r="r" b="b"/>
              <a:pathLst>
                <a:path w="99" h="473">
                  <a:moveTo>
                    <a:pt x="93" y="18"/>
                  </a:moveTo>
                  <a:lnTo>
                    <a:pt x="95" y="117"/>
                  </a:lnTo>
                  <a:lnTo>
                    <a:pt x="98" y="218"/>
                  </a:lnTo>
                  <a:lnTo>
                    <a:pt x="99" y="319"/>
                  </a:lnTo>
                  <a:lnTo>
                    <a:pt x="93" y="414"/>
                  </a:lnTo>
                  <a:lnTo>
                    <a:pt x="88" y="404"/>
                  </a:lnTo>
                  <a:lnTo>
                    <a:pt x="83" y="395"/>
                  </a:lnTo>
                  <a:lnTo>
                    <a:pt x="76" y="385"/>
                  </a:lnTo>
                  <a:lnTo>
                    <a:pt x="69" y="376"/>
                  </a:lnTo>
                  <a:lnTo>
                    <a:pt x="69" y="402"/>
                  </a:lnTo>
                  <a:lnTo>
                    <a:pt x="65" y="427"/>
                  </a:lnTo>
                  <a:lnTo>
                    <a:pt x="56" y="451"/>
                  </a:lnTo>
                  <a:lnTo>
                    <a:pt x="41" y="473"/>
                  </a:lnTo>
                  <a:lnTo>
                    <a:pt x="23" y="455"/>
                  </a:lnTo>
                  <a:lnTo>
                    <a:pt x="11" y="434"/>
                  </a:lnTo>
                  <a:lnTo>
                    <a:pt x="5" y="410"/>
                  </a:lnTo>
                  <a:lnTo>
                    <a:pt x="3" y="384"/>
                  </a:lnTo>
                  <a:lnTo>
                    <a:pt x="4" y="359"/>
                  </a:lnTo>
                  <a:lnTo>
                    <a:pt x="4" y="332"/>
                  </a:lnTo>
                  <a:lnTo>
                    <a:pt x="4" y="307"/>
                  </a:lnTo>
                  <a:lnTo>
                    <a:pt x="0" y="284"/>
                  </a:lnTo>
                  <a:lnTo>
                    <a:pt x="10" y="266"/>
                  </a:lnTo>
                  <a:lnTo>
                    <a:pt x="16" y="247"/>
                  </a:lnTo>
                  <a:lnTo>
                    <a:pt x="19" y="229"/>
                  </a:lnTo>
                  <a:lnTo>
                    <a:pt x="26" y="208"/>
                  </a:lnTo>
                  <a:lnTo>
                    <a:pt x="28" y="171"/>
                  </a:lnTo>
                  <a:lnTo>
                    <a:pt x="37" y="134"/>
                  </a:lnTo>
                  <a:lnTo>
                    <a:pt x="39" y="100"/>
                  </a:lnTo>
                  <a:lnTo>
                    <a:pt x="28" y="67"/>
                  </a:lnTo>
                  <a:lnTo>
                    <a:pt x="35" y="67"/>
                  </a:lnTo>
                  <a:lnTo>
                    <a:pt x="42" y="65"/>
                  </a:lnTo>
                  <a:lnTo>
                    <a:pt x="49" y="64"/>
                  </a:lnTo>
                  <a:lnTo>
                    <a:pt x="56" y="61"/>
                  </a:lnTo>
                  <a:lnTo>
                    <a:pt x="62" y="56"/>
                  </a:lnTo>
                  <a:lnTo>
                    <a:pt x="66" y="51"/>
                  </a:lnTo>
                  <a:lnTo>
                    <a:pt x="70" y="44"/>
                  </a:lnTo>
                  <a:lnTo>
                    <a:pt x="72" y="38"/>
                  </a:lnTo>
                  <a:lnTo>
                    <a:pt x="76" y="24"/>
                  </a:lnTo>
                  <a:lnTo>
                    <a:pt x="81" y="6"/>
                  </a:lnTo>
                  <a:lnTo>
                    <a:pt x="87" y="0"/>
                  </a:lnTo>
                  <a:lnTo>
                    <a:pt x="93" y="18"/>
                  </a:lnTo>
                  <a:close/>
                </a:path>
              </a:pathLst>
            </a:custGeom>
            <a:solidFill>
              <a:srgbClr val="FFFFFF"/>
            </a:solidFill>
            <a:ln w="9525">
              <a:noFill/>
              <a:round/>
              <a:headEnd/>
              <a:tailEnd/>
            </a:ln>
          </p:spPr>
          <p:txBody>
            <a:bodyPr/>
            <a:lstStyle/>
            <a:p>
              <a:pPr>
                <a:defRPr/>
              </a:pPr>
              <a:endParaRPr lang="en-US" dirty="0">
                <a:latin typeface="Arial" panose="020B0604020202020204" pitchFamily="34" charset="0"/>
              </a:endParaRPr>
            </a:p>
          </p:txBody>
        </p:sp>
        <p:sp>
          <p:nvSpPr>
            <p:cNvPr id="26" name="Freeform 22">
              <a:extLst>
                <a:ext uri="{FF2B5EF4-FFF2-40B4-BE49-F238E27FC236}">
                  <a16:creationId xmlns:a16="http://schemas.microsoft.com/office/drawing/2014/main" id="{1EE945D8-5286-421B-B2E8-7720D6BF7AEF}"/>
                </a:ext>
              </a:extLst>
            </p:cNvPr>
            <p:cNvSpPr>
              <a:spLocks/>
            </p:cNvSpPr>
            <p:nvPr/>
          </p:nvSpPr>
          <p:spPr bwMode="auto">
            <a:xfrm>
              <a:off x="5000" y="1149"/>
              <a:ext cx="23" cy="97"/>
            </a:xfrm>
            <a:custGeom>
              <a:avLst/>
              <a:gdLst/>
              <a:ahLst/>
              <a:cxnLst>
                <a:cxn ang="0">
                  <a:pos x="42" y="82"/>
                </a:cxn>
                <a:cxn ang="0">
                  <a:pos x="35" y="110"/>
                </a:cxn>
                <a:cxn ang="0">
                  <a:pos x="31" y="138"/>
                </a:cxn>
                <a:cxn ang="0">
                  <a:pos x="27" y="167"/>
                </a:cxn>
                <a:cxn ang="0">
                  <a:pos x="17" y="194"/>
                </a:cxn>
                <a:cxn ang="0">
                  <a:pos x="11" y="158"/>
                </a:cxn>
                <a:cxn ang="0">
                  <a:pos x="7" y="121"/>
                </a:cxn>
                <a:cxn ang="0">
                  <a:pos x="4" y="84"/>
                </a:cxn>
                <a:cxn ang="0">
                  <a:pos x="0" y="50"/>
                </a:cxn>
                <a:cxn ang="0">
                  <a:pos x="16" y="45"/>
                </a:cxn>
                <a:cxn ang="0">
                  <a:pos x="21" y="31"/>
                </a:cxn>
                <a:cxn ang="0">
                  <a:pos x="22" y="14"/>
                </a:cxn>
                <a:cxn ang="0">
                  <a:pos x="30" y="0"/>
                </a:cxn>
                <a:cxn ang="0">
                  <a:pos x="40" y="9"/>
                </a:cxn>
                <a:cxn ang="0">
                  <a:pos x="45" y="20"/>
                </a:cxn>
                <a:cxn ang="0">
                  <a:pos x="46" y="29"/>
                </a:cxn>
                <a:cxn ang="0">
                  <a:pos x="45" y="38"/>
                </a:cxn>
                <a:cxn ang="0">
                  <a:pos x="42" y="49"/>
                </a:cxn>
                <a:cxn ang="0">
                  <a:pos x="39" y="59"/>
                </a:cxn>
                <a:cxn ang="0">
                  <a:pos x="39" y="70"/>
                </a:cxn>
                <a:cxn ang="0">
                  <a:pos x="42" y="82"/>
                </a:cxn>
              </a:cxnLst>
              <a:rect l="0" t="0" r="r" b="b"/>
              <a:pathLst>
                <a:path w="46" h="194">
                  <a:moveTo>
                    <a:pt x="42" y="82"/>
                  </a:moveTo>
                  <a:lnTo>
                    <a:pt x="35" y="110"/>
                  </a:lnTo>
                  <a:lnTo>
                    <a:pt x="31" y="138"/>
                  </a:lnTo>
                  <a:lnTo>
                    <a:pt x="27" y="167"/>
                  </a:lnTo>
                  <a:lnTo>
                    <a:pt x="17" y="194"/>
                  </a:lnTo>
                  <a:lnTo>
                    <a:pt x="11" y="158"/>
                  </a:lnTo>
                  <a:lnTo>
                    <a:pt x="7" y="121"/>
                  </a:lnTo>
                  <a:lnTo>
                    <a:pt x="4" y="84"/>
                  </a:lnTo>
                  <a:lnTo>
                    <a:pt x="0" y="50"/>
                  </a:lnTo>
                  <a:lnTo>
                    <a:pt x="16" y="45"/>
                  </a:lnTo>
                  <a:lnTo>
                    <a:pt x="21" y="31"/>
                  </a:lnTo>
                  <a:lnTo>
                    <a:pt x="22" y="14"/>
                  </a:lnTo>
                  <a:lnTo>
                    <a:pt x="30" y="0"/>
                  </a:lnTo>
                  <a:lnTo>
                    <a:pt x="40" y="9"/>
                  </a:lnTo>
                  <a:lnTo>
                    <a:pt x="45" y="20"/>
                  </a:lnTo>
                  <a:lnTo>
                    <a:pt x="46" y="29"/>
                  </a:lnTo>
                  <a:lnTo>
                    <a:pt x="45" y="38"/>
                  </a:lnTo>
                  <a:lnTo>
                    <a:pt x="42" y="49"/>
                  </a:lnTo>
                  <a:lnTo>
                    <a:pt x="39" y="59"/>
                  </a:lnTo>
                  <a:lnTo>
                    <a:pt x="39" y="70"/>
                  </a:lnTo>
                  <a:lnTo>
                    <a:pt x="42" y="82"/>
                  </a:lnTo>
                  <a:close/>
                </a:path>
              </a:pathLst>
            </a:custGeom>
            <a:solidFill>
              <a:srgbClr val="FFFFFF"/>
            </a:solidFill>
            <a:ln w="9525">
              <a:noFill/>
              <a:round/>
              <a:headEnd/>
              <a:tailEnd/>
            </a:ln>
          </p:spPr>
          <p:txBody>
            <a:bodyPr/>
            <a:lstStyle/>
            <a:p>
              <a:pPr>
                <a:defRPr/>
              </a:pPr>
              <a:endParaRPr lang="en-US" dirty="0">
                <a:latin typeface="Arial" panose="020B0604020202020204" pitchFamily="34" charset="0"/>
              </a:endParaRPr>
            </a:p>
          </p:txBody>
        </p:sp>
        <p:sp>
          <p:nvSpPr>
            <p:cNvPr id="27" name="Freeform 23">
              <a:extLst>
                <a:ext uri="{FF2B5EF4-FFF2-40B4-BE49-F238E27FC236}">
                  <a16:creationId xmlns:a16="http://schemas.microsoft.com/office/drawing/2014/main" id="{92A69DBE-5CFB-4C4A-AF12-731283DA2623}"/>
                </a:ext>
              </a:extLst>
            </p:cNvPr>
            <p:cNvSpPr>
              <a:spLocks/>
            </p:cNvSpPr>
            <p:nvPr/>
          </p:nvSpPr>
          <p:spPr bwMode="auto">
            <a:xfrm>
              <a:off x="4843" y="1401"/>
              <a:ext cx="165" cy="69"/>
            </a:xfrm>
            <a:custGeom>
              <a:avLst/>
              <a:gdLst/>
              <a:ahLst/>
              <a:cxnLst>
                <a:cxn ang="0">
                  <a:pos x="72" y="45"/>
                </a:cxn>
                <a:cxn ang="0">
                  <a:pos x="101" y="61"/>
                </a:cxn>
                <a:cxn ang="0">
                  <a:pos x="131" y="75"/>
                </a:cxn>
                <a:cxn ang="0">
                  <a:pos x="161" y="85"/>
                </a:cxn>
                <a:cxn ang="0">
                  <a:pos x="192" y="94"/>
                </a:cxn>
                <a:cxn ang="0">
                  <a:pos x="223" y="101"/>
                </a:cxn>
                <a:cxn ang="0">
                  <a:pos x="255" y="108"/>
                </a:cxn>
                <a:cxn ang="0">
                  <a:pos x="288" y="115"/>
                </a:cxn>
                <a:cxn ang="0">
                  <a:pos x="311" y="117"/>
                </a:cxn>
                <a:cxn ang="0">
                  <a:pos x="321" y="113"/>
                </a:cxn>
                <a:cxn ang="0">
                  <a:pos x="329" y="120"/>
                </a:cxn>
                <a:cxn ang="0">
                  <a:pos x="329" y="128"/>
                </a:cxn>
                <a:cxn ang="0">
                  <a:pos x="326" y="135"/>
                </a:cxn>
                <a:cxn ang="0">
                  <a:pos x="318" y="137"/>
                </a:cxn>
                <a:cxn ang="0">
                  <a:pos x="308" y="137"/>
                </a:cxn>
                <a:cxn ang="0">
                  <a:pos x="299" y="137"/>
                </a:cxn>
                <a:cxn ang="0">
                  <a:pos x="282" y="133"/>
                </a:cxn>
                <a:cxn ang="0">
                  <a:pos x="255" y="125"/>
                </a:cxn>
                <a:cxn ang="0">
                  <a:pos x="228" y="117"/>
                </a:cxn>
                <a:cxn ang="0">
                  <a:pos x="198" y="109"/>
                </a:cxn>
                <a:cxn ang="0">
                  <a:pos x="169" y="101"/>
                </a:cxn>
                <a:cxn ang="0">
                  <a:pos x="139" y="93"/>
                </a:cxn>
                <a:cxn ang="0">
                  <a:pos x="110" y="83"/>
                </a:cxn>
                <a:cxn ang="0">
                  <a:pos x="83" y="72"/>
                </a:cxn>
                <a:cxn ang="0">
                  <a:pos x="60" y="61"/>
                </a:cxn>
                <a:cxn ang="0">
                  <a:pos x="40" y="50"/>
                </a:cxn>
                <a:cxn ang="0">
                  <a:pos x="22" y="39"/>
                </a:cxn>
                <a:cxn ang="0">
                  <a:pos x="5" y="26"/>
                </a:cxn>
                <a:cxn ang="0">
                  <a:pos x="5" y="4"/>
                </a:cxn>
                <a:cxn ang="0">
                  <a:pos x="19" y="2"/>
                </a:cxn>
                <a:cxn ang="0">
                  <a:pos x="34" y="16"/>
                </a:cxn>
                <a:cxn ang="0">
                  <a:pos x="50" y="32"/>
                </a:cxn>
              </a:cxnLst>
              <a:rect l="0" t="0" r="r" b="b"/>
              <a:pathLst>
                <a:path w="329" h="138">
                  <a:moveTo>
                    <a:pt x="58" y="35"/>
                  </a:moveTo>
                  <a:lnTo>
                    <a:pt x="72" y="45"/>
                  </a:lnTo>
                  <a:lnTo>
                    <a:pt x="87" y="54"/>
                  </a:lnTo>
                  <a:lnTo>
                    <a:pt x="101" y="61"/>
                  </a:lnTo>
                  <a:lnTo>
                    <a:pt x="116" y="68"/>
                  </a:lnTo>
                  <a:lnTo>
                    <a:pt x="131" y="75"/>
                  </a:lnTo>
                  <a:lnTo>
                    <a:pt x="146" y="80"/>
                  </a:lnTo>
                  <a:lnTo>
                    <a:pt x="161" y="85"/>
                  </a:lnTo>
                  <a:lnTo>
                    <a:pt x="176" y="90"/>
                  </a:lnTo>
                  <a:lnTo>
                    <a:pt x="192" y="94"/>
                  </a:lnTo>
                  <a:lnTo>
                    <a:pt x="207" y="98"/>
                  </a:lnTo>
                  <a:lnTo>
                    <a:pt x="223" y="101"/>
                  </a:lnTo>
                  <a:lnTo>
                    <a:pt x="239" y="105"/>
                  </a:lnTo>
                  <a:lnTo>
                    <a:pt x="255" y="108"/>
                  </a:lnTo>
                  <a:lnTo>
                    <a:pt x="272" y="112"/>
                  </a:lnTo>
                  <a:lnTo>
                    <a:pt x="288" y="115"/>
                  </a:lnTo>
                  <a:lnTo>
                    <a:pt x="305" y="118"/>
                  </a:lnTo>
                  <a:lnTo>
                    <a:pt x="311" y="117"/>
                  </a:lnTo>
                  <a:lnTo>
                    <a:pt x="316" y="114"/>
                  </a:lnTo>
                  <a:lnTo>
                    <a:pt x="321" y="113"/>
                  </a:lnTo>
                  <a:lnTo>
                    <a:pt x="327" y="118"/>
                  </a:lnTo>
                  <a:lnTo>
                    <a:pt x="329" y="120"/>
                  </a:lnTo>
                  <a:lnTo>
                    <a:pt x="329" y="123"/>
                  </a:lnTo>
                  <a:lnTo>
                    <a:pt x="329" y="128"/>
                  </a:lnTo>
                  <a:lnTo>
                    <a:pt x="329" y="132"/>
                  </a:lnTo>
                  <a:lnTo>
                    <a:pt x="326" y="135"/>
                  </a:lnTo>
                  <a:lnTo>
                    <a:pt x="321" y="136"/>
                  </a:lnTo>
                  <a:lnTo>
                    <a:pt x="318" y="137"/>
                  </a:lnTo>
                  <a:lnTo>
                    <a:pt x="313" y="137"/>
                  </a:lnTo>
                  <a:lnTo>
                    <a:pt x="308" y="137"/>
                  </a:lnTo>
                  <a:lnTo>
                    <a:pt x="304" y="137"/>
                  </a:lnTo>
                  <a:lnTo>
                    <a:pt x="299" y="137"/>
                  </a:lnTo>
                  <a:lnTo>
                    <a:pt x="295" y="138"/>
                  </a:lnTo>
                  <a:lnTo>
                    <a:pt x="282" y="133"/>
                  </a:lnTo>
                  <a:lnTo>
                    <a:pt x="269" y="129"/>
                  </a:lnTo>
                  <a:lnTo>
                    <a:pt x="255" y="125"/>
                  </a:lnTo>
                  <a:lnTo>
                    <a:pt x="242" y="121"/>
                  </a:lnTo>
                  <a:lnTo>
                    <a:pt x="228" y="117"/>
                  </a:lnTo>
                  <a:lnTo>
                    <a:pt x="213" y="114"/>
                  </a:lnTo>
                  <a:lnTo>
                    <a:pt x="198" y="109"/>
                  </a:lnTo>
                  <a:lnTo>
                    <a:pt x="184" y="106"/>
                  </a:lnTo>
                  <a:lnTo>
                    <a:pt x="169" y="101"/>
                  </a:lnTo>
                  <a:lnTo>
                    <a:pt x="154" y="98"/>
                  </a:lnTo>
                  <a:lnTo>
                    <a:pt x="139" y="93"/>
                  </a:lnTo>
                  <a:lnTo>
                    <a:pt x="124" y="88"/>
                  </a:lnTo>
                  <a:lnTo>
                    <a:pt x="110" y="83"/>
                  </a:lnTo>
                  <a:lnTo>
                    <a:pt x="96" y="78"/>
                  </a:lnTo>
                  <a:lnTo>
                    <a:pt x="83" y="72"/>
                  </a:lnTo>
                  <a:lnTo>
                    <a:pt x="69" y="65"/>
                  </a:lnTo>
                  <a:lnTo>
                    <a:pt x="60" y="61"/>
                  </a:lnTo>
                  <a:lnTo>
                    <a:pt x="50" y="56"/>
                  </a:lnTo>
                  <a:lnTo>
                    <a:pt x="40" y="50"/>
                  </a:lnTo>
                  <a:lnTo>
                    <a:pt x="31" y="45"/>
                  </a:lnTo>
                  <a:lnTo>
                    <a:pt x="22" y="39"/>
                  </a:lnTo>
                  <a:lnTo>
                    <a:pt x="13" y="33"/>
                  </a:lnTo>
                  <a:lnTo>
                    <a:pt x="5" y="26"/>
                  </a:lnTo>
                  <a:lnTo>
                    <a:pt x="0" y="18"/>
                  </a:lnTo>
                  <a:lnTo>
                    <a:pt x="5" y="4"/>
                  </a:lnTo>
                  <a:lnTo>
                    <a:pt x="12" y="0"/>
                  </a:lnTo>
                  <a:lnTo>
                    <a:pt x="19" y="2"/>
                  </a:lnTo>
                  <a:lnTo>
                    <a:pt x="26" y="8"/>
                  </a:lnTo>
                  <a:lnTo>
                    <a:pt x="34" y="16"/>
                  </a:lnTo>
                  <a:lnTo>
                    <a:pt x="41" y="25"/>
                  </a:lnTo>
                  <a:lnTo>
                    <a:pt x="50" y="32"/>
                  </a:lnTo>
                  <a:lnTo>
                    <a:pt x="58" y="35"/>
                  </a:lnTo>
                  <a:close/>
                </a:path>
              </a:pathLst>
            </a:custGeom>
            <a:solidFill>
              <a:srgbClr val="000000"/>
            </a:solidFill>
            <a:ln w="9525">
              <a:noFill/>
              <a:round/>
              <a:headEnd/>
              <a:tailEnd/>
            </a:ln>
          </p:spPr>
          <p:txBody>
            <a:bodyPr/>
            <a:lstStyle/>
            <a:p>
              <a:pPr>
                <a:defRPr/>
              </a:pPr>
              <a:endParaRPr lang="en-US" dirty="0">
                <a:latin typeface="Arial" panose="020B0604020202020204" pitchFamily="34" charset="0"/>
              </a:endParaRPr>
            </a:p>
          </p:txBody>
        </p:sp>
        <p:sp>
          <p:nvSpPr>
            <p:cNvPr id="28" name="Freeform 24">
              <a:extLst>
                <a:ext uri="{FF2B5EF4-FFF2-40B4-BE49-F238E27FC236}">
                  <a16:creationId xmlns:a16="http://schemas.microsoft.com/office/drawing/2014/main" id="{0F086232-2D9A-450E-BB9D-EEA93B9D0BFF}"/>
                </a:ext>
              </a:extLst>
            </p:cNvPr>
            <p:cNvSpPr>
              <a:spLocks/>
            </p:cNvSpPr>
            <p:nvPr/>
          </p:nvSpPr>
          <p:spPr bwMode="auto">
            <a:xfrm>
              <a:off x="4560" y="1405"/>
              <a:ext cx="518" cy="167"/>
            </a:xfrm>
            <a:custGeom>
              <a:avLst/>
              <a:gdLst/>
              <a:ahLst/>
              <a:cxnLst>
                <a:cxn ang="0">
                  <a:pos x="253" y="52"/>
                </a:cxn>
                <a:cxn ang="0">
                  <a:pos x="162" y="79"/>
                </a:cxn>
                <a:cxn ang="0">
                  <a:pos x="104" y="102"/>
                </a:cxn>
                <a:cxn ang="0">
                  <a:pos x="51" y="119"/>
                </a:cxn>
                <a:cxn ang="0">
                  <a:pos x="73" y="155"/>
                </a:cxn>
                <a:cxn ang="0">
                  <a:pos x="122" y="194"/>
                </a:cxn>
                <a:cxn ang="0">
                  <a:pos x="175" y="227"/>
                </a:cxn>
                <a:cxn ang="0">
                  <a:pos x="233" y="250"/>
                </a:cxn>
                <a:cxn ang="0">
                  <a:pos x="256" y="261"/>
                </a:cxn>
                <a:cxn ang="0">
                  <a:pos x="265" y="261"/>
                </a:cxn>
                <a:cxn ang="0">
                  <a:pos x="272" y="266"/>
                </a:cxn>
                <a:cxn ang="0">
                  <a:pos x="282" y="268"/>
                </a:cxn>
                <a:cxn ang="0">
                  <a:pos x="305" y="276"/>
                </a:cxn>
                <a:cxn ang="0">
                  <a:pos x="318" y="281"/>
                </a:cxn>
                <a:cxn ang="0">
                  <a:pos x="327" y="288"/>
                </a:cxn>
                <a:cxn ang="0">
                  <a:pos x="382" y="303"/>
                </a:cxn>
                <a:cxn ang="0">
                  <a:pos x="429" y="315"/>
                </a:cxn>
                <a:cxn ang="0">
                  <a:pos x="457" y="321"/>
                </a:cxn>
                <a:cxn ang="0">
                  <a:pos x="478" y="320"/>
                </a:cxn>
                <a:cxn ang="0">
                  <a:pos x="553" y="314"/>
                </a:cxn>
                <a:cxn ang="0">
                  <a:pos x="611" y="272"/>
                </a:cxn>
                <a:cxn ang="0">
                  <a:pos x="597" y="237"/>
                </a:cxn>
                <a:cxn ang="0">
                  <a:pos x="566" y="212"/>
                </a:cxn>
                <a:cxn ang="0">
                  <a:pos x="621" y="193"/>
                </a:cxn>
                <a:cxn ang="0">
                  <a:pos x="683" y="190"/>
                </a:cxn>
                <a:cxn ang="0">
                  <a:pos x="774" y="175"/>
                </a:cxn>
                <a:cxn ang="0">
                  <a:pos x="861" y="148"/>
                </a:cxn>
                <a:cxn ang="0">
                  <a:pos x="946" y="118"/>
                </a:cxn>
                <a:cxn ang="0">
                  <a:pos x="1032" y="93"/>
                </a:cxn>
                <a:cxn ang="0">
                  <a:pos x="1029" y="117"/>
                </a:cxn>
                <a:cxn ang="0">
                  <a:pos x="948" y="166"/>
                </a:cxn>
                <a:cxn ang="0">
                  <a:pos x="869" y="215"/>
                </a:cxn>
                <a:cxn ang="0">
                  <a:pos x="787" y="260"/>
                </a:cxn>
                <a:cxn ang="0">
                  <a:pos x="702" y="296"/>
                </a:cxn>
                <a:cxn ang="0">
                  <a:pos x="682" y="308"/>
                </a:cxn>
                <a:cxn ang="0">
                  <a:pos x="661" y="301"/>
                </a:cxn>
                <a:cxn ang="0">
                  <a:pos x="707" y="270"/>
                </a:cxn>
                <a:cxn ang="0">
                  <a:pos x="771" y="242"/>
                </a:cxn>
                <a:cxn ang="0">
                  <a:pos x="832" y="210"/>
                </a:cxn>
                <a:cxn ang="0">
                  <a:pos x="888" y="170"/>
                </a:cxn>
                <a:cxn ang="0">
                  <a:pos x="865" y="169"/>
                </a:cxn>
                <a:cxn ang="0">
                  <a:pos x="813" y="184"/>
                </a:cxn>
                <a:cxn ang="0">
                  <a:pos x="761" y="196"/>
                </a:cxn>
                <a:cxn ang="0">
                  <a:pos x="711" y="208"/>
                </a:cxn>
                <a:cxn ang="0">
                  <a:pos x="669" y="217"/>
                </a:cxn>
                <a:cxn ang="0">
                  <a:pos x="634" y="231"/>
                </a:cxn>
                <a:cxn ang="0">
                  <a:pos x="629" y="277"/>
                </a:cxn>
                <a:cxn ang="0">
                  <a:pos x="588" y="319"/>
                </a:cxn>
                <a:cxn ang="0">
                  <a:pos x="521" y="335"/>
                </a:cxn>
                <a:cxn ang="0">
                  <a:pos x="448" y="333"/>
                </a:cxn>
                <a:cxn ang="0">
                  <a:pos x="381" y="320"/>
                </a:cxn>
                <a:cxn ang="0">
                  <a:pos x="303" y="290"/>
                </a:cxn>
                <a:cxn ang="0">
                  <a:pos x="215" y="260"/>
                </a:cxn>
                <a:cxn ang="0">
                  <a:pos x="131" y="224"/>
                </a:cxn>
                <a:cxn ang="0">
                  <a:pos x="55" y="169"/>
                </a:cxn>
                <a:cxn ang="0">
                  <a:pos x="41" y="101"/>
                </a:cxn>
                <a:cxn ang="0">
                  <a:pos x="122" y="78"/>
                </a:cxn>
                <a:cxn ang="0">
                  <a:pos x="202" y="52"/>
                </a:cxn>
                <a:cxn ang="0">
                  <a:pos x="276" y="19"/>
                </a:cxn>
                <a:cxn ang="0">
                  <a:pos x="323" y="8"/>
                </a:cxn>
              </a:cxnLst>
              <a:rect l="0" t="0" r="r" b="b"/>
              <a:pathLst>
                <a:path w="1037" h="335">
                  <a:moveTo>
                    <a:pt x="317" y="19"/>
                  </a:moveTo>
                  <a:lnTo>
                    <a:pt x="296" y="32"/>
                  </a:lnTo>
                  <a:lnTo>
                    <a:pt x="275" y="42"/>
                  </a:lnTo>
                  <a:lnTo>
                    <a:pt x="253" y="52"/>
                  </a:lnTo>
                  <a:lnTo>
                    <a:pt x="230" y="60"/>
                  </a:lnTo>
                  <a:lnTo>
                    <a:pt x="209" y="68"/>
                  </a:lnTo>
                  <a:lnTo>
                    <a:pt x="185" y="73"/>
                  </a:lnTo>
                  <a:lnTo>
                    <a:pt x="162" y="79"/>
                  </a:lnTo>
                  <a:lnTo>
                    <a:pt x="141" y="85"/>
                  </a:lnTo>
                  <a:lnTo>
                    <a:pt x="129" y="91"/>
                  </a:lnTo>
                  <a:lnTo>
                    <a:pt x="116" y="98"/>
                  </a:lnTo>
                  <a:lnTo>
                    <a:pt x="104" y="102"/>
                  </a:lnTo>
                  <a:lnTo>
                    <a:pt x="91" y="108"/>
                  </a:lnTo>
                  <a:lnTo>
                    <a:pt x="77" y="113"/>
                  </a:lnTo>
                  <a:lnTo>
                    <a:pt x="63" y="116"/>
                  </a:lnTo>
                  <a:lnTo>
                    <a:pt x="51" y="119"/>
                  </a:lnTo>
                  <a:lnTo>
                    <a:pt x="38" y="122"/>
                  </a:lnTo>
                  <a:lnTo>
                    <a:pt x="50" y="133"/>
                  </a:lnTo>
                  <a:lnTo>
                    <a:pt x="61" y="144"/>
                  </a:lnTo>
                  <a:lnTo>
                    <a:pt x="73" y="155"/>
                  </a:lnTo>
                  <a:lnTo>
                    <a:pt x="84" y="166"/>
                  </a:lnTo>
                  <a:lnTo>
                    <a:pt x="97" y="175"/>
                  </a:lnTo>
                  <a:lnTo>
                    <a:pt x="109" y="185"/>
                  </a:lnTo>
                  <a:lnTo>
                    <a:pt x="122" y="194"/>
                  </a:lnTo>
                  <a:lnTo>
                    <a:pt x="135" y="204"/>
                  </a:lnTo>
                  <a:lnTo>
                    <a:pt x="147" y="212"/>
                  </a:lnTo>
                  <a:lnTo>
                    <a:pt x="161" y="220"/>
                  </a:lnTo>
                  <a:lnTo>
                    <a:pt x="175" y="227"/>
                  </a:lnTo>
                  <a:lnTo>
                    <a:pt x="189" y="234"/>
                  </a:lnTo>
                  <a:lnTo>
                    <a:pt x="204" y="239"/>
                  </a:lnTo>
                  <a:lnTo>
                    <a:pt x="218" y="245"/>
                  </a:lnTo>
                  <a:lnTo>
                    <a:pt x="233" y="250"/>
                  </a:lnTo>
                  <a:lnTo>
                    <a:pt x="248" y="253"/>
                  </a:lnTo>
                  <a:lnTo>
                    <a:pt x="252" y="265"/>
                  </a:lnTo>
                  <a:lnTo>
                    <a:pt x="255" y="263"/>
                  </a:lnTo>
                  <a:lnTo>
                    <a:pt x="256" y="261"/>
                  </a:lnTo>
                  <a:lnTo>
                    <a:pt x="256" y="259"/>
                  </a:lnTo>
                  <a:lnTo>
                    <a:pt x="256" y="257"/>
                  </a:lnTo>
                  <a:lnTo>
                    <a:pt x="260" y="259"/>
                  </a:lnTo>
                  <a:lnTo>
                    <a:pt x="265" y="261"/>
                  </a:lnTo>
                  <a:lnTo>
                    <a:pt x="267" y="265"/>
                  </a:lnTo>
                  <a:lnTo>
                    <a:pt x="270" y="269"/>
                  </a:lnTo>
                  <a:lnTo>
                    <a:pt x="272" y="268"/>
                  </a:lnTo>
                  <a:lnTo>
                    <a:pt x="272" y="266"/>
                  </a:lnTo>
                  <a:lnTo>
                    <a:pt x="272" y="265"/>
                  </a:lnTo>
                  <a:lnTo>
                    <a:pt x="272" y="262"/>
                  </a:lnTo>
                  <a:lnTo>
                    <a:pt x="276" y="266"/>
                  </a:lnTo>
                  <a:lnTo>
                    <a:pt x="282" y="268"/>
                  </a:lnTo>
                  <a:lnTo>
                    <a:pt x="289" y="269"/>
                  </a:lnTo>
                  <a:lnTo>
                    <a:pt x="295" y="272"/>
                  </a:lnTo>
                  <a:lnTo>
                    <a:pt x="301" y="274"/>
                  </a:lnTo>
                  <a:lnTo>
                    <a:pt x="305" y="276"/>
                  </a:lnTo>
                  <a:lnTo>
                    <a:pt x="310" y="280"/>
                  </a:lnTo>
                  <a:lnTo>
                    <a:pt x="313" y="285"/>
                  </a:lnTo>
                  <a:lnTo>
                    <a:pt x="319" y="280"/>
                  </a:lnTo>
                  <a:lnTo>
                    <a:pt x="318" y="281"/>
                  </a:lnTo>
                  <a:lnTo>
                    <a:pt x="317" y="282"/>
                  </a:lnTo>
                  <a:lnTo>
                    <a:pt x="317" y="284"/>
                  </a:lnTo>
                  <a:lnTo>
                    <a:pt x="317" y="285"/>
                  </a:lnTo>
                  <a:lnTo>
                    <a:pt x="327" y="288"/>
                  </a:lnTo>
                  <a:lnTo>
                    <a:pt x="339" y="291"/>
                  </a:lnTo>
                  <a:lnTo>
                    <a:pt x="353" y="295"/>
                  </a:lnTo>
                  <a:lnTo>
                    <a:pt x="367" y="298"/>
                  </a:lnTo>
                  <a:lnTo>
                    <a:pt x="382" y="303"/>
                  </a:lnTo>
                  <a:lnTo>
                    <a:pt x="396" y="306"/>
                  </a:lnTo>
                  <a:lnTo>
                    <a:pt x="410" y="310"/>
                  </a:lnTo>
                  <a:lnTo>
                    <a:pt x="423" y="312"/>
                  </a:lnTo>
                  <a:lnTo>
                    <a:pt x="429" y="315"/>
                  </a:lnTo>
                  <a:lnTo>
                    <a:pt x="435" y="318"/>
                  </a:lnTo>
                  <a:lnTo>
                    <a:pt x="442" y="320"/>
                  </a:lnTo>
                  <a:lnTo>
                    <a:pt x="450" y="320"/>
                  </a:lnTo>
                  <a:lnTo>
                    <a:pt x="457" y="321"/>
                  </a:lnTo>
                  <a:lnTo>
                    <a:pt x="464" y="320"/>
                  </a:lnTo>
                  <a:lnTo>
                    <a:pt x="471" y="319"/>
                  </a:lnTo>
                  <a:lnTo>
                    <a:pt x="478" y="318"/>
                  </a:lnTo>
                  <a:lnTo>
                    <a:pt x="478" y="320"/>
                  </a:lnTo>
                  <a:lnTo>
                    <a:pt x="497" y="319"/>
                  </a:lnTo>
                  <a:lnTo>
                    <a:pt x="515" y="318"/>
                  </a:lnTo>
                  <a:lnTo>
                    <a:pt x="535" y="316"/>
                  </a:lnTo>
                  <a:lnTo>
                    <a:pt x="553" y="314"/>
                  </a:lnTo>
                  <a:lnTo>
                    <a:pt x="571" y="308"/>
                  </a:lnTo>
                  <a:lnTo>
                    <a:pt x="588" y="300"/>
                  </a:lnTo>
                  <a:lnTo>
                    <a:pt x="600" y="289"/>
                  </a:lnTo>
                  <a:lnTo>
                    <a:pt x="611" y="272"/>
                  </a:lnTo>
                  <a:lnTo>
                    <a:pt x="612" y="261"/>
                  </a:lnTo>
                  <a:lnTo>
                    <a:pt x="608" y="252"/>
                  </a:lnTo>
                  <a:lnTo>
                    <a:pt x="604" y="244"/>
                  </a:lnTo>
                  <a:lnTo>
                    <a:pt x="597" y="237"/>
                  </a:lnTo>
                  <a:lnTo>
                    <a:pt x="589" y="231"/>
                  </a:lnTo>
                  <a:lnTo>
                    <a:pt x="581" y="224"/>
                  </a:lnTo>
                  <a:lnTo>
                    <a:pt x="573" y="219"/>
                  </a:lnTo>
                  <a:lnTo>
                    <a:pt x="566" y="212"/>
                  </a:lnTo>
                  <a:lnTo>
                    <a:pt x="577" y="204"/>
                  </a:lnTo>
                  <a:lnTo>
                    <a:pt x="591" y="198"/>
                  </a:lnTo>
                  <a:lnTo>
                    <a:pt x="605" y="194"/>
                  </a:lnTo>
                  <a:lnTo>
                    <a:pt x="621" y="193"/>
                  </a:lnTo>
                  <a:lnTo>
                    <a:pt x="636" y="193"/>
                  </a:lnTo>
                  <a:lnTo>
                    <a:pt x="652" y="192"/>
                  </a:lnTo>
                  <a:lnTo>
                    <a:pt x="668" y="192"/>
                  </a:lnTo>
                  <a:lnTo>
                    <a:pt x="683" y="190"/>
                  </a:lnTo>
                  <a:lnTo>
                    <a:pt x="706" y="187"/>
                  </a:lnTo>
                  <a:lnTo>
                    <a:pt x="729" y="184"/>
                  </a:lnTo>
                  <a:lnTo>
                    <a:pt x="752" y="179"/>
                  </a:lnTo>
                  <a:lnTo>
                    <a:pt x="774" y="175"/>
                  </a:lnTo>
                  <a:lnTo>
                    <a:pt x="796" y="169"/>
                  </a:lnTo>
                  <a:lnTo>
                    <a:pt x="818" y="162"/>
                  </a:lnTo>
                  <a:lnTo>
                    <a:pt x="840" y="155"/>
                  </a:lnTo>
                  <a:lnTo>
                    <a:pt x="861" y="148"/>
                  </a:lnTo>
                  <a:lnTo>
                    <a:pt x="882" y="141"/>
                  </a:lnTo>
                  <a:lnTo>
                    <a:pt x="903" y="133"/>
                  </a:lnTo>
                  <a:lnTo>
                    <a:pt x="924" y="126"/>
                  </a:lnTo>
                  <a:lnTo>
                    <a:pt x="946" y="118"/>
                  </a:lnTo>
                  <a:lnTo>
                    <a:pt x="968" y="111"/>
                  </a:lnTo>
                  <a:lnTo>
                    <a:pt x="988" y="105"/>
                  </a:lnTo>
                  <a:lnTo>
                    <a:pt x="1010" y="99"/>
                  </a:lnTo>
                  <a:lnTo>
                    <a:pt x="1032" y="93"/>
                  </a:lnTo>
                  <a:lnTo>
                    <a:pt x="1037" y="99"/>
                  </a:lnTo>
                  <a:lnTo>
                    <a:pt x="1036" y="105"/>
                  </a:lnTo>
                  <a:lnTo>
                    <a:pt x="1031" y="110"/>
                  </a:lnTo>
                  <a:lnTo>
                    <a:pt x="1029" y="117"/>
                  </a:lnTo>
                  <a:lnTo>
                    <a:pt x="1008" y="129"/>
                  </a:lnTo>
                  <a:lnTo>
                    <a:pt x="988" y="141"/>
                  </a:lnTo>
                  <a:lnTo>
                    <a:pt x="968" y="153"/>
                  </a:lnTo>
                  <a:lnTo>
                    <a:pt x="948" y="166"/>
                  </a:lnTo>
                  <a:lnTo>
                    <a:pt x="929" y="178"/>
                  </a:lnTo>
                  <a:lnTo>
                    <a:pt x="908" y="191"/>
                  </a:lnTo>
                  <a:lnTo>
                    <a:pt x="888" y="202"/>
                  </a:lnTo>
                  <a:lnTo>
                    <a:pt x="869" y="215"/>
                  </a:lnTo>
                  <a:lnTo>
                    <a:pt x="848" y="227"/>
                  </a:lnTo>
                  <a:lnTo>
                    <a:pt x="828" y="238"/>
                  </a:lnTo>
                  <a:lnTo>
                    <a:pt x="808" y="250"/>
                  </a:lnTo>
                  <a:lnTo>
                    <a:pt x="787" y="260"/>
                  </a:lnTo>
                  <a:lnTo>
                    <a:pt x="766" y="270"/>
                  </a:lnTo>
                  <a:lnTo>
                    <a:pt x="745" y="280"/>
                  </a:lnTo>
                  <a:lnTo>
                    <a:pt x="723" y="288"/>
                  </a:lnTo>
                  <a:lnTo>
                    <a:pt x="702" y="296"/>
                  </a:lnTo>
                  <a:lnTo>
                    <a:pt x="698" y="299"/>
                  </a:lnTo>
                  <a:lnTo>
                    <a:pt x="694" y="303"/>
                  </a:lnTo>
                  <a:lnTo>
                    <a:pt x="688" y="306"/>
                  </a:lnTo>
                  <a:lnTo>
                    <a:pt x="682" y="308"/>
                  </a:lnTo>
                  <a:lnTo>
                    <a:pt x="676" y="310"/>
                  </a:lnTo>
                  <a:lnTo>
                    <a:pt x="670" y="310"/>
                  </a:lnTo>
                  <a:lnTo>
                    <a:pt x="666" y="306"/>
                  </a:lnTo>
                  <a:lnTo>
                    <a:pt x="661" y="301"/>
                  </a:lnTo>
                  <a:lnTo>
                    <a:pt x="661" y="296"/>
                  </a:lnTo>
                  <a:lnTo>
                    <a:pt x="676" y="287"/>
                  </a:lnTo>
                  <a:lnTo>
                    <a:pt x="692" y="278"/>
                  </a:lnTo>
                  <a:lnTo>
                    <a:pt x="707" y="270"/>
                  </a:lnTo>
                  <a:lnTo>
                    <a:pt x="723" y="263"/>
                  </a:lnTo>
                  <a:lnTo>
                    <a:pt x="738" y="255"/>
                  </a:lnTo>
                  <a:lnTo>
                    <a:pt x="755" y="248"/>
                  </a:lnTo>
                  <a:lnTo>
                    <a:pt x="771" y="242"/>
                  </a:lnTo>
                  <a:lnTo>
                    <a:pt x="786" y="235"/>
                  </a:lnTo>
                  <a:lnTo>
                    <a:pt x="802" y="227"/>
                  </a:lnTo>
                  <a:lnTo>
                    <a:pt x="817" y="219"/>
                  </a:lnTo>
                  <a:lnTo>
                    <a:pt x="832" y="210"/>
                  </a:lnTo>
                  <a:lnTo>
                    <a:pt x="846" y="201"/>
                  </a:lnTo>
                  <a:lnTo>
                    <a:pt x="861" y="192"/>
                  </a:lnTo>
                  <a:lnTo>
                    <a:pt x="874" y="182"/>
                  </a:lnTo>
                  <a:lnTo>
                    <a:pt x="888" y="170"/>
                  </a:lnTo>
                  <a:lnTo>
                    <a:pt x="901" y="157"/>
                  </a:lnTo>
                  <a:lnTo>
                    <a:pt x="889" y="162"/>
                  </a:lnTo>
                  <a:lnTo>
                    <a:pt x="877" y="166"/>
                  </a:lnTo>
                  <a:lnTo>
                    <a:pt x="865" y="169"/>
                  </a:lnTo>
                  <a:lnTo>
                    <a:pt x="853" y="174"/>
                  </a:lnTo>
                  <a:lnTo>
                    <a:pt x="840" y="177"/>
                  </a:lnTo>
                  <a:lnTo>
                    <a:pt x="827" y="181"/>
                  </a:lnTo>
                  <a:lnTo>
                    <a:pt x="813" y="184"/>
                  </a:lnTo>
                  <a:lnTo>
                    <a:pt x="801" y="186"/>
                  </a:lnTo>
                  <a:lnTo>
                    <a:pt x="788" y="190"/>
                  </a:lnTo>
                  <a:lnTo>
                    <a:pt x="774" y="193"/>
                  </a:lnTo>
                  <a:lnTo>
                    <a:pt x="761" y="196"/>
                  </a:lnTo>
                  <a:lnTo>
                    <a:pt x="749" y="199"/>
                  </a:lnTo>
                  <a:lnTo>
                    <a:pt x="736" y="202"/>
                  </a:lnTo>
                  <a:lnTo>
                    <a:pt x="723" y="205"/>
                  </a:lnTo>
                  <a:lnTo>
                    <a:pt x="711" y="208"/>
                  </a:lnTo>
                  <a:lnTo>
                    <a:pt x="698" y="212"/>
                  </a:lnTo>
                  <a:lnTo>
                    <a:pt x="688" y="213"/>
                  </a:lnTo>
                  <a:lnTo>
                    <a:pt x="679" y="215"/>
                  </a:lnTo>
                  <a:lnTo>
                    <a:pt x="669" y="217"/>
                  </a:lnTo>
                  <a:lnTo>
                    <a:pt x="660" y="220"/>
                  </a:lnTo>
                  <a:lnTo>
                    <a:pt x="651" y="223"/>
                  </a:lnTo>
                  <a:lnTo>
                    <a:pt x="642" y="227"/>
                  </a:lnTo>
                  <a:lnTo>
                    <a:pt x="634" y="231"/>
                  </a:lnTo>
                  <a:lnTo>
                    <a:pt x="624" y="236"/>
                  </a:lnTo>
                  <a:lnTo>
                    <a:pt x="631" y="250"/>
                  </a:lnTo>
                  <a:lnTo>
                    <a:pt x="631" y="262"/>
                  </a:lnTo>
                  <a:lnTo>
                    <a:pt x="629" y="277"/>
                  </a:lnTo>
                  <a:lnTo>
                    <a:pt x="628" y="293"/>
                  </a:lnTo>
                  <a:lnTo>
                    <a:pt x="616" y="304"/>
                  </a:lnTo>
                  <a:lnTo>
                    <a:pt x="603" y="312"/>
                  </a:lnTo>
                  <a:lnTo>
                    <a:pt x="588" y="319"/>
                  </a:lnTo>
                  <a:lnTo>
                    <a:pt x="573" y="325"/>
                  </a:lnTo>
                  <a:lnTo>
                    <a:pt x="555" y="329"/>
                  </a:lnTo>
                  <a:lnTo>
                    <a:pt x="538" y="333"/>
                  </a:lnTo>
                  <a:lnTo>
                    <a:pt x="521" y="335"/>
                  </a:lnTo>
                  <a:lnTo>
                    <a:pt x="502" y="335"/>
                  </a:lnTo>
                  <a:lnTo>
                    <a:pt x="484" y="335"/>
                  </a:lnTo>
                  <a:lnTo>
                    <a:pt x="465" y="335"/>
                  </a:lnTo>
                  <a:lnTo>
                    <a:pt x="448" y="333"/>
                  </a:lnTo>
                  <a:lnTo>
                    <a:pt x="430" y="330"/>
                  </a:lnTo>
                  <a:lnTo>
                    <a:pt x="412" y="327"/>
                  </a:lnTo>
                  <a:lnTo>
                    <a:pt x="396" y="323"/>
                  </a:lnTo>
                  <a:lnTo>
                    <a:pt x="381" y="320"/>
                  </a:lnTo>
                  <a:lnTo>
                    <a:pt x="366" y="315"/>
                  </a:lnTo>
                  <a:lnTo>
                    <a:pt x="346" y="306"/>
                  </a:lnTo>
                  <a:lnTo>
                    <a:pt x="324" y="298"/>
                  </a:lnTo>
                  <a:lnTo>
                    <a:pt x="303" y="290"/>
                  </a:lnTo>
                  <a:lnTo>
                    <a:pt x="281" y="282"/>
                  </a:lnTo>
                  <a:lnTo>
                    <a:pt x="259" y="275"/>
                  </a:lnTo>
                  <a:lnTo>
                    <a:pt x="237" y="267"/>
                  </a:lnTo>
                  <a:lnTo>
                    <a:pt x="215" y="260"/>
                  </a:lnTo>
                  <a:lnTo>
                    <a:pt x="195" y="252"/>
                  </a:lnTo>
                  <a:lnTo>
                    <a:pt x="173" y="244"/>
                  </a:lnTo>
                  <a:lnTo>
                    <a:pt x="152" y="234"/>
                  </a:lnTo>
                  <a:lnTo>
                    <a:pt x="131" y="224"/>
                  </a:lnTo>
                  <a:lnTo>
                    <a:pt x="112" y="213"/>
                  </a:lnTo>
                  <a:lnTo>
                    <a:pt x="92" y="199"/>
                  </a:lnTo>
                  <a:lnTo>
                    <a:pt x="74" y="185"/>
                  </a:lnTo>
                  <a:lnTo>
                    <a:pt x="55" y="169"/>
                  </a:lnTo>
                  <a:lnTo>
                    <a:pt x="38" y="151"/>
                  </a:lnTo>
                  <a:lnTo>
                    <a:pt x="0" y="111"/>
                  </a:lnTo>
                  <a:lnTo>
                    <a:pt x="21" y="106"/>
                  </a:lnTo>
                  <a:lnTo>
                    <a:pt x="41" y="101"/>
                  </a:lnTo>
                  <a:lnTo>
                    <a:pt x="61" y="95"/>
                  </a:lnTo>
                  <a:lnTo>
                    <a:pt x="82" y="90"/>
                  </a:lnTo>
                  <a:lnTo>
                    <a:pt x="101" y="84"/>
                  </a:lnTo>
                  <a:lnTo>
                    <a:pt x="122" y="78"/>
                  </a:lnTo>
                  <a:lnTo>
                    <a:pt x="142" y="72"/>
                  </a:lnTo>
                  <a:lnTo>
                    <a:pt x="162" y="65"/>
                  </a:lnTo>
                  <a:lnTo>
                    <a:pt x="182" y="58"/>
                  </a:lnTo>
                  <a:lnTo>
                    <a:pt x="202" y="52"/>
                  </a:lnTo>
                  <a:lnTo>
                    <a:pt x="220" y="45"/>
                  </a:lnTo>
                  <a:lnTo>
                    <a:pt x="240" y="37"/>
                  </a:lnTo>
                  <a:lnTo>
                    <a:pt x="258" y="28"/>
                  </a:lnTo>
                  <a:lnTo>
                    <a:pt x="276" y="19"/>
                  </a:lnTo>
                  <a:lnTo>
                    <a:pt x="295" y="10"/>
                  </a:lnTo>
                  <a:lnTo>
                    <a:pt x="313" y="0"/>
                  </a:lnTo>
                  <a:lnTo>
                    <a:pt x="321" y="3"/>
                  </a:lnTo>
                  <a:lnTo>
                    <a:pt x="323" y="8"/>
                  </a:lnTo>
                  <a:lnTo>
                    <a:pt x="319" y="12"/>
                  </a:lnTo>
                  <a:lnTo>
                    <a:pt x="317" y="19"/>
                  </a:lnTo>
                  <a:close/>
                </a:path>
              </a:pathLst>
            </a:custGeom>
            <a:solidFill>
              <a:srgbClr val="000000"/>
            </a:solidFill>
            <a:ln w="9525">
              <a:noFill/>
              <a:round/>
              <a:headEnd/>
              <a:tailEnd/>
            </a:ln>
          </p:spPr>
          <p:txBody>
            <a:bodyPr/>
            <a:lstStyle/>
            <a:p>
              <a:pPr>
                <a:defRPr/>
              </a:pPr>
              <a:endParaRPr lang="en-US" dirty="0">
                <a:latin typeface="Arial" panose="020B0604020202020204" pitchFamily="34" charset="0"/>
              </a:endParaRPr>
            </a:p>
          </p:txBody>
        </p:sp>
        <p:sp>
          <p:nvSpPr>
            <p:cNvPr id="29" name="Freeform 25">
              <a:extLst>
                <a:ext uri="{FF2B5EF4-FFF2-40B4-BE49-F238E27FC236}">
                  <a16:creationId xmlns:a16="http://schemas.microsoft.com/office/drawing/2014/main" id="{2650D94F-CFDE-4A77-8A71-8FEBCA03A77F}"/>
                </a:ext>
              </a:extLst>
            </p:cNvPr>
            <p:cNvSpPr>
              <a:spLocks/>
            </p:cNvSpPr>
            <p:nvPr/>
          </p:nvSpPr>
          <p:spPr bwMode="auto">
            <a:xfrm>
              <a:off x="4716" y="1431"/>
              <a:ext cx="77" cy="67"/>
            </a:xfrm>
            <a:custGeom>
              <a:avLst/>
              <a:gdLst/>
              <a:ahLst/>
              <a:cxnLst>
                <a:cxn ang="0">
                  <a:pos x="146" y="24"/>
                </a:cxn>
                <a:cxn ang="0">
                  <a:pos x="148" y="42"/>
                </a:cxn>
                <a:cxn ang="0">
                  <a:pos x="152" y="62"/>
                </a:cxn>
                <a:cxn ang="0">
                  <a:pos x="154" y="80"/>
                </a:cxn>
                <a:cxn ang="0">
                  <a:pos x="152" y="100"/>
                </a:cxn>
                <a:cxn ang="0">
                  <a:pos x="143" y="90"/>
                </a:cxn>
                <a:cxn ang="0">
                  <a:pos x="138" y="76"/>
                </a:cxn>
                <a:cxn ang="0">
                  <a:pos x="134" y="63"/>
                </a:cxn>
                <a:cxn ang="0">
                  <a:pos x="120" y="55"/>
                </a:cxn>
                <a:cxn ang="0">
                  <a:pos x="108" y="70"/>
                </a:cxn>
                <a:cxn ang="0">
                  <a:pos x="97" y="84"/>
                </a:cxn>
                <a:cxn ang="0">
                  <a:pos x="83" y="96"/>
                </a:cxn>
                <a:cxn ang="0">
                  <a:pos x="68" y="108"/>
                </a:cxn>
                <a:cxn ang="0">
                  <a:pos x="53" y="118"/>
                </a:cxn>
                <a:cxn ang="0">
                  <a:pos x="38" y="125"/>
                </a:cxn>
                <a:cxn ang="0">
                  <a:pos x="22" y="131"/>
                </a:cxn>
                <a:cxn ang="0">
                  <a:pos x="6" y="133"/>
                </a:cxn>
                <a:cxn ang="0">
                  <a:pos x="0" y="130"/>
                </a:cxn>
                <a:cxn ang="0">
                  <a:pos x="16" y="115"/>
                </a:cxn>
                <a:cxn ang="0">
                  <a:pos x="29" y="100"/>
                </a:cxn>
                <a:cxn ang="0">
                  <a:pos x="40" y="85"/>
                </a:cxn>
                <a:cxn ang="0">
                  <a:pos x="51" y="69"/>
                </a:cxn>
                <a:cxn ang="0">
                  <a:pos x="61" y="53"/>
                </a:cxn>
                <a:cxn ang="0">
                  <a:pos x="69" y="35"/>
                </a:cxn>
                <a:cxn ang="0">
                  <a:pos x="78" y="18"/>
                </a:cxn>
                <a:cxn ang="0">
                  <a:pos x="88" y="0"/>
                </a:cxn>
                <a:cxn ang="0">
                  <a:pos x="146" y="24"/>
                </a:cxn>
              </a:cxnLst>
              <a:rect l="0" t="0" r="r" b="b"/>
              <a:pathLst>
                <a:path w="154" h="133">
                  <a:moveTo>
                    <a:pt x="146" y="24"/>
                  </a:moveTo>
                  <a:lnTo>
                    <a:pt x="148" y="42"/>
                  </a:lnTo>
                  <a:lnTo>
                    <a:pt x="152" y="62"/>
                  </a:lnTo>
                  <a:lnTo>
                    <a:pt x="154" y="80"/>
                  </a:lnTo>
                  <a:lnTo>
                    <a:pt x="152" y="100"/>
                  </a:lnTo>
                  <a:lnTo>
                    <a:pt x="143" y="90"/>
                  </a:lnTo>
                  <a:lnTo>
                    <a:pt x="138" y="76"/>
                  </a:lnTo>
                  <a:lnTo>
                    <a:pt x="134" y="63"/>
                  </a:lnTo>
                  <a:lnTo>
                    <a:pt x="120" y="55"/>
                  </a:lnTo>
                  <a:lnTo>
                    <a:pt x="108" y="70"/>
                  </a:lnTo>
                  <a:lnTo>
                    <a:pt x="97" y="84"/>
                  </a:lnTo>
                  <a:lnTo>
                    <a:pt x="83" y="96"/>
                  </a:lnTo>
                  <a:lnTo>
                    <a:pt x="68" y="108"/>
                  </a:lnTo>
                  <a:lnTo>
                    <a:pt x="53" y="118"/>
                  </a:lnTo>
                  <a:lnTo>
                    <a:pt x="38" y="125"/>
                  </a:lnTo>
                  <a:lnTo>
                    <a:pt x="22" y="131"/>
                  </a:lnTo>
                  <a:lnTo>
                    <a:pt x="6" y="133"/>
                  </a:lnTo>
                  <a:lnTo>
                    <a:pt x="0" y="130"/>
                  </a:lnTo>
                  <a:lnTo>
                    <a:pt x="16" y="115"/>
                  </a:lnTo>
                  <a:lnTo>
                    <a:pt x="29" y="100"/>
                  </a:lnTo>
                  <a:lnTo>
                    <a:pt x="40" y="85"/>
                  </a:lnTo>
                  <a:lnTo>
                    <a:pt x="51" y="69"/>
                  </a:lnTo>
                  <a:lnTo>
                    <a:pt x="61" y="53"/>
                  </a:lnTo>
                  <a:lnTo>
                    <a:pt x="69" y="35"/>
                  </a:lnTo>
                  <a:lnTo>
                    <a:pt x="78" y="18"/>
                  </a:lnTo>
                  <a:lnTo>
                    <a:pt x="88" y="0"/>
                  </a:lnTo>
                  <a:lnTo>
                    <a:pt x="146" y="24"/>
                  </a:lnTo>
                  <a:close/>
                </a:path>
              </a:pathLst>
            </a:custGeom>
            <a:solidFill>
              <a:srgbClr val="4C0000"/>
            </a:solidFill>
            <a:ln w="9525">
              <a:noFill/>
              <a:round/>
              <a:headEnd/>
              <a:tailEnd/>
            </a:ln>
          </p:spPr>
          <p:txBody>
            <a:bodyPr/>
            <a:lstStyle/>
            <a:p>
              <a:pPr>
                <a:defRPr/>
              </a:pPr>
              <a:endParaRPr lang="en-US" dirty="0">
                <a:latin typeface="Arial" panose="020B0604020202020204" pitchFamily="34" charset="0"/>
              </a:endParaRPr>
            </a:p>
          </p:txBody>
        </p:sp>
        <p:sp>
          <p:nvSpPr>
            <p:cNvPr id="30" name="Freeform 26">
              <a:extLst>
                <a:ext uri="{FF2B5EF4-FFF2-40B4-BE49-F238E27FC236}">
                  <a16:creationId xmlns:a16="http://schemas.microsoft.com/office/drawing/2014/main" id="{22DDA1FA-9028-4836-9AB6-AD9FBDBFF8D2}"/>
                </a:ext>
              </a:extLst>
            </p:cNvPr>
            <p:cNvSpPr>
              <a:spLocks/>
            </p:cNvSpPr>
            <p:nvPr/>
          </p:nvSpPr>
          <p:spPr bwMode="auto">
            <a:xfrm>
              <a:off x="4856" y="1498"/>
              <a:ext cx="311" cy="501"/>
            </a:xfrm>
            <a:custGeom>
              <a:avLst/>
              <a:gdLst/>
              <a:ahLst/>
              <a:cxnLst>
                <a:cxn ang="0">
                  <a:pos x="400" y="256"/>
                </a:cxn>
                <a:cxn ang="0">
                  <a:pos x="417" y="479"/>
                </a:cxn>
                <a:cxn ang="0">
                  <a:pos x="432" y="572"/>
                </a:cxn>
                <a:cxn ang="0">
                  <a:pos x="410" y="518"/>
                </a:cxn>
                <a:cxn ang="0">
                  <a:pos x="376" y="444"/>
                </a:cxn>
                <a:cxn ang="0">
                  <a:pos x="347" y="291"/>
                </a:cxn>
                <a:cxn ang="0">
                  <a:pos x="305" y="125"/>
                </a:cxn>
                <a:cxn ang="0">
                  <a:pos x="271" y="136"/>
                </a:cxn>
                <a:cxn ang="0">
                  <a:pos x="259" y="228"/>
                </a:cxn>
                <a:cxn ang="0">
                  <a:pos x="303" y="382"/>
                </a:cxn>
                <a:cxn ang="0">
                  <a:pos x="400" y="569"/>
                </a:cxn>
                <a:cxn ang="0">
                  <a:pos x="517" y="763"/>
                </a:cxn>
                <a:cxn ang="0">
                  <a:pos x="622" y="936"/>
                </a:cxn>
                <a:cxn ang="0">
                  <a:pos x="583" y="902"/>
                </a:cxn>
                <a:cxn ang="0">
                  <a:pos x="516" y="797"/>
                </a:cxn>
                <a:cxn ang="0">
                  <a:pos x="497" y="765"/>
                </a:cxn>
                <a:cxn ang="0">
                  <a:pos x="443" y="673"/>
                </a:cxn>
                <a:cxn ang="0">
                  <a:pos x="358" y="527"/>
                </a:cxn>
                <a:cxn ang="0">
                  <a:pos x="236" y="326"/>
                </a:cxn>
                <a:cxn ang="0">
                  <a:pos x="164" y="294"/>
                </a:cxn>
                <a:cxn ang="0">
                  <a:pos x="165" y="388"/>
                </a:cxn>
                <a:cxn ang="0">
                  <a:pos x="287" y="612"/>
                </a:cxn>
                <a:cxn ang="0">
                  <a:pos x="422" y="831"/>
                </a:cxn>
                <a:cxn ang="0">
                  <a:pos x="510" y="964"/>
                </a:cxn>
                <a:cxn ang="0">
                  <a:pos x="565" y="985"/>
                </a:cxn>
                <a:cxn ang="0">
                  <a:pos x="596" y="962"/>
                </a:cxn>
                <a:cxn ang="0">
                  <a:pos x="600" y="988"/>
                </a:cxn>
                <a:cxn ang="0">
                  <a:pos x="552" y="1001"/>
                </a:cxn>
                <a:cxn ang="0">
                  <a:pos x="499" y="982"/>
                </a:cxn>
                <a:cxn ang="0">
                  <a:pos x="461" y="924"/>
                </a:cxn>
                <a:cxn ang="0">
                  <a:pos x="416" y="853"/>
                </a:cxn>
                <a:cxn ang="0">
                  <a:pos x="396" y="864"/>
                </a:cxn>
                <a:cxn ang="0">
                  <a:pos x="436" y="956"/>
                </a:cxn>
                <a:cxn ang="0">
                  <a:pos x="438" y="973"/>
                </a:cxn>
                <a:cxn ang="0">
                  <a:pos x="399" y="944"/>
                </a:cxn>
                <a:cxn ang="0">
                  <a:pos x="364" y="837"/>
                </a:cxn>
                <a:cxn ang="0">
                  <a:pos x="263" y="871"/>
                </a:cxn>
                <a:cxn ang="0">
                  <a:pos x="141" y="924"/>
                </a:cxn>
                <a:cxn ang="0">
                  <a:pos x="15" y="921"/>
                </a:cxn>
                <a:cxn ang="0">
                  <a:pos x="11" y="340"/>
                </a:cxn>
                <a:cxn ang="0">
                  <a:pos x="27" y="280"/>
                </a:cxn>
                <a:cxn ang="0">
                  <a:pos x="32" y="826"/>
                </a:cxn>
                <a:cxn ang="0">
                  <a:pos x="122" y="895"/>
                </a:cxn>
                <a:cxn ang="0">
                  <a:pos x="235" y="853"/>
                </a:cxn>
                <a:cxn ang="0">
                  <a:pos x="348" y="808"/>
                </a:cxn>
                <a:cxn ang="0">
                  <a:pos x="372" y="788"/>
                </a:cxn>
                <a:cxn ang="0">
                  <a:pos x="315" y="687"/>
                </a:cxn>
                <a:cxn ang="0">
                  <a:pos x="273" y="620"/>
                </a:cxn>
                <a:cxn ang="0">
                  <a:pos x="242" y="569"/>
                </a:cxn>
                <a:cxn ang="0">
                  <a:pos x="165" y="427"/>
                </a:cxn>
                <a:cxn ang="0">
                  <a:pos x="133" y="300"/>
                </a:cxn>
                <a:cxn ang="0">
                  <a:pos x="204" y="249"/>
                </a:cxn>
                <a:cxn ang="0">
                  <a:pos x="251" y="301"/>
                </a:cxn>
                <a:cxn ang="0">
                  <a:pos x="239" y="235"/>
                </a:cxn>
                <a:cxn ang="0">
                  <a:pos x="233" y="144"/>
                </a:cxn>
                <a:cxn ang="0">
                  <a:pos x="284" y="115"/>
                </a:cxn>
                <a:cxn ang="0">
                  <a:pos x="334" y="119"/>
                </a:cxn>
                <a:cxn ang="0">
                  <a:pos x="370" y="295"/>
                </a:cxn>
                <a:cxn ang="0">
                  <a:pos x="373" y="80"/>
                </a:cxn>
                <a:cxn ang="0">
                  <a:pos x="386" y="36"/>
                </a:cxn>
              </a:cxnLst>
              <a:rect l="0" t="0" r="r" b="b"/>
              <a:pathLst>
                <a:path w="622" h="1001">
                  <a:moveTo>
                    <a:pt x="387" y="99"/>
                  </a:moveTo>
                  <a:lnTo>
                    <a:pt x="392" y="127"/>
                  </a:lnTo>
                  <a:lnTo>
                    <a:pt x="393" y="158"/>
                  </a:lnTo>
                  <a:lnTo>
                    <a:pt x="393" y="190"/>
                  </a:lnTo>
                  <a:lnTo>
                    <a:pt x="395" y="219"/>
                  </a:lnTo>
                  <a:lnTo>
                    <a:pt x="400" y="256"/>
                  </a:lnTo>
                  <a:lnTo>
                    <a:pt x="401" y="294"/>
                  </a:lnTo>
                  <a:lnTo>
                    <a:pt x="400" y="332"/>
                  </a:lnTo>
                  <a:lnTo>
                    <a:pt x="400" y="370"/>
                  </a:lnTo>
                  <a:lnTo>
                    <a:pt x="401" y="407"/>
                  </a:lnTo>
                  <a:lnTo>
                    <a:pt x="406" y="444"/>
                  </a:lnTo>
                  <a:lnTo>
                    <a:pt x="417" y="479"/>
                  </a:lnTo>
                  <a:lnTo>
                    <a:pt x="434" y="514"/>
                  </a:lnTo>
                  <a:lnTo>
                    <a:pt x="440" y="529"/>
                  </a:lnTo>
                  <a:lnTo>
                    <a:pt x="444" y="545"/>
                  </a:lnTo>
                  <a:lnTo>
                    <a:pt x="443" y="562"/>
                  </a:lnTo>
                  <a:lnTo>
                    <a:pt x="437" y="577"/>
                  </a:lnTo>
                  <a:lnTo>
                    <a:pt x="432" y="572"/>
                  </a:lnTo>
                  <a:lnTo>
                    <a:pt x="431" y="562"/>
                  </a:lnTo>
                  <a:lnTo>
                    <a:pt x="429" y="554"/>
                  </a:lnTo>
                  <a:lnTo>
                    <a:pt x="422" y="553"/>
                  </a:lnTo>
                  <a:lnTo>
                    <a:pt x="416" y="543"/>
                  </a:lnTo>
                  <a:lnTo>
                    <a:pt x="413" y="530"/>
                  </a:lnTo>
                  <a:lnTo>
                    <a:pt x="410" y="518"/>
                  </a:lnTo>
                  <a:lnTo>
                    <a:pt x="407" y="504"/>
                  </a:lnTo>
                  <a:lnTo>
                    <a:pt x="403" y="491"/>
                  </a:lnTo>
                  <a:lnTo>
                    <a:pt x="399" y="479"/>
                  </a:lnTo>
                  <a:lnTo>
                    <a:pt x="392" y="469"/>
                  </a:lnTo>
                  <a:lnTo>
                    <a:pt x="381" y="461"/>
                  </a:lnTo>
                  <a:lnTo>
                    <a:pt x="376" y="444"/>
                  </a:lnTo>
                  <a:lnTo>
                    <a:pt x="373" y="425"/>
                  </a:lnTo>
                  <a:lnTo>
                    <a:pt x="372" y="407"/>
                  </a:lnTo>
                  <a:lnTo>
                    <a:pt x="372" y="388"/>
                  </a:lnTo>
                  <a:lnTo>
                    <a:pt x="362" y="356"/>
                  </a:lnTo>
                  <a:lnTo>
                    <a:pt x="353" y="323"/>
                  </a:lnTo>
                  <a:lnTo>
                    <a:pt x="347" y="291"/>
                  </a:lnTo>
                  <a:lnTo>
                    <a:pt x="340" y="258"/>
                  </a:lnTo>
                  <a:lnTo>
                    <a:pt x="334" y="226"/>
                  </a:lnTo>
                  <a:lnTo>
                    <a:pt x="328" y="193"/>
                  </a:lnTo>
                  <a:lnTo>
                    <a:pt x="320" y="159"/>
                  </a:lnTo>
                  <a:lnTo>
                    <a:pt x="311" y="126"/>
                  </a:lnTo>
                  <a:lnTo>
                    <a:pt x="305" y="125"/>
                  </a:lnTo>
                  <a:lnTo>
                    <a:pt x="300" y="125"/>
                  </a:lnTo>
                  <a:lnTo>
                    <a:pt x="294" y="127"/>
                  </a:lnTo>
                  <a:lnTo>
                    <a:pt x="288" y="128"/>
                  </a:lnTo>
                  <a:lnTo>
                    <a:pt x="282" y="130"/>
                  </a:lnTo>
                  <a:lnTo>
                    <a:pt x="277" y="134"/>
                  </a:lnTo>
                  <a:lnTo>
                    <a:pt x="271" y="136"/>
                  </a:lnTo>
                  <a:lnTo>
                    <a:pt x="265" y="137"/>
                  </a:lnTo>
                  <a:lnTo>
                    <a:pt x="252" y="151"/>
                  </a:lnTo>
                  <a:lnTo>
                    <a:pt x="247" y="167"/>
                  </a:lnTo>
                  <a:lnTo>
                    <a:pt x="247" y="185"/>
                  </a:lnTo>
                  <a:lnTo>
                    <a:pt x="250" y="203"/>
                  </a:lnTo>
                  <a:lnTo>
                    <a:pt x="259" y="228"/>
                  </a:lnTo>
                  <a:lnTo>
                    <a:pt x="269" y="254"/>
                  </a:lnTo>
                  <a:lnTo>
                    <a:pt x="277" y="278"/>
                  </a:lnTo>
                  <a:lnTo>
                    <a:pt x="285" y="303"/>
                  </a:lnTo>
                  <a:lnTo>
                    <a:pt x="293" y="330"/>
                  </a:lnTo>
                  <a:lnTo>
                    <a:pt x="299" y="355"/>
                  </a:lnTo>
                  <a:lnTo>
                    <a:pt x="303" y="382"/>
                  </a:lnTo>
                  <a:lnTo>
                    <a:pt x="305" y="408"/>
                  </a:lnTo>
                  <a:lnTo>
                    <a:pt x="324" y="440"/>
                  </a:lnTo>
                  <a:lnTo>
                    <a:pt x="342" y="473"/>
                  </a:lnTo>
                  <a:lnTo>
                    <a:pt x="362" y="505"/>
                  </a:lnTo>
                  <a:lnTo>
                    <a:pt x="380" y="537"/>
                  </a:lnTo>
                  <a:lnTo>
                    <a:pt x="400" y="569"/>
                  </a:lnTo>
                  <a:lnTo>
                    <a:pt x="418" y="602"/>
                  </a:lnTo>
                  <a:lnTo>
                    <a:pt x="438" y="634"/>
                  </a:lnTo>
                  <a:lnTo>
                    <a:pt x="458" y="666"/>
                  </a:lnTo>
                  <a:lnTo>
                    <a:pt x="478" y="698"/>
                  </a:lnTo>
                  <a:lnTo>
                    <a:pt x="498" y="731"/>
                  </a:lnTo>
                  <a:lnTo>
                    <a:pt x="517" y="763"/>
                  </a:lnTo>
                  <a:lnTo>
                    <a:pt x="538" y="794"/>
                  </a:lnTo>
                  <a:lnTo>
                    <a:pt x="558" y="826"/>
                  </a:lnTo>
                  <a:lnTo>
                    <a:pt x="578" y="858"/>
                  </a:lnTo>
                  <a:lnTo>
                    <a:pt x="599" y="890"/>
                  </a:lnTo>
                  <a:lnTo>
                    <a:pt x="620" y="922"/>
                  </a:lnTo>
                  <a:lnTo>
                    <a:pt x="622" y="936"/>
                  </a:lnTo>
                  <a:lnTo>
                    <a:pt x="620" y="938"/>
                  </a:lnTo>
                  <a:lnTo>
                    <a:pt x="616" y="938"/>
                  </a:lnTo>
                  <a:lnTo>
                    <a:pt x="612" y="938"/>
                  </a:lnTo>
                  <a:lnTo>
                    <a:pt x="607" y="938"/>
                  </a:lnTo>
                  <a:lnTo>
                    <a:pt x="595" y="920"/>
                  </a:lnTo>
                  <a:lnTo>
                    <a:pt x="583" y="902"/>
                  </a:lnTo>
                  <a:lnTo>
                    <a:pt x="572" y="885"/>
                  </a:lnTo>
                  <a:lnTo>
                    <a:pt x="561" y="868"/>
                  </a:lnTo>
                  <a:lnTo>
                    <a:pt x="550" y="852"/>
                  </a:lnTo>
                  <a:lnTo>
                    <a:pt x="539" y="834"/>
                  </a:lnTo>
                  <a:lnTo>
                    <a:pt x="528" y="816"/>
                  </a:lnTo>
                  <a:lnTo>
                    <a:pt x="516" y="797"/>
                  </a:lnTo>
                  <a:lnTo>
                    <a:pt x="520" y="795"/>
                  </a:lnTo>
                  <a:lnTo>
                    <a:pt x="514" y="789"/>
                  </a:lnTo>
                  <a:lnTo>
                    <a:pt x="509" y="784"/>
                  </a:lnTo>
                  <a:lnTo>
                    <a:pt x="505" y="778"/>
                  </a:lnTo>
                  <a:lnTo>
                    <a:pt x="501" y="771"/>
                  </a:lnTo>
                  <a:lnTo>
                    <a:pt x="497" y="765"/>
                  </a:lnTo>
                  <a:lnTo>
                    <a:pt x="493" y="758"/>
                  </a:lnTo>
                  <a:lnTo>
                    <a:pt x="487" y="751"/>
                  </a:lnTo>
                  <a:lnTo>
                    <a:pt x="482" y="744"/>
                  </a:lnTo>
                  <a:lnTo>
                    <a:pt x="470" y="719"/>
                  </a:lnTo>
                  <a:lnTo>
                    <a:pt x="456" y="696"/>
                  </a:lnTo>
                  <a:lnTo>
                    <a:pt x="443" y="673"/>
                  </a:lnTo>
                  <a:lnTo>
                    <a:pt x="429" y="650"/>
                  </a:lnTo>
                  <a:lnTo>
                    <a:pt x="414" y="628"/>
                  </a:lnTo>
                  <a:lnTo>
                    <a:pt x="400" y="606"/>
                  </a:lnTo>
                  <a:lnTo>
                    <a:pt x="387" y="584"/>
                  </a:lnTo>
                  <a:lnTo>
                    <a:pt x="377" y="561"/>
                  </a:lnTo>
                  <a:lnTo>
                    <a:pt x="358" y="527"/>
                  </a:lnTo>
                  <a:lnTo>
                    <a:pt x="339" y="493"/>
                  </a:lnTo>
                  <a:lnTo>
                    <a:pt x="317" y="460"/>
                  </a:lnTo>
                  <a:lnTo>
                    <a:pt x="295" y="428"/>
                  </a:lnTo>
                  <a:lnTo>
                    <a:pt x="273" y="394"/>
                  </a:lnTo>
                  <a:lnTo>
                    <a:pt x="254" y="361"/>
                  </a:lnTo>
                  <a:lnTo>
                    <a:pt x="236" y="326"/>
                  </a:lnTo>
                  <a:lnTo>
                    <a:pt x="221" y="291"/>
                  </a:lnTo>
                  <a:lnTo>
                    <a:pt x="197" y="270"/>
                  </a:lnTo>
                  <a:lnTo>
                    <a:pt x="187" y="273"/>
                  </a:lnTo>
                  <a:lnTo>
                    <a:pt x="179" y="279"/>
                  </a:lnTo>
                  <a:lnTo>
                    <a:pt x="171" y="286"/>
                  </a:lnTo>
                  <a:lnTo>
                    <a:pt x="164" y="294"/>
                  </a:lnTo>
                  <a:lnTo>
                    <a:pt x="158" y="303"/>
                  </a:lnTo>
                  <a:lnTo>
                    <a:pt x="153" y="312"/>
                  </a:lnTo>
                  <a:lnTo>
                    <a:pt x="150" y="321"/>
                  </a:lnTo>
                  <a:lnTo>
                    <a:pt x="146" y="329"/>
                  </a:lnTo>
                  <a:lnTo>
                    <a:pt x="146" y="349"/>
                  </a:lnTo>
                  <a:lnTo>
                    <a:pt x="165" y="388"/>
                  </a:lnTo>
                  <a:lnTo>
                    <a:pt x="183" y="427"/>
                  </a:lnTo>
                  <a:lnTo>
                    <a:pt x="203" y="465"/>
                  </a:lnTo>
                  <a:lnTo>
                    <a:pt x="224" y="501"/>
                  </a:lnTo>
                  <a:lnTo>
                    <a:pt x="244" y="539"/>
                  </a:lnTo>
                  <a:lnTo>
                    <a:pt x="265" y="576"/>
                  </a:lnTo>
                  <a:lnTo>
                    <a:pt x="287" y="612"/>
                  </a:lnTo>
                  <a:lnTo>
                    <a:pt x="309" y="649"/>
                  </a:lnTo>
                  <a:lnTo>
                    <a:pt x="331" y="686"/>
                  </a:lnTo>
                  <a:lnTo>
                    <a:pt x="354" y="721"/>
                  </a:lnTo>
                  <a:lnTo>
                    <a:pt x="376" y="758"/>
                  </a:lnTo>
                  <a:lnTo>
                    <a:pt x="399" y="794"/>
                  </a:lnTo>
                  <a:lnTo>
                    <a:pt x="422" y="831"/>
                  </a:lnTo>
                  <a:lnTo>
                    <a:pt x="445" y="868"/>
                  </a:lnTo>
                  <a:lnTo>
                    <a:pt x="467" y="903"/>
                  </a:lnTo>
                  <a:lnTo>
                    <a:pt x="490" y="940"/>
                  </a:lnTo>
                  <a:lnTo>
                    <a:pt x="497" y="947"/>
                  </a:lnTo>
                  <a:lnTo>
                    <a:pt x="504" y="956"/>
                  </a:lnTo>
                  <a:lnTo>
                    <a:pt x="510" y="964"/>
                  </a:lnTo>
                  <a:lnTo>
                    <a:pt x="517" y="973"/>
                  </a:lnTo>
                  <a:lnTo>
                    <a:pt x="525" y="979"/>
                  </a:lnTo>
                  <a:lnTo>
                    <a:pt x="535" y="984"/>
                  </a:lnTo>
                  <a:lnTo>
                    <a:pt x="545" y="985"/>
                  </a:lnTo>
                  <a:lnTo>
                    <a:pt x="557" y="983"/>
                  </a:lnTo>
                  <a:lnTo>
                    <a:pt x="565" y="985"/>
                  </a:lnTo>
                  <a:lnTo>
                    <a:pt x="572" y="985"/>
                  </a:lnTo>
                  <a:lnTo>
                    <a:pt x="577" y="982"/>
                  </a:lnTo>
                  <a:lnTo>
                    <a:pt x="582" y="977"/>
                  </a:lnTo>
                  <a:lnTo>
                    <a:pt x="587" y="973"/>
                  </a:lnTo>
                  <a:lnTo>
                    <a:pt x="591" y="967"/>
                  </a:lnTo>
                  <a:lnTo>
                    <a:pt x="596" y="962"/>
                  </a:lnTo>
                  <a:lnTo>
                    <a:pt x="602" y="960"/>
                  </a:lnTo>
                  <a:lnTo>
                    <a:pt x="606" y="964"/>
                  </a:lnTo>
                  <a:lnTo>
                    <a:pt x="608" y="970"/>
                  </a:lnTo>
                  <a:lnTo>
                    <a:pt x="607" y="976"/>
                  </a:lnTo>
                  <a:lnTo>
                    <a:pt x="605" y="982"/>
                  </a:lnTo>
                  <a:lnTo>
                    <a:pt x="600" y="988"/>
                  </a:lnTo>
                  <a:lnTo>
                    <a:pt x="595" y="992"/>
                  </a:lnTo>
                  <a:lnTo>
                    <a:pt x="589" y="996"/>
                  </a:lnTo>
                  <a:lnTo>
                    <a:pt x="583" y="999"/>
                  </a:lnTo>
                  <a:lnTo>
                    <a:pt x="573" y="1001"/>
                  </a:lnTo>
                  <a:lnTo>
                    <a:pt x="562" y="1001"/>
                  </a:lnTo>
                  <a:lnTo>
                    <a:pt x="552" y="1001"/>
                  </a:lnTo>
                  <a:lnTo>
                    <a:pt x="542" y="1001"/>
                  </a:lnTo>
                  <a:lnTo>
                    <a:pt x="532" y="1000"/>
                  </a:lnTo>
                  <a:lnTo>
                    <a:pt x="522" y="998"/>
                  </a:lnTo>
                  <a:lnTo>
                    <a:pt x="513" y="996"/>
                  </a:lnTo>
                  <a:lnTo>
                    <a:pt x="504" y="992"/>
                  </a:lnTo>
                  <a:lnTo>
                    <a:pt x="499" y="982"/>
                  </a:lnTo>
                  <a:lnTo>
                    <a:pt x="492" y="973"/>
                  </a:lnTo>
                  <a:lnTo>
                    <a:pt x="485" y="962"/>
                  </a:lnTo>
                  <a:lnTo>
                    <a:pt x="478" y="953"/>
                  </a:lnTo>
                  <a:lnTo>
                    <a:pt x="470" y="944"/>
                  </a:lnTo>
                  <a:lnTo>
                    <a:pt x="464" y="933"/>
                  </a:lnTo>
                  <a:lnTo>
                    <a:pt x="461" y="924"/>
                  </a:lnTo>
                  <a:lnTo>
                    <a:pt x="459" y="914"/>
                  </a:lnTo>
                  <a:lnTo>
                    <a:pt x="448" y="906"/>
                  </a:lnTo>
                  <a:lnTo>
                    <a:pt x="439" y="895"/>
                  </a:lnTo>
                  <a:lnTo>
                    <a:pt x="431" y="883"/>
                  </a:lnTo>
                  <a:lnTo>
                    <a:pt x="424" y="868"/>
                  </a:lnTo>
                  <a:lnTo>
                    <a:pt x="416" y="853"/>
                  </a:lnTo>
                  <a:lnTo>
                    <a:pt x="408" y="838"/>
                  </a:lnTo>
                  <a:lnTo>
                    <a:pt x="399" y="825"/>
                  </a:lnTo>
                  <a:lnTo>
                    <a:pt x="387" y="814"/>
                  </a:lnTo>
                  <a:lnTo>
                    <a:pt x="388" y="831"/>
                  </a:lnTo>
                  <a:lnTo>
                    <a:pt x="392" y="847"/>
                  </a:lnTo>
                  <a:lnTo>
                    <a:pt x="396" y="864"/>
                  </a:lnTo>
                  <a:lnTo>
                    <a:pt x="401" y="882"/>
                  </a:lnTo>
                  <a:lnTo>
                    <a:pt x="407" y="899"/>
                  </a:lnTo>
                  <a:lnTo>
                    <a:pt x="414" y="916"/>
                  </a:lnTo>
                  <a:lnTo>
                    <a:pt x="421" y="935"/>
                  </a:lnTo>
                  <a:lnTo>
                    <a:pt x="426" y="952"/>
                  </a:lnTo>
                  <a:lnTo>
                    <a:pt x="436" y="956"/>
                  </a:lnTo>
                  <a:lnTo>
                    <a:pt x="447" y="955"/>
                  </a:lnTo>
                  <a:lnTo>
                    <a:pt x="455" y="958"/>
                  </a:lnTo>
                  <a:lnTo>
                    <a:pt x="459" y="969"/>
                  </a:lnTo>
                  <a:lnTo>
                    <a:pt x="453" y="971"/>
                  </a:lnTo>
                  <a:lnTo>
                    <a:pt x="446" y="971"/>
                  </a:lnTo>
                  <a:lnTo>
                    <a:pt x="438" y="973"/>
                  </a:lnTo>
                  <a:lnTo>
                    <a:pt x="431" y="971"/>
                  </a:lnTo>
                  <a:lnTo>
                    <a:pt x="423" y="970"/>
                  </a:lnTo>
                  <a:lnTo>
                    <a:pt x="416" y="968"/>
                  </a:lnTo>
                  <a:lnTo>
                    <a:pt x="409" y="966"/>
                  </a:lnTo>
                  <a:lnTo>
                    <a:pt x="402" y="962"/>
                  </a:lnTo>
                  <a:lnTo>
                    <a:pt x="399" y="944"/>
                  </a:lnTo>
                  <a:lnTo>
                    <a:pt x="393" y="925"/>
                  </a:lnTo>
                  <a:lnTo>
                    <a:pt x="388" y="907"/>
                  </a:lnTo>
                  <a:lnTo>
                    <a:pt x="383" y="890"/>
                  </a:lnTo>
                  <a:lnTo>
                    <a:pt x="376" y="872"/>
                  </a:lnTo>
                  <a:lnTo>
                    <a:pt x="370" y="854"/>
                  </a:lnTo>
                  <a:lnTo>
                    <a:pt x="364" y="837"/>
                  </a:lnTo>
                  <a:lnTo>
                    <a:pt x="358" y="819"/>
                  </a:lnTo>
                  <a:lnTo>
                    <a:pt x="340" y="830"/>
                  </a:lnTo>
                  <a:lnTo>
                    <a:pt x="320" y="840"/>
                  </a:lnTo>
                  <a:lnTo>
                    <a:pt x="302" y="852"/>
                  </a:lnTo>
                  <a:lnTo>
                    <a:pt x="282" y="862"/>
                  </a:lnTo>
                  <a:lnTo>
                    <a:pt x="263" y="871"/>
                  </a:lnTo>
                  <a:lnTo>
                    <a:pt x="243" y="882"/>
                  </a:lnTo>
                  <a:lnTo>
                    <a:pt x="224" y="891"/>
                  </a:lnTo>
                  <a:lnTo>
                    <a:pt x="203" y="900"/>
                  </a:lnTo>
                  <a:lnTo>
                    <a:pt x="182" y="909"/>
                  </a:lnTo>
                  <a:lnTo>
                    <a:pt x="161" y="917"/>
                  </a:lnTo>
                  <a:lnTo>
                    <a:pt x="141" y="924"/>
                  </a:lnTo>
                  <a:lnTo>
                    <a:pt x="119" y="931"/>
                  </a:lnTo>
                  <a:lnTo>
                    <a:pt x="97" y="937"/>
                  </a:lnTo>
                  <a:lnTo>
                    <a:pt x="75" y="941"/>
                  </a:lnTo>
                  <a:lnTo>
                    <a:pt x="53" y="945"/>
                  </a:lnTo>
                  <a:lnTo>
                    <a:pt x="30" y="948"/>
                  </a:lnTo>
                  <a:lnTo>
                    <a:pt x="15" y="921"/>
                  </a:lnTo>
                  <a:lnTo>
                    <a:pt x="11" y="888"/>
                  </a:lnTo>
                  <a:lnTo>
                    <a:pt x="12" y="855"/>
                  </a:lnTo>
                  <a:lnTo>
                    <a:pt x="12" y="819"/>
                  </a:lnTo>
                  <a:lnTo>
                    <a:pt x="0" y="659"/>
                  </a:lnTo>
                  <a:lnTo>
                    <a:pt x="4" y="500"/>
                  </a:lnTo>
                  <a:lnTo>
                    <a:pt x="11" y="340"/>
                  </a:lnTo>
                  <a:lnTo>
                    <a:pt x="14" y="179"/>
                  </a:lnTo>
                  <a:lnTo>
                    <a:pt x="16" y="174"/>
                  </a:lnTo>
                  <a:lnTo>
                    <a:pt x="20" y="175"/>
                  </a:lnTo>
                  <a:lnTo>
                    <a:pt x="24" y="179"/>
                  </a:lnTo>
                  <a:lnTo>
                    <a:pt x="27" y="182"/>
                  </a:lnTo>
                  <a:lnTo>
                    <a:pt x="27" y="280"/>
                  </a:lnTo>
                  <a:lnTo>
                    <a:pt x="27" y="382"/>
                  </a:lnTo>
                  <a:lnTo>
                    <a:pt x="23" y="485"/>
                  </a:lnTo>
                  <a:lnTo>
                    <a:pt x="14" y="584"/>
                  </a:lnTo>
                  <a:lnTo>
                    <a:pt x="20" y="666"/>
                  </a:lnTo>
                  <a:lnTo>
                    <a:pt x="27" y="747"/>
                  </a:lnTo>
                  <a:lnTo>
                    <a:pt x="32" y="826"/>
                  </a:lnTo>
                  <a:lnTo>
                    <a:pt x="36" y="909"/>
                  </a:lnTo>
                  <a:lnTo>
                    <a:pt x="49" y="920"/>
                  </a:lnTo>
                  <a:lnTo>
                    <a:pt x="67" y="914"/>
                  </a:lnTo>
                  <a:lnTo>
                    <a:pt x="85" y="908"/>
                  </a:lnTo>
                  <a:lnTo>
                    <a:pt x="104" y="902"/>
                  </a:lnTo>
                  <a:lnTo>
                    <a:pt x="122" y="895"/>
                  </a:lnTo>
                  <a:lnTo>
                    <a:pt x="142" y="890"/>
                  </a:lnTo>
                  <a:lnTo>
                    <a:pt x="160" y="883"/>
                  </a:lnTo>
                  <a:lnTo>
                    <a:pt x="179" y="876"/>
                  </a:lnTo>
                  <a:lnTo>
                    <a:pt x="198" y="868"/>
                  </a:lnTo>
                  <a:lnTo>
                    <a:pt x="217" y="861"/>
                  </a:lnTo>
                  <a:lnTo>
                    <a:pt x="235" y="853"/>
                  </a:lnTo>
                  <a:lnTo>
                    <a:pt x="255" y="846"/>
                  </a:lnTo>
                  <a:lnTo>
                    <a:pt x="273" y="838"/>
                  </a:lnTo>
                  <a:lnTo>
                    <a:pt x="292" y="831"/>
                  </a:lnTo>
                  <a:lnTo>
                    <a:pt x="311" y="823"/>
                  </a:lnTo>
                  <a:lnTo>
                    <a:pt x="330" y="815"/>
                  </a:lnTo>
                  <a:lnTo>
                    <a:pt x="348" y="808"/>
                  </a:lnTo>
                  <a:lnTo>
                    <a:pt x="356" y="816"/>
                  </a:lnTo>
                  <a:lnTo>
                    <a:pt x="362" y="809"/>
                  </a:lnTo>
                  <a:lnTo>
                    <a:pt x="369" y="805"/>
                  </a:lnTo>
                  <a:lnTo>
                    <a:pt x="376" y="805"/>
                  </a:lnTo>
                  <a:lnTo>
                    <a:pt x="381" y="805"/>
                  </a:lnTo>
                  <a:lnTo>
                    <a:pt x="372" y="788"/>
                  </a:lnTo>
                  <a:lnTo>
                    <a:pt x="363" y="772"/>
                  </a:lnTo>
                  <a:lnTo>
                    <a:pt x="353" y="755"/>
                  </a:lnTo>
                  <a:lnTo>
                    <a:pt x="343" y="739"/>
                  </a:lnTo>
                  <a:lnTo>
                    <a:pt x="333" y="721"/>
                  </a:lnTo>
                  <a:lnTo>
                    <a:pt x="324" y="704"/>
                  </a:lnTo>
                  <a:lnTo>
                    <a:pt x="315" y="687"/>
                  </a:lnTo>
                  <a:lnTo>
                    <a:pt x="305" y="670"/>
                  </a:lnTo>
                  <a:lnTo>
                    <a:pt x="300" y="660"/>
                  </a:lnTo>
                  <a:lnTo>
                    <a:pt x="293" y="649"/>
                  </a:lnTo>
                  <a:lnTo>
                    <a:pt x="285" y="637"/>
                  </a:lnTo>
                  <a:lnTo>
                    <a:pt x="279" y="628"/>
                  </a:lnTo>
                  <a:lnTo>
                    <a:pt x="273" y="620"/>
                  </a:lnTo>
                  <a:lnTo>
                    <a:pt x="266" y="611"/>
                  </a:lnTo>
                  <a:lnTo>
                    <a:pt x="262" y="603"/>
                  </a:lnTo>
                  <a:lnTo>
                    <a:pt x="256" y="594"/>
                  </a:lnTo>
                  <a:lnTo>
                    <a:pt x="251" y="585"/>
                  </a:lnTo>
                  <a:lnTo>
                    <a:pt x="247" y="577"/>
                  </a:lnTo>
                  <a:lnTo>
                    <a:pt x="242" y="569"/>
                  </a:lnTo>
                  <a:lnTo>
                    <a:pt x="239" y="564"/>
                  </a:lnTo>
                  <a:lnTo>
                    <a:pt x="224" y="535"/>
                  </a:lnTo>
                  <a:lnTo>
                    <a:pt x="210" y="507"/>
                  </a:lnTo>
                  <a:lnTo>
                    <a:pt x="195" y="479"/>
                  </a:lnTo>
                  <a:lnTo>
                    <a:pt x="180" y="453"/>
                  </a:lnTo>
                  <a:lnTo>
                    <a:pt x="165" y="427"/>
                  </a:lnTo>
                  <a:lnTo>
                    <a:pt x="151" y="400"/>
                  </a:lnTo>
                  <a:lnTo>
                    <a:pt x="135" y="372"/>
                  </a:lnTo>
                  <a:lnTo>
                    <a:pt x="120" y="344"/>
                  </a:lnTo>
                  <a:lnTo>
                    <a:pt x="122" y="329"/>
                  </a:lnTo>
                  <a:lnTo>
                    <a:pt x="127" y="314"/>
                  </a:lnTo>
                  <a:lnTo>
                    <a:pt x="133" y="300"/>
                  </a:lnTo>
                  <a:lnTo>
                    <a:pt x="142" y="287"/>
                  </a:lnTo>
                  <a:lnTo>
                    <a:pt x="151" y="276"/>
                  </a:lnTo>
                  <a:lnTo>
                    <a:pt x="163" y="265"/>
                  </a:lnTo>
                  <a:lnTo>
                    <a:pt x="175" y="257"/>
                  </a:lnTo>
                  <a:lnTo>
                    <a:pt x="189" y="250"/>
                  </a:lnTo>
                  <a:lnTo>
                    <a:pt x="204" y="249"/>
                  </a:lnTo>
                  <a:lnTo>
                    <a:pt x="216" y="253"/>
                  </a:lnTo>
                  <a:lnTo>
                    <a:pt x="225" y="259"/>
                  </a:lnTo>
                  <a:lnTo>
                    <a:pt x="232" y="269"/>
                  </a:lnTo>
                  <a:lnTo>
                    <a:pt x="239" y="280"/>
                  </a:lnTo>
                  <a:lnTo>
                    <a:pt x="244" y="291"/>
                  </a:lnTo>
                  <a:lnTo>
                    <a:pt x="251" y="301"/>
                  </a:lnTo>
                  <a:lnTo>
                    <a:pt x="258" y="309"/>
                  </a:lnTo>
                  <a:lnTo>
                    <a:pt x="254" y="294"/>
                  </a:lnTo>
                  <a:lnTo>
                    <a:pt x="250" y="279"/>
                  </a:lnTo>
                  <a:lnTo>
                    <a:pt x="247" y="264"/>
                  </a:lnTo>
                  <a:lnTo>
                    <a:pt x="242" y="249"/>
                  </a:lnTo>
                  <a:lnTo>
                    <a:pt x="239" y="235"/>
                  </a:lnTo>
                  <a:lnTo>
                    <a:pt x="234" y="220"/>
                  </a:lnTo>
                  <a:lnTo>
                    <a:pt x="228" y="205"/>
                  </a:lnTo>
                  <a:lnTo>
                    <a:pt x="221" y="190"/>
                  </a:lnTo>
                  <a:lnTo>
                    <a:pt x="222" y="173"/>
                  </a:lnTo>
                  <a:lnTo>
                    <a:pt x="227" y="158"/>
                  </a:lnTo>
                  <a:lnTo>
                    <a:pt x="233" y="144"/>
                  </a:lnTo>
                  <a:lnTo>
                    <a:pt x="242" y="132"/>
                  </a:lnTo>
                  <a:lnTo>
                    <a:pt x="249" y="126"/>
                  </a:lnTo>
                  <a:lnTo>
                    <a:pt x="257" y="122"/>
                  </a:lnTo>
                  <a:lnTo>
                    <a:pt x="266" y="120"/>
                  </a:lnTo>
                  <a:lnTo>
                    <a:pt x="274" y="118"/>
                  </a:lnTo>
                  <a:lnTo>
                    <a:pt x="284" y="115"/>
                  </a:lnTo>
                  <a:lnTo>
                    <a:pt x="292" y="113"/>
                  </a:lnTo>
                  <a:lnTo>
                    <a:pt x="299" y="110"/>
                  </a:lnTo>
                  <a:lnTo>
                    <a:pt x="305" y="105"/>
                  </a:lnTo>
                  <a:lnTo>
                    <a:pt x="318" y="104"/>
                  </a:lnTo>
                  <a:lnTo>
                    <a:pt x="327" y="109"/>
                  </a:lnTo>
                  <a:lnTo>
                    <a:pt x="334" y="119"/>
                  </a:lnTo>
                  <a:lnTo>
                    <a:pt x="338" y="129"/>
                  </a:lnTo>
                  <a:lnTo>
                    <a:pt x="347" y="170"/>
                  </a:lnTo>
                  <a:lnTo>
                    <a:pt x="356" y="211"/>
                  </a:lnTo>
                  <a:lnTo>
                    <a:pt x="364" y="251"/>
                  </a:lnTo>
                  <a:lnTo>
                    <a:pt x="370" y="291"/>
                  </a:lnTo>
                  <a:lnTo>
                    <a:pt x="370" y="295"/>
                  </a:lnTo>
                  <a:lnTo>
                    <a:pt x="370" y="302"/>
                  </a:lnTo>
                  <a:lnTo>
                    <a:pt x="370" y="309"/>
                  </a:lnTo>
                  <a:lnTo>
                    <a:pt x="375" y="315"/>
                  </a:lnTo>
                  <a:lnTo>
                    <a:pt x="379" y="240"/>
                  </a:lnTo>
                  <a:lnTo>
                    <a:pt x="378" y="160"/>
                  </a:lnTo>
                  <a:lnTo>
                    <a:pt x="373" y="80"/>
                  </a:lnTo>
                  <a:lnTo>
                    <a:pt x="370" y="0"/>
                  </a:lnTo>
                  <a:lnTo>
                    <a:pt x="373" y="1"/>
                  </a:lnTo>
                  <a:lnTo>
                    <a:pt x="379" y="4"/>
                  </a:lnTo>
                  <a:lnTo>
                    <a:pt x="385" y="7"/>
                  </a:lnTo>
                  <a:lnTo>
                    <a:pt x="387" y="14"/>
                  </a:lnTo>
                  <a:lnTo>
                    <a:pt x="386" y="36"/>
                  </a:lnTo>
                  <a:lnTo>
                    <a:pt x="391" y="57"/>
                  </a:lnTo>
                  <a:lnTo>
                    <a:pt x="393" y="77"/>
                  </a:lnTo>
                  <a:lnTo>
                    <a:pt x="387" y="99"/>
                  </a:lnTo>
                  <a:close/>
                </a:path>
              </a:pathLst>
            </a:custGeom>
            <a:solidFill>
              <a:srgbClr val="000000"/>
            </a:solidFill>
            <a:ln w="9525">
              <a:noFill/>
              <a:round/>
              <a:headEnd/>
              <a:tailEnd/>
            </a:ln>
          </p:spPr>
          <p:txBody>
            <a:bodyPr/>
            <a:lstStyle/>
            <a:p>
              <a:pPr>
                <a:defRPr/>
              </a:pPr>
              <a:endParaRPr lang="en-US" dirty="0">
                <a:latin typeface="Arial" panose="020B0604020202020204" pitchFamily="34" charset="0"/>
              </a:endParaRPr>
            </a:p>
          </p:txBody>
        </p:sp>
        <p:sp>
          <p:nvSpPr>
            <p:cNvPr id="31" name="Freeform 27">
              <a:extLst>
                <a:ext uri="{FF2B5EF4-FFF2-40B4-BE49-F238E27FC236}">
                  <a16:creationId xmlns:a16="http://schemas.microsoft.com/office/drawing/2014/main" id="{60CC5B57-738D-49E7-B0BB-E30F397E72EF}"/>
                </a:ext>
              </a:extLst>
            </p:cNvPr>
            <p:cNvSpPr>
              <a:spLocks/>
            </p:cNvSpPr>
            <p:nvPr/>
          </p:nvSpPr>
          <p:spPr bwMode="auto">
            <a:xfrm>
              <a:off x="4582" y="1511"/>
              <a:ext cx="249" cy="441"/>
            </a:xfrm>
            <a:custGeom>
              <a:avLst/>
              <a:gdLst/>
              <a:ahLst/>
              <a:cxnLst>
                <a:cxn ang="0">
                  <a:pos x="32" y="174"/>
                </a:cxn>
                <a:cxn ang="0">
                  <a:pos x="25" y="500"/>
                </a:cxn>
                <a:cxn ang="0">
                  <a:pos x="48" y="676"/>
                </a:cxn>
                <a:cxn ang="0">
                  <a:pos x="75" y="694"/>
                </a:cxn>
                <a:cxn ang="0">
                  <a:pos x="102" y="708"/>
                </a:cxn>
                <a:cxn ang="0">
                  <a:pos x="131" y="720"/>
                </a:cxn>
                <a:cxn ang="0">
                  <a:pos x="161" y="730"/>
                </a:cxn>
                <a:cxn ang="0">
                  <a:pos x="190" y="740"/>
                </a:cxn>
                <a:cxn ang="0">
                  <a:pos x="219" y="751"/>
                </a:cxn>
                <a:cxn ang="0">
                  <a:pos x="245" y="766"/>
                </a:cxn>
                <a:cxn ang="0">
                  <a:pos x="273" y="777"/>
                </a:cxn>
                <a:cxn ang="0">
                  <a:pos x="299" y="786"/>
                </a:cxn>
                <a:cxn ang="0">
                  <a:pos x="325" y="798"/>
                </a:cxn>
                <a:cxn ang="0">
                  <a:pos x="350" y="809"/>
                </a:cxn>
                <a:cxn ang="0">
                  <a:pos x="381" y="822"/>
                </a:cxn>
                <a:cxn ang="0">
                  <a:pos x="415" y="835"/>
                </a:cxn>
                <a:cxn ang="0">
                  <a:pos x="449" y="846"/>
                </a:cxn>
                <a:cxn ang="0">
                  <a:pos x="481" y="859"/>
                </a:cxn>
                <a:cxn ang="0">
                  <a:pos x="494" y="877"/>
                </a:cxn>
                <a:cxn ang="0">
                  <a:pos x="478" y="882"/>
                </a:cxn>
                <a:cxn ang="0">
                  <a:pos x="448" y="875"/>
                </a:cxn>
                <a:cxn ang="0">
                  <a:pos x="410" y="864"/>
                </a:cxn>
                <a:cxn ang="0">
                  <a:pos x="372" y="851"/>
                </a:cxn>
                <a:cxn ang="0">
                  <a:pos x="334" y="837"/>
                </a:cxn>
                <a:cxn ang="0">
                  <a:pos x="296" y="823"/>
                </a:cxn>
                <a:cxn ang="0">
                  <a:pos x="258" y="809"/>
                </a:cxn>
                <a:cxn ang="0">
                  <a:pos x="220" y="796"/>
                </a:cxn>
                <a:cxn ang="0">
                  <a:pos x="182" y="784"/>
                </a:cxn>
                <a:cxn ang="0">
                  <a:pos x="158" y="774"/>
                </a:cxn>
                <a:cxn ang="0">
                  <a:pos x="146" y="774"/>
                </a:cxn>
                <a:cxn ang="0">
                  <a:pos x="126" y="766"/>
                </a:cxn>
                <a:cxn ang="0">
                  <a:pos x="99" y="753"/>
                </a:cxn>
                <a:cxn ang="0">
                  <a:pos x="73" y="743"/>
                </a:cxn>
                <a:cxn ang="0">
                  <a:pos x="45" y="733"/>
                </a:cxn>
                <a:cxn ang="0">
                  <a:pos x="21" y="723"/>
                </a:cxn>
                <a:cxn ang="0">
                  <a:pos x="2" y="705"/>
                </a:cxn>
                <a:cxn ang="0">
                  <a:pos x="0" y="687"/>
                </a:cxn>
                <a:cxn ang="0">
                  <a:pos x="8" y="680"/>
                </a:cxn>
                <a:cxn ang="0">
                  <a:pos x="10" y="515"/>
                </a:cxn>
                <a:cxn ang="0">
                  <a:pos x="8" y="177"/>
                </a:cxn>
                <a:cxn ang="0">
                  <a:pos x="25" y="3"/>
                </a:cxn>
                <a:cxn ang="0">
                  <a:pos x="36" y="1"/>
                </a:cxn>
              </a:cxnLst>
              <a:rect l="0" t="0" r="r" b="b"/>
              <a:pathLst>
                <a:path w="498" h="882">
                  <a:moveTo>
                    <a:pt x="40" y="4"/>
                  </a:moveTo>
                  <a:lnTo>
                    <a:pt x="32" y="174"/>
                  </a:lnTo>
                  <a:lnTo>
                    <a:pt x="26" y="337"/>
                  </a:lnTo>
                  <a:lnTo>
                    <a:pt x="25" y="500"/>
                  </a:lnTo>
                  <a:lnTo>
                    <a:pt x="36" y="664"/>
                  </a:lnTo>
                  <a:lnTo>
                    <a:pt x="48" y="676"/>
                  </a:lnTo>
                  <a:lnTo>
                    <a:pt x="61" y="685"/>
                  </a:lnTo>
                  <a:lnTo>
                    <a:pt x="75" y="694"/>
                  </a:lnTo>
                  <a:lnTo>
                    <a:pt x="89" y="702"/>
                  </a:lnTo>
                  <a:lnTo>
                    <a:pt x="102" y="708"/>
                  </a:lnTo>
                  <a:lnTo>
                    <a:pt x="117" y="715"/>
                  </a:lnTo>
                  <a:lnTo>
                    <a:pt x="131" y="720"/>
                  </a:lnTo>
                  <a:lnTo>
                    <a:pt x="146" y="725"/>
                  </a:lnTo>
                  <a:lnTo>
                    <a:pt x="161" y="730"/>
                  </a:lnTo>
                  <a:lnTo>
                    <a:pt x="175" y="735"/>
                  </a:lnTo>
                  <a:lnTo>
                    <a:pt x="190" y="740"/>
                  </a:lnTo>
                  <a:lnTo>
                    <a:pt x="204" y="745"/>
                  </a:lnTo>
                  <a:lnTo>
                    <a:pt x="219" y="751"/>
                  </a:lnTo>
                  <a:lnTo>
                    <a:pt x="231" y="758"/>
                  </a:lnTo>
                  <a:lnTo>
                    <a:pt x="245" y="766"/>
                  </a:lnTo>
                  <a:lnTo>
                    <a:pt x="258" y="774"/>
                  </a:lnTo>
                  <a:lnTo>
                    <a:pt x="273" y="777"/>
                  </a:lnTo>
                  <a:lnTo>
                    <a:pt x="287" y="781"/>
                  </a:lnTo>
                  <a:lnTo>
                    <a:pt x="299" y="786"/>
                  </a:lnTo>
                  <a:lnTo>
                    <a:pt x="312" y="792"/>
                  </a:lnTo>
                  <a:lnTo>
                    <a:pt x="325" y="798"/>
                  </a:lnTo>
                  <a:lnTo>
                    <a:pt x="336" y="804"/>
                  </a:lnTo>
                  <a:lnTo>
                    <a:pt x="350" y="809"/>
                  </a:lnTo>
                  <a:lnTo>
                    <a:pt x="365" y="814"/>
                  </a:lnTo>
                  <a:lnTo>
                    <a:pt x="381" y="822"/>
                  </a:lnTo>
                  <a:lnTo>
                    <a:pt x="397" y="828"/>
                  </a:lnTo>
                  <a:lnTo>
                    <a:pt x="415" y="835"/>
                  </a:lnTo>
                  <a:lnTo>
                    <a:pt x="432" y="841"/>
                  </a:lnTo>
                  <a:lnTo>
                    <a:pt x="449" y="846"/>
                  </a:lnTo>
                  <a:lnTo>
                    <a:pt x="465" y="852"/>
                  </a:lnTo>
                  <a:lnTo>
                    <a:pt x="481" y="859"/>
                  </a:lnTo>
                  <a:lnTo>
                    <a:pt x="498" y="867"/>
                  </a:lnTo>
                  <a:lnTo>
                    <a:pt x="494" y="877"/>
                  </a:lnTo>
                  <a:lnTo>
                    <a:pt x="487" y="882"/>
                  </a:lnTo>
                  <a:lnTo>
                    <a:pt x="478" y="882"/>
                  </a:lnTo>
                  <a:lnTo>
                    <a:pt x="468" y="881"/>
                  </a:lnTo>
                  <a:lnTo>
                    <a:pt x="448" y="875"/>
                  </a:lnTo>
                  <a:lnTo>
                    <a:pt x="428" y="871"/>
                  </a:lnTo>
                  <a:lnTo>
                    <a:pt x="410" y="864"/>
                  </a:lnTo>
                  <a:lnTo>
                    <a:pt x="390" y="858"/>
                  </a:lnTo>
                  <a:lnTo>
                    <a:pt x="372" y="851"/>
                  </a:lnTo>
                  <a:lnTo>
                    <a:pt x="352" y="844"/>
                  </a:lnTo>
                  <a:lnTo>
                    <a:pt x="334" y="837"/>
                  </a:lnTo>
                  <a:lnTo>
                    <a:pt x="314" y="830"/>
                  </a:lnTo>
                  <a:lnTo>
                    <a:pt x="296" y="823"/>
                  </a:lnTo>
                  <a:lnTo>
                    <a:pt x="276" y="815"/>
                  </a:lnTo>
                  <a:lnTo>
                    <a:pt x="258" y="809"/>
                  </a:lnTo>
                  <a:lnTo>
                    <a:pt x="238" y="803"/>
                  </a:lnTo>
                  <a:lnTo>
                    <a:pt x="220" y="796"/>
                  </a:lnTo>
                  <a:lnTo>
                    <a:pt x="200" y="790"/>
                  </a:lnTo>
                  <a:lnTo>
                    <a:pt x="182" y="784"/>
                  </a:lnTo>
                  <a:lnTo>
                    <a:pt x="162" y="779"/>
                  </a:lnTo>
                  <a:lnTo>
                    <a:pt x="158" y="774"/>
                  </a:lnTo>
                  <a:lnTo>
                    <a:pt x="152" y="774"/>
                  </a:lnTo>
                  <a:lnTo>
                    <a:pt x="146" y="774"/>
                  </a:lnTo>
                  <a:lnTo>
                    <a:pt x="139" y="771"/>
                  </a:lnTo>
                  <a:lnTo>
                    <a:pt x="126" y="766"/>
                  </a:lnTo>
                  <a:lnTo>
                    <a:pt x="113" y="759"/>
                  </a:lnTo>
                  <a:lnTo>
                    <a:pt x="99" y="753"/>
                  </a:lnTo>
                  <a:lnTo>
                    <a:pt x="86" y="747"/>
                  </a:lnTo>
                  <a:lnTo>
                    <a:pt x="73" y="743"/>
                  </a:lnTo>
                  <a:lnTo>
                    <a:pt x="59" y="738"/>
                  </a:lnTo>
                  <a:lnTo>
                    <a:pt x="45" y="733"/>
                  </a:lnTo>
                  <a:lnTo>
                    <a:pt x="30" y="731"/>
                  </a:lnTo>
                  <a:lnTo>
                    <a:pt x="21" y="723"/>
                  </a:lnTo>
                  <a:lnTo>
                    <a:pt x="10" y="715"/>
                  </a:lnTo>
                  <a:lnTo>
                    <a:pt x="2" y="705"/>
                  </a:lnTo>
                  <a:lnTo>
                    <a:pt x="1" y="691"/>
                  </a:lnTo>
                  <a:lnTo>
                    <a:pt x="0" y="687"/>
                  </a:lnTo>
                  <a:lnTo>
                    <a:pt x="3" y="684"/>
                  </a:lnTo>
                  <a:lnTo>
                    <a:pt x="8" y="680"/>
                  </a:lnTo>
                  <a:lnTo>
                    <a:pt x="11" y="682"/>
                  </a:lnTo>
                  <a:lnTo>
                    <a:pt x="10" y="515"/>
                  </a:lnTo>
                  <a:lnTo>
                    <a:pt x="7" y="345"/>
                  </a:lnTo>
                  <a:lnTo>
                    <a:pt x="8" y="177"/>
                  </a:lnTo>
                  <a:lnTo>
                    <a:pt x="22" y="7"/>
                  </a:lnTo>
                  <a:lnTo>
                    <a:pt x="25" y="3"/>
                  </a:lnTo>
                  <a:lnTo>
                    <a:pt x="31" y="0"/>
                  </a:lnTo>
                  <a:lnTo>
                    <a:pt x="36" y="1"/>
                  </a:lnTo>
                  <a:lnTo>
                    <a:pt x="40" y="4"/>
                  </a:lnTo>
                  <a:close/>
                </a:path>
              </a:pathLst>
            </a:custGeom>
            <a:solidFill>
              <a:srgbClr val="000000"/>
            </a:solidFill>
            <a:ln w="9525">
              <a:noFill/>
              <a:round/>
              <a:headEnd/>
              <a:tailEnd/>
            </a:ln>
          </p:spPr>
          <p:txBody>
            <a:bodyPr/>
            <a:lstStyle/>
            <a:p>
              <a:pPr>
                <a:defRPr/>
              </a:pPr>
              <a:endParaRPr lang="en-US" dirty="0">
                <a:latin typeface="Arial" panose="020B0604020202020204" pitchFamily="34" charset="0"/>
              </a:endParaRPr>
            </a:p>
          </p:txBody>
        </p:sp>
        <p:sp>
          <p:nvSpPr>
            <p:cNvPr id="32" name="Freeform 28">
              <a:extLst>
                <a:ext uri="{FF2B5EF4-FFF2-40B4-BE49-F238E27FC236}">
                  <a16:creationId xmlns:a16="http://schemas.microsoft.com/office/drawing/2014/main" id="{CBA4FA06-8A8A-4A05-B58D-9C4045DA6D24}"/>
                </a:ext>
              </a:extLst>
            </p:cNvPr>
            <p:cNvSpPr>
              <a:spLocks/>
            </p:cNvSpPr>
            <p:nvPr/>
          </p:nvSpPr>
          <p:spPr bwMode="auto">
            <a:xfrm>
              <a:off x="4624" y="1552"/>
              <a:ext cx="184" cy="336"/>
            </a:xfrm>
            <a:custGeom>
              <a:avLst/>
              <a:gdLst/>
              <a:ahLst/>
              <a:cxnLst>
                <a:cxn ang="0">
                  <a:pos x="45" y="109"/>
                </a:cxn>
                <a:cxn ang="0">
                  <a:pos x="32" y="300"/>
                </a:cxn>
                <a:cxn ang="0">
                  <a:pos x="22" y="431"/>
                </a:cxn>
                <a:cxn ang="0">
                  <a:pos x="19" y="499"/>
                </a:cxn>
                <a:cxn ang="0">
                  <a:pos x="25" y="541"/>
                </a:cxn>
                <a:cxn ang="0">
                  <a:pos x="43" y="556"/>
                </a:cxn>
                <a:cxn ang="0">
                  <a:pos x="63" y="567"/>
                </a:cxn>
                <a:cxn ang="0">
                  <a:pos x="85" y="575"/>
                </a:cxn>
                <a:cxn ang="0">
                  <a:pos x="119" y="584"/>
                </a:cxn>
                <a:cxn ang="0">
                  <a:pos x="161" y="601"/>
                </a:cxn>
                <a:cxn ang="0">
                  <a:pos x="204" y="618"/>
                </a:cxn>
                <a:cxn ang="0">
                  <a:pos x="249" y="628"/>
                </a:cxn>
                <a:cxn ang="0">
                  <a:pos x="276" y="633"/>
                </a:cxn>
                <a:cxn ang="0">
                  <a:pos x="284" y="636"/>
                </a:cxn>
                <a:cxn ang="0">
                  <a:pos x="296" y="635"/>
                </a:cxn>
                <a:cxn ang="0">
                  <a:pos x="306" y="635"/>
                </a:cxn>
                <a:cxn ang="0">
                  <a:pos x="319" y="640"/>
                </a:cxn>
                <a:cxn ang="0">
                  <a:pos x="336" y="644"/>
                </a:cxn>
                <a:cxn ang="0">
                  <a:pos x="351" y="651"/>
                </a:cxn>
                <a:cxn ang="0">
                  <a:pos x="363" y="662"/>
                </a:cxn>
                <a:cxn ang="0">
                  <a:pos x="357" y="673"/>
                </a:cxn>
                <a:cxn ang="0">
                  <a:pos x="336" y="671"/>
                </a:cxn>
                <a:cxn ang="0">
                  <a:pos x="317" y="660"/>
                </a:cxn>
                <a:cxn ang="0">
                  <a:pos x="297" y="651"/>
                </a:cxn>
                <a:cxn ang="0">
                  <a:pos x="268" y="647"/>
                </a:cxn>
                <a:cxn ang="0">
                  <a:pos x="230" y="637"/>
                </a:cxn>
                <a:cxn ang="0">
                  <a:pos x="193" y="628"/>
                </a:cxn>
                <a:cxn ang="0">
                  <a:pos x="158" y="617"/>
                </a:cxn>
                <a:cxn ang="0">
                  <a:pos x="122" y="605"/>
                </a:cxn>
                <a:cxn ang="0">
                  <a:pos x="86" y="593"/>
                </a:cxn>
                <a:cxn ang="0">
                  <a:pos x="51" y="578"/>
                </a:cxn>
                <a:cxn ang="0">
                  <a:pos x="17" y="561"/>
                </a:cxn>
                <a:cxn ang="0">
                  <a:pos x="0" y="483"/>
                </a:cxn>
                <a:cxn ang="0">
                  <a:pos x="7" y="346"/>
                </a:cxn>
                <a:cxn ang="0">
                  <a:pos x="18" y="210"/>
                </a:cxn>
                <a:cxn ang="0">
                  <a:pos x="31" y="72"/>
                </a:cxn>
                <a:cxn ang="0">
                  <a:pos x="39" y="3"/>
                </a:cxn>
                <a:cxn ang="0">
                  <a:pos x="47" y="5"/>
                </a:cxn>
              </a:cxnLst>
              <a:rect l="0" t="0" r="r" b="b"/>
              <a:pathLst>
                <a:path w="367" h="673">
                  <a:moveTo>
                    <a:pt x="51" y="8"/>
                  </a:moveTo>
                  <a:lnTo>
                    <a:pt x="45" y="109"/>
                  </a:lnTo>
                  <a:lnTo>
                    <a:pt x="39" y="204"/>
                  </a:lnTo>
                  <a:lnTo>
                    <a:pt x="32" y="300"/>
                  </a:lnTo>
                  <a:lnTo>
                    <a:pt x="24" y="401"/>
                  </a:lnTo>
                  <a:lnTo>
                    <a:pt x="22" y="431"/>
                  </a:lnTo>
                  <a:lnTo>
                    <a:pt x="21" y="465"/>
                  </a:lnTo>
                  <a:lnTo>
                    <a:pt x="19" y="499"/>
                  </a:lnTo>
                  <a:lnTo>
                    <a:pt x="18" y="530"/>
                  </a:lnTo>
                  <a:lnTo>
                    <a:pt x="25" y="541"/>
                  </a:lnTo>
                  <a:lnTo>
                    <a:pt x="33" y="549"/>
                  </a:lnTo>
                  <a:lnTo>
                    <a:pt x="43" y="556"/>
                  </a:lnTo>
                  <a:lnTo>
                    <a:pt x="52" y="561"/>
                  </a:lnTo>
                  <a:lnTo>
                    <a:pt x="63" y="567"/>
                  </a:lnTo>
                  <a:lnTo>
                    <a:pt x="74" y="572"/>
                  </a:lnTo>
                  <a:lnTo>
                    <a:pt x="85" y="575"/>
                  </a:lnTo>
                  <a:lnTo>
                    <a:pt x="95" y="580"/>
                  </a:lnTo>
                  <a:lnTo>
                    <a:pt x="119" y="584"/>
                  </a:lnTo>
                  <a:lnTo>
                    <a:pt x="140" y="593"/>
                  </a:lnTo>
                  <a:lnTo>
                    <a:pt x="161" y="601"/>
                  </a:lnTo>
                  <a:lnTo>
                    <a:pt x="182" y="610"/>
                  </a:lnTo>
                  <a:lnTo>
                    <a:pt x="204" y="618"/>
                  </a:lnTo>
                  <a:lnTo>
                    <a:pt x="226" y="625"/>
                  </a:lnTo>
                  <a:lnTo>
                    <a:pt x="249" y="628"/>
                  </a:lnTo>
                  <a:lnTo>
                    <a:pt x="274" y="629"/>
                  </a:lnTo>
                  <a:lnTo>
                    <a:pt x="276" y="633"/>
                  </a:lnTo>
                  <a:lnTo>
                    <a:pt x="280" y="635"/>
                  </a:lnTo>
                  <a:lnTo>
                    <a:pt x="284" y="636"/>
                  </a:lnTo>
                  <a:lnTo>
                    <a:pt x="290" y="635"/>
                  </a:lnTo>
                  <a:lnTo>
                    <a:pt x="296" y="635"/>
                  </a:lnTo>
                  <a:lnTo>
                    <a:pt x="301" y="635"/>
                  </a:lnTo>
                  <a:lnTo>
                    <a:pt x="306" y="635"/>
                  </a:lnTo>
                  <a:lnTo>
                    <a:pt x="311" y="637"/>
                  </a:lnTo>
                  <a:lnTo>
                    <a:pt x="319" y="640"/>
                  </a:lnTo>
                  <a:lnTo>
                    <a:pt x="328" y="642"/>
                  </a:lnTo>
                  <a:lnTo>
                    <a:pt x="336" y="644"/>
                  </a:lnTo>
                  <a:lnTo>
                    <a:pt x="344" y="648"/>
                  </a:lnTo>
                  <a:lnTo>
                    <a:pt x="351" y="651"/>
                  </a:lnTo>
                  <a:lnTo>
                    <a:pt x="357" y="656"/>
                  </a:lnTo>
                  <a:lnTo>
                    <a:pt x="363" y="662"/>
                  </a:lnTo>
                  <a:lnTo>
                    <a:pt x="367" y="669"/>
                  </a:lnTo>
                  <a:lnTo>
                    <a:pt x="357" y="673"/>
                  </a:lnTo>
                  <a:lnTo>
                    <a:pt x="347" y="673"/>
                  </a:lnTo>
                  <a:lnTo>
                    <a:pt x="336" y="671"/>
                  </a:lnTo>
                  <a:lnTo>
                    <a:pt x="327" y="666"/>
                  </a:lnTo>
                  <a:lnTo>
                    <a:pt x="317" y="660"/>
                  </a:lnTo>
                  <a:lnTo>
                    <a:pt x="307" y="656"/>
                  </a:lnTo>
                  <a:lnTo>
                    <a:pt x="297" y="651"/>
                  </a:lnTo>
                  <a:lnTo>
                    <a:pt x="287" y="650"/>
                  </a:lnTo>
                  <a:lnTo>
                    <a:pt x="268" y="647"/>
                  </a:lnTo>
                  <a:lnTo>
                    <a:pt x="250" y="642"/>
                  </a:lnTo>
                  <a:lnTo>
                    <a:pt x="230" y="637"/>
                  </a:lnTo>
                  <a:lnTo>
                    <a:pt x="212" y="633"/>
                  </a:lnTo>
                  <a:lnTo>
                    <a:pt x="193" y="628"/>
                  </a:lnTo>
                  <a:lnTo>
                    <a:pt x="176" y="622"/>
                  </a:lnTo>
                  <a:lnTo>
                    <a:pt x="158" y="617"/>
                  </a:lnTo>
                  <a:lnTo>
                    <a:pt x="139" y="611"/>
                  </a:lnTo>
                  <a:lnTo>
                    <a:pt x="122" y="605"/>
                  </a:lnTo>
                  <a:lnTo>
                    <a:pt x="104" y="598"/>
                  </a:lnTo>
                  <a:lnTo>
                    <a:pt x="86" y="593"/>
                  </a:lnTo>
                  <a:lnTo>
                    <a:pt x="69" y="584"/>
                  </a:lnTo>
                  <a:lnTo>
                    <a:pt x="51" y="578"/>
                  </a:lnTo>
                  <a:lnTo>
                    <a:pt x="34" y="569"/>
                  </a:lnTo>
                  <a:lnTo>
                    <a:pt x="17" y="561"/>
                  </a:lnTo>
                  <a:lnTo>
                    <a:pt x="0" y="553"/>
                  </a:lnTo>
                  <a:lnTo>
                    <a:pt x="0" y="483"/>
                  </a:lnTo>
                  <a:lnTo>
                    <a:pt x="2" y="414"/>
                  </a:lnTo>
                  <a:lnTo>
                    <a:pt x="7" y="346"/>
                  </a:lnTo>
                  <a:lnTo>
                    <a:pt x="13" y="278"/>
                  </a:lnTo>
                  <a:lnTo>
                    <a:pt x="18" y="210"/>
                  </a:lnTo>
                  <a:lnTo>
                    <a:pt x="25" y="141"/>
                  </a:lnTo>
                  <a:lnTo>
                    <a:pt x="31" y="72"/>
                  </a:lnTo>
                  <a:lnTo>
                    <a:pt x="36" y="0"/>
                  </a:lnTo>
                  <a:lnTo>
                    <a:pt x="39" y="3"/>
                  </a:lnTo>
                  <a:lnTo>
                    <a:pt x="44" y="3"/>
                  </a:lnTo>
                  <a:lnTo>
                    <a:pt x="47" y="5"/>
                  </a:lnTo>
                  <a:lnTo>
                    <a:pt x="51" y="8"/>
                  </a:lnTo>
                  <a:close/>
                </a:path>
              </a:pathLst>
            </a:custGeom>
            <a:solidFill>
              <a:srgbClr val="000000"/>
            </a:solidFill>
            <a:ln w="9525">
              <a:noFill/>
              <a:round/>
              <a:headEnd/>
              <a:tailEnd/>
            </a:ln>
          </p:spPr>
          <p:txBody>
            <a:bodyPr/>
            <a:lstStyle/>
            <a:p>
              <a:pPr>
                <a:defRPr/>
              </a:pPr>
              <a:endParaRPr lang="en-US" dirty="0">
                <a:latin typeface="Arial" panose="020B0604020202020204" pitchFamily="34" charset="0"/>
              </a:endParaRPr>
            </a:p>
          </p:txBody>
        </p:sp>
        <p:sp>
          <p:nvSpPr>
            <p:cNvPr id="33" name="Freeform 29">
              <a:extLst>
                <a:ext uri="{FF2B5EF4-FFF2-40B4-BE49-F238E27FC236}">
                  <a16:creationId xmlns:a16="http://schemas.microsoft.com/office/drawing/2014/main" id="{8380B727-5AFC-4F7B-9E28-6530F5EA8F62}"/>
                </a:ext>
              </a:extLst>
            </p:cNvPr>
            <p:cNvSpPr>
              <a:spLocks/>
            </p:cNvSpPr>
            <p:nvPr/>
          </p:nvSpPr>
          <p:spPr bwMode="auto">
            <a:xfrm>
              <a:off x="4671" y="1567"/>
              <a:ext cx="62" cy="111"/>
            </a:xfrm>
            <a:custGeom>
              <a:avLst/>
              <a:gdLst/>
              <a:ahLst/>
              <a:cxnLst>
                <a:cxn ang="0">
                  <a:pos x="52" y="74"/>
                </a:cxn>
                <a:cxn ang="0">
                  <a:pos x="56" y="83"/>
                </a:cxn>
                <a:cxn ang="0">
                  <a:pos x="59" y="93"/>
                </a:cxn>
                <a:cxn ang="0">
                  <a:pos x="64" y="103"/>
                </a:cxn>
                <a:cxn ang="0">
                  <a:pos x="69" y="112"/>
                </a:cxn>
                <a:cxn ang="0">
                  <a:pos x="74" y="121"/>
                </a:cxn>
                <a:cxn ang="0">
                  <a:pos x="80" y="131"/>
                </a:cxn>
                <a:cxn ang="0">
                  <a:pos x="86" y="140"/>
                </a:cxn>
                <a:cxn ang="0">
                  <a:pos x="91" y="148"/>
                </a:cxn>
                <a:cxn ang="0">
                  <a:pos x="105" y="164"/>
                </a:cxn>
                <a:cxn ang="0">
                  <a:pos x="112" y="182"/>
                </a:cxn>
                <a:cxn ang="0">
                  <a:pos x="118" y="203"/>
                </a:cxn>
                <a:cxn ang="0">
                  <a:pos x="124" y="222"/>
                </a:cxn>
                <a:cxn ang="0">
                  <a:pos x="114" y="223"/>
                </a:cxn>
                <a:cxn ang="0">
                  <a:pos x="106" y="219"/>
                </a:cxn>
                <a:cxn ang="0">
                  <a:pos x="99" y="213"/>
                </a:cxn>
                <a:cxn ang="0">
                  <a:pos x="95" y="204"/>
                </a:cxn>
                <a:cxn ang="0">
                  <a:pos x="95" y="192"/>
                </a:cxn>
                <a:cxn ang="0">
                  <a:pos x="93" y="181"/>
                </a:cxn>
                <a:cxn ang="0">
                  <a:pos x="88" y="172"/>
                </a:cxn>
                <a:cxn ang="0">
                  <a:pos x="81" y="164"/>
                </a:cxn>
                <a:cxn ang="0">
                  <a:pos x="74" y="155"/>
                </a:cxn>
                <a:cxn ang="0">
                  <a:pos x="67" y="147"/>
                </a:cxn>
                <a:cxn ang="0">
                  <a:pos x="61" y="137"/>
                </a:cxn>
                <a:cxn ang="0">
                  <a:pos x="57" y="127"/>
                </a:cxn>
                <a:cxn ang="0">
                  <a:pos x="53" y="111"/>
                </a:cxn>
                <a:cxn ang="0">
                  <a:pos x="45" y="95"/>
                </a:cxn>
                <a:cxn ang="0">
                  <a:pos x="35" y="80"/>
                </a:cxn>
                <a:cxn ang="0">
                  <a:pos x="23" y="65"/>
                </a:cxn>
                <a:cxn ang="0">
                  <a:pos x="13" y="50"/>
                </a:cxn>
                <a:cxn ang="0">
                  <a:pos x="4" y="35"/>
                </a:cxn>
                <a:cxn ang="0">
                  <a:pos x="0" y="18"/>
                </a:cxn>
                <a:cxn ang="0">
                  <a:pos x="1" y="0"/>
                </a:cxn>
                <a:cxn ang="0">
                  <a:pos x="11" y="6"/>
                </a:cxn>
                <a:cxn ang="0">
                  <a:pos x="16" y="13"/>
                </a:cxn>
                <a:cxn ang="0">
                  <a:pos x="22" y="22"/>
                </a:cxn>
                <a:cxn ang="0">
                  <a:pos x="27" y="34"/>
                </a:cxn>
                <a:cxn ang="0">
                  <a:pos x="31" y="44"/>
                </a:cxn>
                <a:cxn ang="0">
                  <a:pos x="37" y="56"/>
                </a:cxn>
                <a:cxn ang="0">
                  <a:pos x="44" y="65"/>
                </a:cxn>
                <a:cxn ang="0">
                  <a:pos x="52" y="74"/>
                </a:cxn>
              </a:cxnLst>
              <a:rect l="0" t="0" r="r" b="b"/>
              <a:pathLst>
                <a:path w="124" h="223">
                  <a:moveTo>
                    <a:pt x="52" y="74"/>
                  </a:moveTo>
                  <a:lnTo>
                    <a:pt x="56" y="83"/>
                  </a:lnTo>
                  <a:lnTo>
                    <a:pt x="59" y="93"/>
                  </a:lnTo>
                  <a:lnTo>
                    <a:pt x="64" y="103"/>
                  </a:lnTo>
                  <a:lnTo>
                    <a:pt x="69" y="112"/>
                  </a:lnTo>
                  <a:lnTo>
                    <a:pt x="74" y="121"/>
                  </a:lnTo>
                  <a:lnTo>
                    <a:pt x="80" y="131"/>
                  </a:lnTo>
                  <a:lnTo>
                    <a:pt x="86" y="140"/>
                  </a:lnTo>
                  <a:lnTo>
                    <a:pt x="91" y="148"/>
                  </a:lnTo>
                  <a:lnTo>
                    <a:pt x="105" y="164"/>
                  </a:lnTo>
                  <a:lnTo>
                    <a:pt x="112" y="182"/>
                  </a:lnTo>
                  <a:lnTo>
                    <a:pt x="118" y="203"/>
                  </a:lnTo>
                  <a:lnTo>
                    <a:pt x="124" y="222"/>
                  </a:lnTo>
                  <a:lnTo>
                    <a:pt x="114" y="223"/>
                  </a:lnTo>
                  <a:lnTo>
                    <a:pt x="106" y="219"/>
                  </a:lnTo>
                  <a:lnTo>
                    <a:pt x="99" y="213"/>
                  </a:lnTo>
                  <a:lnTo>
                    <a:pt x="95" y="204"/>
                  </a:lnTo>
                  <a:lnTo>
                    <a:pt x="95" y="192"/>
                  </a:lnTo>
                  <a:lnTo>
                    <a:pt x="93" y="181"/>
                  </a:lnTo>
                  <a:lnTo>
                    <a:pt x="88" y="172"/>
                  </a:lnTo>
                  <a:lnTo>
                    <a:pt x="81" y="164"/>
                  </a:lnTo>
                  <a:lnTo>
                    <a:pt x="74" y="155"/>
                  </a:lnTo>
                  <a:lnTo>
                    <a:pt x="67" y="147"/>
                  </a:lnTo>
                  <a:lnTo>
                    <a:pt x="61" y="137"/>
                  </a:lnTo>
                  <a:lnTo>
                    <a:pt x="57" y="127"/>
                  </a:lnTo>
                  <a:lnTo>
                    <a:pt x="53" y="111"/>
                  </a:lnTo>
                  <a:lnTo>
                    <a:pt x="45" y="95"/>
                  </a:lnTo>
                  <a:lnTo>
                    <a:pt x="35" y="80"/>
                  </a:lnTo>
                  <a:lnTo>
                    <a:pt x="23" y="65"/>
                  </a:lnTo>
                  <a:lnTo>
                    <a:pt x="13" y="50"/>
                  </a:lnTo>
                  <a:lnTo>
                    <a:pt x="4" y="35"/>
                  </a:lnTo>
                  <a:lnTo>
                    <a:pt x="0" y="18"/>
                  </a:lnTo>
                  <a:lnTo>
                    <a:pt x="1" y="0"/>
                  </a:lnTo>
                  <a:lnTo>
                    <a:pt x="11" y="6"/>
                  </a:lnTo>
                  <a:lnTo>
                    <a:pt x="16" y="13"/>
                  </a:lnTo>
                  <a:lnTo>
                    <a:pt x="22" y="22"/>
                  </a:lnTo>
                  <a:lnTo>
                    <a:pt x="27" y="34"/>
                  </a:lnTo>
                  <a:lnTo>
                    <a:pt x="31" y="44"/>
                  </a:lnTo>
                  <a:lnTo>
                    <a:pt x="37" y="56"/>
                  </a:lnTo>
                  <a:lnTo>
                    <a:pt x="44" y="65"/>
                  </a:lnTo>
                  <a:lnTo>
                    <a:pt x="52" y="74"/>
                  </a:lnTo>
                  <a:close/>
                </a:path>
              </a:pathLst>
            </a:custGeom>
            <a:solidFill>
              <a:srgbClr val="000000"/>
            </a:solidFill>
            <a:ln w="9525">
              <a:noFill/>
              <a:round/>
              <a:headEnd/>
              <a:tailEnd/>
            </a:ln>
          </p:spPr>
          <p:txBody>
            <a:bodyPr/>
            <a:lstStyle/>
            <a:p>
              <a:pPr>
                <a:defRPr/>
              </a:pPr>
              <a:endParaRPr lang="en-US" dirty="0">
                <a:latin typeface="Arial" panose="020B0604020202020204" pitchFamily="34" charset="0"/>
              </a:endParaRPr>
            </a:p>
          </p:txBody>
        </p:sp>
        <p:sp>
          <p:nvSpPr>
            <p:cNvPr id="34" name="Freeform 30">
              <a:extLst>
                <a:ext uri="{FF2B5EF4-FFF2-40B4-BE49-F238E27FC236}">
                  <a16:creationId xmlns:a16="http://schemas.microsoft.com/office/drawing/2014/main" id="{51EC8917-0594-4E20-AFB7-A44E02DF75FF}"/>
                </a:ext>
              </a:extLst>
            </p:cNvPr>
            <p:cNvSpPr>
              <a:spLocks/>
            </p:cNvSpPr>
            <p:nvPr/>
          </p:nvSpPr>
          <p:spPr bwMode="auto">
            <a:xfrm>
              <a:off x="4898" y="1601"/>
              <a:ext cx="89" cy="277"/>
            </a:xfrm>
            <a:custGeom>
              <a:avLst/>
              <a:gdLst/>
              <a:ahLst/>
              <a:cxnLst>
                <a:cxn ang="0">
                  <a:pos x="27" y="127"/>
                </a:cxn>
                <a:cxn ang="0">
                  <a:pos x="23" y="232"/>
                </a:cxn>
                <a:cxn ang="0">
                  <a:pos x="24" y="333"/>
                </a:cxn>
                <a:cxn ang="0">
                  <a:pos x="27" y="432"/>
                </a:cxn>
                <a:cxn ang="0">
                  <a:pos x="29" y="531"/>
                </a:cxn>
                <a:cxn ang="0">
                  <a:pos x="37" y="535"/>
                </a:cxn>
                <a:cxn ang="0">
                  <a:pos x="43" y="534"/>
                </a:cxn>
                <a:cxn ang="0">
                  <a:pos x="47" y="530"/>
                </a:cxn>
                <a:cxn ang="0">
                  <a:pos x="55" y="526"/>
                </a:cxn>
                <a:cxn ang="0">
                  <a:pos x="69" y="522"/>
                </a:cxn>
                <a:cxn ang="0">
                  <a:pos x="83" y="518"/>
                </a:cxn>
                <a:cxn ang="0">
                  <a:pos x="98" y="514"/>
                </a:cxn>
                <a:cxn ang="0">
                  <a:pos x="113" y="511"/>
                </a:cxn>
                <a:cxn ang="0">
                  <a:pos x="128" y="508"/>
                </a:cxn>
                <a:cxn ang="0">
                  <a:pos x="143" y="507"/>
                </a:cxn>
                <a:cxn ang="0">
                  <a:pos x="158" y="507"/>
                </a:cxn>
                <a:cxn ang="0">
                  <a:pos x="173" y="508"/>
                </a:cxn>
                <a:cxn ang="0">
                  <a:pos x="169" y="513"/>
                </a:cxn>
                <a:cxn ang="0">
                  <a:pos x="173" y="513"/>
                </a:cxn>
                <a:cxn ang="0">
                  <a:pos x="178" y="513"/>
                </a:cxn>
                <a:cxn ang="0">
                  <a:pos x="180" y="515"/>
                </a:cxn>
                <a:cxn ang="0">
                  <a:pos x="158" y="519"/>
                </a:cxn>
                <a:cxn ang="0">
                  <a:pos x="137" y="523"/>
                </a:cxn>
                <a:cxn ang="0">
                  <a:pos x="116" y="528"/>
                </a:cxn>
                <a:cxn ang="0">
                  <a:pos x="96" y="533"/>
                </a:cxn>
                <a:cxn ang="0">
                  <a:pos x="75" y="537"/>
                </a:cxn>
                <a:cxn ang="0">
                  <a:pos x="53" y="543"/>
                </a:cxn>
                <a:cxn ang="0">
                  <a:pos x="32" y="550"/>
                </a:cxn>
                <a:cxn ang="0">
                  <a:pos x="10" y="556"/>
                </a:cxn>
                <a:cxn ang="0">
                  <a:pos x="8" y="507"/>
                </a:cxn>
                <a:cxn ang="0">
                  <a:pos x="8" y="459"/>
                </a:cxn>
                <a:cxn ang="0">
                  <a:pos x="8" y="410"/>
                </a:cxn>
                <a:cxn ang="0">
                  <a:pos x="6" y="362"/>
                </a:cxn>
                <a:cxn ang="0">
                  <a:pos x="7" y="273"/>
                </a:cxn>
                <a:cxn ang="0">
                  <a:pos x="8" y="185"/>
                </a:cxn>
                <a:cxn ang="0">
                  <a:pos x="7" y="96"/>
                </a:cxn>
                <a:cxn ang="0">
                  <a:pos x="0" y="6"/>
                </a:cxn>
                <a:cxn ang="0">
                  <a:pos x="6" y="0"/>
                </a:cxn>
                <a:cxn ang="0">
                  <a:pos x="20" y="28"/>
                </a:cxn>
                <a:cxn ang="0">
                  <a:pos x="23" y="61"/>
                </a:cxn>
                <a:cxn ang="0">
                  <a:pos x="23" y="96"/>
                </a:cxn>
                <a:cxn ang="0">
                  <a:pos x="27" y="127"/>
                </a:cxn>
              </a:cxnLst>
              <a:rect l="0" t="0" r="r" b="b"/>
              <a:pathLst>
                <a:path w="180" h="556">
                  <a:moveTo>
                    <a:pt x="27" y="127"/>
                  </a:moveTo>
                  <a:lnTo>
                    <a:pt x="23" y="232"/>
                  </a:lnTo>
                  <a:lnTo>
                    <a:pt x="24" y="333"/>
                  </a:lnTo>
                  <a:lnTo>
                    <a:pt x="27" y="432"/>
                  </a:lnTo>
                  <a:lnTo>
                    <a:pt x="29" y="531"/>
                  </a:lnTo>
                  <a:lnTo>
                    <a:pt x="37" y="535"/>
                  </a:lnTo>
                  <a:lnTo>
                    <a:pt x="43" y="534"/>
                  </a:lnTo>
                  <a:lnTo>
                    <a:pt x="47" y="530"/>
                  </a:lnTo>
                  <a:lnTo>
                    <a:pt x="55" y="526"/>
                  </a:lnTo>
                  <a:lnTo>
                    <a:pt x="69" y="522"/>
                  </a:lnTo>
                  <a:lnTo>
                    <a:pt x="83" y="518"/>
                  </a:lnTo>
                  <a:lnTo>
                    <a:pt x="98" y="514"/>
                  </a:lnTo>
                  <a:lnTo>
                    <a:pt x="113" y="511"/>
                  </a:lnTo>
                  <a:lnTo>
                    <a:pt x="128" y="508"/>
                  </a:lnTo>
                  <a:lnTo>
                    <a:pt x="143" y="507"/>
                  </a:lnTo>
                  <a:lnTo>
                    <a:pt x="158" y="507"/>
                  </a:lnTo>
                  <a:lnTo>
                    <a:pt x="173" y="508"/>
                  </a:lnTo>
                  <a:lnTo>
                    <a:pt x="169" y="513"/>
                  </a:lnTo>
                  <a:lnTo>
                    <a:pt x="173" y="513"/>
                  </a:lnTo>
                  <a:lnTo>
                    <a:pt x="178" y="513"/>
                  </a:lnTo>
                  <a:lnTo>
                    <a:pt x="180" y="515"/>
                  </a:lnTo>
                  <a:lnTo>
                    <a:pt x="158" y="519"/>
                  </a:lnTo>
                  <a:lnTo>
                    <a:pt x="137" y="523"/>
                  </a:lnTo>
                  <a:lnTo>
                    <a:pt x="116" y="528"/>
                  </a:lnTo>
                  <a:lnTo>
                    <a:pt x="96" y="533"/>
                  </a:lnTo>
                  <a:lnTo>
                    <a:pt x="75" y="537"/>
                  </a:lnTo>
                  <a:lnTo>
                    <a:pt x="53" y="543"/>
                  </a:lnTo>
                  <a:lnTo>
                    <a:pt x="32" y="550"/>
                  </a:lnTo>
                  <a:lnTo>
                    <a:pt x="10" y="556"/>
                  </a:lnTo>
                  <a:lnTo>
                    <a:pt x="8" y="507"/>
                  </a:lnTo>
                  <a:lnTo>
                    <a:pt x="8" y="459"/>
                  </a:lnTo>
                  <a:lnTo>
                    <a:pt x="8" y="410"/>
                  </a:lnTo>
                  <a:lnTo>
                    <a:pt x="6" y="362"/>
                  </a:lnTo>
                  <a:lnTo>
                    <a:pt x="7" y="273"/>
                  </a:lnTo>
                  <a:lnTo>
                    <a:pt x="8" y="185"/>
                  </a:lnTo>
                  <a:lnTo>
                    <a:pt x="7" y="96"/>
                  </a:lnTo>
                  <a:lnTo>
                    <a:pt x="0" y="6"/>
                  </a:lnTo>
                  <a:lnTo>
                    <a:pt x="6" y="0"/>
                  </a:lnTo>
                  <a:lnTo>
                    <a:pt x="20" y="28"/>
                  </a:lnTo>
                  <a:lnTo>
                    <a:pt x="23" y="61"/>
                  </a:lnTo>
                  <a:lnTo>
                    <a:pt x="23" y="96"/>
                  </a:lnTo>
                  <a:lnTo>
                    <a:pt x="27" y="127"/>
                  </a:lnTo>
                  <a:close/>
                </a:path>
              </a:pathLst>
            </a:custGeom>
            <a:solidFill>
              <a:srgbClr val="000000"/>
            </a:solidFill>
            <a:ln w="9525">
              <a:noFill/>
              <a:round/>
              <a:headEnd/>
              <a:tailEnd/>
            </a:ln>
          </p:spPr>
          <p:txBody>
            <a:bodyPr/>
            <a:lstStyle/>
            <a:p>
              <a:pPr>
                <a:defRPr/>
              </a:pPr>
              <a:endParaRPr lang="en-US" dirty="0">
                <a:latin typeface="Arial" panose="020B0604020202020204" pitchFamily="34" charset="0"/>
              </a:endParaRPr>
            </a:p>
          </p:txBody>
        </p:sp>
        <p:sp>
          <p:nvSpPr>
            <p:cNvPr id="35" name="Freeform 31">
              <a:extLst>
                <a:ext uri="{FF2B5EF4-FFF2-40B4-BE49-F238E27FC236}">
                  <a16:creationId xmlns:a16="http://schemas.microsoft.com/office/drawing/2014/main" id="{A9663CD7-E0B3-4916-889B-016BDB4778FC}"/>
                </a:ext>
              </a:extLst>
            </p:cNvPr>
            <p:cNvSpPr>
              <a:spLocks/>
            </p:cNvSpPr>
            <p:nvPr/>
          </p:nvSpPr>
          <p:spPr bwMode="auto">
            <a:xfrm>
              <a:off x="4676" y="1616"/>
              <a:ext cx="163" cy="289"/>
            </a:xfrm>
            <a:custGeom>
              <a:avLst/>
              <a:gdLst/>
              <a:ahLst/>
              <a:cxnLst>
                <a:cxn ang="0">
                  <a:pos x="320" y="43"/>
                </a:cxn>
                <a:cxn ang="0">
                  <a:pos x="327" y="84"/>
                </a:cxn>
                <a:cxn ang="0">
                  <a:pos x="313" y="227"/>
                </a:cxn>
                <a:cxn ang="0">
                  <a:pos x="315" y="458"/>
                </a:cxn>
                <a:cxn ang="0">
                  <a:pos x="291" y="579"/>
                </a:cxn>
                <a:cxn ang="0">
                  <a:pos x="291" y="456"/>
                </a:cxn>
                <a:cxn ang="0">
                  <a:pos x="297" y="332"/>
                </a:cxn>
                <a:cxn ang="0">
                  <a:pos x="291" y="232"/>
                </a:cxn>
                <a:cxn ang="0">
                  <a:pos x="291" y="129"/>
                </a:cxn>
                <a:cxn ang="0">
                  <a:pos x="207" y="233"/>
                </a:cxn>
                <a:cxn ang="0">
                  <a:pos x="216" y="257"/>
                </a:cxn>
                <a:cxn ang="0">
                  <a:pos x="225" y="279"/>
                </a:cxn>
                <a:cxn ang="0">
                  <a:pos x="238" y="292"/>
                </a:cxn>
                <a:cxn ang="0">
                  <a:pos x="251" y="319"/>
                </a:cxn>
                <a:cxn ang="0">
                  <a:pos x="263" y="347"/>
                </a:cxn>
                <a:cxn ang="0">
                  <a:pos x="277" y="375"/>
                </a:cxn>
                <a:cxn ang="0">
                  <a:pos x="284" y="390"/>
                </a:cxn>
                <a:cxn ang="0">
                  <a:pos x="278" y="390"/>
                </a:cxn>
                <a:cxn ang="0">
                  <a:pos x="265" y="374"/>
                </a:cxn>
                <a:cxn ang="0">
                  <a:pos x="244" y="339"/>
                </a:cxn>
                <a:cxn ang="0">
                  <a:pos x="223" y="304"/>
                </a:cxn>
                <a:cxn ang="0">
                  <a:pos x="201" y="271"/>
                </a:cxn>
                <a:cxn ang="0">
                  <a:pos x="138" y="310"/>
                </a:cxn>
                <a:cxn ang="0">
                  <a:pos x="160" y="361"/>
                </a:cxn>
                <a:cxn ang="0">
                  <a:pos x="183" y="412"/>
                </a:cxn>
                <a:cxn ang="0">
                  <a:pos x="209" y="461"/>
                </a:cxn>
                <a:cxn ang="0">
                  <a:pos x="240" y="507"/>
                </a:cxn>
                <a:cxn ang="0">
                  <a:pos x="224" y="501"/>
                </a:cxn>
                <a:cxn ang="0">
                  <a:pos x="213" y="486"/>
                </a:cxn>
                <a:cxn ang="0">
                  <a:pos x="201" y="468"/>
                </a:cxn>
                <a:cxn ang="0">
                  <a:pos x="187" y="454"/>
                </a:cxn>
                <a:cxn ang="0">
                  <a:pos x="174" y="422"/>
                </a:cxn>
                <a:cxn ang="0">
                  <a:pos x="157" y="392"/>
                </a:cxn>
                <a:cxn ang="0">
                  <a:pos x="141" y="363"/>
                </a:cxn>
                <a:cxn ang="0">
                  <a:pos x="125" y="332"/>
                </a:cxn>
                <a:cxn ang="0">
                  <a:pos x="96" y="357"/>
                </a:cxn>
                <a:cxn ang="0">
                  <a:pos x="69" y="386"/>
                </a:cxn>
                <a:cxn ang="0">
                  <a:pos x="40" y="416"/>
                </a:cxn>
                <a:cxn ang="0">
                  <a:pos x="11" y="440"/>
                </a:cxn>
                <a:cxn ang="0">
                  <a:pos x="4" y="439"/>
                </a:cxn>
                <a:cxn ang="0">
                  <a:pos x="0" y="435"/>
                </a:cxn>
                <a:cxn ang="0">
                  <a:pos x="2" y="428"/>
                </a:cxn>
                <a:cxn ang="0">
                  <a:pos x="2" y="420"/>
                </a:cxn>
                <a:cxn ang="0">
                  <a:pos x="31" y="406"/>
                </a:cxn>
                <a:cxn ang="0">
                  <a:pos x="68" y="369"/>
                </a:cxn>
                <a:cxn ang="0">
                  <a:pos x="101" y="329"/>
                </a:cxn>
                <a:cxn ang="0">
                  <a:pos x="132" y="289"/>
                </a:cxn>
                <a:cxn ang="0">
                  <a:pos x="156" y="263"/>
                </a:cxn>
                <a:cxn ang="0">
                  <a:pos x="174" y="244"/>
                </a:cxn>
                <a:cxn ang="0">
                  <a:pos x="179" y="224"/>
                </a:cxn>
                <a:cxn ang="0">
                  <a:pos x="192" y="221"/>
                </a:cxn>
                <a:cxn ang="0">
                  <a:pos x="214" y="194"/>
                </a:cxn>
                <a:cxn ang="0">
                  <a:pos x="246" y="150"/>
                </a:cxn>
                <a:cxn ang="0">
                  <a:pos x="277" y="104"/>
                </a:cxn>
                <a:cxn ang="0">
                  <a:pos x="298" y="56"/>
                </a:cxn>
                <a:cxn ang="0">
                  <a:pos x="273" y="11"/>
                </a:cxn>
                <a:cxn ang="0">
                  <a:pos x="276" y="1"/>
                </a:cxn>
                <a:cxn ang="0">
                  <a:pos x="286" y="0"/>
                </a:cxn>
                <a:cxn ang="0">
                  <a:pos x="298" y="3"/>
                </a:cxn>
                <a:cxn ang="0">
                  <a:pos x="307" y="5"/>
                </a:cxn>
                <a:cxn ang="0">
                  <a:pos x="316" y="13"/>
                </a:cxn>
                <a:cxn ang="0">
                  <a:pos x="326" y="21"/>
                </a:cxn>
              </a:cxnLst>
              <a:rect l="0" t="0" r="r" b="b"/>
              <a:pathLst>
                <a:path w="327" h="579">
                  <a:moveTo>
                    <a:pt x="326" y="21"/>
                  </a:moveTo>
                  <a:lnTo>
                    <a:pt x="320" y="43"/>
                  </a:lnTo>
                  <a:lnTo>
                    <a:pt x="324" y="64"/>
                  </a:lnTo>
                  <a:lnTo>
                    <a:pt x="327" y="84"/>
                  </a:lnTo>
                  <a:lnTo>
                    <a:pt x="319" y="106"/>
                  </a:lnTo>
                  <a:lnTo>
                    <a:pt x="313" y="227"/>
                  </a:lnTo>
                  <a:lnTo>
                    <a:pt x="314" y="344"/>
                  </a:lnTo>
                  <a:lnTo>
                    <a:pt x="315" y="458"/>
                  </a:lnTo>
                  <a:lnTo>
                    <a:pt x="305" y="575"/>
                  </a:lnTo>
                  <a:lnTo>
                    <a:pt x="291" y="579"/>
                  </a:lnTo>
                  <a:lnTo>
                    <a:pt x="289" y="519"/>
                  </a:lnTo>
                  <a:lnTo>
                    <a:pt x="291" y="456"/>
                  </a:lnTo>
                  <a:lnTo>
                    <a:pt x="296" y="393"/>
                  </a:lnTo>
                  <a:lnTo>
                    <a:pt x="297" y="332"/>
                  </a:lnTo>
                  <a:lnTo>
                    <a:pt x="292" y="281"/>
                  </a:lnTo>
                  <a:lnTo>
                    <a:pt x="291" y="232"/>
                  </a:lnTo>
                  <a:lnTo>
                    <a:pt x="292" y="181"/>
                  </a:lnTo>
                  <a:lnTo>
                    <a:pt x="291" y="129"/>
                  </a:lnTo>
                  <a:lnTo>
                    <a:pt x="284" y="133"/>
                  </a:lnTo>
                  <a:lnTo>
                    <a:pt x="207" y="233"/>
                  </a:lnTo>
                  <a:lnTo>
                    <a:pt x="209" y="246"/>
                  </a:lnTo>
                  <a:lnTo>
                    <a:pt x="216" y="257"/>
                  </a:lnTo>
                  <a:lnTo>
                    <a:pt x="223" y="268"/>
                  </a:lnTo>
                  <a:lnTo>
                    <a:pt x="225" y="279"/>
                  </a:lnTo>
                  <a:lnTo>
                    <a:pt x="231" y="279"/>
                  </a:lnTo>
                  <a:lnTo>
                    <a:pt x="238" y="292"/>
                  </a:lnTo>
                  <a:lnTo>
                    <a:pt x="245" y="306"/>
                  </a:lnTo>
                  <a:lnTo>
                    <a:pt x="251" y="319"/>
                  </a:lnTo>
                  <a:lnTo>
                    <a:pt x="256" y="333"/>
                  </a:lnTo>
                  <a:lnTo>
                    <a:pt x="263" y="347"/>
                  </a:lnTo>
                  <a:lnTo>
                    <a:pt x="270" y="361"/>
                  </a:lnTo>
                  <a:lnTo>
                    <a:pt x="277" y="375"/>
                  </a:lnTo>
                  <a:lnTo>
                    <a:pt x="286" y="387"/>
                  </a:lnTo>
                  <a:lnTo>
                    <a:pt x="284" y="390"/>
                  </a:lnTo>
                  <a:lnTo>
                    <a:pt x="282" y="390"/>
                  </a:lnTo>
                  <a:lnTo>
                    <a:pt x="278" y="390"/>
                  </a:lnTo>
                  <a:lnTo>
                    <a:pt x="276" y="390"/>
                  </a:lnTo>
                  <a:lnTo>
                    <a:pt x="265" y="374"/>
                  </a:lnTo>
                  <a:lnTo>
                    <a:pt x="253" y="357"/>
                  </a:lnTo>
                  <a:lnTo>
                    <a:pt x="244" y="339"/>
                  </a:lnTo>
                  <a:lnTo>
                    <a:pt x="233" y="322"/>
                  </a:lnTo>
                  <a:lnTo>
                    <a:pt x="223" y="304"/>
                  </a:lnTo>
                  <a:lnTo>
                    <a:pt x="213" y="287"/>
                  </a:lnTo>
                  <a:lnTo>
                    <a:pt x="201" y="271"/>
                  </a:lnTo>
                  <a:lnTo>
                    <a:pt x="187" y="257"/>
                  </a:lnTo>
                  <a:lnTo>
                    <a:pt x="138" y="310"/>
                  </a:lnTo>
                  <a:lnTo>
                    <a:pt x="148" y="336"/>
                  </a:lnTo>
                  <a:lnTo>
                    <a:pt x="160" y="361"/>
                  </a:lnTo>
                  <a:lnTo>
                    <a:pt x="171" y="387"/>
                  </a:lnTo>
                  <a:lnTo>
                    <a:pt x="183" y="412"/>
                  </a:lnTo>
                  <a:lnTo>
                    <a:pt x="195" y="437"/>
                  </a:lnTo>
                  <a:lnTo>
                    <a:pt x="209" y="461"/>
                  </a:lnTo>
                  <a:lnTo>
                    <a:pt x="224" y="484"/>
                  </a:lnTo>
                  <a:lnTo>
                    <a:pt x="240" y="507"/>
                  </a:lnTo>
                  <a:lnTo>
                    <a:pt x="231" y="506"/>
                  </a:lnTo>
                  <a:lnTo>
                    <a:pt x="224" y="501"/>
                  </a:lnTo>
                  <a:lnTo>
                    <a:pt x="217" y="494"/>
                  </a:lnTo>
                  <a:lnTo>
                    <a:pt x="213" y="486"/>
                  </a:lnTo>
                  <a:lnTo>
                    <a:pt x="207" y="477"/>
                  </a:lnTo>
                  <a:lnTo>
                    <a:pt x="201" y="468"/>
                  </a:lnTo>
                  <a:lnTo>
                    <a:pt x="194" y="460"/>
                  </a:lnTo>
                  <a:lnTo>
                    <a:pt x="187" y="454"/>
                  </a:lnTo>
                  <a:lnTo>
                    <a:pt x="180" y="438"/>
                  </a:lnTo>
                  <a:lnTo>
                    <a:pt x="174" y="422"/>
                  </a:lnTo>
                  <a:lnTo>
                    <a:pt x="165" y="407"/>
                  </a:lnTo>
                  <a:lnTo>
                    <a:pt x="157" y="392"/>
                  </a:lnTo>
                  <a:lnTo>
                    <a:pt x="149" y="378"/>
                  </a:lnTo>
                  <a:lnTo>
                    <a:pt x="141" y="363"/>
                  </a:lnTo>
                  <a:lnTo>
                    <a:pt x="133" y="348"/>
                  </a:lnTo>
                  <a:lnTo>
                    <a:pt x="125" y="332"/>
                  </a:lnTo>
                  <a:lnTo>
                    <a:pt x="110" y="344"/>
                  </a:lnTo>
                  <a:lnTo>
                    <a:pt x="96" y="357"/>
                  </a:lnTo>
                  <a:lnTo>
                    <a:pt x="83" y="371"/>
                  </a:lnTo>
                  <a:lnTo>
                    <a:pt x="69" y="386"/>
                  </a:lnTo>
                  <a:lnTo>
                    <a:pt x="55" y="401"/>
                  </a:lnTo>
                  <a:lnTo>
                    <a:pt x="40" y="416"/>
                  </a:lnTo>
                  <a:lnTo>
                    <a:pt x="26" y="429"/>
                  </a:lnTo>
                  <a:lnTo>
                    <a:pt x="11" y="440"/>
                  </a:lnTo>
                  <a:lnTo>
                    <a:pt x="8" y="440"/>
                  </a:lnTo>
                  <a:lnTo>
                    <a:pt x="4" y="439"/>
                  </a:lnTo>
                  <a:lnTo>
                    <a:pt x="2" y="437"/>
                  </a:lnTo>
                  <a:lnTo>
                    <a:pt x="0" y="435"/>
                  </a:lnTo>
                  <a:lnTo>
                    <a:pt x="2" y="431"/>
                  </a:lnTo>
                  <a:lnTo>
                    <a:pt x="2" y="428"/>
                  </a:lnTo>
                  <a:lnTo>
                    <a:pt x="2" y="424"/>
                  </a:lnTo>
                  <a:lnTo>
                    <a:pt x="2" y="420"/>
                  </a:lnTo>
                  <a:lnTo>
                    <a:pt x="11" y="422"/>
                  </a:lnTo>
                  <a:lnTo>
                    <a:pt x="31" y="406"/>
                  </a:lnTo>
                  <a:lnTo>
                    <a:pt x="49" y="388"/>
                  </a:lnTo>
                  <a:lnTo>
                    <a:pt x="68" y="369"/>
                  </a:lnTo>
                  <a:lnTo>
                    <a:pt x="85" y="349"/>
                  </a:lnTo>
                  <a:lnTo>
                    <a:pt x="101" y="329"/>
                  </a:lnTo>
                  <a:lnTo>
                    <a:pt x="117" y="309"/>
                  </a:lnTo>
                  <a:lnTo>
                    <a:pt x="132" y="289"/>
                  </a:lnTo>
                  <a:lnTo>
                    <a:pt x="148" y="270"/>
                  </a:lnTo>
                  <a:lnTo>
                    <a:pt x="156" y="263"/>
                  </a:lnTo>
                  <a:lnTo>
                    <a:pt x="165" y="255"/>
                  </a:lnTo>
                  <a:lnTo>
                    <a:pt x="174" y="244"/>
                  </a:lnTo>
                  <a:lnTo>
                    <a:pt x="180" y="233"/>
                  </a:lnTo>
                  <a:lnTo>
                    <a:pt x="179" y="224"/>
                  </a:lnTo>
                  <a:lnTo>
                    <a:pt x="185" y="221"/>
                  </a:lnTo>
                  <a:lnTo>
                    <a:pt x="192" y="221"/>
                  </a:lnTo>
                  <a:lnTo>
                    <a:pt x="199" y="217"/>
                  </a:lnTo>
                  <a:lnTo>
                    <a:pt x="214" y="194"/>
                  </a:lnTo>
                  <a:lnTo>
                    <a:pt x="229" y="172"/>
                  </a:lnTo>
                  <a:lnTo>
                    <a:pt x="246" y="150"/>
                  </a:lnTo>
                  <a:lnTo>
                    <a:pt x="262" y="127"/>
                  </a:lnTo>
                  <a:lnTo>
                    <a:pt x="277" y="104"/>
                  </a:lnTo>
                  <a:lnTo>
                    <a:pt x="289" y="81"/>
                  </a:lnTo>
                  <a:lnTo>
                    <a:pt x="298" y="56"/>
                  </a:lnTo>
                  <a:lnTo>
                    <a:pt x="303" y="29"/>
                  </a:lnTo>
                  <a:lnTo>
                    <a:pt x="273" y="11"/>
                  </a:lnTo>
                  <a:lnTo>
                    <a:pt x="274" y="5"/>
                  </a:lnTo>
                  <a:lnTo>
                    <a:pt x="276" y="1"/>
                  </a:lnTo>
                  <a:lnTo>
                    <a:pt x="281" y="0"/>
                  </a:lnTo>
                  <a:lnTo>
                    <a:pt x="286" y="0"/>
                  </a:lnTo>
                  <a:lnTo>
                    <a:pt x="292" y="1"/>
                  </a:lnTo>
                  <a:lnTo>
                    <a:pt x="298" y="3"/>
                  </a:lnTo>
                  <a:lnTo>
                    <a:pt x="303" y="4"/>
                  </a:lnTo>
                  <a:lnTo>
                    <a:pt x="307" y="5"/>
                  </a:lnTo>
                  <a:lnTo>
                    <a:pt x="312" y="10"/>
                  </a:lnTo>
                  <a:lnTo>
                    <a:pt x="316" y="13"/>
                  </a:lnTo>
                  <a:lnTo>
                    <a:pt x="321" y="16"/>
                  </a:lnTo>
                  <a:lnTo>
                    <a:pt x="326" y="21"/>
                  </a:lnTo>
                  <a:close/>
                </a:path>
              </a:pathLst>
            </a:custGeom>
            <a:solidFill>
              <a:srgbClr val="000000"/>
            </a:solidFill>
            <a:ln w="9525">
              <a:noFill/>
              <a:round/>
              <a:headEnd/>
              <a:tailEnd/>
            </a:ln>
          </p:spPr>
          <p:txBody>
            <a:bodyPr/>
            <a:lstStyle/>
            <a:p>
              <a:pPr>
                <a:defRPr/>
              </a:pPr>
              <a:endParaRPr lang="en-US" dirty="0">
                <a:latin typeface="Arial" panose="020B0604020202020204" pitchFamily="34" charset="0"/>
              </a:endParaRPr>
            </a:p>
          </p:txBody>
        </p:sp>
        <p:sp>
          <p:nvSpPr>
            <p:cNvPr id="36" name="Freeform 32">
              <a:extLst>
                <a:ext uri="{FF2B5EF4-FFF2-40B4-BE49-F238E27FC236}">
                  <a16:creationId xmlns:a16="http://schemas.microsoft.com/office/drawing/2014/main" id="{F7231642-0CF9-4CA1-9B65-D97D912A7B86}"/>
                </a:ext>
              </a:extLst>
            </p:cNvPr>
            <p:cNvSpPr>
              <a:spLocks/>
            </p:cNvSpPr>
            <p:nvPr/>
          </p:nvSpPr>
          <p:spPr bwMode="auto">
            <a:xfrm>
              <a:off x="4646" y="1633"/>
              <a:ext cx="146" cy="162"/>
            </a:xfrm>
            <a:custGeom>
              <a:avLst/>
              <a:gdLst/>
              <a:ahLst/>
              <a:cxnLst>
                <a:cxn ang="0">
                  <a:pos x="57" y="61"/>
                </a:cxn>
                <a:cxn ang="0">
                  <a:pos x="73" y="93"/>
                </a:cxn>
                <a:cxn ang="0">
                  <a:pos x="91" y="125"/>
                </a:cxn>
                <a:cxn ang="0">
                  <a:pos x="114" y="153"/>
                </a:cxn>
                <a:cxn ang="0">
                  <a:pos x="147" y="147"/>
                </a:cxn>
                <a:cxn ang="0">
                  <a:pos x="183" y="109"/>
                </a:cxn>
                <a:cxn ang="0">
                  <a:pos x="220" y="68"/>
                </a:cxn>
                <a:cxn ang="0">
                  <a:pos x="258" y="26"/>
                </a:cxn>
                <a:cxn ang="0">
                  <a:pos x="291" y="7"/>
                </a:cxn>
                <a:cxn ang="0">
                  <a:pos x="260" y="45"/>
                </a:cxn>
                <a:cxn ang="0">
                  <a:pos x="227" y="82"/>
                </a:cxn>
                <a:cxn ang="0">
                  <a:pos x="193" y="117"/>
                </a:cxn>
                <a:cxn ang="0">
                  <a:pos x="160" y="153"/>
                </a:cxn>
                <a:cxn ang="0">
                  <a:pos x="125" y="195"/>
                </a:cxn>
                <a:cxn ang="0">
                  <a:pos x="92" y="233"/>
                </a:cxn>
                <a:cxn ang="0">
                  <a:pos x="58" y="272"/>
                </a:cxn>
                <a:cxn ang="0">
                  <a:pos x="25" y="314"/>
                </a:cxn>
                <a:cxn ang="0">
                  <a:pos x="15" y="321"/>
                </a:cxn>
                <a:cxn ang="0">
                  <a:pos x="1" y="324"/>
                </a:cxn>
                <a:cxn ang="0">
                  <a:pos x="2" y="305"/>
                </a:cxn>
                <a:cxn ang="0">
                  <a:pos x="12" y="291"/>
                </a:cxn>
                <a:cxn ang="0">
                  <a:pos x="24" y="277"/>
                </a:cxn>
                <a:cxn ang="0">
                  <a:pos x="31" y="261"/>
                </a:cxn>
                <a:cxn ang="0">
                  <a:pos x="55" y="243"/>
                </a:cxn>
                <a:cxn ang="0">
                  <a:pos x="76" y="220"/>
                </a:cxn>
                <a:cxn ang="0">
                  <a:pos x="95" y="196"/>
                </a:cxn>
                <a:cxn ang="0">
                  <a:pos x="113" y="174"/>
                </a:cxn>
                <a:cxn ang="0">
                  <a:pos x="102" y="159"/>
                </a:cxn>
                <a:cxn ang="0">
                  <a:pos x="88" y="145"/>
                </a:cxn>
                <a:cxn ang="0">
                  <a:pos x="77" y="131"/>
                </a:cxn>
                <a:cxn ang="0">
                  <a:pos x="71" y="116"/>
                </a:cxn>
                <a:cxn ang="0">
                  <a:pos x="60" y="106"/>
                </a:cxn>
                <a:cxn ang="0">
                  <a:pos x="47" y="79"/>
                </a:cxn>
                <a:cxn ang="0">
                  <a:pos x="35" y="53"/>
                </a:cxn>
                <a:cxn ang="0">
                  <a:pos x="23" y="26"/>
                </a:cxn>
                <a:cxn ang="0">
                  <a:pos x="18" y="0"/>
                </a:cxn>
                <a:cxn ang="0">
                  <a:pos x="38" y="17"/>
                </a:cxn>
                <a:cxn ang="0">
                  <a:pos x="48" y="45"/>
                </a:cxn>
              </a:cxnLst>
              <a:rect l="0" t="0" r="r" b="b"/>
              <a:pathLst>
                <a:path w="291" h="324">
                  <a:moveTo>
                    <a:pt x="48" y="45"/>
                  </a:moveTo>
                  <a:lnTo>
                    <a:pt x="57" y="61"/>
                  </a:lnTo>
                  <a:lnTo>
                    <a:pt x="65" y="77"/>
                  </a:lnTo>
                  <a:lnTo>
                    <a:pt x="73" y="93"/>
                  </a:lnTo>
                  <a:lnTo>
                    <a:pt x="81" y="109"/>
                  </a:lnTo>
                  <a:lnTo>
                    <a:pt x="91" y="125"/>
                  </a:lnTo>
                  <a:lnTo>
                    <a:pt x="101" y="140"/>
                  </a:lnTo>
                  <a:lnTo>
                    <a:pt x="114" y="153"/>
                  </a:lnTo>
                  <a:lnTo>
                    <a:pt x="129" y="165"/>
                  </a:lnTo>
                  <a:lnTo>
                    <a:pt x="147" y="147"/>
                  </a:lnTo>
                  <a:lnTo>
                    <a:pt x="164" y="129"/>
                  </a:lnTo>
                  <a:lnTo>
                    <a:pt x="183" y="109"/>
                  </a:lnTo>
                  <a:lnTo>
                    <a:pt x="201" y="89"/>
                  </a:lnTo>
                  <a:lnTo>
                    <a:pt x="220" y="68"/>
                  </a:lnTo>
                  <a:lnTo>
                    <a:pt x="238" y="47"/>
                  </a:lnTo>
                  <a:lnTo>
                    <a:pt x="258" y="26"/>
                  </a:lnTo>
                  <a:lnTo>
                    <a:pt x="277" y="7"/>
                  </a:lnTo>
                  <a:lnTo>
                    <a:pt x="291" y="7"/>
                  </a:lnTo>
                  <a:lnTo>
                    <a:pt x="276" y="25"/>
                  </a:lnTo>
                  <a:lnTo>
                    <a:pt x="260" y="45"/>
                  </a:lnTo>
                  <a:lnTo>
                    <a:pt x="244" y="63"/>
                  </a:lnTo>
                  <a:lnTo>
                    <a:pt x="227" y="82"/>
                  </a:lnTo>
                  <a:lnTo>
                    <a:pt x="209" y="99"/>
                  </a:lnTo>
                  <a:lnTo>
                    <a:pt x="193" y="117"/>
                  </a:lnTo>
                  <a:lnTo>
                    <a:pt x="176" y="136"/>
                  </a:lnTo>
                  <a:lnTo>
                    <a:pt x="160" y="153"/>
                  </a:lnTo>
                  <a:lnTo>
                    <a:pt x="143" y="174"/>
                  </a:lnTo>
                  <a:lnTo>
                    <a:pt x="125" y="195"/>
                  </a:lnTo>
                  <a:lnTo>
                    <a:pt x="109" y="214"/>
                  </a:lnTo>
                  <a:lnTo>
                    <a:pt x="92" y="233"/>
                  </a:lnTo>
                  <a:lnTo>
                    <a:pt x="76" y="252"/>
                  </a:lnTo>
                  <a:lnTo>
                    <a:pt x="58" y="272"/>
                  </a:lnTo>
                  <a:lnTo>
                    <a:pt x="42" y="292"/>
                  </a:lnTo>
                  <a:lnTo>
                    <a:pt x="25" y="314"/>
                  </a:lnTo>
                  <a:lnTo>
                    <a:pt x="19" y="319"/>
                  </a:lnTo>
                  <a:lnTo>
                    <a:pt x="15" y="321"/>
                  </a:lnTo>
                  <a:lnTo>
                    <a:pt x="9" y="322"/>
                  </a:lnTo>
                  <a:lnTo>
                    <a:pt x="1" y="324"/>
                  </a:lnTo>
                  <a:lnTo>
                    <a:pt x="0" y="314"/>
                  </a:lnTo>
                  <a:lnTo>
                    <a:pt x="2" y="305"/>
                  </a:lnTo>
                  <a:lnTo>
                    <a:pt x="7" y="298"/>
                  </a:lnTo>
                  <a:lnTo>
                    <a:pt x="12" y="291"/>
                  </a:lnTo>
                  <a:lnTo>
                    <a:pt x="18" y="284"/>
                  </a:lnTo>
                  <a:lnTo>
                    <a:pt x="24" y="277"/>
                  </a:lnTo>
                  <a:lnTo>
                    <a:pt x="28" y="269"/>
                  </a:lnTo>
                  <a:lnTo>
                    <a:pt x="31" y="261"/>
                  </a:lnTo>
                  <a:lnTo>
                    <a:pt x="43" y="253"/>
                  </a:lnTo>
                  <a:lnTo>
                    <a:pt x="55" y="243"/>
                  </a:lnTo>
                  <a:lnTo>
                    <a:pt x="65" y="231"/>
                  </a:lnTo>
                  <a:lnTo>
                    <a:pt x="76" y="220"/>
                  </a:lnTo>
                  <a:lnTo>
                    <a:pt x="86" y="207"/>
                  </a:lnTo>
                  <a:lnTo>
                    <a:pt x="95" y="196"/>
                  </a:lnTo>
                  <a:lnTo>
                    <a:pt x="103" y="184"/>
                  </a:lnTo>
                  <a:lnTo>
                    <a:pt x="113" y="174"/>
                  </a:lnTo>
                  <a:lnTo>
                    <a:pt x="108" y="166"/>
                  </a:lnTo>
                  <a:lnTo>
                    <a:pt x="102" y="159"/>
                  </a:lnTo>
                  <a:lnTo>
                    <a:pt x="95" y="152"/>
                  </a:lnTo>
                  <a:lnTo>
                    <a:pt x="88" y="145"/>
                  </a:lnTo>
                  <a:lnTo>
                    <a:pt x="83" y="138"/>
                  </a:lnTo>
                  <a:lnTo>
                    <a:pt x="77" y="131"/>
                  </a:lnTo>
                  <a:lnTo>
                    <a:pt x="73" y="124"/>
                  </a:lnTo>
                  <a:lnTo>
                    <a:pt x="71" y="116"/>
                  </a:lnTo>
                  <a:lnTo>
                    <a:pt x="68" y="118"/>
                  </a:lnTo>
                  <a:lnTo>
                    <a:pt x="60" y="106"/>
                  </a:lnTo>
                  <a:lnTo>
                    <a:pt x="53" y="93"/>
                  </a:lnTo>
                  <a:lnTo>
                    <a:pt x="47" y="79"/>
                  </a:lnTo>
                  <a:lnTo>
                    <a:pt x="41" y="67"/>
                  </a:lnTo>
                  <a:lnTo>
                    <a:pt x="35" y="53"/>
                  </a:lnTo>
                  <a:lnTo>
                    <a:pt x="30" y="40"/>
                  </a:lnTo>
                  <a:lnTo>
                    <a:pt x="23" y="26"/>
                  </a:lnTo>
                  <a:lnTo>
                    <a:pt x="15" y="15"/>
                  </a:lnTo>
                  <a:lnTo>
                    <a:pt x="18" y="0"/>
                  </a:lnTo>
                  <a:lnTo>
                    <a:pt x="31" y="6"/>
                  </a:lnTo>
                  <a:lnTo>
                    <a:pt x="38" y="17"/>
                  </a:lnTo>
                  <a:lnTo>
                    <a:pt x="42" y="32"/>
                  </a:lnTo>
                  <a:lnTo>
                    <a:pt x="48" y="45"/>
                  </a:lnTo>
                  <a:close/>
                </a:path>
              </a:pathLst>
            </a:custGeom>
            <a:solidFill>
              <a:srgbClr val="000000"/>
            </a:solidFill>
            <a:ln w="9525">
              <a:noFill/>
              <a:round/>
              <a:headEnd/>
              <a:tailEnd/>
            </a:ln>
          </p:spPr>
          <p:txBody>
            <a:bodyPr/>
            <a:lstStyle/>
            <a:p>
              <a:pPr>
                <a:defRPr/>
              </a:pPr>
              <a:endParaRPr lang="en-US" dirty="0">
                <a:latin typeface="Arial" panose="020B0604020202020204" pitchFamily="34" charset="0"/>
              </a:endParaRPr>
            </a:p>
          </p:txBody>
        </p:sp>
        <p:sp>
          <p:nvSpPr>
            <p:cNvPr id="37" name="Freeform 33">
              <a:extLst>
                <a:ext uri="{FF2B5EF4-FFF2-40B4-BE49-F238E27FC236}">
                  <a16:creationId xmlns:a16="http://schemas.microsoft.com/office/drawing/2014/main" id="{7F470E3F-4C37-4662-8386-8680D79D6051}"/>
                </a:ext>
              </a:extLst>
            </p:cNvPr>
            <p:cNvSpPr>
              <a:spLocks/>
            </p:cNvSpPr>
            <p:nvPr/>
          </p:nvSpPr>
          <p:spPr bwMode="auto">
            <a:xfrm>
              <a:off x="5017" y="1166"/>
              <a:ext cx="29" cy="186"/>
            </a:xfrm>
            <a:custGeom>
              <a:avLst/>
              <a:gdLst/>
              <a:ahLst/>
              <a:cxnLst>
                <a:cxn ang="0">
                  <a:pos x="57" y="145"/>
                </a:cxn>
                <a:cxn ang="0">
                  <a:pos x="57" y="303"/>
                </a:cxn>
                <a:cxn ang="0">
                  <a:pos x="53" y="322"/>
                </a:cxn>
                <a:cxn ang="0">
                  <a:pos x="49" y="338"/>
                </a:cxn>
                <a:cxn ang="0">
                  <a:pos x="42" y="354"/>
                </a:cxn>
                <a:cxn ang="0">
                  <a:pos x="33" y="372"/>
                </a:cxn>
                <a:cxn ang="0">
                  <a:pos x="22" y="352"/>
                </a:cxn>
                <a:cxn ang="0">
                  <a:pos x="10" y="335"/>
                </a:cxn>
                <a:cxn ang="0">
                  <a:pos x="3" y="315"/>
                </a:cxn>
                <a:cxn ang="0">
                  <a:pos x="0" y="293"/>
                </a:cxn>
                <a:cxn ang="0">
                  <a:pos x="1" y="261"/>
                </a:cxn>
                <a:cxn ang="0">
                  <a:pos x="5" y="232"/>
                </a:cxn>
                <a:cxn ang="0">
                  <a:pos x="11" y="205"/>
                </a:cxn>
                <a:cxn ang="0">
                  <a:pos x="18" y="178"/>
                </a:cxn>
                <a:cxn ang="0">
                  <a:pos x="24" y="152"/>
                </a:cxn>
                <a:cxn ang="0">
                  <a:pos x="30" y="124"/>
                </a:cxn>
                <a:cxn ang="0">
                  <a:pos x="34" y="95"/>
                </a:cxn>
                <a:cxn ang="0">
                  <a:pos x="35" y="63"/>
                </a:cxn>
                <a:cxn ang="0">
                  <a:pos x="35" y="47"/>
                </a:cxn>
                <a:cxn ang="0">
                  <a:pos x="35" y="32"/>
                </a:cxn>
                <a:cxn ang="0">
                  <a:pos x="35" y="17"/>
                </a:cxn>
                <a:cxn ang="0">
                  <a:pos x="35" y="1"/>
                </a:cxn>
                <a:cxn ang="0">
                  <a:pos x="25" y="0"/>
                </a:cxn>
                <a:cxn ang="0">
                  <a:pos x="33" y="0"/>
                </a:cxn>
                <a:cxn ang="0">
                  <a:pos x="41" y="0"/>
                </a:cxn>
                <a:cxn ang="0">
                  <a:pos x="49" y="0"/>
                </a:cxn>
                <a:cxn ang="0">
                  <a:pos x="57" y="0"/>
                </a:cxn>
                <a:cxn ang="0">
                  <a:pos x="52" y="38"/>
                </a:cxn>
                <a:cxn ang="0">
                  <a:pos x="52" y="71"/>
                </a:cxn>
                <a:cxn ang="0">
                  <a:pos x="55" y="106"/>
                </a:cxn>
                <a:cxn ang="0">
                  <a:pos x="57" y="145"/>
                </a:cxn>
              </a:cxnLst>
              <a:rect l="0" t="0" r="r" b="b"/>
              <a:pathLst>
                <a:path w="57" h="372">
                  <a:moveTo>
                    <a:pt x="57" y="145"/>
                  </a:moveTo>
                  <a:lnTo>
                    <a:pt x="57" y="303"/>
                  </a:lnTo>
                  <a:lnTo>
                    <a:pt x="53" y="322"/>
                  </a:lnTo>
                  <a:lnTo>
                    <a:pt x="49" y="338"/>
                  </a:lnTo>
                  <a:lnTo>
                    <a:pt x="42" y="354"/>
                  </a:lnTo>
                  <a:lnTo>
                    <a:pt x="33" y="372"/>
                  </a:lnTo>
                  <a:lnTo>
                    <a:pt x="22" y="352"/>
                  </a:lnTo>
                  <a:lnTo>
                    <a:pt x="10" y="335"/>
                  </a:lnTo>
                  <a:lnTo>
                    <a:pt x="3" y="315"/>
                  </a:lnTo>
                  <a:lnTo>
                    <a:pt x="0" y="293"/>
                  </a:lnTo>
                  <a:lnTo>
                    <a:pt x="1" y="261"/>
                  </a:lnTo>
                  <a:lnTo>
                    <a:pt x="5" y="232"/>
                  </a:lnTo>
                  <a:lnTo>
                    <a:pt x="11" y="205"/>
                  </a:lnTo>
                  <a:lnTo>
                    <a:pt x="18" y="178"/>
                  </a:lnTo>
                  <a:lnTo>
                    <a:pt x="24" y="152"/>
                  </a:lnTo>
                  <a:lnTo>
                    <a:pt x="30" y="124"/>
                  </a:lnTo>
                  <a:lnTo>
                    <a:pt x="34" y="95"/>
                  </a:lnTo>
                  <a:lnTo>
                    <a:pt x="35" y="63"/>
                  </a:lnTo>
                  <a:lnTo>
                    <a:pt x="35" y="47"/>
                  </a:lnTo>
                  <a:lnTo>
                    <a:pt x="35" y="32"/>
                  </a:lnTo>
                  <a:lnTo>
                    <a:pt x="35" y="17"/>
                  </a:lnTo>
                  <a:lnTo>
                    <a:pt x="35" y="1"/>
                  </a:lnTo>
                  <a:lnTo>
                    <a:pt x="25" y="0"/>
                  </a:lnTo>
                  <a:lnTo>
                    <a:pt x="33" y="0"/>
                  </a:lnTo>
                  <a:lnTo>
                    <a:pt x="41" y="0"/>
                  </a:lnTo>
                  <a:lnTo>
                    <a:pt x="49" y="0"/>
                  </a:lnTo>
                  <a:lnTo>
                    <a:pt x="57" y="0"/>
                  </a:lnTo>
                  <a:lnTo>
                    <a:pt x="52" y="38"/>
                  </a:lnTo>
                  <a:lnTo>
                    <a:pt x="52" y="71"/>
                  </a:lnTo>
                  <a:lnTo>
                    <a:pt x="55" y="106"/>
                  </a:lnTo>
                  <a:lnTo>
                    <a:pt x="57" y="145"/>
                  </a:lnTo>
                  <a:close/>
                </a:path>
              </a:pathLst>
            </a:custGeom>
            <a:solidFill>
              <a:srgbClr val="006600"/>
            </a:solidFill>
            <a:ln w="9525">
              <a:noFill/>
              <a:round/>
              <a:headEnd/>
              <a:tailEnd/>
            </a:ln>
          </p:spPr>
          <p:txBody>
            <a:bodyPr/>
            <a:lstStyle/>
            <a:p>
              <a:pPr>
                <a:defRPr/>
              </a:pPr>
              <a:endParaRPr lang="en-US" dirty="0">
                <a:latin typeface="Arial" panose="020B0604020202020204" pitchFamily="34" charset="0"/>
              </a:endParaRPr>
            </a:p>
          </p:txBody>
        </p:sp>
        <p:sp>
          <p:nvSpPr>
            <p:cNvPr id="38" name="Freeform 34">
              <a:extLst>
                <a:ext uri="{FF2B5EF4-FFF2-40B4-BE49-F238E27FC236}">
                  <a16:creationId xmlns:a16="http://schemas.microsoft.com/office/drawing/2014/main" id="{65A4A1D4-C742-4E9D-96DE-8F9C61466510}"/>
                </a:ext>
              </a:extLst>
            </p:cNvPr>
            <p:cNvSpPr>
              <a:spLocks/>
            </p:cNvSpPr>
            <p:nvPr/>
          </p:nvSpPr>
          <p:spPr bwMode="auto">
            <a:xfrm>
              <a:off x="5016" y="1119"/>
              <a:ext cx="30" cy="30"/>
            </a:xfrm>
            <a:custGeom>
              <a:avLst/>
              <a:gdLst/>
              <a:ahLst/>
              <a:cxnLst>
                <a:cxn ang="0">
                  <a:pos x="20" y="0"/>
                </a:cxn>
                <a:cxn ang="0">
                  <a:pos x="14" y="10"/>
                </a:cxn>
                <a:cxn ang="0">
                  <a:pos x="10" y="16"/>
                </a:cxn>
                <a:cxn ang="0">
                  <a:pos x="5" y="25"/>
                </a:cxn>
                <a:cxn ang="0">
                  <a:pos x="0" y="34"/>
                </a:cxn>
                <a:cxn ang="0">
                  <a:pos x="5" y="37"/>
                </a:cxn>
                <a:cxn ang="0">
                  <a:pos x="10" y="41"/>
                </a:cxn>
                <a:cxn ang="0">
                  <a:pos x="14" y="44"/>
                </a:cxn>
                <a:cxn ang="0">
                  <a:pos x="19" y="48"/>
                </a:cxn>
                <a:cxn ang="0">
                  <a:pos x="23" y="51"/>
                </a:cxn>
                <a:cxn ang="0">
                  <a:pos x="28" y="53"/>
                </a:cxn>
                <a:cxn ang="0">
                  <a:pos x="33" y="57"/>
                </a:cxn>
                <a:cxn ang="0">
                  <a:pos x="38" y="59"/>
                </a:cxn>
                <a:cxn ang="0">
                  <a:pos x="45" y="50"/>
                </a:cxn>
                <a:cxn ang="0">
                  <a:pos x="52" y="43"/>
                </a:cxn>
                <a:cxn ang="0">
                  <a:pos x="58" y="35"/>
                </a:cxn>
                <a:cxn ang="0">
                  <a:pos x="60" y="26"/>
                </a:cxn>
                <a:cxn ang="0">
                  <a:pos x="59" y="20"/>
                </a:cxn>
                <a:cxn ang="0">
                  <a:pos x="57" y="15"/>
                </a:cxn>
                <a:cxn ang="0">
                  <a:pos x="52" y="11"/>
                </a:cxn>
                <a:cxn ang="0">
                  <a:pos x="46" y="8"/>
                </a:cxn>
                <a:cxn ang="0">
                  <a:pos x="40" y="6"/>
                </a:cxn>
                <a:cxn ang="0">
                  <a:pos x="33" y="4"/>
                </a:cxn>
                <a:cxn ang="0">
                  <a:pos x="27" y="3"/>
                </a:cxn>
                <a:cxn ang="0">
                  <a:pos x="20" y="0"/>
                </a:cxn>
              </a:cxnLst>
              <a:rect l="0" t="0" r="r" b="b"/>
              <a:pathLst>
                <a:path w="60" h="59">
                  <a:moveTo>
                    <a:pt x="20" y="0"/>
                  </a:moveTo>
                  <a:lnTo>
                    <a:pt x="14" y="10"/>
                  </a:lnTo>
                  <a:lnTo>
                    <a:pt x="10" y="16"/>
                  </a:lnTo>
                  <a:lnTo>
                    <a:pt x="5" y="25"/>
                  </a:lnTo>
                  <a:lnTo>
                    <a:pt x="0" y="34"/>
                  </a:lnTo>
                  <a:lnTo>
                    <a:pt x="5" y="37"/>
                  </a:lnTo>
                  <a:lnTo>
                    <a:pt x="10" y="41"/>
                  </a:lnTo>
                  <a:lnTo>
                    <a:pt x="14" y="44"/>
                  </a:lnTo>
                  <a:lnTo>
                    <a:pt x="19" y="48"/>
                  </a:lnTo>
                  <a:lnTo>
                    <a:pt x="23" y="51"/>
                  </a:lnTo>
                  <a:lnTo>
                    <a:pt x="28" y="53"/>
                  </a:lnTo>
                  <a:lnTo>
                    <a:pt x="33" y="57"/>
                  </a:lnTo>
                  <a:lnTo>
                    <a:pt x="38" y="59"/>
                  </a:lnTo>
                  <a:lnTo>
                    <a:pt x="45" y="50"/>
                  </a:lnTo>
                  <a:lnTo>
                    <a:pt x="52" y="43"/>
                  </a:lnTo>
                  <a:lnTo>
                    <a:pt x="58" y="35"/>
                  </a:lnTo>
                  <a:lnTo>
                    <a:pt x="60" y="26"/>
                  </a:lnTo>
                  <a:lnTo>
                    <a:pt x="59" y="20"/>
                  </a:lnTo>
                  <a:lnTo>
                    <a:pt x="57" y="15"/>
                  </a:lnTo>
                  <a:lnTo>
                    <a:pt x="52" y="11"/>
                  </a:lnTo>
                  <a:lnTo>
                    <a:pt x="46" y="8"/>
                  </a:lnTo>
                  <a:lnTo>
                    <a:pt x="40" y="6"/>
                  </a:lnTo>
                  <a:lnTo>
                    <a:pt x="33" y="4"/>
                  </a:lnTo>
                  <a:lnTo>
                    <a:pt x="27" y="3"/>
                  </a:lnTo>
                  <a:lnTo>
                    <a:pt x="20" y="0"/>
                  </a:lnTo>
                  <a:close/>
                </a:path>
              </a:pathLst>
            </a:custGeom>
            <a:solidFill>
              <a:srgbClr val="009600"/>
            </a:solidFill>
            <a:ln w="9525">
              <a:noFill/>
              <a:round/>
              <a:headEnd/>
              <a:tailEnd/>
            </a:ln>
          </p:spPr>
          <p:txBody>
            <a:bodyPr/>
            <a:lstStyle/>
            <a:p>
              <a:pPr>
                <a:defRPr/>
              </a:pPr>
              <a:endParaRPr lang="en-US" dirty="0">
                <a:latin typeface="Arial" panose="020B0604020202020204" pitchFamily="34" charset="0"/>
              </a:endParaRPr>
            </a:p>
          </p:txBody>
        </p:sp>
        <p:sp>
          <p:nvSpPr>
            <p:cNvPr id="39" name="Freeform 35">
              <a:extLst>
                <a:ext uri="{FF2B5EF4-FFF2-40B4-BE49-F238E27FC236}">
                  <a16:creationId xmlns:a16="http://schemas.microsoft.com/office/drawing/2014/main" id="{FA19A6A2-B003-45E4-8D96-C3D349061CD5}"/>
                </a:ext>
              </a:extLst>
            </p:cNvPr>
            <p:cNvSpPr>
              <a:spLocks/>
            </p:cNvSpPr>
            <p:nvPr/>
          </p:nvSpPr>
          <p:spPr bwMode="auto">
            <a:xfrm>
              <a:off x="5030" y="1082"/>
              <a:ext cx="25" cy="50"/>
            </a:xfrm>
            <a:custGeom>
              <a:avLst/>
              <a:gdLst/>
              <a:ahLst/>
              <a:cxnLst>
                <a:cxn ang="0">
                  <a:pos x="0" y="65"/>
                </a:cxn>
                <a:cxn ang="0">
                  <a:pos x="24" y="99"/>
                </a:cxn>
                <a:cxn ang="0">
                  <a:pos x="32" y="77"/>
                </a:cxn>
                <a:cxn ang="0">
                  <a:pos x="40" y="57"/>
                </a:cxn>
                <a:cxn ang="0">
                  <a:pos x="47" y="38"/>
                </a:cxn>
                <a:cxn ang="0">
                  <a:pos x="51" y="16"/>
                </a:cxn>
                <a:cxn ang="0">
                  <a:pos x="51" y="11"/>
                </a:cxn>
                <a:cxn ang="0">
                  <a:pos x="48" y="8"/>
                </a:cxn>
                <a:cxn ang="0">
                  <a:pos x="47" y="3"/>
                </a:cxn>
                <a:cxn ang="0">
                  <a:pos x="46" y="0"/>
                </a:cxn>
                <a:cxn ang="0">
                  <a:pos x="38" y="6"/>
                </a:cxn>
                <a:cxn ang="0">
                  <a:pos x="31" y="13"/>
                </a:cxn>
                <a:cxn ang="0">
                  <a:pos x="25" y="21"/>
                </a:cxn>
                <a:cxn ang="0">
                  <a:pos x="20" y="28"/>
                </a:cxn>
                <a:cxn ang="0">
                  <a:pos x="15" y="38"/>
                </a:cxn>
                <a:cxn ang="0">
                  <a:pos x="10" y="46"/>
                </a:cxn>
                <a:cxn ang="0">
                  <a:pos x="6" y="55"/>
                </a:cxn>
                <a:cxn ang="0">
                  <a:pos x="0" y="65"/>
                </a:cxn>
              </a:cxnLst>
              <a:rect l="0" t="0" r="r" b="b"/>
              <a:pathLst>
                <a:path w="51" h="99">
                  <a:moveTo>
                    <a:pt x="0" y="65"/>
                  </a:moveTo>
                  <a:lnTo>
                    <a:pt x="24" y="99"/>
                  </a:lnTo>
                  <a:lnTo>
                    <a:pt x="32" y="77"/>
                  </a:lnTo>
                  <a:lnTo>
                    <a:pt x="40" y="57"/>
                  </a:lnTo>
                  <a:lnTo>
                    <a:pt x="47" y="38"/>
                  </a:lnTo>
                  <a:lnTo>
                    <a:pt x="51" y="16"/>
                  </a:lnTo>
                  <a:lnTo>
                    <a:pt x="51" y="11"/>
                  </a:lnTo>
                  <a:lnTo>
                    <a:pt x="48" y="8"/>
                  </a:lnTo>
                  <a:lnTo>
                    <a:pt x="47" y="3"/>
                  </a:lnTo>
                  <a:lnTo>
                    <a:pt x="46" y="0"/>
                  </a:lnTo>
                  <a:lnTo>
                    <a:pt x="38" y="6"/>
                  </a:lnTo>
                  <a:lnTo>
                    <a:pt x="31" y="13"/>
                  </a:lnTo>
                  <a:lnTo>
                    <a:pt x="25" y="21"/>
                  </a:lnTo>
                  <a:lnTo>
                    <a:pt x="20" y="28"/>
                  </a:lnTo>
                  <a:lnTo>
                    <a:pt x="15" y="38"/>
                  </a:lnTo>
                  <a:lnTo>
                    <a:pt x="10" y="46"/>
                  </a:lnTo>
                  <a:lnTo>
                    <a:pt x="6" y="55"/>
                  </a:lnTo>
                  <a:lnTo>
                    <a:pt x="0" y="65"/>
                  </a:lnTo>
                  <a:close/>
                </a:path>
              </a:pathLst>
            </a:custGeom>
            <a:solidFill>
              <a:srgbClr val="FFFFFF"/>
            </a:solidFill>
            <a:ln w="9525">
              <a:noFill/>
              <a:round/>
              <a:headEnd/>
              <a:tailEnd/>
            </a:ln>
          </p:spPr>
          <p:txBody>
            <a:bodyPr/>
            <a:lstStyle/>
            <a:p>
              <a:pPr>
                <a:defRPr/>
              </a:pPr>
              <a:endParaRPr lang="en-US" dirty="0">
                <a:latin typeface="Arial" panose="020B0604020202020204" pitchFamily="34" charset="0"/>
              </a:endParaRPr>
            </a:p>
          </p:txBody>
        </p:sp>
      </p:grpSp>
      <p:sp>
        <p:nvSpPr>
          <p:cNvPr id="40" name="TextBox 39">
            <a:extLst>
              <a:ext uri="{FF2B5EF4-FFF2-40B4-BE49-F238E27FC236}">
                <a16:creationId xmlns:a16="http://schemas.microsoft.com/office/drawing/2014/main" id="{F8BB2E54-3B02-482B-8F4C-F6EFF24F3702}"/>
              </a:ext>
            </a:extLst>
          </p:cNvPr>
          <p:cNvSpPr txBox="1"/>
          <p:nvPr/>
        </p:nvSpPr>
        <p:spPr>
          <a:xfrm>
            <a:off x="1877677" y="260190"/>
            <a:ext cx="8436647"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9.3.6 Inspecting the Site</a:t>
            </a:r>
          </a:p>
        </p:txBody>
      </p:sp>
    </p:spTree>
    <p:extLst>
      <p:ext uri="{BB962C8B-B14F-4D97-AF65-F5344CB8AC3E}">
        <p14:creationId xmlns:p14="http://schemas.microsoft.com/office/powerpoint/2010/main" val="1570111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CA1F3BB2-E41B-4A44-90FB-252EBBD9CBFF}"/>
              </a:ext>
            </a:extLst>
          </p:cNvPr>
          <p:cNvSpPr txBox="1">
            <a:spLocks noChangeArrowheads="1"/>
          </p:cNvSpPr>
          <p:nvPr/>
        </p:nvSpPr>
        <p:spPr>
          <a:xfrm>
            <a:off x="1790086" y="1696191"/>
            <a:ext cx="8611829"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onotype Sorts" pitchFamily="2" charset="2"/>
              <a:buNone/>
              <a:defRPr/>
            </a:pPr>
            <a:r>
              <a:rPr lang="en-US" b="1" u="sng" dirty="0">
                <a:latin typeface="Arial" panose="020B0604020202020204" pitchFamily="34" charset="0"/>
                <a:cs typeface="Arial" panose="020B0604020202020204" pitchFamily="34" charset="0"/>
              </a:rPr>
              <a:t>Causes of Non-Compliance</a:t>
            </a:r>
            <a:endParaRPr lang="en-US" dirty="0">
              <a:latin typeface="Arial" panose="020B0604020202020204" pitchFamily="34" charset="0"/>
              <a:cs typeface="Arial" panose="020B0604020202020204" pitchFamily="34" charset="0"/>
            </a:endParaRPr>
          </a:p>
          <a:p>
            <a:pPr>
              <a:lnSpc>
                <a:spcPct val="130000"/>
              </a:lnSpc>
              <a:defRPr/>
            </a:pPr>
            <a:r>
              <a:rPr lang="en-US" dirty="0">
                <a:latin typeface="Arial" panose="020B0604020202020204" pitchFamily="34" charset="0"/>
                <a:cs typeface="Arial" panose="020B0604020202020204" pitchFamily="34" charset="0"/>
              </a:rPr>
              <a:t>Little or no effort to comply.</a:t>
            </a:r>
          </a:p>
          <a:p>
            <a:pPr>
              <a:lnSpc>
                <a:spcPct val="130000"/>
              </a:lnSpc>
              <a:defRPr/>
            </a:pPr>
            <a:r>
              <a:rPr lang="en-US" dirty="0">
                <a:latin typeface="Arial" panose="020B0604020202020204" pitchFamily="34" charset="0"/>
                <a:cs typeface="Arial" panose="020B0604020202020204" pitchFamily="34" charset="0"/>
              </a:rPr>
              <a:t>Inadequate design or changes in site conditions.</a:t>
            </a:r>
          </a:p>
          <a:p>
            <a:pPr>
              <a:lnSpc>
                <a:spcPct val="130000"/>
              </a:lnSpc>
              <a:defRPr/>
            </a:pPr>
            <a:r>
              <a:rPr lang="en-US" dirty="0">
                <a:latin typeface="Arial" panose="020B0604020202020204" pitchFamily="34" charset="0"/>
                <a:cs typeface="Arial" panose="020B0604020202020204" pitchFamily="34" charset="0"/>
              </a:rPr>
              <a:t>Faulty installation and/or poor maintenance.</a:t>
            </a:r>
          </a:p>
          <a:p>
            <a:pPr>
              <a:lnSpc>
                <a:spcPct val="130000"/>
              </a:lnSpc>
              <a:defRPr/>
            </a:pPr>
            <a:r>
              <a:rPr lang="en-US" dirty="0">
                <a:latin typeface="Arial" panose="020B0604020202020204" pitchFamily="34" charset="0"/>
                <a:cs typeface="Arial" panose="020B0604020202020204" pitchFamily="34" charset="0"/>
              </a:rPr>
              <a:t>Failure to plan for severe weather</a:t>
            </a:r>
          </a:p>
        </p:txBody>
      </p:sp>
      <p:graphicFrame>
        <p:nvGraphicFramePr>
          <p:cNvPr id="8" name="Object 5">
            <a:extLst>
              <a:ext uri="{FF2B5EF4-FFF2-40B4-BE49-F238E27FC236}">
                <a16:creationId xmlns:a16="http://schemas.microsoft.com/office/drawing/2014/main" id="{9F483784-C43C-4BA8-A7A1-DCDDD50FC40C}"/>
              </a:ext>
            </a:extLst>
          </p:cNvPr>
          <p:cNvGraphicFramePr>
            <a:graphicFrameLocks noChangeAspect="1"/>
          </p:cNvGraphicFramePr>
          <p:nvPr>
            <p:extLst>
              <p:ext uri="{D42A27DB-BD31-4B8C-83A1-F6EECF244321}">
                <p14:modId xmlns:p14="http://schemas.microsoft.com/office/powerpoint/2010/main" val="2160653427"/>
              </p:ext>
            </p:extLst>
          </p:nvPr>
        </p:nvGraphicFramePr>
        <p:xfrm>
          <a:off x="8211325" y="2885621"/>
          <a:ext cx="3642422" cy="3972379"/>
        </p:xfrm>
        <a:graphic>
          <a:graphicData uri="http://schemas.openxmlformats.org/presentationml/2006/ole">
            <mc:AlternateContent xmlns:mc="http://schemas.openxmlformats.org/markup-compatibility/2006">
              <mc:Choice xmlns:v="urn:schemas-microsoft-com:vml" Requires="v">
                <p:oleObj name="Clip" r:id="rId2" imgW="5157788" imgH="5624513" progId="MS_ClipArt_Gallery.2">
                  <p:embed/>
                </p:oleObj>
              </mc:Choice>
              <mc:Fallback>
                <p:oleObj name="Clip" r:id="rId2" imgW="5157788" imgH="5624513" progId="MS_ClipArt_Gallery.2">
                  <p:embed/>
                  <p:pic>
                    <p:nvPicPr>
                      <p:cNvPr id="16386"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1325" y="2885621"/>
                        <a:ext cx="3642422" cy="3972379"/>
                      </a:xfrm>
                      <a:prstGeom prst="rect">
                        <a:avLst/>
                      </a:prstGeom>
                      <a:noFill/>
                      <a:ln>
                        <a:noFill/>
                      </a:ln>
                      <a:effectLst/>
                    </p:spPr>
                  </p:pic>
                </p:oleObj>
              </mc:Fallback>
            </mc:AlternateContent>
          </a:graphicData>
        </a:graphic>
      </p:graphicFrame>
      <p:sp>
        <p:nvSpPr>
          <p:cNvPr id="9" name="TextBox 8">
            <a:extLst>
              <a:ext uri="{FF2B5EF4-FFF2-40B4-BE49-F238E27FC236}">
                <a16:creationId xmlns:a16="http://schemas.microsoft.com/office/drawing/2014/main" id="{60E988B8-E0C6-4F53-9F8B-09D07D9D4C88}"/>
              </a:ext>
            </a:extLst>
          </p:cNvPr>
          <p:cNvSpPr txBox="1"/>
          <p:nvPr/>
        </p:nvSpPr>
        <p:spPr>
          <a:xfrm>
            <a:off x="1877677" y="260190"/>
            <a:ext cx="8436647"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9.3.7 Causes of Noncompliance</a:t>
            </a:r>
          </a:p>
        </p:txBody>
      </p:sp>
    </p:spTree>
    <p:extLst>
      <p:ext uri="{BB962C8B-B14F-4D97-AF65-F5344CB8AC3E}">
        <p14:creationId xmlns:p14="http://schemas.microsoft.com/office/powerpoint/2010/main" val="2892833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36A65E7A-7641-41D5-84BF-61CEBAD02DB5}"/>
              </a:ext>
            </a:extLst>
          </p:cNvPr>
          <p:cNvSpPr txBox="1">
            <a:spLocks noChangeArrowheads="1"/>
          </p:cNvSpPr>
          <p:nvPr/>
        </p:nvSpPr>
        <p:spPr>
          <a:xfrm>
            <a:off x="1767734" y="1427987"/>
            <a:ext cx="8656532" cy="285381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onotype Sorts" pitchFamily="2" charset="2"/>
              <a:buNone/>
              <a:defRPr/>
            </a:pPr>
            <a:r>
              <a:rPr lang="en-US" b="1" u="sng" dirty="0">
                <a:latin typeface="Arial" panose="020B0604020202020204" pitchFamily="34" charset="0"/>
                <a:cs typeface="Arial" panose="020B0604020202020204" pitchFamily="34" charset="0"/>
              </a:rPr>
              <a:t>Little or no effort to comply:</a:t>
            </a:r>
            <a:endParaRPr lang="en-US" dirty="0">
              <a:latin typeface="Arial" panose="020B0604020202020204" pitchFamily="34" charset="0"/>
              <a:cs typeface="Arial" panose="020B0604020202020204" pitchFamily="34" charset="0"/>
            </a:endParaRPr>
          </a:p>
          <a:p>
            <a:pPr>
              <a:lnSpc>
                <a:spcPct val="160000"/>
              </a:lnSpc>
              <a:defRPr/>
            </a:pPr>
            <a:r>
              <a:rPr lang="en-US" dirty="0">
                <a:latin typeface="Arial" panose="020B0604020202020204" pitchFamily="34" charset="0"/>
                <a:cs typeface="Arial" panose="020B0604020202020204" pitchFamily="34" charset="0"/>
              </a:rPr>
              <a:t>Not submitting a plan or applying for a permit.</a:t>
            </a:r>
          </a:p>
          <a:p>
            <a:pPr>
              <a:lnSpc>
                <a:spcPct val="160000"/>
              </a:lnSpc>
              <a:defRPr/>
            </a:pPr>
            <a:r>
              <a:rPr lang="en-US" dirty="0">
                <a:latin typeface="Arial" panose="020B0604020202020204" pitchFamily="34" charset="0"/>
                <a:cs typeface="Arial" panose="020B0604020202020204" pitchFamily="34" charset="0"/>
              </a:rPr>
              <a:t>Failure to follow approved plan. </a:t>
            </a:r>
          </a:p>
        </p:txBody>
      </p:sp>
      <p:graphicFrame>
        <p:nvGraphicFramePr>
          <p:cNvPr id="8" name="Object 1024">
            <a:extLst>
              <a:ext uri="{FF2B5EF4-FFF2-40B4-BE49-F238E27FC236}">
                <a16:creationId xmlns:a16="http://schemas.microsoft.com/office/drawing/2014/main" id="{2DD55EDF-7C98-49DA-AEDC-E4C3AEF834CB}"/>
              </a:ext>
            </a:extLst>
          </p:cNvPr>
          <p:cNvGraphicFramePr>
            <a:graphicFrameLocks noChangeAspect="1"/>
          </p:cNvGraphicFramePr>
          <p:nvPr>
            <p:extLst>
              <p:ext uri="{D42A27DB-BD31-4B8C-83A1-F6EECF244321}">
                <p14:modId xmlns:p14="http://schemas.microsoft.com/office/powerpoint/2010/main" val="2996234709"/>
              </p:ext>
            </p:extLst>
          </p:nvPr>
        </p:nvGraphicFramePr>
        <p:xfrm>
          <a:off x="8190686" y="4588521"/>
          <a:ext cx="2395538" cy="1666875"/>
        </p:xfrm>
        <a:graphic>
          <a:graphicData uri="http://schemas.openxmlformats.org/presentationml/2006/ole">
            <mc:AlternateContent xmlns:mc="http://schemas.openxmlformats.org/markup-compatibility/2006">
              <mc:Choice xmlns:v="urn:schemas-microsoft-com:vml" Requires="v">
                <p:oleObj name="Clip" r:id="rId2" imgW="2738413" imgH="1838375" progId="MS_ClipArt_Gallery.2">
                  <p:embed/>
                </p:oleObj>
              </mc:Choice>
              <mc:Fallback>
                <p:oleObj name="Clip" r:id="rId2" imgW="2738413" imgH="1838375" progId="MS_ClipArt_Gallery.2">
                  <p:embed/>
                  <p:pic>
                    <p:nvPicPr>
                      <p:cNvPr id="17410" name="Object 1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0686" y="4588521"/>
                        <a:ext cx="2395538" cy="166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3" name="Picture 2" descr="p6270044">
            <a:extLst>
              <a:ext uri="{FF2B5EF4-FFF2-40B4-BE49-F238E27FC236}">
                <a16:creationId xmlns:a16="http://schemas.microsoft.com/office/drawing/2014/main" id="{25722449-77CF-4746-8AF3-7222A07BC48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6704" y="3429000"/>
            <a:ext cx="4561262" cy="3420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quals 3">
            <a:extLst>
              <a:ext uri="{FF2B5EF4-FFF2-40B4-BE49-F238E27FC236}">
                <a16:creationId xmlns:a16="http://schemas.microsoft.com/office/drawing/2014/main" id="{5578E3EC-E2B9-4B20-874E-512F9372EA4D}"/>
              </a:ext>
            </a:extLst>
          </p:cNvPr>
          <p:cNvSpPr/>
          <p:nvPr/>
        </p:nvSpPr>
        <p:spPr>
          <a:xfrm>
            <a:off x="5952582" y="4184805"/>
            <a:ext cx="1831134" cy="1588509"/>
          </a:xfrm>
          <a:prstGeom prst="mathEqual">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endParaRPr>
          </a:p>
        </p:txBody>
      </p:sp>
      <p:sp>
        <p:nvSpPr>
          <p:cNvPr id="10" name="TextBox 9">
            <a:extLst>
              <a:ext uri="{FF2B5EF4-FFF2-40B4-BE49-F238E27FC236}">
                <a16:creationId xmlns:a16="http://schemas.microsoft.com/office/drawing/2014/main" id="{778A68DB-A377-445C-AF98-1516C01EFA30}"/>
              </a:ext>
            </a:extLst>
          </p:cNvPr>
          <p:cNvSpPr txBox="1"/>
          <p:nvPr/>
        </p:nvSpPr>
        <p:spPr>
          <a:xfrm>
            <a:off x="1877677" y="260190"/>
            <a:ext cx="8436647"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9.3.7 Causes of Noncompliance</a:t>
            </a:r>
          </a:p>
        </p:txBody>
      </p:sp>
    </p:spTree>
    <p:extLst>
      <p:ext uri="{BB962C8B-B14F-4D97-AF65-F5344CB8AC3E}">
        <p14:creationId xmlns:p14="http://schemas.microsoft.com/office/powerpoint/2010/main" val="788492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9012DE64-A839-45CB-BEDF-1E29FC21B274}"/>
              </a:ext>
            </a:extLst>
          </p:cNvPr>
          <p:cNvSpPr txBox="1">
            <a:spLocks noChangeArrowheads="1"/>
          </p:cNvSpPr>
          <p:nvPr/>
        </p:nvSpPr>
        <p:spPr>
          <a:xfrm>
            <a:off x="390352" y="1336435"/>
            <a:ext cx="11411295" cy="29689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Monotype Sorts" pitchFamily="2" charset="2"/>
              <a:buNone/>
              <a:defRPr/>
            </a:pPr>
            <a:r>
              <a:rPr lang="en-US" b="1" u="sng" dirty="0">
                <a:latin typeface="Arial" panose="020B0604020202020204" pitchFamily="34" charset="0"/>
                <a:cs typeface="Arial" panose="020B0604020202020204" pitchFamily="34" charset="0"/>
              </a:rPr>
              <a:t>Inadequate design or changes in site conditions:</a:t>
            </a:r>
          </a:p>
          <a:p>
            <a:pPr>
              <a:defRPr/>
            </a:pPr>
            <a:r>
              <a:rPr lang="en-US" dirty="0">
                <a:latin typeface="Arial" panose="020B0604020202020204" pitchFamily="34" charset="0"/>
                <a:cs typeface="Arial" panose="020B0604020202020204" pitchFamily="34" charset="0"/>
              </a:rPr>
              <a:t>Structural BMPs ineffective.</a:t>
            </a:r>
          </a:p>
          <a:p>
            <a:pPr>
              <a:defRPr/>
            </a:pPr>
            <a:r>
              <a:rPr lang="en-US" dirty="0">
                <a:latin typeface="Arial" panose="020B0604020202020204" pitchFamily="34" charset="0"/>
                <a:cs typeface="Arial" panose="020B0604020202020204" pitchFamily="34" charset="0"/>
              </a:rPr>
              <a:t>Ground cover failing due to slope or excessive runoff velocity and/or volume.</a:t>
            </a:r>
          </a:p>
          <a:p>
            <a:pPr>
              <a:defRPr/>
            </a:pPr>
            <a:r>
              <a:rPr lang="en-US" dirty="0">
                <a:latin typeface="Arial" panose="020B0604020202020204" pitchFamily="34" charset="0"/>
                <a:cs typeface="Arial" panose="020B0604020202020204" pitchFamily="34" charset="0"/>
              </a:rPr>
              <a:t>Contributing areas changed, additional BMPs required.</a:t>
            </a:r>
          </a:p>
          <a:p>
            <a:pPr>
              <a:defRPr/>
            </a:pPr>
            <a:r>
              <a:rPr lang="en-US" dirty="0">
                <a:latin typeface="Arial" panose="020B0604020202020204" pitchFamily="34" charset="0"/>
                <a:cs typeface="Arial" panose="020B0604020202020204" pitchFamily="34" charset="0"/>
              </a:rPr>
              <a:t>Maintenance overload.</a:t>
            </a:r>
          </a:p>
        </p:txBody>
      </p:sp>
      <p:graphicFrame>
        <p:nvGraphicFramePr>
          <p:cNvPr id="8" name="Object 1024">
            <a:extLst>
              <a:ext uri="{FF2B5EF4-FFF2-40B4-BE49-F238E27FC236}">
                <a16:creationId xmlns:a16="http://schemas.microsoft.com/office/drawing/2014/main" id="{90461FFE-D95C-4029-A14E-D7119A6156EB}"/>
              </a:ext>
            </a:extLst>
          </p:cNvPr>
          <p:cNvGraphicFramePr>
            <a:graphicFrameLocks noChangeAspect="1"/>
          </p:cNvGraphicFramePr>
          <p:nvPr>
            <p:extLst>
              <p:ext uri="{D42A27DB-BD31-4B8C-83A1-F6EECF244321}">
                <p14:modId xmlns:p14="http://schemas.microsoft.com/office/powerpoint/2010/main" val="2188068301"/>
              </p:ext>
            </p:extLst>
          </p:nvPr>
        </p:nvGraphicFramePr>
        <p:xfrm>
          <a:off x="2207941" y="4354634"/>
          <a:ext cx="2322644" cy="2289013"/>
        </p:xfrm>
        <a:graphic>
          <a:graphicData uri="http://schemas.openxmlformats.org/presentationml/2006/ole">
            <mc:AlternateContent xmlns:mc="http://schemas.openxmlformats.org/markup-compatibility/2006">
              <mc:Choice xmlns:v="urn:schemas-microsoft-com:vml" Requires="v">
                <p:oleObj name="Clip" r:id="rId2" imgW="1756562" imgH="1730045" progId="MS_ClipArt_Gallery.2">
                  <p:embed/>
                </p:oleObj>
              </mc:Choice>
              <mc:Fallback>
                <p:oleObj name="Clip" r:id="rId2" imgW="1756562" imgH="1730045" progId="MS_ClipArt_Gallery.2">
                  <p:embed/>
                  <p:pic>
                    <p:nvPicPr>
                      <p:cNvPr id="18434" name="Object 1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7941" y="4354634"/>
                        <a:ext cx="2322644" cy="2289013"/>
                      </a:xfrm>
                      <a:prstGeom prst="rect">
                        <a:avLst/>
                      </a:prstGeom>
                      <a:noFill/>
                      <a:ln>
                        <a:noFill/>
                      </a:ln>
                      <a:effectLst/>
                    </p:spPr>
                  </p:pic>
                </p:oleObj>
              </mc:Fallback>
            </mc:AlternateContent>
          </a:graphicData>
        </a:graphic>
      </p:graphicFrame>
      <p:pic>
        <p:nvPicPr>
          <p:cNvPr id="13" name="Picture 3" descr="p7040026">
            <a:extLst>
              <a:ext uri="{FF2B5EF4-FFF2-40B4-BE49-F238E27FC236}">
                <a16:creationId xmlns:a16="http://schemas.microsoft.com/office/drawing/2014/main" id="{B42A5B0B-A5E1-4DFF-A3DE-E2EEF28709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7228" y="3865071"/>
            <a:ext cx="3977874" cy="298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FE8F104D-ADE2-4C42-8590-B12623D4979A}"/>
              </a:ext>
            </a:extLst>
          </p:cNvPr>
          <p:cNvSpPr txBox="1"/>
          <p:nvPr/>
        </p:nvSpPr>
        <p:spPr>
          <a:xfrm>
            <a:off x="1877677" y="260190"/>
            <a:ext cx="8436647"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9.3.7 Causes of Noncompliance</a:t>
            </a:r>
          </a:p>
        </p:txBody>
      </p:sp>
    </p:spTree>
    <p:extLst>
      <p:ext uri="{BB962C8B-B14F-4D97-AF65-F5344CB8AC3E}">
        <p14:creationId xmlns:p14="http://schemas.microsoft.com/office/powerpoint/2010/main" val="1988924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72B1074-900F-4FAD-9B8C-3B03EA06058A}"/>
              </a:ext>
            </a:extLst>
          </p:cNvPr>
          <p:cNvPicPr>
            <a:picLocks noChangeAspect="1"/>
          </p:cNvPicPr>
          <p:nvPr/>
        </p:nvPicPr>
        <p:blipFill>
          <a:blip r:embed="rId2"/>
          <a:stretch>
            <a:fillRect/>
          </a:stretch>
        </p:blipFill>
        <p:spPr>
          <a:xfrm>
            <a:off x="918117" y="1259353"/>
            <a:ext cx="10355767" cy="5599102"/>
          </a:xfrm>
          <a:prstGeom prst="rect">
            <a:avLst/>
          </a:prstGeom>
        </p:spPr>
      </p:pic>
      <p:sp>
        <p:nvSpPr>
          <p:cNvPr id="7" name="TextBox 6">
            <a:extLst>
              <a:ext uri="{FF2B5EF4-FFF2-40B4-BE49-F238E27FC236}">
                <a16:creationId xmlns:a16="http://schemas.microsoft.com/office/drawing/2014/main" id="{0C98D800-A973-4B50-B23C-32F475114152}"/>
              </a:ext>
            </a:extLst>
          </p:cNvPr>
          <p:cNvSpPr txBox="1"/>
          <p:nvPr/>
        </p:nvSpPr>
        <p:spPr>
          <a:xfrm>
            <a:off x="1877677" y="260190"/>
            <a:ext cx="8436647"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9.3.7 Causes of Noncompliance</a:t>
            </a:r>
          </a:p>
        </p:txBody>
      </p:sp>
    </p:spTree>
    <p:extLst>
      <p:ext uri="{BB962C8B-B14F-4D97-AF65-F5344CB8AC3E}">
        <p14:creationId xmlns:p14="http://schemas.microsoft.com/office/powerpoint/2010/main" val="3437787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4A338547-6956-47A8-BFD2-13093371A2C1}"/>
              </a:ext>
            </a:extLst>
          </p:cNvPr>
          <p:cNvSpPr txBox="1">
            <a:spLocks noChangeArrowheads="1"/>
          </p:cNvSpPr>
          <p:nvPr/>
        </p:nvSpPr>
        <p:spPr>
          <a:xfrm>
            <a:off x="1475498" y="1778156"/>
            <a:ext cx="8838826"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onotype Sorts" pitchFamily="2" charset="2"/>
              <a:buNone/>
              <a:defRPr/>
            </a:pPr>
            <a:r>
              <a:rPr lang="en-US" u="sng" dirty="0">
                <a:latin typeface="Arial" panose="020B0604020202020204" pitchFamily="34" charset="0"/>
                <a:cs typeface="Arial" panose="020B0604020202020204" pitchFamily="34" charset="0"/>
              </a:rPr>
              <a:t>Faulty installation and/or poor maintenance:</a:t>
            </a:r>
          </a:p>
          <a:p>
            <a:pPr>
              <a:buFont typeface="Monotype Sorts" pitchFamily="2" charset="2"/>
              <a:buNone/>
              <a:defRPr/>
            </a:pPr>
            <a:endParaRPr lang="en-US" u="sng" dirty="0">
              <a:latin typeface="Arial" panose="020B0604020202020204" pitchFamily="34" charset="0"/>
              <a:cs typeface="Arial" panose="020B0604020202020204" pitchFamily="34" charset="0"/>
            </a:endParaRPr>
          </a:p>
          <a:p>
            <a:pPr>
              <a:lnSpc>
                <a:spcPct val="120000"/>
              </a:lnSpc>
              <a:defRPr/>
            </a:pPr>
            <a:r>
              <a:rPr lang="en-US" dirty="0">
                <a:latin typeface="Arial" panose="020B0604020202020204" pitchFamily="34" charset="0"/>
                <a:cs typeface="Arial" panose="020B0604020202020204" pitchFamily="34" charset="0"/>
              </a:rPr>
              <a:t>This is the </a:t>
            </a:r>
            <a:r>
              <a:rPr lang="en-US" u="sng" dirty="0">
                <a:latin typeface="Arial" panose="020B0604020202020204" pitchFamily="34" charset="0"/>
                <a:cs typeface="Arial" panose="020B0604020202020204" pitchFamily="34" charset="0"/>
              </a:rPr>
              <a:t>MOST COMMON REASON </a:t>
            </a:r>
            <a:r>
              <a:rPr lang="en-US" dirty="0">
                <a:latin typeface="Arial" panose="020B0604020202020204" pitchFamily="34" charset="0"/>
                <a:cs typeface="Arial" panose="020B0604020202020204" pitchFamily="34" charset="0"/>
              </a:rPr>
              <a:t>in Florida.</a:t>
            </a:r>
          </a:p>
          <a:p>
            <a:pPr>
              <a:lnSpc>
                <a:spcPct val="120000"/>
              </a:lnSpc>
              <a:defRPr/>
            </a:pPr>
            <a:endParaRPr lang="en-US" dirty="0">
              <a:latin typeface="Arial" panose="020B0604020202020204" pitchFamily="34" charset="0"/>
              <a:cs typeface="Arial" panose="020B0604020202020204" pitchFamily="34" charset="0"/>
            </a:endParaRPr>
          </a:p>
          <a:p>
            <a:pPr>
              <a:lnSpc>
                <a:spcPct val="120000"/>
              </a:lnSpc>
              <a:defRPr/>
            </a:pPr>
            <a:r>
              <a:rPr lang="en-US" dirty="0">
                <a:latin typeface="Arial" panose="020B0604020202020204" pitchFamily="34" charset="0"/>
                <a:cs typeface="Arial" panose="020B0604020202020204" pitchFamily="34" charset="0"/>
              </a:rPr>
              <a:t>This is the reason why </a:t>
            </a:r>
            <a:r>
              <a:rPr lang="en-US" u="sng" dirty="0">
                <a:latin typeface="Arial" panose="020B0604020202020204" pitchFamily="34" charset="0"/>
                <a:cs typeface="Arial" panose="020B0604020202020204" pitchFamily="34" charset="0"/>
              </a:rPr>
              <a:t>YOU ARE HERE.</a:t>
            </a:r>
          </a:p>
        </p:txBody>
      </p:sp>
      <p:graphicFrame>
        <p:nvGraphicFramePr>
          <p:cNvPr id="12" name="Object 5">
            <a:extLst>
              <a:ext uri="{FF2B5EF4-FFF2-40B4-BE49-F238E27FC236}">
                <a16:creationId xmlns:a16="http://schemas.microsoft.com/office/drawing/2014/main" id="{386262CF-C3DB-4651-9A09-2DF146743CFA}"/>
              </a:ext>
            </a:extLst>
          </p:cNvPr>
          <p:cNvGraphicFramePr>
            <a:graphicFrameLocks noChangeAspect="1"/>
          </p:cNvGraphicFramePr>
          <p:nvPr>
            <p:extLst>
              <p:ext uri="{D42A27DB-BD31-4B8C-83A1-F6EECF244321}">
                <p14:modId xmlns:p14="http://schemas.microsoft.com/office/powerpoint/2010/main" val="898491012"/>
              </p:ext>
            </p:extLst>
          </p:nvPr>
        </p:nvGraphicFramePr>
        <p:xfrm>
          <a:off x="8712200" y="3991923"/>
          <a:ext cx="2517078" cy="2856552"/>
        </p:xfrm>
        <a:graphic>
          <a:graphicData uri="http://schemas.openxmlformats.org/presentationml/2006/ole">
            <mc:AlternateContent xmlns:mc="http://schemas.openxmlformats.org/markup-compatibility/2006">
              <mc:Choice xmlns:v="urn:schemas-microsoft-com:vml" Requires="v">
                <p:oleObj name="Clip" r:id="rId2" imgW="4054475" imgH="3771900" progId="MS_ClipArt_Gallery.2">
                  <p:embed/>
                </p:oleObj>
              </mc:Choice>
              <mc:Fallback>
                <p:oleObj name="Clip" r:id="rId2" imgW="4054475" imgH="3771900" progId="MS_ClipArt_Gallery.2">
                  <p:embed/>
                  <p:pic>
                    <p:nvPicPr>
                      <p:cNvPr id="13317"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2200" y="3991923"/>
                        <a:ext cx="2517078" cy="2856552"/>
                      </a:xfrm>
                      <a:prstGeom prst="rect">
                        <a:avLst/>
                      </a:prstGeom>
                      <a:noFill/>
                      <a:ln>
                        <a:noFill/>
                      </a:ln>
                      <a:effectLst/>
                    </p:spPr>
                  </p:pic>
                </p:oleObj>
              </mc:Fallback>
            </mc:AlternateContent>
          </a:graphicData>
        </a:graphic>
      </p:graphicFrame>
      <p:sp>
        <p:nvSpPr>
          <p:cNvPr id="10" name="TextBox 9">
            <a:extLst>
              <a:ext uri="{FF2B5EF4-FFF2-40B4-BE49-F238E27FC236}">
                <a16:creationId xmlns:a16="http://schemas.microsoft.com/office/drawing/2014/main" id="{0DAA5DD0-B64D-43DD-BDED-68E7DD4CBC16}"/>
              </a:ext>
            </a:extLst>
          </p:cNvPr>
          <p:cNvSpPr txBox="1"/>
          <p:nvPr/>
        </p:nvSpPr>
        <p:spPr>
          <a:xfrm>
            <a:off x="1877677" y="260190"/>
            <a:ext cx="8436647"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9.3.7 Causes of Noncompliance</a:t>
            </a:r>
          </a:p>
        </p:txBody>
      </p:sp>
    </p:spTree>
    <p:extLst>
      <p:ext uri="{BB962C8B-B14F-4D97-AF65-F5344CB8AC3E}">
        <p14:creationId xmlns:p14="http://schemas.microsoft.com/office/powerpoint/2010/main" val="4006822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1BA69788-01BC-438C-AB38-74F9085694BD}"/>
              </a:ext>
            </a:extLst>
          </p:cNvPr>
          <p:cNvSpPr>
            <a:spLocks noChangeArrowheads="1"/>
          </p:cNvSpPr>
          <p:nvPr/>
        </p:nvSpPr>
        <p:spPr bwMode="auto">
          <a:xfrm>
            <a:off x="1632630" y="5684914"/>
            <a:ext cx="372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3600">
                <a:solidFill>
                  <a:srgbClr val="00FFFF"/>
                </a:solidFill>
                <a:latin typeface="Times New Roman" panose="02020603050405020304" pitchFamily="18" charset="0"/>
              </a:defRPr>
            </a:lvl1pPr>
            <a:lvl2pPr marL="742950" indent="-285750">
              <a:defRPr sz="3600">
                <a:solidFill>
                  <a:srgbClr val="00FFFF"/>
                </a:solidFill>
                <a:latin typeface="Times New Roman" panose="02020603050405020304" pitchFamily="18" charset="0"/>
              </a:defRPr>
            </a:lvl2pPr>
            <a:lvl3pPr marL="1143000" indent="-228600">
              <a:defRPr sz="3600">
                <a:solidFill>
                  <a:srgbClr val="00FFFF"/>
                </a:solidFill>
                <a:latin typeface="Times New Roman" panose="02020603050405020304" pitchFamily="18" charset="0"/>
              </a:defRPr>
            </a:lvl3pPr>
            <a:lvl4pPr marL="1600200" indent="-228600">
              <a:defRPr sz="3600">
                <a:solidFill>
                  <a:srgbClr val="00FFFF"/>
                </a:solidFill>
                <a:latin typeface="Times New Roman" panose="02020603050405020304" pitchFamily="18" charset="0"/>
              </a:defRPr>
            </a:lvl4pPr>
            <a:lvl5pPr marL="2057400" indent="-228600">
              <a:defRPr sz="3600">
                <a:solidFill>
                  <a:srgbClr val="00FFFF"/>
                </a:solidFill>
                <a:latin typeface="Times New Roman" panose="02020603050405020304" pitchFamily="18" charset="0"/>
              </a:defRPr>
            </a:lvl5pPr>
            <a:lvl6pPr marL="2514600" indent="-228600" eaLnBrk="0" fontAlgn="base" hangingPunct="0">
              <a:spcBef>
                <a:spcPct val="0"/>
              </a:spcBef>
              <a:spcAft>
                <a:spcPct val="0"/>
              </a:spcAft>
              <a:defRPr sz="3600">
                <a:solidFill>
                  <a:srgbClr val="00FFFF"/>
                </a:solidFill>
                <a:latin typeface="Times New Roman" panose="02020603050405020304" pitchFamily="18" charset="0"/>
              </a:defRPr>
            </a:lvl6pPr>
            <a:lvl7pPr marL="2971800" indent="-228600" eaLnBrk="0" fontAlgn="base" hangingPunct="0">
              <a:spcBef>
                <a:spcPct val="0"/>
              </a:spcBef>
              <a:spcAft>
                <a:spcPct val="0"/>
              </a:spcAft>
              <a:defRPr sz="3600">
                <a:solidFill>
                  <a:srgbClr val="00FFFF"/>
                </a:solidFill>
                <a:latin typeface="Times New Roman" panose="02020603050405020304" pitchFamily="18" charset="0"/>
              </a:defRPr>
            </a:lvl7pPr>
            <a:lvl8pPr marL="3429000" indent="-228600" eaLnBrk="0" fontAlgn="base" hangingPunct="0">
              <a:spcBef>
                <a:spcPct val="0"/>
              </a:spcBef>
              <a:spcAft>
                <a:spcPct val="0"/>
              </a:spcAft>
              <a:defRPr sz="3600">
                <a:solidFill>
                  <a:srgbClr val="00FFFF"/>
                </a:solidFill>
                <a:latin typeface="Times New Roman" panose="02020603050405020304" pitchFamily="18" charset="0"/>
              </a:defRPr>
            </a:lvl8pPr>
            <a:lvl9pPr marL="3886200" indent="-228600" eaLnBrk="0" fontAlgn="base" hangingPunct="0">
              <a:spcBef>
                <a:spcPct val="0"/>
              </a:spcBef>
              <a:spcAft>
                <a:spcPct val="0"/>
              </a:spcAft>
              <a:defRPr sz="3600">
                <a:solidFill>
                  <a:srgbClr val="00FFFF"/>
                </a:solidFill>
                <a:latin typeface="Times New Roman" panose="02020603050405020304" pitchFamily="18" charset="0"/>
              </a:defRPr>
            </a:lvl9pPr>
          </a:lstStyle>
          <a:p>
            <a:pPr algn="ctr"/>
            <a:r>
              <a:rPr lang="en-US" altLang="en-US" sz="2400" b="1" dirty="0">
                <a:solidFill>
                  <a:schemeClr val="tx1"/>
                </a:solidFill>
                <a:latin typeface="Arial" panose="020B0604020202020204" pitchFamily="34" charset="0"/>
                <a:cs typeface="Arial" panose="020B0604020202020204" pitchFamily="34" charset="0"/>
              </a:rPr>
              <a:t>and/or poor maintenance</a:t>
            </a:r>
          </a:p>
        </p:txBody>
      </p:sp>
      <p:pic>
        <p:nvPicPr>
          <p:cNvPr id="8" name="Picture 5" descr="air fence11">
            <a:extLst>
              <a:ext uri="{FF2B5EF4-FFF2-40B4-BE49-F238E27FC236}">
                <a16:creationId xmlns:a16="http://schemas.microsoft.com/office/drawing/2014/main" id="{6AAC844F-ADD3-41EF-A115-6B705AB4BFB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1973" y="1342130"/>
            <a:ext cx="5690127" cy="4267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PIC000032">
            <a:extLst>
              <a:ext uri="{FF2B5EF4-FFF2-40B4-BE49-F238E27FC236}">
                <a16:creationId xmlns:a16="http://schemas.microsoft.com/office/drawing/2014/main" id="{7E6ACD67-7D48-4AAD-826C-44F2C170E5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054300"/>
            <a:ext cx="5118099" cy="3838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6">
            <a:extLst>
              <a:ext uri="{FF2B5EF4-FFF2-40B4-BE49-F238E27FC236}">
                <a16:creationId xmlns:a16="http://schemas.microsoft.com/office/drawing/2014/main" id="{72795E54-3477-4824-9929-57FE9D53540C}"/>
              </a:ext>
            </a:extLst>
          </p:cNvPr>
          <p:cNvSpPr>
            <a:spLocks noChangeArrowheads="1"/>
          </p:cNvSpPr>
          <p:nvPr/>
        </p:nvSpPr>
        <p:spPr bwMode="auto">
          <a:xfrm>
            <a:off x="7326551" y="1866405"/>
            <a:ext cx="26901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3600">
                <a:solidFill>
                  <a:srgbClr val="00FFFF"/>
                </a:solidFill>
                <a:latin typeface="Times New Roman" panose="02020603050405020304" pitchFamily="18" charset="0"/>
              </a:defRPr>
            </a:lvl1pPr>
            <a:lvl2pPr marL="742950" indent="-285750">
              <a:defRPr sz="3600">
                <a:solidFill>
                  <a:srgbClr val="00FFFF"/>
                </a:solidFill>
                <a:latin typeface="Times New Roman" panose="02020603050405020304" pitchFamily="18" charset="0"/>
              </a:defRPr>
            </a:lvl2pPr>
            <a:lvl3pPr marL="1143000" indent="-228600">
              <a:defRPr sz="3600">
                <a:solidFill>
                  <a:srgbClr val="00FFFF"/>
                </a:solidFill>
                <a:latin typeface="Times New Roman" panose="02020603050405020304" pitchFamily="18" charset="0"/>
              </a:defRPr>
            </a:lvl3pPr>
            <a:lvl4pPr marL="1600200" indent="-228600">
              <a:defRPr sz="3600">
                <a:solidFill>
                  <a:srgbClr val="00FFFF"/>
                </a:solidFill>
                <a:latin typeface="Times New Roman" panose="02020603050405020304" pitchFamily="18" charset="0"/>
              </a:defRPr>
            </a:lvl4pPr>
            <a:lvl5pPr marL="2057400" indent="-228600">
              <a:defRPr sz="3600">
                <a:solidFill>
                  <a:srgbClr val="00FFFF"/>
                </a:solidFill>
                <a:latin typeface="Times New Roman" panose="02020603050405020304" pitchFamily="18" charset="0"/>
              </a:defRPr>
            </a:lvl5pPr>
            <a:lvl6pPr marL="2514600" indent="-228600" eaLnBrk="0" fontAlgn="base" hangingPunct="0">
              <a:spcBef>
                <a:spcPct val="0"/>
              </a:spcBef>
              <a:spcAft>
                <a:spcPct val="0"/>
              </a:spcAft>
              <a:defRPr sz="3600">
                <a:solidFill>
                  <a:srgbClr val="00FFFF"/>
                </a:solidFill>
                <a:latin typeface="Times New Roman" panose="02020603050405020304" pitchFamily="18" charset="0"/>
              </a:defRPr>
            </a:lvl6pPr>
            <a:lvl7pPr marL="2971800" indent="-228600" eaLnBrk="0" fontAlgn="base" hangingPunct="0">
              <a:spcBef>
                <a:spcPct val="0"/>
              </a:spcBef>
              <a:spcAft>
                <a:spcPct val="0"/>
              </a:spcAft>
              <a:defRPr sz="3600">
                <a:solidFill>
                  <a:srgbClr val="00FFFF"/>
                </a:solidFill>
                <a:latin typeface="Times New Roman" panose="02020603050405020304" pitchFamily="18" charset="0"/>
              </a:defRPr>
            </a:lvl7pPr>
            <a:lvl8pPr marL="3429000" indent="-228600" eaLnBrk="0" fontAlgn="base" hangingPunct="0">
              <a:spcBef>
                <a:spcPct val="0"/>
              </a:spcBef>
              <a:spcAft>
                <a:spcPct val="0"/>
              </a:spcAft>
              <a:defRPr sz="3600">
                <a:solidFill>
                  <a:srgbClr val="00FFFF"/>
                </a:solidFill>
                <a:latin typeface="Times New Roman" panose="02020603050405020304" pitchFamily="18" charset="0"/>
              </a:defRPr>
            </a:lvl8pPr>
            <a:lvl9pPr marL="3886200" indent="-228600" eaLnBrk="0" fontAlgn="base" hangingPunct="0">
              <a:spcBef>
                <a:spcPct val="0"/>
              </a:spcBef>
              <a:spcAft>
                <a:spcPct val="0"/>
              </a:spcAft>
              <a:defRPr sz="3600">
                <a:solidFill>
                  <a:srgbClr val="00FFFF"/>
                </a:solidFill>
                <a:latin typeface="Times New Roman" panose="02020603050405020304" pitchFamily="18" charset="0"/>
              </a:defRPr>
            </a:lvl9pPr>
          </a:lstStyle>
          <a:p>
            <a:pPr algn="ctr"/>
            <a:r>
              <a:rPr lang="en-US" altLang="en-US" sz="2400" b="1" dirty="0">
                <a:solidFill>
                  <a:schemeClr val="tx1"/>
                </a:solidFill>
                <a:latin typeface="Arial" panose="020B0604020202020204" pitchFamily="34" charset="0"/>
                <a:cs typeface="Arial" panose="020B0604020202020204" pitchFamily="34" charset="0"/>
              </a:rPr>
              <a:t>Faulty installation </a:t>
            </a:r>
          </a:p>
        </p:txBody>
      </p:sp>
      <p:sp>
        <p:nvSpPr>
          <p:cNvPr id="4" name="Arrow: Down 3">
            <a:extLst>
              <a:ext uri="{FF2B5EF4-FFF2-40B4-BE49-F238E27FC236}">
                <a16:creationId xmlns:a16="http://schemas.microsoft.com/office/drawing/2014/main" id="{8EB0D417-BDE0-4EB4-A667-B47ECE5D95CF}"/>
              </a:ext>
            </a:extLst>
          </p:cNvPr>
          <p:cNvSpPr/>
          <p:nvPr/>
        </p:nvSpPr>
        <p:spPr>
          <a:xfrm rot="2158168">
            <a:off x="3709347" y="2569356"/>
            <a:ext cx="307651" cy="1468676"/>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endParaRPr>
          </a:p>
        </p:txBody>
      </p:sp>
      <p:sp>
        <p:nvSpPr>
          <p:cNvPr id="5" name="TextBox 4">
            <a:extLst>
              <a:ext uri="{FF2B5EF4-FFF2-40B4-BE49-F238E27FC236}">
                <a16:creationId xmlns:a16="http://schemas.microsoft.com/office/drawing/2014/main" id="{59B39C9D-B7F3-4418-B2DD-8E839A5FC1CD}"/>
              </a:ext>
            </a:extLst>
          </p:cNvPr>
          <p:cNvSpPr txBox="1"/>
          <p:nvPr/>
        </p:nvSpPr>
        <p:spPr>
          <a:xfrm>
            <a:off x="3925615" y="2235737"/>
            <a:ext cx="1604927" cy="461665"/>
          </a:xfrm>
          <a:prstGeom prst="rect">
            <a:avLst/>
          </a:prstGeom>
          <a:noFill/>
        </p:spPr>
        <p:txBody>
          <a:bodyPr wrap="none" rtlCol="0">
            <a:spAutoFit/>
          </a:bodyPr>
          <a:lstStyle/>
          <a:p>
            <a:r>
              <a:rPr lang="en-US" sz="2400" dirty="0">
                <a:solidFill>
                  <a:srgbClr val="FF0000"/>
                </a:solidFill>
                <a:effectLst>
                  <a:outerShdw blurRad="38100" dist="38100" dir="2700000" algn="tl">
                    <a:srgbClr val="000000">
                      <a:alpha val="43137"/>
                    </a:srgbClr>
                  </a:outerShdw>
                </a:effectLst>
                <a:latin typeface="Arial" panose="020B0604020202020204" pitchFamily="34" charset="0"/>
              </a:rPr>
              <a:t>“Air fence”</a:t>
            </a:r>
          </a:p>
        </p:txBody>
      </p:sp>
      <p:sp>
        <p:nvSpPr>
          <p:cNvPr id="15" name="Arrow: Down 14">
            <a:extLst>
              <a:ext uri="{FF2B5EF4-FFF2-40B4-BE49-F238E27FC236}">
                <a16:creationId xmlns:a16="http://schemas.microsoft.com/office/drawing/2014/main" id="{11888AC2-5090-496B-81C0-0A36FBB79316}"/>
              </a:ext>
            </a:extLst>
          </p:cNvPr>
          <p:cNvSpPr/>
          <p:nvPr/>
        </p:nvSpPr>
        <p:spPr>
          <a:xfrm rot="20126612">
            <a:off x="8527153" y="4284951"/>
            <a:ext cx="307651" cy="121626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endParaRPr>
          </a:p>
        </p:txBody>
      </p:sp>
      <p:sp>
        <p:nvSpPr>
          <p:cNvPr id="6" name="TextBox 5">
            <a:extLst>
              <a:ext uri="{FF2B5EF4-FFF2-40B4-BE49-F238E27FC236}">
                <a16:creationId xmlns:a16="http://schemas.microsoft.com/office/drawing/2014/main" id="{7BE1289B-B25A-4252-99F6-032485220959}"/>
              </a:ext>
            </a:extLst>
          </p:cNvPr>
          <p:cNvSpPr txBox="1"/>
          <p:nvPr/>
        </p:nvSpPr>
        <p:spPr>
          <a:xfrm>
            <a:off x="6121928" y="3803700"/>
            <a:ext cx="5118099" cy="369332"/>
          </a:xfrm>
          <a:prstGeom prst="rect">
            <a:avLst/>
          </a:prstGeom>
          <a:noFill/>
        </p:spPr>
        <p:txBody>
          <a:bodyPr wrap="square" rtlCol="0">
            <a:spAutoFit/>
          </a:bodyPr>
          <a:lstStyle/>
          <a:p>
            <a:r>
              <a:rPr lang="en-US" dirty="0">
                <a:solidFill>
                  <a:srgbClr val="FF0000"/>
                </a:solidFill>
                <a:effectLst>
                  <a:outerShdw blurRad="38100" dist="38100" dir="2700000" algn="tl">
                    <a:srgbClr val="000000">
                      <a:alpha val="43137"/>
                    </a:srgbClr>
                  </a:outerShdw>
                </a:effectLst>
                <a:latin typeface="Arial" panose="020B0604020202020204" pitchFamily="34" charset="0"/>
              </a:rPr>
              <a:t>Don’t just add another row after first is covered!</a:t>
            </a:r>
          </a:p>
        </p:txBody>
      </p:sp>
      <p:sp>
        <p:nvSpPr>
          <p:cNvPr id="16" name="TextBox 15">
            <a:extLst>
              <a:ext uri="{FF2B5EF4-FFF2-40B4-BE49-F238E27FC236}">
                <a16:creationId xmlns:a16="http://schemas.microsoft.com/office/drawing/2014/main" id="{B49F31C8-A3AE-4DD3-B626-B9858B809CCF}"/>
              </a:ext>
            </a:extLst>
          </p:cNvPr>
          <p:cNvSpPr txBox="1"/>
          <p:nvPr/>
        </p:nvSpPr>
        <p:spPr>
          <a:xfrm>
            <a:off x="1877677" y="260190"/>
            <a:ext cx="8436647"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9.3.7 Causes of Noncompliance</a:t>
            </a:r>
          </a:p>
        </p:txBody>
      </p:sp>
    </p:spTree>
    <p:extLst>
      <p:ext uri="{BB962C8B-B14F-4D97-AF65-F5344CB8AC3E}">
        <p14:creationId xmlns:p14="http://schemas.microsoft.com/office/powerpoint/2010/main" val="1279860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ED7B37-8773-4FD7-8078-9B16EBB8C29A}"/>
              </a:ext>
            </a:extLst>
          </p:cNvPr>
          <p:cNvSpPr/>
          <p:nvPr/>
        </p:nvSpPr>
        <p:spPr>
          <a:xfrm>
            <a:off x="1650380" y="1656271"/>
            <a:ext cx="4692311" cy="4987376"/>
          </a:xfrm>
          <a:prstGeom prst="rect">
            <a:avLst/>
          </a:prstGeom>
          <a:noFill/>
        </p:spPr>
        <p:txBody>
          <a:bodyPr wrap="square">
            <a:spAutoFit/>
          </a:bodyPr>
          <a:lstStyle/>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Conduct</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Compliance</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Handling violations</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Documentation</a:t>
            </a: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C0DC80AB-926E-4B3B-9D6E-796163DA8E88}"/>
              </a:ext>
            </a:extLst>
          </p:cNvPr>
          <p:cNvPicPr>
            <a:picLocks noChangeAspect="1"/>
          </p:cNvPicPr>
          <p:nvPr/>
        </p:nvPicPr>
        <p:blipFill>
          <a:blip r:embed="rId2"/>
          <a:stretch>
            <a:fillRect/>
          </a:stretch>
        </p:blipFill>
        <p:spPr>
          <a:xfrm>
            <a:off x="7081839" y="1656271"/>
            <a:ext cx="3459781" cy="4492552"/>
          </a:xfrm>
          <a:prstGeom prst="rect">
            <a:avLst/>
          </a:prstGeom>
        </p:spPr>
      </p:pic>
      <p:sp>
        <p:nvSpPr>
          <p:cNvPr id="16" name="TextBox 15">
            <a:extLst>
              <a:ext uri="{FF2B5EF4-FFF2-40B4-BE49-F238E27FC236}">
                <a16:creationId xmlns:a16="http://schemas.microsoft.com/office/drawing/2014/main" id="{C579F858-67AE-4B04-B1A9-34921A99D534}"/>
              </a:ext>
            </a:extLst>
          </p:cNvPr>
          <p:cNvSpPr txBox="1"/>
          <p:nvPr/>
        </p:nvSpPr>
        <p:spPr>
          <a:xfrm>
            <a:off x="2613432" y="256789"/>
            <a:ext cx="7458517" cy="769441"/>
          </a:xfrm>
          <a:prstGeom prst="rect">
            <a:avLst/>
          </a:prstGeom>
          <a:noFill/>
        </p:spPr>
        <p:txBody>
          <a:bodyPr wrap="none" rtlCol="0">
            <a:spAutoFit/>
          </a:bodyPr>
          <a:lstStyle/>
          <a:p>
            <a:r>
              <a:rPr lang="en-US" sz="4400" dirty="0">
                <a:solidFill>
                  <a:schemeClr val="bg1"/>
                </a:solidFill>
                <a:latin typeface="Arial" panose="020B0604020202020204" pitchFamily="34" charset="0"/>
              </a:rPr>
              <a:t>9.2 The Role of the Inspector</a:t>
            </a:r>
          </a:p>
        </p:txBody>
      </p:sp>
    </p:spTree>
    <p:extLst>
      <p:ext uri="{BB962C8B-B14F-4D97-AF65-F5344CB8AC3E}">
        <p14:creationId xmlns:p14="http://schemas.microsoft.com/office/powerpoint/2010/main" val="36773074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79440F95-B814-4395-BEEB-BB1701BCD572}"/>
              </a:ext>
            </a:extLst>
          </p:cNvPr>
          <p:cNvSpPr txBox="1">
            <a:spLocks noChangeArrowheads="1"/>
          </p:cNvSpPr>
          <p:nvPr/>
        </p:nvSpPr>
        <p:spPr>
          <a:xfrm>
            <a:off x="1334719" y="1492410"/>
            <a:ext cx="9522562" cy="5105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latin typeface="Arial" panose="020B0604020202020204" pitchFamily="34" charset="0"/>
                <a:cs typeface="Arial" panose="020B0604020202020204" pitchFamily="34" charset="0"/>
              </a:rPr>
              <a:t>Document all findings: </a:t>
            </a:r>
          </a:p>
          <a:p>
            <a:pPr lvl="1">
              <a:defRPr/>
            </a:pPr>
            <a:r>
              <a:rPr lang="en-US" sz="2800" dirty="0">
                <a:latin typeface="Arial" panose="020B0604020202020204" pitchFamily="34" charset="0"/>
                <a:cs typeface="Arial" panose="020B0604020202020204" pitchFamily="34" charset="0"/>
              </a:rPr>
              <a:t>Correct form(s)?</a:t>
            </a:r>
          </a:p>
          <a:p>
            <a:pPr lvl="1">
              <a:defRPr/>
            </a:pPr>
            <a:r>
              <a:rPr lang="en-US" sz="2800" dirty="0">
                <a:latin typeface="Arial" panose="020B0604020202020204" pitchFamily="34" charset="0"/>
                <a:cs typeface="Arial" panose="020B0604020202020204" pitchFamily="34" charset="0"/>
              </a:rPr>
              <a:t>BMPs maintained? </a:t>
            </a:r>
          </a:p>
          <a:p>
            <a:pPr lvl="1">
              <a:defRPr/>
            </a:pPr>
            <a:r>
              <a:rPr lang="en-US" sz="2800" dirty="0">
                <a:latin typeface="Arial" panose="020B0604020202020204" pitchFamily="34" charset="0"/>
                <a:cs typeface="Arial" panose="020B0604020202020204" pitchFamily="34" charset="0"/>
              </a:rPr>
              <a:t>Ready for next storm? </a:t>
            </a:r>
          </a:p>
          <a:p>
            <a:pPr>
              <a:defRPr/>
            </a:pPr>
            <a:r>
              <a:rPr lang="en-US" dirty="0">
                <a:latin typeface="Arial" panose="020B0604020202020204" pitchFamily="34" charset="0"/>
                <a:cs typeface="Arial" panose="020B0604020202020204" pitchFamily="34" charset="0"/>
              </a:rPr>
              <a:t>Subcontractors informed/complying? </a:t>
            </a:r>
          </a:p>
          <a:p>
            <a:pPr>
              <a:defRPr/>
            </a:pPr>
            <a:r>
              <a:rPr lang="en-US" dirty="0">
                <a:latin typeface="Arial" panose="020B0604020202020204" pitchFamily="34" charset="0"/>
                <a:cs typeface="Arial" panose="020B0604020202020204" pitchFamily="34" charset="0"/>
              </a:rPr>
              <a:t>Schedule compliance.</a:t>
            </a:r>
          </a:p>
          <a:p>
            <a:pPr>
              <a:defRPr/>
            </a:pPr>
            <a:r>
              <a:rPr lang="en-US" dirty="0">
                <a:latin typeface="Arial" panose="020B0604020202020204" pitchFamily="34" charset="0"/>
                <a:cs typeface="Arial" panose="020B0604020202020204" pitchFamily="34" charset="0"/>
              </a:rPr>
              <a:t>Notes/comments</a:t>
            </a:r>
          </a:p>
          <a:p>
            <a:pPr>
              <a:defRPr/>
            </a:pPr>
            <a:r>
              <a:rPr lang="en-US" dirty="0">
                <a:latin typeface="Arial" panose="020B0604020202020204" pitchFamily="34" charset="0"/>
                <a:cs typeface="Arial" panose="020B0604020202020204" pitchFamily="34" charset="0"/>
              </a:rPr>
              <a:t>Date and type of inspection </a:t>
            </a:r>
          </a:p>
          <a:p>
            <a:pPr>
              <a:defRPr/>
            </a:pPr>
            <a:r>
              <a:rPr lang="en-US" dirty="0">
                <a:latin typeface="Arial" panose="020B0604020202020204" pitchFamily="34" charset="0"/>
                <a:cs typeface="Arial" panose="020B0604020202020204" pitchFamily="34" charset="0"/>
              </a:rPr>
              <a:t>Fill out report on site, report to contractor - ok or not</a:t>
            </a:r>
          </a:p>
          <a:p>
            <a:pPr>
              <a:defRPr/>
            </a:pPr>
            <a:r>
              <a:rPr lang="en-US" dirty="0">
                <a:latin typeface="Arial" panose="020B0604020202020204" pitchFamily="34" charset="0"/>
                <a:cs typeface="Arial" panose="020B0604020202020204" pitchFamily="34" charset="0"/>
              </a:rPr>
              <a:t>Finalize report and digitize back at office – if needed </a:t>
            </a:r>
          </a:p>
        </p:txBody>
      </p:sp>
      <p:graphicFrame>
        <p:nvGraphicFramePr>
          <p:cNvPr id="6" name="Object 6">
            <a:extLst>
              <a:ext uri="{FF2B5EF4-FFF2-40B4-BE49-F238E27FC236}">
                <a16:creationId xmlns:a16="http://schemas.microsoft.com/office/drawing/2014/main" id="{A7C3CD83-4A1A-4D55-8DF6-9A3635313627}"/>
              </a:ext>
            </a:extLst>
          </p:cNvPr>
          <p:cNvGraphicFramePr>
            <a:graphicFrameLocks noChangeAspect="1"/>
          </p:cNvGraphicFramePr>
          <p:nvPr>
            <p:extLst>
              <p:ext uri="{D42A27DB-BD31-4B8C-83A1-F6EECF244321}">
                <p14:modId xmlns:p14="http://schemas.microsoft.com/office/powerpoint/2010/main" val="270792301"/>
              </p:ext>
            </p:extLst>
          </p:nvPr>
        </p:nvGraphicFramePr>
        <p:xfrm>
          <a:off x="8458200" y="1447800"/>
          <a:ext cx="3005254" cy="3028898"/>
        </p:xfrm>
        <a:graphic>
          <a:graphicData uri="http://schemas.openxmlformats.org/presentationml/2006/ole">
            <mc:AlternateContent xmlns:mc="http://schemas.openxmlformats.org/markup-compatibility/2006">
              <mc:Choice xmlns:v="urn:schemas-microsoft-com:vml" Requires="v">
                <p:oleObj name="Clip" r:id="rId2" imgW="1860804" imgH="1876349" progId="MS_ClipArt_Gallery.2">
                  <p:embed/>
                </p:oleObj>
              </mc:Choice>
              <mc:Fallback>
                <p:oleObj name="Clip" r:id="rId2" imgW="1860804" imgH="1876349" progId="MS_ClipArt_Gallery.2">
                  <p:embed/>
                  <p:pic>
                    <p:nvPicPr>
                      <p:cNvPr id="20482"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1447800"/>
                        <a:ext cx="3005254" cy="3028898"/>
                      </a:xfrm>
                      <a:prstGeom prst="rect">
                        <a:avLst/>
                      </a:prstGeom>
                      <a:noFill/>
                      <a:ln>
                        <a:noFill/>
                      </a:ln>
                      <a:effectLst/>
                    </p:spPr>
                  </p:pic>
                </p:oleObj>
              </mc:Fallback>
            </mc:AlternateContent>
          </a:graphicData>
        </a:graphic>
      </p:graphicFrame>
      <p:sp>
        <p:nvSpPr>
          <p:cNvPr id="8" name="TextBox 7">
            <a:extLst>
              <a:ext uri="{FF2B5EF4-FFF2-40B4-BE49-F238E27FC236}">
                <a16:creationId xmlns:a16="http://schemas.microsoft.com/office/drawing/2014/main" id="{FFAB3E63-04EA-4D26-8FD6-B7B7E6468BF9}"/>
              </a:ext>
            </a:extLst>
          </p:cNvPr>
          <p:cNvSpPr txBox="1"/>
          <p:nvPr/>
        </p:nvSpPr>
        <p:spPr>
          <a:xfrm>
            <a:off x="2373629" y="260190"/>
            <a:ext cx="7444743"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a:t>
            </a:r>
          </a:p>
        </p:txBody>
      </p:sp>
    </p:spTree>
    <p:extLst>
      <p:ext uri="{BB962C8B-B14F-4D97-AF65-F5344CB8AC3E}">
        <p14:creationId xmlns:p14="http://schemas.microsoft.com/office/powerpoint/2010/main" val="33590943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PA140005">
            <a:extLst>
              <a:ext uri="{FF2B5EF4-FFF2-40B4-BE49-F238E27FC236}">
                <a16:creationId xmlns:a16="http://schemas.microsoft.com/office/drawing/2014/main" id="{0908375B-50D3-4CEC-AC1A-CCE99F429F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7485" y="1731240"/>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PA140013">
            <a:extLst>
              <a:ext uri="{FF2B5EF4-FFF2-40B4-BE49-F238E27FC236}">
                <a16:creationId xmlns:a16="http://schemas.microsoft.com/office/drawing/2014/main" id="{6DE69AC9-2F7E-444E-9F10-BF1A5754E5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891" y="4574945"/>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PA140012">
            <a:extLst>
              <a:ext uri="{FF2B5EF4-FFF2-40B4-BE49-F238E27FC236}">
                <a16:creationId xmlns:a16="http://schemas.microsoft.com/office/drawing/2014/main" id="{BBEDA124-0516-41F8-9270-C15F3AE917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1333" y="4629150"/>
            <a:ext cx="29718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Box 14">
            <a:extLst>
              <a:ext uri="{FF2B5EF4-FFF2-40B4-BE49-F238E27FC236}">
                <a16:creationId xmlns:a16="http://schemas.microsoft.com/office/drawing/2014/main" id="{90D7FA97-EE67-4D1F-BF4D-A1DCB35F7AEA}"/>
              </a:ext>
            </a:extLst>
          </p:cNvPr>
          <p:cNvSpPr txBox="1">
            <a:spLocks noChangeArrowheads="1"/>
          </p:cNvSpPr>
          <p:nvPr/>
        </p:nvSpPr>
        <p:spPr bwMode="auto">
          <a:xfrm>
            <a:off x="2103471" y="4960403"/>
            <a:ext cx="457200" cy="461665"/>
          </a:xfrm>
          <a:prstGeom prst="rect">
            <a:avLst/>
          </a:prstGeom>
          <a:noFill/>
          <a:ln w="12700">
            <a:noFill/>
            <a:miter lim="800000"/>
            <a:headEnd/>
            <a:tailEnd/>
          </a:ln>
          <a:effectLst/>
        </p:spPr>
        <p:txBody>
          <a:bodyPr>
            <a:spAutoFit/>
          </a:bodyPr>
          <a:lstStyle/>
          <a:p>
            <a:pPr>
              <a:spcBef>
                <a:spcPct val="50000"/>
              </a:spcBef>
              <a:defRPr/>
            </a:pPr>
            <a:r>
              <a:rPr lang="en-US" sz="2400"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2</a:t>
            </a:r>
          </a:p>
        </p:txBody>
      </p:sp>
      <p:sp>
        <p:nvSpPr>
          <p:cNvPr id="22" name="Text Box 15">
            <a:extLst>
              <a:ext uri="{FF2B5EF4-FFF2-40B4-BE49-F238E27FC236}">
                <a16:creationId xmlns:a16="http://schemas.microsoft.com/office/drawing/2014/main" id="{2CFA1137-DE29-4A5F-B693-F2DC6431DEF3}"/>
              </a:ext>
            </a:extLst>
          </p:cNvPr>
          <p:cNvSpPr txBox="1">
            <a:spLocks noChangeArrowheads="1"/>
          </p:cNvSpPr>
          <p:nvPr/>
        </p:nvSpPr>
        <p:spPr bwMode="auto">
          <a:xfrm>
            <a:off x="9385878" y="4904858"/>
            <a:ext cx="457200" cy="461665"/>
          </a:xfrm>
          <a:prstGeom prst="rect">
            <a:avLst/>
          </a:prstGeom>
          <a:noFill/>
          <a:ln w="12700">
            <a:noFill/>
            <a:miter lim="800000"/>
            <a:headEnd/>
            <a:tailEnd/>
          </a:ln>
          <a:effectLst/>
        </p:spPr>
        <p:txBody>
          <a:bodyPr>
            <a:spAutoFit/>
          </a:bodyPr>
          <a:lstStyle/>
          <a:p>
            <a:pPr>
              <a:spcBef>
                <a:spcPct val="50000"/>
              </a:spcBef>
              <a:defRPr/>
            </a:pPr>
            <a:r>
              <a:rPr lang="en-US" sz="2400"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3</a:t>
            </a:r>
          </a:p>
        </p:txBody>
      </p:sp>
      <p:sp>
        <p:nvSpPr>
          <p:cNvPr id="24" name="Arrow: Down 23">
            <a:extLst>
              <a:ext uri="{FF2B5EF4-FFF2-40B4-BE49-F238E27FC236}">
                <a16:creationId xmlns:a16="http://schemas.microsoft.com/office/drawing/2014/main" id="{6E3F16E3-0F76-4F9A-98DB-A429DF29C61B}"/>
              </a:ext>
            </a:extLst>
          </p:cNvPr>
          <p:cNvSpPr/>
          <p:nvPr/>
        </p:nvSpPr>
        <p:spPr>
          <a:xfrm rot="3026413" flipH="1">
            <a:off x="5116597" y="1768848"/>
            <a:ext cx="254713" cy="5789778"/>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5" name="Arrow: Down 24">
            <a:extLst>
              <a:ext uri="{FF2B5EF4-FFF2-40B4-BE49-F238E27FC236}">
                <a16:creationId xmlns:a16="http://schemas.microsoft.com/office/drawing/2014/main" id="{8B0C17FD-7752-41BA-A1C2-232C48BEABBE}"/>
              </a:ext>
            </a:extLst>
          </p:cNvPr>
          <p:cNvSpPr/>
          <p:nvPr/>
        </p:nvSpPr>
        <p:spPr>
          <a:xfrm rot="20302937">
            <a:off x="8560946" y="2760592"/>
            <a:ext cx="177826" cy="2513294"/>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TextBox 3">
            <a:extLst>
              <a:ext uri="{FF2B5EF4-FFF2-40B4-BE49-F238E27FC236}">
                <a16:creationId xmlns:a16="http://schemas.microsoft.com/office/drawing/2014/main" id="{833DE4C2-1959-48CD-84D5-36F8684FE471}"/>
              </a:ext>
            </a:extLst>
          </p:cNvPr>
          <p:cNvSpPr txBox="1"/>
          <p:nvPr/>
        </p:nvSpPr>
        <p:spPr>
          <a:xfrm>
            <a:off x="2997485" y="1720594"/>
            <a:ext cx="6095999" cy="523220"/>
          </a:xfrm>
          <a:prstGeom prst="rect">
            <a:avLst/>
          </a:prstGeom>
          <a:solidFill>
            <a:srgbClr val="000000">
              <a:alpha val="40000"/>
            </a:srgbClr>
          </a:solidFill>
        </p:spPr>
        <p:txBody>
          <a:bodyPr wrap="square" rtlCol="0">
            <a:spAutoFit/>
          </a:bodyPr>
          <a:lstStyle/>
          <a:p>
            <a:pPr algn="ctr"/>
            <a:r>
              <a:rPr lang="en-US" sz="2800" dirty="0">
                <a:solidFill>
                  <a:schemeClr val="bg1"/>
                </a:solidFill>
                <a:latin typeface="Arial" panose="020B0604020202020204" pitchFamily="34" charset="0"/>
              </a:rPr>
              <a:t>Inspect from low to high</a:t>
            </a:r>
          </a:p>
        </p:txBody>
      </p:sp>
      <p:pic>
        <p:nvPicPr>
          <p:cNvPr id="12" name="Picture 3" descr="PA140006">
            <a:extLst>
              <a:ext uri="{FF2B5EF4-FFF2-40B4-BE49-F238E27FC236}">
                <a16:creationId xmlns:a16="http://schemas.microsoft.com/office/drawing/2014/main" id="{04659281-91E5-417E-A064-87E8BFC6F9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069" y="1390178"/>
            <a:ext cx="28956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rrow: Down 4">
            <a:extLst>
              <a:ext uri="{FF2B5EF4-FFF2-40B4-BE49-F238E27FC236}">
                <a16:creationId xmlns:a16="http://schemas.microsoft.com/office/drawing/2014/main" id="{52D54C9F-CBD0-498D-96A6-DF81A4A44494}"/>
              </a:ext>
            </a:extLst>
          </p:cNvPr>
          <p:cNvSpPr/>
          <p:nvPr/>
        </p:nvSpPr>
        <p:spPr>
          <a:xfrm rot="5964775">
            <a:off x="5063891" y="504335"/>
            <a:ext cx="240370" cy="4875828"/>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27" name="Picture 7" descr="PA140014">
            <a:extLst>
              <a:ext uri="{FF2B5EF4-FFF2-40B4-BE49-F238E27FC236}">
                <a16:creationId xmlns:a16="http://schemas.microsoft.com/office/drawing/2014/main" id="{5EFD33D9-F670-40BA-8B31-81A69CC4AE0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62067" y="1597390"/>
            <a:ext cx="2971799" cy="222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16">
            <a:extLst>
              <a:ext uri="{FF2B5EF4-FFF2-40B4-BE49-F238E27FC236}">
                <a16:creationId xmlns:a16="http://schemas.microsoft.com/office/drawing/2014/main" id="{44C9347C-E473-4611-94D8-7C44DCEF7B79}"/>
              </a:ext>
            </a:extLst>
          </p:cNvPr>
          <p:cNvSpPr txBox="1">
            <a:spLocks noChangeArrowheads="1"/>
          </p:cNvSpPr>
          <p:nvPr/>
        </p:nvSpPr>
        <p:spPr bwMode="auto">
          <a:xfrm>
            <a:off x="9361172" y="1687567"/>
            <a:ext cx="457200" cy="461665"/>
          </a:xfrm>
          <a:prstGeom prst="rect">
            <a:avLst/>
          </a:prstGeom>
          <a:noFill/>
          <a:ln w="12700">
            <a:noFill/>
            <a:miter lim="800000"/>
            <a:headEnd/>
            <a:tailEnd/>
          </a:ln>
          <a:effectLst/>
        </p:spPr>
        <p:txBody>
          <a:bodyPr>
            <a:spAutoFit/>
          </a:bodyPr>
          <a:lstStyle/>
          <a:p>
            <a:pPr>
              <a:spcBef>
                <a:spcPct val="50000"/>
              </a:spcBef>
              <a:defRPr/>
            </a:pPr>
            <a:r>
              <a:rPr lang="en-US" sz="2400"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4</a:t>
            </a:r>
          </a:p>
        </p:txBody>
      </p:sp>
      <p:sp>
        <p:nvSpPr>
          <p:cNvPr id="26" name="Arrow: Down 25">
            <a:extLst>
              <a:ext uri="{FF2B5EF4-FFF2-40B4-BE49-F238E27FC236}">
                <a16:creationId xmlns:a16="http://schemas.microsoft.com/office/drawing/2014/main" id="{94974AAC-4871-4906-9AFC-FFA39DA70A96}"/>
              </a:ext>
            </a:extLst>
          </p:cNvPr>
          <p:cNvSpPr/>
          <p:nvPr/>
        </p:nvSpPr>
        <p:spPr>
          <a:xfrm rot="14594366">
            <a:off x="8799985" y="2044448"/>
            <a:ext cx="130625" cy="740640"/>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0" name="Text Box 13">
            <a:extLst>
              <a:ext uri="{FF2B5EF4-FFF2-40B4-BE49-F238E27FC236}">
                <a16:creationId xmlns:a16="http://schemas.microsoft.com/office/drawing/2014/main" id="{816EEEF9-B548-4FFF-A627-04F217CA887B}"/>
              </a:ext>
            </a:extLst>
          </p:cNvPr>
          <p:cNvSpPr txBox="1">
            <a:spLocks noChangeArrowheads="1"/>
          </p:cNvSpPr>
          <p:nvPr/>
        </p:nvSpPr>
        <p:spPr bwMode="auto">
          <a:xfrm>
            <a:off x="2504747" y="1423191"/>
            <a:ext cx="457200" cy="523220"/>
          </a:xfrm>
          <a:prstGeom prst="rect">
            <a:avLst/>
          </a:prstGeom>
          <a:noFill/>
          <a:ln w="12700">
            <a:noFill/>
            <a:miter lim="800000"/>
            <a:headEnd/>
            <a:tailEnd/>
          </a:ln>
          <a:effectLst/>
        </p:spPr>
        <p:txBody>
          <a:bodyPr>
            <a:spAutoFit/>
          </a:bodyPr>
          <a:lstStyle/>
          <a:p>
            <a:pPr>
              <a:spcBef>
                <a:spcPct val="50000"/>
              </a:spcBef>
              <a:defRPr/>
            </a:pPr>
            <a:r>
              <a:rPr lang="en-US" sz="2800"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1</a:t>
            </a:r>
          </a:p>
        </p:txBody>
      </p:sp>
      <p:sp>
        <p:nvSpPr>
          <p:cNvPr id="28" name="TextBox 27">
            <a:extLst>
              <a:ext uri="{FF2B5EF4-FFF2-40B4-BE49-F238E27FC236}">
                <a16:creationId xmlns:a16="http://schemas.microsoft.com/office/drawing/2014/main" id="{10929546-EE0D-40B9-B583-A3E168D4C49E}"/>
              </a:ext>
            </a:extLst>
          </p:cNvPr>
          <p:cNvSpPr txBox="1"/>
          <p:nvPr/>
        </p:nvSpPr>
        <p:spPr>
          <a:xfrm>
            <a:off x="2373629" y="260190"/>
            <a:ext cx="7444743"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a:t>
            </a:r>
          </a:p>
        </p:txBody>
      </p:sp>
    </p:spTree>
    <p:extLst>
      <p:ext uri="{BB962C8B-B14F-4D97-AF65-F5344CB8AC3E}">
        <p14:creationId xmlns:p14="http://schemas.microsoft.com/office/powerpoint/2010/main" val="3128376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4" grpId="0" animBg="1"/>
      <p:bldP spid="25" grpId="0" animBg="1"/>
      <p:bldP spid="5" grpId="0" animBg="1"/>
      <p:bldP spid="23" grpId="0"/>
      <p:bldP spid="26" grpId="0" animBg="1"/>
      <p:bldP spid="2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P6270046">
            <a:extLst>
              <a:ext uri="{FF2B5EF4-FFF2-40B4-BE49-F238E27FC236}">
                <a16:creationId xmlns:a16="http://schemas.microsoft.com/office/drawing/2014/main" id="{E9807ECB-1FF4-4DBC-BB57-002C7FEA8F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4634" y="1232638"/>
            <a:ext cx="4081849" cy="308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Dropinlet protection2">
            <a:extLst>
              <a:ext uri="{FF2B5EF4-FFF2-40B4-BE49-F238E27FC236}">
                <a16:creationId xmlns:a16="http://schemas.microsoft.com/office/drawing/2014/main" id="{A7815349-28B5-4588-91AC-3C104E1376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4018" y="3733800"/>
            <a:ext cx="35814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INLTPIP2">
            <a:extLst>
              <a:ext uri="{FF2B5EF4-FFF2-40B4-BE49-F238E27FC236}">
                <a16:creationId xmlns:a16="http://schemas.microsoft.com/office/drawing/2014/main" id="{2D93C33A-769C-4B5E-9829-2A02A014E4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7" y="1232639"/>
            <a:ext cx="4200526" cy="3208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Sedimentation9">
            <a:extLst>
              <a:ext uri="{FF2B5EF4-FFF2-40B4-BE49-F238E27FC236}">
                <a16:creationId xmlns:a16="http://schemas.microsoft.com/office/drawing/2014/main" id="{4654FEA2-C3AA-4E78-89B1-7D7C76E0C5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0320" y="2749013"/>
            <a:ext cx="2768675" cy="410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9">
            <a:extLst>
              <a:ext uri="{FF2B5EF4-FFF2-40B4-BE49-F238E27FC236}">
                <a16:creationId xmlns:a16="http://schemas.microsoft.com/office/drawing/2014/main" id="{888951BC-4C85-4AB5-95ED-AC688727A658}"/>
              </a:ext>
            </a:extLst>
          </p:cNvPr>
          <p:cNvSpPr txBox="1">
            <a:spLocks noChangeArrowheads="1"/>
          </p:cNvSpPr>
          <p:nvPr/>
        </p:nvSpPr>
        <p:spPr bwMode="auto">
          <a:xfrm>
            <a:off x="3132740" y="2757911"/>
            <a:ext cx="2766255" cy="400110"/>
          </a:xfrm>
          <a:prstGeom prst="rect">
            <a:avLst/>
          </a:prstGeom>
          <a:solidFill>
            <a:srgbClr val="000000">
              <a:alpha val="40000"/>
            </a:srgbClr>
          </a:solidFill>
          <a:ln w="12700">
            <a:noFill/>
            <a:miter lim="800000"/>
            <a:headEnd/>
            <a:tailEnd/>
          </a:ln>
          <a:effectLst/>
        </p:spPr>
        <p:txBody>
          <a:bodyPr wrap="square">
            <a:spAutoFit/>
          </a:bodyPr>
          <a:lstStyle/>
          <a:p>
            <a:pPr algn="ctr">
              <a:spcBef>
                <a:spcPct val="50000"/>
              </a:spcBef>
              <a:defRPr/>
            </a:pPr>
            <a:r>
              <a:rPr lang="en-US" sz="2000" b="1" dirty="0">
                <a:solidFill>
                  <a:schemeClr val="bg1"/>
                </a:solidFill>
                <a:latin typeface="Arial" panose="020B0604020202020204" pitchFamily="34" charset="0"/>
                <a:cs typeface="Arial" panose="020B0604020202020204" pitchFamily="34" charset="0"/>
              </a:rPr>
              <a:t>Discharging clean?</a:t>
            </a:r>
          </a:p>
        </p:txBody>
      </p:sp>
      <p:sp>
        <p:nvSpPr>
          <p:cNvPr id="13" name="Rectangle 10">
            <a:extLst>
              <a:ext uri="{FF2B5EF4-FFF2-40B4-BE49-F238E27FC236}">
                <a16:creationId xmlns:a16="http://schemas.microsoft.com/office/drawing/2014/main" id="{D29D5DC2-D57D-45AE-821F-BD3423504E1C}"/>
              </a:ext>
            </a:extLst>
          </p:cNvPr>
          <p:cNvSpPr>
            <a:spLocks noChangeArrowheads="1"/>
          </p:cNvSpPr>
          <p:nvPr/>
        </p:nvSpPr>
        <p:spPr bwMode="auto">
          <a:xfrm>
            <a:off x="7197" y="1232639"/>
            <a:ext cx="4200526" cy="400110"/>
          </a:xfrm>
          <a:prstGeom prst="rect">
            <a:avLst/>
          </a:prstGeom>
          <a:solidFill>
            <a:srgbClr val="000000">
              <a:alpha val="40000"/>
            </a:srgbClr>
          </a:solidFill>
          <a:ln w="12700">
            <a:noFill/>
            <a:miter lim="800000"/>
            <a:headEnd/>
            <a:tailEnd/>
          </a:ln>
          <a:effectLst/>
        </p:spPr>
        <p:txBody>
          <a:bodyPr wrap="square">
            <a:spAutoFit/>
          </a:bodyPr>
          <a:lstStyle/>
          <a:p>
            <a:pPr algn="ctr">
              <a:defRPr/>
            </a:pPr>
            <a:r>
              <a:rPr lang="en-US" sz="2000" b="1" dirty="0">
                <a:solidFill>
                  <a:schemeClr val="bg1"/>
                </a:solidFill>
                <a:latin typeface="Arial" panose="020B0604020202020204" pitchFamily="34" charset="0"/>
                <a:cs typeface="Arial" panose="020B0604020202020204" pitchFamily="34" charset="0"/>
              </a:rPr>
              <a:t>Correct BMP for inlet type?</a:t>
            </a:r>
          </a:p>
        </p:txBody>
      </p:sp>
      <p:sp>
        <p:nvSpPr>
          <p:cNvPr id="14" name="Text Box 11">
            <a:extLst>
              <a:ext uri="{FF2B5EF4-FFF2-40B4-BE49-F238E27FC236}">
                <a16:creationId xmlns:a16="http://schemas.microsoft.com/office/drawing/2014/main" id="{8DA87A20-6703-412B-B50D-50BBF02CDFCA}"/>
              </a:ext>
            </a:extLst>
          </p:cNvPr>
          <p:cNvSpPr txBox="1">
            <a:spLocks noChangeArrowheads="1"/>
          </p:cNvSpPr>
          <p:nvPr/>
        </p:nvSpPr>
        <p:spPr bwMode="auto">
          <a:xfrm>
            <a:off x="5994018" y="6488668"/>
            <a:ext cx="3590924" cy="369332"/>
          </a:xfrm>
          <a:prstGeom prst="rect">
            <a:avLst/>
          </a:prstGeom>
          <a:solidFill>
            <a:srgbClr val="000000">
              <a:alpha val="40000"/>
            </a:srgbClr>
          </a:solidFill>
          <a:ln w="12700">
            <a:noFill/>
            <a:miter lim="800000"/>
            <a:headEnd/>
            <a:tailEnd/>
          </a:ln>
          <a:effectLst/>
        </p:spPr>
        <p:txBody>
          <a:bodyPr wrap="square">
            <a:spAutoFit/>
          </a:bodyPr>
          <a:lstStyle/>
          <a:p>
            <a:pPr algn="ctr">
              <a:spcBef>
                <a:spcPct val="50000"/>
              </a:spcBef>
              <a:defRPr/>
            </a:pPr>
            <a:r>
              <a:rPr lang="en-US" dirty="0">
                <a:solidFill>
                  <a:schemeClr val="bg1"/>
                </a:solidFill>
                <a:latin typeface="Arial" panose="020B0604020202020204" pitchFamily="34" charset="0"/>
                <a:cs typeface="Arial" panose="020B0604020202020204" pitchFamily="34" charset="0"/>
              </a:rPr>
              <a:t>BMP installed correctly?</a:t>
            </a:r>
          </a:p>
        </p:txBody>
      </p:sp>
      <p:sp>
        <p:nvSpPr>
          <p:cNvPr id="15" name="Text Box 12">
            <a:extLst>
              <a:ext uri="{FF2B5EF4-FFF2-40B4-BE49-F238E27FC236}">
                <a16:creationId xmlns:a16="http://schemas.microsoft.com/office/drawing/2014/main" id="{FAB3DB8C-7535-4C5F-A7C5-329F192F177A}"/>
              </a:ext>
            </a:extLst>
          </p:cNvPr>
          <p:cNvSpPr txBox="1">
            <a:spLocks noChangeArrowheads="1"/>
          </p:cNvSpPr>
          <p:nvPr/>
        </p:nvSpPr>
        <p:spPr bwMode="auto">
          <a:xfrm>
            <a:off x="8102262" y="1232640"/>
            <a:ext cx="4064221" cy="414985"/>
          </a:xfrm>
          <a:prstGeom prst="rect">
            <a:avLst/>
          </a:prstGeom>
          <a:solidFill>
            <a:srgbClr val="000000">
              <a:alpha val="40000"/>
            </a:srgbClr>
          </a:solidFill>
          <a:ln w="12700">
            <a:noFill/>
            <a:miter lim="800000"/>
            <a:headEnd/>
            <a:tailEnd/>
          </a:ln>
          <a:effectLst/>
        </p:spPr>
        <p:txBody>
          <a:bodyPr wrap="square">
            <a:spAutoFit/>
          </a:bodyPr>
          <a:lstStyle/>
          <a:p>
            <a:pPr algn="ctr">
              <a:lnSpc>
                <a:spcPct val="130000"/>
              </a:lnSpc>
              <a:spcBef>
                <a:spcPct val="50000"/>
              </a:spcBef>
              <a:defRPr/>
            </a:pPr>
            <a:r>
              <a:rPr lang="en-US" b="1" dirty="0">
                <a:solidFill>
                  <a:schemeClr val="bg1"/>
                </a:solidFill>
                <a:latin typeface="Arial" panose="020B0604020202020204" pitchFamily="34" charset="0"/>
                <a:cs typeface="Arial" panose="020B0604020202020204" pitchFamily="34" charset="0"/>
              </a:rPr>
              <a:t>Materials storage problems?</a:t>
            </a:r>
          </a:p>
        </p:txBody>
      </p:sp>
      <p:sp>
        <p:nvSpPr>
          <p:cNvPr id="17" name="TextBox 16">
            <a:extLst>
              <a:ext uri="{FF2B5EF4-FFF2-40B4-BE49-F238E27FC236}">
                <a16:creationId xmlns:a16="http://schemas.microsoft.com/office/drawing/2014/main" id="{F25CCBEF-734B-4EA1-8D47-FCE35947AEED}"/>
              </a:ext>
            </a:extLst>
          </p:cNvPr>
          <p:cNvSpPr txBox="1"/>
          <p:nvPr/>
        </p:nvSpPr>
        <p:spPr>
          <a:xfrm>
            <a:off x="2373629" y="260190"/>
            <a:ext cx="7444743"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a:t>
            </a:r>
          </a:p>
        </p:txBody>
      </p:sp>
    </p:spTree>
    <p:extLst>
      <p:ext uri="{BB962C8B-B14F-4D97-AF65-F5344CB8AC3E}">
        <p14:creationId xmlns:p14="http://schemas.microsoft.com/office/powerpoint/2010/main" val="20261670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erosplan">
            <a:extLst>
              <a:ext uri="{FF2B5EF4-FFF2-40B4-BE49-F238E27FC236}">
                <a16:creationId xmlns:a16="http://schemas.microsoft.com/office/drawing/2014/main" id="{72A57564-EF34-4D1E-A118-31765FA468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3180" y="1901608"/>
            <a:ext cx="5562600"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INSPECT2">
            <a:extLst>
              <a:ext uri="{FF2B5EF4-FFF2-40B4-BE49-F238E27FC236}">
                <a16:creationId xmlns:a16="http://schemas.microsoft.com/office/drawing/2014/main" id="{081F533D-D66F-4792-A5B3-BC953B5F7B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167" t="10001" r="5833" b="5624"/>
          <a:stretch>
            <a:fillRect/>
          </a:stretch>
        </p:blipFill>
        <p:spPr bwMode="auto">
          <a:xfrm>
            <a:off x="6352269" y="5257800"/>
            <a:ext cx="12795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AIRFENCE">
            <a:extLst>
              <a:ext uri="{FF2B5EF4-FFF2-40B4-BE49-F238E27FC236}">
                <a16:creationId xmlns:a16="http://schemas.microsoft.com/office/drawing/2014/main" id="{791DBA36-9E65-44B9-B1FD-B24844D525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0" y="1606770"/>
            <a:ext cx="3048000"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dewatr6">
            <a:extLst>
              <a:ext uri="{FF2B5EF4-FFF2-40B4-BE49-F238E27FC236}">
                <a16:creationId xmlns:a16="http://schemas.microsoft.com/office/drawing/2014/main" id="{623844AD-4220-495C-B79E-FC3EAAB4B9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687" y="1455528"/>
            <a:ext cx="3024187" cy="197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PERIM1">
            <a:extLst>
              <a:ext uri="{FF2B5EF4-FFF2-40B4-BE49-F238E27FC236}">
                <a16:creationId xmlns:a16="http://schemas.microsoft.com/office/drawing/2014/main" id="{6AB9E6E9-866F-49E2-81B4-49CA856253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5688" y="4770438"/>
            <a:ext cx="3200400"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SEDIMENT">
            <a:extLst>
              <a:ext uri="{FF2B5EF4-FFF2-40B4-BE49-F238E27FC236}">
                <a16:creationId xmlns:a16="http://schemas.microsoft.com/office/drawing/2014/main" id="{1D033CA5-11C8-422E-8ED6-7381DB38795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71568" y="3716120"/>
            <a:ext cx="2055812"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0">
            <a:extLst>
              <a:ext uri="{FF2B5EF4-FFF2-40B4-BE49-F238E27FC236}">
                <a16:creationId xmlns:a16="http://schemas.microsoft.com/office/drawing/2014/main" id="{B946271A-268C-4E07-9E6F-97E3CB36A37F}"/>
              </a:ext>
            </a:extLst>
          </p:cNvPr>
          <p:cNvSpPr txBox="1">
            <a:spLocks noChangeArrowheads="1"/>
          </p:cNvSpPr>
          <p:nvPr/>
        </p:nvSpPr>
        <p:spPr bwMode="auto">
          <a:xfrm>
            <a:off x="1383507" y="3590434"/>
            <a:ext cx="2057400" cy="384721"/>
          </a:xfrm>
          <a:prstGeom prst="rect">
            <a:avLst/>
          </a:prstGeom>
          <a:noFill/>
          <a:ln w="12700">
            <a:noFill/>
            <a:miter lim="800000"/>
            <a:headEnd/>
            <a:tailEnd/>
          </a:ln>
          <a:effectLst/>
        </p:spPr>
        <p:txBody>
          <a:bodyPr>
            <a:spAutoFit/>
          </a:bodyPr>
          <a:lstStyle/>
          <a:p>
            <a:pPr algn="ctr">
              <a:spcBef>
                <a:spcPct val="50000"/>
              </a:spcBef>
              <a:defRPr/>
            </a:pPr>
            <a:r>
              <a:rPr lang="en-US" sz="1900" dirty="0">
                <a:latin typeface="Arial" panose="020B0604020202020204" pitchFamily="34" charset="0"/>
                <a:cs typeface="Arial" panose="020B0604020202020204" pitchFamily="34" charset="0"/>
              </a:rPr>
              <a:t>BMPs?</a:t>
            </a:r>
          </a:p>
        </p:txBody>
      </p:sp>
      <p:sp>
        <p:nvSpPr>
          <p:cNvPr id="15" name="Text Box 11">
            <a:extLst>
              <a:ext uri="{FF2B5EF4-FFF2-40B4-BE49-F238E27FC236}">
                <a16:creationId xmlns:a16="http://schemas.microsoft.com/office/drawing/2014/main" id="{498736EC-1808-481A-AD7B-9A220CE7DC56}"/>
              </a:ext>
            </a:extLst>
          </p:cNvPr>
          <p:cNvSpPr txBox="1">
            <a:spLocks noChangeArrowheads="1"/>
          </p:cNvSpPr>
          <p:nvPr/>
        </p:nvSpPr>
        <p:spPr bwMode="auto">
          <a:xfrm>
            <a:off x="1470734" y="4385718"/>
            <a:ext cx="2057400" cy="384721"/>
          </a:xfrm>
          <a:prstGeom prst="rect">
            <a:avLst/>
          </a:prstGeom>
          <a:noFill/>
          <a:ln w="12700">
            <a:noFill/>
            <a:miter lim="800000"/>
            <a:headEnd/>
            <a:tailEnd/>
          </a:ln>
          <a:effectLst/>
        </p:spPr>
        <p:txBody>
          <a:bodyPr>
            <a:spAutoFit/>
          </a:bodyPr>
          <a:lstStyle/>
          <a:p>
            <a:pPr algn="ctr">
              <a:spcBef>
                <a:spcPct val="50000"/>
              </a:spcBef>
              <a:defRPr/>
            </a:pPr>
            <a:r>
              <a:rPr lang="en-US" sz="1900" dirty="0">
                <a:latin typeface="Arial" panose="020B0604020202020204" pitchFamily="34" charset="0"/>
                <a:cs typeface="Arial" panose="020B0604020202020204" pitchFamily="34" charset="0"/>
              </a:rPr>
              <a:t>Off-site impacts?</a:t>
            </a:r>
          </a:p>
        </p:txBody>
      </p:sp>
      <p:sp>
        <p:nvSpPr>
          <p:cNvPr id="16" name="Text Box 12">
            <a:extLst>
              <a:ext uri="{FF2B5EF4-FFF2-40B4-BE49-F238E27FC236}">
                <a16:creationId xmlns:a16="http://schemas.microsoft.com/office/drawing/2014/main" id="{24B72AB7-C4DD-41CA-8B38-F2A739889573}"/>
              </a:ext>
            </a:extLst>
          </p:cNvPr>
          <p:cNvSpPr txBox="1">
            <a:spLocks noChangeArrowheads="1"/>
          </p:cNvSpPr>
          <p:nvPr/>
        </p:nvSpPr>
        <p:spPr bwMode="auto">
          <a:xfrm>
            <a:off x="8371568" y="3721026"/>
            <a:ext cx="2055812" cy="677108"/>
          </a:xfrm>
          <a:prstGeom prst="rect">
            <a:avLst/>
          </a:prstGeom>
          <a:solidFill>
            <a:srgbClr val="000000">
              <a:alpha val="40000"/>
            </a:srgbClr>
          </a:solidFill>
          <a:ln w="12700">
            <a:noFill/>
            <a:miter lim="800000"/>
            <a:headEnd/>
            <a:tailEnd/>
          </a:ln>
          <a:effectLst/>
        </p:spPr>
        <p:txBody>
          <a:bodyPr wrap="square">
            <a:spAutoFit/>
          </a:bodyPr>
          <a:lstStyle/>
          <a:p>
            <a:pPr algn="ctr">
              <a:spcBef>
                <a:spcPct val="50000"/>
              </a:spcBef>
              <a:defRPr/>
            </a:pPr>
            <a:r>
              <a:rPr lang="en-US" sz="1900" dirty="0">
                <a:solidFill>
                  <a:schemeClr val="bg1"/>
                </a:solidFill>
                <a:latin typeface="Arial" panose="020B0604020202020204" pitchFamily="34" charset="0"/>
                <a:cs typeface="Arial" panose="020B0604020202020204" pitchFamily="34" charset="0"/>
              </a:rPr>
              <a:t>Ready for next storm?</a:t>
            </a:r>
          </a:p>
        </p:txBody>
      </p:sp>
      <p:sp>
        <p:nvSpPr>
          <p:cNvPr id="17" name="Text Box 13">
            <a:extLst>
              <a:ext uri="{FF2B5EF4-FFF2-40B4-BE49-F238E27FC236}">
                <a16:creationId xmlns:a16="http://schemas.microsoft.com/office/drawing/2014/main" id="{0E4473D7-E4FF-4526-B6FF-7FB59DE5FC12}"/>
              </a:ext>
            </a:extLst>
          </p:cNvPr>
          <p:cNvSpPr txBox="1">
            <a:spLocks noChangeArrowheads="1"/>
          </p:cNvSpPr>
          <p:nvPr/>
        </p:nvSpPr>
        <p:spPr bwMode="auto">
          <a:xfrm>
            <a:off x="7543687" y="3044070"/>
            <a:ext cx="3024187" cy="384721"/>
          </a:xfrm>
          <a:prstGeom prst="rect">
            <a:avLst/>
          </a:prstGeom>
          <a:solidFill>
            <a:srgbClr val="000000">
              <a:alpha val="40000"/>
            </a:srgbClr>
          </a:solidFill>
          <a:ln w="12700">
            <a:noFill/>
            <a:miter lim="800000"/>
            <a:headEnd/>
            <a:tailEnd/>
          </a:ln>
          <a:effectLst/>
        </p:spPr>
        <p:txBody>
          <a:bodyPr wrap="square">
            <a:spAutoFit/>
          </a:bodyPr>
          <a:lstStyle/>
          <a:p>
            <a:pPr algn="ctr">
              <a:spcBef>
                <a:spcPct val="50000"/>
              </a:spcBef>
              <a:defRPr/>
            </a:pPr>
            <a:r>
              <a:rPr lang="en-US" sz="1900" dirty="0">
                <a:solidFill>
                  <a:schemeClr val="bg1"/>
                </a:solidFill>
                <a:effectLst>
                  <a:outerShdw blurRad="38100" dist="38100" dir="2700000" algn="tl">
                    <a:srgbClr val="000000"/>
                  </a:outerShdw>
                </a:effectLst>
                <a:latin typeface="Arial" panose="020B0604020202020204" pitchFamily="34" charset="0"/>
                <a:cs typeface="Arial" panose="020B0604020202020204" pitchFamily="34" charset="0"/>
              </a:rPr>
              <a:t>Dewatering?</a:t>
            </a:r>
          </a:p>
        </p:txBody>
      </p:sp>
      <p:sp>
        <p:nvSpPr>
          <p:cNvPr id="18" name="Text Box 14">
            <a:extLst>
              <a:ext uri="{FF2B5EF4-FFF2-40B4-BE49-F238E27FC236}">
                <a16:creationId xmlns:a16="http://schemas.microsoft.com/office/drawing/2014/main" id="{F2F76D9E-BCD9-4ECA-A363-00213C539628}"/>
              </a:ext>
            </a:extLst>
          </p:cNvPr>
          <p:cNvSpPr txBox="1">
            <a:spLocks noChangeArrowheads="1"/>
          </p:cNvSpPr>
          <p:nvPr/>
        </p:nvSpPr>
        <p:spPr bwMode="auto">
          <a:xfrm>
            <a:off x="5410200" y="6213995"/>
            <a:ext cx="1371600" cy="384721"/>
          </a:xfrm>
          <a:prstGeom prst="rect">
            <a:avLst/>
          </a:prstGeom>
          <a:noFill/>
          <a:ln w="12700">
            <a:noFill/>
            <a:miter lim="800000"/>
            <a:headEnd/>
            <a:tailEnd/>
          </a:ln>
          <a:effectLst/>
        </p:spPr>
        <p:txBody>
          <a:bodyPr>
            <a:spAutoFit/>
          </a:bodyPr>
          <a:lstStyle/>
          <a:p>
            <a:pPr>
              <a:spcBef>
                <a:spcPct val="50000"/>
              </a:spcBef>
              <a:defRPr/>
            </a:pPr>
            <a:r>
              <a:rPr lang="en-US" sz="1900" dirty="0">
                <a:latin typeface="Arial" panose="020B0604020202020204" pitchFamily="34" charset="0"/>
                <a:cs typeface="Arial" panose="020B0604020202020204" pitchFamily="34" charset="0"/>
              </a:rPr>
              <a:t>Report</a:t>
            </a:r>
          </a:p>
        </p:txBody>
      </p:sp>
      <p:sp>
        <p:nvSpPr>
          <p:cNvPr id="19" name="TextBox 18">
            <a:extLst>
              <a:ext uri="{FF2B5EF4-FFF2-40B4-BE49-F238E27FC236}">
                <a16:creationId xmlns:a16="http://schemas.microsoft.com/office/drawing/2014/main" id="{1AEEA1D3-1213-45C6-92CD-5B75705A9F75}"/>
              </a:ext>
            </a:extLst>
          </p:cNvPr>
          <p:cNvSpPr txBox="1"/>
          <p:nvPr/>
        </p:nvSpPr>
        <p:spPr>
          <a:xfrm>
            <a:off x="2373629" y="260190"/>
            <a:ext cx="7444743"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a:t>
            </a:r>
          </a:p>
        </p:txBody>
      </p:sp>
    </p:spTree>
    <p:extLst>
      <p:ext uri="{BB962C8B-B14F-4D97-AF65-F5344CB8AC3E}">
        <p14:creationId xmlns:p14="http://schemas.microsoft.com/office/powerpoint/2010/main" val="16501828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9271BD0-71EF-4457-8EAC-EC0EF9304350}"/>
              </a:ext>
            </a:extLst>
          </p:cNvPr>
          <p:cNvPicPr>
            <a:picLocks noChangeAspect="1"/>
          </p:cNvPicPr>
          <p:nvPr/>
        </p:nvPicPr>
        <p:blipFill>
          <a:blip r:embed="rId2"/>
          <a:stretch>
            <a:fillRect/>
          </a:stretch>
        </p:blipFill>
        <p:spPr>
          <a:xfrm>
            <a:off x="1566672" y="1645920"/>
            <a:ext cx="9058656" cy="4937760"/>
          </a:xfrm>
          <a:prstGeom prst="rect">
            <a:avLst/>
          </a:prstGeom>
        </p:spPr>
      </p:pic>
      <p:sp>
        <p:nvSpPr>
          <p:cNvPr id="6" name="TextBox 5">
            <a:extLst>
              <a:ext uri="{FF2B5EF4-FFF2-40B4-BE49-F238E27FC236}">
                <a16:creationId xmlns:a16="http://schemas.microsoft.com/office/drawing/2014/main" id="{9630B21D-A8BB-4AAA-9585-061B99A16F2A}"/>
              </a:ext>
            </a:extLst>
          </p:cNvPr>
          <p:cNvSpPr txBox="1"/>
          <p:nvPr/>
        </p:nvSpPr>
        <p:spPr>
          <a:xfrm>
            <a:off x="1609344" y="226874"/>
            <a:ext cx="9818371"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 – Your Turn!</a:t>
            </a:r>
          </a:p>
        </p:txBody>
      </p:sp>
    </p:spTree>
    <p:extLst>
      <p:ext uri="{BB962C8B-B14F-4D97-AF65-F5344CB8AC3E}">
        <p14:creationId xmlns:p14="http://schemas.microsoft.com/office/powerpoint/2010/main" val="892319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B9DB9B4-EC06-4805-96CD-D9B2FAD40650}"/>
              </a:ext>
            </a:extLst>
          </p:cNvPr>
          <p:cNvPicPr>
            <a:picLocks noChangeAspect="1"/>
          </p:cNvPicPr>
          <p:nvPr/>
        </p:nvPicPr>
        <p:blipFill>
          <a:blip r:embed="rId2"/>
          <a:stretch>
            <a:fillRect/>
          </a:stretch>
        </p:blipFill>
        <p:spPr>
          <a:xfrm>
            <a:off x="1524000" y="1645920"/>
            <a:ext cx="9144000" cy="4900776"/>
          </a:xfrm>
          <a:prstGeom prst="rect">
            <a:avLst/>
          </a:prstGeom>
        </p:spPr>
      </p:pic>
      <p:sp>
        <p:nvSpPr>
          <p:cNvPr id="10" name="TextBox 9">
            <a:extLst>
              <a:ext uri="{FF2B5EF4-FFF2-40B4-BE49-F238E27FC236}">
                <a16:creationId xmlns:a16="http://schemas.microsoft.com/office/drawing/2014/main" id="{67EC4BA1-B469-47F3-8B0E-5D75A121FE62}"/>
              </a:ext>
            </a:extLst>
          </p:cNvPr>
          <p:cNvSpPr txBox="1"/>
          <p:nvPr/>
        </p:nvSpPr>
        <p:spPr>
          <a:xfrm>
            <a:off x="1609344" y="226874"/>
            <a:ext cx="9818371"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 – Your Turn!</a:t>
            </a:r>
          </a:p>
        </p:txBody>
      </p:sp>
    </p:spTree>
    <p:extLst>
      <p:ext uri="{BB962C8B-B14F-4D97-AF65-F5344CB8AC3E}">
        <p14:creationId xmlns:p14="http://schemas.microsoft.com/office/powerpoint/2010/main" val="25972906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2C4BD76-8929-482E-B09A-95D91BA578A1}"/>
              </a:ext>
            </a:extLst>
          </p:cNvPr>
          <p:cNvPicPr>
            <a:picLocks noChangeAspect="1"/>
          </p:cNvPicPr>
          <p:nvPr/>
        </p:nvPicPr>
        <p:blipFill>
          <a:blip r:embed="rId2"/>
          <a:stretch>
            <a:fillRect/>
          </a:stretch>
        </p:blipFill>
        <p:spPr>
          <a:xfrm>
            <a:off x="876588" y="1243013"/>
            <a:ext cx="10438824" cy="5614987"/>
          </a:xfrm>
          <a:prstGeom prst="rect">
            <a:avLst/>
          </a:prstGeom>
        </p:spPr>
      </p:pic>
      <p:sp>
        <p:nvSpPr>
          <p:cNvPr id="3" name="Content Placeholder 2">
            <a:extLst>
              <a:ext uri="{FF2B5EF4-FFF2-40B4-BE49-F238E27FC236}">
                <a16:creationId xmlns:a16="http://schemas.microsoft.com/office/drawing/2014/main" id="{815182AD-F03E-43B6-A6A1-82C4CDE8AEBB}"/>
              </a:ext>
            </a:extLst>
          </p:cNvPr>
          <p:cNvSpPr>
            <a:spLocks noGrp="1"/>
          </p:cNvSpPr>
          <p:nvPr>
            <p:ph idx="4294967295"/>
          </p:nvPr>
        </p:nvSpPr>
        <p:spPr>
          <a:xfrm>
            <a:off x="2654300" y="1243013"/>
            <a:ext cx="6883400" cy="609600"/>
          </a:xfrm>
          <a:solidFill>
            <a:schemeClr val="accent1">
              <a:lumMod val="75000"/>
            </a:schemeClr>
          </a:solidFill>
        </p:spPr>
        <p:txBody>
          <a:bodyPr/>
          <a:lstStyle/>
          <a:p>
            <a:pPr marL="0" indent="0" algn="ctr">
              <a:buNone/>
            </a:pPr>
            <a:r>
              <a:rPr lang="en-US" sz="2600" dirty="0">
                <a:latin typeface="Arial" panose="020B0604020202020204" pitchFamily="34" charset="0"/>
                <a:cs typeface="Arial" panose="020B0604020202020204" pitchFamily="34" charset="0"/>
              </a:rPr>
              <a:t>You are inspecting now! </a:t>
            </a:r>
          </a:p>
        </p:txBody>
      </p:sp>
      <p:sp>
        <p:nvSpPr>
          <p:cNvPr id="9" name="TextBox 8">
            <a:extLst>
              <a:ext uri="{FF2B5EF4-FFF2-40B4-BE49-F238E27FC236}">
                <a16:creationId xmlns:a16="http://schemas.microsoft.com/office/drawing/2014/main" id="{38676766-E7F4-4620-8837-7D27B54E4B8A}"/>
              </a:ext>
            </a:extLst>
          </p:cNvPr>
          <p:cNvSpPr txBox="1"/>
          <p:nvPr/>
        </p:nvSpPr>
        <p:spPr>
          <a:xfrm>
            <a:off x="1048215" y="5946315"/>
            <a:ext cx="9924587" cy="523220"/>
          </a:xfrm>
          <a:prstGeom prst="rect">
            <a:avLst/>
          </a:prstGeom>
          <a:noFill/>
        </p:spPr>
        <p:txBody>
          <a:bodyPr wrap="square" rtlCol="0">
            <a:spAutoFit/>
          </a:bodyPr>
          <a:lstStyle/>
          <a:p>
            <a:r>
              <a:rPr lang="en-US" sz="2800" dirty="0">
                <a:highlight>
                  <a:srgbClr val="FFFF00"/>
                </a:highlight>
                <a:latin typeface="Arial" panose="020B0604020202020204" pitchFamily="34" charset="0"/>
                <a:cs typeface="Arial" panose="020B0604020202020204" pitchFamily="34" charset="0"/>
              </a:rPr>
              <a:t>What should you say in your inspection report about this site?</a:t>
            </a:r>
          </a:p>
        </p:txBody>
      </p:sp>
      <p:sp>
        <p:nvSpPr>
          <p:cNvPr id="7" name="TextBox 6">
            <a:extLst>
              <a:ext uri="{FF2B5EF4-FFF2-40B4-BE49-F238E27FC236}">
                <a16:creationId xmlns:a16="http://schemas.microsoft.com/office/drawing/2014/main" id="{49ED34F0-E720-4B43-BCC6-7BF5AEB79D63}"/>
              </a:ext>
            </a:extLst>
          </p:cNvPr>
          <p:cNvSpPr txBox="1"/>
          <p:nvPr/>
        </p:nvSpPr>
        <p:spPr>
          <a:xfrm>
            <a:off x="1609344" y="226874"/>
            <a:ext cx="9818371"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 – Your Turn!</a:t>
            </a:r>
          </a:p>
        </p:txBody>
      </p:sp>
    </p:spTree>
    <p:extLst>
      <p:ext uri="{BB962C8B-B14F-4D97-AF65-F5344CB8AC3E}">
        <p14:creationId xmlns:p14="http://schemas.microsoft.com/office/powerpoint/2010/main" val="4005466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B18CBB4-B677-480A-B61D-369B2138A0FC}"/>
              </a:ext>
            </a:extLst>
          </p:cNvPr>
          <p:cNvPicPr>
            <a:picLocks noChangeAspect="1"/>
          </p:cNvPicPr>
          <p:nvPr/>
        </p:nvPicPr>
        <p:blipFill>
          <a:blip r:embed="rId2"/>
          <a:stretch>
            <a:fillRect/>
          </a:stretch>
        </p:blipFill>
        <p:spPr>
          <a:xfrm>
            <a:off x="906966" y="1264768"/>
            <a:ext cx="10378068" cy="5593233"/>
          </a:xfrm>
          <a:prstGeom prst="rect">
            <a:avLst/>
          </a:prstGeom>
        </p:spPr>
      </p:pic>
      <p:sp>
        <p:nvSpPr>
          <p:cNvPr id="11" name="Content Placeholder 2">
            <a:extLst>
              <a:ext uri="{FF2B5EF4-FFF2-40B4-BE49-F238E27FC236}">
                <a16:creationId xmlns:a16="http://schemas.microsoft.com/office/drawing/2014/main" id="{DDA08A32-83D4-470B-B148-A1ECBF451568}"/>
              </a:ext>
            </a:extLst>
          </p:cNvPr>
          <p:cNvSpPr txBox="1">
            <a:spLocks/>
          </p:cNvSpPr>
          <p:nvPr/>
        </p:nvSpPr>
        <p:spPr>
          <a:xfrm>
            <a:off x="2945441" y="1226974"/>
            <a:ext cx="6292645" cy="609600"/>
          </a:xfrm>
          <a:solidFill>
            <a:schemeClr val="accent1">
              <a:lumMod val="7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00" dirty="0">
                <a:latin typeface="Arial" panose="020B0604020202020204" pitchFamily="34" charset="0"/>
                <a:cs typeface="Arial" panose="020B0604020202020204" pitchFamily="34" charset="0"/>
              </a:rPr>
              <a:t>You are inspecting ……</a:t>
            </a:r>
          </a:p>
        </p:txBody>
      </p:sp>
      <p:sp>
        <p:nvSpPr>
          <p:cNvPr id="9" name="TextBox 8">
            <a:extLst>
              <a:ext uri="{FF2B5EF4-FFF2-40B4-BE49-F238E27FC236}">
                <a16:creationId xmlns:a16="http://schemas.microsoft.com/office/drawing/2014/main" id="{641C5B4F-2E7A-4527-918A-3BA70A784355}"/>
              </a:ext>
            </a:extLst>
          </p:cNvPr>
          <p:cNvSpPr txBox="1"/>
          <p:nvPr/>
        </p:nvSpPr>
        <p:spPr>
          <a:xfrm>
            <a:off x="1048215" y="5946315"/>
            <a:ext cx="9924587" cy="523220"/>
          </a:xfrm>
          <a:prstGeom prst="rect">
            <a:avLst/>
          </a:prstGeom>
          <a:noFill/>
        </p:spPr>
        <p:txBody>
          <a:bodyPr wrap="square" rtlCol="0">
            <a:spAutoFit/>
          </a:bodyPr>
          <a:lstStyle/>
          <a:p>
            <a:r>
              <a:rPr lang="en-US" sz="2800" dirty="0">
                <a:highlight>
                  <a:srgbClr val="FFFF00"/>
                </a:highlight>
                <a:latin typeface="Arial" panose="020B0604020202020204" pitchFamily="34" charset="0"/>
                <a:cs typeface="Arial" panose="020B0604020202020204" pitchFamily="34" charset="0"/>
              </a:rPr>
              <a:t>What should you say in your inspection report about this site?</a:t>
            </a:r>
          </a:p>
        </p:txBody>
      </p:sp>
      <p:sp>
        <p:nvSpPr>
          <p:cNvPr id="12" name="TextBox 11">
            <a:extLst>
              <a:ext uri="{FF2B5EF4-FFF2-40B4-BE49-F238E27FC236}">
                <a16:creationId xmlns:a16="http://schemas.microsoft.com/office/drawing/2014/main" id="{5133AC6D-9310-48BC-8E06-B6D8AB3D2F2F}"/>
              </a:ext>
            </a:extLst>
          </p:cNvPr>
          <p:cNvSpPr txBox="1"/>
          <p:nvPr/>
        </p:nvSpPr>
        <p:spPr>
          <a:xfrm>
            <a:off x="1609344" y="226874"/>
            <a:ext cx="9818371"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 – Your Turn!</a:t>
            </a:r>
          </a:p>
        </p:txBody>
      </p:sp>
    </p:spTree>
    <p:extLst>
      <p:ext uri="{BB962C8B-B14F-4D97-AF65-F5344CB8AC3E}">
        <p14:creationId xmlns:p14="http://schemas.microsoft.com/office/powerpoint/2010/main" val="5941670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7E51B9D-0F75-4C84-B611-6E3F8E023D65}"/>
              </a:ext>
            </a:extLst>
          </p:cNvPr>
          <p:cNvPicPr>
            <a:picLocks noChangeAspect="1"/>
          </p:cNvPicPr>
          <p:nvPr/>
        </p:nvPicPr>
        <p:blipFill>
          <a:blip r:embed="rId2"/>
          <a:stretch>
            <a:fillRect/>
          </a:stretch>
        </p:blipFill>
        <p:spPr>
          <a:xfrm>
            <a:off x="2679032" y="5592351"/>
            <a:ext cx="8077900" cy="749873"/>
          </a:xfrm>
          <a:prstGeom prst="rect">
            <a:avLst/>
          </a:prstGeom>
        </p:spPr>
      </p:pic>
      <p:pic>
        <p:nvPicPr>
          <p:cNvPr id="10" name="Picture 9">
            <a:extLst>
              <a:ext uri="{FF2B5EF4-FFF2-40B4-BE49-F238E27FC236}">
                <a16:creationId xmlns:a16="http://schemas.microsoft.com/office/drawing/2014/main" id="{1A902B9D-B1D9-414B-8C41-ABBE767585F0}"/>
              </a:ext>
            </a:extLst>
          </p:cNvPr>
          <p:cNvPicPr>
            <a:picLocks noChangeAspect="1"/>
          </p:cNvPicPr>
          <p:nvPr/>
        </p:nvPicPr>
        <p:blipFill>
          <a:blip r:embed="rId3"/>
          <a:stretch>
            <a:fillRect/>
          </a:stretch>
        </p:blipFill>
        <p:spPr>
          <a:xfrm>
            <a:off x="890907" y="1226974"/>
            <a:ext cx="10410187" cy="5621501"/>
          </a:xfrm>
          <a:prstGeom prst="rect">
            <a:avLst/>
          </a:prstGeom>
        </p:spPr>
      </p:pic>
      <p:sp>
        <p:nvSpPr>
          <p:cNvPr id="13" name="Content Placeholder 2">
            <a:extLst>
              <a:ext uri="{FF2B5EF4-FFF2-40B4-BE49-F238E27FC236}">
                <a16:creationId xmlns:a16="http://schemas.microsoft.com/office/drawing/2014/main" id="{44B830BD-C3D0-408C-970C-746F63FEDC38}"/>
              </a:ext>
            </a:extLst>
          </p:cNvPr>
          <p:cNvSpPr txBox="1">
            <a:spLocks/>
          </p:cNvSpPr>
          <p:nvPr/>
        </p:nvSpPr>
        <p:spPr>
          <a:xfrm>
            <a:off x="2945441" y="1226974"/>
            <a:ext cx="6292645" cy="609600"/>
          </a:xfrm>
          <a:solidFill>
            <a:schemeClr val="accent1">
              <a:lumMod val="7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00" dirty="0">
                <a:latin typeface="Arial" panose="020B0604020202020204" pitchFamily="34" charset="0"/>
                <a:cs typeface="Arial" panose="020B0604020202020204" pitchFamily="34" charset="0"/>
              </a:rPr>
              <a:t>You are inspecting ……</a:t>
            </a:r>
          </a:p>
        </p:txBody>
      </p:sp>
      <p:sp>
        <p:nvSpPr>
          <p:cNvPr id="11" name="TextBox 10">
            <a:extLst>
              <a:ext uri="{FF2B5EF4-FFF2-40B4-BE49-F238E27FC236}">
                <a16:creationId xmlns:a16="http://schemas.microsoft.com/office/drawing/2014/main" id="{4AB7A935-C73F-4263-8947-F7B6496E37AA}"/>
              </a:ext>
            </a:extLst>
          </p:cNvPr>
          <p:cNvSpPr txBox="1"/>
          <p:nvPr/>
        </p:nvSpPr>
        <p:spPr>
          <a:xfrm>
            <a:off x="1609344" y="226874"/>
            <a:ext cx="9818371"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 – Your Turn!</a:t>
            </a:r>
          </a:p>
        </p:txBody>
      </p:sp>
      <p:sp>
        <p:nvSpPr>
          <p:cNvPr id="14" name="TextBox 13">
            <a:extLst>
              <a:ext uri="{FF2B5EF4-FFF2-40B4-BE49-F238E27FC236}">
                <a16:creationId xmlns:a16="http://schemas.microsoft.com/office/drawing/2014/main" id="{8274A11B-D4A8-4B26-AB1A-7E4B3B2F244B}"/>
              </a:ext>
            </a:extLst>
          </p:cNvPr>
          <p:cNvSpPr txBox="1"/>
          <p:nvPr/>
        </p:nvSpPr>
        <p:spPr>
          <a:xfrm>
            <a:off x="1048215" y="5946315"/>
            <a:ext cx="9924587" cy="523220"/>
          </a:xfrm>
          <a:prstGeom prst="rect">
            <a:avLst/>
          </a:prstGeom>
          <a:noFill/>
        </p:spPr>
        <p:txBody>
          <a:bodyPr wrap="square" rtlCol="0">
            <a:spAutoFit/>
          </a:bodyPr>
          <a:lstStyle/>
          <a:p>
            <a:r>
              <a:rPr lang="en-US" sz="2800" dirty="0">
                <a:highlight>
                  <a:srgbClr val="FFFF00"/>
                </a:highlight>
                <a:latin typeface="Arial" panose="020B0604020202020204" pitchFamily="34" charset="0"/>
                <a:cs typeface="Arial" panose="020B0604020202020204" pitchFamily="34" charset="0"/>
              </a:rPr>
              <a:t>What should you say in your inspection report about this site?</a:t>
            </a:r>
          </a:p>
        </p:txBody>
      </p:sp>
    </p:spTree>
    <p:extLst>
      <p:ext uri="{BB962C8B-B14F-4D97-AF65-F5344CB8AC3E}">
        <p14:creationId xmlns:p14="http://schemas.microsoft.com/office/powerpoint/2010/main" val="23402536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43B1AE0-DADD-4145-8B54-2AE31D1FF706}"/>
              </a:ext>
            </a:extLst>
          </p:cNvPr>
          <p:cNvPicPr>
            <a:picLocks noChangeAspect="1"/>
          </p:cNvPicPr>
          <p:nvPr/>
        </p:nvPicPr>
        <p:blipFill>
          <a:blip r:embed="rId2"/>
          <a:stretch>
            <a:fillRect/>
          </a:stretch>
        </p:blipFill>
        <p:spPr>
          <a:xfrm>
            <a:off x="887070" y="1227138"/>
            <a:ext cx="10417860" cy="5630862"/>
          </a:xfrm>
          <a:prstGeom prst="rect">
            <a:avLst/>
          </a:prstGeom>
        </p:spPr>
      </p:pic>
      <p:sp>
        <p:nvSpPr>
          <p:cNvPr id="3" name="Content Placeholder 2">
            <a:extLst>
              <a:ext uri="{FF2B5EF4-FFF2-40B4-BE49-F238E27FC236}">
                <a16:creationId xmlns:a16="http://schemas.microsoft.com/office/drawing/2014/main" id="{815182AD-F03E-43B6-A6A1-82C4CDE8AEBB}"/>
              </a:ext>
            </a:extLst>
          </p:cNvPr>
          <p:cNvSpPr>
            <a:spLocks noGrp="1"/>
          </p:cNvSpPr>
          <p:nvPr>
            <p:ph idx="4294967295"/>
          </p:nvPr>
        </p:nvSpPr>
        <p:spPr>
          <a:xfrm>
            <a:off x="2949575" y="1227138"/>
            <a:ext cx="6292850" cy="609600"/>
          </a:xfrm>
          <a:solidFill>
            <a:schemeClr val="accent1">
              <a:lumMod val="75000"/>
            </a:schemeClr>
          </a:solidFill>
        </p:spPr>
        <p:txBody>
          <a:bodyPr/>
          <a:lstStyle/>
          <a:p>
            <a:pPr marL="0" indent="0" algn="ctr">
              <a:buNone/>
            </a:pPr>
            <a:r>
              <a:rPr lang="en-US" sz="2600" dirty="0">
                <a:latin typeface="Arial" panose="020B0604020202020204" pitchFamily="34" charset="0"/>
                <a:cs typeface="Arial" panose="020B0604020202020204" pitchFamily="34" charset="0"/>
              </a:rPr>
              <a:t>You are inspecting ……</a:t>
            </a:r>
          </a:p>
        </p:txBody>
      </p:sp>
      <p:sp>
        <p:nvSpPr>
          <p:cNvPr id="8" name="TextBox 7">
            <a:extLst>
              <a:ext uri="{FF2B5EF4-FFF2-40B4-BE49-F238E27FC236}">
                <a16:creationId xmlns:a16="http://schemas.microsoft.com/office/drawing/2014/main" id="{B6B375E4-CA70-4EFF-8869-3F6083E55682}"/>
              </a:ext>
            </a:extLst>
          </p:cNvPr>
          <p:cNvSpPr txBox="1"/>
          <p:nvPr/>
        </p:nvSpPr>
        <p:spPr>
          <a:xfrm>
            <a:off x="1609344" y="226874"/>
            <a:ext cx="9818371"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 – Your Turn!</a:t>
            </a:r>
          </a:p>
        </p:txBody>
      </p:sp>
      <p:sp>
        <p:nvSpPr>
          <p:cNvPr id="9" name="TextBox 8">
            <a:extLst>
              <a:ext uri="{FF2B5EF4-FFF2-40B4-BE49-F238E27FC236}">
                <a16:creationId xmlns:a16="http://schemas.microsoft.com/office/drawing/2014/main" id="{4FE78C79-DDDA-41D3-ACBE-55CF3622D439}"/>
              </a:ext>
            </a:extLst>
          </p:cNvPr>
          <p:cNvSpPr txBox="1"/>
          <p:nvPr/>
        </p:nvSpPr>
        <p:spPr>
          <a:xfrm>
            <a:off x="1048215" y="5946315"/>
            <a:ext cx="9924587" cy="523220"/>
          </a:xfrm>
          <a:prstGeom prst="rect">
            <a:avLst/>
          </a:prstGeom>
          <a:noFill/>
        </p:spPr>
        <p:txBody>
          <a:bodyPr wrap="square" rtlCol="0">
            <a:spAutoFit/>
          </a:bodyPr>
          <a:lstStyle/>
          <a:p>
            <a:r>
              <a:rPr lang="en-US" sz="2800" dirty="0">
                <a:highlight>
                  <a:srgbClr val="FFFF00"/>
                </a:highlight>
                <a:latin typeface="Arial" panose="020B0604020202020204" pitchFamily="34" charset="0"/>
                <a:cs typeface="Arial" panose="020B0604020202020204" pitchFamily="34" charset="0"/>
              </a:rPr>
              <a:t>What should you say in your inspection report about this site?</a:t>
            </a:r>
          </a:p>
        </p:txBody>
      </p:sp>
    </p:spTree>
    <p:extLst>
      <p:ext uri="{BB962C8B-B14F-4D97-AF65-F5344CB8AC3E}">
        <p14:creationId xmlns:p14="http://schemas.microsoft.com/office/powerpoint/2010/main" val="2170796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F5FBE4E-9D99-4575-BD5C-45D77E97C20A}"/>
              </a:ext>
            </a:extLst>
          </p:cNvPr>
          <p:cNvPicPr>
            <a:picLocks noChangeAspect="1"/>
          </p:cNvPicPr>
          <p:nvPr/>
        </p:nvPicPr>
        <p:blipFill>
          <a:blip r:embed="rId2"/>
          <a:stretch>
            <a:fillRect/>
          </a:stretch>
        </p:blipFill>
        <p:spPr>
          <a:xfrm>
            <a:off x="7377276" y="1746357"/>
            <a:ext cx="4294334" cy="3873910"/>
          </a:xfrm>
          <a:prstGeom prst="rect">
            <a:avLst/>
          </a:prstGeom>
        </p:spPr>
      </p:pic>
      <p:sp>
        <p:nvSpPr>
          <p:cNvPr id="18" name="Rectangle 5">
            <a:extLst>
              <a:ext uri="{FF2B5EF4-FFF2-40B4-BE49-F238E27FC236}">
                <a16:creationId xmlns:a16="http://schemas.microsoft.com/office/drawing/2014/main" id="{DEE3D5E5-2583-4E46-A63B-30D7B91F3C3F}"/>
              </a:ext>
            </a:extLst>
          </p:cNvPr>
          <p:cNvSpPr>
            <a:spLocks noChangeArrowheads="1"/>
          </p:cNvSpPr>
          <p:nvPr/>
        </p:nvSpPr>
        <p:spPr bwMode="auto">
          <a:xfrm>
            <a:off x="401444" y="2122884"/>
            <a:ext cx="7627434" cy="292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3600">
                <a:solidFill>
                  <a:srgbClr val="00FFFF"/>
                </a:solidFill>
                <a:latin typeface="Times New Roman" panose="02020603050405020304" pitchFamily="18" charset="0"/>
              </a:defRPr>
            </a:lvl1pPr>
            <a:lvl2pPr marL="742950" indent="-285750">
              <a:defRPr sz="3600">
                <a:solidFill>
                  <a:srgbClr val="00FFFF"/>
                </a:solidFill>
                <a:latin typeface="Times New Roman" panose="02020603050405020304" pitchFamily="18" charset="0"/>
              </a:defRPr>
            </a:lvl2pPr>
            <a:lvl3pPr marL="1143000" indent="-228600">
              <a:defRPr sz="3600">
                <a:solidFill>
                  <a:srgbClr val="00FFFF"/>
                </a:solidFill>
                <a:latin typeface="Times New Roman" panose="02020603050405020304" pitchFamily="18" charset="0"/>
              </a:defRPr>
            </a:lvl3pPr>
            <a:lvl4pPr marL="1600200" indent="-228600">
              <a:defRPr sz="3600">
                <a:solidFill>
                  <a:srgbClr val="00FFFF"/>
                </a:solidFill>
                <a:latin typeface="Times New Roman" panose="02020603050405020304" pitchFamily="18" charset="0"/>
              </a:defRPr>
            </a:lvl4pPr>
            <a:lvl5pPr marL="2057400" indent="-228600">
              <a:defRPr sz="3600">
                <a:solidFill>
                  <a:srgbClr val="00FFFF"/>
                </a:solidFill>
                <a:latin typeface="Times New Roman" panose="02020603050405020304" pitchFamily="18" charset="0"/>
              </a:defRPr>
            </a:lvl5pPr>
            <a:lvl6pPr marL="2514600" indent="-228600" eaLnBrk="0" fontAlgn="base" hangingPunct="0">
              <a:spcBef>
                <a:spcPct val="0"/>
              </a:spcBef>
              <a:spcAft>
                <a:spcPct val="0"/>
              </a:spcAft>
              <a:defRPr sz="3600">
                <a:solidFill>
                  <a:srgbClr val="00FFFF"/>
                </a:solidFill>
                <a:latin typeface="Times New Roman" panose="02020603050405020304" pitchFamily="18" charset="0"/>
              </a:defRPr>
            </a:lvl6pPr>
            <a:lvl7pPr marL="2971800" indent="-228600" eaLnBrk="0" fontAlgn="base" hangingPunct="0">
              <a:spcBef>
                <a:spcPct val="0"/>
              </a:spcBef>
              <a:spcAft>
                <a:spcPct val="0"/>
              </a:spcAft>
              <a:defRPr sz="3600">
                <a:solidFill>
                  <a:srgbClr val="00FFFF"/>
                </a:solidFill>
                <a:latin typeface="Times New Roman" panose="02020603050405020304" pitchFamily="18" charset="0"/>
              </a:defRPr>
            </a:lvl7pPr>
            <a:lvl8pPr marL="3429000" indent="-228600" eaLnBrk="0" fontAlgn="base" hangingPunct="0">
              <a:spcBef>
                <a:spcPct val="0"/>
              </a:spcBef>
              <a:spcAft>
                <a:spcPct val="0"/>
              </a:spcAft>
              <a:defRPr sz="3600">
                <a:solidFill>
                  <a:srgbClr val="00FFFF"/>
                </a:solidFill>
                <a:latin typeface="Times New Roman" panose="02020603050405020304" pitchFamily="18" charset="0"/>
              </a:defRPr>
            </a:lvl8pPr>
            <a:lvl9pPr marL="3886200" indent="-228600" eaLnBrk="0" fontAlgn="base" hangingPunct="0">
              <a:spcBef>
                <a:spcPct val="0"/>
              </a:spcBef>
              <a:spcAft>
                <a:spcPct val="0"/>
              </a:spcAft>
              <a:defRPr sz="3600">
                <a:solidFill>
                  <a:srgbClr val="00FFFF"/>
                </a:solidFill>
                <a:latin typeface="Times New Roman" panose="02020603050405020304" pitchFamily="18" charset="0"/>
              </a:defRPr>
            </a:lvl9pPr>
          </a:lstStyle>
          <a:p>
            <a:pPr>
              <a:lnSpc>
                <a:spcPct val="170000"/>
              </a:lnSpc>
            </a:pPr>
            <a:r>
              <a:rPr lang="en-US" altLang="en-US" sz="2800" dirty="0">
                <a:solidFill>
                  <a:schemeClr val="tx1"/>
                </a:solidFill>
                <a:latin typeface="Arial" panose="020B0604020202020204" pitchFamily="34" charset="0"/>
                <a:cs typeface="Arial" panose="020B0604020202020204" pitchFamily="34" charset="0"/>
              </a:rPr>
              <a:t>An inspector must conduct themselves with:</a:t>
            </a:r>
          </a:p>
          <a:p>
            <a:pPr marL="227013" indent="-227013">
              <a:lnSpc>
                <a:spcPct val="170000"/>
              </a:lnSpc>
              <a:buFontTx/>
              <a:buChar char="•"/>
            </a:pPr>
            <a:r>
              <a:rPr lang="en-US" altLang="en-US" sz="2800" dirty="0">
                <a:solidFill>
                  <a:schemeClr val="tx1"/>
                </a:solidFill>
                <a:latin typeface="Arial" panose="020B0604020202020204" pitchFamily="34" charset="0"/>
                <a:cs typeface="Arial" panose="020B0604020202020204" pitchFamily="34" charset="0"/>
              </a:rPr>
              <a:t>Integrity</a:t>
            </a:r>
          </a:p>
          <a:p>
            <a:pPr marL="227013" indent="-227013">
              <a:lnSpc>
                <a:spcPct val="170000"/>
              </a:lnSpc>
              <a:buFontTx/>
              <a:buChar char="•"/>
            </a:pPr>
            <a:r>
              <a:rPr lang="en-US" altLang="en-US" sz="2800" dirty="0">
                <a:solidFill>
                  <a:schemeClr val="tx1"/>
                </a:solidFill>
                <a:latin typeface="Arial" panose="020B0604020202020204" pitchFamily="34" charset="0"/>
                <a:cs typeface="Arial" panose="020B0604020202020204" pitchFamily="34" charset="0"/>
              </a:rPr>
              <a:t>Fairness</a:t>
            </a:r>
          </a:p>
          <a:p>
            <a:pPr marL="227013" indent="-227013">
              <a:lnSpc>
                <a:spcPct val="170000"/>
              </a:lnSpc>
              <a:buFontTx/>
              <a:buChar char="•"/>
            </a:pPr>
            <a:r>
              <a:rPr lang="en-US" altLang="en-US" sz="2800" dirty="0">
                <a:solidFill>
                  <a:schemeClr val="tx1"/>
                </a:solidFill>
                <a:latin typeface="Arial" panose="020B0604020202020204" pitchFamily="34" charset="0"/>
                <a:cs typeface="Arial" panose="020B0604020202020204" pitchFamily="34" charset="0"/>
              </a:rPr>
              <a:t>Commitment</a:t>
            </a:r>
          </a:p>
        </p:txBody>
      </p:sp>
      <p:sp>
        <p:nvSpPr>
          <p:cNvPr id="7" name="TextBox 6">
            <a:extLst>
              <a:ext uri="{FF2B5EF4-FFF2-40B4-BE49-F238E27FC236}">
                <a16:creationId xmlns:a16="http://schemas.microsoft.com/office/drawing/2014/main" id="{14F70D38-3AFF-4463-82AE-C7F354307B9D}"/>
              </a:ext>
            </a:extLst>
          </p:cNvPr>
          <p:cNvSpPr txBox="1"/>
          <p:nvPr/>
        </p:nvSpPr>
        <p:spPr>
          <a:xfrm>
            <a:off x="4245173" y="256789"/>
            <a:ext cx="3701654" cy="769441"/>
          </a:xfrm>
          <a:prstGeom prst="rect">
            <a:avLst/>
          </a:prstGeom>
          <a:noFill/>
        </p:spPr>
        <p:txBody>
          <a:bodyPr wrap="none" rtlCol="0">
            <a:spAutoFit/>
          </a:bodyPr>
          <a:lstStyle/>
          <a:p>
            <a:r>
              <a:rPr lang="en-US" sz="4400" dirty="0">
                <a:solidFill>
                  <a:schemeClr val="bg1"/>
                </a:solidFill>
                <a:latin typeface="Arial" panose="020B0604020202020204" pitchFamily="34" charset="0"/>
              </a:rPr>
              <a:t>9.2.1 Conduct</a:t>
            </a:r>
          </a:p>
        </p:txBody>
      </p:sp>
    </p:spTree>
    <p:extLst>
      <p:ext uri="{BB962C8B-B14F-4D97-AF65-F5344CB8AC3E}">
        <p14:creationId xmlns:p14="http://schemas.microsoft.com/office/powerpoint/2010/main" val="30596240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2EAEA82-320A-440F-BAD9-7B7A6307C24A}"/>
              </a:ext>
            </a:extLst>
          </p:cNvPr>
          <p:cNvPicPr>
            <a:picLocks noChangeAspect="1"/>
          </p:cNvPicPr>
          <p:nvPr/>
        </p:nvPicPr>
        <p:blipFill>
          <a:blip r:embed="rId2"/>
          <a:stretch>
            <a:fillRect/>
          </a:stretch>
        </p:blipFill>
        <p:spPr>
          <a:xfrm>
            <a:off x="871904" y="1226974"/>
            <a:ext cx="10448193" cy="5631027"/>
          </a:xfrm>
          <a:prstGeom prst="rect">
            <a:avLst/>
          </a:prstGeom>
        </p:spPr>
      </p:pic>
      <p:sp>
        <p:nvSpPr>
          <p:cNvPr id="9" name="Content Placeholder 2">
            <a:extLst>
              <a:ext uri="{FF2B5EF4-FFF2-40B4-BE49-F238E27FC236}">
                <a16:creationId xmlns:a16="http://schemas.microsoft.com/office/drawing/2014/main" id="{25759A6E-DD48-4923-B28E-799062B41A5C}"/>
              </a:ext>
            </a:extLst>
          </p:cNvPr>
          <p:cNvSpPr txBox="1">
            <a:spLocks/>
          </p:cNvSpPr>
          <p:nvPr/>
        </p:nvSpPr>
        <p:spPr>
          <a:xfrm>
            <a:off x="2945441" y="1226974"/>
            <a:ext cx="6292645" cy="609600"/>
          </a:xfrm>
          <a:solidFill>
            <a:schemeClr val="accent1">
              <a:lumMod val="7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00" dirty="0">
                <a:latin typeface="Arial" panose="020B0604020202020204" pitchFamily="34" charset="0"/>
                <a:cs typeface="Arial" panose="020B0604020202020204" pitchFamily="34" charset="0"/>
              </a:rPr>
              <a:t>You are inspecting ……</a:t>
            </a:r>
          </a:p>
        </p:txBody>
      </p:sp>
      <p:sp>
        <p:nvSpPr>
          <p:cNvPr id="8" name="TextBox 7">
            <a:extLst>
              <a:ext uri="{FF2B5EF4-FFF2-40B4-BE49-F238E27FC236}">
                <a16:creationId xmlns:a16="http://schemas.microsoft.com/office/drawing/2014/main" id="{0FDE75C8-29A4-4C73-BFB4-BE7A33FAFD3D}"/>
              </a:ext>
            </a:extLst>
          </p:cNvPr>
          <p:cNvSpPr txBox="1"/>
          <p:nvPr/>
        </p:nvSpPr>
        <p:spPr>
          <a:xfrm>
            <a:off x="1609344" y="226874"/>
            <a:ext cx="9818371"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 – Your Turn!</a:t>
            </a:r>
          </a:p>
        </p:txBody>
      </p:sp>
      <p:sp>
        <p:nvSpPr>
          <p:cNvPr id="12" name="TextBox 11">
            <a:extLst>
              <a:ext uri="{FF2B5EF4-FFF2-40B4-BE49-F238E27FC236}">
                <a16:creationId xmlns:a16="http://schemas.microsoft.com/office/drawing/2014/main" id="{9D36DFCC-2CEE-4583-8336-3718E78FD658}"/>
              </a:ext>
            </a:extLst>
          </p:cNvPr>
          <p:cNvSpPr txBox="1"/>
          <p:nvPr/>
        </p:nvSpPr>
        <p:spPr>
          <a:xfrm>
            <a:off x="1048215" y="5946315"/>
            <a:ext cx="9924587" cy="523220"/>
          </a:xfrm>
          <a:prstGeom prst="rect">
            <a:avLst/>
          </a:prstGeom>
          <a:noFill/>
        </p:spPr>
        <p:txBody>
          <a:bodyPr wrap="square" rtlCol="0">
            <a:spAutoFit/>
          </a:bodyPr>
          <a:lstStyle/>
          <a:p>
            <a:r>
              <a:rPr lang="en-US" sz="2800" dirty="0">
                <a:highlight>
                  <a:srgbClr val="FFFF00"/>
                </a:highlight>
                <a:latin typeface="Arial" panose="020B0604020202020204" pitchFamily="34" charset="0"/>
                <a:cs typeface="Arial" panose="020B0604020202020204" pitchFamily="34" charset="0"/>
              </a:rPr>
              <a:t>What should you say in your inspection report about this site?</a:t>
            </a:r>
          </a:p>
        </p:txBody>
      </p:sp>
    </p:spTree>
    <p:extLst>
      <p:ext uri="{BB962C8B-B14F-4D97-AF65-F5344CB8AC3E}">
        <p14:creationId xmlns:p14="http://schemas.microsoft.com/office/powerpoint/2010/main" val="20977765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ground, cake, sitting, piece&#10;&#10;Description generated with high confidence">
            <a:extLst>
              <a:ext uri="{FF2B5EF4-FFF2-40B4-BE49-F238E27FC236}">
                <a16:creationId xmlns:a16="http://schemas.microsoft.com/office/drawing/2014/main" id="{2EA5A00C-C713-42CE-B669-F9A2B2800E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6675" y="1226974"/>
            <a:ext cx="10478650" cy="5631027"/>
          </a:xfrm>
          <a:prstGeom prst="rect">
            <a:avLst/>
          </a:prstGeom>
        </p:spPr>
      </p:pic>
      <p:sp>
        <p:nvSpPr>
          <p:cNvPr id="8" name="Content Placeholder 2">
            <a:extLst>
              <a:ext uri="{FF2B5EF4-FFF2-40B4-BE49-F238E27FC236}">
                <a16:creationId xmlns:a16="http://schemas.microsoft.com/office/drawing/2014/main" id="{811DE17F-CA55-453C-ACDB-D529C135D150}"/>
              </a:ext>
            </a:extLst>
          </p:cNvPr>
          <p:cNvSpPr txBox="1">
            <a:spLocks/>
          </p:cNvSpPr>
          <p:nvPr/>
        </p:nvSpPr>
        <p:spPr>
          <a:xfrm>
            <a:off x="2945441" y="1226974"/>
            <a:ext cx="6292645" cy="609600"/>
          </a:xfrm>
          <a:solidFill>
            <a:schemeClr val="accent1">
              <a:lumMod val="7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00" dirty="0">
                <a:latin typeface="Arial" panose="020B0604020202020204" pitchFamily="34" charset="0"/>
                <a:cs typeface="Arial" panose="020B0604020202020204" pitchFamily="34" charset="0"/>
              </a:rPr>
              <a:t>You are inspecting ……</a:t>
            </a:r>
          </a:p>
        </p:txBody>
      </p:sp>
      <p:sp>
        <p:nvSpPr>
          <p:cNvPr id="10" name="TextBox 9">
            <a:extLst>
              <a:ext uri="{FF2B5EF4-FFF2-40B4-BE49-F238E27FC236}">
                <a16:creationId xmlns:a16="http://schemas.microsoft.com/office/drawing/2014/main" id="{81F585FF-B826-4E3D-BE0B-E0B7FF5F9A15}"/>
              </a:ext>
            </a:extLst>
          </p:cNvPr>
          <p:cNvSpPr txBox="1"/>
          <p:nvPr/>
        </p:nvSpPr>
        <p:spPr>
          <a:xfrm>
            <a:off x="1609344" y="226874"/>
            <a:ext cx="9818371"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 – Your Turn!</a:t>
            </a:r>
          </a:p>
        </p:txBody>
      </p:sp>
      <p:sp>
        <p:nvSpPr>
          <p:cNvPr id="12" name="TextBox 11">
            <a:extLst>
              <a:ext uri="{FF2B5EF4-FFF2-40B4-BE49-F238E27FC236}">
                <a16:creationId xmlns:a16="http://schemas.microsoft.com/office/drawing/2014/main" id="{D19A6AFC-9CC6-4F76-B900-FF7BE8386381}"/>
              </a:ext>
            </a:extLst>
          </p:cNvPr>
          <p:cNvSpPr txBox="1"/>
          <p:nvPr/>
        </p:nvSpPr>
        <p:spPr>
          <a:xfrm>
            <a:off x="1048215" y="5946315"/>
            <a:ext cx="9924587" cy="523220"/>
          </a:xfrm>
          <a:prstGeom prst="rect">
            <a:avLst/>
          </a:prstGeom>
          <a:noFill/>
        </p:spPr>
        <p:txBody>
          <a:bodyPr wrap="square" rtlCol="0">
            <a:spAutoFit/>
          </a:bodyPr>
          <a:lstStyle/>
          <a:p>
            <a:r>
              <a:rPr lang="en-US" sz="2800" dirty="0">
                <a:highlight>
                  <a:srgbClr val="FFFF00"/>
                </a:highlight>
                <a:latin typeface="Arial" panose="020B0604020202020204" pitchFamily="34" charset="0"/>
                <a:cs typeface="Arial" panose="020B0604020202020204" pitchFamily="34" charset="0"/>
              </a:rPr>
              <a:t>What should you say in your inspection report about this site?</a:t>
            </a:r>
          </a:p>
        </p:txBody>
      </p:sp>
    </p:spTree>
    <p:extLst>
      <p:ext uri="{BB962C8B-B14F-4D97-AF65-F5344CB8AC3E}">
        <p14:creationId xmlns:p14="http://schemas.microsoft.com/office/powerpoint/2010/main" val="36039806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956EF22-1815-41AA-A8FE-E7163FEFEC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6880" y="1226974"/>
            <a:ext cx="10398241" cy="5621167"/>
          </a:xfrm>
          <a:prstGeom prst="rect">
            <a:avLst/>
          </a:prstGeom>
        </p:spPr>
      </p:pic>
      <p:sp>
        <p:nvSpPr>
          <p:cNvPr id="7" name="Content Placeholder 2">
            <a:extLst>
              <a:ext uri="{FF2B5EF4-FFF2-40B4-BE49-F238E27FC236}">
                <a16:creationId xmlns:a16="http://schemas.microsoft.com/office/drawing/2014/main" id="{6B02445E-6D45-4538-AAC6-270AFF12E5D0}"/>
              </a:ext>
            </a:extLst>
          </p:cNvPr>
          <p:cNvSpPr txBox="1">
            <a:spLocks/>
          </p:cNvSpPr>
          <p:nvPr/>
        </p:nvSpPr>
        <p:spPr>
          <a:xfrm>
            <a:off x="2945441" y="1226974"/>
            <a:ext cx="6292645" cy="609600"/>
          </a:xfrm>
          <a:solidFill>
            <a:schemeClr val="accent1">
              <a:lumMod val="7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00" dirty="0">
                <a:latin typeface="Arial" panose="020B0604020202020204" pitchFamily="34" charset="0"/>
                <a:cs typeface="Arial" panose="020B0604020202020204" pitchFamily="34" charset="0"/>
              </a:rPr>
              <a:t>You are inspecting ……</a:t>
            </a:r>
          </a:p>
        </p:txBody>
      </p:sp>
      <p:sp>
        <p:nvSpPr>
          <p:cNvPr id="8" name="TextBox 7">
            <a:extLst>
              <a:ext uri="{FF2B5EF4-FFF2-40B4-BE49-F238E27FC236}">
                <a16:creationId xmlns:a16="http://schemas.microsoft.com/office/drawing/2014/main" id="{50A18826-7A00-4997-A9F3-547C8A83C57D}"/>
              </a:ext>
            </a:extLst>
          </p:cNvPr>
          <p:cNvSpPr txBox="1"/>
          <p:nvPr/>
        </p:nvSpPr>
        <p:spPr>
          <a:xfrm>
            <a:off x="1609344" y="226874"/>
            <a:ext cx="9818371"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 – Your Turn!</a:t>
            </a:r>
          </a:p>
        </p:txBody>
      </p:sp>
      <p:sp>
        <p:nvSpPr>
          <p:cNvPr id="10" name="TextBox 9">
            <a:extLst>
              <a:ext uri="{FF2B5EF4-FFF2-40B4-BE49-F238E27FC236}">
                <a16:creationId xmlns:a16="http://schemas.microsoft.com/office/drawing/2014/main" id="{561AD759-03E5-43A6-A08C-4C61157C057A}"/>
              </a:ext>
            </a:extLst>
          </p:cNvPr>
          <p:cNvSpPr txBox="1"/>
          <p:nvPr/>
        </p:nvSpPr>
        <p:spPr>
          <a:xfrm>
            <a:off x="1048215" y="5946315"/>
            <a:ext cx="9924587" cy="523220"/>
          </a:xfrm>
          <a:prstGeom prst="rect">
            <a:avLst/>
          </a:prstGeom>
          <a:noFill/>
        </p:spPr>
        <p:txBody>
          <a:bodyPr wrap="square" rtlCol="0">
            <a:spAutoFit/>
          </a:bodyPr>
          <a:lstStyle/>
          <a:p>
            <a:r>
              <a:rPr lang="en-US" sz="2800" dirty="0">
                <a:highlight>
                  <a:srgbClr val="FFFF00"/>
                </a:highlight>
                <a:latin typeface="Arial" panose="020B0604020202020204" pitchFamily="34" charset="0"/>
                <a:cs typeface="Arial" panose="020B0604020202020204" pitchFamily="34" charset="0"/>
              </a:rPr>
              <a:t>What should you say in your inspection report about this site?</a:t>
            </a:r>
          </a:p>
        </p:txBody>
      </p:sp>
    </p:spTree>
    <p:extLst>
      <p:ext uri="{BB962C8B-B14F-4D97-AF65-F5344CB8AC3E}">
        <p14:creationId xmlns:p14="http://schemas.microsoft.com/office/powerpoint/2010/main" val="12171201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5182AD-F03E-43B6-A6A1-82C4CDE8AEBB}"/>
              </a:ext>
            </a:extLst>
          </p:cNvPr>
          <p:cNvSpPr>
            <a:spLocks noGrp="1"/>
          </p:cNvSpPr>
          <p:nvPr>
            <p:ph idx="4294967295"/>
          </p:nvPr>
        </p:nvSpPr>
        <p:spPr>
          <a:xfrm>
            <a:off x="1524000" y="1304827"/>
            <a:ext cx="9144000" cy="609600"/>
          </a:xfrm>
          <a:solidFill>
            <a:schemeClr val="accent1">
              <a:lumMod val="75000"/>
            </a:schemeClr>
          </a:solidFill>
        </p:spPr>
        <p:txBody>
          <a:bodyPr/>
          <a:lstStyle/>
          <a:p>
            <a:pPr marL="0" indent="0" algn="ctr">
              <a:buNone/>
            </a:pPr>
            <a:r>
              <a:rPr lang="en-US" sz="2600" dirty="0">
                <a:latin typeface="Arial" panose="020B0604020202020204" pitchFamily="34" charset="0"/>
                <a:cs typeface="Arial" panose="020B0604020202020204" pitchFamily="34" charset="0"/>
              </a:rPr>
              <a:t>You are done… but time for the crew to fix the violations. </a:t>
            </a:r>
          </a:p>
        </p:txBody>
      </p:sp>
      <p:pic>
        <p:nvPicPr>
          <p:cNvPr id="9" name="Picture 8">
            <a:extLst>
              <a:ext uri="{FF2B5EF4-FFF2-40B4-BE49-F238E27FC236}">
                <a16:creationId xmlns:a16="http://schemas.microsoft.com/office/drawing/2014/main" id="{66120FA3-1C82-4C64-911A-3070D5197A66}"/>
              </a:ext>
            </a:extLst>
          </p:cNvPr>
          <p:cNvPicPr>
            <a:picLocks noChangeAspect="1"/>
          </p:cNvPicPr>
          <p:nvPr/>
        </p:nvPicPr>
        <p:blipFill>
          <a:blip r:embed="rId2"/>
          <a:stretch>
            <a:fillRect/>
          </a:stretch>
        </p:blipFill>
        <p:spPr>
          <a:xfrm>
            <a:off x="3978975" y="1879011"/>
            <a:ext cx="4234051" cy="4969464"/>
          </a:xfrm>
          <a:prstGeom prst="rect">
            <a:avLst/>
          </a:prstGeom>
        </p:spPr>
      </p:pic>
      <p:pic>
        <p:nvPicPr>
          <p:cNvPr id="10" name="Picture 9">
            <a:extLst>
              <a:ext uri="{FF2B5EF4-FFF2-40B4-BE49-F238E27FC236}">
                <a16:creationId xmlns:a16="http://schemas.microsoft.com/office/drawing/2014/main" id="{28A4735E-575E-4AF6-83EB-B879A1144A28}"/>
              </a:ext>
            </a:extLst>
          </p:cNvPr>
          <p:cNvPicPr>
            <a:picLocks noChangeAspect="1"/>
          </p:cNvPicPr>
          <p:nvPr/>
        </p:nvPicPr>
        <p:blipFill>
          <a:blip r:embed="rId3"/>
          <a:stretch>
            <a:fillRect/>
          </a:stretch>
        </p:blipFill>
        <p:spPr>
          <a:xfrm>
            <a:off x="4344226" y="2253525"/>
            <a:ext cx="3151905" cy="1347333"/>
          </a:xfrm>
          <a:prstGeom prst="rect">
            <a:avLst/>
          </a:prstGeom>
        </p:spPr>
      </p:pic>
      <p:sp>
        <p:nvSpPr>
          <p:cNvPr id="12" name="TextBox 11">
            <a:extLst>
              <a:ext uri="{FF2B5EF4-FFF2-40B4-BE49-F238E27FC236}">
                <a16:creationId xmlns:a16="http://schemas.microsoft.com/office/drawing/2014/main" id="{59F81577-4530-4B0C-9541-F7420A4A9926}"/>
              </a:ext>
            </a:extLst>
          </p:cNvPr>
          <p:cNvSpPr txBox="1"/>
          <p:nvPr/>
        </p:nvSpPr>
        <p:spPr>
          <a:xfrm>
            <a:off x="4892323" y="3295694"/>
            <a:ext cx="2732858" cy="2862322"/>
          </a:xfrm>
          <a:prstGeom prst="rect">
            <a:avLst/>
          </a:prstGeom>
          <a:noFill/>
        </p:spPr>
        <p:txBody>
          <a:bodyPr wrap="square" rtlCol="0">
            <a:spAutoFit/>
          </a:bodyPr>
          <a:lstStyle/>
          <a:p>
            <a:r>
              <a:rPr lang="en-US" dirty="0">
                <a:latin typeface="Arial" panose="020B0604020202020204" pitchFamily="34" charset="0"/>
              </a:rPr>
              <a:t>Only when you get the report to the maintenance or repair crew; ASAP!  </a:t>
            </a:r>
          </a:p>
          <a:p>
            <a:endParaRPr lang="en-US" dirty="0">
              <a:latin typeface="Arial" panose="020B0604020202020204" pitchFamily="34" charset="0"/>
            </a:endParaRPr>
          </a:p>
          <a:p>
            <a:r>
              <a:rPr lang="en-US" dirty="0">
                <a:latin typeface="Arial" panose="020B0604020202020204" pitchFamily="34" charset="0"/>
              </a:rPr>
              <a:t>They have seven calendar days to complete repair or replace after your  report. </a:t>
            </a:r>
          </a:p>
        </p:txBody>
      </p:sp>
      <p:sp>
        <p:nvSpPr>
          <p:cNvPr id="8" name="TextBox 7">
            <a:extLst>
              <a:ext uri="{FF2B5EF4-FFF2-40B4-BE49-F238E27FC236}">
                <a16:creationId xmlns:a16="http://schemas.microsoft.com/office/drawing/2014/main" id="{FAFCC113-CD86-4C2D-9D63-6A114CE989C5}"/>
              </a:ext>
            </a:extLst>
          </p:cNvPr>
          <p:cNvSpPr txBox="1"/>
          <p:nvPr/>
        </p:nvSpPr>
        <p:spPr>
          <a:xfrm>
            <a:off x="1609344" y="226874"/>
            <a:ext cx="9818371"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9.3.8 Inspection Reports – Your Turn!</a:t>
            </a:r>
          </a:p>
        </p:txBody>
      </p:sp>
    </p:spTree>
    <p:extLst>
      <p:ext uri="{BB962C8B-B14F-4D97-AF65-F5344CB8AC3E}">
        <p14:creationId xmlns:p14="http://schemas.microsoft.com/office/powerpoint/2010/main" val="10064561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D6481BA-8CFB-40D9-A37A-9B7A6E7BDE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9887" y="3832224"/>
            <a:ext cx="2568514" cy="2798902"/>
          </a:xfrm>
          <a:prstGeom prst="rect">
            <a:avLst/>
          </a:prstGeom>
        </p:spPr>
      </p:pic>
      <p:pic>
        <p:nvPicPr>
          <p:cNvPr id="11" name="Content Placeholder 4">
            <a:extLst>
              <a:ext uri="{FF2B5EF4-FFF2-40B4-BE49-F238E27FC236}">
                <a16:creationId xmlns:a16="http://schemas.microsoft.com/office/drawing/2014/main" id="{D54D3B2E-649C-4A94-AA95-B839B373E6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1330" y="1375687"/>
            <a:ext cx="2966987" cy="2966987"/>
          </a:xfrm>
          <a:prstGeom prst="rect">
            <a:avLst/>
          </a:prstGeom>
        </p:spPr>
      </p:pic>
      <p:pic>
        <p:nvPicPr>
          <p:cNvPr id="13" name="Picture 12">
            <a:extLst>
              <a:ext uri="{FF2B5EF4-FFF2-40B4-BE49-F238E27FC236}">
                <a16:creationId xmlns:a16="http://schemas.microsoft.com/office/drawing/2014/main" id="{496EFE70-53C4-46BC-87E4-BEC03E323A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085" y="1473923"/>
            <a:ext cx="2544755" cy="2544755"/>
          </a:xfrm>
          <a:prstGeom prst="rect">
            <a:avLst/>
          </a:prstGeom>
        </p:spPr>
      </p:pic>
      <p:pic>
        <p:nvPicPr>
          <p:cNvPr id="15" name="Picture 14">
            <a:extLst>
              <a:ext uri="{FF2B5EF4-FFF2-40B4-BE49-F238E27FC236}">
                <a16:creationId xmlns:a16="http://schemas.microsoft.com/office/drawing/2014/main" id="{10DEE68F-0E7A-46ED-BA0A-8BEA2036EA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3661" y="1432546"/>
            <a:ext cx="2578978" cy="2578978"/>
          </a:xfrm>
          <a:prstGeom prst="rect">
            <a:avLst/>
          </a:prstGeom>
        </p:spPr>
      </p:pic>
      <p:pic>
        <p:nvPicPr>
          <p:cNvPr id="19" name="Picture 18">
            <a:extLst>
              <a:ext uri="{FF2B5EF4-FFF2-40B4-BE49-F238E27FC236}">
                <a16:creationId xmlns:a16="http://schemas.microsoft.com/office/drawing/2014/main" id="{1C0432BE-EB54-4FA2-8F42-F9E38578FC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51880" y="4145603"/>
            <a:ext cx="3026369" cy="2317986"/>
          </a:xfrm>
          <a:prstGeom prst="rect">
            <a:avLst/>
          </a:prstGeom>
        </p:spPr>
      </p:pic>
      <p:sp>
        <p:nvSpPr>
          <p:cNvPr id="14" name="TextBox 13">
            <a:extLst>
              <a:ext uri="{FF2B5EF4-FFF2-40B4-BE49-F238E27FC236}">
                <a16:creationId xmlns:a16="http://schemas.microsoft.com/office/drawing/2014/main" id="{518C5ADE-C124-4B74-A708-E0B4A2DAFB3B}"/>
              </a:ext>
            </a:extLst>
          </p:cNvPr>
          <p:cNvSpPr txBox="1"/>
          <p:nvPr/>
        </p:nvSpPr>
        <p:spPr>
          <a:xfrm>
            <a:off x="2813750" y="226874"/>
            <a:ext cx="6564500"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9.4 Regulatory Agencies</a:t>
            </a:r>
          </a:p>
        </p:txBody>
      </p:sp>
    </p:spTree>
    <p:extLst>
      <p:ext uri="{BB962C8B-B14F-4D97-AF65-F5344CB8AC3E}">
        <p14:creationId xmlns:p14="http://schemas.microsoft.com/office/powerpoint/2010/main" val="29923938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12056C-47B8-4A02-846D-0CF5B84CCDCF}"/>
              </a:ext>
            </a:extLst>
          </p:cNvPr>
          <p:cNvPicPr>
            <a:picLocks noChangeAspect="1"/>
          </p:cNvPicPr>
          <p:nvPr/>
        </p:nvPicPr>
        <p:blipFill>
          <a:blip r:embed="rId2" cstate="print">
            <a:alphaModFix amt="50000"/>
            <a:extLst>
              <a:ext uri="{28A0092B-C50C-407E-A947-70E740481C1C}">
                <a14:useLocalDpi xmlns:a14="http://schemas.microsoft.com/office/drawing/2010/main" val="0"/>
              </a:ext>
            </a:extLst>
          </a:blip>
          <a:stretch>
            <a:fillRect/>
          </a:stretch>
        </p:blipFill>
        <p:spPr>
          <a:xfrm>
            <a:off x="4966066" y="1304873"/>
            <a:ext cx="1642226" cy="1789528"/>
          </a:xfrm>
          <a:prstGeom prst="rect">
            <a:avLst/>
          </a:prstGeom>
          <a:solidFill>
            <a:schemeClr val="bg1">
              <a:alpha val="60000"/>
            </a:schemeClr>
          </a:solidFill>
        </p:spPr>
      </p:pic>
      <p:sp>
        <p:nvSpPr>
          <p:cNvPr id="8" name="Rectangle 7">
            <a:extLst>
              <a:ext uri="{FF2B5EF4-FFF2-40B4-BE49-F238E27FC236}">
                <a16:creationId xmlns:a16="http://schemas.microsoft.com/office/drawing/2014/main" id="{18F2FA98-49BC-489B-9113-AF3F7C5814AA}"/>
              </a:ext>
            </a:extLst>
          </p:cNvPr>
          <p:cNvSpPr/>
          <p:nvPr/>
        </p:nvSpPr>
        <p:spPr>
          <a:xfrm>
            <a:off x="0" y="1460480"/>
            <a:ext cx="12076771" cy="5170646"/>
          </a:xfrm>
          <a:prstGeom prst="rect">
            <a:avLst/>
          </a:prstGeom>
          <a:noFill/>
        </p:spPr>
        <p:txBody>
          <a:bodyPr wrap="square">
            <a:spAutoFit/>
          </a:bodyPr>
          <a:lstStyle/>
          <a:p>
            <a:pPr marL="285750" indent="-285750">
              <a:buFont typeface="Arial" panose="020B0604020202020204" pitchFamily="34" charset="0"/>
              <a:buChar char="•"/>
            </a:pPr>
            <a:r>
              <a:rPr lang="en-US" sz="2200" dirty="0">
                <a:latin typeface="Arial" panose="020B0604020202020204" pitchFamily="34" charset="0"/>
              </a:rPr>
              <a:t>U.S. Environmental Protection Agency (EPA) – Oversees the federal wetlands program and the NPDES Stormwater Program.</a:t>
            </a:r>
          </a:p>
          <a:p>
            <a:pPr marL="285750" indent="-285750">
              <a:buFont typeface="Arial" panose="020B0604020202020204" pitchFamily="34" charset="0"/>
              <a:buChar char="•"/>
            </a:pPr>
            <a:endParaRPr lang="en-US" sz="2200" dirty="0">
              <a:latin typeface="Arial" panose="020B0604020202020204" pitchFamily="34" charset="0"/>
            </a:endParaRPr>
          </a:p>
          <a:p>
            <a:pPr marL="285750" indent="-285750">
              <a:buFont typeface="Arial" panose="020B0604020202020204" pitchFamily="34" charset="0"/>
              <a:buChar char="•"/>
            </a:pPr>
            <a:endParaRPr lang="en-US" sz="2200" dirty="0">
              <a:latin typeface="Arial" panose="020B0604020202020204" pitchFamily="34" charset="0"/>
            </a:endParaRPr>
          </a:p>
          <a:p>
            <a:pPr marL="285750" indent="-285750">
              <a:buFont typeface="Arial" panose="020B0604020202020204" pitchFamily="34" charset="0"/>
              <a:buChar char="•"/>
            </a:pPr>
            <a:endParaRPr lang="en-US" sz="2200" dirty="0">
              <a:latin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rPr>
              <a:t>U.S. Army Corps of Engineers (USACE) – Has jurisdiction over the permitting of the federal wetlands program, Section 404 of the federal Clean Water Act, and Section 10 of the federal River and Harbors Act.</a:t>
            </a:r>
          </a:p>
          <a:p>
            <a:pPr marL="285750" indent="-285750">
              <a:buFont typeface="Arial" panose="020B0604020202020204" pitchFamily="34" charset="0"/>
              <a:buChar char="•"/>
            </a:pPr>
            <a:endParaRPr lang="en-US" sz="2200" dirty="0">
              <a:latin typeface="Arial" panose="020B0604020202020204" pitchFamily="34" charset="0"/>
            </a:endParaRPr>
          </a:p>
          <a:p>
            <a:pPr marL="285750" indent="-285750">
              <a:buFont typeface="Arial" panose="020B0604020202020204" pitchFamily="34" charset="0"/>
              <a:buChar char="•"/>
            </a:pPr>
            <a:endParaRPr lang="en-US" sz="2200" dirty="0">
              <a:latin typeface="Arial" panose="020B0604020202020204" pitchFamily="34" charset="0"/>
            </a:endParaRPr>
          </a:p>
          <a:p>
            <a:pPr marL="285750" indent="-285750">
              <a:buFont typeface="Arial" panose="020B0604020202020204" pitchFamily="34" charset="0"/>
              <a:buChar char="•"/>
            </a:pPr>
            <a:endParaRPr lang="en-US" sz="2200" dirty="0">
              <a:latin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rPr>
              <a:t>Florida Department of Environmental Protection (DEP) – Has oversight of Florida’s wetlands programs and acts as the permitting authority for the state's NPDES Stormwater Program, dewatering activities, the Construction Generic Permit (CGP), and some aspects of Section 404 of the federal Clean Water Act.</a:t>
            </a:r>
          </a:p>
        </p:txBody>
      </p:sp>
      <p:pic>
        <p:nvPicPr>
          <p:cNvPr id="10" name="Picture 9">
            <a:extLst>
              <a:ext uri="{FF2B5EF4-FFF2-40B4-BE49-F238E27FC236}">
                <a16:creationId xmlns:a16="http://schemas.microsoft.com/office/drawing/2014/main" id="{565690AE-8B43-42F0-980B-8E5D8D51BE67}"/>
              </a:ext>
            </a:extLst>
          </p:cNvPr>
          <p:cNvPicPr>
            <a:picLocks noChangeAspect="1"/>
          </p:cNvPicPr>
          <p:nvPr/>
        </p:nvPicPr>
        <p:blipFill>
          <a:blip r:embed="rId3" cstate="print">
            <a:alphaModFix amt="20000"/>
            <a:extLst>
              <a:ext uri="{28A0092B-C50C-407E-A947-70E740481C1C}">
                <a14:useLocalDpi xmlns:a14="http://schemas.microsoft.com/office/drawing/2010/main" val="0"/>
              </a:ext>
            </a:extLst>
          </a:blip>
          <a:stretch>
            <a:fillRect/>
          </a:stretch>
        </p:blipFill>
        <p:spPr>
          <a:xfrm>
            <a:off x="5019674" y="3140799"/>
            <a:ext cx="2138771" cy="1638149"/>
          </a:xfrm>
          <a:prstGeom prst="rect">
            <a:avLst/>
          </a:prstGeom>
        </p:spPr>
      </p:pic>
      <p:pic>
        <p:nvPicPr>
          <p:cNvPr id="11" name="Content Placeholder 4">
            <a:extLst>
              <a:ext uri="{FF2B5EF4-FFF2-40B4-BE49-F238E27FC236}">
                <a16:creationId xmlns:a16="http://schemas.microsoft.com/office/drawing/2014/main" id="{F82E1754-74DC-4507-9FD2-8A438D893A27}"/>
              </a:ext>
            </a:extLst>
          </p:cNvPr>
          <p:cNvPicPr>
            <a:picLocks noChangeAspect="1"/>
          </p:cNvPicPr>
          <p:nvPr/>
        </p:nvPicPr>
        <p:blipFill>
          <a:blip r:embed="rId4" cstate="print">
            <a:alphaModFix amt="35000"/>
            <a:extLst>
              <a:ext uri="{28A0092B-C50C-407E-A947-70E740481C1C}">
                <a14:useLocalDpi xmlns:a14="http://schemas.microsoft.com/office/drawing/2010/main" val="0"/>
              </a:ext>
            </a:extLst>
          </a:blip>
          <a:stretch>
            <a:fillRect/>
          </a:stretch>
        </p:blipFill>
        <p:spPr>
          <a:xfrm>
            <a:off x="5078958" y="5096029"/>
            <a:ext cx="1416441" cy="1416441"/>
          </a:xfrm>
          <a:prstGeom prst="rect">
            <a:avLst/>
          </a:prstGeom>
        </p:spPr>
      </p:pic>
      <p:sp>
        <p:nvSpPr>
          <p:cNvPr id="12" name="TextBox 11">
            <a:extLst>
              <a:ext uri="{FF2B5EF4-FFF2-40B4-BE49-F238E27FC236}">
                <a16:creationId xmlns:a16="http://schemas.microsoft.com/office/drawing/2014/main" id="{4143A533-D474-4F40-9FE1-D494AD490BEA}"/>
              </a:ext>
            </a:extLst>
          </p:cNvPr>
          <p:cNvSpPr txBox="1"/>
          <p:nvPr/>
        </p:nvSpPr>
        <p:spPr>
          <a:xfrm>
            <a:off x="2813750" y="226874"/>
            <a:ext cx="6564500"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9.4 Regulatory Agencies</a:t>
            </a:r>
          </a:p>
        </p:txBody>
      </p:sp>
    </p:spTree>
    <p:extLst>
      <p:ext uri="{BB962C8B-B14F-4D97-AF65-F5344CB8AC3E}">
        <p14:creationId xmlns:p14="http://schemas.microsoft.com/office/powerpoint/2010/main" val="8946218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A55E8A-867A-4545-B626-2A05224A30CD}"/>
              </a:ext>
            </a:extLst>
          </p:cNvPr>
          <p:cNvSpPr/>
          <p:nvPr/>
        </p:nvSpPr>
        <p:spPr>
          <a:xfrm>
            <a:off x="0" y="1202887"/>
            <a:ext cx="12192000" cy="5509200"/>
          </a:xfrm>
          <a:prstGeom prst="rect">
            <a:avLst/>
          </a:prstGeom>
        </p:spPr>
        <p:txBody>
          <a:bodyPr wrap="square">
            <a:spAutoFit/>
          </a:bodyPr>
          <a:lstStyle/>
          <a:p>
            <a:pPr marL="285750" indent="-285750">
              <a:buFont typeface="Arial" panose="020B0604020202020204" pitchFamily="34" charset="0"/>
              <a:buChar char="•"/>
            </a:pPr>
            <a:r>
              <a:rPr lang="en-US" sz="2200" dirty="0">
                <a:latin typeface="Arial" panose="020B0604020202020204" pitchFamily="34" charset="0"/>
              </a:rPr>
              <a:t>Water Management Districts – There are five water management districts in the state: Northwest Florida, Suwannee River, St. Johns River, Southwest Florida, and South Florida. These regional agencies implement the state's wetlands permitting program for most larger types of projects, as well as consumptive use and Environmental Resource Permitting (ERP) along with DEP.</a:t>
            </a:r>
          </a:p>
          <a:p>
            <a:pPr marL="285750" indent="-285750">
              <a:buFont typeface="Arial" panose="020B0604020202020204" pitchFamily="34" charset="0"/>
              <a:buChar char="•"/>
            </a:pPr>
            <a:endParaRPr lang="en-US" sz="2200" dirty="0">
              <a:latin typeface="Arial" panose="020B0604020202020204" pitchFamily="34" charset="0"/>
            </a:endParaRPr>
          </a:p>
          <a:p>
            <a:pPr marL="285750" indent="-285750">
              <a:buFont typeface="Arial" panose="020B0604020202020204" pitchFamily="34" charset="0"/>
              <a:buChar char="•"/>
            </a:pPr>
            <a:endParaRPr lang="en-US" sz="2200" dirty="0">
              <a:latin typeface="Arial" panose="020B0604020202020204" pitchFamily="34" charset="0"/>
            </a:endParaRPr>
          </a:p>
          <a:p>
            <a:pPr marL="285750" indent="-285750">
              <a:buFont typeface="Arial" panose="020B0604020202020204" pitchFamily="34" charset="0"/>
              <a:buChar char="•"/>
            </a:pPr>
            <a:endParaRPr lang="en-US" sz="2200" dirty="0">
              <a:latin typeface="Arial" panose="020B0604020202020204" pitchFamily="34" charset="0"/>
            </a:endParaRPr>
          </a:p>
          <a:p>
            <a:pPr marL="285750" indent="-285750">
              <a:buFont typeface="Arial" panose="020B0604020202020204" pitchFamily="34" charset="0"/>
              <a:buChar char="•"/>
            </a:pPr>
            <a:endParaRPr lang="en-US" sz="2200" dirty="0">
              <a:latin typeface="Arial" panose="020B0604020202020204" pitchFamily="34" charset="0"/>
            </a:endParaRPr>
          </a:p>
          <a:p>
            <a:pPr marL="285750" indent="-285750">
              <a:buFont typeface="Arial" panose="020B0604020202020204" pitchFamily="34" charset="0"/>
              <a:buChar char="•"/>
            </a:pPr>
            <a:endParaRPr lang="en-US" sz="2200" dirty="0">
              <a:latin typeface="Arial" panose="020B0604020202020204" pitchFamily="34" charset="0"/>
            </a:endParaRPr>
          </a:p>
          <a:p>
            <a:pPr marL="285750" indent="-285750">
              <a:buFont typeface="Arial" panose="020B0604020202020204" pitchFamily="34" charset="0"/>
              <a:buChar char="•"/>
            </a:pPr>
            <a:endParaRPr lang="en-US" sz="2200" dirty="0">
              <a:latin typeface="Arial" panose="020B0604020202020204" pitchFamily="34" charset="0"/>
            </a:endParaRPr>
          </a:p>
          <a:p>
            <a:pPr marL="285750" indent="-285750">
              <a:buFont typeface="Arial" panose="020B0604020202020204" pitchFamily="34" charset="0"/>
              <a:buChar char="•"/>
            </a:pPr>
            <a:endParaRPr lang="en-US" sz="2200" dirty="0">
              <a:latin typeface="Arial" panose="020B0604020202020204" pitchFamily="34" charset="0"/>
            </a:endParaRPr>
          </a:p>
          <a:p>
            <a:pPr marL="285750" indent="-285750">
              <a:buFont typeface="Arial" panose="020B0604020202020204" pitchFamily="34" charset="0"/>
              <a:buChar char="•"/>
            </a:pPr>
            <a:r>
              <a:rPr lang="en-US" sz="2200" dirty="0">
                <a:latin typeface="Arial" panose="020B0604020202020204" pitchFamily="34" charset="0"/>
              </a:rPr>
              <a:t>Counties/Cities/Community Development Districts/Other Special Districts – These governmental entities have responsibilities for the MS4 under their jurisdiction, a multitude of local ordinances (Land Development Codes) that can be more restrictive than those of the federal, state, and regional governmental programs.</a:t>
            </a:r>
          </a:p>
        </p:txBody>
      </p:sp>
      <p:pic>
        <p:nvPicPr>
          <p:cNvPr id="5" name="Picture 4">
            <a:extLst>
              <a:ext uri="{FF2B5EF4-FFF2-40B4-BE49-F238E27FC236}">
                <a16:creationId xmlns:a16="http://schemas.microsoft.com/office/drawing/2014/main" id="{3658ECE1-1056-4A33-A3C5-36A4C89D48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6338" y="2990635"/>
            <a:ext cx="1689861" cy="1689861"/>
          </a:xfrm>
          <a:prstGeom prst="rect">
            <a:avLst/>
          </a:prstGeom>
        </p:spPr>
      </p:pic>
      <p:pic>
        <p:nvPicPr>
          <p:cNvPr id="7" name="Picture 6">
            <a:extLst>
              <a:ext uri="{FF2B5EF4-FFF2-40B4-BE49-F238E27FC236}">
                <a16:creationId xmlns:a16="http://schemas.microsoft.com/office/drawing/2014/main" id="{32BE07DF-90AE-4BCD-A4BD-CA6D6E20AE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600" y="3112556"/>
            <a:ext cx="1733190" cy="1689861"/>
          </a:xfrm>
          <a:prstGeom prst="rect">
            <a:avLst/>
          </a:prstGeom>
        </p:spPr>
      </p:pic>
      <p:pic>
        <p:nvPicPr>
          <p:cNvPr id="9" name="Picture 8">
            <a:extLst>
              <a:ext uri="{FF2B5EF4-FFF2-40B4-BE49-F238E27FC236}">
                <a16:creationId xmlns:a16="http://schemas.microsoft.com/office/drawing/2014/main" id="{FFFF6625-0AA3-4FF0-A9F4-158DE844AD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4263" y="2930765"/>
            <a:ext cx="1853362" cy="2566195"/>
          </a:xfrm>
          <a:prstGeom prst="rect">
            <a:avLst/>
          </a:prstGeom>
        </p:spPr>
      </p:pic>
      <p:pic>
        <p:nvPicPr>
          <p:cNvPr id="11" name="Picture 10">
            <a:extLst>
              <a:ext uri="{FF2B5EF4-FFF2-40B4-BE49-F238E27FC236}">
                <a16:creationId xmlns:a16="http://schemas.microsoft.com/office/drawing/2014/main" id="{EC280A9D-2F89-48A7-9D5F-7E36800874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30098" y="2990635"/>
            <a:ext cx="1853362" cy="1853362"/>
          </a:xfrm>
          <a:prstGeom prst="rect">
            <a:avLst/>
          </a:prstGeom>
        </p:spPr>
      </p:pic>
      <p:pic>
        <p:nvPicPr>
          <p:cNvPr id="13" name="Picture 12">
            <a:extLst>
              <a:ext uri="{FF2B5EF4-FFF2-40B4-BE49-F238E27FC236}">
                <a16:creationId xmlns:a16="http://schemas.microsoft.com/office/drawing/2014/main" id="{8737B8C0-3D41-4A4A-A127-7C0CE627BF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19077" y="2930765"/>
            <a:ext cx="1853362" cy="1853362"/>
          </a:xfrm>
          <a:prstGeom prst="rect">
            <a:avLst/>
          </a:prstGeom>
        </p:spPr>
      </p:pic>
      <p:sp>
        <p:nvSpPr>
          <p:cNvPr id="10" name="TextBox 9">
            <a:extLst>
              <a:ext uri="{FF2B5EF4-FFF2-40B4-BE49-F238E27FC236}">
                <a16:creationId xmlns:a16="http://schemas.microsoft.com/office/drawing/2014/main" id="{9374FA37-FBC9-4B57-9903-935C1B5109E7}"/>
              </a:ext>
            </a:extLst>
          </p:cNvPr>
          <p:cNvSpPr txBox="1"/>
          <p:nvPr/>
        </p:nvSpPr>
        <p:spPr>
          <a:xfrm>
            <a:off x="2813750" y="226874"/>
            <a:ext cx="6564500"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9.4 Regulatory Agencies</a:t>
            </a:r>
          </a:p>
        </p:txBody>
      </p:sp>
    </p:spTree>
    <p:extLst>
      <p:ext uri="{BB962C8B-B14F-4D97-AF65-F5344CB8AC3E}">
        <p14:creationId xmlns:p14="http://schemas.microsoft.com/office/powerpoint/2010/main" val="10461318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grass, sky, outdoor&#10;&#10;Description generated with very high confidence">
            <a:extLst>
              <a:ext uri="{FF2B5EF4-FFF2-40B4-BE49-F238E27FC236}">
                <a16:creationId xmlns:a16="http://schemas.microsoft.com/office/drawing/2014/main" id="{72FDFD49-46D7-4361-9AA2-86982C0185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702991"/>
            <a:ext cx="9144000" cy="4928135"/>
          </a:xfrm>
          <a:prstGeom prst="rect">
            <a:avLst/>
          </a:prstGeom>
        </p:spPr>
      </p:pic>
      <p:sp>
        <p:nvSpPr>
          <p:cNvPr id="6" name="TextBox 5">
            <a:extLst>
              <a:ext uri="{FF2B5EF4-FFF2-40B4-BE49-F238E27FC236}">
                <a16:creationId xmlns:a16="http://schemas.microsoft.com/office/drawing/2014/main" id="{4928A8AB-C12E-40BD-8D11-DA860E1A6E0D}"/>
              </a:ext>
            </a:extLst>
          </p:cNvPr>
          <p:cNvSpPr txBox="1"/>
          <p:nvPr/>
        </p:nvSpPr>
        <p:spPr>
          <a:xfrm>
            <a:off x="2813750" y="226874"/>
            <a:ext cx="6564500"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Chapter 9 Review</a:t>
            </a:r>
          </a:p>
        </p:txBody>
      </p:sp>
    </p:spTree>
    <p:extLst>
      <p:ext uri="{BB962C8B-B14F-4D97-AF65-F5344CB8AC3E}">
        <p14:creationId xmlns:p14="http://schemas.microsoft.com/office/powerpoint/2010/main" val="20991738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A9102F2-42C8-4B9C-A14A-DF987E3E98EE}"/>
              </a:ext>
            </a:extLst>
          </p:cNvPr>
          <p:cNvSpPr/>
          <p:nvPr/>
        </p:nvSpPr>
        <p:spPr>
          <a:xfrm>
            <a:off x="111512" y="1279126"/>
            <a:ext cx="11853747" cy="5324535"/>
          </a:xfrm>
          <a:prstGeom prst="rect">
            <a:avLst/>
          </a:prstGeom>
          <a:noFill/>
        </p:spPr>
        <p:txBody>
          <a:bodyPr wrap="square">
            <a:spAutoFit/>
          </a:bodyPr>
          <a:lstStyle/>
          <a:p>
            <a:r>
              <a:rPr lang="en-US" sz="2000" dirty="0">
                <a:latin typeface="Arial" panose="020B0604020202020204" pitchFamily="34" charset="0"/>
              </a:rPr>
              <a:t>In addition to technical knowledge, the inspector must be able to effectively deal with </a:t>
            </a:r>
            <a:r>
              <a:rPr lang="en-US" sz="2000" dirty="0">
                <a:highlight>
                  <a:srgbClr val="FFFF00"/>
                </a:highlight>
                <a:latin typeface="Arial" panose="020B0604020202020204" pitchFamily="34" charset="0"/>
              </a:rPr>
              <a:t>______</a:t>
            </a:r>
            <a:r>
              <a:rPr lang="en-US" sz="2000" dirty="0">
                <a:latin typeface="Arial" panose="020B0604020202020204" pitchFamily="34" charset="0"/>
              </a:rPr>
              <a:t>. </a:t>
            </a:r>
          </a:p>
          <a:p>
            <a:endParaRPr lang="en-US" sz="2000" dirty="0">
              <a:latin typeface="Arial" panose="020B0604020202020204" pitchFamily="34" charset="0"/>
            </a:endParaRPr>
          </a:p>
          <a:p>
            <a:r>
              <a:rPr lang="en-US" sz="2000" dirty="0">
                <a:latin typeface="Arial" panose="020B0604020202020204" pitchFamily="34" charset="0"/>
              </a:rPr>
              <a:t>In dealing with the public, it is most important to follow proper procedures, and to always be </a:t>
            </a:r>
            <a:r>
              <a:rPr lang="en-US" sz="2000" u="sng" dirty="0">
                <a:highlight>
                  <a:srgbClr val="FFFF00"/>
                </a:highlight>
                <a:latin typeface="Arial" panose="020B0604020202020204" pitchFamily="34" charset="0"/>
              </a:rPr>
              <a:t>__________</a:t>
            </a:r>
            <a:r>
              <a:rPr lang="en-US" sz="2000" dirty="0">
                <a:latin typeface="Arial" panose="020B0604020202020204" pitchFamily="34" charset="0"/>
              </a:rPr>
              <a:t> and </a:t>
            </a:r>
            <a:r>
              <a:rPr lang="en-US" sz="2000" u="sng" dirty="0">
                <a:highlight>
                  <a:srgbClr val="FFFF00"/>
                </a:highlight>
                <a:latin typeface="Arial" panose="020B0604020202020204" pitchFamily="34" charset="0"/>
              </a:rPr>
              <a:t>____</a:t>
            </a:r>
            <a:r>
              <a:rPr lang="en-US" sz="2000" dirty="0">
                <a:latin typeface="Arial" panose="020B0604020202020204" pitchFamily="34" charset="0"/>
              </a:rPr>
              <a:t>. </a:t>
            </a:r>
          </a:p>
          <a:p>
            <a:endParaRPr lang="en-US" sz="2000" dirty="0">
              <a:latin typeface="Arial" panose="020B0604020202020204" pitchFamily="34" charset="0"/>
            </a:endParaRPr>
          </a:p>
          <a:p>
            <a:r>
              <a:rPr lang="en-US" sz="2000" dirty="0">
                <a:latin typeface="Arial" panose="020B0604020202020204" pitchFamily="34" charset="0"/>
              </a:rPr>
              <a:t>The erosion and sediment control rules are </a:t>
            </a:r>
            <a:r>
              <a:rPr lang="en-US" sz="2000" u="sng" dirty="0">
                <a:highlight>
                  <a:srgbClr val="FFFF00"/>
                </a:highlight>
                <a:latin typeface="Arial" panose="020B0604020202020204" pitchFamily="34" charset="0"/>
              </a:rPr>
              <a:t>__________________</a:t>
            </a:r>
            <a:r>
              <a:rPr lang="en-US" sz="2000" dirty="0">
                <a:latin typeface="Arial" panose="020B0604020202020204" pitchFamily="34" charset="0"/>
              </a:rPr>
              <a:t>. This means that the BMPs must be </a:t>
            </a:r>
            <a:r>
              <a:rPr lang="en-US" sz="2000" dirty="0">
                <a:highlight>
                  <a:srgbClr val="FFFF00"/>
                </a:highlight>
                <a:latin typeface="Arial" panose="020B0604020202020204" pitchFamily="34" charset="0"/>
              </a:rPr>
              <a:t>________</a:t>
            </a:r>
            <a:r>
              <a:rPr lang="en-US" sz="2000" dirty="0">
                <a:latin typeface="Arial" panose="020B0604020202020204" pitchFamily="34" charset="0"/>
              </a:rPr>
              <a:t> in controlling erosion and preventing off-site sedimentation for the site to be in compliance. </a:t>
            </a:r>
          </a:p>
          <a:p>
            <a:endParaRPr lang="en-US" sz="2000" dirty="0">
              <a:latin typeface="Arial" panose="020B0604020202020204" pitchFamily="34" charset="0"/>
            </a:endParaRPr>
          </a:p>
          <a:p>
            <a:r>
              <a:rPr lang="en-US" sz="2000" dirty="0">
                <a:latin typeface="Arial" panose="020B0604020202020204" pitchFamily="34" charset="0"/>
              </a:rPr>
              <a:t>Off-site sedimentation is excusable only if all BMPs have been installed per an approved plan (True/ False). </a:t>
            </a:r>
          </a:p>
          <a:p>
            <a:endParaRPr lang="en-US" sz="2000" dirty="0">
              <a:latin typeface="Arial" panose="020B0604020202020204" pitchFamily="34" charset="0"/>
            </a:endParaRPr>
          </a:p>
          <a:p>
            <a:r>
              <a:rPr lang="en-US" sz="2000" dirty="0">
                <a:latin typeface="Arial" panose="020B0604020202020204" pitchFamily="34" charset="0"/>
              </a:rPr>
              <a:t>Inspector's job is to find out if: </a:t>
            </a:r>
          </a:p>
          <a:p>
            <a:r>
              <a:rPr lang="en-US" sz="2000" dirty="0">
                <a:latin typeface="Arial" panose="020B0604020202020204" pitchFamily="34" charset="0"/>
              </a:rPr>
              <a:t>a) an erosion and sediment control plan has been approved (permitted).</a:t>
            </a:r>
          </a:p>
          <a:p>
            <a:r>
              <a:rPr lang="en-US" sz="2000" dirty="0">
                <a:latin typeface="Arial" panose="020B0604020202020204" pitchFamily="34" charset="0"/>
              </a:rPr>
              <a:t>b) all BMPs are properly installed and maintained per plan.</a:t>
            </a:r>
          </a:p>
          <a:p>
            <a:r>
              <a:rPr lang="en-US" sz="2000" dirty="0">
                <a:latin typeface="Arial" panose="020B0604020202020204" pitchFamily="34" charset="0"/>
              </a:rPr>
              <a:t>c) off-site sedimentation is being prevented. </a:t>
            </a:r>
          </a:p>
          <a:p>
            <a:r>
              <a:rPr lang="en-US" sz="2000" dirty="0">
                <a:latin typeface="Arial" panose="020B0604020202020204" pitchFamily="34" charset="0"/>
              </a:rPr>
              <a:t>d) turbidity is being prevented. </a:t>
            </a:r>
          </a:p>
          <a:p>
            <a:r>
              <a:rPr lang="en-US" sz="2000" dirty="0">
                <a:latin typeface="Arial" panose="020B0604020202020204" pitchFamily="34" charset="0"/>
              </a:rPr>
              <a:t>e) All of the above</a:t>
            </a:r>
          </a:p>
        </p:txBody>
      </p:sp>
      <p:sp>
        <p:nvSpPr>
          <p:cNvPr id="4" name="TextBox 3">
            <a:extLst>
              <a:ext uri="{FF2B5EF4-FFF2-40B4-BE49-F238E27FC236}">
                <a16:creationId xmlns:a16="http://schemas.microsoft.com/office/drawing/2014/main" id="{CD0CA3B8-F24A-42C5-B373-7F2359BAD90B}"/>
              </a:ext>
            </a:extLst>
          </p:cNvPr>
          <p:cNvSpPr txBox="1"/>
          <p:nvPr/>
        </p:nvSpPr>
        <p:spPr>
          <a:xfrm>
            <a:off x="9708996" y="1279126"/>
            <a:ext cx="877163" cy="369332"/>
          </a:xfrm>
          <a:prstGeom prst="rect">
            <a:avLst/>
          </a:prstGeom>
          <a:noFill/>
        </p:spPr>
        <p:txBody>
          <a:bodyPr wrap="none" rtlCol="0">
            <a:spAutoFit/>
          </a:bodyPr>
          <a:lstStyle/>
          <a:p>
            <a:r>
              <a:rPr lang="en-US" dirty="0">
                <a:latin typeface="Arial" panose="020B0604020202020204" pitchFamily="34" charset="0"/>
              </a:rPr>
              <a:t>people</a:t>
            </a:r>
          </a:p>
        </p:txBody>
      </p:sp>
      <p:sp>
        <p:nvSpPr>
          <p:cNvPr id="5" name="TextBox 4">
            <a:extLst>
              <a:ext uri="{FF2B5EF4-FFF2-40B4-BE49-F238E27FC236}">
                <a16:creationId xmlns:a16="http://schemas.microsoft.com/office/drawing/2014/main" id="{F9BED4E1-6A4A-48FC-9BA4-62B9D7856AB6}"/>
              </a:ext>
            </a:extLst>
          </p:cNvPr>
          <p:cNvSpPr txBox="1"/>
          <p:nvPr/>
        </p:nvSpPr>
        <p:spPr>
          <a:xfrm>
            <a:off x="303044" y="2159499"/>
            <a:ext cx="1309974" cy="400110"/>
          </a:xfrm>
          <a:prstGeom prst="rect">
            <a:avLst/>
          </a:prstGeom>
          <a:noFill/>
        </p:spPr>
        <p:txBody>
          <a:bodyPr wrap="none" rtlCol="0">
            <a:spAutoFit/>
          </a:bodyPr>
          <a:lstStyle/>
          <a:p>
            <a:r>
              <a:rPr lang="en-US" sz="2000" dirty="0">
                <a:latin typeface="Arial" panose="020B0604020202020204" pitchFamily="34" charset="0"/>
              </a:rPr>
              <a:t>courteous</a:t>
            </a:r>
          </a:p>
        </p:txBody>
      </p:sp>
      <p:sp>
        <p:nvSpPr>
          <p:cNvPr id="6" name="TextBox 5">
            <a:extLst>
              <a:ext uri="{FF2B5EF4-FFF2-40B4-BE49-F238E27FC236}">
                <a16:creationId xmlns:a16="http://schemas.microsoft.com/office/drawing/2014/main" id="{6372650E-48E6-4324-9666-B1865D40B740}"/>
              </a:ext>
            </a:extLst>
          </p:cNvPr>
          <p:cNvSpPr txBox="1"/>
          <p:nvPr/>
        </p:nvSpPr>
        <p:spPr>
          <a:xfrm>
            <a:off x="2144406" y="2159499"/>
            <a:ext cx="540533" cy="400110"/>
          </a:xfrm>
          <a:prstGeom prst="rect">
            <a:avLst/>
          </a:prstGeom>
          <a:noFill/>
        </p:spPr>
        <p:txBody>
          <a:bodyPr wrap="none" rtlCol="0">
            <a:spAutoFit/>
          </a:bodyPr>
          <a:lstStyle/>
          <a:p>
            <a:r>
              <a:rPr lang="en-US" sz="2000" dirty="0">
                <a:latin typeface="Arial" panose="020B0604020202020204" pitchFamily="34" charset="0"/>
              </a:rPr>
              <a:t>fair</a:t>
            </a:r>
          </a:p>
        </p:txBody>
      </p:sp>
      <p:sp>
        <p:nvSpPr>
          <p:cNvPr id="7" name="TextBox 6">
            <a:extLst>
              <a:ext uri="{FF2B5EF4-FFF2-40B4-BE49-F238E27FC236}">
                <a16:creationId xmlns:a16="http://schemas.microsoft.com/office/drawing/2014/main" id="{09A854F0-8681-4FEC-93B3-63A2F4344C75}"/>
              </a:ext>
            </a:extLst>
          </p:cNvPr>
          <p:cNvSpPr txBox="1"/>
          <p:nvPr/>
        </p:nvSpPr>
        <p:spPr>
          <a:xfrm>
            <a:off x="5121647" y="2798186"/>
            <a:ext cx="2450031" cy="400110"/>
          </a:xfrm>
          <a:prstGeom prst="rect">
            <a:avLst/>
          </a:prstGeom>
          <a:noFill/>
        </p:spPr>
        <p:txBody>
          <a:bodyPr wrap="square" rtlCol="0">
            <a:spAutoFit/>
          </a:bodyPr>
          <a:lstStyle/>
          <a:p>
            <a:r>
              <a:rPr lang="en-US" sz="2000" dirty="0">
                <a:latin typeface="Arial" panose="020B0604020202020204" pitchFamily="34" charset="0"/>
              </a:rPr>
              <a:t>performance based</a:t>
            </a:r>
          </a:p>
        </p:txBody>
      </p:sp>
      <p:sp>
        <p:nvSpPr>
          <p:cNvPr id="11" name="TextBox 10">
            <a:extLst>
              <a:ext uri="{FF2B5EF4-FFF2-40B4-BE49-F238E27FC236}">
                <a16:creationId xmlns:a16="http://schemas.microsoft.com/office/drawing/2014/main" id="{9FAD32D7-672C-4AE9-BD16-3F87041DFBAE}"/>
              </a:ext>
            </a:extLst>
          </p:cNvPr>
          <p:cNvSpPr txBox="1"/>
          <p:nvPr/>
        </p:nvSpPr>
        <p:spPr>
          <a:xfrm>
            <a:off x="226741" y="3039872"/>
            <a:ext cx="1133837" cy="400110"/>
          </a:xfrm>
          <a:prstGeom prst="rect">
            <a:avLst/>
          </a:prstGeom>
          <a:noFill/>
        </p:spPr>
        <p:txBody>
          <a:bodyPr wrap="none" rtlCol="0">
            <a:spAutoFit/>
          </a:bodyPr>
          <a:lstStyle/>
          <a:p>
            <a:r>
              <a:rPr lang="en-US" sz="2000" dirty="0">
                <a:latin typeface="Arial" panose="020B0604020202020204" pitchFamily="34" charset="0"/>
              </a:rPr>
              <a:t>effective</a:t>
            </a:r>
          </a:p>
        </p:txBody>
      </p:sp>
      <p:sp>
        <p:nvSpPr>
          <p:cNvPr id="12" name="Oval 11">
            <a:extLst>
              <a:ext uri="{FF2B5EF4-FFF2-40B4-BE49-F238E27FC236}">
                <a16:creationId xmlns:a16="http://schemas.microsoft.com/office/drawing/2014/main" id="{D5DF8B03-C79A-43F7-B72E-F3AB255F671B}"/>
              </a:ext>
            </a:extLst>
          </p:cNvPr>
          <p:cNvSpPr/>
          <p:nvPr/>
        </p:nvSpPr>
        <p:spPr>
          <a:xfrm>
            <a:off x="111511" y="6188493"/>
            <a:ext cx="2274849" cy="36933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Oval 12">
            <a:extLst>
              <a:ext uri="{FF2B5EF4-FFF2-40B4-BE49-F238E27FC236}">
                <a16:creationId xmlns:a16="http://schemas.microsoft.com/office/drawing/2014/main" id="{4F3F3880-CE92-4BFF-B923-67DEA3E661FC}"/>
              </a:ext>
            </a:extLst>
          </p:cNvPr>
          <p:cNvSpPr/>
          <p:nvPr/>
        </p:nvSpPr>
        <p:spPr>
          <a:xfrm>
            <a:off x="111512" y="4027637"/>
            <a:ext cx="802888" cy="36933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TextBox 13">
            <a:extLst>
              <a:ext uri="{FF2B5EF4-FFF2-40B4-BE49-F238E27FC236}">
                <a16:creationId xmlns:a16="http://schemas.microsoft.com/office/drawing/2014/main" id="{CCBE6004-C3DA-42DB-8EEA-5BD042FB2104}"/>
              </a:ext>
            </a:extLst>
          </p:cNvPr>
          <p:cNvSpPr txBox="1"/>
          <p:nvPr/>
        </p:nvSpPr>
        <p:spPr>
          <a:xfrm>
            <a:off x="2813750" y="226874"/>
            <a:ext cx="6564500"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Chapter 9 Review</a:t>
            </a:r>
          </a:p>
        </p:txBody>
      </p:sp>
    </p:spTree>
    <p:extLst>
      <p:ext uri="{BB962C8B-B14F-4D97-AF65-F5344CB8AC3E}">
        <p14:creationId xmlns:p14="http://schemas.microsoft.com/office/powerpoint/2010/main" val="3305704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1" grpId="0"/>
      <p:bldP spid="12" grpId="0" animBg="1"/>
      <p:bldP spid="1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D541891-2373-4EB0-BAAE-615E15EFA793}"/>
              </a:ext>
            </a:extLst>
          </p:cNvPr>
          <p:cNvSpPr/>
          <p:nvPr/>
        </p:nvSpPr>
        <p:spPr>
          <a:xfrm>
            <a:off x="1524000" y="1779688"/>
            <a:ext cx="9144000" cy="4524315"/>
          </a:xfrm>
          <a:prstGeom prst="rect">
            <a:avLst/>
          </a:prstGeom>
          <a:noFill/>
        </p:spPr>
        <p:txBody>
          <a:bodyPr wrap="square">
            <a:spAutoFit/>
          </a:bodyPr>
          <a:lstStyle/>
          <a:p>
            <a:r>
              <a:rPr lang="en-US" dirty="0">
                <a:latin typeface="Arial" panose="020B0604020202020204" pitchFamily="34" charset="0"/>
              </a:rPr>
              <a:t>Inspection reports should be written (at end of week/in your spare time/at the end of the day/first thing in the morning/while you are on the job site). </a:t>
            </a:r>
          </a:p>
          <a:p>
            <a:endParaRPr lang="en-US" dirty="0">
              <a:latin typeface="Arial" panose="020B0604020202020204" pitchFamily="34" charset="0"/>
            </a:endParaRPr>
          </a:p>
          <a:p>
            <a:r>
              <a:rPr lang="en-US" dirty="0">
                <a:latin typeface="Arial" panose="020B0604020202020204" pitchFamily="34" charset="0"/>
              </a:rPr>
              <a:t>The first step in inspecting a project is to </a:t>
            </a:r>
            <a:r>
              <a:rPr lang="en-US" dirty="0">
                <a:highlight>
                  <a:srgbClr val="FFFF00"/>
                </a:highlight>
                <a:latin typeface="Arial" panose="020B0604020202020204" pitchFamily="34" charset="0"/>
              </a:rPr>
              <a:t>______</a:t>
            </a:r>
            <a:r>
              <a:rPr lang="en-US" dirty="0">
                <a:latin typeface="Arial" panose="020B0604020202020204" pitchFamily="34" charset="0"/>
              </a:rPr>
              <a:t> plans and drawings (if available).</a:t>
            </a:r>
          </a:p>
          <a:p>
            <a:endParaRPr lang="en-US" dirty="0">
              <a:latin typeface="Arial" panose="020B0604020202020204" pitchFamily="34" charset="0"/>
            </a:endParaRPr>
          </a:p>
          <a:p>
            <a:r>
              <a:rPr lang="en-US" dirty="0">
                <a:latin typeface="Arial" panose="020B0604020202020204" pitchFamily="34" charset="0"/>
              </a:rPr>
              <a:t>When reviewing plans, locate the project with respect to the watershed and determine how water  </a:t>
            </a:r>
            <a:r>
              <a:rPr lang="en-US" u="sng" dirty="0">
                <a:highlight>
                  <a:srgbClr val="FFFF00"/>
                </a:highlight>
                <a:latin typeface="Arial" panose="020B0604020202020204" pitchFamily="34" charset="0"/>
              </a:rPr>
              <a:t>______</a:t>
            </a:r>
            <a:r>
              <a:rPr lang="en-US" dirty="0">
                <a:latin typeface="Arial" panose="020B0604020202020204" pitchFamily="34" charset="0"/>
              </a:rPr>
              <a:t> and </a:t>
            </a:r>
            <a:r>
              <a:rPr lang="en-US" u="sng" dirty="0">
                <a:highlight>
                  <a:srgbClr val="FFFF00"/>
                </a:highlight>
                <a:latin typeface="Arial" panose="020B0604020202020204" pitchFamily="34" charset="0"/>
              </a:rPr>
              <a:t>______</a:t>
            </a:r>
            <a:r>
              <a:rPr lang="en-US" dirty="0">
                <a:latin typeface="Arial" panose="020B0604020202020204" pitchFamily="34" charset="0"/>
              </a:rPr>
              <a:t> the site. </a:t>
            </a:r>
          </a:p>
          <a:p>
            <a:endParaRPr lang="en-US" dirty="0">
              <a:latin typeface="Arial" panose="020B0604020202020204" pitchFamily="34" charset="0"/>
            </a:endParaRPr>
          </a:p>
          <a:p>
            <a:r>
              <a:rPr lang="en-US" dirty="0">
                <a:latin typeface="Arial" panose="020B0604020202020204" pitchFamily="34" charset="0"/>
              </a:rPr>
              <a:t>Which of the following should you bring with you for a site inspection? </a:t>
            </a:r>
          </a:p>
          <a:p>
            <a:r>
              <a:rPr lang="en-US" dirty="0">
                <a:latin typeface="Arial" panose="020B0604020202020204" pitchFamily="34" charset="0"/>
              </a:rPr>
              <a:t>Copy of the approved plan / Project file / Reporting forms / Camera / All the above </a:t>
            </a:r>
          </a:p>
          <a:p>
            <a:endParaRPr lang="en-US" dirty="0">
              <a:latin typeface="Arial" panose="020B0604020202020204" pitchFamily="34" charset="0"/>
            </a:endParaRPr>
          </a:p>
          <a:p>
            <a:r>
              <a:rPr lang="en-US" dirty="0">
                <a:latin typeface="Arial" panose="020B0604020202020204" pitchFamily="34" charset="0"/>
              </a:rPr>
              <a:t>First thing to do after you arrive on the job site is to: Hide and spy for a while / Start inspecting the perimeter first / Check in with the superintendent / Start inspecting the interior drainage first. </a:t>
            </a:r>
          </a:p>
          <a:p>
            <a:endParaRPr lang="en-US" dirty="0">
              <a:latin typeface="Arial" panose="020B0604020202020204" pitchFamily="34" charset="0"/>
            </a:endParaRPr>
          </a:p>
          <a:p>
            <a:endParaRPr lang="en-US" dirty="0">
              <a:latin typeface="Arial" panose="020B0604020202020204" pitchFamily="34" charset="0"/>
            </a:endParaRPr>
          </a:p>
        </p:txBody>
      </p:sp>
      <p:sp>
        <p:nvSpPr>
          <p:cNvPr id="8" name="TextBox 7">
            <a:extLst>
              <a:ext uri="{FF2B5EF4-FFF2-40B4-BE49-F238E27FC236}">
                <a16:creationId xmlns:a16="http://schemas.microsoft.com/office/drawing/2014/main" id="{EE596B29-3291-438F-9149-2D50F7D51CB7}"/>
              </a:ext>
            </a:extLst>
          </p:cNvPr>
          <p:cNvSpPr txBox="1"/>
          <p:nvPr/>
        </p:nvSpPr>
        <p:spPr>
          <a:xfrm>
            <a:off x="5676494" y="2584383"/>
            <a:ext cx="851515" cy="369332"/>
          </a:xfrm>
          <a:prstGeom prst="rect">
            <a:avLst/>
          </a:prstGeom>
          <a:noFill/>
        </p:spPr>
        <p:txBody>
          <a:bodyPr wrap="none" rtlCol="0">
            <a:spAutoFit/>
          </a:bodyPr>
          <a:lstStyle/>
          <a:p>
            <a:r>
              <a:rPr lang="en-US" dirty="0">
                <a:latin typeface="Arial" panose="020B0604020202020204" pitchFamily="34" charset="0"/>
              </a:rPr>
              <a:t>review</a:t>
            </a:r>
          </a:p>
        </p:txBody>
      </p:sp>
      <p:sp>
        <p:nvSpPr>
          <p:cNvPr id="11" name="TextBox 10">
            <a:extLst>
              <a:ext uri="{FF2B5EF4-FFF2-40B4-BE49-F238E27FC236}">
                <a16:creationId xmlns:a16="http://schemas.microsoft.com/office/drawing/2014/main" id="{6FF02983-B9FB-4E95-B8F2-523D79B39948}"/>
              </a:ext>
            </a:extLst>
          </p:cNvPr>
          <p:cNvSpPr txBox="1"/>
          <p:nvPr/>
        </p:nvSpPr>
        <p:spPr>
          <a:xfrm>
            <a:off x="2795594" y="3422903"/>
            <a:ext cx="2069797" cy="369332"/>
          </a:xfrm>
          <a:prstGeom prst="rect">
            <a:avLst/>
          </a:prstGeom>
          <a:noFill/>
        </p:spPr>
        <p:txBody>
          <a:bodyPr wrap="none" rtlCol="0">
            <a:spAutoFit/>
          </a:bodyPr>
          <a:lstStyle/>
          <a:p>
            <a:r>
              <a:rPr lang="en-US" dirty="0">
                <a:latin typeface="Arial" panose="020B0604020202020204" pitchFamily="34" charset="0"/>
              </a:rPr>
              <a:t>enters         leaves</a:t>
            </a:r>
          </a:p>
        </p:txBody>
      </p:sp>
      <p:sp>
        <p:nvSpPr>
          <p:cNvPr id="12" name="Oval 11">
            <a:extLst>
              <a:ext uri="{FF2B5EF4-FFF2-40B4-BE49-F238E27FC236}">
                <a16:creationId xmlns:a16="http://schemas.microsoft.com/office/drawing/2014/main" id="{966B1D58-1B61-4A28-B30F-659B8CFD59CA}"/>
              </a:ext>
            </a:extLst>
          </p:cNvPr>
          <p:cNvSpPr/>
          <p:nvPr/>
        </p:nvSpPr>
        <p:spPr>
          <a:xfrm>
            <a:off x="8480137" y="4258733"/>
            <a:ext cx="1703709" cy="36933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Oval 12">
            <a:extLst>
              <a:ext uri="{FF2B5EF4-FFF2-40B4-BE49-F238E27FC236}">
                <a16:creationId xmlns:a16="http://schemas.microsoft.com/office/drawing/2014/main" id="{DB9F0806-4212-4375-9BA6-FCC79DA08E22}"/>
              </a:ext>
            </a:extLst>
          </p:cNvPr>
          <p:cNvSpPr/>
          <p:nvPr/>
        </p:nvSpPr>
        <p:spPr>
          <a:xfrm>
            <a:off x="4530437" y="5027417"/>
            <a:ext cx="3551681" cy="4768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Oval 13">
            <a:extLst>
              <a:ext uri="{FF2B5EF4-FFF2-40B4-BE49-F238E27FC236}">
                <a16:creationId xmlns:a16="http://schemas.microsoft.com/office/drawing/2014/main" id="{3A27A50E-6F11-48E6-81FB-36C2571C7924}"/>
              </a:ext>
            </a:extLst>
          </p:cNvPr>
          <p:cNvSpPr/>
          <p:nvPr/>
        </p:nvSpPr>
        <p:spPr>
          <a:xfrm>
            <a:off x="4668088" y="2085636"/>
            <a:ext cx="2927331" cy="36933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70777544-33A0-4621-A3C7-36717A3C5ED9}"/>
              </a:ext>
            </a:extLst>
          </p:cNvPr>
          <p:cNvSpPr txBox="1"/>
          <p:nvPr/>
        </p:nvSpPr>
        <p:spPr>
          <a:xfrm>
            <a:off x="2813750" y="226874"/>
            <a:ext cx="6564500"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Chapter 9 Review</a:t>
            </a:r>
          </a:p>
        </p:txBody>
      </p:sp>
    </p:spTree>
    <p:extLst>
      <p:ext uri="{BB962C8B-B14F-4D97-AF65-F5344CB8AC3E}">
        <p14:creationId xmlns:p14="http://schemas.microsoft.com/office/powerpoint/2010/main" val="56805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animBg="1"/>
      <p:bldP spid="13"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screenshot of a cell phone&#10;&#10;Description generated with high confidence">
            <a:extLst>
              <a:ext uri="{FF2B5EF4-FFF2-40B4-BE49-F238E27FC236}">
                <a16:creationId xmlns:a16="http://schemas.microsoft.com/office/drawing/2014/main" id="{9D3E9D18-D100-4D71-9086-0761D66E53AF}"/>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0"/>
            <a:ext cx="0" cy="0"/>
          </a:xfrm>
        </p:spPr>
      </p:pic>
      <p:graphicFrame>
        <p:nvGraphicFramePr>
          <p:cNvPr id="22" name="Object 12">
            <a:extLst>
              <a:ext uri="{FF2B5EF4-FFF2-40B4-BE49-F238E27FC236}">
                <a16:creationId xmlns:a16="http://schemas.microsoft.com/office/drawing/2014/main" id="{402BDC64-CCC5-4C67-B54F-76E722940FA2}"/>
              </a:ext>
            </a:extLst>
          </p:cNvPr>
          <p:cNvGraphicFramePr>
            <a:graphicFrameLocks noChangeAspect="1"/>
          </p:cNvGraphicFramePr>
          <p:nvPr>
            <p:extLst>
              <p:ext uri="{D42A27DB-BD31-4B8C-83A1-F6EECF244321}">
                <p14:modId xmlns:p14="http://schemas.microsoft.com/office/powerpoint/2010/main" val="3209131967"/>
              </p:ext>
            </p:extLst>
          </p:nvPr>
        </p:nvGraphicFramePr>
        <p:xfrm>
          <a:off x="8386414" y="2730129"/>
          <a:ext cx="3705225" cy="3309938"/>
        </p:xfrm>
        <a:graphic>
          <a:graphicData uri="http://schemas.openxmlformats.org/presentationml/2006/ole">
            <mc:AlternateContent xmlns:mc="http://schemas.openxmlformats.org/markup-compatibility/2006">
              <mc:Choice xmlns:v="urn:schemas-microsoft-com:vml" Requires="v">
                <p:oleObj name="Clip" r:id="rId3" imgW="2943225" imgH="2628900" progId="MS_ClipArt_Gallery.2">
                  <p:embed/>
                </p:oleObj>
              </mc:Choice>
              <mc:Fallback>
                <p:oleObj name="Clip" r:id="rId3" imgW="2943225" imgH="2628900" progId="MS_ClipArt_Gallery.2">
                  <p:embed/>
                  <p:pic>
                    <p:nvPicPr>
                      <p:cNvPr id="4098"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6414" y="2730129"/>
                        <a:ext cx="3705225" cy="3309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 name="Object 13">
            <a:extLst>
              <a:ext uri="{FF2B5EF4-FFF2-40B4-BE49-F238E27FC236}">
                <a16:creationId xmlns:a16="http://schemas.microsoft.com/office/drawing/2014/main" id="{EDC2F363-D8C8-4774-825E-04EFF0120DF6}"/>
              </a:ext>
            </a:extLst>
          </p:cNvPr>
          <p:cNvGraphicFramePr>
            <a:graphicFrameLocks noChangeAspect="1"/>
          </p:cNvGraphicFramePr>
          <p:nvPr>
            <p:extLst>
              <p:ext uri="{D42A27DB-BD31-4B8C-83A1-F6EECF244321}">
                <p14:modId xmlns:p14="http://schemas.microsoft.com/office/powerpoint/2010/main" val="4132157249"/>
              </p:ext>
            </p:extLst>
          </p:nvPr>
        </p:nvGraphicFramePr>
        <p:xfrm>
          <a:off x="5798634" y="4909335"/>
          <a:ext cx="2148193" cy="1948665"/>
        </p:xfrm>
        <a:graphic>
          <a:graphicData uri="http://schemas.openxmlformats.org/presentationml/2006/ole">
            <mc:AlternateContent xmlns:mc="http://schemas.openxmlformats.org/markup-compatibility/2006">
              <mc:Choice xmlns:v="urn:schemas-microsoft-com:vml" Requires="v">
                <p:oleObj name="Clip" r:id="rId5" imgW="908914" imgH="824789" progId="MS_ClipArt_Gallery.2">
                  <p:embed/>
                </p:oleObj>
              </mc:Choice>
              <mc:Fallback>
                <p:oleObj name="Clip" r:id="rId5" imgW="908914" imgH="824789" progId="MS_ClipArt_Gallery.2">
                  <p:embed/>
                  <p:pic>
                    <p:nvPicPr>
                      <p:cNvPr id="4099"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8634" y="4909335"/>
                        <a:ext cx="2148193" cy="1948665"/>
                      </a:xfrm>
                      <a:prstGeom prst="rect">
                        <a:avLst/>
                      </a:prstGeom>
                      <a:noFill/>
                      <a:ln>
                        <a:noFill/>
                      </a:ln>
                      <a:effectLst/>
                    </p:spPr>
                  </p:pic>
                </p:oleObj>
              </mc:Fallback>
            </mc:AlternateContent>
          </a:graphicData>
        </a:graphic>
      </p:graphicFrame>
      <p:sp>
        <p:nvSpPr>
          <p:cNvPr id="24" name="Rectangle 5">
            <a:extLst>
              <a:ext uri="{FF2B5EF4-FFF2-40B4-BE49-F238E27FC236}">
                <a16:creationId xmlns:a16="http://schemas.microsoft.com/office/drawing/2014/main" id="{40CEBA10-BD3B-4113-8DF2-0843D49919D5}"/>
              </a:ext>
            </a:extLst>
          </p:cNvPr>
          <p:cNvSpPr>
            <a:spLocks noChangeArrowheads="1"/>
          </p:cNvSpPr>
          <p:nvPr/>
        </p:nvSpPr>
        <p:spPr bwMode="auto">
          <a:xfrm>
            <a:off x="267629" y="1302523"/>
            <a:ext cx="10694020" cy="30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3600">
                <a:solidFill>
                  <a:srgbClr val="00FFFF"/>
                </a:solidFill>
                <a:latin typeface="Times New Roman" panose="02020603050405020304" pitchFamily="18" charset="0"/>
              </a:defRPr>
            </a:lvl1pPr>
            <a:lvl2pPr marL="742950" indent="-285750">
              <a:defRPr sz="3600">
                <a:solidFill>
                  <a:srgbClr val="00FFFF"/>
                </a:solidFill>
                <a:latin typeface="Times New Roman" panose="02020603050405020304" pitchFamily="18" charset="0"/>
              </a:defRPr>
            </a:lvl2pPr>
            <a:lvl3pPr marL="1143000" indent="-228600">
              <a:defRPr sz="3600">
                <a:solidFill>
                  <a:srgbClr val="00FFFF"/>
                </a:solidFill>
                <a:latin typeface="Times New Roman" panose="02020603050405020304" pitchFamily="18" charset="0"/>
              </a:defRPr>
            </a:lvl3pPr>
            <a:lvl4pPr marL="1600200" indent="-228600">
              <a:defRPr sz="3600">
                <a:solidFill>
                  <a:srgbClr val="00FFFF"/>
                </a:solidFill>
                <a:latin typeface="Times New Roman" panose="02020603050405020304" pitchFamily="18" charset="0"/>
              </a:defRPr>
            </a:lvl4pPr>
            <a:lvl5pPr marL="2057400" indent="-228600">
              <a:defRPr sz="3600">
                <a:solidFill>
                  <a:srgbClr val="00FFFF"/>
                </a:solidFill>
                <a:latin typeface="Times New Roman" panose="02020603050405020304" pitchFamily="18" charset="0"/>
              </a:defRPr>
            </a:lvl5pPr>
            <a:lvl6pPr marL="2514600" indent="-228600" eaLnBrk="0" fontAlgn="base" hangingPunct="0">
              <a:spcBef>
                <a:spcPct val="0"/>
              </a:spcBef>
              <a:spcAft>
                <a:spcPct val="0"/>
              </a:spcAft>
              <a:defRPr sz="3600">
                <a:solidFill>
                  <a:srgbClr val="00FFFF"/>
                </a:solidFill>
                <a:latin typeface="Times New Roman" panose="02020603050405020304" pitchFamily="18" charset="0"/>
              </a:defRPr>
            </a:lvl6pPr>
            <a:lvl7pPr marL="2971800" indent="-228600" eaLnBrk="0" fontAlgn="base" hangingPunct="0">
              <a:spcBef>
                <a:spcPct val="0"/>
              </a:spcBef>
              <a:spcAft>
                <a:spcPct val="0"/>
              </a:spcAft>
              <a:defRPr sz="3600">
                <a:solidFill>
                  <a:srgbClr val="00FFFF"/>
                </a:solidFill>
                <a:latin typeface="Times New Roman" panose="02020603050405020304" pitchFamily="18" charset="0"/>
              </a:defRPr>
            </a:lvl7pPr>
            <a:lvl8pPr marL="3429000" indent="-228600" eaLnBrk="0" fontAlgn="base" hangingPunct="0">
              <a:spcBef>
                <a:spcPct val="0"/>
              </a:spcBef>
              <a:spcAft>
                <a:spcPct val="0"/>
              </a:spcAft>
              <a:defRPr sz="3600">
                <a:solidFill>
                  <a:srgbClr val="00FFFF"/>
                </a:solidFill>
                <a:latin typeface="Times New Roman" panose="02020603050405020304" pitchFamily="18" charset="0"/>
              </a:defRPr>
            </a:lvl8pPr>
            <a:lvl9pPr marL="3886200" indent="-228600" eaLnBrk="0" fontAlgn="base" hangingPunct="0">
              <a:spcBef>
                <a:spcPct val="0"/>
              </a:spcBef>
              <a:spcAft>
                <a:spcPct val="0"/>
              </a:spcAft>
              <a:defRPr sz="3600">
                <a:solidFill>
                  <a:srgbClr val="00FFFF"/>
                </a:solidFill>
                <a:latin typeface="Times New Roman" panose="02020603050405020304" pitchFamily="18" charset="0"/>
              </a:defRPr>
            </a:lvl9pPr>
          </a:lstStyle>
          <a:p>
            <a:pPr>
              <a:lnSpc>
                <a:spcPct val="180000"/>
              </a:lnSpc>
            </a:pPr>
            <a:r>
              <a:rPr lang="en-US" altLang="en-US" sz="2800" dirty="0">
                <a:solidFill>
                  <a:schemeClr val="tx1"/>
                </a:solidFill>
                <a:latin typeface="Arial" panose="020B0604020202020204" pitchFamily="34" charset="0"/>
                <a:cs typeface="Arial" panose="020B0604020202020204" pitchFamily="34" charset="0"/>
              </a:rPr>
              <a:t>An inspector must have the necessary technical expertise and be:</a:t>
            </a:r>
          </a:p>
          <a:p>
            <a:pPr>
              <a:lnSpc>
                <a:spcPct val="180000"/>
              </a:lnSpc>
              <a:buFontTx/>
              <a:buChar char="•"/>
            </a:pPr>
            <a:r>
              <a:rPr lang="en-US" altLang="en-US" sz="2800" dirty="0">
                <a:solidFill>
                  <a:schemeClr val="tx1"/>
                </a:solidFill>
                <a:latin typeface="Arial" panose="020B0604020202020204" pitchFamily="34" charset="0"/>
                <a:cs typeface="Arial" panose="020B0604020202020204" pitchFamily="34" charset="0"/>
              </a:rPr>
              <a:t>Organized</a:t>
            </a:r>
          </a:p>
          <a:p>
            <a:pPr>
              <a:lnSpc>
                <a:spcPct val="180000"/>
              </a:lnSpc>
              <a:buFontTx/>
              <a:buChar char="•"/>
            </a:pPr>
            <a:r>
              <a:rPr lang="en-US" altLang="en-US" sz="2800" dirty="0">
                <a:solidFill>
                  <a:schemeClr val="tx1"/>
                </a:solidFill>
                <a:latin typeface="Arial" panose="020B0604020202020204" pitchFamily="34" charset="0"/>
                <a:cs typeface="Arial" panose="020B0604020202020204" pitchFamily="34" charset="0"/>
              </a:rPr>
              <a:t>Unbiased and consistent</a:t>
            </a:r>
          </a:p>
          <a:p>
            <a:pPr>
              <a:lnSpc>
                <a:spcPct val="180000"/>
              </a:lnSpc>
              <a:buFontTx/>
              <a:buChar char="•"/>
            </a:pPr>
            <a:r>
              <a:rPr lang="en-US" altLang="en-US" sz="2800" dirty="0">
                <a:solidFill>
                  <a:schemeClr val="tx1"/>
                </a:solidFill>
                <a:latin typeface="Arial" panose="020B0604020202020204" pitchFamily="34" charset="0"/>
                <a:cs typeface="Arial" panose="020B0604020202020204" pitchFamily="34" charset="0"/>
              </a:rPr>
              <a:t>Professional and courteous</a:t>
            </a:r>
          </a:p>
        </p:txBody>
      </p:sp>
      <p:sp>
        <p:nvSpPr>
          <p:cNvPr id="9" name="TextBox 8">
            <a:extLst>
              <a:ext uri="{FF2B5EF4-FFF2-40B4-BE49-F238E27FC236}">
                <a16:creationId xmlns:a16="http://schemas.microsoft.com/office/drawing/2014/main" id="{E452EA56-FC78-41AA-B8F7-3EDA48026437}"/>
              </a:ext>
            </a:extLst>
          </p:cNvPr>
          <p:cNvSpPr txBox="1"/>
          <p:nvPr/>
        </p:nvSpPr>
        <p:spPr>
          <a:xfrm>
            <a:off x="4245173" y="256789"/>
            <a:ext cx="3701654" cy="769441"/>
          </a:xfrm>
          <a:prstGeom prst="rect">
            <a:avLst/>
          </a:prstGeom>
          <a:noFill/>
        </p:spPr>
        <p:txBody>
          <a:bodyPr wrap="none" rtlCol="0">
            <a:spAutoFit/>
          </a:bodyPr>
          <a:lstStyle/>
          <a:p>
            <a:r>
              <a:rPr lang="en-US" sz="4400" dirty="0">
                <a:solidFill>
                  <a:schemeClr val="bg1"/>
                </a:solidFill>
                <a:latin typeface="Arial" panose="020B0604020202020204" pitchFamily="34" charset="0"/>
              </a:rPr>
              <a:t>9.2.1 Conduct</a:t>
            </a:r>
          </a:p>
        </p:txBody>
      </p:sp>
    </p:spTree>
    <p:extLst>
      <p:ext uri="{BB962C8B-B14F-4D97-AF65-F5344CB8AC3E}">
        <p14:creationId xmlns:p14="http://schemas.microsoft.com/office/powerpoint/2010/main" val="856910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E0C8BE3-5651-44AD-8CD1-3C84FCBF2C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5488" y="4553607"/>
            <a:ext cx="4852512" cy="2312274"/>
          </a:xfrm>
          <a:prstGeom prst="rect">
            <a:avLst/>
          </a:prstGeom>
        </p:spPr>
      </p:pic>
      <p:sp>
        <p:nvSpPr>
          <p:cNvPr id="12" name="TextBox 11">
            <a:extLst>
              <a:ext uri="{FF2B5EF4-FFF2-40B4-BE49-F238E27FC236}">
                <a16:creationId xmlns:a16="http://schemas.microsoft.com/office/drawing/2014/main" id="{41DD5E9A-AFA3-4C64-9C18-C3C62AEA80C3}"/>
              </a:ext>
            </a:extLst>
          </p:cNvPr>
          <p:cNvSpPr txBox="1"/>
          <p:nvPr/>
        </p:nvSpPr>
        <p:spPr>
          <a:xfrm>
            <a:off x="78059" y="1419200"/>
            <a:ext cx="12113941" cy="2308324"/>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PROMOTE TEAMWORK!</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Construction and inspection should be working towards the same goal</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Collaborate and seek shared solutions – be willing to revise or change if something isn’t working</a:t>
            </a:r>
          </a:p>
        </p:txBody>
      </p:sp>
      <p:graphicFrame>
        <p:nvGraphicFramePr>
          <p:cNvPr id="15" name="Object 5">
            <a:extLst>
              <a:ext uri="{FF2B5EF4-FFF2-40B4-BE49-F238E27FC236}">
                <a16:creationId xmlns:a16="http://schemas.microsoft.com/office/drawing/2014/main" id="{2D87C8F8-C47D-41CB-83DC-2BDB115140F1}"/>
              </a:ext>
            </a:extLst>
          </p:cNvPr>
          <p:cNvGraphicFramePr>
            <a:graphicFrameLocks noChangeAspect="1"/>
          </p:cNvGraphicFramePr>
          <p:nvPr>
            <p:extLst>
              <p:ext uri="{D42A27DB-BD31-4B8C-83A1-F6EECF244321}">
                <p14:modId xmlns:p14="http://schemas.microsoft.com/office/powerpoint/2010/main" val="962720445"/>
              </p:ext>
            </p:extLst>
          </p:nvPr>
        </p:nvGraphicFramePr>
        <p:xfrm>
          <a:off x="618177" y="3883895"/>
          <a:ext cx="2668175" cy="2974105"/>
        </p:xfrm>
        <a:graphic>
          <a:graphicData uri="http://schemas.openxmlformats.org/presentationml/2006/ole">
            <mc:AlternateContent xmlns:mc="http://schemas.openxmlformats.org/markup-compatibility/2006">
              <mc:Choice xmlns:v="urn:schemas-microsoft-com:vml" Requires="v">
                <p:oleObj name="Clip" r:id="rId3" imgW="1724558" imgH="1922983" progId="MS_ClipArt_Gallery.2">
                  <p:embed/>
                </p:oleObj>
              </mc:Choice>
              <mc:Fallback>
                <p:oleObj name="Clip" r:id="rId3" imgW="1724558" imgH="1922983" progId="MS_ClipArt_Gallery.2">
                  <p:embed/>
                  <p:pic>
                    <p:nvPicPr>
                      <p:cNvPr id="5122"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177" y="3883895"/>
                        <a:ext cx="2668175" cy="2974105"/>
                      </a:xfrm>
                      <a:prstGeom prst="rect">
                        <a:avLst/>
                      </a:prstGeom>
                      <a:noFill/>
                      <a:ln>
                        <a:noFill/>
                      </a:ln>
                      <a:effectLst/>
                    </p:spPr>
                  </p:pic>
                </p:oleObj>
              </mc:Fallback>
            </mc:AlternateContent>
          </a:graphicData>
        </a:graphic>
      </p:graphicFrame>
      <p:sp>
        <p:nvSpPr>
          <p:cNvPr id="9" name="TextBox 8">
            <a:extLst>
              <a:ext uri="{FF2B5EF4-FFF2-40B4-BE49-F238E27FC236}">
                <a16:creationId xmlns:a16="http://schemas.microsoft.com/office/drawing/2014/main" id="{2A89C7EB-AC69-4D02-A96C-31C74789A464}"/>
              </a:ext>
            </a:extLst>
          </p:cNvPr>
          <p:cNvSpPr txBox="1"/>
          <p:nvPr/>
        </p:nvSpPr>
        <p:spPr>
          <a:xfrm>
            <a:off x="4245173" y="256789"/>
            <a:ext cx="3701654" cy="769441"/>
          </a:xfrm>
          <a:prstGeom prst="rect">
            <a:avLst/>
          </a:prstGeom>
          <a:noFill/>
        </p:spPr>
        <p:txBody>
          <a:bodyPr wrap="none" rtlCol="0">
            <a:spAutoFit/>
          </a:bodyPr>
          <a:lstStyle/>
          <a:p>
            <a:r>
              <a:rPr lang="en-US" sz="4400" dirty="0">
                <a:solidFill>
                  <a:schemeClr val="bg1"/>
                </a:solidFill>
                <a:latin typeface="Arial" panose="020B0604020202020204" pitchFamily="34" charset="0"/>
              </a:rPr>
              <a:t>9.2.1 Conduct</a:t>
            </a:r>
          </a:p>
        </p:txBody>
      </p:sp>
    </p:spTree>
    <p:extLst>
      <p:ext uri="{BB962C8B-B14F-4D97-AF65-F5344CB8AC3E}">
        <p14:creationId xmlns:p14="http://schemas.microsoft.com/office/powerpoint/2010/main" val="3067809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6">
            <a:extLst>
              <a:ext uri="{FF2B5EF4-FFF2-40B4-BE49-F238E27FC236}">
                <a16:creationId xmlns:a16="http://schemas.microsoft.com/office/drawing/2014/main" id="{EECB8E64-61AC-496C-B4FE-3D1A5B8B3F69}"/>
              </a:ext>
            </a:extLst>
          </p:cNvPr>
          <p:cNvGraphicFramePr>
            <a:graphicFrameLocks noChangeAspect="1"/>
          </p:cNvGraphicFramePr>
          <p:nvPr>
            <p:extLst>
              <p:ext uri="{D42A27DB-BD31-4B8C-83A1-F6EECF244321}">
                <p14:modId xmlns:p14="http://schemas.microsoft.com/office/powerpoint/2010/main" val="3115271190"/>
              </p:ext>
            </p:extLst>
          </p:nvPr>
        </p:nvGraphicFramePr>
        <p:xfrm>
          <a:off x="557561" y="2299097"/>
          <a:ext cx="3802737" cy="4431137"/>
        </p:xfrm>
        <a:graphic>
          <a:graphicData uri="http://schemas.openxmlformats.org/presentationml/2006/ole">
            <mc:AlternateContent xmlns:mc="http://schemas.openxmlformats.org/markup-compatibility/2006">
              <mc:Choice xmlns:v="urn:schemas-microsoft-com:vml" Requires="v">
                <p:oleObj name="Clip" r:id="rId2" imgW="2189074" imgH="2551176" progId="MS_ClipArt_Gallery.2">
                  <p:embed/>
                </p:oleObj>
              </mc:Choice>
              <mc:Fallback>
                <p:oleObj name="Clip" r:id="rId2" imgW="2189074" imgH="2551176" progId="MS_ClipArt_Gallery.2">
                  <p:embed/>
                  <p:pic>
                    <p:nvPicPr>
                      <p:cNvPr id="717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561" y="2299097"/>
                        <a:ext cx="3802737" cy="4431137"/>
                      </a:xfrm>
                      <a:prstGeom prst="rect">
                        <a:avLst/>
                      </a:prstGeom>
                      <a:noFill/>
                      <a:ln>
                        <a:noFill/>
                      </a:ln>
                      <a:effectLst/>
                    </p:spPr>
                  </p:pic>
                </p:oleObj>
              </mc:Fallback>
            </mc:AlternateContent>
          </a:graphicData>
        </a:graphic>
      </p:graphicFrame>
      <p:sp>
        <p:nvSpPr>
          <p:cNvPr id="14" name="Text Box 7">
            <a:extLst>
              <a:ext uri="{FF2B5EF4-FFF2-40B4-BE49-F238E27FC236}">
                <a16:creationId xmlns:a16="http://schemas.microsoft.com/office/drawing/2014/main" id="{698C0F3F-9126-4252-B999-E30715448268}"/>
              </a:ext>
            </a:extLst>
          </p:cNvPr>
          <p:cNvSpPr txBox="1">
            <a:spLocks noChangeArrowheads="1"/>
          </p:cNvSpPr>
          <p:nvPr/>
        </p:nvSpPr>
        <p:spPr bwMode="auto">
          <a:xfrm>
            <a:off x="1625045" y="4682986"/>
            <a:ext cx="286554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3600">
                <a:solidFill>
                  <a:srgbClr val="00FFFF"/>
                </a:solidFill>
                <a:latin typeface="Times New Roman" panose="02020603050405020304" pitchFamily="18" charset="0"/>
              </a:defRPr>
            </a:lvl1pPr>
            <a:lvl2pPr marL="742950" indent="-285750">
              <a:defRPr sz="3600">
                <a:solidFill>
                  <a:srgbClr val="00FFFF"/>
                </a:solidFill>
                <a:latin typeface="Times New Roman" panose="02020603050405020304" pitchFamily="18" charset="0"/>
              </a:defRPr>
            </a:lvl2pPr>
            <a:lvl3pPr marL="1143000" indent="-228600">
              <a:defRPr sz="3600">
                <a:solidFill>
                  <a:srgbClr val="00FFFF"/>
                </a:solidFill>
                <a:latin typeface="Times New Roman" panose="02020603050405020304" pitchFamily="18" charset="0"/>
              </a:defRPr>
            </a:lvl3pPr>
            <a:lvl4pPr marL="1600200" indent="-228600">
              <a:defRPr sz="3600">
                <a:solidFill>
                  <a:srgbClr val="00FFFF"/>
                </a:solidFill>
                <a:latin typeface="Times New Roman" panose="02020603050405020304" pitchFamily="18" charset="0"/>
              </a:defRPr>
            </a:lvl4pPr>
            <a:lvl5pPr marL="2057400" indent="-228600">
              <a:defRPr sz="3600">
                <a:solidFill>
                  <a:srgbClr val="00FFFF"/>
                </a:solidFill>
                <a:latin typeface="Times New Roman" panose="02020603050405020304" pitchFamily="18" charset="0"/>
              </a:defRPr>
            </a:lvl5pPr>
            <a:lvl6pPr marL="2514600" indent="-228600" eaLnBrk="0" fontAlgn="base" hangingPunct="0">
              <a:spcBef>
                <a:spcPct val="0"/>
              </a:spcBef>
              <a:spcAft>
                <a:spcPct val="0"/>
              </a:spcAft>
              <a:defRPr sz="3600">
                <a:solidFill>
                  <a:srgbClr val="00FFFF"/>
                </a:solidFill>
                <a:latin typeface="Times New Roman" panose="02020603050405020304" pitchFamily="18" charset="0"/>
              </a:defRPr>
            </a:lvl6pPr>
            <a:lvl7pPr marL="2971800" indent="-228600" eaLnBrk="0" fontAlgn="base" hangingPunct="0">
              <a:spcBef>
                <a:spcPct val="0"/>
              </a:spcBef>
              <a:spcAft>
                <a:spcPct val="0"/>
              </a:spcAft>
              <a:defRPr sz="3600">
                <a:solidFill>
                  <a:srgbClr val="00FFFF"/>
                </a:solidFill>
                <a:latin typeface="Times New Roman" panose="02020603050405020304" pitchFamily="18" charset="0"/>
              </a:defRPr>
            </a:lvl7pPr>
            <a:lvl8pPr marL="3429000" indent="-228600" eaLnBrk="0" fontAlgn="base" hangingPunct="0">
              <a:spcBef>
                <a:spcPct val="0"/>
              </a:spcBef>
              <a:spcAft>
                <a:spcPct val="0"/>
              </a:spcAft>
              <a:defRPr sz="3600">
                <a:solidFill>
                  <a:srgbClr val="00FFFF"/>
                </a:solidFill>
                <a:latin typeface="Times New Roman" panose="02020603050405020304" pitchFamily="18" charset="0"/>
              </a:defRPr>
            </a:lvl8pPr>
            <a:lvl9pPr marL="3886200" indent="-228600" eaLnBrk="0" fontAlgn="base" hangingPunct="0">
              <a:spcBef>
                <a:spcPct val="0"/>
              </a:spcBef>
              <a:spcAft>
                <a:spcPct val="0"/>
              </a:spcAft>
              <a:defRPr sz="3600">
                <a:solidFill>
                  <a:srgbClr val="00FFFF"/>
                </a:solidFill>
                <a:latin typeface="Times New Roman" panose="02020603050405020304" pitchFamily="18" charset="0"/>
              </a:defRPr>
            </a:lvl9pPr>
          </a:lstStyle>
          <a:p>
            <a:pPr algn="ctr">
              <a:spcBef>
                <a:spcPct val="50000"/>
              </a:spcBef>
            </a:pPr>
            <a:r>
              <a:rPr lang="en-US" altLang="en-US" sz="2800" b="1" dirty="0">
                <a:solidFill>
                  <a:schemeClr val="accent6"/>
                </a:solidFill>
                <a:latin typeface="Arial" panose="020B0604020202020204" pitchFamily="34" charset="0"/>
              </a:rPr>
              <a:t>Build Partnerships</a:t>
            </a:r>
            <a:endParaRPr lang="en-US" altLang="en-US" sz="2000" dirty="0">
              <a:solidFill>
                <a:schemeClr val="accent6"/>
              </a:solidFill>
              <a:latin typeface="Arial" panose="020B0604020202020204" pitchFamily="34" charset="0"/>
            </a:endParaRPr>
          </a:p>
        </p:txBody>
      </p:sp>
      <p:graphicFrame>
        <p:nvGraphicFramePr>
          <p:cNvPr id="15" name="Object 8">
            <a:extLst>
              <a:ext uri="{FF2B5EF4-FFF2-40B4-BE49-F238E27FC236}">
                <a16:creationId xmlns:a16="http://schemas.microsoft.com/office/drawing/2014/main" id="{E2321C40-B646-4161-BA00-93090662EADE}"/>
              </a:ext>
            </a:extLst>
          </p:cNvPr>
          <p:cNvGraphicFramePr>
            <a:graphicFrameLocks noChangeAspect="1"/>
          </p:cNvGraphicFramePr>
          <p:nvPr>
            <p:extLst>
              <p:ext uri="{D42A27DB-BD31-4B8C-83A1-F6EECF244321}">
                <p14:modId xmlns:p14="http://schemas.microsoft.com/office/powerpoint/2010/main" val="3465167028"/>
              </p:ext>
            </p:extLst>
          </p:nvPr>
        </p:nvGraphicFramePr>
        <p:xfrm>
          <a:off x="6543675" y="3878821"/>
          <a:ext cx="2988686" cy="2722390"/>
        </p:xfrm>
        <a:graphic>
          <a:graphicData uri="http://schemas.openxmlformats.org/presentationml/2006/ole">
            <mc:AlternateContent xmlns:mc="http://schemas.openxmlformats.org/markup-compatibility/2006">
              <mc:Choice xmlns:v="urn:schemas-microsoft-com:vml" Requires="v">
                <p:oleObj name="Clip" r:id="rId4" imgW="4295851" imgH="3914851" progId="MS_ClipArt_Gallery.2">
                  <p:embed/>
                </p:oleObj>
              </mc:Choice>
              <mc:Fallback>
                <p:oleObj name="Clip" r:id="rId4" imgW="4295851" imgH="3914851" progId="MS_ClipArt_Gallery.2">
                  <p:embed/>
                  <p:pic>
                    <p:nvPicPr>
                      <p:cNvPr id="7171"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3675" y="3878821"/>
                        <a:ext cx="2988686" cy="2722390"/>
                      </a:xfrm>
                      <a:prstGeom prst="rect">
                        <a:avLst/>
                      </a:prstGeom>
                      <a:noFill/>
                      <a:ln>
                        <a:noFill/>
                      </a:ln>
                      <a:effectLst/>
                    </p:spPr>
                  </p:pic>
                </p:oleObj>
              </mc:Fallback>
            </mc:AlternateContent>
          </a:graphicData>
        </a:graphic>
      </p:graphicFrame>
      <p:sp>
        <p:nvSpPr>
          <p:cNvPr id="3" name="TextBox 2">
            <a:extLst>
              <a:ext uri="{FF2B5EF4-FFF2-40B4-BE49-F238E27FC236}">
                <a16:creationId xmlns:a16="http://schemas.microsoft.com/office/drawing/2014/main" id="{9CB9F75E-B8C5-48EE-8751-D56DFCC8D2FB}"/>
              </a:ext>
            </a:extLst>
          </p:cNvPr>
          <p:cNvSpPr txBox="1"/>
          <p:nvPr/>
        </p:nvSpPr>
        <p:spPr>
          <a:xfrm>
            <a:off x="3970092" y="1773963"/>
            <a:ext cx="7664347" cy="1815882"/>
          </a:xfrm>
          <a:prstGeom prst="rect">
            <a:avLst/>
          </a:prstGeom>
          <a:noFill/>
        </p:spPr>
        <p:txBody>
          <a:bodyPr wrap="square" rtlCol="0">
            <a:spAutoFit/>
          </a:bodyPr>
          <a:lstStyle/>
          <a:p>
            <a:pPr algn="ctr"/>
            <a:r>
              <a:rPr lang="en-US" sz="2800" dirty="0">
                <a:latin typeface="Arial" panose="020B0604020202020204" pitchFamily="34" charset="0"/>
              </a:rPr>
              <a:t>As an inspector – be the person that people come to first with issues or BMP failures because they know you are fair and a good partner towards achieving compliance</a:t>
            </a:r>
          </a:p>
        </p:txBody>
      </p:sp>
      <p:sp>
        <p:nvSpPr>
          <p:cNvPr id="10" name="TextBox 9">
            <a:extLst>
              <a:ext uri="{FF2B5EF4-FFF2-40B4-BE49-F238E27FC236}">
                <a16:creationId xmlns:a16="http://schemas.microsoft.com/office/drawing/2014/main" id="{4701983A-FE4B-4DC4-AF4E-0F1FA5E450F3}"/>
              </a:ext>
            </a:extLst>
          </p:cNvPr>
          <p:cNvSpPr txBox="1"/>
          <p:nvPr/>
        </p:nvSpPr>
        <p:spPr>
          <a:xfrm>
            <a:off x="4245173" y="256789"/>
            <a:ext cx="3701654" cy="769441"/>
          </a:xfrm>
          <a:prstGeom prst="rect">
            <a:avLst/>
          </a:prstGeom>
          <a:noFill/>
        </p:spPr>
        <p:txBody>
          <a:bodyPr wrap="none" rtlCol="0">
            <a:spAutoFit/>
          </a:bodyPr>
          <a:lstStyle/>
          <a:p>
            <a:r>
              <a:rPr lang="en-US" sz="4400" dirty="0">
                <a:solidFill>
                  <a:schemeClr val="bg1"/>
                </a:solidFill>
                <a:latin typeface="Arial" panose="020B0604020202020204" pitchFamily="34" charset="0"/>
              </a:rPr>
              <a:t>9.2.1 Conduct</a:t>
            </a:r>
          </a:p>
        </p:txBody>
      </p:sp>
    </p:spTree>
    <p:extLst>
      <p:ext uri="{BB962C8B-B14F-4D97-AF65-F5344CB8AC3E}">
        <p14:creationId xmlns:p14="http://schemas.microsoft.com/office/powerpoint/2010/main" val="977738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D2FE3347-D58F-4566-8F58-3CD69EC12737}"/>
              </a:ext>
            </a:extLst>
          </p:cNvPr>
          <p:cNvSpPr txBox="1"/>
          <p:nvPr/>
        </p:nvSpPr>
        <p:spPr>
          <a:xfrm>
            <a:off x="3499805" y="252000"/>
            <a:ext cx="5192391"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9.2.2 Compliance</a:t>
            </a:r>
          </a:p>
        </p:txBody>
      </p:sp>
      <p:pic>
        <p:nvPicPr>
          <p:cNvPr id="8" name="Picture 7">
            <a:extLst>
              <a:ext uri="{FF2B5EF4-FFF2-40B4-BE49-F238E27FC236}">
                <a16:creationId xmlns:a16="http://schemas.microsoft.com/office/drawing/2014/main" id="{39ED1637-0771-44CF-9DF6-B76F29B7D4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92196" y="1273441"/>
            <a:ext cx="3477799" cy="4172095"/>
          </a:xfrm>
          <a:prstGeom prst="rect">
            <a:avLst/>
          </a:prstGeom>
        </p:spPr>
      </p:pic>
      <p:sp>
        <p:nvSpPr>
          <p:cNvPr id="13" name="TextBox 12">
            <a:extLst>
              <a:ext uri="{FF2B5EF4-FFF2-40B4-BE49-F238E27FC236}">
                <a16:creationId xmlns:a16="http://schemas.microsoft.com/office/drawing/2014/main" id="{F3FA0CF1-44C3-46A6-B7D8-2D53D6C8355B}"/>
              </a:ext>
            </a:extLst>
          </p:cNvPr>
          <p:cNvSpPr txBox="1"/>
          <p:nvPr/>
        </p:nvSpPr>
        <p:spPr>
          <a:xfrm>
            <a:off x="69925" y="4365076"/>
            <a:ext cx="9072801" cy="2462213"/>
          </a:xfrm>
          <a:prstGeom prst="rect">
            <a:avLst/>
          </a:prstGeom>
          <a:noFill/>
        </p:spPr>
        <p:txBody>
          <a:bodyPr wrap="square" rtlCol="0">
            <a:spAutoFit/>
          </a:bodyPr>
          <a:lstStyle/>
          <a:p>
            <a:r>
              <a:rPr lang="en-US" sz="2200" dirty="0">
                <a:latin typeface="Arial" panose="020B0604020202020204" pitchFamily="34" charset="0"/>
              </a:rPr>
              <a:t>Make sure you have the proper permits, such as:</a:t>
            </a:r>
          </a:p>
          <a:p>
            <a:pPr marL="285750" indent="-285750">
              <a:buFont typeface="Arial" panose="020B0604020202020204" pitchFamily="34" charset="0"/>
              <a:buChar char="•"/>
            </a:pPr>
            <a:r>
              <a:rPr lang="en-US" sz="2200" dirty="0">
                <a:latin typeface="Arial" panose="020B0604020202020204" pitchFamily="34" charset="0"/>
              </a:rPr>
              <a:t>CGP NOI Permit (FDEP NPDES) – </a:t>
            </a:r>
            <a:r>
              <a:rPr lang="en-US" sz="2200" dirty="0">
                <a:solidFill>
                  <a:srgbClr val="FF0000"/>
                </a:solidFill>
                <a:latin typeface="Arial" panose="020B0604020202020204" pitchFamily="34" charset="0"/>
              </a:rPr>
              <a:t>remember to have your SWPPP before, right?</a:t>
            </a:r>
          </a:p>
          <a:p>
            <a:pPr marL="285750" indent="-285750">
              <a:buFont typeface="Arial" panose="020B0604020202020204" pitchFamily="34" charset="0"/>
              <a:buChar char="•"/>
            </a:pPr>
            <a:r>
              <a:rPr lang="en-US" sz="2200" dirty="0">
                <a:latin typeface="Arial" panose="020B0604020202020204" pitchFamily="34" charset="0"/>
              </a:rPr>
              <a:t>ERP for stormwater and wetland impacts (FDEP/WMD/ACOE/local)</a:t>
            </a:r>
          </a:p>
          <a:p>
            <a:pPr marL="285750" indent="-285750">
              <a:buFont typeface="Arial" panose="020B0604020202020204" pitchFamily="34" charset="0"/>
              <a:buChar char="•"/>
            </a:pPr>
            <a:r>
              <a:rPr lang="en-US" sz="2200" dirty="0">
                <a:latin typeface="Arial" panose="020B0604020202020204" pitchFamily="34" charset="0"/>
              </a:rPr>
              <a:t>County and city permits</a:t>
            </a:r>
          </a:p>
          <a:p>
            <a:pPr marL="285750" indent="-285750">
              <a:buFont typeface="Arial" panose="020B0604020202020204" pitchFamily="34" charset="0"/>
              <a:buChar char="•"/>
            </a:pPr>
            <a:r>
              <a:rPr lang="en-US" sz="2200" dirty="0">
                <a:latin typeface="Arial" panose="020B0604020202020204" pitchFamily="34" charset="0"/>
              </a:rPr>
              <a:t>Other specific permits (Air quality? Hazardous materials? Contaminated site? Etc.)</a:t>
            </a:r>
          </a:p>
        </p:txBody>
      </p:sp>
      <p:sp>
        <p:nvSpPr>
          <p:cNvPr id="14" name="Rectangle 3">
            <a:extLst>
              <a:ext uri="{FF2B5EF4-FFF2-40B4-BE49-F238E27FC236}">
                <a16:creationId xmlns:a16="http://schemas.microsoft.com/office/drawing/2014/main" id="{3FB9BA1D-D907-4795-8F06-A7C62D924493}"/>
              </a:ext>
            </a:extLst>
          </p:cNvPr>
          <p:cNvSpPr txBox="1">
            <a:spLocks noChangeArrowheads="1"/>
          </p:cNvSpPr>
          <p:nvPr/>
        </p:nvSpPr>
        <p:spPr>
          <a:xfrm>
            <a:off x="69924" y="1488334"/>
            <a:ext cx="8527665" cy="312983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onotype Sorts" pitchFamily="2" charset="2"/>
              <a:buNone/>
              <a:defRPr/>
            </a:pPr>
            <a:r>
              <a:rPr lang="en-US" sz="2200" u="sng" dirty="0">
                <a:latin typeface="Arial" panose="020B0604020202020204" pitchFamily="34" charset="0"/>
                <a:cs typeface="Arial" panose="020B0604020202020204" pitchFamily="34" charset="0"/>
              </a:rPr>
              <a:t>Compliance</a:t>
            </a:r>
          </a:p>
          <a:p>
            <a:pPr>
              <a:lnSpc>
                <a:spcPct val="120000"/>
              </a:lnSpc>
              <a:defRPr/>
            </a:pPr>
            <a:r>
              <a:rPr lang="en-US" sz="2200" dirty="0">
                <a:latin typeface="Arial" panose="020B0604020202020204" pitchFamily="34" charset="0"/>
                <a:cs typeface="Arial" panose="020B0604020202020204" pitchFamily="34" charset="0"/>
              </a:rPr>
              <a:t>Site permitted, all BMPs installed per plan &amp; maintained</a:t>
            </a:r>
          </a:p>
          <a:p>
            <a:pPr marL="0" indent="0">
              <a:lnSpc>
                <a:spcPct val="120000"/>
              </a:lnSpc>
              <a:buNone/>
              <a:defRPr/>
            </a:pPr>
            <a:r>
              <a:rPr lang="en-US" sz="2200" u="sng" dirty="0">
                <a:latin typeface="Arial" panose="020B0604020202020204" pitchFamily="34" charset="0"/>
                <a:cs typeface="Arial" panose="020B0604020202020204" pitchFamily="34" charset="0"/>
              </a:rPr>
              <a:t>Performance oriented</a:t>
            </a:r>
            <a:r>
              <a:rPr lang="en-US" sz="2200" dirty="0">
                <a:latin typeface="Arial" panose="020B0604020202020204" pitchFamily="34" charset="0"/>
                <a:cs typeface="Arial" panose="020B0604020202020204" pitchFamily="34" charset="0"/>
              </a:rPr>
              <a:t> </a:t>
            </a:r>
          </a:p>
          <a:p>
            <a:pPr>
              <a:lnSpc>
                <a:spcPct val="120000"/>
              </a:lnSpc>
              <a:defRPr/>
            </a:pPr>
            <a:r>
              <a:rPr lang="en-US" sz="2200" dirty="0">
                <a:latin typeface="Arial" panose="020B0604020202020204" pitchFamily="34" charset="0"/>
                <a:cs typeface="Arial" panose="020B0604020202020204" pitchFamily="34" charset="0"/>
              </a:rPr>
              <a:t>No off-site impacts</a:t>
            </a:r>
          </a:p>
          <a:p>
            <a:pPr>
              <a:lnSpc>
                <a:spcPct val="120000"/>
              </a:lnSpc>
              <a:defRPr/>
            </a:pPr>
            <a:r>
              <a:rPr lang="en-US" sz="2200" dirty="0">
                <a:latin typeface="Arial" panose="020B0604020202020204" pitchFamily="34" charset="0"/>
                <a:cs typeface="Arial" panose="020B0604020202020204" pitchFamily="34" charset="0"/>
              </a:rPr>
              <a:t>Doesn’t matter if it </a:t>
            </a:r>
            <a:r>
              <a:rPr lang="en-US" sz="2200" i="1" dirty="0">
                <a:latin typeface="Arial" panose="020B0604020202020204" pitchFamily="34" charset="0"/>
                <a:cs typeface="Arial" panose="020B0604020202020204" pitchFamily="34" charset="0"/>
              </a:rPr>
              <a:t>should</a:t>
            </a:r>
            <a:r>
              <a:rPr lang="en-US" sz="2200" dirty="0">
                <a:latin typeface="Arial" panose="020B0604020202020204" pitchFamily="34" charset="0"/>
                <a:cs typeface="Arial" panose="020B0604020202020204" pitchFamily="34" charset="0"/>
              </a:rPr>
              <a:t> work, does it </a:t>
            </a:r>
            <a:r>
              <a:rPr lang="en-US" sz="2200" i="1" dirty="0">
                <a:latin typeface="Arial" panose="020B0604020202020204" pitchFamily="34" charset="0"/>
                <a:cs typeface="Arial" panose="020B0604020202020204" pitchFamily="34" charset="0"/>
              </a:rPr>
              <a:t>actually</a:t>
            </a:r>
            <a:r>
              <a:rPr lang="en-US" sz="2200" dirty="0">
                <a:latin typeface="Arial" panose="020B0604020202020204" pitchFamily="34" charset="0"/>
                <a:cs typeface="Arial" panose="020B0604020202020204" pitchFamily="34" charset="0"/>
              </a:rPr>
              <a:t> work?</a:t>
            </a:r>
          </a:p>
        </p:txBody>
      </p:sp>
    </p:spTree>
    <p:extLst>
      <p:ext uri="{BB962C8B-B14F-4D97-AF65-F5344CB8AC3E}">
        <p14:creationId xmlns:p14="http://schemas.microsoft.com/office/powerpoint/2010/main" val="3756394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a:extLst>
              <a:ext uri="{FF2B5EF4-FFF2-40B4-BE49-F238E27FC236}">
                <a16:creationId xmlns:a16="http://schemas.microsoft.com/office/drawing/2014/main" id="{E9606C2E-EC07-418D-8507-67D715314B40}"/>
              </a:ext>
            </a:extLst>
          </p:cNvPr>
          <p:cNvSpPr txBox="1">
            <a:spLocks noChangeArrowheads="1"/>
          </p:cNvSpPr>
          <p:nvPr/>
        </p:nvSpPr>
        <p:spPr>
          <a:xfrm>
            <a:off x="1244530" y="1417712"/>
            <a:ext cx="9702940" cy="433631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onotype Sorts" pitchFamily="2" charset="2"/>
              <a:buNone/>
              <a:defRPr/>
            </a:pPr>
            <a:r>
              <a:rPr lang="en-US" b="1" u="sng" dirty="0">
                <a:latin typeface="Arial" panose="020B0604020202020204" pitchFamily="34" charset="0"/>
                <a:cs typeface="Arial" panose="020B0604020202020204" pitchFamily="34" charset="0"/>
              </a:rPr>
              <a:t>Inspection duties</a:t>
            </a:r>
            <a:endParaRPr lang="en-US" u="sng" dirty="0">
              <a:latin typeface="Arial" panose="020B0604020202020204" pitchFamily="34" charset="0"/>
              <a:cs typeface="Arial" panose="020B0604020202020204" pitchFamily="34" charset="0"/>
            </a:endParaRPr>
          </a:p>
          <a:p>
            <a:pPr>
              <a:lnSpc>
                <a:spcPct val="110000"/>
              </a:lnSpc>
              <a:defRPr/>
            </a:pPr>
            <a:r>
              <a:rPr lang="en-US" dirty="0">
                <a:latin typeface="Arial" panose="020B0604020202020204" pitchFamily="34" charset="0"/>
                <a:cs typeface="Arial" panose="020B0604020202020204" pitchFamily="34" charset="0"/>
              </a:rPr>
              <a:t>Project permitted.</a:t>
            </a:r>
          </a:p>
          <a:p>
            <a:pPr>
              <a:lnSpc>
                <a:spcPct val="110000"/>
              </a:lnSpc>
              <a:defRPr/>
            </a:pPr>
            <a:r>
              <a:rPr lang="en-US" dirty="0">
                <a:latin typeface="Arial" panose="020B0604020202020204" pitchFamily="34" charset="0"/>
                <a:cs typeface="Arial" panose="020B0604020202020204" pitchFamily="34" charset="0"/>
              </a:rPr>
              <a:t>BMPs properly installed and maintained.</a:t>
            </a:r>
          </a:p>
          <a:p>
            <a:pPr>
              <a:lnSpc>
                <a:spcPct val="110000"/>
              </a:lnSpc>
              <a:defRPr/>
            </a:pPr>
            <a:r>
              <a:rPr lang="en-US" dirty="0">
                <a:latin typeface="Arial" panose="020B0604020202020204" pitchFamily="34" charset="0"/>
                <a:cs typeface="Arial" panose="020B0604020202020204" pitchFamily="34" charset="0"/>
              </a:rPr>
              <a:t>Erosion is controlled.</a:t>
            </a:r>
          </a:p>
          <a:p>
            <a:pPr>
              <a:lnSpc>
                <a:spcPct val="110000"/>
              </a:lnSpc>
              <a:defRPr/>
            </a:pPr>
            <a:r>
              <a:rPr lang="en-US" dirty="0">
                <a:latin typeface="Arial" panose="020B0604020202020204" pitchFamily="34" charset="0"/>
                <a:cs typeface="Arial" panose="020B0604020202020204" pitchFamily="34" charset="0"/>
              </a:rPr>
              <a:t>Off-site sedimentation is prevented.</a:t>
            </a:r>
          </a:p>
          <a:p>
            <a:pPr>
              <a:lnSpc>
                <a:spcPct val="110000"/>
              </a:lnSpc>
              <a:defRPr/>
            </a:pPr>
            <a:r>
              <a:rPr lang="en-US" dirty="0">
                <a:latin typeface="Arial" panose="020B0604020202020204" pitchFamily="34" charset="0"/>
                <a:cs typeface="Arial" panose="020B0604020202020204" pitchFamily="34" charset="0"/>
              </a:rPr>
              <a:t>Off-site turbidity is prevented.</a:t>
            </a:r>
          </a:p>
          <a:p>
            <a:pPr>
              <a:lnSpc>
                <a:spcPct val="110000"/>
              </a:lnSpc>
              <a:defRPr/>
            </a:pPr>
            <a:r>
              <a:rPr lang="en-US" dirty="0">
                <a:latin typeface="Arial" panose="020B0604020202020204" pitchFamily="34" charset="0"/>
                <a:cs typeface="Arial" panose="020B0604020202020204" pitchFamily="34" charset="0"/>
              </a:rPr>
              <a:t>Paperwork up-to-date</a:t>
            </a:r>
          </a:p>
        </p:txBody>
      </p:sp>
      <p:graphicFrame>
        <p:nvGraphicFramePr>
          <p:cNvPr id="14" name="Object 5">
            <a:extLst>
              <a:ext uri="{FF2B5EF4-FFF2-40B4-BE49-F238E27FC236}">
                <a16:creationId xmlns:a16="http://schemas.microsoft.com/office/drawing/2014/main" id="{1FF697EF-F750-4826-8BF9-935F6DE45291}"/>
              </a:ext>
            </a:extLst>
          </p:cNvPr>
          <p:cNvGraphicFramePr>
            <a:graphicFrameLocks noChangeAspect="1"/>
          </p:cNvGraphicFramePr>
          <p:nvPr>
            <p:extLst>
              <p:ext uri="{D42A27DB-BD31-4B8C-83A1-F6EECF244321}">
                <p14:modId xmlns:p14="http://schemas.microsoft.com/office/powerpoint/2010/main" val="4264418889"/>
              </p:ext>
            </p:extLst>
          </p:nvPr>
        </p:nvGraphicFramePr>
        <p:xfrm>
          <a:off x="8157178" y="3282898"/>
          <a:ext cx="3462394" cy="3323102"/>
        </p:xfrm>
        <a:graphic>
          <a:graphicData uri="http://schemas.openxmlformats.org/presentationml/2006/ole">
            <mc:AlternateContent xmlns:mc="http://schemas.openxmlformats.org/markup-compatibility/2006">
              <mc:Choice xmlns:v="urn:schemas-microsoft-com:vml" Requires="v">
                <p:oleObj name="Clip" r:id="rId2" imgW="1825142" imgH="1751076" progId="MS_ClipArt_Gallery.2">
                  <p:embed/>
                </p:oleObj>
              </mc:Choice>
              <mc:Fallback>
                <p:oleObj name="Clip" r:id="rId2" imgW="1825142" imgH="1751076" progId="MS_ClipArt_Gallery.2">
                  <p:embed/>
                  <p:pic>
                    <p:nvPicPr>
                      <p:cNvPr id="8194"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7178" y="3282898"/>
                        <a:ext cx="3462394" cy="3323102"/>
                      </a:xfrm>
                      <a:prstGeom prst="rect">
                        <a:avLst/>
                      </a:prstGeom>
                      <a:noFill/>
                      <a:ln>
                        <a:noFill/>
                      </a:ln>
                      <a:effectLst/>
                    </p:spPr>
                  </p:pic>
                </p:oleObj>
              </mc:Fallback>
            </mc:AlternateContent>
          </a:graphicData>
        </a:graphic>
      </p:graphicFrame>
      <p:sp>
        <p:nvSpPr>
          <p:cNvPr id="8" name="TextBox 7">
            <a:extLst>
              <a:ext uri="{FF2B5EF4-FFF2-40B4-BE49-F238E27FC236}">
                <a16:creationId xmlns:a16="http://schemas.microsoft.com/office/drawing/2014/main" id="{A767DDBE-3FA2-4A40-9771-18D1A8C3F3D3}"/>
              </a:ext>
            </a:extLst>
          </p:cNvPr>
          <p:cNvSpPr txBox="1"/>
          <p:nvPr/>
        </p:nvSpPr>
        <p:spPr>
          <a:xfrm>
            <a:off x="3499805" y="252000"/>
            <a:ext cx="5192391" cy="769441"/>
          </a:xfrm>
          <a:prstGeom prst="rect">
            <a:avLst/>
          </a:prstGeom>
          <a:noFill/>
        </p:spPr>
        <p:txBody>
          <a:bodyPr wrap="square" rtlCol="0">
            <a:spAutoFit/>
          </a:bodyPr>
          <a:lstStyle/>
          <a:p>
            <a:pPr algn="ctr"/>
            <a:r>
              <a:rPr lang="en-US" sz="4400" dirty="0">
                <a:solidFill>
                  <a:schemeClr val="bg1"/>
                </a:solidFill>
                <a:latin typeface="Arial" panose="020B0604020202020204" pitchFamily="34" charset="0"/>
                <a:cs typeface="Arial" panose="020B0604020202020204" pitchFamily="34" charset="0"/>
              </a:rPr>
              <a:t>9.2.2 Compliance</a:t>
            </a:r>
          </a:p>
        </p:txBody>
      </p:sp>
    </p:spTree>
    <p:extLst>
      <p:ext uri="{BB962C8B-B14F-4D97-AF65-F5344CB8AC3E}">
        <p14:creationId xmlns:p14="http://schemas.microsoft.com/office/powerpoint/2010/main" val="3806556039"/>
      </p:ext>
    </p:extLst>
  </p:cSld>
  <p:clrMapOvr>
    <a:masterClrMapping/>
  </p:clrMapOvr>
</p:sld>
</file>

<file path=ppt/theme/theme1.xml><?xml version="1.0" encoding="utf-8"?>
<a:theme xmlns:a="http://schemas.openxmlformats.org/drawingml/2006/main" name="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DEP MasterSlides Template_v11022021-" id="{2B5C3F11-2D1C-0346-A05B-D8DF9C08BE0F}" vid="{58A7D8D1-8D2E-114E-82D1-FACBD2697E5E}"/>
    </a:ext>
  </a:extLst>
</a:theme>
</file>

<file path=ppt/theme/theme2.xml><?xml version="1.0" encoding="utf-8"?>
<a:theme xmlns:a="http://schemas.openxmlformats.org/drawingml/2006/main" name="2_Office Theme">
  <a:themeElements>
    <a:clrScheme name="DEP Color Palette">
      <a:dk1>
        <a:sysClr val="windowText" lastClr="000000"/>
      </a:dk1>
      <a:lt1>
        <a:sysClr val="window" lastClr="FFFFFF"/>
      </a:lt1>
      <a:dk2>
        <a:srgbClr val="44546A"/>
      </a:dk2>
      <a:lt2>
        <a:srgbClr val="E7E6E6"/>
      </a:lt2>
      <a:accent1>
        <a:srgbClr val="435132"/>
      </a:accent1>
      <a:accent2>
        <a:srgbClr val="F4D23B"/>
      </a:accent2>
      <a:accent3>
        <a:srgbClr val="53B7E8"/>
      </a:accent3>
      <a:accent4>
        <a:srgbClr val="41453B"/>
      </a:accent4>
      <a:accent5>
        <a:srgbClr val="ABE1FA"/>
      </a:accent5>
      <a:accent6>
        <a:srgbClr val="0075AC"/>
      </a:accent6>
      <a:hlink>
        <a:srgbClr val="0563C1"/>
      </a:hlink>
      <a:folHlink>
        <a:srgbClr val="954F72"/>
      </a:folHlink>
    </a:clrScheme>
    <a:fontScheme name="Custom 1">
      <a:majorFont>
        <a:latin typeface="Franklin Gothic Demi"/>
        <a:ea typeface=""/>
        <a:cs typeface=""/>
      </a:majorFont>
      <a:minorFont>
        <a:latin typeface="Franklin Gothic Dem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AR_PowerPoint_Template.Dec2018.Standard.potx" id="{674CAC8B-3B6A-40F1-AF7B-DF4CEB2CE5E9}" vid="{73C3E615-B77B-4EA6-9BFF-88C1BE50A8B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962</TotalTime>
  <Words>2003</Words>
  <Application>Microsoft Office PowerPoint</Application>
  <PresentationFormat>Widescreen</PresentationFormat>
  <Paragraphs>285</Paragraphs>
  <Slides>49</Slides>
  <Notes>0</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2</vt:i4>
      </vt:variant>
      <vt:variant>
        <vt:lpstr>Slide Titles</vt:lpstr>
      </vt:variant>
      <vt:variant>
        <vt:i4>49</vt:i4>
      </vt:variant>
    </vt:vector>
  </HeadingPairs>
  <TitlesOfParts>
    <vt:vector size="58" baseType="lpstr">
      <vt:lpstr>Arial</vt:lpstr>
      <vt:lpstr>Calibri</vt:lpstr>
      <vt:lpstr>Calibri Light</vt:lpstr>
      <vt:lpstr>Monotype Sorts</vt:lpstr>
      <vt:lpstr>Verdana</vt:lpstr>
      <vt:lpstr>Office Theme</vt:lpstr>
      <vt:lpstr>2_Office Theme</vt:lpstr>
      <vt:lpstr>Clip</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Searcy, Jared</cp:lastModifiedBy>
  <cp:revision>108</cp:revision>
  <dcterms:created xsi:type="dcterms:W3CDTF">2015-05-19T17:22:51Z</dcterms:created>
  <dcterms:modified xsi:type="dcterms:W3CDTF">2023-06-06T15:59:11Z</dcterms:modified>
</cp:coreProperties>
</file>