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heme/themeOverride1.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256" r:id="rId2"/>
    <p:sldId id="283" r:id="rId3"/>
    <p:sldId id="282" r:id="rId4"/>
    <p:sldId id="266" r:id="rId5"/>
    <p:sldId id="267" r:id="rId6"/>
    <p:sldId id="287" r:id="rId7"/>
    <p:sldId id="268" r:id="rId8"/>
    <p:sldId id="269" r:id="rId9"/>
    <p:sldId id="272" r:id="rId10"/>
    <p:sldId id="258" r:id="rId11"/>
    <p:sldId id="257" r:id="rId12"/>
    <p:sldId id="275" r:id="rId13"/>
    <p:sldId id="280" r:id="rId14"/>
    <p:sldId id="286" r:id="rId15"/>
    <p:sldId id="285" r:id="rId16"/>
    <p:sldId id="261" r:id="rId17"/>
    <p:sldId id="278" r:id="rId18"/>
    <p:sldId id="279" r:id="rId19"/>
    <p:sldId id="277" r:id="rId20"/>
    <p:sldId id="263" r:id="rId21"/>
    <p:sldId id="264" r:id="rId22"/>
    <p:sldId id="265" r:id="rId23"/>
    <p:sldId id="284" r:id="rId24"/>
    <p:sldId id="288" r:id="rId25"/>
  </p:sldIdLst>
  <p:sldSz cx="9144000" cy="6858000" type="screen4x3"/>
  <p:notesSz cx="7010400" cy="9296400"/>
  <p:defaultTextStyle>
    <a:defPPr>
      <a:defRPr lang="en-US"/>
    </a:defPPr>
    <a:lvl1pPr algn="l" rtl="0" fontAlgn="base">
      <a:spcBef>
        <a:spcPct val="0"/>
      </a:spcBef>
      <a:spcAft>
        <a:spcPct val="0"/>
      </a:spcAft>
      <a:defRPr sz="2400" kern="1200">
        <a:solidFill>
          <a:schemeClr val="tx1"/>
        </a:solidFill>
        <a:latin typeface="Arial" pitchFamily="-123" charset="0"/>
        <a:ea typeface="ＭＳ Ｐゴシック" pitchFamily="-123" charset="-128"/>
        <a:cs typeface="ＭＳ Ｐゴシック" pitchFamily="-123" charset="-128"/>
      </a:defRPr>
    </a:lvl1pPr>
    <a:lvl2pPr marL="457200" algn="l" rtl="0" fontAlgn="base">
      <a:spcBef>
        <a:spcPct val="0"/>
      </a:spcBef>
      <a:spcAft>
        <a:spcPct val="0"/>
      </a:spcAft>
      <a:defRPr sz="2400" kern="1200">
        <a:solidFill>
          <a:schemeClr val="tx1"/>
        </a:solidFill>
        <a:latin typeface="Arial" pitchFamily="-123" charset="0"/>
        <a:ea typeface="ＭＳ Ｐゴシック" pitchFamily="-123" charset="-128"/>
        <a:cs typeface="ＭＳ Ｐゴシック" pitchFamily="-123" charset="-128"/>
      </a:defRPr>
    </a:lvl2pPr>
    <a:lvl3pPr marL="914400" algn="l" rtl="0" fontAlgn="base">
      <a:spcBef>
        <a:spcPct val="0"/>
      </a:spcBef>
      <a:spcAft>
        <a:spcPct val="0"/>
      </a:spcAft>
      <a:defRPr sz="2400" kern="1200">
        <a:solidFill>
          <a:schemeClr val="tx1"/>
        </a:solidFill>
        <a:latin typeface="Arial" pitchFamily="-123" charset="0"/>
        <a:ea typeface="ＭＳ Ｐゴシック" pitchFamily="-123" charset="-128"/>
        <a:cs typeface="ＭＳ Ｐゴシック" pitchFamily="-123" charset="-128"/>
      </a:defRPr>
    </a:lvl3pPr>
    <a:lvl4pPr marL="1371600" algn="l" rtl="0" fontAlgn="base">
      <a:spcBef>
        <a:spcPct val="0"/>
      </a:spcBef>
      <a:spcAft>
        <a:spcPct val="0"/>
      </a:spcAft>
      <a:defRPr sz="2400" kern="1200">
        <a:solidFill>
          <a:schemeClr val="tx1"/>
        </a:solidFill>
        <a:latin typeface="Arial" pitchFamily="-123" charset="0"/>
        <a:ea typeface="ＭＳ Ｐゴシック" pitchFamily="-123" charset="-128"/>
        <a:cs typeface="ＭＳ Ｐゴシック" pitchFamily="-123" charset="-128"/>
      </a:defRPr>
    </a:lvl4pPr>
    <a:lvl5pPr marL="1828800" algn="l" rtl="0" fontAlgn="base">
      <a:spcBef>
        <a:spcPct val="0"/>
      </a:spcBef>
      <a:spcAft>
        <a:spcPct val="0"/>
      </a:spcAft>
      <a:defRPr sz="2400" kern="1200">
        <a:solidFill>
          <a:schemeClr val="tx1"/>
        </a:solidFill>
        <a:latin typeface="Arial" pitchFamily="-123" charset="0"/>
        <a:ea typeface="ＭＳ Ｐゴシック" pitchFamily="-123" charset="-128"/>
        <a:cs typeface="ＭＳ Ｐゴシック" pitchFamily="-123" charset="-128"/>
      </a:defRPr>
    </a:lvl5pPr>
    <a:lvl6pPr marL="2286000" algn="l" defTabSz="457200" rtl="0" eaLnBrk="1" latinLnBrk="0" hangingPunct="1">
      <a:defRPr sz="2400" kern="1200">
        <a:solidFill>
          <a:schemeClr val="tx1"/>
        </a:solidFill>
        <a:latin typeface="Arial" pitchFamily="-123" charset="0"/>
        <a:ea typeface="ＭＳ Ｐゴシック" pitchFamily="-123" charset="-128"/>
        <a:cs typeface="ＭＳ Ｐゴシック" pitchFamily="-123" charset="-128"/>
      </a:defRPr>
    </a:lvl6pPr>
    <a:lvl7pPr marL="2743200" algn="l" defTabSz="457200" rtl="0" eaLnBrk="1" latinLnBrk="0" hangingPunct="1">
      <a:defRPr sz="2400" kern="1200">
        <a:solidFill>
          <a:schemeClr val="tx1"/>
        </a:solidFill>
        <a:latin typeface="Arial" pitchFamily="-123" charset="0"/>
        <a:ea typeface="ＭＳ Ｐゴシック" pitchFamily="-123" charset="-128"/>
        <a:cs typeface="ＭＳ Ｐゴシック" pitchFamily="-123" charset="-128"/>
      </a:defRPr>
    </a:lvl7pPr>
    <a:lvl8pPr marL="3200400" algn="l" defTabSz="457200" rtl="0" eaLnBrk="1" latinLnBrk="0" hangingPunct="1">
      <a:defRPr sz="2400" kern="1200">
        <a:solidFill>
          <a:schemeClr val="tx1"/>
        </a:solidFill>
        <a:latin typeface="Arial" pitchFamily="-123" charset="0"/>
        <a:ea typeface="ＭＳ Ｐゴシック" pitchFamily="-123" charset="-128"/>
        <a:cs typeface="ＭＳ Ｐゴシック" pitchFamily="-123" charset="-128"/>
      </a:defRPr>
    </a:lvl8pPr>
    <a:lvl9pPr marL="3657600" algn="l" defTabSz="457200" rtl="0" eaLnBrk="1" latinLnBrk="0" hangingPunct="1">
      <a:defRPr sz="2400" kern="1200">
        <a:solidFill>
          <a:schemeClr val="tx1"/>
        </a:solidFill>
        <a:latin typeface="Arial" pitchFamily="-123" charset="0"/>
        <a:ea typeface="ＭＳ Ｐゴシック" pitchFamily="-123" charset="-128"/>
        <a:cs typeface="ＭＳ Ｐゴシック" pitchFamily="-123" charset="-128"/>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8053" autoAdjust="0"/>
    <p:restoredTop sz="94660"/>
  </p:normalViewPr>
  <p:slideViewPr>
    <p:cSldViewPr>
      <p:cViewPr varScale="1">
        <p:scale>
          <a:sx n="102" d="100"/>
          <a:sy n="102" d="100"/>
        </p:scale>
        <p:origin x="-14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fontAlgn="auto">
              <a:spcBef>
                <a:spcPts val="0"/>
              </a:spcBef>
              <a:spcAft>
                <a:spcPts val="0"/>
              </a:spcAft>
              <a:defRPr sz="1200">
                <a:latin typeface="+mn-lt"/>
                <a:ea typeface="+mn-ea"/>
                <a:cs typeface="+mn-cs"/>
              </a:defRPr>
            </a:lvl1pPr>
          </a:lstStyle>
          <a:p>
            <a:pPr>
              <a:defRPr/>
            </a:pPr>
            <a:fld id="{19FB6ADA-8206-4415-A9BB-62224F09643E}" type="datetimeFigureOut">
              <a:rPr lang="en-US"/>
              <a:pPr>
                <a:defRPr/>
              </a:pPr>
              <a:t>3/16/2010</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fontAlgn="auto">
              <a:spcBef>
                <a:spcPts val="0"/>
              </a:spcBef>
              <a:spcAft>
                <a:spcPts val="0"/>
              </a:spcAft>
              <a:defRPr sz="1200">
                <a:latin typeface="+mn-lt"/>
                <a:ea typeface="+mn-ea"/>
                <a:cs typeface="+mn-cs"/>
              </a:defRPr>
            </a:lvl1pPr>
          </a:lstStyle>
          <a:p>
            <a:pPr>
              <a:defRPr/>
            </a:pPr>
            <a:fld id="{DF5D33EE-1AE1-49F9-98B3-9B67783DA484}"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pitchFamily="-123" charset="-128"/>
        <a:cs typeface="ＭＳ Ｐゴシック" pitchFamily="-123" charset="-128"/>
      </a:defRPr>
    </a:lvl1pPr>
    <a:lvl2pPr marL="457200" algn="l" rtl="0" eaLnBrk="0" fontAlgn="base" hangingPunct="0">
      <a:spcBef>
        <a:spcPct val="30000"/>
      </a:spcBef>
      <a:spcAft>
        <a:spcPct val="0"/>
      </a:spcAft>
      <a:defRPr sz="1200" kern="1200">
        <a:solidFill>
          <a:schemeClr val="tx1"/>
        </a:solidFill>
        <a:latin typeface="+mn-lt"/>
        <a:ea typeface="ＭＳ Ｐゴシック" pitchFamily="-123" charset="-128"/>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pitchFamily="-123" charset="-128"/>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pitchFamily="-123" charset="-128"/>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pitchFamily="-123"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3"/>
          <p:cNvSpPr>
            <a:spLocks noGrp="1" noChangeArrowheads="1"/>
          </p:cNvSpPr>
          <p:nvPr>
            <p:ph type="dt" sz="quarter" idx="1"/>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a:ea typeface="ＭＳ Ｐゴシック" pitchFamily="-123" charset="-128"/>
                <a:cs typeface="ＭＳ Ｐゴシック" pitchFamily="-123" charset="-128"/>
              </a:rPr>
              <a:t>11-13-07</a:t>
            </a:r>
          </a:p>
        </p:txBody>
      </p:sp>
      <p:sp>
        <p:nvSpPr>
          <p:cNvPr id="23554" name="Rectangle 6"/>
          <p:cNvSpPr>
            <a:spLocks noGrp="1" noChangeArrowheads="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a:ea typeface="ＭＳ Ｐゴシック" pitchFamily="-123" charset="-128"/>
                <a:cs typeface="ＭＳ Ｐゴシック" pitchFamily="-123" charset="-128"/>
              </a:rPr>
              <a:t>WQSA Module 2: Overview </a:t>
            </a:r>
          </a:p>
        </p:txBody>
      </p:sp>
      <p:sp>
        <p:nvSpPr>
          <p:cNvPr id="23555"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678B4AA-59D1-4F50-AC31-F333FC85BAFF}" type="slidenum">
              <a:rPr lang="en-US">
                <a:ea typeface="ＭＳ Ｐゴシック" pitchFamily="-123" charset="-128"/>
                <a:cs typeface="ＭＳ Ｐゴシック" pitchFamily="-123" charset="-128"/>
              </a:rPr>
              <a:pPr fontAlgn="base">
                <a:spcBef>
                  <a:spcPct val="0"/>
                </a:spcBef>
                <a:spcAft>
                  <a:spcPct val="0"/>
                </a:spcAft>
                <a:defRPr/>
              </a:pPr>
              <a:t>9</a:t>
            </a:fld>
            <a:endParaRPr lang="en-US">
              <a:ea typeface="ＭＳ Ｐゴシック" pitchFamily="-123" charset="-128"/>
              <a:cs typeface="ＭＳ Ｐゴシック" pitchFamily="-123" charset="-128"/>
            </a:endParaRPr>
          </a:p>
        </p:txBody>
      </p:sp>
      <p:sp>
        <p:nvSpPr>
          <p:cNvPr id="2458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4581" name="Rectangle 3"/>
          <p:cNvSpPr>
            <a:spLocks noGrp="1" noChangeArrowheads="1"/>
          </p:cNvSpPr>
          <p:nvPr>
            <p:ph type="body" idx="1"/>
          </p:nvPr>
        </p:nvSpPr>
        <p:spPr bwMode="auto">
          <a:xfrm>
            <a:off x="155575" y="4416425"/>
            <a:ext cx="6621463" cy="4181475"/>
          </a:xfrm>
          <a:noFill/>
        </p:spPr>
        <p:txBody>
          <a:bodyPr wrap="square" lIns="91752" tIns="45875" rIns="91752" bIns="45875" numCol="1" anchor="t" anchorCtr="0" compatLnSpc="1">
            <a:prstTxWarp prst="textNoShape">
              <a:avLst/>
            </a:prstTxWarp>
          </a:bodyPr>
          <a:lstStyle/>
          <a:p>
            <a:pPr eaLnBrk="1" hangingPunct="1">
              <a:spcBef>
                <a:spcPct val="0"/>
              </a:spcBef>
            </a:pPr>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3"/>
          <p:cNvSpPr>
            <a:spLocks noGrp="1" noChangeArrowheads="1"/>
          </p:cNvSpPr>
          <p:nvPr>
            <p:ph type="dt" sz="quarter" idx="1"/>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a:ea typeface="ＭＳ Ｐゴシック" pitchFamily="-123" charset="-128"/>
                <a:cs typeface="ＭＳ Ｐゴシック" pitchFamily="-123" charset="-128"/>
              </a:rPr>
              <a:t>11-13-07</a:t>
            </a:r>
          </a:p>
        </p:txBody>
      </p:sp>
      <p:sp>
        <p:nvSpPr>
          <p:cNvPr id="27650" name="Rectangle 6"/>
          <p:cNvSpPr>
            <a:spLocks noGrp="1" noChangeArrowheads="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a:ea typeface="ＭＳ Ｐゴシック" pitchFamily="-123" charset="-128"/>
                <a:cs typeface="ＭＳ Ｐゴシック" pitchFamily="-123" charset="-128"/>
              </a:rPr>
              <a:t>WQSA Module 2: Overview </a:t>
            </a:r>
          </a:p>
        </p:txBody>
      </p:sp>
      <p:sp>
        <p:nvSpPr>
          <p:cNvPr id="27651"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EEFB68B-7545-471C-8F71-6F899AF0E01A}" type="slidenum">
              <a:rPr lang="en-US">
                <a:ea typeface="ＭＳ Ｐゴシック" pitchFamily="-123" charset="-128"/>
                <a:cs typeface="ＭＳ Ｐゴシック" pitchFamily="-123" charset="-128"/>
              </a:rPr>
              <a:pPr fontAlgn="base">
                <a:spcBef>
                  <a:spcPct val="0"/>
                </a:spcBef>
                <a:spcAft>
                  <a:spcPct val="0"/>
                </a:spcAft>
                <a:defRPr/>
              </a:pPr>
              <a:t>12</a:t>
            </a:fld>
            <a:endParaRPr lang="en-US">
              <a:ea typeface="ＭＳ Ｐゴシック" pitchFamily="-123" charset="-128"/>
              <a:cs typeface="ＭＳ Ｐゴシック" pitchFamily="-123" charset="-128"/>
            </a:endParaRPr>
          </a:p>
        </p:txBody>
      </p:sp>
      <p:sp>
        <p:nvSpPr>
          <p:cNvPr id="2867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8677" name="Rectangle 3"/>
          <p:cNvSpPr>
            <a:spLocks noGrp="1" noChangeArrowheads="1"/>
          </p:cNvSpPr>
          <p:nvPr>
            <p:ph type="body" idx="1"/>
          </p:nvPr>
        </p:nvSpPr>
        <p:spPr bwMode="auto">
          <a:xfrm>
            <a:off x="935038" y="4235450"/>
            <a:ext cx="5842000" cy="4181475"/>
          </a:xfrm>
          <a:noFill/>
        </p:spPr>
        <p:txBody>
          <a:bodyPr wrap="square" lIns="91752" tIns="45875" rIns="91752" bIns="45875" numCol="1" anchor="t" anchorCtr="0" compatLnSpc="1">
            <a:prstTxWarp prst="textNoShape">
              <a:avLst/>
            </a:prstTxWarp>
          </a:bodyPr>
          <a:lstStyle/>
          <a:p>
            <a:pPr eaLnBrk="1" hangingPunct="1">
              <a:spcBef>
                <a:spcPct val="0"/>
              </a:spcBef>
            </a:pPr>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29"/>
          <p:cNvSpPr>
            <a:spLocks noGrp="1"/>
          </p:cNvSpPr>
          <p:nvPr>
            <p:ph type="dt" sz="half" idx="10"/>
          </p:nvPr>
        </p:nvSpPr>
        <p:spPr/>
        <p:txBody>
          <a:bodyPr/>
          <a:lstStyle>
            <a:lvl1pPr>
              <a:defRPr/>
            </a:lvl1pPr>
          </a:lstStyle>
          <a:p>
            <a:pPr>
              <a:defRPr/>
            </a:pPr>
            <a:fld id="{0836389B-AB30-4251-8A43-3CEE2B4D5259}" type="datetimeFigureOut">
              <a:rPr lang="en-US"/>
              <a:pPr>
                <a:defRPr/>
              </a:pPr>
              <a:t>3/16/2010</a:t>
            </a:fld>
            <a:endParaRPr lang="en-US"/>
          </a:p>
        </p:txBody>
      </p:sp>
      <p:sp>
        <p:nvSpPr>
          <p:cNvPr id="5" name="Footer Placeholder 18"/>
          <p:cNvSpPr>
            <a:spLocks noGrp="1"/>
          </p:cNvSpPr>
          <p:nvPr>
            <p:ph type="ftr" sz="quarter" idx="11"/>
          </p:nvPr>
        </p:nvSpPr>
        <p:spPr/>
        <p:txBody>
          <a:bodyPr/>
          <a:lstStyle>
            <a:lvl1pPr>
              <a:defRPr/>
            </a:lvl1pPr>
          </a:lstStyle>
          <a:p>
            <a:pPr>
              <a:defRPr/>
            </a:pPr>
            <a:endParaRPr lang="en-US"/>
          </a:p>
        </p:txBody>
      </p:sp>
      <p:sp>
        <p:nvSpPr>
          <p:cNvPr id="6" name="Slide Number Placeholder 26"/>
          <p:cNvSpPr>
            <a:spLocks noGrp="1"/>
          </p:cNvSpPr>
          <p:nvPr>
            <p:ph type="sldNum" sz="quarter" idx="12"/>
          </p:nvPr>
        </p:nvSpPr>
        <p:spPr/>
        <p:txBody>
          <a:bodyPr/>
          <a:lstStyle>
            <a:lvl1pPr>
              <a:defRPr/>
            </a:lvl1pPr>
          </a:lstStyle>
          <a:p>
            <a:pPr>
              <a:defRPr/>
            </a:pPr>
            <a:fld id="{53061DE0-CA8B-4E18-BD98-24DB7C7A429E}"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DB2B3228-0914-401F-834E-72BF99E4DF31}" type="datetimeFigureOut">
              <a:rPr lang="en-US"/>
              <a:pPr>
                <a:defRPr/>
              </a:pPr>
              <a:t>3/16/2010</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DAA2F6BA-D334-4D49-A60A-22696F14FAA8}"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771FD71C-4608-446F-B2BF-A86EA34F9493}" type="datetimeFigureOut">
              <a:rPr lang="en-US"/>
              <a:pPr>
                <a:defRPr/>
              </a:pPr>
              <a:t>3/16/2010</a:t>
            </a:fld>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5A3F2300-1C1C-4708-BA31-50FEA3E62166}"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9"/>
          <p:cNvSpPr>
            <a:spLocks noGrp="1"/>
          </p:cNvSpPr>
          <p:nvPr>
            <p:ph type="dt" sz="half" idx="10"/>
          </p:nvPr>
        </p:nvSpPr>
        <p:spPr/>
        <p:txBody>
          <a:bodyPr/>
          <a:lstStyle>
            <a:lvl1pPr>
              <a:defRPr/>
            </a:lvl1pPr>
          </a:lstStyle>
          <a:p>
            <a:pPr>
              <a:defRPr/>
            </a:pPr>
            <a:fld id="{32A5D207-66A7-42CF-93DB-E8BAC335E6D1}" type="datetimeFigureOut">
              <a:rPr lang="en-US"/>
              <a:pPr>
                <a:defRPr/>
              </a:pPr>
              <a:t>3/16/2010</a:t>
            </a:fld>
            <a:endParaRPr lang="en-US"/>
          </a:p>
        </p:txBody>
      </p:sp>
      <p:sp>
        <p:nvSpPr>
          <p:cNvPr id="8" name="Footer Placeholder 21"/>
          <p:cNvSpPr>
            <a:spLocks noGrp="1"/>
          </p:cNvSpPr>
          <p:nvPr>
            <p:ph type="ftr" sz="quarter" idx="11"/>
          </p:nvPr>
        </p:nvSpPr>
        <p:spPr/>
        <p:txBody>
          <a:bodyPr/>
          <a:lstStyle>
            <a:lvl1pPr>
              <a:defRPr/>
            </a:lvl1pPr>
          </a:lstStyle>
          <a:p>
            <a:pPr>
              <a:defRPr/>
            </a:pPr>
            <a:endParaRPr lang="en-US"/>
          </a:p>
        </p:txBody>
      </p:sp>
      <p:sp>
        <p:nvSpPr>
          <p:cNvPr id="9" name="Slide Number Placeholder 17"/>
          <p:cNvSpPr>
            <a:spLocks noGrp="1"/>
          </p:cNvSpPr>
          <p:nvPr>
            <p:ph type="sldNum" sz="quarter" idx="12"/>
          </p:nvPr>
        </p:nvSpPr>
        <p:spPr/>
        <p:txBody>
          <a:bodyPr/>
          <a:lstStyle>
            <a:lvl1pPr>
              <a:defRPr/>
            </a:lvl1pPr>
          </a:lstStyle>
          <a:p>
            <a:pPr>
              <a:defRPr/>
            </a:pPr>
            <a:fld id="{6B7C8009-91C5-4D16-ADC7-778730A94B8E}"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fld id="{FE7A58FD-1733-4647-B361-ECBB072BE60A}" type="datetimeFigureOut">
              <a:rPr lang="en-US"/>
              <a:pPr>
                <a:defRPr/>
              </a:pPr>
              <a:t>3/16/2010</a:t>
            </a:fld>
            <a:endParaRPr lang="en-US"/>
          </a:p>
        </p:txBody>
      </p:sp>
      <p:sp>
        <p:nvSpPr>
          <p:cNvPr id="4" name="Footer Placeholder 21"/>
          <p:cNvSpPr>
            <a:spLocks noGrp="1"/>
          </p:cNvSpPr>
          <p:nvPr>
            <p:ph type="ftr" sz="quarter" idx="11"/>
          </p:nvPr>
        </p:nvSpPr>
        <p:spPr/>
        <p:txBody>
          <a:bodyPr/>
          <a:lstStyle>
            <a:lvl1pPr>
              <a:defRPr/>
            </a:lvl1pPr>
          </a:lstStyle>
          <a:p>
            <a:pPr>
              <a:defRPr/>
            </a:pPr>
            <a:endParaRPr lang="en-US"/>
          </a:p>
        </p:txBody>
      </p:sp>
      <p:sp>
        <p:nvSpPr>
          <p:cNvPr id="5" name="Slide Number Placeholder 17"/>
          <p:cNvSpPr>
            <a:spLocks noGrp="1"/>
          </p:cNvSpPr>
          <p:nvPr>
            <p:ph type="sldNum" sz="quarter" idx="12"/>
          </p:nvPr>
        </p:nvSpPr>
        <p:spPr/>
        <p:txBody>
          <a:bodyPr/>
          <a:lstStyle>
            <a:lvl1pPr>
              <a:defRPr/>
            </a:lvl1pPr>
          </a:lstStyle>
          <a:p>
            <a:pPr>
              <a:defRPr/>
            </a:pPr>
            <a:fld id="{29F45899-ABC5-4C6C-AFE0-021472C82F0D}"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3B3CADF3-0F2B-489B-863C-9D00A4AC4879}" type="datetimeFigureOut">
              <a:rPr lang="en-US"/>
              <a:pPr>
                <a:defRPr/>
              </a:pPr>
              <a:t>3/16/2010</a:t>
            </a:fld>
            <a:endParaRPr lang="en-US"/>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pPr>
              <a:defRPr/>
            </a:pPr>
            <a:fld id="{A15A68FC-602C-482A-BF24-C926062E58DB}"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675A64C2-65D1-49F3-B6DD-17BCA3C9A8F8}" type="datetimeFigureOut">
              <a:rPr lang="en-US"/>
              <a:pPr>
                <a:defRPr/>
              </a:pPr>
              <a:t>3/16/2010</a:t>
            </a:fld>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98E61E7D-1F71-40C6-8D45-958C2C3970F1}"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82794751-2D35-4CAC-AC64-02A789D62BBE}" type="datetimeFigureOut">
              <a:rPr lang="en-US"/>
              <a:pPr>
                <a:defRPr/>
              </a:pPr>
              <a:t>3/16/2010</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5E51B3FB-D4F1-4A74-B1C2-9186FA371554}"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916B302F-7329-42A9-AB31-1AEA4DBB6D9F}" type="datetimeFigureOut">
              <a:rPr lang="en-US"/>
              <a:pPr>
                <a:defRPr/>
              </a:pPr>
              <a:t>3/16/2010</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F5B91954-2682-42E0-95B7-956C76367BE6}"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sz="1800">
              <a:latin typeface="+mn-lt"/>
              <a:ea typeface="+mn-ea"/>
              <a:cs typeface="+mn-cs"/>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sz="1800">
              <a:latin typeface="+mn-lt"/>
              <a:ea typeface="+mn-ea"/>
              <a:cs typeface="+mn-cs"/>
            </a:endParaRPr>
          </a:p>
        </p:txBody>
      </p:sp>
      <p:sp>
        <p:nvSpPr>
          <p:cNvPr id="16388"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a:t>Click to edit Master title style</a:t>
            </a:r>
          </a:p>
        </p:txBody>
      </p:sp>
      <p:sp>
        <p:nvSpPr>
          <p:cNvPr id="16389"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ea typeface="+mn-ea"/>
                <a:cs typeface="+mn-cs"/>
              </a:defRPr>
            </a:lvl1pPr>
          </a:lstStyle>
          <a:p>
            <a:pPr>
              <a:defRPr/>
            </a:pPr>
            <a:fld id="{B42C3E34-8F99-4B68-9505-D460C030A850}" type="datetimeFigureOut">
              <a:rPr lang="en-US"/>
              <a:pPr>
                <a:defRPr/>
              </a:pPr>
              <a:t>3/16/2010</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ea typeface="+mn-ea"/>
                <a:cs typeface="+mn-cs"/>
              </a:defRPr>
            </a:lvl1pPr>
          </a:lstStyle>
          <a:p>
            <a:pPr>
              <a:defRPr/>
            </a:pP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fontAlgn="auto" latinLnBrk="0" hangingPunct="1">
              <a:spcBef>
                <a:spcPts val="0"/>
              </a:spcBef>
              <a:spcAft>
                <a:spcPts val="0"/>
              </a:spcAft>
              <a:defRPr kumimoji="0" sz="1200">
                <a:solidFill>
                  <a:schemeClr val="tx2">
                    <a:shade val="90000"/>
                  </a:schemeClr>
                </a:solidFill>
                <a:latin typeface="+mn-lt"/>
                <a:ea typeface="+mn-ea"/>
                <a:cs typeface="+mn-cs"/>
              </a:defRPr>
            </a:lvl1pPr>
          </a:lstStyle>
          <a:p>
            <a:pPr>
              <a:defRPr/>
            </a:pPr>
            <a:fld id="{6BC26D1D-EB05-4D3A-995B-E0BB8F673E70}" type="slidenum">
              <a:rPr lang="en-US"/>
              <a:pPr>
                <a:defRPr/>
              </a:pPr>
              <a:t>‹#›</a:t>
            </a:fld>
            <a:endParaRPr lang="en-US"/>
          </a:p>
        </p:txBody>
      </p:sp>
      <p:grpSp>
        <p:nvGrpSpPr>
          <p:cNvPr id="16393"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sz="1800">
                <a:latin typeface="+mn-lt"/>
                <a:ea typeface="+mn-ea"/>
                <a:cs typeface="+mn-cs"/>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sz="1800">
                <a:latin typeface="+mn-lt"/>
                <a:ea typeface="+mn-ea"/>
                <a:cs typeface="+mn-cs"/>
              </a:endParaRPr>
            </a:p>
          </p:txBody>
        </p:sp>
      </p:grpSp>
    </p:spTree>
  </p:cSld>
  <p:clrMap bg1="lt1" tx1="dk1" bg2="lt2" tx2="dk2" accent1="accent1" accent2="accent2" accent3="accent3" accent4="accent4" accent5="accent5" accent6="accent6" hlink="hlink" folHlink="folHlink"/>
  <p:sldLayoutIdLst>
    <p:sldLayoutId id="2147483670" r:id="rId1"/>
    <p:sldLayoutId id="2147483669" r:id="rId2"/>
    <p:sldLayoutId id="2147483668" r:id="rId3"/>
    <p:sldLayoutId id="2147483667" r:id="rId4"/>
    <p:sldLayoutId id="2147483666" r:id="rId5"/>
    <p:sldLayoutId id="2147483665" r:id="rId6"/>
    <p:sldLayoutId id="2147483664" r:id="rId7"/>
    <p:sldLayoutId id="2147483663" r:id="rId8"/>
    <p:sldLayoutId id="2147483662" r:id="rId9"/>
  </p:sldLayoutIdLst>
  <p:txStyles>
    <p:titleStyle>
      <a:lvl1pPr algn="l" rtl="0" eaLnBrk="0" fontAlgn="base" hangingPunct="0">
        <a:spcBef>
          <a:spcPct val="0"/>
        </a:spcBef>
        <a:spcAft>
          <a:spcPct val="0"/>
        </a:spcAft>
        <a:defRPr sz="5000" kern="1200">
          <a:solidFill>
            <a:schemeClr val="tx2"/>
          </a:solidFill>
          <a:latin typeface="+mj-lt"/>
          <a:ea typeface="ＭＳ Ｐゴシック" pitchFamily="-123" charset="-128"/>
          <a:cs typeface="ＭＳ Ｐゴシック" pitchFamily="-123" charset="-128"/>
        </a:defRPr>
      </a:lvl1pPr>
      <a:lvl2pPr algn="l" rtl="0" eaLnBrk="0" fontAlgn="base" hangingPunct="0">
        <a:spcBef>
          <a:spcPct val="0"/>
        </a:spcBef>
        <a:spcAft>
          <a:spcPct val="0"/>
        </a:spcAft>
        <a:defRPr sz="5000">
          <a:solidFill>
            <a:schemeClr val="tx2"/>
          </a:solidFill>
          <a:latin typeface="Calibri" pitchFamily="-123" charset="0"/>
          <a:ea typeface="ＭＳ Ｐゴシック" pitchFamily="-123" charset="-128"/>
          <a:cs typeface="ＭＳ Ｐゴシック" pitchFamily="-123" charset="-128"/>
        </a:defRPr>
      </a:lvl2pPr>
      <a:lvl3pPr algn="l" rtl="0" eaLnBrk="0" fontAlgn="base" hangingPunct="0">
        <a:spcBef>
          <a:spcPct val="0"/>
        </a:spcBef>
        <a:spcAft>
          <a:spcPct val="0"/>
        </a:spcAft>
        <a:defRPr sz="5000">
          <a:solidFill>
            <a:schemeClr val="tx2"/>
          </a:solidFill>
          <a:latin typeface="Calibri" pitchFamily="-123" charset="0"/>
          <a:ea typeface="ＭＳ Ｐゴシック" pitchFamily="-123" charset="-128"/>
          <a:cs typeface="ＭＳ Ｐゴシック" pitchFamily="-123" charset="-128"/>
        </a:defRPr>
      </a:lvl3pPr>
      <a:lvl4pPr algn="l" rtl="0" eaLnBrk="0" fontAlgn="base" hangingPunct="0">
        <a:spcBef>
          <a:spcPct val="0"/>
        </a:spcBef>
        <a:spcAft>
          <a:spcPct val="0"/>
        </a:spcAft>
        <a:defRPr sz="5000">
          <a:solidFill>
            <a:schemeClr val="tx2"/>
          </a:solidFill>
          <a:latin typeface="Calibri" pitchFamily="-123" charset="0"/>
          <a:ea typeface="ＭＳ Ｐゴシック" pitchFamily="-123" charset="-128"/>
          <a:cs typeface="ＭＳ Ｐゴシック" pitchFamily="-123" charset="-128"/>
        </a:defRPr>
      </a:lvl4pPr>
      <a:lvl5pPr algn="l" rtl="0" eaLnBrk="0" fontAlgn="base" hangingPunct="0">
        <a:spcBef>
          <a:spcPct val="0"/>
        </a:spcBef>
        <a:spcAft>
          <a:spcPct val="0"/>
        </a:spcAft>
        <a:defRPr sz="5000">
          <a:solidFill>
            <a:schemeClr val="tx2"/>
          </a:solidFill>
          <a:latin typeface="Calibri" pitchFamily="-123" charset="0"/>
          <a:ea typeface="ＭＳ Ｐゴシック" pitchFamily="-123" charset="-128"/>
          <a:cs typeface="ＭＳ Ｐゴシック" pitchFamily="-123" charset="-128"/>
        </a:defRPr>
      </a:lvl5pPr>
      <a:lvl6pPr marL="457200" algn="l" rtl="0" fontAlgn="base">
        <a:spcBef>
          <a:spcPct val="0"/>
        </a:spcBef>
        <a:spcAft>
          <a:spcPct val="0"/>
        </a:spcAft>
        <a:defRPr sz="5000">
          <a:solidFill>
            <a:schemeClr val="tx2"/>
          </a:solidFill>
          <a:latin typeface="Calibri" pitchFamily="-123" charset="0"/>
          <a:ea typeface="ＭＳ Ｐゴシック" pitchFamily="-123" charset="-128"/>
          <a:cs typeface="ＭＳ Ｐゴシック" pitchFamily="-123" charset="-128"/>
        </a:defRPr>
      </a:lvl6pPr>
      <a:lvl7pPr marL="914400" algn="l" rtl="0" fontAlgn="base">
        <a:spcBef>
          <a:spcPct val="0"/>
        </a:spcBef>
        <a:spcAft>
          <a:spcPct val="0"/>
        </a:spcAft>
        <a:defRPr sz="5000">
          <a:solidFill>
            <a:schemeClr val="tx2"/>
          </a:solidFill>
          <a:latin typeface="Calibri" pitchFamily="-123" charset="0"/>
          <a:ea typeface="ＭＳ Ｐゴシック" pitchFamily="-123" charset="-128"/>
          <a:cs typeface="ＭＳ Ｐゴシック" pitchFamily="-123" charset="-128"/>
        </a:defRPr>
      </a:lvl7pPr>
      <a:lvl8pPr marL="1371600" algn="l" rtl="0" fontAlgn="base">
        <a:spcBef>
          <a:spcPct val="0"/>
        </a:spcBef>
        <a:spcAft>
          <a:spcPct val="0"/>
        </a:spcAft>
        <a:defRPr sz="5000">
          <a:solidFill>
            <a:schemeClr val="tx2"/>
          </a:solidFill>
          <a:latin typeface="Calibri" pitchFamily="-123" charset="0"/>
          <a:ea typeface="ＭＳ Ｐゴシック" pitchFamily="-123" charset="-128"/>
          <a:cs typeface="ＭＳ Ｐゴシック" pitchFamily="-123" charset="-128"/>
        </a:defRPr>
      </a:lvl8pPr>
      <a:lvl9pPr marL="1828800" algn="l" rtl="0" fontAlgn="base">
        <a:spcBef>
          <a:spcPct val="0"/>
        </a:spcBef>
        <a:spcAft>
          <a:spcPct val="0"/>
        </a:spcAft>
        <a:defRPr sz="5000">
          <a:solidFill>
            <a:schemeClr val="tx2"/>
          </a:solidFill>
          <a:latin typeface="Calibri" pitchFamily="-123" charset="0"/>
          <a:ea typeface="ＭＳ Ｐゴシック" pitchFamily="-123" charset="-128"/>
          <a:cs typeface="ＭＳ Ｐゴシック" pitchFamily="-123" charset="-128"/>
        </a:defRPr>
      </a:lvl9pPr>
    </p:titleStyle>
    <p:bodyStyle>
      <a:lvl1pPr marL="273050" indent="-273050" algn="l" rtl="0" eaLnBrk="0" fontAlgn="base" hangingPunct="0">
        <a:spcBef>
          <a:spcPct val="20000"/>
        </a:spcBef>
        <a:spcAft>
          <a:spcPct val="0"/>
        </a:spcAft>
        <a:buClr>
          <a:srgbClr val="0BD0D9"/>
        </a:buClr>
        <a:buSzPct val="95000"/>
        <a:buFont typeface="Wingdings 2" pitchFamily="-123" charset="2"/>
        <a:buChar char=""/>
        <a:defRPr sz="2600" kern="1200">
          <a:solidFill>
            <a:schemeClr val="tx1"/>
          </a:solidFill>
          <a:latin typeface="+mn-lt"/>
          <a:ea typeface="ＭＳ Ｐゴシック" pitchFamily="-123" charset="-128"/>
          <a:cs typeface="ＭＳ Ｐゴシック" pitchFamily="-123" charset="-128"/>
        </a:defRPr>
      </a:lvl1pPr>
      <a:lvl2pPr marL="639763" indent="-246063" algn="l" rtl="0" eaLnBrk="0" fontAlgn="base" hangingPunct="0">
        <a:spcBef>
          <a:spcPct val="20000"/>
        </a:spcBef>
        <a:spcAft>
          <a:spcPct val="0"/>
        </a:spcAft>
        <a:buClr>
          <a:schemeClr val="accent1"/>
        </a:buClr>
        <a:buSzPct val="85000"/>
        <a:buFont typeface="Wingdings 2" pitchFamily="-123" charset="2"/>
        <a:buChar char=""/>
        <a:defRPr sz="2400" kern="1200">
          <a:solidFill>
            <a:schemeClr val="tx1"/>
          </a:solidFill>
          <a:latin typeface="+mn-lt"/>
          <a:ea typeface="ＭＳ Ｐゴシック" pitchFamily="-123" charset="-128"/>
          <a:cs typeface="+mn-cs"/>
        </a:defRPr>
      </a:lvl2pPr>
      <a:lvl3pPr marL="914400" indent="-246063" algn="l" rtl="0" eaLnBrk="0" fontAlgn="base" hangingPunct="0">
        <a:spcBef>
          <a:spcPct val="20000"/>
        </a:spcBef>
        <a:spcAft>
          <a:spcPct val="0"/>
        </a:spcAft>
        <a:buClr>
          <a:schemeClr val="accent2"/>
        </a:buClr>
        <a:buSzPct val="70000"/>
        <a:buFont typeface="Wingdings 2" pitchFamily="-123" charset="2"/>
        <a:buChar char=""/>
        <a:defRPr sz="2100" kern="1200">
          <a:solidFill>
            <a:schemeClr val="tx1"/>
          </a:solidFill>
          <a:latin typeface="+mn-lt"/>
          <a:ea typeface="ＭＳ Ｐゴシック" pitchFamily="-123" charset="-128"/>
          <a:cs typeface="+mn-cs"/>
        </a:defRPr>
      </a:lvl3pPr>
      <a:lvl4pPr marL="1187450" indent="-209550" algn="l" rtl="0" eaLnBrk="0" fontAlgn="base" hangingPunct="0">
        <a:spcBef>
          <a:spcPct val="20000"/>
        </a:spcBef>
        <a:spcAft>
          <a:spcPct val="0"/>
        </a:spcAft>
        <a:buClr>
          <a:srgbClr val="0BD0D9"/>
        </a:buClr>
        <a:buSzPct val="65000"/>
        <a:buFont typeface="Wingdings 2" pitchFamily="-123" charset="2"/>
        <a:buChar char=""/>
        <a:defRPr sz="2000" kern="1200">
          <a:solidFill>
            <a:schemeClr val="tx1"/>
          </a:solidFill>
          <a:latin typeface="+mn-lt"/>
          <a:ea typeface="ＭＳ Ｐゴシック" pitchFamily="-123" charset="-128"/>
          <a:cs typeface="+mn-cs"/>
        </a:defRPr>
      </a:lvl4pPr>
      <a:lvl5pPr marL="1462088" indent="-209550" algn="l" rtl="0" eaLnBrk="0" fontAlgn="base" hangingPunct="0">
        <a:spcBef>
          <a:spcPct val="20000"/>
        </a:spcBef>
        <a:spcAft>
          <a:spcPct val="0"/>
        </a:spcAft>
        <a:buClr>
          <a:srgbClr val="10CF9B"/>
        </a:buClr>
        <a:buSzPct val="65000"/>
        <a:buFont typeface="Wingdings 2" pitchFamily="-123" charset="2"/>
        <a:buChar char=""/>
        <a:defRPr sz="2000" kern="1200">
          <a:solidFill>
            <a:schemeClr val="tx1"/>
          </a:solidFill>
          <a:latin typeface="+mn-lt"/>
          <a:ea typeface="ＭＳ Ｐゴシック" pitchFamily="-123" charset="-128"/>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Chadra.McGee@dep.state.fl.us" TargetMode="External"/><Relationship Id="rId2" Type="http://schemas.openxmlformats.org/officeDocument/2006/relationships/hyperlink" Target="mailto:Kenneth.weaver@dep.state.fl.us" TargetMode="External"/><Relationship Id="rId1" Type="http://schemas.openxmlformats.org/officeDocument/2006/relationships/slideLayout" Target="../slideLayouts/slideLayout2.xml"/><Relationship Id="rId4" Type="http://schemas.openxmlformats.org/officeDocument/2006/relationships/hyperlink" Target="mailto:Janet.Klemm@dep.state.fl.us"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5" descr="Map of Florida and Gulf of Mexico."/>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ctrTitle"/>
          </p:nvPr>
        </p:nvSpPr>
        <p:spPr>
          <a:xfrm>
            <a:off x="533400" y="1676400"/>
            <a:ext cx="7851648" cy="1828800"/>
          </a:xfrm>
        </p:spPr>
        <p:txBody>
          <a:bodyPr>
            <a:normAutofit fontScale="90000"/>
          </a:bodyPr>
          <a:lstStyle/>
          <a:p>
            <a:pPr eaLnBrk="1" fontAlgn="auto" hangingPunct="1">
              <a:spcAft>
                <a:spcPts val="0"/>
              </a:spcAft>
              <a:defRPr/>
            </a:pPr>
            <a:r>
              <a:rPr lang="en-US" dirty="0" smtClean="0">
                <a:effectLst/>
              </a:rPr>
              <a:t>Estuary and Coastal Waters</a:t>
            </a:r>
            <a:br>
              <a:rPr lang="en-US" dirty="0" smtClean="0">
                <a:effectLst/>
              </a:rPr>
            </a:br>
            <a:r>
              <a:rPr lang="en-US" dirty="0" smtClean="0">
                <a:effectLst/>
              </a:rPr>
              <a:t>Numeric Nutrient Criteria</a:t>
            </a:r>
            <a:br>
              <a:rPr lang="en-US" dirty="0" smtClean="0">
                <a:effectLst/>
              </a:rPr>
            </a:br>
            <a:r>
              <a:rPr lang="en-US" dirty="0" smtClean="0">
                <a:effectLst/>
              </a:rPr>
              <a:t>Workshop Introduction</a:t>
            </a:r>
            <a:endParaRPr lang="en-US" dirty="0">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a:xfrm>
            <a:off x="457200" y="457200"/>
            <a:ext cx="8229600" cy="1143000"/>
          </a:xfrm>
        </p:spPr>
        <p:txBody>
          <a:bodyPr/>
          <a:lstStyle/>
          <a:p>
            <a:pPr algn="ctr" eaLnBrk="1" hangingPunct="1"/>
            <a:r>
              <a:rPr lang="en-US" smtClean="0"/>
              <a:t>Designated Uses</a:t>
            </a:r>
          </a:p>
        </p:txBody>
      </p:sp>
      <p:sp>
        <p:nvSpPr>
          <p:cNvPr id="25602" name="Content Placeholder 2"/>
          <p:cNvSpPr>
            <a:spLocks noGrp="1"/>
          </p:cNvSpPr>
          <p:nvPr>
            <p:ph idx="1"/>
          </p:nvPr>
        </p:nvSpPr>
        <p:spPr>
          <a:xfrm>
            <a:off x="457200" y="2087563"/>
            <a:ext cx="8229600" cy="4389437"/>
          </a:xfrm>
        </p:spPr>
        <p:txBody>
          <a:bodyPr/>
          <a:lstStyle/>
          <a:p>
            <a:pPr eaLnBrk="1" hangingPunct="1">
              <a:spcAft>
                <a:spcPts val="1200"/>
              </a:spcAft>
            </a:pPr>
            <a:r>
              <a:rPr lang="en-US" smtClean="0"/>
              <a:t>CLASS I 	Potable Water Supplies</a:t>
            </a:r>
          </a:p>
          <a:p>
            <a:pPr eaLnBrk="1" hangingPunct="1">
              <a:spcAft>
                <a:spcPts val="1200"/>
              </a:spcAft>
            </a:pPr>
            <a:r>
              <a:rPr lang="en-US" smtClean="0"/>
              <a:t>CLASS II 	Shellfish Propagation or Harvesting</a:t>
            </a:r>
          </a:p>
          <a:p>
            <a:pPr eaLnBrk="1" hangingPunct="1">
              <a:spcAft>
                <a:spcPts val="1200"/>
              </a:spcAft>
            </a:pPr>
            <a:r>
              <a:rPr lang="en-US" smtClean="0"/>
              <a:t>CLASS III 	Recreation, Propagation and Maintenance 		of a Healthy, Well-Balanced Population of 		Fish and Wildlife</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fontScale="90000"/>
          </a:bodyPr>
          <a:lstStyle/>
          <a:p>
            <a:pPr algn="ctr" eaLnBrk="1" fontAlgn="auto" hangingPunct="1">
              <a:spcAft>
                <a:spcPts val="0"/>
              </a:spcAft>
              <a:defRPr/>
            </a:pPr>
            <a:r>
              <a:rPr lang="en-US" dirty="0" smtClean="0">
                <a:ea typeface="+mj-ea"/>
                <a:cs typeface="+mj-cs"/>
              </a:rPr>
              <a:t>Water Quality Criteria</a:t>
            </a:r>
            <a:br>
              <a:rPr lang="en-US" dirty="0" smtClean="0">
                <a:ea typeface="+mj-ea"/>
                <a:cs typeface="+mj-cs"/>
              </a:rPr>
            </a:br>
            <a:r>
              <a:rPr lang="en-US" sz="2700" dirty="0" smtClean="0">
                <a:ea typeface="+mj-ea"/>
                <a:cs typeface="+mj-cs"/>
              </a:rPr>
              <a:t>40 CFR 131.3</a:t>
            </a:r>
            <a:endParaRPr lang="en-US" sz="2700" dirty="0">
              <a:ea typeface="+mj-ea"/>
              <a:cs typeface="+mj-cs"/>
            </a:endParaRPr>
          </a:p>
        </p:txBody>
      </p:sp>
      <p:sp>
        <p:nvSpPr>
          <p:cNvPr id="3" name="Content Placeholder 2"/>
          <p:cNvSpPr>
            <a:spLocks noGrp="1"/>
          </p:cNvSpPr>
          <p:nvPr>
            <p:ph idx="1"/>
          </p:nvPr>
        </p:nvSpPr>
        <p:spPr>
          <a:xfrm>
            <a:off x="457200" y="1828800"/>
            <a:ext cx="8229600" cy="4648200"/>
          </a:xfrm>
        </p:spPr>
        <p:txBody>
          <a:bodyPr>
            <a:normAutofit lnSpcReduction="10000"/>
          </a:bodyPr>
          <a:lstStyle/>
          <a:p>
            <a:pPr marL="274320" indent="-274320" eaLnBrk="1" fontAlgn="auto" hangingPunct="1">
              <a:spcAft>
                <a:spcPts val="600"/>
              </a:spcAft>
              <a:buClr>
                <a:schemeClr val="accent3"/>
              </a:buClr>
              <a:buFont typeface="Wingdings 2"/>
              <a:buChar char=""/>
              <a:defRPr/>
            </a:pPr>
            <a:r>
              <a:rPr lang="en-US" dirty="0" smtClean="0">
                <a:ea typeface="+mn-ea"/>
                <a:cs typeface="+mn-cs"/>
              </a:rPr>
              <a:t>A concentration, level or narrative statement</a:t>
            </a:r>
          </a:p>
          <a:p>
            <a:pPr marL="640080" lvl="1" indent="-246888" eaLnBrk="1" fontAlgn="auto" hangingPunct="1">
              <a:spcAft>
                <a:spcPts val="600"/>
              </a:spcAft>
              <a:buFont typeface="Wingdings 2"/>
              <a:buChar char=""/>
              <a:defRPr/>
            </a:pPr>
            <a:r>
              <a:rPr lang="en-US" b="1" dirty="0" smtClean="0">
                <a:ea typeface="+mn-ea"/>
              </a:rPr>
              <a:t>Loading or concentration may be acceptable for nutrients</a:t>
            </a:r>
          </a:p>
          <a:p>
            <a:pPr marL="640080" lvl="1" indent="-246888" eaLnBrk="1" fontAlgn="auto" hangingPunct="1">
              <a:spcAft>
                <a:spcPts val="600"/>
              </a:spcAft>
              <a:buFont typeface="Wingdings 2"/>
              <a:buChar char=""/>
              <a:defRPr/>
            </a:pPr>
            <a:r>
              <a:rPr lang="en-US" dirty="0" smtClean="0">
                <a:ea typeface="+mn-ea"/>
              </a:rPr>
              <a:t>Florida’s existing narrative:  “In no case shall nutrient concentrations of a body of water be altered so as to cause an imbalance in natural populations of aquatic flora or fauna.”</a:t>
            </a:r>
          </a:p>
          <a:p>
            <a:pPr marL="274320" indent="-274320" eaLnBrk="1" fontAlgn="auto" hangingPunct="1">
              <a:spcAft>
                <a:spcPts val="600"/>
              </a:spcAft>
              <a:buClr>
                <a:schemeClr val="accent3"/>
              </a:buClr>
              <a:buFont typeface="Wingdings 2"/>
              <a:buChar char=""/>
              <a:defRPr/>
            </a:pPr>
            <a:r>
              <a:rPr lang="en-US" dirty="0" smtClean="0">
                <a:ea typeface="+mn-ea"/>
                <a:cs typeface="+mn-cs"/>
              </a:rPr>
              <a:t>Represent a level of water quality that supports a particular use</a:t>
            </a:r>
          </a:p>
          <a:p>
            <a:pPr marL="274320" indent="-274320" eaLnBrk="1" fontAlgn="auto" hangingPunct="1">
              <a:spcAft>
                <a:spcPts val="600"/>
              </a:spcAft>
              <a:buClr>
                <a:schemeClr val="accent3"/>
              </a:buClr>
              <a:buFont typeface="Wingdings 2"/>
              <a:buChar char=""/>
              <a:defRPr/>
            </a:pPr>
            <a:r>
              <a:rPr lang="en-US" dirty="0" smtClean="0">
                <a:ea typeface="+mn-ea"/>
                <a:cs typeface="+mn-cs"/>
              </a:rPr>
              <a:t>When criteria are met, water quality will protect the designated use</a:t>
            </a:r>
            <a:endParaRPr lang="en-US" dirty="0">
              <a:ea typeface="+mn-ea"/>
              <a:cs typeface="+mn-cs"/>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170" name="Rectangle 2"/>
          <p:cNvSpPr>
            <a:spLocks noGrp="1" noChangeArrowheads="1"/>
          </p:cNvSpPr>
          <p:nvPr>
            <p:ph type="title"/>
          </p:nvPr>
        </p:nvSpPr>
        <p:spPr>
          <a:xfrm>
            <a:off x="1143000" y="1390650"/>
            <a:ext cx="6400800" cy="819150"/>
          </a:xfrm>
        </p:spPr>
        <p:txBody>
          <a:bodyPr>
            <a:normAutofit fontScale="90000"/>
          </a:bodyPr>
          <a:lstStyle/>
          <a:p>
            <a:pPr algn="ctr" eaLnBrk="1" fontAlgn="auto" hangingPunct="1">
              <a:spcAft>
                <a:spcPts val="0"/>
              </a:spcAft>
              <a:defRPr/>
            </a:pPr>
            <a:r>
              <a:rPr lang="en-US" dirty="0">
                <a:ea typeface="+mj-ea"/>
                <a:cs typeface="+mj-cs"/>
              </a:rPr>
              <a:t>Water Quality Criteria</a:t>
            </a:r>
            <a:br>
              <a:rPr lang="en-US" dirty="0">
                <a:ea typeface="+mj-ea"/>
                <a:cs typeface="+mj-cs"/>
              </a:rPr>
            </a:br>
            <a:r>
              <a:rPr lang="en-US" dirty="0">
                <a:ea typeface="+mj-ea"/>
                <a:cs typeface="+mj-cs"/>
              </a:rPr>
              <a:t>Requirements </a:t>
            </a:r>
            <a:r>
              <a:rPr lang="en-US" dirty="0" smtClean="0">
                <a:ea typeface="+mj-ea"/>
                <a:cs typeface="+mj-cs"/>
              </a:rPr>
              <a:t/>
            </a:r>
            <a:br>
              <a:rPr lang="en-US" dirty="0" smtClean="0">
                <a:ea typeface="+mj-ea"/>
                <a:cs typeface="+mj-cs"/>
              </a:rPr>
            </a:br>
            <a:r>
              <a:rPr lang="en-US" sz="2400" dirty="0" smtClean="0">
                <a:ea typeface="+mj-ea"/>
                <a:cs typeface="+mj-cs"/>
              </a:rPr>
              <a:t>40 </a:t>
            </a:r>
            <a:r>
              <a:rPr lang="en-US" sz="2400" dirty="0">
                <a:ea typeface="+mj-ea"/>
                <a:cs typeface="+mj-cs"/>
              </a:rPr>
              <a:t>CFR </a:t>
            </a:r>
            <a:r>
              <a:rPr lang="en-US" sz="2400" dirty="0" smtClean="0">
                <a:ea typeface="+mj-ea"/>
                <a:cs typeface="+mj-cs"/>
              </a:rPr>
              <a:t>131.11</a:t>
            </a:r>
            <a:endParaRPr lang="en-US" sz="2400" dirty="0">
              <a:ea typeface="+mj-ea"/>
              <a:cs typeface="+mj-cs"/>
            </a:endParaRPr>
          </a:p>
        </p:txBody>
      </p:sp>
      <p:sp>
        <p:nvSpPr>
          <p:cNvPr id="27650" name="Rectangle 3"/>
          <p:cNvSpPr>
            <a:spLocks noGrp="1" noChangeArrowheads="1"/>
          </p:cNvSpPr>
          <p:nvPr>
            <p:ph type="body" idx="1"/>
          </p:nvPr>
        </p:nvSpPr>
        <p:spPr>
          <a:xfrm>
            <a:off x="685800" y="2362200"/>
            <a:ext cx="7620000" cy="4648200"/>
          </a:xfrm>
        </p:spPr>
        <p:txBody>
          <a:bodyPr/>
          <a:lstStyle/>
          <a:p>
            <a:pPr eaLnBrk="1" hangingPunct="1"/>
            <a:r>
              <a:rPr lang="en-US" sz="2800"/>
              <a:t>States/Tribes Must adopt criteria that protect the designated use</a:t>
            </a:r>
          </a:p>
          <a:p>
            <a:pPr eaLnBrk="1" hangingPunct="1">
              <a:lnSpc>
                <a:spcPct val="40000"/>
              </a:lnSpc>
            </a:pPr>
            <a:endParaRPr lang="en-US" sz="2800"/>
          </a:p>
          <a:p>
            <a:pPr lvl="1" eaLnBrk="1" hangingPunct="1"/>
            <a:r>
              <a:rPr lang="en-US"/>
              <a:t> Based on a sound, scientific rationale</a:t>
            </a:r>
          </a:p>
          <a:p>
            <a:pPr lvl="1" eaLnBrk="1" hangingPunct="1">
              <a:lnSpc>
                <a:spcPct val="50000"/>
              </a:lnSpc>
            </a:pPr>
            <a:endParaRPr lang="en-US"/>
          </a:p>
          <a:p>
            <a:pPr lvl="1" eaLnBrk="1" hangingPunct="1"/>
            <a:r>
              <a:rPr lang="en-US"/>
              <a:t> Sufficient parameters to protect the</a:t>
            </a:r>
          </a:p>
          <a:p>
            <a:pPr lvl="1" eaLnBrk="1" hangingPunct="1">
              <a:buFont typeface="Monotype Sorts" pitchFamily="-123" charset="2"/>
              <a:buNone/>
            </a:pPr>
            <a:r>
              <a:rPr lang="en-US"/>
              <a:t>   designated use</a:t>
            </a:r>
          </a:p>
          <a:p>
            <a:pPr lvl="1" eaLnBrk="1" hangingPunct="1">
              <a:lnSpc>
                <a:spcPct val="50000"/>
              </a:lnSpc>
            </a:pPr>
            <a:endParaRPr lang="en-US"/>
          </a:p>
          <a:p>
            <a:pPr lvl="1" eaLnBrk="1" hangingPunct="1"/>
            <a:r>
              <a:rPr lang="en-US"/>
              <a:t> Must support the most sensitive use</a:t>
            </a:r>
          </a:p>
          <a:p>
            <a:pPr lvl="1" eaLnBrk="1" hangingPunct="1">
              <a:buFont typeface="Monotype Sorts" pitchFamily="-123" charset="2"/>
              <a:buNone/>
            </a:pPr>
            <a:r>
              <a:rPr lang="en-US"/>
              <a:t>   (for waters with multiple use designations)</a:t>
            </a:r>
          </a:p>
        </p:txBody>
      </p:sp>
    </p:spTree>
  </p:cSld>
  <p:clrMapOvr>
    <a:masterClrMapping/>
  </p:clrMapOvr>
  <p:transition advClick="0"/>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p:cNvSpPr>
            <a:spLocks noGrp="1"/>
          </p:cNvSpPr>
          <p:nvPr>
            <p:ph type="title"/>
          </p:nvPr>
        </p:nvSpPr>
        <p:spPr>
          <a:xfrm>
            <a:off x="457200" y="228600"/>
            <a:ext cx="8229600" cy="1143000"/>
          </a:xfrm>
        </p:spPr>
        <p:txBody>
          <a:bodyPr/>
          <a:lstStyle/>
          <a:p>
            <a:pPr algn="ctr" eaLnBrk="1" hangingPunct="1"/>
            <a:r>
              <a:rPr lang="en-US" smtClean="0"/>
              <a:t>Downstream Waters Protection</a:t>
            </a:r>
          </a:p>
        </p:txBody>
      </p:sp>
      <p:sp>
        <p:nvSpPr>
          <p:cNvPr id="29698" name="Content Placeholder 2"/>
          <p:cNvSpPr>
            <a:spLocks noGrp="1"/>
          </p:cNvSpPr>
          <p:nvPr>
            <p:ph idx="1"/>
          </p:nvPr>
        </p:nvSpPr>
        <p:spPr>
          <a:xfrm>
            <a:off x="457200" y="1447800"/>
            <a:ext cx="8229600" cy="4800600"/>
          </a:xfrm>
        </p:spPr>
        <p:txBody>
          <a:bodyPr/>
          <a:lstStyle/>
          <a:p>
            <a:pPr eaLnBrk="1" hangingPunct="1">
              <a:lnSpc>
                <a:spcPts val="3600"/>
              </a:lnSpc>
              <a:spcAft>
                <a:spcPts val="1200"/>
              </a:spcAft>
            </a:pPr>
            <a:r>
              <a:rPr lang="en-US" sz="2800" smtClean="0"/>
              <a:t>Required by the Clean Water Act</a:t>
            </a:r>
          </a:p>
          <a:p>
            <a:pPr eaLnBrk="1" hangingPunct="1">
              <a:lnSpc>
                <a:spcPts val="3600"/>
              </a:lnSpc>
            </a:pPr>
            <a:r>
              <a:rPr lang="en-US" sz="2800" smtClean="0"/>
              <a:t>40 CFR 131.10(b):   </a:t>
            </a:r>
            <a:r>
              <a:rPr lang="en-US" sz="2800" i="1" smtClean="0"/>
              <a:t>In designating uses of a water body and the appropriate criteria for those uses, the State shall take into consideration the water quality standards of downstream waters and shall ensure that its water quality standards provide for the attainment and maintenance of the water quality standards of downstream waters.</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fontScale="90000"/>
          </a:bodyPr>
          <a:lstStyle/>
          <a:p>
            <a:pPr algn="ctr" eaLnBrk="1" fontAlgn="auto" hangingPunct="1">
              <a:spcAft>
                <a:spcPts val="0"/>
              </a:spcAft>
              <a:defRPr/>
            </a:pPr>
            <a:r>
              <a:rPr lang="en-US" dirty="0" smtClean="0">
                <a:ea typeface="+mj-ea"/>
                <a:cs typeface="+mj-cs"/>
              </a:rPr>
              <a:t>Downstream Waters Protection</a:t>
            </a:r>
            <a:br>
              <a:rPr lang="en-US" dirty="0" smtClean="0">
                <a:ea typeface="+mj-ea"/>
                <a:cs typeface="+mj-cs"/>
              </a:rPr>
            </a:br>
            <a:r>
              <a:rPr lang="en-US" dirty="0" smtClean="0">
                <a:ea typeface="+mj-ea"/>
                <a:cs typeface="+mj-cs"/>
              </a:rPr>
              <a:t>(continued)</a:t>
            </a:r>
            <a:endParaRPr lang="en-US" dirty="0">
              <a:ea typeface="+mj-ea"/>
              <a:cs typeface="+mj-cs"/>
            </a:endParaRPr>
          </a:p>
        </p:txBody>
      </p:sp>
      <p:sp>
        <p:nvSpPr>
          <p:cNvPr id="30722" name="Content Placeholder 2"/>
          <p:cNvSpPr>
            <a:spLocks noGrp="1"/>
          </p:cNvSpPr>
          <p:nvPr>
            <p:ph idx="1"/>
          </p:nvPr>
        </p:nvSpPr>
        <p:spPr>
          <a:xfrm>
            <a:off x="457200" y="1524000"/>
            <a:ext cx="8229600" cy="5029200"/>
          </a:xfrm>
        </p:spPr>
        <p:txBody>
          <a:bodyPr/>
          <a:lstStyle/>
          <a:p>
            <a:pPr eaLnBrk="1" hangingPunct="1">
              <a:spcAft>
                <a:spcPts val="600"/>
              </a:spcAft>
            </a:pPr>
            <a:r>
              <a:rPr lang="en-US" sz="2400" smtClean="0"/>
              <a:t>Critical importance when establishing numeric nutrient criteria</a:t>
            </a:r>
          </a:p>
          <a:p>
            <a:pPr eaLnBrk="1" hangingPunct="1">
              <a:spcAft>
                <a:spcPts val="600"/>
              </a:spcAft>
            </a:pPr>
            <a:r>
              <a:rPr lang="en-US" sz="2400" smtClean="0"/>
              <a:t>EPA has proposed Downstream Protection Values (DPV) to be applied in upstream waters to be protect of downstream estuarine and coastal waters</a:t>
            </a:r>
          </a:p>
          <a:p>
            <a:pPr lvl="1" eaLnBrk="1" hangingPunct="1">
              <a:spcAft>
                <a:spcPts val="600"/>
              </a:spcAft>
            </a:pPr>
            <a:r>
              <a:rPr lang="en-US" sz="2200" smtClean="0"/>
              <a:t>Protective TN loading targets were computed by reducing the current load by one half of the anthropogenic contribution.</a:t>
            </a:r>
          </a:p>
          <a:p>
            <a:pPr lvl="1" eaLnBrk="1" hangingPunct="1">
              <a:spcAft>
                <a:spcPts val="600"/>
              </a:spcAft>
            </a:pPr>
            <a:r>
              <a:rPr lang="en-US" sz="2200" smtClean="0"/>
              <a:t>Loads were estimated using the USGS SPARROW (Spatially Referenced Regression on Watershed Attributes ).</a:t>
            </a:r>
          </a:p>
          <a:p>
            <a:pPr lvl="1" eaLnBrk="1" hangingPunct="1">
              <a:spcAft>
                <a:spcPts val="600"/>
              </a:spcAft>
            </a:pPr>
            <a:r>
              <a:rPr lang="en-US" sz="2200" smtClean="0"/>
              <a:t>EPA did not develop TN targets for: Caloosahatchee, St. Lucie, Biscayne Bay, Florida Bay, Ten Thousand Islands,  and Rookery Bay.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p:cNvSpPr>
            <a:spLocks noGrp="1"/>
          </p:cNvSpPr>
          <p:nvPr>
            <p:ph type="title"/>
          </p:nvPr>
        </p:nvSpPr>
        <p:spPr>
          <a:xfrm>
            <a:off x="457200" y="228600"/>
            <a:ext cx="8229600" cy="1143000"/>
          </a:xfrm>
        </p:spPr>
        <p:txBody>
          <a:bodyPr/>
          <a:lstStyle/>
          <a:p>
            <a:pPr algn="ctr" eaLnBrk="1" hangingPunct="1"/>
            <a:r>
              <a:rPr lang="en-US" smtClean="0"/>
              <a:t>Downstream Protection Values</a:t>
            </a:r>
            <a:br>
              <a:rPr lang="en-US" smtClean="0"/>
            </a:br>
            <a:endParaRPr lang="en-US" sz="1800" smtClean="0"/>
          </a:p>
        </p:txBody>
      </p:sp>
      <p:pic>
        <p:nvPicPr>
          <p:cNvPr id="31746" name="Picture 2" descr="Figure showing calculation for downstream protective values."/>
          <p:cNvPicPr>
            <a:picLocks noGrp="1" noChangeAspect="1" noChangeArrowheads="1"/>
          </p:cNvPicPr>
          <p:nvPr>
            <p:ph idx="1"/>
          </p:nvPr>
        </p:nvPicPr>
        <p:blipFill>
          <a:blip r:embed="rId2"/>
          <a:srcRect/>
          <a:stretch>
            <a:fillRect/>
          </a:stretch>
        </p:blipFill>
        <p:spPr>
          <a:xfrm>
            <a:off x="1905000" y="1143000"/>
            <a:ext cx="4924425" cy="1643063"/>
          </a:xfrm>
        </p:spPr>
      </p:pic>
      <p:pic>
        <p:nvPicPr>
          <p:cNvPr id="11" name="Picture 10" descr="Figure showing example EPA downstream protective values."/>
          <p:cNvPicPr>
            <a:picLocks noChangeAspect="1"/>
          </p:cNvPicPr>
          <p:nvPr/>
        </p:nvPicPr>
        <p:blipFill>
          <a:blip r:embed="rId3"/>
          <a:stretch>
            <a:fillRect/>
          </a:stretch>
        </p:blipFill>
        <p:spPr>
          <a:xfrm>
            <a:off x="256032" y="3050498"/>
            <a:ext cx="8631936" cy="3450336"/>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143000"/>
          </a:xfrm>
        </p:spPr>
        <p:txBody>
          <a:bodyPr>
            <a:normAutofit fontScale="90000"/>
          </a:bodyPr>
          <a:lstStyle/>
          <a:p>
            <a:pPr algn="ctr" eaLnBrk="1" fontAlgn="auto" hangingPunct="1">
              <a:spcAft>
                <a:spcPts val="0"/>
              </a:spcAft>
              <a:defRPr/>
            </a:pPr>
            <a:r>
              <a:rPr lang="en-US" dirty="0" smtClean="0">
                <a:ea typeface="+mj-ea"/>
                <a:cs typeface="+mj-cs"/>
              </a:rPr>
              <a:t/>
            </a:r>
            <a:br>
              <a:rPr lang="en-US" dirty="0" smtClean="0">
                <a:ea typeface="+mj-ea"/>
                <a:cs typeface="+mj-cs"/>
              </a:rPr>
            </a:br>
            <a:r>
              <a:rPr lang="en-US" dirty="0" smtClean="0">
                <a:ea typeface="+mj-ea"/>
                <a:cs typeface="+mj-cs"/>
              </a:rPr>
              <a:t>Numeric Nutrient Criteria</a:t>
            </a:r>
            <a:br>
              <a:rPr lang="en-US" dirty="0" smtClean="0">
                <a:ea typeface="+mj-ea"/>
                <a:cs typeface="+mj-cs"/>
              </a:rPr>
            </a:br>
            <a:r>
              <a:rPr lang="en-US" dirty="0" smtClean="0">
                <a:ea typeface="+mj-ea"/>
                <a:cs typeface="+mj-cs"/>
              </a:rPr>
              <a:t>Considerations</a:t>
            </a:r>
            <a:endParaRPr lang="en-US" dirty="0">
              <a:ea typeface="+mj-ea"/>
              <a:cs typeface="+mj-cs"/>
            </a:endParaRPr>
          </a:p>
        </p:txBody>
      </p:sp>
      <p:sp>
        <p:nvSpPr>
          <p:cNvPr id="32770" name="Content Placeholder 2"/>
          <p:cNvSpPr>
            <a:spLocks noGrp="1"/>
          </p:cNvSpPr>
          <p:nvPr>
            <p:ph idx="1"/>
          </p:nvPr>
        </p:nvSpPr>
        <p:spPr>
          <a:xfrm>
            <a:off x="457200" y="2057400"/>
            <a:ext cx="8229600" cy="4389438"/>
          </a:xfrm>
        </p:spPr>
        <p:txBody>
          <a:bodyPr/>
          <a:lstStyle/>
          <a:p>
            <a:pPr eaLnBrk="1" hangingPunct="1">
              <a:spcAft>
                <a:spcPts val="1200"/>
              </a:spcAft>
            </a:pPr>
            <a:r>
              <a:rPr lang="en-US" dirty="0" smtClean="0"/>
              <a:t>Protective of the most sensitive use; that is, prevent imbalances in natural populations of flora and fauna</a:t>
            </a:r>
          </a:p>
          <a:p>
            <a:pPr eaLnBrk="1" hangingPunct="1">
              <a:spcAft>
                <a:spcPts val="1200"/>
              </a:spcAft>
            </a:pPr>
            <a:r>
              <a:rPr lang="en-US" dirty="0" smtClean="0"/>
              <a:t>Nutrients exist naturally in the environment</a:t>
            </a:r>
          </a:p>
          <a:p>
            <a:pPr lvl="1" eaLnBrk="1" hangingPunct="1">
              <a:spcAft>
                <a:spcPts val="1200"/>
              </a:spcAft>
            </a:pPr>
            <a:r>
              <a:rPr lang="en-US" dirty="0" smtClean="0"/>
              <a:t>Nutrients are chemical elements and compounds found in the environment that plants and animals need to grow and survive</a:t>
            </a:r>
          </a:p>
          <a:p>
            <a:pPr lvl="1" eaLnBrk="1" hangingPunct="1">
              <a:spcAft>
                <a:spcPts val="1200"/>
              </a:spcAft>
            </a:pPr>
            <a:r>
              <a:rPr lang="en-US" dirty="0" smtClean="0"/>
              <a:t>Nutrients are not typically toxic</a:t>
            </a:r>
          </a:p>
          <a:p>
            <a:pPr eaLnBrk="1" hangingPunct="1">
              <a:spcAft>
                <a:spcPts val="1200"/>
              </a:spcAft>
            </a:pPr>
            <a:r>
              <a:rPr lang="en-US" dirty="0" smtClean="0"/>
              <a:t>Biological responses are highly site specific</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47800"/>
            <a:ext cx="8229600" cy="1143000"/>
          </a:xfrm>
        </p:spPr>
        <p:txBody>
          <a:bodyPr>
            <a:normAutofit fontScale="90000"/>
          </a:bodyPr>
          <a:lstStyle/>
          <a:p>
            <a:pPr eaLnBrk="1" fontAlgn="auto" hangingPunct="1">
              <a:spcAft>
                <a:spcPts val="0"/>
              </a:spcAft>
              <a:defRPr/>
            </a:pPr>
            <a:r>
              <a:rPr lang="en-US" dirty="0" smtClean="0">
                <a:ea typeface="+mj-ea"/>
                <a:cs typeface="+mj-cs"/>
              </a:rPr>
              <a:t>Defining a Healthy, Well Balanced Aquatic Community as Basis For a Water Quality Standards Endpoint </a:t>
            </a:r>
            <a:endParaRPr lang="en-US" dirty="0">
              <a:ea typeface="+mj-ea"/>
              <a:cs typeface="+mj-cs"/>
            </a:endParaRPr>
          </a:p>
        </p:txBody>
      </p:sp>
      <p:sp>
        <p:nvSpPr>
          <p:cNvPr id="3" name="Content Placeholder 2"/>
          <p:cNvSpPr>
            <a:spLocks noGrp="1"/>
          </p:cNvSpPr>
          <p:nvPr>
            <p:ph idx="1"/>
          </p:nvPr>
        </p:nvSpPr>
        <p:spPr>
          <a:xfrm>
            <a:off x="457200" y="2743200"/>
            <a:ext cx="8229600" cy="3886200"/>
          </a:xfrm>
        </p:spPr>
        <p:txBody>
          <a:bodyPr>
            <a:normAutofit fontScale="85000" lnSpcReduction="20000"/>
          </a:bodyPr>
          <a:lstStyle/>
          <a:p>
            <a:pPr marL="274320" indent="-274320" eaLnBrk="1" fontAlgn="auto" hangingPunct="1">
              <a:spcAft>
                <a:spcPts val="600"/>
              </a:spcAft>
              <a:buClr>
                <a:schemeClr val="accent3"/>
              </a:buClr>
              <a:buFont typeface="Wingdings 2"/>
              <a:buChar char=""/>
              <a:defRPr/>
            </a:pPr>
            <a:r>
              <a:rPr lang="en-US" dirty="0" smtClean="0">
                <a:ea typeface="+mn-ea"/>
                <a:cs typeface="+mn-cs"/>
              </a:rPr>
              <a:t>Attributes of community structure and function must be considered</a:t>
            </a:r>
          </a:p>
          <a:p>
            <a:pPr marL="274320" indent="-274320" eaLnBrk="1" fontAlgn="auto" hangingPunct="1">
              <a:spcAft>
                <a:spcPts val="600"/>
              </a:spcAft>
              <a:buClr>
                <a:schemeClr val="accent3"/>
              </a:buClr>
              <a:buFont typeface="Wingdings 2"/>
              <a:buChar char=""/>
              <a:defRPr/>
            </a:pPr>
            <a:r>
              <a:rPr lang="en-US" dirty="0" smtClean="0">
                <a:ea typeface="+mn-ea"/>
                <a:cs typeface="+mn-cs"/>
              </a:rPr>
              <a:t>Healthy, well balanced communities are not restricted to those described as “pristine” or “100% natural” </a:t>
            </a:r>
          </a:p>
          <a:p>
            <a:pPr marL="274320" indent="-274320" eaLnBrk="1" fontAlgn="auto" hangingPunct="1">
              <a:spcAft>
                <a:spcPts val="600"/>
              </a:spcAft>
              <a:buClr>
                <a:schemeClr val="accent3"/>
              </a:buClr>
              <a:buFont typeface="Wingdings 2"/>
              <a:buChar char=""/>
              <a:defRPr/>
            </a:pPr>
            <a:r>
              <a:rPr lang="en-US" dirty="0" smtClean="0">
                <a:ea typeface="+mn-ea"/>
                <a:cs typeface="+mn-cs"/>
              </a:rPr>
              <a:t>It is acceptable to have modest changes in biological community structure (compared to background) as long as :</a:t>
            </a:r>
          </a:p>
          <a:p>
            <a:pPr marL="640080" lvl="1" indent="-246888" eaLnBrk="1" fontAlgn="auto" hangingPunct="1">
              <a:spcAft>
                <a:spcPts val="600"/>
              </a:spcAft>
              <a:buFont typeface="Wingdings 2"/>
              <a:buChar char=""/>
              <a:defRPr/>
            </a:pPr>
            <a:r>
              <a:rPr lang="en-US" dirty="0" smtClean="0">
                <a:ea typeface="+mn-ea"/>
              </a:rPr>
              <a:t>there are reproducing populations of sensitive taxa; </a:t>
            </a:r>
          </a:p>
          <a:p>
            <a:pPr marL="640080" lvl="1" indent="-246888" eaLnBrk="1" fontAlgn="auto" hangingPunct="1">
              <a:spcAft>
                <a:spcPts val="600"/>
              </a:spcAft>
              <a:buFont typeface="Wingdings 2"/>
              <a:buChar char=""/>
              <a:defRPr/>
            </a:pPr>
            <a:r>
              <a:rPr lang="en-US" dirty="0" smtClean="0">
                <a:ea typeface="+mn-ea"/>
              </a:rPr>
              <a:t>an overall balanced distribution of all expected major groups is maintained; and </a:t>
            </a:r>
          </a:p>
          <a:p>
            <a:pPr marL="640080" lvl="1" indent="-246888" eaLnBrk="1" fontAlgn="auto" hangingPunct="1">
              <a:spcAft>
                <a:spcPts val="600"/>
              </a:spcAft>
              <a:buFont typeface="Wingdings 2"/>
              <a:buChar char=""/>
              <a:defRPr/>
            </a:pPr>
            <a:r>
              <a:rPr lang="en-US" dirty="0" smtClean="0">
                <a:ea typeface="+mn-ea"/>
              </a:rPr>
              <a:t>ecosystem functions are largely intact due to redundant system attributes.</a:t>
            </a:r>
            <a:endParaRPr lang="en-US" dirty="0">
              <a:ea typeface="+mn-ea"/>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534400" cy="1143000"/>
          </a:xfrm>
        </p:spPr>
        <p:txBody>
          <a:bodyPr>
            <a:normAutofit fontScale="90000"/>
          </a:bodyPr>
          <a:lstStyle/>
          <a:p>
            <a:pPr eaLnBrk="1" fontAlgn="auto" hangingPunct="1">
              <a:spcAft>
                <a:spcPts val="0"/>
              </a:spcAft>
              <a:defRPr/>
            </a:pPr>
            <a:r>
              <a:rPr lang="en-US" dirty="0" smtClean="0">
                <a:ea typeface="+mj-ea"/>
                <a:cs typeface="+mj-cs"/>
              </a:rPr>
              <a:t>Dealing with Uncertainty/Variability</a:t>
            </a:r>
            <a:endParaRPr lang="en-US" dirty="0">
              <a:ea typeface="+mj-ea"/>
              <a:cs typeface="+mj-cs"/>
            </a:endParaRPr>
          </a:p>
        </p:txBody>
      </p:sp>
      <p:sp>
        <p:nvSpPr>
          <p:cNvPr id="3" name="Content Placeholder 2"/>
          <p:cNvSpPr>
            <a:spLocks noGrp="1"/>
          </p:cNvSpPr>
          <p:nvPr>
            <p:ph idx="1"/>
          </p:nvPr>
        </p:nvSpPr>
        <p:spPr>
          <a:xfrm>
            <a:off x="457200" y="1600200"/>
            <a:ext cx="8229600" cy="4313238"/>
          </a:xfrm>
        </p:spPr>
        <p:txBody>
          <a:bodyPr>
            <a:normAutofit lnSpcReduction="10000"/>
          </a:bodyPr>
          <a:lstStyle/>
          <a:p>
            <a:pPr marL="274320" indent="-274320" eaLnBrk="1" fontAlgn="auto" hangingPunct="1">
              <a:spcAft>
                <a:spcPts val="1200"/>
              </a:spcAft>
              <a:buClr>
                <a:schemeClr val="accent3"/>
              </a:buClr>
              <a:buFont typeface="Wingdings 2"/>
              <a:buChar char=""/>
              <a:defRPr/>
            </a:pPr>
            <a:r>
              <a:rPr lang="en-US" dirty="0" smtClean="0">
                <a:ea typeface="+mn-ea"/>
                <a:cs typeface="+mn-cs"/>
              </a:rPr>
              <a:t>All scientific measurements, and therefore, conclusions based on those measurements, contain a degree of uncertainty (known as statistical error).</a:t>
            </a:r>
          </a:p>
          <a:p>
            <a:pPr marL="274320" indent="-274320" eaLnBrk="1" fontAlgn="auto" hangingPunct="1">
              <a:spcAft>
                <a:spcPts val="1200"/>
              </a:spcAft>
              <a:buClr>
                <a:schemeClr val="accent3"/>
              </a:buClr>
              <a:buFont typeface="Wingdings 2"/>
              <a:buChar char=""/>
              <a:defRPr/>
            </a:pPr>
            <a:r>
              <a:rPr lang="en-US" dirty="0" smtClean="0">
                <a:ea typeface="+mn-ea"/>
                <a:cs typeface="+mn-cs"/>
              </a:rPr>
              <a:t>Lack of knowledge also introduces uncertainty.</a:t>
            </a:r>
          </a:p>
          <a:p>
            <a:pPr marL="274320" indent="-274320" eaLnBrk="1" fontAlgn="auto" hangingPunct="1">
              <a:spcAft>
                <a:spcPts val="1200"/>
              </a:spcAft>
              <a:buClr>
                <a:schemeClr val="accent3"/>
              </a:buClr>
              <a:buFont typeface="Wingdings 2"/>
              <a:buChar char=""/>
              <a:defRPr/>
            </a:pPr>
            <a:r>
              <a:rPr lang="en-US" dirty="0" smtClean="0">
                <a:ea typeface="+mn-ea"/>
                <a:cs typeface="+mn-cs"/>
              </a:rPr>
              <a:t>All biological systems, and often the associated water quality conditions, are naturally variable in space and time.</a:t>
            </a:r>
          </a:p>
          <a:p>
            <a:pPr marL="274320" indent="-274320" eaLnBrk="1" fontAlgn="auto" hangingPunct="1">
              <a:spcAft>
                <a:spcPts val="1200"/>
              </a:spcAft>
              <a:buClr>
                <a:schemeClr val="accent3"/>
              </a:buClr>
              <a:buFont typeface="Wingdings 2"/>
              <a:buChar char=""/>
              <a:defRPr/>
            </a:pPr>
            <a:r>
              <a:rPr lang="en-US" dirty="0" smtClean="0">
                <a:ea typeface="+mn-ea"/>
                <a:cs typeface="+mn-cs"/>
              </a:rPr>
              <a:t>Acknowledge uncertainty and variability when making decisions and provide a means for addressing them.</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p:cNvSpPr>
            <a:spLocks noGrp="1"/>
          </p:cNvSpPr>
          <p:nvPr>
            <p:ph type="title"/>
          </p:nvPr>
        </p:nvSpPr>
        <p:spPr>
          <a:xfrm>
            <a:off x="457200" y="381000"/>
            <a:ext cx="8229600" cy="1143000"/>
          </a:xfrm>
        </p:spPr>
        <p:txBody>
          <a:bodyPr/>
          <a:lstStyle/>
          <a:p>
            <a:pPr algn="ctr" eaLnBrk="1" hangingPunct="1"/>
            <a:r>
              <a:rPr lang="en-US" sz="4000" smtClean="0"/>
              <a:t>Conceptual Model for Relating Nutrient Enrichment to Designated Uses</a:t>
            </a:r>
          </a:p>
        </p:txBody>
      </p:sp>
      <p:pic>
        <p:nvPicPr>
          <p:cNvPr id="4" name="Picture 5" descr="Figure showing a flowchart for a conceptual ecological model relating nutrient enrichment to designated uses."/>
          <p:cNvPicPr>
            <a:picLocks noGrp="1" noChangeAspect="1" noChangeArrowheads="1"/>
          </p:cNvPicPr>
          <p:nvPr>
            <p:ph idx="1"/>
          </p:nvPr>
        </p:nvPicPr>
        <p:blipFill>
          <a:blip r:embed="rId2"/>
          <a:stretch>
            <a:fillRect/>
          </a:stretch>
        </p:blipFill>
        <p:spPr>
          <a:xfrm>
            <a:off x="711200" y="1554163"/>
            <a:ext cx="7721600" cy="5151437"/>
          </a:xfrm>
          <a:ln>
            <a:solidFill>
              <a:schemeClr val="tx1">
                <a:lumMod val="95000"/>
                <a:lumOff val="5000"/>
              </a:schemeClr>
            </a:solidFill>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Title 1"/>
          <p:cNvSpPr>
            <a:spLocks noGrp="1"/>
          </p:cNvSpPr>
          <p:nvPr>
            <p:ph type="title"/>
          </p:nvPr>
        </p:nvSpPr>
        <p:spPr>
          <a:xfrm>
            <a:off x="457200" y="304800"/>
            <a:ext cx="8229600" cy="1143000"/>
          </a:xfrm>
        </p:spPr>
        <p:txBody>
          <a:bodyPr/>
          <a:lstStyle/>
          <a:p>
            <a:pPr eaLnBrk="1" hangingPunct="1"/>
            <a:r>
              <a:rPr lang="en-US" smtClean="0"/>
              <a:t>Contacts and Other Information</a:t>
            </a:r>
          </a:p>
        </p:txBody>
      </p:sp>
      <p:sp>
        <p:nvSpPr>
          <p:cNvPr id="5" name="TextBox 4"/>
          <p:cNvSpPr txBox="1"/>
          <p:nvPr/>
        </p:nvSpPr>
        <p:spPr>
          <a:xfrm>
            <a:off x="533400" y="3810000"/>
            <a:ext cx="8229600" cy="2193925"/>
          </a:xfrm>
          <a:prstGeom prst="rect">
            <a:avLst/>
          </a:prstGeom>
          <a:noFill/>
        </p:spPr>
        <p:txBody>
          <a:bodyPr>
            <a:spAutoFit/>
          </a:bodyPr>
          <a:lstStyle/>
          <a:p>
            <a:pPr fontAlgn="auto">
              <a:spcBef>
                <a:spcPts val="0"/>
              </a:spcBef>
              <a:spcAft>
                <a:spcPts val="0"/>
              </a:spcAft>
              <a:defRPr/>
            </a:pPr>
            <a:r>
              <a:rPr lang="en-US" sz="2800" b="1" dirty="0">
                <a:latin typeface="+mn-lt"/>
                <a:ea typeface="+mn-ea"/>
                <a:cs typeface="+mn-cs"/>
              </a:rPr>
              <a:t>Website</a:t>
            </a:r>
            <a:r>
              <a:rPr lang="en-US" sz="2200" dirty="0">
                <a:latin typeface="+mn-lt"/>
                <a:ea typeface="+mn-ea"/>
                <a:cs typeface="+mn-cs"/>
              </a:rPr>
              <a:t>:  </a:t>
            </a:r>
            <a:r>
              <a:rPr lang="en-US" sz="2200" u="sng" dirty="0">
                <a:solidFill>
                  <a:srgbClr val="0000FF"/>
                </a:solidFill>
                <a:latin typeface="+mn-lt"/>
                <a:ea typeface="+mn-ea"/>
                <a:cs typeface="+mn-cs"/>
              </a:rPr>
              <a:t>http://www.dep.state.fl.us/water/wqssp/nutrients/estuarine.htm</a:t>
            </a:r>
          </a:p>
          <a:p>
            <a:pPr marL="284163" fontAlgn="auto">
              <a:spcBef>
                <a:spcPts val="0"/>
              </a:spcBef>
              <a:spcAft>
                <a:spcPts val="0"/>
              </a:spcAft>
              <a:buFont typeface="Arial" pitchFamily="34" charset="0"/>
              <a:buChar char="•"/>
              <a:defRPr/>
            </a:pPr>
            <a:r>
              <a:rPr lang="en-US" sz="2200" dirty="0">
                <a:latin typeface="+mn-lt"/>
                <a:ea typeface="+mn-ea"/>
                <a:cs typeface="+mn-cs"/>
              </a:rPr>
              <a:t>Estuarine and Coastal Waters numeric nutrient plan</a:t>
            </a:r>
          </a:p>
          <a:p>
            <a:pPr marL="284163" fontAlgn="auto">
              <a:spcBef>
                <a:spcPts val="0"/>
              </a:spcBef>
              <a:spcAft>
                <a:spcPts val="0"/>
              </a:spcAft>
              <a:buFont typeface="Arial" pitchFamily="34" charset="0"/>
              <a:buChar char="•"/>
              <a:defRPr/>
            </a:pPr>
            <a:r>
              <a:rPr lang="en-US" sz="2200" dirty="0">
                <a:latin typeface="+mn-lt"/>
                <a:ea typeface="+mn-ea"/>
                <a:cs typeface="+mn-cs"/>
              </a:rPr>
              <a:t>Agendas</a:t>
            </a:r>
          </a:p>
          <a:p>
            <a:pPr marL="284163" fontAlgn="auto">
              <a:spcBef>
                <a:spcPts val="0"/>
              </a:spcBef>
              <a:spcAft>
                <a:spcPts val="0"/>
              </a:spcAft>
              <a:buFont typeface="Arial" pitchFamily="34" charset="0"/>
              <a:buChar char="•"/>
              <a:defRPr/>
            </a:pPr>
            <a:r>
              <a:rPr lang="en-US" sz="2200" dirty="0">
                <a:latin typeface="+mn-lt"/>
                <a:ea typeface="+mn-ea"/>
                <a:cs typeface="+mn-cs"/>
              </a:rPr>
              <a:t>Presentations</a:t>
            </a:r>
          </a:p>
          <a:p>
            <a:pPr marL="284163" fontAlgn="auto">
              <a:spcBef>
                <a:spcPts val="0"/>
              </a:spcBef>
              <a:spcAft>
                <a:spcPts val="0"/>
              </a:spcAft>
              <a:buFont typeface="Arial" pitchFamily="34" charset="0"/>
              <a:buChar char="•"/>
              <a:defRPr/>
            </a:pPr>
            <a:r>
              <a:rPr lang="en-US" sz="2200" dirty="0">
                <a:latin typeface="+mn-lt"/>
                <a:ea typeface="+mn-ea"/>
                <a:cs typeface="+mn-cs"/>
              </a:rPr>
              <a:t>Meeting Summaries</a:t>
            </a:r>
          </a:p>
        </p:txBody>
      </p:sp>
      <p:graphicFrame>
        <p:nvGraphicFramePr>
          <p:cNvPr id="6" name="Table 5"/>
          <p:cNvGraphicFramePr>
            <a:graphicFrameLocks noGrp="1"/>
          </p:cNvGraphicFramePr>
          <p:nvPr/>
        </p:nvGraphicFramePr>
        <p:xfrm>
          <a:off x="785786" y="1500174"/>
          <a:ext cx="7572428" cy="2304546"/>
        </p:xfrm>
        <a:graphic>
          <a:graphicData uri="http://schemas.openxmlformats.org/drawingml/2006/table">
            <a:tbl>
              <a:tblPr/>
              <a:tblGrid>
                <a:gridCol w="2214578"/>
                <a:gridCol w="1071570"/>
                <a:gridCol w="2651196"/>
                <a:gridCol w="1635084"/>
              </a:tblGrid>
              <a:tr h="573915">
                <a:tc>
                  <a:txBody>
                    <a:bodyPr/>
                    <a:lstStyle/>
                    <a:p>
                      <a:pPr marL="0" marR="0">
                        <a:lnSpc>
                          <a:spcPct val="115000"/>
                        </a:lnSpc>
                        <a:spcBef>
                          <a:spcPts val="0"/>
                        </a:spcBef>
                        <a:spcAft>
                          <a:spcPts val="0"/>
                        </a:spcAft>
                      </a:pPr>
                      <a:r>
                        <a:rPr lang="en-US" sz="1100" b="1" dirty="0">
                          <a:solidFill>
                            <a:srgbClr val="FFFFFF"/>
                          </a:solidFill>
                          <a:latin typeface="Calibri"/>
                          <a:ea typeface="Calibri"/>
                          <a:cs typeface="Times New Roman"/>
                        </a:rPr>
                        <a:t>System</a:t>
                      </a:r>
                      <a:endParaRPr lang="en-US" sz="1100" dirty="0">
                        <a:latin typeface="Calibri"/>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4F81BD"/>
                    </a:solidFill>
                  </a:tcPr>
                </a:tc>
                <a:tc>
                  <a:txBody>
                    <a:bodyPr/>
                    <a:lstStyle/>
                    <a:p>
                      <a:pPr marL="0" marR="0">
                        <a:lnSpc>
                          <a:spcPct val="115000"/>
                        </a:lnSpc>
                        <a:spcBef>
                          <a:spcPts val="0"/>
                        </a:spcBef>
                        <a:spcAft>
                          <a:spcPts val="0"/>
                        </a:spcAft>
                      </a:pPr>
                      <a:r>
                        <a:rPr lang="en-US" sz="1100" b="1" dirty="0">
                          <a:solidFill>
                            <a:srgbClr val="FFFFFF"/>
                          </a:solidFill>
                          <a:latin typeface="Calibri"/>
                          <a:ea typeface="Calibri"/>
                          <a:cs typeface="Times New Roman"/>
                        </a:rPr>
                        <a:t>Lead DEP Contact</a:t>
                      </a:r>
                      <a:endParaRPr lang="en-US" sz="1100" dirty="0">
                        <a:latin typeface="Calibri"/>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4F81BD"/>
                    </a:solidFill>
                  </a:tcPr>
                </a:tc>
                <a:tc>
                  <a:txBody>
                    <a:bodyPr/>
                    <a:lstStyle/>
                    <a:p>
                      <a:pPr marL="0" marR="0">
                        <a:lnSpc>
                          <a:spcPct val="115000"/>
                        </a:lnSpc>
                        <a:spcBef>
                          <a:spcPts val="0"/>
                        </a:spcBef>
                        <a:spcAft>
                          <a:spcPts val="0"/>
                        </a:spcAft>
                      </a:pPr>
                      <a:r>
                        <a:rPr lang="en-US" sz="1100" b="1">
                          <a:solidFill>
                            <a:srgbClr val="FFFFFF"/>
                          </a:solidFill>
                          <a:latin typeface="Calibri"/>
                          <a:ea typeface="Calibri"/>
                          <a:cs typeface="Times New Roman"/>
                        </a:rPr>
                        <a:t>E-mail</a:t>
                      </a:r>
                      <a:endParaRPr lang="en-US" sz="1100">
                        <a:latin typeface="Calibri"/>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4F81BD"/>
                    </a:solidFill>
                  </a:tcPr>
                </a:tc>
                <a:tc>
                  <a:txBody>
                    <a:bodyPr/>
                    <a:lstStyle/>
                    <a:p>
                      <a:pPr marL="0" marR="0">
                        <a:lnSpc>
                          <a:spcPct val="115000"/>
                        </a:lnSpc>
                        <a:spcBef>
                          <a:spcPts val="0"/>
                        </a:spcBef>
                        <a:spcAft>
                          <a:spcPts val="0"/>
                        </a:spcAft>
                      </a:pPr>
                      <a:r>
                        <a:rPr lang="en-US" sz="1100" b="1">
                          <a:solidFill>
                            <a:srgbClr val="FFFFFF"/>
                          </a:solidFill>
                          <a:latin typeface="Calibri"/>
                          <a:ea typeface="Calibri"/>
                          <a:cs typeface="Times New Roman"/>
                        </a:rPr>
                        <a:t>Phone </a:t>
                      </a:r>
                      <a:endParaRPr lang="en-US" sz="1100">
                        <a:latin typeface="Calibri"/>
                        <a:ea typeface="Calibri"/>
                        <a:cs typeface="Times New Roman"/>
                      </a:endParaRPr>
                    </a:p>
                  </a:txBody>
                  <a:tcPr marL="68580" marR="68580" marT="0" marB="0">
                    <a:lnL>
                      <a:noFill/>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4F81BD"/>
                    </a:solidFill>
                  </a:tcPr>
                </a:tc>
              </a:tr>
              <a:tr h="286957">
                <a:tc>
                  <a:txBody>
                    <a:bodyPr/>
                    <a:lstStyle/>
                    <a:p>
                      <a:pPr marL="0" marR="0">
                        <a:lnSpc>
                          <a:spcPct val="115000"/>
                        </a:lnSpc>
                        <a:spcBef>
                          <a:spcPts val="0"/>
                        </a:spcBef>
                        <a:spcAft>
                          <a:spcPts val="0"/>
                        </a:spcAft>
                      </a:pPr>
                      <a:r>
                        <a:rPr lang="en-US" sz="1100" b="1" dirty="0">
                          <a:latin typeface="Calibri"/>
                          <a:ea typeface="Calibri"/>
                          <a:cs typeface="Times New Roman"/>
                        </a:rPr>
                        <a:t>Biscayne </a:t>
                      </a:r>
                      <a:r>
                        <a:rPr lang="en-US" sz="1100" b="1" dirty="0" smtClean="0">
                          <a:latin typeface="Calibri"/>
                          <a:ea typeface="Calibri"/>
                          <a:cs typeface="Times New Roman"/>
                        </a:rPr>
                        <a:t>Bay</a:t>
                      </a:r>
                    </a:p>
                    <a:p>
                      <a:pPr marL="0" marR="0">
                        <a:lnSpc>
                          <a:spcPct val="115000"/>
                        </a:lnSpc>
                        <a:spcBef>
                          <a:spcPts val="0"/>
                        </a:spcBef>
                        <a:spcAft>
                          <a:spcPts val="0"/>
                        </a:spcAft>
                      </a:pPr>
                      <a:endParaRPr lang="en-US" sz="1100" dirty="0">
                        <a:latin typeface="Calibri"/>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a:latin typeface="Calibri"/>
                          <a:ea typeface="Calibri"/>
                          <a:cs typeface="Times New Roman"/>
                        </a:rPr>
                        <a:t>Ken Weaver</a:t>
                      </a: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u="sng">
                          <a:solidFill>
                            <a:schemeClr val="tx1"/>
                          </a:solidFill>
                          <a:latin typeface="Calibri"/>
                          <a:ea typeface="Calibri"/>
                          <a:cs typeface="Times New Roman"/>
                          <a:hlinkClick r:id="rId2"/>
                        </a:rPr>
                        <a:t>Kenneth.weaver@dep.state.fl.us</a:t>
                      </a:r>
                      <a:endParaRPr lang="en-US" sz="1100">
                        <a:solidFill>
                          <a:schemeClr val="tx1"/>
                        </a:solidFill>
                        <a:latin typeface="Calibri"/>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a:latin typeface="Calibri"/>
                          <a:ea typeface="Calibri"/>
                          <a:cs typeface="Times New Roman"/>
                        </a:rPr>
                        <a:t>850-245-8414</a:t>
                      </a:r>
                    </a:p>
                  </a:txBody>
                  <a:tcPr marL="68580" marR="68580" marT="0" marB="0">
                    <a:lnL>
                      <a:noFill/>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49958">
                <a:tc>
                  <a:txBody>
                    <a:bodyPr/>
                    <a:lstStyle/>
                    <a:p>
                      <a:pPr marL="0" marR="0">
                        <a:lnSpc>
                          <a:spcPct val="115000"/>
                        </a:lnSpc>
                        <a:spcBef>
                          <a:spcPts val="0"/>
                        </a:spcBef>
                        <a:spcAft>
                          <a:spcPts val="0"/>
                        </a:spcAft>
                      </a:pPr>
                      <a:r>
                        <a:rPr lang="en-US" sz="1100" b="1" dirty="0">
                          <a:latin typeface="Calibri"/>
                          <a:ea typeface="Calibri"/>
                          <a:cs typeface="Times New Roman"/>
                        </a:rPr>
                        <a:t>Florida </a:t>
                      </a:r>
                      <a:r>
                        <a:rPr lang="en-US" sz="1100" b="1" dirty="0" smtClean="0">
                          <a:latin typeface="Calibri"/>
                          <a:ea typeface="Calibri"/>
                          <a:cs typeface="Times New Roman"/>
                        </a:rPr>
                        <a:t>Bay</a:t>
                      </a:r>
                    </a:p>
                    <a:p>
                      <a:pPr marL="0" marR="0">
                        <a:lnSpc>
                          <a:spcPct val="115000"/>
                        </a:lnSpc>
                        <a:spcBef>
                          <a:spcPts val="0"/>
                        </a:spcBef>
                        <a:spcAft>
                          <a:spcPts val="0"/>
                        </a:spcAft>
                      </a:pPr>
                      <a:endParaRPr lang="en-US" sz="1100" dirty="0">
                        <a:latin typeface="Calibri"/>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bg2"/>
                    </a:solidFill>
                  </a:tcPr>
                </a:tc>
                <a:tc>
                  <a:txBody>
                    <a:bodyPr/>
                    <a:lstStyle/>
                    <a:p>
                      <a:pPr marL="0" marR="0">
                        <a:lnSpc>
                          <a:spcPct val="115000"/>
                        </a:lnSpc>
                        <a:spcBef>
                          <a:spcPts val="0"/>
                        </a:spcBef>
                        <a:spcAft>
                          <a:spcPts val="0"/>
                        </a:spcAft>
                      </a:pPr>
                      <a:r>
                        <a:rPr lang="en-US" sz="1100" dirty="0">
                          <a:latin typeface="Calibri"/>
                          <a:ea typeface="Calibri"/>
                          <a:cs typeface="Times New Roman"/>
                        </a:rPr>
                        <a:t>Chandra McGee</a:t>
                      </a: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bg2"/>
                    </a:solidFill>
                  </a:tcPr>
                </a:tc>
                <a:tc>
                  <a:txBody>
                    <a:bodyPr/>
                    <a:lstStyle/>
                    <a:p>
                      <a:pPr marL="0" marR="0">
                        <a:lnSpc>
                          <a:spcPct val="115000"/>
                        </a:lnSpc>
                        <a:spcBef>
                          <a:spcPts val="0"/>
                        </a:spcBef>
                        <a:spcAft>
                          <a:spcPts val="0"/>
                        </a:spcAft>
                      </a:pPr>
                      <a:r>
                        <a:rPr lang="en-US" sz="1100" u="sng" dirty="0" smtClean="0">
                          <a:solidFill>
                            <a:schemeClr val="tx1"/>
                          </a:solidFill>
                          <a:latin typeface="Calibri"/>
                          <a:ea typeface="Calibri"/>
                          <a:cs typeface="Times New Roman"/>
                          <a:hlinkClick r:id="rId3"/>
                        </a:rPr>
                        <a:t>Chandra.McGee@dep.state.fl.us</a:t>
                      </a:r>
                      <a:endParaRPr lang="en-US" sz="1100" dirty="0">
                        <a:solidFill>
                          <a:schemeClr val="tx1"/>
                        </a:solidFill>
                        <a:latin typeface="Calibri"/>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bg2"/>
                    </a:solidFill>
                  </a:tcPr>
                </a:tc>
                <a:tc>
                  <a:txBody>
                    <a:bodyPr/>
                    <a:lstStyle/>
                    <a:p>
                      <a:pPr marL="0" marR="0">
                        <a:lnSpc>
                          <a:spcPct val="115000"/>
                        </a:lnSpc>
                        <a:spcBef>
                          <a:spcPts val="0"/>
                        </a:spcBef>
                        <a:spcAft>
                          <a:spcPts val="0"/>
                        </a:spcAft>
                      </a:pPr>
                      <a:r>
                        <a:rPr lang="en-US" sz="1100" dirty="0">
                          <a:latin typeface="Calibri"/>
                          <a:ea typeface="Calibri"/>
                          <a:cs typeface="Times New Roman"/>
                        </a:rPr>
                        <a:t>850-245-8069</a:t>
                      </a:r>
                    </a:p>
                  </a:txBody>
                  <a:tcPr marL="68580" marR="68580" marT="0" marB="0">
                    <a:lnL>
                      <a:noFill/>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bg2"/>
                    </a:solidFill>
                  </a:tcPr>
                </a:tc>
              </a:tr>
              <a:tr h="286957">
                <a:tc>
                  <a:txBody>
                    <a:bodyPr/>
                    <a:lstStyle/>
                    <a:p>
                      <a:pPr marL="0" marR="0">
                        <a:lnSpc>
                          <a:spcPct val="115000"/>
                        </a:lnSpc>
                        <a:spcBef>
                          <a:spcPts val="0"/>
                        </a:spcBef>
                        <a:spcAft>
                          <a:spcPts val="0"/>
                        </a:spcAft>
                      </a:pPr>
                      <a:r>
                        <a:rPr lang="en-US" sz="1100" b="1" dirty="0">
                          <a:latin typeface="Calibri"/>
                          <a:ea typeface="Calibri"/>
                          <a:cs typeface="Times New Roman"/>
                        </a:rPr>
                        <a:t>Florida </a:t>
                      </a:r>
                      <a:r>
                        <a:rPr lang="en-US" sz="1100" b="1" dirty="0" smtClean="0">
                          <a:latin typeface="Calibri"/>
                          <a:ea typeface="Calibri"/>
                          <a:cs typeface="Times New Roman"/>
                        </a:rPr>
                        <a:t>Keys</a:t>
                      </a:r>
                    </a:p>
                    <a:p>
                      <a:pPr marL="0" marR="0">
                        <a:lnSpc>
                          <a:spcPct val="115000"/>
                        </a:lnSpc>
                        <a:spcBef>
                          <a:spcPts val="0"/>
                        </a:spcBef>
                        <a:spcAft>
                          <a:spcPts val="0"/>
                        </a:spcAft>
                      </a:pPr>
                      <a:endParaRPr lang="en-US" sz="1100" dirty="0">
                        <a:latin typeface="Calibri"/>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a:latin typeface="Calibri"/>
                          <a:ea typeface="Calibri"/>
                          <a:cs typeface="Times New Roman"/>
                        </a:rPr>
                        <a:t>Ken Weaver</a:t>
                      </a: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u="sng">
                          <a:solidFill>
                            <a:schemeClr val="tx1"/>
                          </a:solidFill>
                          <a:latin typeface="Calibri"/>
                          <a:ea typeface="Calibri"/>
                          <a:cs typeface="Times New Roman"/>
                          <a:hlinkClick r:id="rId2"/>
                        </a:rPr>
                        <a:t>Kenneth.weaver@dep.state.fl.us</a:t>
                      </a:r>
                      <a:endParaRPr lang="en-US" sz="1100">
                        <a:solidFill>
                          <a:schemeClr val="tx1"/>
                        </a:solidFill>
                        <a:latin typeface="Calibri"/>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a:latin typeface="Calibri"/>
                          <a:ea typeface="Calibri"/>
                          <a:cs typeface="Times New Roman"/>
                        </a:rPr>
                        <a:t>850-245-8414</a:t>
                      </a:r>
                    </a:p>
                  </a:txBody>
                  <a:tcPr marL="68580" marR="68580" marT="0" marB="0">
                    <a:lnL>
                      <a:noFill/>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573915">
                <a:tc>
                  <a:txBody>
                    <a:bodyPr/>
                    <a:lstStyle/>
                    <a:p>
                      <a:pPr marL="0" marR="0">
                        <a:lnSpc>
                          <a:spcPct val="115000"/>
                        </a:lnSpc>
                        <a:spcBef>
                          <a:spcPts val="0"/>
                        </a:spcBef>
                        <a:spcAft>
                          <a:spcPts val="0"/>
                        </a:spcAft>
                      </a:pPr>
                      <a:r>
                        <a:rPr lang="en-US" sz="1100" b="1" dirty="0">
                          <a:latin typeface="Calibri"/>
                          <a:ea typeface="Calibri"/>
                          <a:cs typeface="Times New Roman"/>
                        </a:rPr>
                        <a:t>Southeast Florida </a:t>
                      </a:r>
                      <a:r>
                        <a:rPr lang="en-US" sz="1100" b="1" dirty="0" smtClean="0">
                          <a:latin typeface="Calibri"/>
                          <a:ea typeface="Calibri"/>
                          <a:cs typeface="Times New Roman"/>
                        </a:rPr>
                        <a:t>coral </a:t>
                      </a:r>
                      <a:r>
                        <a:rPr lang="en-US" sz="1100" b="1" dirty="0">
                          <a:latin typeface="Calibri"/>
                          <a:ea typeface="Calibri"/>
                          <a:cs typeface="Times New Roman"/>
                        </a:rPr>
                        <a:t>reef tract</a:t>
                      </a:r>
                      <a:endParaRPr lang="en-US" sz="1100" dirty="0">
                        <a:latin typeface="Calibri"/>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bg2"/>
                    </a:solidFill>
                  </a:tcPr>
                </a:tc>
                <a:tc>
                  <a:txBody>
                    <a:bodyPr/>
                    <a:lstStyle/>
                    <a:p>
                      <a:pPr marL="0" marR="0">
                        <a:lnSpc>
                          <a:spcPct val="115000"/>
                        </a:lnSpc>
                        <a:spcBef>
                          <a:spcPts val="0"/>
                        </a:spcBef>
                        <a:spcAft>
                          <a:spcPts val="0"/>
                        </a:spcAft>
                      </a:pPr>
                      <a:r>
                        <a:rPr lang="en-US" sz="1100" dirty="0">
                          <a:latin typeface="Calibri"/>
                          <a:ea typeface="Calibri"/>
                          <a:cs typeface="Times New Roman"/>
                        </a:rPr>
                        <a:t>Janet Klemm</a:t>
                      </a: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bg2"/>
                    </a:solidFill>
                  </a:tcPr>
                </a:tc>
                <a:tc>
                  <a:txBody>
                    <a:bodyPr/>
                    <a:lstStyle/>
                    <a:p>
                      <a:pPr marL="0" marR="0">
                        <a:lnSpc>
                          <a:spcPct val="115000"/>
                        </a:lnSpc>
                        <a:spcBef>
                          <a:spcPts val="0"/>
                        </a:spcBef>
                        <a:spcAft>
                          <a:spcPts val="0"/>
                        </a:spcAft>
                      </a:pPr>
                      <a:r>
                        <a:rPr lang="en-US" sz="1100" u="sng">
                          <a:solidFill>
                            <a:schemeClr val="tx1"/>
                          </a:solidFill>
                          <a:latin typeface="Calibri"/>
                          <a:ea typeface="Calibri"/>
                          <a:cs typeface="Times New Roman"/>
                          <a:hlinkClick r:id="rId4"/>
                        </a:rPr>
                        <a:t>Janet.Klemm@dep.state.fl.us</a:t>
                      </a:r>
                      <a:endParaRPr lang="en-US" sz="1100">
                        <a:solidFill>
                          <a:schemeClr val="tx1"/>
                        </a:solidFill>
                        <a:latin typeface="Calibri"/>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bg2"/>
                    </a:solidFill>
                  </a:tcPr>
                </a:tc>
                <a:tc>
                  <a:txBody>
                    <a:bodyPr/>
                    <a:lstStyle/>
                    <a:p>
                      <a:pPr marL="0" marR="0">
                        <a:lnSpc>
                          <a:spcPct val="115000"/>
                        </a:lnSpc>
                        <a:spcBef>
                          <a:spcPts val="0"/>
                        </a:spcBef>
                        <a:spcAft>
                          <a:spcPts val="0"/>
                        </a:spcAft>
                      </a:pPr>
                      <a:r>
                        <a:rPr lang="en-US" sz="1100" dirty="0">
                          <a:latin typeface="Calibri"/>
                          <a:ea typeface="Calibri"/>
                          <a:cs typeface="Times New Roman"/>
                        </a:rPr>
                        <a:t>850-245-8427</a:t>
                      </a:r>
                    </a:p>
                  </a:txBody>
                  <a:tcPr marL="68580" marR="68580" marT="0" marB="0">
                    <a:lnL>
                      <a:noFill/>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bg2"/>
                    </a:solidFill>
                  </a:tcPr>
                </a:tc>
              </a:tr>
            </a:tbl>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62200"/>
            <a:ext cx="8229600" cy="1143000"/>
          </a:xfrm>
        </p:spPr>
        <p:txBody>
          <a:bodyPr>
            <a:normAutofit fontScale="90000"/>
          </a:bodyPr>
          <a:lstStyle/>
          <a:p>
            <a:pPr algn="ctr" eaLnBrk="1" fontAlgn="auto" hangingPunct="1">
              <a:spcAft>
                <a:spcPts val="0"/>
              </a:spcAft>
              <a:defRPr/>
            </a:pPr>
            <a:r>
              <a:rPr lang="en-US" dirty="0" smtClean="0">
                <a:ea typeface="+mj-ea"/>
                <a:cs typeface="+mj-cs"/>
              </a:rPr>
              <a:t>Quantification of Adverse Effects of</a:t>
            </a:r>
            <a:br>
              <a:rPr lang="en-US" dirty="0" smtClean="0">
                <a:ea typeface="+mj-ea"/>
                <a:cs typeface="+mj-cs"/>
              </a:rPr>
            </a:br>
            <a:r>
              <a:rPr lang="en-US" dirty="0" smtClean="0">
                <a:ea typeface="+mj-ea"/>
                <a:cs typeface="+mj-cs"/>
              </a:rPr>
              <a:t>Nutrients on Biological Communities</a:t>
            </a:r>
            <a:br>
              <a:rPr lang="en-US" dirty="0" smtClean="0">
                <a:ea typeface="+mj-ea"/>
                <a:cs typeface="+mj-cs"/>
              </a:rPr>
            </a:br>
            <a:r>
              <a:rPr lang="en-US" dirty="0" smtClean="0">
                <a:ea typeface="+mj-ea"/>
                <a:cs typeface="+mj-cs"/>
              </a:rPr>
              <a:t>(Response Variables)</a:t>
            </a:r>
            <a:endParaRPr lang="en-US" dirty="0">
              <a:ea typeface="+mj-ea"/>
              <a:cs typeface="+mj-cs"/>
            </a:endParaRPr>
          </a:p>
        </p:txBody>
      </p:sp>
      <p:sp>
        <p:nvSpPr>
          <p:cNvPr id="37890" name="Content Placeholder 2"/>
          <p:cNvSpPr>
            <a:spLocks noGrp="1"/>
          </p:cNvSpPr>
          <p:nvPr>
            <p:ph idx="1"/>
          </p:nvPr>
        </p:nvSpPr>
        <p:spPr>
          <a:xfrm>
            <a:off x="457200" y="3733800"/>
            <a:ext cx="8229600" cy="2895600"/>
          </a:xfrm>
        </p:spPr>
        <p:txBody>
          <a:bodyPr/>
          <a:lstStyle/>
          <a:p>
            <a:pPr eaLnBrk="1" hangingPunct="1"/>
            <a:r>
              <a:rPr lang="en-US" smtClean="0"/>
              <a:t>Scientific evidence describing the relationship between anthropogenic nutrient inputs and adverse effects on biological communities</a:t>
            </a:r>
          </a:p>
          <a:p>
            <a:pPr lvl="1" eaLnBrk="1" hangingPunct="1"/>
            <a:r>
              <a:rPr lang="en-US" smtClean="0"/>
              <a:t>Any variety of statistical treatment, such as correlation, regression, conditional probability analysis, deterministic model, etc.</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00200"/>
            <a:ext cx="8229600" cy="1143000"/>
          </a:xfrm>
        </p:spPr>
        <p:txBody>
          <a:bodyPr>
            <a:normAutofit fontScale="90000"/>
          </a:bodyPr>
          <a:lstStyle/>
          <a:p>
            <a:pPr algn="ctr" eaLnBrk="1" fontAlgn="auto" hangingPunct="1">
              <a:spcAft>
                <a:spcPts val="0"/>
              </a:spcAft>
              <a:defRPr/>
            </a:pPr>
            <a:r>
              <a:rPr lang="en-US" dirty="0" smtClean="0">
                <a:ea typeface="+mj-ea"/>
                <a:cs typeface="+mj-cs"/>
              </a:rPr>
              <a:t>Potential Nutrient Criteria for</a:t>
            </a:r>
            <a:br>
              <a:rPr lang="en-US" dirty="0" smtClean="0">
                <a:ea typeface="+mj-ea"/>
                <a:cs typeface="+mj-cs"/>
              </a:rPr>
            </a:br>
            <a:r>
              <a:rPr lang="en-US" dirty="0" smtClean="0">
                <a:ea typeface="+mj-ea"/>
                <a:cs typeface="+mj-cs"/>
              </a:rPr>
              <a:t>Ecosystem Protection</a:t>
            </a:r>
            <a:br>
              <a:rPr lang="en-US" dirty="0" smtClean="0">
                <a:ea typeface="+mj-ea"/>
                <a:cs typeface="+mj-cs"/>
              </a:rPr>
            </a:br>
            <a:r>
              <a:rPr lang="en-US" dirty="0" smtClean="0">
                <a:ea typeface="+mj-ea"/>
                <a:cs typeface="+mj-cs"/>
              </a:rPr>
              <a:t>(Causal Variables)</a:t>
            </a:r>
            <a:endParaRPr lang="en-US" dirty="0">
              <a:ea typeface="+mj-ea"/>
              <a:cs typeface="+mj-cs"/>
            </a:endParaRPr>
          </a:p>
        </p:txBody>
      </p:sp>
      <p:sp>
        <p:nvSpPr>
          <p:cNvPr id="38914" name="Content Placeholder 2"/>
          <p:cNvSpPr>
            <a:spLocks noGrp="1"/>
          </p:cNvSpPr>
          <p:nvPr>
            <p:ph idx="1"/>
          </p:nvPr>
        </p:nvSpPr>
        <p:spPr>
          <a:xfrm>
            <a:off x="457200" y="3078163"/>
            <a:ext cx="8229600" cy="3627437"/>
          </a:xfrm>
        </p:spPr>
        <p:txBody>
          <a:bodyPr/>
          <a:lstStyle/>
          <a:p>
            <a:pPr eaLnBrk="1" hangingPunct="1"/>
            <a:r>
              <a:rPr lang="en-US" smtClean="0"/>
              <a:t>Numeric targets needed for system protection or restoration</a:t>
            </a:r>
          </a:p>
          <a:p>
            <a:pPr eaLnBrk="1" hangingPunct="1"/>
            <a:r>
              <a:rPr lang="en-US" smtClean="0"/>
              <a:t>Demonstrate the bases for these targets</a:t>
            </a:r>
          </a:p>
          <a:p>
            <a:pPr eaLnBrk="1" hangingPunct="1"/>
            <a:r>
              <a:rPr lang="en-US" smtClean="0"/>
              <a:t>If nutrient target is achieved (assuming nutrients are the major source of stress), what level of response in the biology would be expected (complete or partial recovery)?</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a:spLocks noGrp="1"/>
          </p:cNvSpPr>
          <p:nvPr>
            <p:ph type="title"/>
          </p:nvPr>
        </p:nvSpPr>
        <p:spPr>
          <a:xfrm>
            <a:off x="533400" y="381000"/>
            <a:ext cx="8229600" cy="1143000"/>
          </a:xfrm>
        </p:spPr>
        <p:txBody>
          <a:bodyPr/>
          <a:lstStyle/>
          <a:p>
            <a:pPr eaLnBrk="1" hangingPunct="1"/>
            <a:r>
              <a:rPr lang="en-US" smtClean="0"/>
              <a:t>Objectives of Today’s Meeting</a:t>
            </a:r>
          </a:p>
        </p:txBody>
      </p:sp>
      <p:sp>
        <p:nvSpPr>
          <p:cNvPr id="39938" name="Content Placeholder 2"/>
          <p:cNvSpPr>
            <a:spLocks noGrp="1"/>
          </p:cNvSpPr>
          <p:nvPr>
            <p:ph idx="1"/>
          </p:nvPr>
        </p:nvSpPr>
        <p:spPr>
          <a:xfrm>
            <a:off x="457200" y="1524000"/>
            <a:ext cx="8229600" cy="5257800"/>
          </a:xfrm>
        </p:spPr>
        <p:txBody>
          <a:bodyPr/>
          <a:lstStyle/>
          <a:p>
            <a:pPr eaLnBrk="1" hangingPunct="1"/>
            <a:r>
              <a:rPr lang="en-US" smtClean="0"/>
              <a:t>Gather relevant data and information:</a:t>
            </a:r>
          </a:p>
          <a:p>
            <a:pPr lvl="1" eaLnBrk="1" hangingPunct="1"/>
            <a:r>
              <a:rPr lang="en-US" smtClean="0"/>
              <a:t>Sensitive biological resources</a:t>
            </a:r>
          </a:p>
          <a:p>
            <a:pPr lvl="1" eaLnBrk="1" hangingPunct="1"/>
            <a:r>
              <a:rPr lang="en-US" smtClean="0"/>
              <a:t>Response metrics</a:t>
            </a:r>
          </a:p>
          <a:p>
            <a:pPr lvl="1" eaLnBrk="1" hangingPunct="1"/>
            <a:r>
              <a:rPr lang="en-US" smtClean="0"/>
              <a:t>Relevant stressors (nitrogen and phosphorus)</a:t>
            </a:r>
          </a:p>
          <a:p>
            <a:pPr lvl="1" eaLnBrk="1" hangingPunct="1"/>
            <a:r>
              <a:rPr lang="en-US" smtClean="0"/>
              <a:t>Loading or concentration</a:t>
            </a:r>
          </a:p>
          <a:p>
            <a:pPr lvl="1" eaLnBrk="1" hangingPunct="1"/>
            <a:r>
              <a:rPr lang="en-US" smtClean="0"/>
              <a:t>Technical approaches</a:t>
            </a:r>
          </a:p>
          <a:p>
            <a:pPr lvl="1" eaLnBrk="1" hangingPunct="1"/>
            <a:r>
              <a:rPr lang="en-US" smtClean="0"/>
              <a:t>Ideally, come out with potential site-specific criteria</a:t>
            </a:r>
          </a:p>
          <a:p>
            <a:pPr eaLnBrk="1" hangingPunct="1"/>
            <a:r>
              <a:rPr lang="en-US" smtClean="0"/>
              <a:t>Receive feedback on path forward</a:t>
            </a:r>
          </a:p>
          <a:p>
            <a:pPr eaLnBrk="1" hangingPunct="1"/>
            <a:endParaRPr lang="en-US"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p:nvPr>
        </p:nvSpPr>
        <p:spPr>
          <a:xfrm>
            <a:off x="457200" y="304800"/>
            <a:ext cx="8229600" cy="1143000"/>
          </a:xfrm>
        </p:spPr>
        <p:txBody>
          <a:bodyPr/>
          <a:lstStyle/>
          <a:p>
            <a:pPr eaLnBrk="1" hangingPunct="1"/>
            <a:r>
              <a:rPr lang="en-US" smtClean="0"/>
              <a:t>Objectives of Today’s Meeting</a:t>
            </a:r>
          </a:p>
        </p:txBody>
      </p:sp>
      <p:sp>
        <p:nvSpPr>
          <p:cNvPr id="40962" name="Content Placeholder 2"/>
          <p:cNvSpPr>
            <a:spLocks noGrp="1"/>
          </p:cNvSpPr>
          <p:nvPr>
            <p:ph idx="1"/>
          </p:nvPr>
        </p:nvSpPr>
        <p:spPr>
          <a:xfrm>
            <a:off x="457200" y="1524000"/>
            <a:ext cx="8229600" cy="5257800"/>
          </a:xfrm>
        </p:spPr>
        <p:txBody>
          <a:bodyPr/>
          <a:lstStyle/>
          <a:p>
            <a:pPr eaLnBrk="1" hangingPunct="1">
              <a:spcAft>
                <a:spcPts val="1200"/>
              </a:spcAft>
            </a:pPr>
            <a:r>
              <a:rPr lang="en-US" smtClean="0"/>
              <a:t>Discuss potential numeric targets (loading or concentration) needed for protecting or restoring the system, including a demonstration of the scientific bases for the nutrient targets.</a:t>
            </a:r>
          </a:p>
          <a:p>
            <a:pPr eaLnBrk="1" hangingPunct="1">
              <a:spcAft>
                <a:spcPts val="1200"/>
              </a:spcAft>
            </a:pPr>
            <a:r>
              <a:rPr lang="en-US" smtClean="0"/>
              <a:t>Discuss connection of potential numeric targets to designated use protection (healthy, well balanced biology)</a:t>
            </a:r>
          </a:p>
          <a:p>
            <a:pPr eaLnBrk="1" hangingPunct="1">
              <a:spcAft>
                <a:spcPts val="1200"/>
              </a:spcAft>
            </a:pPr>
            <a:r>
              <a:rPr lang="en-US" smtClean="0"/>
              <a:t>Identify core individuals willing to assist DEP with the scientific exploration and documentation</a:t>
            </a:r>
          </a:p>
          <a:p>
            <a:pPr eaLnBrk="1" hangingPunct="1"/>
            <a:endParaRPr lang="en-US"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5" name="Picture 3" descr="Map of Biscayne Bay."/>
          <p:cNvPicPr>
            <a:picLocks noChangeAspect="1" noChangeArrowheads="1"/>
          </p:cNvPicPr>
          <p:nvPr/>
        </p:nvPicPr>
        <p:blipFill>
          <a:blip r:embed="rId2"/>
          <a:srcRect/>
          <a:stretch>
            <a:fillRect/>
          </a:stretch>
        </p:blipFill>
        <p:spPr bwMode="auto">
          <a:xfrm>
            <a:off x="152400" y="80963"/>
            <a:ext cx="8772525" cy="67770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a:xfrm>
            <a:off x="457200" y="609600"/>
            <a:ext cx="8229600" cy="1143000"/>
          </a:xfrm>
        </p:spPr>
        <p:txBody>
          <a:bodyPr/>
          <a:lstStyle/>
          <a:p>
            <a:pPr eaLnBrk="1" hangingPunct="1"/>
            <a:r>
              <a:rPr lang="en-US" smtClean="0"/>
              <a:t>Introduction</a:t>
            </a:r>
          </a:p>
        </p:txBody>
      </p:sp>
      <p:sp>
        <p:nvSpPr>
          <p:cNvPr id="17410" name="Content Placeholder 2"/>
          <p:cNvSpPr>
            <a:spLocks noGrp="1"/>
          </p:cNvSpPr>
          <p:nvPr>
            <p:ph idx="1"/>
          </p:nvPr>
        </p:nvSpPr>
        <p:spPr/>
        <p:txBody>
          <a:bodyPr/>
          <a:lstStyle/>
          <a:p>
            <a:pPr eaLnBrk="1" hangingPunct="1"/>
            <a:r>
              <a:rPr lang="en-US" smtClean="0"/>
              <a:t>Meeting call to order</a:t>
            </a:r>
          </a:p>
          <a:p>
            <a:pPr eaLnBrk="1" hangingPunct="1"/>
            <a:r>
              <a:rPr lang="en-US" smtClean="0"/>
              <a:t>Welcome and introductions</a:t>
            </a:r>
          </a:p>
          <a:p>
            <a:pPr eaLnBrk="1" hangingPunct="1"/>
            <a:r>
              <a:rPr lang="en-US" smtClean="0"/>
              <a:t>Ground rules for meeting</a:t>
            </a:r>
          </a:p>
          <a:p>
            <a:pPr lvl="1" eaLnBrk="1" hangingPunct="1"/>
            <a:r>
              <a:rPr lang="en-US" smtClean="0"/>
              <a:t>Scientific and technical discussion</a:t>
            </a:r>
          </a:p>
          <a:p>
            <a:pPr lvl="1" eaLnBrk="1" hangingPunct="1"/>
            <a:r>
              <a:rPr lang="en-US" smtClean="0"/>
              <a:t>Expert input is primary purpose</a:t>
            </a:r>
          </a:p>
          <a:p>
            <a:pPr lvl="1" eaLnBrk="1" hangingPunct="1"/>
            <a:r>
              <a:rPr lang="en-US" smtClean="0"/>
              <a:t>Public comment accepted after the technical discussion has concluded</a:t>
            </a:r>
          </a:p>
          <a:p>
            <a:pPr eaLnBrk="1" hangingPunct="1"/>
            <a:endParaRPr lang="en-US"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a:xfrm>
            <a:off x="914400" y="152400"/>
            <a:ext cx="8229600" cy="1143000"/>
          </a:xfrm>
        </p:spPr>
        <p:txBody>
          <a:bodyPr/>
          <a:lstStyle/>
          <a:p>
            <a:pPr eaLnBrk="1" hangingPunct="1"/>
            <a:r>
              <a:rPr lang="en-US" smtClean="0"/>
              <a:t>Background</a:t>
            </a:r>
          </a:p>
        </p:txBody>
      </p:sp>
      <p:sp>
        <p:nvSpPr>
          <p:cNvPr id="3" name="Content Placeholder 2"/>
          <p:cNvSpPr>
            <a:spLocks noGrp="1"/>
          </p:cNvSpPr>
          <p:nvPr>
            <p:ph idx="1"/>
          </p:nvPr>
        </p:nvSpPr>
        <p:spPr>
          <a:xfrm>
            <a:off x="457200" y="1447800"/>
            <a:ext cx="8229600" cy="5181600"/>
          </a:xfrm>
        </p:spPr>
        <p:txBody>
          <a:bodyPr>
            <a:normAutofit fontScale="92500" lnSpcReduction="10000"/>
          </a:bodyPr>
          <a:lstStyle/>
          <a:p>
            <a:pPr marL="274320" indent="-274320" eaLnBrk="1" fontAlgn="auto" hangingPunct="1">
              <a:spcAft>
                <a:spcPts val="400"/>
              </a:spcAft>
              <a:buClr>
                <a:schemeClr val="accent3"/>
              </a:buClr>
              <a:buFont typeface="Wingdings 2"/>
              <a:buChar char=""/>
              <a:defRPr/>
            </a:pPr>
            <a:r>
              <a:rPr lang="en-US" dirty="0" smtClean="0">
                <a:ea typeface="+mn-ea"/>
                <a:cs typeface="+mn-cs"/>
              </a:rPr>
              <a:t>EPA has made a formal determination that numeric nutrient criteria are “necessary” for estuarine and coastal waters</a:t>
            </a:r>
          </a:p>
          <a:p>
            <a:pPr marL="274320" indent="-274320" eaLnBrk="1" fontAlgn="auto" hangingPunct="1">
              <a:spcAft>
                <a:spcPts val="400"/>
              </a:spcAft>
              <a:buClr>
                <a:schemeClr val="accent3"/>
              </a:buClr>
              <a:buFont typeface="Wingdings 2"/>
              <a:buChar char=""/>
              <a:defRPr/>
            </a:pPr>
            <a:r>
              <a:rPr lang="en-US" dirty="0" smtClean="0">
                <a:ea typeface="+mn-ea"/>
                <a:cs typeface="+mn-cs"/>
              </a:rPr>
              <a:t>Criteria will be proposed by EPA on January 14, 2011 and promulgated by October 15, 2011</a:t>
            </a:r>
          </a:p>
          <a:p>
            <a:pPr marL="640080" lvl="1" indent="-246888" eaLnBrk="1" fontAlgn="auto" hangingPunct="1">
              <a:spcAft>
                <a:spcPts val="400"/>
              </a:spcAft>
              <a:buFont typeface="Wingdings 2"/>
              <a:buChar char=""/>
              <a:defRPr/>
            </a:pPr>
            <a:r>
              <a:rPr lang="en-US" dirty="0" smtClean="0">
                <a:ea typeface="+mn-ea"/>
              </a:rPr>
              <a:t>Unless the state submits and EPA approves numeric nutrient criteria prior to these dates</a:t>
            </a:r>
          </a:p>
          <a:p>
            <a:pPr marL="274320" indent="-274320" eaLnBrk="1" fontAlgn="auto" hangingPunct="1">
              <a:spcAft>
                <a:spcPts val="400"/>
              </a:spcAft>
              <a:buClr>
                <a:schemeClr val="accent3"/>
              </a:buClr>
              <a:buFont typeface="Wingdings 2"/>
              <a:buChar char=""/>
              <a:defRPr/>
            </a:pPr>
            <a:r>
              <a:rPr lang="en-US" dirty="0" smtClean="0">
                <a:ea typeface="+mn-ea"/>
                <a:cs typeface="+mn-cs"/>
              </a:rPr>
              <a:t>EPA also proposed “placeholder” Estuary targets on January 14, 2010, which could be promulgated on October 15, 2010.</a:t>
            </a:r>
          </a:p>
          <a:p>
            <a:pPr marL="274320" indent="-274320" eaLnBrk="1" fontAlgn="auto" hangingPunct="1">
              <a:spcAft>
                <a:spcPts val="400"/>
              </a:spcAft>
              <a:buClr>
                <a:schemeClr val="accent3"/>
              </a:buClr>
              <a:buFont typeface="Wingdings 2"/>
              <a:buChar char=""/>
              <a:defRPr/>
            </a:pPr>
            <a:r>
              <a:rPr lang="en-US" dirty="0" smtClean="0">
                <a:ea typeface="+mn-ea"/>
                <a:cs typeface="+mn-cs"/>
              </a:rPr>
              <a:t>DEP launched a collaborative effort to develop scientifically defensible and protective criteria values for marine waters</a:t>
            </a:r>
          </a:p>
          <a:p>
            <a:pPr marL="640080" lvl="1" indent="-246888" eaLnBrk="1" fontAlgn="auto" hangingPunct="1">
              <a:spcAft>
                <a:spcPts val="400"/>
              </a:spcAft>
              <a:buFont typeface="Wingdings 2"/>
              <a:buChar char=""/>
              <a:defRPr/>
            </a:pPr>
            <a:r>
              <a:rPr lang="en-US" dirty="0" smtClean="0">
                <a:ea typeface="+mn-ea"/>
              </a:rPr>
              <a:t>Provide information to EPA</a:t>
            </a:r>
          </a:p>
          <a:p>
            <a:pPr marL="640080" lvl="1" indent="-246888" eaLnBrk="1" fontAlgn="auto" hangingPunct="1">
              <a:spcAft>
                <a:spcPts val="400"/>
              </a:spcAft>
              <a:buFont typeface="Wingdings 2"/>
              <a:buChar char=""/>
              <a:defRPr/>
            </a:pPr>
            <a:r>
              <a:rPr lang="en-US" dirty="0" smtClean="0">
                <a:ea typeface="+mn-ea"/>
              </a:rPr>
              <a:t>Support potential state rule-making efforts</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a:xfrm>
            <a:off x="609600" y="457200"/>
            <a:ext cx="8229600" cy="1143000"/>
          </a:xfrm>
        </p:spPr>
        <p:txBody>
          <a:bodyPr/>
          <a:lstStyle/>
          <a:p>
            <a:pPr eaLnBrk="1" hangingPunct="1"/>
            <a:r>
              <a:rPr lang="en-US" smtClean="0"/>
              <a:t>DEP  Objectives</a:t>
            </a:r>
          </a:p>
        </p:txBody>
      </p:sp>
      <p:sp>
        <p:nvSpPr>
          <p:cNvPr id="19458" name="Content Placeholder 2"/>
          <p:cNvSpPr>
            <a:spLocks noGrp="1"/>
          </p:cNvSpPr>
          <p:nvPr>
            <p:ph idx="1"/>
          </p:nvPr>
        </p:nvSpPr>
        <p:spPr>
          <a:xfrm>
            <a:off x="457200" y="1752600"/>
            <a:ext cx="8229600" cy="4389438"/>
          </a:xfrm>
        </p:spPr>
        <p:txBody>
          <a:bodyPr/>
          <a:lstStyle/>
          <a:p>
            <a:pPr eaLnBrk="1" hangingPunct="1">
              <a:spcAft>
                <a:spcPts val="1200"/>
              </a:spcAft>
            </a:pPr>
            <a:r>
              <a:rPr lang="en-US" smtClean="0"/>
              <a:t>Engage local organizations, stakeholders, and experts around the State to generate discussion and exploration of appropriate numeric nutrient criteria.</a:t>
            </a:r>
          </a:p>
          <a:p>
            <a:pPr eaLnBrk="1" hangingPunct="1">
              <a:spcAft>
                <a:spcPts val="1200"/>
              </a:spcAft>
            </a:pPr>
            <a:r>
              <a:rPr lang="en-US" smtClean="0"/>
              <a:t>Compile data and scientific support for recommended numeric nutrient criteria where such information is generated and available.</a:t>
            </a:r>
          </a:p>
          <a:p>
            <a:pPr eaLnBrk="1" hangingPunct="1">
              <a:spcAft>
                <a:spcPts val="1200"/>
              </a:spcAft>
            </a:pPr>
            <a:r>
              <a:rPr lang="en-US" smtClean="0"/>
              <a:t>Ensure that such information is accessible to both FDEP and EPA for consideration when moving forward with proposed numeric nutrient criteria.</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endParaRPr lang="en-US"/>
          </a:p>
        </p:txBody>
      </p:sp>
      <p:pic>
        <p:nvPicPr>
          <p:cNvPr id="20483" name="Picture 2" descr="Map of south Florida."/>
          <p:cNvPicPr>
            <a:picLocks noChangeAspect="1" noChangeArrowheads="1"/>
          </p:cNvPicPr>
          <p:nvPr/>
        </p:nvPicPr>
        <p:blipFill>
          <a:blip r:embed="rId2"/>
          <a:srcRect b="14326"/>
          <a:stretch>
            <a:fillRect/>
          </a:stretch>
        </p:blipFill>
        <p:spPr bwMode="auto">
          <a:xfrm>
            <a:off x="1479550" y="0"/>
            <a:ext cx="61849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p:cNvSpPr>
            <a:spLocks noGrp="1"/>
          </p:cNvSpPr>
          <p:nvPr>
            <p:ph type="title"/>
          </p:nvPr>
        </p:nvSpPr>
        <p:spPr>
          <a:xfrm>
            <a:off x="762000" y="381000"/>
            <a:ext cx="8229600" cy="1143000"/>
          </a:xfrm>
        </p:spPr>
        <p:txBody>
          <a:bodyPr/>
          <a:lstStyle/>
          <a:p>
            <a:pPr eaLnBrk="1" hangingPunct="1"/>
            <a:r>
              <a:rPr lang="en-US" smtClean="0"/>
              <a:t>Data Gathering Approach</a:t>
            </a:r>
          </a:p>
        </p:txBody>
      </p:sp>
      <p:sp>
        <p:nvSpPr>
          <p:cNvPr id="21506" name="Content Placeholder 2"/>
          <p:cNvSpPr>
            <a:spLocks noGrp="1"/>
          </p:cNvSpPr>
          <p:nvPr>
            <p:ph idx="1"/>
          </p:nvPr>
        </p:nvSpPr>
        <p:spPr>
          <a:xfrm>
            <a:off x="457200" y="1676400"/>
            <a:ext cx="8229600" cy="4800600"/>
          </a:xfrm>
        </p:spPr>
        <p:txBody>
          <a:bodyPr/>
          <a:lstStyle/>
          <a:p>
            <a:pPr eaLnBrk="1" hangingPunct="1">
              <a:spcAft>
                <a:spcPts val="600"/>
              </a:spcAft>
            </a:pPr>
            <a:r>
              <a:rPr lang="en-US" smtClean="0"/>
              <a:t>Regionalize waterbodies into relatively homogeneous units</a:t>
            </a:r>
          </a:p>
          <a:p>
            <a:pPr eaLnBrk="1" hangingPunct="1">
              <a:spcAft>
                <a:spcPts val="600"/>
              </a:spcAft>
            </a:pPr>
            <a:r>
              <a:rPr lang="en-US" smtClean="0"/>
              <a:t>Describe physical/chemical factors, including </a:t>
            </a:r>
            <a:r>
              <a:rPr lang="en-US" b="1" smtClean="0"/>
              <a:t>causal parameters</a:t>
            </a:r>
            <a:r>
              <a:rPr lang="en-US" smtClean="0"/>
              <a:t> (nutrients) and </a:t>
            </a:r>
            <a:r>
              <a:rPr lang="en-US" b="1" smtClean="0"/>
              <a:t>supporting variables</a:t>
            </a:r>
            <a:r>
              <a:rPr lang="en-US" smtClean="0"/>
              <a:t> (hydrodynamics, water residence time, transparency, salinity, DO, etc.)</a:t>
            </a:r>
          </a:p>
          <a:p>
            <a:pPr eaLnBrk="1" hangingPunct="1"/>
            <a:r>
              <a:rPr lang="en-US" smtClean="0"/>
              <a:t>Describe biological </a:t>
            </a:r>
            <a:r>
              <a:rPr lang="en-US" b="1" smtClean="0"/>
              <a:t>response variables</a:t>
            </a:r>
            <a:r>
              <a:rPr lang="en-US" smtClean="0"/>
              <a:t>.  The type, quality, community structure, and areal extent of valued ecological attributes will be documented, emphasizing those shown to respond to anthropogenic nutrient enrichment</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8229600" cy="1143000"/>
          </a:xfrm>
        </p:spPr>
        <p:txBody>
          <a:bodyPr>
            <a:normAutofit fontScale="90000"/>
          </a:bodyPr>
          <a:lstStyle/>
          <a:p>
            <a:pPr eaLnBrk="1" fontAlgn="auto" hangingPunct="1">
              <a:spcAft>
                <a:spcPts val="0"/>
              </a:spcAft>
              <a:defRPr/>
            </a:pPr>
            <a:r>
              <a:rPr lang="en-US" dirty="0" smtClean="0">
                <a:ea typeface="+mj-ea"/>
                <a:cs typeface="+mj-cs"/>
              </a:rPr>
              <a:t>Data Gathering Approach (cont.)</a:t>
            </a:r>
            <a:endParaRPr lang="en-US" dirty="0">
              <a:ea typeface="+mj-ea"/>
              <a:cs typeface="+mj-cs"/>
            </a:endParaRPr>
          </a:p>
        </p:txBody>
      </p:sp>
      <p:sp>
        <p:nvSpPr>
          <p:cNvPr id="22530" name="Content Placeholder 2"/>
          <p:cNvSpPr>
            <a:spLocks noGrp="1"/>
          </p:cNvSpPr>
          <p:nvPr>
            <p:ph idx="1"/>
          </p:nvPr>
        </p:nvSpPr>
        <p:spPr>
          <a:xfrm>
            <a:off x="457200" y="1981200"/>
            <a:ext cx="8229600" cy="3962400"/>
          </a:xfrm>
        </p:spPr>
        <p:txBody>
          <a:bodyPr/>
          <a:lstStyle/>
          <a:p>
            <a:pPr eaLnBrk="1" hangingPunct="1">
              <a:spcAft>
                <a:spcPts val="1200"/>
              </a:spcAft>
            </a:pPr>
            <a:r>
              <a:rPr lang="en-US" smtClean="0"/>
              <a:t>Determine the sources and fates of nutrients, including assimilative capacity of the system</a:t>
            </a:r>
          </a:p>
          <a:p>
            <a:pPr eaLnBrk="1" hangingPunct="1">
              <a:spcAft>
                <a:spcPts val="1200"/>
              </a:spcAft>
            </a:pPr>
            <a:r>
              <a:rPr lang="en-US" smtClean="0"/>
              <a:t>Summarize scientific evidence quantifying the relationship between anthropogenic nutrient inputs and adverse effects on biological communities</a:t>
            </a:r>
          </a:p>
          <a:p>
            <a:pPr eaLnBrk="1" hangingPunct="1">
              <a:spcAft>
                <a:spcPts val="1200"/>
              </a:spcAft>
            </a:pPr>
            <a:r>
              <a:rPr lang="en-US" smtClean="0"/>
              <a:t>Identify existing regional nutrient loading models</a:t>
            </a:r>
          </a:p>
          <a:p>
            <a:pPr eaLnBrk="1" hangingPunct="1">
              <a:spcAft>
                <a:spcPts val="1200"/>
              </a:spcAft>
            </a:pPr>
            <a:r>
              <a:rPr lang="en-US" smtClean="0"/>
              <a:t>Other ideas?</a:t>
            </a:r>
          </a:p>
          <a:p>
            <a:pPr eaLnBrk="1" hangingPunct="1"/>
            <a:endParaRPr lang="en-US"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978" name="Rectangle 2"/>
          <p:cNvSpPr>
            <a:spLocks noGrp="1" noChangeArrowheads="1"/>
          </p:cNvSpPr>
          <p:nvPr>
            <p:ph type="title"/>
          </p:nvPr>
        </p:nvSpPr>
        <p:spPr>
          <a:xfrm>
            <a:off x="1219200" y="609600"/>
            <a:ext cx="6705600" cy="1143000"/>
          </a:xfrm>
        </p:spPr>
        <p:txBody>
          <a:bodyPr>
            <a:normAutofit fontScale="90000"/>
          </a:bodyPr>
          <a:lstStyle/>
          <a:p>
            <a:pPr algn="ctr" eaLnBrk="1" fontAlgn="auto" hangingPunct="1">
              <a:spcAft>
                <a:spcPts val="0"/>
              </a:spcAft>
              <a:defRPr/>
            </a:pPr>
            <a:r>
              <a:rPr lang="en-US" dirty="0">
                <a:ea typeface="+mj-ea"/>
                <a:cs typeface="+mj-cs"/>
              </a:rPr>
              <a:t>Water Quality Standards</a:t>
            </a:r>
            <a:br>
              <a:rPr lang="en-US" dirty="0">
                <a:ea typeface="+mj-ea"/>
                <a:cs typeface="+mj-cs"/>
              </a:rPr>
            </a:br>
            <a:r>
              <a:rPr lang="en-US" sz="2400" dirty="0">
                <a:ea typeface="+mj-ea"/>
                <a:cs typeface="+mj-cs"/>
              </a:rPr>
              <a:t>(see 40 CFR </a:t>
            </a:r>
            <a:r>
              <a:rPr lang="en-US" sz="2400" dirty="0" smtClean="0">
                <a:ea typeface="+mj-ea"/>
                <a:cs typeface="+mj-cs"/>
              </a:rPr>
              <a:t>131.3)</a:t>
            </a:r>
            <a:endParaRPr lang="en-US" dirty="0">
              <a:ea typeface="+mj-ea"/>
              <a:cs typeface="+mj-cs"/>
            </a:endParaRPr>
          </a:p>
        </p:txBody>
      </p:sp>
      <p:sp>
        <p:nvSpPr>
          <p:cNvPr id="382979" name="Rectangle 3"/>
          <p:cNvSpPr>
            <a:spLocks noGrp="1" noChangeArrowheads="1"/>
          </p:cNvSpPr>
          <p:nvPr>
            <p:ph type="body" idx="1"/>
          </p:nvPr>
        </p:nvSpPr>
        <p:spPr>
          <a:xfrm>
            <a:off x="304800" y="2209800"/>
            <a:ext cx="8534400" cy="4343400"/>
          </a:xfrm>
        </p:spPr>
        <p:txBody>
          <a:bodyPr>
            <a:normAutofit fontScale="92500"/>
          </a:bodyPr>
          <a:lstStyle/>
          <a:p>
            <a:pPr marL="274320" indent="-274320" eaLnBrk="1" fontAlgn="auto" hangingPunct="1">
              <a:spcAft>
                <a:spcPts val="0"/>
              </a:spcAft>
              <a:buClr>
                <a:schemeClr val="accent3"/>
              </a:buClr>
              <a:buFont typeface="Wingdings 2"/>
              <a:buChar char=""/>
              <a:defRPr/>
            </a:pPr>
            <a:r>
              <a:rPr lang="en-US" sz="2800" dirty="0">
                <a:ea typeface="+mn-ea"/>
                <a:cs typeface="+mn-cs"/>
              </a:rPr>
              <a:t>Provisions of State/Tribal (or Federal) Law</a:t>
            </a:r>
          </a:p>
          <a:p>
            <a:pPr marL="640080" lvl="1" indent="-246888" eaLnBrk="1" fontAlgn="auto" hangingPunct="1">
              <a:spcAft>
                <a:spcPts val="0"/>
              </a:spcAft>
              <a:buFont typeface="Wingdings 2"/>
              <a:buChar char=""/>
              <a:defRPr/>
            </a:pPr>
            <a:r>
              <a:rPr lang="en-US" dirty="0">
                <a:ea typeface="+mn-ea"/>
              </a:rPr>
              <a:t> Designated </a:t>
            </a:r>
            <a:r>
              <a:rPr lang="en-US" dirty="0" smtClean="0">
                <a:ea typeface="+mn-ea"/>
              </a:rPr>
              <a:t>Uses (Waterbody Goals)</a:t>
            </a:r>
            <a:r>
              <a:rPr lang="en-US" dirty="0">
                <a:ea typeface="+mn-ea"/>
              </a:rPr>
              <a:t>	</a:t>
            </a:r>
          </a:p>
          <a:p>
            <a:pPr marL="640080" lvl="1" indent="-246888" eaLnBrk="1" fontAlgn="auto" hangingPunct="1">
              <a:spcAft>
                <a:spcPts val="0"/>
              </a:spcAft>
              <a:buFont typeface="Wingdings 2"/>
              <a:buChar char=""/>
              <a:defRPr/>
            </a:pPr>
            <a:r>
              <a:rPr lang="en-US" dirty="0">
                <a:ea typeface="+mn-ea"/>
              </a:rPr>
              <a:t> Criteria to protect those uses</a:t>
            </a:r>
          </a:p>
          <a:p>
            <a:pPr marL="640080" lvl="1" indent="-246888" eaLnBrk="1" fontAlgn="auto" hangingPunct="1">
              <a:spcAft>
                <a:spcPts val="0"/>
              </a:spcAft>
              <a:buFont typeface="Wingdings 2"/>
              <a:buChar char=""/>
              <a:defRPr/>
            </a:pPr>
            <a:r>
              <a:rPr lang="en-US" dirty="0">
                <a:ea typeface="+mn-ea"/>
              </a:rPr>
              <a:t> </a:t>
            </a:r>
            <a:r>
              <a:rPr lang="en-US" dirty="0" err="1">
                <a:ea typeface="+mn-ea"/>
              </a:rPr>
              <a:t>Antidegradation</a:t>
            </a:r>
            <a:r>
              <a:rPr lang="en-US" dirty="0">
                <a:ea typeface="+mn-ea"/>
              </a:rPr>
              <a:t> policy</a:t>
            </a:r>
          </a:p>
          <a:p>
            <a:pPr marL="640080" lvl="1" indent="-246888" eaLnBrk="1" fontAlgn="auto" hangingPunct="1">
              <a:spcAft>
                <a:spcPts val="0"/>
              </a:spcAft>
              <a:buFont typeface="Wingdings 2"/>
              <a:buChar char=""/>
              <a:defRPr/>
            </a:pPr>
            <a:endParaRPr lang="en-US" dirty="0">
              <a:ea typeface="+mn-ea"/>
            </a:endParaRPr>
          </a:p>
          <a:p>
            <a:pPr marL="274320" indent="-274320" eaLnBrk="1" fontAlgn="auto" hangingPunct="1">
              <a:spcAft>
                <a:spcPts val="0"/>
              </a:spcAft>
              <a:buClr>
                <a:schemeClr val="accent3"/>
              </a:buClr>
              <a:buFont typeface="Wingdings 2"/>
              <a:buChar char=""/>
              <a:defRPr/>
            </a:pPr>
            <a:r>
              <a:rPr lang="en-US" sz="2800" dirty="0">
                <a:ea typeface="+mn-ea"/>
                <a:cs typeface="+mn-cs"/>
              </a:rPr>
              <a:t>Water Quality Standards are to:</a:t>
            </a:r>
          </a:p>
          <a:p>
            <a:pPr marL="640080" lvl="1" indent="-246888" eaLnBrk="1" fontAlgn="auto" hangingPunct="1">
              <a:spcAft>
                <a:spcPts val="0"/>
              </a:spcAft>
              <a:buFont typeface="Wingdings 2"/>
              <a:buChar char=""/>
              <a:defRPr/>
            </a:pPr>
            <a:r>
              <a:rPr lang="en-US" dirty="0">
                <a:ea typeface="+mn-ea"/>
              </a:rPr>
              <a:t> Protect public health or welfare</a:t>
            </a:r>
          </a:p>
          <a:p>
            <a:pPr marL="640080" lvl="1" indent="-246888" eaLnBrk="1" fontAlgn="auto" hangingPunct="1">
              <a:spcAft>
                <a:spcPts val="0"/>
              </a:spcAft>
              <a:buFont typeface="Wingdings 2"/>
              <a:buChar char=""/>
              <a:defRPr/>
            </a:pPr>
            <a:r>
              <a:rPr lang="en-US" dirty="0">
                <a:ea typeface="+mn-ea"/>
              </a:rPr>
              <a:t> Enhance the quality of the water</a:t>
            </a:r>
          </a:p>
          <a:p>
            <a:pPr marL="640080" lvl="1" indent="-246888" eaLnBrk="1" fontAlgn="auto" hangingPunct="1">
              <a:spcAft>
                <a:spcPts val="0"/>
              </a:spcAft>
              <a:buFont typeface="Wingdings 2"/>
              <a:buChar char=""/>
              <a:defRPr/>
            </a:pPr>
            <a:r>
              <a:rPr lang="en-US" dirty="0">
                <a:ea typeface="+mn-ea"/>
              </a:rPr>
              <a:t> Serve the purposes of the </a:t>
            </a:r>
            <a:r>
              <a:rPr lang="en-US" dirty="0" smtClean="0">
                <a:ea typeface="+mn-ea"/>
              </a:rPr>
              <a:t>Clean Water Act (provide a regulatory basis for source control and waterbody assessment)</a:t>
            </a:r>
            <a:endParaRPr lang="en-US" dirty="0">
              <a:ea typeface="+mn-ea"/>
            </a:endParaRPr>
          </a:p>
        </p:txBody>
      </p:sp>
    </p:spTree>
  </p:cSld>
  <p:clrMapOvr>
    <a:masterClrMapping/>
  </p:clrMapOvr>
  <p:transition advClick="0"/>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Flow</Template>
  <TotalTime>701</TotalTime>
  <Words>1109</Words>
  <Application>Microsoft Office PowerPoint</Application>
  <PresentationFormat>On-screen Show (4:3)</PresentationFormat>
  <Paragraphs>140</Paragraphs>
  <Slides>24</Slides>
  <Notes>2</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Flow</vt:lpstr>
      <vt:lpstr>Estuary and Coastal Waters Numeric Nutrient Criteria Workshop Introduction</vt:lpstr>
      <vt:lpstr>Contacts and Other Information</vt:lpstr>
      <vt:lpstr>Introduction</vt:lpstr>
      <vt:lpstr>Background</vt:lpstr>
      <vt:lpstr>DEP  Objectives</vt:lpstr>
      <vt:lpstr>Slide 6</vt:lpstr>
      <vt:lpstr>Data Gathering Approach</vt:lpstr>
      <vt:lpstr>Data Gathering Approach (cont.)</vt:lpstr>
      <vt:lpstr>Water Quality Standards (see 40 CFR 131.3)</vt:lpstr>
      <vt:lpstr>Designated Uses</vt:lpstr>
      <vt:lpstr>Water Quality Criteria 40 CFR 131.3</vt:lpstr>
      <vt:lpstr>Water Quality Criteria Requirements  40 CFR 131.11</vt:lpstr>
      <vt:lpstr>Downstream Waters Protection</vt:lpstr>
      <vt:lpstr>Downstream Waters Protection (continued)</vt:lpstr>
      <vt:lpstr>Downstream Protection Values </vt:lpstr>
      <vt:lpstr> Numeric Nutrient Criteria Considerations</vt:lpstr>
      <vt:lpstr>Defining a Healthy, Well Balanced Aquatic Community as Basis For a Water Quality Standards Endpoint </vt:lpstr>
      <vt:lpstr>Dealing with Uncertainty/Variability</vt:lpstr>
      <vt:lpstr>Conceptual Model for Relating Nutrient Enrichment to Designated Uses</vt:lpstr>
      <vt:lpstr>Quantification of Adverse Effects of Nutrients on Biological Communities (Response Variables)</vt:lpstr>
      <vt:lpstr>Potential Nutrient Criteria for Ecosystem Protection (Causal Variables)</vt:lpstr>
      <vt:lpstr>Objectives of Today’s Meeting</vt:lpstr>
      <vt:lpstr>Objectives of Today’s Meeting</vt:lpstr>
      <vt:lpstr>Slide 24</vt:lpstr>
    </vt:vector>
  </TitlesOfParts>
  <Company>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Weaver_K</dc:creator>
  <cp:lastModifiedBy>LDS USER</cp:lastModifiedBy>
  <cp:revision>75</cp:revision>
  <dcterms:created xsi:type="dcterms:W3CDTF">2010-01-07T14:05:17Z</dcterms:created>
  <dcterms:modified xsi:type="dcterms:W3CDTF">2010-03-16T14:57:04Z</dcterms:modified>
</cp:coreProperties>
</file>