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sldIdLst>
    <p:sldId id="256" r:id="rId2"/>
    <p:sldId id="277" r:id="rId3"/>
    <p:sldId id="278" r:id="rId4"/>
    <p:sldId id="299" r:id="rId5"/>
    <p:sldId id="302" r:id="rId6"/>
    <p:sldId id="303" r:id="rId7"/>
    <p:sldId id="304" r:id="rId8"/>
    <p:sldId id="305" r:id="rId9"/>
    <p:sldId id="306" r:id="rId10"/>
    <p:sldId id="307" r:id="rId11"/>
    <p:sldId id="308" r:id="rId12"/>
    <p:sldId id="309" r:id="rId13"/>
    <p:sldId id="310" r:id="rId14"/>
    <p:sldId id="279" r:id="rId15"/>
    <p:sldId id="311" r:id="rId16"/>
    <p:sldId id="312" r:id="rId17"/>
    <p:sldId id="313" r:id="rId18"/>
    <p:sldId id="314" r:id="rId19"/>
    <p:sldId id="315" r:id="rId20"/>
    <p:sldId id="316" r:id="rId21"/>
    <p:sldId id="317" r:id="rId22"/>
    <p:sldId id="318" r:id="rId23"/>
    <p:sldId id="319" r:id="rId24"/>
    <p:sldId id="343" r:id="rId25"/>
    <p:sldId id="320" r:id="rId26"/>
    <p:sldId id="280" r:id="rId27"/>
    <p:sldId id="281" r:id="rId28"/>
    <p:sldId id="321" r:id="rId29"/>
    <p:sldId id="345" r:id="rId30"/>
    <p:sldId id="342" r:id="rId31"/>
    <p:sldId id="322" r:id="rId32"/>
    <p:sldId id="340" r:id="rId33"/>
    <p:sldId id="338" r:id="rId34"/>
    <p:sldId id="339" r:id="rId35"/>
    <p:sldId id="341" r:id="rId36"/>
    <p:sldId id="323" r:id="rId37"/>
    <p:sldId id="332" r:id="rId38"/>
    <p:sldId id="333" r:id="rId39"/>
    <p:sldId id="334" r:id="rId40"/>
    <p:sldId id="335" r:id="rId41"/>
    <p:sldId id="336" r:id="rId42"/>
    <p:sldId id="337" r:id="rId43"/>
    <p:sldId id="285" r:id="rId44"/>
    <p:sldId id="324" r:id="rId45"/>
    <p:sldId id="325" r:id="rId46"/>
    <p:sldId id="344" r:id="rId47"/>
    <p:sldId id="348" r:id="rId48"/>
    <p:sldId id="347" r:id="rId49"/>
    <p:sldId id="327" r:id="rId50"/>
    <p:sldId id="328" r:id="rId51"/>
    <p:sldId id="329" r:id="rId52"/>
    <p:sldId id="330" r:id="rId53"/>
    <p:sldId id="331" r:id="rId54"/>
    <p:sldId id="346" r:id="rId55"/>
    <p:sldId id="326" r:id="rId56"/>
  </p:sldIdLst>
  <p:sldSz cx="9144000" cy="6858000" type="screen4x3"/>
  <p:notesSz cx="6858000" cy="9144000"/>
  <p:defaultTextStyle>
    <a:defPPr>
      <a:defRPr lang="en-US"/>
    </a:defPPr>
    <a:lvl1pPr algn="l" rtl="0" fontAlgn="base">
      <a:spcBef>
        <a:spcPct val="0"/>
      </a:spcBef>
      <a:spcAft>
        <a:spcPct val="0"/>
      </a:spcAft>
      <a:defRPr b="1" kern="1200">
        <a:solidFill>
          <a:schemeClr val="tx1"/>
        </a:solidFill>
        <a:latin typeface="Arial" charset="0"/>
        <a:ea typeface="+mn-ea"/>
        <a:cs typeface="+mn-cs"/>
      </a:defRPr>
    </a:lvl1pPr>
    <a:lvl2pPr marL="457200" algn="l" rtl="0" fontAlgn="base">
      <a:spcBef>
        <a:spcPct val="0"/>
      </a:spcBef>
      <a:spcAft>
        <a:spcPct val="0"/>
      </a:spcAft>
      <a:defRPr b="1" kern="1200">
        <a:solidFill>
          <a:schemeClr val="tx1"/>
        </a:solidFill>
        <a:latin typeface="Arial" charset="0"/>
        <a:ea typeface="+mn-ea"/>
        <a:cs typeface="+mn-cs"/>
      </a:defRPr>
    </a:lvl2pPr>
    <a:lvl3pPr marL="914400" algn="l" rtl="0" fontAlgn="base">
      <a:spcBef>
        <a:spcPct val="0"/>
      </a:spcBef>
      <a:spcAft>
        <a:spcPct val="0"/>
      </a:spcAft>
      <a:defRPr b="1" kern="1200">
        <a:solidFill>
          <a:schemeClr val="tx1"/>
        </a:solidFill>
        <a:latin typeface="Arial" charset="0"/>
        <a:ea typeface="+mn-ea"/>
        <a:cs typeface="+mn-cs"/>
      </a:defRPr>
    </a:lvl3pPr>
    <a:lvl4pPr marL="1371600" algn="l" rtl="0" fontAlgn="base">
      <a:spcBef>
        <a:spcPct val="0"/>
      </a:spcBef>
      <a:spcAft>
        <a:spcPct val="0"/>
      </a:spcAft>
      <a:defRPr b="1" kern="1200">
        <a:solidFill>
          <a:schemeClr val="tx1"/>
        </a:solidFill>
        <a:latin typeface="Arial" charset="0"/>
        <a:ea typeface="+mn-ea"/>
        <a:cs typeface="+mn-cs"/>
      </a:defRPr>
    </a:lvl4pPr>
    <a:lvl5pPr marL="1828800" algn="l" rtl="0" fontAlgn="base">
      <a:spcBef>
        <a:spcPct val="0"/>
      </a:spcBef>
      <a:spcAft>
        <a:spcPct val="0"/>
      </a:spcAft>
      <a:defRPr b="1" kern="1200">
        <a:solidFill>
          <a:schemeClr val="tx1"/>
        </a:solidFill>
        <a:latin typeface="Arial" charset="0"/>
        <a:ea typeface="+mn-ea"/>
        <a:cs typeface="+mn-cs"/>
      </a:defRPr>
    </a:lvl5pPr>
    <a:lvl6pPr marL="2286000" algn="l" defTabSz="914400" rtl="0" eaLnBrk="1" latinLnBrk="0" hangingPunct="1">
      <a:defRPr b="1" kern="1200">
        <a:solidFill>
          <a:schemeClr val="tx1"/>
        </a:solidFill>
        <a:latin typeface="Arial" charset="0"/>
        <a:ea typeface="+mn-ea"/>
        <a:cs typeface="+mn-cs"/>
      </a:defRPr>
    </a:lvl6pPr>
    <a:lvl7pPr marL="2743200" algn="l" defTabSz="914400" rtl="0" eaLnBrk="1" latinLnBrk="0" hangingPunct="1">
      <a:defRPr b="1" kern="1200">
        <a:solidFill>
          <a:schemeClr val="tx1"/>
        </a:solidFill>
        <a:latin typeface="Arial" charset="0"/>
        <a:ea typeface="+mn-ea"/>
        <a:cs typeface="+mn-cs"/>
      </a:defRPr>
    </a:lvl7pPr>
    <a:lvl8pPr marL="3200400" algn="l" defTabSz="914400" rtl="0" eaLnBrk="1" latinLnBrk="0" hangingPunct="1">
      <a:defRPr b="1" kern="1200">
        <a:solidFill>
          <a:schemeClr val="tx1"/>
        </a:solidFill>
        <a:latin typeface="Arial" charset="0"/>
        <a:ea typeface="+mn-ea"/>
        <a:cs typeface="+mn-cs"/>
      </a:defRPr>
    </a:lvl8pPr>
    <a:lvl9pPr marL="3657600" algn="l" defTabSz="914400" rtl="0" eaLnBrk="1" latinLnBrk="0" hangingPunct="1">
      <a:defRPr b="1"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5C2FF"/>
    <a:srgbClr val="0066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aximized">
    <p:restoredLeft sz="15620"/>
    <p:restoredTop sz="93698" autoAdjust="0"/>
  </p:normalViewPr>
  <p:slideViewPr>
    <p:cSldViewPr>
      <p:cViewPr varScale="1">
        <p:scale>
          <a:sx n="97" d="100"/>
          <a:sy n="97" d="100"/>
        </p:scale>
        <p:origin x="-114" y="-21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vl1pPr>
          </a:lstStyle>
          <a:p>
            <a:pPr>
              <a:defRPr/>
            </a:pPr>
            <a:endParaRPr lang="en-US"/>
          </a:p>
        </p:txBody>
      </p:sp>
      <p:sp>
        <p:nvSpPr>
          <p:cNvPr id="40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vl1pPr>
          </a:lstStyle>
          <a:p>
            <a:pPr>
              <a:defRPr/>
            </a:pPr>
            <a:endParaRPr lang="en-US"/>
          </a:p>
        </p:txBody>
      </p:sp>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1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vl1pPr>
          </a:lstStyle>
          <a:p>
            <a:pPr>
              <a:defRPr/>
            </a:pPr>
            <a:endParaRPr lang="en-US"/>
          </a:p>
        </p:txBody>
      </p:sp>
      <p:sp>
        <p:nvSpPr>
          <p:cNvPr id="41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lvl1pPr>
          </a:lstStyle>
          <a:p>
            <a:pPr>
              <a:defRPr/>
            </a:pPr>
            <a:fld id="{C4D23B14-75E5-4C92-80F9-50C4C157993F}"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7DFFF5F-775F-4615-B4BE-3F4227C71A4A}"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DC5267F-765B-4660-B155-F3085354FF2C}"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A0593FE-1473-4F60-A877-CC0529CB8B8A}"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E075667-073C-4BC6-9A0D-F85BC63F9FF7}"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DE34518-47EA-430E-95AE-7F1C6CB6559D}"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4D76135-29D3-4971-B58A-E38231FBC77E}"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C1024FC-3FC3-4788-B991-FD41D589BEA0}"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0877184-67EA-4FFA-A1DF-C2D276F7B4ED}"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7A3A2EE1-6CC7-4674-A48F-0340AD05515F}"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B158A9D-4D34-488A-887B-341169DA0D5E}"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60C93C8-FEB9-4615-A425-DF93A9ED5E1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a:defRPr/>
            </a:pPr>
            <a:fld id="{86717A3A-C971-4708-8566-377DC8CE6FC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3"/>
          <p:cNvSpPr>
            <a:spLocks noGrp="1" noChangeArrowheads="1"/>
          </p:cNvSpPr>
          <p:nvPr>
            <p:ph type="subTitle" idx="1"/>
          </p:nvPr>
        </p:nvSpPr>
        <p:spPr>
          <a:xfrm>
            <a:off x="381000" y="914400"/>
            <a:ext cx="8305800" cy="1828800"/>
          </a:xfrm>
        </p:spPr>
        <p:txBody>
          <a:bodyPr/>
          <a:lstStyle/>
          <a:p>
            <a:pPr eaLnBrk="1" hangingPunct="1"/>
            <a:r>
              <a:rPr lang="en-US" dirty="0" smtClean="0"/>
              <a:t>Numeric Nutrient Criteria for the Florida Keys National Marine Sanctuary &amp; Dry Tortugas National Park</a:t>
            </a:r>
          </a:p>
        </p:txBody>
      </p:sp>
      <p:sp>
        <p:nvSpPr>
          <p:cNvPr id="14339" name="Text Box 3"/>
          <p:cNvSpPr txBox="1">
            <a:spLocks noChangeArrowheads="1"/>
          </p:cNvSpPr>
          <p:nvPr/>
        </p:nvSpPr>
        <p:spPr bwMode="auto">
          <a:xfrm>
            <a:off x="1965325" y="3316288"/>
            <a:ext cx="5983288" cy="1552575"/>
          </a:xfrm>
          <a:prstGeom prst="rect">
            <a:avLst/>
          </a:prstGeom>
          <a:noFill/>
          <a:ln w="9525">
            <a:noFill/>
            <a:miter lim="800000"/>
            <a:headEnd/>
            <a:tailEnd/>
          </a:ln>
          <a:effectLst/>
        </p:spPr>
        <p:txBody>
          <a:bodyPr wrap="none">
            <a:spAutoFit/>
          </a:bodyPr>
          <a:lstStyle/>
          <a:p>
            <a:r>
              <a:rPr lang="en-US" sz="2400" b="0" dirty="0"/>
              <a:t>Joseph N. Boyer, Director</a:t>
            </a:r>
          </a:p>
          <a:p>
            <a:r>
              <a:rPr lang="en-US" sz="2400" b="0" dirty="0"/>
              <a:t>Southeast Environmental Research Center</a:t>
            </a:r>
          </a:p>
          <a:p>
            <a:r>
              <a:rPr lang="en-US" sz="2400" b="0" dirty="0"/>
              <a:t>Florida International University</a:t>
            </a:r>
          </a:p>
          <a:p>
            <a:r>
              <a:rPr lang="en-US" sz="2400" b="0" dirty="0"/>
              <a:t>Miami, FL 33199</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2" descr="Map showing dissolved oxygen concentration medians in Florida Bay and the Florida Keys from 1995-2009."/>
          <p:cNvPicPr>
            <a:picLocks noChangeAspect="1" noChangeArrowheads="1"/>
          </p:cNvPicPr>
          <p:nvPr/>
        </p:nvPicPr>
        <p:blipFill>
          <a:blip r:embed="rId2"/>
          <a:srcRect/>
          <a:stretch>
            <a:fillRect/>
          </a:stretch>
        </p:blipFill>
        <p:spPr bwMode="auto">
          <a:xfrm>
            <a:off x="901700" y="765175"/>
            <a:ext cx="7340600" cy="532765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ChangeArrowheads="1"/>
          </p:cNvSpPr>
          <p:nvPr>
            <p:ph type="title"/>
          </p:nvPr>
        </p:nvSpPr>
        <p:spPr/>
        <p:txBody>
          <a:bodyPr/>
          <a:lstStyle/>
          <a:p>
            <a:pPr eaLnBrk="1" hangingPunct="1"/>
            <a:r>
              <a:rPr lang="en-US" smtClean="0"/>
              <a:t>Background</a:t>
            </a:r>
          </a:p>
        </p:txBody>
      </p:sp>
      <p:sp>
        <p:nvSpPr>
          <p:cNvPr id="24578" name="Rectangle 3"/>
          <p:cNvSpPr>
            <a:spLocks noGrp="1" noChangeArrowheads="1"/>
          </p:cNvSpPr>
          <p:nvPr>
            <p:ph type="body" idx="1"/>
          </p:nvPr>
        </p:nvSpPr>
        <p:spPr/>
        <p:txBody>
          <a:bodyPr/>
          <a:lstStyle/>
          <a:p>
            <a:pPr eaLnBrk="1" hangingPunct="1"/>
            <a:r>
              <a:rPr lang="en-US" smtClean="0"/>
              <a:t>Location (map)</a:t>
            </a:r>
          </a:p>
          <a:p>
            <a:pPr eaLnBrk="1" hangingPunct="1"/>
            <a:r>
              <a:rPr lang="en-US" smtClean="0"/>
              <a:t>Drainage Basin Size/ Open Water Size</a:t>
            </a:r>
          </a:p>
          <a:p>
            <a:pPr eaLnBrk="1" hangingPunct="1"/>
            <a:r>
              <a:rPr lang="en-US" smtClean="0"/>
              <a:t>Quantity and Nature of Freshwater Inputs</a:t>
            </a:r>
          </a:p>
          <a:p>
            <a:pPr eaLnBrk="1" hangingPunct="1"/>
            <a:r>
              <a:rPr lang="en-US" smtClean="0"/>
              <a:t>Typical Salinity, Temperature, pH, and Dissolved Oxygen Regime</a:t>
            </a:r>
          </a:p>
          <a:p>
            <a:pPr eaLnBrk="1" hangingPunct="1"/>
            <a:r>
              <a:rPr lang="en-US" smtClean="0">
                <a:solidFill>
                  <a:srgbClr val="FF0000"/>
                </a:solidFill>
              </a:rPr>
              <a:t>Other Critical Information for This Discussion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extBox 4"/>
          <p:cNvSpPr txBox="1">
            <a:spLocks noChangeArrowheads="1"/>
          </p:cNvSpPr>
          <p:nvPr/>
        </p:nvSpPr>
        <p:spPr bwMode="auto">
          <a:xfrm>
            <a:off x="914400" y="533400"/>
            <a:ext cx="7010400" cy="2616200"/>
          </a:xfrm>
          <a:prstGeom prst="rect">
            <a:avLst/>
          </a:prstGeom>
          <a:noFill/>
          <a:ln w="9525">
            <a:noFill/>
            <a:miter lim="800000"/>
            <a:headEnd/>
            <a:tailEnd/>
          </a:ln>
        </p:spPr>
        <p:txBody>
          <a:bodyPr>
            <a:spAutoFit/>
          </a:bodyPr>
          <a:lstStyle/>
          <a:p>
            <a:pPr algn="ctr"/>
            <a:r>
              <a:rPr lang="en-US" sz="3600"/>
              <a:t>HABITATS</a:t>
            </a:r>
          </a:p>
          <a:p>
            <a:endParaRPr lang="en-US" sz="800"/>
          </a:p>
          <a:p>
            <a:r>
              <a:rPr lang="en-US" sz="2400"/>
              <a:t>Coral Reefs</a:t>
            </a:r>
          </a:p>
          <a:p>
            <a:r>
              <a:rPr lang="en-US" sz="2400"/>
              <a:t>Hardbottom</a:t>
            </a:r>
          </a:p>
          <a:p>
            <a:r>
              <a:rPr lang="en-US" sz="2400"/>
              <a:t>Mangrove Fringed Shorelines &amp; Islands</a:t>
            </a:r>
          </a:p>
          <a:p>
            <a:r>
              <a:rPr lang="en-US" sz="2400"/>
              <a:t>Sand Flats</a:t>
            </a:r>
          </a:p>
          <a:p>
            <a:r>
              <a:rPr lang="en-US" sz="2400"/>
              <a:t>Seagrass Meadows</a:t>
            </a:r>
          </a:p>
        </p:txBody>
      </p:sp>
      <p:sp>
        <p:nvSpPr>
          <p:cNvPr id="25602" name="TextBox 5"/>
          <p:cNvSpPr txBox="1">
            <a:spLocks noChangeArrowheads="1"/>
          </p:cNvSpPr>
          <p:nvPr/>
        </p:nvSpPr>
        <p:spPr bwMode="auto">
          <a:xfrm>
            <a:off x="914400" y="3429000"/>
            <a:ext cx="6629400" cy="2986088"/>
          </a:xfrm>
          <a:prstGeom prst="rect">
            <a:avLst/>
          </a:prstGeom>
          <a:noFill/>
          <a:ln w="9525">
            <a:noFill/>
            <a:miter lim="800000"/>
            <a:headEnd/>
            <a:tailEnd/>
          </a:ln>
        </p:spPr>
        <p:txBody>
          <a:bodyPr>
            <a:spAutoFit/>
          </a:bodyPr>
          <a:lstStyle/>
          <a:p>
            <a:pPr algn="ctr"/>
            <a:r>
              <a:rPr lang="en-US" sz="3600"/>
              <a:t>SPECIES</a:t>
            </a:r>
          </a:p>
          <a:p>
            <a:endParaRPr lang="en-US" sz="800"/>
          </a:p>
          <a:p>
            <a:r>
              <a:rPr lang="en-US" sz="2400"/>
              <a:t>Brain &amp; Star Coral (some endangered)</a:t>
            </a:r>
          </a:p>
          <a:p>
            <a:r>
              <a:rPr lang="en-US" sz="2400"/>
              <a:t>Sponge Communities</a:t>
            </a:r>
          </a:p>
          <a:p>
            <a:r>
              <a:rPr lang="en-US" sz="2400"/>
              <a:t>Tropical Reef Fish</a:t>
            </a:r>
          </a:p>
          <a:p>
            <a:r>
              <a:rPr lang="en-US" sz="2400"/>
              <a:t>Spiny Lobster</a:t>
            </a:r>
          </a:p>
          <a:p>
            <a:r>
              <a:rPr lang="en-US" sz="2400"/>
              <a:t>Bottlenose Dolphin</a:t>
            </a:r>
          </a:p>
          <a:p>
            <a:r>
              <a:rPr lang="en-US" sz="2400"/>
              <a:t>Snapper/Grouper/Trout…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extBox 4"/>
          <p:cNvSpPr txBox="1">
            <a:spLocks noChangeArrowheads="1"/>
          </p:cNvSpPr>
          <p:nvPr/>
        </p:nvSpPr>
        <p:spPr bwMode="auto">
          <a:xfrm>
            <a:off x="914400" y="533400"/>
            <a:ext cx="7010400" cy="2616200"/>
          </a:xfrm>
          <a:prstGeom prst="rect">
            <a:avLst/>
          </a:prstGeom>
          <a:noFill/>
          <a:ln w="9525">
            <a:noFill/>
            <a:miter lim="800000"/>
            <a:headEnd/>
            <a:tailEnd/>
          </a:ln>
        </p:spPr>
        <p:txBody>
          <a:bodyPr>
            <a:spAutoFit/>
          </a:bodyPr>
          <a:lstStyle/>
          <a:p>
            <a:pPr algn="ctr"/>
            <a:r>
              <a:rPr lang="en-US" sz="3600"/>
              <a:t>PEOPLE</a:t>
            </a:r>
          </a:p>
          <a:p>
            <a:endParaRPr lang="en-US" sz="800"/>
          </a:p>
          <a:p>
            <a:r>
              <a:rPr lang="en-US" sz="2400"/>
              <a:t>Tourism</a:t>
            </a:r>
          </a:p>
          <a:p>
            <a:pPr lvl="1">
              <a:buFont typeface="Arial" charset="0"/>
              <a:buChar char="•"/>
            </a:pPr>
            <a:r>
              <a:rPr lang="en-US" sz="2400"/>
              <a:t>Fishing</a:t>
            </a:r>
          </a:p>
          <a:p>
            <a:pPr lvl="1">
              <a:buFont typeface="Arial" charset="0"/>
              <a:buChar char="•"/>
            </a:pPr>
            <a:r>
              <a:rPr lang="en-US" sz="2400"/>
              <a:t>Diving</a:t>
            </a:r>
          </a:p>
          <a:p>
            <a:pPr lvl="1">
              <a:buFont typeface="Arial" charset="0"/>
              <a:buChar char="•"/>
            </a:pPr>
            <a:r>
              <a:rPr lang="en-US" sz="2400"/>
              <a:t>Partying</a:t>
            </a:r>
          </a:p>
          <a:p>
            <a:r>
              <a:rPr lang="en-US" sz="2400"/>
              <a:t>Development</a:t>
            </a:r>
          </a:p>
        </p:txBody>
      </p:sp>
      <p:sp>
        <p:nvSpPr>
          <p:cNvPr id="26626" name="Rectangle 6"/>
          <p:cNvSpPr>
            <a:spLocks noChangeArrowheads="1"/>
          </p:cNvSpPr>
          <p:nvPr/>
        </p:nvSpPr>
        <p:spPr bwMode="auto">
          <a:xfrm>
            <a:off x="457200" y="3276600"/>
            <a:ext cx="8153400" cy="923925"/>
          </a:xfrm>
          <a:prstGeom prst="rect">
            <a:avLst/>
          </a:prstGeom>
          <a:noFill/>
          <a:ln w="9525">
            <a:noFill/>
            <a:miter lim="800000"/>
            <a:headEnd/>
            <a:tailEnd/>
          </a:ln>
        </p:spPr>
        <p:txBody>
          <a:bodyPr>
            <a:spAutoFit/>
          </a:bodyPr>
          <a:lstStyle/>
          <a:p>
            <a:r>
              <a:rPr lang="en-US" i="1"/>
              <a:t>In 2000-01, all uses of the reefs of the FKNMS generated over $504 million in Sales/Output. This generated $140 million in income in Monroe County, which supported almost 10,000 full and part-time jobs.</a:t>
            </a:r>
            <a:endParaRPr lang="en-US"/>
          </a:p>
        </p:txBody>
      </p:sp>
      <p:sp>
        <p:nvSpPr>
          <p:cNvPr id="26627" name="Rectangle 7"/>
          <p:cNvSpPr>
            <a:spLocks noChangeArrowheads="1"/>
          </p:cNvSpPr>
          <p:nvPr/>
        </p:nvSpPr>
        <p:spPr bwMode="auto">
          <a:xfrm>
            <a:off x="457200" y="4343400"/>
            <a:ext cx="8001000" cy="923925"/>
          </a:xfrm>
          <a:prstGeom prst="rect">
            <a:avLst/>
          </a:prstGeom>
          <a:noFill/>
          <a:ln w="9525">
            <a:noFill/>
            <a:miter lim="800000"/>
            <a:headEnd/>
            <a:tailEnd/>
          </a:ln>
        </p:spPr>
        <p:txBody>
          <a:bodyPr>
            <a:spAutoFit/>
          </a:bodyPr>
          <a:lstStyle/>
          <a:p>
            <a:endParaRPr lang="en-US"/>
          </a:p>
          <a:p>
            <a:r>
              <a:rPr lang="en-US"/>
              <a:t>The total economic value of fishing in Florida is valued at ~$9 billion, much of it driven by the fisheries in Florida Bay and the FKNMS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noChangeArrowheads="1"/>
          </p:cNvSpPr>
          <p:nvPr>
            <p:ph type="title"/>
          </p:nvPr>
        </p:nvSpPr>
        <p:spPr/>
        <p:txBody>
          <a:bodyPr/>
          <a:lstStyle/>
          <a:p>
            <a:pPr eaLnBrk="1" hangingPunct="1"/>
            <a:r>
              <a:rPr lang="en-US" smtClean="0"/>
              <a:t>Nutrient Regime</a:t>
            </a:r>
          </a:p>
        </p:txBody>
      </p:sp>
      <p:sp>
        <p:nvSpPr>
          <p:cNvPr id="27650" name="Rectangle 3"/>
          <p:cNvSpPr>
            <a:spLocks noGrp="1" noChangeArrowheads="1"/>
          </p:cNvSpPr>
          <p:nvPr>
            <p:ph type="body" idx="1"/>
          </p:nvPr>
        </p:nvSpPr>
        <p:spPr/>
        <p:txBody>
          <a:bodyPr/>
          <a:lstStyle/>
          <a:p>
            <a:pPr eaLnBrk="1" hangingPunct="1"/>
            <a:r>
              <a:rPr lang="en-US" smtClean="0">
                <a:solidFill>
                  <a:srgbClr val="C00000"/>
                </a:solidFill>
              </a:rPr>
              <a:t>Sources and Fates of Nutrients in System</a:t>
            </a:r>
          </a:p>
          <a:p>
            <a:pPr eaLnBrk="1" hangingPunct="1"/>
            <a:r>
              <a:rPr lang="en-US" smtClean="0"/>
              <a:t>Concentration and Loading of P and N</a:t>
            </a:r>
          </a:p>
          <a:p>
            <a:pPr eaLnBrk="1" hangingPunct="1"/>
            <a:r>
              <a:rPr lang="en-US" smtClean="0"/>
              <a:t>Established Hydrodynamic or Nutrient Water Quality Models? </a:t>
            </a:r>
          </a:p>
          <a:p>
            <a:pPr eaLnBrk="1" hangingPunct="1"/>
            <a:r>
              <a:rPr lang="en-US" smtClean="0"/>
              <a:t>Other Nutrient Information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p:txBody>
          <a:bodyPr/>
          <a:lstStyle/>
          <a:p>
            <a:r>
              <a:rPr lang="en-US" smtClean="0"/>
              <a:t>Nutrient Sources</a:t>
            </a:r>
          </a:p>
        </p:txBody>
      </p:sp>
      <p:sp>
        <p:nvSpPr>
          <p:cNvPr id="28674" name="Content Placeholder 2"/>
          <p:cNvSpPr>
            <a:spLocks noGrp="1"/>
          </p:cNvSpPr>
          <p:nvPr>
            <p:ph idx="1"/>
          </p:nvPr>
        </p:nvSpPr>
        <p:spPr/>
        <p:txBody>
          <a:bodyPr/>
          <a:lstStyle/>
          <a:p>
            <a:r>
              <a:rPr lang="en-US" smtClean="0"/>
              <a:t>Septic System Leaching</a:t>
            </a:r>
          </a:p>
          <a:p>
            <a:r>
              <a:rPr lang="en-US" smtClean="0"/>
              <a:t>Shallow Well Injection - Groundwater</a:t>
            </a:r>
          </a:p>
          <a:p>
            <a:r>
              <a:rPr lang="en-US" smtClean="0"/>
              <a:t>Stormwater</a:t>
            </a:r>
          </a:p>
          <a:p>
            <a:r>
              <a:rPr lang="en-US" smtClean="0"/>
              <a:t>Canal Exchange</a:t>
            </a:r>
          </a:p>
          <a:p>
            <a:r>
              <a:rPr lang="en-US" smtClean="0"/>
              <a:t>Ocean Upwelling</a:t>
            </a:r>
          </a:p>
          <a:p>
            <a:r>
              <a:rPr lang="en-US" smtClean="0"/>
              <a:t>Gulf of Mexico – SW Shelf Advection</a:t>
            </a:r>
          </a:p>
          <a:p>
            <a:endParaRPr lang="en-US"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ChangeArrowheads="1"/>
          </p:cNvSpPr>
          <p:nvPr>
            <p:ph type="title"/>
          </p:nvPr>
        </p:nvSpPr>
        <p:spPr/>
        <p:txBody>
          <a:bodyPr/>
          <a:lstStyle/>
          <a:p>
            <a:pPr eaLnBrk="1" hangingPunct="1"/>
            <a:r>
              <a:rPr lang="en-US" smtClean="0"/>
              <a:t>Nutrient Regime</a:t>
            </a:r>
          </a:p>
        </p:txBody>
      </p:sp>
      <p:sp>
        <p:nvSpPr>
          <p:cNvPr id="29698" name="Rectangle 3"/>
          <p:cNvSpPr>
            <a:spLocks noGrp="1" noChangeArrowheads="1"/>
          </p:cNvSpPr>
          <p:nvPr>
            <p:ph type="body" idx="1"/>
          </p:nvPr>
        </p:nvSpPr>
        <p:spPr/>
        <p:txBody>
          <a:bodyPr/>
          <a:lstStyle/>
          <a:p>
            <a:pPr eaLnBrk="1" hangingPunct="1"/>
            <a:r>
              <a:rPr lang="en-US" smtClean="0"/>
              <a:t>Sources and Fates of Nutrients in System</a:t>
            </a:r>
          </a:p>
          <a:p>
            <a:pPr eaLnBrk="1" hangingPunct="1"/>
            <a:r>
              <a:rPr lang="en-US" smtClean="0">
                <a:solidFill>
                  <a:srgbClr val="C00000"/>
                </a:solidFill>
              </a:rPr>
              <a:t>Concentration and Loading of P and N</a:t>
            </a:r>
          </a:p>
          <a:p>
            <a:pPr eaLnBrk="1" hangingPunct="1"/>
            <a:r>
              <a:rPr lang="en-US" smtClean="0"/>
              <a:t>Established Hydrodynamic or Nutrient Water Quality Models? </a:t>
            </a:r>
          </a:p>
          <a:p>
            <a:pPr eaLnBrk="1" hangingPunct="1"/>
            <a:r>
              <a:rPr lang="en-US" smtClean="0"/>
              <a:t>Other Nutrient Information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p:txBody>
          <a:bodyPr/>
          <a:lstStyle/>
          <a:p>
            <a:r>
              <a:rPr lang="en-US" smtClean="0">
                <a:solidFill>
                  <a:schemeClr val="tx1"/>
                </a:solidFill>
              </a:rPr>
              <a:t>Nitrogen Loading</a:t>
            </a:r>
          </a:p>
        </p:txBody>
      </p:sp>
      <p:pic>
        <p:nvPicPr>
          <p:cNvPr id="30722" name="Picture 2" descr="Map showing total nitrogen loading from various sources to Florida Bay and the Florida Keys."/>
          <p:cNvPicPr>
            <a:picLocks noChangeAspect="1" noChangeArrowheads="1"/>
          </p:cNvPicPr>
          <p:nvPr/>
        </p:nvPicPr>
        <p:blipFill>
          <a:blip r:embed="rId2"/>
          <a:srcRect/>
          <a:stretch>
            <a:fillRect/>
          </a:stretch>
        </p:blipFill>
        <p:spPr bwMode="auto">
          <a:xfrm>
            <a:off x="1905000" y="1447800"/>
            <a:ext cx="5359400" cy="4540250"/>
          </a:xfrm>
          <a:prstGeom prst="rect">
            <a:avLst/>
          </a:prstGeom>
          <a:noFill/>
          <a:ln w="9525">
            <a:noFill/>
            <a:miter lim="800000"/>
            <a:headEnd/>
            <a:tailEnd/>
          </a:ln>
        </p:spPr>
      </p:pic>
      <p:sp>
        <p:nvSpPr>
          <p:cNvPr id="30723" name="TextBox 4"/>
          <p:cNvSpPr txBox="1">
            <a:spLocks noChangeArrowheads="1"/>
          </p:cNvSpPr>
          <p:nvPr/>
        </p:nvSpPr>
        <p:spPr bwMode="auto">
          <a:xfrm>
            <a:off x="5867400" y="6172200"/>
            <a:ext cx="2146300" cy="369888"/>
          </a:xfrm>
          <a:prstGeom prst="rect">
            <a:avLst/>
          </a:prstGeom>
          <a:noFill/>
          <a:ln w="9525">
            <a:noFill/>
            <a:miter lim="800000"/>
            <a:headEnd/>
            <a:tailEnd/>
          </a:ln>
        </p:spPr>
        <p:txBody>
          <a:bodyPr wrap="none">
            <a:spAutoFit/>
          </a:bodyPr>
          <a:lstStyle/>
          <a:p>
            <a:r>
              <a:rPr lang="en-US"/>
              <a:t>Gibson et al. 2008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p:txBody>
          <a:bodyPr/>
          <a:lstStyle/>
          <a:p>
            <a:r>
              <a:rPr lang="en-US" smtClean="0">
                <a:solidFill>
                  <a:schemeClr val="tx1"/>
                </a:solidFill>
              </a:rPr>
              <a:t>Phosphorus Loading</a:t>
            </a:r>
          </a:p>
        </p:txBody>
      </p:sp>
      <p:pic>
        <p:nvPicPr>
          <p:cNvPr id="31746" name="Picture 2" descr="Map showing total phosphorus loading to Florida Bay and the Florida Keys."/>
          <p:cNvPicPr>
            <a:picLocks noChangeAspect="1" noChangeArrowheads="1"/>
          </p:cNvPicPr>
          <p:nvPr/>
        </p:nvPicPr>
        <p:blipFill>
          <a:blip r:embed="rId2"/>
          <a:srcRect/>
          <a:stretch>
            <a:fillRect/>
          </a:stretch>
        </p:blipFill>
        <p:spPr bwMode="auto">
          <a:xfrm>
            <a:off x="1905000" y="1447800"/>
            <a:ext cx="5359400" cy="4540250"/>
          </a:xfrm>
          <a:prstGeom prst="rect">
            <a:avLst/>
          </a:prstGeom>
          <a:noFill/>
          <a:ln w="9525">
            <a:noFill/>
            <a:miter lim="800000"/>
            <a:headEnd/>
            <a:tailEnd/>
          </a:ln>
        </p:spPr>
      </p:pic>
      <p:sp>
        <p:nvSpPr>
          <p:cNvPr id="31747" name="TextBox 4"/>
          <p:cNvSpPr txBox="1">
            <a:spLocks noChangeArrowheads="1"/>
          </p:cNvSpPr>
          <p:nvPr/>
        </p:nvSpPr>
        <p:spPr bwMode="auto">
          <a:xfrm>
            <a:off x="5867400" y="6172200"/>
            <a:ext cx="2146300" cy="369888"/>
          </a:xfrm>
          <a:prstGeom prst="rect">
            <a:avLst/>
          </a:prstGeom>
          <a:noFill/>
          <a:ln w="9525">
            <a:noFill/>
            <a:miter lim="800000"/>
            <a:headEnd/>
            <a:tailEnd/>
          </a:ln>
        </p:spPr>
        <p:txBody>
          <a:bodyPr wrap="none">
            <a:spAutoFit/>
          </a:bodyPr>
          <a:lstStyle/>
          <a:p>
            <a:r>
              <a:rPr lang="en-US"/>
              <a:t>Gibson et al. 2008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noChangeArrowheads="1"/>
          </p:cNvSpPr>
          <p:nvPr>
            <p:ph type="title"/>
          </p:nvPr>
        </p:nvSpPr>
        <p:spPr/>
        <p:txBody>
          <a:bodyPr/>
          <a:lstStyle/>
          <a:p>
            <a:pPr eaLnBrk="1" hangingPunct="1"/>
            <a:r>
              <a:rPr lang="en-US" smtClean="0"/>
              <a:t>Nutrient Regime</a:t>
            </a:r>
          </a:p>
        </p:txBody>
      </p:sp>
      <p:sp>
        <p:nvSpPr>
          <p:cNvPr id="32770" name="Rectangle 3"/>
          <p:cNvSpPr>
            <a:spLocks noGrp="1" noChangeArrowheads="1"/>
          </p:cNvSpPr>
          <p:nvPr>
            <p:ph type="body" idx="1"/>
          </p:nvPr>
        </p:nvSpPr>
        <p:spPr/>
        <p:txBody>
          <a:bodyPr/>
          <a:lstStyle/>
          <a:p>
            <a:pPr eaLnBrk="1" hangingPunct="1"/>
            <a:r>
              <a:rPr lang="en-US" smtClean="0"/>
              <a:t>Sources and Fates of Nutrients in System</a:t>
            </a:r>
          </a:p>
          <a:p>
            <a:pPr eaLnBrk="1" hangingPunct="1"/>
            <a:r>
              <a:rPr lang="en-US" smtClean="0"/>
              <a:t>Concentration and Loading of P and N</a:t>
            </a:r>
          </a:p>
          <a:p>
            <a:pPr eaLnBrk="1" hangingPunct="1"/>
            <a:r>
              <a:rPr lang="en-US" smtClean="0">
                <a:solidFill>
                  <a:srgbClr val="FF0000"/>
                </a:solidFill>
              </a:rPr>
              <a:t>Established Hydrodynamic or Nutrient Water Quality Models? </a:t>
            </a:r>
          </a:p>
          <a:p>
            <a:pPr eaLnBrk="1" hangingPunct="1"/>
            <a:r>
              <a:rPr lang="en-US" smtClean="0"/>
              <a:t>Other Nutrient Information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ChangeArrowheads="1"/>
          </p:cNvSpPr>
          <p:nvPr>
            <p:ph type="title"/>
          </p:nvPr>
        </p:nvSpPr>
        <p:spPr/>
        <p:txBody>
          <a:bodyPr/>
          <a:lstStyle/>
          <a:p>
            <a:pPr eaLnBrk="1" hangingPunct="1"/>
            <a:r>
              <a:rPr lang="en-US" smtClean="0"/>
              <a:t>Outline of Presentation</a:t>
            </a:r>
          </a:p>
        </p:txBody>
      </p:sp>
      <p:sp>
        <p:nvSpPr>
          <p:cNvPr id="15362" name="Rectangle 3"/>
          <p:cNvSpPr>
            <a:spLocks noGrp="1" noChangeArrowheads="1"/>
          </p:cNvSpPr>
          <p:nvPr>
            <p:ph type="body" idx="1"/>
          </p:nvPr>
        </p:nvSpPr>
        <p:spPr/>
        <p:txBody>
          <a:bodyPr/>
          <a:lstStyle/>
          <a:p>
            <a:pPr eaLnBrk="1" hangingPunct="1">
              <a:lnSpc>
                <a:spcPct val="90000"/>
              </a:lnSpc>
            </a:pPr>
            <a:r>
              <a:rPr lang="en-US" smtClean="0"/>
              <a:t>Brief Description of System</a:t>
            </a:r>
          </a:p>
          <a:p>
            <a:pPr eaLnBrk="1" hangingPunct="1">
              <a:lnSpc>
                <a:spcPct val="90000"/>
              </a:lnSpc>
            </a:pPr>
            <a:r>
              <a:rPr lang="en-US" smtClean="0"/>
              <a:t>Nutrient Regime</a:t>
            </a:r>
          </a:p>
          <a:p>
            <a:pPr eaLnBrk="1" hangingPunct="1">
              <a:lnSpc>
                <a:spcPct val="90000"/>
              </a:lnSpc>
            </a:pPr>
            <a:r>
              <a:rPr lang="en-US" smtClean="0"/>
              <a:t>Targeted Biological Resources</a:t>
            </a:r>
          </a:p>
          <a:p>
            <a:pPr eaLnBrk="1" hangingPunct="1">
              <a:lnSpc>
                <a:spcPct val="90000"/>
              </a:lnSpc>
            </a:pPr>
            <a:r>
              <a:rPr lang="en-US" smtClean="0"/>
              <a:t>Quantification of Adverse Effects of Nutrients on Biological Communities</a:t>
            </a:r>
          </a:p>
          <a:p>
            <a:pPr eaLnBrk="1" hangingPunct="1">
              <a:lnSpc>
                <a:spcPct val="90000"/>
              </a:lnSpc>
            </a:pPr>
            <a:r>
              <a:rPr lang="en-US" smtClean="0"/>
              <a:t>Linking Degree of Effects to the Biological Community</a:t>
            </a:r>
          </a:p>
          <a:p>
            <a:pPr eaLnBrk="1" hangingPunct="1">
              <a:lnSpc>
                <a:spcPct val="90000"/>
              </a:lnSpc>
            </a:pPr>
            <a:r>
              <a:rPr lang="en-US" smtClean="0"/>
              <a:t>Potential Nutrient Criteria for Ecosystem Protection</a:t>
            </a:r>
          </a:p>
          <a:p>
            <a:pPr eaLnBrk="1" hangingPunct="1">
              <a:lnSpc>
                <a:spcPct val="90000"/>
              </a:lnSpc>
              <a:buFontTx/>
              <a:buNone/>
            </a:pPr>
            <a:endParaRPr lang="en-US"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p:txBody>
          <a:bodyPr/>
          <a:lstStyle/>
          <a:p>
            <a:r>
              <a:rPr lang="en-US" smtClean="0"/>
              <a:t>Models</a:t>
            </a:r>
          </a:p>
        </p:txBody>
      </p:sp>
      <p:sp>
        <p:nvSpPr>
          <p:cNvPr id="33794" name="Content Placeholder 2"/>
          <p:cNvSpPr>
            <a:spLocks noGrp="1"/>
          </p:cNvSpPr>
          <p:nvPr>
            <p:ph idx="1"/>
          </p:nvPr>
        </p:nvSpPr>
        <p:spPr/>
        <p:txBody>
          <a:bodyPr/>
          <a:lstStyle/>
          <a:p>
            <a:r>
              <a:rPr lang="en-US" smtClean="0"/>
              <a:t>HYCOM – hydrodynamic</a:t>
            </a:r>
          </a:p>
          <a:p>
            <a:r>
              <a:rPr lang="en-US" smtClean="0"/>
              <a:t>EFDC – hydrodynamic w/ potential nutrients</a:t>
            </a:r>
          </a:p>
          <a:p>
            <a:r>
              <a:rPr lang="en-US" smtClean="0"/>
              <a:t>Madden – FATHOM/seagrass/nutrients</a:t>
            </a:r>
          </a:p>
          <a:p>
            <a:r>
              <a:rPr lang="en-US" smtClean="0"/>
              <a:t>Reasonable Assurance Document (in lieu of TMDL)</a:t>
            </a:r>
          </a:p>
          <a:p>
            <a:endParaRPr lang="en-US"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ChangeArrowheads="1"/>
          </p:cNvSpPr>
          <p:nvPr>
            <p:ph type="title"/>
          </p:nvPr>
        </p:nvSpPr>
        <p:spPr/>
        <p:txBody>
          <a:bodyPr/>
          <a:lstStyle/>
          <a:p>
            <a:pPr eaLnBrk="1" hangingPunct="1"/>
            <a:r>
              <a:rPr lang="en-US" smtClean="0"/>
              <a:t>Nutrient Regime</a:t>
            </a:r>
          </a:p>
        </p:txBody>
      </p:sp>
      <p:sp>
        <p:nvSpPr>
          <p:cNvPr id="34818" name="Rectangle 3"/>
          <p:cNvSpPr>
            <a:spLocks noGrp="1" noChangeArrowheads="1"/>
          </p:cNvSpPr>
          <p:nvPr>
            <p:ph type="body" idx="1"/>
          </p:nvPr>
        </p:nvSpPr>
        <p:spPr/>
        <p:txBody>
          <a:bodyPr/>
          <a:lstStyle/>
          <a:p>
            <a:pPr eaLnBrk="1" hangingPunct="1"/>
            <a:r>
              <a:rPr lang="en-US" smtClean="0"/>
              <a:t>Sources and Fates of Nutrients in System</a:t>
            </a:r>
          </a:p>
          <a:p>
            <a:pPr eaLnBrk="1" hangingPunct="1"/>
            <a:r>
              <a:rPr lang="en-US" smtClean="0"/>
              <a:t>Concentration and Loading of P and N</a:t>
            </a:r>
          </a:p>
          <a:p>
            <a:pPr eaLnBrk="1" hangingPunct="1"/>
            <a:r>
              <a:rPr lang="en-US" smtClean="0"/>
              <a:t>Established Hydrodynamic or Nutrient Water Quality Models? </a:t>
            </a:r>
          </a:p>
          <a:p>
            <a:pPr eaLnBrk="1" hangingPunct="1"/>
            <a:r>
              <a:rPr lang="en-US" smtClean="0">
                <a:solidFill>
                  <a:srgbClr val="FF0000"/>
                </a:solidFill>
              </a:rPr>
              <a:t>Other Nutrient Information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p:txBody>
          <a:bodyPr/>
          <a:lstStyle/>
          <a:p>
            <a:r>
              <a:rPr lang="en-US" smtClean="0"/>
              <a:t>WQ Monitoring</a:t>
            </a:r>
          </a:p>
        </p:txBody>
      </p:sp>
      <p:sp>
        <p:nvSpPr>
          <p:cNvPr id="35842" name="Content Placeholder 2"/>
          <p:cNvSpPr>
            <a:spLocks noGrp="1"/>
          </p:cNvSpPr>
          <p:nvPr>
            <p:ph idx="1"/>
          </p:nvPr>
        </p:nvSpPr>
        <p:spPr>
          <a:xfrm>
            <a:off x="457200" y="1600200"/>
            <a:ext cx="8229600" cy="4800600"/>
          </a:xfrm>
        </p:spPr>
        <p:txBody>
          <a:bodyPr/>
          <a:lstStyle/>
          <a:p>
            <a:r>
              <a:rPr lang="en-US" smtClean="0"/>
              <a:t>Quarterly grab sampling at 150-155 sites in FKNMS since 1995</a:t>
            </a:r>
          </a:p>
          <a:p>
            <a:r>
              <a:rPr lang="en-US" smtClean="0"/>
              <a:t>-Semi-continuous CTD profile of water column for: salinity, temp., density, DO, PAR (calc. K</a:t>
            </a:r>
            <a:r>
              <a:rPr lang="en-US" baseline="-25000" smtClean="0"/>
              <a:t>d</a:t>
            </a:r>
            <a:r>
              <a:rPr lang="en-US" smtClean="0"/>
              <a:t>), turbidity, and CHLA fluorescence</a:t>
            </a:r>
          </a:p>
          <a:p>
            <a:r>
              <a:rPr lang="en-US" smtClean="0"/>
              <a:t>Surface and bottom water collected and analyzed for: NO</a:t>
            </a:r>
            <a:r>
              <a:rPr lang="en-US" baseline="-25000" smtClean="0"/>
              <a:t>3</a:t>
            </a:r>
            <a:r>
              <a:rPr lang="en-US" baseline="30000" smtClean="0"/>
              <a:t>-</a:t>
            </a:r>
            <a:r>
              <a:rPr lang="en-US" smtClean="0"/>
              <a:t>, NO</a:t>
            </a:r>
            <a:r>
              <a:rPr lang="en-US" baseline="-25000" smtClean="0"/>
              <a:t>2</a:t>
            </a:r>
            <a:r>
              <a:rPr lang="en-US" baseline="30000" smtClean="0"/>
              <a:t>-</a:t>
            </a:r>
            <a:r>
              <a:rPr lang="en-US" smtClean="0"/>
              <a:t>, NH</a:t>
            </a:r>
            <a:r>
              <a:rPr lang="en-US" baseline="-25000" smtClean="0"/>
              <a:t>4</a:t>
            </a:r>
            <a:r>
              <a:rPr lang="en-US" baseline="30000" smtClean="0"/>
              <a:t>+</a:t>
            </a:r>
            <a:r>
              <a:rPr lang="en-US" smtClean="0"/>
              <a:t>, TON, TP, SRP, SiO</a:t>
            </a:r>
            <a:r>
              <a:rPr lang="en-US" baseline="-25000" smtClean="0"/>
              <a:t>2</a:t>
            </a:r>
            <a:r>
              <a:rPr lang="en-US" smtClean="0"/>
              <a:t>, TOC, and CHLA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Picture 2" descr="Map showing the water quality monitoring stations in Florida Bay, Biscayne Bay, and the Florida Keys."/>
          <p:cNvPicPr>
            <a:picLocks noChangeAspect="1" noChangeArrowheads="1"/>
          </p:cNvPicPr>
          <p:nvPr/>
        </p:nvPicPr>
        <p:blipFill>
          <a:blip r:embed="rId2"/>
          <a:srcRect/>
          <a:stretch>
            <a:fillRect/>
          </a:stretch>
        </p:blipFill>
        <p:spPr bwMode="auto">
          <a:xfrm>
            <a:off x="338138" y="219075"/>
            <a:ext cx="8467725" cy="641985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p:cNvSpPr>
            <a:spLocks noGrp="1"/>
          </p:cNvSpPr>
          <p:nvPr>
            <p:ph type="title"/>
          </p:nvPr>
        </p:nvSpPr>
        <p:spPr/>
        <p:txBody>
          <a:bodyPr/>
          <a:lstStyle/>
          <a:p>
            <a:r>
              <a:rPr lang="en-US" sz="4000" smtClean="0"/>
              <a:t>Nutrients: Not The Only Problem</a:t>
            </a:r>
          </a:p>
        </p:txBody>
      </p:sp>
      <p:sp>
        <p:nvSpPr>
          <p:cNvPr id="37890" name="Content Placeholder 2"/>
          <p:cNvSpPr>
            <a:spLocks noGrp="1"/>
          </p:cNvSpPr>
          <p:nvPr>
            <p:ph idx="1"/>
          </p:nvPr>
        </p:nvSpPr>
        <p:spPr/>
        <p:txBody>
          <a:bodyPr/>
          <a:lstStyle/>
          <a:p>
            <a:r>
              <a:rPr lang="en-US" smtClean="0"/>
              <a:t>Light field effects are strong drivers of coral heath.</a:t>
            </a:r>
          </a:p>
          <a:p>
            <a:r>
              <a:rPr lang="en-US" smtClean="0"/>
              <a:t>Chlorophyll a is tiny component of light extinction. Major contributor is turbidity with DOM a far second.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a:xfrm>
            <a:off x="381000" y="990600"/>
            <a:ext cx="8229600" cy="1143000"/>
          </a:xfrm>
        </p:spPr>
        <p:txBody>
          <a:bodyPr/>
          <a:lstStyle/>
          <a:p>
            <a:r>
              <a:rPr lang="en-US" smtClean="0"/>
              <a:t>RAD Presentation by </a:t>
            </a:r>
            <a:br>
              <a:rPr lang="en-US" smtClean="0"/>
            </a:br>
            <a:r>
              <a:rPr lang="en-US" smtClean="0"/>
              <a:t>Scott McClelland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ChangeArrowheads="1"/>
          </p:cNvSpPr>
          <p:nvPr>
            <p:ph type="title"/>
          </p:nvPr>
        </p:nvSpPr>
        <p:spPr/>
        <p:txBody>
          <a:bodyPr/>
          <a:lstStyle/>
          <a:p>
            <a:pPr eaLnBrk="1" hangingPunct="1"/>
            <a:r>
              <a:rPr lang="en-US" smtClean="0"/>
              <a:t>Valued Biological Resources</a:t>
            </a:r>
          </a:p>
        </p:txBody>
      </p:sp>
      <p:sp>
        <p:nvSpPr>
          <p:cNvPr id="39938" name="Rectangle 3"/>
          <p:cNvSpPr>
            <a:spLocks noGrp="1" noChangeArrowheads="1"/>
          </p:cNvSpPr>
          <p:nvPr>
            <p:ph type="body" idx="1"/>
          </p:nvPr>
        </p:nvSpPr>
        <p:spPr>
          <a:xfrm>
            <a:off x="457200" y="1600200"/>
            <a:ext cx="8229600" cy="4876800"/>
          </a:xfrm>
        </p:spPr>
        <p:txBody>
          <a:bodyPr/>
          <a:lstStyle/>
          <a:p>
            <a:pPr eaLnBrk="1" hangingPunct="1">
              <a:lnSpc>
                <a:spcPct val="90000"/>
              </a:lnSpc>
              <a:buFontTx/>
              <a:buNone/>
            </a:pPr>
            <a:r>
              <a:rPr lang="en-US" smtClean="0"/>
              <a:t>Type, Quality, Community Structure, Areal Extent, etc. of Biological Communities, Emphasizing Those Shown to Respond to Anthropogenic Nutrient Enrichment:</a:t>
            </a:r>
          </a:p>
          <a:p>
            <a:pPr lvl="1" eaLnBrk="1" hangingPunct="1">
              <a:lnSpc>
                <a:spcPct val="90000"/>
              </a:lnSpc>
            </a:pPr>
            <a:r>
              <a:rPr lang="en-US" smtClean="0"/>
              <a:t>Phytoplankton/ chlorophyll (</a:t>
            </a:r>
            <a:r>
              <a:rPr lang="en-US" b="1" smtClean="0">
                <a:solidFill>
                  <a:srgbClr val="C00000"/>
                </a:solidFill>
              </a:rPr>
              <a:t>Yes</a:t>
            </a:r>
            <a:r>
              <a:rPr lang="en-US" smtClean="0"/>
              <a:t>)</a:t>
            </a:r>
          </a:p>
          <a:p>
            <a:pPr lvl="1" eaLnBrk="1" hangingPunct="1">
              <a:lnSpc>
                <a:spcPct val="90000"/>
              </a:lnSpc>
            </a:pPr>
            <a:r>
              <a:rPr lang="en-US" smtClean="0"/>
              <a:t>Zooplankton (No data)</a:t>
            </a:r>
          </a:p>
          <a:p>
            <a:pPr lvl="1" eaLnBrk="1" hangingPunct="1">
              <a:lnSpc>
                <a:spcPct val="90000"/>
              </a:lnSpc>
            </a:pPr>
            <a:r>
              <a:rPr lang="en-US" smtClean="0"/>
              <a:t>Coral (</a:t>
            </a:r>
            <a:r>
              <a:rPr lang="en-US" b="1" smtClean="0">
                <a:solidFill>
                  <a:srgbClr val="C00000"/>
                </a:solidFill>
              </a:rPr>
              <a:t>Yes</a:t>
            </a:r>
            <a:r>
              <a:rPr lang="en-US" smtClean="0"/>
              <a:t>)</a:t>
            </a:r>
          </a:p>
          <a:p>
            <a:pPr lvl="1" eaLnBrk="1" hangingPunct="1">
              <a:lnSpc>
                <a:spcPct val="90000"/>
              </a:lnSpc>
            </a:pPr>
            <a:r>
              <a:rPr lang="en-US" smtClean="0"/>
              <a:t>Submerged Aquatic Vegetation (</a:t>
            </a:r>
            <a:r>
              <a:rPr lang="en-US" b="1" smtClean="0">
                <a:solidFill>
                  <a:srgbClr val="C00000"/>
                </a:solidFill>
              </a:rPr>
              <a:t>Yes</a:t>
            </a:r>
            <a:r>
              <a:rPr lang="en-US" smtClean="0"/>
              <a:t>)</a:t>
            </a:r>
          </a:p>
          <a:p>
            <a:pPr lvl="1" eaLnBrk="1" hangingPunct="1">
              <a:lnSpc>
                <a:spcPct val="90000"/>
              </a:lnSpc>
            </a:pPr>
            <a:r>
              <a:rPr lang="en-US" smtClean="0"/>
              <a:t>Benthic Invertebrates (No data)</a:t>
            </a:r>
          </a:p>
          <a:p>
            <a:pPr lvl="1" eaLnBrk="1" hangingPunct="1">
              <a:lnSpc>
                <a:spcPct val="90000"/>
              </a:lnSpc>
            </a:pPr>
            <a:r>
              <a:rPr lang="en-US" smtClean="0"/>
              <a:t>Fish and Other Wildlife (little data)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noChangeArrowheads="1"/>
          </p:cNvSpPr>
          <p:nvPr>
            <p:ph type="title"/>
          </p:nvPr>
        </p:nvSpPr>
        <p:spPr>
          <a:xfrm>
            <a:off x="457200" y="457200"/>
            <a:ext cx="8458200" cy="1143000"/>
          </a:xfrm>
        </p:spPr>
        <p:txBody>
          <a:bodyPr/>
          <a:lstStyle/>
          <a:p>
            <a:pPr eaLnBrk="1" hangingPunct="1"/>
            <a:r>
              <a:rPr lang="en-US" sz="4000" smtClean="0"/>
              <a:t>Quantification of Adverse Effects of Nutrients on Biological Communities</a:t>
            </a:r>
          </a:p>
        </p:txBody>
      </p:sp>
      <p:sp>
        <p:nvSpPr>
          <p:cNvPr id="40962" name="Rectangle 3"/>
          <p:cNvSpPr>
            <a:spLocks noGrp="1" noChangeArrowheads="1"/>
          </p:cNvSpPr>
          <p:nvPr>
            <p:ph type="body" idx="1"/>
          </p:nvPr>
        </p:nvSpPr>
        <p:spPr>
          <a:xfrm>
            <a:off x="419100" y="2057400"/>
            <a:ext cx="8305800" cy="3916363"/>
          </a:xfrm>
        </p:spPr>
        <p:txBody>
          <a:bodyPr/>
          <a:lstStyle/>
          <a:p>
            <a:pPr eaLnBrk="1" hangingPunct="1">
              <a:lnSpc>
                <a:spcPct val="90000"/>
              </a:lnSpc>
            </a:pPr>
            <a:r>
              <a:rPr lang="en-US" smtClean="0"/>
              <a:t>Scientific Evidence Describing the Relationship Between Anthropogenic Nutrient Inputs and Adverse Effects on Biological Communities</a:t>
            </a:r>
          </a:p>
          <a:p>
            <a:pPr lvl="1" eaLnBrk="1" hangingPunct="1">
              <a:lnSpc>
                <a:spcPct val="90000"/>
              </a:lnSpc>
            </a:pPr>
            <a:r>
              <a:rPr lang="en-US" sz="2400" smtClean="0"/>
              <a:t>Any Variety of Statistical Treatment, such as Correlation, Regression, Conditional Probability Analysis, Deterministic Model, etc.</a:t>
            </a:r>
          </a:p>
          <a:p>
            <a:pPr lvl="1" eaLnBrk="1" hangingPunct="1">
              <a:lnSpc>
                <a:spcPct val="90000"/>
              </a:lnSpc>
            </a:pPr>
            <a:r>
              <a:rPr lang="en-US" sz="2400" smtClean="0"/>
              <a:t>How do the adverse effects relate to designated use (maintenance and propagation of a health, well-balanced population of fish and wildlife)?  Use the conceptual model on the following slide to frame your discussion</a:t>
            </a:r>
          </a:p>
          <a:p>
            <a:pPr lvl="1" eaLnBrk="1" hangingPunct="1">
              <a:lnSpc>
                <a:spcPct val="90000"/>
              </a:lnSpc>
              <a:buFontTx/>
              <a:buNone/>
            </a:pPr>
            <a:r>
              <a:rPr lang="en-US" smtClean="0"/>
              <a: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p:txBody>
          <a:bodyPr/>
          <a:lstStyle/>
          <a:p>
            <a:r>
              <a:rPr lang="en-US" smtClean="0"/>
              <a:t>Line of Evidence: Chlorophyll </a:t>
            </a:r>
            <a:r>
              <a:rPr lang="en-US" i="1" smtClean="0"/>
              <a:t>a</a:t>
            </a:r>
            <a:r>
              <a:rPr lang="en-US" smtClean="0"/>
              <a:t> </a:t>
            </a:r>
          </a:p>
        </p:txBody>
      </p:sp>
      <p:sp>
        <p:nvSpPr>
          <p:cNvPr id="41986" name="Content Placeholder 2"/>
          <p:cNvSpPr>
            <a:spLocks noGrp="1"/>
          </p:cNvSpPr>
          <p:nvPr>
            <p:ph idx="1"/>
          </p:nvPr>
        </p:nvSpPr>
        <p:spPr/>
        <p:txBody>
          <a:bodyPr/>
          <a:lstStyle/>
          <a:p>
            <a:r>
              <a:rPr lang="en-US" smtClean="0"/>
              <a:t>Bell et al. 1987 Eutrophication Threshold Model w/ Nutrient Threshold Conc. (NTC)</a:t>
            </a:r>
          </a:p>
          <a:p>
            <a:r>
              <a:rPr lang="en-US" smtClean="0"/>
              <a:t>Empirical approach </a:t>
            </a:r>
          </a:p>
          <a:p>
            <a:r>
              <a:rPr lang="en-US" smtClean="0"/>
              <a:t>CHLA &lt;0.5 ug/l (since mod. to &lt;0.3 ug/l)</a:t>
            </a:r>
          </a:p>
          <a:p>
            <a:r>
              <a:rPr lang="en-US" smtClean="0"/>
              <a:t>DIN &lt;1.0 uM</a:t>
            </a:r>
          </a:p>
          <a:p>
            <a:r>
              <a:rPr lang="en-US" smtClean="0"/>
              <a:t>SRP &lt; 0.1-0.2 uM</a:t>
            </a:r>
          </a:p>
          <a:p>
            <a:endParaRPr lang="en-US"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p:txBody>
          <a:bodyPr/>
          <a:lstStyle/>
          <a:p>
            <a:r>
              <a:rPr lang="en-US" smtClean="0"/>
              <a:t>Line of Evidence: Chlorophyll </a:t>
            </a:r>
            <a:r>
              <a:rPr lang="en-US" i="1" smtClean="0"/>
              <a:t>a</a:t>
            </a:r>
            <a:r>
              <a:rPr lang="en-US" smtClean="0"/>
              <a:t> </a:t>
            </a:r>
          </a:p>
        </p:txBody>
      </p:sp>
      <p:sp>
        <p:nvSpPr>
          <p:cNvPr id="43010" name="Content Placeholder 2"/>
          <p:cNvSpPr>
            <a:spLocks noGrp="1"/>
          </p:cNvSpPr>
          <p:nvPr>
            <p:ph idx="1"/>
          </p:nvPr>
        </p:nvSpPr>
        <p:spPr/>
        <p:txBody>
          <a:bodyPr/>
          <a:lstStyle/>
          <a:p>
            <a:r>
              <a:rPr lang="en-US" smtClean="0"/>
              <a:t>Boyer et al. 2009. CHLA indicator for Florida Bay</a:t>
            </a:r>
          </a:p>
          <a:p>
            <a:r>
              <a:rPr lang="en-US" smtClean="0"/>
              <a:t>Approach can be taken for FKNMS</a:t>
            </a:r>
          </a:p>
          <a:p>
            <a:endParaRPr lang="en-US" smtClean="0"/>
          </a:p>
          <a:p>
            <a:endParaRPr lang="en-US"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ChangeArrowheads="1"/>
          </p:cNvSpPr>
          <p:nvPr>
            <p:ph type="title"/>
          </p:nvPr>
        </p:nvSpPr>
        <p:spPr/>
        <p:txBody>
          <a:bodyPr/>
          <a:lstStyle/>
          <a:p>
            <a:pPr eaLnBrk="1" hangingPunct="1"/>
            <a:r>
              <a:rPr lang="en-US" smtClean="0"/>
              <a:t>Background</a:t>
            </a:r>
          </a:p>
        </p:txBody>
      </p:sp>
      <p:sp>
        <p:nvSpPr>
          <p:cNvPr id="16386" name="Rectangle 3"/>
          <p:cNvSpPr>
            <a:spLocks noGrp="1" noChangeArrowheads="1"/>
          </p:cNvSpPr>
          <p:nvPr>
            <p:ph type="body" idx="1"/>
          </p:nvPr>
        </p:nvSpPr>
        <p:spPr/>
        <p:txBody>
          <a:bodyPr/>
          <a:lstStyle/>
          <a:p>
            <a:pPr eaLnBrk="1" hangingPunct="1"/>
            <a:r>
              <a:rPr lang="en-US" smtClean="0">
                <a:solidFill>
                  <a:srgbClr val="FF0000"/>
                </a:solidFill>
              </a:rPr>
              <a:t>Location (map)</a:t>
            </a:r>
          </a:p>
          <a:p>
            <a:pPr eaLnBrk="1" hangingPunct="1"/>
            <a:r>
              <a:rPr lang="en-US" smtClean="0">
                <a:solidFill>
                  <a:srgbClr val="C00000"/>
                </a:solidFill>
              </a:rPr>
              <a:t>Drainage Basin Size/ Open Water Size</a:t>
            </a:r>
          </a:p>
          <a:p>
            <a:pPr eaLnBrk="1" hangingPunct="1"/>
            <a:r>
              <a:rPr lang="en-US" smtClean="0"/>
              <a:t>Quantity and Nature of Freshwater Inputs</a:t>
            </a:r>
          </a:p>
          <a:p>
            <a:pPr eaLnBrk="1" hangingPunct="1"/>
            <a:r>
              <a:rPr lang="en-US" smtClean="0"/>
              <a:t>Typical Salinity, Temperature, pH, and Dissolved Oxygen Regime</a:t>
            </a:r>
          </a:p>
          <a:p>
            <a:pPr eaLnBrk="1" hangingPunct="1"/>
            <a:r>
              <a:rPr lang="en-US" smtClean="0"/>
              <a:t>Other Critical Information for This Discussion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p:cNvSpPr>
            <a:spLocks noGrp="1"/>
          </p:cNvSpPr>
          <p:nvPr>
            <p:ph type="title"/>
          </p:nvPr>
        </p:nvSpPr>
        <p:spPr/>
        <p:txBody>
          <a:bodyPr/>
          <a:lstStyle/>
          <a:p>
            <a:r>
              <a:rPr lang="en-US" smtClean="0"/>
              <a:t>Line of Evidence: Coral Effects</a:t>
            </a:r>
          </a:p>
        </p:txBody>
      </p:sp>
      <p:sp>
        <p:nvSpPr>
          <p:cNvPr id="44034" name="Content Placeholder 2"/>
          <p:cNvSpPr>
            <a:spLocks noGrp="1"/>
          </p:cNvSpPr>
          <p:nvPr>
            <p:ph idx="1"/>
          </p:nvPr>
        </p:nvSpPr>
        <p:spPr/>
        <p:txBody>
          <a:bodyPr/>
          <a:lstStyle/>
          <a:p>
            <a:r>
              <a:rPr lang="en-US" smtClean="0"/>
              <a:t>Fabricius 2005, Cooper, Gilmour, &amp; Fabricius 2009</a:t>
            </a:r>
          </a:p>
          <a:p>
            <a:r>
              <a:rPr lang="en-US" smtClean="0"/>
              <a:t>Extensive review of water quality – coral effects</a:t>
            </a:r>
          </a:p>
          <a:p>
            <a:r>
              <a:rPr lang="en-US" smtClean="0"/>
              <a:t>Suggest monitoring suite of coral-specific bioindicators tied to nutrients, light, etc.</a:t>
            </a:r>
          </a:p>
          <a:p>
            <a:endParaRPr lang="en-US"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p:nvPr>
        </p:nvSpPr>
        <p:spPr/>
        <p:txBody>
          <a:bodyPr/>
          <a:lstStyle/>
          <a:p>
            <a:r>
              <a:rPr lang="en-US" smtClean="0"/>
              <a:t>Line of Evidence: Coral Effects</a:t>
            </a:r>
          </a:p>
        </p:txBody>
      </p:sp>
      <p:sp>
        <p:nvSpPr>
          <p:cNvPr id="45058" name="Content Placeholder 2"/>
          <p:cNvSpPr>
            <a:spLocks noGrp="1"/>
          </p:cNvSpPr>
          <p:nvPr>
            <p:ph idx="1"/>
          </p:nvPr>
        </p:nvSpPr>
        <p:spPr/>
        <p:txBody>
          <a:bodyPr/>
          <a:lstStyle/>
          <a:p>
            <a:r>
              <a:rPr lang="en-US" smtClean="0"/>
              <a:t>Bruno et al. 2003. </a:t>
            </a:r>
          </a:p>
          <a:p>
            <a:r>
              <a:rPr lang="en-US" smtClean="0"/>
              <a:t>“Experimentally increasing nutrient concentrations by 2-5x nearly doubled host tissue loss caused by yellow band disease.”</a:t>
            </a:r>
          </a:p>
          <a:p>
            <a:r>
              <a:rPr lang="en-US" smtClean="0"/>
              <a:t>Nitrate 1.0-6.4 uM</a:t>
            </a:r>
          </a:p>
          <a:p>
            <a:r>
              <a:rPr lang="en-US" smtClean="0"/>
              <a:t>Ammonium 1.0-11.0 uM</a:t>
            </a:r>
          </a:p>
          <a:p>
            <a:r>
              <a:rPr lang="en-US" smtClean="0"/>
              <a:t>Phosphate 0.9-4.6 uM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p:txBody>
          <a:bodyPr/>
          <a:lstStyle/>
          <a:p>
            <a:r>
              <a:rPr lang="en-US" smtClean="0"/>
              <a:t>Line of Evidence: Coral Effects</a:t>
            </a:r>
          </a:p>
        </p:txBody>
      </p:sp>
      <p:sp>
        <p:nvSpPr>
          <p:cNvPr id="46082" name="Content Placeholder 2"/>
          <p:cNvSpPr>
            <a:spLocks noGrp="1"/>
          </p:cNvSpPr>
          <p:nvPr>
            <p:ph idx="1"/>
          </p:nvPr>
        </p:nvSpPr>
        <p:spPr/>
        <p:txBody>
          <a:bodyPr/>
          <a:lstStyle/>
          <a:p>
            <a:r>
              <a:rPr lang="en-US" smtClean="0"/>
              <a:t>Voss &amp; Richardson 2006. </a:t>
            </a:r>
          </a:p>
          <a:p>
            <a:r>
              <a:rPr lang="en-US" smtClean="0"/>
              <a:t>“nutrient-dosed black band disease infections migrated on average twice as quickly as controls”</a:t>
            </a:r>
          </a:p>
          <a:p>
            <a:r>
              <a:rPr lang="en-US" smtClean="0"/>
              <a:t>Nitrate up to 3 uM</a:t>
            </a:r>
          </a:p>
          <a:p>
            <a:endParaRPr lang="en-US" smtClean="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p:nvPr>
        </p:nvSpPr>
        <p:spPr/>
        <p:txBody>
          <a:bodyPr/>
          <a:lstStyle/>
          <a:p>
            <a:r>
              <a:rPr lang="en-US" smtClean="0"/>
              <a:t>Line of Evidence: Coral Effects</a:t>
            </a:r>
          </a:p>
        </p:txBody>
      </p:sp>
      <p:sp>
        <p:nvSpPr>
          <p:cNvPr id="47106" name="Content Placeholder 2"/>
          <p:cNvSpPr>
            <a:spLocks noGrp="1"/>
          </p:cNvSpPr>
          <p:nvPr>
            <p:ph idx="1"/>
          </p:nvPr>
        </p:nvSpPr>
        <p:spPr/>
        <p:txBody>
          <a:bodyPr/>
          <a:lstStyle/>
          <a:p>
            <a:r>
              <a:rPr lang="en-US" smtClean="0"/>
              <a:t>Wooldridge &amp; Done 2009. </a:t>
            </a:r>
          </a:p>
          <a:p>
            <a:r>
              <a:rPr lang="en-US" smtClean="0"/>
              <a:t>Conceptual model for the warm water breakdown (bleaching) of the coral-algae symbiosis</a:t>
            </a:r>
          </a:p>
          <a:p>
            <a:r>
              <a:rPr lang="en-US" smtClean="0"/>
              <a:t>“reduced DIN…could directly benefit corals by enhancing their resistance to heat stress”</a:t>
            </a:r>
          </a:p>
          <a:p>
            <a:r>
              <a:rPr lang="en-US" smtClean="0"/>
              <a:t>No threshold given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p:cNvSpPr>
            <a:spLocks noGrp="1"/>
          </p:cNvSpPr>
          <p:nvPr>
            <p:ph type="title"/>
          </p:nvPr>
        </p:nvSpPr>
        <p:spPr/>
        <p:txBody>
          <a:bodyPr/>
          <a:lstStyle/>
          <a:p>
            <a:r>
              <a:rPr lang="en-US" smtClean="0"/>
              <a:t>Line of Evidence: Coral Effects</a:t>
            </a:r>
          </a:p>
        </p:txBody>
      </p:sp>
      <p:sp>
        <p:nvSpPr>
          <p:cNvPr id="48130" name="Content Placeholder 2"/>
          <p:cNvSpPr>
            <a:spLocks noGrp="1"/>
          </p:cNvSpPr>
          <p:nvPr>
            <p:ph idx="1"/>
          </p:nvPr>
        </p:nvSpPr>
        <p:spPr/>
        <p:txBody>
          <a:bodyPr/>
          <a:lstStyle/>
          <a:p>
            <a:r>
              <a:rPr lang="en-US" smtClean="0"/>
              <a:t>Kline et al. 2006 and Hass et al. 2009</a:t>
            </a:r>
          </a:p>
          <a:p>
            <a:r>
              <a:rPr lang="en-US" smtClean="0"/>
              <a:t>Dissolved organic matter implicated in coral mortality</a:t>
            </a:r>
          </a:p>
          <a:p>
            <a:r>
              <a:rPr lang="en-US" smtClean="0"/>
              <a:t>Both used glucose, which is cheating as it’s not typical component of DOM</a:t>
            </a:r>
          </a:p>
          <a:p>
            <a:r>
              <a:rPr lang="en-US" smtClean="0"/>
              <a:t>No DIN or P effects</a:t>
            </a:r>
          </a:p>
          <a:p>
            <a:endParaRPr lang="en-US" smtClean="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p:cNvSpPr>
            <a:spLocks noGrp="1"/>
          </p:cNvSpPr>
          <p:nvPr>
            <p:ph type="title"/>
          </p:nvPr>
        </p:nvSpPr>
        <p:spPr/>
        <p:txBody>
          <a:bodyPr/>
          <a:lstStyle/>
          <a:p>
            <a:r>
              <a:rPr lang="en-US" smtClean="0"/>
              <a:t>Line of Evidence: Coral</a:t>
            </a:r>
          </a:p>
        </p:txBody>
      </p:sp>
      <p:sp>
        <p:nvSpPr>
          <p:cNvPr id="49154" name="Content Placeholder 2"/>
          <p:cNvSpPr>
            <a:spLocks noGrp="1"/>
          </p:cNvSpPr>
          <p:nvPr>
            <p:ph idx="1"/>
          </p:nvPr>
        </p:nvSpPr>
        <p:spPr/>
        <p:txBody>
          <a:bodyPr/>
          <a:lstStyle/>
          <a:p>
            <a:r>
              <a:rPr lang="en-US" smtClean="0"/>
              <a:t>Szmant 2002, Miller &amp; Hay 1999, ENCORE 2001, Sotka &amp; Hay 2009, etc.</a:t>
            </a:r>
          </a:p>
          <a:p>
            <a:r>
              <a:rPr lang="en-US" smtClean="0"/>
              <a:t>No nutrient effect</a:t>
            </a:r>
          </a:p>
          <a:p>
            <a:endParaRPr lang="en-US" smtClean="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p:nvPr>
        </p:nvSpPr>
        <p:spPr/>
        <p:txBody>
          <a:bodyPr/>
          <a:lstStyle/>
          <a:p>
            <a:r>
              <a:rPr lang="en-US" smtClean="0"/>
              <a:t>Line of Evidence: Seagrass</a:t>
            </a:r>
          </a:p>
        </p:txBody>
      </p:sp>
      <p:sp>
        <p:nvSpPr>
          <p:cNvPr id="50178" name="Content Placeholder 2"/>
          <p:cNvSpPr>
            <a:spLocks noGrp="1"/>
          </p:cNvSpPr>
          <p:nvPr>
            <p:ph idx="1"/>
          </p:nvPr>
        </p:nvSpPr>
        <p:spPr/>
        <p:txBody>
          <a:bodyPr/>
          <a:lstStyle/>
          <a:p>
            <a:r>
              <a:rPr lang="en-US" smtClean="0"/>
              <a:t>Jim Fourqurean’s data from FKNMS monitoring program</a:t>
            </a:r>
          </a:p>
          <a:p>
            <a:endParaRPr lang="en-US" smtClean="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Text Box 3"/>
          <p:cNvSpPr txBox="1">
            <a:spLocks noChangeArrowheads="1"/>
          </p:cNvSpPr>
          <p:nvPr/>
        </p:nvSpPr>
        <p:spPr bwMode="auto">
          <a:xfrm>
            <a:off x="5181600" y="874713"/>
            <a:ext cx="3733800" cy="2032000"/>
          </a:xfrm>
          <a:prstGeom prst="rect">
            <a:avLst/>
          </a:prstGeom>
          <a:noFill/>
          <a:ln w="9525">
            <a:noFill/>
            <a:miter lim="800000"/>
            <a:headEnd/>
            <a:tailEnd/>
          </a:ln>
        </p:spPr>
        <p:txBody>
          <a:bodyPr>
            <a:spAutoFit/>
          </a:bodyPr>
          <a:lstStyle/>
          <a:p>
            <a:r>
              <a:rPr lang="en-US"/>
              <a:t>Explicit model of ecosystem behavior #1</a:t>
            </a:r>
          </a:p>
          <a:p>
            <a:endParaRPr lang="en-US"/>
          </a:p>
          <a:p>
            <a:r>
              <a:rPr lang="en-US"/>
              <a:t>Nutrient pollution will lead to changes in relative abundances of primary producers in a predictable way. </a:t>
            </a:r>
          </a:p>
        </p:txBody>
      </p:sp>
      <p:pic>
        <p:nvPicPr>
          <p:cNvPr id="4" name="Picture 3" descr="Figure of a eutrophication model showing changes in primary producers as the system moves from oligotrophic to eutrophic."/>
          <p:cNvPicPr>
            <a:picLocks noChangeAspect="1"/>
          </p:cNvPicPr>
          <p:nvPr/>
        </p:nvPicPr>
        <p:blipFill>
          <a:blip r:embed="rId2"/>
          <a:stretch>
            <a:fillRect/>
          </a:stretch>
        </p:blipFill>
        <p:spPr>
          <a:xfrm>
            <a:off x="304800" y="685800"/>
            <a:ext cx="4797552" cy="5529072"/>
          </a:xfrm>
          <a:prstGeom prst="rect">
            <a:avLst/>
          </a:prstGeo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7" name="Picture 3" descr="Figure of a model showing changes in primary producer's N:P ratios from P limited to N limited systems."/>
          <p:cNvPicPr>
            <a:picLocks noChangeAspect="1" noChangeArrowheads="1"/>
          </p:cNvPicPr>
          <p:nvPr/>
        </p:nvPicPr>
        <p:blipFill>
          <a:blip r:embed="rId2"/>
          <a:srcRect/>
          <a:stretch>
            <a:fillRect/>
          </a:stretch>
        </p:blipFill>
        <p:spPr bwMode="auto">
          <a:xfrm>
            <a:off x="1828800" y="1752600"/>
            <a:ext cx="5481638" cy="4689475"/>
          </a:xfrm>
          <a:prstGeom prst="rect">
            <a:avLst/>
          </a:prstGeom>
          <a:solidFill>
            <a:srgbClr val="15C2FF"/>
          </a:solidFill>
          <a:ln w="12699">
            <a:noFill/>
            <a:miter lim="800000"/>
            <a:headEnd type="none" w="sm" len="sm"/>
            <a:tailEnd type="none" w="sm" len="sm"/>
          </a:ln>
        </p:spPr>
      </p:pic>
      <p:sp>
        <p:nvSpPr>
          <p:cNvPr id="55298" name="Rectangle 9"/>
          <p:cNvSpPr>
            <a:spLocks noChangeArrowheads="1"/>
          </p:cNvSpPr>
          <p:nvPr/>
        </p:nvSpPr>
        <p:spPr bwMode="auto">
          <a:xfrm>
            <a:off x="609600" y="457200"/>
            <a:ext cx="7924800" cy="1200150"/>
          </a:xfrm>
          <a:prstGeom prst="rect">
            <a:avLst/>
          </a:prstGeom>
          <a:noFill/>
          <a:ln w="9525">
            <a:noFill/>
            <a:miter lim="800000"/>
            <a:headEnd/>
            <a:tailEnd/>
          </a:ln>
        </p:spPr>
        <p:txBody>
          <a:bodyPr>
            <a:spAutoFit/>
          </a:bodyPr>
          <a:lstStyle/>
          <a:p>
            <a:r>
              <a:rPr lang="en-US"/>
              <a:t>Explicit model of ecosystem behavior #2</a:t>
            </a:r>
          </a:p>
          <a:p>
            <a:endParaRPr lang="en-US"/>
          </a:p>
          <a:p>
            <a:r>
              <a:rPr lang="en-US"/>
              <a:t>Nutrient pollution will shift N:P ratios of primary producers towards a taxon-specific “Redfield ratio” </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69" name="Picture 2" descr="Map of Florida Bay and the Keys showing the spatial pattern of N:P ratio in Thalassia leaves."/>
          <p:cNvPicPr>
            <a:picLocks noGrp="1" noChangeAspect="1" noChangeArrowheads="1"/>
          </p:cNvPicPr>
          <p:nvPr>
            <p:ph type="chart" sz="half" idx="4294967295"/>
          </p:nvPr>
        </p:nvPicPr>
        <p:blipFill>
          <a:blip r:embed="rId2"/>
          <a:srcRect/>
          <a:stretch>
            <a:fillRect/>
          </a:stretch>
        </p:blipFill>
        <p:spPr>
          <a:xfrm>
            <a:off x="457200" y="2209800"/>
            <a:ext cx="8534400" cy="3984625"/>
          </a:xfrm>
          <a:solidFill>
            <a:schemeClr val="accent1"/>
          </a:solidFill>
        </p:spPr>
      </p:pic>
      <p:sp>
        <p:nvSpPr>
          <p:cNvPr id="58370" name="Text Box 3"/>
          <p:cNvSpPr txBox="1">
            <a:spLocks noChangeArrowheads="1"/>
          </p:cNvSpPr>
          <p:nvPr/>
        </p:nvSpPr>
        <p:spPr bwMode="auto">
          <a:xfrm>
            <a:off x="6429375" y="6553200"/>
            <a:ext cx="2714625" cy="304800"/>
          </a:xfrm>
          <a:prstGeom prst="rect">
            <a:avLst/>
          </a:prstGeom>
          <a:noFill/>
          <a:ln w="9525">
            <a:noFill/>
            <a:miter lim="800000"/>
            <a:headEnd/>
            <a:tailEnd/>
          </a:ln>
        </p:spPr>
        <p:txBody>
          <a:bodyPr wrap="none">
            <a:spAutoFit/>
          </a:bodyPr>
          <a:lstStyle/>
          <a:p>
            <a:r>
              <a:rPr lang="en-US" sz="1400" i="1">
                <a:solidFill>
                  <a:schemeClr val="bg1"/>
                </a:solidFill>
              </a:rPr>
              <a:t>Fourqurean et al Estuaries 2005</a:t>
            </a:r>
          </a:p>
        </p:txBody>
      </p:sp>
      <p:sp>
        <p:nvSpPr>
          <p:cNvPr id="58371" name="Rectangle 4"/>
          <p:cNvSpPr>
            <a:spLocks noChangeArrowheads="1"/>
          </p:cNvSpPr>
          <p:nvPr/>
        </p:nvSpPr>
        <p:spPr bwMode="auto">
          <a:xfrm>
            <a:off x="304800" y="304800"/>
            <a:ext cx="8839200" cy="1108075"/>
          </a:xfrm>
          <a:prstGeom prst="rect">
            <a:avLst/>
          </a:prstGeom>
          <a:noFill/>
          <a:ln w="9525">
            <a:noFill/>
            <a:miter lim="800000"/>
            <a:headEnd/>
            <a:tailEnd/>
          </a:ln>
        </p:spPr>
        <p:txBody>
          <a:bodyPr>
            <a:spAutoFit/>
          </a:bodyPr>
          <a:lstStyle/>
          <a:p>
            <a:r>
              <a:rPr lang="en-US" sz="2600"/>
              <a:t>Changes in N:P of primary producers #1:</a:t>
            </a:r>
          </a:p>
          <a:p>
            <a:endParaRPr lang="en-US"/>
          </a:p>
          <a:p>
            <a:r>
              <a:rPr lang="en-US" sz="2200"/>
              <a:t>There is a spatial pattern in the relative availability of N and P</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3" descr="Map of the Florida Keys National Marine Sanctuary with preserve, refuge, park and other management areas delineated."/>
          <p:cNvPicPr>
            <a:picLocks noChangeAspect="1" noChangeArrowheads="1"/>
          </p:cNvPicPr>
          <p:nvPr/>
        </p:nvPicPr>
        <p:blipFill>
          <a:blip r:embed="rId2"/>
          <a:srcRect/>
          <a:stretch>
            <a:fillRect/>
          </a:stretch>
        </p:blipFill>
        <p:spPr bwMode="auto">
          <a:xfrm>
            <a:off x="381000" y="304800"/>
            <a:ext cx="8478838" cy="5486400"/>
          </a:xfrm>
          <a:prstGeom prst="rect">
            <a:avLst/>
          </a:prstGeom>
          <a:noFill/>
          <a:ln w="9525">
            <a:noFill/>
            <a:miter lim="800000"/>
            <a:headEnd/>
            <a:tailEnd/>
          </a:ln>
        </p:spPr>
      </p:pic>
      <p:sp>
        <p:nvSpPr>
          <p:cNvPr id="17410" name="TextBox 2"/>
          <p:cNvSpPr txBox="1">
            <a:spLocks noChangeArrowheads="1"/>
          </p:cNvSpPr>
          <p:nvPr/>
        </p:nvSpPr>
        <p:spPr bwMode="auto">
          <a:xfrm>
            <a:off x="1371600" y="5715000"/>
            <a:ext cx="6099175" cy="461963"/>
          </a:xfrm>
          <a:prstGeom prst="rect">
            <a:avLst/>
          </a:prstGeom>
          <a:noFill/>
          <a:ln w="9525">
            <a:noFill/>
            <a:miter lim="800000"/>
            <a:headEnd/>
            <a:tailEnd/>
          </a:ln>
        </p:spPr>
        <p:txBody>
          <a:bodyPr wrap="none">
            <a:spAutoFit/>
          </a:bodyPr>
          <a:lstStyle/>
          <a:p>
            <a:r>
              <a:rPr lang="en-US" sz="2400">
                <a:solidFill>
                  <a:srgbClr val="C00000"/>
                </a:solidFill>
              </a:rPr>
              <a:t>3,801-square miles of island archipelago</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Text Box 3"/>
          <p:cNvSpPr txBox="1">
            <a:spLocks noChangeArrowheads="1"/>
          </p:cNvSpPr>
          <p:nvPr/>
        </p:nvSpPr>
        <p:spPr bwMode="auto">
          <a:xfrm>
            <a:off x="609600" y="0"/>
            <a:ext cx="8285163" cy="914400"/>
          </a:xfrm>
          <a:prstGeom prst="rect">
            <a:avLst/>
          </a:prstGeom>
          <a:noFill/>
          <a:ln w="9525">
            <a:noFill/>
            <a:miter lim="800000"/>
            <a:headEnd/>
            <a:tailEnd/>
          </a:ln>
        </p:spPr>
        <p:txBody>
          <a:bodyPr>
            <a:spAutoFit/>
          </a:bodyPr>
          <a:lstStyle/>
          <a:p>
            <a:endParaRPr lang="en-US">
              <a:solidFill>
                <a:schemeClr val="tx2"/>
              </a:solidFill>
            </a:endParaRPr>
          </a:p>
          <a:p>
            <a:pPr>
              <a:spcBef>
                <a:spcPct val="50000"/>
              </a:spcBef>
            </a:pPr>
            <a:endParaRPr lang="en-US" sz="2000">
              <a:solidFill>
                <a:schemeClr val="bg2"/>
              </a:solidFill>
            </a:endParaRPr>
          </a:p>
        </p:txBody>
      </p:sp>
      <p:sp>
        <p:nvSpPr>
          <p:cNvPr id="56324" name="Text Box 4"/>
          <p:cNvSpPr txBox="1">
            <a:spLocks noChangeArrowheads="1"/>
          </p:cNvSpPr>
          <p:nvPr/>
        </p:nvSpPr>
        <p:spPr bwMode="auto">
          <a:xfrm>
            <a:off x="0" y="152400"/>
            <a:ext cx="9144000" cy="1128713"/>
          </a:xfrm>
          <a:prstGeom prst="rect">
            <a:avLst/>
          </a:prstGeom>
          <a:noFill/>
          <a:ln w="9525">
            <a:noFill/>
            <a:miter lim="800000"/>
            <a:headEnd/>
            <a:tailEnd/>
          </a:ln>
        </p:spPr>
        <p:txBody>
          <a:bodyPr>
            <a:spAutoFit/>
          </a:bodyPr>
          <a:lstStyle/>
          <a:p>
            <a:r>
              <a:rPr lang="en-US" sz="2600"/>
              <a:t>Changes in N:P of primary producers #2:</a:t>
            </a:r>
          </a:p>
          <a:p>
            <a:r>
              <a:rPr lang="en-US" sz="2200"/>
              <a:t>At 10 of 30 sites, N:P is trending towards “seagrass Redfield ratio”</a:t>
            </a:r>
          </a:p>
          <a:p>
            <a:r>
              <a:rPr lang="en-US" sz="2000"/>
              <a:t>(5 of 30 last year)</a:t>
            </a:r>
          </a:p>
        </p:txBody>
      </p:sp>
      <p:pic>
        <p:nvPicPr>
          <p:cNvPr id="5" name="Picture 4" descr="Figure showing changes in seagrass N:P ratios from 1996 to 2010."/>
          <p:cNvPicPr>
            <a:picLocks noChangeAspect="1"/>
          </p:cNvPicPr>
          <p:nvPr/>
        </p:nvPicPr>
        <p:blipFill>
          <a:blip r:embed="rId2"/>
          <a:stretch>
            <a:fillRect/>
          </a:stretch>
        </p:blipFill>
        <p:spPr>
          <a:xfrm>
            <a:off x="527304" y="1871472"/>
            <a:ext cx="8089392" cy="3767328"/>
          </a:xfrm>
          <a:prstGeom prst="rect">
            <a:avLst/>
          </a:prstGeo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3"/>
          <p:cNvSpPr>
            <a:spLocks noChangeArrowheads="1"/>
          </p:cNvSpPr>
          <p:nvPr/>
        </p:nvSpPr>
        <p:spPr bwMode="auto">
          <a:xfrm>
            <a:off x="304800" y="304800"/>
            <a:ext cx="8839200" cy="769938"/>
          </a:xfrm>
          <a:prstGeom prst="rect">
            <a:avLst/>
          </a:prstGeom>
          <a:noFill/>
          <a:ln w="9525">
            <a:noFill/>
            <a:miter lim="800000"/>
            <a:headEnd/>
            <a:tailEnd/>
          </a:ln>
        </p:spPr>
        <p:txBody>
          <a:bodyPr>
            <a:spAutoFit/>
          </a:bodyPr>
          <a:lstStyle/>
          <a:p>
            <a:r>
              <a:rPr lang="en-US" sz="2600"/>
              <a:t>Changes in N:P of primary producers #3:</a:t>
            </a:r>
          </a:p>
          <a:p>
            <a:endParaRPr lang="en-US"/>
          </a:p>
        </p:txBody>
      </p:sp>
      <p:sp>
        <p:nvSpPr>
          <p:cNvPr id="57355" name="Rectangle 16"/>
          <p:cNvSpPr>
            <a:spLocks noChangeArrowheads="1"/>
          </p:cNvSpPr>
          <p:nvPr/>
        </p:nvSpPr>
        <p:spPr bwMode="auto">
          <a:xfrm>
            <a:off x="152400" y="838200"/>
            <a:ext cx="4572000" cy="701675"/>
          </a:xfrm>
          <a:prstGeom prst="rect">
            <a:avLst/>
          </a:prstGeom>
          <a:noFill/>
          <a:ln w="12699">
            <a:noFill/>
            <a:miter lim="800000"/>
            <a:headEnd/>
            <a:tailEnd/>
          </a:ln>
        </p:spPr>
        <p:txBody>
          <a:bodyPr>
            <a:spAutoFit/>
          </a:bodyPr>
          <a:lstStyle/>
          <a:p>
            <a:r>
              <a:rPr lang="en-US" sz="2000" dirty="0">
                <a:solidFill>
                  <a:srgbClr val="00FF00"/>
                </a:solidFill>
              </a:rPr>
              <a:t>Green: shift away from RR</a:t>
            </a:r>
          </a:p>
          <a:p>
            <a:r>
              <a:rPr lang="en-US" sz="2000" dirty="0">
                <a:solidFill>
                  <a:srgbClr val="FF0000"/>
                </a:solidFill>
              </a:rPr>
              <a:t>Red: shift towards RR</a:t>
            </a:r>
          </a:p>
        </p:txBody>
      </p:sp>
      <p:pic>
        <p:nvPicPr>
          <p:cNvPr id="20" name="Picture 19" descr="Map of the Florida Keys pointing out sites where primary produces have either shifted away or towards the redfied ratio (RR)."/>
          <p:cNvPicPr>
            <a:picLocks noChangeAspect="1"/>
          </p:cNvPicPr>
          <p:nvPr/>
        </p:nvPicPr>
        <p:blipFill>
          <a:blip r:embed="rId2"/>
          <a:stretch>
            <a:fillRect/>
          </a:stretch>
        </p:blipFill>
        <p:spPr>
          <a:xfrm>
            <a:off x="838200" y="1545336"/>
            <a:ext cx="7632192" cy="5084064"/>
          </a:xfrm>
          <a:prstGeom prst="rect">
            <a:avLst/>
          </a:prstGeo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ext Box 2"/>
          <p:cNvSpPr txBox="1">
            <a:spLocks noChangeArrowheads="1"/>
          </p:cNvSpPr>
          <p:nvPr/>
        </p:nvSpPr>
        <p:spPr bwMode="auto">
          <a:xfrm>
            <a:off x="609600" y="381000"/>
            <a:ext cx="8229600" cy="5232400"/>
          </a:xfrm>
          <a:prstGeom prst="rect">
            <a:avLst/>
          </a:prstGeom>
          <a:noFill/>
          <a:ln w="9525">
            <a:noFill/>
            <a:miter lim="800000"/>
            <a:headEnd/>
            <a:tailEnd/>
          </a:ln>
        </p:spPr>
        <p:txBody>
          <a:bodyPr>
            <a:spAutoFit/>
          </a:bodyPr>
          <a:lstStyle/>
          <a:p>
            <a:pPr algn="ctr"/>
            <a:r>
              <a:rPr lang="en-US" sz="2800"/>
              <a:t>Summary</a:t>
            </a:r>
          </a:p>
          <a:p>
            <a:endParaRPr lang="en-US"/>
          </a:p>
          <a:p>
            <a:pPr>
              <a:buClr>
                <a:schemeClr val="folHlink"/>
              </a:buClr>
            </a:pPr>
            <a:r>
              <a:rPr lang="en-US"/>
              <a:t>Rapid population increases adjacent to oligotrophic marine ecosystems in south Florida </a:t>
            </a:r>
            <a:r>
              <a:rPr lang="en-US" i="1"/>
              <a:t>may </a:t>
            </a:r>
            <a:r>
              <a:rPr lang="en-US"/>
              <a:t>have deleterious effects on those ecosystems </a:t>
            </a:r>
          </a:p>
          <a:p>
            <a:pPr>
              <a:buClr>
                <a:schemeClr val="folHlink"/>
              </a:buClr>
            </a:pPr>
            <a:endParaRPr lang="en-US"/>
          </a:p>
          <a:p>
            <a:pPr>
              <a:buClr>
                <a:schemeClr val="folHlink"/>
              </a:buClr>
            </a:pPr>
            <a:r>
              <a:rPr lang="en-US"/>
              <a:t>Changes are occurring in south Florida seagrass beds that are </a:t>
            </a:r>
          </a:p>
          <a:p>
            <a:pPr>
              <a:buClr>
                <a:schemeClr val="folHlink"/>
              </a:buClr>
            </a:pPr>
            <a:r>
              <a:rPr lang="en-US"/>
              <a:t>consistent with increased nutrient availability in the system – </a:t>
            </a:r>
            <a:r>
              <a:rPr lang="en-US" i="1"/>
              <a:t>but few increases have been observed in the water column</a:t>
            </a:r>
          </a:p>
          <a:p>
            <a:pPr>
              <a:buClr>
                <a:schemeClr val="folHlink"/>
              </a:buClr>
            </a:pPr>
            <a:endParaRPr lang="en-US" i="1"/>
          </a:p>
          <a:p>
            <a:pPr>
              <a:buClr>
                <a:schemeClr val="folHlink"/>
              </a:buClr>
            </a:pPr>
            <a:r>
              <a:rPr lang="en-US"/>
              <a:t>These changes are relatively subtle, we have not witnessed loss of seagrass beds in this regional and decadal scale program.  </a:t>
            </a:r>
            <a:r>
              <a:rPr lang="en-US" i="1"/>
              <a:t>There is time to act!</a:t>
            </a:r>
          </a:p>
          <a:p>
            <a:pPr>
              <a:buClr>
                <a:schemeClr val="folHlink"/>
              </a:buClr>
            </a:pPr>
            <a:endParaRPr lang="en-US" i="1"/>
          </a:p>
          <a:p>
            <a:pPr>
              <a:buClr>
                <a:schemeClr val="folHlink"/>
              </a:buClr>
            </a:pPr>
            <a:r>
              <a:rPr lang="en-US"/>
              <a:t>Many different factors can influence our indicators that are independent of the main management concern – anthropogenic nutrient enrichment</a:t>
            </a:r>
          </a:p>
          <a:p>
            <a:pPr>
              <a:buClr>
                <a:schemeClr val="folHlink"/>
              </a:buClr>
            </a:pPr>
            <a:r>
              <a:rPr lang="en-US"/>
              <a:t>Congruence of patterns among independent indicators increases confidence in the observations</a:t>
            </a:r>
          </a:p>
          <a:p>
            <a:pPr>
              <a:buClr>
                <a:schemeClr val="folHlink"/>
              </a:buClr>
            </a:pPr>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noChangeArrowheads="1"/>
          </p:cNvSpPr>
          <p:nvPr>
            <p:ph type="title"/>
          </p:nvPr>
        </p:nvSpPr>
        <p:spPr/>
        <p:txBody>
          <a:bodyPr/>
          <a:lstStyle/>
          <a:p>
            <a:pPr eaLnBrk="1" hangingPunct="1"/>
            <a:r>
              <a:rPr lang="en-US" sz="4000" smtClean="0"/>
              <a:t>Potential Nutrient Criteria for Ecosystem Protection</a:t>
            </a:r>
          </a:p>
        </p:txBody>
      </p:sp>
      <p:sp>
        <p:nvSpPr>
          <p:cNvPr id="61442" name="Rectangle 3"/>
          <p:cNvSpPr>
            <a:spLocks noGrp="1" noChangeArrowheads="1"/>
          </p:cNvSpPr>
          <p:nvPr>
            <p:ph type="body" idx="1"/>
          </p:nvPr>
        </p:nvSpPr>
        <p:spPr/>
        <p:txBody>
          <a:bodyPr/>
          <a:lstStyle/>
          <a:p>
            <a:pPr eaLnBrk="1" hangingPunct="1"/>
            <a:r>
              <a:rPr lang="en-US" smtClean="0"/>
              <a:t>Numeric Targets Needed for System Protection or Restoration</a:t>
            </a:r>
          </a:p>
          <a:p>
            <a:pPr eaLnBrk="1" hangingPunct="1"/>
            <a:r>
              <a:rPr lang="en-US" smtClean="0"/>
              <a:t>Demonstrate the Bases for These Targets</a:t>
            </a:r>
          </a:p>
          <a:p>
            <a:pPr eaLnBrk="1" hangingPunct="1"/>
            <a:r>
              <a:rPr lang="en-US" smtClean="0"/>
              <a:t>If Nutrient Target is Achieved (Assuming Nutrients are the Major Source of Stress), what level of response in the biology would be expected (complete or partial recovery)?</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1"/>
          <p:cNvSpPr>
            <a:spLocks noGrp="1"/>
          </p:cNvSpPr>
          <p:nvPr>
            <p:ph type="title"/>
          </p:nvPr>
        </p:nvSpPr>
        <p:spPr>
          <a:xfrm>
            <a:off x="457200" y="274638"/>
            <a:ext cx="8229600" cy="1249362"/>
          </a:xfrm>
        </p:spPr>
        <p:txBody>
          <a:bodyPr/>
          <a:lstStyle/>
          <a:p>
            <a:r>
              <a:rPr lang="en-US" smtClean="0"/>
              <a:t>EPA Strategic Targets</a:t>
            </a:r>
            <a:br>
              <a:rPr lang="en-US" smtClean="0"/>
            </a:br>
            <a:r>
              <a:rPr lang="en-US" sz="3600" smtClean="0"/>
              <a:t>(75</a:t>
            </a:r>
            <a:r>
              <a:rPr lang="en-US" sz="3600" baseline="30000" smtClean="0"/>
              <a:t>th</a:t>
            </a:r>
            <a:r>
              <a:rPr lang="en-US" sz="3600" smtClean="0"/>
              <a:t> Percentile Approach)</a:t>
            </a:r>
          </a:p>
        </p:txBody>
      </p:sp>
      <p:sp>
        <p:nvSpPr>
          <p:cNvPr id="62466" name="Rectangle 3"/>
          <p:cNvSpPr>
            <a:spLocks noChangeArrowheads="1"/>
          </p:cNvSpPr>
          <p:nvPr/>
        </p:nvSpPr>
        <p:spPr bwMode="auto">
          <a:xfrm>
            <a:off x="457200" y="1752600"/>
            <a:ext cx="8382000" cy="3140075"/>
          </a:xfrm>
          <a:prstGeom prst="rect">
            <a:avLst/>
          </a:prstGeom>
          <a:noFill/>
          <a:ln w="9525">
            <a:noFill/>
            <a:miter lim="800000"/>
            <a:headEnd/>
            <a:tailEnd/>
          </a:ln>
        </p:spPr>
        <p:txBody>
          <a:bodyPr>
            <a:spAutoFit/>
          </a:bodyPr>
          <a:lstStyle/>
          <a:p>
            <a:r>
              <a:rPr lang="en-US" b="0"/>
              <a:t>Through 2011, beginning in 2008, annually maintain the overall water quality of the near shore and coastal waters of the FKNMS (1995-2005 baseline). Targets were set using a EPA 75th percentile method (Nutrient Criteria Technical Guidance Manual: Estuarine and Coastal Marine Waters, EPA-822-B-01-003, October 2001) from 1995-2005 data. </a:t>
            </a:r>
          </a:p>
          <a:p>
            <a:endParaRPr lang="en-US" b="0"/>
          </a:p>
          <a:p>
            <a:r>
              <a:rPr lang="en-US" b="0"/>
              <a:t>Targets for reef sites include chlorophyll a less than or equal to 0.35 micro grams/l and vertical attenuation coefficient for downward irradiance (Kd, i.e., light attenuation) less than or equal to 0.20 per meter. Targets for all sites in FKNMS include dissolved inorganic nitrogen (DIN) less than or equal to 0.75 micromolar and total phosphorus (TP) less than or equal to 0.25 micromolar.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1"/>
          <p:cNvSpPr>
            <a:spLocks noGrp="1"/>
          </p:cNvSpPr>
          <p:nvPr>
            <p:ph type="title"/>
          </p:nvPr>
        </p:nvSpPr>
        <p:spPr>
          <a:xfrm>
            <a:off x="762000" y="914400"/>
            <a:ext cx="7772400" cy="1143000"/>
          </a:xfrm>
          <a:solidFill>
            <a:schemeClr val="accent1"/>
          </a:solidFill>
        </p:spPr>
        <p:txBody>
          <a:bodyPr/>
          <a:lstStyle/>
          <a:p>
            <a:pPr algn="l"/>
            <a:r>
              <a:rPr lang="en-US" sz="1800" smtClean="0"/>
              <a:t>Exceedances were calculated as percent of those exceeding targets divided by total number of samples.  Values in </a:t>
            </a:r>
            <a:r>
              <a:rPr lang="en-US" sz="1800" b="1" smtClean="0">
                <a:solidFill>
                  <a:srgbClr val="00B050"/>
                </a:solidFill>
              </a:rPr>
              <a:t>green</a:t>
            </a:r>
            <a:r>
              <a:rPr lang="en-US" sz="1800" smtClean="0"/>
              <a:t> are those years with % exceedances </a:t>
            </a:r>
            <a:r>
              <a:rPr lang="en-US" sz="1800" b="1" smtClean="0"/>
              <a:t>less</a:t>
            </a:r>
            <a:r>
              <a:rPr lang="en-US" sz="1800" smtClean="0"/>
              <a:t> than 1995-2005 baseline.  Values in </a:t>
            </a:r>
            <a:r>
              <a:rPr lang="en-US" sz="1800" b="1" smtClean="0">
                <a:solidFill>
                  <a:srgbClr val="FFFF00"/>
                </a:solidFill>
              </a:rPr>
              <a:t>yellow</a:t>
            </a:r>
            <a:r>
              <a:rPr lang="en-US" sz="1800" smtClean="0"/>
              <a:t> are those years with % exceedances </a:t>
            </a:r>
            <a:r>
              <a:rPr lang="en-US" sz="1800" b="1" smtClean="0"/>
              <a:t>greater</a:t>
            </a:r>
            <a:r>
              <a:rPr lang="en-US" sz="1800" smtClean="0"/>
              <a:t> than 1995-2005 baseline.</a:t>
            </a:r>
          </a:p>
        </p:txBody>
      </p:sp>
      <p:pic>
        <p:nvPicPr>
          <p:cNvPr id="63490" name="Picture 1" descr="Table showing chlorophyl a, Kd, DIN, and TP exceedances for 1995-05, 2006, 2007, and 2008."/>
          <p:cNvPicPr>
            <a:picLocks noChangeAspect="1" noChangeArrowheads="1"/>
          </p:cNvPicPr>
          <p:nvPr/>
        </p:nvPicPr>
        <p:blipFill>
          <a:blip r:embed="rId2"/>
          <a:srcRect/>
          <a:stretch>
            <a:fillRect/>
          </a:stretch>
        </p:blipFill>
        <p:spPr bwMode="auto">
          <a:xfrm>
            <a:off x="0" y="2286000"/>
            <a:ext cx="9226550" cy="1736725"/>
          </a:xfrm>
          <a:prstGeom prst="rect">
            <a:avLst/>
          </a:prstGeom>
          <a:solidFill>
            <a:schemeClr val="accent1"/>
          </a:solidFill>
          <a:ln w="9525">
            <a:noFill/>
            <a:miter lim="800000"/>
            <a:headEnd/>
            <a:tailEnd/>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3" name="Picture 4" descr="Pages from BrianLapointe-presentation.jpg"/>
          <p:cNvPicPr>
            <a:picLocks noChangeAspect="1"/>
          </p:cNvPicPr>
          <p:nvPr/>
        </p:nvPicPr>
        <p:blipFill>
          <a:blip r:embed="rId2"/>
          <a:srcRect/>
          <a:stretch>
            <a:fillRect/>
          </a:stretch>
        </p:blipFill>
        <p:spPr bwMode="auto">
          <a:xfrm>
            <a:off x="11113" y="11113"/>
            <a:ext cx="9121775" cy="6835775"/>
          </a:xfrm>
          <a:prstGeom prst="rect">
            <a:avLst/>
          </a:prstGeom>
          <a:noFill/>
          <a:ln w="9525">
            <a:noFill/>
            <a:miter lim="800000"/>
            <a:headEnd/>
            <a:tailEnd/>
          </a:ln>
        </p:spPr>
      </p:pic>
      <p:sp>
        <p:nvSpPr>
          <p:cNvPr id="64514" name="TextBox 5"/>
          <p:cNvSpPr txBox="1">
            <a:spLocks noChangeArrowheads="1"/>
          </p:cNvSpPr>
          <p:nvPr/>
        </p:nvSpPr>
        <p:spPr bwMode="auto">
          <a:xfrm>
            <a:off x="6096000" y="6324600"/>
            <a:ext cx="2865438" cy="369888"/>
          </a:xfrm>
          <a:prstGeom prst="rect">
            <a:avLst/>
          </a:prstGeom>
          <a:noFill/>
          <a:ln w="9525">
            <a:noFill/>
            <a:miter lim="800000"/>
            <a:headEnd/>
            <a:tailEnd/>
          </a:ln>
        </p:spPr>
        <p:txBody>
          <a:bodyPr wrap="none">
            <a:spAutoFit/>
          </a:bodyPr>
          <a:lstStyle/>
          <a:p>
            <a:r>
              <a:rPr lang="en-US">
                <a:solidFill>
                  <a:srgbClr val="FF0000"/>
                </a:solidFill>
              </a:rPr>
              <a:t>Courtesy Brian Lapointe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3994" name="Group 266"/>
          <p:cNvGraphicFramePr>
            <a:graphicFrameLocks noGrp="1"/>
          </p:cNvGraphicFramePr>
          <p:nvPr/>
        </p:nvGraphicFramePr>
        <p:xfrm>
          <a:off x="711200" y="1014413"/>
          <a:ext cx="7723188" cy="4830132"/>
        </p:xfrm>
        <a:graphic>
          <a:graphicData uri="http://schemas.openxmlformats.org/drawingml/2006/table">
            <a:tbl>
              <a:tblPr/>
              <a:tblGrid>
                <a:gridCol w="1617663"/>
                <a:gridCol w="2320925"/>
                <a:gridCol w="1892300"/>
                <a:gridCol w="1892300"/>
              </a:tblGrid>
              <a:tr h="590550">
                <a:tc gridSpan="4">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3600" b="1" i="0" u="none" strike="noStrike" cap="none" normalizeH="0" baseline="0" smtClean="0">
                          <a:ln>
                            <a:noFill/>
                          </a:ln>
                          <a:solidFill>
                            <a:srgbClr val="000000"/>
                          </a:solidFill>
                          <a:effectLst/>
                          <a:latin typeface="Calibri" pitchFamily="34" charset="0"/>
                          <a:cs typeface="Arial" charset="0"/>
                        </a:rPr>
                        <a:t>Nutrient Criteria Comparison</a:t>
                      </a:r>
                      <a:endParaRPr kumimoji="0" lang="en-US" sz="1800" b="1" i="0" u="none" strike="noStrike" cap="none" normalizeH="0" baseline="0" smtClean="0">
                        <a:ln>
                          <a:noFill/>
                        </a:ln>
                        <a:solidFill>
                          <a:schemeClr val="tx1"/>
                        </a:solidFill>
                        <a:effectLst/>
                        <a:latin typeface="Arial" charset="0"/>
                      </a:endParaRPr>
                    </a:p>
                  </a:txBody>
                  <a:tcPr anchor="b" horzOverflow="overflow">
                    <a:lnL cap="flat">
                      <a:noFill/>
                    </a:lnL>
                    <a:lnR cap="flat">
                      <a:noFill/>
                    </a:lnR>
                    <a:lnT cap="flat">
                      <a:noFill/>
                    </a:lnT>
                    <a:lnB>
                      <a:noFill/>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r>
              <a:tr h="3619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cap="flat">
                      <a:noFill/>
                    </a:lnR>
                    <a:lnT>
                      <a:noFill/>
                    </a:lnT>
                    <a:lnB>
                      <a:noFill/>
                    </a:lnB>
                    <a:lnTlToBr>
                      <a:noFill/>
                    </a:lnTlToBr>
                    <a:lnBlToTr>
                      <a:noFill/>
                    </a:lnBlToTr>
                    <a:noFill/>
                  </a:tcPr>
                </a:tc>
              </a:tr>
              <a:tr h="37147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Parameter</a:t>
                      </a:r>
                      <a:endParaRPr kumimoji="0" lang="en-US" sz="1800" b="1" i="0" u="none" strike="noStrike" cap="none" normalizeH="0" baseline="0" smtClean="0">
                        <a:ln>
                          <a:noFill/>
                        </a:ln>
                        <a:solidFill>
                          <a:schemeClr val="tx1"/>
                        </a:solidFill>
                        <a:effectLst/>
                        <a:latin typeface="Arial" charset="0"/>
                      </a:endParaRPr>
                    </a:p>
                  </a:txBody>
                  <a:tcPr anchor="b" horzOverflow="overflow">
                    <a:lnL cap="flat">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Bell 1987</a:t>
                      </a:r>
                      <a:endParaRPr kumimoji="0" lang="en-US" sz="18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EPA Target</a:t>
                      </a:r>
                      <a:endParaRPr kumimoji="0" lang="en-US" sz="1800" b="1" i="0" u="none" strike="noStrike" cap="none" normalizeH="0" baseline="0" smtClean="0">
                        <a:ln>
                          <a:noFill/>
                        </a:ln>
                        <a:solidFill>
                          <a:schemeClr val="tx1"/>
                        </a:solidFill>
                        <a:effectLst/>
                        <a:latin typeface="Arial" charset="0"/>
                      </a:endParaRPr>
                    </a:p>
                  </a:txBody>
                  <a:tcPr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Hawaii</a:t>
                      </a:r>
                      <a:endParaRPr kumimoji="0" lang="en-US" sz="1800" b="1" i="0" u="none" strike="noStrike" cap="none" normalizeH="0" baseline="0" smtClean="0">
                        <a:ln>
                          <a:noFill/>
                        </a:ln>
                        <a:solidFill>
                          <a:schemeClr val="tx1"/>
                        </a:solidFill>
                        <a:effectLst/>
                        <a:latin typeface="Arial" charset="0"/>
                      </a:endParaRPr>
                    </a:p>
                  </a:txBody>
                  <a:tcPr anchor="b" horzOverflow="overflow">
                    <a:lnL>
                      <a:noFill/>
                    </a:lnL>
                    <a:lnR cap="flat">
                      <a:noFill/>
                    </a:lnR>
                    <a:lnT>
                      <a:noFill/>
                    </a:lnT>
                    <a:lnB w="12700" cap="flat" cmpd="sng" algn="ctr">
                      <a:solidFill>
                        <a:srgbClr val="000000"/>
                      </a:solidFill>
                      <a:prstDash val="solid"/>
                      <a:round/>
                      <a:headEnd type="none" w="med" len="med"/>
                      <a:tailEnd type="none" w="med" len="med"/>
                    </a:lnB>
                    <a:lnTlToBr>
                      <a:noFill/>
                    </a:lnTlToBr>
                    <a:lnBlToTr>
                      <a:noFill/>
                    </a:lnBlToTr>
                    <a:noFill/>
                  </a:tcPr>
                </a:tc>
              </a:tr>
              <a:tr h="3667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CHLA (ug m</a:t>
                      </a:r>
                      <a:r>
                        <a:rPr kumimoji="0" lang="en-US" sz="1800" b="0" i="0" u="none" strike="noStrike" cap="none" normalizeH="0" baseline="30000" smtClean="0">
                          <a:ln>
                            <a:noFill/>
                          </a:ln>
                          <a:solidFill>
                            <a:srgbClr val="000000"/>
                          </a:solidFill>
                          <a:effectLst/>
                          <a:latin typeface="Calibri" pitchFamily="34" charset="0"/>
                          <a:cs typeface="Arial" charset="0"/>
                        </a:rPr>
                        <a:t>-1</a:t>
                      </a:r>
                      <a:r>
                        <a:rPr kumimoji="0" lang="en-US" sz="1800" b="0" i="0" u="none" strike="noStrike" cap="none" normalizeH="0" baseline="0" smtClean="0">
                          <a:ln>
                            <a:noFill/>
                          </a:ln>
                          <a:solidFill>
                            <a:srgbClr val="000000"/>
                          </a:solidFill>
                          <a:effectLst/>
                          <a:latin typeface="Calibri" pitchFamily="34" charset="0"/>
                          <a:cs typeface="Arial" charset="0"/>
                        </a:rPr>
                        <a:t>)</a:t>
                      </a:r>
                      <a:endParaRPr kumimoji="0" lang="en-US" sz="1800" b="1" i="0" u="none" strike="noStrike" cap="none" normalizeH="0" baseline="0" smtClean="0">
                        <a:ln>
                          <a:noFill/>
                        </a:ln>
                        <a:solidFill>
                          <a:schemeClr val="tx1"/>
                        </a:solidFill>
                        <a:effectLst/>
                        <a:latin typeface="Arial" charset="0"/>
                      </a:endParaRPr>
                    </a:p>
                  </a:txBody>
                  <a:tcPr anchor="b" horzOverflow="overflow">
                    <a:lnL cap="flat">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&lt;0.5</a:t>
                      </a:r>
                      <a:endParaRPr kumimoji="0" lang="en-US" sz="18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&lt;0.35</a:t>
                      </a:r>
                      <a:endParaRPr kumimoji="0" lang="en-US" sz="1800" b="1"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&lt;0.30</a:t>
                      </a:r>
                      <a:endParaRPr kumimoji="0" lang="en-US" sz="1800" b="1" i="0" u="none" strike="noStrike" cap="none" normalizeH="0" baseline="0" smtClean="0">
                        <a:ln>
                          <a:noFill/>
                        </a:ln>
                        <a:solidFill>
                          <a:schemeClr val="tx1"/>
                        </a:solidFill>
                        <a:effectLst/>
                        <a:latin typeface="Arial" charset="0"/>
                      </a:endParaRPr>
                    </a:p>
                  </a:txBody>
                  <a:tcPr anchor="b" horzOverflow="overflow">
                    <a:lnL>
                      <a:noFill/>
                    </a:lnL>
                    <a:lnR cap="flat">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TN (uM)</a:t>
                      </a:r>
                      <a:endParaRPr kumimoji="0" lang="en-US" sz="1800" b="1" i="0" u="none" strike="noStrike" cap="none" normalizeH="0" baseline="0" smtClean="0">
                        <a:ln>
                          <a:noFill/>
                        </a:ln>
                        <a:solidFill>
                          <a:schemeClr val="tx1"/>
                        </a:solidFill>
                        <a:effectLst/>
                        <a:latin typeface="Arial" charset="0"/>
                      </a:endParaRPr>
                    </a:p>
                  </a:txBody>
                  <a:tcPr anchor="b" horzOverflow="overflow">
                    <a:lnL cap="flat">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a:cs typeface="Arial" charset="0"/>
                        </a:rPr>
                        <a:t> </a:t>
                      </a:r>
                      <a:endParaRPr kumimoji="0" lang="en-US" sz="18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a:cs typeface="Arial" charset="0"/>
                        </a:rPr>
                        <a:t> </a:t>
                      </a:r>
                      <a:endParaRPr kumimoji="0" lang="en-US" sz="1800" b="1"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&lt;10.7 (0.15 ppm)</a:t>
                      </a:r>
                      <a:endParaRPr kumimoji="0" lang="en-US" sz="1800" b="1" i="0" u="none" strike="noStrike" cap="none" normalizeH="0" baseline="0" smtClean="0">
                        <a:ln>
                          <a:noFill/>
                        </a:ln>
                        <a:solidFill>
                          <a:schemeClr val="tx1"/>
                        </a:solidFill>
                        <a:effectLst/>
                        <a:latin typeface="Arial" charset="0"/>
                      </a:endParaRPr>
                    </a:p>
                  </a:txBody>
                  <a:tcPr anchor="b" horzOverflow="overflow">
                    <a:lnL>
                      <a:noFill/>
                    </a:lnL>
                    <a:lnR cap="flat">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NH</a:t>
                      </a:r>
                      <a:r>
                        <a:rPr kumimoji="0" lang="en-US" sz="1800" b="0" i="0" u="none" strike="noStrike" cap="none" normalizeH="0" baseline="-30000" smtClean="0">
                          <a:ln>
                            <a:noFill/>
                          </a:ln>
                          <a:solidFill>
                            <a:srgbClr val="000000"/>
                          </a:solidFill>
                          <a:effectLst/>
                          <a:latin typeface="Calibri" pitchFamily="34" charset="0"/>
                          <a:cs typeface="Arial" charset="0"/>
                        </a:rPr>
                        <a:t>4</a:t>
                      </a:r>
                      <a:r>
                        <a:rPr kumimoji="0" lang="en-US" sz="1800" b="0" i="0" u="none" strike="noStrike" cap="none" normalizeH="0" baseline="30000" smtClean="0">
                          <a:ln>
                            <a:noFill/>
                          </a:ln>
                          <a:solidFill>
                            <a:srgbClr val="000000"/>
                          </a:solidFill>
                          <a:effectLst/>
                          <a:latin typeface="Calibri" pitchFamily="34" charset="0"/>
                          <a:cs typeface="Arial" charset="0"/>
                        </a:rPr>
                        <a:t>+</a:t>
                      </a:r>
                      <a:r>
                        <a:rPr kumimoji="0" lang="en-US" sz="1800" b="0" i="0" u="none" strike="noStrike" cap="none" normalizeH="0" baseline="0" smtClean="0">
                          <a:ln>
                            <a:noFill/>
                          </a:ln>
                          <a:solidFill>
                            <a:srgbClr val="000000"/>
                          </a:solidFill>
                          <a:effectLst/>
                          <a:latin typeface="Calibri" pitchFamily="34" charset="0"/>
                          <a:cs typeface="Arial" charset="0"/>
                        </a:rPr>
                        <a:t> (uM)</a:t>
                      </a:r>
                      <a:endParaRPr kumimoji="0" lang="en-US" sz="1800" b="1" i="0" u="none" strike="noStrike" cap="none" normalizeH="0" baseline="0" smtClean="0">
                        <a:ln>
                          <a:noFill/>
                        </a:ln>
                        <a:solidFill>
                          <a:schemeClr val="tx1"/>
                        </a:solidFill>
                        <a:effectLst/>
                        <a:latin typeface="Arial" charset="0"/>
                      </a:endParaRPr>
                    </a:p>
                  </a:txBody>
                  <a:tcPr anchor="b" horzOverflow="overflow">
                    <a:lnL cap="flat">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a:cs typeface="Arial" charset="0"/>
                        </a:rPr>
                        <a:t> </a:t>
                      </a:r>
                      <a:endParaRPr kumimoji="0" lang="en-US" sz="18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a:cs typeface="Arial" charset="0"/>
                        </a:rPr>
                        <a:t> </a:t>
                      </a:r>
                      <a:endParaRPr kumimoji="0" lang="en-US" sz="1800" b="1"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&lt;0.25 (0.003 ppm)</a:t>
                      </a:r>
                      <a:endParaRPr kumimoji="0" lang="en-US" sz="1800" b="1" i="0" u="none" strike="noStrike" cap="none" normalizeH="0" baseline="0" smtClean="0">
                        <a:ln>
                          <a:noFill/>
                        </a:ln>
                        <a:solidFill>
                          <a:schemeClr val="tx1"/>
                        </a:solidFill>
                        <a:effectLst/>
                        <a:latin typeface="Arial" charset="0"/>
                      </a:endParaRPr>
                    </a:p>
                  </a:txBody>
                  <a:tcPr anchor="b" horzOverflow="overflow">
                    <a:lnL>
                      <a:noFill/>
                    </a:lnL>
                    <a:lnR cap="flat">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NO</a:t>
                      </a:r>
                      <a:r>
                        <a:rPr kumimoji="0" lang="en-US" sz="1800" b="0" i="0" u="none" strike="noStrike" cap="none" normalizeH="0" baseline="-30000" smtClean="0">
                          <a:ln>
                            <a:noFill/>
                          </a:ln>
                          <a:solidFill>
                            <a:srgbClr val="000000"/>
                          </a:solidFill>
                          <a:effectLst/>
                          <a:latin typeface="Calibri" pitchFamily="34" charset="0"/>
                          <a:cs typeface="Arial" charset="0"/>
                        </a:rPr>
                        <a:t>x</a:t>
                      </a:r>
                      <a:r>
                        <a:rPr kumimoji="0" lang="en-US" sz="1800" b="0" i="0" u="none" strike="noStrike" cap="none" normalizeH="0" baseline="30000" smtClean="0">
                          <a:ln>
                            <a:noFill/>
                          </a:ln>
                          <a:solidFill>
                            <a:srgbClr val="000000"/>
                          </a:solidFill>
                          <a:effectLst/>
                          <a:latin typeface="Calibri" pitchFamily="34" charset="0"/>
                          <a:cs typeface="Arial" charset="0"/>
                        </a:rPr>
                        <a:t>-</a:t>
                      </a:r>
                      <a:r>
                        <a:rPr kumimoji="0" lang="en-US" sz="1800" b="0" i="0" u="none" strike="noStrike" cap="none" normalizeH="0" baseline="0" smtClean="0">
                          <a:ln>
                            <a:noFill/>
                          </a:ln>
                          <a:solidFill>
                            <a:srgbClr val="000000"/>
                          </a:solidFill>
                          <a:effectLst/>
                          <a:latin typeface="Calibri" pitchFamily="34" charset="0"/>
                          <a:cs typeface="Arial" charset="0"/>
                        </a:rPr>
                        <a:t> (uM)</a:t>
                      </a:r>
                      <a:endParaRPr kumimoji="0" lang="en-US" sz="1800" b="1" i="0" u="none" strike="noStrike" cap="none" normalizeH="0" baseline="0" smtClean="0">
                        <a:ln>
                          <a:noFill/>
                        </a:ln>
                        <a:solidFill>
                          <a:schemeClr val="tx1"/>
                        </a:solidFill>
                        <a:effectLst/>
                        <a:latin typeface="Arial" charset="0"/>
                      </a:endParaRPr>
                    </a:p>
                  </a:txBody>
                  <a:tcPr anchor="b" horzOverflow="overflow">
                    <a:lnL cap="flat">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a:cs typeface="Arial" charset="0"/>
                        </a:rPr>
                        <a:t> </a:t>
                      </a:r>
                      <a:endParaRPr kumimoji="0" lang="en-US" sz="18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a:cs typeface="Arial" charset="0"/>
                        </a:rPr>
                        <a:t> </a:t>
                      </a:r>
                      <a:endParaRPr kumimoji="0" lang="en-US" sz="1800" b="1"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&lt;0.36 (0.005 ppm)</a:t>
                      </a:r>
                      <a:endParaRPr kumimoji="0" lang="en-US" sz="1800" b="1" i="0" u="none" strike="noStrike" cap="none" normalizeH="0" baseline="0" smtClean="0">
                        <a:ln>
                          <a:noFill/>
                        </a:ln>
                        <a:solidFill>
                          <a:schemeClr val="tx1"/>
                        </a:solidFill>
                        <a:effectLst/>
                        <a:latin typeface="Arial" charset="0"/>
                      </a:endParaRPr>
                    </a:p>
                  </a:txBody>
                  <a:tcPr anchor="b" horzOverflow="overflow">
                    <a:lnL>
                      <a:noFill/>
                    </a:lnL>
                    <a:lnR cap="flat">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DIN (uM)</a:t>
                      </a:r>
                      <a:endParaRPr kumimoji="0" lang="en-US" sz="1800" b="1" i="0" u="none" strike="noStrike" cap="none" normalizeH="0" baseline="0" smtClean="0">
                        <a:ln>
                          <a:noFill/>
                        </a:ln>
                        <a:solidFill>
                          <a:schemeClr val="tx1"/>
                        </a:solidFill>
                        <a:effectLst/>
                        <a:latin typeface="Arial" charset="0"/>
                      </a:endParaRPr>
                    </a:p>
                  </a:txBody>
                  <a:tcPr anchor="b" horzOverflow="overflow">
                    <a:lnL cap="flat">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&lt;1.0 (0.014 ppm)</a:t>
                      </a:r>
                      <a:endParaRPr kumimoji="0" lang="en-US" sz="18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&lt;0.75 (0.01 ppm)</a:t>
                      </a:r>
                      <a:endParaRPr kumimoji="0" lang="en-US" sz="1800" b="1"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&lt;0.61 (0.008 ppm)</a:t>
                      </a:r>
                      <a:endParaRPr kumimoji="0" lang="en-US" sz="1800" b="1" i="0" u="none" strike="noStrike" cap="none" normalizeH="0" baseline="0" smtClean="0">
                        <a:ln>
                          <a:noFill/>
                        </a:ln>
                        <a:solidFill>
                          <a:schemeClr val="tx1"/>
                        </a:solidFill>
                        <a:effectLst/>
                        <a:latin typeface="Arial" charset="0"/>
                      </a:endParaRPr>
                    </a:p>
                  </a:txBody>
                  <a:tcPr anchor="b" horzOverflow="overflow">
                    <a:lnL>
                      <a:noFill/>
                    </a:lnL>
                    <a:lnR cap="flat">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TP (uM)</a:t>
                      </a:r>
                      <a:endParaRPr kumimoji="0" lang="en-US" sz="1800" b="1" i="0" u="none" strike="noStrike" cap="none" normalizeH="0" baseline="0" smtClean="0">
                        <a:ln>
                          <a:noFill/>
                        </a:ln>
                        <a:solidFill>
                          <a:schemeClr val="tx1"/>
                        </a:solidFill>
                        <a:effectLst/>
                        <a:latin typeface="Arial" charset="0"/>
                      </a:endParaRPr>
                    </a:p>
                  </a:txBody>
                  <a:tcPr anchor="b" horzOverflow="overflow">
                    <a:lnL cap="flat">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a:cs typeface="Arial" charset="0"/>
                        </a:rPr>
                        <a:t> </a:t>
                      </a:r>
                      <a:endParaRPr kumimoji="0" lang="en-US" sz="18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&lt;0.25 (0.008 ppm)</a:t>
                      </a:r>
                      <a:endParaRPr kumimoji="0" lang="en-US" sz="1800" b="1"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&lt;0.65 (0.02 ppm)</a:t>
                      </a:r>
                      <a:endParaRPr kumimoji="0" lang="en-US" sz="1800" b="1" i="0" u="none" strike="noStrike" cap="none" normalizeH="0" baseline="0" smtClean="0">
                        <a:ln>
                          <a:noFill/>
                        </a:ln>
                        <a:solidFill>
                          <a:schemeClr val="tx1"/>
                        </a:solidFill>
                        <a:effectLst/>
                        <a:latin typeface="Arial" charset="0"/>
                      </a:endParaRPr>
                    </a:p>
                  </a:txBody>
                  <a:tcPr anchor="b" horzOverflow="overflow">
                    <a:lnL>
                      <a:noFill/>
                    </a:lnL>
                    <a:lnR cap="flat">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SRP (uM)</a:t>
                      </a:r>
                      <a:endParaRPr kumimoji="0" lang="en-US" sz="1800" b="1" i="0" u="none" strike="noStrike" cap="none" normalizeH="0" baseline="0" smtClean="0">
                        <a:ln>
                          <a:noFill/>
                        </a:ln>
                        <a:solidFill>
                          <a:schemeClr val="tx1"/>
                        </a:solidFill>
                        <a:effectLst/>
                        <a:latin typeface="Arial" charset="0"/>
                      </a:endParaRPr>
                    </a:p>
                  </a:txBody>
                  <a:tcPr anchor="b" horzOverflow="overflow">
                    <a:lnL cap="flat">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&lt;0.1-0.2 (0.003-6 ppm)</a:t>
                      </a:r>
                      <a:endParaRPr kumimoji="0" lang="en-US" sz="18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a:cs typeface="Arial" charset="0"/>
                        </a:rPr>
                        <a:t> </a:t>
                      </a:r>
                      <a:endParaRPr kumimoji="0" lang="en-US" sz="1800" b="1"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a:cs typeface="Arial" charset="0"/>
                        </a:rPr>
                        <a:t> </a:t>
                      </a:r>
                      <a:endParaRPr kumimoji="0" lang="en-US" sz="1800" b="1" i="0" u="none" strike="noStrike" cap="none" normalizeH="0" baseline="0" smtClean="0">
                        <a:ln>
                          <a:noFill/>
                        </a:ln>
                        <a:solidFill>
                          <a:schemeClr val="tx1"/>
                        </a:solidFill>
                        <a:effectLst/>
                        <a:latin typeface="Arial" charset="0"/>
                      </a:endParaRPr>
                    </a:p>
                  </a:txBody>
                  <a:tcPr anchor="b" horzOverflow="overflow">
                    <a:lnL>
                      <a:noFill/>
                    </a:lnL>
                    <a:lnR cap="flat">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Turbidity (NTU)</a:t>
                      </a:r>
                      <a:endParaRPr kumimoji="0" lang="en-US" sz="1800" b="1" i="0" u="none" strike="noStrike" cap="none" normalizeH="0" baseline="0" smtClean="0">
                        <a:ln>
                          <a:noFill/>
                        </a:ln>
                        <a:solidFill>
                          <a:schemeClr val="tx1"/>
                        </a:solidFill>
                        <a:effectLst/>
                        <a:latin typeface="Arial" charset="0"/>
                      </a:endParaRPr>
                    </a:p>
                  </a:txBody>
                  <a:tcPr anchor="b" horzOverflow="overflow">
                    <a:lnL cap="flat">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a:cs typeface="Arial" charset="0"/>
                        </a:rPr>
                        <a:t> </a:t>
                      </a:r>
                      <a:endParaRPr kumimoji="0" lang="en-US" sz="18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a:cs typeface="Arial" charset="0"/>
                        </a:rPr>
                        <a:t> </a:t>
                      </a:r>
                      <a:endParaRPr kumimoji="0" lang="en-US" sz="1800" b="1"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&lt;0.50</a:t>
                      </a:r>
                      <a:endParaRPr kumimoji="0" lang="en-US" sz="1800" b="1" i="0" u="none" strike="noStrike" cap="none" normalizeH="0" baseline="0" smtClean="0">
                        <a:ln>
                          <a:noFill/>
                        </a:ln>
                        <a:solidFill>
                          <a:schemeClr val="tx1"/>
                        </a:solidFill>
                        <a:effectLst/>
                        <a:latin typeface="Arial" charset="0"/>
                      </a:endParaRPr>
                    </a:p>
                  </a:txBody>
                  <a:tcPr anchor="b" horzOverflow="overflow">
                    <a:lnL>
                      <a:noFill/>
                    </a:lnL>
                    <a:lnR cap="flat">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K</a:t>
                      </a:r>
                      <a:r>
                        <a:rPr kumimoji="0" lang="en-US" sz="1800" b="0" i="0" u="none" strike="noStrike" cap="none" normalizeH="0" baseline="-30000" smtClean="0">
                          <a:ln>
                            <a:noFill/>
                          </a:ln>
                          <a:solidFill>
                            <a:srgbClr val="000000"/>
                          </a:solidFill>
                          <a:effectLst/>
                          <a:latin typeface="Calibri" pitchFamily="34" charset="0"/>
                          <a:cs typeface="Arial" charset="0"/>
                        </a:rPr>
                        <a:t>d</a:t>
                      </a:r>
                      <a:r>
                        <a:rPr kumimoji="0" lang="en-US" sz="1800" b="0" i="0" u="none" strike="noStrike" cap="none" normalizeH="0" baseline="0" smtClean="0">
                          <a:ln>
                            <a:noFill/>
                          </a:ln>
                          <a:solidFill>
                            <a:srgbClr val="000000"/>
                          </a:solidFill>
                          <a:effectLst/>
                          <a:latin typeface="Calibri" pitchFamily="34" charset="0"/>
                          <a:cs typeface="Arial" charset="0"/>
                        </a:rPr>
                        <a:t> (m</a:t>
                      </a:r>
                      <a:r>
                        <a:rPr kumimoji="0" lang="en-US" sz="1800" b="0" i="0" u="none" strike="noStrike" cap="none" normalizeH="0" baseline="30000" smtClean="0">
                          <a:ln>
                            <a:noFill/>
                          </a:ln>
                          <a:solidFill>
                            <a:srgbClr val="000000"/>
                          </a:solidFill>
                          <a:effectLst/>
                          <a:latin typeface="Calibri" pitchFamily="34" charset="0"/>
                          <a:cs typeface="Arial" charset="0"/>
                        </a:rPr>
                        <a:t>-1</a:t>
                      </a:r>
                      <a:r>
                        <a:rPr kumimoji="0" lang="en-US" sz="1800" b="0" i="0" u="none" strike="noStrike" cap="none" normalizeH="0" baseline="0" smtClean="0">
                          <a:ln>
                            <a:noFill/>
                          </a:ln>
                          <a:solidFill>
                            <a:srgbClr val="000000"/>
                          </a:solidFill>
                          <a:effectLst/>
                          <a:latin typeface="Calibri" pitchFamily="34" charset="0"/>
                          <a:cs typeface="Arial" charset="0"/>
                        </a:rPr>
                        <a:t>)</a:t>
                      </a:r>
                      <a:endParaRPr kumimoji="0" lang="en-US" sz="1800" b="1" i="0" u="none" strike="noStrike" cap="none" normalizeH="0" baseline="0" smtClean="0">
                        <a:ln>
                          <a:noFill/>
                        </a:ln>
                        <a:solidFill>
                          <a:schemeClr val="tx1"/>
                        </a:solidFill>
                        <a:effectLst/>
                        <a:latin typeface="Arial" charset="0"/>
                      </a:endParaRPr>
                    </a:p>
                  </a:txBody>
                  <a:tcPr anchor="b" horzOverflow="overflow">
                    <a:lnL cap="flat">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a:cs typeface="Arial" charset="0"/>
                        </a:rPr>
                        <a:t> </a:t>
                      </a:r>
                      <a:endParaRPr kumimoji="0" lang="en-US" sz="18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&lt;0.20</a:t>
                      </a:r>
                      <a:endParaRPr kumimoji="0" lang="en-US" sz="1800" b="1"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a:cs typeface="Arial" charset="0"/>
                        </a:rPr>
                        <a:t> </a:t>
                      </a:r>
                      <a:endParaRPr kumimoji="0" lang="en-US" sz="1800" b="1" i="0" u="none" strike="noStrike" cap="none" normalizeH="0" baseline="0" smtClean="0">
                        <a:ln>
                          <a:noFill/>
                        </a:ln>
                        <a:solidFill>
                          <a:schemeClr val="tx1"/>
                        </a:solidFill>
                        <a:effectLst/>
                        <a:latin typeface="Arial" charset="0"/>
                      </a:endParaRPr>
                    </a:p>
                  </a:txBody>
                  <a:tcPr anchor="b" horzOverflow="overflow">
                    <a:lnL>
                      <a:noFill/>
                    </a:lnL>
                    <a:lnR cap="flat">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Figure showing dissolved inorganic nitrogen concentrations from surface and bottom samples for the back, bay and ocean regions of the Florida Keys.  "/>
          <p:cNvPicPr>
            <a:picLocks noChangeAspect="1"/>
          </p:cNvPicPr>
          <p:nvPr/>
        </p:nvPicPr>
        <p:blipFill>
          <a:blip r:embed="rId2"/>
          <a:stretch>
            <a:fillRect/>
          </a:stretch>
        </p:blipFill>
        <p:spPr>
          <a:xfrm>
            <a:off x="975360" y="1328928"/>
            <a:ext cx="7193280" cy="4200144"/>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5" name="Picture 4" descr="Figure showing surface and bottom nitrate and ammonium concentrations for the back, bay and ocean regions of the Florida Keys."/>
          <p:cNvPicPr>
            <a:picLocks noChangeAspect="1" noChangeArrowheads="1"/>
          </p:cNvPicPr>
          <p:nvPr/>
        </p:nvPicPr>
        <p:blipFill>
          <a:blip r:embed="rId2"/>
          <a:srcRect/>
          <a:stretch>
            <a:fillRect/>
          </a:stretch>
        </p:blipFill>
        <p:spPr bwMode="auto">
          <a:xfrm>
            <a:off x="1385888" y="1362075"/>
            <a:ext cx="6372225" cy="413385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noChangeArrowheads="1"/>
          </p:cNvSpPr>
          <p:nvPr>
            <p:ph type="title"/>
          </p:nvPr>
        </p:nvSpPr>
        <p:spPr/>
        <p:txBody>
          <a:bodyPr/>
          <a:lstStyle/>
          <a:p>
            <a:pPr eaLnBrk="1" hangingPunct="1"/>
            <a:r>
              <a:rPr lang="en-US" smtClean="0"/>
              <a:t>Background</a:t>
            </a:r>
          </a:p>
        </p:txBody>
      </p:sp>
      <p:sp>
        <p:nvSpPr>
          <p:cNvPr id="18434" name="Rectangle 3"/>
          <p:cNvSpPr>
            <a:spLocks noGrp="1" noChangeArrowheads="1"/>
          </p:cNvSpPr>
          <p:nvPr>
            <p:ph type="body" idx="1"/>
          </p:nvPr>
        </p:nvSpPr>
        <p:spPr/>
        <p:txBody>
          <a:bodyPr/>
          <a:lstStyle/>
          <a:p>
            <a:pPr eaLnBrk="1" hangingPunct="1"/>
            <a:r>
              <a:rPr lang="en-US" smtClean="0"/>
              <a:t>Location (map)</a:t>
            </a:r>
          </a:p>
          <a:p>
            <a:pPr eaLnBrk="1" hangingPunct="1"/>
            <a:r>
              <a:rPr lang="en-US" smtClean="0"/>
              <a:t>Drainage Basin Size/ Open Water Size</a:t>
            </a:r>
          </a:p>
          <a:p>
            <a:pPr eaLnBrk="1" hangingPunct="1"/>
            <a:r>
              <a:rPr lang="en-US" smtClean="0">
                <a:solidFill>
                  <a:srgbClr val="FF0000"/>
                </a:solidFill>
              </a:rPr>
              <a:t>Quantity and Nature of Freshwater Inputs</a:t>
            </a:r>
          </a:p>
          <a:p>
            <a:pPr eaLnBrk="1" hangingPunct="1"/>
            <a:r>
              <a:rPr lang="en-US" smtClean="0"/>
              <a:t>Typical Salinity, Temperature, pH, and Dissolved Oxygen Regime</a:t>
            </a:r>
          </a:p>
          <a:p>
            <a:pPr eaLnBrk="1" hangingPunct="1"/>
            <a:r>
              <a:rPr lang="en-US" smtClean="0"/>
              <a:t>Other Critical Information for This Discussion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Figure showing surface and bottom total nitrogen concentrations in the back, bay and ocean regions of the Florida Keys with the criteria for Hawaii identified."/>
          <p:cNvPicPr>
            <a:picLocks noChangeAspect="1"/>
          </p:cNvPicPr>
          <p:nvPr/>
        </p:nvPicPr>
        <p:blipFill>
          <a:blip r:embed="rId2"/>
          <a:stretch>
            <a:fillRect/>
          </a:stretch>
        </p:blipFill>
        <p:spPr>
          <a:xfrm>
            <a:off x="1030224" y="1353312"/>
            <a:ext cx="7083552" cy="4151376"/>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Table showing surface and bottom total phosphorus and soluble reactive phosphorus concentration for the back, bay and ocean regions of the Florida Keys."/>
          <p:cNvPicPr>
            <a:picLocks noChangeAspect="1"/>
          </p:cNvPicPr>
          <p:nvPr/>
        </p:nvPicPr>
        <p:blipFill>
          <a:blip r:embed="rId2"/>
          <a:stretch>
            <a:fillRect/>
          </a:stretch>
        </p:blipFill>
        <p:spPr>
          <a:xfrm>
            <a:off x="801624" y="1002792"/>
            <a:ext cx="7540752" cy="4852416"/>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Figure showing chlorophyl a and Kd for the back, bay, and ocean regions of the Florida Keys."/>
          <p:cNvPicPr>
            <a:picLocks noChangeAspect="1"/>
          </p:cNvPicPr>
          <p:nvPr/>
        </p:nvPicPr>
        <p:blipFill>
          <a:blip r:embed="rId2"/>
          <a:stretch>
            <a:fillRect/>
          </a:stretch>
        </p:blipFill>
        <p:spPr>
          <a:xfrm>
            <a:off x="847344" y="1353312"/>
            <a:ext cx="7449312" cy="4151376"/>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Figure showing surface and bottom SiO2 and turbidity for the back, bay, and ocean regions of the Florida Keys."/>
          <p:cNvPicPr>
            <a:picLocks noChangeAspect="1"/>
          </p:cNvPicPr>
          <p:nvPr/>
        </p:nvPicPr>
        <p:blipFill>
          <a:blip r:embed="rId2"/>
          <a:stretch>
            <a:fillRect/>
          </a:stretch>
        </p:blipFill>
        <p:spPr>
          <a:xfrm>
            <a:off x="966216" y="1353312"/>
            <a:ext cx="7211568" cy="4151376"/>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1325" name="Group 669"/>
          <p:cNvGraphicFramePr>
            <a:graphicFrameLocks noGrp="1"/>
          </p:cNvGraphicFramePr>
          <p:nvPr/>
        </p:nvGraphicFramePr>
        <p:xfrm>
          <a:off x="711200" y="1014413"/>
          <a:ext cx="7723188" cy="4830132"/>
        </p:xfrm>
        <a:graphic>
          <a:graphicData uri="http://schemas.openxmlformats.org/drawingml/2006/table">
            <a:tbl>
              <a:tblPr/>
              <a:tblGrid>
                <a:gridCol w="1617663"/>
                <a:gridCol w="2320925"/>
                <a:gridCol w="1892300"/>
                <a:gridCol w="1892300"/>
              </a:tblGrid>
              <a:tr h="590550">
                <a:tc gridSpan="4">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3600" b="1" i="0" u="none" strike="noStrike" cap="none" normalizeH="0" baseline="0" smtClean="0">
                          <a:ln>
                            <a:noFill/>
                          </a:ln>
                          <a:solidFill>
                            <a:srgbClr val="000000"/>
                          </a:solidFill>
                          <a:effectLst/>
                          <a:latin typeface="Calibri" pitchFamily="34" charset="0"/>
                          <a:cs typeface="Arial" charset="0"/>
                        </a:rPr>
                        <a:t>Nutrient Criteria Comparison</a:t>
                      </a:r>
                      <a:endParaRPr kumimoji="0" lang="en-US" sz="1800" b="1" i="0" u="none" strike="noStrike" cap="none" normalizeH="0" baseline="0" smtClean="0">
                        <a:ln>
                          <a:noFill/>
                        </a:ln>
                        <a:solidFill>
                          <a:schemeClr val="tx1"/>
                        </a:solidFill>
                        <a:effectLst/>
                        <a:latin typeface="Arial" charset="0"/>
                      </a:endParaRPr>
                    </a:p>
                  </a:txBody>
                  <a:tcPr anchor="b" horzOverflow="overflow">
                    <a:lnL cap="flat">
                      <a:noFill/>
                    </a:lnL>
                    <a:lnR cap="flat">
                      <a:noFill/>
                    </a:lnR>
                    <a:lnT cap="flat">
                      <a:noFill/>
                    </a:lnT>
                    <a:lnB>
                      <a:noFill/>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r>
              <a:tr h="3619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cap="flat">
                      <a:noFill/>
                    </a:lnR>
                    <a:lnT>
                      <a:noFill/>
                    </a:lnT>
                    <a:lnB>
                      <a:noFill/>
                    </a:lnB>
                    <a:lnTlToBr>
                      <a:noFill/>
                    </a:lnTlToBr>
                    <a:lnBlToTr>
                      <a:noFill/>
                    </a:lnBlToTr>
                    <a:noFill/>
                  </a:tcPr>
                </a:tc>
              </a:tr>
              <a:tr h="37147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Parameter</a:t>
                      </a:r>
                      <a:endParaRPr kumimoji="0" lang="en-US" sz="1800" b="1" i="0" u="none" strike="noStrike" cap="none" normalizeH="0" baseline="0" smtClean="0">
                        <a:ln>
                          <a:noFill/>
                        </a:ln>
                        <a:solidFill>
                          <a:schemeClr val="tx1"/>
                        </a:solidFill>
                        <a:effectLst/>
                        <a:latin typeface="Arial" charset="0"/>
                      </a:endParaRPr>
                    </a:p>
                  </a:txBody>
                  <a:tcPr anchor="b" horzOverflow="overflow">
                    <a:lnL cap="flat">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Bell 1987</a:t>
                      </a:r>
                      <a:endParaRPr kumimoji="0" lang="en-US" sz="18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EPA Target</a:t>
                      </a:r>
                      <a:endParaRPr kumimoji="0" lang="en-US" sz="1800" b="1" i="0" u="none" strike="noStrike" cap="none" normalizeH="0" baseline="0" smtClean="0">
                        <a:ln>
                          <a:noFill/>
                        </a:ln>
                        <a:solidFill>
                          <a:schemeClr val="tx1"/>
                        </a:solidFill>
                        <a:effectLst/>
                        <a:latin typeface="Arial" charset="0"/>
                      </a:endParaRPr>
                    </a:p>
                  </a:txBody>
                  <a:tcPr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Hawaii</a:t>
                      </a:r>
                      <a:endParaRPr kumimoji="0" lang="en-US" sz="1800" b="1" i="0" u="none" strike="noStrike" cap="none" normalizeH="0" baseline="0" smtClean="0">
                        <a:ln>
                          <a:noFill/>
                        </a:ln>
                        <a:solidFill>
                          <a:schemeClr val="tx1"/>
                        </a:solidFill>
                        <a:effectLst/>
                        <a:latin typeface="Arial" charset="0"/>
                      </a:endParaRPr>
                    </a:p>
                  </a:txBody>
                  <a:tcPr anchor="b" horzOverflow="overflow">
                    <a:lnL>
                      <a:noFill/>
                    </a:lnL>
                    <a:lnR cap="flat">
                      <a:noFill/>
                    </a:lnR>
                    <a:lnT>
                      <a:noFill/>
                    </a:lnT>
                    <a:lnB w="12700" cap="flat" cmpd="sng" algn="ctr">
                      <a:solidFill>
                        <a:srgbClr val="000000"/>
                      </a:solidFill>
                      <a:prstDash val="solid"/>
                      <a:round/>
                      <a:headEnd type="none" w="med" len="med"/>
                      <a:tailEnd type="none" w="med" len="med"/>
                    </a:lnB>
                    <a:lnTlToBr>
                      <a:noFill/>
                    </a:lnTlToBr>
                    <a:lnBlToTr>
                      <a:noFill/>
                    </a:lnBlToTr>
                    <a:noFill/>
                  </a:tcPr>
                </a:tc>
              </a:tr>
              <a:tr h="3667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CHLA (ug m</a:t>
                      </a:r>
                      <a:r>
                        <a:rPr kumimoji="0" lang="en-US" sz="1800" b="0" i="0" u="none" strike="noStrike" cap="none" normalizeH="0" baseline="30000" smtClean="0">
                          <a:ln>
                            <a:noFill/>
                          </a:ln>
                          <a:solidFill>
                            <a:srgbClr val="000000"/>
                          </a:solidFill>
                          <a:effectLst/>
                          <a:latin typeface="Calibri" pitchFamily="34" charset="0"/>
                          <a:cs typeface="Arial" charset="0"/>
                        </a:rPr>
                        <a:t>-1</a:t>
                      </a:r>
                      <a:r>
                        <a:rPr kumimoji="0" lang="en-US" sz="1800" b="0" i="0" u="none" strike="noStrike" cap="none" normalizeH="0" baseline="0" smtClean="0">
                          <a:ln>
                            <a:noFill/>
                          </a:ln>
                          <a:solidFill>
                            <a:srgbClr val="000000"/>
                          </a:solidFill>
                          <a:effectLst/>
                          <a:latin typeface="Calibri" pitchFamily="34" charset="0"/>
                          <a:cs typeface="Arial" charset="0"/>
                        </a:rPr>
                        <a:t>)</a:t>
                      </a:r>
                      <a:endParaRPr kumimoji="0" lang="en-US" sz="1800" b="1" i="0" u="none" strike="noStrike" cap="none" normalizeH="0" baseline="0" smtClean="0">
                        <a:ln>
                          <a:noFill/>
                        </a:ln>
                        <a:solidFill>
                          <a:schemeClr val="tx1"/>
                        </a:solidFill>
                        <a:effectLst/>
                        <a:latin typeface="Arial" charset="0"/>
                      </a:endParaRPr>
                    </a:p>
                  </a:txBody>
                  <a:tcPr anchor="b" horzOverflow="overflow">
                    <a:lnL cap="flat">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&lt;0.5</a:t>
                      </a:r>
                      <a:endParaRPr kumimoji="0" lang="en-US" sz="18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&lt;0.35</a:t>
                      </a:r>
                      <a:endParaRPr kumimoji="0" lang="en-US" sz="1800" b="1"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&lt;0.30</a:t>
                      </a:r>
                      <a:endParaRPr kumimoji="0" lang="en-US" sz="1800" b="1" i="0" u="none" strike="noStrike" cap="none" normalizeH="0" baseline="0" smtClean="0">
                        <a:ln>
                          <a:noFill/>
                        </a:ln>
                        <a:solidFill>
                          <a:schemeClr val="tx1"/>
                        </a:solidFill>
                        <a:effectLst/>
                        <a:latin typeface="Arial" charset="0"/>
                      </a:endParaRPr>
                    </a:p>
                  </a:txBody>
                  <a:tcPr anchor="b" horzOverflow="overflow">
                    <a:lnL>
                      <a:noFill/>
                    </a:lnL>
                    <a:lnR cap="flat">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TN (uM)</a:t>
                      </a:r>
                      <a:endParaRPr kumimoji="0" lang="en-US" sz="1800" b="1" i="0" u="none" strike="noStrike" cap="none" normalizeH="0" baseline="0" smtClean="0">
                        <a:ln>
                          <a:noFill/>
                        </a:ln>
                        <a:solidFill>
                          <a:schemeClr val="tx1"/>
                        </a:solidFill>
                        <a:effectLst/>
                        <a:latin typeface="Arial" charset="0"/>
                      </a:endParaRPr>
                    </a:p>
                  </a:txBody>
                  <a:tcPr anchor="b" horzOverflow="overflow">
                    <a:lnL cap="flat">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a:cs typeface="Arial" charset="0"/>
                        </a:rPr>
                        <a:t> </a:t>
                      </a:r>
                      <a:endParaRPr kumimoji="0" lang="en-US" sz="18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a:cs typeface="Arial" charset="0"/>
                        </a:rPr>
                        <a:t> </a:t>
                      </a:r>
                      <a:endParaRPr kumimoji="0" lang="en-US" sz="1800" b="1"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&lt;10.7 (0.15 ppm)</a:t>
                      </a:r>
                      <a:endParaRPr kumimoji="0" lang="en-US" sz="1800" b="1" i="0" u="none" strike="noStrike" cap="none" normalizeH="0" baseline="0" smtClean="0">
                        <a:ln>
                          <a:noFill/>
                        </a:ln>
                        <a:solidFill>
                          <a:schemeClr val="tx1"/>
                        </a:solidFill>
                        <a:effectLst/>
                        <a:latin typeface="Arial" charset="0"/>
                      </a:endParaRPr>
                    </a:p>
                  </a:txBody>
                  <a:tcPr anchor="b" horzOverflow="overflow">
                    <a:lnL>
                      <a:noFill/>
                    </a:lnL>
                    <a:lnR cap="flat">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NH</a:t>
                      </a:r>
                      <a:r>
                        <a:rPr kumimoji="0" lang="en-US" sz="1800" b="0" i="0" u="none" strike="noStrike" cap="none" normalizeH="0" baseline="-30000" smtClean="0">
                          <a:ln>
                            <a:noFill/>
                          </a:ln>
                          <a:solidFill>
                            <a:srgbClr val="000000"/>
                          </a:solidFill>
                          <a:effectLst/>
                          <a:latin typeface="Calibri" pitchFamily="34" charset="0"/>
                          <a:cs typeface="Arial" charset="0"/>
                        </a:rPr>
                        <a:t>4</a:t>
                      </a:r>
                      <a:r>
                        <a:rPr kumimoji="0" lang="en-US" sz="1800" b="0" i="0" u="none" strike="noStrike" cap="none" normalizeH="0" baseline="30000" smtClean="0">
                          <a:ln>
                            <a:noFill/>
                          </a:ln>
                          <a:solidFill>
                            <a:srgbClr val="000000"/>
                          </a:solidFill>
                          <a:effectLst/>
                          <a:latin typeface="Calibri" pitchFamily="34" charset="0"/>
                          <a:cs typeface="Arial" charset="0"/>
                        </a:rPr>
                        <a:t>+</a:t>
                      </a:r>
                      <a:r>
                        <a:rPr kumimoji="0" lang="en-US" sz="1800" b="0" i="0" u="none" strike="noStrike" cap="none" normalizeH="0" baseline="0" smtClean="0">
                          <a:ln>
                            <a:noFill/>
                          </a:ln>
                          <a:solidFill>
                            <a:srgbClr val="000000"/>
                          </a:solidFill>
                          <a:effectLst/>
                          <a:latin typeface="Calibri" pitchFamily="34" charset="0"/>
                          <a:cs typeface="Arial" charset="0"/>
                        </a:rPr>
                        <a:t> (uM)</a:t>
                      </a:r>
                      <a:endParaRPr kumimoji="0" lang="en-US" sz="1800" b="1" i="0" u="none" strike="noStrike" cap="none" normalizeH="0" baseline="0" smtClean="0">
                        <a:ln>
                          <a:noFill/>
                        </a:ln>
                        <a:solidFill>
                          <a:schemeClr val="tx1"/>
                        </a:solidFill>
                        <a:effectLst/>
                        <a:latin typeface="Arial" charset="0"/>
                      </a:endParaRPr>
                    </a:p>
                  </a:txBody>
                  <a:tcPr anchor="b" horzOverflow="overflow">
                    <a:lnL cap="flat">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a:cs typeface="Arial" charset="0"/>
                        </a:rPr>
                        <a:t> </a:t>
                      </a:r>
                      <a:endParaRPr kumimoji="0" lang="en-US" sz="18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a:cs typeface="Arial" charset="0"/>
                        </a:rPr>
                        <a:t> </a:t>
                      </a:r>
                      <a:endParaRPr kumimoji="0" lang="en-US" sz="1800" b="1"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&lt;0.25 (0.003 ppm)</a:t>
                      </a:r>
                      <a:endParaRPr kumimoji="0" lang="en-US" sz="1800" b="1" i="0" u="none" strike="noStrike" cap="none" normalizeH="0" baseline="0" smtClean="0">
                        <a:ln>
                          <a:noFill/>
                        </a:ln>
                        <a:solidFill>
                          <a:schemeClr val="tx1"/>
                        </a:solidFill>
                        <a:effectLst/>
                        <a:latin typeface="Arial" charset="0"/>
                      </a:endParaRPr>
                    </a:p>
                  </a:txBody>
                  <a:tcPr anchor="b" horzOverflow="overflow">
                    <a:lnL>
                      <a:noFill/>
                    </a:lnL>
                    <a:lnR cap="flat">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NO</a:t>
                      </a:r>
                      <a:r>
                        <a:rPr kumimoji="0" lang="en-US" sz="1800" b="0" i="0" u="none" strike="noStrike" cap="none" normalizeH="0" baseline="-30000" smtClean="0">
                          <a:ln>
                            <a:noFill/>
                          </a:ln>
                          <a:solidFill>
                            <a:srgbClr val="000000"/>
                          </a:solidFill>
                          <a:effectLst/>
                          <a:latin typeface="Calibri" pitchFamily="34" charset="0"/>
                          <a:cs typeface="Arial" charset="0"/>
                        </a:rPr>
                        <a:t>x</a:t>
                      </a:r>
                      <a:r>
                        <a:rPr kumimoji="0" lang="en-US" sz="1800" b="0" i="0" u="none" strike="noStrike" cap="none" normalizeH="0" baseline="30000" smtClean="0">
                          <a:ln>
                            <a:noFill/>
                          </a:ln>
                          <a:solidFill>
                            <a:srgbClr val="000000"/>
                          </a:solidFill>
                          <a:effectLst/>
                          <a:latin typeface="Calibri" pitchFamily="34" charset="0"/>
                          <a:cs typeface="Arial" charset="0"/>
                        </a:rPr>
                        <a:t>-</a:t>
                      </a:r>
                      <a:r>
                        <a:rPr kumimoji="0" lang="en-US" sz="1800" b="0" i="0" u="none" strike="noStrike" cap="none" normalizeH="0" baseline="0" smtClean="0">
                          <a:ln>
                            <a:noFill/>
                          </a:ln>
                          <a:solidFill>
                            <a:srgbClr val="000000"/>
                          </a:solidFill>
                          <a:effectLst/>
                          <a:latin typeface="Calibri" pitchFamily="34" charset="0"/>
                          <a:cs typeface="Arial" charset="0"/>
                        </a:rPr>
                        <a:t> (uM)</a:t>
                      </a:r>
                      <a:endParaRPr kumimoji="0" lang="en-US" sz="1800" b="1" i="0" u="none" strike="noStrike" cap="none" normalizeH="0" baseline="0" smtClean="0">
                        <a:ln>
                          <a:noFill/>
                        </a:ln>
                        <a:solidFill>
                          <a:schemeClr val="tx1"/>
                        </a:solidFill>
                        <a:effectLst/>
                        <a:latin typeface="Arial" charset="0"/>
                      </a:endParaRPr>
                    </a:p>
                  </a:txBody>
                  <a:tcPr anchor="b" horzOverflow="overflow">
                    <a:lnL cap="flat">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a:cs typeface="Arial" charset="0"/>
                        </a:rPr>
                        <a:t> </a:t>
                      </a:r>
                      <a:endParaRPr kumimoji="0" lang="en-US" sz="18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a:cs typeface="Arial" charset="0"/>
                        </a:rPr>
                        <a:t> </a:t>
                      </a:r>
                      <a:endParaRPr kumimoji="0" lang="en-US" sz="1800" b="1"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&lt;0.36 (0.005 ppm)</a:t>
                      </a:r>
                      <a:endParaRPr kumimoji="0" lang="en-US" sz="1800" b="1" i="0" u="none" strike="noStrike" cap="none" normalizeH="0" baseline="0" smtClean="0">
                        <a:ln>
                          <a:noFill/>
                        </a:ln>
                        <a:solidFill>
                          <a:schemeClr val="tx1"/>
                        </a:solidFill>
                        <a:effectLst/>
                        <a:latin typeface="Arial" charset="0"/>
                      </a:endParaRPr>
                    </a:p>
                  </a:txBody>
                  <a:tcPr anchor="b" horzOverflow="overflow">
                    <a:lnL>
                      <a:noFill/>
                    </a:lnL>
                    <a:lnR cap="flat">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DIN (uM)</a:t>
                      </a:r>
                      <a:endParaRPr kumimoji="0" lang="en-US" sz="1800" b="1" i="0" u="none" strike="noStrike" cap="none" normalizeH="0" baseline="0" smtClean="0">
                        <a:ln>
                          <a:noFill/>
                        </a:ln>
                        <a:solidFill>
                          <a:schemeClr val="tx1"/>
                        </a:solidFill>
                        <a:effectLst/>
                        <a:latin typeface="Arial" charset="0"/>
                      </a:endParaRPr>
                    </a:p>
                  </a:txBody>
                  <a:tcPr anchor="b" horzOverflow="overflow">
                    <a:lnL cap="flat">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&lt;1.0 (0.014 ppm)</a:t>
                      </a:r>
                      <a:endParaRPr kumimoji="0" lang="en-US" sz="18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&lt;0.75 (0.01 ppm)</a:t>
                      </a:r>
                      <a:endParaRPr kumimoji="0" lang="en-US" sz="1800" b="1"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&lt;0.61 (0.008 ppm)</a:t>
                      </a:r>
                      <a:endParaRPr kumimoji="0" lang="en-US" sz="1800" b="1" i="0" u="none" strike="noStrike" cap="none" normalizeH="0" baseline="0" smtClean="0">
                        <a:ln>
                          <a:noFill/>
                        </a:ln>
                        <a:solidFill>
                          <a:schemeClr val="tx1"/>
                        </a:solidFill>
                        <a:effectLst/>
                        <a:latin typeface="Arial" charset="0"/>
                      </a:endParaRPr>
                    </a:p>
                  </a:txBody>
                  <a:tcPr anchor="b" horzOverflow="overflow">
                    <a:lnL>
                      <a:noFill/>
                    </a:lnL>
                    <a:lnR cap="flat">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TP (uM)</a:t>
                      </a:r>
                      <a:endParaRPr kumimoji="0" lang="en-US" sz="1800" b="1" i="0" u="none" strike="noStrike" cap="none" normalizeH="0" baseline="0" smtClean="0">
                        <a:ln>
                          <a:noFill/>
                        </a:ln>
                        <a:solidFill>
                          <a:schemeClr val="tx1"/>
                        </a:solidFill>
                        <a:effectLst/>
                        <a:latin typeface="Arial" charset="0"/>
                      </a:endParaRPr>
                    </a:p>
                  </a:txBody>
                  <a:tcPr anchor="b" horzOverflow="overflow">
                    <a:lnL cap="flat">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a:cs typeface="Arial" charset="0"/>
                        </a:rPr>
                        <a:t> </a:t>
                      </a:r>
                      <a:endParaRPr kumimoji="0" lang="en-US" sz="18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&lt;0.25 (0.008 ppm)</a:t>
                      </a:r>
                      <a:endParaRPr kumimoji="0" lang="en-US" sz="1800" b="1"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&lt;0.65 (0.02 ppm)</a:t>
                      </a:r>
                      <a:endParaRPr kumimoji="0" lang="en-US" sz="1800" b="1" i="0" u="none" strike="noStrike" cap="none" normalizeH="0" baseline="0" smtClean="0">
                        <a:ln>
                          <a:noFill/>
                        </a:ln>
                        <a:solidFill>
                          <a:schemeClr val="tx1"/>
                        </a:solidFill>
                        <a:effectLst/>
                        <a:latin typeface="Arial" charset="0"/>
                      </a:endParaRPr>
                    </a:p>
                  </a:txBody>
                  <a:tcPr anchor="b" horzOverflow="overflow">
                    <a:lnL>
                      <a:noFill/>
                    </a:lnL>
                    <a:lnR cap="flat">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SRP (uM)</a:t>
                      </a:r>
                      <a:endParaRPr kumimoji="0" lang="en-US" sz="1800" b="1" i="0" u="none" strike="noStrike" cap="none" normalizeH="0" baseline="0" smtClean="0">
                        <a:ln>
                          <a:noFill/>
                        </a:ln>
                        <a:solidFill>
                          <a:schemeClr val="tx1"/>
                        </a:solidFill>
                        <a:effectLst/>
                        <a:latin typeface="Arial" charset="0"/>
                      </a:endParaRPr>
                    </a:p>
                  </a:txBody>
                  <a:tcPr anchor="b" horzOverflow="overflow">
                    <a:lnL cap="flat">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&lt;0.1-0.2 (0.003-6 ppm)</a:t>
                      </a:r>
                      <a:endParaRPr kumimoji="0" lang="en-US" sz="18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a:cs typeface="Arial" charset="0"/>
                        </a:rPr>
                        <a:t> </a:t>
                      </a:r>
                      <a:endParaRPr kumimoji="0" lang="en-US" sz="1800" b="1"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a:cs typeface="Arial" charset="0"/>
                        </a:rPr>
                        <a:t> </a:t>
                      </a:r>
                      <a:endParaRPr kumimoji="0" lang="en-US" sz="1800" b="1" i="0" u="none" strike="noStrike" cap="none" normalizeH="0" baseline="0" smtClean="0">
                        <a:ln>
                          <a:noFill/>
                        </a:ln>
                        <a:solidFill>
                          <a:schemeClr val="tx1"/>
                        </a:solidFill>
                        <a:effectLst/>
                        <a:latin typeface="Arial" charset="0"/>
                      </a:endParaRPr>
                    </a:p>
                  </a:txBody>
                  <a:tcPr anchor="b" horzOverflow="overflow">
                    <a:lnL>
                      <a:noFill/>
                    </a:lnL>
                    <a:lnR cap="flat">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Turbidity (NTU)</a:t>
                      </a:r>
                      <a:endParaRPr kumimoji="0" lang="en-US" sz="1800" b="1" i="0" u="none" strike="noStrike" cap="none" normalizeH="0" baseline="0" smtClean="0">
                        <a:ln>
                          <a:noFill/>
                        </a:ln>
                        <a:solidFill>
                          <a:schemeClr val="tx1"/>
                        </a:solidFill>
                        <a:effectLst/>
                        <a:latin typeface="Arial" charset="0"/>
                      </a:endParaRPr>
                    </a:p>
                  </a:txBody>
                  <a:tcPr anchor="b" horzOverflow="overflow">
                    <a:lnL cap="flat">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a:cs typeface="Arial" charset="0"/>
                        </a:rPr>
                        <a:t> </a:t>
                      </a:r>
                      <a:endParaRPr kumimoji="0" lang="en-US" sz="18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a:cs typeface="Arial" charset="0"/>
                        </a:rPr>
                        <a:t> </a:t>
                      </a:r>
                      <a:endParaRPr kumimoji="0" lang="en-US" sz="1800" b="1"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&lt;0.50</a:t>
                      </a:r>
                      <a:endParaRPr kumimoji="0" lang="en-US" sz="1800" b="1" i="0" u="none" strike="noStrike" cap="none" normalizeH="0" baseline="0" smtClean="0">
                        <a:ln>
                          <a:noFill/>
                        </a:ln>
                        <a:solidFill>
                          <a:schemeClr val="tx1"/>
                        </a:solidFill>
                        <a:effectLst/>
                        <a:latin typeface="Arial" charset="0"/>
                      </a:endParaRPr>
                    </a:p>
                  </a:txBody>
                  <a:tcPr anchor="b" horzOverflow="overflow">
                    <a:lnL>
                      <a:noFill/>
                    </a:lnL>
                    <a:lnR cap="flat">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K</a:t>
                      </a:r>
                      <a:r>
                        <a:rPr kumimoji="0" lang="en-US" sz="1800" b="0" i="0" u="none" strike="noStrike" cap="none" normalizeH="0" baseline="-30000" smtClean="0">
                          <a:ln>
                            <a:noFill/>
                          </a:ln>
                          <a:solidFill>
                            <a:srgbClr val="000000"/>
                          </a:solidFill>
                          <a:effectLst/>
                          <a:latin typeface="Calibri" pitchFamily="34" charset="0"/>
                          <a:cs typeface="Arial" charset="0"/>
                        </a:rPr>
                        <a:t>d</a:t>
                      </a:r>
                      <a:r>
                        <a:rPr kumimoji="0" lang="en-US" sz="1800" b="0" i="0" u="none" strike="noStrike" cap="none" normalizeH="0" baseline="0" smtClean="0">
                          <a:ln>
                            <a:noFill/>
                          </a:ln>
                          <a:solidFill>
                            <a:srgbClr val="000000"/>
                          </a:solidFill>
                          <a:effectLst/>
                          <a:latin typeface="Calibri" pitchFamily="34" charset="0"/>
                          <a:cs typeface="Arial" charset="0"/>
                        </a:rPr>
                        <a:t> (m</a:t>
                      </a:r>
                      <a:r>
                        <a:rPr kumimoji="0" lang="en-US" sz="1800" b="0" i="0" u="none" strike="noStrike" cap="none" normalizeH="0" baseline="30000" smtClean="0">
                          <a:ln>
                            <a:noFill/>
                          </a:ln>
                          <a:solidFill>
                            <a:srgbClr val="000000"/>
                          </a:solidFill>
                          <a:effectLst/>
                          <a:latin typeface="Calibri" pitchFamily="34" charset="0"/>
                          <a:cs typeface="Arial" charset="0"/>
                        </a:rPr>
                        <a:t>-1</a:t>
                      </a:r>
                      <a:r>
                        <a:rPr kumimoji="0" lang="en-US" sz="1800" b="0" i="0" u="none" strike="noStrike" cap="none" normalizeH="0" baseline="0" smtClean="0">
                          <a:ln>
                            <a:noFill/>
                          </a:ln>
                          <a:solidFill>
                            <a:srgbClr val="000000"/>
                          </a:solidFill>
                          <a:effectLst/>
                          <a:latin typeface="Calibri" pitchFamily="34" charset="0"/>
                          <a:cs typeface="Arial" charset="0"/>
                        </a:rPr>
                        <a:t>)</a:t>
                      </a:r>
                      <a:endParaRPr kumimoji="0" lang="en-US" sz="1800" b="1" i="0" u="none" strike="noStrike" cap="none" normalizeH="0" baseline="0" smtClean="0">
                        <a:ln>
                          <a:noFill/>
                        </a:ln>
                        <a:solidFill>
                          <a:schemeClr val="tx1"/>
                        </a:solidFill>
                        <a:effectLst/>
                        <a:latin typeface="Arial" charset="0"/>
                      </a:endParaRPr>
                    </a:p>
                  </a:txBody>
                  <a:tcPr anchor="b" horzOverflow="overflow">
                    <a:lnL cap="flat">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a:cs typeface="Arial" charset="0"/>
                        </a:rPr>
                        <a:t> </a:t>
                      </a:r>
                      <a:endParaRPr kumimoji="0" lang="en-US" sz="18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&lt;0.20</a:t>
                      </a:r>
                      <a:endParaRPr kumimoji="0" lang="en-US" sz="1800" b="1"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a:cs typeface="Arial" charset="0"/>
                        </a:rPr>
                        <a:t> </a:t>
                      </a:r>
                      <a:endParaRPr kumimoji="0" lang="en-US" sz="1800" b="1" i="0" u="none" strike="noStrike" cap="none" normalizeH="0" baseline="0" smtClean="0">
                        <a:ln>
                          <a:noFill/>
                        </a:ln>
                        <a:solidFill>
                          <a:schemeClr val="tx1"/>
                        </a:solidFill>
                        <a:effectLst/>
                        <a:latin typeface="Arial" charset="0"/>
                      </a:endParaRPr>
                    </a:p>
                  </a:txBody>
                  <a:tcPr anchor="b" horzOverflow="overflow">
                    <a:lnL>
                      <a:noFill/>
                    </a:lnL>
                    <a:lnR cap="flat">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29" name="Picture 2"/>
          <p:cNvPicPr>
            <a:picLocks noChangeAspect="1" noChangeArrowheads="1"/>
          </p:cNvPicPr>
          <p:nvPr/>
        </p:nvPicPr>
        <p:blipFill>
          <a:blip r:embed="rId2"/>
          <a:srcRect/>
          <a:stretch>
            <a:fillRect/>
          </a:stretch>
        </p:blipFill>
        <p:spPr bwMode="auto">
          <a:xfrm>
            <a:off x="3019425" y="347663"/>
            <a:ext cx="3105150" cy="6162675"/>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6" descr="Map of circulation patterns in the Florida Keys."/>
          <p:cNvPicPr>
            <a:picLocks noChangeAspect="1" noChangeArrowheads="1"/>
          </p:cNvPicPr>
          <p:nvPr/>
        </p:nvPicPr>
        <p:blipFill>
          <a:blip r:embed="rId2"/>
          <a:srcRect/>
          <a:stretch>
            <a:fillRect/>
          </a:stretch>
        </p:blipFill>
        <p:spPr bwMode="auto">
          <a:xfrm>
            <a:off x="0" y="914400"/>
            <a:ext cx="9144000" cy="5408613"/>
          </a:xfrm>
          <a:prstGeom prst="rect">
            <a:avLst/>
          </a:prstGeom>
          <a:noFill/>
          <a:ln w="9525">
            <a:noFill/>
            <a:miter lim="800000"/>
            <a:headEnd/>
            <a:tailEnd/>
          </a:ln>
        </p:spPr>
      </p:pic>
      <p:sp>
        <p:nvSpPr>
          <p:cNvPr id="8199" name="Text Box 7"/>
          <p:cNvSpPr txBox="1">
            <a:spLocks noChangeArrowheads="1"/>
          </p:cNvSpPr>
          <p:nvPr/>
        </p:nvSpPr>
        <p:spPr bwMode="auto">
          <a:xfrm>
            <a:off x="2362200" y="381000"/>
            <a:ext cx="4303713" cy="584200"/>
          </a:xfrm>
          <a:prstGeom prst="rect">
            <a:avLst/>
          </a:prstGeom>
          <a:noFill/>
          <a:ln w="9525">
            <a:noFill/>
            <a:miter lim="800000"/>
            <a:headEnd/>
            <a:tailEnd/>
          </a:ln>
        </p:spPr>
        <p:txBody>
          <a:bodyPr wrap="none">
            <a:spAutoFit/>
          </a:bodyPr>
          <a:lstStyle/>
          <a:p>
            <a:r>
              <a:rPr lang="en-US" sz="3200"/>
              <a:t>Regional Circulation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p:cTn id="7" dur="1000" fill="hold"/>
                                        <p:tgtEl>
                                          <p:spTgt spid="8198"/>
                                        </p:tgtEl>
                                        <p:attrNameLst>
                                          <p:attrName>ppt_w</p:attrName>
                                        </p:attrNameLst>
                                      </p:cBhvr>
                                      <p:tavLst>
                                        <p:tav tm="0">
                                          <p:val>
                                            <p:strVal val="#ppt_w*0.70"/>
                                          </p:val>
                                        </p:tav>
                                        <p:tav tm="100000">
                                          <p:val>
                                            <p:strVal val="#ppt_w"/>
                                          </p:val>
                                        </p:tav>
                                      </p:tavLst>
                                    </p:anim>
                                    <p:anim calcmode="lin" valueType="num">
                                      <p:cBhvr>
                                        <p:cTn id="8" dur="1000" fill="hold"/>
                                        <p:tgtEl>
                                          <p:spTgt spid="8198"/>
                                        </p:tgtEl>
                                        <p:attrNameLst>
                                          <p:attrName>ppt_h</p:attrName>
                                        </p:attrNameLst>
                                      </p:cBhvr>
                                      <p:tavLst>
                                        <p:tav tm="0">
                                          <p:val>
                                            <p:strVal val="#ppt_h"/>
                                          </p:val>
                                        </p:tav>
                                        <p:tav tm="100000">
                                          <p:val>
                                            <p:strVal val="#ppt_h"/>
                                          </p:val>
                                        </p:tav>
                                      </p:tavLst>
                                    </p:anim>
                                    <p:animEffect transition="in" filter="fade">
                                      <p:cBhvr>
                                        <p:cTn id="9" dur="1000"/>
                                        <p:tgtEl>
                                          <p:spTgt spid="8198"/>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8199"/>
                                        </p:tgtEl>
                                        <p:attrNameLst>
                                          <p:attrName>style.visibility</p:attrName>
                                        </p:attrNameLst>
                                      </p:cBhvr>
                                      <p:to>
                                        <p:strVal val="visible"/>
                                      </p:to>
                                    </p:set>
                                    <p:anim calcmode="lin" valueType="num">
                                      <p:cBhvr>
                                        <p:cTn id="12" dur="1000" fill="hold"/>
                                        <p:tgtEl>
                                          <p:spTgt spid="8199"/>
                                        </p:tgtEl>
                                        <p:attrNameLst>
                                          <p:attrName>ppt_w</p:attrName>
                                        </p:attrNameLst>
                                      </p:cBhvr>
                                      <p:tavLst>
                                        <p:tav tm="0">
                                          <p:val>
                                            <p:strVal val="#ppt_w*0.70"/>
                                          </p:val>
                                        </p:tav>
                                        <p:tav tm="100000">
                                          <p:val>
                                            <p:strVal val="#ppt_w"/>
                                          </p:val>
                                        </p:tav>
                                      </p:tavLst>
                                    </p:anim>
                                    <p:anim calcmode="lin" valueType="num">
                                      <p:cBhvr>
                                        <p:cTn id="13" dur="1000" fill="hold"/>
                                        <p:tgtEl>
                                          <p:spTgt spid="8199"/>
                                        </p:tgtEl>
                                        <p:attrNameLst>
                                          <p:attrName>ppt_h</p:attrName>
                                        </p:attrNameLst>
                                      </p:cBhvr>
                                      <p:tavLst>
                                        <p:tav tm="0">
                                          <p:val>
                                            <p:strVal val="#ppt_h"/>
                                          </p:val>
                                        </p:tav>
                                        <p:tav tm="100000">
                                          <p:val>
                                            <p:strVal val="#ppt_h"/>
                                          </p:val>
                                        </p:tav>
                                      </p:tavLst>
                                    </p:anim>
                                    <p:animEffect transition="in" filter="fade">
                                      <p:cBhvr>
                                        <p:cTn id="14" dur="1000"/>
                                        <p:tgtEl>
                                          <p:spTgt spid="81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ChangeArrowheads="1"/>
          </p:cNvSpPr>
          <p:nvPr>
            <p:ph type="title"/>
          </p:nvPr>
        </p:nvSpPr>
        <p:spPr/>
        <p:txBody>
          <a:bodyPr/>
          <a:lstStyle/>
          <a:p>
            <a:pPr eaLnBrk="1" hangingPunct="1"/>
            <a:r>
              <a:rPr lang="en-US" smtClean="0"/>
              <a:t>Background</a:t>
            </a:r>
          </a:p>
        </p:txBody>
      </p:sp>
      <p:sp>
        <p:nvSpPr>
          <p:cNvPr id="20482" name="Rectangle 3"/>
          <p:cNvSpPr>
            <a:spLocks noGrp="1" noChangeArrowheads="1"/>
          </p:cNvSpPr>
          <p:nvPr>
            <p:ph type="body" idx="1"/>
          </p:nvPr>
        </p:nvSpPr>
        <p:spPr/>
        <p:txBody>
          <a:bodyPr/>
          <a:lstStyle/>
          <a:p>
            <a:pPr eaLnBrk="1" hangingPunct="1"/>
            <a:r>
              <a:rPr lang="en-US" smtClean="0"/>
              <a:t>Location (map)</a:t>
            </a:r>
          </a:p>
          <a:p>
            <a:pPr eaLnBrk="1" hangingPunct="1"/>
            <a:r>
              <a:rPr lang="en-US" smtClean="0"/>
              <a:t>Drainage Basin Size/ Open Water Size</a:t>
            </a:r>
          </a:p>
          <a:p>
            <a:pPr eaLnBrk="1" hangingPunct="1"/>
            <a:r>
              <a:rPr lang="en-US" smtClean="0"/>
              <a:t>Quantity and Nature of Freshwater Inputs</a:t>
            </a:r>
          </a:p>
          <a:p>
            <a:pPr eaLnBrk="1" hangingPunct="1"/>
            <a:r>
              <a:rPr lang="en-US" smtClean="0">
                <a:solidFill>
                  <a:srgbClr val="C00000"/>
                </a:solidFill>
              </a:rPr>
              <a:t>Typical Salinity, Temperature, pH, and Dissolved Oxygen Regime</a:t>
            </a:r>
          </a:p>
          <a:p>
            <a:pPr eaLnBrk="1" hangingPunct="1"/>
            <a:r>
              <a:rPr lang="en-US" smtClean="0"/>
              <a:t>Other Critical Information for This Discussion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2" descr="Map showing salinity patterns in Florida Bay and the Florida Keys from 1995-2009."/>
          <p:cNvPicPr>
            <a:picLocks noChangeAspect="1" noChangeArrowheads="1"/>
          </p:cNvPicPr>
          <p:nvPr/>
        </p:nvPicPr>
        <p:blipFill>
          <a:blip r:embed="rId2"/>
          <a:srcRect/>
          <a:stretch>
            <a:fillRect/>
          </a:stretch>
        </p:blipFill>
        <p:spPr bwMode="auto">
          <a:xfrm>
            <a:off x="927100" y="765175"/>
            <a:ext cx="7289800" cy="532765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2" descr="Map showing median temperature in Florida Bay and the Florida Keys from 1995-2009."/>
          <p:cNvPicPr>
            <a:picLocks noChangeAspect="1" noChangeArrowheads="1"/>
          </p:cNvPicPr>
          <p:nvPr/>
        </p:nvPicPr>
        <p:blipFill>
          <a:blip r:embed="rId2"/>
          <a:srcRect/>
          <a:stretch>
            <a:fillRect/>
          </a:stretch>
        </p:blipFill>
        <p:spPr bwMode="auto">
          <a:xfrm>
            <a:off x="850900" y="765175"/>
            <a:ext cx="7440613" cy="5327650"/>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865</TotalTime>
  <Words>1723</Words>
  <Application>Microsoft Office PowerPoint</Application>
  <PresentationFormat>On-screen Show (4:3)</PresentationFormat>
  <Paragraphs>277</Paragraphs>
  <Slides>55</Slides>
  <Notes>0</Notes>
  <HiddenSlides>0</HiddenSlides>
  <MMClips>0</MMClips>
  <ScaleCrop>false</ScaleCrop>
  <HeadingPairs>
    <vt:vector size="4" baseType="variant">
      <vt:variant>
        <vt:lpstr>Theme</vt:lpstr>
      </vt:variant>
      <vt:variant>
        <vt:i4>1</vt:i4>
      </vt:variant>
      <vt:variant>
        <vt:lpstr>Slide Titles</vt:lpstr>
      </vt:variant>
      <vt:variant>
        <vt:i4>55</vt:i4>
      </vt:variant>
    </vt:vector>
  </HeadingPairs>
  <TitlesOfParts>
    <vt:vector size="56" baseType="lpstr">
      <vt:lpstr>Default Design</vt:lpstr>
      <vt:lpstr>Slide 1</vt:lpstr>
      <vt:lpstr>Outline of Presentation</vt:lpstr>
      <vt:lpstr>Background</vt:lpstr>
      <vt:lpstr>Slide 4</vt:lpstr>
      <vt:lpstr>Background</vt:lpstr>
      <vt:lpstr>Slide 6</vt:lpstr>
      <vt:lpstr>Background</vt:lpstr>
      <vt:lpstr>Slide 8</vt:lpstr>
      <vt:lpstr>Slide 9</vt:lpstr>
      <vt:lpstr>Slide 10</vt:lpstr>
      <vt:lpstr>Background</vt:lpstr>
      <vt:lpstr>Slide 12</vt:lpstr>
      <vt:lpstr>Slide 13</vt:lpstr>
      <vt:lpstr>Nutrient Regime</vt:lpstr>
      <vt:lpstr>Nutrient Sources</vt:lpstr>
      <vt:lpstr>Nutrient Regime</vt:lpstr>
      <vt:lpstr>Nitrogen Loading</vt:lpstr>
      <vt:lpstr>Phosphorus Loading</vt:lpstr>
      <vt:lpstr>Nutrient Regime</vt:lpstr>
      <vt:lpstr>Models</vt:lpstr>
      <vt:lpstr>Nutrient Regime</vt:lpstr>
      <vt:lpstr>WQ Monitoring</vt:lpstr>
      <vt:lpstr>Slide 23</vt:lpstr>
      <vt:lpstr>Nutrients: Not The Only Problem</vt:lpstr>
      <vt:lpstr>RAD Presentation by  Scott McClelland</vt:lpstr>
      <vt:lpstr>Valued Biological Resources</vt:lpstr>
      <vt:lpstr>Quantification of Adverse Effects of Nutrients on Biological Communities</vt:lpstr>
      <vt:lpstr>Line of Evidence: Chlorophyll a </vt:lpstr>
      <vt:lpstr>Line of Evidence: Chlorophyll a </vt:lpstr>
      <vt:lpstr>Line of Evidence: Coral Effects</vt:lpstr>
      <vt:lpstr>Line of Evidence: Coral Effects</vt:lpstr>
      <vt:lpstr>Line of Evidence: Coral Effects</vt:lpstr>
      <vt:lpstr>Line of Evidence: Coral Effects</vt:lpstr>
      <vt:lpstr>Line of Evidence: Coral Effects</vt:lpstr>
      <vt:lpstr>Line of Evidence: Coral</vt:lpstr>
      <vt:lpstr>Line of Evidence: Seagrass</vt:lpstr>
      <vt:lpstr>Slide 37</vt:lpstr>
      <vt:lpstr>Slide 38</vt:lpstr>
      <vt:lpstr>Slide 39</vt:lpstr>
      <vt:lpstr>Slide 40</vt:lpstr>
      <vt:lpstr>Slide 41</vt:lpstr>
      <vt:lpstr>Slide 42</vt:lpstr>
      <vt:lpstr>Potential Nutrient Criteria for Ecosystem Protection</vt:lpstr>
      <vt:lpstr>EPA Strategic Targets (75th Percentile Approach)</vt:lpstr>
      <vt:lpstr>Exceedances were calculated as percent of those exceeding targets divided by total number of samples.  Values in green are those years with % exceedances less than 1995-2005 baseline.  Values in yellow are those years with % exceedances greater than 1995-2005 baseline.</vt:lpstr>
      <vt:lpstr>Slide 46</vt:lpstr>
      <vt:lpstr>Slide 47</vt:lpstr>
      <vt:lpstr>Slide 48</vt:lpstr>
      <vt:lpstr>Slide 49</vt:lpstr>
      <vt:lpstr>Slide 50</vt:lpstr>
      <vt:lpstr>Slide 51</vt:lpstr>
      <vt:lpstr>Slide 52</vt:lpstr>
      <vt:lpstr>Slide 53</vt:lpstr>
      <vt:lpstr>Slide 54</vt:lpstr>
      <vt:lpstr>Slide 55</vt:lpstr>
    </vt:vector>
  </TitlesOfParts>
  <Company>FLORIDADEP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Estuary</dc:title>
  <dc:creator>Frydenborg_R</dc:creator>
  <cp:lastModifiedBy>LDS USER</cp:lastModifiedBy>
  <cp:revision>104</cp:revision>
  <dcterms:created xsi:type="dcterms:W3CDTF">2008-04-25T11:00:26Z</dcterms:created>
  <dcterms:modified xsi:type="dcterms:W3CDTF">2010-03-08T19:50:53Z</dcterms:modified>
</cp:coreProperties>
</file>