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256" r:id="rId2"/>
    <p:sldId id="286" r:id="rId3"/>
    <p:sldId id="257" r:id="rId4"/>
    <p:sldId id="294" r:id="rId5"/>
    <p:sldId id="259" r:id="rId6"/>
    <p:sldId id="262" r:id="rId7"/>
    <p:sldId id="295" r:id="rId8"/>
    <p:sldId id="293" r:id="rId9"/>
    <p:sldId id="297" r:id="rId10"/>
    <p:sldId id="287" r:id="rId11"/>
    <p:sldId id="288" r:id="rId12"/>
    <p:sldId id="289" r:id="rId13"/>
    <p:sldId id="290" r:id="rId14"/>
    <p:sldId id="304" r:id="rId15"/>
    <p:sldId id="301" r:id="rId16"/>
    <p:sldId id="302" r:id="rId17"/>
    <p:sldId id="305" r:id="rId18"/>
    <p:sldId id="303" r:id="rId19"/>
    <p:sldId id="291" r:id="rId20"/>
    <p:sldId id="292" r:id="rId21"/>
    <p:sldId id="279" r:id="rId22"/>
    <p:sldId id="269" r:id="rId23"/>
    <p:sldId id="270" r:id="rId24"/>
    <p:sldId id="280" r:id="rId25"/>
    <p:sldId id="298" r:id="rId26"/>
    <p:sldId id="285" r:id="rId27"/>
    <p:sldId id="281" r:id="rId28"/>
    <p:sldId id="264" r:id="rId29"/>
    <p:sldId id="284" r:id="rId30"/>
    <p:sldId id="282" r:id="rId31"/>
    <p:sldId id="283" r:id="rId32"/>
    <p:sldId id="300" r:id="rId33"/>
    <p:sldId id="299" r:id="rId3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33"/>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65" d="100"/>
          <a:sy n="65" d="100"/>
        </p:scale>
        <p:origin x="-582" y="-11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E6FB5CE-D9F1-4F29-B542-F875812C401F}" type="datetimeFigureOut">
              <a:rPr lang="en-US" smtClean="0"/>
              <a:pPr/>
              <a:t>6/29/2010</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B950A418-187D-449D-9B05-38974B9FD6D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508E5094-58E0-463C-8879-E6F39948D95D}" type="slidenum">
              <a:rPr lang="en-US" smtClean="0"/>
              <a:pPr/>
              <a:t>22</a:t>
            </a:fld>
            <a:endParaRPr lang="en-US" smtClean="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51FA52E0-ADB9-4767-AFF0-CB47A699A72E}" type="slidenum">
              <a:rPr lang="en-US" smtClean="0"/>
              <a:pPr/>
              <a:t>23</a:t>
            </a:fld>
            <a:endParaRPr lang="en-US"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47C9B81F-C347-4BEF-BFDF-29C42F48304A}" type="datetimeFigureOut">
              <a:rPr lang="en-US" smtClean="0"/>
              <a:pPr/>
              <a:t>6/29/2010</a:t>
            </a:fld>
            <a:endParaRPr lang="en-US"/>
          </a:p>
        </p:txBody>
      </p:sp>
      <p:sp>
        <p:nvSpPr>
          <p:cNvPr id="19" name="Footer Placeholder 18"/>
          <p:cNvSpPr>
            <a:spLocks noGrp="1"/>
          </p:cNvSpPr>
          <p:nvPr>
            <p:ph type="ftr" sz="quarter" idx="11"/>
          </p:nvPr>
        </p:nvSpPr>
        <p:spPr/>
        <p:txBody>
          <a:bodyPr/>
          <a:lstStyle/>
          <a:p>
            <a:endParaRPr kumimoji="0" lang="en-US"/>
          </a:p>
        </p:txBody>
      </p:sp>
      <p:sp>
        <p:nvSpPr>
          <p:cNvPr id="27" name="Slide Number Placeholder 2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6/29/2010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6/29/2010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6/29/2010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7C9B81F-C347-4BEF-BFDF-29C42F48304A}" type="datetimeFigureOut">
              <a:rPr lang="en-US" smtClean="0"/>
              <a:pPr/>
              <a:t>6/29/2010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6/29/2010</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7C9B81F-C347-4BEF-BFDF-29C42F48304A}" type="datetimeFigureOut">
              <a:rPr lang="en-US" smtClean="0"/>
              <a:pPr/>
              <a:t>6/29/2010</a:t>
            </a:fld>
            <a:endParaRPr lang="en-US"/>
          </a:p>
        </p:txBody>
      </p:sp>
      <p:sp>
        <p:nvSpPr>
          <p:cNvPr id="8" name="Footer Placeholder 7"/>
          <p:cNvSpPr>
            <a:spLocks noGrp="1"/>
          </p:cNvSpPr>
          <p:nvPr>
            <p:ph type="ftr" sz="quarter" idx="11"/>
          </p:nvPr>
        </p:nvSpPr>
        <p:spPr/>
        <p:txBody>
          <a:bodyPr/>
          <a:lstStyle/>
          <a:p>
            <a:endParaRPr kumimoji="0" lang="en-US" dirty="0"/>
          </a:p>
        </p:txBody>
      </p:sp>
      <p:sp>
        <p:nvSpPr>
          <p:cNvPr id="9" name="Slide Number Placeholder 8"/>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7C9B81F-C347-4BEF-BFDF-29C42F48304A}" type="datetimeFigureOut">
              <a:rPr lang="en-US" smtClean="0"/>
              <a:pPr/>
              <a:t>6/29/2010</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C9B81F-C347-4BEF-BFDF-29C42F48304A}" type="datetimeFigureOut">
              <a:rPr lang="en-US" smtClean="0"/>
              <a:pPr/>
              <a:t>6/29/2010</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6/29/2010</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7C9B81F-C347-4BEF-BFDF-29C42F48304A}" type="datetimeFigureOut">
              <a:rPr lang="en-US" smtClean="0"/>
              <a:pPr/>
              <a:t>6/29/2010</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a:xfrm>
            <a:off x="8077200" y="6356350"/>
            <a:ext cx="609600" cy="365125"/>
          </a:xfrm>
        </p:spPr>
        <p:txBody>
          <a:bodyPr/>
          <a:lstStyle/>
          <a:p>
            <a:fld id="{042AED99-7FB4-404E-8A97-64753DCE42EC}" type="slidenum">
              <a:rPr kumimoji="0" lang="en-US" smtClean="0"/>
              <a:pPr/>
              <a:t>‹#›</a:t>
            </a:fld>
            <a:endParaRPr kumimoji="0"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7C9B81F-C347-4BEF-BFDF-29C42F48304A}" type="datetimeFigureOut">
              <a:rPr lang="en-US" smtClean="0"/>
              <a:pPr/>
              <a:t>6/29/2010</a:t>
            </a:fld>
            <a:endParaRPr lang="en-US" dirty="0">
              <a:solidFill>
                <a:schemeClr val="tx2">
                  <a:shade val="90000"/>
                </a:scheme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lgn="l" eaLnBrk="1" latinLnBrk="0" hangingPunct="1"/>
            <a:endParaRPr kumimoji="0" lang="en-US" dirty="0">
              <a:solidFill>
                <a:schemeClr val="tx2">
                  <a:shade val="90000"/>
                </a:scheme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42AED99-7FB4-404E-8A97-64753DCE42EC}" type="slidenum">
              <a:rPr kumimoji="0" lang="en-US" smtClean="0"/>
              <a:pPr/>
              <a:t>‹#›</a:t>
            </a:fld>
            <a:endParaRPr kumimoji="0" lang="en-US" dirty="0">
              <a:solidFill>
                <a:schemeClr val="tx2">
                  <a:shade val="90000"/>
                </a:scheme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Nutrient Numeric Criteria Development for the Keys</a:t>
            </a:r>
            <a:endParaRPr lang="en-US" dirty="0"/>
          </a:p>
        </p:txBody>
      </p:sp>
      <p:sp>
        <p:nvSpPr>
          <p:cNvPr id="3" name="Subtitle 2"/>
          <p:cNvSpPr>
            <a:spLocks noGrp="1"/>
          </p:cNvSpPr>
          <p:nvPr>
            <p:ph type="subTitle" idx="1"/>
          </p:nvPr>
        </p:nvSpPr>
        <p:spPr>
          <a:xfrm>
            <a:off x="644652" y="4648200"/>
            <a:ext cx="7854696" cy="1752600"/>
          </a:xfrm>
        </p:spPr>
        <p:txBody>
          <a:bodyPr/>
          <a:lstStyle/>
          <a:p>
            <a:pPr algn="l"/>
            <a:r>
              <a:rPr lang="en-US" dirty="0" smtClean="0"/>
              <a:t>Ken Weaver</a:t>
            </a:r>
          </a:p>
          <a:p>
            <a:pPr algn="l"/>
            <a:r>
              <a:rPr lang="en-US" dirty="0" smtClean="0"/>
              <a:t>Standards and Assessment Section</a:t>
            </a:r>
          </a:p>
          <a:p>
            <a:pPr algn="l"/>
            <a:r>
              <a:rPr lang="en-US" dirty="0" smtClean="0"/>
              <a:t>Florida Department of Environmental Protection</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Geographical and physical description</a:t>
            </a:r>
            <a:endParaRPr lang="en-US" dirty="0"/>
          </a:p>
        </p:txBody>
      </p:sp>
      <p:sp>
        <p:nvSpPr>
          <p:cNvPr id="3" name="Content Placeholder 2"/>
          <p:cNvSpPr>
            <a:spLocks noGrp="1"/>
          </p:cNvSpPr>
          <p:nvPr>
            <p:ph idx="1"/>
          </p:nvPr>
        </p:nvSpPr>
        <p:spPr/>
        <p:txBody>
          <a:bodyPr/>
          <a:lstStyle/>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4724400" cy="1706562"/>
          </a:xfrm>
        </p:spPr>
        <p:txBody>
          <a:bodyPr>
            <a:noAutofit/>
          </a:bodyPr>
          <a:lstStyle/>
          <a:p>
            <a:r>
              <a:rPr lang="en-US" sz="3600" dirty="0" smtClean="0"/>
              <a:t>External sources of nutrients</a:t>
            </a:r>
            <a:endParaRPr lang="en-US" sz="3600" dirty="0"/>
          </a:p>
        </p:txBody>
      </p:sp>
      <p:sp>
        <p:nvSpPr>
          <p:cNvPr id="3" name="Content Placeholder 2"/>
          <p:cNvSpPr>
            <a:spLocks noGrp="1"/>
          </p:cNvSpPr>
          <p:nvPr>
            <p:ph idx="1"/>
          </p:nvPr>
        </p:nvSpPr>
        <p:spPr>
          <a:xfrm>
            <a:off x="381000" y="2438400"/>
            <a:ext cx="4572000" cy="3657600"/>
          </a:xfrm>
        </p:spPr>
        <p:txBody>
          <a:bodyPr>
            <a:normAutofit/>
          </a:bodyPr>
          <a:lstStyle/>
          <a:p>
            <a:pPr lvl="1"/>
            <a:r>
              <a:rPr lang="en-US" dirty="0" smtClean="0"/>
              <a:t>Florida Current</a:t>
            </a:r>
          </a:p>
          <a:p>
            <a:pPr lvl="1"/>
            <a:r>
              <a:rPr lang="en-US" dirty="0" smtClean="0"/>
              <a:t>Gulf of Mexico</a:t>
            </a:r>
          </a:p>
          <a:p>
            <a:pPr lvl="1"/>
            <a:r>
              <a:rPr lang="en-US" dirty="0" smtClean="0"/>
              <a:t>SW Florida Shelf</a:t>
            </a:r>
          </a:p>
          <a:p>
            <a:pPr lvl="1"/>
            <a:r>
              <a:rPr lang="en-US" dirty="0" smtClean="0"/>
              <a:t>Everglades runoff</a:t>
            </a:r>
          </a:p>
          <a:p>
            <a:pPr lvl="1"/>
            <a:r>
              <a:rPr lang="en-US" dirty="0" smtClean="0"/>
              <a:t>Tidal exchange with Florida and Biscayne Bay</a:t>
            </a:r>
          </a:p>
          <a:p>
            <a:pPr lvl="1"/>
            <a:r>
              <a:rPr lang="en-US" dirty="0" smtClean="0"/>
              <a:t>Atmospheric deposition</a:t>
            </a:r>
          </a:p>
        </p:txBody>
      </p:sp>
      <p:pic>
        <p:nvPicPr>
          <p:cNvPr id="4" name="Picture 3" descr="Map showing total nitrogen loading from various sources to Florida Bay and the Florida Keys."/>
          <p:cNvPicPr/>
          <p:nvPr/>
        </p:nvPicPr>
        <p:blipFill>
          <a:blip r:embed="rId2" cstate="print"/>
          <a:srcRect/>
          <a:stretch>
            <a:fillRect/>
          </a:stretch>
        </p:blipFill>
        <p:spPr bwMode="auto">
          <a:xfrm>
            <a:off x="5105400" y="3276600"/>
            <a:ext cx="3733800" cy="3200400"/>
          </a:xfrm>
          <a:prstGeom prst="rect">
            <a:avLst/>
          </a:prstGeom>
          <a:noFill/>
          <a:ln w="9525">
            <a:noFill/>
            <a:miter lim="800000"/>
            <a:headEnd/>
            <a:tailEnd/>
          </a:ln>
        </p:spPr>
      </p:pic>
      <p:pic>
        <p:nvPicPr>
          <p:cNvPr id="5" name="Picture 4" descr="Map showing total phosphorus loading to Florida Bay and the Florida Keys."/>
          <p:cNvPicPr/>
          <p:nvPr/>
        </p:nvPicPr>
        <p:blipFill>
          <a:blip r:embed="rId3" cstate="print"/>
          <a:srcRect/>
          <a:stretch>
            <a:fillRect/>
          </a:stretch>
        </p:blipFill>
        <p:spPr bwMode="auto">
          <a:xfrm>
            <a:off x="5105400" y="152400"/>
            <a:ext cx="3733800" cy="3200400"/>
          </a:xfrm>
          <a:prstGeom prst="rect">
            <a:avLst/>
          </a:prstGeom>
          <a:noFill/>
          <a:ln w="9525">
            <a:noFill/>
            <a:miter lim="800000"/>
            <a:headEnd/>
            <a:tailEnd/>
          </a:ln>
        </p:spPr>
      </p:pic>
      <p:sp>
        <p:nvSpPr>
          <p:cNvPr id="6" name="TextBox 5"/>
          <p:cNvSpPr txBox="1"/>
          <p:nvPr/>
        </p:nvSpPr>
        <p:spPr>
          <a:xfrm>
            <a:off x="6248400" y="6412468"/>
            <a:ext cx="2590800" cy="369332"/>
          </a:xfrm>
          <a:prstGeom prst="rect">
            <a:avLst/>
          </a:prstGeom>
          <a:noFill/>
        </p:spPr>
        <p:txBody>
          <a:bodyPr wrap="square" rtlCol="0">
            <a:spAutoFit/>
          </a:bodyPr>
          <a:lstStyle/>
          <a:p>
            <a:r>
              <a:rPr lang="en-US" dirty="0" smtClean="0"/>
              <a:t>Gibson et al. 2008</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274638"/>
            <a:ext cx="4953000" cy="944562"/>
          </a:xfrm>
        </p:spPr>
        <p:txBody>
          <a:bodyPr>
            <a:noAutofit/>
          </a:bodyPr>
          <a:lstStyle/>
          <a:p>
            <a:pPr algn="l"/>
            <a:r>
              <a:rPr lang="en-US" sz="3600" dirty="0" smtClean="0"/>
              <a:t>Local sources of nutrients</a:t>
            </a:r>
            <a:endParaRPr lang="en-US" sz="3600" dirty="0"/>
          </a:p>
        </p:txBody>
      </p:sp>
      <p:graphicFrame>
        <p:nvGraphicFramePr>
          <p:cNvPr id="8" name="Table 7"/>
          <p:cNvGraphicFramePr>
            <a:graphicFrameLocks noGrp="1"/>
          </p:cNvGraphicFramePr>
          <p:nvPr/>
        </p:nvGraphicFramePr>
        <p:xfrm>
          <a:off x="533400" y="3429000"/>
          <a:ext cx="8077200" cy="2485136"/>
        </p:xfrm>
        <a:graphic>
          <a:graphicData uri="http://schemas.openxmlformats.org/drawingml/2006/table">
            <a:tbl>
              <a:tblPr firstRow="1" bandRow="1">
                <a:tableStyleId>{5C22544A-7EE6-4342-B048-85BDC9FD1C3A}</a:tableStyleId>
              </a:tblPr>
              <a:tblGrid>
                <a:gridCol w="2138082"/>
                <a:gridCol w="3246718"/>
                <a:gridCol w="2692400"/>
              </a:tblGrid>
              <a:tr h="370840">
                <a:tc>
                  <a:txBody>
                    <a:bodyPr/>
                    <a:lstStyle/>
                    <a:p>
                      <a:pPr marL="0" marR="0">
                        <a:lnSpc>
                          <a:spcPct val="115000"/>
                        </a:lnSpc>
                        <a:spcBef>
                          <a:spcPts val="0"/>
                        </a:spcBef>
                        <a:spcAft>
                          <a:spcPts val="0"/>
                        </a:spcAft>
                      </a:pPr>
                      <a:r>
                        <a:rPr lang="en-US" sz="1800" b="1" dirty="0">
                          <a:latin typeface="Calibri"/>
                          <a:ea typeface="Calibri"/>
                          <a:cs typeface="Times New Roman"/>
                        </a:rPr>
                        <a:t>Region</a:t>
                      </a:r>
                      <a:endParaRPr lang="en-US" sz="1800" dirty="0">
                        <a:latin typeface="Calibri"/>
                        <a:ea typeface="Calibri"/>
                        <a:cs typeface="Times New Roman"/>
                      </a:endParaRPr>
                    </a:p>
                  </a:txBody>
                  <a:tcPr marL="68580" marR="68580" marT="0" marB="0"/>
                </a:tc>
                <a:tc gridSpan="2">
                  <a:txBody>
                    <a:bodyPr/>
                    <a:lstStyle/>
                    <a:p>
                      <a:pPr marL="0" marR="0">
                        <a:lnSpc>
                          <a:spcPct val="115000"/>
                        </a:lnSpc>
                        <a:spcBef>
                          <a:spcPts val="0"/>
                        </a:spcBef>
                        <a:spcAft>
                          <a:spcPts val="0"/>
                        </a:spcAft>
                      </a:pPr>
                      <a:r>
                        <a:rPr lang="en-US" sz="1800" b="1" dirty="0">
                          <a:latin typeface="Calibri"/>
                          <a:ea typeface="Calibri"/>
                          <a:cs typeface="Times New Roman"/>
                        </a:rPr>
                        <a:t>Estimated Annual Wastewater and Stormwater Load (MT year</a:t>
                      </a:r>
                      <a:r>
                        <a:rPr lang="en-US" sz="1800" b="1" baseline="30000" dirty="0">
                          <a:latin typeface="Calibri"/>
                          <a:ea typeface="Calibri"/>
                          <a:cs typeface="Times New Roman"/>
                        </a:rPr>
                        <a:t>-1</a:t>
                      </a:r>
                      <a:r>
                        <a:rPr lang="en-US" sz="1800" b="1" dirty="0">
                          <a:latin typeface="Calibri"/>
                          <a:ea typeface="Calibri"/>
                          <a:cs typeface="Times New Roman"/>
                        </a:rPr>
                        <a:t>)</a:t>
                      </a:r>
                      <a:endParaRPr lang="en-US" sz="1800" dirty="0">
                        <a:latin typeface="Calibri"/>
                        <a:ea typeface="Calibri"/>
                        <a:cs typeface="Times New Roman"/>
                      </a:endParaRPr>
                    </a:p>
                  </a:txBody>
                  <a:tcPr marL="68580" marR="68580" marT="0" marB="0"/>
                </a:tc>
                <a:tc hMerge="1">
                  <a:txBody>
                    <a:bodyPr/>
                    <a:lstStyle/>
                    <a:p>
                      <a:endParaRPr lang="en-US"/>
                    </a:p>
                  </a:txBody>
                  <a:tcPr/>
                </a:tc>
              </a:tr>
              <a:tr h="370840">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Total Nitrogen</a:t>
                      </a: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Total Phosphorus</a:t>
                      </a:r>
                    </a:p>
                  </a:txBody>
                  <a:tcPr marL="68580" marR="68580" marT="0" marB="0"/>
                </a:tc>
              </a:tr>
              <a:tr h="370840">
                <a:tc>
                  <a:txBody>
                    <a:bodyPr/>
                    <a:lstStyle/>
                    <a:p>
                      <a:pPr marL="0" marR="0">
                        <a:lnSpc>
                          <a:spcPct val="115000"/>
                        </a:lnSpc>
                        <a:spcBef>
                          <a:spcPts val="0"/>
                        </a:spcBef>
                        <a:spcAft>
                          <a:spcPts val="0"/>
                        </a:spcAft>
                      </a:pPr>
                      <a:r>
                        <a:rPr lang="en-US" sz="1800" b="1">
                          <a:latin typeface="Calibri"/>
                          <a:ea typeface="Calibri"/>
                          <a:cs typeface="Times New Roman"/>
                        </a:rPr>
                        <a:t>Northern Keys</a:t>
                      </a: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163.5</a:t>
                      </a: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40.9</a:t>
                      </a:r>
                    </a:p>
                  </a:txBody>
                  <a:tcPr marL="68580" marR="68580" marT="0" marB="0"/>
                </a:tc>
              </a:tr>
              <a:tr h="370840">
                <a:tc>
                  <a:txBody>
                    <a:bodyPr/>
                    <a:lstStyle/>
                    <a:p>
                      <a:pPr marL="0" marR="0">
                        <a:lnSpc>
                          <a:spcPct val="115000"/>
                        </a:lnSpc>
                        <a:spcBef>
                          <a:spcPts val="0"/>
                        </a:spcBef>
                        <a:spcAft>
                          <a:spcPts val="0"/>
                        </a:spcAft>
                      </a:pPr>
                      <a:r>
                        <a:rPr lang="en-US" sz="1800" b="1">
                          <a:latin typeface="Calibri"/>
                          <a:ea typeface="Calibri"/>
                          <a:cs typeface="Times New Roman"/>
                        </a:rPr>
                        <a:t>Central Keys</a:t>
                      </a: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dirty="0">
                          <a:latin typeface="Calibri"/>
                          <a:ea typeface="Calibri"/>
                          <a:cs typeface="Times New Roman"/>
                        </a:rPr>
                        <a:t>74.7</a:t>
                      </a: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18.4</a:t>
                      </a:r>
                    </a:p>
                  </a:txBody>
                  <a:tcPr marL="68580" marR="68580" marT="0" marB="0"/>
                </a:tc>
              </a:tr>
              <a:tr h="370840">
                <a:tc>
                  <a:txBody>
                    <a:bodyPr/>
                    <a:lstStyle/>
                    <a:p>
                      <a:pPr marL="0" marR="0">
                        <a:lnSpc>
                          <a:spcPct val="115000"/>
                        </a:lnSpc>
                        <a:spcBef>
                          <a:spcPts val="0"/>
                        </a:spcBef>
                        <a:spcAft>
                          <a:spcPts val="0"/>
                        </a:spcAft>
                      </a:pPr>
                      <a:r>
                        <a:rPr lang="en-US" sz="1800" b="1">
                          <a:latin typeface="Calibri"/>
                          <a:ea typeface="Calibri"/>
                          <a:cs typeface="Times New Roman"/>
                        </a:rPr>
                        <a:t>South-Central Keys</a:t>
                      </a: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91</a:t>
                      </a: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21.2</a:t>
                      </a:r>
                    </a:p>
                  </a:txBody>
                  <a:tcPr marL="68580" marR="68580" marT="0" marB="0"/>
                </a:tc>
              </a:tr>
              <a:tr h="370840">
                <a:tc>
                  <a:txBody>
                    <a:bodyPr/>
                    <a:lstStyle/>
                    <a:p>
                      <a:pPr marL="0" marR="0">
                        <a:lnSpc>
                          <a:spcPct val="115000"/>
                        </a:lnSpc>
                        <a:spcBef>
                          <a:spcPts val="0"/>
                        </a:spcBef>
                        <a:spcAft>
                          <a:spcPts val="0"/>
                        </a:spcAft>
                      </a:pPr>
                      <a:r>
                        <a:rPr lang="en-US" sz="1800" b="1">
                          <a:latin typeface="Calibri"/>
                          <a:ea typeface="Calibri"/>
                          <a:cs typeface="Times New Roman"/>
                        </a:rPr>
                        <a:t>Southern Keys</a:t>
                      </a: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108.8</a:t>
                      </a:r>
                    </a:p>
                  </a:txBody>
                  <a:tcPr marL="68580" marR="68580" marT="0" marB="0"/>
                </a:tc>
                <a:tc>
                  <a:txBody>
                    <a:bodyPr/>
                    <a:lstStyle/>
                    <a:p>
                      <a:pPr marL="0" marR="0">
                        <a:lnSpc>
                          <a:spcPct val="115000"/>
                        </a:lnSpc>
                        <a:spcBef>
                          <a:spcPts val="0"/>
                        </a:spcBef>
                        <a:spcAft>
                          <a:spcPts val="0"/>
                        </a:spcAft>
                      </a:pPr>
                      <a:r>
                        <a:rPr lang="en-US" sz="1800" dirty="0">
                          <a:latin typeface="Calibri"/>
                          <a:ea typeface="Calibri"/>
                          <a:cs typeface="Times New Roman"/>
                        </a:rPr>
                        <a:t>31.3</a:t>
                      </a:r>
                    </a:p>
                  </a:txBody>
                  <a:tcPr marL="68580" marR="68580" marT="0" marB="0"/>
                </a:tc>
              </a:tr>
            </a:tbl>
          </a:graphicData>
        </a:graphic>
      </p:graphicFrame>
      <p:sp>
        <p:nvSpPr>
          <p:cNvPr id="9" name="Content Placeholder 2"/>
          <p:cNvSpPr>
            <a:spLocks noGrp="1"/>
          </p:cNvSpPr>
          <p:nvPr>
            <p:ph idx="1"/>
          </p:nvPr>
        </p:nvSpPr>
        <p:spPr>
          <a:xfrm>
            <a:off x="228600" y="1600201"/>
            <a:ext cx="8382000" cy="1752599"/>
          </a:xfrm>
        </p:spPr>
        <p:txBody>
          <a:bodyPr>
            <a:normAutofit/>
          </a:bodyPr>
          <a:lstStyle/>
          <a:p>
            <a:pPr lvl="1"/>
            <a:r>
              <a:rPr lang="en-US" dirty="0" smtClean="0"/>
              <a:t>Stormwater</a:t>
            </a:r>
          </a:p>
          <a:p>
            <a:pPr lvl="1"/>
            <a:r>
              <a:rPr lang="en-US" dirty="0" smtClean="0"/>
              <a:t>Wastewater</a:t>
            </a:r>
          </a:p>
          <a:p>
            <a:pPr lvl="1"/>
            <a:r>
              <a:rPr lang="en-US" dirty="0" smtClean="0"/>
              <a:t>Submarine groundwater discharge</a:t>
            </a:r>
          </a:p>
        </p:txBody>
      </p:sp>
      <p:sp>
        <p:nvSpPr>
          <p:cNvPr id="10" name="TextBox 9"/>
          <p:cNvSpPr txBox="1"/>
          <p:nvPr/>
        </p:nvSpPr>
        <p:spPr>
          <a:xfrm>
            <a:off x="7086600" y="5943600"/>
            <a:ext cx="1600200" cy="369332"/>
          </a:xfrm>
          <a:prstGeom prst="rect">
            <a:avLst/>
          </a:prstGeom>
          <a:noFill/>
        </p:spPr>
        <p:txBody>
          <a:bodyPr wrap="square" rtlCol="0">
            <a:spAutoFit/>
          </a:bodyPr>
          <a:lstStyle/>
          <a:p>
            <a:r>
              <a:rPr lang="en-US" dirty="0" smtClean="0"/>
              <a:t>FDEP 2008</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92162"/>
          </a:xfrm>
        </p:spPr>
        <p:txBody>
          <a:bodyPr>
            <a:noAutofit/>
          </a:bodyPr>
          <a:lstStyle/>
          <a:p>
            <a:r>
              <a:rPr lang="en-US" dirty="0" smtClean="0"/>
              <a:t>Biological summary</a:t>
            </a:r>
            <a:endParaRPr lang="en-US" dirty="0"/>
          </a:p>
        </p:txBody>
      </p:sp>
      <p:sp>
        <p:nvSpPr>
          <p:cNvPr id="3" name="Content Placeholder 2"/>
          <p:cNvSpPr>
            <a:spLocks noGrp="1"/>
          </p:cNvSpPr>
          <p:nvPr>
            <p:ph idx="1"/>
          </p:nvPr>
        </p:nvSpPr>
        <p:spPr>
          <a:xfrm>
            <a:off x="228600" y="1447800"/>
            <a:ext cx="8610600" cy="5029200"/>
          </a:xfrm>
        </p:spPr>
        <p:txBody>
          <a:bodyPr>
            <a:normAutofit/>
          </a:bodyPr>
          <a:lstStyle/>
          <a:p>
            <a:pPr marL="971550" lvl="1" indent="-514350"/>
            <a:r>
              <a:rPr lang="en-US" dirty="0" smtClean="0"/>
              <a:t>Results from the long term (15+ year) monitoring in FKNMS and published research and reports provide the background on the condition of biological resources in the Keys</a:t>
            </a:r>
          </a:p>
          <a:p>
            <a:pPr marL="1245870" lvl="2" indent="-514350"/>
            <a:r>
              <a:rPr lang="en-US" dirty="0" smtClean="0"/>
              <a:t>Seagrass - FKNMS Benthic Habitat and Seagrass Monitoring</a:t>
            </a:r>
          </a:p>
          <a:p>
            <a:pPr marL="1520190" lvl="3" indent="-514350"/>
            <a:r>
              <a:rPr lang="en-US" dirty="0" smtClean="0"/>
              <a:t>FKNMS uses the </a:t>
            </a:r>
            <a:r>
              <a:rPr lang="en-US" i="1" dirty="0" smtClean="0"/>
              <a:t>EI</a:t>
            </a:r>
            <a:r>
              <a:rPr lang="en-US" dirty="0" smtClean="0"/>
              <a:t> (elemental indicator) which measures changes in the N:P ratio of seagrass tissues, and the </a:t>
            </a:r>
            <a:r>
              <a:rPr lang="en-US" i="1" dirty="0" smtClean="0"/>
              <a:t>SCI</a:t>
            </a:r>
            <a:r>
              <a:rPr lang="en-US" dirty="0" smtClean="0"/>
              <a:t> (species composition indicator) which measures changes in seagrass community composition, to evaluate status and trends in the seagrass communities </a:t>
            </a:r>
          </a:p>
          <a:p>
            <a:pPr marL="1245870" lvl="2" indent="-514350"/>
            <a:r>
              <a:rPr lang="en-US" dirty="0" smtClean="0"/>
              <a:t>Coral - FKNMS Coral Reef Evaluation and Monitoring Project</a:t>
            </a:r>
          </a:p>
          <a:p>
            <a:pPr marL="1245870" lvl="2" indent="-514350"/>
            <a:r>
              <a:rPr lang="en-US" dirty="0" smtClean="0"/>
              <a:t>Mangroves</a:t>
            </a:r>
          </a:p>
          <a:p>
            <a:pPr marL="1245870" lvl="2" indent="-514350"/>
            <a:r>
              <a:rPr lang="en-US" dirty="0" smtClean="0"/>
              <a:t>Other biological resources (i.e. fisheries)</a:t>
            </a:r>
          </a:p>
          <a:p>
            <a:pPr>
              <a:buNone/>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dirty="0" smtClean="0"/>
              <a:t>Symptoms of eutrophication</a:t>
            </a:r>
            <a:endParaRPr lang="en-US" dirty="0"/>
          </a:p>
        </p:txBody>
      </p:sp>
      <p:sp>
        <p:nvSpPr>
          <p:cNvPr id="3" name="Content Placeholder 2"/>
          <p:cNvSpPr>
            <a:spLocks noGrp="1"/>
          </p:cNvSpPr>
          <p:nvPr>
            <p:ph idx="1"/>
          </p:nvPr>
        </p:nvSpPr>
        <p:spPr>
          <a:xfrm>
            <a:off x="457200" y="1935480"/>
            <a:ext cx="8229600" cy="3398520"/>
          </a:xfrm>
        </p:spPr>
        <p:txBody>
          <a:bodyPr/>
          <a:lstStyle/>
          <a:p>
            <a:r>
              <a:rPr lang="en-US" dirty="0" smtClean="0"/>
              <a:t>We looked for common symptoms of eutrophication in the biological communities of the Keys</a:t>
            </a:r>
          </a:p>
          <a:p>
            <a:r>
              <a:rPr lang="en-US" dirty="0" smtClean="0"/>
              <a:t> We then evaluated whether or not any changes in biology could be attributed to nutrients or if the changes occurred for other reasons</a:t>
            </a:r>
          </a:p>
          <a:p>
            <a:r>
              <a:rPr lang="en-US" dirty="0" smtClean="0"/>
              <a:t>We also considered if were additional environmental factors masking the expression of eutrophication</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normAutofit/>
          </a:bodyPr>
          <a:lstStyle/>
          <a:p>
            <a:r>
              <a:rPr lang="en-US" sz="3600" dirty="0" smtClean="0"/>
              <a:t>Symptoms of eutrophication checklist</a:t>
            </a:r>
            <a:endParaRPr lang="en-US" sz="3600" dirty="0"/>
          </a:p>
        </p:txBody>
      </p:sp>
      <p:graphicFrame>
        <p:nvGraphicFramePr>
          <p:cNvPr id="4" name="Content Placeholder 3"/>
          <p:cNvGraphicFramePr>
            <a:graphicFrameLocks noGrp="1"/>
          </p:cNvGraphicFramePr>
          <p:nvPr>
            <p:ph idx="1"/>
          </p:nvPr>
        </p:nvGraphicFramePr>
        <p:xfrm>
          <a:off x="228600" y="914400"/>
          <a:ext cx="8686800" cy="5715000"/>
        </p:xfrm>
        <a:graphic>
          <a:graphicData uri="http://schemas.openxmlformats.org/drawingml/2006/table">
            <a:tbl>
              <a:tblPr firstRow="1" bandRow="1">
                <a:tableStyleId>{5C22544A-7EE6-4342-B048-85BDC9FD1C3A}</a:tableStyleId>
              </a:tblPr>
              <a:tblGrid>
                <a:gridCol w="1905000"/>
                <a:gridCol w="1066800"/>
                <a:gridCol w="4114800"/>
                <a:gridCol w="1600200"/>
              </a:tblGrid>
              <a:tr h="476754">
                <a:tc>
                  <a:txBody>
                    <a:bodyPr/>
                    <a:lstStyle/>
                    <a:p>
                      <a:pPr marL="0" marR="0">
                        <a:lnSpc>
                          <a:spcPct val="115000"/>
                        </a:lnSpc>
                        <a:spcBef>
                          <a:spcPts val="0"/>
                        </a:spcBef>
                        <a:spcAft>
                          <a:spcPts val="0"/>
                        </a:spcAft>
                      </a:pPr>
                      <a:r>
                        <a:rPr lang="en-US" sz="1400" b="1" dirty="0">
                          <a:latin typeface="Calibri"/>
                          <a:ea typeface="Calibri"/>
                          <a:cs typeface="Times New Roman"/>
                        </a:rPr>
                        <a:t>Response variable </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dirty="0">
                          <a:latin typeface="Calibri"/>
                          <a:ea typeface="Calibri"/>
                          <a:cs typeface="Times New Roman"/>
                        </a:rPr>
                        <a:t>Observed </a:t>
                      </a:r>
                      <a:r>
                        <a:rPr lang="en-US" sz="1400" b="1" dirty="0" smtClean="0">
                          <a:latin typeface="Calibri"/>
                          <a:ea typeface="Calibri"/>
                          <a:cs typeface="Times New Roman"/>
                        </a:rPr>
                        <a:t>?</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dirty="0">
                          <a:latin typeface="Calibri"/>
                          <a:ea typeface="Calibri"/>
                          <a:cs typeface="Times New Roman"/>
                        </a:rPr>
                        <a:t>Explanation </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a:latin typeface="Calibri"/>
                          <a:ea typeface="Calibri"/>
                          <a:cs typeface="Times New Roman"/>
                        </a:rPr>
                        <a:t>Source</a:t>
                      </a:r>
                      <a:endParaRPr lang="en-US" sz="1400">
                        <a:latin typeface="Calibri"/>
                        <a:ea typeface="Calibri"/>
                        <a:cs typeface="Times New Roman"/>
                      </a:endParaRPr>
                    </a:p>
                  </a:txBody>
                  <a:tcPr marL="68580" marR="68580" marT="0" marB="0"/>
                </a:tc>
              </a:tr>
              <a:tr h="1064048">
                <a:tc>
                  <a:txBody>
                    <a:bodyPr/>
                    <a:lstStyle/>
                    <a:p>
                      <a:pPr marL="0" marR="0">
                        <a:lnSpc>
                          <a:spcPct val="115000"/>
                        </a:lnSpc>
                        <a:spcBef>
                          <a:spcPts val="0"/>
                        </a:spcBef>
                        <a:spcAft>
                          <a:spcPts val="0"/>
                        </a:spcAft>
                      </a:pPr>
                      <a:r>
                        <a:rPr lang="en-US" sz="1400" b="1" dirty="0">
                          <a:latin typeface="Calibri"/>
                          <a:ea typeface="Calibri"/>
                          <a:cs typeface="Times New Roman"/>
                        </a:rPr>
                        <a:t> Low DO (hypoxia/anoxia)</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latin typeface="Calibri"/>
                          <a:ea typeface="Calibri"/>
                          <a:cs typeface="Times New Roman"/>
                        </a:rPr>
                        <a:t>Yes</a:t>
                      </a: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Low DO concentrations have been observed in canals in the Keys and were observed at several nearshore stations during sampling in 1985 for the OFW designation.</a:t>
                      </a: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FDEP (2008)</a:t>
                      </a:r>
                    </a:p>
                  </a:txBody>
                  <a:tcPr marL="68580" marR="68580" marT="0" marB="0"/>
                </a:tc>
              </a:tr>
              <a:tr h="524094">
                <a:tc>
                  <a:txBody>
                    <a:bodyPr/>
                    <a:lstStyle/>
                    <a:p>
                      <a:pPr marL="0" marR="0">
                        <a:lnSpc>
                          <a:spcPct val="115000"/>
                        </a:lnSpc>
                        <a:spcBef>
                          <a:spcPts val="0"/>
                        </a:spcBef>
                        <a:spcAft>
                          <a:spcPts val="0"/>
                        </a:spcAft>
                      </a:pPr>
                      <a:r>
                        <a:rPr lang="en-US" sz="1400" b="1">
                          <a:latin typeface="Calibri"/>
                          <a:ea typeface="Calibri"/>
                          <a:cs typeface="Times New Roman"/>
                        </a:rPr>
                        <a:t>Reduced clarity </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smtClean="0">
                          <a:latin typeface="Calibri"/>
                          <a:ea typeface="Calibri"/>
                          <a:cs typeface="Times New Roman"/>
                        </a:rPr>
                        <a:t>Yes</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Turbidity declines with distance from shore.</a:t>
                      </a: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Boyer and Jones (2002)</a:t>
                      </a:r>
                    </a:p>
                  </a:txBody>
                  <a:tcPr marL="68580" marR="68580" marT="0" marB="0"/>
                </a:tc>
              </a:tr>
              <a:tr h="811134">
                <a:tc>
                  <a:txBody>
                    <a:bodyPr/>
                    <a:lstStyle/>
                    <a:p>
                      <a:pPr marL="0" marR="0">
                        <a:lnSpc>
                          <a:spcPct val="115000"/>
                        </a:lnSpc>
                        <a:spcBef>
                          <a:spcPts val="0"/>
                        </a:spcBef>
                        <a:spcAft>
                          <a:spcPts val="0"/>
                        </a:spcAft>
                      </a:pPr>
                      <a:r>
                        <a:rPr lang="en-US" sz="1400" b="1" dirty="0">
                          <a:latin typeface="Calibri"/>
                          <a:ea typeface="Calibri"/>
                          <a:cs typeface="Times New Roman"/>
                        </a:rPr>
                        <a:t>Increased chlorophyll </a:t>
                      </a:r>
                      <a:r>
                        <a:rPr lang="en-US" sz="1400" b="1" i="1" dirty="0">
                          <a:latin typeface="Calibri"/>
                          <a:ea typeface="Calibri"/>
                          <a:cs typeface="Times New Roman"/>
                        </a:rPr>
                        <a:t>a</a:t>
                      </a:r>
                      <a:r>
                        <a:rPr lang="en-US" sz="1400" b="1" dirty="0">
                          <a:latin typeface="Calibri"/>
                          <a:ea typeface="Calibri"/>
                          <a:cs typeface="Times New Roman"/>
                        </a:rPr>
                        <a:t> concentrations</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latin typeface="Calibri"/>
                          <a:ea typeface="Calibri"/>
                          <a:cs typeface="Times New Roman"/>
                        </a:rPr>
                        <a:t>No</a:t>
                      </a:r>
                    </a:p>
                  </a:txBody>
                  <a:tcPr marL="68580" marR="68580" marT="0" marB="0"/>
                </a:tc>
                <a:tc>
                  <a:txBody>
                    <a:bodyPr/>
                    <a:lstStyle/>
                    <a:p>
                      <a:pPr marL="0" marR="0">
                        <a:lnSpc>
                          <a:spcPct val="115000"/>
                        </a:lnSpc>
                        <a:spcBef>
                          <a:spcPts val="0"/>
                        </a:spcBef>
                        <a:spcAft>
                          <a:spcPts val="0"/>
                        </a:spcAft>
                      </a:pPr>
                      <a:r>
                        <a:rPr lang="en-US" sz="1400" dirty="0">
                          <a:latin typeface="Calibri"/>
                          <a:ea typeface="Calibri"/>
                          <a:cs typeface="Times New Roman"/>
                        </a:rPr>
                        <a:t>There are no trends with chlorophyll </a:t>
                      </a:r>
                      <a:r>
                        <a:rPr lang="en-US" sz="1400" i="1" dirty="0">
                          <a:latin typeface="Calibri"/>
                          <a:ea typeface="Calibri"/>
                          <a:cs typeface="Times New Roman"/>
                        </a:rPr>
                        <a:t>a</a:t>
                      </a:r>
                      <a:r>
                        <a:rPr lang="en-US" sz="1400" dirty="0">
                          <a:latin typeface="Calibri"/>
                          <a:ea typeface="Calibri"/>
                          <a:cs typeface="Times New Roman"/>
                        </a:rPr>
                        <a:t> and distance from land and median concentrations are </a:t>
                      </a:r>
                      <a:r>
                        <a:rPr lang="en-US" sz="1400" dirty="0" smtClean="0">
                          <a:latin typeface="Calibri"/>
                          <a:ea typeface="Calibri"/>
                          <a:cs typeface="Times New Roman"/>
                        </a:rPr>
                        <a:t>low. </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dirty="0">
                          <a:latin typeface="Calibri"/>
                          <a:ea typeface="Calibri"/>
                          <a:cs typeface="Times New Roman"/>
                        </a:rPr>
                        <a:t>Boyer </a:t>
                      </a:r>
                      <a:r>
                        <a:rPr lang="en-US" sz="1400" dirty="0">
                          <a:latin typeface="Calibri"/>
                          <a:ea typeface="Calibri"/>
                          <a:cs typeface="TimesNewRoman"/>
                        </a:rPr>
                        <a:t>and </a:t>
                      </a:r>
                      <a:r>
                        <a:rPr lang="en-US" sz="1400" dirty="0" err="1">
                          <a:latin typeface="Calibri"/>
                          <a:ea typeface="Calibri"/>
                          <a:cs typeface="TimesNewRoman"/>
                        </a:rPr>
                        <a:t>Briceño</a:t>
                      </a:r>
                      <a:r>
                        <a:rPr lang="en-US" sz="1400" dirty="0">
                          <a:latin typeface="Calibri"/>
                          <a:ea typeface="Calibri"/>
                          <a:cs typeface="TimesNewRoman"/>
                        </a:rPr>
                        <a:t> (2009)</a:t>
                      </a:r>
                      <a:endParaRPr lang="en-US" sz="1400" dirty="0">
                        <a:latin typeface="Calibri"/>
                        <a:ea typeface="Calibri"/>
                        <a:cs typeface="Times New Roman"/>
                      </a:endParaRPr>
                    </a:p>
                  </a:txBody>
                  <a:tcPr marL="68580" marR="68580" marT="0" marB="0"/>
                </a:tc>
              </a:tr>
              <a:tr h="2027836">
                <a:tc>
                  <a:txBody>
                    <a:bodyPr/>
                    <a:lstStyle/>
                    <a:p>
                      <a:pPr marL="0" marR="0">
                        <a:lnSpc>
                          <a:spcPct val="115000"/>
                        </a:lnSpc>
                        <a:spcBef>
                          <a:spcPts val="0"/>
                        </a:spcBef>
                        <a:spcAft>
                          <a:spcPts val="0"/>
                        </a:spcAft>
                      </a:pPr>
                      <a:r>
                        <a:rPr lang="en-US" sz="1400" b="1">
                          <a:latin typeface="Calibri"/>
                          <a:ea typeface="Calibri"/>
                          <a:cs typeface="Times New Roman"/>
                        </a:rPr>
                        <a:t>Phytoplankton blooms (nuisance or toxic)</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latin typeface="Calibri"/>
                          <a:ea typeface="Calibri"/>
                          <a:cs typeface="Times New Roman"/>
                        </a:rPr>
                        <a:t>Yes</a:t>
                      </a:r>
                    </a:p>
                  </a:txBody>
                  <a:tcPr marL="68580" marR="68580" marT="0" marB="0"/>
                </a:tc>
                <a:tc>
                  <a:txBody>
                    <a:bodyPr/>
                    <a:lstStyle/>
                    <a:p>
                      <a:pPr marL="0" marR="0">
                        <a:lnSpc>
                          <a:spcPct val="115000"/>
                        </a:lnSpc>
                        <a:spcBef>
                          <a:spcPts val="0"/>
                        </a:spcBef>
                        <a:spcAft>
                          <a:spcPts val="0"/>
                        </a:spcAft>
                      </a:pPr>
                      <a:r>
                        <a:rPr lang="en-US" sz="1400" dirty="0">
                          <a:latin typeface="Calibri"/>
                          <a:ea typeface="Calibri"/>
                          <a:cs typeface="Times New Roman"/>
                        </a:rPr>
                        <a:t>Periodic algae blooms originate on the gulf side of the Keys in Florida Bay or along the southwest Shelf.  The </a:t>
                      </a:r>
                      <a:r>
                        <a:rPr lang="en-US" sz="1400" dirty="0" err="1">
                          <a:latin typeface="Calibri"/>
                          <a:ea typeface="Calibri"/>
                          <a:cs typeface="Times New Roman"/>
                        </a:rPr>
                        <a:t>Blackwater</a:t>
                      </a:r>
                      <a:r>
                        <a:rPr lang="en-US" sz="1400" dirty="0">
                          <a:latin typeface="Calibri"/>
                          <a:ea typeface="Calibri"/>
                          <a:cs typeface="Times New Roman"/>
                        </a:rPr>
                        <a:t> event in 2002 was a non-toxic bloom that was carried south through the Keys.  More recently, in 2005 and 2006, blooms in northeastern Florida Bay and southern Biscayne Bay, were associated with highway development and hurricane activity. </a:t>
                      </a:r>
                    </a:p>
                  </a:txBody>
                  <a:tcPr marL="68580" marR="68580" marT="0" marB="0"/>
                </a:tc>
                <a:tc>
                  <a:txBody>
                    <a:bodyPr/>
                    <a:lstStyle/>
                    <a:p>
                      <a:pPr marL="0" marR="0">
                        <a:lnSpc>
                          <a:spcPct val="115000"/>
                        </a:lnSpc>
                        <a:spcBef>
                          <a:spcPts val="0"/>
                        </a:spcBef>
                        <a:spcAft>
                          <a:spcPts val="0"/>
                        </a:spcAft>
                      </a:pPr>
                      <a:endParaRPr lang="en-US" sz="1400">
                        <a:latin typeface="Calibri"/>
                        <a:ea typeface="Calibri"/>
                        <a:cs typeface="Times New Roman"/>
                      </a:endParaRPr>
                    </a:p>
                  </a:txBody>
                  <a:tcPr marL="68580" marR="68580" marT="0" marB="0"/>
                </a:tc>
              </a:tr>
              <a:tr h="811134">
                <a:tc>
                  <a:txBody>
                    <a:bodyPr/>
                    <a:lstStyle/>
                    <a:p>
                      <a:pPr marL="0" marR="0">
                        <a:lnSpc>
                          <a:spcPct val="115000"/>
                        </a:lnSpc>
                        <a:spcBef>
                          <a:spcPts val="0"/>
                        </a:spcBef>
                        <a:spcAft>
                          <a:spcPts val="0"/>
                        </a:spcAft>
                      </a:pPr>
                      <a:r>
                        <a:rPr lang="en-US" sz="1400" b="1">
                          <a:latin typeface="Calibri"/>
                          <a:ea typeface="Calibri"/>
                          <a:cs typeface="Times New Roman"/>
                        </a:rPr>
                        <a:t>Problematic epiphyte growth </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latin typeface="Calibri"/>
                          <a:ea typeface="Calibri"/>
                          <a:cs typeface="Times New Roman"/>
                        </a:rPr>
                        <a:t>No</a:t>
                      </a: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Epiphyte growth is highly seasonal and recent studies have not found correlations with nutrients, but this may be due to the activity of grazers.</a:t>
                      </a:r>
                    </a:p>
                  </a:txBody>
                  <a:tcPr marL="68580" marR="68580" marT="0" marB="0"/>
                </a:tc>
                <a:tc>
                  <a:txBody>
                    <a:bodyPr/>
                    <a:lstStyle/>
                    <a:p>
                      <a:pPr marL="0" marR="0">
                        <a:lnSpc>
                          <a:spcPct val="115000"/>
                        </a:lnSpc>
                        <a:spcBef>
                          <a:spcPts val="0"/>
                        </a:spcBef>
                        <a:spcAft>
                          <a:spcPts val="0"/>
                        </a:spcAft>
                      </a:pPr>
                      <a:r>
                        <a:rPr lang="en-US" sz="1400" dirty="0">
                          <a:latin typeface="Calibri"/>
                          <a:ea typeface="Calibri"/>
                          <a:cs typeface="Times New Roman"/>
                        </a:rPr>
                        <a:t>e.g. Fourqurean </a:t>
                      </a:r>
                      <a:r>
                        <a:rPr lang="en-US" sz="1400" i="1" dirty="0">
                          <a:latin typeface="Calibri"/>
                          <a:ea typeface="Calibri"/>
                          <a:cs typeface="Times New Roman"/>
                        </a:rPr>
                        <a:t>et al. </a:t>
                      </a:r>
                      <a:r>
                        <a:rPr lang="en-US" sz="1400" dirty="0">
                          <a:latin typeface="Calibri"/>
                          <a:ea typeface="Calibri"/>
                          <a:cs typeface="Times New Roman"/>
                        </a:rPr>
                        <a:t>(in press)</a:t>
                      </a:r>
                    </a:p>
                  </a:txBody>
                  <a:tcPr marL="68580" marR="68580" marT="0" marB="0"/>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229600" cy="591312"/>
          </a:xfrm>
        </p:spPr>
        <p:txBody>
          <a:bodyPr>
            <a:noAutofit/>
          </a:bodyPr>
          <a:lstStyle/>
          <a:p>
            <a:r>
              <a:rPr lang="en-US" sz="3600" dirty="0" smtClean="0"/>
              <a:t>Symptoms of eutrophication checklist</a:t>
            </a:r>
            <a:endParaRPr lang="en-US" sz="3600" dirty="0"/>
          </a:p>
        </p:txBody>
      </p:sp>
      <p:sp>
        <p:nvSpPr>
          <p:cNvPr id="3" name="Content Placeholder 2"/>
          <p:cNvSpPr>
            <a:spLocks noGrp="1"/>
          </p:cNvSpPr>
          <p:nvPr>
            <p:ph idx="1"/>
          </p:nvPr>
        </p:nvSpPr>
        <p:spPr/>
        <p:txBody>
          <a:bodyPr/>
          <a:lstStyle/>
          <a:p>
            <a:endParaRPr lang="en-US"/>
          </a:p>
        </p:txBody>
      </p:sp>
      <p:graphicFrame>
        <p:nvGraphicFramePr>
          <p:cNvPr id="4" name="Content Placeholder 3"/>
          <p:cNvGraphicFramePr>
            <a:graphicFrameLocks/>
          </p:cNvGraphicFramePr>
          <p:nvPr/>
        </p:nvGraphicFramePr>
        <p:xfrm>
          <a:off x="228600" y="914400"/>
          <a:ext cx="8686800" cy="5611101"/>
        </p:xfrm>
        <a:graphic>
          <a:graphicData uri="http://schemas.openxmlformats.org/drawingml/2006/table">
            <a:tbl>
              <a:tblPr firstRow="1" bandRow="1">
                <a:tableStyleId>{5C22544A-7EE6-4342-B048-85BDC9FD1C3A}</a:tableStyleId>
              </a:tblPr>
              <a:tblGrid>
                <a:gridCol w="1524000"/>
                <a:gridCol w="1219200"/>
                <a:gridCol w="4267200"/>
                <a:gridCol w="1676400"/>
              </a:tblGrid>
              <a:tr h="478163">
                <a:tc>
                  <a:txBody>
                    <a:bodyPr/>
                    <a:lstStyle/>
                    <a:p>
                      <a:pPr marL="0" marR="0">
                        <a:lnSpc>
                          <a:spcPct val="115000"/>
                        </a:lnSpc>
                        <a:spcBef>
                          <a:spcPts val="0"/>
                        </a:spcBef>
                        <a:spcAft>
                          <a:spcPts val="0"/>
                        </a:spcAft>
                      </a:pPr>
                      <a:r>
                        <a:rPr lang="en-US" sz="1400" b="1" dirty="0">
                          <a:latin typeface="Calibri"/>
                          <a:ea typeface="Calibri"/>
                          <a:cs typeface="Times New Roman"/>
                        </a:rPr>
                        <a:t>Response variable </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dirty="0">
                          <a:latin typeface="Calibri"/>
                          <a:ea typeface="Calibri"/>
                          <a:cs typeface="Times New Roman"/>
                        </a:rPr>
                        <a:t>Observed </a:t>
                      </a:r>
                      <a:r>
                        <a:rPr lang="en-US" sz="1400" b="1" dirty="0" smtClean="0">
                          <a:latin typeface="Calibri"/>
                          <a:ea typeface="Calibri"/>
                          <a:cs typeface="Times New Roman"/>
                        </a:rPr>
                        <a:t>?</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a:latin typeface="Calibri"/>
                          <a:ea typeface="Calibri"/>
                          <a:cs typeface="Times New Roman"/>
                        </a:rPr>
                        <a:t>Explanation </a:t>
                      </a:r>
                      <a:endParaRPr lang="en-US" sz="14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a:latin typeface="Calibri"/>
                          <a:ea typeface="Calibri"/>
                          <a:cs typeface="Times New Roman"/>
                        </a:rPr>
                        <a:t>Source</a:t>
                      </a:r>
                      <a:endParaRPr lang="en-US" sz="1400">
                        <a:latin typeface="Calibri"/>
                        <a:ea typeface="Calibri"/>
                        <a:cs typeface="Times New Roman"/>
                      </a:endParaRPr>
                    </a:p>
                  </a:txBody>
                  <a:tcPr marL="68580" marR="68580" marT="0" marB="0"/>
                </a:tc>
              </a:tr>
              <a:tr h="1626921">
                <a:tc>
                  <a:txBody>
                    <a:bodyPr/>
                    <a:lstStyle/>
                    <a:p>
                      <a:pPr marL="0" marR="0">
                        <a:lnSpc>
                          <a:spcPct val="115000"/>
                        </a:lnSpc>
                        <a:spcBef>
                          <a:spcPts val="0"/>
                        </a:spcBef>
                        <a:spcAft>
                          <a:spcPts val="0"/>
                        </a:spcAft>
                      </a:pPr>
                      <a:r>
                        <a:rPr lang="en-US" sz="1400" b="1" dirty="0">
                          <a:solidFill>
                            <a:schemeClr val="tx1"/>
                          </a:solidFill>
                          <a:latin typeface="Calibri"/>
                          <a:ea typeface="Calibri"/>
                          <a:cs typeface="Times New Roman"/>
                        </a:rPr>
                        <a:t>Problematic macroalgal growth</a:t>
                      </a:r>
                    </a:p>
                  </a:txBody>
                  <a:tcPr marL="68580" marR="68580" marT="0" marB="0"/>
                </a:tc>
                <a:tc>
                  <a:txBody>
                    <a:bodyPr/>
                    <a:lstStyle/>
                    <a:p>
                      <a:pPr marL="0" marR="0" algn="ctr">
                        <a:lnSpc>
                          <a:spcPct val="115000"/>
                        </a:lnSpc>
                        <a:spcBef>
                          <a:spcPts val="0"/>
                        </a:spcBef>
                        <a:spcAft>
                          <a:spcPts val="0"/>
                        </a:spcAft>
                      </a:pPr>
                      <a:r>
                        <a:rPr lang="en-US" sz="1400" b="0">
                          <a:solidFill>
                            <a:schemeClr val="tx1"/>
                          </a:solidFill>
                          <a:latin typeface="Calibri"/>
                          <a:ea typeface="Calibri"/>
                          <a:cs typeface="Times New Roman"/>
                        </a:rPr>
                        <a:t>Yes</a:t>
                      </a:r>
                    </a:p>
                  </a:txBody>
                  <a:tcPr marL="68580" marR="68580" marT="0" marB="0"/>
                </a:tc>
                <a:tc>
                  <a:txBody>
                    <a:bodyPr/>
                    <a:lstStyle/>
                    <a:p>
                      <a:pPr marL="0" marR="0">
                        <a:lnSpc>
                          <a:spcPct val="115000"/>
                        </a:lnSpc>
                        <a:spcBef>
                          <a:spcPts val="0"/>
                        </a:spcBef>
                        <a:spcAft>
                          <a:spcPts val="0"/>
                        </a:spcAft>
                      </a:pPr>
                      <a:r>
                        <a:rPr lang="en-US" sz="1400" b="0">
                          <a:solidFill>
                            <a:schemeClr val="tx1"/>
                          </a:solidFill>
                          <a:latin typeface="Calibri"/>
                          <a:ea typeface="Calibri"/>
                          <a:cs typeface="Times New Roman"/>
                        </a:rPr>
                        <a:t>Abundance of macroalgae in the FKNMS has increased over time.  Sites closest to land and with the highest N concentrations have the highest abundance.  Some sites with increased macroalgal growth also have seagrass loss.</a:t>
                      </a:r>
                    </a:p>
                  </a:txBody>
                  <a:tcPr marL="68580" marR="68580" marT="0" marB="0"/>
                </a:tc>
                <a:tc>
                  <a:txBody>
                    <a:bodyPr/>
                    <a:lstStyle/>
                    <a:p>
                      <a:pPr marL="0" marR="0">
                        <a:lnSpc>
                          <a:spcPct val="115000"/>
                        </a:lnSpc>
                        <a:spcBef>
                          <a:spcPts val="0"/>
                        </a:spcBef>
                        <a:spcAft>
                          <a:spcPts val="0"/>
                        </a:spcAft>
                      </a:pPr>
                      <a:r>
                        <a:rPr lang="en-US" sz="1400" b="0" dirty="0">
                          <a:solidFill>
                            <a:schemeClr val="tx1"/>
                          </a:solidFill>
                          <a:latin typeface="Calibri"/>
                          <a:ea typeface="Calibri"/>
                          <a:cs typeface="Times New Roman"/>
                        </a:rPr>
                        <a:t>e.g. Lapointe </a:t>
                      </a:r>
                      <a:r>
                        <a:rPr lang="en-US" sz="1400" b="0" i="1" dirty="0">
                          <a:solidFill>
                            <a:schemeClr val="tx1"/>
                          </a:solidFill>
                          <a:latin typeface="Calibri"/>
                          <a:ea typeface="Calibri"/>
                          <a:cs typeface="Times New Roman"/>
                        </a:rPr>
                        <a:t>et al. </a:t>
                      </a:r>
                      <a:r>
                        <a:rPr lang="en-US" sz="1400" b="0" dirty="0">
                          <a:solidFill>
                            <a:schemeClr val="tx1"/>
                          </a:solidFill>
                          <a:latin typeface="Calibri"/>
                          <a:ea typeface="Calibri"/>
                          <a:cs typeface="Times New Roman"/>
                        </a:rPr>
                        <a:t>(2004),  </a:t>
                      </a:r>
                      <a:r>
                        <a:rPr lang="en-US" sz="1400" b="0" dirty="0" err="1">
                          <a:solidFill>
                            <a:schemeClr val="tx1"/>
                          </a:solidFill>
                          <a:latin typeface="Calibri"/>
                          <a:ea typeface="Calibri"/>
                          <a:cs typeface="Times New Roman"/>
                        </a:rPr>
                        <a:t>Collado</a:t>
                      </a:r>
                      <a:r>
                        <a:rPr lang="en-US" sz="1400" b="0" dirty="0">
                          <a:solidFill>
                            <a:schemeClr val="tx1"/>
                          </a:solidFill>
                          <a:latin typeface="Calibri"/>
                          <a:ea typeface="Calibri"/>
                          <a:cs typeface="Times New Roman"/>
                        </a:rPr>
                        <a:t>-Vides </a:t>
                      </a:r>
                      <a:r>
                        <a:rPr lang="en-US" sz="1400" b="0" i="1" dirty="0">
                          <a:solidFill>
                            <a:schemeClr val="tx1"/>
                          </a:solidFill>
                          <a:latin typeface="Calibri"/>
                          <a:ea typeface="Calibri"/>
                          <a:cs typeface="Times New Roman"/>
                        </a:rPr>
                        <a:t>et al. </a:t>
                      </a:r>
                      <a:r>
                        <a:rPr lang="en-US" sz="1400" b="0" dirty="0">
                          <a:solidFill>
                            <a:schemeClr val="tx1"/>
                          </a:solidFill>
                          <a:latin typeface="Calibri"/>
                          <a:ea typeface="Calibri"/>
                          <a:cs typeface="Times New Roman"/>
                        </a:rPr>
                        <a:t>(2005) and (2007), Fourqurean </a:t>
                      </a:r>
                      <a:r>
                        <a:rPr lang="en-US" sz="1400" b="0" i="1" dirty="0">
                          <a:solidFill>
                            <a:schemeClr val="tx1"/>
                          </a:solidFill>
                          <a:latin typeface="Calibri"/>
                          <a:ea typeface="Calibri"/>
                          <a:cs typeface="Times New Roman"/>
                        </a:rPr>
                        <a:t>et al. </a:t>
                      </a:r>
                      <a:r>
                        <a:rPr lang="en-US" sz="1400" b="0" dirty="0">
                          <a:solidFill>
                            <a:schemeClr val="tx1"/>
                          </a:solidFill>
                          <a:latin typeface="Calibri"/>
                          <a:ea typeface="Calibri"/>
                          <a:cs typeface="Times New Roman"/>
                        </a:rPr>
                        <a:t>(in press)</a:t>
                      </a:r>
                    </a:p>
                  </a:txBody>
                  <a:tcPr marL="68580" marR="68580" marT="0" marB="0"/>
                </a:tc>
              </a:tr>
              <a:tr h="1423683">
                <a:tc>
                  <a:txBody>
                    <a:bodyPr/>
                    <a:lstStyle/>
                    <a:p>
                      <a:pPr marL="0" marR="0">
                        <a:lnSpc>
                          <a:spcPct val="115000"/>
                        </a:lnSpc>
                        <a:spcBef>
                          <a:spcPts val="0"/>
                        </a:spcBef>
                        <a:spcAft>
                          <a:spcPts val="0"/>
                        </a:spcAft>
                      </a:pPr>
                      <a:r>
                        <a:rPr lang="en-US" sz="1400" b="1">
                          <a:latin typeface="Calibri"/>
                          <a:ea typeface="Calibri"/>
                          <a:cs typeface="Times New Roman"/>
                        </a:rPr>
                        <a:t>SAV community changes or loss</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latin typeface="Calibri"/>
                          <a:ea typeface="Calibri"/>
                          <a:cs typeface="Times New Roman"/>
                        </a:rPr>
                        <a:t>Yes</a:t>
                      </a:r>
                    </a:p>
                  </a:txBody>
                  <a:tcPr marL="68580" marR="68580" marT="0" marB="0"/>
                </a:tc>
                <a:tc>
                  <a:txBody>
                    <a:bodyPr/>
                    <a:lstStyle/>
                    <a:p>
                      <a:pPr marL="0" marR="0">
                        <a:lnSpc>
                          <a:spcPct val="115000"/>
                        </a:lnSpc>
                        <a:spcBef>
                          <a:spcPts val="0"/>
                        </a:spcBef>
                        <a:spcAft>
                          <a:spcPts val="0"/>
                        </a:spcAft>
                      </a:pPr>
                      <a:r>
                        <a:rPr lang="en-US" sz="1400" dirty="0">
                          <a:latin typeface="Calibri"/>
                          <a:ea typeface="Calibri"/>
                          <a:cs typeface="Times New Roman"/>
                        </a:rPr>
                        <a:t>Data from the FKNMS monitoring program’s permanent stations has not shown </a:t>
                      </a:r>
                      <a:r>
                        <a:rPr lang="en-US" sz="1400" dirty="0" smtClean="0">
                          <a:latin typeface="Calibri"/>
                          <a:ea typeface="Calibri"/>
                          <a:cs typeface="Times New Roman"/>
                        </a:rPr>
                        <a:t>statistically significant </a:t>
                      </a:r>
                      <a:r>
                        <a:rPr lang="en-US" sz="1400" dirty="0">
                          <a:latin typeface="Calibri"/>
                          <a:ea typeface="Calibri"/>
                          <a:cs typeface="Times New Roman"/>
                        </a:rPr>
                        <a:t>sanctuary wide changes in either seagrass tissue N:P ratios or seagrass community composition using the FKNMS indicator criteria EI </a:t>
                      </a:r>
                      <a:r>
                        <a:rPr lang="en-US" sz="1400" dirty="0" smtClean="0">
                          <a:latin typeface="Calibri"/>
                          <a:ea typeface="Calibri"/>
                          <a:cs typeface="Times New Roman"/>
                        </a:rPr>
                        <a:t>and SCI, but there have been site specific changes consistent with eutrophication models.</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e.g. Fourqurean and Escorcia (2009)</a:t>
                      </a:r>
                    </a:p>
                  </a:txBody>
                  <a:tcPr marL="68580" marR="68580" marT="0" marB="0"/>
                </a:tc>
              </a:tr>
              <a:tr h="1423683">
                <a:tc>
                  <a:txBody>
                    <a:bodyPr/>
                    <a:lstStyle/>
                    <a:p>
                      <a:pPr marL="0" marR="0">
                        <a:lnSpc>
                          <a:spcPct val="115000"/>
                        </a:lnSpc>
                        <a:spcBef>
                          <a:spcPts val="0"/>
                        </a:spcBef>
                        <a:spcAft>
                          <a:spcPts val="0"/>
                        </a:spcAft>
                      </a:pPr>
                      <a:r>
                        <a:rPr lang="en-US" sz="1400" b="1" dirty="0">
                          <a:latin typeface="Calibri"/>
                          <a:ea typeface="Calibri"/>
                          <a:cs typeface="Times New Roman"/>
                        </a:rPr>
                        <a:t>Coral/</a:t>
                      </a:r>
                      <a:r>
                        <a:rPr lang="en-US" sz="1400" b="1" dirty="0" err="1">
                          <a:latin typeface="Calibri"/>
                          <a:ea typeface="Calibri"/>
                          <a:cs typeface="Times New Roman"/>
                        </a:rPr>
                        <a:t>hardbottom</a:t>
                      </a:r>
                      <a:r>
                        <a:rPr lang="en-US" sz="1400" b="1" dirty="0">
                          <a:latin typeface="Calibri"/>
                          <a:ea typeface="Calibri"/>
                          <a:cs typeface="Times New Roman"/>
                        </a:rPr>
                        <a:t> community changes or loss </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latin typeface="Calibri"/>
                          <a:ea typeface="Calibri"/>
                          <a:cs typeface="Times New Roman"/>
                        </a:rPr>
                        <a:t>Yes</a:t>
                      </a: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Coral cover has declined and there have been outbreaks of disease such as black band and other disease conditions in the Keys.  Overall mean percent stony coral cover has been stable since 1999, although </a:t>
                      </a:r>
                      <a:r>
                        <a:rPr lang="en-US" sz="1400" i="1">
                          <a:latin typeface="Calibri"/>
                          <a:ea typeface="Calibri"/>
                          <a:cs typeface="Times New Roman"/>
                        </a:rPr>
                        <a:t>Monastraea annularis </a:t>
                      </a:r>
                      <a:r>
                        <a:rPr lang="en-US" sz="1400">
                          <a:latin typeface="Calibri"/>
                          <a:ea typeface="Calibri"/>
                          <a:cs typeface="Times New Roman"/>
                        </a:rPr>
                        <a:t>has continued to decline in abundance.</a:t>
                      </a: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Donahue </a:t>
                      </a:r>
                      <a:r>
                        <a:rPr lang="en-US" sz="1400" i="1">
                          <a:latin typeface="Calibri"/>
                          <a:ea typeface="Calibri"/>
                          <a:cs typeface="Times New Roman"/>
                        </a:rPr>
                        <a:t>et al. </a:t>
                      </a:r>
                      <a:r>
                        <a:rPr lang="en-US" sz="1400">
                          <a:latin typeface="Calibri"/>
                          <a:ea typeface="Calibri"/>
                          <a:cs typeface="Times New Roman"/>
                        </a:rPr>
                        <a:t>(2008), Callahan </a:t>
                      </a:r>
                      <a:r>
                        <a:rPr lang="en-US" sz="1400" i="1">
                          <a:latin typeface="Calibri"/>
                          <a:ea typeface="Calibri"/>
                          <a:cs typeface="Times New Roman"/>
                        </a:rPr>
                        <a:t>et al. </a:t>
                      </a:r>
                      <a:r>
                        <a:rPr lang="en-US" sz="1400">
                          <a:latin typeface="Calibri"/>
                          <a:ea typeface="Calibri"/>
                          <a:cs typeface="Times New Roman"/>
                        </a:rPr>
                        <a:t>(2007)</a:t>
                      </a:r>
                    </a:p>
                  </a:txBody>
                  <a:tcPr marL="68580" marR="68580" marT="0" marB="0"/>
                </a:tc>
              </a:tr>
              <a:tr h="610150">
                <a:tc>
                  <a:txBody>
                    <a:bodyPr/>
                    <a:lstStyle/>
                    <a:p>
                      <a:pPr marL="0" marR="0">
                        <a:lnSpc>
                          <a:spcPct val="115000"/>
                        </a:lnSpc>
                        <a:spcBef>
                          <a:spcPts val="0"/>
                        </a:spcBef>
                        <a:spcAft>
                          <a:spcPts val="0"/>
                        </a:spcAft>
                      </a:pPr>
                      <a:r>
                        <a:rPr lang="en-US" sz="1400" b="1" dirty="0">
                          <a:latin typeface="Calibri"/>
                          <a:ea typeface="Calibri"/>
                          <a:cs typeface="Times New Roman"/>
                        </a:rPr>
                        <a:t>Fish kills </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latin typeface="Calibri"/>
                          <a:ea typeface="Calibri"/>
                          <a:cs typeface="Times New Roman"/>
                        </a:rPr>
                        <a:t>Yes</a:t>
                      </a: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There are periodic fish kills attributed to low DO, red tide, algal blooms, cold, and other factors.</a:t>
                      </a:r>
                    </a:p>
                  </a:txBody>
                  <a:tcPr marL="68580" marR="68580" marT="0" marB="0"/>
                </a:tc>
                <a:tc>
                  <a:txBody>
                    <a:bodyPr/>
                    <a:lstStyle/>
                    <a:p>
                      <a:pPr marL="0" marR="0">
                        <a:lnSpc>
                          <a:spcPct val="115000"/>
                        </a:lnSpc>
                        <a:spcBef>
                          <a:spcPts val="0"/>
                        </a:spcBef>
                        <a:spcAft>
                          <a:spcPts val="0"/>
                        </a:spcAft>
                      </a:pPr>
                      <a:r>
                        <a:rPr lang="en-US" sz="1400" dirty="0">
                          <a:latin typeface="Calibri"/>
                          <a:ea typeface="Calibri"/>
                          <a:cs typeface="Times New Roman"/>
                        </a:rPr>
                        <a:t>FWRI fish kill database</a:t>
                      </a:r>
                    </a:p>
                  </a:txBody>
                  <a:tcPr marL="68580" marR="68580" marT="0" marB="0"/>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a:bodyPr>
          <a:lstStyle/>
          <a:p>
            <a:r>
              <a:rPr lang="en-US" sz="3600" dirty="0" smtClean="0"/>
              <a:t>Additional environmental factors</a:t>
            </a:r>
            <a:endParaRPr lang="en-US" sz="3600" dirty="0"/>
          </a:p>
        </p:txBody>
      </p:sp>
      <p:graphicFrame>
        <p:nvGraphicFramePr>
          <p:cNvPr id="4" name="Content Placeholder 3"/>
          <p:cNvGraphicFramePr>
            <a:graphicFrameLocks noGrp="1"/>
          </p:cNvGraphicFramePr>
          <p:nvPr>
            <p:ph idx="1"/>
          </p:nvPr>
        </p:nvGraphicFramePr>
        <p:xfrm>
          <a:off x="228600" y="1676400"/>
          <a:ext cx="8686800" cy="3083560"/>
        </p:xfrm>
        <a:graphic>
          <a:graphicData uri="http://schemas.openxmlformats.org/drawingml/2006/table">
            <a:tbl>
              <a:tblPr firstRow="1" bandRow="1">
                <a:tableStyleId>{5C22544A-7EE6-4342-B048-85BDC9FD1C3A}</a:tableStyleId>
              </a:tblPr>
              <a:tblGrid>
                <a:gridCol w="2171700"/>
                <a:gridCol w="1206500"/>
                <a:gridCol w="3619500"/>
                <a:gridCol w="1689100"/>
              </a:tblGrid>
              <a:tr h="370840">
                <a:tc>
                  <a:txBody>
                    <a:bodyPr/>
                    <a:lstStyle/>
                    <a:p>
                      <a:r>
                        <a:rPr lang="en-US" sz="1400" b="1" dirty="0" smtClean="0">
                          <a:latin typeface="+mj-lt"/>
                        </a:rPr>
                        <a:t>Factors</a:t>
                      </a:r>
                      <a:endParaRPr lang="en-US" sz="1400" b="1" dirty="0">
                        <a:latin typeface="+mj-lt"/>
                      </a:endParaRPr>
                    </a:p>
                  </a:txBody>
                  <a:tcPr/>
                </a:tc>
                <a:tc>
                  <a:txBody>
                    <a:bodyPr/>
                    <a:lstStyle/>
                    <a:p>
                      <a:pPr algn="ctr"/>
                      <a:r>
                        <a:rPr lang="en-US" sz="1400" b="1" dirty="0" smtClean="0">
                          <a:latin typeface="+mj-lt"/>
                        </a:rPr>
                        <a:t>Observed?</a:t>
                      </a:r>
                      <a:endParaRPr lang="en-US" sz="1400" b="1" dirty="0">
                        <a:latin typeface="+mj-lt"/>
                      </a:endParaRPr>
                    </a:p>
                  </a:txBody>
                  <a:tcPr/>
                </a:tc>
                <a:tc>
                  <a:txBody>
                    <a:bodyPr/>
                    <a:lstStyle/>
                    <a:p>
                      <a:r>
                        <a:rPr lang="en-US" sz="1400" b="1" dirty="0" smtClean="0">
                          <a:latin typeface="+mj-lt"/>
                        </a:rPr>
                        <a:t>Explanation</a:t>
                      </a:r>
                      <a:endParaRPr lang="en-US" sz="1400" b="1" dirty="0">
                        <a:latin typeface="+mj-lt"/>
                      </a:endParaRPr>
                    </a:p>
                  </a:txBody>
                  <a:tcPr/>
                </a:tc>
                <a:tc>
                  <a:txBody>
                    <a:bodyPr/>
                    <a:lstStyle/>
                    <a:p>
                      <a:r>
                        <a:rPr lang="en-US" sz="1400" b="1" dirty="0" smtClean="0">
                          <a:latin typeface="+mj-lt"/>
                        </a:rPr>
                        <a:t>Source</a:t>
                      </a:r>
                      <a:endParaRPr lang="en-US" sz="1400" b="1" dirty="0">
                        <a:latin typeface="+mj-lt"/>
                      </a:endParaRPr>
                    </a:p>
                  </a:txBody>
                  <a:tcPr/>
                </a:tc>
              </a:tr>
              <a:tr h="370840">
                <a:tc>
                  <a:txBody>
                    <a:bodyPr/>
                    <a:lstStyle/>
                    <a:p>
                      <a:r>
                        <a:rPr lang="en-US" sz="1400" b="1" dirty="0" smtClean="0">
                          <a:latin typeface="+mj-lt"/>
                        </a:rPr>
                        <a:t>Increased nutrient loading or concentrations from historic levels?</a:t>
                      </a:r>
                      <a:endParaRPr lang="en-US" sz="1400" b="1" dirty="0">
                        <a:latin typeface="+mj-lt"/>
                      </a:endParaRPr>
                    </a:p>
                  </a:txBody>
                  <a:tcPr/>
                </a:tc>
                <a:tc>
                  <a:txBody>
                    <a:bodyPr/>
                    <a:lstStyle/>
                    <a:p>
                      <a:pPr algn="ctr"/>
                      <a:r>
                        <a:rPr lang="en-US" sz="1400" dirty="0" smtClean="0">
                          <a:latin typeface="+mj-lt"/>
                        </a:rPr>
                        <a:t>Yes</a:t>
                      </a:r>
                      <a:endParaRPr lang="en-US" sz="1400" dirty="0">
                        <a:latin typeface="+mj-lt"/>
                      </a:endParaRPr>
                    </a:p>
                  </a:txBody>
                  <a:tcPr/>
                </a:tc>
                <a:tc>
                  <a:txBody>
                    <a:bodyPr/>
                    <a:lstStyle/>
                    <a:p>
                      <a:r>
                        <a:rPr lang="en-US" sz="1400" dirty="0" smtClean="0">
                          <a:latin typeface="+mj-lt"/>
                        </a:rPr>
                        <a:t>Elevated DIN in nearshore region </a:t>
                      </a:r>
                      <a:endParaRPr lang="en-US" sz="1400" dirty="0">
                        <a:latin typeface="+mj-lt"/>
                      </a:endParaRPr>
                    </a:p>
                  </a:txBody>
                  <a:tcPr/>
                </a:tc>
                <a:tc>
                  <a:txBody>
                    <a:bodyPr/>
                    <a:lstStyle/>
                    <a:p>
                      <a:r>
                        <a:rPr lang="en-US" sz="1400" dirty="0" smtClean="0">
                          <a:latin typeface="+mj-lt"/>
                        </a:rPr>
                        <a:t>Boyer and </a:t>
                      </a:r>
                      <a:r>
                        <a:rPr lang="en-US" sz="1400" dirty="0" err="1" smtClean="0">
                          <a:latin typeface="+mj-lt"/>
                        </a:rPr>
                        <a:t>Briceño</a:t>
                      </a:r>
                      <a:r>
                        <a:rPr lang="en-US" sz="1400" dirty="0" smtClean="0">
                          <a:latin typeface="+mj-lt"/>
                        </a:rPr>
                        <a:t> 2006</a:t>
                      </a:r>
                      <a:endParaRPr lang="en-US" sz="1400" dirty="0">
                        <a:latin typeface="+mj-lt"/>
                      </a:endParaRPr>
                    </a:p>
                  </a:txBody>
                  <a:tcPr/>
                </a:tc>
              </a:tr>
              <a:tr h="370840">
                <a:tc>
                  <a:txBody>
                    <a:bodyPr/>
                    <a:lstStyle/>
                    <a:p>
                      <a:r>
                        <a:rPr lang="en-US" sz="1400" b="1" dirty="0" smtClean="0">
                          <a:latin typeface="+mj-lt"/>
                        </a:rPr>
                        <a:t>Mitigating factors that could prevent nutrient expression</a:t>
                      </a:r>
                      <a:endParaRPr lang="en-US" sz="1400" b="1" dirty="0">
                        <a:latin typeface="+mj-lt"/>
                      </a:endParaRPr>
                    </a:p>
                  </a:txBody>
                  <a:tcPr/>
                </a:tc>
                <a:tc>
                  <a:txBody>
                    <a:bodyPr/>
                    <a:lstStyle/>
                    <a:p>
                      <a:pPr algn="ctr"/>
                      <a:r>
                        <a:rPr lang="en-US" sz="1400" dirty="0" smtClean="0">
                          <a:latin typeface="+mj-lt"/>
                        </a:rPr>
                        <a:t>No</a:t>
                      </a:r>
                      <a:endParaRPr lang="en-US" sz="1400" dirty="0">
                        <a:latin typeface="+mj-lt"/>
                      </a:endParaRPr>
                    </a:p>
                  </a:txBody>
                  <a:tcPr/>
                </a:tc>
                <a:tc>
                  <a:txBody>
                    <a:bodyPr/>
                    <a:lstStyle/>
                    <a:p>
                      <a:endParaRPr lang="en-US" sz="1400" dirty="0">
                        <a:latin typeface="+mj-lt"/>
                      </a:endParaRPr>
                    </a:p>
                  </a:txBody>
                  <a:tcPr/>
                </a:tc>
                <a:tc>
                  <a:txBody>
                    <a:bodyPr/>
                    <a:lstStyle/>
                    <a:p>
                      <a:endParaRPr lang="en-US" sz="1400">
                        <a:latin typeface="+mj-lt"/>
                      </a:endParaRPr>
                    </a:p>
                  </a:txBody>
                  <a:tcPr/>
                </a:tc>
              </a:tr>
              <a:tr h="370840">
                <a:tc>
                  <a:txBody>
                    <a:bodyPr/>
                    <a:lstStyle/>
                    <a:p>
                      <a:r>
                        <a:rPr lang="en-US" sz="1400" b="1" dirty="0" smtClean="0">
                          <a:latin typeface="+mj-lt"/>
                        </a:rPr>
                        <a:t>Other significant stressors to biological</a:t>
                      </a:r>
                      <a:r>
                        <a:rPr lang="en-US" sz="1400" b="1" baseline="0" dirty="0" smtClean="0">
                          <a:latin typeface="+mj-lt"/>
                        </a:rPr>
                        <a:t> communities</a:t>
                      </a:r>
                      <a:endParaRPr lang="en-US" sz="1400" b="1" dirty="0">
                        <a:latin typeface="+mj-lt"/>
                      </a:endParaRPr>
                    </a:p>
                  </a:txBody>
                  <a:tcPr/>
                </a:tc>
                <a:tc>
                  <a:txBody>
                    <a:bodyPr/>
                    <a:lstStyle/>
                    <a:p>
                      <a:pPr algn="ctr"/>
                      <a:r>
                        <a:rPr lang="en-US" sz="1400" dirty="0" smtClean="0">
                          <a:latin typeface="+mj-lt"/>
                        </a:rPr>
                        <a:t>Yes</a:t>
                      </a:r>
                      <a:endParaRPr lang="en-US" sz="1400" dirty="0">
                        <a:latin typeface="+mj-lt"/>
                      </a:endParaRPr>
                    </a:p>
                  </a:txBody>
                  <a:tcPr/>
                </a:tc>
                <a:tc>
                  <a:txBody>
                    <a:bodyPr/>
                    <a:lstStyle/>
                    <a:p>
                      <a:r>
                        <a:rPr lang="en-US" sz="1400" dirty="0" smtClean="0">
                          <a:latin typeface="+mj-lt"/>
                        </a:rPr>
                        <a:t>Coral diseases, over fishing,</a:t>
                      </a:r>
                      <a:r>
                        <a:rPr lang="en-US" sz="1400" baseline="0" dirty="0" smtClean="0">
                          <a:latin typeface="+mj-lt"/>
                        </a:rPr>
                        <a:t> climate </a:t>
                      </a:r>
                      <a:r>
                        <a:rPr lang="en-US" sz="1400" baseline="0" dirty="0" smtClean="0">
                          <a:latin typeface="+mj-lt"/>
                        </a:rPr>
                        <a:t>change</a:t>
                      </a:r>
                      <a:endParaRPr lang="en-US" sz="1400" dirty="0">
                        <a:latin typeface="+mj-lt"/>
                      </a:endParaRPr>
                    </a:p>
                  </a:txBody>
                  <a:tcPr/>
                </a:tc>
                <a:tc>
                  <a:txBody>
                    <a:bodyPr/>
                    <a:lstStyle/>
                    <a:p>
                      <a:r>
                        <a:rPr lang="en-US" sz="1400" dirty="0" smtClean="0">
                          <a:latin typeface="+mj-lt"/>
                        </a:rPr>
                        <a:t>CREMP</a:t>
                      </a:r>
                      <a:endParaRPr lang="en-US" sz="1400" dirty="0">
                        <a:latin typeface="+mj-lt"/>
                      </a:endParaRPr>
                    </a:p>
                  </a:txBody>
                  <a:tcPr/>
                </a:tc>
              </a:tr>
              <a:tr h="370840">
                <a:tc>
                  <a:txBody>
                    <a:bodyPr/>
                    <a:lstStyle/>
                    <a:p>
                      <a:r>
                        <a:rPr lang="en-US" sz="1400" b="1" dirty="0" smtClean="0">
                          <a:latin typeface="+mj-lt"/>
                        </a:rPr>
                        <a:t>Natural episodic events contributing to nutrient regime</a:t>
                      </a:r>
                      <a:endParaRPr lang="en-US" sz="1400" b="1" dirty="0">
                        <a:latin typeface="+mj-lt"/>
                      </a:endParaRPr>
                    </a:p>
                  </a:txBody>
                  <a:tcPr/>
                </a:tc>
                <a:tc>
                  <a:txBody>
                    <a:bodyPr/>
                    <a:lstStyle/>
                    <a:p>
                      <a:pPr algn="ctr"/>
                      <a:r>
                        <a:rPr lang="en-US" sz="1400" dirty="0" smtClean="0">
                          <a:latin typeface="+mj-lt"/>
                        </a:rPr>
                        <a:t>Yes</a:t>
                      </a:r>
                      <a:endParaRPr lang="en-US" sz="1400" dirty="0">
                        <a:latin typeface="+mj-lt"/>
                      </a:endParaRPr>
                    </a:p>
                  </a:txBody>
                  <a:tcPr/>
                </a:tc>
                <a:tc>
                  <a:txBody>
                    <a:bodyPr/>
                    <a:lstStyle/>
                    <a:p>
                      <a:r>
                        <a:rPr lang="en-US" sz="1400" dirty="0" smtClean="0">
                          <a:latin typeface="+mj-lt"/>
                        </a:rPr>
                        <a:t>Hurricanes, upwelling</a:t>
                      </a:r>
                      <a:endParaRPr lang="en-US" sz="1400" dirty="0">
                        <a:latin typeface="+mj-lt"/>
                      </a:endParaRPr>
                    </a:p>
                  </a:txBody>
                  <a:tcPr/>
                </a:tc>
                <a:tc>
                  <a:txBody>
                    <a:bodyPr/>
                    <a:lstStyle/>
                    <a:p>
                      <a:endParaRPr lang="en-US" sz="1400" dirty="0">
                        <a:latin typeface="+mj-lt"/>
                      </a:endParaRPr>
                    </a:p>
                  </a:txBody>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99288"/>
            <a:ext cx="8229600" cy="972312"/>
          </a:xfrm>
        </p:spPr>
        <p:txBody>
          <a:bodyPr>
            <a:normAutofit/>
          </a:bodyPr>
          <a:lstStyle/>
          <a:p>
            <a:r>
              <a:rPr lang="en-US" dirty="0" smtClean="0"/>
              <a:t>Biological summary</a:t>
            </a:r>
            <a:endParaRPr lang="en-US" dirty="0"/>
          </a:p>
        </p:txBody>
      </p:sp>
      <p:sp>
        <p:nvSpPr>
          <p:cNvPr id="3" name="Content Placeholder 2"/>
          <p:cNvSpPr>
            <a:spLocks noGrp="1"/>
          </p:cNvSpPr>
          <p:nvPr>
            <p:ph idx="1"/>
          </p:nvPr>
        </p:nvSpPr>
        <p:spPr>
          <a:xfrm>
            <a:off x="457200" y="1828800"/>
            <a:ext cx="8229600" cy="3429000"/>
          </a:xfrm>
        </p:spPr>
        <p:txBody>
          <a:bodyPr/>
          <a:lstStyle/>
          <a:p>
            <a:r>
              <a:rPr lang="en-US" dirty="0" smtClean="0"/>
              <a:t>Across the FKNMS the indicators of eutrophication in seagrasses, </a:t>
            </a:r>
            <a:r>
              <a:rPr lang="en-US" i="1" dirty="0" smtClean="0"/>
              <a:t>EI</a:t>
            </a:r>
            <a:r>
              <a:rPr lang="en-US" dirty="0" smtClean="0"/>
              <a:t> and </a:t>
            </a:r>
            <a:r>
              <a:rPr lang="en-US" i="1" dirty="0" smtClean="0"/>
              <a:t>SCI</a:t>
            </a:r>
            <a:r>
              <a:rPr lang="en-US" dirty="0" smtClean="0"/>
              <a:t>, do not show statistically significant change for the years 2006-2008 as compared to 1995-2005 long term averages.</a:t>
            </a:r>
          </a:p>
          <a:p>
            <a:r>
              <a:rPr lang="en-US" dirty="0" smtClean="0"/>
              <a:t>However, there are biological symptoms of eutrophication at specific sites (i.e. seagrass loss and increased abundance of macroalgae).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lang="en-US" dirty="0" smtClean="0"/>
              <a:t>Water quality studies</a:t>
            </a:r>
            <a:endParaRPr lang="en-US" dirty="0"/>
          </a:p>
        </p:txBody>
      </p:sp>
      <p:sp>
        <p:nvSpPr>
          <p:cNvPr id="3" name="Content Placeholder 2"/>
          <p:cNvSpPr>
            <a:spLocks noGrp="1"/>
          </p:cNvSpPr>
          <p:nvPr>
            <p:ph idx="1"/>
          </p:nvPr>
        </p:nvSpPr>
        <p:spPr>
          <a:xfrm>
            <a:off x="152400" y="2133600"/>
            <a:ext cx="3733800" cy="3810000"/>
          </a:xfrm>
        </p:spPr>
        <p:txBody>
          <a:bodyPr/>
          <a:lstStyle/>
          <a:p>
            <a:r>
              <a:rPr lang="en-US" dirty="0" smtClean="0"/>
              <a:t>The water quality monitoring project for the FKNMS water quality protection plan</a:t>
            </a:r>
          </a:p>
          <a:p>
            <a:pPr lvl="1"/>
            <a:r>
              <a:rPr lang="en-US" dirty="0" smtClean="0"/>
              <a:t>1995-present</a:t>
            </a:r>
          </a:p>
          <a:p>
            <a:r>
              <a:rPr lang="en-US" dirty="0" smtClean="0"/>
              <a:t>Other sources of data:</a:t>
            </a:r>
          </a:p>
          <a:p>
            <a:pPr lvl="1"/>
            <a:r>
              <a:rPr lang="en-US" dirty="0" smtClean="0"/>
              <a:t>Storet</a:t>
            </a:r>
          </a:p>
          <a:p>
            <a:pPr lvl="1"/>
            <a:r>
              <a:rPr lang="en-US" dirty="0" smtClean="0"/>
              <a:t>IWR database</a:t>
            </a:r>
          </a:p>
          <a:p>
            <a:endParaRPr lang="en-US" dirty="0"/>
          </a:p>
        </p:txBody>
      </p:sp>
      <p:pic>
        <p:nvPicPr>
          <p:cNvPr id="1027" name="Picture 3"/>
          <p:cNvPicPr>
            <a:picLocks noChangeAspect="1" noChangeArrowheads="1"/>
          </p:cNvPicPr>
          <p:nvPr/>
        </p:nvPicPr>
        <p:blipFill>
          <a:blip r:embed="rId2" cstate="print"/>
          <a:srcRect/>
          <a:stretch>
            <a:fillRect/>
          </a:stretch>
        </p:blipFill>
        <p:spPr bwMode="auto">
          <a:xfrm>
            <a:off x="3810000" y="2112708"/>
            <a:ext cx="5010150" cy="39070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Autofit/>
          </a:bodyPr>
          <a:lstStyle/>
          <a:p>
            <a:r>
              <a:rPr lang="en-US" sz="3000" dirty="0" smtClean="0"/>
              <a:t>Presentation outline</a:t>
            </a:r>
            <a:endParaRPr lang="en-US" sz="3000" dirty="0"/>
          </a:p>
        </p:txBody>
      </p:sp>
      <p:sp>
        <p:nvSpPr>
          <p:cNvPr id="3" name="Content Placeholder 2"/>
          <p:cNvSpPr>
            <a:spLocks noGrp="1"/>
          </p:cNvSpPr>
          <p:nvPr>
            <p:ph idx="1"/>
          </p:nvPr>
        </p:nvSpPr>
        <p:spPr>
          <a:xfrm>
            <a:off x="457200" y="1143000"/>
            <a:ext cx="8229600" cy="5486400"/>
          </a:xfrm>
        </p:spPr>
        <p:txBody>
          <a:bodyPr>
            <a:normAutofit fontScale="70000" lnSpcReduction="20000"/>
          </a:bodyPr>
          <a:lstStyle/>
          <a:p>
            <a:pPr marL="514350" indent="-514350">
              <a:buFont typeface="+mj-lt"/>
              <a:buAutoNum type="arabicPeriod"/>
            </a:pPr>
            <a:r>
              <a:rPr lang="en-US" dirty="0" smtClean="0"/>
              <a:t>Background on schedule and deadlines</a:t>
            </a:r>
          </a:p>
          <a:p>
            <a:pPr marL="514350" indent="-514350">
              <a:buFont typeface="+mj-lt"/>
              <a:buAutoNum type="arabicPeriod"/>
            </a:pPr>
            <a:r>
              <a:rPr lang="en-US" dirty="0" smtClean="0"/>
              <a:t>DEP’ Marine Waters Initiative</a:t>
            </a:r>
          </a:p>
          <a:p>
            <a:pPr marL="514350" indent="-514350">
              <a:buFont typeface="+mj-lt"/>
              <a:buAutoNum type="arabicPeriod"/>
            </a:pPr>
            <a:r>
              <a:rPr lang="en-US" dirty="0" smtClean="0"/>
              <a:t>Geographical and physical description</a:t>
            </a:r>
          </a:p>
          <a:p>
            <a:pPr marL="514350" indent="-514350">
              <a:buFont typeface="+mj-lt"/>
              <a:buAutoNum type="arabicPeriod"/>
            </a:pPr>
            <a:r>
              <a:rPr lang="en-US" dirty="0" smtClean="0"/>
              <a:t>Sources and fates of nutrients</a:t>
            </a:r>
          </a:p>
          <a:p>
            <a:pPr marL="971550" lvl="1" indent="-514350">
              <a:buFont typeface="+mj-lt"/>
              <a:buAutoNum type="alphaLcParenR"/>
            </a:pPr>
            <a:r>
              <a:rPr lang="en-US" dirty="0" smtClean="0"/>
              <a:t>Nutrient sources and loading estimates</a:t>
            </a:r>
          </a:p>
          <a:p>
            <a:pPr marL="971550" lvl="1" indent="-514350">
              <a:buFont typeface="+mj-lt"/>
              <a:buAutoNum type="alphaLcParenR"/>
            </a:pPr>
            <a:r>
              <a:rPr lang="en-US" dirty="0" smtClean="0"/>
              <a:t>Assimilative capacity and productivity</a:t>
            </a:r>
          </a:p>
          <a:p>
            <a:pPr marL="514350" indent="-514350">
              <a:buFont typeface="+mj-lt"/>
              <a:buAutoNum type="arabicPeriod"/>
            </a:pPr>
            <a:r>
              <a:rPr lang="en-US" dirty="0" smtClean="0"/>
              <a:t>Biological summary</a:t>
            </a:r>
          </a:p>
          <a:p>
            <a:pPr marL="971550" lvl="1" indent="-514350">
              <a:buFont typeface="+mj-lt"/>
              <a:buAutoNum type="alphaLcParenR"/>
            </a:pPr>
            <a:r>
              <a:rPr lang="en-US" dirty="0" smtClean="0"/>
              <a:t>Seagrass: FKNMS Benthic Habitat and Seagrass Monitoring</a:t>
            </a:r>
          </a:p>
          <a:p>
            <a:pPr marL="971550" lvl="1" indent="-514350">
              <a:buFont typeface="+mj-lt"/>
              <a:buAutoNum type="alphaLcParenR"/>
            </a:pPr>
            <a:r>
              <a:rPr lang="en-US" dirty="0" smtClean="0"/>
              <a:t>Coral: FKNMS Coral Reef Evaluation and Monitoring Project</a:t>
            </a:r>
          </a:p>
          <a:p>
            <a:pPr marL="971550" lvl="1" indent="-514350">
              <a:buFont typeface="+mj-lt"/>
              <a:buAutoNum type="alphaLcParenR"/>
            </a:pPr>
            <a:r>
              <a:rPr lang="en-US" dirty="0" smtClean="0"/>
              <a:t>Mangroves</a:t>
            </a:r>
          </a:p>
          <a:p>
            <a:pPr marL="971550" lvl="1" indent="-514350">
              <a:buFont typeface="+mj-lt"/>
              <a:buAutoNum type="alphaLcParenR"/>
            </a:pPr>
            <a:r>
              <a:rPr lang="en-US" dirty="0" smtClean="0"/>
              <a:t>Other biological resources</a:t>
            </a:r>
          </a:p>
          <a:p>
            <a:pPr marL="514350" indent="-514350">
              <a:buFont typeface="+mj-lt"/>
              <a:buAutoNum type="arabicPeriod"/>
            </a:pPr>
            <a:r>
              <a:rPr lang="en-US" dirty="0" smtClean="0"/>
              <a:t>Water quality studies</a:t>
            </a:r>
          </a:p>
          <a:p>
            <a:pPr marL="971550" lvl="1" indent="-514350">
              <a:buFont typeface="+mj-lt"/>
              <a:buAutoNum type="alphaLcParenR"/>
            </a:pPr>
            <a:r>
              <a:rPr lang="en-US" dirty="0" smtClean="0"/>
              <a:t>FKNMS Water Quality Monitoring Project</a:t>
            </a:r>
          </a:p>
          <a:p>
            <a:pPr marL="514350" indent="-514350">
              <a:buFont typeface="+mj-lt"/>
              <a:buAutoNum type="arabicPeriod"/>
            </a:pPr>
            <a:r>
              <a:rPr lang="en-US" dirty="0" smtClean="0"/>
              <a:t>Waters on the 303(d) list</a:t>
            </a:r>
          </a:p>
          <a:p>
            <a:pPr marL="514350" indent="-514350">
              <a:buFont typeface="+mj-lt"/>
              <a:buAutoNum type="arabicPeriod"/>
            </a:pPr>
            <a:r>
              <a:rPr lang="en-US" b="1" dirty="0" smtClean="0">
                <a:solidFill>
                  <a:srgbClr val="FF0000"/>
                </a:solidFill>
              </a:rPr>
              <a:t>Numeric nutrient criteria recommendations</a:t>
            </a:r>
          </a:p>
          <a:p>
            <a:pPr marL="879475" lvl="1" indent="-417513">
              <a:buFont typeface="+mj-lt"/>
              <a:buAutoNum type="alphaLcParenR"/>
            </a:pPr>
            <a:r>
              <a:rPr lang="en-US" b="1" dirty="0" smtClean="0">
                <a:solidFill>
                  <a:srgbClr val="FF0000"/>
                </a:solidFill>
              </a:rPr>
              <a:t>FK RAD-HALO zone (&lt;500 m)</a:t>
            </a:r>
          </a:p>
          <a:p>
            <a:pPr marL="879475" lvl="1" indent="-417513">
              <a:buFont typeface="+mj-lt"/>
              <a:buAutoNum type="alphaLcParenR"/>
            </a:pPr>
            <a:r>
              <a:rPr lang="en-US" b="1" dirty="0" smtClean="0">
                <a:solidFill>
                  <a:srgbClr val="FF0000"/>
                </a:solidFill>
              </a:rPr>
              <a:t>Magnitude, Frequency, and Duration-Can we get support for expression of the criteria as a annual average and long-term average; is this even the right group for such discussion? </a:t>
            </a:r>
          </a:p>
          <a:p>
            <a:pPr marL="879475" lvl="1" indent="-417513">
              <a:buFont typeface="+mj-lt"/>
              <a:buAutoNum type="alphaLcParenR"/>
            </a:pPr>
            <a:r>
              <a:rPr lang="en-US" b="1" dirty="0" smtClean="0">
                <a:solidFill>
                  <a:srgbClr val="FF0000"/>
                </a:solidFill>
              </a:rPr>
              <a:t>Existing condition-beyond Halo zone</a:t>
            </a:r>
            <a:endParaRPr lang="en-US" b="1" dirty="0">
              <a:solidFill>
                <a:srgbClr val="FF00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r>
              <a:rPr lang="en-US" dirty="0" smtClean="0"/>
              <a:t>Waters on the 303(d) list</a:t>
            </a:r>
            <a:endParaRPr lang="en-US" dirty="0"/>
          </a:p>
        </p:txBody>
      </p:sp>
      <p:sp>
        <p:nvSpPr>
          <p:cNvPr id="3" name="Content Placeholder 2"/>
          <p:cNvSpPr>
            <a:spLocks noGrp="1"/>
          </p:cNvSpPr>
          <p:nvPr>
            <p:ph idx="1"/>
          </p:nvPr>
        </p:nvSpPr>
        <p:spPr>
          <a:xfrm>
            <a:off x="457200" y="1493837"/>
            <a:ext cx="8229600" cy="4525963"/>
          </a:xfrm>
        </p:spPr>
        <p:txBody>
          <a:bodyPr/>
          <a:lstStyle/>
          <a:p>
            <a:r>
              <a:rPr lang="en-US" dirty="0" smtClean="0"/>
              <a:t>Halo zone waters:  up to 500 meters offshore </a:t>
            </a:r>
          </a:p>
          <a:p>
            <a:r>
              <a:rPr lang="en-US" dirty="0" smtClean="0"/>
              <a:t>Nearshore waters up to 12,100 meters offshore </a:t>
            </a:r>
          </a:p>
          <a:p>
            <a:pPr lvl="1"/>
            <a:r>
              <a:rPr lang="en-US" dirty="0" smtClean="0"/>
              <a:t>Classified as Class III (Recreation, Propagation and Maintenance of a Healthy, Well Balanced Population of Fish and Wildlife) and Outstanding Florida Waters (OFW).</a:t>
            </a:r>
          </a:p>
          <a:p>
            <a:r>
              <a:rPr lang="en-US" dirty="0" smtClean="0"/>
              <a:t>Many of the halo Zone WBIDs are listed on the 1998 303(d) list as impaired for nutrients</a:t>
            </a:r>
          </a:p>
          <a:p>
            <a:endParaRPr lang="en-US" dirty="0" smtClean="0"/>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fontScale="90000"/>
          </a:bodyPr>
          <a:lstStyle/>
          <a:p>
            <a:r>
              <a:rPr lang="en-US" dirty="0" smtClean="0"/>
              <a:t>Numeric Nutrient Criteria Options</a:t>
            </a:r>
            <a:endParaRPr lang="en-US" dirty="0"/>
          </a:p>
        </p:txBody>
      </p:sp>
      <p:sp>
        <p:nvSpPr>
          <p:cNvPr id="3" name="Content Placeholder 2"/>
          <p:cNvSpPr>
            <a:spLocks noGrp="1"/>
          </p:cNvSpPr>
          <p:nvPr>
            <p:ph idx="1"/>
          </p:nvPr>
        </p:nvSpPr>
        <p:spPr>
          <a:xfrm>
            <a:off x="457200" y="1600200"/>
            <a:ext cx="8229600" cy="4724400"/>
          </a:xfrm>
        </p:spPr>
        <p:txBody>
          <a:bodyPr>
            <a:normAutofit/>
          </a:bodyPr>
          <a:lstStyle/>
          <a:p>
            <a:r>
              <a:rPr lang="en-US" dirty="0" smtClean="0"/>
              <a:t>FK RAD (2008) Water Quality targets</a:t>
            </a:r>
          </a:p>
          <a:p>
            <a:r>
              <a:rPr lang="en-US" dirty="0" smtClean="0"/>
              <a:t>1985 Outstanding Florida Waters Baseline</a:t>
            </a:r>
          </a:p>
          <a:p>
            <a:r>
              <a:rPr lang="en-US" dirty="0" smtClean="0"/>
              <a:t>Existing Condition Distributional Approaches</a:t>
            </a:r>
          </a:p>
          <a:p>
            <a:pPr lvl="1"/>
            <a:r>
              <a:rPr lang="en-US" dirty="0" smtClean="0"/>
              <a:t>Evaluating segmentation proposed by Boyer and Briceno</a:t>
            </a:r>
          </a:p>
          <a:p>
            <a:pPr lvl="1"/>
            <a:r>
              <a:rPr lang="en-US" dirty="0" smtClean="0"/>
              <a:t>Establish to maintain existing condition</a:t>
            </a:r>
          </a:p>
          <a:p>
            <a:pPr lvl="2"/>
            <a:r>
              <a:rPr lang="en-US" dirty="0" smtClean="0"/>
              <a:t>Water quality collected by FIU SERC</a:t>
            </a:r>
          </a:p>
          <a:p>
            <a:pPr lvl="2"/>
            <a:r>
              <a:rPr lang="en-US" dirty="0" smtClean="0"/>
              <a:t>Validate with IWR data set</a:t>
            </a:r>
          </a:p>
          <a:p>
            <a:r>
              <a:rPr lang="en-US" dirty="0" smtClean="0"/>
              <a:t>Some combination of above three options</a:t>
            </a:r>
          </a:p>
          <a:p>
            <a:pPr lvl="1"/>
            <a:r>
              <a:rPr lang="en-US" dirty="0" err="1" smtClean="0"/>
              <a:t>Nearshore</a:t>
            </a:r>
            <a:r>
              <a:rPr lang="en-US" dirty="0" smtClean="0"/>
              <a:t> (≤ 500 m)</a:t>
            </a:r>
          </a:p>
          <a:p>
            <a:pPr lvl="1"/>
            <a:r>
              <a:rPr lang="en-US" dirty="0" smtClean="0"/>
              <a:t>Offshore (&gt; 500 m)</a:t>
            </a:r>
          </a:p>
          <a:p>
            <a:pPr lvl="2"/>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838200"/>
            <a:ext cx="8229600" cy="1524000"/>
          </a:xfrm>
        </p:spPr>
        <p:txBody>
          <a:bodyPr>
            <a:normAutofit fontScale="90000"/>
          </a:bodyPr>
          <a:lstStyle/>
          <a:p>
            <a:r>
              <a:rPr lang="en-US" dirty="0" smtClean="0"/>
              <a:t/>
            </a:r>
            <a:br>
              <a:rPr lang="en-US" dirty="0" smtClean="0"/>
            </a:br>
            <a:r>
              <a:rPr lang="en-US" dirty="0" smtClean="0"/>
              <a:t>Reasonable Assurance Document Nutrient Targets</a:t>
            </a:r>
            <a:br>
              <a:rPr lang="en-US" dirty="0" smtClean="0"/>
            </a:br>
            <a:endParaRPr lang="en-US" dirty="0" smtClean="0"/>
          </a:p>
        </p:txBody>
      </p:sp>
      <p:sp>
        <p:nvSpPr>
          <p:cNvPr id="8195" name="Rectangle 3"/>
          <p:cNvSpPr>
            <a:spLocks noGrp="1" noChangeArrowheads="1"/>
          </p:cNvSpPr>
          <p:nvPr>
            <p:ph type="body" idx="1"/>
          </p:nvPr>
        </p:nvSpPr>
        <p:spPr>
          <a:xfrm>
            <a:off x="1028700" y="1752600"/>
            <a:ext cx="7086600" cy="4343400"/>
          </a:xfrm>
        </p:spPr>
        <p:txBody>
          <a:bodyPr/>
          <a:lstStyle/>
          <a:p>
            <a:r>
              <a:rPr lang="en-US" dirty="0" smtClean="0"/>
              <a:t>Insignificant-Increase Targets: Concentration Increase above Natural Condition Within 500 Meters</a:t>
            </a:r>
          </a:p>
          <a:p>
            <a:pPr lvl="1"/>
            <a:r>
              <a:rPr lang="en-US" dirty="0" smtClean="0"/>
              <a:t>10 </a:t>
            </a:r>
            <a:r>
              <a:rPr lang="en-US" dirty="0" smtClean="0">
                <a:cs typeface="Arial" charset="0"/>
              </a:rPr>
              <a:t>µg/l Increase Above Natural TN Concentration</a:t>
            </a:r>
          </a:p>
          <a:p>
            <a:pPr lvl="1"/>
            <a:r>
              <a:rPr lang="en-US" dirty="0" smtClean="0"/>
              <a:t>2 </a:t>
            </a:r>
            <a:r>
              <a:rPr lang="en-US" dirty="0" smtClean="0">
                <a:cs typeface="Arial" charset="0"/>
              </a:rPr>
              <a:t>µg/l Increase Above Natural TP Concentration</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Map of WBID models in the Florida Keys."/>
          <p:cNvPicPr>
            <a:picLocks noChangeAspect="1" noChangeArrowheads="1"/>
          </p:cNvPicPr>
          <p:nvPr/>
        </p:nvPicPr>
        <p:blipFill>
          <a:blip r:embed="rId3" cstate="print"/>
          <a:srcRect/>
          <a:stretch>
            <a:fillRect/>
          </a:stretch>
        </p:blipFill>
        <p:spPr bwMode="auto">
          <a:xfrm>
            <a:off x="914400" y="1219200"/>
            <a:ext cx="7418387" cy="5035550"/>
          </a:xfrm>
          <a:prstGeom prst="rect">
            <a:avLst/>
          </a:prstGeom>
          <a:noFill/>
          <a:ln w="9525">
            <a:noFill/>
            <a:miter lim="800000"/>
            <a:headEnd/>
            <a:tailEnd/>
          </a:ln>
        </p:spPr>
      </p:pic>
      <p:sp>
        <p:nvSpPr>
          <p:cNvPr id="11267" name="Rectangle 3"/>
          <p:cNvSpPr>
            <a:spLocks noGrp="1" noChangeArrowheads="1"/>
          </p:cNvSpPr>
          <p:nvPr>
            <p:ph type="title"/>
          </p:nvPr>
        </p:nvSpPr>
        <p:spPr>
          <a:xfrm>
            <a:off x="457200" y="0"/>
            <a:ext cx="8229600" cy="1143000"/>
          </a:xfrm>
        </p:spPr>
        <p:txBody>
          <a:bodyPr/>
          <a:lstStyle/>
          <a:p>
            <a:r>
              <a:rPr lang="en-US" dirty="0" smtClean="0"/>
              <a:t>WBID Models in the Keys</a:t>
            </a:r>
          </a:p>
        </p:txBody>
      </p:sp>
      <p:sp>
        <p:nvSpPr>
          <p:cNvPr id="11268" name="Text Box 4"/>
          <p:cNvSpPr txBox="1">
            <a:spLocks noChangeArrowheads="1"/>
          </p:cNvSpPr>
          <p:nvPr/>
        </p:nvSpPr>
        <p:spPr bwMode="auto">
          <a:xfrm>
            <a:off x="990600" y="1371600"/>
            <a:ext cx="5813425" cy="1379538"/>
          </a:xfrm>
          <a:prstGeom prst="rect">
            <a:avLst/>
          </a:prstGeom>
          <a:noFill/>
          <a:ln w="9525" algn="ctr">
            <a:noFill/>
            <a:miter lim="800000"/>
            <a:headEnd/>
            <a:tailEnd/>
          </a:ln>
        </p:spPr>
        <p:txBody>
          <a:bodyPr/>
          <a:lstStyle/>
          <a:p>
            <a:pPr marL="177800" indent="-177800" algn="l">
              <a:lnSpc>
                <a:spcPct val="85000"/>
              </a:lnSpc>
              <a:spcBef>
                <a:spcPct val="35000"/>
              </a:spcBef>
              <a:spcAft>
                <a:spcPct val="0"/>
              </a:spcAft>
              <a:buClr>
                <a:srgbClr val="6600CC"/>
              </a:buClr>
              <a:buSzPct val="125000"/>
              <a:buFont typeface="Wingdings" pitchFamily="2" charset="2"/>
              <a:buChar char="§"/>
            </a:pPr>
            <a:r>
              <a:rPr lang="en-US" sz="1600" dirty="0">
                <a:latin typeface="Arial" charset="0"/>
              </a:rPr>
              <a:t>20 Individual Models</a:t>
            </a:r>
          </a:p>
          <a:p>
            <a:pPr marL="177800" indent="-177800" algn="l">
              <a:lnSpc>
                <a:spcPct val="85000"/>
              </a:lnSpc>
              <a:spcBef>
                <a:spcPct val="35000"/>
              </a:spcBef>
              <a:spcAft>
                <a:spcPct val="0"/>
              </a:spcAft>
              <a:buClr>
                <a:srgbClr val="6600CC"/>
              </a:buClr>
              <a:buSzPct val="125000"/>
              <a:buFont typeface="Wingdings" pitchFamily="2" charset="2"/>
              <a:buChar char="§"/>
            </a:pPr>
            <a:r>
              <a:rPr lang="en-US" sz="1600" dirty="0">
                <a:latin typeface="Arial" charset="0"/>
              </a:rPr>
              <a:t>Variable Model Sizes</a:t>
            </a:r>
          </a:p>
          <a:p>
            <a:pPr marL="177800" indent="-177800" algn="l">
              <a:lnSpc>
                <a:spcPct val="85000"/>
              </a:lnSpc>
              <a:spcBef>
                <a:spcPct val="35000"/>
              </a:spcBef>
              <a:spcAft>
                <a:spcPct val="0"/>
              </a:spcAft>
              <a:buClr>
                <a:srgbClr val="6600CC"/>
              </a:buClr>
              <a:buSzPct val="125000"/>
              <a:buFont typeface="Wingdings" pitchFamily="2" charset="2"/>
              <a:buChar char="§"/>
            </a:pPr>
            <a:r>
              <a:rPr lang="en-US" sz="1600" dirty="0">
                <a:latin typeface="Arial" charset="0"/>
              </a:rPr>
              <a:t>Involved Spreadsheet Models (FKCCS)</a:t>
            </a:r>
          </a:p>
          <a:p>
            <a:pPr marL="177800" indent="-177800" algn="l">
              <a:lnSpc>
                <a:spcPct val="85000"/>
              </a:lnSpc>
              <a:spcBef>
                <a:spcPct val="35000"/>
              </a:spcBef>
              <a:spcAft>
                <a:spcPct val="0"/>
              </a:spcAft>
              <a:buClr>
                <a:srgbClr val="6600CC"/>
              </a:buClr>
              <a:buSzPct val="125000"/>
              <a:buFont typeface="Wingdings" pitchFamily="2" charset="2"/>
              <a:buChar char="§"/>
            </a:pPr>
            <a:r>
              <a:rPr lang="en-US" sz="1600" dirty="0">
                <a:latin typeface="Arial" charset="0"/>
              </a:rPr>
              <a:t>Range:  100 to 12,100 meters off the Shoreline</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Northern Keys RAD</a:t>
            </a:r>
            <a:endParaRPr lang="en-US" dirty="0"/>
          </a:p>
        </p:txBody>
      </p:sp>
      <p:pic>
        <p:nvPicPr>
          <p:cNvPr id="4" name="Content Placeholder 3"/>
          <p:cNvPicPr>
            <a:picLocks noGrp="1"/>
          </p:cNvPicPr>
          <p:nvPr>
            <p:ph idx="1"/>
          </p:nvPr>
        </p:nvPicPr>
        <p:blipFill>
          <a:blip r:embed="rId2" cstate="print"/>
          <a:srcRect/>
          <a:stretch>
            <a:fillRect/>
          </a:stretch>
        </p:blipFill>
        <p:spPr bwMode="auto">
          <a:xfrm>
            <a:off x="1224000" y="2158881"/>
            <a:ext cx="6696000" cy="3942000"/>
          </a:xfrm>
          <a:prstGeom prst="rect">
            <a:avLst/>
          </a:prstGeom>
          <a:noFill/>
          <a:ln w="9525">
            <a:noFill/>
            <a:miter lim="800000"/>
            <a:headEnd/>
            <a:tailEnd/>
          </a:ln>
        </p:spPr>
      </p:pic>
      <p:sp>
        <p:nvSpPr>
          <p:cNvPr id="5" name="Rectangle 4"/>
          <p:cNvSpPr/>
          <p:nvPr/>
        </p:nvSpPr>
        <p:spPr>
          <a:xfrm>
            <a:off x="6781800" y="2209800"/>
            <a:ext cx="990600" cy="3810000"/>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OFW </a:t>
            </a:r>
            <a:endParaRPr lang="en-US" dirty="0"/>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9100" y="1524000"/>
            <a:ext cx="8305800" cy="1143000"/>
          </a:xfrm>
        </p:spPr>
        <p:txBody>
          <a:bodyPr>
            <a:normAutofit fontScale="90000"/>
          </a:bodyPr>
          <a:lstStyle/>
          <a:p>
            <a:pPr algn="ctr"/>
            <a:r>
              <a:rPr lang="en-US" dirty="0" smtClean="0"/>
              <a:t>Offshore Criteria</a:t>
            </a:r>
            <a:br>
              <a:rPr lang="en-US" dirty="0" smtClean="0"/>
            </a:br>
            <a:r>
              <a:rPr lang="en-US" dirty="0" smtClean="0"/>
              <a:t/>
            </a:r>
            <a:br>
              <a:rPr lang="en-US" dirty="0" smtClean="0"/>
            </a:br>
            <a:r>
              <a:rPr lang="en-US" dirty="0" smtClean="0"/>
              <a:t>(insert picture)</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1" name="Picture 5" descr="Model Boxes - FKNMS"/>
          <p:cNvPicPr>
            <a:picLocks noChangeAspect="1" noChangeArrowheads="1"/>
          </p:cNvPicPr>
          <p:nvPr/>
        </p:nvPicPr>
        <p:blipFill>
          <a:blip r:embed="rId2" cstate="print"/>
          <a:srcRect/>
          <a:stretch>
            <a:fillRect/>
          </a:stretch>
        </p:blipFill>
        <p:spPr bwMode="auto">
          <a:xfrm>
            <a:off x="0" y="0"/>
            <a:ext cx="8839200" cy="6831013"/>
          </a:xfrm>
          <a:prstGeom prst="rect">
            <a:avLst/>
          </a:prstGeom>
          <a:noFill/>
        </p:spPr>
      </p:pic>
      <p:sp>
        <p:nvSpPr>
          <p:cNvPr id="24582" name="Text Box 6"/>
          <p:cNvSpPr txBox="1">
            <a:spLocks noChangeArrowheads="1"/>
          </p:cNvSpPr>
          <p:nvPr/>
        </p:nvSpPr>
        <p:spPr bwMode="auto">
          <a:xfrm>
            <a:off x="3489325" y="5576888"/>
            <a:ext cx="2571750" cy="366712"/>
          </a:xfrm>
          <a:prstGeom prst="rect">
            <a:avLst/>
          </a:prstGeom>
          <a:noFill/>
          <a:ln w="9525">
            <a:noFill/>
            <a:miter lim="800000"/>
            <a:headEnd/>
            <a:tailEnd/>
          </a:ln>
          <a:effectLst/>
        </p:spPr>
        <p:txBody>
          <a:bodyPr wrap="none">
            <a:spAutoFit/>
          </a:bodyPr>
          <a:lstStyle/>
          <a:p>
            <a:r>
              <a:rPr lang="en-US" b="1"/>
              <a:t>Proposed subdivision</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2057400"/>
          </a:xfrm>
        </p:spPr>
        <p:txBody>
          <a:bodyPr>
            <a:noAutofit/>
          </a:bodyPr>
          <a:lstStyle/>
          <a:p>
            <a:r>
              <a:rPr lang="en-US" sz="3200" dirty="0" smtClean="0"/>
              <a:t>Use Distributional Statistics to Describe the Range of Nutrients Associated with Designated Use Support (e.g., Reference Condition) </a:t>
            </a:r>
            <a:endParaRPr lang="en-US" sz="3200" dirty="0"/>
          </a:p>
        </p:txBody>
      </p:sp>
      <p:sp>
        <p:nvSpPr>
          <p:cNvPr id="3" name="Content Placeholder 2"/>
          <p:cNvSpPr>
            <a:spLocks noGrp="1"/>
          </p:cNvSpPr>
          <p:nvPr>
            <p:ph idx="1"/>
          </p:nvPr>
        </p:nvSpPr>
        <p:spPr>
          <a:xfrm>
            <a:off x="457200" y="2286001"/>
            <a:ext cx="8229600" cy="4191000"/>
          </a:xfrm>
        </p:spPr>
        <p:txBody>
          <a:bodyPr>
            <a:normAutofit/>
          </a:bodyPr>
          <a:lstStyle/>
          <a:p>
            <a:r>
              <a:rPr lang="en-US" dirty="0" smtClean="0"/>
              <a:t>Predicated on the premise that maintenance of the frequency distribution associated with designated use support will protect those uses into the future</a:t>
            </a:r>
          </a:p>
          <a:p>
            <a:r>
              <a:rPr lang="en-US" dirty="0" smtClean="0"/>
              <a:t>Describe:</a:t>
            </a:r>
          </a:p>
          <a:p>
            <a:pPr lvl="1"/>
            <a:r>
              <a:rPr lang="en-US" dirty="0" smtClean="0"/>
              <a:t>Central tendency associated with use support</a:t>
            </a:r>
          </a:p>
          <a:p>
            <a:pPr lvl="1"/>
            <a:r>
              <a:rPr lang="en-US" dirty="0" smtClean="0"/>
              <a:t>Variability around that central tendency</a:t>
            </a:r>
          </a:p>
          <a:p>
            <a:r>
              <a:rPr lang="en-US" dirty="0" smtClean="0"/>
              <a:t>Goal:  Develop magnitude, frequency, and duration components that will test whether the distribution has shifted upwards</a:t>
            </a:r>
          </a:p>
          <a:p>
            <a:pPr lvl="1"/>
            <a:endParaRPr lang="en-US"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Magnitude, Frequency and Duration Concept	</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magnitude can be interpreted as the central tendency of the baseline distribution plus an insignificant increase (10%)</a:t>
            </a:r>
          </a:p>
          <a:p>
            <a:r>
              <a:rPr lang="en-US" smtClean="0"/>
              <a:t>Frequency </a:t>
            </a:r>
            <a:r>
              <a:rPr lang="en-US" dirty="0" smtClean="0"/>
              <a:t>and duration components:  assessment test of whether the  distribution has shifted upward from the long-term average</a:t>
            </a:r>
          </a:p>
          <a:p>
            <a:pPr lvl="1"/>
            <a:r>
              <a:rPr lang="en-US" dirty="0" smtClean="0"/>
              <a:t>Consider natural variability, climatic cycles, and assessment cycles</a:t>
            </a:r>
          </a:p>
          <a:p>
            <a:r>
              <a:rPr lang="en-US" dirty="0" smtClean="0"/>
              <a:t>Set a second assessment threshold at a higher level</a:t>
            </a:r>
          </a:p>
          <a:p>
            <a:pPr lvl="1"/>
            <a:r>
              <a:rPr lang="en-US" dirty="0" smtClean="0"/>
              <a:t>90% confident that if you exceed that value more than 2 times in a five year period than the waterbody has exceeded the long-term average</a:t>
            </a:r>
          </a:p>
          <a:p>
            <a:pPr lvl="1"/>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8229600" cy="1143000"/>
          </a:xfrm>
        </p:spPr>
        <p:txBody>
          <a:bodyPr/>
          <a:lstStyle/>
          <a:p>
            <a:r>
              <a:rPr lang="en-US" dirty="0" smtClean="0"/>
              <a:t>Background</a:t>
            </a:r>
            <a:endParaRPr lang="en-US" dirty="0"/>
          </a:p>
        </p:txBody>
      </p:sp>
      <p:sp>
        <p:nvSpPr>
          <p:cNvPr id="3" name="Content Placeholder 2"/>
          <p:cNvSpPr>
            <a:spLocks noGrp="1"/>
          </p:cNvSpPr>
          <p:nvPr>
            <p:ph idx="1"/>
          </p:nvPr>
        </p:nvSpPr>
        <p:spPr>
          <a:xfrm>
            <a:off x="457200" y="1371600"/>
            <a:ext cx="8229600" cy="5181600"/>
          </a:xfrm>
        </p:spPr>
        <p:txBody>
          <a:bodyPr>
            <a:normAutofit/>
          </a:bodyPr>
          <a:lstStyle/>
          <a:p>
            <a:pPr>
              <a:spcAft>
                <a:spcPts val="1200"/>
              </a:spcAft>
            </a:pPr>
            <a:r>
              <a:rPr lang="en-US" sz="3200" dirty="0" smtClean="0"/>
              <a:t>FDEP started developing numeric nutrient criteria in 2001</a:t>
            </a:r>
          </a:p>
          <a:p>
            <a:pPr>
              <a:spcAft>
                <a:spcPts val="1200"/>
              </a:spcAft>
            </a:pPr>
            <a:r>
              <a:rPr lang="en-US" sz="3200" dirty="0" err="1" smtClean="0"/>
              <a:t>EarthJustice</a:t>
            </a:r>
            <a:r>
              <a:rPr lang="en-US" sz="3200" dirty="0" smtClean="0"/>
              <a:t> filed suit against EPA in August of 2008, kicking off litigation</a:t>
            </a:r>
          </a:p>
          <a:p>
            <a:r>
              <a:rPr lang="en-US" sz="3200" dirty="0" smtClean="0"/>
              <a:t>EPA entered into a settlement agreement containing implementation dates</a:t>
            </a:r>
          </a:p>
          <a:p>
            <a:pPr lvl="1"/>
            <a:r>
              <a:rPr lang="en-US" sz="2800" dirty="0" smtClean="0"/>
              <a:t>Estuary proposal – November 14, 2011</a:t>
            </a:r>
          </a:p>
          <a:p>
            <a:pPr lvl="1"/>
            <a:r>
              <a:rPr lang="en-US" sz="2800" dirty="0" smtClean="0"/>
              <a:t>Final Estuary, south Florida flowing waters, and DPV rule – August 15, 2012</a:t>
            </a:r>
          </a:p>
          <a:p>
            <a:pPr>
              <a:spcAft>
                <a:spcPts val="1200"/>
              </a:spcAft>
            </a:pPr>
            <a:endParaRPr lang="en-US" sz="3200" dirty="0" smtClean="0"/>
          </a:p>
          <a:p>
            <a:endParaRPr lang="en-US"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533400"/>
            <a:ext cx="8229600" cy="1143000"/>
          </a:xfrm>
        </p:spPr>
        <p:txBody>
          <a:bodyPr/>
          <a:lstStyle/>
          <a:p>
            <a:r>
              <a:rPr lang="en-US" dirty="0" smtClean="0"/>
              <a:t>Potential Offshore NNC-TP</a:t>
            </a:r>
            <a:endParaRPr lang="en-US" dirty="0"/>
          </a:p>
        </p:txBody>
      </p:sp>
      <p:sp>
        <p:nvSpPr>
          <p:cNvPr id="9" name="Content Placeholder 8"/>
          <p:cNvSpPr>
            <a:spLocks noGrp="1"/>
          </p:cNvSpPr>
          <p:nvPr>
            <p:ph idx="1"/>
          </p:nvPr>
        </p:nvSpPr>
        <p:spPr/>
        <p:txBody>
          <a:bodyPr/>
          <a:lstStyle/>
          <a:p>
            <a:r>
              <a:rPr lang="en-US" dirty="0" smtClean="0"/>
              <a:t>Insert TP time series</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304800"/>
            <a:ext cx="8229600" cy="1143000"/>
          </a:xfrm>
        </p:spPr>
        <p:txBody>
          <a:bodyPr/>
          <a:lstStyle/>
          <a:p>
            <a:r>
              <a:rPr lang="en-US" dirty="0" smtClean="0"/>
              <a:t>Potential Offshore NNC-TN</a:t>
            </a:r>
            <a:endParaRPr lang="en-US" dirty="0"/>
          </a:p>
        </p:txBody>
      </p:sp>
      <p:sp>
        <p:nvSpPr>
          <p:cNvPr id="7" name="Content Placeholder 6"/>
          <p:cNvSpPr>
            <a:spLocks noGrp="1"/>
          </p:cNvSpPr>
          <p:nvPr>
            <p:ph idx="1"/>
          </p:nvPr>
        </p:nvSpPr>
        <p:spPr/>
        <p:txBody>
          <a:bodyPr/>
          <a:lstStyle/>
          <a:p>
            <a:r>
              <a:rPr lang="en-US" dirty="0" smtClean="0"/>
              <a:t>Insert TN time series</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 Plans	</a:t>
            </a:r>
            <a:endParaRPr lang="en-US" dirty="0"/>
          </a:p>
        </p:txBody>
      </p:sp>
      <p:sp>
        <p:nvSpPr>
          <p:cNvPr id="3" name="Content Placeholder 2"/>
          <p:cNvSpPr>
            <a:spLocks noGrp="1"/>
          </p:cNvSpPr>
          <p:nvPr>
            <p:ph idx="1"/>
          </p:nvPr>
        </p:nvSpPr>
        <p:spPr/>
        <p:txBody>
          <a:bodyPr/>
          <a:lstStyle/>
          <a:p>
            <a:r>
              <a:rPr lang="en-US" dirty="0" smtClean="0"/>
              <a:t> TSD </a:t>
            </a:r>
          </a:p>
          <a:p>
            <a:r>
              <a:rPr lang="en-US" dirty="0" smtClean="0"/>
              <a:t>Public workshops</a:t>
            </a:r>
          </a:p>
          <a:p>
            <a:r>
              <a:rPr lang="en-US" dirty="0" smtClean="0"/>
              <a:t>SAB</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dirty="0" smtClean="0"/>
              <a:t>Science Advisor Board Review	</a:t>
            </a:r>
            <a:endParaRPr lang="en-US" dirty="0"/>
          </a:p>
        </p:txBody>
      </p:sp>
      <p:sp>
        <p:nvSpPr>
          <p:cNvPr id="3" name="Content Placeholder 2"/>
          <p:cNvSpPr>
            <a:spLocks noGrp="1"/>
          </p:cNvSpPr>
          <p:nvPr>
            <p:ph idx="1"/>
          </p:nvPr>
        </p:nvSpPr>
        <p:spPr>
          <a:xfrm>
            <a:off x="457200" y="1600200"/>
            <a:ext cx="8458200" cy="4724400"/>
          </a:xfrm>
        </p:spPr>
        <p:txBody>
          <a:bodyPr>
            <a:normAutofit lnSpcReduction="10000"/>
          </a:bodyPr>
          <a:lstStyle/>
          <a:p>
            <a:r>
              <a:rPr lang="en-US" dirty="0" smtClean="0"/>
              <a:t>Special Panel of SAB will review approaches</a:t>
            </a:r>
          </a:p>
          <a:p>
            <a:pPr lvl="1"/>
            <a:r>
              <a:rPr lang="en-US" dirty="0" smtClean="0"/>
              <a:t>Estuarine and coastal waters</a:t>
            </a:r>
          </a:p>
          <a:p>
            <a:pPr lvl="1"/>
            <a:r>
              <a:rPr lang="en-US" dirty="0" smtClean="0"/>
              <a:t>South Florida flowing waters (canals)</a:t>
            </a:r>
          </a:p>
          <a:p>
            <a:pPr lvl="1"/>
            <a:r>
              <a:rPr lang="en-US" dirty="0" smtClean="0"/>
              <a:t>Downstream Protection Values (DPVs) to protect estuaries</a:t>
            </a:r>
          </a:p>
          <a:p>
            <a:r>
              <a:rPr lang="en-US" dirty="0" smtClean="0"/>
              <a:t>EPA accepting nominations until July 12, 2010</a:t>
            </a:r>
          </a:p>
          <a:p>
            <a:r>
              <a:rPr lang="en-US" dirty="0" smtClean="0"/>
              <a:t>EPA/DEP technical document to be publically available October 1, 2010</a:t>
            </a:r>
          </a:p>
          <a:p>
            <a:pPr lvl="1"/>
            <a:r>
              <a:rPr lang="en-US" dirty="0" smtClean="0"/>
              <a:t>SAB review</a:t>
            </a:r>
          </a:p>
          <a:p>
            <a:pPr lvl="1"/>
            <a:r>
              <a:rPr lang="en-US" dirty="0" smtClean="0"/>
              <a:t>Public may submit comments to SAB</a:t>
            </a:r>
          </a:p>
          <a:p>
            <a:r>
              <a:rPr lang="en-US" dirty="0" smtClean="0"/>
              <a:t>SAB workshop November 1-3, 2010</a:t>
            </a:r>
          </a:p>
          <a:p>
            <a:endParaRPr lang="en-US"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229600" cy="1143000"/>
          </a:xfrm>
        </p:spPr>
        <p:txBody>
          <a:bodyPr>
            <a:normAutofit/>
          </a:bodyPr>
          <a:lstStyle/>
          <a:p>
            <a:r>
              <a:rPr lang="en-US" dirty="0" smtClean="0"/>
              <a:t>DEP Marine Waters Initiative</a:t>
            </a:r>
            <a:endParaRPr lang="en-US" dirty="0"/>
          </a:p>
        </p:txBody>
      </p:sp>
      <p:sp>
        <p:nvSpPr>
          <p:cNvPr id="3" name="Content Placeholder 2"/>
          <p:cNvSpPr>
            <a:spLocks noGrp="1"/>
          </p:cNvSpPr>
          <p:nvPr>
            <p:ph idx="1"/>
          </p:nvPr>
        </p:nvSpPr>
        <p:spPr>
          <a:xfrm>
            <a:off x="457200" y="1371600"/>
            <a:ext cx="8229600" cy="5257800"/>
          </a:xfrm>
        </p:spPr>
        <p:txBody>
          <a:bodyPr>
            <a:normAutofit fontScale="77500" lnSpcReduction="20000"/>
          </a:bodyPr>
          <a:lstStyle/>
          <a:p>
            <a:pPr>
              <a:spcAft>
                <a:spcPts val="600"/>
              </a:spcAft>
            </a:pPr>
            <a:r>
              <a:rPr lang="en-US" sz="3200" dirty="0" smtClean="0"/>
              <a:t>DEP launched a collaborative effort to develop scientifically defensible and protective criteria values for marine waters</a:t>
            </a:r>
          </a:p>
          <a:p>
            <a:pPr lvl="1">
              <a:spcAft>
                <a:spcPts val="600"/>
              </a:spcAft>
            </a:pPr>
            <a:r>
              <a:rPr lang="en-US" sz="2800" dirty="0" smtClean="0"/>
              <a:t>Provide information to EPA</a:t>
            </a:r>
          </a:p>
          <a:p>
            <a:pPr lvl="1">
              <a:spcAft>
                <a:spcPts val="600"/>
              </a:spcAft>
            </a:pPr>
            <a:r>
              <a:rPr lang="en-US" sz="2800" dirty="0" smtClean="0"/>
              <a:t>Support potential state rule-making efforts</a:t>
            </a:r>
          </a:p>
          <a:p>
            <a:pPr>
              <a:spcAft>
                <a:spcPts val="600"/>
              </a:spcAft>
            </a:pPr>
            <a:r>
              <a:rPr lang="en-US" sz="3500" dirty="0" smtClean="0"/>
              <a:t>Objectives</a:t>
            </a:r>
          </a:p>
          <a:p>
            <a:pPr lvl="1">
              <a:spcAft>
                <a:spcPts val="600"/>
              </a:spcAft>
            </a:pPr>
            <a:r>
              <a:rPr lang="en-US" sz="2800" dirty="0" smtClean="0"/>
              <a:t>Engage local organizations, stakeholders, and experts around the State to generate discussion and exploration of appropriate numeric nutrient criteria.</a:t>
            </a:r>
          </a:p>
          <a:p>
            <a:pPr lvl="1">
              <a:spcAft>
                <a:spcPts val="600"/>
              </a:spcAft>
            </a:pPr>
            <a:r>
              <a:rPr lang="en-US" sz="2800" dirty="0" smtClean="0"/>
              <a:t>Compile data and scientific support for recommended numeric nutrient criteria where such information is generated and available.</a:t>
            </a:r>
          </a:p>
          <a:p>
            <a:pPr lvl="1">
              <a:spcAft>
                <a:spcPts val="600"/>
              </a:spcAft>
            </a:pPr>
            <a:r>
              <a:rPr lang="en-US" sz="2800" dirty="0" smtClean="0"/>
              <a:t>Ensure that such information is accessible to both FDEP and EPA for consideration when moving forward with proposed numeric nutrient criteria.</a:t>
            </a:r>
            <a:endParaRPr lang="en-US" sz="2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0"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7" name="Picture 36" descr="PPT3D.png"/>
          <p:cNvPicPr>
            <a:picLocks noChangeAspect="1"/>
          </p:cNvPicPr>
          <p:nvPr/>
        </p:nvPicPr>
        <p:blipFill>
          <a:blip r:embed="rId2" cstate="print"/>
          <a:stretch>
            <a:fillRect/>
          </a:stretch>
        </p:blipFill>
        <p:spPr>
          <a:xfrm>
            <a:off x="609600" y="0"/>
            <a:ext cx="7630352" cy="6848706"/>
          </a:xfrm>
          <a:prstGeom prst="rect">
            <a:avLst/>
          </a:prstGeom>
        </p:spPr>
      </p:pic>
      <p:sp>
        <p:nvSpPr>
          <p:cNvPr id="38" name="TextBox 37"/>
          <p:cNvSpPr txBox="1"/>
          <p:nvPr/>
        </p:nvSpPr>
        <p:spPr>
          <a:xfrm>
            <a:off x="533400" y="609600"/>
            <a:ext cx="1053045" cy="338554"/>
          </a:xfrm>
          <a:prstGeom prst="rect">
            <a:avLst/>
          </a:prstGeom>
          <a:noFill/>
        </p:spPr>
        <p:txBody>
          <a:bodyPr wrap="none" rtlCol="0">
            <a:spAutoFit/>
          </a:bodyPr>
          <a:lstStyle/>
          <a:p>
            <a:r>
              <a:rPr lang="en-US" sz="1600" dirty="0" smtClean="0"/>
              <a:t>Pensacola</a:t>
            </a:r>
            <a:endParaRPr lang="en-US" sz="1600" dirty="0"/>
          </a:p>
        </p:txBody>
      </p:sp>
      <p:sp>
        <p:nvSpPr>
          <p:cNvPr id="39" name="TextBox 38"/>
          <p:cNvSpPr txBox="1"/>
          <p:nvPr/>
        </p:nvSpPr>
        <p:spPr>
          <a:xfrm>
            <a:off x="0" y="381000"/>
            <a:ext cx="990600" cy="338554"/>
          </a:xfrm>
          <a:prstGeom prst="rect">
            <a:avLst/>
          </a:prstGeom>
          <a:noFill/>
        </p:spPr>
        <p:txBody>
          <a:bodyPr wrap="square" rtlCol="0">
            <a:spAutoFit/>
          </a:bodyPr>
          <a:lstStyle/>
          <a:p>
            <a:r>
              <a:rPr lang="en-US" sz="1600" dirty="0" err="1" smtClean="0"/>
              <a:t>Perdido</a:t>
            </a:r>
            <a:endParaRPr lang="en-US" sz="1600" dirty="0"/>
          </a:p>
        </p:txBody>
      </p:sp>
      <p:sp>
        <p:nvSpPr>
          <p:cNvPr id="40" name="TextBox 39"/>
          <p:cNvSpPr txBox="1"/>
          <p:nvPr/>
        </p:nvSpPr>
        <p:spPr>
          <a:xfrm>
            <a:off x="2057400" y="1295400"/>
            <a:ext cx="749692" cy="338554"/>
          </a:xfrm>
          <a:prstGeom prst="rect">
            <a:avLst/>
          </a:prstGeom>
          <a:noFill/>
        </p:spPr>
        <p:txBody>
          <a:bodyPr wrap="none" rtlCol="0">
            <a:spAutoFit/>
          </a:bodyPr>
          <a:lstStyle/>
          <a:p>
            <a:r>
              <a:rPr lang="en-US" sz="1600" dirty="0" smtClean="0"/>
              <a:t>St. Joe</a:t>
            </a:r>
            <a:endParaRPr lang="en-US" sz="1600" dirty="0"/>
          </a:p>
        </p:txBody>
      </p:sp>
      <p:sp>
        <p:nvSpPr>
          <p:cNvPr id="41" name="TextBox 40"/>
          <p:cNvSpPr txBox="1"/>
          <p:nvPr/>
        </p:nvSpPr>
        <p:spPr>
          <a:xfrm>
            <a:off x="838200" y="838200"/>
            <a:ext cx="1650388" cy="338554"/>
          </a:xfrm>
          <a:prstGeom prst="rect">
            <a:avLst/>
          </a:prstGeom>
          <a:noFill/>
        </p:spPr>
        <p:txBody>
          <a:bodyPr wrap="none" rtlCol="0">
            <a:spAutoFit/>
          </a:bodyPr>
          <a:lstStyle/>
          <a:p>
            <a:r>
              <a:rPr lang="en-US" sz="1600" dirty="0" smtClean="0"/>
              <a:t>Choctawhatchee</a:t>
            </a:r>
            <a:endParaRPr lang="en-US" sz="1600" dirty="0"/>
          </a:p>
        </p:txBody>
      </p:sp>
      <p:sp>
        <p:nvSpPr>
          <p:cNvPr id="42" name="TextBox 41"/>
          <p:cNvSpPr txBox="1"/>
          <p:nvPr/>
        </p:nvSpPr>
        <p:spPr>
          <a:xfrm>
            <a:off x="1524000" y="1066800"/>
            <a:ext cx="1244636" cy="338554"/>
          </a:xfrm>
          <a:prstGeom prst="rect">
            <a:avLst/>
          </a:prstGeom>
          <a:noFill/>
        </p:spPr>
        <p:txBody>
          <a:bodyPr wrap="none" rtlCol="0">
            <a:spAutoFit/>
          </a:bodyPr>
          <a:lstStyle/>
          <a:p>
            <a:r>
              <a:rPr lang="en-US" sz="1600" dirty="0" smtClean="0"/>
              <a:t>St. Andrews</a:t>
            </a:r>
            <a:endParaRPr lang="en-US" sz="1600" dirty="0"/>
          </a:p>
        </p:txBody>
      </p:sp>
      <p:sp>
        <p:nvSpPr>
          <p:cNvPr id="43" name="TextBox 42"/>
          <p:cNvSpPr txBox="1"/>
          <p:nvPr/>
        </p:nvSpPr>
        <p:spPr>
          <a:xfrm>
            <a:off x="2286000" y="1524000"/>
            <a:ext cx="1316771" cy="338554"/>
          </a:xfrm>
          <a:prstGeom prst="rect">
            <a:avLst/>
          </a:prstGeom>
          <a:noFill/>
        </p:spPr>
        <p:txBody>
          <a:bodyPr wrap="none" rtlCol="0">
            <a:spAutoFit/>
          </a:bodyPr>
          <a:lstStyle/>
          <a:p>
            <a:r>
              <a:rPr lang="en-US" sz="1600" dirty="0" smtClean="0"/>
              <a:t>Apalachicola</a:t>
            </a:r>
            <a:endParaRPr lang="en-US" sz="1600" dirty="0"/>
          </a:p>
        </p:txBody>
      </p:sp>
      <p:sp>
        <p:nvSpPr>
          <p:cNvPr id="44" name="TextBox 43"/>
          <p:cNvSpPr txBox="1"/>
          <p:nvPr/>
        </p:nvSpPr>
        <p:spPr>
          <a:xfrm>
            <a:off x="3886200" y="1524000"/>
            <a:ext cx="1519134" cy="830997"/>
          </a:xfrm>
          <a:prstGeom prst="rect">
            <a:avLst/>
          </a:prstGeom>
          <a:noFill/>
        </p:spPr>
        <p:txBody>
          <a:bodyPr wrap="none" rtlCol="0">
            <a:spAutoFit/>
          </a:bodyPr>
          <a:lstStyle/>
          <a:p>
            <a:r>
              <a:rPr lang="en-US" sz="1600" dirty="0" smtClean="0"/>
              <a:t>Suwannee/ </a:t>
            </a:r>
          </a:p>
          <a:p>
            <a:r>
              <a:rPr lang="en-US" sz="1600" dirty="0" err="1" smtClean="0"/>
              <a:t>Waccasassa</a:t>
            </a:r>
            <a:r>
              <a:rPr lang="en-US" sz="1600" dirty="0" smtClean="0"/>
              <a:t>/</a:t>
            </a:r>
          </a:p>
          <a:p>
            <a:r>
              <a:rPr lang="en-US" sz="1600" dirty="0" smtClean="0"/>
              <a:t>Withlacoochee</a:t>
            </a:r>
            <a:endParaRPr lang="en-US" sz="1600" dirty="0"/>
          </a:p>
        </p:txBody>
      </p:sp>
      <p:sp>
        <p:nvSpPr>
          <p:cNvPr id="45" name="TextBox 44"/>
          <p:cNvSpPr txBox="1"/>
          <p:nvPr/>
        </p:nvSpPr>
        <p:spPr>
          <a:xfrm>
            <a:off x="3733800" y="1295400"/>
            <a:ext cx="1097993" cy="338554"/>
          </a:xfrm>
          <a:prstGeom prst="rect">
            <a:avLst/>
          </a:prstGeom>
          <a:noFill/>
        </p:spPr>
        <p:txBody>
          <a:bodyPr wrap="none" rtlCol="0">
            <a:spAutoFit/>
          </a:bodyPr>
          <a:lstStyle/>
          <a:p>
            <a:r>
              <a:rPr lang="en-US" sz="1600" dirty="0" smtClean="0"/>
              <a:t>Apalachee</a:t>
            </a:r>
            <a:endParaRPr lang="en-US" sz="1600" dirty="0"/>
          </a:p>
        </p:txBody>
      </p:sp>
      <p:sp>
        <p:nvSpPr>
          <p:cNvPr id="46" name="TextBox 45"/>
          <p:cNvSpPr txBox="1"/>
          <p:nvPr/>
        </p:nvSpPr>
        <p:spPr>
          <a:xfrm>
            <a:off x="3348677" y="1033046"/>
            <a:ext cx="1357231" cy="338554"/>
          </a:xfrm>
          <a:prstGeom prst="rect">
            <a:avLst/>
          </a:prstGeom>
          <a:noFill/>
        </p:spPr>
        <p:txBody>
          <a:bodyPr wrap="none" rtlCol="0">
            <a:spAutoFit/>
          </a:bodyPr>
          <a:lstStyle/>
          <a:p>
            <a:r>
              <a:rPr lang="en-US" sz="1600" dirty="0" smtClean="0"/>
              <a:t>Ochlockonee</a:t>
            </a:r>
            <a:endParaRPr lang="en-US" sz="1600" dirty="0"/>
          </a:p>
        </p:txBody>
      </p:sp>
      <p:sp>
        <p:nvSpPr>
          <p:cNvPr id="47" name="TextBox 46"/>
          <p:cNvSpPr txBox="1"/>
          <p:nvPr/>
        </p:nvSpPr>
        <p:spPr>
          <a:xfrm>
            <a:off x="3990362" y="2404646"/>
            <a:ext cx="1343638" cy="584775"/>
          </a:xfrm>
          <a:prstGeom prst="rect">
            <a:avLst/>
          </a:prstGeom>
          <a:noFill/>
        </p:spPr>
        <p:txBody>
          <a:bodyPr wrap="square" rtlCol="0">
            <a:spAutoFit/>
          </a:bodyPr>
          <a:lstStyle/>
          <a:p>
            <a:r>
              <a:rPr lang="en-US" sz="1600" dirty="0" smtClean="0"/>
              <a:t>Springs Coast</a:t>
            </a:r>
            <a:endParaRPr lang="en-US" sz="1600" dirty="0"/>
          </a:p>
        </p:txBody>
      </p:sp>
      <p:sp>
        <p:nvSpPr>
          <p:cNvPr id="48" name="TextBox 47"/>
          <p:cNvSpPr txBox="1"/>
          <p:nvPr/>
        </p:nvSpPr>
        <p:spPr>
          <a:xfrm>
            <a:off x="4267200" y="3429000"/>
            <a:ext cx="1223605" cy="338554"/>
          </a:xfrm>
          <a:prstGeom prst="rect">
            <a:avLst/>
          </a:prstGeom>
          <a:noFill/>
        </p:spPr>
        <p:txBody>
          <a:bodyPr wrap="none" rtlCol="0">
            <a:spAutoFit/>
          </a:bodyPr>
          <a:lstStyle/>
          <a:p>
            <a:r>
              <a:rPr lang="en-US" sz="1600" dirty="0" smtClean="0"/>
              <a:t>Tampa NEP</a:t>
            </a:r>
            <a:endParaRPr lang="en-US" sz="1600" dirty="0"/>
          </a:p>
        </p:txBody>
      </p:sp>
      <p:sp>
        <p:nvSpPr>
          <p:cNvPr id="49" name="TextBox 48"/>
          <p:cNvSpPr txBox="1"/>
          <p:nvPr/>
        </p:nvSpPr>
        <p:spPr>
          <a:xfrm>
            <a:off x="3373296" y="2861846"/>
            <a:ext cx="2091726" cy="338554"/>
          </a:xfrm>
          <a:prstGeom prst="rect">
            <a:avLst/>
          </a:prstGeom>
          <a:noFill/>
        </p:spPr>
        <p:txBody>
          <a:bodyPr wrap="none" rtlCol="0">
            <a:spAutoFit/>
          </a:bodyPr>
          <a:lstStyle/>
          <a:p>
            <a:r>
              <a:rPr lang="en-US" sz="1600" dirty="0" smtClean="0"/>
              <a:t>St. Joseph/Clearwater</a:t>
            </a:r>
            <a:endParaRPr lang="en-US" sz="1600" dirty="0"/>
          </a:p>
        </p:txBody>
      </p:sp>
      <p:sp>
        <p:nvSpPr>
          <p:cNvPr id="50" name="TextBox 49"/>
          <p:cNvSpPr txBox="1"/>
          <p:nvPr/>
        </p:nvSpPr>
        <p:spPr>
          <a:xfrm>
            <a:off x="6254550" y="6290846"/>
            <a:ext cx="1175899" cy="338554"/>
          </a:xfrm>
          <a:prstGeom prst="rect">
            <a:avLst/>
          </a:prstGeom>
          <a:noFill/>
        </p:spPr>
        <p:txBody>
          <a:bodyPr wrap="none" rtlCol="0">
            <a:spAutoFit/>
          </a:bodyPr>
          <a:lstStyle/>
          <a:p>
            <a:r>
              <a:rPr lang="en-US" sz="1600" dirty="0" smtClean="0"/>
              <a:t>Florida Bay</a:t>
            </a:r>
            <a:endParaRPr lang="en-US" sz="1600" dirty="0"/>
          </a:p>
        </p:txBody>
      </p:sp>
      <p:sp>
        <p:nvSpPr>
          <p:cNvPr id="51" name="TextBox 50"/>
          <p:cNvSpPr txBox="1"/>
          <p:nvPr/>
        </p:nvSpPr>
        <p:spPr>
          <a:xfrm>
            <a:off x="5555296" y="5757446"/>
            <a:ext cx="1423403" cy="338554"/>
          </a:xfrm>
          <a:prstGeom prst="rect">
            <a:avLst/>
          </a:prstGeom>
          <a:noFill/>
        </p:spPr>
        <p:txBody>
          <a:bodyPr wrap="none" rtlCol="0">
            <a:spAutoFit/>
          </a:bodyPr>
          <a:lstStyle/>
          <a:p>
            <a:r>
              <a:rPr lang="en-US" sz="1600" dirty="0" smtClean="0"/>
              <a:t>10,000 Islands</a:t>
            </a:r>
            <a:endParaRPr lang="en-US" sz="1600" dirty="0"/>
          </a:p>
        </p:txBody>
      </p:sp>
      <p:sp>
        <p:nvSpPr>
          <p:cNvPr id="52" name="TextBox 51"/>
          <p:cNvSpPr txBox="1"/>
          <p:nvPr/>
        </p:nvSpPr>
        <p:spPr>
          <a:xfrm>
            <a:off x="4800600" y="4191000"/>
            <a:ext cx="1600200" cy="584775"/>
          </a:xfrm>
          <a:prstGeom prst="rect">
            <a:avLst/>
          </a:prstGeom>
          <a:noFill/>
        </p:spPr>
        <p:txBody>
          <a:bodyPr wrap="square" rtlCol="0">
            <a:spAutoFit/>
          </a:bodyPr>
          <a:lstStyle/>
          <a:p>
            <a:r>
              <a:rPr lang="en-US" sz="1600" dirty="0" smtClean="0"/>
              <a:t>Charlotte Harbor NEP</a:t>
            </a:r>
          </a:p>
        </p:txBody>
      </p:sp>
      <p:sp>
        <p:nvSpPr>
          <p:cNvPr id="53" name="TextBox 52"/>
          <p:cNvSpPr txBox="1"/>
          <p:nvPr/>
        </p:nvSpPr>
        <p:spPr>
          <a:xfrm>
            <a:off x="7338036" y="6519446"/>
            <a:ext cx="593817" cy="338554"/>
          </a:xfrm>
          <a:prstGeom prst="rect">
            <a:avLst/>
          </a:prstGeom>
          <a:noFill/>
        </p:spPr>
        <p:txBody>
          <a:bodyPr wrap="none" rtlCol="0">
            <a:spAutoFit/>
          </a:bodyPr>
          <a:lstStyle/>
          <a:p>
            <a:r>
              <a:rPr lang="en-US" sz="1600" dirty="0" smtClean="0"/>
              <a:t>Keys</a:t>
            </a:r>
            <a:endParaRPr lang="en-US" sz="1600" dirty="0"/>
          </a:p>
        </p:txBody>
      </p:sp>
      <p:sp>
        <p:nvSpPr>
          <p:cNvPr id="54" name="TextBox 53"/>
          <p:cNvSpPr txBox="1"/>
          <p:nvPr/>
        </p:nvSpPr>
        <p:spPr>
          <a:xfrm>
            <a:off x="7977323" y="5605046"/>
            <a:ext cx="953274" cy="338554"/>
          </a:xfrm>
          <a:prstGeom prst="rect">
            <a:avLst/>
          </a:prstGeom>
          <a:noFill/>
        </p:spPr>
        <p:txBody>
          <a:bodyPr wrap="none" rtlCol="0">
            <a:spAutoFit/>
          </a:bodyPr>
          <a:lstStyle/>
          <a:p>
            <a:r>
              <a:rPr lang="en-US" sz="1600" dirty="0" smtClean="0"/>
              <a:t>Biscayne</a:t>
            </a:r>
            <a:endParaRPr lang="en-US" sz="1600" dirty="0"/>
          </a:p>
        </p:txBody>
      </p:sp>
      <p:sp>
        <p:nvSpPr>
          <p:cNvPr id="55" name="TextBox 54"/>
          <p:cNvSpPr txBox="1"/>
          <p:nvPr/>
        </p:nvSpPr>
        <p:spPr>
          <a:xfrm>
            <a:off x="8071282" y="4800600"/>
            <a:ext cx="1072718" cy="584775"/>
          </a:xfrm>
          <a:prstGeom prst="rect">
            <a:avLst/>
          </a:prstGeom>
          <a:noFill/>
        </p:spPr>
        <p:txBody>
          <a:bodyPr wrap="square" rtlCol="0">
            <a:spAutoFit/>
          </a:bodyPr>
          <a:lstStyle/>
          <a:p>
            <a:r>
              <a:rPr lang="en-US" sz="1600" dirty="0" smtClean="0"/>
              <a:t>SE Reef Tract</a:t>
            </a:r>
            <a:endParaRPr lang="en-US" sz="1600" dirty="0"/>
          </a:p>
        </p:txBody>
      </p:sp>
      <p:sp>
        <p:nvSpPr>
          <p:cNvPr id="56" name="TextBox 55"/>
          <p:cNvSpPr txBox="1"/>
          <p:nvPr/>
        </p:nvSpPr>
        <p:spPr>
          <a:xfrm>
            <a:off x="8077200" y="4139625"/>
            <a:ext cx="1072718" cy="584775"/>
          </a:xfrm>
          <a:prstGeom prst="rect">
            <a:avLst/>
          </a:prstGeom>
          <a:noFill/>
        </p:spPr>
        <p:txBody>
          <a:bodyPr wrap="square" rtlCol="0">
            <a:spAutoFit/>
          </a:bodyPr>
          <a:lstStyle/>
          <a:p>
            <a:r>
              <a:rPr lang="en-US" sz="1600" dirty="0" smtClean="0"/>
              <a:t>Lake Worth</a:t>
            </a:r>
          </a:p>
        </p:txBody>
      </p:sp>
      <p:sp>
        <p:nvSpPr>
          <p:cNvPr id="57" name="TextBox 56"/>
          <p:cNvSpPr txBox="1"/>
          <p:nvPr/>
        </p:nvSpPr>
        <p:spPr>
          <a:xfrm>
            <a:off x="7620000" y="2514600"/>
            <a:ext cx="1072718" cy="830997"/>
          </a:xfrm>
          <a:prstGeom prst="rect">
            <a:avLst/>
          </a:prstGeom>
          <a:noFill/>
        </p:spPr>
        <p:txBody>
          <a:bodyPr wrap="square" rtlCol="0">
            <a:spAutoFit/>
          </a:bodyPr>
          <a:lstStyle/>
          <a:p>
            <a:r>
              <a:rPr lang="en-US" sz="1600" dirty="0" smtClean="0"/>
              <a:t>Indian River Lagoon</a:t>
            </a:r>
            <a:endParaRPr lang="en-US" sz="1600" dirty="0"/>
          </a:p>
        </p:txBody>
      </p:sp>
      <p:sp>
        <p:nvSpPr>
          <p:cNvPr id="58" name="TextBox 57"/>
          <p:cNvSpPr txBox="1"/>
          <p:nvPr/>
        </p:nvSpPr>
        <p:spPr>
          <a:xfrm>
            <a:off x="4248676" y="3810000"/>
            <a:ext cx="1390124" cy="338554"/>
          </a:xfrm>
          <a:prstGeom prst="rect">
            <a:avLst/>
          </a:prstGeom>
          <a:noFill/>
        </p:spPr>
        <p:txBody>
          <a:bodyPr wrap="none" rtlCol="0">
            <a:spAutoFit/>
          </a:bodyPr>
          <a:lstStyle/>
          <a:p>
            <a:r>
              <a:rPr lang="en-US" sz="1600" dirty="0" smtClean="0"/>
              <a:t>Sarasota NEP</a:t>
            </a:r>
            <a:endParaRPr lang="en-US" sz="1600" dirty="0"/>
          </a:p>
        </p:txBody>
      </p:sp>
      <p:sp>
        <p:nvSpPr>
          <p:cNvPr id="59" name="TextBox 58"/>
          <p:cNvSpPr txBox="1"/>
          <p:nvPr/>
        </p:nvSpPr>
        <p:spPr>
          <a:xfrm>
            <a:off x="5105400" y="5181600"/>
            <a:ext cx="1277209" cy="338554"/>
          </a:xfrm>
          <a:prstGeom prst="rect">
            <a:avLst/>
          </a:prstGeom>
          <a:noFill/>
        </p:spPr>
        <p:txBody>
          <a:bodyPr wrap="none" rtlCol="0">
            <a:spAutoFit/>
          </a:bodyPr>
          <a:lstStyle/>
          <a:p>
            <a:r>
              <a:rPr lang="en-US" sz="1600" dirty="0" smtClean="0"/>
              <a:t>Rookery Bay</a:t>
            </a:r>
            <a:endParaRPr lang="en-US" sz="1600" dirty="0"/>
          </a:p>
        </p:txBody>
      </p:sp>
      <p:sp>
        <p:nvSpPr>
          <p:cNvPr id="60" name="TextBox 59"/>
          <p:cNvSpPr txBox="1"/>
          <p:nvPr/>
        </p:nvSpPr>
        <p:spPr>
          <a:xfrm>
            <a:off x="7848600" y="3530025"/>
            <a:ext cx="1371600" cy="584775"/>
          </a:xfrm>
          <a:prstGeom prst="rect">
            <a:avLst/>
          </a:prstGeom>
          <a:noFill/>
        </p:spPr>
        <p:txBody>
          <a:bodyPr wrap="square" rtlCol="0">
            <a:spAutoFit/>
          </a:bodyPr>
          <a:lstStyle/>
          <a:p>
            <a:r>
              <a:rPr lang="en-US" sz="1600" dirty="0" smtClean="0"/>
              <a:t>Loxahatchee/St. Lucie</a:t>
            </a:r>
            <a:endParaRPr lang="en-US" sz="1600" dirty="0"/>
          </a:p>
        </p:txBody>
      </p:sp>
      <p:sp>
        <p:nvSpPr>
          <p:cNvPr id="61" name="TextBox 60"/>
          <p:cNvSpPr txBox="1"/>
          <p:nvPr/>
        </p:nvSpPr>
        <p:spPr>
          <a:xfrm>
            <a:off x="7162800" y="1795046"/>
            <a:ext cx="1072718" cy="338554"/>
          </a:xfrm>
          <a:prstGeom prst="rect">
            <a:avLst/>
          </a:prstGeom>
          <a:noFill/>
        </p:spPr>
        <p:txBody>
          <a:bodyPr wrap="square" rtlCol="0">
            <a:spAutoFit/>
          </a:bodyPr>
          <a:lstStyle/>
          <a:p>
            <a:r>
              <a:rPr lang="en-US" sz="1600" dirty="0" smtClean="0"/>
              <a:t>Halifax</a:t>
            </a:r>
            <a:endParaRPr lang="en-US" sz="1600" dirty="0"/>
          </a:p>
        </p:txBody>
      </p:sp>
      <p:sp>
        <p:nvSpPr>
          <p:cNvPr id="62" name="TextBox 61"/>
          <p:cNvSpPr txBox="1"/>
          <p:nvPr/>
        </p:nvSpPr>
        <p:spPr>
          <a:xfrm>
            <a:off x="6934200" y="1066800"/>
            <a:ext cx="1676400" cy="600907"/>
          </a:xfrm>
          <a:prstGeom prst="rect">
            <a:avLst/>
          </a:prstGeom>
          <a:noFill/>
        </p:spPr>
        <p:txBody>
          <a:bodyPr wrap="square" rtlCol="0">
            <a:spAutoFit/>
          </a:bodyPr>
          <a:lstStyle/>
          <a:p>
            <a:r>
              <a:rPr lang="en-US" sz="1600" dirty="0" err="1" smtClean="0"/>
              <a:t>Guana</a:t>
            </a:r>
            <a:r>
              <a:rPr lang="en-US" sz="1600" dirty="0" smtClean="0"/>
              <a:t>/</a:t>
            </a:r>
            <a:r>
              <a:rPr lang="en-US" sz="1600" dirty="0" err="1" smtClean="0"/>
              <a:t>Tolomato</a:t>
            </a:r>
            <a:r>
              <a:rPr lang="en-US" sz="1600" dirty="0" smtClean="0"/>
              <a:t>/Matanzas</a:t>
            </a:r>
            <a:endParaRPr lang="en-US" sz="1600" dirty="0"/>
          </a:p>
        </p:txBody>
      </p:sp>
      <p:sp>
        <p:nvSpPr>
          <p:cNvPr id="63" name="TextBox 62"/>
          <p:cNvSpPr txBox="1"/>
          <p:nvPr/>
        </p:nvSpPr>
        <p:spPr>
          <a:xfrm>
            <a:off x="6629400" y="652046"/>
            <a:ext cx="1066800" cy="338554"/>
          </a:xfrm>
          <a:prstGeom prst="rect">
            <a:avLst/>
          </a:prstGeom>
          <a:noFill/>
        </p:spPr>
        <p:txBody>
          <a:bodyPr wrap="square" rtlCol="0">
            <a:spAutoFit/>
          </a:bodyPr>
          <a:lstStyle/>
          <a:p>
            <a:r>
              <a:rPr lang="en-US" sz="1600" dirty="0" smtClean="0"/>
              <a:t>St. Johns</a:t>
            </a:r>
            <a:endParaRPr lang="en-US" sz="1600" dirty="0"/>
          </a:p>
        </p:txBody>
      </p:sp>
      <p:sp>
        <p:nvSpPr>
          <p:cNvPr id="64" name="TextBox 63"/>
          <p:cNvSpPr txBox="1"/>
          <p:nvPr/>
        </p:nvSpPr>
        <p:spPr>
          <a:xfrm>
            <a:off x="6629400" y="304800"/>
            <a:ext cx="1828800" cy="338554"/>
          </a:xfrm>
          <a:prstGeom prst="rect">
            <a:avLst/>
          </a:prstGeom>
          <a:noFill/>
        </p:spPr>
        <p:txBody>
          <a:bodyPr wrap="square" rtlCol="0">
            <a:spAutoFit/>
          </a:bodyPr>
          <a:lstStyle/>
          <a:p>
            <a:r>
              <a:rPr lang="en-US" sz="1600" dirty="0" smtClean="0"/>
              <a:t>Nassau/ St. </a:t>
            </a:r>
            <a:r>
              <a:rPr lang="en-US" sz="1600" dirty="0" err="1" smtClean="0"/>
              <a:t>Marys</a:t>
            </a:r>
            <a:endParaRPr lang="en-US" sz="1600" dirty="0"/>
          </a:p>
        </p:txBody>
      </p:sp>
      <p:sp>
        <p:nvSpPr>
          <p:cNvPr id="65" name="TextBox 64"/>
          <p:cNvSpPr txBox="1"/>
          <p:nvPr/>
        </p:nvSpPr>
        <p:spPr>
          <a:xfrm>
            <a:off x="152401" y="3200400"/>
            <a:ext cx="4571999" cy="1384995"/>
          </a:xfrm>
          <a:prstGeom prst="rect">
            <a:avLst/>
          </a:prstGeom>
          <a:noFill/>
        </p:spPr>
        <p:txBody>
          <a:bodyPr wrap="square" rtlCol="0">
            <a:spAutoFit/>
          </a:bodyPr>
          <a:lstStyle/>
          <a:p>
            <a:r>
              <a:rPr lang="en-US" sz="2800" dirty="0" smtClean="0"/>
              <a:t>Systems Were Logically Defined To Reflect </a:t>
            </a:r>
          </a:p>
          <a:p>
            <a:r>
              <a:rPr lang="en-US" sz="2800" dirty="0" smtClean="0"/>
              <a:t>Geography and Resources </a:t>
            </a:r>
            <a:endParaRPr lang="en-US" sz="2800" dirty="0"/>
          </a:p>
        </p:txBody>
      </p:sp>
      <p:sp>
        <p:nvSpPr>
          <p:cNvPr id="66" name="TextBox 65"/>
          <p:cNvSpPr txBox="1"/>
          <p:nvPr/>
        </p:nvSpPr>
        <p:spPr>
          <a:xfrm>
            <a:off x="2438400" y="1795046"/>
            <a:ext cx="1637949" cy="338554"/>
          </a:xfrm>
          <a:prstGeom prst="rect">
            <a:avLst/>
          </a:prstGeom>
          <a:noFill/>
        </p:spPr>
        <p:txBody>
          <a:bodyPr wrap="none" rtlCol="0">
            <a:spAutoFit/>
          </a:bodyPr>
          <a:lstStyle/>
          <a:p>
            <a:r>
              <a:rPr lang="en-US" sz="1600" dirty="0" smtClean="0"/>
              <a:t>Alligator Harbor</a:t>
            </a:r>
            <a:endParaRPr lang="en-US" sz="1600" dirty="0"/>
          </a:p>
        </p:txBody>
      </p:sp>
      <p:sp>
        <p:nvSpPr>
          <p:cNvPr id="67" name="TextBox 66"/>
          <p:cNvSpPr txBox="1"/>
          <p:nvPr/>
        </p:nvSpPr>
        <p:spPr>
          <a:xfrm>
            <a:off x="609600" y="1371600"/>
            <a:ext cx="926536" cy="584775"/>
          </a:xfrm>
          <a:prstGeom prst="rect">
            <a:avLst/>
          </a:prstGeom>
          <a:noFill/>
        </p:spPr>
        <p:txBody>
          <a:bodyPr wrap="none" rtlCol="0">
            <a:spAutoFit/>
          </a:bodyPr>
          <a:lstStyle/>
          <a:p>
            <a:r>
              <a:rPr lang="en-US" sz="1600" dirty="0" smtClean="0"/>
              <a:t>Emerald</a:t>
            </a:r>
          </a:p>
          <a:p>
            <a:r>
              <a:rPr lang="en-US" sz="1600" dirty="0" smtClean="0"/>
              <a:t>Coast</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fontScale="90000"/>
          </a:bodyPr>
          <a:lstStyle/>
          <a:p>
            <a:pPr algn="ctr"/>
            <a:r>
              <a:rPr lang="en-US" dirty="0" smtClean="0"/>
              <a:t>Water Quality Criteria</a:t>
            </a:r>
            <a:br>
              <a:rPr lang="en-US" dirty="0" smtClean="0"/>
            </a:br>
            <a:r>
              <a:rPr lang="en-US" sz="2700" dirty="0" smtClean="0"/>
              <a:t>40 CFR 131.3</a:t>
            </a:r>
            <a:endParaRPr lang="en-US" sz="2700" dirty="0"/>
          </a:p>
        </p:txBody>
      </p:sp>
      <p:sp>
        <p:nvSpPr>
          <p:cNvPr id="3" name="Content Placeholder 2"/>
          <p:cNvSpPr>
            <a:spLocks noGrp="1"/>
          </p:cNvSpPr>
          <p:nvPr>
            <p:ph idx="1"/>
          </p:nvPr>
        </p:nvSpPr>
        <p:spPr>
          <a:xfrm>
            <a:off x="457200" y="1828800"/>
            <a:ext cx="8229600" cy="4389120"/>
          </a:xfrm>
        </p:spPr>
        <p:txBody>
          <a:bodyPr>
            <a:normAutofit fontScale="92500"/>
          </a:bodyPr>
          <a:lstStyle/>
          <a:p>
            <a:r>
              <a:rPr lang="en-US" dirty="0" smtClean="0"/>
              <a:t>A concentration, level or narrative statement</a:t>
            </a:r>
          </a:p>
          <a:p>
            <a:pPr lvl="1"/>
            <a:r>
              <a:rPr lang="en-US" b="1" dirty="0" smtClean="0"/>
              <a:t>Loading or concentration may be acceptable for nutrients</a:t>
            </a:r>
          </a:p>
          <a:p>
            <a:pPr lvl="1"/>
            <a:r>
              <a:rPr lang="en-US" dirty="0" smtClean="0"/>
              <a:t>Florida’s existing narrative:  “In no case shall nutrient concentrations of a body of water be altered so as to cause an imbalance in natural populations of aquatic flora or fauna.”</a:t>
            </a:r>
          </a:p>
          <a:p>
            <a:r>
              <a:rPr lang="en-US" dirty="0" smtClean="0"/>
              <a:t>Represent a level of water quality that supports a particular use</a:t>
            </a:r>
          </a:p>
          <a:p>
            <a:r>
              <a:rPr lang="en-US" dirty="0" smtClean="0"/>
              <a:t>When criteria are met, water quality will protect the designated use</a:t>
            </a:r>
          </a:p>
          <a:p>
            <a:r>
              <a:rPr lang="en-US" sz="2800" dirty="0" smtClean="0"/>
              <a:t>Based on a sound, scientific rationale</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143000"/>
          </a:xfrm>
        </p:spPr>
        <p:txBody>
          <a:bodyPr>
            <a:normAutofit fontScale="90000"/>
          </a:bodyPr>
          <a:lstStyle/>
          <a:p>
            <a:pPr algn="ctr"/>
            <a:r>
              <a:rPr lang="en-US" dirty="0" smtClean="0"/>
              <a:t/>
            </a:r>
            <a:br>
              <a:rPr lang="en-US" dirty="0" smtClean="0"/>
            </a:br>
            <a:r>
              <a:rPr lang="en-US" dirty="0" smtClean="0"/>
              <a:t>Numeric Nutrient Criteria</a:t>
            </a:r>
            <a:br>
              <a:rPr lang="en-US" dirty="0" smtClean="0"/>
            </a:br>
            <a:r>
              <a:rPr lang="en-US" dirty="0" smtClean="0"/>
              <a:t>Considerations</a:t>
            </a:r>
            <a:endParaRPr lang="en-US" dirty="0"/>
          </a:p>
        </p:txBody>
      </p:sp>
      <p:sp>
        <p:nvSpPr>
          <p:cNvPr id="3" name="Content Placeholder 2"/>
          <p:cNvSpPr>
            <a:spLocks noGrp="1"/>
          </p:cNvSpPr>
          <p:nvPr>
            <p:ph idx="1"/>
          </p:nvPr>
        </p:nvSpPr>
        <p:spPr>
          <a:xfrm>
            <a:off x="457200" y="2240280"/>
            <a:ext cx="8229600" cy="4389120"/>
          </a:xfrm>
        </p:spPr>
        <p:txBody>
          <a:bodyPr>
            <a:normAutofit/>
          </a:bodyPr>
          <a:lstStyle/>
          <a:p>
            <a:r>
              <a:rPr lang="en-US" dirty="0" smtClean="0"/>
              <a:t>Protective of the most sensitive use; that is, prevent imbalances in natural populations of flora and fauna</a:t>
            </a:r>
          </a:p>
          <a:p>
            <a:r>
              <a:rPr lang="en-US" dirty="0" smtClean="0"/>
              <a:t>Nutrients exist naturally in the environment</a:t>
            </a:r>
          </a:p>
          <a:p>
            <a:pPr lvl="1"/>
            <a:r>
              <a:rPr lang="en-US" dirty="0" smtClean="0"/>
              <a:t>Nutrients are chemical elements and compounds found in the environment that plants and animals need to grow and survive</a:t>
            </a:r>
          </a:p>
          <a:p>
            <a:pPr lvl="1"/>
            <a:r>
              <a:rPr lang="en-US" dirty="0" smtClean="0"/>
              <a:t>Nutrients are not typically toxic</a:t>
            </a:r>
          </a:p>
          <a:p>
            <a:r>
              <a:rPr lang="en-US" dirty="0" smtClean="0"/>
              <a:t>Biological responses are highly site specific</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8229600" cy="1143000"/>
          </a:xfrm>
        </p:spPr>
        <p:txBody>
          <a:bodyPr>
            <a:normAutofit fontScale="90000"/>
          </a:bodyPr>
          <a:lstStyle/>
          <a:p>
            <a:r>
              <a:rPr lang="en-US" dirty="0" smtClean="0"/>
              <a:t>Defining a Healthy, Well Balanced Aquatic Community as Basis For a Water Quality Standards Endpoint </a:t>
            </a:r>
            <a:endParaRPr lang="en-US" dirty="0"/>
          </a:p>
        </p:txBody>
      </p:sp>
      <p:sp>
        <p:nvSpPr>
          <p:cNvPr id="3" name="Content Placeholder 2"/>
          <p:cNvSpPr>
            <a:spLocks noGrp="1"/>
          </p:cNvSpPr>
          <p:nvPr>
            <p:ph idx="1"/>
          </p:nvPr>
        </p:nvSpPr>
        <p:spPr>
          <a:xfrm>
            <a:off x="457200" y="2819400"/>
            <a:ext cx="8229600" cy="3733800"/>
          </a:xfrm>
        </p:spPr>
        <p:txBody>
          <a:bodyPr>
            <a:normAutofit fontScale="85000" lnSpcReduction="10000"/>
          </a:bodyPr>
          <a:lstStyle/>
          <a:p>
            <a:r>
              <a:rPr lang="en-US" dirty="0" smtClean="0"/>
              <a:t>Attributes of community structure and function must be considered</a:t>
            </a:r>
          </a:p>
          <a:p>
            <a:r>
              <a:rPr lang="en-US" dirty="0" smtClean="0"/>
              <a:t>Healthy, well balanced communities are not restricted to those described as “pristine” or “100% natural” </a:t>
            </a:r>
          </a:p>
          <a:p>
            <a:r>
              <a:rPr lang="en-US" dirty="0" smtClean="0"/>
              <a:t>It is acceptable to have modest changes in biological community structure (compared to background) as long as :</a:t>
            </a:r>
          </a:p>
          <a:p>
            <a:pPr lvl="1"/>
            <a:r>
              <a:rPr lang="en-US" dirty="0" smtClean="0"/>
              <a:t>there are reproducing populations of sensitive taxa; </a:t>
            </a:r>
          </a:p>
          <a:p>
            <a:pPr lvl="1"/>
            <a:r>
              <a:rPr lang="en-US" dirty="0" smtClean="0"/>
              <a:t>an overall balanced distribution of all expected major groups is maintained; and </a:t>
            </a:r>
          </a:p>
          <a:p>
            <a:pPr lvl="1"/>
            <a:r>
              <a:rPr lang="en-US" dirty="0" smtClean="0"/>
              <a:t>ecosystem functions are largely intact due to redundant system attributes.</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670</TotalTime>
  <Words>1833</Words>
  <Application>Microsoft Office PowerPoint</Application>
  <PresentationFormat>On-screen Show (4:3)</PresentationFormat>
  <Paragraphs>266</Paragraphs>
  <Slides>33</Slides>
  <Notes>2</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Flow</vt:lpstr>
      <vt:lpstr>Nutrient Numeric Criteria Development for the Keys</vt:lpstr>
      <vt:lpstr>Presentation outline</vt:lpstr>
      <vt:lpstr>Background</vt:lpstr>
      <vt:lpstr>Science Advisor Board Review </vt:lpstr>
      <vt:lpstr>DEP Marine Waters Initiative</vt:lpstr>
      <vt:lpstr>Slide 6</vt:lpstr>
      <vt:lpstr>Water Quality Criteria 40 CFR 131.3</vt:lpstr>
      <vt:lpstr> Numeric Nutrient Criteria Considerations</vt:lpstr>
      <vt:lpstr>Defining a Healthy, Well Balanced Aquatic Community as Basis For a Water Quality Standards Endpoint </vt:lpstr>
      <vt:lpstr>Geographical and physical description</vt:lpstr>
      <vt:lpstr>External sources of nutrients</vt:lpstr>
      <vt:lpstr>Local sources of nutrients</vt:lpstr>
      <vt:lpstr>Biological summary</vt:lpstr>
      <vt:lpstr>Symptoms of eutrophication</vt:lpstr>
      <vt:lpstr>Symptoms of eutrophication checklist</vt:lpstr>
      <vt:lpstr>Symptoms of eutrophication checklist</vt:lpstr>
      <vt:lpstr>Additional environmental factors</vt:lpstr>
      <vt:lpstr>Biological summary</vt:lpstr>
      <vt:lpstr>Water quality studies</vt:lpstr>
      <vt:lpstr>Waters on the 303(d) list</vt:lpstr>
      <vt:lpstr>Numeric Nutrient Criteria Options</vt:lpstr>
      <vt:lpstr> Reasonable Assurance Document Nutrient Targets </vt:lpstr>
      <vt:lpstr>WBID Models in the Keys</vt:lpstr>
      <vt:lpstr>Northern Keys RAD</vt:lpstr>
      <vt:lpstr>OFW </vt:lpstr>
      <vt:lpstr>Offshore Criteria  (insert picture)</vt:lpstr>
      <vt:lpstr>Slide 27</vt:lpstr>
      <vt:lpstr>Use Distributional Statistics to Describe the Range of Nutrients Associated with Designated Use Support (e.g., Reference Condition) </vt:lpstr>
      <vt:lpstr>Magnitude, Frequency and Duration Concept </vt:lpstr>
      <vt:lpstr>Potential Offshore NNC-TP</vt:lpstr>
      <vt:lpstr>Potential Offshore NNC-TN</vt:lpstr>
      <vt:lpstr>DEP Plans </vt:lpstr>
      <vt:lpstr>Conclusions</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Weaver_K</dc:creator>
  <cp:lastModifiedBy>McGee_C</cp:lastModifiedBy>
  <cp:revision>67</cp:revision>
  <dcterms:created xsi:type="dcterms:W3CDTF">2010-06-24T15:46:20Z</dcterms:created>
  <dcterms:modified xsi:type="dcterms:W3CDTF">2010-06-29T17:02:51Z</dcterms:modified>
</cp:coreProperties>
</file>