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3" r:id="rId5"/>
    <p:sldId id="261" r:id="rId6"/>
    <p:sldId id="262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1D24-412F-4359-9384-68217D860B31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3AF-9DB3-49C0-BE53-B143A83A0B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1D24-412F-4359-9384-68217D860B31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3AF-9DB3-49C0-BE53-B143A83A0B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1D24-412F-4359-9384-68217D860B31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3AF-9DB3-49C0-BE53-B143A83A0B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1D24-412F-4359-9384-68217D860B31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3AF-9DB3-49C0-BE53-B143A83A0B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1D24-412F-4359-9384-68217D860B31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3AF-9DB3-49C0-BE53-B143A83A0B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1D24-412F-4359-9384-68217D860B31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3AF-9DB3-49C0-BE53-B143A83A0B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1D24-412F-4359-9384-68217D860B31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3AF-9DB3-49C0-BE53-B143A83A0B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1D24-412F-4359-9384-68217D860B31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3AF-9DB3-49C0-BE53-B143A83A0B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1D24-412F-4359-9384-68217D860B31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3AF-9DB3-49C0-BE53-B143A83A0B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1D24-412F-4359-9384-68217D860B31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3AF-9DB3-49C0-BE53-B143A83A0B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1D24-412F-4359-9384-68217D860B31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3AF-9DB3-49C0-BE53-B143A83A0B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31D24-412F-4359-9384-68217D860B31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593AF-9DB3-49C0-BE53-B143A83A0B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 smtClean="0"/>
              <a:t>Nutrient criteria technical support document outline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Geographical and physical description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Sources and fates of nutrients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Nutrient sources and loading estimates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Assimilative capacity and productivity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Biological summary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Seagrass: FKNMS Benthic Habitat and Seagrass Monitoring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Coral: FKNMS Coral Reef Evaluation and Monitoring Project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Mangroves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Other biological resources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Water quality studies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FKNMS Water Quality Monitoring Project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Waters on the 303(d) 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Numeric nutrient criteria recommendations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Geographical and physical </a:t>
            </a:r>
            <a:r>
              <a:rPr lang="en-US" dirty="0" smtClean="0"/>
              <a:t>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4724400" cy="1706562"/>
          </a:xfrm>
        </p:spPr>
        <p:txBody>
          <a:bodyPr>
            <a:noAutofit/>
          </a:bodyPr>
          <a:lstStyle/>
          <a:p>
            <a:r>
              <a:rPr lang="en-US" sz="3600" dirty="0" smtClean="0"/>
              <a:t>External sources of nutrients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4572000" cy="36576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Florida Current</a:t>
            </a:r>
          </a:p>
          <a:p>
            <a:pPr lvl="1"/>
            <a:r>
              <a:rPr lang="en-US" dirty="0" smtClean="0"/>
              <a:t>Gulf of Mexico</a:t>
            </a:r>
          </a:p>
          <a:p>
            <a:pPr lvl="1"/>
            <a:r>
              <a:rPr lang="en-US" dirty="0" smtClean="0"/>
              <a:t>SW Florida Shelf</a:t>
            </a:r>
          </a:p>
          <a:p>
            <a:pPr lvl="1"/>
            <a:r>
              <a:rPr lang="en-US" dirty="0" smtClean="0"/>
              <a:t>Everglades runoff</a:t>
            </a:r>
          </a:p>
          <a:p>
            <a:pPr lvl="1"/>
            <a:r>
              <a:rPr lang="en-US" dirty="0" smtClean="0"/>
              <a:t>Tidal exchange with Florida and Biscayne Bay</a:t>
            </a:r>
          </a:p>
          <a:p>
            <a:pPr lvl="1"/>
            <a:r>
              <a:rPr lang="en-US" dirty="0" smtClean="0"/>
              <a:t>Atmospheric deposition</a:t>
            </a:r>
          </a:p>
        </p:txBody>
      </p:sp>
      <p:pic>
        <p:nvPicPr>
          <p:cNvPr id="4" name="Picture 3" descr="Map showing total nitrogen loading from various sources to Florida Bay and the Florida Keys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3276600"/>
            <a:ext cx="3733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Map showing total phosphorus loading to Florida Bay and the Florida Keys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52400"/>
            <a:ext cx="3733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934200" y="6412468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Gibson et al. 2008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74638"/>
            <a:ext cx="4953000" cy="944562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/>
              <a:t>Local sources of </a:t>
            </a:r>
            <a:r>
              <a:rPr lang="en-US" sz="3600" dirty="0" smtClean="0"/>
              <a:t>nutrients</a:t>
            </a:r>
            <a:endParaRPr lang="en-US" sz="36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33400" y="3429000"/>
          <a:ext cx="8077200" cy="2485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8082"/>
                <a:gridCol w="3246718"/>
                <a:gridCol w="2692400"/>
              </a:tblGrid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Region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Estimated Annual Wastewater and Stormwater Load (MT year</a:t>
                      </a:r>
                      <a:r>
                        <a:rPr lang="en-US" sz="1800" b="1" baseline="30000" dirty="0">
                          <a:latin typeface="Calibri"/>
                          <a:ea typeface="Calibri"/>
                          <a:cs typeface="Times New Roman"/>
                        </a:rPr>
                        <a:t>-1</a:t>
                      </a: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Total Nitrogen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Total Phosphorus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Times New Roman"/>
                        </a:rPr>
                        <a:t>Northern Keys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163.5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40.9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Times New Roman"/>
                        </a:rPr>
                        <a:t>Central Keys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74.7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18.4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Times New Roman"/>
                        </a:rPr>
                        <a:t>South-Central Keys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91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21.2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Times New Roman"/>
                        </a:rPr>
                        <a:t>Southern Keys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108.8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31.3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28600" y="1600201"/>
            <a:ext cx="8382000" cy="1752599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Stormwater</a:t>
            </a:r>
          </a:p>
          <a:p>
            <a:pPr lvl="1"/>
            <a:r>
              <a:rPr lang="en-US" dirty="0" smtClean="0"/>
              <a:t>Wastewater</a:t>
            </a:r>
          </a:p>
          <a:p>
            <a:pPr lvl="1"/>
            <a:r>
              <a:rPr lang="en-US" dirty="0" smtClean="0"/>
              <a:t>Submarine groundwater discharge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67600" y="59436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FDEP 2008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/>
              <a:t>Biological </a:t>
            </a:r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10600" cy="5105399"/>
          </a:xfrm>
        </p:spPr>
        <p:txBody>
          <a:bodyPr>
            <a:normAutofit/>
          </a:bodyPr>
          <a:lstStyle/>
          <a:p>
            <a:pPr marL="971550" lvl="1" indent="-514350"/>
            <a:r>
              <a:rPr lang="en-US" dirty="0" smtClean="0"/>
              <a:t>Results from the long term (15+ year) monitoring in FKNMS and published research and reports provide the background on the condition of biological resources in the Keys</a:t>
            </a:r>
          </a:p>
          <a:p>
            <a:pPr marL="971550" lvl="1" indent="-514350"/>
            <a:r>
              <a:rPr lang="en-US" dirty="0" smtClean="0"/>
              <a:t>Seagrass</a:t>
            </a:r>
          </a:p>
          <a:p>
            <a:pPr marL="855663" lvl="2" indent="1588"/>
            <a:r>
              <a:rPr lang="en-US" dirty="0" smtClean="0"/>
              <a:t> FKNMS </a:t>
            </a:r>
            <a:r>
              <a:rPr lang="en-US" dirty="0" smtClean="0"/>
              <a:t>Benthic Habitat and Seagrass </a:t>
            </a:r>
            <a:r>
              <a:rPr lang="en-US" dirty="0" smtClean="0"/>
              <a:t>Monitoring</a:t>
            </a:r>
          </a:p>
          <a:p>
            <a:pPr marL="971550" lvl="1" indent="-514350"/>
            <a:r>
              <a:rPr lang="en-US" dirty="0" smtClean="0"/>
              <a:t>Coral</a:t>
            </a:r>
          </a:p>
          <a:p>
            <a:pPr marL="857250" lvl="2" indent="0"/>
            <a:r>
              <a:rPr lang="en-US" dirty="0" smtClean="0"/>
              <a:t> FKNMS </a:t>
            </a:r>
            <a:r>
              <a:rPr lang="en-US" dirty="0" smtClean="0"/>
              <a:t>Coral Reef Evaluation and </a:t>
            </a:r>
            <a:r>
              <a:rPr lang="en-US" dirty="0" smtClean="0"/>
              <a:t>Monitoring Project </a:t>
            </a:r>
            <a:endParaRPr lang="en-US" dirty="0" smtClean="0"/>
          </a:p>
          <a:p>
            <a:pPr marL="971550" lvl="1" indent="-514350"/>
            <a:r>
              <a:rPr lang="en-US" dirty="0" smtClean="0"/>
              <a:t>Mangroves</a:t>
            </a:r>
            <a:endParaRPr lang="en-US" dirty="0" smtClean="0"/>
          </a:p>
          <a:p>
            <a:pPr marL="971550" lvl="1" indent="-514350"/>
            <a:r>
              <a:rPr lang="en-US" dirty="0" smtClean="0"/>
              <a:t>Other biological </a:t>
            </a:r>
            <a:r>
              <a:rPr lang="en-US" dirty="0" smtClean="0"/>
              <a:t>resources (i.e. fisheries)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Water quality </a:t>
            </a:r>
            <a:r>
              <a:rPr lang="en-US" dirty="0" smtClean="0"/>
              <a:t>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3733800" cy="5105400"/>
          </a:xfrm>
        </p:spPr>
        <p:txBody>
          <a:bodyPr/>
          <a:lstStyle/>
          <a:p>
            <a:r>
              <a:rPr lang="en-US" dirty="0" smtClean="0"/>
              <a:t>The water quality monitoring project for the FKNMS water quality protection plan</a:t>
            </a:r>
          </a:p>
          <a:p>
            <a:pPr lvl="1"/>
            <a:r>
              <a:rPr lang="en-US" dirty="0" smtClean="0"/>
              <a:t>1995-present</a:t>
            </a:r>
          </a:p>
          <a:p>
            <a:r>
              <a:rPr lang="en-US" dirty="0" smtClean="0"/>
              <a:t>Other sources of data?</a:t>
            </a: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1676400"/>
            <a:ext cx="5010150" cy="3907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Waters on the 303(d)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837"/>
            <a:ext cx="8229600" cy="4525963"/>
          </a:xfrm>
        </p:spPr>
        <p:txBody>
          <a:bodyPr/>
          <a:lstStyle/>
          <a:p>
            <a:r>
              <a:rPr lang="en-US" dirty="0" smtClean="0"/>
              <a:t>Halo zone </a:t>
            </a:r>
            <a:r>
              <a:rPr lang="en-US" dirty="0" smtClean="0"/>
              <a:t>waters:  </a:t>
            </a:r>
            <a:r>
              <a:rPr lang="en-US" dirty="0" smtClean="0"/>
              <a:t>up to 500 meters offshore </a:t>
            </a:r>
            <a:endParaRPr lang="en-US" dirty="0" smtClean="0"/>
          </a:p>
          <a:p>
            <a:r>
              <a:rPr lang="en-US" dirty="0" smtClean="0"/>
              <a:t>Nearshore </a:t>
            </a:r>
            <a:r>
              <a:rPr lang="en-US" dirty="0" smtClean="0"/>
              <a:t>waters up to 12,100 meters offshore </a:t>
            </a:r>
            <a:endParaRPr lang="en-US" dirty="0" smtClean="0"/>
          </a:p>
          <a:p>
            <a:pPr lvl="1"/>
            <a:r>
              <a:rPr lang="en-US" dirty="0" smtClean="0"/>
              <a:t>C</a:t>
            </a:r>
            <a:r>
              <a:rPr lang="en-US" dirty="0" smtClean="0"/>
              <a:t>lassified </a:t>
            </a:r>
            <a:r>
              <a:rPr lang="en-US" dirty="0" smtClean="0"/>
              <a:t>as Class III (Recreation, Propagation and Maintenance of a Healthy, Well Balanced Population of Fish and Wildlife) and Outstanding Florida Waters (OFW</a:t>
            </a:r>
            <a:r>
              <a:rPr lang="en-US" dirty="0" smtClean="0"/>
              <a:t>).</a:t>
            </a:r>
          </a:p>
          <a:p>
            <a:r>
              <a:rPr lang="en-US" dirty="0" smtClean="0"/>
              <a:t>Many of the halo </a:t>
            </a:r>
            <a:r>
              <a:rPr lang="en-US" dirty="0" smtClean="0"/>
              <a:t>Zone </a:t>
            </a:r>
            <a:r>
              <a:rPr lang="en-US" dirty="0" smtClean="0"/>
              <a:t>WBIDs are listed on the 1998 303(d) list as impaired for nutrients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287</Words>
  <Application>Microsoft Office PowerPoint</Application>
  <PresentationFormat>On-screen Show (4:3)</PresentationFormat>
  <Paragraphs>61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Nutrient criteria technical support document outline</vt:lpstr>
      <vt:lpstr>Geographical and physical description</vt:lpstr>
      <vt:lpstr>External sources of nutrients</vt:lpstr>
      <vt:lpstr>Local sources of nutrients</vt:lpstr>
      <vt:lpstr>Biological summary</vt:lpstr>
      <vt:lpstr>Water quality studies</vt:lpstr>
      <vt:lpstr>Waters on the 303(d) list</vt:lpstr>
    </vt:vector>
  </TitlesOfParts>
  <Company>FDEP-SAS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Seagrass</dc:title>
  <dc:creator>McGee_C</dc:creator>
  <cp:lastModifiedBy>McGee_C</cp:lastModifiedBy>
  <cp:revision>21</cp:revision>
  <dcterms:created xsi:type="dcterms:W3CDTF">2010-06-24T14:56:13Z</dcterms:created>
  <dcterms:modified xsi:type="dcterms:W3CDTF">2010-06-24T19:43:30Z</dcterms:modified>
</cp:coreProperties>
</file>