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56" r:id="rId2"/>
    <p:sldId id="257" r:id="rId3"/>
    <p:sldId id="271" r:id="rId4"/>
    <p:sldId id="275" r:id="rId5"/>
    <p:sldId id="276" r:id="rId6"/>
    <p:sldId id="277" r:id="rId7"/>
    <p:sldId id="278" r:id="rId8"/>
    <p:sldId id="270" r:id="rId9"/>
    <p:sldId id="259" r:id="rId10"/>
    <p:sldId id="263" r:id="rId11"/>
    <p:sldId id="258" r:id="rId12"/>
    <p:sldId id="260" r:id="rId13"/>
    <p:sldId id="261" r:id="rId14"/>
    <p:sldId id="262" r:id="rId15"/>
    <p:sldId id="264" r:id="rId16"/>
    <p:sldId id="265" r:id="rId17"/>
    <p:sldId id="266" r:id="rId18"/>
    <p:sldId id="267" r:id="rId19"/>
    <p:sldId id="274" r:id="rId20"/>
    <p:sldId id="279" r:id="rId21"/>
    <p:sldId id="272" r:id="rId22"/>
    <p:sldId id="280" r:id="rId23"/>
    <p:sldId id="268" r:id="rId24"/>
    <p:sldId id="269" r:id="rId25"/>
    <p:sldId id="27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548D2-C3F1-4BF9-9BB5-06FBA70785F1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508A8-85E1-4AFA-8C7A-C2E5F3E3510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0EA9AB-83CA-4CB2-BDC2-49E3E413532B}" type="datetimeFigureOut">
              <a:rPr lang="en-US" smtClean="0"/>
              <a:pPr/>
              <a:t>3/15/2010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9B4623-98BE-4725-BBE0-04B7CF5D745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Florida Bay Salinity and Water Quality </a:t>
            </a:r>
            <a:r>
              <a:rPr lang="en-US" b="1" dirty="0"/>
              <a:t>Models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Estuary and Coastal Numeric Nutrient Criteria Development Meetings</a:t>
            </a:r>
          </a:p>
          <a:p>
            <a:r>
              <a:rPr lang="en-US" dirty="0" smtClean="0"/>
              <a:t>March 2, 2010</a:t>
            </a:r>
          </a:p>
          <a:p>
            <a:endParaRPr lang="en-US" dirty="0" smtClean="0"/>
          </a:p>
          <a:p>
            <a:r>
              <a:rPr lang="en-US" dirty="0" smtClean="0"/>
              <a:t>Frank Marshall</a:t>
            </a:r>
          </a:p>
          <a:p>
            <a:r>
              <a:rPr lang="en-US" dirty="0" smtClean="0"/>
              <a:t>Cetacean Logic Foundation, Inc.</a:t>
            </a:r>
          </a:p>
          <a:p>
            <a:r>
              <a:rPr lang="en-US" dirty="0" smtClean="0"/>
              <a:t>www.cetaceanlogic.org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685804"/>
          <a:ext cx="5181599" cy="6172196"/>
        </p:xfrm>
        <a:graphic>
          <a:graphicData uri="http://schemas.openxmlformats.org/drawingml/2006/table">
            <a:tbl>
              <a:tblPr/>
              <a:tblGrid>
                <a:gridCol w="1383488"/>
                <a:gridCol w="1660185"/>
                <a:gridCol w="1329598"/>
                <a:gridCol w="808328"/>
              </a:tblGrid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Model Name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Parameter Modeled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type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Agency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MIKE SHE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MIKE 11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CH3D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SFWMM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SFWMD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HEC-RAS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SWMM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WASH123D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USACOE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RSM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SFWMD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RAS-MODFLOW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RMA2/RMA4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USACOE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SICS/TIME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water, and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hydrologic, 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HYSIM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b="1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DAFLOW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BRANCH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UNET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channel 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USACOE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MODFLOW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FRAC3DVS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VS2D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MODBRANCH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FEFLOW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SEAWAT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FTLOADDS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PHAST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surface water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box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2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MLR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Statistical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Four Box</a:t>
                      </a:r>
                      <a:r>
                        <a:rPr lang="en-US" sz="800" b="1" i="0" baseline="30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Mass Balance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FATHOM</a:t>
                      </a:r>
                      <a:r>
                        <a:rPr lang="en-US" sz="800" b="1" i="0" baseline="30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Mass Balance, hydraulic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EFDC</a:t>
                      </a:r>
                      <a:r>
                        <a:rPr lang="en-US" sz="800" b="1" i="0" baseline="30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salinity, circulation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public domain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SoFLA-HYCOM</a:t>
                      </a:r>
                      <a:r>
                        <a:rPr lang="en-US" sz="800" b="1" i="0" baseline="30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oceanic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hydrodynamic 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Biscayne Bay Box Model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estuarine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Mass Balance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BISECT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water, and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hydrologic, 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Wang Biscayne Bay Model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private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Ten Thousand Islands (TTI)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water, and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hydrologic, 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USGS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8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Biscayne Bay TABS- MDS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groundwater, surface water, and salinity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hydrologic, hydrodynamic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USACOE</a:t>
                      </a:r>
                      <a:endParaRPr lang="en-US" sz="800" b="1" i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9403" marR="39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91201" y="2895600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Summary of Hydrology and Salinity Models</a:t>
            </a:r>
          </a:p>
          <a:p>
            <a:r>
              <a:rPr lang="en-US" sz="3200" dirty="0" smtClean="0"/>
              <a:t>For South Florida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Florida Bay Salinity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Models</a:t>
            </a:r>
          </a:p>
          <a:p>
            <a:pPr lvl="1"/>
            <a:r>
              <a:rPr lang="en-US" dirty="0" smtClean="0"/>
              <a:t>Multivariate linear regression (MLR) models</a:t>
            </a:r>
          </a:p>
          <a:p>
            <a:r>
              <a:rPr lang="en-US" dirty="0" smtClean="0"/>
              <a:t>Mass Balance Models</a:t>
            </a:r>
          </a:p>
          <a:p>
            <a:pPr lvl="1"/>
            <a:r>
              <a:rPr lang="en-US" dirty="0" smtClean="0"/>
              <a:t>Nuttle Four Box Model</a:t>
            </a:r>
          </a:p>
          <a:p>
            <a:pPr lvl="1"/>
            <a:r>
              <a:rPr lang="en-US" dirty="0" smtClean="0"/>
              <a:t>FATHOM</a:t>
            </a:r>
          </a:p>
          <a:p>
            <a:r>
              <a:rPr lang="en-US" dirty="0" smtClean="0"/>
              <a:t>Numeric Models</a:t>
            </a:r>
          </a:p>
          <a:p>
            <a:pPr lvl="1"/>
            <a:r>
              <a:rPr lang="en-US" dirty="0" smtClean="0"/>
              <a:t>FTLOADDS TIME – limited coverage – near shore embayments</a:t>
            </a:r>
          </a:p>
          <a:p>
            <a:pPr lvl="1"/>
            <a:r>
              <a:rPr lang="en-US" dirty="0" smtClean="0"/>
              <a:t>EFDC – no longer being developed or supported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Florida Bay Water Quality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FATHOM nutrient module</a:t>
            </a:r>
          </a:p>
          <a:p>
            <a:r>
              <a:rPr lang="en-US" dirty="0" smtClean="0"/>
              <a:t>EFDC - no longer being developed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Domain of Florida Bay Statistical Salinity Models</a:t>
            </a:r>
            <a:endParaRPr lang="en-US" dirty="0"/>
          </a:p>
        </p:txBody>
      </p:sp>
      <p:pic>
        <p:nvPicPr>
          <p:cNvPr id="6" name="Content Placeholder 5" descr="Figure showing map of south Florida and domain of Florida Bay statistical salinity models.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9400" y="1782763"/>
            <a:ext cx="4134553" cy="507523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 rot="20471774">
            <a:off x="4103588" y="5135372"/>
            <a:ext cx="2899157" cy="135610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 of FATHOM</a:t>
            </a:r>
            <a:endParaRPr lang="en-US" dirty="0"/>
          </a:p>
        </p:txBody>
      </p:sp>
      <p:pic>
        <p:nvPicPr>
          <p:cNvPr id="4" name="Content Placeholder 3" descr="Map of Florida Bay showing the domain of the FATHOM model.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692"/>
          <a:stretch>
            <a:fillRect/>
          </a:stretch>
        </p:blipFill>
        <p:spPr bwMode="auto">
          <a:xfrm>
            <a:off x="1219200" y="1920240"/>
            <a:ext cx="6497078" cy="493776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Nuttle Four Box Model</a:t>
            </a:r>
            <a:endParaRPr lang="en-US" dirty="0"/>
          </a:p>
        </p:txBody>
      </p:sp>
      <p:pic>
        <p:nvPicPr>
          <p:cNvPr id="4" name="Content Placeholder 3" descr="Map of Florida Bay showing four regions of the bay.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7490702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2895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FTLOADDS TIME</a:t>
            </a:r>
            <a:endParaRPr lang="en-US" dirty="0"/>
          </a:p>
        </p:txBody>
      </p:sp>
      <p:pic>
        <p:nvPicPr>
          <p:cNvPr id="3" name="Picture 2" descr="Map showing TIME domain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1" y="785503"/>
            <a:ext cx="4724400" cy="6072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EFDC</a:t>
            </a:r>
            <a:endParaRPr lang="en-US" dirty="0"/>
          </a:p>
        </p:txBody>
      </p:sp>
      <p:pic>
        <p:nvPicPr>
          <p:cNvPr id="3" name="Picture 2" descr="Map of EFDC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638047"/>
            <a:ext cx="5146402" cy="521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Florida Bay Water Quality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EFDC – never fully developed, no longer supported</a:t>
            </a:r>
          </a:p>
          <a:p>
            <a:r>
              <a:rPr lang="en-US" dirty="0" smtClean="0"/>
              <a:t>FATHOM Nutrient Modules</a:t>
            </a:r>
          </a:p>
          <a:p>
            <a:pPr lvl="1"/>
            <a:r>
              <a:rPr lang="en-US" dirty="0" smtClean="0"/>
              <a:t>Initial development 2008-9</a:t>
            </a:r>
          </a:p>
          <a:p>
            <a:pPr lvl="1"/>
            <a:r>
              <a:rPr lang="en-US" dirty="0" smtClean="0"/>
              <a:t>ENP CESI funded</a:t>
            </a:r>
          </a:p>
          <a:p>
            <a:pPr lvl="1"/>
            <a:r>
              <a:rPr lang="en-US" dirty="0" smtClean="0"/>
              <a:t>Workshop on nutrient transformation in Florida Bay – 6/2008 – led to identification of similar regions</a:t>
            </a:r>
          </a:p>
          <a:p>
            <a:pPr lvl="1"/>
            <a:r>
              <a:rPr lang="en-US" dirty="0" smtClean="0"/>
              <a:t>Results promising</a:t>
            </a:r>
          </a:p>
          <a:p>
            <a:pPr lvl="1"/>
            <a:r>
              <a:rPr lang="en-US" dirty="0" smtClean="0"/>
              <a:t>Work still needed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FATHOM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Mass balance model</a:t>
            </a:r>
          </a:p>
          <a:p>
            <a:r>
              <a:rPr lang="en-US" dirty="0" smtClean="0"/>
              <a:t>Dynamic</a:t>
            </a:r>
          </a:p>
          <a:p>
            <a:pPr lvl="1"/>
            <a:r>
              <a:rPr lang="en-US" dirty="0" smtClean="0"/>
              <a:t>Time varying exchange between basins based on Manning’s empirical relationship</a:t>
            </a:r>
          </a:p>
          <a:p>
            <a:pPr lvl="1"/>
            <a:r>
              <a:rPr lang="en-US" dirty="0" smtClean="0"/>
              <a:t>Tide-driven</a:t>
            </a:r>
          </a:p>
          <a:p>
            <a:r>
              <a:rPr lang="en-US" dirty="0" smtClean="0"/>
              <a:t>Assumes well-mixed basins</a:t>
            </a:r>
          </a:p>
          <a:p>
            <a:r>
              <a:rPr lang="en-US" dirty="0" smtClean="0"/>
              <a:t>Assumes monthly grab sample data are monthly average</a:t>
            </a:r>
          </a:p>
          <a:p>
            <a:r>
              <a:rPr lang="en-US" dirty="0" smtClean="0"/>
              <a:t>Monthly output</a:t>
            </a:r>
          </a:p>
          <a:p>
            <a:r>
              <a:rPr lang="en-US" dirty="0" smtClean="0"/>
              <a:t>Not calibrated in numeric-modeling sense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on salinity models taken from draft RECOVER model status report (Marshall and Nuttle, 2010, draft)</a:t>
            </a:r>
          </a:p>
          <a:p>
            <a:r>
              <a:rPr lang="en-US" dirty="0" smtClean="0"/>
              <a:t>Information on water quality models is new</a:t>
            </a:r>
          </a:p>
          <a:p>
            <a:r>
              <a:rPr lang="en-US" dirty="0" smtClean="0"/>
              <a:t>Models group regionally</a:t>
            </a:r>
          </a:p>
          <a:p>
            <a:pPr lvl="1"/>
            <a:r>
              <a:rPr lang="en-US" dirty="0" smtClean="0"/>
              <a:t>Florida Bay</a:t>
            </a:r>
          </a:p>
          <a:p>
            <a:pPr lvl="1"/>
            <a:r>
              <a:rPr lang="en-US" dirty="0" smtClean="0"/>
              <a:t>Biscayne Bay</a:t>
            </a:r>
          </a:p>
          <a:p>
            <a:pPr lvl="1"/>
            <a:r>
              <a:rPr lang="en-US" dirty="0" smtClean="0"/>
              <a:t>Gulf coast estuaries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FATHOM History in Florida Bay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/>
          <a:lstStyle/>
          <a:p>
            <a:r>
              <a:rPr lang="en-US" i="1" u="sng" dirty="0" smtClean="0"/>
              <a:t>F</a:t>
            </a:r>
            <a:r>
              <a:rPr lang="en-US" dirty="0" smtClean="0"/>
              <a:t>lux </a:t>
            </a:r>
            <a:r>
              <a:rPr lang="en-US" i="1" u="sng" dirty="0" smtClean="0"/>
              <a:t>A</a:t>
            </a:r>
            <a:r>
              <a:rPr lang="en-US" dirty="0" smtClean="0"/>
              <a:t>ccounting </a:t>
            </a:r>
            <a:r>
              <a:rPr lang="en-US" i="1" u="sng" dirty="0" smtClean="0"/>
              <a:t>T</a:t>
            </a:r>
            <a:r>
              <a:rPr lang="en-US" dirty="0" smtClean="0"/>
              <a:t>idal </a:t>
            </a:r>
            <a:r>
              <a:rPr lang="en-US" i="1" u="sng" dirty="0" smtClean="0"/>
              <a:t>H</a:t>
            </a:r>
            <a:r>
              <a:rPr lang="en-US" dirty="0" smtClean="0"/>
              <a:t>ydrology </a:t>
            </a:r>
            <a:r>
              <a:rPr lang="en-US" i="1" u="sng" dirty="0" smtClean="0"/>
              <a:t>M</a:t>
            </a:r>
            <a:r>
              <a:rPr lang="en-US" dirty="0" smtClean="0"/>
              <a:t>odel: Cosby, Nuttle, </a:t>
            </a:r>
            <a:r>
              <a:rPr lang="en-US" dirty="0" err="1" smtClean="0"/>
              <a:t>Fourqurean</a:t>
            </a:r>
            <a:r>
              <a:rPr lang="en-US" dirty="0" smtClean="0"/>
              <a:t> (1999)</a:t>
            </a:r>
          </a:p>
          <a:p>
            <a:r>
              <a:rPr lang="en-US" dirty="0" smtClean="0"/>
              <a:t>Florida Bay Minimum Flows and Levels (MFL), SFWMD: Cosby, Nuttle, Marshall (2005)</a:t>
            </a:r>
          </a:p>
          <a:p>
            <a:r>
              <a:rPr lang="en-US" dirty="0" smtClean="0"/>
              <a:t>CESI Basin Update: Cosby, Marshall (2007)</a:t>
            </a:r>
          </a:p>
          <a:p>
            <a:pPr>
              <a:buNone/>
            </a:pPr>
            <a:r>
              <a:rPr lang="en-US" dirty="0" smtClean="0"/>
              <a:t>FATHOM Paleoecology Application: Cosby, Marshall, Wingard (2007)</a:t>
            </a:r>
          </a:p>
          <a:p>
            <a:r>
              <a:rPr lang="en-US" dirty="0" smtClean="0"/>
              <a:t>FATHOM Nutrient Workshop: Host of Characters (2008)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FATHOM Nutrient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FATHOM</a:t>
            </a:r>
          </a:p>
          <a:p>
            <a:pPr lvl="1"/>
            <a:r>
              <a:rPr lang="en-US" dirty="0" smtClean="0"/>
              <a:t>Residence time estimates by region</a:t>
            </a:r>
          </a:p>
          <a:p>
            <a:pPr lvl="1"/>
            <a:r>
              <a:rPr lang="en-US" dirty="0" smtClean="0"/>
              <a:t>NO</a:t>
            </a:r>
            <a:r>
              <a:rPr lang="en-US" baseline="-25000" dirty="0" smtClean="0"/>
              <a:t>3</a:t>
            </a:r>
          </a:p>
          <a:p>
            <a:pPr lvl="1"/>
            <a:r>
              <a:rPr lang="en-US" dirty="0" smtClean="0"/>
              <a:t>NH</a:t>
            </a:r>
            <a:r>
              <a:rPr lang="en-US" baseline="-25000" dirty="0" smtClean="0"/>
              <a:t>4</a:t>
            </a:r>
          </a:p>
          <a:p>
            <a:pPr lvl="1"/>
            <a:r>
              <a:rPr lang="en-US" dirty="0" smtClean="0"/>
              <a:t>PO</a:t>
            </a:r>
            <a:r>
              <a:rPr lang="en-US" baseline="-25000" dirty="0" smtClean="0"/>
              <a:t>4</a:t>
            </a:r>
          </a:p>
          <a:p>
            <a:pPr lvl="1"/>
            <a:r>
              <a:rPr lang="en-US" dirty="0" smtClean="0"/>
              <a:t>TOC</a:t>
            </a:r>
          </a:p>
          <a:p>
            <a:pPr lvl="1"/>
            <a:r>
              <a:rPr lang="en-US" dirty="0" smtClean="0"/>
              <a:t>TOP</a:t>
            </a:r>
          </a:p>
          <a:p>
            <a:pPr lvl="1"/>
            <a:r>
              <a:rPr lang="en-US" dirty="0" smtClean="0"/>
              <a:t>TON</a:t>
            </a:r>
          </a:p>
          <a:p>
            <a:pPr lvl="1"/>
            <a:r>
              <a:rPr lang="en-US" dirty="0" smtClean="0"/>
              <a:t>DIN (=NO3+NH4)</a:t>
            </a:r>
          </a:p>
          <a:p>
            <a:pPr lvl="1"/>
            <a:r>
              <a:rPr lang="en-US" dirty="0" smtClean="0"/>
              <a:t>TN (=TON+DIN)</a:t>
            </a:r>
          </a:p>
          <a:p>
            <a:pPr lvl="1"/>
            <a:r>
              <a:rPr lang="en-US" dirty="0" smtClean="0"/>
              <a:t>TP (=TOP+PO4).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Residence time / load relationship</a:t>
            </a:r>
            <a:endParaRPr lang="en-US" dirty="0"/>
          </a:p>
        </p:txBody>
      </p:sp>
      <p:pic>
        <p:nvPicPr>
          <p:cNvPr id="4" name="Picture 2" descr="Figure showing the relationship between residence time and loading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05707"/>
            <a:ext cx="7288322" cy="505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705600" y="3962400"/>
            <a:ext cx="21336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Steward and Lowe,</a:t>
            </a:r>
          </a:p>
          <a:p>
            <a:pPr algn="ctr"/>
            <a:r>
              <a:rPr lang="en-US" dirty="0" smtClean="0"/>
              <a:t> </a:t>
            </a:r>
            <a:r>
              <a:rPr lang="en-US" i="1" dirty="0" smtClean="0"/>
              <a:t>Estuaries and Coasts (2009)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Existing Salinity Model Linkages to Ecological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FATHOM salinity and:</a:t>
            </a:r>
          </a:p>
          <a:p>
            <a:pPr lvl="1"/>
            <a:r>
              <a:rPr lang="en-US" dirty="0" smtClean="0"/>
              <a:t>SFWMD seagrass model</a:t>
            </a:r>
          </a:p>
          <a:p>
            <a:pPr lvl="1"/>
            <a:r>
              <a:rPr lang="en-US" dirty="0" smtClean="0"/>
              <a:t>Fourqurean seagrass model</a:t>
            </a:r>
          </a:p>
          <a:p>
            <a:r>
              <a:rPr lang="en-US" dirty="0" smtClean="0"/>
              <a:t>MLR salinity models and pink shrimp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Florida Bay Model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number of salinity models are available</a:t>
            </a:r>
          </a:p>
          <a:p>
            <a:r>
              <a:rPr lang="en-US" dirty="0" smtClean="0"/>
              <a:t>Only active water quality model is FATHOM</a:t>
            </a:r>
          </a:p>
          <a:p>
            <a:r>
              <a:rPr lang="en-US" dirty="0" smtClean="0"/>
              <a:t>Statistical models for water quality have not been investigated</a:t>
            </a:r>
          </a:p>
          <a:p>
            <a:r>
              <a:rPr lang="en-US" dirty="0" smtClean="0"/>
              <a:t>EFDC numeric model was used for preliminary water quality modeling, no longer supported</a:t>
            </a:r>
          </a:p>
          <a:p>
            <a:r>
              <a:rPr lang="en-US" dirty="0" smtClean="0"/>
              <a:t>FTLOADDS TIME numeric model was not developed with intent of expanding to water quality</a:t>
            </a:r>
          </a:p>
          <a:p>
            <a:r>
              <a:rPr lang="en-US" dirty="0" err="1" smtClean="0"/>
              <a:t>Oligotrophic</a:t>
            </a:r>
            <a:r>
              <a:rPr lang="en-US" dirty="0" smtClean="0"/>
              <a:t> conditions may be difficult to simulate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Map of south Florida showing water quality monitoring stations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972"/>
            <a:ext cx="4648200" cy="682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0" y="2514600"/>
            <a:ext cx="46910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WATER QUALITY DATA</a:t>
            </a:r>
          </a:p>
          <a:p>
            <a:r>
              <a:rPr lang="en-US" sz="3200" b="1" dirty="0" smtClean="0"/>
              <a:t>From 2009 RECOVER</a:t>
            </a:r>
          </a:p>
          <a:p>
            <a:r>
              <a:rPr lang="en-US" sz="3200" b="1" dirty="0" smtClean="0"/>
              <a:t>System Status Report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SERC/FIU Water Quality Data</a:t>
            </a:r>
            <a:endParaRPr lang="en-US" dirty="0"/>
          </a:p>
        </p:txBody>
      </p:sp>
      <p:pic>
        <p:nvPicPr>
          <p:cNvPr id="4" name="Content Placeholder 3" descr="Map of Florida Bay showing SERC stations.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828800"/>
            <a:ext cx="6477000" cy="5029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NOAA Cruise Data</a:t>
            </a:r>
            <a:endParaRPr lang="en-US" dirty="0"/>
          </a:p>
        </p:txBody>
      </p:sp>
      <p:pic>
        <p:nvPicPr>
          <p:cNvPr id="4" name="Content Placeholder 3" descr="Map of south Florida showing NOAA stations.&#10;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35869" y="1935163"/>
            <a:ext cx="7072261" cy="4389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Loads – USGS Creek Data</a:t>
            </a:r>
            <a:endParaRPr lang="en-US" dirty="0"/>
          </a:p>
        </p:txBody>
      </p:sp>
      <p:pic>
        <p:nvPicPr>
          <p:cNvPr id="4" name="Content Placeholder 3" descr="Map of south Florida showing USGS coastal gradients stations.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981200"/>
            <a:ext cx="58674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Paleo Information</a:t>
            </a:r>
            <a:endParaRPr lang="en-US" dirty="0"/>
          </a:p>
        </p:txBody>
      </p:sp>
      <p:pic>
        <p:nvPicPr>
          <p:cNvPr id="1026" name="Picture 2" descr="Figure with clip from Hunt and Nuttle Florida Bay Synthesis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375" y="2133600"/>
            <a:ext cx="852816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>
            <a:noAutofit/>
          </a:bodyPr>
          <a:lstStyle/>
          <a:p>
            <a:r>
              <a:rPr lang="en-US" sz="4400" dirty="0" smtClean="0"/>
              <a:t>Water Quality CEM (from 2009 SSR)</a:t>
            </a:r>
            <a:endParaRPr lang="en-US" sz="4400" dirty="0"/>
          </a:p>
        </p:txBody>
      </p:sp>
      <p:pic>
        <p:nvPicPr>
          <p:cNvPr id="1026" name="Picture 2" descr="Figure showing flowchart of conceptual ecological model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608175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Estuarine Model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models – regression, linear and non-linear;  proven salinity models; largely unproven in south Florida for water quality</a:t>
            </a:r>
          </a:p>
          <a:p>
            <a:r>
              <a:rPr lang="en-US" dirty="0" smtClean="0"/>
              <a:t>Mass balance models – static (budget), dynamic (exchange); useful in most estuaries</a:t>
            </a:r>
          </a:p>
          <a:p>
            <a:r>
              <a:rPr lang="en-US" dirty="0" smtClean="0"/>
              <a:t>Numeric – physics-based, conservation of mass and momentum, 1/2/3-D hydrodynamics, can be coupled w/water quality models; water quality simulations rarely as good as salinity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642</TotalTime>
  <Words>761</Words>
  <Application>Microsoft Office PowerPoint</Application>
  <PresentationFormat>On-screen Show (4:3)</PresentationFormat>
  <Paragraphs>231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Florida Bay Salinity and Water Quality Models </vt:lpstr>
      <vt:lpstr>Background</vt:lpstr>
      <vt:lpstr>Slide 3</vt:lpstr>
      <vt:lpstr>SERC/FIU Water Quality Data</vt:lpstr>
      <vt:lpstr>NOAA Cruise Data</vt:lpstr>
      <vt:lpstr>Loads – USGS Creek Data</vt:lpstr>
      <vt:lpstr>Paleo Information</vt:lpstr>
      <vt:lpstr>Water Quality CEM (from 2009 SSR)</vt:lpstr>
      <vt:lpstr>Estuarine Model Types</vt:lpstr>
      <vt:lpstr>Slide 10</vt:lpstr>
      <vt:lpstr>Florida Bay Salinity Models</vt:lpstr>
      <vt:lpstr>Florida Bay Water Quality Models</vt:lpstr>
      <vt:lpstr>Domain of Florida Bay Statistical Salinity Models</vt:lpstr>
      <vt:lpstr>Domain of FATHOM</vt:lpstr>
      <vt:lpstr>Nuttle Four Box Model</vt:lpstr>
      <vt:lpstr>FTLOADDS TIME</vt:lpstr>
      <vt:lpstr>EFDC</vt:lpstr>
      <vt:lpstr>Florida Bay Water Quality Models</vt:lpstr>
      <vt:lpstr>FATHOM</vt:lpstr>
      <vt:lpstr>FATHOM History in Florida Bay</vt:lpstr>
      <vt:lpstr>FATHOM Nutrient Capabilities</vt:lpstr>
      <vt:lpstr>Residence time / load relationship</vt:lpstr>
      <vt:lpstr>Existing Salinity Model Linkages to Ecological Models</vt:lpstr>
      <vt:lpstr>Florida Bay Model Summary</vt:lpstr>
      <vt:lpstr>Thanks!</vt:lpstr>
    </vt:vector>
  </TitlesOfParts>
  <Company>Environmental Consulting &amp; Technology,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Florida Hydrology, Salinity, and Water Quality Models </dc:title>
  <dc:creator>New Smyrna Beach</dc:creator>
  <cp:lastModifiedBy>LDS USER</cp:lastModifiedBy>
  <cp:revision>68</cp:revision>
  <dcterms:created xsi:type="dcterms:W3CDTF">2010-02-24T17:42:09Z</dcterms:created>
  <dcterms:modified xsi:type="dcterms:W3CDTF">2010-03-15T15:35:35Z</dcterms:modified>
</cp:coreProperties>
</file>