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46.xml" ContentType="application/vnd.openxmlformats-officedocument.presentationml.slide+xml"/>
  <Override PartName="/ppt/slides/slide45.xml" ContentType="application/vnd.openxmlformats-officedocument.presentationml.slide+xml"/>
  <Override PartName="/ppt/slides/slide44.xml" ContentType="application/vnd.openxmlformats-officedocument.presentationml.slide+xml"/>
  <Override PartName="/ppt/slides/slide69.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72.xml" ContentType="application/vnd.openxmlformats-officedocument.presentationml.slide+xml"/>
  <Override PartName="/ppt/slides/slide71.xml" ContentType="application/vnd.openxmlformats-officedocument.presentationml.slide+xml"/>
  <Override PartName="/ppt/slides/slide70.xml" ContentType="application/vnd.openxmlformats-officedocument.presentationml.slide+xml"/>
  <Override PartName="/ppt/slides/slide68.xml" ContentType="application/vnd.openxmlformats-officedocument.presentationml.slide+xml"/>
  <Override PartName="/ppt/slides/slide65.xml" ContentType="application/vnd.openxmlformats-officedocument.presentationml.slide+xml"/>
  <Override PartName="/ppt/slides/slide64.xml" ContentType="application/vnd.openxmlformats-officedocument.presentationml.slide+xml"/>
  <Override PartName="/ppt/slides/slide63.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5.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36.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9.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18.xml" ContentType="application/vnd.openxmlformats-officedocument.presentationml.slide+xml"/>
  <Override PartName="/ppt/slides/slide28.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7.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6.xml" ContentType="application/vnd.openxmlformats-officedocument.presentationml.notesSlide+xml"/>
  <Override PartName="/ppt/slideMasters/slideMaster1.xml" ContentType="application/vnd.openxmlformats-officedocument.presentationml.slideMaster+xml"/>
  <Override PartName="/ppt/theme/theme1.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74"/>
  </p:notesMasterIdLst>
  <p:handoutMasterIdLst>
    <p:handoutMasterId r:id="rId75"/>
  </p:handoutMasterIdLst>
  <p:sldIdLst>
    <p:sldId id="300" r:id="rId2"/>
    <p:sldId id="402" r:id="rId3"/>
    <p:sldId id="433" r:id="rId4"/>
    <p:sldId id="438" r:id="rId5"/>
    <p:sldId id="404" r:id="rId6"/>
    <p:sldId id="434" r:id="rId7"/>
    <p:sldId id="439" r:id="rId8"/>
    <p:sldId id="440" r:id="rId9"/>
    <p:sldId id="483" r:id="rId10"/>
    <p:sldId id="512" r:id="rId11"/>
    <p:sldId id="517" r:id="rId12"/>
    <p:sldId id="518" r:id="rId13"/>
    <p:sldId id="520" r:id="rId14"/>
    <p:sldId id="454" r:id="rId15"/>
    <p:sldId id="455" r:id="rId16"/>
    <p:sldId id="456" r:id="rId17"/>
    <p:sldId id="457" r:id="rId18"/>
    <p:sldId id="458" r:id="rId19"/>
    <p:sldId id="459" r:id="rId20"/>
    <p:sldId id="460" r:id="rId21"/>
    <p:sldId id="461" r:id="rId22"/>
    <p:sldId id="462" r:id="rId23"/>
    <p:sldId id="463" r:id="rId24"/>
    <p:sldId id="464" r:id="rId25"/>
    <p:sldId id="465" r:id="rId26"/>
    <p:sldId id="466" r:id="rId27"/>
    <p:sldId id="467" r:id="rId28"/>
    <p:sldId id="468" r:id="rId29"/>
    <p:sldId id="469" r:id="rId30"/>
    <p:sldId id="470" r:id="rId31"/>
    <p:sldId id="471" r:id="rId32"/>
    <p:sldId id="472" r:id="rId33"/>
    <p:sldId id="473" r:id="rId34"/>
    <p:sldId id="474" r:id="rId35"/>
    <p:sldId id="475" r:id="rId36"/>
    <p:sldId id="476" r:id="rId37"/>
    <p:sldId id="513" r:id="rId38"/>
    <p:sldId id="514" r:id="rId39"/>
    <p:sldId id="515" r:id="rId40"/>
    <p:sldId id="516" r:id="rId41"/>
    <p:sldId id="519" r:id="rId42"/>
    <p:sldId id="481" r:id="rId43"/>
    <p:sldId id="484" r:id="rId44"/>
    <p:sldId id="441" r:id="rId45"/>
    <p:sldId id="487" r:id="rId46"/>
    <p:sldId id="443" r:id="rId47"/>
    <p:sldId id="444" r:id="rId48"/>
    <p:sldId id="445" r:id="rId49"/>
    <p:sldId id="446" r:id="rId50"/>
    <p:sldId id="448" r:id="rId51"/>
    <p:sldId id="449" r:id="rId52"/>
    <p:sldId id="485" r:id="rId53"/>
    <p:sldId id="486" r:id="rId54"/>
    <p:sldId id="451" r:id="rId55"/>
    <p:sldId id="488" r:id="rId56"/>
    <p:sldId id="494" r:id="rId57"/>
    <p:sldId id="501" r:id="rId58"/>
    <p:sldId id="499" r:id="rId59"/>
    <p:sldId id="500" r:id="rId60"/>
    <p:sldId id="506" r:id="rId61"/>
    <p:sldId id="491" r:id="rId62"/>
    <p:sldId id="502" r:id="rId63"/>
    <p:sldId id="503" r:id="rId64"/>
    <p:sldId id="504" r:id="rId65"/>
    <p:sldId id="505" r:id="rId66"/>
    <p:sldId id="493" r:id="rId67"/>
    <p:sldId id="508" r:id="rId68"/>
    <p:sldId id="509" r:id="rId69"/>
    <p:sldId id="510" r:id="rId70"/>
    <p:sldId id="511" r:id="rId71"/>
    <p:sldId id="507" r:id="rId72"/>
    <p:sldId id="416" r:id="rId73"/>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Verdana"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00"/>
    <a:srgbClr val="33CCCC"/>
    <a:srgbClr val="A0CDCF"/>
    <a:srgbClr val="000000"/>
    <a:srgbClr val="FFFFFF"/>
    <a:srgbClr val="FFFF66"/>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112" autoAdjust="0"/>
    <p:restoredTop sz="96192" autoAdjust="0"/>
  </p:normalViewPr>
  <p:slideViewPr>
    <p:cSldViewPr>
      <p:cViewPr varScale="1">
        <p:scale>
          <a:sx n="109" d="100"/>
          <a:sy n="109" d="100"/>
        </p:scale>
        <p:origin x="-930"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0"/>
    </p:cViewPr>
  </p:sorterViewPr>
  <p:notesViewPr>
    <p:cSldViewPr>
      <p:cViewPr>
        <p:scale>
          <a:sx n="66" d="100"/>
          <a:sy n="66" d="100"/>
        </p:scale>
        <p:origin x="-1572" y="492"/>
      </p:cViewPr>
      <p:guideLst>
        <p:guide orient="horz" pos="2928"/>
        <p:guide pos="2208"/>
      </p:guideLst>
    </p:cSldViewPr>
  </p:notes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customXml" Target="../customXml/item3.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customXml" Target="../customXml/item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81"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defTabSz="931863" eaLnBrk="1" hangingPunct="1">
              <a:defRPr sz="1200">
                <a:latin typeface="Arial" charset="0"/>
              </a:defRPr>
            </a:lvl1pPr>
          </a:lstStyle>
          <a:p>
            <a:pPr>
              <a:defRPr/>
            </a:pPr>
            <a:endParaRPr lang="en-US"/>
          </a:p>
        </p:txBody>
      </p:sp>
      <p:sp>
        <p:nvSpPr>
          <p:cNvPr id="89091" name="Rectangle 3"/>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eaLnBrk="1" hangingPunct="1">
              <a:defRPr sz="1200">
                <a:latin typeface="Arial" charset="0"/>
              </a:defRPr>
            </a:lvl1pPr>
          </a:lstStyle>
          <a:p>
            <a:pPr>
              <a:defRPr/>
            </a:pPr>
            <a:endParaRPr lang="en-US"/>
          </a:p>
        </p:txBody>
      </p:sp>
      <p:sp>
        <p:nvSpPr>
          <p:cNvPr id="89092"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defTabSz="931863" eaLnBrk="1" hangingPunct="1">
              <a:defRPr sz="1200">
                <a:latin typeface="Arial" charset="0"/>
              </a:defRPr>
            </a:lvl1pPr>
          </a:lstStyle>
          <a:p>
            <a:pPr>
              <a:defRPr/>
            </a:pPr>
            <a:endParaRPr lang="en-US"/>
          </a:p>
        </p:txBody>
      </p:sp>
      <p:sp>
        <p:nvSpPr>
          <p:cNvPr id="89093" name="Rectangle 5"/>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eaLnBrk="1" hangingPunct="1">
              <a:defRPr sz="1200">
                <a:latin typeface="Arial" charset="0"/>
              </a:defRPr>
            </a:lvl1pPr>
          </a:lstStyle>
          <a:p>
            <a:pPr>
              <a:defRPr/>
            </a:pPr>
            <a:fld id="{85AF9216-BC90-4ACA-8DE4-45BDDB25C7F5}" type="slidenum">
              <a:rPr lang="en-US"/>
              <a:pPr>
                <a:defRPr/>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defTabSz="931863" eaLnBrk="1" hangingPunct="1">
              <a:defRPr sz="1200">
                <a:latin typeface="Arial" charset="0"/>
              </a:defRPr>
            </a:lvl1pPr>
          </a:lstStyle>
          <a:p>
            <a:pPr>
              <a:defRPr/>
            </a:pPr>
            <a:endParaRPr lang="en-US"/>
          </a:p>
        </p:txBody>
      </p:sp>
      <p:sp>
        <p:nvSpPr>
          <p:cNvPr id="9219" name="Rectangle 3"/>
          <p:cNvSpPr>
            <a:spLocks noGrp="1" noChangeArrowheads="1"/>
          </p:cNvSpPr>
          <p:nvPr>
            <p:ph type="dt" idx="1"/>
          </p:nvPr>
        </p:nvSpPr>
        <p:spPr bwMode="auto">
          <a:xfrm>
            <a:off x="3971925"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eaLnBrk="1" hangingPunct="1">
              <a:defRPr sz="1200">
                <a:latin typeface="Arial" charset="0"/>
              </a:defRPr>
            </a:lvl1pPr>
          </a:lstStyle>
          <a:p>
            <a:pPr>
              <a:defRPr/>
            </a:pPr>
            <a:endParaRPr lang="en-US"/>
          </a:p>
        </p:txBody>
      </p:sp>
      <p:sp>
        <p:nvSpPr>
          <p:cNvPr id="1331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935038" y="4416425"/>
            <a:ext cx="5140325" cy="4183063"/>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222" name="Rectangle 6"/>
          <p:cNvSpPr>
            <a:spLocks noGrp="1" noChangeArrowheads="1"/>
          </p:cNvSpPr>
          <p:nvPr>
            <p:ph type="ftr" sz="quarter" idx="4"/>
          </p:nvPr>
        </p:nvSpPr>
        <p:spPr bwMode="auto">
          <a:xfrm>
            <a:off x="0" y="8831263"/>
            <a:ext cx="3038475" cy="4651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defTabSz="931863" eaLnBrk="1" hangingPunct="1">
              <a:defRPr sz="1200">
                <a:latin typeface="Arial" charset="0"/>
              </a:defRPr>
            </a:lvl1pPr>
          </a:lstStyle>
          <a:p>
            <a:pPr>
              <a:defRPr/>
            </a:pPr>
            <a:endParaRPr lang="en-US"/>
          </a:p>
        </p:txBody>
      </p:sp>
      <p:sp>
        <p:nvSpPr>
          <p:cNvPr id="9223" name="Rectangle 7"/>
          <p:cNvSpPr>
            <a:spLocks noGrp="1" noChangeArrowheads="1"/>
          </p:cNvSpPr>
          <p:nvPr>
            <p:ph type="sldNum" sz="quarter" idx="5"/>
          </p:nvPr>
        </p:nvSpPr>
        <p:spPr bwMode="auto">
          <a:xfrm>
            <a:off x="3971925" y="8831263"/>
            <a:ext cx="3038475" cy="4651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eaLnBrk="1" hangingPunct="1">
              <a:defRPr sz="1200">
                <a:latin typeface="Arial" charset="0"/>
              </a:defRPr>
            </a:lvl1pPr>
          </a:lstStyle>
          <a:p>
            <a:pPr>
              <a:defRPr/>
            </a:pPr>
            <a:fld id="{71FA132D-6712-4D56-9CC1-0D2361D02851}" type="slidenum">
              <a:rPr lang="en-US"/>
              <a:pPr>
                <a:defRPr/>
              </a:pPr>
              <a:t>‹#›</a:t>
            </a:fld>
            <a:endParaRPr lang="en-US"/>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a:ln/>
        </p:spPr>
      </p:sp>
      <p:sp>
        <p:nvSpPr>
          <p:cNvPr id="14339" name="Notes Placeholder 2"/>
          <p:cNvSpPr>
            <a:spLocks noGrp="1"/>
          </p:cNvSpPr>
          <p:nvPr>
            <p:ph type="body" idx="1"/>
          </p:nvPr>
        </p:nvSpPr>
        <p:spPr>
          <a:noFill/>
          <a:ln/>
        </p:spPr>
        <p:txBody>
          <a:bodyPr/>
          <a:lstStyle/>
          <a:p>
            <a:endParaRPr lang="en-US" smtClean="0"/>
          </a:p>
        </p:txBody>
      </p:sp>
      <p:sp>
        <p:nvSpPr>
          <p:cNvPr id="14340" name="Slide Number Placeholder 3"/>
          <p:cNvSpPr>
            <a:spLocks noGrp="1"/>
          </p:cNvSpPr>
          <p:nvPr>
            <p:ph type="sldNum" sz="quarter" idx="5"/>
          </p:nvPr>
        </p:nvSpPr>
        <p:spPr>
          <a:noFill/>
        </p:spPr>
        <p:txBody>
          <a:bodyPr/>
          <a:lstStyle/>
          <a:p>
            <a:fld id="{A1BFDD73-A6E9-4C05-B9EA-D9C5247F9548}" type="slidenum">
              <a:rPr lang="en-US" smtClean="0"/>
              <a:pPr/>
              <a:t>1</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lnSpcReduction="10000"/>
          </a:bodyPr>
          <a:lstStyle/>
          <a:p>
            <a:pPr>
              <a:defRPr/>
            </a:pPr>
            <a:r>
              <a:rPr lang="en-US" b="1" dirty="0" smtClean="0"/>
              <a:t>Prior to timeline – </a:t>
            </a:r>
            <a:r>
              <a:rPr lang="en-US" dirty="0" smtClean="0"/>
              <a:t>DEP originally initiated rulemaking for numeric nutrient criteria in 2001.  </a:t>
            </a:r>
          </a:p>
          <a:p>
            <a:pPr>
              <a:defRPr/>
            </a:pPr>
            <a:endParaRPr lang="en-US" b="1" dirty="0" smtClean="0"/>
          </a:p>
          <a:p>
            <a:pPr>
              <a:defRPr/>
            </a:pPr>
            <a:r>
              <a:rPr lang="en-US" b="1" dirty="0" smtClean="0"/>
              <a:t>Aug, 2008 - </a:t>
            </a:r>
            <a:r>
              <a:rPr lang="en-US" b="1" dirty="0" err="1" smtClean="0"/>
              <a:t>EarthJustice</a:t>
            </a:r>
            <a:r>
              <a:rPr lang="en-US" b="1" dirty="0" smtClean="0"/>
              <a:t> filed suit to compel EPA to establish criteria: </a:t>
            </a:r>
            <a:r>
              <a:rPr lang="en-US" dirty="0" smtClean="0"/>
              <a:t>Suit included Florida Wildlife Federation, ….????  Terry Cole was granted a motion to intervene (representing??) </a:t>
            </a:r>
          </a:p>
          <a:p>
            <a:pPr>
              <a:defRPr/>
            </a:pPr>
            <a:endParaRPr lang="en-US" dirty="0" smtClean="0"/>
          </a:p>
          <a:p>
            <a:pPr>
              <a:defRPr/>
            </a:pPr>
            <a:r>
              <a:rPr lang="en-US" b="1" dirty="0" smtClean="0"/>
              <a:t>Aug, 2009 </a:t>
            </a:r>
            <a:r>
              <a:rPr lang="en-US" dirty="0" smtClean="0"/>
              <a:t>– EPA prepared consent order containing implementation dates.  Both EPA &amp; </a:t>
            </a:r>
            <a:r>
              <a:rPr lang="en-US" dirty="0" err="1" smtClean="0"/>
              <a:t>EarthJustice</a:t>
            </a:r>
            <a:r>
              <a:rPr lang="en-US" dirty="0" smtClean="0"/>
              <a:t> signed consent order but the judge has not yet signed the order.  Many different parties sued to stay the consent order.  </a:t>
            </a:r>
          </a:p>
          <a:p>
            <a:pPr>
              <a:defRPr/>
            </a:pPr>
            <a:endParaRPr lang="en-US" dirty="0" smtClean="0"/>
          </a:p>
          <a:p>
            <a:pPr>
              <a:defRPr/>
            </a:pPr>
            <a:r>
              <a:rPr lang="en-US" b="1" dirty="0" smtClean="0"/>
              <a:t>9/09-10/09 - Many different parties includes: </a:t>
            </a:r>
            <a:r>
              <a:rPr lang="en-US" dirty="0" smtClean="0"/>
              <a:t>Terry Cole (opposition), Florida Department of Agriculture and Consumer Services (Commissioner Bronson) (opposition), Florida Water Environment Association Utility Council, Inc. (opposition), Florida Minerals and Chemistry Council (opposition), Florida Pulp &amp; Paper (opposition), Florida Farm Bureau (opposition),  Southeast Milk, (opposition), Florida Citrus Mutual, Inc. (opposition), Florida Fruit and Vegetable Association, (opposition), American Farm Bureau Federation (opposition), Stormwater Association (opposition), Florida Cattleman’s Association (opposition), Florida Engineering Society (opposition) and the South Florida Water Management District (support)</a:t>
            </a:r>
          </a:p>
          <a:p>
            <a:pPr>
              <a:defRPr/>
            </a:pPr>
            <a:endParaRPr lang="en-US" dirty="0" smtClean="0"/>
          </a:p>
          <a:p>
            <a:pPr>
              <a:defRPr/>
            </a:pPr>
            <a:r>
              <a:rPr lang="en-US" dirty="0" smtClean="0"/>
              <a:t>If DEP adopts by rule numeric nutrient criteria they may submit it to EPA for approval at any time in this process.  The Clean Water Act requires EPA to approve any changes that the department makes to the water quality standards. EPA has reviewed the department’s current draft rule and raised issues.  </a:t>
            </a:r>
          </a:p>
          <a:p>
            <a:pPr>
              <a:defRPr/>
            </a:pPr>
            <a:endParaRPr lang="en-US" dirty="0" smtClean="0"/>
          </a:p>
          <a:p>
            <a:pPr>
              <a:defRPr/>
            </a:pPr>
            <a:endParaRPr lang="en-US" dirty="0" smtClean="0"/>
          </a:p>
          <a:p>
            <a:pPr>
              <a:defRPr/>
            </a:pPr>
            <a:endParaRPr lang="en-US" dirty="0" smtClean="0"/>
          </a:p>
          <a:p>
            <a:pPr>
              <a:defRPr/>
            </a:pPr>
            <a:endParaRPr lang="en-US" dirty="0"/>
          </a:p>
        </p:txBody>
      </p:sp>
      <p:sp>
        <p:nvSpPr>
          <p:cNvPr id="18436" name="Slide Number Placeholder 3"/>
          <p:cNvSpPr>
            <a:spLocks noGrp="1"/>
          </p:cNvSpPr>
          <p:nvPr>
            <p:ph type="sldNum" sz="quarter" idx="5"/>
          </p:nvPr>
        </p:nvSpPr>
        <p:spPr>
          <a:noFill/>
        </p:spPr>
        <p:txBody>
          <a:bodyPr/>
          <a:lstStyle/>
          <a:p>
            <a:fld id="{F3D6A7B1-EE35-428F-BD4D-3FABAE794100}" type="slidenum">
              <a:rPr lang="en-US" smtClean="0"/>
              <a:pPr/>
              <a:t>3</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a:ln/>
        </p:spPr>
      </p:sp>
      <p:sp>
        <p:nvSpPr>
          <p:cNvPr id="15363" name="Notes Placeholder 2"/>
          <p:cNvSpPr>
            <a:spLocks noGrp="1"/>
          </p:cNvSpPr>
          <p:nvPr>
            <p:ph type="body" idx="1"/>
          </p:nvPr>
        </p:nvSpPr>
        <p:spPr>
          <a:noFill/>
          <a:ln/>
        </p:spPr>
        <p:txBody>
          <a:bodyPr/>
          <a:lstStyle/>
          <a:p>
            <a:endParaRPr lang="en-US" smtClean="0"/>
          </a:p>
        </p:txBody>
      </p:sp>
      <p:sp>
        <p:nvSpPr>
          <p:cNvPr id="15364" name="Slide Number Placeholder 3"/>
          <p:cNvSpPr>
            <a:spLocks noGrp="1"/>
          </p:cNvSpPr>
          <p:nvPr>
            <p:ph type="sldNum" sz="quarter" idx="5"/>
          </p:nvPr>
        </p:nvSpPr>
        <p:spPr>
          <a:noFill/>
        </p:spPr>
        <p:txBody>
          <a:bodyPr/>
          <a:lstStyle/>
          <a:p>
            <a:fld id="{6049B3BE-0607-47D4-AE19-EC1F401441C7}" type="slidenum">
              <a:rPr lang="en-US" smtClean="0"/>
              <a:pPr/>
              <a:t>5</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a:ln/>
        </p:spPr>
      </p:sp>
      <p:sp>
        <p:nvSpPr>
          <p:cNvPr id="15363" name="Notes Placeholder 2"/>
          <p:cNvSpPr>
            <a:spLocks noGrp="1"/>
          </p:cNvSpPr>
          <p:nvPr>
            <p:ph type="body" idx="1"/>
          </p:nvPr>
        </p:nvSpPr>
        <p:spPr>
          <a:noFill/>
          <a:ln/>
        </p:spPr>
        <p:txBody>
          <a:bodyPr/>
          <a:lstStyle/>
          <a:p>
            <a:endParaRPr lang="en-US" smtClean="0"/>
          </a:p>
        </p:txBody>
      </p:sp>
      <p:sp>
        <p:nvSpPr>
          <p:cNvPr id="15364" name="Slide Number Placeholder 3"/>
          <p:cNvSpPr>
            <a:spLocks noGrp="1"/>
          </p:cNvSpPr>
          <p:nvPr>
            <p:ph type="sldNum" sz="quarter" idx="5"/>
          </p:nvPr>
        </p:nvSpPr>
        <p:spPr>
          <a:noFill/>
        </p:spPr>
        <p:txBody>
          <a:bodyPr/>
          <a:lstStyle/>
          <a:p>
            <a:fld id="{6049B3BE-0607-47D4-AE19-EC1F401441C7}" type="slidenum">
              <a:rPr lang="en-US" smtClean="0"/>
              <a:pPr/>
              <a:t>6</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a:ln/>
        </p:spPr>
      </p:sp>
      <p:sp>
        <p:nvSpPr>
          <p:cNvPr id="15363" name="Notes Placeholder 2"/>
          <p:cNvSpPr>
            <a:spLocks noGrp="1"/>
          </p:cNvSpPr>
          <p:nvPr>
            <p:ph type="body" idx="1"/>
          </p:nvPr>
        </p:nvSpPr>
        <p:spPr>
          <a:noFill/>
          <a:ln/>
        </p:spPr>
        <p:txBody>
          <a:bodyPr/>
          <a:lstStyle/>
          <a:p>
            <a:endParaRPr lang="en-US" smtClean="0"/>
          </a:p>
        </p:txBody>
      </p:sp>
      <p:sp>
        <p:nvSpPr>
          <p:cNvPr id="15364" name="Slide Number Placeholder 3"/>
          <p:cNvSpPr>
            <a:spLocks noGrp="1"/>
          </p:cNvSpPr>
          <p:nvPr>
            <p:ph type="sldNum" sz="quarter" idx="5"/>
          </p:nvPr>
        </p:nvSpPr>
        <p:spPr>
          <a:noFill/>
        </p:spPr>
        <p:txBody>
          <a:bodyPr/>
          <a:lstStyle/>
          <a:p>
            <a:fld id="{6049B3BE-0607-47D4-AE19-EC1F401441C7}" type="slidenum">
              <a:rPr lang="en-US" smtClean="0"/>
              <a:pPr/>
              <a:t>7</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a:ln/>
        </p:spPr>
      </p:sp>
      <p:sp>
        <p:nvSpPr>
          <p:cNvPr id="15363" name="Notes Placeholder 2"/>
          <p:cNvSpPr>
            <a:spLocks noGrp="1"/>
          </p:cNvSpPr>
          <p:nvPr>
            <p:ph type="body" idx="1"/>
          </p:nvPr>
        </p:nvSpPr>
        <p:spPr>
          <a:noFill/>
          <a:ln/>
        </p:spPr>
        <p:txBody>
          <a:bodyPr/>
          <a:lstStyle/>
          <a:p>
            <a:endParaRPr lang="en-US" smtClean="0"/>
          </a:p>
        </p:txBody>
      </p:sp>
      <p:sp>
        <p:nvSpPr>
          <p:cNvPr id="15364" name="Slide Number Placeholder 3"/>
          <p:cNvSpPr>
            <a:spLocks noGrp="1"/>
          </p:cNvSpPr>
          <p:nvPr>
            <p:ph type="sldNum" sz="quarter" idx="5"/>
          </p:nvPr>
        </p:nvSpPr>
        <p:spPr>
          <a:noFill/>
        </p:spPr>
        <p:txBody>
          <a:bodyPr/>
          <a:lstStyle/>
          <a:p>
            <a:fld id="{6049B3BE-0607-47D4-AE19-EC1F401441C7}" type="slidenum">
              <a:rPr lang="en-US" smtClean="0"/>
              <a:pPr/>
              <a:t>8</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7"/>
          <p:cNvSpPr>
            <a:spLocks noChangeArrowheads="1"/>
          </p:cNvSpPr>
          <p:nvPr userDrawn="1"/>
        </p:nvSpPr>
        <p:spPr bwMode="auto">
          <a:xfrm>
            <a:off x="0" y="1371600"/>
            <a:ext cx="9144000" cy="152400"/>
          </a:xfrm>
          <a:prstGeom prst="rect">
            <a:avLst/>
          </a:prstGeom>
          <a:solidFill>
            <a:srgbClr val="A0CDCF"/>
          </a:solidFill>
          <a:ln w="12700" cap="sq">
            <a:noFill/>
            <a:miter lim="800000"/>
            <a:headEnd type="none" w="sm" len="sm"/>
            <a:tailEnd type="none" w="sm" len="sm"/>
          </a:ln>
          <a:effectLst/>
        </p:spPr>
        <p:txBody>
          <a:bodyPr wrap="none" anchor="ctr"/>
          <a:lstStyle/>
          <a:p>
            <a:pPr>
              <a:defRPr/>
            </a:pPr>
            <a:endParaRPr lang="en-US"/>
          </a:p>
        </p:txBody>
      </p:sp>
      <p:sp>
        <p:nvSpPr>
          <p:cNvPr id="5" name="Rectangle 24" descr="Newsprint"/>
          <p:cNvSpPr>
            <a:spLocks noChangeArrowheads="1"/>
          </p:cNvSpPr>
          <p:nvPr userDrawn="1"/>
        </p:nvSpPr>
        <p:spPr bwMode="auto">
          <a:xfrm>
            <a:off x="914400" y="0"/>
            <a:ext cx="8229600" cy="1295400"/>
          </a:xfrm>
          <a:prstGeom prst="rect">
            <a:avLst/>
          </a:prstGeom>
          <a:gradFill rotWithShape="1">
            <a:gsLst>
              <a:gs pos="0">
                <a:schemeClr val="bg1"/>
              </a:gs>
              <a:gs pos="100000">
                <a:srgbClr val="A0CDCF">
                  <a:alpha val="78000"/>
                </a:srgbClr>
              </a:gs>
            </a:gsLst>
            <a:lin ang="0" scaled="1"/>
          </a:gradFill>
          <a:ln w="12700" cap="sq">
            <a:noFill/>
            <a:miter lim="800000"/>
            <a:headEnd type="none" w="sm" len="sm"/>
            <a:tailEnd type="none" w="sm" len="sm"/>
          </a:ln>
          <a:effectLst/>
        </p:spPr>
        <p:txBody>
          <a:bodyPr wrap="none" anchor="ctr"/>
          <a:lstStyle/>
          <a:p>
            <a:pPr>
              <a:defRPr/>
            </a:pPr>
            <a:endParaRPr lang="en-US"/>
          </a:p>
        </p:txBody>
      </p:sp>
      <p:pic>
        <p:nvPicPr>
          <p:cNvPr id="6" name="Picture 22" descr="bottom"/>
          <p:cNvPicPr>
            <a:picLocks noChangeAspect="1" noChangeArrowheads="1"/>
          </p:cNvPicPr>
          <p:nvPr userDrawn="1"/>
        </p:nvPicPr>
        <p:blipFill>
          <a:blip r:embed="rId2" cstate="print"/>
          <a:srcRect/>
          <a:stretch>
            <a:fillRect/>
          </a:stretch>
        </p:blipFill>
        <p:spPr bwMode="auto">
          <a:xfrm>
            <a:off x="0" y="6324600"/>
            <a:ext cx="9144000" cy="533400"/>
          </a:xfrm>
          <a:prstGeom prst="rect">
            <a:avLst/>
          </a:prstGeom>
          <a:noFill/>
          <a:ln w="9525">
            <a:noFill/>
            <a:miter lim="800000"/>
            <a:headEnd/>
            <a:tailEnd/>
          </a:ln>
        </p:spPr>
      </p:pic>
      <p:sp>
        <p:nvSpPr>
          <p:cNvPr id="7" name="Text Box 26"/>
          <p:cNvSpPr txBox="1">
            <a:spLocks noChangeArrowheads="1"/>
          </p:cNvSpPr>
          <p:nvPr userDrawn="1"/>
        </p:nvSpPr>
        <p:spPr bwMode="auto">
          <a:xfrm>
            <a:off x="1752600" y="320675"/>
            <a:ext cx="5791200" cy="822325"/>
          </a:xfrm>
          <a:prstGeom prst="rect">
            <a:avLst/>
          </a:prstGeom>
          <a:noFill/>
          <a:ln w="12700" cap="sq">
            <a:noFill/>
            <a:miter lim="800000"/>
            <a:headEnd type="none" w="sm" len="sm"/>
            <a:tailEnd type="none" w="sm" len="sm"/>
          </a:ln>
          <a:effectLst/>
        </p:spPr>
        <p:txBody>
          <a:bodyPr>
            <a:spAutoFit/>
          </a:bodyPr>
          <a:lstStyle/>
          <a:p>
            <a:pPr>
              <a:spcBef>
                <a:spcPct val="50000"/>
              </a:spcBef>
              <a:defRPr/>
            </a:pPr>
            <a:r>
              <a:rPr lang="en-US" sz="2400" b="1" i="1">
                <a:solidFill>
                  <a:schemeClr val="tx2"/>
                </a:solidFill>
                <a:latin typeface="Book Antiqua" pitchFamily="18" charset="0"/>
              </a:rPr>
              <a:t>Florida Department of                        Environmental Protection</a:t>
            </a:r>
          </a:p>
        </p:txBody>
      </p:sp>
      <p:pic>
        <p:nvPicPr>
          <p:cNvPr id="8" name="Picture 29" descr="DEP_2clr_sm"/>
          <p:cNvPicPr>
            <a:picLocks noChangeAspect="1" noChangeArrowheads="1"/>
          </p:cNvPicPr>
          <p:nvPr userDrawn="1"/>
        </p:nvPicPr>
        <p:blipFill>
          <a:blip r:embed="rId3" cstate="print"/>
          <a:srcRect/>
          <a:stretch>
            <a:fillRect/>
          </a:stretch>
        </p:blipFill>
        <p:spPr bwMode="auto">
          <a:xfrm>
            <a:off x="304800" y="304800"/>
            <a:ext cx="1143000" cy="749300"/>
          </a:xfrm>
          <a:prstGeom prst="rect">
            <a:avLst/>
          </a:prstGeom>
          <a:noFill/>
          <a:ln w="9525">
            <a:noFill/>
            <a:miter lim="800000"/>
            <a:headEnd/>
            <a:tailEnd/>
          </a:ln>
        </p:spPr>
      </p:pic>
      <p:sp>
        <p:nvSpPr>
          <p:cNvPr id="53254" name="Rectangle 6"/>
          <p:cNvSpPr>
            <a:spLocks noGrp="1" noChangeArrowheads="1"/>
          </p:cNvSpPr>
          <p:nvPr>
            <p:ph type="ctrTitle"/>
          </p:nvPr>
        </p:nvSpPr>
        <p:spPr>
          <a:xfrm>
            <a:off x="2590800" y="2057400"/>
            <a:ext cx="5943600" cy="1447800"/>
          </a:xfrm>
        </p:spPr>
        <p:txBody>
          <a:bodyPr/>
          <a:lstStyle>
            <a:lvl1pPr>
              <a:defRPr sz="4400">
                <a:solidFill>
                  <a:schemeClr val="tx1"/>
                </a:solidFill>
              </a:defRPr>
            </a:lvl1pPr>
          </a:lstStyle>
          <a:p>
            <a:r>
              <a:rPr lang="en-US"/>
              <a:t>Click to edit Master title style</a:t>
            </a:r>
          </a:p>
        </p:txBody>
      </p:sp>
      <p:sp>
        <p:nvSpPr>
          <p:cNvPr id="53255" name="Rectangle 7"/>
          <p:cNvSpPr>
            <a:spLocks noGrp="1" noChangeArrowheads="1"/>
          </p:cNvSpPr>
          <p:nvPr>
            <p:ph type="subTitle" idx="1"/>
          </p:nvPr>
        </p:nvSpPr>
        <p:spPr>
          <a:xfrm>
            <a:off x="2590800" y="4038600"/>
            <a:ext cx="5867400" cy="1295400"/>
          </a:xfrm>
        </p:spPr>
        <p:txBody>
          <a:bodyPr/>
          <a:lstStyle>
            <a:lvl1pPr marL="0" indent="0">
              <a:buFontTx/>
              <a:buNone/>
              <a:defRPr sz="2400">
                <a:solidFill>
                  <a:schemeClr val="tx2"/>
                </a:solidFill>
              </a:defRPr>
            </a:lvl1pPr>
          </a:lstStyle>
          <a:p>
            <a:r>
              <a:rPr lang="en-US"/>
              <a:t>Click to edit Master subtitle style</a:t>
            </a:r>
          </a:p>
        </p:txBody>
      </p:sp>
      <p:sp>
        <p:nvSpPr>
          <p:cNvPr id="9" name="Rectangle 9"/>
          <p:cNvSpPr>
            <a:spLocks noGrp="1" noChangeArrowheads="1"/>
          </p:cNvSpPr>
          <p:nvPr>
            <p:ph type="ftr" sz="quarter" idx="10"/>
          </p:nvPr>
        </p:nvSpPr>
        <p:spPr>
          <a:xfrm>
            <a:off x="5105400" y="5791200"/>
            <a:ext cx="3352800" cy="457200"/>
          </a:xfrm>
        </p:spPr>
        <p:txBody>
          <a:bodyPr/>
          <a:lstStyle>
            <a:lvl1pPr>
              <a:defRPr/>
            </a:lvl1pPr>
          </a:lstStyle>
          <a:p>
            <a:pPr>
              <a:defRPr/>
            </a:pPr>
            <a:r>
              <a:rPr lang="en-US"/>
              <a:t> House Committee – November 4</a:t>
            </a:r>
            <a:r>
              <a:rPr lang="en-US" baseline="30000"/>
              <a:t>th</a:t>
            </a:r>
            <a:r>
              <a:rPr lang="en-US"/>
              <a:t>, 2009</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ftr" sz="quarter" idx="10"/>
          </p:nvPr>
        </p:nvSpPr>
        <p:spPr>
          <a:ln/>
        </p:spPr>
        <p:txBody>
          <a:bodyPr/>
          <a:lstStyle>
            <a:lvl1pPr>
              <a:defRPr/>
            </a:lvl1pPr>
          </a:lstStyle>
          <a:p>
            <a:pPr>
              <a:defRPr/>
            </a:pPr>
            <a:r>
              <a:rPr lang="en-US"/>
              <a:t> House Committee – November 4th, 2009</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ftr" sz="quarter" idx="10"/>
          </p:nvPr>
        </p:nvSpPr>
        <p:spPr>
          <a:ln/>
        </p:spPr>
        <p:txBody>
          <a:bodyPr/>
          <a:lstStyle>
            <a:lvl1pPr>
              <a:defRPr/>
            </a:lvl1pPr>
          </a:lstStyle>
          <a:p>
            <a:pPr>
              <a:defRPr/>
            </a:pPr>
            <a:r>
              <a:rPr lang="en-US"/>
              <a:t> House Committee – November 4th, 2009</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99263" y="914400"/>
            <a:ext cx="1884362" cy="5105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43000" y="914400"/>
            <a:ext cx="5503863" cy="5105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ftr" sz="quarter" idx="10"/>
          </p:nvPr>
        </p:nvSpPr>
        <p:spPr>
          <a:ln/>
        </p:spPr>
        <p:txBody>
          <a:bodyPr/>
          <a:lstStyle>
            <a:lvl1pPr>
              <a:defRPr/>
            </a:lvl1pPr>
          </a:lstStyle>
          <a:p>
            <a:pPr>
              <a:defRPr/>
            </a:pPr>
            <a:r>
              <a:rPr lang="en-US"/>
              <a:t> House Committee – November 4th, 2009</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1143000" y="914400"/>
            <a:ext cx="7313613" cy="6826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370013" y="1905000"/>
            <a:ext cx="3579812"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5102225" y="1905000"/>
            <a:ext cx="3581400" cy="4114800"/>
          </a:xfrm>
        </p:spPr>
        <p:txBody>
          <a:bodyPr/>
          <a:lstStyle/>
          <a:p>
            <a:pPr lvl="0"/>
            <a:endParaRPr lang="en-US" noProof="0" smtClean="0"/>
          </a:p>
        </p:txBody>
      </p:sp>
      <p:sp>
        <p:nvSpPr>
          <p:cNvPr id="5" name="Rectangle 12"/>
          <p:cNvSpPr>
            <a:spLocks noGrp="1" noChangeArrowheads="1"/>
          </p:cNvSpPr>
          <p:nvPr>
            <p:ph type="ftr" sz="quarter" idx="10"/>
          </p:nvPr>
        </p:nvSpPr>
        <p:spPr>
          <a:ln/>
        </p:spPr>
        <p:txBody>
          <a:bodyPr/>
          <a:lstStyle>
            <a:lvl1pPr>
              <a:defRPr/>
            </a:lvl1pPr>
          </a:lstStyle>
          <a:p>
            <a:pPr>
              <a:defRPr/>
            </a:pPr>
            <a:r>
              <a:rPr lang="en-US"/>
              <a:t> House Committee – November 4th, 2009</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914400"/>
            <a:ext cx="7313613" cy="6826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370013" y="1905000"/>
            <a:ext cx="3579812"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2225" y="1905000"/>
            <a:ext cx="35814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2"/>
          <p:cNvSpPr>
            <a:spLocks noGrp="1" noChangeArrowheads="1"/>
          </p:cNvSpPr>
          <p:nvPr>
            <p:ph type="ftr" sz="quarter" idx="10"/>
          </p:nvPr>
        </p:nvSpPr>
        <p:spPr>
          <a:ln/>
        </p:spPr>
        <p:txBody>
          <a:bodyPr/>
          <a:lstStyle>
            <a:lvl1pPr>
              <a:defRPr/>
            </a:lvl1pPr>
          </a:lstStyle>
          <a:p>
            <a:pPr>
              <a:defRPr/>
            </a:pPr>
            <a:r>
              <a:rPr lang="en-US"/>
              <a:t> House Committee – November 4th, 2009</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2"/>
          <p:cNvSpPr>
            <a:spLocks noGrp="1" noChangeArrowheads="1"/>
          </p:cNvSpPr>
          <p:nvPr>
            <p:ph type="ftr" sz="quarter" idx="10"/>
          </p:nvPr>
        </p:nvSpPr>
        <p:spPr>
          <a:ln/>
        </p:spPr>
        <p:txBody>
          <a:bodyPr/>
          <a:lstStyle>
            <a:lvl1pPr>
              <a:defRPr/>
            </a:lvl1pPr>
          </a:lstStyle>
          <a:p>
            <a:pPr>
              <a:defRPr/>
            </a:pPr>
            <a:r>
              <a:rPr lang="en-US"/>
              <a:t> House Committee – November 4th, 2009</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ftr" sz="quarter" idx="10"/>
          </p:nvPr>
        </p:nvSpPr>
        <p:spPr>
          <a:ln/>
        </p:spPr>
        <p:txBody>
          <a:bodyPr/>
          <a:lstStyle>
            <a:lvl1pPr>
              <a:defRPr/>
            </a:lvl1pPr>
          </a:lstStyle>
          <a:p>
            <a:pPr>
              <a:defRPr/>
            </a:pPr>
            <a:r>
              <a:rPr lang="en-US"/>
              <a:t> House Committee – November 4th, 2009</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2"/>
          <p:cNvSpPr>
            <a:spLocks noGrp="1" noChangeArrowheads="1"/>
          </p:cNvSpPr>
          <p:nvPr>
            <p:ph type="ftr" sz="quarter" idx="10"/>
          </p:nvPr>
        </p:nvSpPr>
        <p:spPr>
          <a:ln/>
        </p:spPr>
        <p:txBody>
          <a:bodyPr/>
          <a:lstStyle>
            <a:lvl1pPr>
              <a:defRPr/>
            </a:lvl1pPr>
          </a:lstStyle>
          <a:p>
            <a:pPr>
              <a:defRPr/>
            </a:pPr>
            <a:r>
              <a:rPr lang="en-US"/>
              <a:t> House Committee – November 4th, 2009</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370013" y="1905000"/>
            <a:ext cx="357981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2225" y="1905000"/>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2"/>
          <p:cNvSpPr>
            <a:spLocks noGrp="1" noChangeArrowheads="1"/>
          </p:cNvSpPr>
          <p:nvPr>
            <p:ph type="ftr" sz="quarter" idx="10"/>
          </p:nvPr>
        </p:nvSpPr>
        <p:spPr>
          <a:ln/>
        </p:spPr>
        <p:txBody>
          <a:bodyPr/>
          <a:lstStyle>
            <a:lvl1pPr>
              <a:defRPr/>
            </a:lvl1pPr>
          </a:lstStyle>
          <a:p>
            <a:pPr>
              <a:defRPr/>
            </a:pPr>
            <a:r>
              <a:rPr lang="en-US"/>
              <a:t> House Committee – November 4th, 2009</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2"/>
          <p:cNvSpPr>
            <a:spLocks noGrp="1" noChangeArrowheads="1"/>
          </p:cNvSpPr>
          <p:nvPr>
            <p:ph type="ftr" sz="quarter" idx="10"/>
          </p:nvPr>
        </p:nvSpPr>
        <p:spPr>
          <a:ln/>
        </p:spPr>
        <p:txBody>
          <a:bodyPr/>
          <a:lstStyle>
            <a:lvl1pPr>
              <a:defRPr/>
            </a:lvl1pPr>
          </a:lstStyle>
          <a:p>
            <a:pPr>
              <a:defRPr/>
            </a:pPr>
            <a:r>
              <a:rPr lang="en-US"/>
              <a:t> House Committee – November 4th, 2009</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2"/>
          <p:cNvSpPr>
            <a:spLocks noGrp="1" noChangeArrowheads="1"/>
          </p:cNvSpPr>
          <p:nvPr>
            <p:ph type="ftr" sz="quarter" idx="10"/>
          </p:nvPr>
        </p:nvSpPr>
        <p:spPr>
          <a:ln/>
        </p:spPr>
        <p:txBody>
          <a:bodyPr/>
          <a:lstStyle>
            <a:lvl1pPr>
              <a:defRPr/>
            </a:lvl1pPr>
          </a:lstStyle>
          <a:p>
            <a:pPr>
              <a:defRPr/>
            </a:pPr>
            <a:r>
              <a:rPr lang="en-US"/>
              <a:t> House Committee – November 4th, 2009</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ftr" sz="quarter" idx="10"/>
          </p:nvPr>
        </p:nvSpPr>
        <p:spPr>
          <a:ln/>
        </p:spPr>
        <p:txBody>
          <a:bodyPr/>
          <a:lstStyle>
            <a:lvl1pPr>
              <a:defRPr/>
            </a:lvl1pPr>
          </a:lstStyle>
          <a:p>
            <a:pPr>
              <a:defRPr/>
            </a:pPr>
            <a:r>
              <a:rPr lang="en-US"/>
              <a:t> House Committee – November 4th, 2009</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ftr" sz="quarter" idx="10"/>
          </p:nvPr>
        </p:nvSpPr>
        <p:spPr>
          <a:ln/>
        </p:spPr>
        <p:txBody>
          <a:bodyPr/>
          <a:lstStyle>
            <a:lvl1pPr>
              <a:defRPr/>
            </a:lvl1pPr>
          </a:lstStyle>
          <a:p>
            <a:pPr>
              <a:defRPr/>
            </a:pPr>
            <a:r>
              <a:rPr lang="en-US"/>
              <a:t> House Committee – November 4th, 2009</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jpeg"/><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Rectangle 6"/>
          <p:cNvSpPr>
            <a:spLocks noGrp="1" noChangeArrowheads="1"/>
          </p:cNvSpPr>
          <p:nvPr>
            <p:ph type="title"/>
          </p:nvPr>
        </p:nvSpPr>
        <p:spPr bwMode="auto">
          <a:xfrm>
            <a:off x="1143000" y="914400"/>
            <a:ext cx="7313613" cy="6826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7" name="Rectangle 7"/>
          <p:cNvSpPr>
            <a:spLocks noGrp="1" noChangeArrowheads="1"/>
          </p:cNvSpPr>
          <p:nvPr>
            <p:ph type="body" idx="1"/>
          </p:nvPr>
        </p:nvSpPr>
        <p:spPr bwMode="auto">
          <a:xfrm>
            <a:off x="1370013" y="1905000"/>
            <a:ext cx="7313612"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2236" name="Rectangle 12"/>
          <p:cNvSpPr>
            <a:spLocks noGrp="1" noChangeArrowheads="1"/>
          </p:cNvSpPr>
          <p:nvPr>
            <p:ph type="ftr" sz="quarter" idx="3"/>
          </p:nvPr>
        </p:nvSpPr>
        <p:spPr bwMode="auto">
          <a:xfrm>
            <a:off x="1752600" y="6096000"/>
            <a:ext cx="69342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1" i="1">
                <a:solidFill>
                  <a:schemeClr val="hlink"/>
                </a:solidFill>
                <a:latin typeface="+mn-lt"/>
              </a:defRPr>
            </a:lvl1pPr>
          </a:lstStyle>
          <a:p>
            <a:pPr>
              <a:defRPr/>
            </a:pPr>
            <a:r>
              <a:rPr lang="en-US"/>
              <a:t> House Committee – November 4th, 2009</a:t>
            </a:r>
          </a:p>
        </p:txBody>
      </p:sp>
      <p:pic>
        <p:nvPicPr>
          <p:cNvPr id="1029" name="Picture 18" descr="bottom"/>
          <p:cNvPicPr>
            <a:picLocks noChangeAspect="1" noChangeArrowheads="1"/>
          </p:cNvPicPr>
          <p:nvPr userDrawn="1"/>
        </p:nvPicPr>
        <p:blipFill>
          <a:blip r:embed="rId16" cstate="print"/>
          <a:srcRect/>
          <a:stretch>
            <a:fillRect/>
          </a:stretch>
        </p:blipFill>
        <p:spPr bwMode="auto">
          <a:xfrm>
            <a:off x="0" y="6581775"/>
            <a:ext cx="9144000" cy="276225"/>
          </a:xfrm>
          <a:prstGeom prst="rect">
            <a:avLst/>
          </a:prstGeom>
          <a:noFill/>
          <a:ln w="9525">
            <a:noFill/>
            <a:miter lim="800000"/>
            <a:headEnd/>
            <a:tailEnd/>
          </a:ln>
        </p:spPr>
      </p:pic>
      <p:sp>
        <p:nvSpPr>
          <p:cNvPr id="52246" name="Line 22"/>
          <p:cNvSpPr>
            <a:spLocks noChangeShapeType="1"/>
          </p:cNvSpPr>
          <p:nvPr userDrawn="1"/>
        </p:nvSpPr>
        <p:spPr bwMode="auto">
          <a:xfrm>
            <a:off x="1295400" y="1600200"/>
            <a:ext cx="7924800" cy="0"/>
          </a:xfrm>
          <a:prstGeom prst="line">
            <a:avLst/>
          </a:prstGeom>
          <a:noFill/>
          <a:ln w="12700">
            <a:solidFill>
              <a:schemeClr val="tx2"/>
            </a:solidFill>
            <a:round/>
            <a:headEnd/>
            <a:tailEnd/>
          </a:ln>
          <a:effectLst/>
        </p:spPr>
        <p:txBody>
          <a:bodyPr/>
          <a:lstStyle/>
          <a:p>
            <a:pPr>
              <a:defRPr/>
            </a:pPr>
            <a:endParaRPr lang="en-US"/>
          </a:p>
        </p:txBody>
      </p:sp>
      <p:pic>
        <p:nvPicPr>
          <p:cNvPr id="1031" name="Picture 24" descr="header"/>
          <p:cNvPicPr>
            <a:picLocks noChangeAspect="1" noChangeArrowheads="1"/>
          </p:cNvPicPr>
          <p:nvPr userDrawn="1"/>
        </p:nvPicPr>
        <p:blipFill>
          <a:blip r:embed="rId17" cstate="print"/>
          <a:srcRect/>
          <a:stretch>
            <a:fillRect/>
          </a:stretch>
        </p:blipFill>
        <p:spPr bwMode="auto">
          <a:xfrm>
            <a:off x="0" y="0"/>
            <a:ext cx="9144000" cy="822325"/>
          </a:xfrm>
          <a:prstGeom prst="rect">
            <a:avLst/>
          </a:prstGeom>
          <a:noFill/>
          <a:ln w="9525">
            <a:noFill/>
            <a:miter lim="800000"/>
            <a:headEnd/>
            <a:tailEnd/>
          </a:ln>
        </p:spPr>
      </p:pic>
      <p:pic>
        <p:nvPicPr>
          <p:cNvPr id="1032" name="Picture 25" descr="DEP_2clr_sm"/>
          <p:cNvPicPr>
            <a:picLocks noChangeAspect="1" noChangeArrowheads="1"/>
          </p:cNvPicPr>
          <p:nvPr userDrawn="1"/>
        </p:nvPicPr>
        <p:blipFill>
          <a:blip r:embed="rId18" cstate="print"/>
          <a:srcRect/>
          <a:stretch>
            <a:fillRect/>
          </a:stretch>
        </p:blipFill>
        <p:spPr bwMode="auto">
          <a:xfrm>
            <a:off x="228600" y="5943600"/>
            <a:ext cx="1143000" cy="749300"/>
          </a:xfrm>
          <a:prstGeom prst="rect">
            <a:avLst/>
          </a:prstGeom>
          <a:noFill/>
          <a:ln w="9525">
            <a:noFill/>
            <a:miter lim="800000"/>
            <a:headEnd/>
            <a:tailEnd/>
          </a:ln>
        </p:spPr>
      </p:pic>
      <p:sp>
        <p:nvSpPr>
          <p:cNvPr id="9" name="Text Placeholder 4"/>
          <p:cNvSpPr txBox="1">
            <a:spLocks/>
          </p:cNvSpPr>
          <p:nvPr userDrawn="1"/>
        </p:nvSpPr>
        <p:spPr>
          <a:xfrm>
            <a:off x="4267200" y="6565900"/>
            <a:ext cx="990600" cy="304800"/>
          </a:xfrm>
          <a:prstGeom prst="rect">
            <a:avLst/>
          </a:prstGeom>
        </p:spPr>
        <p:txBody>
          <a:bodyPr/>
          <a:lstStyle/>
          <a:p>
            <a:pPr marL="342900" indent="-342900">
              <a:spcBef>
                <a:spcPct val="40000"/>
              </a:spcBef>
              <a:buClr>
                <a:schemeClr val="tx2"/>
              </a:buClr>
              <a:defRPr/>
            </a:pPr>
            <a:r>
              <a:rPr lang="en-US" sz="1200" kern="0" dirty="0">
                <a:ln w="18415" cmpd="sng">
                  <a:noFill/>
                  <a:prstDash val="solid"/>
                </a:ln>
                <a:solidFill>
                  <a:srgbClr val="FFFFFF"/>
                </a:solidFill>
                <a:effectLst>
                  <a:outerShdw blurRad="63500" dir="3600000" algn="tl" rotWithShape="0">
                    <a:srgbClr val="000000">
                      <a:alpha val="70000"/>
                    </a:srgbClr>
                  </a:outerShdw>
                </a:effectLst>
                <a:latin typeface="+mn-lt"/>
              </a:rPr>
              <a:t>Page </a:t>
            </a:r>
            <a:fld id="{33FF68FD-C477-4007-9667-71CF913462A1}" type="slidenum">
              <a:rPr lang="en-US" sz="1200" kern="0">
                <a:ln w="18415" cmpd="sng">
                  <a:noFill/>
                  <a:prstDash val="solid"/>
                </a:ln>
                <a:solidFill>
                  <a:srgbClr val="FFFFFF"/>
                </a:solidFill>
                <a:effectLst>
                  <a:outerShdw blurRad="63500" dir="3600000" algn="tl" rotWithShape="0">
                    <a:srgbClr val="000000">
                      <a:alpha val="70000"/>
                    </a:srgbClr>
                  </a:outerShdw>
                </a:effectLst>
                <a:latin typeface="+mn-lt"/>
              </a:rPr>
              <a:pPr marL="342900" indent="-342900">
                <a:spcBef>
                  <a:spcPct val="40000"/>
                </a:spcBef>
                <a:buClr>
                  <a:schemeClr val="tx2"/>
                </a:buClr>
                <a:defRPr/>
              </a:pPr>
              <a:t>‹#›</a:t>
            </a:fld>
            <a:endParaRPr lang="en-US" sz="1200" kern="0" dirty="0">
              <a:ln w="18415" cmpd="sng">
                <a:noFill/>
                <a:prstDash val="solid"/>
              </a:ln>
              <a:solidFill>
                <a:srgbClr val="FFFFFF"/>
              </a:solidFill>
              <a:effectLst>
                <a:outerShdw blurRad="63500" dir="3600000" algn="tl" rotWithShape="0">
                  <a:srgbClr val="000000">
                    <a:alpha val="70000"/>
                  </a:srgbClr>
                </a:outerShdw>
              </a:effectLst>
              <a:latin typeface="+mn-lt"/>
            </a:endParaRPr>
          </a:p>
        </p:txBody>
      </p:sp>
    </p:spTree>
  </p:cSld>
  <p:clrMap bg1="lt1" tx1="dk1" bg2="lt2" tx2="dk2" accent1="accent1" accent2="accent2" accent3="accent3" accent4="accent4" accent5="accent5" accent6="accent6" hlink="hlink" folHlink="folHlink"/>
  <p:sldLayoutIdLst>
    <p:sldLayoutId id="2147484054" r:id="rId1"/>
    <p:sldLayoutId id="2147484041" r:id="rId2"/>
    <p:sldLayoutId id="2147484042" r:id="rId3"/>
    <p:sldLayoutId id="2147484043" r:id="rId4"/>
    <p:sldLayoutId id="2147484044" r:id="rId5"/>
    <p:sldLayoutId id="2147484045" r:id="rId6"/>
    <p:sldLayoutId id="2147484046" r:id="rId7"/>
    <p:sldLayoutId id="2147484047" r:id="rId8"/>
    <p:sldLayoutId id="2147484048" r:id="rId9"/>
    <p:sldLayoutId id="2147484049" r:id="rId10"/>
    <p:sldLayoutId id="2147484050" r:id="rId11"/>
    <p:sldLayoutId id="2147484051" r:id="rId12"/>
    <p:sldLayoutId id="2147484052" r:id="rId13"/>
    <p:sldLayoutId id="2147484053" r:id="rId14"/>
  </p:sldLayoutIdLst>
  <p:hf hdr="0" ftr="0" dt="0"/>
  <p:txStyles>
    <p:titleStyle>
      <a:lvl1pPr algn="l" rtl="0" eaLnBrk="0" fontAlgn="base" hangingPunct="0">
        <a:spcBef>
          <a:spcPct val="0"/>
        </a:spcBef>
        <a:spcAft>
          <a:spcPct val="0"/>
        </a:spcAft>
        <a:defRPr sz="3200" b="1" i="1">
          <a:solidFill>
            <a:schemeClr val="tx2"/>
          </a:solidFill>
          <a:latin typeface="+mj-lt"/>
          <a:ea typeface="+mj-ea"/>
          <a:cs typeface="+mj-cs"/>
        </a:defRPr>
      </a:lvl1pPr>
      <a:lvl2pPr algn="l" rtl="0" eaLnBrk="0" fontAlgn="base" hangingPunct="0">
        <a:spcBef>
          <a:spcPct val="0"/>
        </a:spcBef>
        <a:spcAft>
          <a:spcPct val="0"/>
        </a:spcAft>
        <a:defRPr sz="3200" b="1" i="1">
          <a:solidFill>
            <a:schemeClr val="tx2"/>
          </a:solidFill>
          <a:latin typeface="Book Antiqua" pitchFamily="18" charset="0"/>
        </a:defRPr>
      </a:lvl2pPr>
      <a:lvl3pPr algn="l" rtl="0" eaLnBrk="0" fontAlgn="base" hangingPunct="0">
        <a:spcBef>
          <a:spcPct val="0"/>
        </a:spcBef>
        <a:spcAft>
          <a:spcPct val="0"/>
        </a:spcAft>
        <a:defRPr sz="3200" b="1" i="1">
          <a:solidFill>
            <a:schemeClr val="tx2"/>
          </a:solidFill>
          <a:latin typeface="Book Antiqua" pitchFamily="18" charset="0"/>
        </a:defRPr>
      </a:lvl3pPr>
      <a:lvl4pPr algn="l" rtl="0" eaLnBrk="0" fontAlgn="base" hangingPunct="0">
        <a:spcBef>
          <a:spcPct val="0"/>
        </a:spcBef>
        <a:spcAft>
          <a:spcPct val="0"/>
        </a:spcAft>
        <a:defRPr sz="3200" b="1" i="1">
          <a:solidFill>
            <a:schemeClr val="tx2"/>
          </a:solidFill>
          <a:latin typeface="Book Antiqua" pitchFamily="18" charset="0"/>
        </a:defRPr>
      </a:lvl4pPr>
      <a:lvl5pPr algn="l" rtl="0" eaLnBrk="0" fontAlgn="base" hangingPunct="0">
        <a:spcBef>
          <a:spcPct val="0"/>
        </a:spcBef>
        <a:spcAft>
          <a:spcPct val="0"/>
        </a:spcAft>
        <a:defRPr sz="3200" b="1" i="1">
          <a:solidFill>
            <a:schemeClr val="tx2"/>
          </a:solidFill>
          <a:latin typeface="Book Antiqua" pitchFamily="18" charset="0"/>
        </a:defRPr>
      </a:lvl5pPr>
      <a:lvl6pPr marL="457200" algn="l" rtl="0" fontAlgn="base">
        <a:spcBef>
          <a:spcPct val="0"/>
        </a:spcBef>
        <a:spcAft>
          <a:spcPct val="0"/>
        </a:spcAft>
        <a:defRPr sz="3200" b="1" i="1">
          <a:solidFill>
            <a:schemeClr val="tx2"/>
          </a:solidFill>
          <a:latin typeface="Book Antiqua" pitchFamily="18" charset="0"/>
        </a:defRPr>
      </a:lvl6pPr>
      <a:lvl7pPr marL="914400" algn="l" rtl="0" fontAlgn="base">
        <a:spcBef>
          <a:spcPct val="0"/>
        </a:spcBef>
        <a:spcAft>
          <a:spcPct val="0"/>
        </a:spcAft>
        <a:defRPr sz="3200" b="1" i="1">
          <a:solidFill>
            <a:schemeClr val="tx2"/>
          </a:solidFill>
          <a:latin typeface="Book Antiqua" pitchFamily="18" charset="0"/>
        </a:defRPr>
      </a:lvl7pPr>
      <a:lvl8pPr marL="1371600" algn="l" rtl="0" fontAlgn="base">
        <a:spcBef>
          <a:spcPct val="0"/>
        </a:spcBef>
        <a:spcAft>
          <a:spcPct val="0"/>
        </a:spcAft>
        <a:defRPr sz="3200" b="1" i="1">
          <a:solidFill>
            <a:schemeClr val="tx2"/>
          </a:solidFill>
          <a:latin typeface="Book Antiqua" pitchFamily="18" charset="0"/>
        </a:defRPr>
      </a:lvl8pPr>
      <a:lvl9pPr marL="1828800" algn="l" rtl="0" fontAlgn="base">
        <a:spcBef>
          <a:spcPct val="0"/>
        </a:spcBef>
        <a:spcAft>
          <a:spcPct val="0"/>
        </a:spcAft>
        <a:defRPr sz="3200" b="1" i="1">
          <a:solidFill>
            <a:schemeClr val="tx2"/>
          </a:solidFill>
          <a:latin typeface="Book Antiqua" pitchFamily="18" charset="0"/>
        </a:defRPr>
      </a:lvl9pPr>
    </p:titleStyle>
    <p:bodyStyle>
      <a:lvl1pPr marL="342900" indent="-342900" algn="l" rtl="0" eaLnBrk="0" fontAlgn="base" hangingPunct="0">
        <a:spcBef>
          <a:spcPct val="40000"/>
        </a:spcBef>
        <a:spcAft>
          <a:spcPct val="0"/>
        </a:spcAft>
        <a:buClr>
          <a:schemeClr val="tx2"/>
        </a:buClr>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Char char="•"/>
        <a:defRPr sz="2400">
          <a:solidFill>
            <a:schemeClr val="tx1"/>
          </a:solidFill>
          <a:latin typeface="+mn-lt"/>
        </a:defRPr>
      </a:lvl2pPr>
      <a:lvl3pPr marL="1143000" indent="-228600" algn="l" rtl="0" eaLnBrk="0" fontAlgn="base" hangingPunct="0">
        <a:spcBef>
          <a:spcPct val="20000"/>
        </a:spcBef>
        <a:spcAft>
          <a:spcPct val="0"/>
        </a:spcAft>
        <a:buClr>
          <a:schemeClr val="tx2"/>
        </a:buClr>
        <a:buChar char="•"/>
        <a:defRPr sz="2000">
          <a:solidFill>
            <a:schemeClr val="tx1"/>
          </a:solidFill>
          <a:latin typeface="+mn-lt"/>
        </a:defRPr>
      </a:lvl3pPr>
      <a:lvl4pPr marL="1600200" indent="-228600" algn="l" rtl="0" eaLnBrk="0" fontAlgn="base" hangingPunct="0">
        <a:spcBef>
          <a:spcPct val="20000"/>
        </a:spcBef>
        <a:spcAft>
          <a:spcPct val="0"/>
        </a:spcAft>
        <a:buClr>
          <a:schemeClr val="accent2"/>
        </a:buClr>
        <a:buChar char="•"/>
        <a:defRPr>
          <a:solidFill>
            <a:schemeClr val="tx1"/>
          </a:solidFill>
          <a:latin typeface="+mn-lt"/>
        </a:defRPr>
      </a:lvl4pPr>
      <a:lvl5pPr marL="2057400" indent="-228600" algn="l" rtl="0" eaLnBrk="0" fontAlgn="base" hangingPunct="0">
        <a:spcBef>
          <a:spcPct val="20000"/>
        </a:spcBef>
        <a:spcAft>
          <a:spcPct val="0"/>
        </a:spcAft>
        <a:buClr>
          <a:schemeClr val="tx2"/>
        </a:buClr>
        <a:buChar char="•"/>
        <a:defRPr sz="1600">
          <a:solidFill>
            <a:schemeClr val="tx1"/>
          </a:solidFill>
          <a:latin typeface="+mn-lt"/>
        </a:defRPr>
      </a:lvl5pPr>
      <a:lvl6pPr marL="2514600" indent="-228600" algn="l" rtl="0" fontAlgn="base">
        <a:spcBef>
          <a:spcPct val="20000"/>
        </a:spcBef>
        <a:spcAft>
          <a:spcPct val="0"/>
        </a:spcAft>
        <a:buClr>
          <a:schemeClr val="tx2"/>
        </a:buClr>
        <a:buChar char="•"/>
        <a:defRPr sz="1600">
          <a:solidFill>
            <a:schemeClr val="tx1"/>
          </a:solidFill>
          <a:latin typeface="+mn-lt"/>
        </a:defRPr>
      </a:lvl6pPr>
      <a:lvl7pPr marL="2971800" indent="-228600" algn="l" rtl="0" fontAlgn="base">
        <a:spcBef>
          <a:spcPct val="20000"/>
        </a:spcBef>
        <a:spcAft>
          <a:spcPct val="0"/>
        </a:spcAft>
        <a:buClr>
          <a:schemeClr val="tx2"/>
        </a:buClr>
        <a:buChar char="•"/>
        <a:defRPr sz="1600">
          <a:solidFill>
            <a:schemeClr val="tx1"/>
          </a:solidFill>
          <a:latin typeface="+mn-lt"/>
        </a:defRPr>
      </a:lvl7pPr>
      <a:lvl8pPr marL="3429000" indent="-228600" algn="l" rtl="0" fontAlgn="base">
        <a:spcBef>
          <a:spcPct val="20000"/>
        </a:spcBef>
        <a:spcAft>
          <a:spcPct val="0"/>
        </a:spcAft>
        <a:buClr>
          <a:schemeClr val="tx2"/>
        </a:buClr>
        <a:buChar char="•"/>
        <a:defRPr sz="1600">
          <a:solidFill>
            <a:schemeClr val="tx1"/>
          </a:solidFill>
          <a:latin typeface="+mn-lt"/>
        </a:defRPr>
      </a:lvl8pPr>
      <a:lvl9pPr marL="3886200" indent="-228600" algn="l" rtl="0" fontAlgn="base">
        <a:spcBef>
          <a:spcPct val="20000"/>
        </a:spcBef>
        <a:spcAft>
          <a:spcPct val="0"/>
        </a:spcAft>
        <a:buClr>
          <a:schemeClr val="tx2"/>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a:xfrm>
            <a:off x="457200" y="2286000"/>
            <a:ext cx="8077200" cy="1447800"/>
          </a:xfrm>
        </p:spPr>
        <p:txBody>
          <a:bodyPr/>
          <a:lstStyle/>
          <a:p>
            <a:pPr algn="ctr"/>
            <a:r>
              <a:rPr lang="en-GB" sz="3200" dirty="0" smtClean="0">
                <a:cs typeface="Arial" charset="0"/>
              </a:rPr>
              <a:t>Development of Numeric Nutrient Criteria for South Florida Estuaries and Coastal Waters</a:t>
            </a:r>
            <a:endParaRPr lang="en-US" sz="3200" b="0" dirty="0" smtClean="0">
              <a:cs typeface="Arial" charset="0"/>
            </a:endParaRPr>
          </a:p>
        </p:txBody>
      </p:sp>
      <p:sp>
        <p:nvSpPr>
          <p:cNvPr id="3075" name="Rectangle 5"/>
          <p:cNvSpPr>
            <a:spLocks noGrp="1" noChangeArrowheads="1"/>
          </p:cNvSpPr>
          <p:nvPr>
            <p:ph type="subTitle" idx="1"/>
          </p:nvPr>
        </p:nvSpPr>
        <p:spPr>
          <a:xfrm>
            <a:off x="2590800" y="3429000"/>
            <a:ext cx="7620000" cy="1295400"/>
          </a:xfrm>
        </p:spPr>
        <p:txBody>
          <a:bodyPr/>
          <a:lstStyle/>
          <a:p>
            <a:pPr eaLnBrk="1" hangingPunct="1">
              <a:spcBef>
                <a:spcPct val="0"/>
              </a:spcBef>
            </a:pPr>
            <a:endParaRPr lang="en-US" sz="2000" b="1" dirty="0" smtClean="0"/>
          </a:p>
          <a:p>
            <a:pPr eaLnBrk="1" hangingPunct="1"/>
            <a:endParaRPr lang="en-US" dirty="0" smtClean="0"/>
          </a:p>
        </p:txBody>
      </p:sp>
      <p:sp>
        <p:nvSpPr>
          <p:cNvPr id="4" name="Rectangle 4"/>
          <p:cNvSpPr txBox="1">
            <a:spLocks noChangeArrowheads="1"/>
          </p:cNvSpPr>
          <p:nvPr/>
        </p:nvSpPr>
        <p:spPr bwMode="auto">
          <a:xfrm>
            <a:off x="152400" y="5181600"/>
            <a:ext cx="8991600" cy="838200"/>
          </a:xfrm>
          <a:prstGeom prst="rect">
            <a:avLst/>
          </a:prstGeom>
          <a:noFill/>
          <a:ln w="9525">
            <a:noFill/>
            <a:miter lim="800000"/>
            <a:headEnd/>
            <a:tailEnd/>
          </a:ln>
        </p:spPr>
        <p:txBody>
          <a:bodyPr anchor="b"/>
          <a:lstStyle/>
          <a:p>
            <a:pPr algn="ctr">
              <a:defRPr/>
            </a:pPr>
            <a:r>
              <a:rPr lang="en-GB" sz="2000" b="1" i="1" kern="0" dirty="0">
                <a:latin typeface="+mj-lt"/>
                <a:ea typeface="+mj-ea"/>
                <a:cs typeface="Arial" charset="0"/>
              </a:rPr>
              <a:t>Prepared </a:t>
            </a:r>
            <a:r>
              <a:rPr lang="en-GB" sz="2000" b="1" i="1" kern="0" dirty="0" smtClean="0">
                <a:latin typeface="+mj-lt"/>
                <a:ea typeface="+mj-ea"/>
                <a:cs typeface="Arial" charset="0"/>
              </a:rPr>
              <a:t>by: </a:t>
            </a:r>
            <a:r>
              <a:rPr lang="en-GB" sz="2000" i="1" kern="0" dirty="0" smtClean="0">
                <a:latin typeface="+mj-lt"/>
                <a:ea typeface="+mj-ea"/>
                <a:cs typeface="Arial" charset="0"/>
              </a:rPr>
              <a:t>Florida Department of Environmental Protection, Division of Environmental Assessment and Restoration</a:t>
            </a:r>
            <a:endParaRPr lang="en-US" sz="2000" i="1" kern="0" dirty="0">
              <a:latin typeface="+mj-lt"/>
              <a:ea typeface="+mj-ea"/>
              <a:cs typeface="Arial"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914400"/>
            <a:ext cx="8305800" cy="762000"/>
          </a:xfrm>
        </p:spPr>
        <p:txBody>
          <a:bodyPr/>
          <a:lstStyle/>
          <a:p>
            <a:r>
              <a:rPr lang="en-US" dirty="0" smtClean="0"/>
              <a:t>TP Criteria for St. Joseph Sound/Clearwater</a:t>
            </a:r>
            <a:endParaRPr lang="en-US" dirty="0"/>
          </a:p>
        </p:txBody>
      </p:sp>
      <p:graphicFrame>
        <p:nvGraphicFramePr>
          <p:cNvPr id="3" name="Table 2"/>
          <p:cNvGraphicFramePr>
            <a:graphicFrameLocks noGrp="1"/>
          </p:cNvGraphicFramePr>
          <p:nvPr/>
        </p:nvGraphicFramePr>
        <p:xfrm>
          <a:off x="1295400" y="2743200"/>
          <a:ext cx="5715000" cy="2209800"/>
        </p:xfrm>
        <a:graphic>
          <a:graphicData uri="http://schemas.openxmlformats.org/drawingml/2006/table">
            <a:tbl>
              <a:tblPr/>
              <a:tblGrid>
                <a:gridCol w="3499338"/>
                <a:gridCol w="2215662"/>
              </a:tblGrid>
              <a:tr h="736600">
                <a:tc>
                  <a:txBody>
                    <a:bodyPr/>
                    <a:lstStyle/>
                    <a:p>
                      <a:pPr marL="0" marR="0">
                        <a:spcBef>
                          <a:spcPts val="0"/>
                        </a:spcBef>
                        <a:spcAft>
                          <a:spcPts val="0"/>
                        </a:spcAft>
                      </a:pPr>
                      <a:r>
                        <a:rPr lang="en-US" sz="2400">
                          <a:latin typeface="Arial"/>
                          <a:ea typeface="Calibri"/>
                          <a:cs typeface="Times New Roman"/>
                        </a:rPr>
                        <a:t>St. Joseph Sound (W1)</a:t>
                      </a:r>
                      <a:endParaRPr lang="en-US" sz="240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US" sz="2400" b="1">
                          <a:latin typeface="Arial"/>
                          <a:ea typeface="Calibri"/>
                          <a:cs typeface="Times New Roman"/>
                        </a:rPr>
                        <a:t>0.044 mg/L</a:t>
                      </a:r>
                      <a:endParaRPr lang="en-US" sz="2400">
                        <a:latin typeface="Calibri"/>
                        <a:ea typeface="Calibri"/>
                        <a:cs typeface="Times New Roman"/>
                      </a:endParaRPr>
                    </a:p>
                  </a:txBody>
                  <a:tcPr marL="68580" marR="68580" marT="0" marB="0" anchor="b">
                    <a:lnL>
                      <a:noFill/>
                    </a:lnL>
                    <a:lnR>
                      <a:noFill/>
                    </a:lnR>
                    <a:lnT>
                      <a:noFill/>
                    </a:lnT>
                    <a:lnB>
                      <a:noFill/>
                    </a:lnB>
                    <a:solidFill>
                      <a:srgbClr val="FFFF00"/>
                    </a:solidFill>
                  </a:tcPr>
                </a:tc>
              </a:tr>
              <a:tr h="736600">
                <a:tc>
                  <a:txBody>
                    <a:bodyPr/>
                    <a:lstStyle/>
                    <a:p>
                      <a:pPr marL="0" marR="0">
                        <a:spcBef>
                          <a:spcPts val="0"/>
                        </a:spcBef>
                        <a:spcAft>
                          <a:spcPts val="0"/>
                        </a:spcAft>
                      </a:pPr>
                      <a:r>
                        <a:rPr lang="en-US" sz="2400">
                          <a:latin typeface="Arial"/>
                          <a:ea typeface="Calibri"/>
                          <a:cs typeface="Times New Roman"/>
                        </a:rPr>
                        <a:t>Clearwater North (W2)</a:t>
                      </a:r>
                      <a:endParaRPr lang="en-US" sz="240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US" sz="2400" b="1">
                          <a:latin typeface="Arial"/>
                          <a:ea typeface="Calibri"/>
                          <a:cs typeface="Times New Roman"/>
                        </a:rPr>
                        <a:t>0.048 mg/L</a:t>
                      </a:r>
                      <a:endParaRPr lang="en-US" sz="2400">
                        <a:latin typeface="Calibri"/>
                        <a:ea typeface="Calibri"/>
                        <a:cs typeface="Times New Roman"/>
                      </a:endParaRPr>
                    </a:p>
                  </a:txBody>
                  <a:tcPr marL="68580" marR="68580" marT="0" marB="0" anchor="b">
                    <a:lnL>
                      <a:noFill/>
                    </a:lnL>
                    <a:lnR>
                      <a:noFill/>
                    </a:lnR>
                    <a:lnT>
                      <a:noFill/>
                    </a:lnT>
                    <a:lnB>
                      <a:noFill/>
                    </a:lnB>
                    <a:solidFill>
                      <a:srgbClr val="FFFF00"/>
                    </a:solidFill>
                  </a:tcPr>
                </a:tc>
              </a:tr>
              <a:tr h="736600">
                <a:tc>
                  <a:txBody>
                    <a:bodyPr/>
                    <a:lstStyle/>
                    <a:p>
                      <a:pPr marL="0" marR="0">
                        <a:spcBef>
                          <a:spcPts val="0"/>
                        </a:spcBef>
                        <a:spcAft>
                          <a:spcPts val="0"/>
                        </a:spcAft>
                      </a:pPr>
                      <a:r>
                        <a:rPr lang="en-US" sz="2400">
                          <a:latin typeface="Arial"/>
                          <a:ea typeface="Calibri"/>
                          <a:cs typeface="Times New Roman"/>
                        </a:rPr>
                        <a:t>Clearwater South (W3)</a:t>
                      </a:r>
                      <a:endParaRPr lang="en-US" sz="240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US" sz="2400" b="1" dirty="0">
                          <a:latin typeface="Arial"/>
                          <a:ea typeface="Calibri"/>
                          <a:cs typeface="Times New Roman"/>
                        </a:rPr>
                        <a:t>0.061 mg/L</a:t>
                      </a:r>
                      <a:endParaRPr lang="en-US" sz="2400" dirty="0">
                        <a:latin typeface="Calibri"/>
                        <a:ea typeface="Calibri"/>
                        <a:cs typeface="Times New Roman"/>
                      </a:endParaRPr>
                    </a:p>
                  </a:txBody>
                  <a:tcPr marL="68580" marR="68580" marT="0" marB="0" anchor="b">
                    <a:lnL>
                      <a:noFill/>
                    </a:lnL>
                    <a:lnR>
                      <a:noFill/>
                    </a:lnR>
                    <a:lnT>
                      <a:noFill/>
                    </a:lnT>
                    <a:lnB>
                      <a:noFill/>
                    </a:lnB>
                    <a:solidFill>
                      <a:srgbClr val="FFFF00"/>
                    </a:solidFill>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Clam Bay (Collier County)</a:t>
            </a:r>
            <a:endParaRPr lang="en-US" dirty="0"/>
          </a:p>
        </p:txBody>
      </p:sp>
      <p:pic>
        <p:nvPicPr>
          <p:cNvPr id="3" name="Picture 2" descr="ClamBay_TN_NNC_withlines.jpg"/>
          <p:cNvPicPr/>
          <p:nvPr/>
        </p:nvPicPr>
        <p:blipFill>
          <a:blip r:embed="rId2" cstate="print"/>
          <a:srcRect l="21340" t="22822" r="24455" b="21577"/>
          <a:stretch>
            <a:fillRect/>
          </a:stretch>
        </p:blipFill>
        <p:spPr>
          <a:xfrm>
            <a:off x="0" y="1600200"/>
            <a:ext cx="3962400" cy="3276600"/>
          </a:xfrm>
          <a:prstGeom prst="rect">
            <a:avLst/>
          </a:prstGeom>
        </p:spPr>
      </p:pic>
      <p:pic>
        <p:nvPicPr>
          <p:cNvPr id="4" name="Picture 3" descr="ClamBay_TP_NNC_withlines.jpg"/>
          <p:cNvPicPr/>
          <p:nvPr/>
        </p:nvPicPr>
        <p:blipFill>
          <a:blip r:embed="rId3" cstate="print"/>
          <a:srcRect l="20561" t="28216" r="26168" b="20747"/>
          <a:stretch>
            <a:fillRect/>
          </a:stretch>
        </p:blipFill>
        <p:spPr>
          <a:xfrm>
            <a:off x="3886200" y="1600200"/>
            <a:ext cx="4114800" cy="3352800"/>
          </a:xfrm>
          <a:prstGeom prst="rect">
            <a:avLst/>
          </a:prstGeom>
        </p:spPr>
      </p:pic>
      <p:sp>
        <p:nvSpPr>
          <p:cNvPr id="5" name="TextBox 4"/>
          <p:cNvSpPr txBox="1"/>
          <p:nvPr/>
        </p:nvSpPr>
        <p:spPr>
          <a:xfrm>
            <a:off x="990600" y="5029200"/>
            <a:ext cx="7467600" cy="923330"/>
          </a:xfrm>
          <a:prstGeom prst="rect">
            <a:avLst/>
          </a:prstGeom>
          <a:noFill/>
        </p:spPr>
        <p:txBody>
          <a:bodyPr wrap="square" rtlCol="0">
            <a:spAutoFit/>
          </a:bodyPr>
          <a:lstStyle/>
          <a:p>
            <a:r>
              <a:rPr lang="en-US" dirty="0" smtClean="0"/>
              <a:t>Collier County (Gary </a:t>
            </a:r>
            <a:r>
              <a:rPr lang="en-US" dirty="0" err="1" smtClean="0"/>
              <a:t>McAlpin</a:t>
            </a:r>
            <a:r>
              <a:rPr lang="en-US" dirty="0" smtClean="0"/>
              <a:t> and Dave Tomasko) developed salinity dependent TN and TP criteria, which are based on exceeding the upper 10</a:t>
            </a:r>
            <a:r>
              <a:rPr lang="en-US" baseline="30000" dirty="0" smtClean="0"/>
              <a:t>th</a:t>
            </a:r>
            <a:r>
              <a:rPr lang="en-US" dirty="0" smtClean="0"/>
              <a:t> percentile prediction interval. </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Clam Bay (Collier County)</a:t>
            </a:r>
            <a:endParaRPr lang="en-US" dirty="0"/>
          </a:p>
        </p:txBody>
      </p:sp>
      <p:pic>
        <p:nvPicPr>
          <p:cNvPr id="4" name="Picture 3" descr="Slide2.JPG"/>
          <p:cNvPicPr/>
          <p:nvPr/>
        </p:nvPicPr>
        <p:blipFill>
          <a:blip r:embed="rId2" cstate="print"/>
          <a:srcRect l="4055" t="18932" r="11848" b="9466"/>
          <a:stretch>
            <a:fillRect/>
          </a:stretch>
        </p:blipFill>
        <p:spPr>
          <a:xfrm>
            <a:off x="228600" y="1600200"/>
            <a:ext cx="5334000" cy="4114800"/>
          </a:xfrm>
          <a:prstGeom prst="rect">
            <a:avLst/>
          </a:prstGeom>
        </p:spPr>
      </p:pic>
      <p:pic>
        <p:nvPicPr>
          <p:cNvPr id="5" name="Picture 4" descr="Slide1.JPG"/>
          <p:cNvPicPr/>
          <p:nvPr/>
        </p:nvPicPr>
        <p:blipFill>
          <a:blip r:embed="rId3" cstate="print"/>
          <a:srcRect l="21698" t="17476" r="19107" b="40777"/>
          <a:stretch>
            <a:fillRect/>
          </a:stretch>
        </p:blipFill>
        <p:spPr>
          <a:xfrm>
            <a:off x="4876800" y="1676400"/>
            <a:ext cx="4114800" cy="2209800"/>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Clam Bay (Collier County)</a:t>
            </a:r>
            <a:endParaRPr lang="en-US" dirty="0"/>
          </a:p>
        </p:txBody>
      </p:sp>
      <p:pic>
        <p:nvPicPr>
          <p:cNvPr id="3" name="Picture 2" descr="Slide3.JPG"/>
          <p:cNvPicPr/>
          <p:nvPr/>
        </p:nvPicPr>
        <p:blipFill>
          <a:blip r:embed="rId2" cstate="print"/>
          <a:srcRect l="3328" t="10922" r="1638" b="8252"/>
          <a:stretch>
            <a:fillRect/>
          </a:stretch>
        </p:blipFill>
        <p:spPr>
          <a:xfrm>
            <a:off x="1371600" y="1828800"/>
            <a:ext cx="6357589" cy="4246756"/>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590800"/>
            <a:ext cx="8153400" cy="1447800"/>
          </a:xfrm>
        </p:spPr>
        <p:txBody>
          <a:bodyPr/>
          <a:lstStyle/>
          <a:p>
            <a:r>
              <a:rPr lang="en-US" dirty="0" smtClean="0"/>
              <a:t>DEP Statistical Approaches for Maintaining Healthy Nutrient Conditions</a:t>
            </a:r>
            <a:endParaRPr lang="en-US" dirty="0"/>
          </a:p>
        </p:txBody>
      </p:sp>
      <p:sp>
        <p:nvSpPr>
          <p:cNvPr id="4" name="Subtitle 2"/>
          <p:cNvSpPr>
            <a:spLocks noGrp="1"/>
          </p:cNvSpPr>
          <p:nvPr>
            <p:ph type="subTitle" idx="1"/>
          </p:nvPr>
        </p:nvSpPr>
        <p:spPr>
          <a:xfrm>
            <a:off x="990600" y="4343400"/>
            <a:ext cx="7391400" cy="1295400"/>
          </a:xfrm>
        </p:spPr>
        <p:txBody>
          <a:bodyPr/>
          <a:lstStyle/>
          <a:p>
            <a:pPr algn="ctr"/>
            <a:r>
              <a:rPr lang="en-GB" i="1" dirty="0" smtClean="0">
                <a:cs typeface="Arial" charset="0"/>
              </a:rPr>
              <a:t>Florida Department of Environmental Protection, Division of Environmental Assessment and Restoration</a:t>
            </a:r>
            <a:endParaRPr lang="en-US" i="1" dirty="0" smtClean="0">
              <a:cs typeface="Arial" charset="0"/>
            </a:endParaRPr>
          </a:p>
          <a:p>
            <a:pPr algn="ct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14400"/>
            <a:ext cx="8075613" cy="685800"/>
          </a:xfrm>
        </p:spPr>
        <p:txBody>
          <a:bodyPr/>
          <a:lstStyle/>
          <a:p>
            <a:r>
              <a:rPr lang="en-US" dirty="0" smtClean="0"/>
              <a:t>Healthy Existing Conditions Approach</a:t>
            </a:r>
            <a:endParaRPr lang="en-US" dirty="0"/>
          </a:p>
        </p:txBody>
      </p:sp>
      <p:sp>
        <p:nvSpPr>
          <p:cNvPr id="3" name="Content Placeholder 2"/>
          <p:cNvSpPr>
            <a:spLocks noGrp="1"/>
          </p:cNvSpPr>
          <p:nvPr>
            <p:ph idx="1"/>
          </p:nvPr>
        </p:nvSpPr>
        <p:spPr/>
        <p:txBody>
          <a:bodyPr/>
          <a:lstStyle/>
          <a:p>
            <a:r>
              <a:rPr lang="en-US" dirty="0" smtClean="0"/>
              <a:t>Each estuary that is documented to be healthy is used to describe its own reference condition  </a:t>
            </a:r>
          </a:p>
          <a:p>
            <a:r>
              <a:rPr lang="en-US" dirty="0" smtClean="0"/>
              <a:t>Nutrient distribution of a “baseline period,” (when the waterbody  achieved its designated use) is determined and criteria are established to maintain that distribution into the future</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Expressing Criteria (M-D-F)</a:t>
            </a:r>
            <a:endParaRPr lang="en-US" dirty="0"/>
          </a:p>
        </p:txBody>
      </p:sp>
      <p:sp>
        <p:nvSpPr>
          <p:cNvPr id="3" name="Content Placeholder 2"/>
          <p:cNvSpPr>
            <a:spLocks noGrp="1"/>
          </p:cNvSpPr>
          <p:nvPr>
            <p:ph idx="1"/>
          </p:nvPr>
        </p:nvSpPr>
        <p:spPr>
          <a:xfrm>
            <a:off x="457200" y="1981200"/>
            <a:ext cx="8229600" cy="4800600"/>
          </a:xfrm>
        </p:spPr>
        <p:txBody>
          <a:bodyPr>
            <a:noAutofit/>
          </a:bodyPr>
          <a:lstStyle/>
          <a:p>
            <a:r>
              <a:rPr lang="en-US" dirty="0" smtClean="0"/>
              <a:t>M</a:t>
            </a:r>
            <a:r>
              <a:rPr lang="en-US" b="1" dirty="0" smtClean="0"/>
              <a:t>agnitude</a:t>
            </a:r>
            <a:r>
              <a:rPr lang="en-US" dirty="0" smtClean="0"/>
              <a:t> is a measure of how much of a pollutant may be present in the water without an unacceptable adverse effect </a:t>
            </a:r>
          </a:p>
          <a:p>
            <a:r>
              <a:rPr lang="en-US" b="1" dirty="0" smtClean="0"/>
              <a:t>Duration</a:t>
            </a:r>
            <a:r>
              <a:rPr lang="en-US" dirty="0" smtClean="0"/>
              <a:t> is a measure of how long a pollutant may be above the magnitude</a:t>
            </a:r>
          </a:p>
          <a:p>
            <a:r>
              <a:rPr lang="en-US" b="1" dirty="0" smtClean="0"/>
              <a:t>Frequency</a:t>
            </a:r>
            <a:r>
              <a:rPr lang="en-US" dirty="0" smtClean="0"/>
              <a:t> relates to how often the magnitude may be exceeded without adverse effects</a:t>
            </a:r>
            <a:r>
              <a:rPr lang="en-US" sz="2600" b="1" dirty="0" smtClean="0">
                <a:latin typeface="Arial" pitchFamily="34" charset="0"/>
                <a:cs typeface="Arial" pitchFamily="34" charset="0"/>
              </a:rPr>
              <a:t>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DEP’s Approach</a:t>
            </a:r>
            <a:endParaRPr lang="en-US" dirty="0"/>
          </a:p>
        </p:txBody>
      </p:sp>
      <p:sp>
        <p:nvSpPr>
          <p:cNvPr id="3" name="Content Placeholder 2"/>
          <p:cNvSpPr>
            <a:spLocks noGrp="1"/>
          </p:cNvSpPr>
          <p:nvPr>
            <p:ph idx="1"/>
          </p:nvPr>
        </p:nvSpPr>
        <p:spPr/>
        <p:txBody>
          <a:bodyPr/>
          <a:lstStyle/>
          <a:p>
            <a:r>
              <a:rPr lang="en-US" dirty="0" smtClean="0"/>
              <a:t>DEP is proposing to maintain the existing data distribution, while accounting for natural variability</a:t>
            </a:r>
          </a:p>
          <a:p>
            <a:r>
              <a:rPr lang="en-US" dirty="0" smtClean="0"/>
              <a:t>Any additional assimilative capacity for nutrients would be determined in the future, on a site specific basis</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DEP’s Approach </a:t>
            </a:r>
            <a:r>
              <a:rPr lang="en-US" sz="1800" dirty="0" smtClean="0"/>
              <a:t>(cont.)</a:t>
            </a:r>
            <a:endParaRPr lang="en-US" sz="1800" dirty="0"/>
          </a:p>
        </p:txBody>
      </p:sp>
      <p:sp>
        <p:nvSpPr>
          <p:cNvPr id="3" name="Content Placeholder 2"/>
          <p:cNvSpPr>
            <a:spLocks noGrp="1"/>
          </p:cNvSpPr>
          <p:nvPr>
            <p:ph idx="1"/>
          </p:nvPr>
        </p:nvSpPr>
        <p:spPr/>
        <p:txBody>
          <a:bodyPr/>
          <a:lstStyle/>
          <a:p>
            <a:pPr>
              <a:buNone/>
            </a:pPr>
            <a:r>
              <a:rPr lang="en-US" dirty="0" smtClean="0"/>
              <a:t> Through the use of prediction limits, DEP proposes to control the Type I error rate at 10% and establish magnitude as:</a:t>
            </a:r>
          </a:p>
          <a:p>
            <a:pPr lvl="0"/>
            <a:r>
              <a:rPr lang="en-US" dirty="0" smtClean="0"/>
              <a:t>An annual geometric mean, not to be exceeded more than once over a five- year period; and  </a:t>
            </a:r>
          </a:p>
          <a:p>
            <a:pPr lvl="0"/>
            <a:r>
              <a:rPr lang="en-US" dirty="0" smtClean="0"/>
              <a:t>A long-term geometric mean of the distribution, expressed as a five-year geometric mean, never to be exceeded</a:t>
            </a:r>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Describing Data Distributions</a:t>
            </a:r>
            <a:endParaRPr lang="en-US" dirty="0"/>
          </a:p>
        </p:txBody>
      </p:sp>
      <p:sp>
        <p:nvSpPr>
          <p:cNvPr id="3" name="Content Placeholder 2"/>
          <p:cNvSpPr>
            <a:spLocks noGrp="1"/>
          </p:cNvSpPr>
          <p:nvPr>
            <p:ph idx="1"/>
          </p:nvPr>
        </p:nvSpPr>
        <p:spPr>
          <a:xfrm>
            <a:off x="1370013" y="1676400"/>
            <a:ext cx="7313612" cy="4114800"/>
          </a:xfrm>
        </p:spPr>
        <p:txBody>
          <a:bodyPr/>
          <a:lstStyle/>
          <a:p>
            <a:r>
              <a:rPr lang="en-US" dirty="0" smtClean="0"/>
              <a:t>DEP has historically used a geometric mean and log-normal statistics to describe nutrient distributions and calculate upper percentiles </a:t>
            </a:r>
          </a:p>
          <a:p>
            <a:r>
              <a:rPr lang="en-US" dirty="0" smtClean="0"/>
              <a:t>This method requires knowing or estimating the long-term mean (μ) and standard deviation (σ)</a:t>
            </a:r>
          </a:p>
          <a:p>
            <a:pPr lvl="1"/>
            <a:r>
              <a:rPr lang="en-US" dirty="0" smtClean="0"/>
              <a:t>Mean is set to the long-term network geometric mean</a:t>
            </a:r>
          </a:p>
          <a:p>
            <a:pPr lvl="1"/>
            <a:r>
              <a:rPr lang="en-US" dirty="0" smtClean="0"/>
              <a:t>Standard deviation is based on the variability observed within the baseline dataset                </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4013"/>
            <a:ext cx="8458200" cy="1246187"/>
          </a:xfrm>
        </p:spPr>
        <p:txBody>
          <a:bodyPr/>
          <a:lstStyle/>
          <a:p>
            <a:pPr algn="ctr" eaLnBrk="1" hangingPunct="1">
              <a:defRPr/>
            </a:pPr>
            <a:r>
              <a:rPr lang="en-US" sz="4000" b="1" dirty="0" smtClean="0">
                <a:effectLst/>
              </a:rPr>
              <a:t>Overview of Presentation</a:t>
            </a:r>
            <a:endParaRPr lang="en-US" sz="4000" dirty="0" smtClean="0"/>
          </a:p>
        </p:txBody>
      </p:sp>
      <p:sp>
        <p:nvSpPr>
          <p:cNvPr id="3" name="Content Placeholder 2"/>
          <p:cNvSpPr>
            <a:spLocks noGrp="1"/>
          </p:cNvSpPr>
          <p:nvPr>
            <p:ph idx="1"/>
          </p:nvPr>
        </p:nvSpPr>
        <p:spPr>
          <a:xfrm>
            <a:off x="914400" y="1676400"/>
            <a:ext cx="7696200" cy="3200400"/>
          </a:xfrm>
        </p:spPr>
        <p:txBody>
          <a:bodyPr/>
          <a:lstStyle/>
          <a:p>
            <a:pPr eaLnBrk="1" hangingPunct="1">
              <a:defRPr/>
            </a:pPr>
            <a:r>
              <a:rPr lang="en-US" b="1" dirty="0" smtClean="0">
                <a:latin typeface="Arial" pitchFamily="34" charset="0"/>
                <a:cs typeface="Arial" pitchFamily="34" charset="0"/>
              </a:rPr>
              <a:t>Purpose</a:t>
            </a:r>
          </a:p>
          <a:p>
            <a:pPr eaLnBrk="1" hangingPunct="1">
              <a:defRPr/>
            </a:pPr>
            <a:r>
              <a:rPr lang="en-US" b="1" dirty="0" smtClean="0">
                <a:latin typeface="Arial" pitchFamily="34" charset="0"/>
                <a:cs typeface="Arial" pitchFamily="34" charset="0"/>
              </a:rPr>
              <a:t>What have we done so far?</a:t>
            </a:r>
          </a:p>
          <a:p>
            <a:pPr eaLnBrk="1" hangingPunct="1">
              <a:defRPr/>
            </a:pPr>
            <a:r>
              <a:rPr lang="en-US" b="1" dirty="0" smtClean="0">
                <a:latin typeface="Arial" pitchFamily="34" charset="0"/>
                <a:cs typeface="Arial" pitchFamily="34" charset="0"/>
              </a:rPr>
              <a:t>National Estuary Program systems</a:t>
            </a:r>
          </a:p>
          <a:p>
            <a:pPr lvl="1" eaLnBrk="1" hangingPunct="1">
              <a:defRPr/>
            </a:pPr>
            <a:r>
              <a:rPr lang="en-US" b="1" dirty="0" smtClean="0">
                <a:latin typeface="Arial" pitchFamily="34" charset="0"/>
                <a:cs typeface="Arial" pitchFamily="34" charset="0"/>
              </a:rPr>
              <a:t>Methods and criteria</a:t>
            </a:r>
          </a:p>
          <a:p>
            <a:pPr eaLnBrk="1" hangingPunct="1">
              <a:defRPr/>
            </a:pPr>
            <a:r>
              <a:rPr lang="en-US" b="1" dirty="0" smtClean="0">
                <a:latin typeface="Arial" pitchFamily="34" charset="0"/>
                <a:cs typeface="Arial" pitchFamily="34" charset="0"/>
              </a:rPr>
              <a:t>South Florida systems</a:t>
            </a:r>
          </a:p>
          <a:p>
            <a:pPr lvl="1" eaLnBrk="1" hangingPunct="1">
              <a:defRPr/>
            </a:pPr>
            <a:r>
              <a:rPr lang="en-US" b="1" dirty="0" smtClean="0">
                <a:latin typeface="Arial" pitchFamily="34" charset="0"/>
                <a:cs typeface="Arial" pitchFamily="34" charset="0"/>
              </a:rPr>
              <a:t>Statistical methods</a:t>
            </a:r>
          </a:p>
          <a:p>
            <a:pPr lvl="1" eaLnBrk="1" hangingPunct="1">
              <a:defRPr/>
            </a:pPr>
            <a:r>
              <a:rPr lang="en-US" b="1" dirty="0" smtClean="0">
                <a:latin typeface="Arial" pitchFamily="34" charset="0"/>
                <a:cs typeface="Arial" pitchFamily="34" charset="0"/>
              </a:rPr>
              <a:t>Biological overviews and criteria</a:t>
            </a:r>
          </a:p>
          <a:p>
            <a:pPr eaLnBrk="1" hangingPunct="1">
              <a:defRPr/>
            </a:pPr>
            <a:r>
              <a:rPr lang="en-US" b="1" dirty="0" smtClean="0">
                <a:latin typeface="Arial" pitchFamily="34" charset="0"/>
                <a:cs typeface="Arial" pitchFamily="34" charset="0"/>
              </a:rPr>
              <a:t>What’s next?</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838200"/>
            <a:ext cx="8534400" cy="762000"/>
          </a:xfrm>
        </p:spPr>
        <p:txBody>
          <a:bodyPr/>
          <a:lstStyle/>
          <a:p>
            <a:r>
              <a:rPr lang="en-US" dirty="0" smtClean="0"/>
              <a:t>Lognormal Distribution (from Dr. Niu, FSU)</a:t>
            </a:r>
            <a:endParaRPr lang="en-US" dirty="0"/>
          </a:p>
        </p:txBody>
      </p:sp>
      <p:sp>
        <p:nvSpPr>
          <p:cNvPr id="3" name="Content Placeholder 2"/>
          <p:cNvSpPr>
            <a:spLocks noGrp="1"/>
          </p:cNvSpPr>
          <p:nvPr>
            <p:ph idx="1"/>
          </p:nvPr>
        </p:nvSpPr>
        <p:spPr>
          <a:xfrm>
            <a:off x="1370013" y="1752600"/>
            <a:ext cx="7313612" cy="4114800"/>
          </a:xfrm>
        </p:spPr>
        <p:txBody>
          <a:bodyPr/>
          <a:lstStyle/>
          <a:p>
            <a:r>
              <a:rPr lang="en-US" dirty="0" smtClean="0"/>
              <a:t>Nutrient data typically approximate a lognormal distribution (can only be verified with large data sets ~200 data points).  </a:t>
            </a:r>
          </a:p>
          <a:p>
            <a:r>
              <a:rPr lang="en-US" dirty="0" smtClean="0"/>
              <a:t>It is acceptable to assume a lognormal distribution, even if deviations occur at the tails , as long as the fit is very good at the 75th percentile.  </a:t>
            </a:r>
          </a:p>
          <a:p>
            <a:r>
              <a:rPr lang="en-US" dirty="0" smtClean="0"/>
              <a:t>Finding the best approximation of the distribution is an acceptable practice</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a:blip r:embed="rId2" cstate="print"/>
          <a:srcRect/>
          <a:stretch>
            <a:fillRect/>
          </a:stretch>
        </p:blipFill>
        <p:spPr bwMode="auto">
          <a:xfrm>
            <a:off x="0" y="0"/>
            <a:ext cx="5308153" cy="6858000"/>
          </a:xfrm>
          <a:prstGeom prst="rect">
            <a:avLst/>
          </a:prstGeom>
          <a:noFill/>
          <a:ln w="9525">
            <a:noFill/>
            <a:miter lim="800000"/>
            <a:headEnd/>
            <a:tailEnd/>
          </a:ln>
        </p:spPr>
      </p:pic>
      <p:sp>
        <p:nvSpPr>
          <p:cNvPr id="5" name="TextBox 4"/>
          <p:cNvSpPr txBox="1"/>
          <p:nvPr/>
        </p:nvSpPr>
        <p:spPr>
          <a:xfrm>
            <a:off x="5410200" y="1752600"/>
            <a:ext cx="3733800" cy="4832092"/>
          </a:xfrm>
          <a:prstGeom prst="rect">
            <a:avLst/>
          </a:prstGeom>
          <a:noFill/>
        </p:spPr>
        <p:txBody>
          <a:bodyPr wrap="square" rtlCol="0">
            <a:spAutoFit/>
          </a:bodyPr>
          <a:lstStyle/>
          <a:p>
            <a:r>
              <a:rPr lang="en-US" sz="2800" dirty="0" smtClean="0"/>
              <a:t>Relationship between nutrients and chlorophyll </a:t>
            </a:r>
            <a:r>
              <a:rPr lang="en-US" sz="2800" i="1" dirty="0" smtClean="0"/>
              <a:t>a</a:t>
            </a:r>
            <a:r>
              <a:rPr lang="en-US" sz="2800" dirty="0" smtClean="0"/>
              <a:t>, in Florida’s healthy estuaries, suggests that a long-term duration is in fact appropriate for the purposes of establishing numeric nutrient criteria</a:t>
            </a:r>
            <a:endParaRPr lang="en-US" sz="2800" dirty="0"/>
          </a:p>
        </p:txBody>
      </p:sp>
      <p:sp>
        <p:nvSpPr>
          <p:cNvPr id="2" name="Title 1"/>
          <p:cNvSpPr>
            <a:spLocks noGrp="1"/>
          </p:cNvSpPr>
          <p:nvPr>
            <p:ph type="title"/>
          </p:nvPr>
        </p:nvSpPr>
        <p:spPr>
          <a:xfrm>
            <a:off x="4648200" y="228600"/>
            <a:ext cx="4876800" cy="1295400"/>
          </a:xfrm>
        </p:spPr>
        <p:txBody>
          <a:bodyPr/>
          <a:lstStyle/>
          <a:p>
            <a:r>
              <a:rPr lang="en-US" dirty="0" smtClean="0"/>
              <a:t>Use of Long Term Mean</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 I Error and Natural Variability</a:t>
            </a:r>
            <a:endParaRPr lang="en-US" dirty="0"/>
          </a:p>
        </p:txBody>
      </p:sp>
      <p:sp>
        <p:nvSpPr>
          <p:cNvPr id="3" name="Content Placeholder 2"/>
          <p:cNvSpPr>
            <a:spLocks noGrp="1"/>
          </p:cNvSpPr>
          <p:nvPr>
            <p:ph idx="1"/>
          </p:nvPr>
        </p:nvSpPr>
        <p:spPr/>
        <p:txBody>
          <a:bodyPr/>
          <a:lstStyle/>
          <a:p>
            <a:r>
              <a:rPr lang="en-US" dirty="0" smtClean="0"/>
              <a:t>The Type I error is the rate of incorrectly identifying waters as nutrient impaired, based simply on an exceedance of the statistically derived threshold, when in fact the system is biologically healthy</a:t>
            </a:r>
          </a:p>
          <a:p>
            <a:r>
              <a:rPr lang="en-US" dirty="0" smtClean="0"/>
              <a:t>Achievement of target error rate must acknowledge inherent natural and analytical variability of the dataset that represents the current condition </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Targeting the Type I Error</a:t>
            </a:r>
            <a:endParaRPr lang="en-US" dirty="0"/>
          </a:p>
        </p:txBody>
      </p:sp>
      <p:sp>
        <p:nvSpPr>
          <p:cNvPr id="3" name="Content Placeholder 2"/>
          <p:cNvSpPr>
            <a:spLocks noGrp="1"/>
          </p:cNvSpPr>
          <p:nvPr>
            <p:ph idx="1"/>
          </p:nvPr>
        </p:nvSpPr>
        <p:spPr/>
        <p:txBody>
          <a:bodyPr/>
          <a:lstStyle/>
          <a:p>
            <a:r>
              <a:rPr lang="en-US" dirty="0" smtClean="0"/>
              <a:t>A 10% Type I error rate is achieved at the point where the cumulative probability of exceedance (probability of </a:t>
            </a:r>
            <a:r>
              <a:rPr lang="en-US" i="1" dirty="0" smtClean="0"/>
              <a:t>X</a:t>
            </a:r>
            <a:r>
              <a:rPr lang="en-US" dirty="0" smtClean="0"/>
              <a:t> or fewer exceedances) intersects 0.9</a:t>
            </a:r>
          </a:p>
          <a:p>
            <a:r>
              <a:rPr lang="en-US" dirty="0" smtClean="0"/>
              <a:t>This is the point where there is only a 10% probability of observing greater than </a:t>
            </a:r>
            <a:r>
              <a:rPr lang="en-US" i="1" dirty="0" smtClean="0"/>
              <a:t>X</a:t>
            </a:r>
            <a:r>
              <a:rPr lang="en-US" dirty="0" smtClean="0"/>
              <a:t> exceedances in </a:t>
            </a:r>
            <a:r>
              <a:rPr lang="en-US" i="1" dirty="0" smtClean="0"/>
              <a:t>n</a:t>
            </a:r>
            <a:r>
              <a:rPr lang="en-US" dirty="0" smtClean="0"/>
              <a:t> trials.  </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914401"/>
            <a:ext cx="8458200" cy="609599"/>
          </a:xfrm>
        </p:spPr>
        <p:txBody>
          <a:bodyPr/>
          <a:lstStyle/>
          <a:p>
            <a:r>
              <a:rPr lang="en-US" dirty="0" smtClean="0"/>
              <a:t>Calculating Exceedance Frequency</a:t>
            </a:r>
            <a:endParaRPr lang="en-US" dirty="0"/>
          </a:p>
        </p:txBody>
      </p:sp>
      <p:pic>
        <p:nvPicPr>
          <p:cNvPr id="2050" name="Picture 2"/>
          <p:cNvPicPr>
            <a:picLocks noChangeAspect="1" noChangeArrowheads="1"/>
          </p:cNvPicPr>
          <p:nvPr/>
        </p:nvPicPr>
        <p:blipFill>
          <a:blip r:embed="rId2" cstate="print"/>
          <a:srcRect/>
          <a:stretch>
            <a:fillRect/>
          </a:stretch>
        </p:blipFill>
        <p:spPr bwMode="auto">
          <a:xfrm>
            <a:off x="2354261" y="2743200"/>
            <a:ext cx="4486805" cy="1323975"/>
          </a:xfrm>
          <a:prstGeom prst="rect">
            <a:avLst/>
          </a:prstGeom>
          <a:noFill/>
          <a:ln w="9525">
            <a:noFill/>
            <a:miter lim="800000"/>
            <a:headEnd/>
            <a:tailEnd/>
          </a:ln>
        </p:spPr>
      </p:pic>
      <p:sp>
        <p:nvSpPr>
          <p:cNvPr id="4" name="TextBox 3"/>
          <p:cNvSpPr txBox="1"/>
          <p:nvPr/>
        </p:nvSpPr>
        <p:spPr>
          <a:xfrm>
            <a:off x="1600200" y="3962400"/>
            <a:ext cx="7239000" cy="2753856"/>
          </a:xfrm>
          <a:prstGeom prst="rect">
            <a:avLst/>
          </a:prstGeom>
          <a:noFill/>
        </p:spPr>
        <p:txBody>
          <a:bodyPr wrap="square" rtlCol="0">
            <a:spAutoFit/>
          </a:bodyPr>
          <a:lstStyle/>
          <a:p>
            <a:r>
              <a:rPr lang="en-US" sz="2400" dirty="0" smtClean="0"/>
              <a:t>Where,</a:t>
            </a:r>
          </a:p>
          <a:p>
            <a:r>
              <a:rPr lang="en-US" sz="2400" i="1" dirty="0" smtClean="0"/>
              <a:t>p</a:t>
            </a:r>
            <a:r>
              <a:rPr lang="en-US" sz="2400" dirty="0" smtClean="0"/>
              <a:t>= probability of selecting at random a member of the category (i.e., probability of exceedance), and</a:t>
            </a:r>
          </a:p>
          <a:p>
            <a:r>
              <a:rPr lang="en-US" sz="2400" i="1" dirty="0" smtClean="0"/>
              <a:t>q</a:t>
            </a:r>
            <a:r>
              <a:rPr lang="en-US" sz="2400" dirty="0" smtClean="0"/>
              <a:t>= the probability of selecting a member of the second category (i.e., probability of </a:t>
            </a:r>
            <a:r>
              <a:rPr lang="en-US" sz="2400" dirty="0" err="1" smtClean="0"/>
              <a:t>nonexceedance</a:t>
            </a:r>
            <a:r>
              <a:rPr lang="en-US" sz="2400" dirty="0" smtClean="0"/>
              <a:t>) =1-</a:t>
            </a:r>
            <a:r>
              <a:rPr lang="en-US" sz="2400" i="1" dirty="0" smtClean="0"/>
              <a:t>p</a:t>
            </a:r>
            <a:r>
              <a:rPr lang="en-US" sz="2400" dirty="0" smtClean="0"/>
              <a:t>.</a:t>
            </a:r>
          </a:p>
          <a:p>
            <a:endParaRPr lang="en-US" sz="2400" dirty="0"/>
          </a:p>
        </p:txBody>
      </p:sp>
      <p:sp>
        <p:nvSpPr>
          <p:cNvPr id="5" name="TextBox 4"/>
          <p:cNvSpPr txBox="1"/>
          <p:nvPr/>
        </p:nvSpPr>
        <p:spPr>
          <a:xfrm>
            <a:off x="1371600" y="1676400"/>
            <a:ext cx="6705600" cy="1200329"/>
          </a:xfrm>
          <a:prstGeom prst="rect">
            <a:avLst/>
          </a:prstGeom>
          <a:noFill/>
        </p:spPr>
        <p:txBody>
          <a:bodyPr wrap="square" rtlCol="0">
            <a:spAutoFit/>
          </a:bodyPr>
          <a:lstStyle/>
          <a:p>
            <a:r>
              <a:rPr lang="en-US" sz="2400" dirty="0" smtClean="0"/>
              <a:t>A binomial distribution can be used to estimate the frequency of exceeding a threshold given a specific number of trials.  </a:t>
            </a:r>
            <a:endParaRPr lang="en-US" sz="24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Development of an Annual Limit</a:t>
            </a:r>
            <a:endParaRPr lang="en-US" dirty="0"/>
          </a:p>
        </p:txBody>
      </p:sp>
      <p:sp>
        <p:nvSpPr>
          <p:cNvPr id="3" name="Content Placeholder 2"/>
          <p:cNvSpPr>
            <a:spLocks noGrp="1"/>
          </p:cNvSpPr>
          <p:nvPr>
            <p:ph idx="1"/>
          </p:nvPr>
        </p:nvSpPr>
        <p:spPr/>
        <p:txBody>
          <a:bodyPr/>
          <a:lstStyle/>
          <a:p>
            <a:r>
              <a:rPr lang="en-US" dirty="0" smtClean="0"/>
              <a:t>To maintain an existing data distribution, use the frequency and duration components, in conjunction with magnitude, to assess whether the distribution has shifted upward </a:t>
            </a:r>
          </a:p>
          <a:p>
            <a:r>
              <a:rPr lang="en-US" dirty="0" smtClean="0"/>
              <a:t>May be derived statistically when given the stated management goal of no more than a 10% Type I error rate </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914401"/>
            <a:ext cx="7923213" cy="609600"/>
          </a:xfrm>
        </p:spPr>
        <p:txBody>
          <a:bodyPr/>
          <a:lstStyle/>
          <a:p>
            <a:r>
              <a:rPr lang="en-US" dirty="0" smtClean="0"/>
              <a:t>Choosing the Annual Excursion Frequency</a:t>
            </a:r>
            <a:endParaRPr lang="en-US" dirty="0"/>
          </a:p>
        </p:txBody>
      </p:sp>
      <p:sp>
        <p:nvSpPr>
          <p:cNvPr id="3" name="Content Placeholder 2"/>
          <p:cNvSpPr>
            <a:spLocks noGrp="1"/>
          </p:cNvSpPr>
          <p:nvPr>
            <p:ph idx="1"/>
          </p:nvPr>
        </p:nvSpPr>
        <p:spPr/>
        <p:txBody>
          <a:bodyPr/>
          <a:lstStyle/>
          <a:p>
            <a:r>
              <a:rPr lang="en-US" dirty="0" smtClean="0"/>
              <a:t>Should account for inter-annual nutrient patterns and be established at a frequency that allows for effective and timely nutrient control</a:t>
            </a:r>
          </a:p>
          <a:p>
            <a:r>
              <a:rPr lang="en-US" dirty="0" smtClean="0"/>
              <a:t>DEP believes that a rapid assessment period, to more quickly implement corrective action , is appropriate</a:t>
            </a:r>
          </a:p>
          <a:p>
            <a:r>
              <a:rPr lang="en-US" dirty="0" smtClean="0"/>
              <a:t>1 out of 5 year excursion rate is DEP’s recommendation</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3587" y="914400"/>
            <a:ext cx="8075613" cy="685800"/>
          </a:xfrm>
        </p:spPr>
        <p:txBody>
          <a:bodyPr/>
          <a:lstStyle/>
          <a:p>
            <a:r>
              <a:rPr lang="en-US" dirty="0" smtClean="0"/>
              <a:t>Benefits of Using a 5 Year Duration Period</a:t>
            </a:r>
            <a:endParaRPr lang="en-US" dirty="0"/>
          </a:p>
        </p:txBody>
      </p:sp>
      <p:sp>
        <p:nvSpPr>
          <p:cNvPr id="3" name="Content Placeholder 2"/>
          <p:cNvSpPr>
            <a:spLocks noGrp="1"/>
          </p:cNvSpPr>
          <p:nvPr>
            <p:ph idx="1"/>
          </p:nvPr>
        </p:nvSpPr>
        <p:spPr/>
        <p:txBody>
          <a:bodyPr/>
          <a:lstStyle/>
          <a:p>
            <a:r>
              <a:rPr lang="en-US" dirty="0" smtClean="0"/>
              <a:t>Better control for Type II error than shorter periods</a:t>
            </a:r>
          </a:p>
          <a:p>
            <a:r>
              <a:rPr lang="en-US" dirty="0" smtClean="0"/>
              <a:t>More fully captures climatic cycles </a:t>
            </a:r>
          </a:p>
          <a:p>
            <a:r>
              <a:rPr lang="en-US" dirty="0" smtClean="0"/>
              <a:t>Consistent with both the state’s 5-year 303(d) assessment and National Pollutant Discharge Elimination System (NPDES) permit renewal cycles </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Excursion Frequency (cont.)</a:t>
            </a:r>
            <a:endParaRPr lang="en-US" dirty="0"/>
          </a:p>
        </p:txBody>
      </p:sp>
      <p:sp>
        <p:nvSpPr>
          <p:cNvPr id="3" name="Content Placeholder 2"/>
          <p:cNvSpPr>
            <a:spLocks noGrp="1"/>
          </p:cNvSpPr>
          <p:nvPr>
            <p:ph idx="1"/>
          </p:nvPr>
        </p:nvSpPr>
        <p:spPr>
          <a:xfrm>
            <a:off x="381000" y="1676400"/>
            <a:ext cx="8302625" cy="1600200"/>
          </a:xfrm>
        </p:spPr>
        <p:txBody>
          <a:bodyPr/>
          <a:lstStyle/>
          <a:p>
            <a:r>
              <a:rPr lang="en-US" dirty="0" smtClean="0"/>
              <a:t>10% Type I error can be achieved by setting the allowable excursion frequency in a 5 year period:</a:t>
            </a:r>
            <a:endParaRPr lang="en-US" dirty="0"/>
          </a:p>
        </p:txBody>
      </p:sp>
      <p:graphicFrame>
        <p:nvGraphicFramePr>
          <p:cNvPr id="4" name="Table 3"/>
          <p:cNvGraphicFramePr>
            <a:graphicFrameLocks noGrp="1"/>
          </p:cNvGraphicFramePr>
          <p:nvPr/>
        </p:nvGraphicFramePr>
        <p:xfrm>
          <a:off x="2857500" y="2743200"/>
          <a:ext cx="4838700" cy="3785165"/>
        </p:xfrm>
        <a:graphic>
          <a:graphicData uri="http://schemas.openxmlformats.org/drawingml/2006/table">
            <a:tbl>
              <a:tblPr/>
              <a:tblGrid>
                <a:gridCol w="2419350"/>
                <a:gridCol w="2419350"/>
              </a:tblGrid>
              <a:tr h="908755">
                <a:tc>
                  <a:txBody>
                    <a:bodyPr/>
                    <a:lstStyle/>
                    <a:p>
                      <a:r>
                        <a:rPr lang="en-US" sz="2400" b="1" dirty="0" smtClean="0"/>
                        <a:t>Excursion Frequency</a:t>
                      </a:r>
                      <a:endParaRPr lang="en-US" sz="2400" b="1"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ap="flat" cmpd="sng" algn="ctr">
                      <a:solidFill>
                        <a:schemeClr val="tx1"/>
                      </a:solidFill>
                      <a:prstDash val="solid"/>
                      <a:round/>
                      <a:headEnd type="none" w="med" len="med"/>
                      <a:tailEnd type="none" w="med" len="med"/>
                    </a:lnB>
                  </a:tcPr>
                </a:tc>
                <a:tc>
                  <a:txBody>
                    <a:bodyPr/>
                    <a:lstStyle/>
                    <a:p>
                      <a:r>
                        <a:rPr lang="en-US" sz="2400" b="1" dirty="0" smtClean="0"/>
                        <a:t>Annual Criterion Magnitude</a:t>
                      </a:r>
                      <a:endParaRPr lang="en-US" sz="2400" b="1" dirty="0"/>
                    </a:p>
                  </a:txBody>
                  <a:tcPr>
                    <a:lnL w="12700" cap="flat" cmpd="sng" algn="ctr">
                      <a:solidFill>
                        <a:schemeClr val="tx1"/>
                      </a:solidFill>
                      <a:prstDash val="solid"/>
                      <a:round/>
                      <a:headEnd type="none" w="med" len="med"/>
                      <a:tailEnd type="none" w="med" len="med"/>
                    </a:lnL>
                    <a:lnR w="12700" cmpd="sng">
                      <a:solidFill>
                        <a:schemeClr val="tx1"/>
                      </a:solidFill>
                      <a:prstDash val="solid"/>
                    </a:lnR>
                    <a:lnT w="12700" cmpd="sng">
                      <a:solidFill>
                        <a:schemeClr val="tx1"/>
                      </a:solidFill>
                      <a:prstDash val="solid"/>
                    </a:lnT>
                    <a:lnB w="12700" cmpd="sng">
                      <a:solidFill>
                        <a:schemeClr val="tx1"/>
                      </a:solidFill>
                      <a:prstDash val="solid"/>
                    </a:lnB>
                  </a:tcPr>
                </a:tc>
              </a:tr>
              <a:tr h="519289">
                <a:tc>
                  <a:txBody>
                    <a:bodyPr/>
                    <a:lstStyle/>
                    <a:p>
                      <a:r>
                        <a:rPr lang="en-US" sz="2400" dirty="0" smtClean="0"/>
                        <a:t>0</a:t>
                      </a:r>
                      <a:endParaRPr lang="en-US" sz="2400" dirty="0"/>
                    </a:p>
                  </a:txBody>
                  <a:tcPr>
                    <a:lnL w="12700" cmpd="sng">
                      <a:solidFill>
                        <a:schemeClr val="tx1"/>
                      </a:solidFill>
                      <a:prstDash val="solid"/>
                    </a:lnL>
                    <a:lnR w="12700" cmpd="sng">
                      <a:solidFill>
                        <a:schemeClr val="tx1"/>
                      </a:solid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dirty="0" smtClean="0"/>
                        <a:t>98th</a:t>
                      </a:r>
                      <a:endParaRPr lang="en-US" sz="2400" dirty="0"/>
                    </a:p>
                  </a:txBody>
                  <a:tcPr>
                    <a:lnL w="12700" cap="flat" cmpd="sng" algn="ctr">
                      <a:solidFill>
                        <a:schemeClr val="tx1"/>
                      </a:solidFill>
                      <a:prstDash val="solid"/>
                      <a:round/>
                      <a:headEnd type="none" w="med" len="med"/>
                      <a:tailEnd type="none" w="med" len="med"/>
                    </a:lnL>
                    <a:lnR w="12700" cmpd="sng">
                      <a:solidFill>
                        <a:schemeClr val="tx1"/>
                      </a:solidFill>
                      <a:prstDash val="solid"/>
                    </a:lnR>
                    <a:lnT w="12700" cap="flat" cmpd="sng" algn="ctr">
                      <a:solidFill>
                        <a:schemeClr val="tx1"/>
                      </a:solidFill>
                      <a:prstDash val="solid"/>
                      <a:round/>
                      <a:headEnd type="none" w="med" len="med"/>
                      <a:tailEnd type="none" w="med" len="med"/>
                    </a:lnT>
                    <a:lnB w="12700" cmpd="sng">
                      <a:solidFill>
                        <a:schemeClr val="tx1"/>
                      </a:solidFill>
                      <a:prstDash val="solid"/>
                    </a:lnB>
                  </a:tcPr>
                </a:tc>
              </a:tr>
              <a:tr h="519289">
                <a:tc>
                  <a:txBody>
                    <a:bodyPr/>
                    <a:lstStyle/>
                    <a:p>
                      <a:r>
                        <a:rPr lang="en-US" sz="2400" dirty="0" smtClean="0"/>
                        <a:t>1</a:t>
                      </a:r>
                      <a:endParaRPr lang="en-US" sz="2400" dirty="0"/>
                    </a:p>
                  </a:txBody>
                  <a:tcPr>
                    <a:lnL w="12700" cmpd="sng">
                      <a:solidFill>
                        <a:schemeClr val="tx1"/>
                      </a:solidFill>
                      <a:prstDash val="solid"/>
                    </a:lnL>
                    <a:lnR w="12700" cmpd="sng">
                      <a:solidFill>
                        <a:schemeClr val="tx1"/>
                      </a:solid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r>
                        <a:rPr lang="en-US" sz="2400" dirty="0" smtClean="0"/>
                        <a:t>90th</a:t>
                      </a:r>
                      <a:endParaRPr lang="en-US" sz="2400" dirty="0"/>
                    </a:p>
                  </a:txBody>
                  <a:tcPr>
                    <a:lnL w="12700" cap="flat" cmpd="sng" algn="ctr">
                      <a:solidFill>
                        <a:schemeClr val="tx1"/>
                      </a:solidFill>
                      <a:prstDash val="solid"/>
                      <a:round/>
                      <a:headEnd type="none" w="med" len="med"/>
                      <a:tailEnd type="none" w="med" len="med"/>
                    </a:lnL>
                    <a:lnR w="12700" cmpd="sng">
                      <a:solidFill>
                        <a:schemeClr val="tx1"/>
                      </a:solidFill>
                      <a:prstDash val="solid"/>
                    </a:lnR>
                    <a:lnT w="12700" cap="flat" cmpd="sng" algn="ctr">
                      <a:solidFill>
                        <a:schemeClr val="tx1"/>
                      </a:solidFill>
                      <a:prstDash val="solid"/>
                      <a:round/>
                      <a:headEnd type="none" w="med" len="med"/>
                      <a:tailEnd type="none" w="med" len="med"/>
                    </a:lnT>
                    <a:lnB w="12700" cmpd="sng">
                      <a:solidFill>
                        <a:schemeClr val="tx1"/>
                      </a:solidFill>
                      <a:prstDash val="solid"/>
                    </a:lnB>
                    <a:solidFill>
                      <a:schemeClr val="accent5"/>
                    </a:solidFill>
                  </a:tcPr>
                </a:tc>
              </a:tr>
              <a:tr h="519289">
                <a:tc>
                  <a:txBody>
                    <a:bodyPr/>
                    <a:lstStyle/>
                    <a:p>
                      <a:r>
                        <a:rPr lang="en-US" sz="2400" dirty="0" smtClean="0"/>
                        <a:t>2</a:t>
                      </a:r>
                      <a:endParaRPr lang="en-US" sz="2400" dirty="0"/>
                    </a:p>
                  </a:txBody>
                  <a:tcPr>
                    <a:lnL w="12700" cmpd="sng">
                      <a:solidFill>
                        <a:schemeClr val="tx1"/>
                      </a:solidFill>
                      <a:prstDash val="solid"/>
                    </a:lnL>
                    <a:lnR w="12700" cmpd="sng">
                      <a:solidFill>
                        <a:schemeClr val="tx1"/>
                      </a:solid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dirty="0" smtClean="0"/>
                        <a:t>75th</a:t>
                      </a:r>
                      <a:endParaRPr lang="en-US" sz="2400" dirty="0"/>
                    </a:p>
                  </a:txBody>
                  <a:tcPr>
                    <a:lnL w="12700" cap="flat" cmpd="sng" algn="ctr">
                      <a:solidFill>
                        <a:schemeClr val="tx1"/>
                      </a:solidFill>
                      <a:prstDash val="solid"/>
                      <a:round/>
                      <a:headEnd type="none" w="med" len="med"/>
                      <a:tailEnd type="none" w="med" len="med"/>
                    </a:lnL>
                    <a:lnR w="12700" cmpd="sng">
                      <a:solidFill>
                        <a:schemeClr val="tx1"/>
                      </a:solidFill>
                      <a:prstDash val="solid"/>
                    </a:lnR>
                    <a:lnT w="12700" cap="flat" cmpd="sng" algn="ctr">
                      <a:solidFill>
                        <a:schemeClr val="tx1"/>
                      </a:solidFill>
                      <a:prstDash val="solid"/>
                      <a:round/>
                      <a:headEnd type="none" w="med" len="med"/>
                      <a:tailEnd type="none" w="med" len="med"/>
                    </a:lnT>
                    <a:lnB w="12700" cmpd="sng">
                      <a:solidFill>
                        <a:schemeClr val="tx1"/>
                      </a:solidFill>
                      <a:prstDash val="solid"/>
                    </a:lnB>
                  </a:tcPr>
                </a:tc>
              </a:tr>
              <a:tr h="519289">
                <a:tc>
                  <a:txBody>
                    <a:bodyPr/>
                    <a:lstStyle/>
                    <a:p>
                      <a:r>
                        <a:rPr lang="en-US" sz="2400" dirty="0" smtClean="0"/>
                        <a:t>3</a:t>
                      </a:r>
                      <a:endParaRPr lang="en-US" sz="2400" dirty="0"/>
                    </a:p>
                  </a:txBody>
                  <a:tcPr>
                    <a:lnL w="12700" cmpd="sng">
                      <a:solidFill>
                        <a:schemeClr val="tx1"/>
                      </a:solidFill>
                      <a:prstDash val="solid"/>
                    </a:lnL>
                    <a:lnR w="12700" cmpd="sng">
                      <a:solidFill>
                        <a:schemeClr val="tx1"/>
                      </a:solid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dirty="0" smtClean="0"/>
                        <a:t>58th</a:t>
                      </a:r>
                      <a:endParaRPr lang="en-US" sz="2400" dirty="0"/>
                    </a:p>
                  </a:txBody>
                  <a:tcPr>
                    <a:lnL w="12700" cap="flat" cmpd="sng" algn="ctr">
                      <a:solidFill>
                        <a:schemeClr val="tx1"/>
                      </a:solidFill>
                      <a:prstDash val="solid"/>
                      <a:round/>
                      <a:headEnd type="none" w="med" len="med"/>
                      <a:tailEnd type="none" w="med" len="med"/>
                    </a:lnL>
                    <a:lnR w="12700" cmpd="sng">
                      <a:solidFill>
                        <a:schemeClr val="tx1"/>
                      </a:solidFill>
                      <a:prstDash val="solid"/>
                    </a:lnR>
                    <a:lnT w="12700" cap="flat" cmpd="sng" algn="ctr">
                      <a:solidFill>
                        <a:schemeClr val="tx1"/>
                      </a:solidFill>
                      <a:prstDash val="solid"/>
                      <a:round/>
                      <a:headEnd type="none" w="med" len="med"/>
                      <a:tailEnd type="none" w="med" len="med"/>
                    </a:lnT>
                    <a:lnB w="12700" cmpd="sng">
                      <a:solidFill>
                        <a:schemeClr val="tx1"/>
                      </a:solidFill>
                      <a:prstDash val="solid"/>
                    </a:lnB>
                  </a:tcPr>
                </a:tc>
              </a:tr>
              <a:tr h="519289">
                <a:tc>
                  <a:txBody>
                    <a:bodyPr/>
                    <a:lstStyle/>
                    <a:p>
                      <a:r>
                        <a:rPr lang="en-US" sz="2400" dirty="0" smtClean="0"/>
                        <a:t>4</a:t>
                      </a:r>
                      <a:endParaRPr lang="en-US" sz="2400" dirty="0"/>
                    </a:p>
                  </a:txBody>
                  <a:tcPr>
                    <a:lnL w="12700" cmpd="sng">
                      <a:solidFill>
                        <a:schemeClr val="tx1"/>
                      </a:solidFill>
                      <a:prstDash val="solid"/>
                    </a:lnL>
                    <a:lnR w="12700" cmpd="sng">
                      <a:solidFill>
                        <a:schemeClr val="tx1"/>
                      </a:solid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dirty="0" smtClean="0"/>
                        <a:t>37th</a:t>
                      </a:r>
                      <a:endParaRPr lang="en-US" sz="2400" dirty="0"/>
                    </a:p>
                  </a:txBody>
                  <a:tcPr>
                    <a:lnL w="12700" cap="flat" cmpd="sng" algn="ctr">
                      <a:solidFill>
                        <a:schemeClr val="tx1"/>
                      </a:solidFill>
                      <a:prstDash val="solid"/>
                      <a:round/>
                      <a:headEnd type="none" w="med" len="med"/>
                      <a:tailEnd type="none" w="med" len="med"/>
                    </a:lnL>
                    <a:lnR w="12700" cmpd="sng">
                      <a:solidFill>
                        <a:schemeClr val="tx1"/>
                      </a:solidFill>
                      <a:prstDash val="solid"/>
                    </a:lnR>
                    <a:lnT w="12700" cap="flat" cmpd="sng" algn="ctr">
                      <a:solidFill>
                        <a:schemeClr val="tx1"/>
                      </a:solidFill>
                      <a:prstDash val="solid"/>
                      <a:round/>
                      <a:headEnd type="none" w="med" len="med"/>
                      <a:tailEnd type="none" w="med" len="med"/>
                    </a:lnT>
                    <a:lnB w="12700" cmpd="sng">
                      <a:solidFill>
                        <a:schemeClr val="tx1"/>
                      </a:solidFill>
                      <a:prstDash val="solid"/>
                    </a:lnB>
                  </a:tcPr>
                </a:tc>
              </a:tr>
            </a:tbl>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3587" y="914400"/>
            <a:ext cx="8456613" cy="685800"/>
          </a:xfrm>
        </p:spPr>
        <p:txBody>
          <a:bodyPr/>
          <a:lstStyle/>
          <a:p>
            <a:r>
              <a:rPr lang="en-US" dirty="0" smtClean="0"/>
              <a:t>Use of Found Data and Variance Estimates</a:t>
            </a:r>
            <a:endParaRPr lang="en-US" dirty="0"/>
          </a:p>
        </p:txBody>
      </p:sp>
      <p:sp>
        <p:nvSpPr>
          <p:cNvPr id="3" name="Content Placeholder 2"/>
          <p:cNvSpPr>
            <a:spLocks noGrp="1"/>
          </p:cNvSpPr>
          <p:nvPr>
            <p:ph idx="1"/>
          </p:nvPr>
        </p:nvSpPr>
        <p:spPr>
          <a:xfrm>
            <a:off x="1370013" y="1752600"/>
            <a:ext cx="7313612" cy="4114800"/>
          </a:xfrm>
        </p:spPr>
        <p:txBody>
          <a:bodyPr/>
          <a:lstStyle/>
          <a:p>
            <a:r>
              <a:rPr lang="en-US" dirty="0" smtClean="0"/>
              <a:t>“Found data” are collected for a variety of purposes </a:t>
            </a:r>
          </a:p>
          <a:p>
            <a:pPr lvl="1"/>
            <a:r>
              <a:rPr lang="en-US" dirty="0" smtClean="0"/>
              <a:t>Varying spatial and temporal scales, range of sampling frequencies</a:t>
            </a:r>
          </a:p>
          <a:p>
            <a:r>
              <a:rPr lang="en-US" dirty="0" smtClean="0"/>
              <a:t>Unlikely that future compliance data will be wholly consistent with the baseline data  </a:t>
            </a:r>
          </a:p>
          <a:p>
            <a:r>
              <a:rPr lang="en-US" dirty="0" smtClean="0"/>
              <a:t>True long-term variance in the system will therefore be greater than would be calculated based on a straight calculation of inter-annual variance</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Grp="1" noChangeArrowheads="1"/>
          </p:cNvSpPr>
          <p:nvPr>
            <p:ph type="body" idx="1"/>
          </p:nvPr>
        </p:nvSpPr>
        <p:spPr>
          <a:xfrm>
            <a:off x="381000" y="1981200"/>
            <a:ext cx="8458200" cy="3810000"/>
          </a:xfrm>
        </p:spPr>
        <p:txBody>
          <a:bodyPr/>
          <a:lstStyle/>
          <a:p>
            <a:pPr>
              <a:buClr>
                <a:schemeClr val="tx1"/>
              </a:buClr>
            </a:pPr>
            <a:r>
              <a:rPr lang="en-US" sz="2400" b="1" dirty="0" smtClean="0">
                <a:latin typeface="Arial" pitchFamily="34" charset="0"/>
                <a:cs typeface="Arial" pitchFamily="34" charset="0"/>
              </a:rPr>
              <a:t>FDEP Started Developing Numeric Criteria in 2001</a:t>
            </a:r>
          </a:p>
          <a:p>
            <a:pPr>
              <a:buClr>
                <a:schemeClr val="tx1"/>
              </a:buClr>
            </a:pPr>
            <a:r>
              <a:rPr lang="en-US" sz="2400" b="1" dirty="0" smtClean="0">
                <a:latin typeface="Arial" pitchFamily="34" charset="0"/>
                <a:cs typeface="Arial" pitchFamily="34" charset="0"/>
              </a:rPr>
              <a:t>Litigation began in 2008</a:t>
            </a:r>
          </a:p>
          <a:p>
            <a:pPr>
              <a:buClr>
                <a:schemeClr val="tx1"/>
              </a:buClr>
            </a:pPr>
            <a:r>
              <a:rPr lang="en-US" sz="2400" b="1" dirty="0" smtClean="0">
                <a:latin typeface="Arial" pitchFamily="34" charset="0"/>
                <a:cs typeface="Arial" pitchFamily="34" charset="0"/>
              </a:rPr>
              <a:t>EPA is under a consent decree to expeditiously promulgate marine nutrient criteria for Florida</a:t>
            </a:r>
          </a:p>
          <a:p>
            <a:pPr>
              <a:buClr>
                <a:schemeClr val="tx1"/>
              </a:buClr>
            </a:pPr>
            <a:r>
              <a:rPr lang="en-US" sz="2400" b="1" dirty="0" smtClean="0">
                <a:latin typeface="Arial" pitchFamily="34" charset="0"/>
                <a:cs typeface="Arial" pitchFamily="34" charset="0"/>
              </a:rPr>
              <a:t>Recently revised EPA schedule:</a:t>
            </a:r>
          </a:p>
          <a:p>
            <a:pPr lvl="1">
              <a:buClr>
                <a:schemeClr val="tx1"/>
              </a:buClr>
            </a:pPr>
            <a:r>
              <a:rPr lang="en-US" sz="2000" b="1" dirty="0" smtClean="0">
                <a:latin typeface="Arial" pitchFamily="34" charset="0"/>
                <a:cs typeface="Arial" pitchFamily="34" charset="0"/>
              </a:rPr>
              <a:t>Propose by March 15, 2012 and finalize by November 15, 2012 </a:t>
            </a:r>
          </a:p>
        </p:txBody>
      </p:sp>
      <p:sp>
        <p:nvSpPr>
          <p:cNvPr id="7171" name="Rectangle 2"/>
          <p:cNvSpPr>
            <a:spLocks noGrp="1" noChangeArrowheads="1"/>
          </p:cNvSpPr>
          <p:nvPr>
            <p:ph type="title"/>
          </p:nvPr>
        </p:nvSpPr>
        <p:spPr>
          <a:xfrm>
            <a:off x="685800" y="533400"/>
            <a:ext cx="7772400" cy="1066800"/>
          </a:xfrm>
        </p:spPr>
        <p:txBody>
          <a:bodyPr/>
          <a:lstStyle/>
          <a:p>
            <a:pPr algn="ctr"/>
            <a:r>
              <a:rPr lang="en-US" sz="4000" dirty="0" smtClean="0"/>
              <a:t>Why Now?</a:t>
            </a: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Calculating Variance Via ANOVA</a:t>
            </a:r>
            <a:endParaRPr lang="en-US" dirty="0"/>
          </a:p>
        </p:txBody>
      </p:sp>
      <p:sp>
        <p:nvSpPr>
          <p:cNvPr id="3" name="Content Placeholder 2"/>
          <p:cNvSpPr>
            <a:spLocks noGrp="1"/>
          </p:cNvSpPr>
          <p:nvPr>
            <p:ph idx="1"/>
          </p:nvPr>
        </p:nvSpPr>
        <p:spPr/>
        <p:txBody>
          <a:bodyPr/>
          <a:lstStyle/>
          <a:p>
            <a:r>
              <a:rPr lang="en-US" dirty="0" smtClean="0"/>
              <a:t>The full range of variability or true inter-annual variance is composed of annual, spatial, and within-year (sampling) effects, such that the annual average concentration on the log scale is given as: </a:t>
            </a:r>
          </a:p>
          <a:p>
            <a:r>
              <a:rPr lang="en-US" dirty="0" err="1" smtClean="0"/>
              <a:t>Ln</a:t>
            </a:r>
            <a:r>
              <a:rPr lang="en-US" dirty="0" smtClean="0"/>
              <a:t> (annual geometric mean concentration) = mean + year effect + site effect + within year effect + error. </a:t>
            </a: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143000"/>
            <a:ext cx="7847013" cy="609600"/>
          </a:xfrm>
        </p:spPr>
        <p:txBody>
          <a:bodyPr/>
          <a:lstStyle/>
          <a:p>
            <a:r>
              <a:rPr lang="en-US" dirty="0" smtClean="0"/>
              <a:t>True Inter-annual Standard Deviation for a Network of Stations</a:t>
            </a:r>
            <a:endParaRPr lang="en-US" dirty="0"/>
          </a:p>
        </p:txBody>
      </p:sp>
      <p:sp>
        <p:nvSpPr>
          <p:cNvPr id="3" name="Content Placeholder 2"/>
          <p:cNvSpPr>
            <a:spLocks noGrp="1"/>
          </p:cNvSpPr>
          <p:nvPr>
            <p:ph idx="1"/>
          </p:nvPr>
        </p:nvSpPr>
        <p:spPr>
          <a:xfrm>
            <a:off x="1295400" y="3048000"/>
            <a:ext cx="7848600" cy="2590800"/>
          </a:xfrm>
        </p:spPr>
        <p:txBody>
          <a:bodyPr/>
          <a:lstStyle/>
          <a:p>
            <a:r>
              <a:rPr lang="en-US" sz="2400" dirty="0" smtClean="0"/>
              <a:t> </a:t>
            </a:r>
            <a:r>
              <a:rPr lang="en-US" sz="2400" dirty="0" smtClean="0">
                <a:sym typeface="Symbol"/>
              </a:rPr>
              <a:t></a:t>
            </a:r>
            <a:r>
              <a:rPr lang="en-US" sz="2400" baseline="-25000" dirty="0" err="1" smtClean="0"/>
              <a:t>tyr</a:t>
            </a:r>
            <a:r>
              <a:rPr lang="en-US" sz="2400" baseline="-25000" dirty="0" smtClean="0"/>
              <a:t> </a:t>
            </a:r>
            <a:r>
              <a:rPr lang="en-US" sz="2400" dirty="0" smtClean="0"/>
              <a:t>= true inter-annual standard deviation</a:t>
            </a:r>
          </a:p>
          <a:p>
            <a:r>
              <a:rPr lang="en-US" sz="2400" dirty="0" smtClean="0">
                <a:sym typeface="Symbol"/>
              </a:rPr>
              <a:t></a:t>
            </a:r>
            <a:r>
              <a:rPr lang="en-US" sz="2400" baseline="30000" dirty="0" smtClean="0"/>
              <a:t>2</a:t>
            </a:r>
            <a:r>
              <a:rPr lang="en-US" sz="2400" baseline="-25000" dirty="0" smtClean="0"/>
              <a:t>yr </a:t>
            </a:r>
            <a:r>
              <a:rPr lang="en-US" sz="2400" dirty="0" smtClean="0"/>
              <a:t>= the year to year variance (year effect)</a:t>
            </a:r>
          </a:p>
          <a:p>
            <a:r>
              <a:rPr lang="en-US" sz="2400" dirty="0" smtClean="0">
                <a:sym typeface="Symbol"/>
              </a:rPr>
              <a:t></a:t>
            </a:r>
            <a:r>
              <a:rPr lang="en-US" sz="2400" baseline="30000" dirty="0" smtClean="0"/>
              <a:t>2</a:t>
            </a:r>
            <a:r>
              <a:rPr lang="en-US" sz="2400" baseline="-25000" dirty="0" smtClean="0"/>
              <a:t>s </a:t>
            </a:r>
            <a:r>
              <a:rPr lang="en-US" sz="2400" dirty="0" smtClean="0"/>
              <a:t>= variance among stations (site effect)</a:t>
            </a:r>
          </a:p>
          <a:p>
            <a:r>
              <a:rPr lang="en-US" sz="2400" dirty="0" smtClean="0">
                <a:sym typeface="Symbol"/>
              </a:rPr>
              <a:t></a:t>
            </a:r>
            <a:r>
              <a:rPr lang="en-US" sz="2400" baseline="30000" dirty="0" smtClean="0"/>
              <a:t>2</a:t>
            </a:r>
            <a:r>
              <a:rPr lang="en-US" sz="2400" baseline="-25000" dirty="0" smtClean="0"/>
              <a:t>sd </a:t>
            </a:r>
            <a:r>
              <a:rPr lang="en-US" sz="2400" dirty="0" smtClean="0"/>
              <a:t>= within year variance for a station (date effect)</a:t>
            </a:r>
          </a:p>
          <a:p>
            <a:r>
              <a:rPr lang="en-US" sz="2400" dirty="0" smtClean="0"/>
              <a:t>n = average number of stations within the network</a:t>
            </a:r>
          </a:p>
          <a:p>
            <a:r>
              <a:rPr lang="en-US" sz="2400" dirty="0" smtClean="0"/>
              <a:t>k = average number of annual samples collected at a station</a:t>
            </a:r>
          </a:p>
          <a:p>
            <a:endParaRPr lang="en-US" sz="2400" dirty="0"/>
          </a:p>
        </p:txBody>
      </p:sp>
      <p:pic>
        <p:nvPicPr>
          <p:cNvPr id="1028" name="Picture 4"/>
          <p:cNvPicPr>
            <a:picLocks noChangeAspect="1" noChangeArrowheads="1"/>
          </p:cNvPicPr>
          <p:nvPr/>
        </p:nvPicPr>
        <p:blipFill>
          <a:blip r:embed="rId2" cstate="print"/>
          <a:srcRect/>
          <a:stretch>
            <a:fillRect/>
          </a:stretch>
        </p:blipFill>
        <p:spPr bwMode="auto">
          <a:xfrm>
            <a:off x="2362200" y="1752600"/>
            <a:ext cx="4192905" cy="1352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of Prediction Interval</a:t>
            </a:r>
            <a:endParaRPr lang="en-US" dirty="0"/>
          </a:p>
        </p:txBody>
      </p:sp>
      <p:sp>
        <p:nvSpPr>
          <p:cNvPr id="3" name="Content Placeholder 2"/>
          <p:cNvSpPr>
            <a:spLocks noGrp="1"/>
          </p:cNvSpPr>
          <p:nvPr>
            <p:ph idx="1"/>
          </p:nvPr>
        </p:nvSpPr>
        <p:spPr/>
        <p:txBody>
          <a:bodyPr/>
          <a:lstStyle/>
          <a:p>
            <a:r>
              <a:rPr lang="en-US" dirty="0" smtClean="0"/>
              <a:t>Prediction intervals are used to estimate the range of future data, such that 100 (1-α)% of the future data will fall within the prediction interval and 100 (α)% will fall outside the interval</a:t>
            </a:r>
          </a:p>
          <a:p>
            <a:r>
              <a:rPr lang="en-US" dirty="0" err="1" smtClean="0"/>
              <a:t>Helsel</a:t>
            </a:r>
            <a:r>
              <a:rPr lang="en-US" dirty="0" smtClean="0"/>
              <a:t> and Hirsch (2002) provide an equation to calculate an asymmetric (log-normal) prediction interval. </a:t>
            </a: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5987" y="914400"/>
            <a:ext cx="7999413" cy="685800"/>
          </a:xfrm>
        </p:spPr>
        <p:txBody>
          <a:bodyPr/>
          <a:lstStyle/>
          <a:p>
            <a:r>
              <a:rPr lang="en-US" dirty="0" smtClean="0"/>
              <a:t>Calculation of Upper Prediction Interval</a:t>
            </a:r>
            <a:endParaRPr lang="en-US" dirty="0"/>
          </a:p>
        </p:txBody>
      </p:sp>
      <p:pic>
        <p:nvPicPr>
          <p:cNvPr id="3074" name="Picture 2"/>
          <p:cNvPicPr>
            <a:picLocks noChangeAspect="1" noChangeArrowheads="1"/>
          </p:cNvPicPr>
          <p:nvPr/>
        </p:nvPicPr>
        <p:blipFill>
          <a:blip r:embed="rId2" cstate="print"/>
          <a:srcRect/>
          <a:stretch>
            <a:fillRect/>
          </a:stretch>
        </p:blipFill>
        <p:spPr bwMode="auto">
          <a:xfrm>
            <a:off x="1981200" y="2057400"/>
            <a:ext cx="5264944" cy="1676400"/>
          </a:xfrm>
          <a:prstGeom prst="rect">
            <a:avLst/>
          </a:prstGeom>
          <a:noFill/>
          <a:ln w="9525">
            <a:noFill/>
            <a:miter lim="800000"/>
            <a:headEnd/>
            <a:tailEnd/>
          </a:ln>
        </p:spPr>
      </p:pic>
      <p:pic>
        <p:nvPicPr>
          <p:cNvPr id="3076" name="Picture 4"/>
          <p:cNvPicPr>
            <a:picLocks noChangeAspect="1" noChangeArrowheads="1"/>
          </p:cNvPicPr>
          <p:nvPr/>
        </p:nvPicPr>
        <p:blipFill>
          <a:blip r:embed="rId3" cstate="print"/>
          <a:srcRect/>
          <a:stretch>
            <a:fillRect/>
          </a:stretch>
        </p:blipFill>
        <p:spPr bwMode="auto">
          <a:xfrm>
            <a:off x="1159970" y="3429000"/>
            <a:ext cx="6993430" cy="208789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Criteria Based on Prediction Interval </a:t>
            </a:r>
            <a:endParaRPr lang="en-US" dirty="0"/>
          </a:p>
        </p:txBody>
      </p:sp>
      <p:sp>
        <p:nvSpPr>
          <p:cNvPr id="3" name="Content Placeholder 2"/>
          <p:cNvSpPr>
            <a:spLocks noGrp="1"/>
          </p:cNvSpPr>
          <p:nvPr>
            <p:ph idx="1"/>
          </p:nvPr>
        </p:nvSpPr>
        <p:spPr>
          <a:xfrm>
            <a:off x="1370013" y="1676400"/>
            <a:ext cx="7313612" cy="4114800"/>
          </a:xfrm>
        </p:spPr>
        <p:txBody>
          <a:bodyPr/>
          <a:lstStyle/>
          <a:p>
            <a:r>
              <a:rPr lang="en-US" dirty="0" smtClean="0"/>
              <a:t>DEP calculated upper 90 percent prediction limits on annual geometric mean nutrient concentrations for Florida’s estuaries</a:t>
            </a:r>
          </a:p>
          <a:p>
            <a:r>
              <a:rPr lang="en-US" dirty="0" smtClean="0"/>
              <a:t>These limits are expected to be exceeded in only 10 percent of the future years, given variability measured during the baseline </a:t>
            </a:r>
          </a:p>
          <a:p>
            <a:r>
              <a:rPr lang="en-US" dirty="0" smtClean="0"/>
              <a:t>For annual limit variance, 5-year geometric mean was approximated as one-fifth the annual variance (σ</a:t>
            </a:r>
            <a:r>
              <a:rPr lang="en-US" baseline="30000" dirty="0" smtClean="0"/>
              <a:t>2</a:t>
            </a:r>
            <a:r>
              <a:rPr lang="en-US" baseline="-25000" dirty="0" smtClean="0"/>
              <a:t>tyr</a:t>
            </a:r>
            <a:r>
              <a:rPr lang="en-US" dirty="0" smtClean="0"/>
              <a:t>/5). </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187" y="914400"/>
            <a:ext cx="7923213" cy="685800"/>
          </a:xfrm>
        </p:spPr>
        <p:txBody>
          <a:bodyPr/>
          <a:lstStyle/>
          <a:p>
            <a:r>
              <a:rPr lang="en-US" dirty="0" smtClean="0"/>
              <a:t>Long Term Limit:  5 Year Geometric Mean</a:t>
            </a:r>
            <a:endParaRPr lang="en-US" dirty="0"/>
          </a:p>
        </p:txBody>
      </p:sp>
      <p:sp>
        <p:nvSpPr>
          <p:cNvPr id="3" name="Content Placeholder 2"/>
          <p:cNvSpPr>
            <a:spLocks noGrp="1"/>
          </p:cNvSpPr>
          <p:nvPr>
            <p:ph idx="1"/>
          </p:nvPr>
        </p:nvSpPr>
        <p:spPr>
          <a:xfrm>
            <a:off x="1370013" y="1752600"/>
            <a:ext cx="7313612" cy="4114800"/>
          </a:xfrm>
        </p:spPr>
        <p:txBody>
          <a:bodyPr/>
          <a:lstStyle/>
          <a:p>
            <a:r>
              <a:rPr lang="en-US" dirty="0" smtClean="0"/>
              <a:t>The 5-year geometric mean cannot simply be derived as the geometric mean of the baseline dataset (long-term error rate of would be 50%)</a:t>
            </a:r>
          </a:p>
          <a:p>
            <a:r>
              <a:rPr lang="en-US" dirty="0" smtClean="0"/>
              <a:t> The 5-year limit must control for Type I error and account for present and future variability</a:t>
            </a:r>
          </a:p>
          <a:p>
            <a:r>
              <a:rPr lang="en-US" dirty="0" smtClean="0"/>
              <a:t>Therefore, 5-year limit was calculated using an upper 90% prediction limit for a 5-year geometric mean </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2590800"/>
            <a:ext cx="4976890" cy="3276600"/>
          </a:xfrm>
          <a:prstGeom prst="rect">
            <a:avLst/>
          </a:prstGeom>
          <a:noFill/>
          <a:ln w="9525">
            <a:noFill/>
            <a:miter lim="800000"/>
            <a:headEnd/>
            <a:tailEnd/>
          </a:ln>
          <a:effectLst/>
        </p:spPr>
      </p:pic>
      <p:sp>
        <p:nvSpPr>
          <p:cNvPr id="2" name="Title 1"/>
          <p:cNvSpPr>
            <a:spLocks noGrp="1"/>
          </p:cNvSpPr>
          <p:nvPr>
            <p:ph type="title"/>
          </p:nvPr>
        </p:nvSpPr>
        <p:spPr/>
        <p:txBody>
          <a:bodyPr/>
          <a:lstStyle/>
          <a:p>
            <a:r>
              <a:rPr lang="en-US" dirty="0" smtClean="0"/>
              <a:t>Biscayne Bay TP Example</a:t>
            </a:r>
            <a:endParaRPr lang="en-US" dirty="0"/>
          </a:p>
        </p:txBody>
      </p:sp>
      <p:cxnSp>
        <p:nvCxnSpPr>
          <p:cNvPr id="6" name="Straight Arrow Connector 5"/>
          <p:cNvCxnSpPr/>
          <p:nvPr/>
        </p:nvCxnSpPr>
        <p:spPr bwMode="auto">
          <a:xfrm rot="10800000" flipV="1">
            <a:off x="1524000" y="2438400"/>
            <a:ext cx="1905000" cy="457200"/>
          </a:xfrm>
          <a:prstGeom prst="straightConnector1">
            <a:avLst/>
          </a:prstGeom>
          <a:solidFill>
            <a:schemeClr val="accent1"/>
          </a:solidFill>
          <a:ln w="12700" cap="sq" cmpd="sng" algn="ctr">
            <a:solidFill>
              <a:schemeClr val="tx1"/>
            </a:solidFill>
            <a:prstDash val="solid"/>
            <a:round/>
            <a:headEnd type="none" w="sm" len="sm"/>
            <a:tailEnd type="arrow"/>
          </a:ln>
          <a:effectLst/>
        </p:spPr>
      </p:cxnSp>
      <p:sp>
        <p:nvSpPr>
          <p:cNvPr id="8" name="TextBox 7"/>
          <p:cNvSpPr txBox="1"/>
          <p:nvPr/>
        </p:nvSpPr>
        <p:spPr>
          <a:xfrm>
            <a:off x="1066800" y="2133600"/>
            <a:ext cx="3493264" cy="369332"/>
          </a:xfrm>
          <a:prstGeom prst="rect">
            <a:avLst/>
          </a:prstGeom>
          <a:noFill/>
        </p:spPr>
        <p:txBody>
          <a:bodyPr wrap="none" rtlCol="0">
            <a:spAutoFit/>
          </a:bodyPr>
          <a:lstStyle/>
          <a:p>
            <a:r>
              <a:rPr lang="en-US" dirty="0" smtClean="0"/>
              <a:t>Geometric Mean = 5.4 µg/L </a:t>
            </a:r>
            <a:endParaRPr lang="en-US" dirty="0"/>
          </a:p>
        </p:txBody>
      </p:sp>
      <p:sp>
        <p:nvSpPr>
          <p:cNvPr id="9" name="TextBox 8"/>
          <p:cNvSpPr txBox="1"/>
          <p:nvPr/>
        </p:nvSpPr>
        <p:spPr>
          <a:xfrm>
            <a:off x="4953000" y="1768019"/>
            <a:ext cx="3886200" cy="4708981"/>
          </a:xfrm>
          <a:prstGeom prst="rect">
            <a:avLst/>
          </a:prstGeom>
          <a:noFill/>
        </p:spPr>
        <p:txBody>
          <a:bodyPr wrap="square" rtlCol="0">
            <a:spAutoFit/>
          </a:bodyPr>
          <a:lstStyle/>
          <a:p>
            <a:pPr>
              <a:buFont typeface="Arial" pitchFamily="34" charset="0"/>
              <a:buChar char="•"/>
            </a:pPr>
            <a:r>
              <a:rPr lang="en-US" sz="2000" dirty="0" smtClean="0">
                <a:latin typeface="Arial" pitchFamily="34" charset="0"/>
                <a:cs typeface="Arial" pitchFamily="34" charset="0"/>
              </a:rPr>
              <a:t>  Objective is to maintain the long-term average concentration</a:t>
            </a:r>
          </a:p>
          <a:p>
            <a:endParaRPr lang="en-US" sz="2000" dirty="0" smtClean="0">
              <a:latin typeface="Arial" pitchFamily="34" charset="0"/>
              <a:cs typeface="Arial" pitchFamily="34" charset="0"/>
            </a:endParaRPr>
          </a:p>
          <a:p>
            <a:pPr>
              <a:buFont typeface="Arial" pitchFamily="34" charset="0"/>
              <a:buChar char="•"/>
            </a:pP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Exceedances</a:t>
            </a:r>
            <a:r>
              <a:rPr lang="en-US" sz="2000" dirty="0" smtClean="0">
                <a:latin typeface="Arial" pitchFamily="34" charset="0"/>
                <a:cs typeface="Arial" pitchFamily="34" charset="0"/>
              </a:rPr>
              <a:t> would mean that TP had increased above the baseline distribution  </a:t>
            </a:r>
          </a:p>
          <a:p>
            <a:endParaRPr lang="en-US" sz="2000" dirty="0" smtClean="0">
              <a:latin typeface="Arial" pitchFamily="34" charset="0"/>
              <a:cs typeface="Arial" pitchFamily="34" charset="0"/>
            </a:endParaRPr>
          </a:p>
          <a:p>
            <a:pPr>
              <a:buFont typeface="Arial" pitchFamily="34" charset="0"/>
              <a:buChar char="•"/>
            </a:pPr>
            <a:r>
              <a:rPr lang="en-US" sz="2000" dirty="0" smtClean="0">
                <a:latin typeface="Arial" pitchFamily="34" charset="0"/>
                <a:cs typeface="Arial" pitchFamily="34" charset="0"/>
              </a:rPr>
              <a:t>  Five-year geometric mean is intended to preserve the baseline central tendency</a:t>
            </a:r>
          </a:p>
          <a:p>
            <a:endParaRPr lang="en-US" sz="2000" dirty="0" smtClean="0">
              <a:latin typeface="Arial" pitchFamily="34" charset="0"/>
              <a:cs typeface="Arial" pitchFamily="34" charset="0"/>
            </a:endParaRPr>
          </a:p>
          <a:p>
            <a:pPr>
              <a:buFont typeface="Arial" pitchFamily="34" charset="0"/>
              <a:buChar char="•"/>
            </a:pPr>
            <a:r>
              <a:rPr lang="en-US" sz="2000" dirty="0" smtClean="0">
                <a:latin typeface="Arial" pitchFamily="34" charset="0"/>
                <a:cs typeface="Arial" pitchFamily="34" charset="0"/>
              </a:rPr>
              <a:t>  Annual limit accounts for natural variability above the central tendency.</a:t>
            </a:r>
          </a:p>
          <a:p>
            <a:endParaRPr lang="en-US" sz="20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143000"/>
            <a:ext cx="8610600" cy="682625"/>
          </a:xfrm>
        </p:spPr>
        <p:txBody>
          <a:bodyPr/>
          <a:lstStyle/>
          <a:p>
            <a:r>
              <a:rPr lang="en-US" dirty="0" smtClean="0"/>
              <a:t>Biscayne Bay (South Central Outer Bay) Example</a:t>
            </a:r>
            <a:endParaRPr lang="en-US" dirty="0"/>
          </a:p>
        </p:txBody>
      </p:sp>
      <p:graphicFrame>
        <p:nvGraphicFramePr>
          <p:cNvPr id="5" name="Table 4"/>
          <p:cNvGraphicFramePr>
            <a:graphicFrameLocks noGrp="1"/>
          </p:cNvGraphicFramePr>
          <p:nvPr/>
        </p:nvGraphicFramePr>
        <p:xfrm>
          <a:off x="381000" y="1981376"/>
          <a:ext cx="3962400" cy="3352624"/>
        </p:xfrm>
        <a:graphic>
          <a:graphicData uri="http://schemas.openxmlformats.org/drawingml/2006/table">
            <a:tbl>
              <a:tblPr firstRow="1" bandRow="1">
                <a:tableStyleId>{5C22544A-7EE6-4342-B048-85BDC9FD1C3A}</a:tableStyleId>
              </a:tblPr>
              <a:tblGrid>
                <a:gridCol w="2311400"/>
                <a:gridCol w="1651000"/>
              </a:tblGrid>
              <a:tr h="443986">
                <a:tc>
                  <a:txBody>
                    <a:bodyPr/>
                    <a:lstStyle/>
                    <a:p>
                      <a:pPr algn="ctr"/>
                      <a:r>
                        <a:rPr lang="en-US" sz="2400" dirty="0" smtClean="0"/>
                        <a:t>Variance Source</a:t>
                      </a:r>
                      <a:endParaRPr lang="en-US" sz="2400" dirty="0"/>
                    </a:p>
                  </a:txBody>
                  <a:tcPr/>
                </a:tc>
                <a:tc>
                  <a:txBody>
                    <a:bodyPr/>
                    <a:lstStyle/>
                    <a:p>
                      <a:pPr algn="ctr"/>
                      <a:r>
                        <a:rPr lang="en-US" sz="2400" dirty="0" smtClean="0"/>
                        <a:t>Percent</a:t>
                      </a:r>
                      <a:endParaRPr lang="en-US" sz="2400" dirty="0"/>
                    </a:p>
                  </a:txBody>
                  <a:tcPr/>
                </a:tc>
              </a:tr>
              <a:tr h="443986">
                <a:tc>
                  <a:txBody>
                    <a:bodyPr/>
                    <a:lstStyle/>
                    <a:p>
                      <a:pPr algn="ctr"/>
                      <a:r>
                        <a:rPr lang="en-US" sz="2400" dirty="0" smtClean="0"/>
                        <a:t>Station</a:t>
                      </a:r>
                      <a:endParaRPr lang="en-US" sz="2400" dirty="0"/>
                    </a:p>
                  </a:txBody>
                  <a:tcPr/>
                </a:tc>
                <a:tc>
                  <a:txBody>
                    <a:bodyPr/>
                    <a:lstStyle/>
                    <a:p>
                      <a:pPr algn="ctr"/>
                      <a:r>
                        <a:rPr lang="en-US" sz="2400" dirty="0" smtClean="0"/>
                        <a:t>2.3%</a:t>
                      </a:r>
                      <a:endParaRPr lang="en-US" sz="2400" dirty="0"/>
                    </a:p>
                  </a:txBody>
                  <a:tcPr/>
                </a:tc>
              </a:tr>
              <a:tr h="517984">
                <a:tc>
                  <a:txBody>
                    <a:bodyPr/>
                    <a:lstStyle/>
                    <a:p>
                      <a:pPr algn="ctr"/>
                      <a:r>
                        <a:rPr lang="en-US" sz="2400" dirty="0" smtClean="0"/>
                        <a:t>Year</a:t>
                      </a:r>
                      <a:endParaRPr lang="en-US" sz="2400" dirty="0"/>
                    </a:p>
                  </a:txBody>
                  <a:tcPr/>
                </a:tc>
                <a:tc>
                  <a:txBody>
                    <a:bodyPr/>
                    <a:lstStyle/>
                    <a:p>
                      <a:pPr algn="ctr"/>
                      <a:r>
                        <a:rPr lang="en-US" sz="2400" dirty="0" smtClean="0"/>
                        <a:t>1.8%</a:t>
                      </a:r>
                      <a:endParaRPr lang="en-US" sz="2400" dirty="0"/>
                    </a:p>
                  </a:txBody>
                  <a:tcPr/>
                </a:tc>
              </a:tr>
              <a:tr h="1154364">
                <a:tc>
                  <a:txBody>
                    <a:bodyPr/>
                    <a:lstStyle/>
                    <a:p>
                      <a:pPr algn="ctr"/>
                      <a:r>
                        <a:rPr lang="en-US" sz="2400" dirty="0" smtClean="0"/>
                        <a:t>Within group (variance within sites and years)</a:t>
                      </a:r>
                      <a:endParaRPr lang="en-US" sz="2400" dirty="0"/>
                    </a:p>
                  </a:txBody>
                  <a:tcPr/>
                </a:tc>
                <a:tc>
                  <a:txBody>
                    <a:bodyPr/>
                    <a:lstStyle/>
                    <a:p>
                      <a:pPr algn="ctr"/>
                      <a:r>
                        <a:rPr lang="en-US" sz="2400" dirty="0" smtClean="0"/>
                        <a:t>95.9%</a:t>
                      </a:r>
                      <a:endParaRPr lang="en-US" sz="2400" dirty="0"/>
                    </a:p>
                  </a:txBody>
                  <a:tcPr/>
                </a:tc>
              </a:tr>
            </a:tbl>
          </a:graphicData>
        </a:graphic>
      </p:graphicFrame>
      <p:sp>
        <p:nvSpPr>
          <p:cNvPr id="7" name="TextBox 6"/>
          <p:cNvSpPr txBox="1"/>
          <p:nvPr/>
        </p:nvSpPr>
        <p:spPr>
          <a:xfrm>
            <a:off x="4648200" y="1828800"/>
            <a:ext cx="4267200" cy="3785652"/>
          </a:xfrm>
          <a:prstGeom prst="rect">
            <a:avLst/>
          </a:prstGeom>
          <a:noFill/>
        </p:spPr>
        <p:txBody>
          <a:bodyPr wrap="square" rtlCol="0">
            <a:spAutoFit/>
          </a:bodyPr>
          <a:lstStyle/>
          <a:p>
            <a:r>
              <a:rPr lang="en-US" sz="2400" dirty="0" smtClean="0"/>
              <a:t>In the absence of human influences this pattern of variability among individual samples is most likely caused by short-term fluctuations in climatic, hydrologic, and biological conditions, as well as sampling and analytical errors. </a:t>
            </a:r>
            <a:endParaRPr lang="en-US" sz="24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7" y="762000"/>
            <a:ext cx="8075613" cy="838200"/>
          </a:xfrm>
        </p:spPr>
        <p:txBody>
          <a:bodyPr/>
          <a:lstStyle/>
          <a:p>
            <a:r>
              <a:rPr lang="en-US" sz="2400" dirty="0" smtClean="0"/>
              <a:t>Variance components, long-term average and upper prediction limits for South Central Outer Bay</a:t>
            </a:r>
            <a:endParaRPr lang="en-US" sz="2400" dirty="0"/>
          </a:p>
        </p:txBody>
      </p:sp>
      <p:graphicFrame>
        <p:nvGraphicFramePr>
          <p:cNvPr id="4" name="Table 3"/>
          <p:cNvGraphicFramePr>
            <a:graphicFrameLocks noGrp="1"/>
          </p:cNvGraphicFramePr>
          <p:nvPr/>
        </p:nvGraphicFramePr>
        <p:xfrm>
          <a:off x="838201" y="1524000"/>
          <a:ext cx="7772400" cy="4756906"/>
        </p:xfrm>
        <a:graphic>
          <a:graphicData uri="http://schemas.openxmlformats.org/drawingml/2006/table">
            <a:tbl>
              <a:tblPr/>
              <a:tblGrid>
                <a:gridCol w="4571999"/>
                <a:gridCol w="990600"/>
                <a:gridCol w="914400"/>
                <a:gridCol w="1295401"/>
              </a:tblGrid>
              <a:tr h="800718">
                <a:tc>
                  <a:txBody>
                    <a:bodyPr/>
                    <a:lstStyle/>
                    <a:p>
                      <a:pPr marL="0" marR="0" algn="l">
                        <a:spcBef>
                          <a:spcPts val="0"/>
                        </a:spcBef>
                        <a:spcAft>
                          <a:spcPts val="0"/>
                        </a:spcAft>
                      </a:pPr>
                      <a:r>
                        <a:rPr lang="en-US" sz="1600" b="1" dirty="0">
                          <a:solidFill>
                            <a:srgbClr val="FFFFFF"/>
                          </a:solidFill>
                          <a:latin typeface="Calibri"/>
                          <a:ea typeface="Times New Roman"/>
                          <a:cs typeface="Times New Roman"/>
                        </a:rPr>
                        <a:t> Component</a:t>
                      </a:r>
                      <a:endParaRPr lang="en-US" sz="1600" dirty="0">
                        <a:solidFill>
                          <a:srgbClr val="000000"/>
                        </a:solidFill>
                        <a:latin typeface="Calibri"/>
                        <a:ea typeface="Times New Roman"/>
                        <a:cs typeface="Times New Roman"/>
                      </a:endParaRPr>
                    </a:p>
                  </a:txBody>
                  <a:tcPr marL="68580" marR="68580" marT="0" marB="0">
                    <a:lnL w="12700" cap="flat" cmpd="sng" algn="ctr">
                      <a:solidFill>
                        <a:srgbClr val="B3CC82"/>
                      </a:solidFill>
                      <a:prstDash val="solid"/>
                      <a:round/>
                      <a:headEnd type="none" w="med" len="med"/>
                      <a:tailEnd type="none" w="med" len="med"/>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9BBB59"/>
                    </a:solidFill>
                  </a:tcPr>
                </a:tc>
                <a:tc>
                  <a:txBody>
                    <a:bodyPr/>
                    <a:lstStyle/>
                    <a:p>
                      <a:pPr marL="0" marR="0" algn="l">
                        <a:spcBef>
                          <a:spcPts val="0"/>
                        </a:spcBef>
                        <a:spcAft>
                          <a:spcPts val="0"/>
                        </a:spcAft>
                      </a:pPr>
                      <a:r>
                        <a:rPr lang="en-US" sz="1800" b="1" dirty="0">
                          <a:solidFill>
                            <a:srgbClr val="FFFFFF"/>
                          </a:solidFill>
                          <a:latin typeface="Calibri"/>
                          <a:ea typeface="Times New Roman"/>
                          <a:cs typeface="Times New Roman"/>
                        </a:rPr>
                        <a:t>TP </a:t>
                      </a:r>
                      <a:r>
                        <a:rPr lang="en-US" sz="1800" b="1" dirty="0" smtClean="0">
                          <a:solidFill>
                            <a:srgbClr val="FFFFFF"/>
                          </a:solidFill>
                          <a:latin typeface="Calibri"/>
                          <a:ea typeface="Times New Roman"/>
                          <a:cs typeface="Times New Roman"/>
                        </a:rPr>
                        <a:t>(mg/L</a:t>
                      </a:r>
                      <a:r>
                        <a:rPr lang="en-US" sz="1800" b="1" dirty="0">
                          <a:solidFill>
                            <a:srgbClr val="FFFFFF"/>
                          </a:solidFill>
                          <a:latin typeface="Calibri"/>
                          <a:ea typeface="Times New Roman"/>
                          <a:cs typeface="Times New Roman"/>
                        </a:rPr>
                        <a:t>)</a:t>
                      </a:r>
                      <a:endParaRPr lang="en-US" sz="1800" dirty="0">
                        <a:solidFill>
                          <a:srgbClr val="000000"/>
                        </a:solidFill>
                        <a:latin typeface="Calibri"/>
                        <a:ea typeface="Times New Roman"/>
                        <a:cs typeface="Times New Roman"/>
                      </a:endParaRPr>
                    </a:p>
                  </a:txBody>
                  <a:tcPr marL="68580" marR="68580" marT="0" marB="0">
                    <a:lnL>
                      <a:noFill/>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9BBB59"/>
                    </a:solidFill>
                  </a:tcPr>
                </a:tc>
                <a:tc>
                  <a:txBody>
                    <a:bodyPr/>
                    <a:lstStyle/>
                    <a:p>
                      <a:pPr marL="0" marR="0" algn="l">
                        <a:spcBef>
                          <a:spcPts val="0"/>
                        </a:spcBef>
                        <a:spcAft>
                          <a:spcPts val="0"/>
                        </a:spcAft>
                      </a:pPr>
                      <a:r>
                        <a:rPr lang="en-US" sz="1800" b="1" dirty="0">
                          <a:solidFill>
                            <a:srgbClr val="FFFFFF"/>
                          </a:solidFill>
                          <a:latin typeface="Calibri"/>
                          <a:ea typeface="Times New Roman"/>
                          <a:cs typeface="Times New Roman"/>
                        </a:rPr>
                        <a:t>TN </a:t>
                      </a:r>
                      <a:r>
                        <a:rPr lang="en-US" sz="1800" b="1" dirty="0" smtClean="0">
                          <a:solidFill>
                            <a:srgbClr val="FFFFFF"/>
                          </a:solidFill>
                          <a:latin typeface="Calibri"/>
                          <a:ea typeface="Times New Roman"/>
                          <a:cs typeface="Times New Roman"/>
                        </a:rPr>
                        <a:t>(mg/L</a:t>
                      </a:r>
                      <a:r>
                        <a:rPr lang="en-US" sz="1800" b="1" dirty="0">
                          <a:solidFill>
                            <a:srgbClr val="FFFFFF"/>
                          </a:solidFill>
                          <a:latin typeface="Calibri"/>
                          <a:ea typeface="Times New Roman"/>
                          <a:cs typeface="Times New Roman"/>
                        </a:rPr>
                        <a:t>)</a:t>
                      </a:r>
                      <a:endParaRPr lang="en-US" sz="1800" dirty="0">
                        <a:solidFill>
                          <a:srgbClr val="000000"/>
                        </a:solidFill>
                        <a:latin typeface="Calibri"/>
                        <a:ea typeface="Times New Roman"/>
                        <a:cs typeface="Times New Roman"/>
                      </a:endParaRPr>
                    </a:p>
                  </a:txBody>
                  <a:tcPr marL="68580" marR="68580" marT="0" marB="0">
                    <a:lnL>
                      <a:noFill/>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9BBB59"/>
                    </a:solidFill>
                  </a:tcPr>
                </a:tc>
                <a:tc>
                  <a:txBody>
                    <a:bodyPr/>
                    <a:lstStyle/>
                    <a:p>
                      <a:pPr marL="0" marR="0" algn="l">
                        <a:spcBef>
                          <a:spcPts val="0"/>
                        </a:spcBef>
                        <a:spcAft>
                          <a:spcPts val="0"/>
                        </a:spcAft>
                      </a:pPr>
                      <a:r>
                        <a:rPr lang="en-US" sz="1800" b="1" dirty="0">
                          <a:solidFill>
                            <a:srgbClr val="FFFFFF"/>
                          </a:solidFill>
                          <a:latin typeface="Calibri"/>
                          <a:ea typeface="Times New Roman"/>
                          <a:cs typeface="Times New Roman"/>
                        </a:rPr>
                        <a:t>Chlorophyll </a:t>
                      </a:r>
                      <a:r>
                        <a:rPr lang="en-US" sz="1800" b="1" i="1" dirty="0">
                          <a:solidFill>
                            <a:srgbClr val="FFFFFF"/>
                          </a:solidFill>
                          <a:latin typeface="Calibri"/>
                          <a:ea typeface="Times New Roman"/>
                          <a:cs typeface="Times New Roman"/>
                        </a:rPr>
                        <a:t>a</a:t>
                      </a:r>
                      <a:r>
                        <a:rPr lang="en-US" sz="1800" b="1" dirty="0">
                          <a:solidFill>
                            <a:srgbClr val="FFFFFF"/>
                          </a:solidFill>
                          <a:latin typeface="Calibri"/>
                          <a:ea typeface="Times New Roman"/>
                          <a:cs typeface="Times New Roman"/>
                        </a:rPr>
                        <a:t> </a:t>
                      </a:r>
                      <a:r>
                        <a:rPr lang="en-US" sz="1800" b="1" dirty="0" smtClean="0">
                          <a:solidFill>
                            <a:srgbClr val="FFFFFF"/>
                          </a:solidFill>
                          <a:latin typeface="Calibri"/>
                          <a:ea typeface="Times New Roman"/>
                          <a:cs typeface="Times New Roman"/>
                        </a:rPr>
                        <a:t>(mg/L</a:t>
                      </a:r>
                      <a:r>
                        <a:rPr lang="en-US" sz="1800" b="1" dirty="0">
                          <a:solidFill>
                            <a:srgbClr val="FFFFFF"/>
                          </a:solidFill>
                          <a:latin typeface="Calibri"/>
                          <a:ea typeface="Times New Roman"/>
                          <a:cs typeface="Times New Roman"/>
                        </a:rPr>
                        <a:t>)</a:t>
                      </a:r>
                      <a:endParaRPr lang="en-US" sz="1800" dirty="0">
                        <a:solidFill>
                          <a:srgbClr val="000000"/>
                        </a:solidFill>
                        <a:latin typeface="Calibri"/>
                        <a:ea typeface="Times New Roman"/>
                        <a:cs typeface="Times New Roman"/>
                      </a:endParaRPr>
                    </a:p>
                  </a:txBody>
                  <a:tcPr marL="68580" marR="68580" marT="0" marB="0">
                    <a:lnL>
                      <a:noFill/>
                    </a:lnL>
                    <a:lnR w="12700" cap="flat" cmpd="sng" algn="ctr">
                      <a:solidFill>
                        <a:srgbClr val="B3CC82"/>
                      </a:solidFill>
                      <a:prstDash val="solid"/>
                      <a:round/>
                      <a:headEnd type="none" w="med" len="med"/>
                      <a:tailEnd type="none" w="med" len="med"/>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9BBB59"/>
                    </a:solidFill>
                  </a:tcPr>
                </a:tc>
              </a:tr>
              <a:tr h="533812">
                <a:tc>
                  <a:txBody>
                    <a:bodyPr/>
                    <a:lstStyle/>
                    <a:p>
                      <a:pPr marL="0" marR="0" algn="l">
                        <a:spcBef>
                          <a:spcPts val="0"/>
                        </a:spcBef>
                        <a:spcAft>
                          <a:spcPts val="0"/>
                        </a:spcAft>
                      </a:pPr>
                      <a:r>
                        <a:rPr lang="en-US" sz="1600" b="1">
                          <a:solidFill>
                            <a:srgbClr val="000000"/>
                          </a:solidFill>
                          <a:latin typeface="Calibri"/>
                          <a:ea typeface="Times New Roman"/>
                          <a:cs typeface="Times New Roman"/>
                        </a:rPr>
                        <a:t>Spatial variance (σ</a:t>
                      </a:r>
                      <a:r>
                        <a:rPr lang="en-US" sz="1600" b="1" baseline="30000">
                          <a:solidFill>
                            <a:srgbClr val="000000"/>
                          </a:solidFill>
                          <a:latin typeface="Calibri"/>
                          <a:ea typeface="Times New Roman"/>
                          <a:cs typeface="Times New Roman"/>
                        </a:rPr>
                        <a:t>2</a:t>
                      </a:r>
                      <a:r>
                        <a:rPr lang="en-US" sz="1600" b="1" baseline="-25000">
                          <a:solidFill>
                            <a:srgbClr val="000000"/>
                          </a:solidFill>
                          <a:latin typeface="Calibri"/>
                          <a:ea typeface="Times New Roman"/>
                          <a:cs typeface="Times New Roman"/>
                        </a:rPr>
                        <a:t>s</a:t>
                      </a:r>
                      <a:r>
                        <a:rPr lang="en-US" sz="1600" b="1">
                          <a:solidFill>
                            <a:srgbClr val="000000"/>
                          </a:solidFill>
                          <a:latin typeface="Calibri"/>
                          <a:ea typeface="Times New Roman"/>
                          <a:cs typeface="Times New Roman"/>
                        </a:rPr>
                        <a:t>)</a:t>
                      </a:r>
                      <a:endParaRPr lang="en-US" sz="1600">
                        <a:solidFill>
                          <a:srgbClr val="000000"/>
                        </a:solidFill>
                        <a:latin typeface="Calibri"/>
                        <a:ea typeface="Times New Roman"/>
                        <a:cs typeface="Times New Roman"/>
                      </a:endParaRPr>
                    </a:p>
                  </a:txBody>
                  <a:tcPr marL="68580" marR="68580" marT="0" marB="0">
                    <a:lnL>
                      <a:noFill/>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E6EED5"/>
                    </a:solidFill>
                  </a:tcPr>
                </a:tc>
                <a:tc>
                  <a:txBody>
                    <a:bodyPr/>
                    <a:lstStyle/>
                    <a:p>
                      <a:pPr marL="0" marR="0" algn="ctr">
                        <a:spcBef>
                          <a:spcPts val="0"/>
                        </a:spcBef>
                        <a:spcAft>
                          <a:spcPts val="0"/>
                        </a:spcAft>
                      </a:pPr>
                      <a:r>
                        <a:rPr lang="en-US" sz="1800" dirty="0" smtClean="0">
                          <a:solidFill>
                            <a:srgbClr val="000000"/>
                          </a:solidFill>
                          <a:latin typeface="Calibri"/>
                          <a:ea typeface="Times New Roman"/>
                          <a:cs typeface="Times New Roman"/>
                        </a:rPr>
                        <a:t>0.0053</a:t>
                      </a:r>
                      <a:endParaRPr lang="en-US" sz="1800" dirty="0">
                        <a:solidFill>
                          <a:srgbClr val="000000"/>
                        </a:solidFill>
                        <a:latin typeface="Calibri"/>
                        <a:ea typeface="Times New Roman"/>
                        <a:cs typeface="Times New Roman"/>
                      </a:endParaRPr>
                    </a:p>
                  </a:txBody>
                  <a:tcPr marL="68580" marR="68580" marT="0" marB="0">
                    <a:lnL>
                      <a:noFill/>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E6EED5"/>
                    </a:solidFill>
                  </a:tcPr>
                </a:tc>
                <a:tc>
                  <a:txBody>
                    <a:bodyPr/>
                    <a:lstStyle/>
                    <a:p>
                      <a:pPr marL="0" marR="0" algn="ctr">
                        <a:spcBef>
                          <a:spcPts val="0"/>
                        </a:spcBef>
                        <a:spcAft>
                          <a:spcPts val="0"/>
                        </a:spcAft>
                      </a:pPr>
                      <a:r>
                        <a:rPr lang="en-US" sz="1800" dirty="0" smtClean="0">
                          <a:solidFill>
                            <a:srgbClr val="000000"/>
                          </a:solidFill>
                          <a:latin typeface="Calibri"/>
                          <a:ea typeface="Times New Roman"/>
                          <a:cs typeface="Times New Roman"/>
                        </a:rPr>
                        <a:t>0.02</a:t>
                      </a:r>
                      <a:endParaRPr lang="en-US" sz="1800" dirty="0">
                        <a:solidFill>
                          <a:srgbClr val="000000"/>
                        </a:solidFill>
                        <a:latin typeface="Calibri"/>
                        <a:ea typeface="Times New Roman"/>
                        <a:cs typeface="Times New Roman"/>
                      </a:endParaRPr>
                    </a:p>
                  </a:txBody>
                  <a:tcPr marL="68580" marR="68580" marT="0" marB="0">
                    <a:lnL>
                      <a:noFill/>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E6EED5"/>
                    </a:solidFill>
                  </a:tcPr>
                </a:tc>
                <a:tc>
                  <a:txBody>
                    <a:bodyPr/>
                    <a:lstStyle/>
                    <a:p>
                      <a:pPr marL="0" marR="0" algn="ctr">
                        <a:spcBef>
                          <a:spcPts val="0"/>
                        </a:spcBef>
                        <a:spcAft>
                          <a:spcPts val="0"/>
                        </a:spcAft>
                      </a:pPr>
                      <a:r>
                        <a:rPr lang="en-US" sz="1800" dirty="0" smtClean="0">
                          <a:solidFill>
                            <a:srgbClr val="000000"/>
                          </a:solidFill>
                          <a:latin typeface="Calibri"/>
                          <a:ea typeface="Times New Roman"/>
                          <a:cs typeface="Times New Roman"/>
                        </a:rPr>
                        <a:t>0.118</a:t>
                      </a:r>
                      <a:endParaRPr lang="en-US" sz="1800" dirty="0">
                        <a:solidFill>
                          <a:srgbClr val="000000"/>
                        </a:solidFill>
                        <a:latin typeface="Calibri"/>
                        <a:ea typeface="Times New Roman"/>
                        <a:cs typeface="Times New Roman"/>
                      </a:endParaRPr>
                    </a:p>
                  </a:txBody>
                  <a:tcPr marL="68580" marR="68580" marT="0" marB="0">
                    <a:lnL>
                      <a:noFill/>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E6EED5"/>
                    </a:solidFill>
                  </a:tcPr>
                </a:tc>
              </a:tr>
              <a:tr h="533812">
                <a:tc>
                  <a:txBody>
                    <a:bodyPr/>
                    <a:lstStyle/>
                    <a:p>
                      <a:pPr marL="0" marR="0" algn="l">
                        <a:spcBef>
                          <a:spcPts val="0"/>
                        </a:spcBef>
                        <a:spcAft>
                          <a:spcPts val="0"/>
                        </a:spcAft>
                      </a:pPr>
                      <a:r>
                        <a:rPr lang="en-US" sz="1600" b="1">
                          <a:solidFill>
                            <a:srgbClr val="000000"/>
                          </a:solidFill>
                          <a:latin typeface="Calibri"/>
                          <a:ea typeface="Times New Roman"/>
                          <a:cs typeface="Times New Roman"/>
                        </a:rPr>
                        <a:t>Interannual variance(σ</a:t>
                      </a:r>
                      <a:r>
                        <a:rPr lang="en-US" sz="1600" b="1" baseline="30000">
                          <a:solidFill>
                            <a:srgbClr val="000000"/>
                          </a:solidFill>
                          <a:latin typeface="Calibri"/>
                          <a:ea typeface="Times New Roman"/>
                          <a:cs typeface="Times New Roman"/>
                        </a:rPr>
                        <a:t>2</a:t>
                      </a:r>
                      <a:r>
                        <a:rPr lang="en-US" sz="1600" b="1" baseline="-25000">
                          <a:solidFill>
                            <a:srgbClr val="000000"/>
                          </a:solidFill>
                          <a:latin typeface="Calibri"/>
                          <a:ea typeface="Times New Roman"/>
                          <a:cs typeface="Times New Roman"/>
                        </a:rPr>
                        <a:t>yr</a:t>
                      </a:r>
                      <a:r>
                        <a:rPr lang="en-US" sz="1600" b="1">
                          <a:solidFill>
                            <a:srgbClr val="000000"/>
                          </a:solidFill>
                          <a:latin typeface="Calibri"/>
                          <a:ea typeface="Times New Roman"/>
                          <a:cs typeface="Times New Roman"/>
                        </a:rPr>
                        <a:t>)</a:t>
                      </a:r>
                      <a:endParaRPr lang="en-US" sz="1600">
                        <a:solidFill>
                          <a:srgbClr val="000000"/>
                        </a:solidFill>
                        <a:latin typeface="Calibri"/>
                        <a:ea typeface="Times New Roman"/>
                        <a:cs typeface="Times New Roman"/>
                      </a:endParaRPr>
                    </a:p>
                  </a:txBody>
                  <a:tcPr marL="68580" marR="68580" marT="0" marB="0">
                    <a:lnL>
                      <a:noFill/>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0000"/>
                          </a:solidFill>
                          <a:latin typeface="Calibri"/>
                          <a:ea typeface="Times New Roman"/>
                          <a:cs typeface="Times New Roman"/>
                        </a:rPr>
                        <a:t>0.0504</a:t>
                      </a:r>
                    </a:p>
                    <a:p>
                      <a:pPr marL="0" marR="0" algn="ctr">
                        <a:spcBef>
                          <a:spcPts val="0"/>
                        </a:spcBef>
                        <a:spcAft>
                          <a:spcPts val="0"/>
                        </a:spcAft>
                      </a:pPr>
                      <a:endParaRPr lang="en-US" sz="1800" dirty="0">
                        <a:solidFill>
                          <a:srgbClr val="000000"/>
                        </a:solidFill>
                        <a:latin typeface="Calibri"/>
                        <a:ea typeface="Times New Roman"/>
                        <a:cs typeface="Times New Roman"/>
                      </a:endParaRPr>
                    </a:p>
                  </a:txBody>
                  <a:tcPr marL="68580" marR="68580" marT="0" marB="0">
                    <a:lnL>
                      <a:noFill/>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tcPr>
                </a:tc>
                <a:tc>
                  <a:txBody>
                    <a:bodyPr/>
                    <a:lstStyle/>
                    <a:p>
                      <a:pPr marL="0" marR="0" algn="ctr">
                        <a:spcBef>
                          <a:spcPts val="0"/>
                        </a:spcBef>
                        <a:spcAft>
                          <a:spcPts val="0"/>
                        </a:spcAft>
                      </a:pPr>
                      <a:r>
                        <a:rPr lang="en-US" sz="1800" dirty="0" smtClean="0">
                          <a:solidFill>
                            <a:srgbClr val="000000"/>
                          </a:solidFill>
                          <a:latin typeface="Calibri"/>
                          <a:ea typeface="Times New Roman"/>
                          <a:cs typeface="Times New Roman"/>
                        </a:rPr>
                        <a:t>0.0645</a:t>
                      </a:r>
                      <a:endParaRPr lang="en-US" sz="1800" dirty="0">
                        <a:solidFill>
                          <a:srgbClr val="000000"/>
                        </a:solidFill>
                        <a:latin typeface="Calibri"/>
                        <a:ea typeface="Times New Roman"/>
                        <a:cs typeface="Times New Roman"/>
                      </a:endParaRPr>
                    </a:p>
                  </a:txBody>
                  <a:tcPr marL="68580" marR="68580" marT="0" marB="0">
                    <a:lnL>
                      <a:noFill/>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tcPr>
                </a:tc>
                <a:tc>
                  <a:txBody>
                    <a:bodyPr/>
                    <a:lstStyle/>
                    <a:p>
                      <a:pPr marL="0" marR="0" algn="ctr">
                        <a:spcBef>
                          <a:spcPts val="0"/>
                        </a:spcBef>
                        <a:spcAft>
                          <a:spcPts val="0"/>
                        </a:spcAft>
                      </a:pPr>
                      <a:r>
                        <a:rPr lang="en-US" sz="1800" dirty="0" smtClean="0">
                          <a:solidFill>
                            <a:srgbClr val="000000"/>
                          </a:solidFill>
                          <a:latin typeface="Calibri"/>
                          <a:ea typeface="Times New Roman"/>
                          <a:cs typeface="Times New Roman"/>
                        </a:rPr>
                        <a:t>0.0409</a:t>
                      </a:r>
                      <a:endParaRPr lang="en-US" sz="1800" dirty="0">
                        <a:solidFill>
                          <a:srgbClr val="000000"/>
                        </a:solidFill>
                        <a:latin typeface="Calibri"/>
                        <a:ea typeface="Times New Roman"/>
                        <a:cs typeface="Times New Roman"/>
                      </a:endParaRPr>
                    </a:p>
                  </a:txBody>
                  <a:tcPr marL="68580" marR="68580" marT="0" marB="0">
                    <a:lnL>
                      <a:noFill/>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tcPr>
                </a:tc>
              </a:tr>
              <a:tr h="533812">
                <a:tc>
                  <a:txBody>
                    <a:bodyPr/>
                    <a:lstStyle/>
                    <a:p>
                      <a:pPr marL="0" marR="0" algn="l">
                        <a:spcBef>
                          <a:spcPts val="0"/>
                        </a:spcBef>
                        <a:spcAft>
                          <a:spcPts val="0"/>
                        </a:spcAft>
                      </a:pPr>
                      <a:r>
                        <a:rPr lang="en-US" sz="1600" b="1">
                          <a:solidFill>
                            <a:srgbClr val="000000"/>
                          </a:solidFill>
                          <a:latin typeface="Calibri"/>
                          <a:ea typeface="Times New Roman"/>
                          <a:cs typeface="Times New Roman"/>
                        </a:rPr>
                        <a:t>Within-year standard variance (σ</a:t>
                      </a:r>
                      <a:r>
                        <a:rPr lang="en-US" sz="1600" b="1" baseline="30000">
                          <a:solidFill>
                            <a:srgbClr val="000000"/>
                          </a:solidFill>
                          <a:latin typeface="Calibri"/>
                          <a:ea typeface="Times New Roman"/>
                          <a:cs typeface="Times New Roman"/>
                        </a:rPr>
                        <a:t>2</a:t>
                      </a:r>
                      <a:r>
                        <a:rPr lang="en-US" sz="1600" b="1" baseline="-25000">
                          <a:solidFill>
                            <a:srgbClr val="000000"/>
                          </a:solidFill>
                          <a:latin typeface="Calibri"/>
                          <a:ea typeface="Times New Roman"/>
                          <a:cs typeface="Times New Roman"/>
                        </a:rPr>
                        <a:t>sd</a:t>
                      </a:r>
                      <a:r>
                        <a:rPr lang="en-US" sz="1600" b="1">
                          <a:solidFill>
                            <a:srgbClr val="000000"/>
                          </a:solidFill>
                          <a:latin typeface="Calibri"/>
                          <a:ea typeface="Times New Roman"/>
                          <a:cs typeface="Times New Roman"/>
                        </a:rPr>
                        <a:t>)</a:t>
                      </a:r>
                      <a:endParaRPr lang="en-US" sz="1600">
                        <a:solidFill>
                          <a:srgbClr val="000000"/>
                        </a:solidFill>
                        <a:latin typeface="Calibri"/>
                        <a:ea typeface="Times New Roman"/>
                        <a:cs typeface="Times New Roman"/>
                      </a:endParaRPr>
                    </a:p>
                  </a:txBody>
                  <a:tcPr marL="68580" marR="68580" marT="0" marB="0">
                    <a:lnL>
                      <a:noFill/>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E6EED5"/>
                    </a:solidFill>
                  </a:tcPr>
                </a:tc>
                <a:tc>
                  <a:txBody>
                    <a:bodyPr/>
                    <a:lstStyle/>
                    <a:p>
                      <a:pPr marL="0" marR="0" algn="ctr">
                        <a:spcBef>
                          <a:spcPts val="0"/>
                        </a:spcBef>
                        <a:spcAft>
                          <a:spcPts val="0"/>
                        </a:spcAft>
                      </a:pPr>
                      <a:r>
                        <a:rPr lang="en-US" sz="1800" dirty="0" smtClean="0">
                          <a:solidFill>
                            <a:srgbClr val="000000"/>
                          </a:solidFill>
                          <a:latin typeface="Calibri"/>
                          <a:ea typeface="Times New Roman"/>
                          <a:cs typeface="Times New Roman"/>
                        </a:rPr>
                        <a:t>0.2136</a:t>
                      </a:r>
                      <a:endParaRPr lang="en-US" sz="1800" dirty="0">
                        <a:solidFill>
                          <a:srgbClr val="000000"/>
                        </a:solidFill>
                        <a:latin typeface="Calibri"/>
                        <a:ea typeface="Times New Roman"/>
                        <a:cs typeface="Times New Roman"/>
                      </a:endParaRPr>
                    </a:p>
                  </a:txBody>
                  <a:tcPr marL="68580" marR="68580" marT="0" marB="0">
                    <a:lnL>
                      <a:noFill/>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E6EED5"/>
                    </a:solidFill>
                  </a:tcPr>
                </a:tc>
                <a:tc>
                  <a:txBody>
                    <a:bodyPr/>
                    <a:lstStyle/>
                    <a:p>
                      <a:pPr marL="0" marR="0" algn="ctr">
                        <a:spcBef>
                          <a:spcPts val="0"/>
                        </a:spcBef>
                        <a:spcAft>
                          <a:spcPts val="0"/>
                        </a:spcAft>
                      </a:pPr>
                      <a:r>
                        <a:rPr lang="en-US" sz="1800" dirty="0" smtClean="0">
                          <a:solidFill>
                            <a:srgbClr val="000000"/>
                          </a:solidFill>
                          <a:latin typeface="Calibri"/>
                          <a:ea typeface="Times New Roman"/>
                          <a:cs typeface="Times New Roman"/>
                        </a:rPr>
                        <a:t>0.1668</a:t>
                      </a:r>
                      <a:endParaRPr lang="en-US" sz="1800" dirty="0">
                        <a:solidFill>
                          <a:srgbClr val="000000"/>
                        </a:solidFill>
                        <a:latin typeface="Calibri"/>
                        <a:ea typeface="Times New Roman"/>
                        <a:cs typeface="Times New Roman"/>
                      </a:endParaRPr>
                    </a:p>
                  </a:txBody>
                  <a:tcPr marL="68580" marR="68580" marT="0" marB="0">
                    <a:lnL>
                      <a:noFill/>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E6EED5"/>
                    </a:solidFill>
                  </a:tcPr>
                </a:tc>
                <a:tc>
                  <a:txBody>
                    <a:bodyPr/>
                    <a:lstStyle/>
                    <a:p>
                      <a:pPr marL="0" marR="0" algn="ctr">
                        <a:spcBef>
                          <a:spcPts val="0"/>
                        </a:spcBef>
                        <a:spcAft>
                          <a:spcPts val="0"/>
                        </a:spcAft>
                      </a:pPr>
                      <a:r>
                        <a:rPr lang="en-US" sz="1800" dirty="0" smtClean="0">
                          <a:solidFill>
                            <a:srgbClr val="000000"/>
                          </a:solidFill>
                          <a:latin typeface="Calibri"/>
                          <a:ea typeface="Times New Roman"/>
                          <a:cs typeface="Times New Roman"/>
                        </a:rPr>
                        <a:t>0.3235</a:t>
                      </a:r>
                      <a:endParaRPr lang="en-US" sz="1800" dirty="0">
                        <a:solidFill>
                          <a:srgbClr val="000000"/>
                        </a:solidFill>
                        <a:latin typeface="Calibri"/>
                        <a:ea typeface="Times New Roman"/>
                        <a:cs typeface="Times New Roman"/>
                      </a:endParaRPr>
                    </a:p>
                  </a:txBody>
                  <a:tcPr marL="68580" marR="68580" marT="0" marB="0">
                    <a:lnL>
                      <a:noFill/>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E6EED5"/>
                    </a:solidFill>
                  </a:tcPr>
                </a:tc>
              </a:tr>
              <a:tr h="307462">
                <a:tc>
                  <a:txBody>
                    <a:bodyPr/>
                    <a:lstStyle/>
                    <a:p>
                      <a:pPr marL="0" marR="0" algn="l">
                        <a:spcBef>
                          <a:spcPts val="0"/>
                        </a:spcBef>
                        <a:spcAft>
                          <a:spcPts val="0"/>
                        </a:spcAft>
                      </a:pPr>
                      <a:r>
                        <a:rPr lang="en-US" sz="1600" b="1">
                          <a:solidFill>
                            <a:srgbClr val="000000"/>
                          </a:solidFill>
                          <a:latin typeface="Calibri"/>
                          <a:ea typeface="Times New Roman"/>
                          <a:cs typeface="Times New Roman"/>
                        </a:rPr>
                        <a:t>Average number of stations within the network (n)</a:t>
                      </a:r>
                      <a:endParaRPr lang="en-US" sz="1600">
                        <a:solidFill>
                          <a:srgbClr val="000000"/>
                        </a:solidFill>
                        <a:latin typeface="Calibri"/>
                        <a:ea typeface="Times New Roman"/>
                        <a:cs typeface="Times New Roman"/>
                      </a:endParaRPr>
                    </a:p>
                  </a:txBody>
                  <a:tcPr marL="68580" marR="68580" marT="0" marB="0">
                    <a:lnL>
                      <a:noFill/>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tcPr>
                </a:tc>
                <a:tc>
                  <a:txBody>
                    <a:bodyPr/>
                    <a:lstStyle/>
                    <a:p>
                      <a:pPr marL="0" marR="0" algn="ctr">
                        <a:spcBef>
                          <a:spcPts val="0"/>
                        </a:spcBef>
                        <a:spcAft>
                          <a:spcPts val="0"/>
                        </a:spcAft>
                      </a:pPr>
                      <a:r>
                        <a:rPr lang="en-US" sz="1800" dirty="0" smtClean="0">
                          <a:solidFill>
                            <a:srgbClr val="000000"/>
                          </a:solidFill>
                          <a:latin typeface="Calibri"/>
                          <a:ea typeface="Times New Roman"/>
                          <a:cs typeface="Times New Roman"/>
                        </a:rPr>
                        <a:t>8.1</a:t>
                      </a:r>
                      <a:endParaRPr lang="en-US" sz="1800" dirty="0">
                        <a:solidFill>
                          <a:srgbClr val="000000"/>
                        </a:solidFill>
                        <a:latin typeface="Calibri"/>
                        <a:ea typeface="Times New Roman"/>
                        <a:cs typeface="Times New Roman"/>
                      </a:endParaRPr>
                    </a:p>
                  </a:txBody>
                  <a:tcPr marL="68580" marR="68580" marT="0" marB="0">
                    <a:lnL>
                      <a:noFill/>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tcPr>
                </a:tc>
                <a:tc>
                  <a:txBody>
                    <a:bodyPr/>
                    <a:lstStyle/>
                    <a:p>
                      <a:pPr marL="0" marR="0" algn="ctr">
                        <a:spcBef>
                          <a:spcPts val="0"/>
                        </a:spcBef>
                        <a:spcAft>
                          <a:spcPts val="0"/>
                        </a:spcAft>
                      </a:pPr>
                      <a:r>
                        <a:rPr lang="en-US" sz="1800" dirty="0" smtClean="0">
                          <a:solidFill>
                            <a:srgbClr val="000000"/>
                          </a:solidFill>
                          <a:latin typeface="Calibri"/>
                          <a:ea typeface="Times New Roman"/>
                          <a:cs typeface="Times New Roman"/>
                        </a:rPr>
                        <a:t>8.1</a:t>
                      </a:r>
                      <a:endParaRPr lang="en-US" sz="1800" dirty="0">
                        <a:solidFill>
                          <a:srgbClr val="000000"/>
                        </a:solidFill>
                        <a:latin typeface="Calibri"/>
                        <a:ea typeface="Times New Roman"/>
                        <a:cs typeface="Times New Roman"/>
                      </a:endParaRPr>
                    </a:p>
                  </a:txBody>
                  <a:tcPr marL="68580" marR="68580" marT="0" marB="0">
                    <a:lnL>
                      <a:noFill/>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tcPr>
                </a:tc>
                <a:tc>
                  <a:txBody>
                    <a:bodyPr/>
                    <a:lstStyle/>
                    <a:p>
                      <a:pPr marL="0" marR="0" algn="ctr">
                        <a:spcBef>
                          <a:spcPts val="0"/>
                        </a:spcBef>
                        <a:spcAft>
                          <a:spcPts val="0"/>
                        </a:spcAft>
                      </a:pPr>
                      <a:r>
                        <a:rPr lang="en-US" sz="1800" dirty="0" smtClean="0">
                          <a:solidFill>
                            <a:srgbClr val="000000"/>
                          </a:solidFill>
                          <a:latin typeface="Calibri"/>
                          <a:ea typeface="Times New Roman"/>
                          <a:cs typeface="Times New Roman"/>
                        </a:rPr>
                        <a:t>8.1</a:t>
                      </a:r>
                      <a:endParaRPr lang="en-US" sz="1800" dirty="0">
                        <a:solidFill>
                          <a:srgbClr val="000000"/>
                        </a:solidFill>
                        <a:latin typeface="Calibri"/>
                        <a:ea typeface="Times New Roman"/>
                        <a:cs typeface="Times New Roman"/>
                      </a:endParaRPr>
                    </a:p>
                  </a:txBody>
                  <a:tcPr marL="68580" marR="68580" marT="0" marB="0">
                    <a:lnL>
                      <a:noFill/>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tcPr>
                </a:tc>
              </a:tr>
              <a:tr h="495152">
                <a:tc>
                  <a:txBody>
                    <a:bodyPr/>
                    <a:lstStyle/>
                    <a:p>
                      <a:pPr marL="0" marR="0" algn="l">
                        <a:spcBef>
                          <a:spcPts val="0"/>
                        </a:spcBef>
                        <a:spcAft>
                          <a:spcPts val="0"/>
                        </a:spcAft>
                      </a:pPr>
                      <a:r>
                        <a:rPr lang="en-US" sz="1600" b="1">
                          <a:solidFill>
                            <a:srgbClr val="000000"/>
                          </a:solidFill>
                          <a:latin typeface="Calibri"/>
                          <a:ea typeface="Times New Roman"/>
                          <a:cs typeface="Times New Roman"/>
                        </a:rPr>
                        <a:t>Average number of annual samples collected at a station (k)</a:t>
                      </a:r>
                      <a:endParaRPr lang="en-US" sz="1600">
                        <a:solidFill>
                          <a:srgbClr val="000000"/>
                        </a:solidFill>
                        <a:latin typeface="Calibri"/>
                        <a:ea typeface="Times New Roman"/>
                        <a:cs typeface="Times New Roman"/>
                      </a:endParaRPr>
                    </a:p>
                  </a:txBody>
                  <a:tcPr marL="68580" marR="68580" marT="0" marB="0">
                    <a:lnL>
                      <a:noFill/>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E6EED5"/>
                    </a:solidFill>
                  </a:tcPr>
                </a:tc>
                <a:tc>
                  <a:txBody>
                    <a:bodyPr/>
                    <a:lstStyle/>
                    <a:p>
                      <a:pPr marL="0" marR="0" algn="ctr">
                        <a:spcBef>
                          <a:spcPts val="0"/>
                        </a:spcBef>
                        <a:spcAft>
                          <a:spcPts val="0"/>
                        </a:spcAft>
                      </a:pPr>
                      <a:r>
                        <a:rPr lang="en-US" sz="1800" dirty="0" smtClean="0">
                          <a:solidFill>
                            <a:srgbClr val="000000"/>
                          </a:solidFill>
                          <a:latin typeface="Calibri"/>
                          <a:ea typeface="Times New Roman"/>
                          <a:cs typeface="Times New Roman"/>
                        </a:rPr>
                        <a:t>11</a:t>
                      </a:r>
                      <a:endParaRPr lang="en-US" sz="1800" dirty="0">
                        <a:solidFill>
                          <a:srgbClr val="000000"/>
                        </a:solidFill>
                        <a:latin typeface="Calibri"/>
                        <a:ea typeface="Times New Roman"/>
                        <a:cs typeface="Times New Roman"/>
                      </a:endParaRPr>
                    </a:p>
                  </a:txBody>
                  <a:tcPr marL="68580" marR="68580" marT="0" marB="0">
                    <a:lnL>
                      <a:noFill/>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E6EED5"/>
                    </a:solidFill>
                  </a:tcPr>
                </a:tc>
                <a:tc>
                  <a:txBody>
                    <a:bodyPr/>
                    <a:lstStyle/>
                    <a:p>
                      <a:pPr marL="0" marR="0" algn="ctr">
                        <a:spcBef>
                          <a:spcPts val="0"/>
                        </a:spcBef>
                        <a:spcAft>
                          <a:spcPts val="0"/>
                        </a:spcAft>
                      </a:pPr>
                      <a:r>
                        <a:rPr lang="en-US" sz="1800" dirty="0" smtClean="0">
                          <a:solidFill>
                            <a:srgbClr val="000000"/>
                          </a:solidFill>
                          <a:latin typeface="Calibri"/>
                          <a:ea typeface="Times New Roman"/>
                          <a:cs typeface="Times New Roman"/>
                        </a:rPr>
                        <a:t>11</a:t>
                      </a:r>
                      <a:endParaRPr lang="en-US" sz="1800" dirty="0">
                        <a:solidFill>
                          <a:srgbClr val="000000"/>
                        </a:solidFill>
                        <a:latin typeface="Calibri"/>
                        <a:ea typeface="Times New Roman"/>
                        <a:cs typeface="Times New Roman"/>
                      </a:endParaRPr>
                    </a:p>
                  </a:txBody>
                  <a:tcPr marL="68580" marR="68580" marT="0" marB="0">
                    <a:lnL>
                      <a:noFill/>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E6EED5"/>
                    </a:solidFill>
                  </a:tcPr>
                </a:tc>
                <a:tc>
                  <a:txBody>
                    <a:bodyPr/>
                    <a:lstStyle/>
                    <a:p>
                      <a:pPr marL="0" marR="0" algn="ctr">
                        <a:spcBef>
                          <a:spcPts val="0"/>
                        </a:spcBef>
                        <a:spcAft>
                          <a:spcPts val="0"/>
                        </a:spcAft>
                      </a:pPr>
                      <a:r>
                        <a:rPr lang="en-US" sz="1800" dirty="0" smtClean="0">
                          <a:solidFill>
                            <a:srgbClr val="000000"/>
                          </a:solidFill>
                          <a:latin typeface="Calibri"/>
                          <a:ea typeface="Times New Roman"/>
                          <a:cs typeface="Times New Roman"/>
                        </a:rPr>
                        <a:t>11</a:t>
                      </a:r>
                      <a:endParaRPr lang="en-US" sz="1800" dirty="0">
                        <a:solidFill>
                          <a:srgbClr val="000000"/>
                        </a:solidFill>
                        <a:latin typeface="Calibri"/>
                        <a:ea typeface="Times New Roman"/>
                        <a:cs typeface="Times New Roman"/>
                      </a:endParaRPr>
                    </a:p>
                  </a:txBody>
                  <a:tcPr marL="68580" marR="68580" marT="0" marB="0">
                    <a:lnL>
                      <a:noFill/>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E6EED5"/>
                    </a:solidFill>
                  </a:tcPr>
                </a:tc>
              </a:tr>
              <a:tr h="307462">
                <a:tc>
                  <a:txBody>
                    <a:bodyPr/>
                    <a:lstStyle/>
                    <a:p>
                      <a:pPr marL="0" marR="0" algn="l">
                        <a:spcBef>
                          <a:spcPts val="0"/>
                        </a:spcBef>
                        <a:spcAft>
                          <a:spcPts val="0"/>
                        </a:spcAft>
                      </a:pPr>
                      <a:r>
                        <a:rPr lang="en-US" sz="1600" b="1">
                          <a:solidFill>
                            <a:srgbClr val="000000"/>
                          </a:solidFill>
                          <a:latin typeface="Calibri"/>
                          <a:ea typeface="Times New Roman"/>
                          <a:cs typeface="Times New Roman"/>
                        </a:rPr>
                        <a:t>Average network Ln </a:t>
                      </a:r>
                      <a:endParaRPr lang="en-US" sz="1600">
                        <a:solidFill>
                          <a:srgbClr val="000000"/>
                        </a:solidFill>
                        <a:latin typeface="Calibri"/>
                        <a:ea typeface="Times New Roman"/>
                        <a:cs typeface="Times New Roman"/>
                      </a:endParaRPr>
                    </a:p>
                  </a:txBody>
                  <a:tcPr marL="68580" marR="68580" marT="0" marB="0">
                    <a:lnL>
                      <a:noFill/>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tcPr>
                </a:tc>
                <a:tc>
                  <a:txBody>
                    <a:bodyPr/>
                    <a:lstStyle/>
                    <a:p>
                      <a:pPr marL="0" marR="0" algn="ctr">
                        <a:spcBef>
                          <a:spcPts val="0"/>
                        </a:spcBef>
                        <a:spcAft>
                          <a:spcPts val="0"/>
                        </a:spcAft>
                      </a:pPr>
                      <a:r>
                        <a:rPr lang="en-US" sz="1800" dirty="0" smtClean="0">
                          <a:solidFill>
                            <a:srgbClr val="000000"/>
                          </a:solidFill>
                          <a:latin typeface="Calibri"/>
                          <a:ea typeface="Times New Roman"/>
                          <a:cs typeface="Times New Roman"/>
                        </a:rPr>
                        <a:t>-5.259</a:t>
                      </a:r>
                      <a:endParaRPr lang="en-US" sz="1800" dirty="0">
                        <a:solidFill>
                          <a:srgbClr val="000000"/>
                        </a:solidFill>
                        <a:latin typeface="Calibri"/>
                        <a:ea typeface="Times New Roman"/>
                        <a:cs typeface="Times New Roman"/>
                      </a:endParaRPr>
                    </a:p>
                  </a:txBody>
                  <a:tcPr marL="68580" marR="68580" marT="0" marB="0">
                    <a:lnL>
                      <a:noFill/>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tcPr>
                </a:tc>
                <a:tc>
                  <a:txBody>
                    <a:bodyPr/>
                    <a:lstStyle/>
                    <a:p>
                      <a:pPr marL="0" marR="0" algn="ctr">
                        <a:spcBef>
                          <a:spcPts val="0"/>
                        </a:spcBef>
                        <a:spcAft>
                          <a:spcPts val="0"/>
                        </a:spcAft>
                      </a:pPr>
                      <a:r>
                        <a:rPr lang="en-US" sz="1800" dirty="0" smtClean="0">
                          <a:solidFill>
                            <a:srgbClr val="000000"/>
                          </a:solidFill>
                          <a:latin typeface="Calibri"/>
                          <a:ea typeface="Times New Roman"/>
                          <a:cs typeface="Times New Roman"/>
                        </a:rPr>
                        <a:t>-1.659</a:t>
                      </a:r>
                      <a:endParaRPr lang="en-US" sz="1800" dirty="0">
                        <a:solidFill>
                          <a:srgbClr val="000000"/>
                        </a:solidFill>
                        <a:latin typeface="Calibri"/>
                        <a:ea typeface="Times New Roman"/>
                        <a:cs typeface="Times New Roman"/>
                      </a:endParaRPr>
                    </a:p>
                  </a:txBody>
                  <a:tcPr marL="68580" marR="68580" marT="0" marB="0">
                    <a:lnL>
                      <a:noFill/>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tcPr>
                </a:tc>
                <a:tc>
                  <a:txBody>
                    <a:bodyPr/>
                    <a:lstStyle/>
                    <a:p>
                      <a:pPr marL="0" marR="0" algn="ctr">
                        <a:spcBef>
                          <a:spcPts val="0"/>
                        </a:spcBef>
                        <a:spcAft>
                          <a:spcPts val="0"/>
                        </a:spcAft>
                      </a:pPr>
                      <a:r>
                        <a:rPr lang="en-US" sz="1800" dirty="0" smtClean="0">
                          <a:solidFill>
                            <a:srgbClr val="000000"/>
                          </a:solidFill>
                          <a:latin typeface="Calibri"/>
                          <a:ea typeface="Times New Roman"/>
                          <a:cs typeface="Times New Roman"/>
                        </a:rPr>
                        <a:t>-1.576</a:t>
                      </a:r>
                      <a:endParaRPr lang="en-US" sz="1800" dirty="0">
                        <a:solidFill>
                          <a:srgbClr val="000000"/>
                        </a:solidFill>
                        <a:latin typeface="Calibri"/>
                        <a:ea typeface="Times New Roman"/>
                        <a:cs typeface="Times New Roman"/>
                      </a:endParaRPr>
                    </a:p>
                  </a:txBody>
                  <a:tcPr marL="68580" marR="68580" marT="0" marB="0">
                    <a:lnL>
                      <a:noFill/>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tcPr>
                </a:tc>
              </a:tr>
              <a:tr h="307462">
                <a:tc>
                  <a:txBody>
                    <a:bodyPr/>
                    <a:lstStyle/>
                    <a:p>
                      <a:pPr marL="0" marR="0" algn="l">
                        <a:spcBef>
                          <a:spcPts val="0"/>
                        </a:spcBef>
                        <a:spcAft>
                          <a:spcPts val="0"/>
                        </a:spcAft>
                      </a:pPr>
                      <a:r>
                        <a:rPr lang="en-US" sz="1600" b="1" dirty="0">
                          <a:solidFill>
                            <a:srgbClr val="000000"/>
                          </a:solidFill>
                          <a:latin typeface="Calibri"/>
                          <a:ea typeface="Times New Roman"/>
                          <a:cs typeface="Times New Roman"/>
                        </a:rPr>
                        <a:t>Spatially averaged geometric mean </a:t>
                      </a:r>
                      <a:r>
                        <a:rPr lang="en-US" sz="1600" b="1" dirty="0" smtClean="0">
                          <a:solidFill>
                            <a:srgbClr val="000000"/>
                          </a:solidFill>
                          <a:latin typeface="Calibri"/>
                          <a:ea typeface="Times New Roman"/>
                          <a:cs typeface="Times New Roman"/>
                        </a:rPr>
                        <a:t>(mg/L</a:t>
                      </a:r>
                      <a:r>
                        <a:rPr lang="en-US" sz="1600" b="1" dirty="0">
                          <a:solidFill>
                            <a:srgbClr val="000000"/>
                          </a:solidFill>
                          <a:latin typeface="Calibri"/>
                          <a:ea typeface="Times New Roman"/>
                          <a:cs typeface="Times New Roman"/>
                        </a:rPr>
                        <a:t>)</a:t>
                      </a:r>
                      <a:endParaRPr lang="en-US" sz="1600" dirty="0">
                        <a:solidFill>
                          <a:srgbClr val="000000"/>
                        </a:solidFill>
                        <a:latin typeface="Calibri"/>
                        <a:ea typeface="Times New Roman"/>
                        <a:cs typeface="Times New Roman"/>
                      </a:endParaRPr>
                    </a:p>
                  </a:txBody>
                  <a:tcPr marL="68580" marR="68580" marT="0" marB="0">
                    <a:lnL>
                      <a:noFill/>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E6EED5"/>
                    </a:solidFill>
                  </a:tcPr>
                </a:tc>
                <a:tc>
                  <a:txBody>
                    <a:bodyPr/>
                    <a:lstStyle/>
                    <a:p>
                      <a:pPr marL="0" marR="0" algn="ctr">
                        <a:spcBef>
                          <a:spcPts val="0"/>
                        </a:spcBef>
                        <a:spcAft>
                          <a:spcPts val="0"/>
                        </a:spcAft>
                      </a:pPr>
                      <a:r>
                        <a:rPr lang="en-US" sz="1800" dirty="0" smtClean="0">
                          <a:solidFill>
                            <a:srgbClr val="000000"/>
                          </a:solidFill>
                          <a:latin typeface="Calibri"/>
                          <a:ea typeface="Times New Roman"/>
                          <a:cs typeface="Times New Roman"/>
                        </a:rPr>
                        <a:t>0.0052</a:t>
                      </a:r>
                      <a:endParaRPr lang="en-US" sz="1800" dirty="0">
                        <a:solidFill>
                          <a:srgbClr val="000000"/>
                        </a:solidFill>
                        <a:latin typeface="Calibri"/>
                        <a:ea typeface="Times New Roman"/>
                        <a:cs typeface="Times New Roman"/>
                      </a:endParaRPr>
                    </a:p>
                  </a:txBody>
                  <a:tcPr marL="68580" marR="68580" marT="0" marB="0">
                    <a:lnL>
                      <a:noFill/>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E6EED5"/>
                    </a:solidFill>
                  </a:tcPr>
                </a:tc>
                <a:tc>
                  <a:txBody>
                    <a:bodyPr/>
                    <a:lstStyle/>
                    <a:p>
                      <a:pPr marL="0" marR="0" algn="ctr">
                        <a:spcBef>
                          <a:spcPts val="0"/>
                        </a:spcBef>
                        <a:spcAft>
                          <a:spcPts val="0"/>
                        </a:spcAft>
                      </a:pPr>
                      <a:r>
                        <a:rPr lang="en-US" sz="1800" dirty="0" smtClean="0">
                          <a:solidFill>
                            <a:srgbClr val="000000"/>
                          </a:solidFill>
                          <a:latin typeface="Calibri"/>
                          <a:ea typeface="Times New Roman"/>
                          <a:cs typeface="Times New Roman"/>
                        </a:rPr>
                        <a:t>0.190</a:t>
                      </a:r>
                      <a:endParaRPr lang="en-US" sz="1800" dirty="0">
                        <a:solidFill>
                          <a:srgbClr val="000000"/>
                        </a:solidFill>
                        <a:latin typeface="Calibri"/>
                        <a:ea typeface="Times New Roman"/>
                        <a:cs typeface="Times New Roman"/>
                      </a:endParaRPr>
                    </a:p>
                  </a:txBody>
                  <a:tcPr marL="68580" marR="68580" marT="0" marB="0">
                    <a:lnL>
                      <a:noFill/>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E6EED5"/>
                    </a:solidFill>
                  </a:tcPr>
                </a:tc>
                <a:tc>
                  <a:txBody>
                    <a:bodyPr/>
                    <a:lstStyle/>
                    <a:p>
                      <a:pPr marL="0" marR="0" algn="ctr">
                        <a:spcBef>
                          <a:spcPts val="0"/>
                        </a:spcBef>
                        <a:spcAft>
                          <a:spcPts val="0"/>
                        </a:spcAft>
                      </a:pPr>
                      <a:r>
                        <a:rPr lang="en-US" sz="1800" dirty="0" smtClean="0">
                          <a:solidFill>
                            <a:srgbClr val="000000"/>
                          </a:solidFill>
                          <a:latin typeface="Calibri"/>
                          <a:ea typeface="Times New Roman"/>
                          <a:cs typeface="Times New Roman"/>
                        </a:rPr>
                        <a:t>0.207</a:t>
                      </a:r>
                      <a:endParaRPr lang="en-US" sz="1800" dirty="0">
                        <a:solidFill>
                          <a:srgbClr val="000000"/>
                        </a:solidFill>
                        <a:latin typeface="Calibri"/>
                        <a:ea typeface="Times New Roman"/>
                        <a:cs typeface="Times New Roman"/>
                      </a:endParaRPr>
                    </a:p>
                  </a:txBody>
                  <a:tcPr marL="68580" marR="68580" marT="0" marB="0">
                    <a:lnL>
                      <a:noFill/>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E6EED5"/>
                    </a:solidFill>
                  </a:tcPr>
                </a:tc>
              </a:tr>
              <a:tr h="307462">
                <a:tc>
                  <a:txBody>
                    <a:bodyPr/>
                    <a:lstStyle/>
                    <a:p>
                      <a:pPr marL="0" marR="0" algn="l">
                        <a:spcBef>
                          <a:spcPts val="0"/>
                        </a:spcBef>
                        <a:spcAft>
                          <a:spcPts val="0"/>
                        </a:spcAft>
                      </a:pPr>
                      <a:r>
                        <a:rPr lang="en-US" sz="1600" b="1">
                          <a:solidFill>
                            <a:srgbClr val="000000"/>
                          </a:solidFill>
                          <a:latin typeface="Calibri"/>
                          <a:ea typeface="Times New Roman"/>
                          <a:cs typeface="Times New Roman"/>
                        </a:rPr>
                        <a:t>True interannual standard deviation (</a:t>
                      </a:r>
                      <a:r>
                        <a:rPr lang="en-US" sz="1600" b="1">
                          <a:solidFill>
                            <a:srgbClr val="000000"/>
                          </a:solidFill>
                          <a:latin typeface="Calibri"/>
                          <a:ea typeface="Times New Roman"/>
                          <a:cs typeface="Symbol"/>
                          <a:sym typeface="Symbol"/>
                        </a:rPr>
                        <a:t></a:t>
                      </a:r>
                      <a:r>
                        <a:rPr lang="en-US" sz="1600" b="1" baseline="-25000">
                          <a:solidFill>
                            <a:srgbClr val="000000"/>
                          </a:solidFill>
                          <a:latin typeface="Calibri"/>
                          <a:ea typeface="Times New Roman"/>
                          <a:cs typeface="Symbol"/>
                        </a:rPr>
                        <a:t>tyr</a:t>
                      </a:r>
                      <a:r>
                        <a:rPr lang="en-US" sz="1600" b="1">
                          <a:solidFill>
                            <a:srgbClr val="000000"/>
                          </a:solidFill>
                          <a:latin typeface="Calibri"/>
                          <a:ea typeface="Times New Roman"/>
                          <a:cs typeface="Symbol"/>
                        </a:rPr>
                        <a:t>)</a:t>
                      </a:r>
                      <a:endParaRPr lang="en-US" sz="1600">
                        <a:solidFill>
                          <a:srgbClr val="000000"/>
                        </a:solidFill>
                        <a:latin typeface="Calibri"/>
                        <a:ea typeface="Times New Roman"/>
                        <a:cs typeface="Times New Roman"/>
                      </a:endParaRPr>
                    </a:p>
                  </a:txBody>
                  <a:tcPr marL="68580" marR="68580" marT="0" marB="0">
                    <a:lnL>
                      <a:noFill/>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E6EED5"/>
                    </a:solidFill>
                  </a:tcPr>
                </a:tc>
                <a:tc>
                  <a:txBody>
                    <a:bodyPr/>
                    <a:lstStyle/>
                    <a:p>
                      <a:pPr marL="0" marR="0" algn="ctr">
                        <a:spcBef>
                          <a:spcPts val="0"/>
                        </a:spcBef>
                        <a:spcAft>
                          <a:spcPts val="0"/>
                        </a:spcAft>
                      </a:pPr>
                      <a:r>
                        <a:rPr lang="en-US" sz="1800" dirty="0" smtClean="0">
                          <a:solidFill>
                            <a:srgbClr val="000000"/>
                          </a:solidFill>
                          <a:latin typeface="Calibri"/>
                          <a:ea typeface="Times New Roman"/>
                          <a:cs typeface="Times New Roman"/>
                        </a:rPr>
                        <a:t>0.231</a:t>
                      </a:r>
                      <a:endParaRPr lang="en-US" sz="1800" dirty="0">
                        <a:solidFill>
                          <a:srgbClr val="000000"/>
                        </a:solidFill>
                        <a:latin typeface="Calibri"/>
                        <a:ea typeface="Times New Roman"/>
                        <a:cs typeface="Times New Roman"/>
                      </a:endParaRPr>
                    </a:p>
                  </a:txBody>
                  <a:tcPr marL="68580" marR="68580" marT="0" marB="0">
                    <a:lnL>
                      <a:noFill/>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E6EED5"/>
                    </a:solidFill>
                  </a:tcPr>
                </a:tc>
                <a:tc>
                  <a:txBody>
                    <a:bodyPr/>
                    <a:lstStyle/>
                    <a:p>
                      <a:pPr marL="0" marR="0" algn="ctr">
                        <a:spcBef>
                          <a:spcPts val="0"/>
                        </a:spcBef>
                        <a:spcAft>
                          <a:spcPts val="0"/>
                        </a:spcAft>
                      </a:pPr>
                      <a:r>
                        <a:rPr lang="en-US" sz="1800" dirty="0" smtClean="0">
                          <a:solidFill>
                            <a:srgbClr val="000000"/>
                          </a:solidFill>
                          <a:latin typeface="Calibri"/>
                          <a:ea typeface="Times New Roman"/>
                          <a:cs typeface="Times New Roman"/>
                        </a:rPr>
                        <a:t>0.262</a:t>
                      </a:r>
                      <a:endParaRPr lang="en-US" sz="1800" dirty="0">
                        <a:solidFill>
                          <a:srgbClr val="000000"/>
                        </a:solidFill>
                        <a:latin typeface="Calibri"/>
                        <a:ea typeface="Times New Roman"/>
                        <a:cs typeface="Times New Roman"/>
                      </a:endParaRPr>
                    </a:p>
                  </a:txBody>
                  <a:tcPr marL="68580" marR="68580" marT="0" marB="0">
                    <a:lnL>
                      <a:noFill/>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E6EED5"/>
                    </a:solidFill>
                  </a:tcPr>
                </a:tc>
                <a:tc>
                  <a:txBody>
                    <a:bodyPr/>
                    <a:lstStyle/>
                    <a:p>
                      <a:pPr marL="0" marR="0" algn="ctr">
                        <a:spcBef>
                          <a:spcPts val="0"/>
                        </a:spcBef>
                        <a:spcAft>
                          <a:spcPts val="0"/>
                        </a:spcAft>
                      </a:pPr>
                      <a:r>
                        <a:rPr lang="en-US" sz="1800" dirty="0" smtClean="0">
                          <a:solidFill>
                            <a:srgbClr val="000000"/>
                          </a:solidFill>
                          <a:latin typeface="Calibri"/>
                          <a:ea typeface="Times New Roman"/>
                          <a:cs typeface="Times New Roman"/>
                        </a:rPr>
                        <a:t>0.243</a:t>
                      </a:r>
                      <a:endParaRPr lang="en-US" sz="1800" dirty="0">
                        <a:solidFill>
                          <a:srgbClr val="000000"/>
                        </a:solidFill>
                        <a:latin typeface="Calibri"/>
                        <a:ea typeface="Times New Roman"/>
                        <a:cs typeface="Times New Roman"/>
                      </a:endParaRPr>
                    </a:p>
                  </a:txBody>
                  <a:tcPr marL="68580" marR="68580" marT="0" marB="0">
                    <a:lnL>
                      <a:noFill/>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E6EED5"/>
                    </a:solidFill>
                  </a:tcPr>
                </a:tc>
              </a:tr>
              <a:tr h="307462">
                <a:tc>
                  <a:txBody>
                    <a:bodyPr/>
                    <a:lstStyle/>
                    <a:p>
                      <a:pPr marL="0" marR="0" algn="l">
                        <a:spcBef>
                          <a:spcPts val="0"/>
                        </a:spcBef>
                        <a:spcAft>
                          <a:spcPts val="0"/>
                        </a:spcAft>
                      </a:pPr>
                      <a:r>
                        <a:rPr lang="en-US" sz="1600" b="1">
                          <a:solidFill>
                            <a:srgbClr val="000000"/>
                          </a:solidFill>
                          <a:latin typeface="Calibri"/>
                          <a:ea typeface="Times New Roman"/>
                          <a:cs typeface="Times New Roman"/>
                        </a:rPr>
                        <a:t>N</a:t>
                      </a:r>
                      <a:endParaRPr lang="en-US" sz="1600">
                        <a:solidFill>
                          <a:srgbClr val="000000"/>
                        </a:solidFill>
                        <a:latin typeface="Calibri"/>
                        <a:ea typeface="Times New Roman"/>
                        <a:cs typeface="Times New Roman"/>
                      </a:endParaRPr>
                    </a:p>
                  </a:txBody>
                  <a:tcPr marL="68580" marR="68580" marT="0" marB="0">
                    <a:lnL>
                      <a:noFill/>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E6EED5"/>
                    </a:solidFill>
                  </a:tcPr>
                </a:tc>
                <a:tc>
                  <a:txBody>
                    <a:bodyPr/>
                    <a:lstStyle/>
                    <a:p>
                      <a:pPr marL="0" marR="0" algn="ctr">
                        <a:spcBef>
                          <a:spcPts val="0"/>
                        </a:spcBef>
                        <a:spcAft>
                          <a:spcPts val="0"/>
                        </a:spcAft>
                      </a:pPr>
                      <a:r>
                        <a:rPr lang="en-US" sz="1800" dirty="0" smtClean="0">
                          <a:solidFill>
                            <a:srgbClr val="000000"/>
                          </a:solidFill>
                          <a:latin typeface="Calibri"/>
                          <a:ea typeface="Times New Roman"/>
                          <a:cs typeface="Times New Roman"/>
                        </a:rPr>
                        <a:t>14</a:t>
                      </a:r>
                      <a:endParaRPr lang="en-US" sz="1800" dirty="0">
                        <a:solidFill>
                          <a:srgbClr val="000000"/>
                        </a:solidFill>
                        <a:latin typeface="Calibri"/>
                        <a:ea typeface="Times New Roman"/>
                        <a:cs typeface="Times New Roman"/>
                      </a:endParaRPr>
                    </a:p>
                  </a:txBody>
                  <a:tcPr marL="68580" marR="68580" marT="0" marB="0">
                    <a:lnL>
                      <a:noFill/>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E6EED5"/>
                    </a:solidFill>
                  </a:tcPr>
                </a:tc>
                <a:tc>
                  <a:txBody>
                    <a:bodyPr/>
                    <a:lstStyle/>
                    <a:p>
                      <a:pPr marL="0" marR="0" algn="ctr">
                        <a:spcBef>
                          <a:spcPts val="0"/>
                        </a:spcBef>
                        <a:spcAft>
                          <a:spcPts val="0"/>
                        </a:spcAft>
                      </a:pPr>
                      <a:r>
                        <a:rPr lang="en-US" sz="1800" dirty="0" smtClean="0">
                          <a:solidFill>
                            <a:srgbClr val="000000"/>
                          </a:solidFill>
                          <a:latin typeface="Calibri"/>
                          <a:ea typeface="Times New Roman"/>
                          <a:cs typeface="Times New Roman"/>
                        </a:rPr>
                        <a:t>14</a:t>
                      </a:r>
                      <a:endParaRPr lang="en-US" sz="1800" dirty="0">
                        <a:solidFill>
                          <a:srgbClr val="000000"/>
                        </a:solidFill>
                        <a:latin typeface="Calibri"/>
                        <a:ea typeface="Times New Roman"/>
                        <a:cs typeface="Times New Roman"/>
                      </a:endParaRPr>
                    </a:p>
                  </a:txBody>
                  <a:tcPr marL="68580" marR="68580" marT="0" marB="0">
                    <a:lnL>
                      <a:noFill/>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E6EED5"/>
                    </a:solidFill>
                  </a:tcPr>
                </a:tc>
                <a:tc>
                  <a:txBody>
                    <a:bodyPr/>
                    <a:lstStyle/>
                    <a:p>
                      <a:pPr marL="0" marR="0" algn="ctr">
                        <a:spcBef>
                          <a:spcPts val="0"/>
                        </a:spcBef>
                        <a:spcAft>
                          <a:spcPts val="0"/>
                        </a:spcAft>
                      </a:pPr>
                      <a:r>
                        <a:rPr lang="en-US" sz="1800" dirty="0" smtClean="0">
                          <a:solidFill>
                            <a:srgbClr val="000000"/>
                          </a:solidFill>
                          <a:latin typeface="Calibri"/>
                          <a:ea typeface="Times New Roman"/>
                          <a:cs typeface="Times New Roman"/>
                        </a:rPr>
                        <a:t>14</a:t>
                      </a:r>
                      <a:endParaRPr lang="en-US" sz="1800" dirty="0">
                        <a:solidFill>
                          <a:srgbClr val="000000"/>
                        </a:solidFill>
                        <a:latin typeface="Calibri"/>
                        <a:ea typeface="Times New Roman"/>
                        <a:cs typeface="Times New Roman"/>
                      </a:endParaRPr>
                    </a:p>
                  </a:txBody>
                  <a:tcPr marL="68580" marR="68580" marT="0" marB="0">
                    <a:lnL>
                      <a:noFill/>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E6EED5"/>
                    </a:solidFill>
                  </a:tcPr>
                </a:tc>
              </a:tr>
              <a:tr h="307462">
                <a:tc>
                  <a:txBody>
                    <a:bodyPr/>
                    <a:lstStyle/>
                    <a:p>
                      <a:pPr marL="0" marR="0" algn="l">
                        <a:spcBef>
                          <a:spcPts val="0"/>
                        </a:spcBef>
                        <a:spcAft>
                          <a:spcPts val="0"/>
                        </a:spcAft>
                      </a:pPr>
                      <a:r>
                        <a:rPr lang="en-US" sz="1600" b="1" dirty="0">
                          <a:solidFill>
                            <a:srgbClr val="000000"/>
                          </a:solidFill>
                          <a:latin typeface="Calibri"/>
                          <a:ea typeface="Times New Roman"/>
                          <a:cs typeface="Times New Roman"/>
                        </a:rPr>
                        <a:t>Upper 90% prediction limit  (1:5 years)</a:t>
                      </a:r>
                      <a:endParaRPr lang="en-US" sz="1600" dirty="0">
                        <a:solidFill>
                          <a:srgbClr val="000000"/>
                        </a:solidFill>
                        <a:latin typeface="Calibri"/>
                        <a:ea typeface="Times New Roman"/>
                        <a:cs typeface="Times New Roman"/>
                      </a:endParaRPr>
                    </a:p>
                  </a:txBody>
                  <a:tcPr marL="68580" marR="68580" marT="0" marB="0">
                    <a:lnL>
                      <a:noFill/>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800" dirty="0" smtClean="0">
                          <a:solidFill>
                            <a:srgbClr val="000000"/>
                          </a:solidFill>
                          <a:latin typeface="Calibri"/>
                          <a:ea typeface="Times New Roman"/>
                          <a:cs typeface="Times New Roman"/>
                        </a:rPr>
                        <a:t>0.007</a:t>
                      </a:r>
                      <a:endParaRPr lang="en-US" sz="1800" dirty="0">
                        <a:solidFill>
                          <a:srgbClr val="000000"/>
                        </a:solidFill>
                        <a:latin typeface="Calibri"/>
                        <a:ea typeface="Times New Roman"/>
                        <a:cs typeface="Times New Roman"/>
                      </a:endParaRPr>
                    </a:p>
                  </a:txBody>
                  <a:tcPr marL="68580" marR="68580" marT="0" marB="0">
                    <a:lnL>
                      <a:noFill/>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tcPr>
                </a:tc>
                <a:tc>
                  <a:txBody>
                    <a:bodyPr/>
                    <a:lstStyle/>
                    <a:p>
                      <a:pPr marL="0" marR="0" algn="ctr">
                        <a:spcBef>
                          <a:spcPts val="0"/>
                        </a:spcBef>
                        <a:spcAft>
                          <a:spcPts val="0"/>
                        </a:spcAft>
                      </a:pPr>
                      <a:r>
                        <a:rPr lang="en-US" sz="1800" dirty="0" smtClean="0">
                          <a:solidFill>
                            <a:srgbClr val="000000"/>
                          </a:solidFill>
                          <a:latin typeface="Calibri"/>
                          <a:ea typeface="Times New Roman"/>
                          <a:cs typeface="Times New Roman"/>
                        </a:rPr>
                        <a:t>0.275</a:t>
                      </a:r>
                      <a:endParaRPr lang="en-US" sz="1800" dirty="0">
                        <a:solidFill>
                          <a:srgbClr val="000000"/>
                        </a:solidFill>
                        <a:latin typeface="Calibri"/>
                        <a:ea typeface="Times New Roman"/>
                        <a:cs typeface="Times New Roman"/>
                      </a:endParaRPr>
                    </a:p>
                  </a:txBody>
                  <a:tcPr marL="68580" marR="68580" marT="0" marB="0">
                    <a:lnL>
                      <a:noFill/>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tcPr>
                </a:tc>
                <a:tc>
                  <a:txBody>
                    <a:bodyPr/>
                    <a:lstStyle/>
                    <a:p>
                      <a:pPr marL="0" marR="0" algn="ctr">
                        <a:spcBef>
                          <a:spcPts val="0"/>
                        </a:spcBef>
                        <a:spcAft>
                          <a:spcPts val="0"/>
                        </a:spcAft>
                      </a:pPr>
                      <a:r>
                        <a:rPr lang="en-US" sz="1800" dirty="0" smtClean="0">
                          <a:solidFill>
                            <a:srgbClr val="000000"/>
                          </a:solidFill>
                          <a:latin typeface="Calibri"/>
                          <a:ea typeface="Times New Roman"/>
                          <a:cs typeface="Times New Roman"/>
                        </a:rPr>
                        <a:t>0.290</a:t>
                      </a:r>
                      <a:endParaRPr lang="en-US" sz="1800" dirty="0">
                        <a:solidFill>
                          <a:srgbClr val="000000"/>
                        </a:solidFill>
                        <a:latin typeface="Calibri"/>
                        <a:ea typeface="Times New Roman"/>
                        <a:cs typeface="Times New Roman"/>
                      </a:endParaRPr>
                    </a:p>
                  </a:txBody>
                  <a:tcPr marL="68580" marR="68580" marT="0" marB="0">
                    <a:lnL>
                      <a:noFill/>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South Central Outer Bay</a:t>
            </a:r>
            <a:endParaRPr lang="en-US" dirty="0"/>
          </a:p>
        </p:txBody>
      </p:sp>
      <p:graphicFrame>
        <p:nvGraphicFramePr>
          <p:cNvPr id="4" name="Table 3"/>
          <p:cNvGraphicFramePr>
            <a:graphicFrameLocks noGrp="1"/>
          </p:cNvGraphicFramePr>
          <p:nvPr/>
        </p:nvGraphicFramePr>
        <p:xfrm>
          <a:off x="152400" y="1600200"/>
          <a:ext cx="5562600" cy="4904181"/>
        </p:xfrm>
        <a:graphic>
          <a:graphicData uri="http://schemas.openxmlformats.org/drawingml/2006/table">
            <a:tbl>
              <a:tblPr/>
              <a:tblGrid>
                <a:gridCol w="1828800"/>
                <a:gridCol w="1143000"/>
                <a:gridCol w="1219200"/>
                <a:gridCol w="1371600"/>
              </a:tblGrid>
              <a:tr h="277317">
                <a:tc>
                  <a:txBody>
                    <a:bodyPr/>
                    <a:lstStyle/>
                    <a:p>
                      <a:endParaRPr lang="en-US" sz="1400" dirty="0">
                        <a:latin typeface="Calibri"/>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c>
                  <a:txBody>
                    <a:bodyPr/>
                    <a:lstStyle/>
                    <a:p>
                      <a:pPr marL="0" marR="0" algn="ctr">
                        <a:lnSpc>
                          <a:spcPct val="115000"/>
                        </a:lnSpc>
                        <a:spcBef>
                          <a:spcPts val="0"/>
                        </a:spcBef>
                        <a:spcAft>
                          <a:spcPts val="0"/>
                        </a:spcAft>
                      </a:pPr>
                      <a:r>
                        <a:rPr lang="en-US" sz="1400" b="1" dirty="0">
                          <a:solidFill>
                            <a:srgbClr val="FFFFFF"/>
                          </a:solidFill>
                          <a:latin typeface="Calibri"/>
                          <a:ea typeface="Times New Roman"/>
                          <a:cs typeface="Times New Roman"/>
                        </a:rPr>
                        <a:t>TP </a:t>
                      </a:r>
                      <a:r>
                        <a:rPr lang="en-US" sz="1400" b="1" dirty="0" smtClean="0">
                          <a:solidFill>
                            <a:srgbClr val="FFFFFF"/>
                          </a:solidFill>
                          <a:latin typeface="Calibri"/>
                          <a:ea typeface="Times New Roman"/>
                          <a:cs typeface="Times New Roman"/>
                        </a:rPr>
                        <a:t>(mg/L</a:t>
                      </a:r>
                      <a:r>
                        <a:rPr lang="en-US" sz="1400" b="1" dirty="0">
                          <a:solidFill>
                            <a:srgbClr val="FFFFFF"/>
                          </a:solidFill>
                          <a:latin typeface="Calibri"/>
                          <a:ea typeface="Times New Roman"/>
                          <a:cs typeface="Times New Roman"/>
                        </a:rPr>
                        <a:t>)</a:t>
                      </a:r>
                      <a:endParaRPr lang="en-US" sz="1400" dirty="0">
                        <a:latin typeface="Calibri"/>
                        <a:ea typeface="SimSun"/>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c>
                  <a:txBody>
                    <a:bodyPr/>
                    <a:lstStyle/>
                    <a:p>
                      <a:pPr marL="0" marR="0" algn="ctr">
                        <a:lnSpc>
                          <a:spcPct val="115000"/>
                        </a:lnSpc>
                        <a:spcBef>
                          <a:spcPts val="0"/>
                        </a:spcBef>
                        <a:spcAft>
                          <a:spcPts val="0"/>
                        </a:spcAft>
                      </a:pPr>
                      <a:r>
                        <a:rPr lang="en-US" sz="1400" b="1" dirty="0">
                          <a:solidFill>
                            <a:srgbClr val="FFFFFF"/>
                          </a:solidFill>
                          <a:latin typeface="Calibri"/>
                          <a:ea typeface="Times New Roman"/>
                          <a:cs typeface="Times New Roman"/>
                        </a:rPr>
                        <a:t>TN </a:t>
                      </a:r>
                      <a:r>
                        <a:rPr lang="en-US" sz="1400" b="1" dirty="0" smtClean="0">
                          <a:solidFill>
                            <a:srgbClr val="FFFFFF"/>
                          </a:solidFill>
                          <a:latin typeface="Calibri"/>
                          <a:ea typeface="Times New Roman"/>
                          <a:cs typeface="Times New Roman"/>
                        </a:rPr>
                        <a:t>(mg/L</a:t>
                      </a:r>
                      <a:r>
                        <a:rPr lang="en-US" sz="1400" b="1" dirty="0">
                          <a:solidFill>
                            <a:srgbClr val="FFFFFF"/>
                          </a:solidFill>
                          <a:latin typeface="Calibri"/>
                          <a:ea typeface="Times New Roman"/>
                          <a:cs typeface="Times New Roman"/>
                        </a:rPr>
                        <a:t>)</a:t>
                      </a:r>
                      <a:endParaRPr lang="en-US" sz="1400" dirty="0">
                        <a:latin typeface="Calibri"/>
                        <a:ea typeface="SimSun"/>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c>
                  <a:txBody>
                    <a:bodyPr/>
                    <a:lstStyle/>
                    <a:p>
                      <a:pPr marL="0" marR="0" algn="ctr">
                        <a:lnSpc>
                          <a:spcPct val="115000"/>
                        </a:lnSpc>
                        <a:spcBef>
                          <a:spcPts val="0"/>
                        </a:spcBef>
                        <a:spcAft>
                          <a:spcPts val="0"/>
                        </a:spcAft>
                      </a:pPr>
                      <a:r>
                        <a:rPr lang="en-US" sz="1400" b="1" dirty="0">
                          <a:solidFill>
                            <a:srgbClr val="FFFFFF"/>
                          </a:solidFill>
                          <a:latin typeface="Calibri"/>
                          <a:ea typeface="Times New Roman"/>
                          <a:cs typeface="Times New Roman"/>
                        </a:rPr>
                        <a:t>CHLA </a:t>
                      </a:r>
                      <a:r>
                        <a:rPr lang="en-US" sz="1400" b="1" dirty="0" smtClean="0">
                          <a:solidFill>
                            <a:srgbClr val="FFFFFF"/>
                          </a:solidFill>
                          <a:latin typeface="Calibri"/>
                          <a:ea typeface="Times New Roman"/>
                          <a:cs typeface="Times New Roman"/>
                        </a:rPr>
                        <a:t>(mg/L</a:t>
                      </a:r>
                      <a:r>
                        <a:rPr lang="en-US" sz="1400" b="1" dirty="0">
                          <a:solidFill>
                            <a:srgbClr val="FFFFFF"/>
                          </a:solidFill>
                          <a:latin typeface="Calibri"/>
                          <a:ea typeface="Times New Roman"/>
                          <a:cs typeface="Times New Roman"/>
                        </a:rPr>
                        <a:t>)</a:t>
                      </a:r>
                      <a:endParaRPr lang="en-US" sz="1400" dirty="0">
                        <a:latin typeface="Calibri"/>
                        <a:ea typeface="SimSun"/>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r>
              <a:tr h="459238">
                <a:tc>
                  <a:txBody>
                    <a:bodyPr/>
                    <a:lstStyle/>
                    <a:p>
                      <a:pPr marL="0" marR="0">
                        <a:lnSpc>
                          <a:spcPct val="115000"/>
                        </a:lnSpc>
                        <a:spcBef>
                          <a:spcPts val="0"/>
                        </a:spcBef>
                        <a:spcAft>
                          <a:spcPts val="0"/>
                        </a:spcAft>
                      </a:pPr>
                      <a:r>
                        <a:rPr lang="en-US" sz="1400" b="1" dirty="0">
                          <a:solidFill>
                            <a:srgbClr val="000000"/>
                          </a:solidFill>
                          <a:latin typeface="Calibri"/>
                          <a:ea typeface="Times New Roman"/>
                          <a:cs typeface="Times New Roman"/>
                        </a:rPr>
                        <a:t>Long-term Average network Ln </a:t>
                      </a:r>
                      <a:endParaRPr lang="en-US" sz="1400" dirty="0">
                        <a:latin typeface="Calibri"/>
                        <a:ea typeface="SimSun"/>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gn="ctr" rtl="0" eaLnBrk="1" fontAlgn="t" latinLnBrk="0" hangingPunct="1">
                        <a:spcBef>
                          <a:spcPts val="0"/>
                        </a:spcBef>
                        <a:spcAft>
                          <a:spcPts val="0"/>
                        </a:spcAft>
                      </a:pPr>
                      <a:r>
                        <a:rPr lang="en-US" sz="2000" b="0" i="0" u="none" strike="noStrike" kern="1200" dirty="0">
                          <a:solidFill>
                            <a:srgbClr val="000000"/>
                          </a:solidFill>
                          <a:latin typeface="Calibri"/>
                          <a:ea typeface="Times New Roman"/>
                          <a:cs typeface="Times New Roman"/>
                        </a:rPr>
                        <a:t>-5.259</a:t>
                      </a:r>
                    </a:p>
                  </a:txBody>
                  <a:tcPr marL="68580" marR="68580" marT="9525"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gn="ctr" rtl="0" eaLnBrk="1" fontAlgn="t" latinLnBrk="0" hangingPunct="1">
                        <a:spcBef>
                          <a:spcPts val="0"/>
                        </a:spcBef>
                        <a:spcAft>
                          <a:spcPts val="0"/>
                        </a:spcAft>
                      </a:pPr>
                      <a:r>
                        <a:rPr lang="en-US" sz="2000" b="0" i="0" u="none" strike="noStrike" kern="1200" dirty="0">
                          <a:solidFill>
                            <a:srgbClr val="000000"/>
                          </a:solidFill>
                          <a:latin typeface="Calibri"/>
                          <a:ea typeface="Times New Roman"/>
                          <a:cs typeface="Times New Roman"/>
                        </a:rPr>
                        <a:t>-1.659</a:t>
                      </a:r>
                    </a:p>
                  </a:txBody>
                  <a:tcPr marL="68580" marR="68580" marT="9525"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gn="ctr" rtl="0" eaLnBrk="1" fontAlgn="t" latinLnBrk="0" hangingPunct="1">
                        <a:spcBef>
                          <a:spcPts val="0"/>
                        </a:spcBef>
                        <a:spcAft>
                          <a:spcPts val="0"/>
                        </a:spcAft>
                      </a:pPr>
                      <a:r>
                        <a:rPr lang="en-US" sz="2000" b="0" i="0" u="none" strike="noStrike" kern="1200" dirty="0">
                          <a:solidFill>
                            <a:srgbClr val="000000"/>
                          </a:solidFill>
                          <a:latin typeface="Calibri"/>
                          <a:ea typeface="Times New Roman"/>
                          <a:cs typeface="Times New Roman"/>
                        </a:rPr>
                        <a:t>-1.576</a:t>
                      </a:r>
                    </a:p>
                  </a:txBody>
                  <a:tcPr marL="68580" marR="68580" marT="9525"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459238">
                <a:tc>
                  <a:txBody>
                    <a:bodyPr/>
                    <a:lstStyle/>
                    <a:p>
                      <a:pPr marL="0" marR="0">
                        <a:lnSpc>
                          <a:spcPct val="115000"/>
                        </a:lnSpc>
                        <a:spcBef>
                          <a:spcPts val="0"/>
                        </a:spcBef>
                        <a:spcAft>
                          <a:spcPts val="0"/>
                        </a:spcAft>
                      </a:pPr>
                      <a:r>
                        <a:rPr lang="en-US" sz="1400" b="1" dirty="0">
                          <a:solidFill>
                            <a:srgbClr val="000000"/>
                          </a:solidFill>
                          <a:latin typeface="Calibri"/>
                          <a:ea typeface="Times New Roman"/>
                          <a:cs typeface="Times New Roman"/>
                        </a:rPr>
                        <a:t>Long-term Geometric Mean (µg/L)</a:t>
                      </a:r>
                      <a:endParaRPr lang="en-US" sz="1400" dirty="0">
                        <a:latin typeface="Calibri"/>
                        <a:ea typeface="SimSun"/>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5"/>
                    </a:solidFill>
                  </a:tcPr>
                </a:tc>
                <a:tc>
                  <a:txBody>
                    <a:bodyPr/>
                    <a:lstStyle/>
                    <a:p>
                      <a:pPr marL="0" marR="0" algn="ctr">
                        <a:spcBef>
                          <a:spcPts val="0"/>
                        </a:spcBef>
                        <a:spcAft>
                          <a:spcPts val="0"/>
                        </a:spcAft>
                      </a:pPr>
                      <a:r>
                        <a:rPr lang="en-US" sz="2000" dirty="0" smtClean="0">
                          <a:solidFill>
                            <a:srgbClr val="000000"/>
                          </a:solidFill>
                          <a:latin typeface="Calibri"/>
                          <a:ea typeface="Times New Roman"/>
                          <a:cs typeface="Times New Roman"/>
                        </a:rPr>
                        <a:t>0.0052</a:t>
                      </a:r>
                      <a:endParaRPr lang="en-US" sz="2000" dirty="0">
                        <a:solidFill>
                          <a:srgbClr val="000000"/>
                        </a:solidFill>
                        <a:latin typeface="Calibri"/>
                        <a:ea typeface="Times New Roman"/>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5"/>
                    </a:solidFill>
                  </a:tcPr>
                </a:tc>
                <a:tc>
                  <a:txBody>
                    <a:bodyPr/>
                    <a:lstStyle/>
                    <a:p>
                      <a:pPr marL="0" marR="0" algn="ctr">
                        <a:spcBef>
                          <a:spcPts val="0"/>
                        </a:spcBef>
                        <a:spcAft>
                          <a:spcPts val="0"/>
                        </a:spcAft>
                      </a:pPr>
                      <a:r>
                        <a:rPr lang="en-US" sz="2000" dirty="0" smtClean="0">
                          <a:solidFill>
                            <a:srgbClr val="000000"/>
                          </a:solidFill>
                          <a:latin typeface="Calibri"/>
                          <a:ea typeface="Times New Roman"/>
                          <a:cs typeface="Times New Roman"/>
                        </a:rPr>
                        <a:t>0.190</a:t>
                      </a:r>
                      <a:endParaRPr lang="en-US" sz="2000" dirty="0">
                        <a:solidFill>
                          <a:srgbClr val="000000"/>
                        </a:solidFill>
                        <a:latin typeface="Calibri"/>
                        <a:ea typeface="Times New Roman"/>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5"/>
                    </a:solidFill>
                  </a:tcPr>
                </a:tc>
                <a:tc>
                  <a:txBody>
                    <a:bodyPr/>
                    <a:lstStyle/>
                    <a:p>
                      <a:pPr marL="0" marR="0" algn="ctr">
                        <a:spcBef>
                          <a:spcPts val="0"/>
                        </a:spcBef>
                        <a:spcAft>
                          <a:spcPts val="0"/>
                        </a:spcAft>
                      </a:pPr>
                      <a:r>
                        <a:rPr lang="en-US" sz="2000" dirty="0" smtClean="0">
                          <a:solidFill>
                            <a:srgbClr val="000000"/>
                          </a:solidFill>
                          <a:latin typeface="Calibri"/>
                          <a:ea typeface="Times New Roman"/>
                          <a:cs typeface="Times New Roman"/>
                        </a:rPr>
                        <a:t>0.207</a:t>
                      </a:r>
                      <a:endParaRPr lang="en-US" sz="2000" dirty="0">
                        <a:solidFill>
                          <a:srgbClr val="000000"/>
                        </a:solidFill>
                        <a:latin typeface="Calibri"/>
                        <a:ea typeface="Times New Roman"/>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5"/>
                    </a:solidFill>
                  </a:tcPr>
                </a:tc>
              </a:tr>
              <a:tr h="459238">
                <a:tc>
                  <a:txBody>
                    <a:bodyPr/>
                    <a:lstStyle/>
                    <a:p>
                      <a:pPr marL="0" marR="0">
                        <a:lnSpc>
                          <a:spcPct val="115000"/>
                        </a:lnSpc>
                        <a:spcBef>
                          <a:spcPts val="0"/>
                        </a:spcBef>
                        <a:spcAft>
                          <a:spcPts val="0"/>
                        </a:spcAft>
                      </a:pPr>
                      <a:r>
                        <a:rPr lang="en-US" sz="1400" b="1" dirty="0">
                          <a:solidFill>
                            <a:srgbClr val="000000"/>
                          </a:solidFill>
                          <a:latin typeface="Calibri"/>
                          <a:ea typeface="Times New Roman"/>
                          <a:cs typeface="Times New Roman"/>
                        </a:rPr>
                        <a:t>True inter-annual standard derivation</a:t>
                      </a:r>
                      <a:endParaRPr lang="en-US" sz="1400" dirty="0">
                        <a:latin typeface="Calibri"/>
                        <a:ea typeface="SimSun"/>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gn="ctr">
                        <a:spcBef>
                          <a:spcPts val="0"/>
                        </a:spcBef>
                        <a:spcAft>
                          <a:spcPts val="0"/>
                        </a:spcAft>
                      </a:pPr>
                      <a:r>
                        <a:rPr lang="en-US" sz="2000" dirty="0" smtClean="0">
                          <a:solidFill>
                            <a:srgbClr val="000000"/>
                          </a:solidFill>
                          <a:latin typeface="Calibri"/>
                          <a:ea typeface="Times New Roman"/>
                          <a:cs typeface="Times New Roman"/>
                        </a:rPr>
                        <a:t>0.231</a:t>
                      </a:r>
                      <a:endParaRPr lang="en-US" sz="2000" dirty="0">
                        <a:solidFill>
                          <a:srgbClr val="000000"/>
                        </a:solidFill>
                        <a:latin typeface="Calibri"/>
                        <a:ea typeface="Times New Roman"/>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gn="ctr">
                        <a:spcBef>
                          <a:spcPts val="0"/>
                        </a:spcBef>
                        <a:spcAft>
                          <a:spcPts val="0"/>
                        </a:spcAft>
                      </a:pPr>
                      <a:r>
                        <a:rPr lang="en-US" sz="2000" smtClean="0">
                          <a:solidFill>
                            <a:srgbClr val="000000"/>
                          </a:solidFill>
                          <a:latin typeface="Calibri"/>
                          <a:ea typeface="Times New Roman"/>
                          <a:cs typeface="Times New Roman"/>
                        </a:rPr>
                        <a:t>0.262</a:t>
                      </a:r>
                      <a:endParaRPr lang="en-US" sz="2000" dirty="0">
                        <a:solidFill>
                          <a:srgbClr val="000000"/>
                        </a:solidFill>
                        <a:latin typeface="Calibri"/>
                        <a:ea typeface="Times New Roman"/>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gn="ctr">
                        <a:spcBef>
                          <a:spcPts val="0"/>
                        </a:spcBef>
                        <a:spcAft>
                          <a:spcPts val="0"/>
                        </a:spcAft>
                      </a:pPr>
                      <a:r>
                        <a:rPr lang="en-US" sz="2000" dirty="0" smtClean="0">
                          <a:solidFill>
                            <a:srgbClr val="000000"/>
                          </a:solidFill>
                          <a:latin typeface="Calibri"/>
                          <a:ea typeface="Times New Roman"/>
                          <a:cs typeface="Times New Roman"/>
                        </a:rPr>
                        <a:t>0.243</a:t>
                      </a:r>
                      <a:endParaRPr lang="en-US" sz="2000" dirty="0">
                        <a:solidFill>
                          <a:srgbClr val="000000"/>
                        </a:solidFill>
                        <a:latin typeface="Calibri"/>
                        <a:ea typeface="Times New Roman"/>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459238">
                <a:tc>
                  <a:txBody>
                    <a:bodyPr/>
                    <a:lstStyle/>
                    <a:p>
                      <a:pPr marL="0" marR="0">
                        <a:lnSpc>
                          <a:spcPct val="115000"/>
                        </a:lnSpc>
                        <a:spcBef>
                          <a:spcPts val="0"/>
                        </a:spcBef>
                        <a:spcAft>
                          <a:spcPts val="0"/>
                        </a:spcAft>
                      </a:pPr>
                      <a:r>
                        <a:rPr lang="en-US" sz="1400" b="1">
                          <a:solidFill>
                            <a:srgbClr val="000000"/>
                          </a:solidFill>
                          <a:latin typeface="Calibri"/>
                          <a:ea typeface="Times New Roman"/>
                          <a:cs typeface="Times New Roman"/>
                        </a:rPr>
                        <a:t>True long-term variance </a:t>
                      </a:r>
                      <a:r>
                        <a:rPr lang="en-US" sz="1400" b="1">
                          <a:latin typeface="Calibri"/>
                          <a:ea typeface="SimSun"/>
                          <a:cs typeface="Arial"/>
                        </a:rPr>
                        <a:t>(</a:t>
                      </a:r>
                      <a:r>
                        <a:rPr lang="en-US" sz="1400" b="1">
                          <a:latin typeface="Calibri"/>
                          <a:ea typeface="SimSun"/>
                          <a:cs typeface="Symbol"/>
                          <a:sym typeface="Symbol"/>
                        </a:rPr>
                        <a:t></a:t>
                      </a:r>
                      <a:r>
                        <a:rPr lang="en-US" sz="1400" b="1" baseline="30000">
                          <a:latin typeface="Calibri"/>
                          <a:ea typeface="SimSun"/>
                          <a:cs typeface="Symbol"/>
                        </a:rPr>
                        <a:t>2</a:t>
                      </a:r>
                      <a:r>
                        <a:rPr lang="en-US" sz="1400" b="1" baseline="-25000">
                          <a:latin typeface="Calibri"/>
                          <a:ea typeface="SimSun"/>
                          <a:cs typeface="Symbol"/>
                        </a:rPr>
                        <a:t>tyr</a:t>
                      </a:r>
                      <a:r>
                        <a:rPr lang="en-US" sz="1400" b="1">
                          <a:latin typeface="Calibri"/>
                          <a:ea typeface="SimSun"/>
                          <a:cs typeface="Symbol"/>
                        </a:rPr>
                        <a:t>)</a:t>
                      </a:r>
                      <a:endParaRPr lang="en-US" sz="1400">
                        <a:latin typeface="Calibri"/>
                        <a:ea typeface="SimSun"/>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dirty="0" smtClean="0">
                          <a:solidFill>
                            <a:srgbClr val="000000"/>
                          </a:solidFill>
                          <a:latin typeface="Calibri"/>
                          <a:ea typeface="Times New Roman"/>
                          <a:cs typeface="Times New Roman"/>
                        </a:rPr>
                        <a:t>0.053</a:t>
                      </a:r>
                      <a:endParaRPr lang="en-US" sz="2000" dirty="0">
                        <a:latin typeface="Calibri"/>
                        <a:ea typeface="SimSun"/>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dirty="0" smtClean="0">
                          <a:solidFill>
                            <a:srgbClr val="000000"/>
                          </a:solidFill>
                          <a:latin typeface="Calibri"/>
                          <a:ea typeface="Times New Roman"/>
                          <a:cs typeface="Times New Roman"/>
                        </a:rPr>
                        <a:t>0.069</a:t>
                      </a:r>
                      <a:endParaRPr lang="en-US" sz="2000" dirty="0">
                        <a:latin typeface="Calibri"/>
                        <a:ea typeface="SimSun"/>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dirty="0" smtClean="0">
                          <a:solidFill>
                            <a:srgbClr val="000000"/>
                          </a:solidFill>
                          <a:latin typeface="Calibri"/>
                          <a:ea typeface="Times New Roman"/>
                          <a:cs typeface="Times New Roman"/>
                        </a:rPr>
                        <a:t>0.059</a:t>
                      </a:r>
                      <a:endParaRPr lang="en-US" sz="2000" dirty="0">
                        <a:latin typeface="Calibri"/>
                        <a:ea typeface="SimSun"/>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459238">
                <a:tc>
                  <a:txBody>
                    <a:bodyPr/>
                    <a:lstStyle/>
                    <a:p>
                      <a:pPr marL="0" marR="0">
                        <a:lnSpc>
                          <a:spcPct val="115000"/>
                        </a:lnSpc>
                        <a:spcBef>
                          <a:spcPts val="0"/>
                        </a:spcBef>
                        <a:spcAft>
                          <a:spcPts val="0"/>
                        </a:spcAft>
                      </a:pPr>
                      <a:r>
                        <a:rPr lang="en-US" sz="1400" b="1">
                          <a:solidFill>
                            <a:srgbClr val="000000"/>
                          </a:solidFill>
                          <a:latin typeface="Calibri"/>
                          <a:ea typeface="Times New Roman"/>
                          <a:cs typeface="Times New Roman"/>
                        </a:rPr>
                        <a:t>5-Year variance  </a:t>
                      </a:r>
                      <a:r>
                        <a:rPr lang="en-US" sz="1400" b="1">
                          <a:latin typeface="Calibri"/>
                          <a:ea typeface="SimSun"/>
                          <a:cs typeface="Arial"/>
                        </a:rPr>
                        <a:t>(</a:t>
                      </a:r>
                      <a:r>
                        <a:rPr lang="en-US" sz="1400" b="1">
                          <a:latin typeface="Calibri"/>
                          <a:ea typeface="SimSun"/>
                          <a:cs typeface="Symbol"/>
                          <a:sym typeface="Symbol"/>
                        </a:rPr>
                        <a:t></a:t>
                      </a:r>
                      <a:r>
                        <a:rPr lang="en-US" sz="1400" b="1" baseline="30000">
                          <a:latin typeface="Calibri"/>
                          <a:ea typeface="SimSun"/>
                          <a:cs typeface="Symbol"/>
                        </a:rPr>
                        <a:t>2</a:t>
                      </a:r>
                      <a:r>
                        <a:rPr lang="en-US" sz="1400" b="1" baseline="-25000">
                          <a:latin typeface="Calibri"/>
                          <a:ea typeface="SimSun"/>
                          <a:cs typeface="Symbol"/>
                        </a:rPr>
                        <a:t>tyr</a:t>
                      </a:r>
                      <a:r>
                        <a:rPr lang="en-US" sz="1400" b="1">
                          <a:latin typeface="Calibri"/>
                          <a:ea typeface="SimSun"/>
                          <a:cs typeface="Symbol"/>
                        </a:rPr>
                        <a:t>/5)</a:t>
                      </a:r>
                      <a:endParaRPr lang="en-US" sz="1400">
                        <a:latin typeface="Calibri"/>
                        <a:ea typeface="SimSun"/>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dirty="0" smtClean="0">
                          <a:solidFill>
                            <a:srgbClr val="000000"/>
                          </a:solidFill>
                          <a:latin typeface="Calibri"/>
                          <a:ea typeface="Times New Roman"/>
                          <a:cs typeface="Times New Roman"/>
                        </a:rPr>
                        <a:t>0.0107</a:t>
                      </a:r>
                      <a:endParaRPr lang="en-US" sz="2000" dirty="0">
                        <a:latin typeface="Calibri"/>
                        <a:ea typeface="SimSun"/>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dirty="0" smtClean="0">
                          <a:solidFill>
                            <a:srgbClr val="000000"/>
                          </a:solidFill>
                          <a:latin typeface="Calibri"/>
                          <a:ea typeface="Times New Roman"/>
                          <a:cs typeface="Times New Roman"/>
                        </a:rPr>
                        <a:t>0.0138</a:t>
                      </a:r>
                      <a:endParaRPr lang="en-US" sz="2000" dirty="0">
                        <a:latin typeface="Calibri"/>
                        <a:ea typeface="SimSun"/>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dirty="0" smtClean="0">
                          <a:solidFill>
                            <a:srgbClr val="000000"/>
                          </a:solidFill>
                          <a:latin typeface="Calibri"/>
                          <a:ea typeface="Times New Roman"/>
                          <a:cs typeface="Times New Roman"/>
                        </a:rPr>
                        <a:t>0.0118</a:t>
                      </a:r>
                      <a:endParaRPr lang="en-US" sz="2000" dirty="0">
                        <a:latin typeface="Calibri"/>
                        <a:ea typeface="SimSun"/>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29618">
                <a:tc>
                  <a:txBody>
                    <a:bodyPr/>
                    <a:lstStyle/>
                    <a:p>
                      <a:pPr marL="0" marR="0">
                        <a:lnSpc>
                          <a:spcPct val="115000"/>
                        </a:lnSpc>
                        <a:spcBef>
                          <a:spcPts val="0"/>
                        </a:spcBef>
                        <a:spcAft>
                          <a:spcPts val="0"/>
                        </a:spcAft>
                      </a:pPr>
                      <a:r>
                        <a:rPr lang="en-US" sz="1400" b="1" i="1">
                          <a:solidFill>
                            <a:srgbClr val="000000"/>
                          </a:solidFill>
                          <a:latin typeface="Calibri"/>
                          <a:ea typeface="Times New Roman"/>
                          <a:cs typeface="Times New Roman"/>
                        </a:rPr>
                        <a:t>t</a:t>
                      </a:r>
                      <a:endParaRPr lang="en-US" sz="1400">
                        <a:latin typeface="Calibri"/>
                        <a:ea typeface="SimSun"/>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gridSpan="3">
                  <a:txBody>
                    <a:bodyPr/>
                    <a:lstStyle/>
                    <a:p>
                      <a:pPr marL="0" marR="0" algn="ctr">
                        <a:lnSpc>
                          <a:spcPct val="115000"/>
                        </a:lnSpc>
                        <a:spcBef>
                          <a:spcPts val="0"/>
                        </a:spcBef>
                        <a:spcAft>
                          <a:spcPts val="0"/>
                        </a:spcAft>
                      </a:pPr>
                      <a:r>
                        <a:rPr lang="en-US" sz="2000" dirty="0" smtClean="0">
                          <a:solidFill>
                            <a:srgbClr val="000000"/>
                          </a:solidFill>
                          <a:latin typeface="Calibri"/>
                          <a:ea typeface="Times New Roman"/>
                          <a:cs typeface="Times New Roman"/>
                        </a:rPr>
                        <a:t>1.2816</a:t>
                      </a:r>
                      <a:endParaRPr lang="en-US" sz="2000" dirty="0">
                        <a:latin typeface="Calibri"/>
                        <a:ea typeface="SimSun"/>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918476">
                <a:tc>
                  <a:txBody>
                    <a:bodyPr/>
                    <a:lstStyle/>
                    <a:p>
                      <a:pPr marL="0" marR="0">
                        <a:lnSpc>
                          <a:spcPct val="115000"/>
                        </a:lnSpc>
                        <a:spcBef>
                          <a:spcPts val="0"/>
                        </a:spcBef>
                        <a:spcAft>
                          <a:spcPts val="0"/>
                        </a:spcAft>
                      </a:pPr>
                      <a:r>
                        <a:rPr lang="en-US" sz="1400" b="1" dirty="0">
                          <a:solidFill>
                            <a:srgbClr val="000000"/>
                          </a:solidFill>
                          <a:latin typeface="Calibri"/>
                          <a:ea typeface="Times New Roman"/>
                          <a:cs typeface="Times New Roman"/>
                        </a:rPr>
                        <a:t>Upper 90 Percent Prediction Interval </a:t>
                      </a:r>
                      <a:endParaRPr lang="en-US" sz="1400" dirty="0">
                        <a:latin typeface="Calibri"/>
                        <a:ea typeface="SimSun"/>
                        <a:cs typeface="Times New Roman"/>
                      </a:endParaRPr>
                    </a:p>
                    <a:p>
                      <a:pPr marL="0" marR="0">
                        <a:lnSpc>
                          <a:spcPct val="115000"/>
                        </a:lnSpc>
                        <a:spcBef>
                          <a:spcPts val="0"/>
                        </a:spcBef>
                        <a:spcAft>
                          <a:spcPts val="0"/>
                        </a:spcAft>
                      </a:pPr>
                      <a:r>
                        <a:rPr lang="en-US" sz="1400" b="1" dirty="0">
                          <a:solidFill>
                            <a:srgbClr val="000000"/>
                          </a:solidFill>
                          <a:latin typeface="Calibri"/>
                          <a:ea typeface="Times New Roman"/>
                          <a:cs typeface="Times New Roman"/>
                        </a:rPr>
                        <a:t>(5-year geometric mean)</a:t>
                      </a:r>
                      <a:endParaRPr lang="en-US" sz="1400" dirty="0">
                        <a:latin typeface="Calibri"/>
                        <a:ea typeface="SimSun"/>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5"/>
                    </a:solidFill>
                  </a:tcPr>
                </a:tc>
                <a:tc>
                  <a:txBody>
                    <a:bodyPr/>
                    <a:lstStyle/>
                    <a:p>
                      <a:pPr marL="0" marR="0" algn="ctr">
                        <a:lnSpc>
                          <a:spcPct val="115000"/>
                        </a:lnSpc>
                        <a:spcBef>
                          <a:spcPts val="0"/>
                        </a:spcBef>
                        <a:spcAft>
                          <a:spcPts val="0"/>
                        </a:spcAft>
                      </a:pPr>
                      <a:r>
                        <a:rPr lang="en-US" sz="2000" dirty="0" smtClean="0">
                          <a:solidFill>
                            <a:srgbClr val="000000"/>
                          </a:solidFill>
                          <a:latin typeface="Calibri"/>
                          <a:ea typeface="Times New Roman"/>
                          <a:cs typeface="Times New Roman"/>
                        </a:rPr>
                        <a:t>0.0061</a:t>
                      </a:r>
                      <a:endParaRPr lang="en-US" sz="2000" dirty="0">
                        <a:latin typeface="Calibri"/>
                        <a:ea typeface="SimSun"/>
                        <a:cs typeface="Times New Roman"/>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5"/>
                    </a:solidFill>
                  </a:tcPr>
                </a:tc>
                <a:tc>
                  <a:txBody>
                    <a:bodyPr/>
                    <a:lstStyle/>
                    <a:p>
                      <a:pPr marL="0" marR="0" algn="ctr">
                        <a:lnSpc>
                          <a:spcPct val="115000"/>
                        </a:lnSpc>
                        <a:spcBef>
                          <a:spcPts val="0"/>
                        </a:spcBef>
                        <a:spcAft>
                          <a:spcPts val="0"/>
                        </a:spcAft>
                      </a:pPr>
                      <a:r>
                        <a:rPr lang="en-US" sz="2000" dirty="0" smtClean="0">
                          <a:latin typeface="Calibri"/>
                          <a:ea typeface="SimSun"/>
                          <a:cs typeface="Times New Roman"/>
                        </a:rPr>
                        <a:t>0.227</a:t>
                      </a:r>
                      <a:endParaRPr lang="en-US" sz="2000" dirty="0">
                        <a:latin typeface="Calibri"/>
                        <a:ea typeface="SimSun"/>
                        <a:cs typeface="Times New Roman"/>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5"/>
                    </a:solidFill>
                  </a:tcPr>
                </a:tc>
                <a:tc>
                  <a:txBody>
                    <a:bodyPr/>
                    <a:lstStyle/>
                    <a:p>
                      <a:pPr marL="0" marR="0" algn="ctr">
                        <a:lnSpc>
                          <a:spcPct val="115000"/>
                        </a:lnSpc>
                        <a:spcBef>
                          <a:spcPts val="0"/>
                        </a:spcBef>
                        <a:spcAft>
                          <a:spcPts val="0"/>
                        </a:spcAft>
                      </a:pPr>
                      <a:r>
                        <a:rPr lang="en-US" sz="2000" dirty="0" smtClean="0">
                          <a:latin typeface="Calibri"/>
                          <a:ea typeface="SimSun"/>
                          <a:cs typeface="Times New Roman"/>
                        </a:rPr>
                        <a:t>0.243</a:t>
                      </a:r>
                      <a:endParaRPr lang="en-US" sz="2000" dirty="0">
                        <a:latin typeface="Calibri"/>
                        <a:ea typeface="SimSun"/>
                        <a:cs typeface="Times New Roman"/>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5"/>
                    </a:solidFill>
                  </a:tcPr>
                </a:tc>
              </a:tr>
              <a:tr h="229618">
                <a:tc gridSpan="4">
                  <a:txBody>
                    <a:bodyPr/>
                    <a:lstStyle/>
                    <a:p>
                      <a:pPr marL="0" marR="0" algn="ctr">
                        <a:lnSpc>
                          <a:spcPct val="115000"/>
                        </a:lnSpc>
                        <a:spcBef>
                          <a:spcPts val="0"/>
                        </a:spcBef>
                        <a:spcAft>
                          <a:spcPts val="0"/>
                        </a:spcAft>
                      </a:pPr>
                      <a:r>
                        <a:rPr lang="en-US" sz="2000" b="1" dirty="0">
                          <a:solidFill>
                            <a:srgbClr val="000000"/>
                          </a:solidFill>
                          <a:latin typeface="Calibri"/>
                          <a:ea typeface="Times New Roman"/>
                          <a:cs typeface="Times New Roman"/>
                        </a:rPr>
                        <a:t> </a:t>
                      </a:r>
                      <a:endParaRPr lang="en-US" sz="2000" dirty="0">
                        <a:latin typeface="Calibri"/>
                        <a:ea typeface="SimSun"/>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r>
              <a:tr h="459238">
                <a:tc>
                  <a:txBody>
                    <a:bodyPr/>
                    <a:lstStyle/>
                    <a:p>
                      <a:pPr marL="0" marR="0">
                        <a:lnSpc>
                          <a:spcPct val="115000"/>
                        </a:lnSpc>
                        <a:spcBef>
                          <a:spcPts val="0"/>
                        </a:spcBef>
                        <a:spcAft>
                          <a:spcPts val="0"/>
                        </a:spcAft>
                      </a:pPr>
                      <a:r>
                        <a:rPr lang="en-US" sz="1400" b="1" dirty="0">
                          <a:solidFill>
                            <a:srgbClr val="000000"/>
                          </a:solidFill>
                          <a:latin typeface="Calibri"/>
                          <a:ea typeface="Times New Roman"/>
                          <a:cs typeface="Times New Roman"/>
                        </a:rPr>
                        <a:t>1:5 Years Limit (from Table 6)</a:t>
                      </a:r>
                      <a:endParaRPr lang="en-US" sz="1400" dirty="0">
                        <a:latin typeface="Calibri"/>
                        <a:ea typeface="SimSun"/>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5"/>
                    </a:solidFill>
                  </a:tcPr>
                </a:tc>
                <a:tc>
                  <a:txBody>
                    <a:bodyPr/>
                    <a:lstStyle/>
                    <a:p>
                      <a:pPr marL="0" marR="0" algn="ctr">
                        <a:spcBef>
                          <a:spcPts val="0"/>
                        </a:spcBef>
                        <a:spcAft>
                          <a:spcPts val="0"/>
                        </a:spcAft>
                      </a:pPr>
                      <a:r>
                        <a:rPr lang="en-US" sz="2000" dirty="0" smtClean="0">
                          <a:solidFill>
                            <a:srgbClr val="000000"/>
                          </a:solidFill>
                          <a:latin typeface="Calibri"/>
                          <a:ea typeface="SimSun"/>
                          <a:cs typeface="Times New Roman"/>
                        </a:rPr>
                        <a:t>0.007</a:t>
                      </a:r>
                      <a:endParaRPr lang="en-US" sz="2000" dirty="0">
                        <a:solidFill>
                          <a:srgbClr val="000000"/>
                        </a:solidFill>
                        <a:latin typeface="Calibri"/>
                        <a:ea typeface="Times New Roman"/>
                        <a:cs typeface="Times New Roman"/>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5"/>
                    </a:solidFill>
                  </a:tcPr>
                </a:tc>
                <a:tc>
                  <a:txBody>
                    <a:bodyPr/>
                    <a:lstStyle/>
                    <a:p>
                      <a:pPr marL="0" marR="0" algn="ctr">
                        <a:spcBef>
                          <a:spcPts val="0"/>
                        </a:spcBef>
                        <a:spcAft>
                          <a:spcPts val="0"/>
                        </a:spcAft>
                      </a:pPr>
                      <a:r>
                        <a:rPr lang="en-US" sz="2000" dirty="0" smtClean="0">
                          <a:solidFill>
                            <a:srgbClr val="000000"/>
                          </a:solidFill>
                          <a:latin typeface="Calibri"/>
                          <a:ea typeface="Times New Roman"/>
                          <a:cs typeface="Times New Roman"/>
                        </a:rPr>
                        <a:t>0.275</a:t>
                      </a:r>
                      <a:endParaRPr lang="en-US" sz="2000" dirty="0">
                        <a:solidFill>
                          <a:srgbClr val="000000"/>
                        </a:solidFill>
                        <a:latin typeface="Calibri"/>
                        <a:ea typeface="Times New Roman"/>
                        <a:cs typeface="Times New Roman"/>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5"/>
                    </a:solidFill>
                  </a:tcPr>
                </a:tc>
                <a:tc>
                  <a:txBody>
                    <a:bodyPr/>
                    <a:lstStyle/>
                    <a:p>
                      <a:pPr marL="0" marR="0" algn="ctr">
                        <a:spcBef>
                          <a:spcPts val="0"/>
                        </a:spcBef>
                        <a:spcAft>
                          <a:spcPts val="0"/>
                        </a:spcAft>
                      </a:pPr>
                      <a:r>
                        <a:rPr lang="en-US" sz="2000" dirty="0" smtClean="0">
                          <a:solidFill>
                            <a:srgbClr val="000000"/>
                          </a:solidFill>
                          <a:latin typeface="Calibri"/>
                          <a:ea typeface="Times New Roman"/>
                          <a:cs typeface="Times New Roman"/>
                        </a:rPr>
                        <a:t>0.290</a:t>
                      </a:r>
                      <a:endParaRPr lang="en-US" sz="2000" dirty="0">
                        <a:solidFill>
                          <a:srgbClr val="000000"/>
                        </a:solidFill>
                        <a:latin typeface="Calibri"/>
                        <a:ea typeface="Times New Roman"/>
                        <a:cs typeface="Times New Roman"/>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5"/>
                    </a:solidFill>
                  </a:tcPr>
                </a:tc>
              </a:tr>
            </a:tbl>
          </a:graphicData>
        </a:graphic>
      </p:graphicFrame>
      <p:sp>
        <p:nvSpPr>
          <p:cNvPr id="5" name="TextBox 4"/>
          <p:cNvSpPr txBox="1"/>
          <p:nvPr/>
        </p:nvSpPr>
        <p:spPr>
          <a:xfrm>
            <a:off x="5867400" y="2133600"/>
            <a:ext cx="3276600" cy="3785652"/>
          </a:xfrm>
          <a:prstGeom prst="rect">
            <a:avLst/>
          </a:prstGeom>
          <a:noFill/>
        </p:spPr>
        <p:txBody>
          <a:bodyPr wrap="square" rtlCol="0">
            <a:spAutoFit/>
          </a:bodyPr>
          <a:lstStyle/>
          <a:p>
            <a:r>
              <a:rPr lang="en-US" sz="2400" dirty="0" smtClean="0"/>
              <a:t>Summary variance components, long-term average concentrations, and t values used to calculate 5-year geometric mean limits for TP, TN, and chlorophyll a SCO, FL.  </a:t>
            </a:r>
            <a:endParaRPr lang="en-US" sz="2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914400"/>
            <a:ext cx="8001000" cy="682625"/>
          </a:xfrm>
        </p:spPr>
        <p:txBody>
          <a:bodyPr/>
          <a:lstStyle/>
          <a:p>
            <a:pPr eaLnBrk="1" hangingPunct="1">
              <a:defRPr/>
            </a:pPr>
            <a:r>
              <a:rPr lang="en-US" sz="3600" dirty="0" smtClean="0">
                <a:cs typeface="Arial" pitchFamily="34" charset="0"/>
              </a:rPr>
              <a:t>Overall Estuary Approach</a:t>
            </a:r>
          </a:p>
        </p:txBody>
      </p:sp>
      <p:sp>
        <p:nvSpPr>
          <p:cNvPr id="3" name="Content Placeholder 2"/>
          <p:cNvSpPr>
            <a:spLocks noGrp="1"/>
          </p:cNvSpPr>
          <p:nvPr>
            <p:ph idx="1"/>
          </p:nvPr>
        </p:nvSpPr>
        <p:spPr>
          <a:xfrm>
            <a:off x="838200" y="1600200"/>
            <a:ext cx="8229600" cy="4419600"/>
          </a:xfrm>
        </p:spPr>
        <p:txBody>
          <a:bodyPr/>
          <a:lstStyle/>
          <a:p>
            <a:r>
              <a:rPr lang="en-US" b="1" dirty="0" smtClean="0">
                <a:latin typeface="Arial" pitchFamily="34" charset="0"/>
                <a:cs typeface="Arial" pitchFamily="34" charset="0"/>
              </a:rPr>
              <a:t>Develop estuary-specific nutrient criteria</a:t>
            </a:r>
          </a:p>
          <a:p>
            <a:pPr lvl="1"/>
            <a:r>
              <a:rPr lang="en-US" b="1" dirty="0" smtClean="0">
                <a:latin typeface="Arial" pitchFamily="34" charset="0"/>
                <a:cs typeface="Arial" pitchFamily="34" charset="0"/>
              </a:rPr>
              <a:t>Rather than generic criteria that apply to all</a:t>
            </a:r>
          </a:p>
          <a:p>
            <a:r>
              <a:rPr lang="en-US" b="1" dirty="0" smtClean="0">
                <a:latin typeface="Arial" pitchFamily="34" charset="0"/>
                <a:cs typeface="Arial" pitchFamily="34" charset="0"/>
              </a:rPr>
              <a:t>Work with local scientists and EPA to reach consensus on methods and resultant criteria</a:t>
            </a:r>
          </a:p>
          <a:p>
            <a:pPr lvl="0"/>
            <a:r>
              <a:rPr lang="en-US" b="1" dirty="0" smtClean="0">
                <a:latin typeface="Arial" pitchFamily="34" charset="0"/>
                <a:cs typeface="Arial" pitchFamily="34" charset="0"/>
              </a:rPr>
              <a:t>Derive criteria that protect/restore designated uses (healthy, well-balanced biology)</a:t>
            </a:r>
          </a:p>
          <a:p>
            <a:pPr lvl="0"/>
            <a:r>
              <a:rPr lang="en-US" b="1" dirty="0" smtClean="0">
                <a:latin typeface="Arial" pitchFamily="34" charset="0"/>
                <a:cs typeface="Arial" pitchFamily="34" charset="0"/>
              </a:rPr>
              <a:t>Promulgate criteria that are scientifically sound, and can be adopted by EPA </a:t>
            </a:r>
            <a:r>
              <a:rPr lang="en-US" b="1" u="sng" dirty="0" smtClean="0">
                <a:latin typeface="Arial" pitchFamily="34" charset="0"/>
                <a:cs typeface="Arial" pitchFamily="34" charset="0"/>
              </a:rPr>
              <a:t>and/or</a:t>
            </a:r>
            <a:r>
              <a:rPr lang="en-US" b="1" dirty="0" smtClean="0">
                <a:latin typeface="Arial" pitchFamily="34" charset="0"/>
                <a:cs typeface="Arial" pitchFamily="34" charset="0"/>
              </a:rPr>
              <a:t> DEP</a:t>
            </a:r>
          </a:p>
          <a:p>
            <a:endParaRPr lang="en-US" b="1"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upRight)">
                                      <p:cBhvr>
                                        <p:cTn id="7" dur="500"/>
                                        <p:tgtEl>
                                          <p:spTgt spid="3">
                                            <p:txEl>
                                              <p:pRg st="0" end="0"/>
                                            </p:txEl>
                                          </p:spTgt>
                                        </p:tgtEl>
                                      </p:cBhvr>
                                    </p:animEffect>
                                  </p:childTnLst>
                                  <p:subTnLst>
                                    <p:animClr>
                                      <p:cBhvr override="childStyle">
                                        <p:cTn dur="1" fill="hold" display="0" masterRel="nextClick" afterEffect="1"/>
                                        <p:tgtEl>
                                          <p:spTgt spid="3">
                                            <p:txEl>
                                              <p:pRg st="0" end="0"/>
                                            </p:txEl>
                                          </p:spTgt>
                                        </p:tgtEl>
                                        <p:attrNameLst>
                                          <p:attrName>ppt_c</p:attrName>
                                        </p:attrNameLst>
                                      </p:cBhvr>
                                      <p:to>
                                        <a:srgbClr val="00FF00"/>
                                      </p:to>
                                    </p:animClr>
                                  </p:subTnLst>
                                </p:cTn>
                              </p:par>
                              <p:par>
                                <p:cTn id="8" presetID="18" presetClass="entr" presetSubtype="3"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strips(upRight)">
                                      <p:cBhvr>
                                        <p:cTn id="10" dur="500"/>
                                        <p:tgtEl>
                                          <p:spTgt spid="3">
                                            <p:txEl>
                                              <p:pRg st="1" end="1"/>
                                            </p:txEl>
                                          </p:spTgt>
                                        </p:tgtEl>
                                      </p:cBhvr>
                                    </p:animEffect>
                                  </p:childTnLst>
                                  <p:subTnLst>
                                    <p:animClr>
                                      <p:cBhvr override="childStyle">
                                        <p:cTn dur="1" fill="hold" display="0" masterRel="nextClick" afterEffect="1"/>
                                        <p:tgtEl>
                                          <p:spTgt spid="3">
                                            <p:txEl>
                                              <p:pRg st="1" end="1"/>
                                            </p:txEl>
                                          </p:spTgt>
                                        </p:tgtEl>
                                        <p:attrNameLst>
                                          <p:attrName>ppt_c</p:attrName>
                                        </p:attrNameLst>
                                      </p:cBhvr>
                                      <p:to>
                                        <a:srgbClr val="00FF00"/>
                                      </p:to>
                                    </p:animClr>
                                  </p:subTnLst>
                                </p:cTn>
                              </p:par>
                            </p:childTnLst>
                          </p:cTn>
                        </p:par>
                      </p:childTnLst>
                    </p:cTn>
                  </p:par>
                  <p:par>
                    <p:cTn id="11" fill="hold">
                      <p:stCondLst>
                        <p:cond delay="indefinite"/>
                      </p:stCondLst>
                      <p:childTnLst>
                        <p:par>
                          <p:cTn id="12" fill="hold">
                            <p:stCondLst>
                              <p:cond delay="0"/>
                            </p:stCondLst>
                            <p:childTnLst>
                              <p:par>
                                <p:cTn id="13" presetID="18" presetClass="entr" presetSubtype="3"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strips(upRight)">
                                      <p:cBhvr>
                                        <p:cTn id="15" dur="500"/>
                                        <p:tgtEl>
                                          <p:spTgt spid="3">
                                            <p:txEl>
                                              <p:pRg st="2" end="2"/>
                                            </p:txEl>
                                          </p:spTgt>
                                        </p:tgtEl>
                                      </p:cBhvr>
                                    </p:animEffect>
                                  </p:childTnLst>
                                  <p:subTnLst>
                                    <p:animClr>
                                      <p:cBhvr override="childStyle">
                                        <p:cTn dur="1" fill="hold" display="0" masterRel="nextClick" afterEffect="1"/>
                                        <p:tgtEl>
                                          <p:spTgt spid="3">
                                            <p:txEl>
                                              <p:pRg st="2" end="2"/>
                                            </p:txEl>
                                          </p:spTgt>
                                        </p:tgtEl>
                                        <p:attrNameLst>
                                          <p:attrName>ppt_c</p:attrName>
                                        </p:attrNameLst>
                                      </p:cBhvr>
                                      <p:to>
                                        <a:srgbClr val="00FF00"/>
                                      </p:to>
                                    </p:animClr>
                                  </p:subTnLst>
                                </p:cTn>
                              </p:par>
                            </p:childTnLst>
                          </p:cTn>
                        </p:par>
                      </p:childTnLst>
                    </p:cTn>
                  </p:par>
                  <p:par>
                    <p:cTn id="16" fill="hold">
                      <p:stCondLst>
                        <p:cond delay="indefinite"/>
                      </p:stCondLst>
                      <p:childTnLst>
                        <p:par>
                          <p:cTn id="17" fill="hold">
                            <p:stCondLst>
                              <p:cond delay="0"/>
                            </p:stCondLst>
                            <p:childTnLst>
                              <p:par>
                                <p:cTn id="18" presetID="18" presetClass="entr" presetSubtype="3"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strips(upRight)">
                                      <p:cBhvr>
                                        <p:cTn id="20" dur="500"/>
                                        <p:tgtEl>
                                          <p:spTgt spid="3">
                                            <p:txEl>
                                              <p:pRg st="3" end="3"/>
                                            </p:txEl>
                                          </p:spTgt>
                                        </p:tgtEl>
                                      </p:cBhvr>
                                    </p:animEffect>
                                  </p:childTnLst>
                                  <p:subTnLst>
                                    <p:animClr>
                                      <p:cBhvr override="childStyle">
                                        <p:cTn dur="1" fill="hold" display="0" masterRel="nextClick" afterEffect="1"/>
                                        <p:tgtEl>
                                          <p:spTgt spid="3">
                                            <p:txEl>
                                              <p:pRg st="3" end="3"/>
                                            </p:txEl>
                                          </p:spTgt>
                                        </p:tgtEl>
                                        <p:attrNameLst>
                                          <p:attrName>ppt_c</p:attrName>
                                        </p:attrNameLst>
                                      </p:cBhvr>
                                      <p:to>
                                        <a:srgbClr val="00FF00"/>
                                      </p:to>
                                    </p:animClr>
                                  </p:subTnLst>
                                </p:cTn>
                              </p:par>
                            </p:childTnLst>
                          </p:cTn>
                        </p:par>
                      </p:childTnLst>
                    </p:cTn>
                  </p:par>
                  <p:par>
                    <p:cTn id="21" fill="hold">
                      <p:stCondLst>
                        <p:cond delay="indefinite"/>
                      </p:stCondLst>
                      <p:childTnLst>
                        <p:par>
                          <p:cTn id="22" fill="hold">
                            <p:stCondLst>
                              <p:cond delay="0"/>
                            </p:stCondLst>
                            <p:childTnLst>
                              <p:par>
                                <p:cTn id="23" presetID="18" presetClass="entr" presetSubtype="3"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strips(upRight)">
                                      <p:cBhvr>
                                        <p:cTn id="25" dur="500"/>
                                        <p:tgtEl>
                                          <p:spTgt spid="3">
                                            <p:txEl>
                                              <p:pRg st="4" end="4"/>
                                            </p:txEl>
                                          </p:spTgt>
                                        </p:tgtEl>
                                      </p:cBhvr>
                                    </p:animEffect>
                                  </p:childTnLst>
                                  <p:subTnLst>
                                    <p:animClr>
                                      <p:cBhvr override="childStyle">
                                        <p:cTn dur="1" fill="hold" display="0" masterRel="nextClick" afterEffect="1"/>
                                        <p:tgtEl>
                                          <p:spTgt spid="3">
                                            <p:txEl>
                                              <p:pRg st="4" end="4"/>
                                            </p:txEl>
                                          </p:spTgt>
                                        </p:tgtEl>
                                        <p:attrNameLst>
                                          <p:attrName>ppt_c</p:attrName>
                                        </p:attrNameLst>
                                      </p:cBhvr>
                                      <p:to>
                                        <a:srgbClr val="00FF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066800"/>
            <a:ext cx="7313613" cy="682625"/>
          </a:xfrm>
        </p:spPr>
        <p:txBody>
          <a:bodyPr/>
          <a:lstStyle/>
          <a:p>
            <a:r>
              <a:rPr lang="en-US" dirty="0" smtClean="0"/>
              <a:t>Example TP Criteria for South Central Outer Bay</a:t>
            </a:r>
            <a:endParaRPr lang="en-US" dirty="0"/>
          </a:p>
        </p:txBody>
      </p:sp>
      <p:sp>
        <p:nvSpPr>
          <p:cNvPr id="3" name="Content Placeholder 2"/>
          <p:cNvSpPr>
            <a:spLocks noGrp="1"/>
          </p:cNvSpPr>
          <p:nvPr>
            <p:ph idx="1"/>
          </p:nvPr>
        </p:nvSpPr>
        <p:spPr/>
        <p:txBody>
          <a:bodyPr/>
          <a:lstStyle/>
          <a:p>
            <a:pPr>
              <a:buNone/>
            </a:pPr>
            <a:r>
              <a:rPr lang="en-US" dirty="0" smtClean="0"/>
              <a:t>To maintain the existing geometric mean TP of 5.2 µg/L, the criteria would be:</a:t>
            </a:r>
          </a:p>
          <a:p>
            <a:r>
              <a:rPr lang="en-US" dirty="0" smtClean="0"/>
              <a:t>The five-year geometric mean shall not surpass 6.1 µg/L, and</a:t>
            </a:r>
          </a:p>
          <a:p>
            <a:r>
              <a:rPr lang="en-US" dirty="0" smtClean="0"/>
              <a:t>The annual geometric mean TP shall not surpass 7.0 µg/L more than once year in a five-year period</a:t>
            </a:r>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2" cstate="print"/>
          <a:srcRect/>
          <a:stretch>
            <a:fillRect/>
          </a:stretch>
        </p:blipFill>
        <p:spPr bwMode="auto">
          <a:xfrm>
            <a:off x="1447800" y="1524000"/>
            <a:ext cx="6901292" cy="5026024"/>
          </a:xfrm>
          <a:prstGeom prst="rect">
            <a:avLst/>
          </a:prstGeom>
          <a:noFill/>
          <a:ln w="9525">
            <a:noFill/>
            <a:miter lim="800000"/>
            <a:headEnd/>
            <a:tailEnd/>
          </a:ln>
          <a:effectLst/>
        </p:spPr>
      </p:pic>
      <p:sp>
        <p:nvSpPr>
          <p:cNvPr id="2" name="Title 1"/>
          <p:cNvSpPr>
            <a:spLocks noGrp="1"/>
          </p:cNvSpPr>
          <p:nvPr>
            <p:ph type="title"/>
          </p:nvPr>
        </p:nvSpPr>
        <p:spPr/>
        <p:txBody>
          <a:bodyPr/>
          <a:lstStyle/>
          <a:p>
            <a:r>
              <a:rPr lang="en-US" dirty="0" smtClean="0"/>
              <a:t>Evaluation of Error Rates (SCO)</a:t>
            </a:r>
            <a:endParaRPr lang="en-US" dirty="0"/>
          </a:p>
        </p:txBody>
      </p:sp>
      <p:cxnSp>
        <p:nvCxnSpPr>
          <p:cNvPr id="6" name="Straight Arrow Connector 5"/>
          <p:cNvCxnSpPr/>
          <p:nvPr/>
        </p:nvCxnSpPr>
        <p:spPr bwMode="auto">
          <a:xfrm>
            <a:off x="4038600" y="5181600"/>
            <a:ext cx="533400" cy="228600"/>
          </a:xfrm>
          <a:prstGeom prst="straightConnector1">
            <a:avLst/>
          </a:prstGeom>
          <a:solidFill>
            <a:schemeClr val="accent1"/>
          </a:solidFill>
          <a:ln w="22225" cap="sq" cmpd="sng" algn="ctr">
            <a:solidFill>
              <a:schemeClr val="tx1"/>
            </a:solidFill>
            <a:prstDash val="solid"/>
            <a:round/>
            <a:headEnd type="none" w="sm" len="sm"/>
            <a:tailEnd type="arrow"/>
          </a:ln>
          <a:effectLst/>
        </p:spPr>
      </p:cxnSp>
      <p:sp>
        <p:nvSpPr>
          <p:cNvPr id="7" name="TextBox 6"/>
          <p:cNvSpPr txBox="1"/>
          <p:nvPr/>
        </p:nvSpPr>
        <p:spPr>
          <a:xfrm>
            <a:off x="2590800" y="4572000"/>
            <a:ext cx="2039341" cy="584775"/>
          </a:xfrm>
          <a:prstGeom prst="rect">
            <a:avLst/>
          </a:prstGeom>
          <a:noFill/>
        </p:spPr>
        <p:txBody>
          <a:bodyPr wrap="none" rtlCol="0">
            <a:spAutoFit/>
          </a:bodyPr>
          <a:lstStyle/>
          <a:p>
            <a:pPr algn="ctr"/>
            <a:r>
              <a:rPr lang="en-US" sz="1600" dirty="0" smtClean="0"/>
              <a:t>Existing Condition</a:t>
            </a:r>
          </a:p>
          <a:p>
            <a:pPr algn="ctr"/>
            <a:r>
              <a:rPr lang="en-US" sz="1600" dirty="0" smtClean="0"/>
              <a:t>(5.2 µg/L)</a:t>
            </a:r>
            <a:endParaRPr lang="en-US" sz="1600" dirty="0"/>
          </a:p>
        </p:txBody>
      </p:sp>
      <p:sp>
        <p:nvSpPr>
          <p:cNvPr id="14" name="TextBox 13"/>
          <p:cNvSpPr txBox="1"/>
          <p:nvPr/>
        </p:nvSpPr>
        <p:spPr>
          <a:xfrm>
            <a:off x="5486400" y="2514600"/>
            <a:ext cx="2590800" cy="1569660"/>
          </a:xfrm>
          <a:prstGeom prst="rect">
            <a:avLst/>
          </a:prstGeom>
          <a:noFill/>
        </p:spPr>
        <p:txBody>
          <a:bodyPr wrap="square" rtlCol="0">
            <a:spAutoFit/>
          </a:bodyPr>
          <a:lstStyle/>
          <a:p>
            <a:r>
              <a:rPr lang="en-US" sz="1600" dirty="0" smtClean="0"/>
              <a:t>10% Type II error</a:t>
            </a:r>
          </a:p>
          <a:p>
            <a:r>
              <a:rPr lang="en-US" sz="1600" dirty="0" smtClean="0"/>
              <a:t>(6.9 µg/L)*</a:t>
            </a:r>
          </a:p>
          <a:p>
            <a:endParaRPr lang="en-US" sz="1600" dirty="0" smtClean="0"/>
          </a:p>
          <a:p>
            <a:r>
              <a:rPr lang="en-US" sz="1600" dirty="0" smtClean="0"/>
              <a:t>*Difference from baseline, not imbalance threshold</a:t>
            </a:r>
            <a:endParaRPr lang="en-US" sz="1600" dirty="0"/>
          </a:p>
        </p:txBody>
      </p:sp>
      <p:cxnSp>
        <p:nvCxnSpPr>
          <p:cNvPr id="15" name="Straight Arrow Connector 14"/>
          <p:cNvCxnSpPr/>
          <p:nvPr/>
        </p:nvCxnSpPr>
        <p:spPr bwMode="auto">
          <a:xfrm rot="10800000">
            <a:off x="5334000" y="2362200"/>
            <a:ext cx="457200" cy="228600"/>
          </a:xfrm>
          <a:prstGeom prst="straightConnector1">
            <a:avLst/>
          </a:prstGeom>
          <a:solidFill>
            <a:schemeClr val="accent1"/>
          </a:solidFill>
          <a:ln w="22225" cap="sq" cmpd="sng" algn="ctr">
            <a:solidFill>
              <a:schemeClr val="tx1"/>
            </a:solidFill>
            <a:prstDash val="solid"/>
            <a:round/>
            <a:headEnd type="none" w="sm" len="sm"/>
            <a:tailEnd type="arrow"/>
          </a:ln>
          <a:effectLst/>
        </p:spPr>
      </p:cxn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Criteria Expression</a:t>
            </a:r>
            <a:endParaRPr lang="en-US" dirty="0"/>
          </a:p>
        </p:txBody>
      </p:sp>
      <p:sp>
        <p:nvSpPr>
          <p:cNvPr id="3" name="Content Placeholder 2"/>
          <p:cNvSpPr>
            <a:spLocks noGrp="1"/>
          </p:cNvSpPr>
          <p:nvPr>
            <p:ph idx="1"/>
          </p:nvPr>
        </p:nvSpPr>
        <p:spPr>
          <a:xfrm>
            <a:off x="1370013" y="1676400"/>
            <a:ext cx="7313612" cy="4114800"/>
          </a:xfrm>
        </p:spPr>
        <p:txBody>
          <a:bodyPr/>
          <a:lstStyle/>
          <a:p>
            <a:pPr lvl="0"/>
            <a:r>
              <a:rPr lang="en-US" dirty="0" smtClean="0"/>
              <a:t>Five-year geometric mean limit (upper 90</a:t>
            </a:r>
            <a:r>
              <a:rPr lang="en-US" baseline="30000" dirty="0" smtClean="0"/>
              <a:t>th</a:t>
            </a:r>
            <a:r>
              <a:rPr lang="en-US" dirty="0" smtClean="0"/>
              <a:t> prediction limit) of the five-year, spatially averaged geometric means :  not to be exceeded ; and</a:t>
            </a:r>
          </a:p>
          <a:p>
            <a:pPr lvl="0"/>
            <a:r>
              <a:rPr lang="en-US" dirty="0" smtClean="0"/>
              <a:t>Annual geometric mean limit (upper 90</a:t>
            </a:r>
            <a:r>
              <a:rPr lang="en-US" baseline="30000" dirty="0" smtClean="0"/>
              <a:t>th</a:t>
            </a:r>
            <a:r>
              <a:rPr lang="en-US" dirty="0" smtClean="0"/>
              <a:t> prediction limit) of the spatially averaged annual geometric means :  no more than one exceedance in a five-year period</a:t>
            </a:r>
          </a:p>
          <a:p>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209800"/>
            <a:ext cx="7010400" cy="1524000"/>
          </a:xfrm>
        </p:spPr>
        <p:txBody>
          <a:bodyPr/>
          <a:lstStyle/>
          <a:p>
            <a:r>
              <a:rPr lang="en-US" dirty="0" smtClean="0"/>
              <a:t>South Florida Estuaries:</a:t>
            </a:r>
            <a:br>
              <a:rPr lang="en-US" dirty="0" smtClean="0"/>
            </a:br>
            <a:r>
              <a:rPr lang="en-US" dirty="0" smtClean="0"/>
              <a:t>Biological Description and Nutrient Criteria</a:t>
            </a:r>
            <a:endParaRPr lang="en-US" dirty="0"/>
          </a:p>
        </p:txBody>
      </p:sp>
      <p:sp>
        <p:nvSpPr>
          <p:cNvPr id="3" name="Subtitle 2"/>
          <p:cNvSpPr>
            <a:spLocks noGrp="1"/>
          </p:cNvSpPr>
          <p:nvPr>
            <p:ph type="subTitle" idx="1"/>
          </p:nvPr>
        </p:nvSpPr>
        <p:spPr/>
        <p:txBody>
          <a:bodyPr/>
          <a:lstStyle/>
          <a:p>
            <a:r>
              <a:rPr lang="en-US" dirty="0" smtClean="0"/>
              <a:t>Rookery Bay/10,000 Islands, Florida Bay, Florida Keys, Biscayne Bay</a:t>
            </a:r>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993775"/>
            <a:ext cx="8304213" cy="682625"/>
          </a:xfrm>
        </p:spPr>
        <p:txBody>
          <a:bodyPr/>
          <a:lstStyle/>
          <a:p>
            <a:r>
              <a:rPr lang="en-US" dirty="0" smtClean="0"/>
              <a:t>South Florida Estuary Segmentation </a:t>
            </a:r>
            <a:r>
              <a:rPr lang="en-US" sz="2000" dirty="0" smtClean="0"/>
              <a:t>(Boyer and </a:t>
            </a:r>
            <a:r>
              <a:rPr lang="en-US" sz="2000" dirty="0" err="1" smtClean="0"/>
              <a:t>Briceno</a:t>
            </a:r>
            <a:r>
              <a:rPr lang="en-US" sz="2000" dirty="0" smtClean="0"/>
              <a:t>)</a:t>
            </a:r>
            <a:endParaRPr lang="en-US" sz="2000" dirty="0"/>
          </a:p>
        </p:txBody>
      </p:sp>
      <p:pic>
        <p:nvPicPr>
          <p:cNvPr id="4" name="Picture 3" descr="C:\Documents and Settings\Weaver_K\Local Settings\Temporary Internet Files\Content.Outlook\IM8KREXI\FIUncsegment (2).jpg"/>
          <p:cNvPicPr/>
          <p:nvPr/>
        </p:nvPicPr>
        <p:blipFill>
          <a:blip r:embed="rId2" cstate="print"/>
          <a:srcRect/>
          <a:stretch>
            <a:fillRect/>
          </a:stretch>
        </p:blipFill>
        <p:spPr bwMode="auto">
          <a:xfrm>
            <a:off x="1371600" y="1447800"/>
            <a:ext cx="7772400" cy="5410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descr="C:\Users\frydenborg_r\AppData\Local\Microsoft\Windows\Temporary Internet Files\Content.Outlook\VIWUGITS\SW Segmentation1 (2).jpg"/>
          <p:cNvPicPr>
            <a:picLocks noChangeAspect="1" noChangeArrowheads="1"/>
          </p:cNvPicPr>
          <p:nvPr/>
        </p:nvPicPr>
        <p:blipFill>
          <a:blip r:embed="rId2" cstate="print"/>
          <a:srcRect/>
          <a:stretch>
            <a:fillRect/>
          </a:stretch>
        </p:blipFill>
        <p:spPr bwMode="auto">
          <a:xfrm>
            <a:off x="-152400" y="-384464"/>
            <a:ext cx="9372600" cy="7242463"/>
          </a:xfrm>
          <a:prstGeom prst="rect">
            <a:avLst/>
          </a:prstGeom>
          <a:noFill/>
        </p:spPr>
      </p:pic>
      <p:sp>
        <p:nvSpPr>
          <p:cNvPr id="5" name="TextBox 4"/>
          <p:cNvSpPr txBox="1"/>
          <p:nvPr/>
        </p:nvSpPr>
        <p:spPr>
          <a:xfrm>
            <a:off x="3074803" y="1143000"/>
            <a:ext cx="5383397" cy="830997"/>
          </a:xfrm>
          <a:prstGeom prst="rect">
            <a:avLst/>
          </a:prstGeom>
          <a:noFill/>
        </p:spPr>
        <p:txBody>
          <a:bodyPr wrap="none" rtlCol="0">
            <a:spAutoFit/>
          </a:bodyPr>
          <a:lstStyle/>
          <a:p>
            <a:r>
              <a:rPr lang="en-US" sz="4800" dirty="0" smtClean="0"/>
              <a:t>Southwest Coast</a:t>
            </a:r>
            <a:endParaRPr lang="en-US" sz="4800"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14400"/>
            <a:ext cx="3962400" cy="1371600"/>
          </a:xfrm>
        </p:spPr>
        <p:txBody>
          <a:bodyPr>
            <a:normAutofit/>
          </a:bodyPr>
          <a:lstStyle/>
          <a:p>
            <a:pPr algn="ctr">
              <a:lnSpc>
                <a:spcPct val="90000"/>
              </a:lnSpc>
            </a:pPr>
            <a:r>
              <a:rPr lang="en-US" sz="4400" b="1" dirty="0" smtClean="0"/>
              <a:t>Naples Bay</a:t>
            </a:r>
            <a:endParaRPr lang="en-US" sz="4400" b="1" dirty="0"/>
          </a:p>
        </p:txBody>
      </p:sp>
      <p:sp>
        <p:nvSpPr>
          <p:cNvPr id="3" name="Content Placeholder 2"/>
          <p:cNvSpPr>
            <a:spLocks noGrp="1"/>
          </p:cNvSpPr>
          <p:nvPr>
            <p:ph idx="1"/>
          </p:nvPr>
        </p:nvSpPr>
        <p:spPr>
          <a:xfrm>
            <a:off x="228600" y="2286000"/>
            <a:ext cx="3886200" cy="4038600"/>
          </a:xfrm>
        </p:spPr>
        <p:txBody>
          <a:bodyPr>
            <a:normAutofit fontScale="92500" lnSpcReduction="10000"/>
          </a:bodyPr>
          <a:lstStyle/>
          <a:p>
            <a:pPr>
              <a:buFont typeface="Arial" pitchFamily="34" charset="0"/>
              <a:buChar char="•"/>
            </a:pPr>
            <a:r>
              <a:rPr lang="en-US" dirty="0" smtClean="0">
                <a:latin typeface="Arial" pitchFamily="34" charset="0"/>
                <a:cs typeface="Arial" pitchFamily="34" charset="0"/>
              </a:rPr>
              <a:t>Northern portions of the system (e.g., Naples bay) impacted by drainage, channelization, and urban development</a:t>
            </a:r>
          </a:p>
          <a:p>
            <a:pPr lvl="1">
              <a:buFont typeface="Arial" pitchFamily="34" charset="0"/>
              <a:buChar char="•"/>
            </a:pPr>
            <a:r>
              <a:rPr lang="en-US" dirty="0" smtClean="0">
                <a:latin typeface="Arial" pitchFamily="34" charset="0"/>
                <a:cs typeface="Arial" pitchFamily="34" charset="0"/>
              </a:rPr>
              <a:t>Highly urbanized around the Bay</a:t>
            </a:r>
          </a:p>
          <a:p>
            <a:pPr lvl="1">
              <a:buFont typeface="Arial" pitchFamily="34" charset="0"/>
              <a:buChar char="•"/>
            </a:pPr>
            <a:r>
              <a:rPr lang="en-US" dirty="0" smtClean="0">
                <a:latin typeface="Arial" pitchFamily="34" charset="0"/>
                <a:cs typeface="Arial" pitchFamily="34" charset="0"/>
              </a:rPr>
              <a:t>Construction of extensive series of dead-end canals</a:t>
            </a:r>
          </a:p>
        </p:txBody>
      </p:sp>
      <p:pic>
        <p:nvPicPr>
          <p:cNvPr id="5" name="Picture 4" descr="Aerial photographs of the northern portions of Naples Bay in 1953 and 1999."/>
          <p:cNvPicPr/>
          <p:nvPr/>
        </p:nvPicPr>
        <p:blipFill>
          <a:blip r:embed="rId2" cstate="print"/>
          <a:srcRect t="4927" b="6000"/>
          <a:stretch>
            <a:fillRect/>
          </a:stretch>
        </p:blipFill>
        <p:spPr bwMode="auto">
          <a:xfrm>
            <a:off x="4115242" y="914400"/>
            <a:ext cx="5028758" cy="5943600"/>
          </a:xfrm>
          <a:prstGeom prst="rect">
            <a:avLst/>
          </a:prstGeom>
          <a:noFill/>
          <a:ln w="9525">
            <a:noFill/>
            <a:miter lim="800000"/>
            <a:headEnd/>
            <a:tailEnd/>
          </a:ln>
        </p:spPr>
      </p:pic>
      <p:sp>
        <p:nvSpPr>
          <p:cNvPr id="6" name="TextBox 5"/>
          <p:cNvSpPr txBox="1"/>
          <p:nvPr/>
        </p:nvSpPr>
        <p:spPr>
          <a:xfrm>
            <a:off x="4800600" y="926068"/>
            <a:ext cx="4038600" cy="369332"/>
          </a:xfrm>
          <a:prstGeom prst="rect">
            <a:avLst/>
          </a:prstGeom>
          <a:noFill/>
        </p:spPr>
        <p:txBody>
          <a:bodyPr wrap="square" rtlCol="0">
            <a:spAutoFit/>
          </a:bodyPr>
          <a:lstStyle/>
          <a:p>
            <a:r>
              <a:rPr lang="en-US" b="1" dirty="0" smtClean="0">
                <a:solidFill>
                  <a:schemeClr val="bg1"/>
                </a:solidFill>
              </a:rPr>
              <a:t>1953			  1999</a:t>
            </a:r>
            <a:endParaRPr lang="en-US" b="1" dirty="0">
              <a:solidFill>
                <a:schemeClr val="bg1"/>
              </a:solidFill>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828800"/>
            <a:ext cx="2590800" cy="4038600"/>
          </a:xfrm>
        </p:spPr>
        <p:txBody>
          <a:bodyPr>
            <a:normAutofit fontScale="77500" lnSpcReduction="20000"/>
          </a:bodyPr>
          <a:lstStyle/>
          <a:p>
            <a:pPr>
              <a:spcBef>
                <a:spcPts val="0"/>
              </a:spcBef>
              <a:spcAft>
                <a:spcPts val="1200"/>
              </a:spcAft>
              <a:buFont typeface="Arial" pitchFamily="34" charset="0"/>
              <a:buChar char="•"/>
            </a:pPr>
            <a:r>
              <a:rPr lang="en-US" dirty="0" smtClean="0">
                <a:latin typeface="Arial" pitchFamily="34" charset="0"/>
                <a:cs typeface="Arial" pitchFamily="34" charset="0"/>
              </a:rPr>
              <a:t>Southern areas remain largely undisturbed with large percentage of conservation land in the basin</a:t>
            </a:r>
          </a:p>
          <a:p>
            <a:pPr>
              <a:spcBef>
                <a:spcPts val="0"/>
              </a:spcBef>
              <a:spcAft>
                <a:spcPts val="1200"/>
              </a:spcAft>
              <a:buFont typeface="Arial" pitchFamily="34" charset="0"/>
              <a:buChar char="•"/>
            </a:pPr>
            <a:r>
              <a:rPr lang="en-US" dirty="0" smtClean="0">
                <a:latin typeface="Arial" pitchFamily="34" charset="0"/>
                <a:cs typeface="Arial" pitchFamily="34" charset="0"/>
              </a:rPr>
              <a:t>Largest  undisturbed mangrove forests in the state</a:t>
            </a:r>
          </a:p>
        </p:txBody>
      </p:sp>
      <p:pic>
        <p:nvPicPr>
          <p:cNvPr id="4" name="Picture 3" descr="Aerial photograph showing the southern portions of the soutwest estuary area."/>
          <p:cNvPicPr/>
          <p:nvPr/>
        </p:nvPicPr>
        <p:blipFill>
          <a:blip r:embed="rId2" cstate="print"/>
          <a:srcRect l="5062" t="5156" r="11482" b="8478"/>
          <a:stretch>
            <a:fillRect/>
          </a:stretch>
        </p:blipFill>
        <p:spPr bwMode="auto">
          <a:xfrm>
            <a:off x="2590800" y="1828800"/>
            <a:ext cx="6553200" cy="5029200"/>
          </a:xfrm>
          <a:prstGeom prst="rect">
            <a:avLst/>
          </a:prstGeom>
          <a:noFill/>
          <a:ln w="9525">
            <a:noFill/>
            <a:miter lim="800000"/>
            <a:headEnd/>
            <a:tailEnd/>
          </a:ln>
        </p:spPr>
      </p:pic>
      <p:sp>
        <p:nvSpPr>
          <p:cNvPr id="5" name="Title 1"/>
          <p:cNvSpPr txBox="1">
            <a:spLocks/>
          </p:cNvSpPr>
          <p:nvPr/>
        </p:nvSpPr>
        <p:spPr>
          <a:xfrm>
            <a:off x="228600" y="609600"/>
            <a:ext cx="8610600" cy="914400"/>
          </a:xfrm>
          <a:prstGeom prst="rect">
            <a:avLst/>
          </a:prstGeom>
        </p:spPr>
        <p:txBody>
          <a:bodyPr vert="horz" lIns="0" rIns="0" bIns="0" anchor="b">
            <a:norm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2"/>
                </a:solidFill>
                <a:effectLst/>
                <a:uLnTx/>
                <a:uFillTx/>
                <a:latin typeface="+mj-lt"/>
                <a:ea typeface="+mj-ea"/>
                <a:cs typeface="+mj-cs"/>
              </a:rPr>
              <a:t>SW Description</a:t>
            </a:r>
            <a:endParaRPr kumimoji="0" lang="en-US" sz="4400" b="1"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80288"/>
            <a:ext cx="8229600" cy="743712"/>
          </a:xfrm>
        </p:spPr>
        <p:txBody>
          <a:bodyPr>
            <a:normAutofit fontScale="90000"/>
          </a:bodyPr>
          <a:lstStyle/>
          <a:p>
            <a:r>
              <a:rPr lang="en-US" sz="4400" b="1" dirty="0" smtClean="0"/>
              <a:t>SW Biological Summary- Naples</a:t>
            </a:r>
            <a:endParaRPr lang="en-US" sz="4400" b="1" dirty="0"/>
          </a:p>
        </p:txBody>
      </p:sp>
      <p:sp>
        <p:nvSpPr>
          <p:cNvPr id="3" name="Content Placeholder 2"/>
          <p:cNvSpPr>
            <a:spLocks noGrp="1"/>
          </p:cNvSpPr>
          <p:nvPr>
            <p:ph idx="1"/>
          </p:nvPr>
        </p:nvSpPr>
        <p:spPr>
          <a:xfrm>
            <a:off x="457200" y="1600200"/>
            <a:ext cx="8610600" cy="5105400"/>
          </a:xfrm>
        </p:spPr>
        <p:txBody>
          <a:bodyPr>
            <a:normAutofit/>
          </a:bodyPr>
          <a:lstStyle/>
          <a:p>
            <a:pPr>
              <a:buFont typeface="Arial" pitchFamily="34" charset="0"/>
              <a:buChar char="•"/>
            </a:pPr>
            <a:r>
              <a:rPr lang="en-US" dirty="0" smtClean="0">
                <a:latin typeface="Arial" pitchFamily="34" charset="0"/>
                <a:cs typeface="Arial" pitchFamily="34" charset="0"/>
              </a:rPr>
              <a:t>Naples Bay has lost 90% of its seagrass beds, 80% of its oyster reefs, and 70% of its mangrove fringe since 1950</a:t>
            </a:r>
          </a:p>
          <a:p>
            <a:pPr lvl="1">
              <a:buFont typeface="Arial" pitchFamily="34" charset="0"/>
              <a:buChar char="•"/>
            </a:pPr>
            <a:r>
              <a:rPr lang="en-US" dirty="0" smtClean="0">
                <a:latin typeface="Arial" pitchFamily="34" charset="0"/>
                <a:cs typeface="Arial" pitchFamily="34" charset="0"/>
              </a:rPr>
              <a:t>Extensive areas of mangroves and salt marsh have been replaced by vertical seawalls and bulkheads </a:t>
            </a:r>
          </a:p>
          <a:p>
            <a:pPr lvl="1">
              <a:buFont typeface="Arial" pitchFamily="34" charset="0"/>
              <a:buChar char="•"/>
            </a:pPr>
            <a:r>
              <a:rPr lang="en-US" dirty="0" smtClean="0">
                <a:latin typeface="Arial" pitchFamily="34" charset="0"/>
                <a:cs typeface="Arial" pitchFamily="34" charset="0"/>
              </a:rPr>
              <a:t>Inappropriate fresh water deliveries from the inland canal system have altered the salinity regime, and stressed the biota of the estuary </a:t>
            </a:r>
          </a:p>
          <a:p>
            <a:pPr lvl="1">
              <a:buFont typeface="Arial" pitchFamily="34" charset="0"/>
              <a:buChar char="•"/>
            </a:pPr>
            <a:r>
              <a:rPr lang="en-US" dirty="0" smtClean="0">
                <a:latin typeface="Arial" pitchFamily="34" charset="0"/>
                <a:cs typeface="Arial" pitchFamily="34" charset="0"/>
              </a:rPr>
              <a:t>Hydrological restoration underway</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80288"/>
            <a:ext cx="8686800" cy="743712"/>
          </a:xfrm>
        </p:spPr>
        <p:txBody>
          <a:bodyPr>
            <a:noAutofit/>
          </a:bodyPr>
          <a:lstStyle/>
          <a:p>
            <a:r>
              <a:rPr lang="en-US" sz="3600" b="1" dirty="0" smtClean="0"/>
              <a:t>SW Biological Summary- </a:t>
            </a:r>
            <a:r>
              <a:rPr lang="en-US" sz="3600" dirty="0" smtClean="0"/>
              <a:t>S</a:t>
            </a:r>
            <a:r>
              <a:rPr lang="en-US" sz="3600" b="1" dirty="0" smtClean="0"/>
              <a:t>outhern Areas</a:t>
            </a:r>
            <a:endParaRPr lang="en-US" sz="3600" b="1" dirty="0"/>
          </a:p>
        </p:txBody>
      </p:sp>
      <p:sp>
        <p:nvSpPr>
          <p:cNvPr id="3" name="Content Placeholder 2"/>
          <p:cNvSpPr>
            <a:spLocks noGrp="1"/>
          </p:cNvSpPr>
          <p:nvPr>
            <p:ph idx="1"/>
          </p:nvPr>
        </p:nvSpPr>
        <p:spPr>
          <a:xfrm>
            <a:off x="457200" y="1676400"/>
            <a:ext cx="8610600" cy="4876800"/>
          </a:xfrm>
        </p:spPr>
        <p:txBody>
          <a:bodyPr>
            <a:normAutofit/>
          </a:bodyPr>
          <a:lstStyle/>
          <a:p>
            <a:pPr>
              <a:buFont typeface="Arial" pitchFamily="34" charset="0"/>
              <a:buChar char="•"/>
            </a:pPr>
            <a:r>
              <a:rPr lang="en-US" dirty="0" smtClean="0">
                <a:latin typeface="Arial" pitchFamily="34" charset="0"/>
                <a:cs typeface="Arial" pitchFamily="34" charset="0"/>
              </a:rPr>
              <a:t>Biological communities in Southern areas are largely intact</a:t>
            </a:r>
          </a:p>
          <a:p>
            <a:pPr lvl="1">
              <a:buFont typeface="Arial" pitchFamily="34" charset="0"/>
              <a:buChar char="•"/>
            </a:pPr>
            <a:r>
              <a:rPr lang="en-US" dirty="0" smtClean="0">
                <a:latin typeface="Arial" pitchFamily="34" charset="0"/>
                <a:cs typeface="Arial" pitchFamily="34" charset="0"/>
              </a:rPr>
              <a:t>Large percentage (&gt;80%) of basins undisturbed (conservation lands)</a:t>
            </a:r>
          </a:p>
          <a:p>
            <a:pPr lvl="1">
              <a:buFont typeface="Arial" pitchFamily="34" charset="0"/>
              <a:buChar char="•"/>
            </a:pPr>
            <a:r>
              <a:rPr lang="en-US" dirty="0" smtClean="0">
                <a:latin typeface="Arial" pitchFamily="34" charset="0"/>
                <a:cs typeface="Arial" pitchFamily="34" charset="0"/>
              </a:rPr>
              <a:t>Biological communities stressed to varying degrees by altered hydrology and salinity regime resulting from inland canal system</a:t>
            </a:r>
          </a:p>
          <a:p>
            <a:pPr>
              <a:buFont typeface="Arial" pitchFamily="34" charset="0"/>
              <a:buChar char="•"/>
            </a:pPr>
            <a:r>
              <a:rPr lang="en-US" dirty="0" smtClean="0">
                <a:latin typeface="Arial" pitchFamily="34" charset="0"/>
                <a:cs typeface="Arial" pitchFamily="34" charset="0"/>
              </a:rPr>
              <a:t>Nutrient levels don’t appear to be a major stressor to the biological communities in most areas</a:t>
            </a:r>
          </a:p>
          <a:p>
            <a:pPr lvl="1">
              <a:buFont typeface="Arial" pitchFamily="34" charset="0"/>
              <a:buChar char="•"/>
            </a:pPr>
            <a:r>
              <a:rPr lang="en-US" dirty="0" smtClean="0">
                <a:latin typeface="Arial" pitchFamily="34" charset="0"/>
                <a:cs typeface="Arial" pitchFamily="34" charset="0"/>
              </a:rPr>
              <a:t>Most studies have focused on the effects of the altered hydrology and salinity regime  </a:t>
            </a:r>
            <a:endParaRPr lang="en-US"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85800" y="533400"/>
            <a:ext cx="7772400" cy="1066800"/>
          </a:xfrm>
        </p:spPr>
        <p:txBody>
          <a:bodyPr/>
          <a:lstStyle/>
          <a:p>
            <a:pPr algn="ctr"/>
            <a:r>
              <a:rPr lang="en-US" sz="4000" dirty="0" smtClean="0"/>
              <a:t>What have we done so far?</a:t>
            </a:r>
            <a:endParaRPr lang="en-US" sz="4000" b="0" dirty="0" smtClean="0"/>
          </a:p>
        </p:txBody>
      </p:sp>
      <p:sp>
        <p:nvSpPr>
          <p:cNvPr id="364547" name="Rectangle 3"/>
          <p:cNvSpPr>
            <a:spLocks noGrp="1" noChangeArrowheads="1"/>
          </p:cNvSpPr>
          <p:nvPr>
            <p:ph type="body" idx="1"/>
          </p:nvPr>
        </p:nvSpPr>
        <p:spPr>
          <a:xfrm>
            <a:off x="457200" y="1524000"/>
            <a:ext cx="8610600" cy="2514600"/>
          </a:xfrm>
        </p:spPr>
        <p:txBody>
          <a:bodyPr/>
          <a:lstStyle/>
          <a:p>
            <a:pPr>
              <a:buClr>
                <a:schemeClr val="tx1"/>
              </a:buClr>
              <a:defRPr/>
            </a:pPr>
            <a:r>
              <a:rPr lang="en-US" b="1" dirty="0" smtClean="0">
                <a:latin typeface="Arial" pitchFamily="34" charset="0"/>
                <a:cs typeface="Arial" pitchFamily="34" charset="0"/>
              </a:rPr>
              <a:t>Held a series of 8 public meetings in spring/fall of 2010 to solicit information from stakeholders/scientists</a:t>
            </a:r>
            <a:endParaRPr lang="en-US" b="1" dirty="0" smtClean="0">
              <a:solidFill>
                <a:srgbClr val="C00000"/>
              </a:solidFill>
              <a:latin typeface="Arial" pitchFamily="34" charset="0"/>
              <a:cs typeface="Arial" pitchFamily="34" charset="0"/>
            </a:endParaRPr>
          </a:p>
          <a:p>
            <a:pPr>
              <a:buClr>
                <a:schemeClr val="tx1"/>
              </a:buClr>
              <a:defRPr/>
            </a:pPr>
            <a:r>
              <a:rPr lang="en-US" b="1" dirty="0" smtClean="0">
                <a:latin typeface="Arial" pitchFamily="34" charset="0"/>
                <a:cs typeface="Arial" pitchFamily="34" charset="0"/>
              </a:rPr>
              <a:t>Drafted Reports for ~30 Estuarine Systems</a:t>
            </a:r>
          </a:p>
          <a:p>
            <a:pPr lvl="1">
              <a:buClr>
                <a:schemeClr val="tx1"/>
              </a:buClr>
              <a:defRPr/>
            </a:pPr>
            <a:r>
              <a:rPr lang="en-US" sz="2600" b="1" dirty="0" smtClean="0">
                <a:latin typeface="Arial" pitchFamily="34" charset="0"/>
                <a:cs typeface="Arial" pitchFamily="34" charset="0"/>
              </a:rPr>
              <a:t>Summarized available water quality data</a:t>
            </a:r>
          </a:p>
          <a:p>
            <a:pPr lvl="2">
              <a:buClr>
                <a:schemeClr val="tx1"/>
              </a:buClr>
              <a:defRPr/>
            </a:pPr>
            <a:r>
              <a:rPr lang="en-US" sz="2200" b="1" dirty="0" smtClean="0">
                <a:latin typeface="Arial" pitchFamily="34" charset="0"/>
                <a:cs typeface="Arial" pitchFamily="34" charset="0"/>
              </a:rPr>
              <a:t>Nutrients and  Chlorophyll a</a:t>
            </a:r>
          </a:p>
          <a:p>
            <a:pPr lvl="1">
              <a:buClr>
                <a:schemeClr val="tx1"/>
              </a:buClr>
              <a:defRPr/>
            </a:pPr>
            <a:r>
              <a:rPr lang="en-US" sz="2600" b="1" dirty="0" smtClean="0">
                <a:latin typeface="Arial" pitchFamily="34" charset="0"/>
                <a:cs typeface="Arial" pitchFamily="34" charset="0"/>
              </a:rPr>
              <a:t>Summarized available biological data</a:t>
            </a:r>
          </a:p>
          <a:p>
            <a:pPr lvl="2">
              <a:buClr>
                <a:schemeClr val="tx1"/>
              </a:buClr>
              <a:defRPr/>
            </a:pPr>
            <a:r>
              <a:rPr lang="en-US" sz="2600" b="1" dirty="0" smtClean="0">
                <a:latin typeface="Arial" pitchFamily="34" charset="0"/>
                <a:cs typeface="Arial" pitchFamily="34" charset="0"/>
              </a:rPr>
              <a:t>Identified key biological resources</a:t>
            </a:r>
          </a:p>
          <a:p>
            <a:pPr lvl="2">
              <a:buClr>
                <a:schemeClr val="tx1"/>
              </a:buClr>
              <a:defRPr/>
            </a:pPr>
            <a:r>
              <a:rPr lang="en-US" sz="2600" b="1" dirty="0" smtClean="0">
                <a:latin typeface="Arial" pitchFamily="34" charset="0"/>
                <a:cs typeface="Arial" pitchFamily="34" charset="0"/>
              </a:rPr>
              <a:t>Determined current biological health</a:t>
            </a:r>
          </a:p>
          <a:p>
            <a:pPr lvl="1">
              <a:buClr>
                <a:schemeClr val="tx1"/>
              </a:buClr>
              <a:defRPr/>
            </a:pPr>
            <a:r>
              <a:rPr lang="en-US" sz="2600" b="1" dirty="0" smtClean="0">
                <a:latin typeface="Arial" pitchFamily="34" charset="0"/>
                <a:cs typeface="Arial" pitchFamily="34" charset="0"/>
              </a:rPr>
              <a:t>Selected approach for NNC development</a:t>
            </a:r>
          </a:p>
          <a:p>
            <a:pPr lvl="2">
              <a:buClr>
                <a:schemeClr val="tx1"/>
              </a:buClr>
              <a:defRPr/>
            </a:pPr>
            <a:r>
              <a:rPr lang="en-US" sz="2200" b="1" dirty="0" smtClean="0">
                <a:latin typeface="Arial" pitchFamily="34" charset="0"/>
                <a:cs typeface="Arial" pitchFamily="34" charset="0"/>
              </a:rPr>
              <a:t>Presented draft criteria, where available</a:t>
            </a:r>
          </a:p>
          <a:p>
            <a:pPr>
              <a:buClr>
                <a:schemeClr val="tx1"/>
              </a:buClr>
              <a:buNone/>
              <a:defRPr/>
            </a:pPr>
            <a:endParaRPr lang="en-US" sz="2400" dirty="0" smtClean="0">
              <a:latin typeface="+mj-lt"/>
              <a:cs typeface="Arial"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grpId="0" nodeType="clickEffect">
                                  <p:stCondLst>
                                    <p:cond delay="0"/>
                                  </p:stCondLst>
                                  <p:childTnLst>
                                    <p:set>
                                      <p:cBhvr>
                                        <p:cTn id="6" dur="1" fill="hold">
                                          <p:stCondLst>
                                            <p:cond delay="0"/>
                                          </p:stCondLst>
                                        </p:cTn>
                                        <p:tgtEl>
                                          <p:spTgt spid="364547">
                                            <p:txEl>
                                              <p:pRg st="0" end="0"/>
                                            </p:txEl>
                                          </p:spTgt>
                                        </p:tgtEl>
                                        <p:attrNameLst>
                                          <p:attrName>style.visibility</p:attrName>
                                        </p:attrNameLst>
                                      </p:cBhvr>
                                      <p:to>
                                        <p:strVal val="visible"/>
                                      </p:to>
                                    </p:set>
                                    <p:animEffect transition="in" filter="strips(upRight)">
                                      <p:cBhvr>
                                        <p:cTn id="7" dur="500"/>
                                        <p:tgtEl>
                                          <p:spTgt spid="364547">
                                            <p:txEl>
                                              <p:pRg st="0" end="0"/>
                                            </p:txEl>
                                          </p:spTgt>
                                        </p:tgtEl>
                                      </p:cBhvr>
                                    </p:animEffect>
                                  </p:childTnLst>
                                  <p:subTnLst>
                                    <p:animClr>
                                      <p:cBhvr override="childStyle">
                                        <p:cTn dur="1" fill="hold" display="0" masterRel="nextClick" afterEffect="1"/>
                                        <p:tgtEl>
                                          <p:spTgt spid="364547">
                                            <p:txEl>
                                              <p:pRg st="0" end="0"/>
                                            </p:txEl>
                                          </p:spTgt>
                                        </p:tgtEl>
                                        <p:attrNameLst>
                                          <p:attrName>ppt_c</p:attrName>
                                        </p:attrNameLst>
                                      </p:cBhvr>
                                      <p:to>
                                        <a:srgbClr val="66FF66"/>
                                      </p:to>
                                    </p:animClr>
                                  </p:subTnLst>
                                </p:cTn>
                              </p:par>
                            </p:childTnLst>
                          </p:cTn>
                        </p:par>
                      </p:childTnLst>
                    </p:cTn>
                  </p:par>
                  <p:par>
                    <p:cTn id="8" fill="hold">
                      <p:stCondLst>
                        <p:cond delay="indefinite"/>
                      </p:stCondLst>
                      <p:childTnLst>
                        <p:par>
                          <p:cTn id="9" fill="hold">
                            <p:stCondLst>
                              <p:cond delay="0"/>
                            </p:stCondLst>
                            <p:childTnLst>
                              <p:par>
                                <p:cTn id="10" presetID="18" presetClass="entr" presetSubtype="3" fill="hold" grpId="0" nodeType="clickEffect">
                                  <p:stCondLst>
                                    <p:cond delay="0"/>
                                  </p:stCondLst>
                                  <p:childTnLst>
                                    <p:set>
                                      <p:cBhvr>
                                        <p:cTn id="11" dur="1" fill="hold">
                                          <p:stCondLst>
                                            <p:cond delay="0"/>
                                          </p:stCondLst>
                                        </p:cTn>
                                        <p:tgtEl>
                                          <p:spTgt spid="364547">
                                            <p:txEl>
                                              <p:pRg st="1" end="1"/>
                                            </p:txEl>
                                          </p:spTgt>
                                        </p:tgtEl>
                                        <p:attrNameLst>
                                          <p:attrName>style.visibility</p:attrName>
                                        </p:attrNameLst>
                                      </p:cBhvr>
                                      <p:to>
                                        <p:strVal val="visible"/>
                                      </p:to>
                                    </p:set>
                                    <p:animEffect transition="in" filter="strips(upRight)">
                                      <p:cBhvr>
                                        <p:cTn id="12" dur="500"/>
                                        <p:tgtEl>
                                          <p:spTgt spid="364547">
                                            <p:txEl>
                                              <p:pRg st="1" end="1"/>
                                            </p:txEl>
                                          </p:spTgt>
                                        </p:tgtEl>
                                      </p:cBhvr>
                                    </p:animEffect>
                                  </p:childTnLst>
                                  <p:subTnLst>
                                    <p:animClr>
                                      <p:cBhvr override="childStyle">
                                        <p:cTn dur="1" fill="hold" display="0" masterRel="nextClick" afterEffect="1"/>
                                        <p:tgtEl>
                                          <p:spTgt spid="364547">
                                            <p:txEl>
                                              <p:pRg st="1" end="1"/>
                                            </p:txEl>
                                          </p:spTgt>
                                        </p:tgtEl>
                                        <p:attrNameLst>
                                          <p:attrName>ppt_c</p:attrName>
                                        </p:attrNameLst>
                                      </p:cBhvr>
                                      <p:to>
                                        <a:srgbClr val="66FF66"/>
                                      </p:to>
                                    </p:animClr>
                                  </p:subTnLst>
                                </p:cTn>
                              </p:par>
                              <p:par>
                                <p:cTn id="13" presetID="18" presetClass="entr" presetSubtype="3" fill="hold" grpId="0" nodeType="withEffect">
                                  <p:stCondLst>
                                    <p:cond delay="0"/>
                                  </p:stCondLst>
                                  <p:childTnLst>
                                    <p:set>
                                      <p:cBhvr>
                                        <p:cTn id="14" dur="1" fill="hold">
                                          <p:stCondLst>
                                            <p:cond delay="0"/>
                                          </p:stCondLst>
                                        </p:cTn>
                                        <p:tgtEl>
                                          <p:spTgt spid="364547">
                                            <p:txEl>
                                              <p:pRg st="2" end="2"/>
                                            </p:txEl>
                                          </p:spTgt>
                                        </p:tgtEl>
                                        <p:attrNameLst>
                                          <p:attrName>style.visibility</p:attrName>
                                        </p:attrNameLst>
                                      </p:cBhvr>
                                      <p:to>
                                        <p:strVal val="visible"/>
                                      </p:to>
                                    </p:set>
                                    <p:animEffect transition="in" filter="strips(upRight)">
                                      <p:cBhvr>
                                        <p:cTn id="15" dur="500"/>
                                        <p:tgtEl>
                                          <p:spTgt spid="364547">
                                            <p:txEl>
                                              <p:pRg st="2" end="2"/>
                                            </p:txEl>
                                          </p:spTgt>
                                        </p:tgtEl>
                                      </p:cBhvr>
                                    </p:animEffect>
                                  </p:childTnLst>
                                  <p:subTnLst>
                                    <p:animClr>
                                      <p:cBhvr override="childStyle">
                                        <p:cTn dur="1" fill="hold" display="0" masterRel="nextClick" afterEffect="1"/>
                                        <p:tgtEl>
                                          <p:spTgt spid="364547">
                                            <p:txEl>
                                              <p:pRg st="2" end="2"/>
                                            </p:txEl>
                                          </p:spTgt>
                                        </p:tgtEl>
                                        <p:attrNameLst>
                                          <p:attrName>ppt_c</p:attrName>
                                        </p:attrNameLst>
                                      </p:cBhvr>
                                      <p:to>
                                        <a:srgbClr val="66FF66"/>
                                      </p:to>
                                    </p:animClr>
                                  </p:subTnLst>
                                </p:cTn>
                              </p:par>
                              <p:par>
                                <p:cTn id="16" presetID="18" presetClass="entr" presetSubtype="3" fill="hold" grpId="0" nodeType="withEffect">
                                  <p:stCondLst>
                                    <p:cond delay="0"/>
                                  </p:stCondLst>
                                  <p:childTnLst>
                                    <p:set>
                                      <p:cBhvr>
                                        <p:cTn id="17" dur="1" fill="hold">
                                          <p:stCondLst>
                                            <p:cond delay="0"/>
                                          </p:stCondLst>
                                        </p:cTn>
                                        <p:tgtEl>
                                          <p:spTgt spid="364547">
                                            <p:txEl>
                                              <p:pRg st="3" end="3"/>
                                            </p:txEl>
                                          </p:spTgt>
                                        </p:tgtEl>
                                        <p:attrNameLst>
                                          <p:attrName>style.visibility</p:attrName>
                                        </p:attrNameLst>
                                      </p:cBhvr>
                                      <p:to>
                                        <p:strVal val="visible"/>
                                      </p:to>
                                    </p:set>
                                    <p:animEffect transition="in" filter="strips(upRight)">
                                      <p:cBhvr>
                                        <p:cTn id="18" dur="500"/>
                                        <p:tgtEl>
                                          <p:spTgt spid="364547">
                                            <p:txEl>
                                              <p:pRg st="3" end="3"/>
                                            </p:txEl>
                                          </p:spTgt>
                                        </p:tgtEl>
                                      </p:cBhvr>
                                    </p:animEffect>
                                  </p:childTnLst>
                                  <p:subTnLst>
                                    <p:animClr>
                                      <p:cBhvr override="childStyle">
                                        <p:cTn dur="1" fill="hold" display="0" masterRel="nextClick" afterEffect="1"/>
                                        <p:tgtEl>
                                          <p:spTgt spid="364547">
                                            <p:txEl>
                                              <p:pRg st="3" end="3"/>
                                            </p:txEl>
                                          </p:spTgt>
                                        </p:tgtEl>
                                        <p:attrNameLst>
                                          <p:attrName>ppt_c</p:attrName>
                                        </p:attrNameLst>
                                      </p:cBhvr>
                                      <p:to>
                                        <a:srgbClr val="66FF66"/>
                                      </p:to>
                                    </p:animClr>
                                  </p:subTnLst>
                                </p:cTn>
                              </p:par>
                              <p:par>
                                <p:cTn id="19" presetID="18" presetClass="entr" presetSubtype="3" fill="hold" grpId="0" nodeType="withEffect">
                                  <p:stCondLst>
                                    <p:cond delay="0"/>
                                  </p:stCondLst>
                                  <p:childTnLst>
                                    <p:set>
                                      <p:cBhvr>
                                        <p:cTn id="20" dur="1" fill="hold">
                                          <p:stCondLst>
                                            <p:cond delay="0"/>
                                          </p:stCondLst>
                                        </p:cTn>
                                        <p:tgtEl>
                                          <p:spTgt spid="364547">
                                            <p:txEl>
                                              <p:pRg st="4" end="4"/>
                                            </p:txEl>
                                          </p:spTgt>
                                        </p:tgtEl>
                                        <p:attrNameLst>
                                          <p:attrName>style.visibility</p:attrName>
                                        </p:attrNameLst>
                                      </p:cBhvr>
                                      <p:to>
                                        <p:strVal val="visible"/>
                                      </p:to>
                                    </p:set>
                                    <p:animEffect transition="in" filter="strips(upRight)">
                                      <p:cBhvr>
                                        <p:cTn id="21" dur="500"/>
                                        <p:tgtEl>
                                          <p:spTgt spid="364547">
                                            <p:txEl>
                                              <p:pRg st="4" end="4"/>
                                            </p:txEl>
                                          </p:spTgt>
                                        </p:tgtEl>
                                      </p:cBhvr>
                                    </p:animEffect>
                                  </p:childTnLst>
                                  <p:subTnLst>
                                    <p:animClr>
                                      <p:cBhvr override="childStyle">
                                        <p:cTn dur="1" fill="hold" display="0" masterRel="nextClick" afterEffect="1"/>
                                        <p:tgtEl>
                                          <p:spTgt spid="364547">
                                            <p:txEl>
                                              <p:pRg st="4" end="4"/>
                                            </p:txEl>
                                          </p:spTgt>
                                        </p:tgtEl>
                                        <p:attrNameLst>
                                          <p:attrName>ppt_c</p:attrName>
                                        </p:attrNameLst>
                                      </p:cBhvr>
                                      <p:to>
                                        <a:srgbClr val="66FF66"/>
                                      </p:to>
                                    </p:animClr>
                                  </p:subTnLst>
                                </p:cTn>
                              </p:par>
                              <p:par>
                                <p:cTn id="22" presetID="18" presetClass="entr" presetSubtype="3" fill="hold" grpId="0" nodeType="withEffect">
                                  <p:stCondLst>
                                    <p:cond delay="0"/>
                                  </p:stCondLst>
                                  <p:childTnLst>
                                    <p:set>
                                      <p:cBhvr>
                                        <p:cTn id="23" dur="1" fill="hold">
                                          <p:stCondLst>
                                            <p:cond delay="0"/>
                                          </p:stCondLst>
                                        </p:cTn>
                                        <p:tgtEl>
                                          <p:spTgt spid="364547">
                                            <p:txEl>
                                              <p:pRg st="5" end="5"/>
                                            </p:txEl>
                                          </p:spTgt>
                                        </p:tgtEl>
                                        <p:attrNameLst>
                                          <p:attrName>style.visibility</p:attrName>
                                        </p:attrNameLst>
                                      </p:cBhvr>
                                      <p:to>
                                        <p:strVal val="visible"/>
                                      </p:to>
                                    </p:set>
                                    <p:animEffect transition="in" filter="strips(upRight)">
                                      <p:cBhvr>
                                        <p:cTn id="24" dur="500"/>
                                        <p:tgtEl>
                                          <p:spTgt spid="364547">
                                            <p:txEl>
                                              <p:pRg st="5" end="5"/>
                                            </p:txEl>
                                          </p:spTgt>
                                        </p:tgtEl>
                                      </p:cBhvr>
                                    </p:animEffect>
                                  </p:childTnLst>
                                  <p:subTnLst>
                                    <p:animClr>
                                      <p:cBhvr override="childStyle">
                                        <p:cTn dur="1" fill="hold" display="0" masterRel="nextClick" afterEffect="1"/>
                                        <p:tgtEl>
                                          <p:spTgt spid="364547">
                                            <p:txEl>
                                              <p:pRg st="5" end="5"/>
                                            </p:txEl>
                                          </p:spTgt>
                                        </p:tgtEl>
                                        <p:attrNameLst>
                                          <p:attrName>ppt_c</p:attrName>
                                        </p:attrNameLst>
                                      </p:cBhvr>
                                      <p:to>
                                        <a:srgbClr val="66FF66"/>
                                      </p:to>
                                    </p:animClr>
                                  </p:subTnLst>
                                </p:cTn>
                              </p:par>
                              <p:par>
                                <p:cTn id="25" presetID="18" presetClass="entr" presetSubtype="3" fill="hold" grpId="0" nodeType="withEffect">
                                  <p:stCondLst>
                                    <p:cond delay="0"/>
                                  </p:stCondLst>
                                  <p:childTnLst>
                                    <p:set>
                                      <p:cBhvr>
                                        <p:cTn id="26" dur="1" fill="hold">
                                          <p:stCondLst>
                                            <p:cond delay="0"/>
                                          </p:stCondLst>
                                        </p:cTn>
                                        <p:tgtEl>
                                          <p:spTgt spid="364547">
                                            <p:txEl>
                                              <p:pRg st="6" end="6"/>
                                            </p:txEl>
                                          </p:spTgt>
                                        </p:tgtEl>
                                        <p:attrNameLst>
                                          <p:attrName>style.visibility</p:attrName>
                                        </p:attrNameLst>
                                      </p:cBhvr>
                                      <p:to>
                                        <p:strVal val="visible"/>
                                      </p:to>
                                    </p:set>
                                    <p:animEffect transition="in" filter="strips(upRight)">
                                      <p:cBhvr>
                                        <p:cTn id="27" dur="500"/>
                                        <p:tgtEl>
                                          <p:spTgt spid="364547">
                                            <p:txEl>
                                              <p:pRg st="6" end="6"/>
                                            </p:txEl>
                                          </p:spTgt>
                                        </p:tgtEl>
                                      </p:cBhvr>
                                    </p:animEffect>
                                  </p:childTnLst>
                                  <p:subTnLst>
                                    <p:animClr>
                                      <p:cBhvr override="childStyle">
                                        <p:cTn dur="1" fill="hold" display="0" masterRel="nextClick" afterEffect="1"/>
                                        <p:tgtEl>
                                          <p:spTgt spid="364547">
                                            <p:txEl>
                                              <p:pRg st="6" end="6"/>
                                            </p:txEl>
                                          </p:spTgt>
                                        </p:tgtEl>
                                        <p:attrNameLst>
                                          <p:attrName>ppt_c</p:attrName>
                                        </p:attrNameLst>
                                      </p:cBhvr>
                                      <p:to>
                                        <a:srgbClr val="66FF66"/>
                                      </p:to>
                                    </p:animClr>
                                  </p:subTnLst>
                                </p:cTn>
                              </p:par>
                              <p:par>
                                <p:cTn id="28" presetID="18" presetClass="entr" presetSubtype="3" fill="hold" grpId="0" nodeType="withEffect">
                                  <p:stCondLst>
                                    <p:cond delay="0"/>
                                  </p:stCondLst>
                                  <p:childTnLst>
                                    <p:set>
                                      <p:cBhvr>
                                        <p:cTn id="29" dur="1" fill="hold">
                                          <p:stCondLst>
                                            <p:cond delay="0"/>
                                          </p:stCondLst>
                                        </p:cTn>
                                        <p:tgtEl>
                                          <p:spTgt spid="364547">
                                            <p:txEl>
                                              <p:pRg st="7" end="7"/>
                                            </p:txEl>
                                          </p:spTgt>
                                        </p:tgtEl>
                                        <p:attrNameLst>
                                          <p:attrName>style.visibility</p:attrName>
                                        </p:attrNameLst>
                                      </p:cBhvr>
                                      <p:to>
                                        <p:strVal val="visible"/>
                                      </p:to>
                                    </p:set>
                                    <p:animEffect transition="in" filter="strips(upRight)">
                                      <p:cBhvr>
                                        <p:cTn id="30" dur="500"/>
                                        <p:tgtEl>
                                          <p:spTgt spid="364547">
                                            <p:txEl>
                                              <p:pRg st="7" end="7"/>
                                            </p:txEl>
                                          </p:spTgt>
                                        </p:tgtEl>
                                      </p:cBhvr>
                                    </p:animEffect>
                                  </p:childTnLst>
                                  <p:subTnLst>
                                    <p:animClr>
                                      <p:cBhvr override="childStyle">
                                        <p:cTn dur="1" fill="hold" display="0" masterRel="nextClick" afterEffect="1"/>
                                        <p:tgtEl>
                                          <p:spTgt spid="364547">
                                            <p:txEl>
                                              <p:pRg st="7" end="7"/>
                                            </p:txEl>
                                          </p:spTgt>
                                        </p:tgtEl>
                                        <p:attrNameLst>
                                          <p:attrName>ppt_c</p:attrName>
                                        </p:attrNameLst>
                                      </p:cBhvr>
                                      <p:to>
                                        <a:srgbClr val="66FF66"/>
                                      </p:to>
                                    </p:animClr>
                                  </p:subTnLst>
                                </p:cTn>
                              </p:par>
                              <p:par>
                                <p:cTn id="31" presetID="18" presetClass="entr" presetSubtype="3" fill="hold" grpId="0" nodeType="withEffect">
                                  <p:stCondLst>
                                    <p:cond delay="0"/>
                                  </p:stCondLst>
                                  <p:childTnLst>
                                    <p:set>
                                      <p:cBhvr>
                                        <p:cTn id="32" dur="1" fill="hold">
                                          <p:stCondLst>
                                            <p:cond delay="0"/>
                                          </p:stCondLst>
                                        </p:cTn>
                                        <p:tgtEl>
                                          <p:spTgt spid="364547">
                                            <p:txEl>
                                              <p:pRg st="8" end="8"/>
                                            </p:txEl>
                                          </p:spTgt>
                                        </p:tgtEl>
                                        <p:attrNameLst>
                                          <p:attrName>style.visibility</p:attrName>
                                        </p:attrNameLst>
                                      </p:cBhvr>
                                      <p:to>
                                        <p:strVal val="visible"/>
                                      </p:to>
                                    </p:set>
                                    <p:animEffect transition="in" filter="strips(upRight)">
                                      <p:cBhvr>
                                        <p:cTn id="33" dur="500"/>
                                        <p:tgtEl>
                                          <p:spTgt spid="364547">
                                            <p:txEl>
                                              <p:pRg st="8" end="8"/>
                                            </p:txEl>
                                          </p:spTgt>
                                        </p:tgtEl>
                                      </p:cBhvr>
                                    </p:animEffect>
                                  </p:childTnLst>
                                  <p:subTnLst>
                                    <p:animClr>
                                      <p:cBhvr override="childStyle">
                                        <p:cTn dur="1" fill="hold" display="0" masterRel="nextClick" afterEffect="1"/>
                                        <p:tgtEl>
                                          <p:spTgt spid="364547">
                                            <p:txEl>
                                              <p:pRg st="8" end="8"/>
                                            </p:txEl>
                                          </p:spTgt>
                                        </p:tgtEl>
                                        <p:attrNameLst>
                                          <p:attrName>ppt_c</p:attrName>
                                        </p:attrNameLst>
                                      </p:cBhvr>
                                      <p:to>
                                        <a:srgbClr val="66FF6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4547"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nvPr>
        </p:nvGraphicFramePr>
        <p:xfrm>
          <a:off x="-1" y="0"/>
          <a:ext cx="9081868" cy="6893205"/>
        </p:xfrm>
        <a:graphic>
          <a:graphicData uri="http://schemas.openxmlformats.org/drawingml/2006/table">
            <a:tbl>
              <a:tblPr/>
              <a:tblGrid>
                <a:gridCol w="1618386"/>
                <a:gridCol w="1508041"/>
                <a:gridCol w="4286012"/>
                <a:gridCol w="1669429"/>
              </a:tblGrid>
              <a:tr h="1014358">
                <a:tc>
                  <a:txBody>
                    <a:bodyPr/>
                    <a:lstStyle/>
                    <a:p>
                      <a:pPr marL="0" marR="0" indent="0" algn="ctr">
                        <a:lnSpc>
                          <a:spcPct val="115000"/>
                        </a:lnSpc>
                        <a:spcBef>
                          <a:spcPts val="0"/>
                        </a:spcBef>
                        <a:spcAft>
                          <a:spcPts val="0"/>
                        </a:spcAft>
                      </a:pPr>
                      <a:r>
                        <a:rPr lang="en-US" sz="1800" b="1" dirty="0">
                          <a:solidFill>
                            <a:srgbClr val="FFFF00"/>
                          </a:solidFill>
                          <a:latin typeface="Calibri"/>
                          <a:ea typeface="Calibri"/>
                          <a:cs typeface="Times New Roman"/>
                        </a:rPr>
                        <a:t>Response</a:t>
                      </a:r>
                      <a:endParaRPr lang="en-US" sz="1800" dirty="0">
                        <a:solidFill>
                          <a:srgbClr val="FFFF00"/>
                        </a:solidFill>
                        <a:latin typeface="Calibri"/>
                        <a:ea typeface="Calibri"/>
                        <a:cs typeface="Times New Roman"/>
                      </a:endParaRPr>
                    </a:p>
                    <a:p>
                      <a:pPr marL="0" marR="0" indent="0" algn="ctr">
                        <a:lnSpc>
                          <a:spcPct val="115000"/>
                        </a:lnSpc>
                        <a:spcBef>
                          <a:spcPts val="0"/>
                        </a:spcBef>
                        <a:spcAft>
                          <a:spcPts val="0"/>
                        </a:spcAft>
                      </a:pPr>
                      <a:r>
                        <a:rPr lang="en-US" sz="1800" b="1" dirty="0">
                          <a:solidFill>
                            <a:srgbClr val="FFFF00"/>
                          </a:solidFill>
                          <a:latin typeface="Calibri"/>
                          <a:ea typeface="Calibri"/>
                          <a:cs typeface="Times New Roman"/>
                        </a:rPr>
                        <a:t>variable</a:t>
                      </a:r>
                      <a:endParaRPr lang="en-US" sz="1800" dirty="0">
                        <a:solidFill>
                          <a:srgbClr val="FFFF00"/>
                        </a:solidFill>
                        <a:latin typeface="Calibri"/>
                        <a:ea typeface="Calibri"/>
                        <a:cs typeface="Times New Roman"/>
                      </a:endParaRP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marL="0" marR="0" indent="0" algn="ctr">
                        <a:lnSpc>
                          <a:spcPct val="115000"/>
                        </a:lnSpc>
                        <a:spcBef>
                          <a:spcPts val="0"/>
                        </a:spcBef>
                        <a:spcAft>
                          <a:spcPts val="0"/>
                        </a:spcAft>
                      </a:pPr>
                      <a:r>
                        <a:rPr lang="en-US" sz="1800" b="1" dirty="0">
                          <a:solidFill>
                            <a:srgbClr val="FFFF00"/>
                          </a:solidFill>
                          <a:latin typeface="Calibri"/>
                          <a:ea typeface="Calibri"/>
                          <a:cs typeface="Times New Roman"/>
                        </a:rPr>
                        <a:t>Observed historically or currently?</a:t>
                      </a:r>
                      <a:endParaRPr lang="en-US" sz="1800" dirty="0">
                        <a:solidFill>
                          <a:srgbClr val="FFFF00"/>
                        </a:solidFill>
                        <a:latin typeface="Calibri"/>
                        <a:ea typeface="Calibri"/>
                        <a:cs typeface="Times New Roman"/>
                      </a:endParaRP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marL="0" marR="0" indent="0" algn="ctr">
                        <a:lnSpc>
                          <a:spcPct val="115000"/>
                        </a:lnSpc>
                        <a:spcBef>
                          <a:spcPts val="0"/>
                        </a:spcBef>
                        <a:spcAft>
                          <a:spcPts val="0"/>
                        </a:spcAft>
                      </a:pPr>
                      <a:r>
                        <a:rPr lang="en-US" sz="1800" b="1" dirty="0">
                          <a:solidFill>
                            <a:srgbClr val="FFFF00"/>
                          </a:solidFill>
                          <a:latin typeface="Calibri"/>
                          <a:ea typeface="Calibri"/>
                          <a:cs typeface="Times New Roman"/>
                        </a:rPr>
                        <a:t>Explanation</a:t>
                      </a:r>
                      <a:endParaRPr lang="en-US" sz="1800" dirty="0">
                        <a:solidFill>
                          <a:srgbClr val="FFFF00"/>
                        </a:solidFill>
                        <a:latin typeface="Calibri"/>
                        <a:ea typeface="Calibri"/>
                        <a:cs typeface="Times New Roman"/>
                      </a:endParaRP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marL="0" marR="0" indent="0" algn="ctr">
                        <a:lnSpc>
                          <a:spcPct val="115000"/>
                        </a:lnSpc>
                        <a:spcBef>
                          <a:spcPts val="0"/>
                        </a:spcBef>
                        <a:spcAft>
                          <a:spcPts val="0"/>
                        </a:spcAft>
                      </a:pPr>
                      <a:r>
                        <a:rPr lang="en-US" sz="1800" b="1" dirty="0">
                          <a:solidFill>
                            <a:srgbClr val="FFFF00"/>
                          </a:solidFill>
                          <a:latin typeface="Calibri"/>
                          <a:ea typeface="Calibri"/>
                          <a:cs typeface="Times New Roman"/>
                        </a:rPr>
                        <a:t>Source</a:t>
                      </a:r>
                      <a:endParaRPr lang="en-US" sz="1800" dirty="0">
                        <a:solidFill>
                          <a:srgbClr val="FFFF00"/>
                        </a:solidFill>
                        <a:latin typeface="Calibri"/>
                        <a:ea typeface="Calibri"/>
                        <a:cs typeface="Times New Roman"/>
                      </a:endParaRP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r>
              <a:tr h="968389">
                <a:tc>
                  <a:txBody>
                    <a:bodyPr/>
                    <a:lstStyle/>
                    <a:p>
                      <a:pPr marL="0" marR="0" indent="0" algn="l">
                        <a:lnSpc>
                          <a:spcPct val="115000"/>
                        </a:lnSpc>
                        <a:spcBef>
                          <a:spcPts val="0"/>
                        </a:spcBef>
                        <a:spcAft>
                          <a:spcPts val="0"/>
                        </a:spcAft>
                      </a:pPr>
                      <a:r>
                        <a:rPr lang="en-US" sz="1600" dirty="0">
                          <a:latin typeface="Calibri"/>
                          <a:ea typeface="Calibri"/>
                          <a:cs typeface="Times New Roman"/>
                        </a:rPr>
                        <a:t> Low DO (hypoxia/anoxia)</a:t>
                      </a: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EF4FE"/>
                    </a:solidFill>
                  </a:tcPr>
                </a:tc>
                <a:tc>
                  <a:txBody>
                    <a:bodyPr/>
                    <a:lstStyle/>
                    <a:p>
                      <a:pPr marL="0" marR="0" indent="0" algn="ctr">
                        <a:lnSpc>
                          <a:spcPct val="115000"/>
                        </a:lnSpc>
                        <a:spcBef>
                          <a:spcPts val="0"/>
                        </a:spcBef>
                        <a:spcAft>
                          <a:spcPts val="0"/>
                        </a:spcAft>
                      </a:pPr>
                      <a:r>
                        <a:rPr lang="en-US" sz="1600" dirty="0">
                          <a:latin typeface="Calibri"/>
                          <a:ea typeface="Calibri"/>
                          <a:cs typeface="Times New Roman"/>
                        </a:rPr>
                        <a:t>Yes</a:t>
                      </a: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EF4FE"/>
                    </a:solidFill>
                  </a:tcPr>
                </a:tc>
                <a:tc>
                  <a:txBody>
                    <a:bodyPr/>
                    <a:lstStyle/>
                    <a:p>
                      <a:pPr marL="0" marR="0" indent="0" algn="l">
                        <a:lnSpc>
                          <a:spcPct val="115000"/>
                        </a:lnSpc>
                        <a:spcBef>
                          <a:spcPts val="0"/>
                        </a:spcBef>
                        <a:spcAft>
                          <a:spcPts val="0"/>
                        </a:spcAft>
                      </a:pPr>
                      <a:r>
                        <a:rPr lang="en-US" sz="1600" dirty="0">
                          <a:latin typeface="Calibri"/>
                          <a:ea typeface="Calibri"/>
                          <a:cs typeface="Times New Roman"/>
                        </a:rPr>
                        <a:t>Localized </a:t>
                      </a:r>
                      <a:r>
                        <a:rPr lang="en-US" sz="1600" b="1" dirty="0">
                          <a:latin typeface="Calibri"/>
                          <a:ea typeface="Calibri"/>
                          <a:cs typeface="Times New Roman"/>
                        </a:rPr>
                        <a:t>naturally low DO </a:t>
                      </a:r>
                      <a:r>
                        <a:rPr lang="en-US" sz="1600" dirty="0">
                          <a:latin typeface="Calibri"/>
                          <a:ea typeface="Calibri"/>
                          <a:cs typeface="Times New Roman"/>
                        </a:rPr>
                        <a:t>conditions common due to stratification and inputs of large amount of organic material from natural mangrove forests.</a:t>
                      </a: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EF4FE"/>
                    </a:solidFill>
                  </a:tcPr>
                </a:tc>
                <a:tc>
                  <a:txBody>
                    <a:bodyPr/>
                    <a:lstStyle/>
                    <a:p>
                      <a:pPr marL="0" marR="0" indent="0" algn="l">
                        <a:lnSpc>
                          <a:spcPct val="115000"/>
                        </a:lnSpc>
                        <a:spcBef>
                          <a:spcPts val="0"/>
                        </a:spcBef>
                        <a:spcAft>
                          <a:spcPts val="0"/>
                        </a:spcAft>
                      </a:pPr>
                      <a:r>
                        <a:rPr lang="en-US" sz="1600" dirty="0">
                          <a:latin typeface="Calibri"/>
                          <a:ea typeface="Calibri"/>
                          <a:cs typeface="Times New Roman"/>
                        </a:rPr>
                        <a:t>Boyer (2008)</a:t>
                      </a: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EF4FE"/>
                    </a:solidFill>
                  </a:tcPr>
                </a:tc>
              </a:tr>
              <a:tr h="1613980">
                <a:tc>
                  <a:txBody>
                    <a:bodyPr/>
                    <a:lstStyle/>
                    <a:p>
                      <a:pPr marL="0" marR="0" indent="0" algn="l">
                        <a:lnSpc>
                          <a:spcPct val="115000"/>
                        </a:lnSpc>
                        <a:spcBef>
                          <a:spcPts val="0"/>
                        </a:spcBef>
                        <a:spcAft>
                          <a:spcPts val="0"/>
                        </a:spcAft>
                      </a:pPr>
                      <a:r>
                        <a:rPr lang="en-US" sz="1600" dirty="0">
                          <a:latin typeface="Calibri"/>
                          <a:ea typeface="Calibri"/>
                          <a:cs typeface="Times New Roman"/>
                        </a:rPr>
                        <a:t>Reduced clarity </a:t>
                      </a: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DE0FB"/>
                    </a:solidFill>
                  </a:tcPr>
                </a:tc>
                <a:tc>
                  <a:txBody>
                    <a:bodyPr/>
                    <a:lstStyle/>
                    <a:p>
                      <a:pPr marL="0" marR="0" indent="0" algn="ctr">
                        <a:lnSpc>
                          <a:spcPct val="115000"/>
                        </a:lnSpc>
                        <a:spcBef>
                          <a:spcPts val="0"/>
                        </a:spcBef>
                        <a:spcAft>
                          <a:spcPts val="0"/>
                        </a:spcAft>
                      </a:pPr>
                      <a:r>
                        <a:rPr lang="en-US" sz="1600" dirty="0">
                          <a:latin typeface="Calibri"/>
                          <a:ea typeface="Calibri"/>
                          <a:cs typeface="Times New Roman"/>
                        </a:rPr>
                        <a:t>Yes</a:t>
                      </a: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DE0FB"/>
                    </a:solidFill>
                  </a:tcPr>
                </a:tc>
                <a:tc>
                  <a:txBody>
                    <a:bodyPr/>
                    <a:lstStyle/>
                    <a:p>
                      <a:pPr marL="0" marR="0" indent="0" algn="l">
                        <a:lnSpc>
                          <a:spcPct val="115000"/>
                        </a:lnSpc>
                        <a:spcBef>
                          <a:spcPts val="0"/>
                        </a:spcBef>
                        <a:spcAft>
                          <a:spcPts val="0"/>
                        </a:spcAft>
                      </a:pPr>
                      <a:r>
                        <a:rPr lang="en-US" sz="1600" dirty="0">
                          <a:latin typeface="Calibri"/>
                          <a:ea typeface="Calibri"/>
                          <a:cs typeface="Times New Roman"/>
                        </a:rPr>
                        <a:t>Reduced clarity (turbidity) can be an issue in Naples Bay where a large portion of the mangrove fringe has been replaced with vertical seawalls and in areas where seagrass has been lost due to changes in the salinity </a:t>
                      </a:r>
                      <a:r>
                        <a:rPr lang="en-US" sz="1600" dirty="0" smtClean="0">
                          <a:latin typeface="Calibri"/>
                          <a:ea typeface="Calibri"/>
                          <a:cs typeface="Times New Roman"/>
                        </a:rPr>
                        <a:t>regime,</a:t>
                      </a:r>
                      <a:r>
                        <a:rPr lang="en-US" sz="1600" baseline="0" dirty="0" smtClean="0">
                          <a:latin typeface="Calibri"/>
                          <a:ea typeface="Calibri"/>
                          <a:cs typeface="Times New Roman"/>
                        </a:rPr>
                        <a:t> </a:t>
                      </a:r>
                      <a:r>
                        <a:rPr lang="en-US" sz="1600" b="1" baseline="0" dirty="0" smtClean="0">
                          <a:latin typeface="Calibri"/>
                          <a:ea typeface="Calibri"/>
                          <a:cs typeface="Times New Roman"/>
                        </a:rPr>
                        <a:t>n</a:t>
                      </a:r>
                      <a:r>
                        <a:rPr lang="en-US" sz="1600" b="1" dirty="0" smtClean="0">
                          <a:latin typeface="Calibri"/>
                          <a:ea typeface="Calibri"/>
                          <a:cs typeface="Times New Roman"/>
                        </a:rPr>
                        <a:t>ot due to chlorophyll a.</a:t>
                      </a:r>
                      <a:endParaRPr lang="en-US" sz="1600" b="1" dirty="0">
                        <a:latin typeface="Calibri"/>
                        <a:ea typeface="Calibri"/>
                        <a:cs typeface="Times New Roman"/>
                      </a:endParaRP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DE0FB"/>
                    </a:solidFill>
                  </a:tcPr>
                </a:tc>
                <a:tc>
                  <a:txBody>
                    <a:bodyPr/>
                    <a:lstStyle/>
                    <a:p>
                      <a:pPr marL="0" marR="0" indent="0" algn="l">
                        <a:lnSpc>
                          <a:spcPct val="115000"/>
                        </a:lnSpc>
                        <a:spcBef>
                          <a:spcPts val="0"/>
                        </a:spcBef>
                        <a:spcAft>
                          <a:spcPts val="0"/>
                        </a:spcAft>
                      </a:pPr>
                      <a:r>
                        <a:rPr lang="en-US" sz="1600" dirty="0">
                          <a:latin typeface="Calibri"/>
                          <a:ea typeface="Calibri"/>
                          <a:cs typeface="Times New Roman"/>
                        </a:rPr>
                        <a:t>Thomas and </a:t>
                      </a:r>
                      <a:r>
                        <a:rPr lang="en-US" sz="1600" dirty="0" err="1">
                          <a:latin typeface="Calibri"/>
                          <a:ea typeface="Calibri"/>
                          <a:cs typeface="Times New Roman"/>
                        </a:rPr>
                        <a:t>Rumbold</a:t>
                      </a:r>
                      <a:r>
                        <a:rPr lang="en-US" sz="1600" dirty="0">
                          <a:latin typeface="Calibri"/>
                          <a:ea typeface="Calibri"/>
                          <a:cs typeface="Times New Roman"/>
                        </a:rPr>
                        <a:t> (2006)</a:t>
                      </a: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DE0FB"/>
                    </a:solidFill>
                  </a:tcPr>
                </a:tc>
              </a:tr>
              <a:tr h="968389">
                <a:tc>
                  <a:txBody>
                    <a:bodyPr/>
                    <a:lstStyle/>
                    <a:p>
                      <a:pPr marL="0" marR="0" indent="0" algn="l">
                        <a:lnSpc>
                          <a:spcPct val="115000"/>
                        </a:lnSpc>
                        <a:spcBef>
                          <a:spcPts val="0"/>
                        </a:spcBef>
                        <a:spcAft>
                          <a:spcPts val="0"/>
                        </a:spcAft>
                      </a:pPr>
                      <a:r>
                        <a:rPr lang="en-US" sz="1600" dirty="0">
                          <a:latin typeface="Calibri"/>
                          <a:ea typeface="Calibri"/>
                          <a:cs typeface="Times New Roman"/>
                        </a:rPr>
                        <a:t>Increased chlorophyll </a:t>
                      </a:r>
                      <a:r>
                        <a:rPr lang="en-US" sz="1600" i="1" dirty="0">
                          <a:latin typeface="Calibri"/>
                          <a:ea typeface="Calibri"/>
                          <a:cs typeface="Times New Roman"/>
                        </a:rPr>
                        <a:t>a</a:t>
                      </a:r>
                      <a:r>
                        <a:rPr lang="en-US" sz="1600" dirty="0">
                          <a:latin typeface="Calibri"/>
                          <a:ea typeface="Calibri"/>
                          <a:cs typeface="Times New Roman"/>
                        </a:rPr>
                        <a:t> concentrations</a:t>
                      </a: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EF4FE"/>
                    </a:solidFill>
                  </a:tcPr>
                </a:tc>
                <a:tc>
                  <a:txBody>
                    <a:bodyPr/>
                    <a:lstStyle/>
                    <a:p>
                      <a:pPr marL="0" marR="0" indent="0" algn="ctr">
                        <a:lnSpc>
                          <a:spcPct val="115000"/>
                        </a:lnSpc>
                        <a:spcBef>
                          <a:spcPts val="0"/>
                        </a:spcBef>
                        <a:spcAft>
                          <a:spcPts val="0"/>
                        </a:spcAft>
                      </a:pPr>
                      <a:r>
                        <a:rPr lang="en-US" sz="1600" dirty="0">
                          <a:latin typeface="Calibri"/>
                          <a:ea typeface="Calibri"/>
                          <a:cs typeface="Times New Roman"/>
                        </a:rPr>
                        <a:t>No</a:t>
                      </a: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EF4FE"/>
                    </a:solidFill>
                  </a:tcPr>
                </a:tc>
                <a:tc>
                  <a:txBody>
                    <a:bodyPr/>
                    <a:lstStyle/>
                    <a:p>
                      <a:pPr marL="0" marR="0" indent="0" algn="l">
                        <a:lnSpc>
                          <a:spcPct val="115000"/>
                        </a:lnSpc>
                        <a:spcBef>
                          <a:spcPts val="0"/>
                        </a:spcBef>
                        <a:spcAft>
                          <a:spcPts val="0"/>
                        </a:spcAft>
                      </a:pPr>
                      <a:r>
                        <a:rPr lang="en-US" sz="1600" dirty="0">
                          <a:latin typeface="Calibri"/>
                          <a:ea typeface="Calibri"/>
                          <a:cs typeface="Times New Roman"/>
                        </a:rPr>
                        <a:t>No long-term </a:t>
                      </a:r>
                      <a:r>
                        <a:rPr lang="en-US" sz="1600" dirty="0" smtClean="0">
                          <a:latin typeface="Calibri"/>
                          <a:ea typeface="Calibri"/>
                          <a:cs typeface="Times New Roman"/>
                        </a:rPr>
                        <a:t>increasing trends </a:t>
                      </a:r>
                      <a:r>
                        <a:rPr lang="en-US" sz="1600" dirty="0">
                          <a:latin typeface="Calibri"/>
                          <a:ea typeface="Calibri"/>
                          <a:cs typeface="Times New Roman"/>
                        </a:rPr>
                        <a:t>observed.  </a:t>
                      </a: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EF4FE"/>
                    </a:solidFill>
                  </a:tcPr>
                </a:tc>
                <a:tc>
                  <a:txBody>
                    <a:bodyPr/>
                    <a:lstStyle/>
                    <a:p>
                      <a:pPr marL="0" marR="0" indent="0" algn="l">
                        <a:lnSpc>
                          <a:spcPct val="115000"/>
                        </a:lnSpc>
                        <a:spcBef>
                          <a:spcPts val="0"/>
                        </a:spcBef>
                        <a:spcAft>
                          <a:spcPts val="0"/>
                        </a:spcAft>
                      </a:pPr>
                      <a:r>
                        <a:rPr lang="en-US" sz="1600" dirty="0">
                          <a:latin typeface="Calibri"/>
                          <a:ea typeface="Calibri"/>
                          <a:cs typeface="Times New Roman"/>
                        </a:rPr>
                        <a:t>Boyer and </a:t>
                      </a:r>
                      <a:r>
                        <a:rPr lang="en-US" sz="1600" dirty="0" err="1">
                          <a:latin typeface="Calibri"/>
                          <a:ea typeface="Calibri"/>
                          <a:cs typeface="Times New Roman"/>
                        </a:rPr>
                        <a:t>Briceño</a:t>
                      </a:r>
                      <a:r>
                        <a:rPr lang="en-US" sz="1600" dirty="0">
                          <a:latin typeface="Calibri"/>
                          <a:ea typeface="Calibri"/>
                          <a:cs typeface="Times New Roman"/>
                        </a:rPr>
                        <a:t> (2008)</a:t>
                      </a: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EF4FE"/>
                    </a:solidFill>
                  </a:tcPr>
                </a:tc>
              </a:tr>
              <a:tr h="1613980">
                <a:tc>
                  <a:txBody>
                    <a:bodyPr/>
                    <a:lstStyle/>
                    <a:p>
                      <a:pPr marL="0" marR="0" indent="0" algn="l">
                        <a:lnSpc>
                          <a:spcPct val="115000"/>
                        </a:lnSpc>
                        <a:spcBef>
                          <a:spcPts val="0"/>
                        </a:spcBef>
                        <a:spcAft>
                          <a:spcPts val="0"/>
                        </a:spcAft>
                      </a:pPr>
                      <a:r>
                        <a:rPr lang="en-US" sz="1600" dirty="0">
                          <a:latin typeface="Calibri"/>
                          <a:ea typeface="Calibri"/>
                          <a:cs typeface="Times New Roman"/>
                        </a:rPr>
                        <a:t>Phytoplankton blooms (nuisance or toxic)</a:t>
                      </a: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DE0FB"/>
                    </a:solidFill>
                  </a:tcPr>
                </a:tc>
                <a:tc>
                  <a:txBody>
                    <a:bodyPr/>
                    <a:lstStyle/>
                    <a:p>
                      <a:pPr marL="0" marR="0" indent="0" algn="ctr">
                        <a:lnSpc>
                          <a:spcPct val="115000"/>
                        </a:lnSpc>
                        <a:spcBef>
                          <a:spcPts val="0"/>
                        </a:spcBef>
                        <a:spcAft>
                          <a:spcPts val="0"/>
                        </a:spcAft>
                      </a:pPr>
                      <a:r>
                        <a:rPr lang="en-US" sz="1600" dirty="0">
                          <a:latin typeface="Calibri"/>
                          <a:ea typeface="Calibri"/>
                          <a:cs typeface="Times New Roman"/>
                        </a:rPr>
                        <a:t>Yes</a:t>
                      </a: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DE0FB"/>
                    </a:solidFill>
                  </a:tcPr>
                </a:tc>
                <a:tc>
                  <a:txBody>
                    <a:bodyPr/>
                    <a:lstStyle/>
                    <a:p>
                      <a:pPr marL="0" marR="0" indent="0" algn="l">
                        <a:lnSpc>
                          <a:spcPct val="115000"/>
                        </a:lnSpc>
                        <a:spcBef>
                          <a:spcPts val="0"/>
                        </a:spcBef>
                        <a:spcAft>
                          <a:spcPts val="0"/>
                        </a:spcAft>
                      </a:pPr>
                      <a:r>
                        <a:rPr lang="en-US" sz="1600" dirty="0">
                          <a:latin typeface="Calibri"/>
                          <a:ea typeface="Calibri"/>
                          <a:cs typeface="Times New Roman"/>
                        </a:rPr>
                        <a:t>Primarily episodic </a:t>
                      </a:r>
                      <a:r>
                        <a:rPr lang="en-US" sz="1600" i="1" dirty="0" err="1">
                          <a:latin typeface="Calibri"/>
                          <a:ea typeface="Calibri"/>
                          <a:cs typeface="Times New Roman"/>
                        </a:rPr>
                        <a:t>Karenia</a:t>
                      </a:r>
                      <a:r>
                        <a:rPr lang="en-US" sz="1600" i="1" dirty="0">
                          <a:latin typeface="Calibri"/>
                          <a:ea typeface="Calibri"/>
                          <a:cs typeface="Times New Roman"/>
                        </a:rPr>
                        <a:t> </a:t>
                      </a:r>
                      <a:r>
                        <a:rPr lang="en-US" sz="1600" i="1" dirty="0" err="1">
                          <a:latin typeface="Calibri"/>
                          <a:ea typeface="Calibri"/>
                          <a:cs typeface="Times New Roman"/>
                        </a:rPr>
                        <a:t>brevis</a:t>
                      </a:r>
                      <a:r>
                        <a:rPr lang="en-US" sz="1600" i="1" dirty="0">
                          <a:latin typeface="Calibri"/>
                          <a:ea typeface="Calibri"/>
                          <a:cs typeface="Times New Roman"/>
                        </a:rPr>
                        <a:t> </a:t>
                      </a:r>
                      <a:r>
                        <a:rPr lang="en-US" sz="1600" dirty="0" smtClean="0">
                          <a:latin typeface="Calibri"/>
                          <a:ea typeface="Calibri"/>
                          <a:cs typeface="Times New Roman"/>
                        </a:rPr>
                        <a:t>blooms originating offshore, not locally</a:t>
                      </a:r>
                      <a:endParaRPr lang="en-US" sz="1600" dirty="0">
                        <a:latin typeface="Calibri"/>
                        <a:ea typeface="Calibri"/>
                        <a:cs typeface="Times New Roman"/>
                      </a:endParaRP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DE0FB"/>
                    </a:solidFill>
                  </a:tcPr>
                </a:tc>
                <a:tc>
                  <a:txBody>
                    <a:bodyPr/>
                    <a:lstStyle/>
                    <a:p>
                      <a:pPr marL="0" marR="0" indent="0" algn="l">
                        <a:lnSpc>
                          <a:spcPct val="115000"/>
                        </a:lnSpc>
                        <a:spcBef>
                          <a:spcPts val="0"/>
                        </a:spcBef>
                        <a:spcAft>
                          <a:spcPts val="0"/>
                        </a:spcAft>
                      </a:pPr>
                      <a:r>
                        <a:rPr lang="en-US" sz="1600" dirty="0">
                          <a:latin typeface="Calibri"/>
                          <a:ea typeface="Calibri"/>
                          <a:cs typeface="Times New Roman"/>
                        </a:rPr>
                        <a:t>FWRI http://research.myfwc.com/features/category_main.asp?id=2309 </a:t>
                      </a: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DE0FB"/>
                    </a:solidFill>
                  </a:tcPr>
                </a:tc>
              </a:tr>
              <a:tr h="645593">
                <a:tc>
                  <a:txBody>
                    <a:bodyPr/>
                    <a:lstStyle/>
                    <a:p>
                      <a:pPr marL="0" marR="0" indent="0" algn="l">
                        <a:lnSpc>
                          <a:spcPct val="115000"/>
                        </a:lnSpc>
                        <a:spcBef>
                          <a:spcPts val="0"/>
                        </a:spcBef>
                        <a:spcAft>
                          <a:spcPts val="0"/>
                        </a:spcAft>
                      </a:pPr>
                      <a:r>
                        <a:rPr lang="en-US" sz="1600" dirty="0">
                          <a:latin typeface="Calibri"/>
                          <a:ea typeface="Calibri"/>
                          <a:cs typeface="Times New Roman"/>
                        </a:rPr>
                        <a:t>Problematic epiphyte growth </a:t>
                      </a: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EF4FE"/>
                    </a:solidFill>
                  </a:tcPr>
                </a:tc>
                <a:tc>
                  <a:txBody>
                    <a:bodyPr/>
                    <a:lstStyle/>
                    <a:p>
                      <a:pPr marL="0" marR="0" indent="0" algn="ctr">
                        <a:lnSpc>
                          <a:spcPct val="115000"/>
                        </a:lnSpc>
                        <a:spcBef>
                          <a:spcPts val="0"/>
                        </a:spcBef>
                        <a:spcAft>
                          <a:spcPts val="0"/>
                        </a:spcAft>
                      </a:pPr>
                      <a:r>
                        <a:rPr lang="en-US" sz="1600" dirty="0">
                          <a:latin typeface="Calibri"/>
                          <a:ea typeface="Calibri"/>
                          <a:cs typeface="Times New Roman"/>
                        </a:rPr>
                        <a:t>No</a:t>
                      </a: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EF4FE"/>
                    </a:solidFill>
                  </a:tcPr>
                </a:tc>
                <a:tc>
                  <a:txBody>
                    <a:bodyPr/>
                    <a:lstStyle/>
                    <a:p>
                      <a:pPr marL="0" marR="0" indent="0" algn="l">
                        <a:lnSpc>
                          <a:spcPct val="115000"/>
                        </a:lnSpc>
                        <a:spcBef>
                          <a:spcPts val="0"/>
                        </a:spcBef>
                        <a:spcAft>
                          <a:spcPts val="0"/>
                        </a:spcAft>
                      </a:pPr>
                      <a:r>
                        <a:rPr lang="en-US" sz="1600" dirty="0">
                          <a:latin typeface="Calibri"/>
                          <a:ea typeface="Calibri"/>
                          <a:cs typeface="Times New Roman"/>
                        </a:rPr>
                        <a:t>Significant epiphyte growth on seagrasses reported in </a:t>
                      </a:r>
                      <a:r>
                        <a:rPr lang="en-US" sz="1600" dirty="0" smtClean="0">
                          <a:latin typeface="Calibri"/>
                          <a:ea typeface="Calibri"/>
                          <a:cs typeface="Times New Roman"/>
                        </a:rPr>
                        <a:t>small areas</a:t>
                      </a:r>
                      <a:r>
                        <a:rPr lang="en-US" sz="1600" dirty="0">
                          <a:latin typeface="Calibri"/>
                          <a:ea typeface="Calibri"/>
                          <a:cs typeface="Times New Roman"/>
                        </a:rPr>
                        <a:t>.</a:t>
                      </a: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EF4FE"/>
                    </a:solidFill>
                  </a:tcPr>
                </a:tc>
                <a:tc>
                  <a:txBody>
                    <a:bodyPr/>
                    <a:lstStyle/>
                    <a:p>
                      <a:pPr marL="0" marR="0" indent="0" algn="l">
                        <a:lnSpc>
                          <a:spcPct val="115000"/>
                        </a:lnSpc>
                        <a:spcBef>
                          <a:spcPts val="0"/>
                        </a:spcBef>
                        <a:spcAft>
                          <a:spcPts val="0"/>
                        </a:spcAft>
                      </a:pPr>
                      <a:r>
                        <a:rPr lang="en-US" sz="1600" dirty="0">
                          <a:latin typeface="Calibri"/>
                          <a:ea typeface="Calibri"/>
                          <a:cs typeface="Times New Roman"/>
                        </a:rPr>
                        <a:t>RBNERR</a:t>
                      </a: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EF4FE"/>
                    </a:solidFill>
                  </a:tcPr>
                </a:tc>
              </a:tr>
            </a:tbl>
          </a:graphicData>
        </a:graphic>
      </p:graphicFrame>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0" y="1"/>
          <a:ext cx="9144000" cy="6857998"/>
        </p:xfrm>
        <a:graphic>
          <a:graphicData uri="http://schemas.openxmlformats.org/drawingml/2006/table">
            <a:tbl>
              <a:tblPr/>
              <a:tblGrid>
                <a:gridCol w="2106829"/>
                <a:gridCol w="1482584"/>
                <a:gridCol w="3901536"/>
                <a:gridCol w="1653051"/>
              </a:tblGrid>
              <a:tr h="1082842">
                <a:tc>
                  <a:txBody>
                    <a:bodyPr/>
                    <a:lstStyle/>
                    <a:p>
                      <a:pPr marL="0" marR="0" indent="0" algn="ctr">
                        <a:lnSpc>
                          <a:spcPct val="115000"/>
                        </a:lnSpc>
                        <a:spcBef>
                          <a:spcPts val="0"/>
                        </a:spcBef>
                        <a:spcAft>
                          <a:spcPts val="0"/>
                        </a:spcAft>
                      </a:pPr>
                      <a:r>
                        <a:rPr lang="en-US" sz="1800" b="1" dirty="0">
                          <a:solidFill>
                            <a:srgbClr val="FFFF00"/>
                          </a:solidFill>
                          <a:latin typeface="Calibri"/>
                          <a:ea typeface="Calibri"/>
                          <a:cs typeface="Times New Roman"/>
                        </a:rPr>
                        <a:t>Response</a:t>
                      </a:r>
                      <a:endParaRPr lang="en-US" sz="1800" dirty="0">
                        <a:solidFill>
                          <a:srgbClr val="FFFF00"/>
                        </a:solidFill>
                        <a:latin typeface="Calibri"/>
                        <a:ea typeface="Calibri"/>
                        <a:cs typeface="Times New Roman"/>
                      </a:endParaRPr>
                    </a:p>
                    <a:p>
                      <a:pPr marL="0" marR="0" indent="0" algn="ctr">
                        <a:lnSpc>
                          <a:spcPct val="115000"/>
                        </a:lnSpc>
                        <a:spcBef>
                          <a:spcPts val="0"/>
                        </a:spcBef>
                        <a:spcAft>
                          <a:spcPts val="0"/>
                        </a:spcAft>
                      </a:pPr>
                      <a:r>
                        <a:rPr lang="en-US" sz="1800" b="1" dirty="0">
                          <a:solidFill>
                            <a:srgbClr val="FFFF00"/>
                          </a:solidFill>
                          <a:latin typeface="Calibri"/>
                          <a:ea typeface="Calibri"/>
                          <a:cs typeface="Times New Roman"/>
                        </a:rPr>
                        <a:t>variable</a:t>
                      </a:r>
                      <a:endParaRPr lang="en-US" sz="1800" dirty="0">
                        <a:solidFill>
                          <a:srgbClr val="FFFF00"/>
                        </a:solidFill>
                        <a:latin typeface="Calibri"/>
                        <a:ea typeface="Calibri"/>
                        <a:cs typeface="Times New Roman"/>
                      </a:endParaRP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marL="0" marR="0" indent="0" algn="ctr">
                        <a:lnSpc>
                          <a:spcPct val="115000"/>
                        </a:lnSpc>
                        <a:spcBef>
                          <a:spcPts val="0"/>
                        </a:spcBef>
                        <a:spcAft>
                          <a:spcPts val="0"/>
                        </a:spcAft>
                      </a:pPr>
                      <a:r>
                        <a:rPr lang="en-US" sz="1800" b="1" dirty="0">
                          <a:solidFill>
                            <a:srgbClr val="FFFF00"/>
                          </a:solidFill>
                          <a:latin typeface="Calibri"/>
                          <a:ea typeface="Calibri"/>
                          <a:cs typeface="Times New Roman"/>
                        </a:rPr>
                        <a:t>Observed historically or currently?</a:t>
                      </a:r>
                      <a:endParaRPr lang="en-US" sz="1800" dirty="0">
                        <a:solidFill>
                          <a:srgbClr val="FFFF00"/>
                        </a:solidFill>
                        <a:latin typeface="Calibri"/>
                        <a:ea typeface="Calibri"/>
                        <a:cs typeface="Times New Roman"/>
                      </a:endParaRP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marL="0" marR="0" indent="0" algn="ctr">
                        <a:lnSpc>
                          <a:spcPct val="115000"/>
                        </a:lnSpc>
                        <a:spcBef>
                          <a:spcPts val="0"/>
                        </a:spcBef>
                        <a:spcAft>
                          <a:spcPts val="0"/>
                        </a:spcAft>
                      </a:pPr>
                      <a:r>
                        <a:rPr lang="en-US" sz="1800" b="1" dirty="0">
                          <a:solidFill>
                            <a:srgbClr val="FFFF00"/>
                          </a:solidFill>
                          <a:latin typeface="Calibri"/>
                          <a:ea typeface="Calibri"/>
                          <a:cs typeface="Times New Roman"/>
                        </a:rPr>
                        <a:t>Explanation</a:t>
                      </a:r>
                      <a:endParaRPr lang="en-US" sz="1800" dirty="0">
                        <a:solidFill>
                          <a:srgbClr val="FFFF00"/>
                        </a:solidFill>
                        <a:latin typeface="Calibri"/>
                        <a:ea typeface="Calibri"/>
                        <a:cs typeface="Times New Roman"/>
                      </a:endParaRP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marL="0" marR="0" indent="0" algn="ctr">
                        <a:lnSpc>
                          <a:spcPct val="115000"/>
                        </a:lnSpc>
                        <a:spcBef>
                          <a:spcPts val="0"/>
                        </a:spcBef>
                        <a:spcAft>
                          <a:spcPts val="0"/>
                        </a:spcAft>
                      </a:pPr>
                      <a:r>
                        <a:rPr lang="en-US" sz="1800" b="1" dirty="0">
                          <a:solidFill>
                            <a:srgbClr val="FFFF00"/>
                          </a:solidFill>
                          <a:latin typeface="Calibri"/>
                          <a:ea typeface="Calibri"/>
                          <a:cs typeface="Times New Roman"/>
                        </a:rPr>
                        <a:t>Source</a:t>
                      </a:r>
                      <a:endParaRPr lang="en-US" sz="1800" dirty="0">
                        <a:solidFill>
                          <a:srgbClr val="FFFF00"/>
                        </a:solidFill>
                        <a:latin typeface="Calibri"/>
                        <a:ea typeface="Calibri"/>
                        <a:cs typeface="Times New Roman"/>
                      </a:endParaRP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r>
              <a:tr h="641684">
                <a:tc>
                  <a:txBody>
                    <a:bodyPr/>
                    <a:lstStyle/>
                    <a:p>
                      <a:pPr marL="0" marR="0" indent="0" algn="l">
                        <a:lnSpc>
                          <a:spcPct val="115000"/>
                        </a:lnSpc>
                        <a:spcBef>
                          <a:spcPts val="0"/>
                        </a:spcBef>
                        <a:spcAft>
                          <a:spcPts val="0"/>
                        </a:spcAft>
                      </a:pPr>
                      <a:r>
                        <a:rPr lang="en-US" sz="1600" dirty="0">
                          <a:latin typeface="Calibri"/>
                          <a:ea typeface="Calibri"/>
                          <a:cs typeface="Times New Roman"/>
                        </a:rPr>
                        <a:t>Problematic macroalgal growth</a:t>
                      </a: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EF4FE"/>
                    </a:solidFill>
                  </a:tcPr>
                </a:tc>
                <a:tc>
                  <a:txBody>
                    <a:bodyPr/>
                    <a:lstStyle/>
                    <a:p>
                      <a:pPr marL="0" marR="0" indent="0" algn="ctr">
                        <a:lnSpc>
                          <a:spcPct val="115000"/>
                        </a:lnSpc>
                        <a:spcBef>
                          <a:spcPts val="0"/>
                        </a:spcBef>
                        <a:spcAft>
                          <a:spcPts val="0"/>
                        </a:spcAft>
                      </a:pPr>
                      <a:r>
                        <a:rPr lang="en-US" sz="1600" dirty="0">
                          <a:latin typeface="Calibri"/>
                          <a:ea typeface="Calibri"/>
                          <a:cs typeface="Times New Roman"/>
                        </a:rPr>
                        <a:t>No</a:t>
                      </a: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EF4FE"/>
                    </a:solidFill>
                  </a:tcPr>
                </a:tc>
                <a:tc>
                  <a:txBody>
                    <a:bodyPr/>
                    <a:lstStyle/>
                    <a:p>
                      <a:pPr marL="0" marR="0" indent="0" algn="l">
                        <a:lnSpc>
                          <a:spcPct val="115000"/>
                        </a:lnSpc>
                        <a:spcBef>
                          <a:spcPts val="0"/>
                        </a:spcBef>
                        <a:spcAft>
                          <a:spcPts val="0"/>
                        </a:spcAft>
                      </a:pPr>
                      <a:r>
                        <a:rPr lang="en-US" sz="1600" dirty="0">
                          <a:latin typeface="Calibri"/>
                          <a:ea typeface="Calibri"/>
                          <a:cs typeface="Times New Roman"/>
                        </a:rPr>
                        <a:t>Drift algae occurs in some areas, but does not adversely affect the bay proper.</a:t>
                      </a: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EF4FE"/>
                    </a:solidFill>
                  </a:tcPr>
                </a:tc>
                <a:tc>
                  <a:txBody>
                    <a:bodyPr/>
                    <a:lstStyle/>
                    <a:p>
                      <a:pPr marL="0" marR="0" indent="0" algn="l">
                        <a:lnSpc>
                          <a:spcPct val="115000"/>
                        </a:lnSpc>
                        <a:spcBef>
                          <a:spcPts val="0"/>
                        </a:spcBef>
                        <a:spcAft>
                          <a:spcPts val="0"/>
                        </a:spcAft>
                      </a:pPr>
                      <a:r>
                        <a:rPr lang="en-US" sz="1600" dirty="0">
                          <a:latin typeface="Calibri"/>
                          <a:ea typeface="Calibri"/>
                          <a:cs typeface="Times New Roman"/>
                        </a:rPr>
                        <a:t>O’Donnell unpublished data </a:t>
                      </a: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EF4FE"/>
                    </a:solidFill>
                  </a:tcPr>
                </a:tc>
              </a:tr>
              <a:tr h="962526">
                <a:tc>
                  <a:txBody>
                    <a:bodyPr/>
                    <a:lstStyle/>
                    <a:p>
                      <a:pPr marL="0" marR="0" indent="0" algn="l">
                        <a:lnSpc>
                          <a:spcPct val="115000"/>
                        </a:lnSpc>
                        <a:spcBef>
                          <a:spcPts val="0"/>
                        </a:spcBef>
                        <a:spcAft>
                          <a:spcPts val="0"/>
                        </a:spcAft>
                      </a:pPr>
                      <a:r>
                        <a:rPr lang="en-US" sz="1600" dirty="0">
                          <a:latin typeface="Calibri"/>
                          <a:ea typeface="Calibri"/>
                          <a:cs typeface="Times New Roman"/>
                        </a:rPr>
                        <a:t>SAV community changes or loss</a:t>
                      </a: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DE0FB"/>
                    </a:solidFill>
                  </a:tcPr>
                </a:tc>
                <a:tc>
                  <a:txBody>
                    <a:bodyPr/>
                    <a:lstStyle/>
                    <a:p>
                      <a:pPr marL="0" marR="0" indent="0" algn="ctr">
                        <a:lnSpc>
                          <a:spcPct val="115000"/>
                        </a:lnSpc>
                        <a:spcBef>
                          <a:spcPts val="0"/>
                        </a:spcBef>
                        <a:spcAft>
                          <a:spcPts val="0"/>
                        </a:spcAft>
                      </a:pPr>
                      <a:r>
                        <a:rPr lang="en-US" sz="1600" dirty="0">
                          <a:latin typeface="Calibri"/>
                          <a:ea typeface="Calibri"/>
                          <a:cs typeface="Times New Roman"/>
                        </a:rPr>
                        <a:t>Yes</a:t>
                      </a: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DE0FB"/>
                    </a:solidFill>
                  </a:tcPr>
                </a:tc>
                <a:tc>
                  <a:txBody>
                    <a:bodyPr/>
                    <a:lstStyle/>
                    <a:p>
                      <a:pPr marL="0" marR="0" indent="0" algn="l">
                        <a:lnSpc>
                          <a:spcPct val="115000"/>
                        </a:lnSpc>
                        <a:spcBef>
                          <a:spcPts val="0"/>
                        </a:spcBef>
                        <a:spcAft>
                          <a:spcPts val="0"/>
                        </a:spcAft>
                      </a:pPr>
                      <a:r>
                        <a:rPr lang="en-US" sz="1600" dirty="0">
                          <a:latin typeface="Calibri"/>
                          <a:ea typeface="Calibri"/>
                          <a:cs typeface="Times New Roman"/>
                        </a:rPr>
                        <a:t>SAV has been lost in some areas due to the altered hydrology and salinity regimes, </a:t>
                      </a:r>
                      <a:r>
                        <a:rPr lang="en-US" sz="1600" b="1" dirty="0">
                          <a:latin typeface="Calibri"/>
                          <a:ea typeface="Calibri"/>
                          <a:cs typeface="Times New Roman"/>
                        </a:rPr>
                        <a:t>not from nutrient enrichment.</a:t>
                      </a: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DE0FB"/>
                    </a:solidFill>
                  </a:tcPr>
                </a:tc>
                <a:tc>
                  <a:txBody>
                    <a:bodyPr/>
                    <a:lstStyle/>
                    <a:p>
                      <a:pPr marL="0" marR="0" indent="0" algn="l">
                        <a:lnSpc>
                          <a:spcPct val="115000"/>
                        </a:lnSpc>
                        <a:spcBef>
                          <a:spcPts val="0"/>
                        </a:spcBef>
                        <a:spcAft>
                          <a:spcPts val="0"/>
                        </a:spcAft>
                      </a:pPr>
                      <a:r>
                        <a:rPr lang="en-US" sz="1600" dirty="0">
                          <a:latin typeface="Calibri"/>
                          <a:ea typeface="Calibri"/>
                          <a:cs typeface="Times New Roman"/>
                        </a:rPr>
                        <a:t>RB Management Plan (2010)</a:t>
                      </a: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DE0FB"/>
                    </a:solidFill>
                  </a:tcPr>
                </a:tc>
              </a:tr>
              <a:tr h="1283368">
                <a:tc>
                  <a:txBody>
                    <a:bodyPr/>
                    <a:lstStyle/>
                    <a:p>
                      <a:pPr marL="0" marR="0" indent="0" algn="l">
                        <a:lnSpc>
                          <a:spcPct val="115000"/>
                        </a:lnSpc>
                        <a:spcBef>
                          <a:spcPts val="0"/>
                        </a:spcBef>
                        <a:spcAft>
                          <a:spcPts val="0"/>
                        </a:spcAft>
                      </a:pPr>
                      <a:r>
                        <a:rPr lang="en-US" sz="1600" dirty="0">
                          <a:latin typeface="Calibri"/>
                          <a:ea typeface="Calibri"/>
                          <a:cs typeface="Times New Roman"/>
                        </a:rPr>
                        <a:t>Emergent or shoreline vegetation community changes or loss </a:t>
                      </a: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EF4FE"/>
                    </a:solidFill>
                  </a:tcPr>
                </a:tc>
                <a:tc>
                  <a:txBody>
                    <a:bodyPr/>
                    <a:lstStyle/>
                    <a:p>
                      <a:pPr marL="0" marR="0" indent="0" algn="ctr">
                        <a:lnSpc>
                          <a:spcPct val="115000"/>
                        </a:lnSpc>
                        <a:spcBef>
                          <a:spcPts val="0"/>
                        </a:spcBef>
                        <a:spcAft>
                          <a:spcPts val="0"/>
                        </a:spcAft>
                      </a:pPr>
                      <a:r>
                        <a:rPr lang="en-US" sz="1600" dirty="0">
                          <a:latin typeface="Calibri"/>
                          <a:ea typeface="Calibri"/>
                          <a:cs typeface="Times New Roman"/>
                        </a:rPr>
                        <a:t>Yes</a:t>
                      </a: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EF4FE"/>
                    </a:solidFill>
                  </a:tcPr>
                </a:tc>
                <a:tc>
                  <a:txBody>
                    <a:bodyPr/>
                    <a:lstStyle/>
                    <a:p>
                      <a:pPr marL="0" marR="0" indent="0" algn="l">
                        <a:lnSpc>
                          <a:spcPct val="115000"/>
                        </a:lnSpc>
                        <a:spcBef>
                          <a:spcPts val="0"/>
                        </a:spcBef>
                        <a:spcAft>
                          <a:spcPts val="0"/>
                        </a:spcAft>
                      </a:pPr>
                      <a:r>
                        <a:rPr lang="en-US" sz="1600" dirty="0">
                          <a:latin typeface="Calibri"/>
                          <a:ea typeface="Calibri"/>
                          <a:cs typeface="Times New Roman"/>
                        </a:rPr>
                        <a:t>In Naples Bay, most of the mangrove fringe has been replaced with vertical seawalls or have been decreased due to changes in freshwater inputs and salinity regime.</a:t>
                      </a: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EF4FE"/>
                    </a:solidFill>
                  </a:tcPr>
                </a:tc>
                <a:tc>
                  <a:txBody>
                    <a:bodyPr/>
                    <a:lstStyle/>
                    <a:p>
                      <a:pPr marL="0" marR="0" indent="0" algn="l">
                        <a:lnSpc>
                          <a:spcPct val="115000"/>
                        </a:lnSpc>
                        <a:spcBef>
                          <a:spcPts val="0"/>
                        </a:spcBef>
                        <a:spcAft>
                          <a:spcPts val="0"/>
                        </a:spcAft>
                      </a:pPr>
                      <a:r>
                        <a:rPr lang="en-US" sz="1600" dirty="0" err="1">
                          <a:latin typeface="Calibri"/>
                          <a:ea typeface="Calibri"/>
                          <a:cs typeface="Times New Roman"/>
                        </a:rPr>
                        <a:t>Woithe</a:t>
                      </a:r>
                      <a:r>
                        <a:rPr lang="en-US" sz="1600" dirty="0">
                          <a:latin typeface="Calibri"/>
                          <a:ea typeface="Calibri"/>
                          <a:cs typeface="Times New Roman"/>
                        </a:rPr>
                        <a:t> and Brandt-Williams (2006)</a:t>
                      </a: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EF4FE"/>
                    </a:solidFill>
                  </a:tcPr>
                </a:tc>
              </a:tr>
              <a:tr h="962526">
                <a:tc>
                  <a:txBody>
                    <a:bodyPr/>
                    <a:lstStyle/>
                    <a:p>
                      <a:pPr marL="0" marR="0" indent="0" algn="l">
                        <a:lnSpc>
                          <a:spcPct val="115000"/>
                        </a:lnSpc>
                        <a:spcBef>
                          <a:spcPts val="0"/>
                        </a:spcBef>
                        <a:spcAft>
                          <a:spcPts val="0"/>
                        </a:spcAft>
                      </a:pPr>
                      <a:r>
                        <a:rPr lang="en-US" sz="1600" dirty="0">
                          <a:latin typeface="Calibri"/>
                          <a:ea typeface="Calibri"/>
                          <a:cs typeface="Times New Roman"/>
                        </a:rPr>
                        <a:t>Coral/</a:t>
                      </a:r>
                      <a:r>
                        <a:rPr lang="en-US" sz="1600" dirty="0" err="1">
                          <a:latin typeface="Calibri"/>
                          <a:ea typeface="Calibri"/>
                          <a:cs typeface="Times New Roman"/>
                        </a:rPr>
                        <a:t>hardbottom</a:t>
                      </a:r>
                      <a:r>
                        <a:rPr lang="en-US" sz="1600" dirty="0">
                          <a:latin typeface="Calibri"/>
                          <a:ea typeface="Calibri"/>
                          <a:cs typeface="Times New Roman"/>
                        </a:rPr>
                        <a:t> community changes or loss </a:t>
                      </a: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DE0FB"/>
                    </a:solidFill>
                  </a:tcPr>
                </a:tc>
                <a:tc>
                  <a:txBody>
                    <a:bodyPr/>
                    <a:lstStyle/>
                    <a:p>
                      <a:pPr marL="0" marR="0" indent="0" algn="ctr">
                        <a:lnSpc>
                          <a:spcPct val="115000"/>
                        </a:lnSpc>
                        <a:spcBef>
                          <a:spcPts val="0"/>
                        </a:spcBef>
                        <a:spcAft>
                          <a:spcPts val="0"/>
                        </a:spcAft>
                      </a:pPr>
                      <a:r>
                        <a:rPr lang="en-US" sz="1600" dirty="0">
                          <a:latin typeface="Calibri"/>
                          <a:ea typeface="Calibri"/>
                          <a:cs typeface="Times New Roman"/>
                        </a:rPr>
                        <a:t>No</a:t>
                      </a: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DE0FB"/>
                    </a:solidFill>
                  </a:tcPr>
                </a:tc>
                <a:tc>
                  <a:txBody>
                    <a:bodyPr/>
                    <a:lstStyle/>
                    <a:p>
                      <a:pPr marL="0" marR="0" indent="0" algn="l">
                        <a:lnSpc>
                          <a:spcPct val="115000"/>
                        </a:lnSpc>
                        <a:spcBef>
                          <a:spcPts val="0"/>
                        </a:spcBef>
                        <a:spcAft>
                          <a:spcPts val="0"/>
                        </a:spcAft>
                      </a:pPr>
                      <a:r>
                        <a:rPr lang="en-US" sz="1600" dirty="0">
                          <a:latin typeface="Calibri"/>
                          <a:ea typeface="Calibri"/>
                          <a:cs typeface="Times New Roman"/>
                        </a:rPr>
                        <a:t>None Reported</a:t>
                      </a: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DE0FB"/>
                    </a:solidFill>
                  </a:tcPr>
                </a:tc>
                <a:tc>
                  <a:txBody>
                    <a:bodyPr/>
                    <a:lstStyle/>
                    <a:p>
                      <a:pPr marL="0" marR="0" indent="0" algn="l">
                        <a:lnSpc>
                          <a:spcPct val="115000"/>
                        </a:lnSpc>
                        <a:spcBef>
                          <a:spcPts val="0"/>
                        </a:spcBef>
                        <a:spcAft>
                          <a:spcPts val="0"/>
                        </a:spcAft>
                      </a:pPr>
                      <a:endParaRPr lang="en-US" sz="1600" dirty="0">
                        <a:latin typeface="Calibri"/>
                        <a:ea typeface="Calibri"/>
                        <a:cs typeface="Times New Roman"/>
                      </a:endParaRP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DE0FB"/>
                    </a:solidFill>
                  </a:tcPr>
                </a:tc>
              </a:tr>
              <a:tr h="641684">
                <a:tc>
                  <a:txBody>
                    <a:bodyPr/>
                    <a:lstStyle/>
                    <a:p>
                      <a:pPr marL="0" marR="0" indent="0" algn="l">
                        <a:lnSpc>
                          <a:spcPct val="115000"/>
                        </a:lnSpc>
                        <a:spcBef>
                          <a:spcPts val="0"/>
                        </a:spcBef>
                        <a:spcAft>
                          <a:spcPts val="0"/>
                        </a:spcAft>
                      </a:pPr>
                      <a:r>
                        <a:rPr lang="en-US" sz="1600" dirty="0">
                          <a:latin typeface="Calibri"/>
                          <a:ea typeface="Calibri"/>
                          <a:cs typeface="Times New Roman"/>
                        </a:rPr>
                        <a:t>Impacts to benthic community</a:t>
                      </a: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EF4FE"/>
                    </a:solidFill>
                  </a:tcPr>
                </a:tc>
                <a:tc>
                  <a:txBody>
                    <a:bodyPr/>
                    <a:lstStyle/>
                    <a:p>
                      <a:pPr marL="0" marR="0" indent="0" algn="ctr">
                        <a:lnSpc>
                          <a:spcPct val="115000"/>
                        </a:lnSpc>
                        <a:spcBef>
                          <a:spcPts val="0"/>
                        </a:spcBef>
                        <a:spcAft>
                          <a:spcPts val="0"/>
                        </a:spcAft>
                      </a:pPr>
                      <a:r>
                        <a:rPr lang="en-US" sz="1600" dirty="0">
                          <a:latin typeface="Calibri"/>
                          <a:ea typeface="Calibri"/>
                          <a:cs typeface="Times New Roman"/>
                        </a:rPr>
                        <a:t>No</a:t>
                      </a: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EF4FE"/>
                    </a:solidFill>
                  </a:tcPr>
                </a:tc>
                <a:tc>
                  <a:txBody>
                    <a:bodyPr/>
                    <a:lstStyle/>
                    <a:p>
                      <a:pPr marL="0" marR="0" indent="0" algn="l">
                        <a:lnSpc>
                          <a:spcPct val="115000"/>
                        </a:lnSpc>
                        <a:spcBef>
                          <a:spcPts val="0"/>
                        </a:spcBef>
                        <a:spcAft>
                          <a:spcPts val="0"/>
                        </a:spcAft>
                      </a:pPr>
                      <a:r>
                        <a:rPr lang="en-US" sz="1600" dirty="0">
                          <a:latin typeface="Calibri"/>
                          <a:ea typeface="Calibri"/>
                          <a:cs typeface="Times New Roman"/>
                        </a:rPr>
                        <a:t>None reported.</a:t>
                      </a: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EF4FE"/>
                    </a:solidFill>
                  </a:tcPr>
                </a:tc>
                <a:tc>
                  <a:txBody>
                    <a:bodyPr/>
                    <a:lstStyle/>
                    <a:p>
                      <a:pPr marL="0" marR="0" indent="0" algn="l">
                        <a:lnSpc>
                          <a:spcPct val="115000"/>
                        </a:lnSpc>
                        <a:spcBef>
                          <a:spcPts val="0"/>
                        </a:spcBef>
                        <a:spcAft>
                          <a:spcPts val="0"/>
                        </a:spcAft>
                      </a:pPr>
                      <a:endParaRPr lang="en-US" sz="1600" dirty="0">
                        <a:latin typeface="Calibri"/>
                        <a:ea typeface="Calibri"/>
                        <a:cs typeface="Times New Roman"/>
                      </a:endParaRP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EF4FE"/>
                    </a:solidFill>
                  </a:tcPr>
                </a:tc>
              </a:tr>
              <a:tr h="1283368">
                <a:tc>
                  <a:txBody>
                    <a:bodyPr/>
                    <a:lstStyle/>
                    <a:p>
                      <a:pPr marL="0" marR="0" indent="0" algn="l">
                        <a:lnSpc>
                          <a:spcPct val="115000"/>
                        </a:lnSpc>
                        <a:spcBef>
                          <a:spcPts val="0"/>
                        </a:spcBef>
                        <a:spcAft>
                          <a:spcPts val="0"/>
                        </a:spcAft>
                      </a:pPr>
                      <a:r>
                        <a:rPr lang="en-US" sz="1600" dirty="0">
                          <a:latin typeface="Calibri"/>
                          <a:ea typeface="Calibri"/>
                          <a:cs typeface="Times New Roman"/>
                        </a:rPr>
                        <a:t>Fish kills </a:t>
                      </a: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DE0FB"/>
                    </a:solidFill>
                  </a:tcPr>
                </a:tc>
                <a:tc>
                  <a:txBody>
                    <a:bodyPr/>
                    <a:lstStyle/>
                    <a:p>
                      <a:pPr marL="0" marR="0" indent="0" algn="ctr">
                        <a:lnSpc>
                          <a:spcPct val="115000"/>
                        </a:lnSpc>
                        <a:spcBef>
                          <a:spcPts val="0"/>
                        </a:spcBef>
                        <a:spcAft>
                          <a:spcPts val="0"/>
                        </a:spcAft>
                      </a:pPr>
                      <a:r>
                        <a:rPr lang="en-US" sz="1600" dirty="0">
                          <a:latin typeface="Calibri"/>
                          <a:ea typeface="Calibri"/>
                          <a:cs typeface="Times New Roman"/>
                        </a:rPr>
                        <a:t>Yes</a:t>
                      </a: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DE0FB"/>
                    </a:solidFill>
                  </a:tcPr>
                </a:tc>
                <a:tc>
                  <a:txBody>
                    <a:bodyPr/>
                    <a:lstStyle/>
                    <a:p>
                      <a:pPr marL="0" marR="0" indent="0" algn="l">
                        <a:lnSpc>
                          <a:spcPct val="115000"/>
                        </a:lnSpc>
                        <a:spcBef>
                          <a:spcPts val="0"/>
                        </a:spcBef>
                        <a:spcAft>
                          <a:spcPts val="0"/>
                        </a:spcAft>
                      </a:pPr>
                      <a:r>
                        <a:rPr lang="en-US" sz="1600" dirty="0">
                          <a:latin typeface="Calibri"/>
                          <a:ea typeface="Calibri"/>
                          <a:cs typeface="Times New Roman"/>
                        </a:rPr>
                        <a:t>Fish kills of generally limited extent and severity have occurred from low DO, cold, red tide, fishing violations and other unknown causes.</a:t>
                      </a: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DE0FB"/>
                    </a:solidFill>
                  </a:tcPr>
                </a:tc>
                <a:tc>
                  <a:txBody>
                    <a:bodyPr/>
                    <a:lstStyle/>
                    <a:p>
                      <a:pPr marL="0" marR="0" indent="0" algn="l">
                        <a:lnSpc>
                          <a:spcPct val="115000"/>
                        </a:lnSpc>
                        <a:spcBef>
                          <a:spcPts val="0"/>
                        </a:spcBef>
                        <a:spcAft>
                          <a:spcPts val="0"/>
                        </a:spcAft>
                      </a:pPr>
                      <a:r>
                        <a:rPr lang="en-US" sz="1600" dirty="0">
                          <a:latin typeface="Calibri"/>
                          <a:ea typeface="Calibri"/>
                          <a:cs typeface="Times New Roman"/>
                        </a:rPr>
                        <a:t>Fish and Wildlife Research Institute (FWRI 2010)</a:t>
                      </a:r>
                    </a:p>
                  </a:txBody>
                  <a:tcPr marL="26568" marR="26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DE0FB"/>
                    </a:solidFill>
                  </a:tcPr>
                </a:tc>
              </a:tr>
            </a:tbl>
          </a:graphicData>
        </a:graphic>
      </p:graphicFrame>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Naples Bay Nutrients</a:t>
            </a:r>
            <a:endParaRPr lang="en-US" dirty="0"/>
          </a:p>
        </p:txBody>
      </p:sp>
      <p:sp>
        <p:nvSpPr>
          <p:cNvPr id="3" name="Content Placeholder 2"/>
          <p:cNvSpPr>
            <a:spLocks noGrp="1"/>
          </p:cNvSpPr>
          <p:nvPr>
            <p:ph idx="1"/>
          </p:nvPr>
        </p:nvSpPr>
        <p:spPr>
          <a:xfrm>
            <a:off x="990600" y="1828800"/>
            <a:ext cx="7693025" cy="4191000"/>
          </a:xfrm>
        </p:spPr>
        <p:txBody>
          <a:bodyPr/>
          <a:lstStyle/>
          <a:p>
            <a:pPr>
              <a:buFont typeface="Arial" pitchFamily="34" charset="0"/>
              <a:buChar char="•"/>
            </a:pPr>
            <a:r>
              <a:rPr lang="en-US" dirty="0" smtClean="0">
                <a:latin typeface="Arial" pitchFamily="34" charset="0"/>
                <a:cs typeface="Arial" pitchFamily="34" charset="0"/>
              </a:rPr>
              <a:t>Although stressed by habitat and hydrological alterations, analysis shows that nutrient and chlorophyll </a:t>
            </a:r>
            <a:r>
              <a:rPr lang="en-US" i="1" dirty="0" smtClean="0">
                <a:latin typeface="Arial" pitchFamily="34" charset="0"/>
                <a:cs typeface="Arial" pitchFamily="34" charset="0"/>
              </a:rPr>
              <a:t>a</a:t>
            </a:r>
            <a:r>
              <a:rPr lang="en-US" dirty="0" smtClean="0">
                <a:latin typeface="Arial" pitchFamily="34" charset="0"/>
                <a:cs typeface="Arial" pitchFamily="34" charset="0"/>
              </a:rPr>
              <a:t> values in Naples Bay are similar to adjacent, minimally disturbed areas (</a:t>
            </a:r>
            <a:r>
              <a:rPr lang="en-US" dirty="0" err="1" smtClean="0">
                <a:latin typeface="Arial" pitchFamily="34" charset="0"/>
                <a:cs typeface="Arial" pitchFamily="34" charset="0"/>
              </a:rPr>
              <a:t>Blackwater</a:t>
            </a:r>
            <a:r>
              <a:rPr lang="en-US" dirty="0" smtClean="0">
                <a:latin typeface="Arial" pitchFamily="34" charset="0"/>
                <a:cs typeface="Arial" pitchFamily="34" charset="0"/>
              </a:rPr>
              <a:t> River/Coastal Transition Zone)</a:t>
            </a:r>
          </a:p>
          <a:p>
            <a:pPr>
              <a:buFont typeface="Arial" pitchFamily="34" charset="0"/>
              <a:buChar char="•"/>
            </a:pPr>
            <a:r>
              <a:rPr lang="en-US" dirty="0" smtClean="0">
                <a:latin typeface="Arial" pitchFamily="34" charset="0"/>
                <a:cs typeface="Arial" pitchFamily="34" charset="0"/>
              </a:rPr>
              <a:t>Therefore, as physical restoration progresses, maintaining existing nutrients is appropriate</a:t>
            </a:r>
            <a:endParaRPr lang="en-US"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SW Coast – Southern Areas</a:t>
            </a:r>
            <a:endParaRPr lang="en-US" dirty="0"/>
          </a:p>
        </p:txBody>
      </p:sp>
      <p:sp>
        <p:nvSpPr>
          <p:cNvPr id="3" name="Content Placeholder 2"/>
          <p:cNvSpPr>
            <a:spLocks noGrp="1"/>
          </p:cNvSpPr>
          <p:nvPr>
            <p:ph idx="1"/>
          </p:nvPr>
        </p:nvSpPr>
        <p:spPr>
          <a:xfrm>
            <a:off x="1370013" y="1600200"/>
            <a:ext cx="7313612" cy="4114800"/>
          </a:xfrm>
        </p:spPr>
        <p:txBody>
          <a:bodyPr/>
          <a:lstStyle/>
          <a:p>
            <a:r>
              <a:rPr lang="en-US" dirty="0" smtClean="0">
                <a:latin typeface="Arial" pitchFamily="34" charset="0"/>
                <a:cs typeface="Arial" pitchFamily="34" charset="0"/>
              </a:rPr>
              <a:t>Most of the watershed consists of natural, protected areas</a:t>
            </a:r>
          </a:p>
          <a:p>
            <a:r>
              <a:rPr lang="en-US" dirty="0" smtClean="0">
                <a:latin typeface="Arial" pitchFamily="34" charset="0"/>
                <a:cs typeface="Arial" pitchFamily="34" charset="0"/>
              </a:rPr>
              <a:t>Nutrients are low, not identified as a stressor</a:t>
            </a:r>
          </a:p>
          <a:p>
            <a:pPr lvl="1"/>
            <a:r>
              <a:rPr lang="en-US" dirty="0" smtClean="0">
                <a:latin typeface="Arial" pitchFamily="34" charset="0"/>
                <a:cs typeface="Arial" pitchFamily="34" charset="0"/>
              </a:rPr>
              <a:t>No increasing trends in nutrients or chlorophyll over time</a:t>
            </a:r>
          </a:p>
          <a:p>
            <a:pPr lvl="1"/>
            <a:r>
              <a:rPr lang="en-US" dirty="0" smtClean="0">
                <a:latin typeface="Arial" pitchFamily="34" charset="0"/>
                <a:cs typeface="Arial" pitchFamily="34" charset="0"/>
              </a:rPr>
              <a:t>Healthy, well-balanced populations of flora and fauna where habitat and hydrology OK</a:t>
            </a:r>
          </a:p>
          <a:p>
            <a:r>
              <a:rPr lang="en-US" dirty="0" smtClean="0">
                <a:latin typeface="Arial" pitchFamily="34" charset="0"/>
                <a:cs typeface="Arial" pitchFamily="34" charset="0"/>
              </a:rPr>
              <a:t>EPA agrees that maintaining existing nutrient conditions is appropriately protective</a:t>
            </a:r>
            <a:endParaRPr lang="en-US"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Southwest NNC Comparison</a:t>
            </a:r>
            <a:endParaRPr lang="en-US" dirty="0"/>
          </a:p>
        </p:txBody>
      </p:sp>
      <p:graphicFrame>
        <p:nvGraphicFramePr>
          <p:cNvPr id="6" name="Table 5"/>
          <p:cNvGraphicFramePr>
            <a:graphicFrameLocks noGrp="1"/>
          </p:cNvGraphicFramePr>
          <p:nvPr/>
        </p:nvGraphicFramePr>
        <p:xfrm>
          <a:off x="761996" y="1600200"/>
          <a:ext cx="8153403" cy="4059623"/>
        </p:xfrm>
        <a:graphic>
          <a:graphicData uri="http://schemas.openxmlformats.org/drawingml/2006/table">
            <a:tbl>
              <a:tblPr/>
              <a:tblGrid>
                <a:gridCol w="757384"/>
                <a:gridCol w="1256599"/>
                <a:gridCol w="1008968"/>
                <a:gridCol w="1053753"/>
                <a:gridCol w="940777"/>
                <a:gridCol w="1175971"/>
                <a:gridCol w="940777"/>
                <a:gridCol w="1019174"/>
              </a:tblGrid>
              <a:tr h="838201">
                <a:tc>
                  <a:txBody>
                    <a:bodyPr/>
                    <a:lstStyle/>
                    <a:p>
                      <a:endParaRPr lang="en-US" sz="1800" dirty="0">
                        <a:latin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1800">
                        <a:latin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a:spcBef>
                          <a:spcPts val="0"/>
                        </a:spcBef>
                        <a:spcAft>
                          <a:spcPts val="0"/>
                        </a:spcAft>
                      </a:pPr>
                      <a:r>
                        <a:rPr lang="en-US" sz="1800" dirty="0" smtClean="0">
                          <a:latin typeface="Arial"/>
                          <a:ea typeface="Times New Roman"/>
                          <a:cs typeface="Times New Roman"/>
                        </a:rPr>
                        <a:t>DEP 1 </a:t>
                      </a:r>
                      <a:r>
                        <a:rPr lang="en-US" sz="1800" dirty="0">
                          <a:latin typeface="Arial"/>
                          <a:ea typeface="Times New Roman"/>
                          <a:cs typeface="Times New Roman"/>
                        </a:rPr>
                        <a:t>in 5 year</a:t>
                      </a:r>
                      <a:endParaRPr lang="en-US"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a:spcBef>
                          <a:spcPts val="0"/>
                        </a:spcBef>
                        <a:spcAft>
                          <a:spcPts val="0"/>
                        </a:spcAft>
                      </a:pPr>
                      <a:r>
                        <a:rPr lang="en-US" sz="1800" dirty="0" smtClean="0">
                          <a:latin typeface="Arial"/>
                          <a:ea typeface="Times New Roman"/>
                          <a:cs typeface="Times New Roman"/>
                        </a:rPr>
                        <a:t>DEP 5 Year Mean</a:t>
                      </a:r>
                      <a:endParaRPr lang="en-US"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a:spcBef>
                          <a:spcPts val="0"/>
                        </a:spcBef>
                        <a:spcAft>
                          <a:spcPts val="0"/>
                        </a:spcAft>
                      </a:pPr>
                      <a:r>
                        <a:rPr lang="en-US" sz="1800" dirty="0" smtClean="0">
                          <a:latin typeface="Arial"/>
                          <a:ea typeface="Times New Roman"/>
                          <a:cs typeface="Times New Roman"/>
                        </a:rPr>
                        <a:t>EPA 1 in 3 Year</a:t>
                      </a:r>
                      <a:endParaRPr lang="en-US"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8201">
                <a:tc>
                  <a:txBody>
                    <a:bodyPr/>
                    <a:lstStyle/>
                    <a:p>
                      <a:pPr marL="0" marR="0">
                        <a:spcBef>
                          <a:spcPts val="0"/>
                        </a:spcBef>
                        <a:spcAft>
                          <a:spcPts val="0"/>
                        </a:spcAft>
                      </a:pPr>
                      <a:r>
                        <a:rPr lang="en-US" sz="1800">
                          <a:latin typeface="Arial"/>
                          <a:ea typeface="Times New Roman"/>
                          <a:cs typeface="Times New Roman"/>
                        </a:rPr>
                        <a:t>Parameter</a:t>
                      </a: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Region</a:t>
                      </a: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Inshore</a:t>
                      </a: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Offshore</a:t>
                      </a: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Arial"/>
                          <a:ea typeface="Times New Roman"/>
                          <a:cs typeface="Times New Roman"/>
                        </a:rPr>
                        <a:t>Inshore</a:t>
                      </a:r>
                      <a:endParaRPr lang="en-US"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Arial"/>
                          <a:ea typeface="Times New Roman"/>
                          <a:cs typeface="Times New Roman"/>
                        </a:rPr>
                        <a:t>Offshore</a:t>
                      </a:r>
                      <a:endParaRPr lang="en-US"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Inshore</a:t>
                      </a: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Arial"/>
                          <a:ea typeface="Times New Roman"/>
                          <a:cs typeface="Times New Roman"/>
                        </a:rPr>
                        <a:t>Offshore</a:t>
                      </a:r>
                      <a:endParaRPr lang="en-US"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8201">
                <a:tc>
                  <a:txBody>
                    <a:bodyPr/>
                    <a:lstStyle/>
                    <a:p>
                      <a:pPr marL="0" marR="0">
                        <a:spcBef>
                          <a:spcPts val="0"/>
                        </a:spcBef>
                        <a:spcAft>
                          <a:spcPts val="0"/>
                        </a:spcAft>
                      </a:pPr>
                      <a:r>
                        <a:rPr lang="en-US" sz="1800" dirty="0">
                          <a:latin typeface="Arial"/>
                          <a:ea typeface="Times New Roman"/>
                          <a:cs typeface="Times New Roman"/>
                        </a:rPr>
                        <a:t>TP</a:t>
                      </a:r>
                      <a:endParaRPr lang="en-US" sz="1800" dirty="0">
                        <a:latin typeface="Calibri"/>
                        <a:ea typeface="Calibri"/>
                        <a:cs typeface="Times New Roman"/>
                      </a:endParaRPr>
                    </a:p>
                  </a:txBody>
                  <a:tcPr marL="53180" marR="531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Arial"/>
                          <a:ea typeface="Times New Roman"/>
                          <a:cs typeface="Times New Roman"/>
                        </a:rPr>
                        <a:t>SW Coast</a:t>
                      </a:r>
                      <a:endParaRPr lang="en-US" sz="1800" dirty="0">
                        <a:latin typeface="Calibri"/>
                        <a:ea typeface="Calibri"/>
                        <a:cs typeface="Times New Roman"/>
                      </a:endParaRPr>
                    </a:p>
                  </a:txBody>
                  <a:tcPr marL="53180" marR="531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Arial"/>
                          <a:ea typeface="Times New Roman"/>
                          <a:cs typeface="Times New Roman"/>
                        </a:rPr>
                        <a:t>0.024 - 0.058</a:t>
                      </a:r>
                      <a:endParaRPr lang="en-US" sz="1800" dirty="0">
                        <a:latin typeface="Calibri"/>
                        <a:ea typeface="Calibri"/>
                        <a:cs typeface="Times New Roman"/>
                      </a:endParaRPr>
                    </a:p>
                  </a:txBody>
                  <a:tcPr marL="53180" marR="531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Arial"/>
                          <a:ea typeface="Times New Roman"/>
                          <a:cs typeface="Times New Roman"/>
                        </a:rPr>
                        <a:t>0.014 - 0.02</a:t>
                      </a:r>
                      <a:endParaRPr lang="en-US" sz="1800" dirty="0">
                        <a:latin typeface="Calibri"/>
                        <a:ea typeface="Calibri"/>
                        <a:cs typeface="Times New Roman"/>
                      </a:endParaRPr>
                    </a:p>
                  </a:txBody>
                  <a:tcPr marL="53180" marR="531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Arial"/>
                          <a:ea typeface="Times New Roman"/>
                          <a:cs typeface="Times New Roman"/>
                        </a:rPr>
                        <a:t>0.02 - 0.051</a:t>
                      </a:r>
                      <a:endParaRPr lang="en-US" sz="1800" dirty="0">
                        <a:latin typeface="Calibri"/>
                        <a:ea typeface="Calibri"/>
                        <a:cs typeface="Times New Roman"/>
                      </a:endParaRPr>
                    </a:p>
                  </a:txBody>
                  <a:tcPr marL="53180" marR="531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Arial"/>
                          <a:ea typeface="Times New Roman"/>
                          <a:cs typeface="Times New Roman"/>
                        </a:rPr>
                        <a:t>0.013 - 0.017</a:t>
                      </a:r>
                      <a:endParaRPr lang="en-US" sz="1800" dirty="0">
                        <a:latin typeface="Calibri"/>
                        <a:ea typeface="Calibri"/>
                        <a:cs typeface="Times New Roman"/>
                      </a:endParaRPr>
                    </a:p>
                  </a:txBody>
                  <a:tcPr marL="53180" marR="531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Arial"/>
                          <a:ea typeface="Times New Roman"/>
                          <a:cs typeface="Times New Roman"/>
                        </a:rPr>
                        <a:t>0.025 – 0.056</a:t>
                      </a:r>
                      <a:endParaRPr lang="en-US"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0.021</a:t>
                      </a: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2510">
                <a:tc>
                  <a:txBody>
                    <a:bodyPr/>
                    <a:lstStyle/>
                    <a:p>
                      <a:pPr marL="0" marR="0">
                        <a:spcBef>
                          <a:spcPts val="0"/>
                        </a:spcBef>
                        <a:spcAft>
                          <a:spcPts val="0"/>
                        </a:spcAft>
                      </a:pPr>
                      <a:r>
                        <a:rPr lang="en-US" sz="1800">
                          <a:latin typeface="Arial"/>
                          <a:ea typeface="Times New Roman"/>
                          <a:cs typeface="Times New Roman"/>
                        </a:rPr>
                        <a:t>TN</a:t>
                      </a:r>
                      <a:endParaRPr lang="en-US" sz="1800">
                        <a:latin typeface="Calibri"/>
                        <a:ea typeface="Calibri"/>
                        <a:cs typeface="Times New Roman"/>
                      </a:endParaRPr>
                    </a:p>
                  </a:txBody>
                  <a:tcPr marL="53180" marR="531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SW Coast</a:t>
                      </a:r>
                      <a:endParaRPr lang="en-US" sz="1800">
                        <a:latin typeface="Calibri"/>
                        <a:ea typeface="Calibri"/>
                        <a:cs typeface="Times New Roman"/>
                      </a:endParaRPr>
                    </a:p>
                  </a:txBody>
                  <a:tcPr marL="53180" marR="531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0.321 - 0.95</a:t>
                      </a:r>
                      <a:endParaRPr lang="en-US" sz="1800">
                        <a:latin typeface="Calibri"/>
                        <a:ea typeface="Calibri"/>
                        <a:cs typeface="Times New Roman"/>
                      </a:endParaRPr>
                    </a:p>
                  </a:txBody>
                  <a:tcPr marL="53180" marR="531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0.255 - 0.333</a:t>
                      </a:r>
                      <a:endParaRPr lang="en-US" sz="1800">
                        <a:latin typeface="Calibri"/>
                        <a:ea typeface="Calibri"/>
                        <a:cs typeface="Times New Roman"/>
                      </a:endParaRPr>
                    </a:p>
                  </a:txBody>
                  <a:tcPr marL="53180" marR="531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0.292 - 0.764</a:t>
                      </a:r>
                      <a:endParaRPr lang="en-US" sz="1800">
                        <a:latin typeface="Calibri"/>
                        <a:ea typeface="Calibri"/>
                        <a:cs typeface="Times New Roman"/>
                      </a:endParaRPr>
                    </a:p>
                  </a:txBody>
                  <a:tcPr marL="53180" marR="531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0.206 - 0.268</a:t>
                      </a:r>
                      <a:endParaRPr lang="en-US" sz="1800">
                        <a:latin typeface="Calibri"/>
                        <a:ea typeface="Calibri"/>
                        <a:cs typeface="Times New Roman"/>
                      </a:endParaRPr>
                    </a:p>
                  </a:txBody>
                  <a:tcPr marL="53180" marR="531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0.30 – 1.13</a:t>
                      </a: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0.39</a:t>
                      </a: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2510">
                <a:tc>
                  <a:txBody>
                    <a:bodyPr/>
                    <a:lstStyle/>
                    <a:p>
                      <a:pPr marL="0" marR="0">
                        <a:spcBef>
                          <a:spcPts val="0"/>
                        </a:spcBef>
                        <a:spcAft>
                          <a:spcPts val="0"/>
                        </a:spcAft>
                      </a:pPr>
                      <a:r>
                        <a:rPr lang="en-US" sz="1800">
                          <a:latin typeface="Arial"/>
                          <a:ea typeface="Times New Roman"/>
                          <a:cs typeface="Times New Roman"/>
                        </a:rPr>
                        <a:t>Chl-a</a:t>
                      </a:r>
                      <a:endParaRPr lang="en-US" sz="1800">
                        <a:latin typeface="Calibri"/>
                        <a:ea typeface="Calibri"/>
                        <a:cs typeface="Times New Roman"/>
                      </a:endParaRPr>
                    </a:p>
                  </a:txBody>
                  <a:tcPr marL="53180" marR="531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SW Coast</a:t>
                      </a:r>
                      <a:endParaRPr lang="en-US" sz="1800">
                        <a:latin typeface="Calibri"/>
                        <a:ea typeface="Calibri"/>
                        <a:cs typeface="Times New Roman"/>
                      </a:endParaRPr>
                    </a:p>
                  </a:txBody>
                  <a:tcPr marL="53180" marR="531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2.6 - 5.84</a:t>
                      </a:r>
                      <a:endParaRPr lang="en-US" sz="1800">
                        <a:latin typeface="Calibri"/>
                        <a:ea typeface="Calibri"/>
                        <a:cs typeface="Times New Roman"/>
                      </a:endParaRPr>
                    </a:p>
                  </a:txBody>
                  <a:tcPr marL="53180" marR="531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1.15 - 1.9</a:t>
                      </a:r>
                      <a:endParaRPr lang="en-US" sz="1800">
                        <a:latin typeface="Calibri"/>
                        <a:ea typeface="Calibri"/>
                        <a:cs typeface="Times New Roman"/>
                      </a:endParaRPr>
                    </a:p>
                  </a:txBody>
                  <a:tcPr marL="53180" marR="531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2.14 - 4.97</a:t>
                      </a:r>
                      <a:endParaRPr lang="en-US" sz="1800">
                        <a:latin typeface="Calibri"/>
                        <a:ea typeface="Calibri"/>
                        <a:cs typeface="Times New Roman"/>
                      </a:endParaRPr>
                    </a:p>
                  </a:txBody>
                  <a:tcPr marL="53180" marR="531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0.96 - 1.54</a:t>
                      </a:r>
                      <a:endParaRPr lang="en-US" sz="1800">
                        <a:latin typeface="Calibri"/>
                        <a:ea typeface="Calibri"/>
                        <a:cs typeface="Times New Roman"/>
                      </a:endParaRPr>
                    </a:p>
                  </a:txBody>
                  <a:tcPr marL="53180" marR="531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2.47 – 5.86</a:t>
                      </a: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Arial"/>
                          <a:ea typeface="Times New Roman"/>
                          <a:cs typeface="Times New Roman"/>
                        </a:rPr>
                        <a:t>2.84</a:t>
                      </a:r>
                      <a:endParaRPr lang="en-US"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4" name="Table 3"/>
          <p:cNvGraphicFramePr>
            <a:graphicFrameLocks noGrp="1"/>
          </p:cNvGraphicFramePr>
          <p:nvPr/>
        </p:nvGraphicFramePr>
        <p:xfrm>
          <a:off x="1524000" y="5867400"/>
          <a:ext cx="6705600" cy="838200"/>
        </p:xfrm>
        <a:graphic>
          <a:graphicData uri="http://schemas.openxmlformats.org/drawingml/2006/table">
            <a:tbl>
              <a:tblPr/>
              <a:tblGrid>
                <a:gridCol w="1743008"/>
                <a:gridCol w="1641419"/>
                <a:gridCol w="1653559"/>
                <a:gridCol w="1667614"/>
              </a:tblGrid>
              <a:tr h="838200">
                <a:tc>
                  <a:txBody>
                    <a:bodyPr/>
                    <a:lstStyle/>
                    <a:p>
                      <a:pPr marL="0" marR="0">
                        <a:spcBef>
                          <a:spcPts val="0"/>
                        </a:spcBef>
                        <a:spcAft>
                          <a:spcPts val="0"/>
                        </a:spcAft>
                      </a:pPr>
                      <a:r>
                        <a:rPr lang="en-US" sz="1200" b="0" u="sng" dirty="0">
                          <a:solidFill>
                            <a:srgbClr val="000000"/>
                          </a:solidFill>
                          <a:highlight>
                            <a:srgbClr val="FFFF00"/>
                          </a:highlight>
                          <a:latin typeface="Calibri"/>
                          <a:ea typeface="Times New Roman"/>
                          <a:cs typeface="Times New Roman"/>
                        </a:rPr>
                        <a:t>  a. Tidal Imperial River</a:t>
                      </a:r>
                      <a:endParaRPr lang="en-US" sz="1200" b="1" dirty="0">
                        <a:latin typeface="Calibri"/>
                        <a:ea typeface="Times New Roman"/>
                        <a:cs typeface="Times New Roman"/>
                      </a:endParaRPr>
                    </a:p>
                    <a:p>
                      <a:pPr marL="0" marR="0">
                        <a:spcBef>
                          <a:spcPts val="0"/>
                        </a:spcBef>
                        <a:spcAft>
                          <a:spcPts val="0"/>
                        </a:spcAft>
                      </a:pPr>
                      <a:r>
                        <a:rPr lang="en-US" sz="1200" b="0" dirty="0">
                          <a:solidFill>
                            <a:srgbClr val="000000"/>
                          </a:solidFill>
                          <a:latin typeface="Calibri"/>
                          <a:ea typeface="Times New Roman"/>
                          <a:cs typeface="Times New Roman"/>
                        </a:rPr>
                        <a:t>       </a:t>
                      </a:r>
                      <a:r>
                        <a:rPr lang="en-US" sz="1200" b="0" u="sng" dirty="0">
                          <a:solidFill>
                            <a:srgbClr val="000000"/>
                          </a:solidFill>
                          <a:highlight>
                            <a:srgbClr val="FFFF00"/>
                          </a:highlight>
                          <a:latin typeface="Calibri"/>
                          <a:ea typeface="Times New Roman"/>
                          <a:cs typeface="Times New Roman"/>
                        </a:rPr>
                        <a:t>to Tidal</a:t>
                      </a:r>
                      <a:endParaRPr lang="en-US" sz="1200" b="1" dirty="0">
                        <a:latin typeface="Calibri"/>
                        <a:ea typeface="Times New Roman"/>
                        <a:cs typeface="Times New Roman"/>
                      </a:endParaRPr>
                    </a:p>
                    <a:p>
                      <a:pPr marL="0" marR="0">
                        <a:spcBef>
                          <a:spcPts val="0"/>
                        </a:spcBef>
                        <a:spcAft>
                          <a:spcPts val="0"/>
                        </a:spcAft>
                      </a:pPr>
                      <a:r>
                        <a:rPr lang="en-US" sz="1200" b="0" dirty="0">
                          <a:solidFill>
                            <a:srgbClr val="000000"/>
                          </a:solidFill>
                          <a:latin typeface="Calibri"/>
                          <a:ea typeface="Times New Roman"/>
                          <a:cs typeface="Times New Roman"/>
                        </a:rPr>
                        <a:t>      </a:t>
                      </a:r>
                      <a:r>
                        <a:rPr lang="en-US" sz="1200" b="0" u="sng" dirty="0" err="1">
                          <a:solidFill>
                            <a:srgbClr val="000000"/>
                          </a:solidFill>
                          <a:highlight>
                            <a:srgbClr val="FFFF00"/>
                          </a:highlight>
                          <a:latin typeface="Calibri"/>
                          <a:ea typeface="Times New Roman"/>
                          <a:cs typeface="Times New Roman"/>
                        </a:rPr>
                        <a:t>Cocohatchee</a:t>
                      </a:r>
                      <a:r>
                        <a:rPr lang="en-US" sz="1200" b="0" u="sng" dirty="0">
                          <a:solidFill>
                            <a:srgbClr val="000000"/>
                          </a:solidFill>
                          <a:highlight>
                            <a:srgbClr val="FFFF00"/>
                          </a:highlight>
                          <a:latin typeface="Calibri"/>
                          <a:ea typeface="Times New Roman"/>
                          <a:cs typeface="Times New Roman"/>
                        </a:rPr>
                        <a:t> River</a:t>
                      </a:r>
                      <a:endParaRPr lang="en-US" sz="1200" b="1" dirty="0">
                        <a:latin typeface="Calibri"/>
                        <a:ea typeface="Times New Roman"/>
                        <a:cs typeface="Times New Roman"/>
                      </a:endParaRPr>
                    </a:p>
                  </a:txBody>
                  <a:tcPr marL="62732" marR="627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200" b="0" u="sng" dirty="0">
                          <a:solidFill>
                            <a:srgbClr val="000000"/>
                          </a:solidFill>
                          <a:highlight>
                            <a:srgbClr val="FFFF00"/>
                          </a:highlight>
                          <a:latin typeface="Calibri"/>
                          <a:ea typeface="Times New Roman"/>
                          <a:cs typeface="Times New Roman"/>
                        </a:rPr>
                        <a:t>Option 1: 0.062 mg/L</a:t>
                      </a:r>
                      <a:endParaRPr lang="en-US" sz="1200" b="1" dirty="0">
                        <a:latin typeface="Calibri"/>
                        <a:ea typeface="Times New Roman"/>
                        <a:cs typeface="Times New Roman"/>
                      </a:endParaRPr>
                    </a:p>
                    <a:p>
                      <a:pPr marL="0" marR="0" algn="just">
                        <a:spcBef>
                          <a:spcPts val="0"/>
                        </a:spcBef>
                        <a:spcAft>
                          <a:spcPts val="0"/>
                        </a:spcAft>
                      </a:pPr>
                      <a:r>
                        <a:rPr lang="en-US" sz="1200" b="0" u="sng" dirty="0">
                          <a:solidFill>
                            <a:srgbClr val="000000"/>
                          </a:solidFill>
                          <a:highlight>
                            <a:srgbClr val="FFFF00"/>
                          </a:highlight>
                          <a:latin typeface="Calibri"/>
                          <a:ea typeface="Times New Roman"/>
                          <a:cs typeface="Times New Roman"/>
                        </a:rPr>
                        <a:t>Option 2: 0.055 mg/L</a:t>
                      </a:r>
                      <a:endParaRPr lang="en-US" sz="1200" b="1" dirty="0">
                        <a:latin typeface="Calibri"/>
                        <a:ea typeface="Times New Roman"/>
                        <a:cs typeface="Times New Roman"/>
                      </a:endParaRPr>
                    </a:p>
                    <a:p>
                      <a:pPr marL="0" marR="0" algn="just">
                        <a:spcBef>
                          <a:spcPts val="0"/>
                        </a:spcBef>
                        <a:spcAft>
                          <a:spcPts val="0"/>
                        </a:spcAft>
                      </a:pPr>
                      <a:r>
                        <a:rPr lang="en-US" sz="1200" b="0" u="sng" dirty="0">
                          <a:solidFill>
                            <a:srgbClr val="000000"/>
                          </a:solidFill>
                          <a:highlight>
                            <a:srgbClr val="FFFF00"/>
                          </a:highlight>
                          <a:latin typeface="Calibri"/>
                          <a:ea typeface="Times New Roman"/>
                          <a:cs typeface="Times New Roman"/>
                        </a:rPr>
                        <a:t>Option 3: 0.059 mg/L</a:t>
                      </a:r>
                      <a:endParaRPr lang="en-US" sz="1200" b="1" dirty="0">
                        <a:latin typeface="Calibri"/>
                        <a:ea typeface="Times New Roman"/>
                        <a:cs typeface="Times New Roman"/>
                      </a:endParaRPr>
                    </a:p>
                  </a:txBody>
                  <a:tcPr marL="62732" marR="627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200" b="0" u="sng">
                          <a:solidFill>
                            <a:srgbClr val="000000"/>
                          </a:solidFill>
                          <a:highlight>
                            <a:srgbClr val="FFFF00"/>
                          </a:highlight>
                          <a:latin typeface="Calibri"/>
                          <a:ea typeface="Times New Roman"/>
                          <a:cs typeface="Times New Roman"/>
                        </a:rPr>
                        <a:t>Option 1: 0.53 mg/L</a:t>
                      </a:r>
                      <a:endParaRPr lang="en-US" sz="1200" b="1">
                        <a:latin typeface="Calibri"/>
                        <a:ea typeface="Times New Roman"/>
                        <a:cs typeface="Times New Roman"/>
                      </a:endParaRPr>
                    </a:p>
                    <a:p>
                      <a:pPr marL="0" marR="0" algn="just">
                        <a:spcBef>
                          <a:spcPts val="0"/>
                        </a:spcBef>
                        <a:spcAft>
                          <a:spcPts val="0"/>
                        </a:spcAft>
                      </a:pPr>
                      <a:r>
                        <a:rPr lang="en-US" sz="1200" b="0" u="sng">
                          <a:solidFill>
                            <a:srgbClr val="000000"/>
                          </a:solidFill>
                          <a:highlight>
                            <a:srgbClr val="FFFF00"/>
                          </a:highlight>
                          <a:latin typeface="Calibri"/>
                          <a:ea typeface="Times New Roman"/>
                          <a:cs typeface="Times New Roman"/>
                        </a:rPr>
                        <a:t>Option 2: 0.44 mg/L</a:t>
                      </a:r>
                      <a:endParaRPr lang="en-US" sz="1200" b="1">
                        <a:latin typeface="Calibri"/>
                        <a:ea typeface="Times New Roman"/>
                        <a:cs typeface="Times New Roman"/>
                      </a:endParaRPr>
                    </a:p>
                    <a:p>
                      <a:pPr marL="0" marR="0">
                        <a:spcBef>
                          <a:spcPts val="0"/>
                        </a:spcBef>
                        <a:spcAft>
                          <a:spcPts val="0"/>
                        </a:spcAft>
                      </a:pPr>
                      <a:r>
                        <a:rPr lang="en-US" sz="1200" b="0" u="sng">
                          <a:solidFill>
                            <a:srgbClr val="000000"/>
                          </a:solidFill>
                          <a:highlight>
                            <a:srgbClr val="FFFF00"/>
                          </a:highlight>
                          <a:latin typeface="Calibri"/>
                          <a:ea typeface="Times New Roman"/>
                          <a:cs typeface="Times New Roman"/>
                        </a:rPr>
                        <a:t>Option 3: 0.54 mg/L</a:t>
                      </a:r>
                      <a:endParaRPr lang="en-US" sz="1200" b="1">
                        <a:latin typeface="Calibri"/>
                        <a:ea typeface="Times New Roman"/>
                        <a:cs typeface="Times New Roman"/>
                      </a:endParaRPr>
                    </a:p>
                  </a:txBody>
                  <a:tcPr marL="62732" marR="627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200" b="0" u="sng" dirty="0">
                          <a:solidFill>
                            <a:srgbClr val="000000"/>
                          </a:solidFill>
                          <a:highlight>
                            <a:srgbClr val="FFFF00"/>
                          </a:highlight>
                          <a:latin typeface="Calibri"/>
                          <a:ea typeface="Times New Roman"/>
                          <a:cs typeface="Times New Roman"/>
                        </a:rPr>
                        <a:t>Option 1: 6.81 µg/L</a:t>
                      </a:r>
                      <a:endParaRPr lang="en-US" sz="1200" b="1" dirty="0">
                        <a:latin typeface="Calibri"/>
                        <a:ea typeface="Times New Roman"/>
                        <a:cs typeface="Times New Roman"/>
                      </a:endParaRPr>
                    </a:p>
                    <a:p>
                      <a:pPr marL="0" marR="0" algn="just">
                        <a:spcBef>
                          <a:spcPts val="0"/>
                        </a:spcBef>
                        <a:spcAft>
                          <a:spcPts val="0"/>
                        </a:spcAft>
                      </a:pPr>
                      <a:r>
                        <a:rPr lang="en-US" sz="1200" b="0" u="sng" dirty="0">
                          <a:solidFill>
                            <a:srgbClr val="000000"/>
                          </a:solidFill>
                          <a:highlight>
                            <a:srgbClr val="FFFF00"/>
                          </a:highlight>
                          <a:latin typeface="Calibri"/>
                          <a:ea typeface="Times New Roman"/>
                          <a:cs typeface="Times New Roman"/>
                        </a:rPr>
                        <a:t>Option 2: 5.39 µg/L</a:t>
                      </a:r>
                      <a:endParaRPr lang="en-US" sz="1200" b="1" dirty="0">
                        <a:latin typeface="Calibri"/>
                        <a:ea typeface="Times New Roman"/>
                        <a:cs typeface="Times New Roman"/>
                      </a:endParaRPr>
                    </a:p>
                    <a:p>
                      <a:pPr marL="0" marR="0">
                        <a:spcBef>
                          <a:spcPts val="0"/>
                        </a:spcBef>
                        <a:spcAft>
                          <a:spcPts val="0"/>
                        </a:spcAft>
                      </a:pPr>
                      <a:r>
                        <a:rPr lang="en-US" sz="1200" b="0" u="sng" dirty="0">
                          <a:solidFill>
                            <a:srgbClr val="000000"/>
                          </a:solidFill>
                          <a:highlight>
                            <a:srgbClr val="FFFF00"/>
                          </a:highlight>
                          <a:latin typeface="Calibri"/>
                          <a:ea typeface="Times New Roman"/>
                          <a:cs typeface="Times New Roman"/>
                        </a:rPr>
                        <a:t>Option 3: 6.25 </a:t>
                      </a:r>
                      <a:r>
                        <a:rPr lang="en-US" sz="1200" b="0" u="sng" dirty="0" err="1">
                          <a:solidFill>
                            <a:srgbClr val="000000"/>
                          </a:solidFill>
                          <a:highlight>
                            <a:srgbClr val="FFFF00"/>
                          </a:highlight>
                          <a:latin typeface="Calibri"/>
                          <a:ea typeface="Times New Roman"/>
                          <a:cs typeface="Times New Roman"/>
                        </a:rPr>
                        <a:t>ug</a:t>
                      </a:r>
                      <a:r>
                        <a:rPr lang="en-US" sz="1200" b="0" u="sng" dirty="0">
                          <a:solidFill>
                            <a:srgbClr val="000000"/>
                          </a:solidFill>
                          <a:highlight>
                            <a:srgbClr val="FFFF00"/>
                          </a:highlight>
                          <a:latin typeface="Calibri"/>
                          <a:ea typeface="Times New Roman"/>
                          <a:cs typeface="Times New Roman"/>
                        </a:rPr>
                        <a:t>/L</a:t>
                      </a:r>
                      <a:endParaRPr lang="en-US" sz="1200" b="1" dirty="0">
                        <a:latin typeface="Calibri"/>
                        <a:ea typeface="Times New Roman"/>
                        <a:cs typeface="Times New Roman"/>
                      </a:endParaRPr>
                    </a:p>
                  </a:txBody>
                  <a:tcPr marL="62732" marR="627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2050" name="Picture 2" descr="C:\Users\frydenborg_r\AppData\Local\Microsoft\Windows\Temporary Internet Files\Content.Outlook\VIWUGITS\Florida  Bay Segmentation.jpg"/>
          <p:cNvPicPr>
            <a:picLocks noChangeAspect="1" noChangeArrowheads="1"/>
          </p:cNvPicPr>
          <p:nvPr/>
        </p:nvPicPr>
        <p:blipFill>
          <a:blip r:embed="rId2" cstate="print"/>
          <a:srcRect/>
          <a:stretch>
            <a:fillRect/>
          </a:stretch>
        </p:blipFill>
        <p:spPr bwMode="auto">
          <a:xfrm>
            <a:off x="0" y="0"/>
            <a:ext cx="9144000" cy="7065818"/>
          </a:xfrm>
          <a:prstGeom prst="rect">
            <a:avLst/>
          </a:prstGeom>
          <a:noFill/>
        </p:spPr>
      </p:pic>
      <p:sp>
        <p:nvSpPr>
          <p:cNvPr id="5" name="TextBox 4"/>
          <p:cNvSpPr txBox="1"/>
          <p:nvPr/>
        </p:nvSpPr>
        <p:spPr>
          <a:xfrm>
            <a:off x="914400" y="2674203"/>
            <a:ext cx="3632726" cy="830997"/>
          </a:xfrm>
          <a:prstGeom prst="rect">
            <a:avLst/>
          </a:prstGeom>
          <a:noFill/>
        </p:spPr>
        <p:txBody>
          <a:bodyPr wrap="none" rtlCol="0">
            <a:spAutoFit/>
          </a:bodyPr>
          <a:lstStyle/>
          <a:p>
            <a:r>
              <a:rPr lang="en-US" sz="4800" dirty="0" smtClean="0"/>
              <a:t>Florida Bay</a:t>
            </a:r>
            <a:endParaRPr lang="en-US" sz="4800"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Florida Bay</a:t>
            </a:r>
            <a:endParaRPr lang="en-US" dirty="0"/>
          </a:p>
        </p:txBody>
      </p:sp>
      <p:sp>
        <p:nvSpPr>
          <p:cNvPr id="3" name="Content Placeholder 2"/>
          <p:cNvSpPr>
            <a:spLocks noGrp="1"/>
          </p:cNvSpPr>
          <p:nvPr>
            <p:ph idx="1"/>
          </p:nvPr>
        </p:nvSpPr>
        <p:spPr>
          <a:xfrm>
            <a:off x="1370013" y="1752600"/>
            <a:ext cx="7313612" cy="4114800"/>
          </a:xfrm>
        </p:spPr>
        <p:txBody>
          <a:bodyPr/>
          <a:lstStyle/>
          <a:p>
            <a:r>
              <a:rPr lang="en-US" dirty="0" smtClean="0"/>
              <a:t>Major habitats consist of </a:t>
            </a:r>
            <a:r>
              <a:rPr lang="en-US" dirty="0" err="1" smtClean="0"/>
              <a:t>seagrass</a:t>
            </a:r>
            <a:r>
              <a:rPr lang="en-US" dirty="0" smtClean="0"/>
              <a:t>, </a:t>
            </a:r>
            <a:r>
              <a:rPr lang="en-US" dirty="0" err="1" smtClean="0"/>
              <a:t>hardbottom</a:t>
            </a:r>
            <a:r>
              <a:rPr lang="en-US" dirty="0" smtClean="0"/>
              <a:t>, and mangroves  </a:t>
            </a:r>
          </a:p>
          <a:p>
            <a:r>
              <a:rPr lang="en-US" dirty="0" err="1" smtClean="0"/>
              <a:t>Seagrasses</a:t>
            </a:r>
            <a:r>
              <a:rPr lang="en-US" dirty="0" smtClean="0"/>
              <a:t> have been increasing since the 1990s and continue to be the dominant biological community (90% coverage)</a:t>
            </a:r>
          </a:p>
          <a:p>
            <a:r>
              <a:rPr lang="en-US" dirty="0" smtClean="0"/>
              <a:t>Although Florida Bay has changed since 1700s, no current evidence of imbalances in the ecological structure or function of biological communities   </a:t>
            </a:r>
          </a:p>
          <a:p>
            <a:endParaRPr lang="en-US"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Florida Bay</a:t>
            </a:r>
            <a:endParaRPr lang="en-US" dirty="0"/>
          </a:p>
        </p:txBody>
      </p:sp>
      <p:sp>
        <p:nvSpPr>
          <p:cNvPr id="3" name="Content Placeholder 2"/>
          <p:cNvSpPr>
            <a:spLocks noGrp="1"/>
          </p:cNvSpPr>
          <p:nvPr>
            <p:ph idx="1"/>
          </p:nvPr>
        </p:nvSpPr>
        <p:spPr/>
        <p:txBody>
          <a:bodyPr/>
          <a:lstStyle/>
          <a:p>
            <a:pPr>
              <a:spcBef>
                <a:spcPts val="0"/>
              </a:spcBef>
              <a:spcAft>
                <a:spcPts val="600"/>
              </a:spcAft>
            </a:pPr>
            <a:r>
              <a:rPr lang="en-US" dirty="0" smtClean="0"/>
              <a:t>Relatively low nutrient and chlorophyll </a:t>
            </a:r>
            <a:r>
              <a:rPr lang="en-US" i="1" dirty="0" smtClean="0"/>
              <a:t>a</a:t>
            </a:r>
            <a:r>
              <a:rPr lang="en-US" dirty="0" smtClean="0"/>
              <a:t> levels </a:t>
            </a:r>
          </a:p>
          <a:p>
            <a:pPr>
              <a:spcBef>
                <a:spcPts val="0"/>
              </a:spcBef>
              <a:spcAft>
                <a:spcPts val="600"/>
              </a:spcAft>
            </a:pPr>
            <a:r>
              <a:rPr lang="en-US" dirty="0" smtClean="0"/>
              <a:t>No increasing trends in nutrient and chlorophyll </a:t>
            </a:r>
            <a:r>
              <a:rPr lang="en-US" i="1" dirty="0" smtClean="0"/>
              <a:t>a</a:t>
            </a:r>
            <a:r>
              <a:rPr lang="en-US" dirty="0" smtClean="0"/>
              <a:t> concentrations </a:t>
            </a:r>
          </a:p>
          <a:p>
            <a:pPr>
              <a:spcBef>
                <a:spcPts val="0"/>
              </a:spcBef>
              <a:spcAft>
                <a:spcPts val="1200"/>
              </a:spcAft>
            </a:pPr>
            <a:r>
              <a:rPr lang="en-US" dirty="0" smtClean="0"/>
              <a:t>Large amount of natural conservation lands in the basin (Everglades National Park, Water Conservation Areas) </a:t>
            </a:r>
          </a:p>
          <a:p>
            <a:endParaRPr lang="en-US"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 y="0"/>
          <a:ext cx="9143999" cy="6172202"/>
        </p:xfrm>
        <a:graphic>
          <a:graphicData uri="http://schemas.openxmlformats.org/drawingml/2006/table">
            <a:tbl>
              <a:tblPr firstRow="1" bandRow="1">
                <a:tableStyleId>{21E4AEA4-8DFA-4A89-87EB-49C32662AFE0}</a:tableStyleId>
              </a:tblPr>
              <a:tblGrid>
                <a:gridCol w="1275698"/>
                <a:gridCol w="1275699"/>
                <a:gridCol w="6592602"/>
              </a:tblGrid>
              <a:tr h="622156">
                <a:tc>
                  <a:txBody>
                    <a:bodyPr/>
                    <a:lstStyle/>
                    <a:p>
                      <a:pPr marL="0" marR="0" algn="ctr">
                        <a:lnSpc>
                          <a:spcPct val="115000"/>
                        </a:lnSpc>
                        <a:spcBef>
                          <a:spcPts val="0"/>
                        </a:spcBef>
                        <a:spcAft>
                          <a:spcPts val="0"/>
                        </a:spcAft>
                      </a:pPr>
                      <a:r>
                        <a:rPr lang="en-US" sz="1600" dirty="0">
                          <a:latin typeface="+mn-lt"/>
                        </a:rPr>
                        <a:t>Response variable </a:t>
                      </a:r>
                      <a:endParaRPr lang="en-US" sz="1600" dirty="0">
                        <a:latin typeface="+mn-lt"/>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dirty="0">
                          <a:latin typeface="+mn-lt"/>
                        </a:rPr>
                        <a:t>Observed </a:t>
                      </a:r>
                      <a:r>
                        <a:rPr lang="en-US" sz="1600" dirty="0" smtClean="0">
                          <a:latin typeface="+mn-lt"/>
                        </a:rPr>
                        <a:t>?</a:t>
                      </a:r>
                      <a:endParaRPr lang="en-US" sz="1600" dirty="0">
                        <a:latin typeface="+mn-lt"/>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dirty="0">
                          <a:latin typeface="+mn-lt"/>
                        </a:rPr>
                        <a:t>Explanation </a:t>
                      </a:r>
                      <a:endParaRPr lang="en-US" sz="1600" dirty="0">
                        <a:latin typeface="+mn-lt"/>
                        <a:ea typeface="Calibri"/>
                        <a:cs typeface="Times New Roman"/>
                      </a:endParaRPr>
                    </a:p>
                  </a:txBody>
                  <a:tcPr marL="68580" marR="68580" marT="0" marB="0"/>
                </a:tc>
              </a:tr>
              <a:tr h="1123918">
                <a:tc>
                  <a:txBody>
                    <a:bodyPr/>
                    <a:lstStyle/>
                    <a:p>
                      <a:pPr marL="0" marR="0" algn="l">
                        <a:lnSpc>
                          <a:spcPct val="115000"/>
                        </a:lnSpc>
                        <a:spcBef>
                          <a:spcPts val="0"/>
                        </a:spcBef>
                        <a:spcAft>
                          <a:spcPts val="0"/>
                        </a:spcAft>
                      </a:pPr>
                      <a:r>
                        <a:rPr lang="en-US" sz="1600" dirty="0">
                          <a:latin typeface="+mn-lt"/>
                        </a:rPr>
                        <a:t> Low dissolved oxygen (DO</a:t>
                      </a:r>
                      <a:r>
                        <a:rPr lang="en-US" sz="1600" dirty="0" smtClean="0">
                          <a:latin typeface="+mn-lt"/>
                        </a:rPr>
                        <a:t>)</a:t>
                      </a:r>
                      <a:endParaRPr lang="en-US" sz="1600" dirty="0">
                        <a:latin typeface="+mn-lt"/>
                        <a:ea typeface="Calibri"/>
                        <a:cs typeface="Times New Roman"/>
                      </a:endParaRPr>
                    </a:p>
                  </a:txBody>
                  <a:tcPr marL="68580" marR="68580" marT="0" marB="0"/>
                </a:tc>
                <a:tc>
                  <a:txBody>
                    <a:bodyPr/>
                    <a:lstStyle/>
                    <a:p>
                      <a:pPr marL="0" marR="0" algn="ctr">
                        <a:spcBef>
                          <a:spcPts val="0"/>
                        </a:spcBef>
                        <a:spcAft>
                          <a:spcPts val="0"/>
                        </a:spcAft>
                      </a:pPr>
                      <a:r>
                        <a:rPr lang="en-US" sz="1600" dirty="0">
                          <a:latin typeface="+mn-lt"/>
                          <a:ea typeface="Calibri"/>
                          <a:cs typeface="Times New Roman"/>
                        </a:rPr>
                        <a:t>Yes</a:t>
                      </a:r>
                    </a:p>
                  </a:txBody>
                  <a:tcPr marL="68580" marR="68580" marT="0" marB="0"/>
                </a:tc>
                <a:tc>
                  <a:txBody>
                    <a:bodyPr/>
                    <a:lstStyle/>
                    <a:p>
                      <a:pPr marL="0" marR="0">
                        <a:spcBef>
                          <a:spcPts val="0"/>
                        </a:spcBef>
                        <a:spcAft>
                          <a:spcPts val="0"/>
                        </a:spcAft>
                      </a:pPr>
                      <a:r>
                        <a:rPr lang="en-US" sz="1600" dirty="0">
                          <a:latin typeface="+mn-lt"/>
                          <a:ea typeface="Calibri"/>
                          <a:cs typeface="Times New Roman"/>
                        </a:rPr>
                        <a:t>Usually occurs in the Snake Bight area of Everglades National Park (ENP) and is related to shallow water, poor circulation, high summer temperatures and high respiration</a:t>
                      </a:r>
                      <a:r>
                        <a:rPr lang="en-US" sz="1600" b="1" dirty="0">
                          <a:latin typeface="+mn-lt"/>
                          <a:ea typeface="Calibri"/>
                          <a:cs typeface="Times New Roman"/>
                        </a:rPr>
                        <a:t>, not </a:t>
                      </a:r>
                      <a:r>
                        <a:rPr lang="en-US" sz="1600" b="1" dirty="0" smtClean="0">
                          <a:latin typeface="+mn-lt"/>
                          <a:ea typeface="Calibri"/>
                          <a:cs typeface="Times New Roman"/>
                        </a:rPr>
                        <a:t>due to nutrient </a:t>
                      </a:r>
                      <a:r>
                        <a:rPr lang="en-US" sz="1600" b="1" dirty="0">
                          <a:latin typeface="+mn-lt"/>
                          <a:ea typeface="Calibri"/>
                          <a:cs typeface="Times New Roman"/>
                        </a:rPr>
                        <a:t>enrichment</a:t>
                      </a:r>
                      <a:r>
                        <a:rPr lang="en-US" sz="1600" dirty="0">
                          <a:latin typeface="+mn-lt"/>
                          <a:ea typeface="Calibri"/>
                          <a:cs typeface="Times New Roman"/>
                        </a:rPr>
                        <a:t>.</a:t>
                      </a:r>
                    </a:p>
                  </a:txBody>
                  <a:tcPr marL="68580" marR="68580" marT="0" marB="0"/>
                </a:tc>
              </a:tr>
              <a:tr h="996632">
                <a:tc>
                  <a:txBody>
                    <a:bodyPr/>
                    <a:lstStyle/>
                    <a:p>
                      <a:pPr marL="0" marR="0" algn="l">
                        <a:lnSpc>
                          <a:spcPct val="115000"/>
                        </a:lnSpc>
                        <a:spcBef>
                          <a:spcPts val="0"/>
                        </a:spcBef>
                        <a:spcAft>
                          <a:spcPts val="0"/>
                        </a:spcAft>
                      </a:pPr>
                      <a:r>
                        <a:rPr lang="en-US" sz="1600">
                          <a:latin typeface="+mn-lt"/>
                        </a:rPr>
                        <a:t>Reduced clarity </a:t>
                      </a:r>
                      <a:endParaRPr lang="en-US" sz="1600">
                        <a:latin typeface="+mn-lt"/>
                        <a:ea typeface="Calibri"/>
                        <a:cs typeface="Times New Roman"/>
                      </a:endParaRPr>
                    </a:p>
                  </a:txBody>
                  <a:tcPr marL="68580" marR="68580" marT="0" marB="0"/>
                </a:tc>
                <a:tc>
                  <a:txBody>
                    <a:bodyPr/>
                    <a:lstStyle/>
                    <a:p>
                      <a:pPr marL="0" marR="0" algn="ctr">
                        <a:spcBef>
                          <a:spcPts val="0"/>
                        </a:spcBef>
                        <a:spcAft>
                          <a:spcPts val="0"/>
                        </a:spcAft>
                      </a:pPr>
                      <a:r>
                        <a:rPr lang="en-US" sz="1600">
                          <a:latin typeface="+mn-lt"/>
                          <a:ea typeface="Calibri"/>
                          <a:cs typeface="Times New Roman"/>
                        </a:rPr>
                        <a:t>Yes</a:t>
                      </a:r>
                    </a:p>
                  </a:txBody>
                  <a:tcPr marL="68580" marR="68580" marT="0" marB="0"/>
                </a:tc>
                <a:tc>
                  <a:txBody>
                    <a:bodyPr/>
                    <a:lstStyle/>
                    <a:p>
                      <a:pPr marL="0" marR="0">
                        <a:spcBef>
                          <a:spcPts val="0"/>
                        </a:spcBef>
                        <a:spcAft>
                          <a:spcPts val="0"/>
                        </a:spcAft>
                      </a:pPr>
                      <a:r>
                        <a:rPr lang="en-US" sz="1600" dirty="0">
                          <a:latin typeface="+mn-lt"/>
                          <a:ea typeface="Calibri"/>
                          <a:cs typeface="Times New Roman"/>
                        </a:rPr>
                        <a:t>Followed </a:t>
                      </a:r>
                      <a:r>
                        <a:rPr lang="en-US" sz="1600" dirty="0" err="1">
                          <a:latin typeface="+mn-lt"/>
                          <a:ea typeface="Calibri"/>
                          <a:cs typeface="Times New Roman"/>
                        </a:rPr>
                        <a:t>seagrass</a:t>
                      </a:r>
                      <a:r>
                        <a:rPr lang="en-US" sz="1600" dirty="0">
                          <a:latin typeface="+mn-lt"/>
                          <a:ea typeface="Calibri"/>
                          <a:cs typeface="Times New Roman"/>
                        </a:rPr>
                        <a:t> die-off in early 1990s; marl sediment-derived turbidity (inorganic particulates) increased significantly in the central and western bay after 1991.  Seasonally occurring, with maximum in the winter/spring when winds are highest.</a:t>
                      </a:r>
                    </a:p>
                  </a:txBody>
                  <a:tcPr marL="68580" marR="68580" marT="0" marB="0"/>
                </a:tc>
              </a:tr>
              <a:tr h="996632">
                <a:tc>
                  <a:txBody>
                    <a:bodyPr/>
                    <a:lstStyle/>
                    <a:p>
                      <a:pPr marL="0" marR="0" algn="l">
                        <a:lnSpc>
                          <a:spcPct val="115000"/>
                        </a:lnSpc>
                        <a:spcBef>
                          <a:spcPts val="0"/>
                        </a:spcBef>
                        <a:spcAft>
                          <a:spcPts val="0"/>
                        </a:spcAft>
                      </a:pPr>
                      <a:r>
                        <a:rPr lang="en-US" sz="1600" dirty="0">
                          <a:latin typeface="+mn-lt"/>
                        </a:rPr>
                        <a:t>Increased chlorophyll </a:t>
                      </a:r>
                      <a:r>
                        <a:rPr lang="en-US" sz="1600" dirty="0" smtClean="0">
                          <a:latin typeface="+mn-lt"/>
                        </a:rPr>
                        <a:t>a</a:t>
                      </a:r>
                      <a:endParaRPr lang="en-US" sz="1600" dirty="0">
                        <a:latin typeface="+mn-lt"/>
                        <a:ea typeface="Calibri"/>
                        <a:cs typeface="Times New Roman"/>
                      </a:endParaRPr>
                    </a:p>
                  </a:txBody>
                  <a:tcPr marL="68580" marR="68580" marT="0" marB="0"/>
                </a:tc>
                <a:tc>
                  <a:txBody>
                    <a:bodyPr/>
                    <a:lstStyle/>
                    <a:p>
                      <a:pPr marL="0" marR="0" algn="ctr">
                        <a:spcBef>
                          <a:spcPts val="0"/>
                        </a:spcBef>
                        <a:spcAft>
                          <a:spcPts val="0"/>
                        </a:spcAft>
                      </a:pPr>
                      <a:r>
                        <a:rPr lang="en-US" sz="1600" dirty="0">
                          <a:latin typeface="+mn-lt"/>
                          <a:ea typeface="Calibri"/>
                          <a:cs typeface="Times New Roman"/>
                        </a:rPr>
                        <a:t>Yes</a:t>
                      </a:r>
                    </a:p>
                  </a:txBody>
                  <a:tcPr marL="68580" marR="68580" marT="0" marB="0"/>
                </a:tc>
                <a:tc>
                  <a:txBody>
                    <a:bodyPr/>
                    <a:lstStyle/>
                    <a:p>
                      <a:pPr marL="0" marR="0">
                        <a:spcBef>
                          <a:spcPts val="0"/>
                        </a:spcBef>
                        <a:spcAft>
                          <a:spcPts val="0"/>
                        </a:spcAft>
                      </a:pPr>
                      <a:r>
                        <a:rPr lang="en-US" sz="1600" dirty="0">
                          <a:latin typeface="+mn-lt"/>
                          <a:ea typeface="Calibri"/>
                          <a:cs typeface="Times New Roman"/>
                        </a:rPr>
                        <a:t>Increased in the central bay in the early 1990s and then </a:t>
                      </a:r>
                      <a:r>
                        <a:rPr lang="en-US" sz="1600" b="1" dirty="0">
                          <a:latin typeface="+mn-lt"/>
                          <a:ea typeface="Calibri"/>
                          <a:cs typeface="Times New Roman"/>
                        </a:rPr>
                        <a:t>declined to previous concentrations</a:t>
                      </a:r>
                      <a:r>
                        <a:rPr lang="en-US" sz="1600" dirty="0">
                          <a:latin typeface="+mn-lt"/>
                          <a:ea typeface="Calibri"/>
                          <a:cs typeface="Times New Roman"/>
                        </a:rPr>
                        <a:t>; small increase occurred in the western bay where levels are seasonally highest in winter/spring.  </a:t>
                      </a:r>
                      <a:r>
                        <a:rPr lang="en-US" sz="1600" b="1" dirty="0">
                          <a:latin typeface="+mn-lt"/>
                          <a:ea typeface="Calibri"/>
                          <a:cs typeface="Times New Roman"/>
                        </a:rPr>
                        <a:t>Chlorophyll </a:t>
                      </a:r>
                      <a:r>
                        <a:rPr lang="en-US" sz="1600" b="1" i="1" dirty="0">
                          <a:latin typeface="+mn-lt"/>
                          <a:ea typeface="Calibri"/>
                          <a:cs typeface="Times New Roman"/>
                        </a:rPr>
                        <a:t>a</a:t>
                      </a:r>
                      <a:r>
                        <a:rPr lang="en-US" sz="1600" b="1" dirty="0">
                          <a:latin typeface="+mn-lt"/>
                          <a:ea typeface="Calibri"/>
                          <a:cs typeface="Times New Roman"/>
                        </a:rPr>
                        <a:t> has declined and remains low</a:t>
                      </a:r>
                      <a:r>
                        <a:rPr lang="en-US" sz="1600" dirty="0">
                          <a:latin typeface="+mn-lt"/>
                          <a:ea typeface="Calibri"/>
                          <a:cs typeface="Times New Roman"/>
                        </a:rPr>
                        <a:t> in the eastern bay.</a:t>
                      </a:r>
                    </a:p>
                  </a:txBody>
                  <a:tcPr marL="68580" marR="68580" marT="0" marB="0"/>
                </a:tc>
              </a:tr>
              <a:tr h="1226624">
                <a:tc>
                  <a:txBody>
                    <a:bodyPr/>
                    <a:lstStyle/>
                    <a:p>
                      <a:pPr marL="0" marR="0" algn="l">
                        <a:lnSpc>
                          <a:spcPct val="115000"/>
                        </a:lnSpc>
                        <a:spcBef>
                          <a:spcPts val="0"/>
                        </a:spcBef>
                        <a:spcAft>
                          <a:spcPts val="0"/>
                        </a:spcAft>
                      </a:pPr>
                      <a:r>
                        <a:rPr lang="en-US" sz="1600" dirty="0">
                          <a:latin typeface="+mn-lt"/>
                        </a:rPr>
                        <a:t>Phytoplankton blooms (nuisance or toxic)</a:t>
                      </a:r>
                      <a:endParaRPr lang="en-US" sz="1600" dirty="0">
                        <a:latin typeface="+mn-lt"/>
                        <a:ea typeface="Calibri"/>
                        <a:cs typeface="Times New Roman"/>
                      </a:endParaRPr>
                    </a:p>
                  </a:txBody>
                  <a:tcPr marL="68580" marR="68580" marT="0" marB="0"/>
                </a:tc>
                <a:tc>
                  <a:txBody>
                    <a:bodyPr/>
                    <a:lstStyle/>
                    <a:p>
                      <a:pPr marL="0" marR="0" algn="ctr">
                        <a:spcBef>
                          <a:spcPts val="0"/>
                        </a:spcBef>
                        <a:spcAft>
                          <a:spcPts val="0"/>
                        </a:spcAft>
                      </a:pPr>
                      <a:r>
                        <a:rPr lang="en-US" sz="1600" dirty="0">
                          <a:latin typeface="+mn-lt"/>
                          <a:ea typeface="Calibri"/>
                          <a:cs typeface="Times New Roman"/>
                        </a:rPr>
                        <a:t>Yes</a:t>
                      </a:r>
                    </a:p>
                  </a:txBody>
                  <a:tcPr marL="68580" marR="68580" marT="0" marB="0"/>
                </a:tc>
                <a:tc>
                  <a:txBody>
                    <a:bodyPr/>
                    <a:lstStyle/>
                    <a:p>
                      <a:pPr marL="0" marR="0">
                        <a:spcBef>
                          <a:spcPts val="0"/>
                        </a:spcBef>
                        <a:spcAft>
                          <a:spcPts val="0"/>
                        </a:spcAft>
                      </a:pPr>
                      <a:r>
                        <a:rPr lang="en-US" sz="1600" dirty="0">
                          <a:latin typeface="+mn-lt"/>
                          <a:ea typeface="Calibri"/>
                          <a:cs typeface="Times New Roman"/>
                        </a:rPr>
                        <a:t>Episodic nuisance blooms occur in specific areas; large </a:t>
                      </a:r>
                      <a:r>
                        <a:rPr lang="en-US" sz="1600" dirty="0" err="1">
                          <a:latin typeface="+mn-lt"/>
                          <a:ea typeface="Calibri"/>
                          <a:cs typeface="Times New Roman"/>
                        </a:rPr>
                        <a:t>cyanobacterial</a:t>
                      </a:r>
                      <a:r>
                        <a:rPr lang="en-US" sz="1600" dirty="0">
                          <a:latin typeface="+mn-lt"/>
                          <a:ea typeface="Calibri"/>
                          <a:cs typeface="Times New Roman"/>
                        </a:rPr>
                        <a:t> blooms have commonly occurred annually in summer/fall in central Florida Bay since 1992.  Diatom-dominated blooms are common in western Florida Bay, mainly limited by N, and are associated with enhanced output from the Shark River.</a:t>
                      </a:r>
                    </a:p>
                  </a:txBody>
                  <a:tcPr marL="68580" marR="68580" marT="0" marB="0"/>
                </a:tc>
              </a:tr>
              <a:tr h="1206240">
                <a:tc>
                  <a:txBody>
                    <a:bodyPr/>
                    <a:lstStyle/>
                    <a:p>
                      <a:pPr marL="0" marR="0">
                        <a:lnSpc>
                          <a:spcPct val="115000"/>
                        </a:lnSpc>
                        <a:spcBef>
                          <a:spcPts val="0"/>
                        </a:spcBef>
                        <a:spcAft>
                          <a:spcPts val="0"/>
                        </a:spcAft>
                      </a:pPr>
                      <a:r>
                        <a:rPr lang="en-US" sz="1600" dirty="0">
                          <a:latin typeface="+mn-lt"/>
                        </a:rPr>
                        <a:t>Problematic epiphyte growth </a:t>
                      </a:r>
                      <a:endParaRPr lang="en-US" sz="1600" dirty="0">
                        <a:solidFill>
                          <a:schemeClr val="tx1"/>
                        </a:solidFill>
                        <a:latin typeface="+mn-lt"/>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dirty="0">
                          <a:latin typeface="+mn-lt"/>
                        </a:rPr>
                        <a:t>No</a:t>
                      </a:r>
                      <a:endParaRPr lang="en-US" sz="1600" b="0" dirty="0">
                        <a:solidFill>
                          <a:schemeClr val="tx1"/>
                        </a:solidFill>
                        <a:latin typeface="+mn-lt"/>
                        <a:ea typeface="Calibri"/>
                        <a:cs typeface="Times New Roman"/>
                      </a:endParaRPr>
                    </a:p>
                  </a:txBody>
                  <a:tcPr marL="68580" marR="68580" marT="0" marB="0"/>
                </a:tc>
                <a:tc>
                  <a:txBody>
                    <a:bodyPr/>
                    <a:lstStyle/>
                    <a:p>
                      <a:pPr marL="0" marR="0">
                        <a:spcBef>
                          <a:spcPts val="0"/>
                        </a:spcBef>
                        <a:spcAft>
                          <a:spcPts val="0"/>
                        </a:spcAft>
                      </a:pPr>
                      <a:r>
                        <a:rPr lang="en-US" sz="1600" dirty="0">
                          <a:latin typeface="+mn-lt"/>
                          <a:ea typeface="Calibri"/>
                          <a:cs typeface="Times New Roman"/>
                        </a:rPr>
                        <a:t>Epiphyte distributions in Florida Bay follow spatial and temporal gradients.  Higher epiphyte loads are associated with areas </a:t>
                      </a:r>
                      <a:r>
                        <a:rPr lang="en-US" sz="1600" b="1" dirty="0">
                          <a:latin typeface="+mn-lt"/>
                          <a:ea typeface="Calibri"/>
                          <a:cs typeface="Times New Roman"/>
                        </a:rPr>
                        <a:t>of high seagrass productivity</a:t>
                      </a:r>
                      <a:r>
                        <a:rPr lang="en-US" sz="1600" dirty="0">
                          <a:latin typeface="+mn-lt"/>
                          <a:ea typeface="Calibri"/>
                          <a:cs typeface="Times New Roman"/>
                        </a:rPr>
                        <a:t>.</a:t>
                      </a:r>
                    </a:p>
                  </a:txBody>
                  <a:tcPr marL="68580" marR="68580" marT="0" marB="0"/>
                </a:tc>
              </a:tr>
            </a:tbl>
          </a:graphicData>
        </a:graphic>
      </p:graphicFrame>
      <p:sp>
        <p:nvSpPr>
          <p:cNvPr id="3" name="TextBox 2"/>
          <p:cNvSpPr txBox="1"/>
          <p:nvPr/>
        </p:nvSpPr>
        <p:spPr>
          <a:xfrm>
            <a:off x="1447800" y="6096000"/>
            <a:ext cx="7620000" cy="523220"/>
          </a:xfrm>
          <a:prstGeom prst="rect">
            <a:avLst/>
          </a:prstGeom>
          <a:noFill/>
        </p:spPr>
        <p:txBody>
          <a:bodyPr wrap="square" rtlCol="0">
            <a:spAutoFit/>
          </a:bodyPr>
          <a:lstStyle/>
          <a:p>
            <a:r>
              <a:rPr lang="en-US" sz="1400" dirty="0" smtClean="0"/>
              <a:t>Sources:   Browder (2007), Boyer and Keller (2007), Boyer et al. (1999), Hitchcock et al. (2007),  Durako et al. 2007</a:t>
            </a:r>
            <a:endParaRPr lang="en-US" sz="1400"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76200" y="228600"/>
          <a:ext cx="8991599" cy="5540725"/>
        </p:xfrm>
        <a:graphic>
          <a:graphicData uri="http://schemas.openxmlformats.org/drawingml/2006/table">
            <a:tbl>
              <a:tblPr firstRow="1" bandRow="1">
                <a:tableStyleId>{21E4AEA4-8DFA-4A89-87EB-49C32662AFE0}</a:tableStyleId>
              </a:tblPr>
              <a:tblGrid>
                <a:gridCol w="1828800"/>
                <a:gridCol w="1143000"/>
                <a:gridCol w="6019799"/>
              </a:tblGrid>
              <a:tr h="508595">
                <a:tc>
                  <a:txBody>
                    <a:bodyPr/>
                    <a:lstStyle/>
                    <a:p>
                      <a:pPr marL="0" marR="0" algn="ctr">
                        <a:lnSpc>
                          <a:spcPct val="115000"/>
                        </a:lnSpc>
                        <a:spcBef>
                          <a:spcPts val="0"/>
                        </a:spcBef>
                        <a:spcAft>
                          <a:spcPts val="0"/>
                        </a:spcAft>
                      </a:pPr>
                      <a:r>
                        <a:rPr lang="en-US" sz="1600" dirty="0">
                          <a:latin typeface="+mn-lt"/>
                        </a:rPr>
                        <a:t>Response variable </a:t>
                      </a:r>
                      <a:endParaRPr lang="en-US" sz="1600" dirty="0">
                        <a:latin typeface="+mn-lt"/>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dirty="0" smtClean="0">
                          <a:latin typeface="+mn-lt"/>
                        </a:rPr>
                        <a:t>Observed</a:t>
                      </a:r>
                      <a:endParaRPr lang="en-US" sz="1600" dirty="0">
                        <a:latin typeface="+mn-lt"/>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dirty="0">
                          <a:latin typeface="+mn-lt"/>
                        </a:rPr>
                        <a:t>Explanation </a:t>
                      </a:r>
                      <a:endParaRPr lang="en-US" sz="1600" dirty="0">
                        <a:latin typeface="+mn-lt"/>
                        <a:ea typeface="Calibri"/>
                        <a:cs typeface="Times New Roman"/>
                      </a:endParaRPr>
                    </a:p>
                  </a:txBody>
                  <a:tcPr marL="68580" marR="68580" marT="0" marB="0"/>
                </a:tc>
              </a:tr>
              <a:tr h="770605">
                <a:tc>
                  <a:txBody>
                    <a:bodyPr/>
                    <a:lstStyle/>
                    <a:p>
                      <a:pPr marL="0" marR="0">
                        <a:lnSpc>
                          <a:spcPct val="115000"/>
                        </a:lnSpc>
                        <a:spcBef>
                          <a:spcPts val="0"/>
                        </a:spcBef>
                        <a:spcAft>
                          <a:spcPts val="0"/>
                        </a:spcAft>
                      </a:pPr>
                      <a:r>
                        <a:rPr lang="en-US" sz="1600" dirty="0">
                          <a:latin typeface="+mn-lt"/>
                        </a:rPr>
                        <a:t>Problematic macroalgal growth</a:t>
                      </a:r>
                      <a:endParaRPr lang="en-US" sz="1600" dirty="0">
                        <a:latin typeface="+mn-lt"/>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dirty="0">
                          <a:latin typeface="+mn-lt"/>
                        </a:rPr>
                        <a:t>No</a:t>
                      </a:r>
                      <a:endParaRPr lang="en-US" sz="1600" dirty="0">
                        <a:latin typeface="+mn-lt"/>
                        <a:ea typeface="Calibri"/>
                        <a:cs typeface="Times New Roman"/>
                      </a:endParaRPr>
                    </a:p>
                  </a:txBody>
                  <a:tcPr marL="68580" marR="68580" marT="0" marB="0"/>
                </a:tc>
                <a:tc>
                  <a:txBody>
                    <a:bodyPr/>
                    <a:lstStyle/>
                    <a:p>
                      <a:pPr marL="0" marR="0">
                        <a:spcBef>
                          <a:spcPts val="0"/>
                        </a:spcBef>
                        <a:spcAft>
                          <a:spcPts val="0"/>
                        </a:spcAft>
                      </a:pPr>
                      <a:r>
                        <a:rPr lang="en-US" sz="1600">
                          <a:latin typeface="+mn-lt"/>
                          <a:ea typeface="Calibri"/>
                          <a:cs typeface="Times New Roman"/>
                        </a:rPr>
                        <a:t>Macroalgae may have increased from historic levels but do not appear to have negatively affected ecosystem components.</a:t>
                      </a:r>
                    </a:p>
                  </a:txBody>
                  <a:tcPr marL="68580" marR="68580" marT="0" marB="0"/>
                </a:tc>
              </a:tr>
              <a:tr h="883920">
                <a:tc>
                  <a:txBody>
                    <a:bodyPr/>
                    <a:lstStyle/>
                    <a:p>
                      <a:pPr marL="0" marR="0">
                        <a:lnSpc>
                          <a:spcPct val="115000"/>
                        </a:lnSpc>
                        <a:spcBef>
                          <a:spcPts val="0"/>
                        </a:spcBef>
                        <a:spcAft>
                          <a:spcPts val="0"/>
                        </a:spcAft>
                      </a:pPr>
                      <a:r>
                        <a:rPr lang="en-US" sz="1600" dirty="0" smtClean="0">
                          <a:latin typeface="+mn-lt"/>
                        </a:rPr>
                        <a:t>SAV </a:t>
                      </a:r>
                      <a:r>
                        <a:rPr lang="en-US" sz="1600" dirty="0">
                          <a:latin typeface="+mn-lt"/>
                        </a:rPr>
                        <a:t>community changes or loss</a:t>
                      </a:r>
                      <a:endParaRPr lang="en-US" sz="1600" dirty="0">
                        <a:latin typeface="+mn-lt"/>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dirty="0" smtClean="0">
                          <a:latin typeface="+mn-lt"/>
                          <a:ea typeface="+mn-ea"/>
                          <a:cs typeface="+mn-cs"/>
                        </a:rPr>
                        <a:t>Yes</a:t>
                      </a:r>
                      <a:endParaRPr lang="en-US" sz="1600" dirty="0">
                        <a:latin typeface="+mn-lt"/>
                        <a:ea typeface="Calibri"/>
                        <a:cs typeface="Times New Roman"/>
                      </a:endParaRPr>
                    </a:p>
                  </a:txBody>
                  <a:tcPr marL="68580" marR="68580" marT="0" marB="0"/>
                </a:tc>
                <a:tc>
                  <a:txBody>
                    <a:bodyPr/>
                    <a:lstStyle/>
                    <a:p>
                      <a:pPr marL="0" marR="0">
                        <a:spcBef>
                          <a:spcPts val="0"/>
                        </a:spcBef>
                        <a:spcAft>
                          <a:spcPts val="0"/>
                        </a:spcAft>
                      </a:pPr>
                      <a:r>
                        <a:rPr lang="en-US" sz="1600" dirty="0">
                          <a:latin typeface="+mn-lt"/>
                          <a:ea typeface="Calibri"/>
                          <a:cs typeface="Times New Roman"/>
                        </a:rPr>
                        <a:t>Large die-off of </a:t>
                      </a:r>
                      <a:r>
                        <a:rPr lang="en-US" sz="1600" i="1" dirty="0">
                          <a:latin typeface="+mn-lt"/>
                          <a:ea typeface="Calibri"/>
                          <a:cs typeface="Times New Roman"/>
                        </a:rPr>
                        <a:t>T. </a:t>
                      </a:r>
                      <a:r>
                        <a:rPr lang="en-US" sz="1600" i="1" dirty="0" err="1">
                          <a:latin typeface="+mn-lt"/>
                          <a:ea typeface="Calibri"/>
                          <a:cs typeface="Times New Roman"/>
                        </a:rPr>
                        <a:t>testudinum</a:t>
                      </a:r>
                      <a:r>
                        <a:rPr lang="en-US" sz="1600" dirty="0">
                          <a:latin typeface="+mn-lt"/>
                          <a:ea typeface="Calibri"/>
                          <a:cs typeface="Times New Roman"/>
                        </a:rPr>
                        <a:t> occurred in late 1980s and continued to mid-1990s; from the mid- to late 1990s, abundance remained stable; </a:t>
                      </a:r>
                      <a:r>
                        <a:rPr lang="en-US" sz="1600" b="1" dirty="0">
                          <a:latin typeface="+mn-lt"/>
                          <a:ea typeface="Calibri"/>
                          <a:cs typeface="Times New Roman"/>
                        </a:rPr>
                        <a:t>abundance has increased from late 1990s to </a:t>
                      </a:r>
                      <a:r>
                        <a:rPr lang="en-US" sz="1600" b="1" dirty="0" smtClean="0">
                          <a:latin typeface="+mn-lt"/>
                          <a:ea typeface="Calibri"/>
                          <a:cs typeface="Times New Roman"/>
                        </a:rPr>
                        <a:t>present</a:t>
                      </a:r>
                      <a:endParaRPr lang="en-US" sz="1600" dirty="0">
                        <a:latin typeface="+mn-lt"/>
                        <a:ea typeface="Calibri"/>
                        <a:cs typeface="Times New Roman"/>
                      </a:endParaRPr>
                    </a:p>
                  </a:txBody>
                  <a:tcPr marL="68580" marR="68580" marT="0" marB="0"/>
                </a:tc>
              </a:tr>
              <a:tr h="990600">
                <a:tc>
                  <a:txBody>
                    <a:bodyPr/>
                    <a:lstStyle/>
                    <a:p>
                      <a:pPr marL="0" marR="0">
                        <a:lnSpc>
                          <a:spcPct val="115000"/>
                        </a:lnSpc>
                        <a:spcBef>
                          <a:spcPts val="0"/>
                        </a:spcBef>
                        <a:spcAft>
                          <a:spcPts val="0"/>
                        </a:spcAft>
                      </a:pPr>
                      <a:r>
                        <a:rPr lang="en-US" sz="1600" dirty="0" smtClean="0">
                          <a:latin typeface="+mn-lt"/>
                        </a:rPr>
                        <a:t>Vegetation </a:t>
                      </a:r>
                      <a:r>
                        <a:rPr lang="en-US" sz="1600" dirty="0">
                          <a:latin typeface="+mn-lt"/>
                        </a:rPr>
                        <a:t>community changes or loss </a:t>
                      </a:r>
                      <a:endParaRPr lang="en-US" sz="1600" dirty="0">
                        <a:latin typeface="+mn-lt"/>
                        <a:ea typeface="Calibri"/>
                        <a:cs typeface="Times New Roman"/>
                      </a:endParaRPr>
                    </a:p>
                  </a:txBody>
                  <a:tcPr marL="68580" marR="68580" marT="0" marB="0"/>
                </a:tc>
                <a:tc>
                  <a:txBody>
                    <a:bodyPr/>
                    <a:lstStyle/>
                    <a:p>
                      <a:pPr marL="0" marR="0" algn="ctr">
                        <a:spcBef>
                          <a:spcPts val="0"/>
                        </a:spcBef>
                        <a:spcAft>
                          <a:spcPts val="0"/>
                        </a:spcAft>
                      </a:pPr>
                      <a:r>
                        <a:rPr lang="en-US" sz="1600" dirty="0">
                          <a:latin typeface="+mn-lt"/>
                          <a:ea typeface="Calibri"/>
                          <a:cs typeface="Times New Roman"/>
                        </a:rPr>
                        <a:t>Yes</a:t>
                      </a:r>
                    </a:p>
                  </a:txBody>
                  <a:tcPr marL="68580" marR="68580" marT="0" marB="0"/>
                </a:tc>
                <a:tc>
                  <a:txBody>
                    <a:bodyPr/>
                    <a:lstStyle/>
                    <a:p>
                      <a:pPr marL="0" marR="0">
                        <a:spcBef>
                          <a:spcPts val="0"/>
                        </a:spcBef>
                        <a:spcAft>
                          <a:spcPts val="0"/>
                        </a:spcAft>
                      </a:pPr>
                      <a:r>
                        <a:rPr lang="en-US" sz="1600" dirty="0">
                          <a:latin typeface="+mn-lt"/>
                          <a:ea typeface="Calibri"/>
                          <a:cs typeface="Times New Roman"/>
                        </a:rPr>
                        <a:t>Changes in the mangrove community are related to hydrology and </a:t>
                      </a:r>
                      <a:r>
                        <a:rPr lang="en-US" sz="1600" dirty="0" smtClean="0">
                          <a:latin typeface="+mn-lt"/>
                          <a:ea typeface="Calibri"/>
                          <a:cs typeface="Times New Roman"/>
                        </a:rPr>
                        <a:t>salinity, </a:t>
                      </a:r>
                      <a:endParaRPr lang="en-US" sz="1600" dirty="0">
                        <a:latin typeface="+mn-lt"/>
                        <a:ea typeface="Calibri"/>
                        <a:cs typeface="Times New Roman"/>
                      </a:endParaRPr>
                    </a:p>
                  </a:txBody>
                  <a:tcPr marL="68580" marR="68580" marT="0" marB="0"/>
                </a:tc>
              </a:tr>
              <a:tr h="914400">
                <a:tc>
                  <a:txBody>
                    <a:bodyPr/>
                    <a:lstStyle/>
                    <a:p>
                      <a:pPr marL="0" marR="0">
                        <a:lnSpc>
                          <a:spcPct val="115000"/>
                        </a:lnSpc>
                        <a:spcBef>
                          <a:spcPts val="0"/>
                        </a:spcBef>
                        <a:spcAft>
                          <a:spcPts val="0"/>
                        </a:spcAft>
                      </a:pPr>
                      <a:r>
                        <a:rPr lang="en-US" sz="1600">
                          <a:latin typeface="+mn-lt"/>
                        </a:rPr>
                        <a:t>Coral/hardbottom community changes or loss </a:t>
                      </a:r>
                      <a:endParaRPr lang="en-US" sz="1600">
                        <a:latin typeface="+mn-lt"/>
                        <a:ea typeface="Calibri"/>
                        <a:cs typeface="Times New Roman"/>
                      </a:endParaRPr>
                    </a:p>
                  </a:txBody>
                  <a:tcPr marL="68580" marR="68580" marT="0" marB="0"/>
                </a:tc>
                <a:tc>
                  <a:txBody>
                    <a:bodyPr/>
                    <a:lstStyle/>
                    <a:p>
                      <a:pPr marL="0" marR="0" algn="ctr">
                        <a:spcBef>
                          <a:spcPts val="0"/>
                        </a:spcBef>
                        <a:spcAft>
                          <a:spcPts val="0"/>
                        </a:spcAft>
                      </a:pPr>
                      <a:r>
                        <a:rPr lang="en-US" sz="1600" dirty="0">
                          <a:latin typeface="+mn-lt"/>
                          <a:ea typeface="Calibri"/>
                          <a:cs typeface="Times New Roman"/>
                        </a:rPr>
                        <a:t>N/A</a:t>
                      </a:r>
                    </a:p>
                  </a:txBody>
                  <a:tcPr marL="68580" marR="68580" marT="0" marB="0"/>
                </a:tc>
                <a:tc>
                  <a:txBody>
                    <a:bodyPr/>
                    <a:lstStyle/>
                    <a:p>
                      <a:pPr marL="0" marR="0">
                        <a:spcBef>
                          <a:spcPts val="0"/>
                        </a:spcBef>
                        <a:spcAft>
                          <a:spcPts val="0"/>
                        </a:spcAft>
                      </a:pPr>
                      <a:r>
                        <a:rPr lang="en-US" sz="1600" dirty="0">
                          <a:latin typeface="+mn-lt"/>
                          <a:ea typeface="Calibri"/>
                          <a:cs typeface="Times New Roman"/>
                        </a:rPr>
                        <a:t>N/A</a:t>
                      </a:r>
                    </a:p>
                  </a:txBody>
                  <a:tcPr marL="68580" marR="68580" marT="0" marB="0"/>
                </a:tc>
              </a:tr>
              <a:tr h="770605">
                <a:tc>
                  <a:txBody>
                    <a:bodyPr/>
                    <a:lstStyle/>
                    <a:p>
                      <a:pPr marL="0" marR="0">
                        <a:lnSpc>
                          <a:spcPct val="115000"/>
                        </a:lnSpc>
                        <a:spcBef>
                          <a:spcPts val="0"/>
                        </a:spcBef>
                        <a:spcAft>
                          <a:spcPts val="0"/>
                        </a:spcAft>
                      </a:pPr>
                      <a:r>
                        <a:rPr lang="en-US" sz="1600">
                          <a:latin typeface="+mn-lt"/>
                        </a:rPr>
                        <a:t>Impacts to benthic community</a:t>
                      </a:r>
                      <a:endParaRPr lang="en-US" sz="1600">
                        <a:latin typeface="+mn-lt"/>
                        <a:ea typeface="Calibri"/>
                        <a:cs typeface="Times New Roman"/>
                      </a:endParaRPr>
                    </a:p>
                  </a:txBody>
                  <a:tcPr marL="68580" marR="68580" marT="0" marB="0"/>
                </a:tc>
                <a:tc>
                  <a:txBody>
                    <a:bodyPr/>
                    <a:lstStyle/>
                    <a:p>
                      <a:pPr marL="0" marR="0" algn="ctr">
                        <a:spcBef>
                          <a:spcPts val="0"/>
                        </a:spcBef>
                        <a:spcAft>
                          <a:spcPts val="0"/>
                        </a:spcAft>
                      </a:pPr>
                      <a:r>
                        <a:rPr lang="en-US" sz="1600" dirty="0">
                          <a:latin typeface="+mn-lt"/>
                          <a:ea typeface="Calibri"/>
                          <a:cs typeface="Times New Roman"/>
                        </a:rPr>
                        <a:t>Yes</a:t>
                      </a:r>
                    </a:p>
                  </a:txBody>
                  <a:tcPr marL="68580" marR="68580" marT="0" marB="0"/>
                </a:tc>
                <a:tc>
                  <a:txBody>
                    <a:bodyPr/>
                    <a:lstStyle/>
                    <a:p>
                      <a:pPr marL="0" marR="0">
                        <a:spcBef>
                          <a:spcPts val="0"/>
                        </a:spcBef>
                        <a:spcAft>
                          <a:spcPts val="0"/>
                        </a:spcAft>
                      </a:pPr>
                      <a:r>
                        <a:rPr lang="en-US" sz="1600">
                          <a:latin typeface="+mn-lt"/>
                          <a:ea typeface="Calibri"/>
                          <a:cs typeface="Times New Roman"/>
                        </a:rPr>
                        <a:t>Cascading effects from seagrass die-off, including declines of sponges and spiny lobsters; community has been slow to recover. </a:t>
                      </a:r>
                    </a:p>
                  </a:txBody>
                  <a:tcPr marL="68580" marR="68580" marT="0" marB="0"/>
                </a:tc>
              </a:tr>
              <a:tr h="304643">
                <a:tc>
                  <a:txBody>
                    <a:bodyPr/>
                    <a:lstStyle/>
                    <a:p>
                      <a:pPr marL="0" marR="0">
                        <a:lnSpc>
                          <a:spcPct val="115000"/>
                        </a:lnSpc>
                        <a:spcBef>
                          <a:spcPts val="0"/>
                        </a:spcBef>
                        <a:spcAft>
                          <a:spcPts val="0"/>
                        </a:spcAft>
                      </a:pPr>
                      <a:r>
                        <a:rPr lang="en-US" sz="1600" dirty="0">
                          <a:latin typeface="+mn-lt"/>
                        </a:rPr>
                        <a:t>Fish kills </a:t>
                      </a:r>
                      <a:endParaRPr lang="en-US" sz="1600" dirty="0">
                        <a:latin typeface="+mn-lt"/>
                        <a:ea typeface="Calibri"/>
                        <a:cs typeface="Times New Roman"/>
                      </a:endParaRPr>
                    </a:p>
                  </a:txBody>
                  <a:tcPr marL="68580" marR="68580" marT="0" marB="0"/>
                </a:tc>
                <a:tc>
                  <a:txBody>
                    <a:bodyPr/>
                    <a:lstStyle/>
                    <a:p>
                      <a:pPr marL="0" marR="0" algn="ctr">
                        <a:spcBef>
                          <a:spcPts val="0"/>
                        </a:spcBef>
                        <a:spcAft>
                          <a:spcPts val="0"/>
                        </a:spcAft>
                      </a:pPr>
                      <a:r>
                        <a:rPr lang="en-US" sz="1600" dirty="0">
                          <a:latin typeface="+mn-lt"/>
                          <a:ea typeface="Calibri"/>
                          <a:cs typeface="Times New Roman"/>
                        </a:rPr>
                        <a:t>Yes</a:t>
                      </a:r>
                    </a:p>
                  </a:txBody>
                  <a:tcPr marL="68580" marR="68580" marT="0" marB="0"/>
                </a:tc>
                <a:tc>
                  <a:txBody>
                    <a:bodyPr/>
                    <a:lstStyle/>
                    <a:p>
                      <a:pPr marL="0" marR="0">
                        <a:spcBef>
                          <a:spcPts val="0"/>
                        </a:spcBef>
                        <a:spcAft>
                          <a:spcPts val="0"/>
                        </a:spcAft>
                      </a:pPr>
                      <a:r>
                        <a:rPr lang="en-US" sz="1600" dirty="0">
                          <a:latin typeface="+mn-lt"/>
                          <a:ea typeface="Calibri"/>
                          <a:cs typeface="Times New Roman"/>
                        </a:rPr>
                        <a:t> Due to low DO, these usually occur in the Snake Bight area of ENP.</a:t>
                      </a:r>
                    </a:p>
                  </a:txBody>
                  <a:tcPr marL="68580" marR="68580" marT="0" marB="0"/>
                </a:tc>
              </a:tr>
            </a:tbl>
          </a:graphicData>
        </a:graphic>
      </p:graphicFrame>
      <p:sp>
        <p:nvSpPr>
          <p:cNvPr id="3" name="TextBox 2"/>
          <p:cNvSpPr txBox="1"/>
          <p:nvPr/>
        </p:nvSpPr>
        <p:spPr>
          <a:xfrm>
            <a:off x="1600200" y="5943600"/>
            <a:ext cx="7162800" cy="751820"/>
          </a:xfrm>
          <a:prstGeom prst="rect">
            <a:avLst/>
          </a:prstGeom>
          <a:noFill/>
        </p:spPr>
        <p:txBody>
          <a:bodyPr wrap="square" rtlCol="0">
            <a:spAutoFit/>
          </a:bodyPr>
          <a:lstStyle/>
          <a:p>
            <a:r>
              <a:rPr lang="en-US" sz="1400" dirty="0" smtClean="0"/>
              <a:t>Sources:  Durako et al. (2007), </a:t>
            </a:r>
            <a:r>
              <a:rPr lang="en-US" sz="1400" dirty="0" err="1" smtClean="0"/>
              <a:t>Wingard</a:t>
            </a:r>
            <a:r>
              <a:rPr lang="en-US" sz="1400" dirty="0" smtClean="0"/>
              <a:t> (2007), </a:t>
            </a:r>
            <a:r>
              <a:rPr lang="en-US" sz="1400" dirty="0" err="1" smtClean="0"/>
              <a:t>Zieman</a:t>
            </a:r>
            <a:r>
              <a:rPr lang="en-US" sz="1400" dirty="0" smtClean="0"/>
              <a:t> et al. (1989, 1999), </a:t>
            </a:r>
            <a:r>
              <a:rPr lang="en-US" sz="1400" dirty="0" err="1" smtClean="0"/>
              <a:t>Robblee</a:t>
            </a:r>
            <a:r>
              <a:rPr lang="en-US" sz="1400" dirty="0" smtClean="0"/>
              <a:t> et al. (1991), Davis et al. (2005), Butler et al. (1995), Browder (2007)</a:t>
            </a:r>
            <a:endParaRPr lang="en-US" sz="1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85800" y="762000"/>
            <a:ext cx="7772400" cy="914400"/>
          </a:xfrm>
        </p:spPr>
        <p:txBody>
          <a:bodyPr/>
          <a:lstStyle/>
          <a:p>
            <a:pPr algn="ctr"/>
            <a:r>
              <a:rPr lang="en-US" sz="4000" dirty="0" smtClean="0"/>
              <a:t>What have we done so far?</a:t>
            </a:r>
            <a:br>
              <a:rPr lang="en-US" sz="4000" dirty="0" smtClean="0"/>
            </a:br>
            <a:r>
              <a:rPr lang="en-US" sz="1400" dirty="0" smtClean="0"/>
              <a:t>(continued)</a:t>
            </a:r>
            <a:endParaRPr lang="en-US" sz="1400" b="0" dirty="0" smtClean="0"/>
          </a:p>
        </p:txBody>
      </p:sp>
      <p:sp>
        <p:nvSpPr>
          <p:cNvPr id="364547" name="Rectangle 3"/>
          <p:cNvSpPr>
            <a:spLocks noGrp="1" noChangeArrowheads="1"/>
          </p:cNvSpPr>
          <p:nvPr>
            <p:ph type="body" idx="1"/>
          </p:nvPr>
        </p:nvSpPr>
        <p:spPr>
          <a:xfrm>
            <a:off x="457200" y="1828800"/>
            <a:ext cx="8610600" cy="2362200"/>
          </a:xfrm>
        </p:spPr>
        <p:txBody>
          <a:bodyPr/>
          <a:lstStyle/>
          <a:p>
            <a:pPr>
              <a:buClr>
                <a:schemeClr val="tx1"/>
              </a:buClr>
              <a:defRPr/>
            </a:pPr>
            <a:r>
              <a:rPr lang="en-US" b="1" dirty="0" smtClean="0">
                <a:latin typeface="Arial" pitchFamily="34" charset="0"/>
                <a:cs typeface="Arial" pitchFamily="34" charset="0"/>
              </a:rPr>
              <a:t>Drafted separate document that summarizes three main approaches to develop criteria</a:t>
            </a:r>
          </a:p>
          <a:p>
            <a:pPr lvl="1"/>
            <a:r>
              <a:rPr lang="en-US" sz="2200" b="1" dirty="0" smtClean="0">
                <a:latin typeface="Arial" pitchFamily="34" charset="0"/>
                <a:cs typeface="Arial" pitchFamily="34" charset="0"/>
              </a:rPr>
              <a:t>TMDL or response based  </a:t>
            </a:r>
            <a:r>
              <a:rPr lang="en-US" sz="2000" dirty="0" smtClean="0">
                <a:latin typeface="Arial" pitchFamily="34" charset="0"/>
                <a:cs typeface="Arial" pitchFamily="34" charset="0"/>
              </a:rPr>
              <a:t>– criteria based on cause-effect relationships established between biological indictors and nutrients</a:t>
            </a:r>
          </a:p>
          <a:p>
            <a:pPr lvl="1"/>
            <a:r>
              <a:rPr lang="en-US" sz="2200" b="1" dirty="0" smtClean="0">
                <a:latin typeface="Arial" pitchFamily="34" charset="0"/>
                <a:cs typeface="Arial" pitchFamily="34" charset="0"/>
              </a:rPr>
              <a:t>Historic conditions </a:t>
            </a:r>
            <a:r>
              <a:rPr lang="en-US" sz="2000" b="1" dirty="0" smtClean="0">
                <a:latin typeface="Arial" pitchFamily="34" charset="0"/>
                <a:cs typeface="Arial" pitchFamily="34" charset="0"/>
              </a:rPr>
              <a:t>- </a:t>
            </a:r>
            <a:r>
              <a:rPr lang="en-US" sz="2000" dirty="0" smtClean="0">
                <a:latin typeface="Arial" pitchFamily="34" charset="0"/>
                <a:cs typeface="Arial" pitchFamily="34" charset="0"/>
              </a:rPr>
              <a:t>criteria based on a historic period associated with biologically healthy conditions (prior to subsequent nutrient enrichment and biological imbalances) </a:t>
            </a:r>
          </a:p>
          <a:p>
            <a:pPr lvl="1"/>
            <a:r>
              <a:rPr lang="en-US" sz="2200" b="1" dirty="0" smtClean="0">
                <a:latin typeface="Arial" pitchFamily="34" charset="0"/>
                <a:cs typeface="Arial" pitchFamily="34" charset="0"/>
              </a:rPr>
              <a:t>Maintain healthy existing conditions </a:t>
            </a:r>
            <a:r>
              <a:rPr lang="en-US" sz="2000" b="1" dirty="0" smtClean="0">
                <a:latin typeface="Arial" pitchFamily="34" charset="0"/>
                <a:cs typeface="Arial" pitchFamily="34" charset="0"/>
              </a:rPr>
              <a:t>-</a:t>
            </a:r>
            <a:r>
              <a:rPr lang="en-US" sz="2000" dirty="0" smtClean="0">
                <a:latin typeface="Arial" pitchFamily="34" charset="0"/>
                <a:cs typeface="Arial" pitchFamily="34" charset="0"/>
              </a:rPr>
              <a:t> criteria based on current nutrient regime in a system determined to be biologically healthy from the standpoint of nutrient enrichment</a:t>
            </a:r>
          </a:p>
          <a:p>
            <a:pPr lvl="1">
              <a:buClr>
                <a:schemeClr val="tx1"/>
              </a:buClr>
              <a:defRPr/>
            </a:pPr>
            <a:endParaRPr lang="en-US" sz="1800" b="1" dirty="0" smtClean="0">
              <a:latin typeface="Arial" pitchFamily="34" charset="0"/>
              <a:cs typeface="Arial" pitchFamily="34" charset="0"/>
            </a:endParaRPr>
          </a:p>
          <a:p>
            <a:pPr>
              <a:buClr>
                <a:schemeClr val="tx1"/>
              </a:buClr>
              <a:buNone/>
              <a:defRPr/>
            </a:pPr>
            <a:endParaRPr lang="en-US" sz="2400" dirty="0" smtClean="0">
              <a:latin typeface="+mj-lt"/>
              <a:cs typeface="Arial"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nodeType="clickEffect">
                                  <p:stCondLst>
                                    <p:cond delay="0"/>
                                  </p:stCondLst>
                                  <p:childTnLst>
                                    <p:set>
                                      <p:cBhvr>
                                        <p:cTn id="6" dur="1" fill="hold">
                                          <p:stCondLst>
                                            <p:cond delay="0"/>
                                          </p:stCondLst>
                                        </p:cTn>
                                        <p:tgtEl>
                                          <p:spTgt spid="364547">
                                            <p:txEl>
                                              <p:pRg st="0" end="0"/>
                                            </p:txEl>
                                          </p:spTgt>
                                        </p:tgtEl>
                                        <p:attrNameLst>
                                          <p:attrName>style.visibility</p:attrName>
                                        </p:attrNameLst>
                                      </p:cBhvr>
                                      <p:to>
                                        <p:strVal val="visible"/>
                                      </p:to>
                                    </p:set>
                                    <p:animEffect transition="in" filter="strips(upRight)">
                                      <p:cBhvr>
                                        <p:cTn id="7" dur="500"/>
                                        <p:tgtEl>
                                          <p:spTgt spid="36454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3" fill="hold" nodeType="clickEffect">
                                  <p:stCondLst>
                                    <p:cond delay="0"/>
                                  </p:stCondLst>
                                  <p:childTnLst>
                                    <p:set>
                                      <p:cBhvr>
                                        <p:cTn id="11" dur="1" fill="hold">
                                          <p:stCondLst>
                                            <p:cond delay="0"/>
                                          </p:stCondLst>
                                        </p:cTn>
                                        <p:tgtEl>
                                          <p:spTgt spid="364547">
                                            <p:txEl>
                                              <p:pRg st="1" end="1"/>
                                            </p:txEl>
                                          </p:spTgt>
                                        </p:tgtEl>
                                        <p:attrNameLst>
                                          <p:attrName>style.visibility</p:attrName>
                                        </p:attrNameLst>
                                      </p:cBhvr>
                                      <p:to>
                                        <p:strVal val="visible"/>
                                      </p:to>
                                    </p:set>
                                    <p:animEffect transition="in" filter="strips(upRight)">
                                      <p:cBhvr>
                                        <p:cTn id="12" dur="500"/>
                                        <p:tgtEl>
                                          <p:spTgt spid="36454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3" fill="hold" nodeType="clickEffect">
                                  <p:stCondLst>
                                    <p:cond delay="0"/>
                                  </p:stCondLst>
                                  <p:childTnLst>
                                    <p:set>
                                      <p:cBhvr>
                                        <p:cTn id="16" dur="1" fill="hold">
                                          <p:stCondLst>
                                            <p:cond delay="0"/>
                                          </p:stCondLst>
                                        </p:cTn>
                                        <p:tgtEl>
                                          <p:spTgt spid="364547">
                                            <p:txEl>
                                              <p:pRg st="2" end="2"/>
                                            </p:txEl>
                                          </p:spTgt>
                                        </p:tgtEl>
                                        <p:attrNameLst>
                                          <p:attrName>style.visibility</p:attrName>
                                        </p:attrNameLst>
                                      </p:cBhvr>
                                      <p:to>
                                        <p:strVal val="visible"/>
                                      </p:to>
                                    </p:set>
                                    <p:animEffect transition="in" filter="strips(upRight)">
                                      <p:cBhvr>
                                        <p:cTn id="17" dur="500"/>
                                        <p:tgtEl>
                                          <p:spTgt spid="36454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3" fill="hold" nodeType="clickEffect">
                                  <p:stCondLst>
                                    <p:cond delay="0"/>
                                  </p:stCondLst>
                                  <p:childTnLst>
                                    <p:set>
                                      <p:cBhvr>
                                        <p:cTn id="21" dur="1" fill="hold">
                                          <p:stCondLst>
                                            <p:cond delay="0"/>
                                          </p:stCondLst>
                                        </p:cTn>
                                        <p:tgtEl>
                                          <p:spTgt spid="364547">
                                            <p:txEl>
                                              <p:pRg st="3" end="3"/>
                                            </p:txEl>
                                          </p:spTgt>
                                        </p:tgtEl>
                                        <p:attrNameLst>
                                          <p:attrName>style.visibility</p:attrName>
                                        </p:attrNameLst>
                                      </p:cBhvr>
                                      <p:to>
                                        <p:strVal val="visible"/>
                                      </p:to>
                                    </p:set>
                                    <p:animEffect transition="in" filter="strips(upRight)">
                                      <p:cBhvr>
                                        <p:cTn id="22" dur="500"/>
                                        <p:tgtEl>
                                          <p:spTgt spid="36454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Florida Bay NNC Comparison</a:t>
            </a:r>
            <a:endParaRPr lang="en-US" dirty="0"/>
          </a:p>
        </p:txBody>
      </p:sp>
      <p:graphicFrame>
        <p:nvGraphicFramePr>
          <p:cNvPr id="4" name="Table 3"/>
          <p:cNvGraphicFramePr>
            <a:graphicFrameLocks noGrp="1"/>
          </p:cNvGraphicFramePr>
          <p:nvPr/>
        </p:nvGraphicFramePr>
        <p:xfrm>
          <a:off x="457201" y="1828800"/>
          <a:ext cx="8305801" cy="3886200"/>
        </p:xfrm>
        <a:graphic>
          <a:graphicData uri="http://schemas.openxmlformats.org/drawingml/2006/table">
            <a:tbl>
              <a:tblPr/>
              <a:tblGrid>
                <a:gridCol w="771541"/>
                <a:gridCol w="1280087"/>
                <a:gridCol w="1027826"/>
                <a:gridCol w="1035345"/>
                <a:gridCol w="914400"/>
                <a:gridCol w="1143000"/>
                <a:gridCol w="914400"/>
                <a:gridCol w="1219202"/>
              </a:tblGrid>
              <a:tr h="777240">
                <a:tc>
                  <a:txBody>
                    <a:bodyPr/>
                    <a:lstStyle/>
                    <a:p>
                      <a:endParaRPr lang="en-US" sz="1800" dirty="0">
                        <a:latin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1800" dirty="0">
                        <a:latin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a:spcBef>
                          <a:spcPts val="0"/>
                        </a:spcBef>
                        <a:spcAft>
                          <a:spcPts val="0"/>
                        </a:spcAft>
                      </a:pPr>
                      <a:r>
                        <a:rPr lang="en-US" sz="1800" dirty="0" smtClean="0">
                          <a:latin typeface="Arial"/>
                          <a:ea typeface="Times New Roman"/>
                          <a:cs typeface="Times New Roman"/>
                        </a:rPr>
                        <a:t>DEP 1 </a:t>
                      </a:r>
                      <a:r>
                        <a:rPr lang="en-US" sz="1800" dirty="0">
                          <a:latin typeface="Arial"/>
                          <a:ea typeface="Times New Roman"/>
                          <a:cs typeface="Times New Roman"/>
                        </a:rPr>
                        <a:t>in 5 year</a:t>
                      </a:r>
                      <a:endParaRPr lang="en-US" sz="1800" dirty="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a:spcBef>
                          <a:spcPts val="0"/>
                        </a:spcBef>
                        <a:spcAft>
                          <a:spcPts val="0"/>
                        </a:spcAft>
                      </a:pPr>
                      <a:r>
                        <a:rPr lang="en-US" sz="1800" dirty="0" smtClean="0">
                          <a:latin typeface="Arial"/>
                          <a:ea typeface="Times New Roman"/>
                          <a:cs typeface="Times New Roman"/>
                        </a:rPr>
                        <a:t>DEP 5 Year Mean</a:t>
                      </a:r>
                      <a:endParaRPr lang="en-US" sz="1800" dirty="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a:spcBef>
                          <a:spcPts val="0"/>
                        </a:spcBef>
                        <a:spcAft>
                          <a:spcPts val="0"/>
                        </a:spcAft>
                      </a:pPr>
                      <a:r>
                        <a:rPr lang="en-US" sz="1800" dirty="0" smtClean="0">
                          <a:latin typeface="Arial"/>
                          <a:ea typeface="Times New Roman"/>
                          <a:cs typeface="Times New Roman"/>
                        </a:rPr>
                        <a:t>EPA 1 in 3 Year</a:t>
                      </a:r>
                      <a:endParaRPr lang="en-US" sz="1800" dirty="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7240">
                <a:tc>
                  <a:txBody>
                    <a:bodyPr/>
                    <a:lstStyle/>
                    <a:p>
                      <a:pPr marL="0" marR="0">
                        <a:spcBef>
                          <a:spcPts val="0"/>
                        </a:spcBef>
                        <a:spcAft>
                          <a:spcPts val="0"/>
                        </a:spcAft>
                      </a:pPr>
                      <a:r>
                        <a:rPr lang="en-US" sz="1800">
                          <a:latin typeface="Arial"/>
                          <a:ea typeface="Times New Roman"/>
                          <a:cs typeface="Times New Roman"/>
                        </a:rPr>
                        <a:t>Parameter</a:t>
                      </a:r>
                      <a:endParaRPr lang="en-US" sz="180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Region</a:t>
                      </a:r>
                      <a:endParaRPr lang="en-US" sz="180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Inshore</a:t>
                      </a:r>
                      <a:endParaRPr lang="en-US" sz="180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Arial"/>
                          <a:ea typeface="Times New Roman"/>
                          <a:cs typeface="Times New Roman"/>
                        </a:rPr>
                        <a:t>Offshore</a:t>
                      </a:r>
                      <a:endParaRPr lang="en-US" sz="1800" dirty="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Arial"/>
                          <a:ea typeface="Times New Roman"/>
                          <a:cs typeface="Times New Roman"/>
                        </a:rPr>
                        <a:t>Inshore</a:t>
                      </a:r>
                      <a:endParaRPr lang="en-US" sz="1800" dirty="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Arial"/>
                          <a:ea typeface="Times New Roman"/>
                          <a:cs typeface="Times New Roman"/>
                        </a:rPr>
                        <a:t>Offshore</a:t>
                      </a:r>
                      <a:endParaRPr lang="en-US" sz="1800" dirty="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Arial"/>
                          <a:ea typeface="Times New Roman"/>
                          <a:cs typeface="Times New Roman"/>
                        </a:rPr>
                        <a:t>Inshore</a:t>
                      </a:r>
                      <a:endParaRPr lang="en-US" sz="1800" dirty="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Arial"/>
                          <a:ea typeface="Times New Roman"/>
                          <a:cs typeface="Times New Roman"/>
                        </a:rPr>
                        <a:t>Offshore</a:t>
                      </a:r>
                      <a:endParaRPr lang="en-US" sz="1800" dirty="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7240">
                <a:tc>
                  <a:txBody>
                    <a:bodyPr/>
                    <a:lstStyle/>
                    <a:p>
                      <a:pPr marL="0" marR="0">
                        <a:spcBef>
                          <a:spcPts val="0"/>
                        </a:spcBef>
                        <a:spcAft>
                          <a:spcPts val="0"/>
                        </a:spcAft>
                      </a:pPr>
                      <a:r>
                        <a:rPr lang="en-US" sz="1800" dirty="0">
                          <a:latin typeface="Arial"/>
                          <a:ea typeface="Times New Roman"/>
                          <a:cs typeface="Times New Roman"/>
                        </a:rPr>
                        <a:t>TP</a:t>
                      </a:r>
                      <a:endParaRPr lang="en-US" sz="1800" dirty="0">
                        <a:latin typeface="Calibri"/>
                        <a:ea typeface="Calibri"/>
                        <a:cs typeface="Times New Roman"/>
                      </a:endParaRPr>
                    </a:p>
                  </a:txBody>
                  <a:tcPr marL="53180" marR="531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Arial"/>
                          <a:ea typeface="Times New Roman"/>
                          <a:cs typeface="Times New Roman"/>
                        </a:rPr>
                        <a:t>Florida Bay</a:t>
                      </a:r>
                      <a:endParaRPr lang="en-US" sz="1800" dirty="0">
                        <a:latin typeface="Calibri"/>
                        <a:ea typeface="Calibri"/>
                        <a:cs typeface="Times New Roman"/>
                      </a:endParaRPr>
                    </a:p>
                  </a:txBody>
                  <a:tcPr marL="53180" marR="531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Arial"/>
                          <a:ea typeface="Times New Roman"/>
                          <a:cs typeface="Times New Roman"/>
                        </a:rPr>
                        <a:t>0.008 - 0.054</a:t>
                      </a:r>
                      <a:endParaRPr lang="en-US" sz="1800" dirty="0">
                        <a:latin typeface="Calibri"/>
                        <a:ea typeface="Calibri"/>
                        <a:cs typeface="Times New Roman"/>
                      </a:endParaRPr>
                    </a:p>
                  </a:txBody>
                  <a:tcPr marL="53180" marR="531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800" dirty="0" smtClean="0">
                          <a:latin typeface="Calibri"/>
                          <a:cs typeface="Times New Roman"/>
                        </a:rPr>
                        <a:t>N/A</a:t>
                      </a:r>
                      <a:endParaRPr lang="en-US" sz="1800" dirty="0">
                        <a:latin typeface="Calibri"/>
                        <a:cs typeface="Times New Roman"/>
                      </a:endParaRPr>
                    </a:p>
                  </a:txBody>
                  <a:tcPr marL="53180" marR="531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Arial"/>
                          <a:ea typeface="Times New Roman"/>
                          <a:cs typeface="Times New Roman"/>
                        </a:rPr>
                        <a:t>0.007 - 0.042</a:t>
                      </a:r>
                      <a:endParaRPr lang="en-US" sz="1800" dirty="0">
                        <a:latin typeface="Calibri"/>
                        <a:ea typeface="Calibri"/>
                        <a:cs typeface="Times New Roman"/>
                      </a:endParaRPr>
                    </a:p>
                  </a:txBody>
                  <a:tcPr marL="53180" marR="531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latin typeface="Calibri"/>
                          <a:cs typeface="Times New Roman"/>
                        </a:rPr>
                        <a:t>N/A</a:t>
                      </a:r>
                    </a:p>
                    <a:p>
                      <a:endParaRPr lang="en-US" sz="1800" dirty="0">
                        <a:latin typeface="Calibri"/>
                        <a:cs typeface="Times New Roman"/>
                      </a:endParaRPr>
                    </a:p>
                  </a:txBody>
                  <a:tcPr marL="53180" marR="531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Arial"/>
                          <a:ea typeface="Times New Roman"/>
                          <a:cs typeface="Times New Roman"/>
                        </a:rPr>
                        <a:t>0.011 – 0.049</a:t>
                      </a:r>
                      <a:endParaRPr lang="en-US"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latin typeface="Calibri"/>
                          <a:cs typeface="Times New Roman"/>
                        </a:rPr>
                        <a:t>N/A</a:t>
                      </a:r>
                    </a:p>
                    <a:p>
                      <a:endParaRPr lang="en-US" sz="1800" dirty="0">
                        <a:latin typeface="Calibri"/>
                        <a:cs typeface="Times New Roman"/>
                      </a:endParaRPr>
                    </a:p>
                  </a:txBody>
                  <a:tcPr marL="53180" marR="531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7240">
                <a:tc>
                  <a:txBody>
                    <a:bodyPr/>
                    <a:lstStyle/>
                    <a:p>
                      <a:pPr marL="0" marR="0">
                        <a:spcBef>
                          <a:spcPts val="0"/>
                        </a:spcBef>
                        <a:spcAft>
                          <a:spcPts val="0"/>
                        </a:spcAft>
                      </a:pPr>
                      <a:r>
                        <a:rPr lang="en-US" sz="1800">
                          <a:latin typeface="Arial"/>
                          <a:ea typeface="Times New Roman"/>
                          <a:cs typeface="Times New Roman"/>
                        </a:rPr>
                        <a:t>TN</a:t>
                      </a:r>
                      <a:endParaRPr lang="en-US" sz="1800">
                        <a:latin typeface="Calibri"/>
                        <a:ea typeface="Calibri"/>
                        <a:cs typeface="Times New Roman"/>
                      </a:endParaRPr>
                    </a:p>
                  </a:txBody>
                  <a:tcPr marL="53180" marR="531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Florida Bay</a:t>
                      </a:r>
                      <a:endParaRPr lang="en-US" sz="1800">
                        <a:latin typeface="Calibri"/>
                        <a:ea typeface="Calibri"/>
                        <a:cs typeface="Times New Roman"/>
                      </a:endParaRPr>
                    </a:p>
                  </a:txBody>
                  <a:tcPr marL="53180" marR="531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0.42 - 1.532</a:t>
                      </a:r>
                      <a:endParaRPr lang="en-US" sz="1800">
                        <a:latin typeface="Calibri"/>
                        <a:ea typeface="Calibri"/>
                        <a:cs typeface="Times New Roman"/>
                      </a:endParaRPr>
                    </a:p>
                  </a:txBody>
                  <a:tcPr marL="53180" marR="531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800" dirty="0" smtClean="0">
                          <a:latin typeface="Calibri"/>
                          <a:cs typeface="Times New Roman"/>
                        </a:rPr>
                        <a:t>N/A</a:t>
                      </a:r>
                      <a:endParaRPr lang="en-US" sz="1800" dirty="0">
                        <a:latin typeface="Calibri"/>
                        <a:cs typeface="Times New Roman"/>
                      </a:endParaRPr>
                    </a:p>
                  </a:txBody>
                  <a:tcPr marL="53180" marR="531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0.353 - 1.187</a:t>
                      </a:r>
                      <a:endParaRPr lang="en-US" sz="1800">
                        <a:latin typeface="Calibri"/>
                        <a:ea typeface="Calibri"/>
                        <a:cs typeface="Times New Roman"/>
                      </a:endParaRPr>
                    </a:p>
                  </a:txBody>
                  <a:tcPr marL="53180" marR="531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latin typeface="Calibri"/>
                          <a:cs typeface="Times New Roman"/>
                        </a:rPr>
                        <a:t>N/A</a:t>
                      </a:r>
                    </a:p>
                    <a:p>
                      <a:endParaRPr lang="en-US" sz="1800" dirty="0">
                        <a:latin typeface="Calibri"/>
                        <a:cs typeface="Times New Roman"/>
                      </a:endParaRPr>
                    </a:p>
                  </a:txBody>
                  <a:tcPr marL="53180" marR="531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0.47 – 1.59</a:t>
                      </a: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latin typeface="Calibri"/>
                          <a:cs typeface="Times New Roman"/>
                        </a:rPr>
                        <a:t>N/A</a:t>
                      </a:r>
                    </a:p>
                    <a:p>
                      <a:endParaRPr lang="en-US" sz="1800" dirty="0">
                        <a:latin typeface="Calibri"/>
                        <a:cs typeface="Times New Roman"/>
                      </a:endParaRPr>
                    </a:p>
                  </a:txBody>
                  <a:tcPr marL="53180" marR="531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7240">
                <a:tc>
                  <a:txBody>
                    <a:bodyPr/>
                    <a:lstStyle/>
                    <a:p>
                      <a:pPr marL="0" marR="0">
                        <a:spcBef>
                          <a:spcPts val="0"/>
                        </a:spcBef>
                        <a:spcAft>
                          <a:spcPts val="0"/>
                        </a:spcAft>
                      </a:pPr>
                      <a:r>
                        <a:rPr lang="en-US" sz="1800">
                          <a:latin typeface="Arial"/>
                          <a:ea typeface="Times New Roman"/>
                          <a:cs typeface="Times New Roman"/>
                        </a:rPr>
                        <a:t>Chl-a</a:t>
                      </a:r>
                      <a:endParaRPr lang="en-US" sz="1800">
                        <a:latin typeface="Calibri"/>
                        <a:ea typeface="Calibri"/>
                        <a:cs typeface="Times New Roman"/>
                      </a:endParaRPr>
                    </a:p>
                  </a:txBody>
                  <a:tcPr marL="53180" marR="531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Florida Bay</a:t>
                      </a:r>
                      <a:endParaRPr lang="en-US" sz="1800">
                        <a:latin typeface="Calibri"/>
                        <a:ea typeface="Calibri"/>
                        <a:cs typeface="Times New Roman"/>
                      </a:endParaRPr>
                    </a:p>
                  </a:txBody>
                  <a:tcPr marL="53180" marR="531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0.43 - 11.84</a:t>
                      </a:r>
                      <a:endParaRPr lang="en-US" sz="1800">
                        <a:latin typeface="Calibri"/>
                        <a:ea typeface="Calibri"/>
                        <a:cs typeface="Times New Roman"/>
                      </a:endParaRPr>
                    </a:p>
                  </a:txBody>
                  <a:tcPr marL="53180" marR="531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latin typeface="Calibri"/>
                          <a:cs typeface="Times New Roman"/>
                        </a:rPr>
                        <a:t>N/A</a:t>
                      </a:r>
                    </a:p>
                    <a:p>
                      <a:endParaRPr lang="en-US" sz="1800" dirty="0">
                        <a:latin typeface="Calibri"/>
                        <a:cs typeface="Times New Roman"/>
                      </a:endParaRPr>
                    </a:p>
                  </a:txBody>
                  <a:tcPr marL="53180" marR="531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0.35 - 8.68</a:t>
                      </a:r>
                      <a:endParaRPr lang="en-US" sz="1800">
                        <a:latin typeface="Calibri"/>
                        <a:ea typeface="Calibri"/>
                        <a:cs typeface="Times New Roman"/>
                      </a:endParaRPr>
                    </a:p>
                  </a:txBody>
                  <a:tcPr marL="53180" marR="531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latin typeface="Calibri"/>
                          <a:cs typeface="Times New Roman"/>
                        </a:rPr>
                        <a:t>N/A</a:t>
                      </a:r>
                    </a:p>
                    <a:p>
                      <a:endParaRPr lang="en-US" sz="1800" dirty="0">
                        <a:latin typeface="Calibri"/>
                        <a:cs typeface="Times New Roman"/>
                      </a:endParaRPr>
                    </a:p>
                  </a:txBody>
                  <a:tcPr marL="53180" marR="531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Arial"/>
                          <a:ea typeface="Times New Roman"/>
                          <a:cs typeface="Times New Roman"/>
                        </a:rPr>
                        <a:t>0.68 – 10.06</a:t>
                      </a:r>
                      <a:endParaRPr lang="en-US"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latin typeface="Calibri"/>
                          <a:cs typeface="Times New Roman"/>
                        </a:rPr>
                        <a:t>N/A</a:t>
                      </a:r>
                    </a:p>
                    <a:p>
                      <a:endParaRPr lang="en-US" sz="1800" dirty="0">
                        <a:latin typeface="Calibri"/>
                        <a:cs typeface="Times New Roman"/>
                      </a:endParaRPr>
                    </a:p>
                  </a:txBody>
                  <a:tcPr marL="53180" marR="531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074" name="Picture 2" descr="C:\Users\frydenborg_r\AppData\Local\Microsoft\Windows\Temporary Internet Files\Content.Outlook\VIWUGITS\Biscayne Bay Segmentation.jpg"/>
          <p:cNvPicPr>
            <a:picLocks noChangeAspect="1" noChangeArrowheads="1"/>
          </p:cNvPicPr>
          <p:nvPr/>
        </p:nvPicPr>
        <p:blipFill>
          <a:blip r:embed="rId2" cstate="print"/>
          <a:srcRect/>
          <a:stretch>
            <a:fillRect/>
          </a:stretch>
        </p:blipFill>
        <p:spPr bwMode="auto">
          <a:xfrm>
            <a:off x="0" y="0"/>
            <a:ext cx="9144000" cy="7065818"/>
          </a:xfrm>
          <a:prstGeom prst="rect">
            <a:avLst/>
          </a:prstGeom>
          <a:noFill/>
        </p:spPr>
      </p:pic>
      <p:sp>
        <p:nvSpPr>
          <p:cNvPr id="5" name="TextBox 4"/>
          <p:cNvSpPr txBox="1"/>
          <p:nvPr/>
        </p:nvSpPr>
        <p:spPr>
          <a:xfrm>
            <a:off x="609600" y="1752600"/>
            <a:ext cx="4269117" cy="830997"/>
          </a:xfrm>
          <a:prstGeom prst="rect">
            <a:avLst/>
          </a:prstGeom>
          <a:noFill/>
        </p:spPr>
        <p:txBody>
          <a:bodyPr wrap="none" rtlCol="0">
            <a:spAutoFit/>
          </a:bodyPr>
          <a:lstStyle/>
          <a:p>
            <a:r>
              <a:rPr lang="en-US" sz="4800" dirty="0" smtClean="0"/>
              <a:t>Biscayne Bay</a:t>
            </a:r>
            <a:endParaRPr lang="en-US" sz="4800"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1143000"/>
          </a:xfrm>
        </p:spPr>
        <p:txBody>
          <a:bodyPr>
            <a:normAutofit fontScale="90000"/>
          </a:bodyPr>
          <a:lstStyle/>
          <a:p>
            <a:r>
              <a:rPr lang="en-US" sz="4400" i="1" dirty="0" smtClean="0"/>
              <a:t>Biscayne Bay</a:t>
            </a:r>
            <a:r>
              <a:rPr lang="en-US" dirty="0" smtClean="0"/>
              <a:t/>
            </a:r>
            <a:br>
              <a:rPr lang="en-US" dirty="0" smtClean="0"/>
            </a:br>
            <a:endParaRPr lang="en-US" sz="4400" dirty="0"/>
          </a:p>
        </p:txBody>
      </p:sp>
      <p:sp>
        <p:nvSpPr>
          <p:cNvPr id="3" name="Content Placeholder 2"/>
          <p:cNvSpPr>
            <a:spLocks noGrp="1"/>
          </p:cNvSpPr>
          <p:nvPr>
            <p:ph idx="1"/>
          </p:nvPr>
        </p:nvSpPr>
        <p:spPr>
          <a:xfrm>
            <a:off x="762000" y="1752600"/>
            <a:ext cx="7924800" cy="4876800"/>
          </a:xfrm>
        </p:spPr>
        <p:txBody>
          <a:bodyPr>
            <a:normAutofit/>
          </a:bodyPr>
          <a:lstStyle/>
          <a:p>
            <a:r>
              <a:rPr lang="en-US" dirty="0" smtClean="0"/>
              <a:t>Seagrass Communities</a:t>
            </a:r>
          </a:p>
          <a:p>
            <a:pPr lvl="1"/>
            <a:r>
              <a:rPr lang="en-US" dirty="0" smtClean="0"/>
              <a:t>The predominant seagrass in Biscayne Bay is </a:t>
            </a:r>
            <a:r>
              <a:rPr lang="en-US" i="1" dirty="0" smtClean="0"/>
              <a:t>T. </a:t>
            </a:r>
            <a:r>
              <a:rPr lang="en-US" i="1" dirty="0" err="1" smtClean="0"/>
              <a:t>testudinum</a:t>
            </a:r>
            <a:r>
              <a:rPr lang="en-US" dirty="0" smtClean="0"/>
              <a:t> and other seagrasses include </a:t>
            </a:r>
            <a:r>
              <a:rPr lang="en-US" i="1" dirty="0" smtClean="0"/>
              <a:t>S. </a:t>
            </a:r>
            <a:r>
              <a:rPr lang="en-US" i="1" dirty="0" err="1" smtClean="0"/>
              <a:t>filiforme</a:t>
            </a:r>
            <a:r>
              <a:rPr lang="en-US" dirty="0" smtClean="0"/>
              <a:t>  and </a:t>
            </a:r>
            <a:r>
              <a:rPr lang="en-US" i="1" dirty="0" smtClean="0"/>
              <a:t>H. </a:t>
            </a:r>
            <a:r>
              <a:rPr lang="en-US" i="1" dirty="0" err="1" smtClean="0"/>
              <a:t>wrightii</a:t>
            </a:r>
            <a:r>
              <a:rPr lang="en-US" dirty="0" smtClean="0"/>
              <a:t>  </a:t>
            </a:r>
          </a:p>
          <a:p>
            <a:pPr lvl="1"/>
            <a:r>
              <a:rPr lang="en-US" dirty="0" smtClean="0"/>
              <a:t>Combined, these seagrasses cover approximately 65% of the bay. By area of bay:</a:t>
            </a:r>
          </a:p>
          <a:p>
            <a:pPr lvl="2"/>
            <a:r>
              <a:rPr lang="en-US" dirty="0" smtClean="0"/>
              <a:t>Central – 75% cover</a:t>
            </a:r>
          </a:p>
          <a:p>
            <a:pPr lvl="2"/>
            <a:r>
              <a:rPr lang="en-US" dirty="0" smtClean="0"/>
              <a:t>South – 50% cover</a:t>
            </a:r>
          </a:p>
          <a:p>
            <a:pPr lvl="2"/>
            <a:r>
              <a:rPr lang="en-US" dirty="0" smtClean="0"/>
              <a:t>North – 25% cover </a:t>
            </a:r>
          </a:p>
          <a:p>
            <a:pPr lvl="1"/>
            <a:r>
              <a:rPr lang="en-US" dirty="0" smtClean="0"/>
              <a:t>The lower percentage coverage in the Northern Bay is predominately due to the influence of dredge-and-fill activities and canal discharge</a:t>
            </a:r>
          </a:p>
          <a:p>
            <a:pP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76201" y="-228600"/>
          <a:ext cx="9067799" cy="6129196"/>
        </p:xfrm>
        <a:graphic>
          <a:graphicData uri="http://schemas.openxmlformats.org/drawingml/2006/table">
            <a:tbl>
              <a:tblPr firstRow="1" bandRow="1">
                <a:tableStyleId>{21E4AEA4-8DFA-4A89-87EB-49C32662AFE0}</a:tableStyleId>
              </a:tblPr>
              <a:tblGrid>
                <a:gridCol w="1460069"/>
                <a:gridCol w="1070065"/>
                <a:gridCol w="6537665"/>
              </a:tblGrid>
              <a:tr h="631490">
                <a:tc>
                  <a:txBody>
                    <a:bodyPr/>
                    <a:lstStyle/>
                    <a:p>
                      <a:pPr marL="0" marR="0" algn="ctr">
                        <a:lnSpc>
                          <a:spcPct val="115000"/>
                        </a:lnSpc>
                        <a:spcBef>
                          <a:spcPts val="0"/>
                        </a:spcBef>
                        <a:spcAft>
                          <a:spcPts val="0"/>
                        </a:spcAft>
                      </a:pPr>
                      <a:r>
                        <a:rPr lang="en-US" sz="1600" dirty="0">
                          <a:latin typeface="+mn-lt"/>
                        </a:rPr>
                        <a:t>Response variable </a:t>
                      </a:r>
                      <a:endParaRPr lang="en-US" sz="1600" dirty="0">
                        <a:latin typeface="+mn-lt"/>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dirty="0">
                          <a:latin typeface="+mn-lt"/>
                        </a:rPr>
                        <a:t>Observed </a:t>
                      </a:r>
                      <a:r>
                        <a:rPr lang="en-US" sz="1600" dirty="0" smtClean="0">
                          <a:latin typeface="+mn-lt"/>
                        </a:rPr>
                        <a:t>?</a:t>
                      </a:r>
                      <a:endParaRPr lang="en-US" sz="1600" dirty="0">
                        <a:latin typeface="+mn-lt"/>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dirty="0">
                          <a:latin typeface="+mn-lt"/>
                        </a:rPr>
                        <a:t>Explanation </a:t>
                      </a:r>
                      <a:endParaRPr lang="en-US" sz="1600" dirty="0">
                        <a:latin typeface="+mn-lt"/>
                        <a:ea typeface="Calibri"/>
                        <a:cs typeface="Times New Roman"/>
                      </a:endParaRPr>
                    </a:p>
                  </a:txBody>
                  <a:tcPr marL="68580" marR="68580" marT="0" marB="0"/>
                </a:tc>
              </a:tr>
              <a:tr h="1214557">
                <a:tc>
                  <a:txBody>
                    <a:bodyPr/>
                    <a:lstStyle/>
                    <a:p>
                      <a:pPr marL="0" marR="0" algn="l">
                        <a:lnSpc>
                          <a:spcPct val="115000"/>
                        </a:lnSpc>
                        <a:spcBef>
                          <a:spcPts val="0"/>
                        </a:spcBef>
                        <a:spcAft>
                          <a:spcPts val="0"/>
                        </a:spcAft>
                      </a:pPr>
                      <a:r>
                        <a:rPr lang="en-US" sz="1600" dirty="0">
                          <a:latin typeface="+mn-lt"/>
                        </a:rPr>
                        <a:t> Low dissolved oxygen (DO</a:t>
                      </a:r>
                      <a:r>
                        <a:rPr lang="en-US" sz="1600" dirty="0" smtClean="0">
                          <a:latin typeface="+mn-lt"/>
                        </a:rPr>
                        <a:t>)</a:t>
                      </a:r>
                      <a:endParaRPr lang="en-US" sz="1600" dirty="0">
                        <a:latin typeface="+mn-lt"/>
                        <a:ea typeface="Calibri"/>
                        <a:cs typeface="Times New Roman"/>
                      </a:endParaRPr>
                    </a:p>
                  </a:txBody>
                  <a:tcPr marL="68580" marR="68580" marT="0" marB="0"/>
                </a:tc>
                <a:tc>
                  <a:txBody>
                    <a:bodyPr/>
                    <a:lstStyle/>
                    <a:p>
                      <a:pPr marL="0" marR="0" indent="0" algn="ctr">
                        <a:lnSpc>
                          <a:spcPct val="115000"/>
                        </a:lnSpc>
                        <a:spcBef>
                          <a:spcPts val="0"/>
                        </a:spcBef>
                        <a:spcAft>
                          <a:spcPts val="0"/>
                        </a:spcAft>
                      </a:pPr>
                      <a:r>
                        <a:rPr lang="en-US" sz="1600" b="0" dirty="0">
                          <a:solidFill>
                            <a:schemeClr val="tx1"/>
                          </a:solidFill>
                          <a:latin typeface="+mn-lt"/>
                          <a:ea typeface="Calibri"/>
                          <a:cs typeface="Times New Roman"/>
                        </a:rPr>
                        <a:t>Yes</a:t>
                      </a:r>
                    </a:p>
                  </a:txBody>
                  <a:tcPr marL="68580" marR="68580" marT="0" marB="0"/>
                </a:tc>
                <a:tc>
                  <a:txBody>
                    <a:bodyPr/>
                    <a:lstStyle/>
                    <a:p>
                      <a:pPr marL="0" marR="0" indent="0">
                        <a:lnSpc>
                          <a:spcPct val="115000"/>
                        </a:lnSpc>
                        <a:spcBef>
                          <a:spcPts val="0"/>
                        </a:spcBef>
                        <a:spcAft>
                          <a:spcPts val="0"/>
                        </a:spcAft>
                      </a:pPr>
                      <a:r>
                        <a:rPr lang="en-US" sz="1600" b="0" dirty="0">
                          <a:solidFill>
                            <a:schemeClr val="tx1"/>
                          </a:solidFill>
                          <a:latin typeface="+mn-lt"/>
                          <a:ea typeface="Calibri"/>
                          <a:cs typeface="Times New Roman"/>
                        </a:rPr>
                        <a:t>Low DO is localized in the North Bay near canal inputs, where it is chronically low due to </a:t>
                      </a:r>
                      <a:r>
                        <a:rPr lang="en-US" sz="1600" b="0" dirty="0" smtClean="0">
                          <a:solidFill>
                            <a:schemeClr val="tx1"/>
                          </a:solidFill>
                          <a:latin typeface="+mn-lt"/>
                          <a:ea typeface="Calibri"/>
                          <a:cs typeface="Times New Roman"/>
                        </a:rPr>
                        <a:t>stratification, </a:t>
                      </a:r>
                      <a:r>
                        <a:rPr lang="en-US" sz="1600" b="1" dirty="0" smtClean="0">
                          <a:solidFill>
                            <a:schemeClr val="tx1"/>
                          </a:solidFill>
                          <a:latin typeface="+mn-lt"/>
                          <a:ea typeface="Calibri"/>
                          <a:cs typeface="Times New Roman"/>
                        </a:rPr>
                        <a:t>not due to nutrients</a:t>
                      </a:r>
                      <a:r>
                        <a:rPr lang="en-US" sz="1600" b="0" dirty="0" smtClean="0">
                          <a:solidFill>
                            <a:schemeClr val="tx1"/>
                          </a:solidFill>
                          <a:latin typeface="+mn-lt"/>
                          <a:ea typeface="Calibri"/>
                          <a:cs typeface="Times New Roman"/>
                        </a:rPr>
                        <a:t>.</a:t>
                      </a:r>
                      <a:endParaRPr lang="en-US" sz="1600" b="0" dirty="0">
                        <a:solidFill>
                          <a:schemeClr val="tx1"/>
                        </a:solidFill>
                        <a:latin typeface="+mn-lt"/>
                        <a:ea typeface="Calibri"/>
                        <a:cs typeface="Times New Roman"/>
                      </a:endParaRPr>
                    </a:p>
                  </a:txBody>
                  <a:tcPr marL="68580" marR="68580" marT="0" marB="0"/>
                </a:tc>
              </a:tr>
              <a:tr h="1022739">
                <a:tc>
                  <a:txBody>
                    <a:bodyPr/>
                    <a:lstStyle/>
                    <a:p>
                      <a:pPr marL="0" marR="0" algn="l">
                        <a:lnSpc>
                          <a:spcPct val="115000"/>
                        </a:lnSpc>
                        <a:spcBef>
                          <a:spcPts val="0"/>
                        </a:spcBef>
                        <a:spcAft>
                          <a:spcPts val="0"/>
                        </a:spcAft>
                      </a:pPr>
                      <a:r>
                        <a:rPr lang="en-US" sz="1600">
                          <a:latin typeface="+mn-lt"/>
                        </a:rPr>
                        <a:t>Reduced clarity </a:t>
                      </a:r>
                      <a:endParaRPr lang="en-US" sz="1600">
                        <a:latin typeface="+mn-lt"/>
                        <a:ea typeface="Calibri"/>
                        <a:cs typeface="Times New Roman"/>
                      </a:endParaRPr>
                    </a:p>
                  </a:txBody>
                  <a:tcPr marL="68580" marR="68580" marT="0" marB="0"/>
                </a:tc>
                <a:tc>
                  <a:txBody>
                    <a:bodyPr/>
                    <a:lstStyle/>
                    <a:p>
                      <a:pPr marL="0" marR="0" indent="0" algn="ctr">
                        <a:lnSpc>
                          <a:spcPct val="115000"/>
                        </a:lnSpc>
                        <a:spcBef>
                          <a:spcPts val="0"/>
                        </a:spcBef>
                        <a:spcAft>
                          <a:spcPts val="0"/>
                        </a:spcAft>
                      </a:pPr>
                      <a:r>
                        <a:rPr lang="en-US" sz="1600" b="0">
                          <a:solidFill>
                            <a:schemeClr val="tx1"/>
                          </a:solidFill>
                          <a:latin typeface="+mn-lt"/>
                          <a:ea typeface="Calibri"/>
                          <a:cs typeface="Times New Roman"/>
                        </a:rPr>
                        <a:t>Yes</a:t>
                      </a:r>
                    </a:p>
                  </a:txBody>
                  <a:tcPr marL="68580" marR="68580" marT="0" marB="0"/>
                </a:tc>
                <a:tc>
                  <a:txBody>
                    <a:bodyPr/>
                    <a:lstStyle/>
                    <a:p>
                      <a:pPr marL="0" marR="0" indent="0">
                        <a:lnSpc>
                          <a:spcPct val="115000"/>
                        </a:lnSpc>
                        <a:spcBef>
                          <a:spcPts val="0"/>
                        </a:spcBef>
                        <a:spcAft>
                          <a:spcPts val="0"/>
                        </a:spcAft>
                      </a:pPr>
                      <a:r>
                        <a:rPr lang="en-US" sz="1600" b="0">
                          <a:solidFill>
                            <a:schemeClr val="tx1"/>
                          </a:solidFill>
                          <a:latin typeface="+mn-lt"/>
                          <a:ea typeface="Calibri"/>
                          <a:cs typeface="Times New Roman"/>
                        </a:rPr>
                        <a:t>Turbidity is an issue in parts of North Biscayne Bay near historical dredge-and-fill activities and near industrial complexes, such as the Port of Miami.</a:t>
                      </a:r>
                    </a:p>
                  </a:txBody>
                  <a:tcPr marL="68580" marR="68580" marT="0" marB="0"/>
                </a:tc>
              </a:tr>
              <a:tr h="943803">
                <a:tc>
                  <a:txBody>
                    <a:bodyPr/>
                    <a:lstStyle/>
                    <a:p>
                      <a:pPr marL="0" marR="0" algn="l">
                        <a:lnSpc>
                          <a:spcPct val="115000"/>
                        </a:lnSpc>
                        <a:spcBef>
                          <a:spcPts val="0"/>
                        </a:spcBef>
                        <a:spcAft>
                          <a:spcPts val="0"/>
                        </a:spcAft>
                      </a:pPr>
                      <a:r>
                        <a:rPr lang="en-US" sz="1600" dirty="0">
                          <a:latin typeface="+mn-lt"/>
                        </a:rPr>
                        <a:t>Increased chlorophyll </a:t>
                      </a:r>
                      <a:r>
                        <a:rPr lang="en-US" sz="1600" i="1" dirty="0" smtClean="0">
                          <a:latin typeface="+mn-lt"/>
                        </a:rPr>
                        <a:t>a</a:t>
                      </a:r>
                      <a:endParaRPr lang="en-US" sz="1600" i="1" dirty="0">
                        <a:latin typeface="+mn-lt"/>
                        <a:ea typeface="Calibri"/>
                        <a:cs typeface="Times New Roman"/>
                      </a:endParaRPr>
                    </a:p>
                  </a:txBody>
                  <a:tcPr marL="68580" marR="68580" marT="0" marB="0"/>
                </a:tc>
                <a:tc>
                  <a:txBody>
                    <a:bodyPr/>
                    <a:lstStyle/>
                    <a:p>
                      <a:pPr marL="0" marR="0" indent="0" algn="ctr">
                        <a:lnSpc>
                          <a:spcPct val="115000"/>
                        </a:lnSpc>
                        <a:spcBef>
                          <a:spcPts val="0"/>
                        </a:spcBef>
                        <a:spcAft>
                          <a:spcPts val="0"/>
                        </a:spcAft>
                      </a:pPr>
                      <a:r>
                        <a:rPr lang="en-US" sz="1600" b="0" dirty="0">
                          <a:solidFill>
                            <a:schemeClr val="tx1"/>
                          </a:solidFill>
                          <a:latin typeface="+mn-lt"/>
                          <a:ea typeface="Calibri"/>
                          <a:cs typeface="Times New Roman"/>
                        </a:rPr>
                        <a:t>Yes</a:t>
                      </a:r>
                    </a:p>
                  </a:txBody>
                  <a:tcPr marL="68580" marR="68580" marT="0" marB="0"/>
                </a:tc>
                <a:tc>
                  <a:txBody>
                    <a:bodyPr/>
                    <a:lstStyle/>
                    <a:p>
                      <a:pPr marL="0" marR="0" indent="0">
                        <a:lnSpc>
                          <a:spcPct val="115000"/>
                        </a:lnSpc>
                        <a:spcBef>
                          <a:spcPts val="0"/>
                        </a:spcBef>
                        <a:spcAft>
                          <a:spcPts val="0"/>
                        </a:spcAft>
                      </a:pPr>
                      <a:r>
                        <a:rPr lang="en-US" sz="1600" b="0" dirty="0">
                          <a:solidFill>
                            <a:schemeClr val="tx1"/>
                          </a:solidFill>
                          <a:latin typeface="+mn-lt"/>
                          <a:ea typeface="Calibri"/>
                          <a:cs typeface="Times New Roman"/>
                        </a:rPr>
                        <a:t>Median chlorophyll </a:t>
                      </a:r>
                      <a:r>
                        <a:rPr lang="en-US" sz="1600" b="0" i="1" dirty="0">
                          <a:solidFill>
                            <a:schemeClr val="tx1"/>
                          </a:solidFill>
                          <a:latin typeface="+mn-lt"/>
                          <a:ea typeface="Calibri"/>
                          <a:cs typeface="Times New Roman"/>
                        </a:rPr>
                        <a:t>a</a:t>
                      </a:r>
                      <a:r>
                        <a:rPr lang="en-US" sz="1600" b="0" dirty="0">
                          <a:solidFill>
                            <a:schemeClr val="tx1"/>
                          </a:solidFill>
                          <a:latin typeface="+mn-lt"/>
                          <a:ea typeface="Calibri"/>
                          <a:cs typeface="Times New Roman"/>
                        </a:rPr>
                        <a:t> concentrations have increased in the North Bay, but chlorophyll </a:t>
                      </a:r>
                      <a:r>
                        <a:rPr lang="en-US" sz="1600" b="0" i="1" dirty="0">
                          <a:solidFill>
                            <a:schemeClr val="tx1"/>
                          </a:solidFill>
                          <a:latin typeface="+mn-lt"/>
                          <a:ea typeface="Calibri"/>
                          <a:cs typeface="Times New Roman"/>
                        </a:rPr>
                        <a:t>a</a:t>
                      </a:r>
                      <a:r>
                        <a:rPr lang="en-US" sz="1600" b="0" dirty="0">
                          <a:solidFill>
                            <a:schemeClr val="tx1"/>
                          </a:solidFill>
                          <a:latin typeface="+mn-lt"/>
                          <a:ea typeface="Calibri"/>
                          <a:cs typeface="Times New Roman"/>
                        </a:rPr>
                        <a:t> </a:t>
                      </a:r>
                      <a:r>
                        <a:rPr lang="en-US" sz="1600" b="1" dirty="0">
                          <a:solidFill>
                            <a:schemeClr val="tx1"/>
                          </a:solidFill>
                          <a:latin typeface="+mn-lt"/>
                          <a:ea typeface="Calibri"/>
                          <a:cs typeface="Times New Roman"/>
                        </a:rPr>
                        <a:t>concentrations are still </a:t>
                      </a:r>
                      <a:r>
                        <a:rPr lang="en-US" sz="1600" b="1" dirty="0" smtClean="0">
                          <a:solidFill>
                            <a:schemeClr val="tx1"/>
                          </a:solidFill>
                          <a:latin typeface="+mn-lt"/>
                          <a:ea typeface="Calibri"/>
                          <a:cs typeface="Times New Roman"/>
                        </a:rPr>
                        <a:t>low,  below 2 </a:t>
                      </a:r>
                      <a:r>
                        <a:rPr lang="en-US" sz="1600" b="1" dirty="0">
                          <a:solidFill>
                            <a:schemeClr val="tx1"/>
                          </a:solidFill>
                          <a:latin typeface="+mn-lt"/>
                          <a:ea typeface="Calibri"/>
                          <a:cs typeface="Times New Roman"/>
                        </a:rPr>
                        <a:t>µg </a:t>
                      </a:r>
                      <a:r>
                        <a:rPr lang="en-US" sz="1600" b="1" dirty="0" smtClean="0">
                          <a:solidFill>
                            <a:schemeClr val="tx1"/>
                          </a:solidFill>
                          <a:latin typeface="+mn-lt"/>
                          <a:ea typeface="Calibri"/>
                          <a:cs typeface="Times New Roman"/>
                        </a:rPr>
                        <a:t>l</a:t>
                      </a:r>
                      <a:r>
                        <a:rPr lang="en-US" sz="1600" b="1" baseline="30000" dirty="0" smtClean="0">
                          <a:solidFill>
                            <a:schemeClr val="tx1"/>
                          </a:solidFill>
                          <a:latin typeface="+mn-lt"/>
                          <a:ea typeface="Calibri"/>
                          <a:cs typeface="Times New Roman"/>
                        </a:rPr>
                        <a:t>-1 </a:t>
                      </a:r>
                      <a:r>
                        <a:rPr lang="en-US" sz="1600" b="0" baseline="30000" dirty="0" smtClean="0">
                          <a:solidFill>
                            <a:schemeClr val="tx1"/>
                          </a:solidFill>
                          <a:latin typeface="+mn-lt"/>
                          <a:ea typeface="Calibri"/>
                          <a:cs typeface="Times New Roman"/>
                        </a:rPr>
                        <a:t>,</a:t>
                      </a:r>
                      <a:r>
                        <a:rPr lang="en-US" sz="1600" b="0" dirty="0" smtClean="0">
                          <a:solidFill>
                            <a:schemeClr val="tx1"/>
                          </a:solidFill>
                          <a:latin typeface="+mn-lt"/>
                          <a:ea typeface="Calibri"/>
                          <a:cs typeface="Times New Roman"/>
                        </a:rPr>
                        <a:t>as annual geometric mean. </a:t>
                      </a:r>
                      <a:endParaRPr lang="en-US" sz="1600" b="0" dirty="0">
                        <a:solidFill>
                          <a:schemeClr val="tx1"/>
                        </a:solidFill>
                        <a:latin typeface="+mn-lt"/>
                        <a:ea typeface="Calibri"/>
                        <a:cs typeface="Times New Roman"/>
                      </a:endParaRPr>
                    </a:p>
                  </a:txBody>
                  <a:tcPr marL="68580" marR="68580" marT="0" marB="0"/>
                </a:tc>
              </a:tr>
              <a:tr h="1287004">
                <a:tc>
                  <a:txBody>
                    <a:bodyPr/>
                    <a:lstStyle/>
                    <a:p>
                      <a:pPr marL="0" marR="0" algn="l">
                        <a:lnSpc>
                          <a:spcPct val="115000"/>
                        </a:lnSpc>
                        <a:spcBef>
                          <a:spcPts val="0"/>
                        </a:spcBef>
                        <a:spcAft>
                          <a:spcPts val="0"/>
                        </a:spcAft>
                      </a:pPr>
                      <a:r>
                        <a:rPr lang="en-US" sz="1600" dirty="0">
                          <a:latin typeface="+mn-lt"/>
                        </a:rPr>
                        <a:t>Phytoplankton blooms (nuisance or toxic)</a:t>
                      </a:r>
                      <a:endParaRPr lang="en-US" sz="1600" dirty="0">
                        <a:latin typeface="+mn-lt"/>
                        <a:ea typeface="Calibri"/>
                        <a:cs typeface="Times New Roman"/>
                      </a:endParaRPr>
                    </a:p>
                  </a:txBody>
                  <a:tcPr marL="68580" marR="68580" marT="0" marB="0"/>
                </a:tc>
                <a:tc>
                  <a:txBody>
                    <a:bodyPr/>
                    <a:lstStyle/>
                    <a:p>
                      <a:pPr marL="0" marR="0" indent="0" algn="ctr">
                        <a:lnSpc>
                          <a:spcPct val="115000"/>
                        </a:lnSpc>
                        <a:spcBef>
                          <a:spcPts val="0"/>
                        </a:spcBef>
                        <a:spcAft>
                          <a:spcPts val="0"/>
                        </a:spcAft>
                      </a:pPr>
                      <a:r>
                        <a:rPr lang="en-US" sz="1600" b="0">
                          <a:solidFill>
                            <a:schemeClr val="tx1"/>
                          </a:solidFill>
                          <a:latin typeface="+mn-lt"/>
                          <a:ea typeface="Calibri"/>
                          <a:cs typeface="Times New Roman"/>
                        </a:rPr>
                        <a:t>Yes</a:t>
                      </a:r>
                    </a:p>
                  </a:txBody>
                  <a:tcPr marL="68580" marR="68580" marT="0" marB="0"/>
                </a:tc>
                <a:tc>
                  <a:txBody>
                    <a:bodyPr/>
                    <a:lstStyle/>
                    <a:p>
                      <a:pPr marL="0" marR="0" indent="0">
                        <a:lnSpc>
                          <a:spcPct val="115000"/>
                        </a:lnSpc>
                        <a:spcBef>
                          <a:spcPts val="0"/>
                        </a:spcBef>
                        <a:spcAft>
                          <a:spcPts val="0"/>
                        </a:spcAft>
                      </a:pPr>
                      <a:r>
                        <a:rPr lang="en-US" sz="1600" b="0" dirty="0">
                          <a:solidFill>
                            <a:schemeClr val="tx1"/>
                          </a:solidFill>
                          <a:latin typeface="+mn-lt"/>
                          <a:ea typeface="Calibri"/>
                          <a:cs typeface="Times New Roman"/>
                        </a:rPr>
                        <a:t>Historically (1925–76), the Miami River discharged nutrients into northern Biscayne Bay, leading to occasional blooms.  In 2005–06, there was a </a:t>
                      </a:r>
                      <a:r>
                        <a:rPr lang="en-US" sz="1600" b="0" dirty="0" smtClean="0">
                          <a:solidFill>
                            <a:schemeClr val="tx1"/>
                          </a:solidFill>
                          <a:latin typeface="+mn-lt"/>
                          <a:ea typeface="Calibri"/>
                          <a:cs typeface="Times New Roman"/>
                        </a:rPr>
                        <a:t>bloom </a:t>
                      </a:r>
                      <a:r>
                        <a:rPr lang="en-US" sz="1600" b="0" dirty="0">
                          <a:solidFill>
                            <a:schemeClr val="tx1"/>
                          </a:solidFill>
                          <a:latin typeface="+mn-lt"/>
                          <a:ea typeface="Calibri"/>
                          <a:cs typeface="Times New Roman"/>
                        </a:rPr>
                        <a:t>in </a:t>
                      </a:r>
                      <a:r>
                        <a:rPr lang="en-US" sz="1600" b="0" dirty="0" err="1">
                          <a:solidFill>
                            <a:schemeClr val="tx1"/>
                          </a:solidFill>
                          <a:latin typeface="+mn-lt"/>
                          <a:ea typeface="Calibri"/>
                          <a:cs typeface="Times New Roman"/>
                        </a:rPr>
                        <a:t>Blackwater</a:t>
                      </a:r>
                      <a:r>
                        <a:rPr lang="en-US" sz="1600" b="0" dirty="0">
                          <a:solidFill>
                            <a:schemeClr val="tx1"/>
                          </a:solidFill>
                          <a:latin typeface="+mn-lt"/>
                          <a:ea typeface="Calibri"/>
                          <a:cs typeface="Times New Roman"/>
                        </a:rPr>
                        <a:t> </a:t>
                      </a:r>
                      <a:r>
                        <a:rPr lang="en-US" sz="1600" b="0" dirty="0" smtClean="0">
                          <a:solidFill>
                            <a:schemeClr val="tx1"/>
                          </a:solidFill>
                          <a:latin typeface="+mn-lt"/>
                          <a:ea typeface="Calibri"/>
                          <a:cs typeface="Times New Roman"/>
                        </a:rPr>
                        <a:t>Sound (these data</a:t>
                      </a:r>
                      <a:r>
                        <a:rPr lang="en-US" sz="1600" b="0" baseline="0" dirty="0" smtClean="0">
                          <a:solidFill>
                            <a:schemeClr val="tx1"/>
                          </a:solidFill>
                          <a:latin typeface="+mn-lt"/>
                          <a:ea typeface="Calibri"/>
                          <a:cs typeface="Times New Roman"/>
                        </a:rPr>
                        <a:t> excluded from maintain existing conditions calculations)</a:t>
                      </a:r>
                      <a:r>
                        <a:rPr lang="en-US" sz="1600" b="0" dirty="0" smtClean="0">
                          <a:solidFill>
                            <a:schemeClr val="tx1"/>
                          </a:solidFill>
                          <a:latin typeface="+mn-lt"/>
                          <a:ea typeface="Calibri"/>
                          <a:cs typeface="Times New Roman"/>
                        </a:rPr>
                        <a:t>.</a:t>
                      </a:r>
                      <a:endParaRPr lang="en-US" sz="1600" b="0" dirty="0">
                        <a:solidFill>
                          <a:schemeClr val="tx1"/>
                        </a:solidFill>
                        <a:latin typeface="+mn-lt"/>
                        <a:ea typeface="Calibri"/>
                        <a:cs typeface="Times New Roman"/>
                      </a:endParaRPr>
                    </a:p>
                  </a:txBody>
                  <a:tcPr marL="68580" marR="68580" marT="0" marB="0"/>
                </a:tc>
              </a:tr>
              <a:tr h="1029603">
                <a:tc>
                  <a:txBody>
                    <a:bodyPr/>
                    <a:lstStyle/>
                    <a:p>
                      <a:pPr marL="0" marR="0">
                        <a:lnSpc>
                          <a:spcPct val="115000"/>
                        </a:lnSpc>
                        <a:spcBef>
                          <a:spcPts val="0"/>
                        </a:spcBef>
                        <a:spcAft>
                          <a:spcPts val="0"/>
                        </a:spcAft>
                      </a:pPr>
                      <a:r>
                        <a:rPr lang="en-US" sz="1600" dirty="0">
                          <a:latin typeface="+mn-lt"/>
                        </a:rPr>
                        <a:t>Problematic epiphyte growth </a:t>
                      </a:r>
                      <a:endParaRPr lang="en-US" sz="1600" dirty="0">
                        <a:solidFill>
                          <a:schemeClr val="tx1"/>
                        </a:solidFill>
                        <a:latin typeface="+mn-lt"/>
                        <a:ea typeface="Calibri"/>
                        <a:cs typeface="Times New Roman"/>
                      </a:endParaRPr>
                    </a:p>
                  </a:txBody>
                  <a:tcPr marL="68580" marR="68580" marT="0" marB="0"/>
                </a:tc>
                <a:tc>
                  <a:txBody>
                    <a:bodyPr/>
                    <a:lstStyle/>
                    <a:p>
                      <a:pPr marL="0" marR="0" indent="0" algn="ctr">
                        <a:lnSpc>
                          <a:spcPct val="115000"/>
                        </a:lnSpc>
                        <a:spcBef>
                          <a:spcPts val="0"/>
                        </a:spcBef>
                        <a:spcAft>
                          <a:spcPts val="0"/>
                        </a:spcAft>
                      </a:pPr>
                      <a:r>
                        <a:rPr lang="en-US" sz="1600" b="0" dirty="0">
                          <a:solidFill>
                            <a:schemeClr val="tx1"/>
                          </a:solidFill>
                          <a:latin typeface="+mn-lt"/>
                          <a:ea typeface="Calibri"/>
                          <a:cs typeface="Times New Roman"/>
                        </a:rPr>
                        <a:t>No</a:t>
                      </a:r>
                    </a:p>
                  </a:txBody>
                  <a:tcPr marL="68580" marR="68580" marT="0" marB="0"/>
                </a:tc>
                <a:tc>
                  <a:txBody>
                    <a:bodyPr/>
                    <a:lstStyle/>
                    <a:p>
                      <a:pPr marL="0" marR="0" indent="0">
                        <a:lnSpc>
                          <a:spcPct val="115000"/>
                        </a:lnSpc>
                        <a:spcBef>
                          <a:spcPts val="0"/>
                        </a:spcBef>
                        <a:spcAft>
                          <a:spcPts val="0"/>
                        </a:spcAft>
                      </a:pPr>
                      <a:r>
                        <a:rPr lang="en-US" sz="1600" b="0" dirty="0">
                          <a:solidFill>
                            <a:schemeClr val="tx1"/>
                          </a:solidFill>
                          <a:latin typeface="+mn-lt"/>
                          <a:ea typeface="Calibri"/>
                          <a:cs typeface="Times New Roman"/>
                        </a:rPr>
                        <a:t>None reported.</a:t>
                      </a:r>
                    </a:p>
                  </a:txBody>
                  <a:tcPr marL="68580" marR="68580" marT="0" marB="0"/>
                </a:tc>
              </a:tr>
            </a:tbl>
          </a:graphicData>
        </a:graphic>
      </p:graphicFrame>
      <p:sp>
        <p:nvSpPr>
          <p:cNvPr id="3" name="TextBox 2"/>
          <p:cNvSpPr txBox="1"/>
          <p:nvPr/>
        </p:nvSpPr>
        <p:spPr>
          <a:xfrm>
            <a:off x="1828800" y="5943600"/>
            <a:ext cx="7239000" cy="307777"/>
          </a:xfrm>
          <a:prstGeom prst="rect">
            <a:avLst/>
          </a:prstGeom>
          <a:noFill/>
        </p:spPr>
        <p:txBody>
          <a:bodyPr wrap="square" rtlCol="0">
            <a:spAutoFit/>
          </a:bodyPr>
          <a:lstStyle/>
          <a:p>
            <a:r>
              <a:rPr lang="en-US" sz="1400" dirty="0" smtClean="0"/>
              <a:t>Sources:  Caccia and Boyer (2005), Harlem (1979), Boyer and Briceñ0 (2008)</a:t>
            </a:r>
            <a:endParaRPr lang="en-US" sz="1400"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 y="0"/>
          <a:ext cx="9144000" cy="6057773"/>
        </p:xfrm>
        <a:graphic>
          <a:graphicData uri="http://schemas.openxmlformats.org/drawingml/2006/table">
            <a:tbl>
              <a:tblPr firstRow="1" bandRow="1">
                <a:tableStyleId>{21E4AEA4-8DFA-4A89-87EB-49C32662AFE0}</a:tableStyleId>
              </a:tblPr>
              <a:tblGrid>
                <a:gridCol w="1549830"/>
                <a:gridCol w="1130306"/>
                <a:gridCol w="6463864"/>
              </a:tblGrid>
              <a:tr h="488950">
                <a:tc>
                  <a:txBody>
                    <a:bodyPr/>
                    <a:lstStyle/>
                    <a:p>
                      <a:pPr marL="0" marR="0" algn="ctr">
                        <a:lnSpc>
                          <a:spcPct val="115000"/>
                        </a:lnSpc>
                        <a:spcBef>
                          <a:spcPts val="0"/>
                        </a:spcBef>
                        <a:spcAft>
                          <a:spcPts val="0"/>
                        </a:spcAft>
                      </a:pPr>
                      <a:r>
                        <a:rPr lang="en-US" sz="1600" dirty="0">
                          <a:latin typeface="+mn-lt"/>
                        </a:rPr>
                        <a:t>Response variable </a:t>
                      </a:r>
                      <a:endParaRPr lang="en-US" sz="1600" dirty="0">
                        <a:latin typeface="+mn-lt"/>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dirty="0" smtClean="0">
                          <a:latin typeface="+mn-lt"/>
                        </a:rPr>
                        <a:t>Observed</a:t>
                      </a:r>
                      <a:endParaRPr lang="en-US" sz="1600" dirty="0">
                        <a:latin typeface="+mn-lt"/>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dirty="0">
                          <a:latin typeface="+mn-lt"/>
                        </a:rPr>
                        <a:t>Explanation </a:t>
                      </a:r>
                      <a:endParaRPr lang="en-US" sz="1600" dirty="0">
                        <a:latin typeface="+mn-lt"/>
                        <a:ea typeface="Calibri"/>
                        <a:cs typeface="Times New Roman"/>
                      </a:endParaRPr>
                    </a:p>
                  </a:txBody>
                  <a:tcPr marL="68580" marR="68580" marT="0" marB="0"/>
                </a:tc>
              </a:tr>
              <a:tr h="733425">
                <a:tc>
                  <a:txBody>
                    <a:bodyPr/>
                    <a:lstStyle/>
                    <a:p>
                      <a:pPr marL="0" marR="0">
                        <a:lnSpc>
                          <a:spcPct val="115000"/>
                        </a:lnSpc>
                        <a:spcBef>
                          <a:spcPts val="0"/>
                        </a:spcBef>
                        <a:spcAft>
                          <a:spcPts val="0"/>
                        </a:spcAft>
                      </a:pPr>
                      <a:r>
                        <a:rPr lang="en-US" sz="1600" dirty="0">
                          <a:latin typeface="+mn-lt"/>
                        </a:rPr>
                        <a:t>Problematic macroalgal growth</a:t>
                      </a:r>
                      <a:endParaRPr lang="en-US" sz="1600" dirty="0">
                        <a:latin typeface="+mn-lt"/>
                        <a:ea typeface="Calibri"/>
                        <a:cs typeface="Times New Roman"/>
                      </a:endParaRPr>
                    </a:p>
                  </a:txBody>
                  <a:tcPr marL="68580" marR="68580" marT="0" marB="0"/>
                </a:tc>
                <a:tc>
                  <a:txBody>
                    <a:bodyPr/>
                    <a:lstStyle/>
                    <a:p>
                      <a:pPr marL="0" marR="0" indent="0" algn="ctr">
                        <a:lnSpc>
                          <a:spcPct val="115000"/>
                        </a:lnSpc>
                        <a:spcBef>
                          <a:spcPts val="0"/>
                        </a:spcBef>
                        <a:spcAft>
                          <a:spcPts val="0"/>
                        </a:spcAft>
                      </a:pPr>
                      <a:r>
                        <a:rPr lang="en-US" sz="1600" b="0" dirty="0">
                          <a:solidFill>
                            <a:schemeClr val="tx1"/>
                          </a:solidFill>
                          <a:latin typeface="+mn-lt"/>
                          <a:ea typeface="Calibri"/>
                          <a:cs typeface="Times New Roman"/>
                        </a:rPr>
                        <a:t>No</a:t>
                      </a:r>
                    </a:p>
                  </a:txBody>
                  <a:tcPr marL="68580" marR="68580" marT="0" marB="0"/>
                </a:tc>
                <a:tc>
                  <a:txBody>
                    <a:bodyPr/>
                    <a:lstStyle/>
                    <a:p>
                      <a:pPr marL="0" marR="0" indent="0">
                        <a:lnSpc>
                          <a:spcPct val="115000"/>
                        </a:lnSpc>
                        <a:spcBef>
                          <a:spcPts val="0"/>
                        </a:spcBef>
                        <a:spcAft>
                          <a:spcPts val="0"/>
                        </a:spcAft>
                      </a:pPr>
                      <a:r>
                        <a:rPr lang="en-US" sz="1600" b="0">
                          <a:solidFill>
                            <a:schemeClr val="tx1"/>
                          </a:solidFill>
                          <a:latin typeface="+mn-lt"/>
                          <a:ea typeface="Calibri"/>
                          <a:cs typeface="Times New Roman"/>
                        </a:rPr>
                        <a:t>Drift algae is sometimes found near canal discharge sites but does not adversely affect the bay proper.</a:t>
                      </a:r>
                    </a:p>
                  </a:txBody>
                  <a:tcPr marL="68580" marR="68580" marT="0" marB="0"/>
                </a:tc>
              </a:tr>
              <a:tr h="977900">
                <a:tc>
                  <a:txBody>
                    <a:bodyPr/>
                    <a:lstStyle/>
                    <a:p>
                      <a:pPr marL="0" marR="0">
                        <a:lnSpc>
                          <a:spcPct val="115000"/>
                        </a:lnSpc>
                        <a:spcBef>
                          <a:spcPts val="0"/>
                        </a:spcBef>
                        <a:spcAft>
                          <a:spcPts val="0"/>
                        </a:spcAft>
                      </a:pPr>
                      <a:r>
                        <a:rPr lang="en-US" sz="1600" dirty="0" smtClean="0">
                          <a:latin typeface="+mn-lt"/>
                        </a:rPr>
                        <a:t>SAV </a:t>
                      </a:r>
                      <a:r>
                        <a:rPr lang="en-US" sz="1600" dirty="0">
                          <a:latin typeface="+mn-lt"/>
                        </a:rPr>
                        <a:t>community changes or loss</a:t>
                      </a:r>
                      <a:endParaRPr lang="en-US" sz="1600" dirty="0">
                        <a:latin typeface="+mn-lt"/>
                        <a:ea typeface="Calibri"/>
                        <a:cs typeface="Times New Roman"/>
                      </a:endParaRPr>
                    </a:p>
                  </a:txBody>
                  <a:tcPr marL="68580" marR="68580" marT="0" marB="0"/>
                </a:tc>
                <a:tc>
                  <a:txBody>
                    <a:bodyPr/>
                    <a:lstStyle/>
                    <a:p>
                      <a:pPr marL="0" marR="0" indent="0" algn="ctr">
                        <a:lnSpc>
                          <a:spcPct val="115000"/>
                        </a:lnSpc>
                        <a:spcBef>
                          <a:spcPts val="0"/>
                        </a:spcBef>
                        <a:spcAft>
                          <a:spcPts val="0"/>
                        </a:spcAft>
                      </a:pPr>
                      <a:r>
                        <a:rPr lang="en-US" sz="1600" b="0" dirty="0">
                          <a:solidFill>
                            <a:schemeClr val="tx1"/>
                          </a:solidFill>
                          <a:latin typeface="+mn-lt"/>
                          <a:ea typeface="Calibri"/>
                          <a:cs typeface="Times New Roman"/>
                        </a:rPr>
                        <a:t>Yes</a:t>
                      </a:r>
                    </a:p>
                  </a:txBody>
                  <a:tcPr marL="68580" marR="68580" marT="0" marB="0"/>
                </a:tc>
                <a:tc>
                  <a:txBody>
                    <a:bodyPr/>
                    <a:lstStyle/>
                    <a:p>
                      <a:pPr marL="0" marR="0" indent="0">
                        <a:lnSpc>
                          <a:spcPct val="115000"/>
                        </a:lnSpc>
                        <a:spcBef>
                          <a:spcPts val="0"/>
                        </a:spcBef>
                        <a:spcAft>
                          <a:spcPts val="0"/>
                        </a:spcAft>
                      </a:pPr>
                      <a:r>
                        <a:rPr lang="en-US" sz="1600" b="0" dirty="0">
                          <a:solidFill>
                            <a:schemeClr val="tx1"/>
                          </a:solidFill>
                          <a:latin typeface="+mn-lt"/>
                          <a:ea typeface="Calibri"/>
                          <a:cs typeface="Times New Roman"/>
                        </a:rPr>
                        <a:t>Although SAV is stable in most of Biscayne Bay, the abundance and community composition of </a:t>
                      </a:r>
                      <a:r>
                        <a:rPr lang="en-US" sz="1600" b="0" dirty="0" err="1">
                          <a:solidFill>
                            <a:schemeClr val="tx1"/>
                          </a:solidFill>
                          <a:latin typeface="+mn-lt"/>
                          <a:ea typeface="Calibri"/>
                          <a:cs typeface="Times New Roman"/>
                        </a:rPr>
                        <a:t>seagrasses</a:t>
                      </a:r>
                      <a:r>
                        <a:rPr lang="en-US" sz="1600" b="0" dirty="0">
                          <a:solidFill>
                            <a:schemeClr val="tx1"/>
                          </a:solidFill>
                          <a:latin typeface="+mn-lt"/>
                          <a:ea typeface="Calibri"/>
                          <a:cs typeface="Times New Roman"/>
                        </a:rPr>
                        <a:t> have changed near canal outputs, potentially due to freshwater inputs.  </a:t>
                      </a:r>
                      <a:r>
                        <a:rPr lang="en-US" sz="1600" b="1" dirty="0">
                          <a:solidFill>
                            <a:schemeClr val="tx1"/>
                          </a:solidFill>
                          <a:latin typeface="+mn-lt"/>
                          <a:ea typeface="Calibri"/>
                          <a:cs typeface="Times New Roman"/>
                        </a:rPr>
                        <a:t>SAV remains healthy throughout the interior of the bay.</a:t>
                      </a:r>
                    </a:p>
                  </a:txBody>
                  <a:tcPr marL="68580" marR="68580" marT="0" marB="0"/>
                </a:tc>
              </a:tr>
              <a:tr h="981456">
                <a:tc>
                  <a:txBody>
                    <a:bodyPr/>
                    <a:lstStyle/>
                    <a:p>
                      <a:pPr marL="0" marR="0">
                        <a:lnSpc>
                          <a:spcPct val="115000"/>
                        </a:lnSpc>
                        <a:spcBef>
                          <a:spcPts val="0"/>
                        </a:spcBef>
                        <a:spcAft>
                          <a:spcPts val="0"/>
                        </a:spcAft>
                      </a:pPr>
                      <a:r>
                        <a:rPr lang="en-US" sz="1600" dirty="0" smtClean="0">
                          <a:latin typeface="+mn-lt"/>
                        </a:rPr>
                        <a:t>Vegetation </a:t>
                      </a:r>
                      <a:r>
                        <a:rPr lang="en-US" sz="1600" dirty="0">
                          <a:latin typeface="+mn-lt"/>
                        </a:rPr>
                        <a:t>community changes or loss </a:t>
                      </a:r>
                      <a:endParaRPr lang="en-US" sz="1600" dirty="0">
                        <a:latin typeface="+mn-lt"/>
                        <a:ea typeface="Calibri"/>
                        <a:cs typeface="Times New Roman"/>
                      </a:endParaRPr>
                    </a:p>
                  </a:txBody>
                  <a:tcPr marL="68580" marR="68580" marT="0" marB="0"/>
                </a:tc>
                <a:tc>
                  <a:txBody>
                    <a:bodyPr/>
                    <a:lstStyle/>
                    <a:p>
                      <a:pPr marL="0" marR="0" indent="0" algn="ctr">
                        <a:lnSpc>
                          <a:spcPct val="115000"/>
                        </a:lnSpc>
                        <a:spcBef>
                          <a:spcPts val="0"/>
                        </a:spcBef>
                        <a:spcAft>
                          <a:spcPts val="0"/>
                        </a:spcAft>
                      </a:pPr>
                      <a:r>
                        <a:rPr lang="en-US" sz="1600" b="0" dirty="0">
                          <a:solidFill>
                            <a:schemeClr val="tx1"/>
                          </a:solidFill>
                          <a:latin typeface="+mn-lt"/>
                          <a:ea typeface="Calibri"/>
                          <a:cs typeface="Times New Roman"/>
                        </a:rPr>
                        <a:t>Yes</a:t>
                      </a:r>
                    </a:p>
                  </a:txBody>
                  <a:tcPr marL="68580" marR="68580" marT="0" marB="0"/>
                </a:tc>
                <a:tc>
                  <a:txBody>
                    <a:bodyPr/>
                    <a:lstStyle/>
                    <a:p>
                      <a:pPr marL="0" marR="0" indent="0">
                        <a:lnSpc>
                          <a:spcPct val="115000"/>
                        </a:lnSpc>
                        <a:spcBef>
                          <a:spcPts val="0"/>
                        </a:spcBef>
                        <a:spcAft>
                          <a:spcPts val="0"/>
                        </a:spcAft>
                      </a:pPr>
                      <a:r>
                        <a:rPr lang="en-US" sz="1600" b="0">
                          <a:solidFill>
                            <a:schemeClr val="tx1"/>
                          </a:solidFill>
                          <a:latin typeface="+mn-lt"/>
                          <a:ea typeface="Calibri"/>
                          <a:cs typeface="Times New Roman"/>
                        </a:rPr>
                        <a:t>Diversion of fresh water and development of shorelines have reduced mangrove habitat.</a:t>
                      </a:r>
                    </a:p>
                  </a:txBody>
                  <a:tcPr marL="68580" marR="68580" marT="0" marB="0"/>
                </a:tc>
              </a:tr>
              <a:tr h="977900">
                <a:tc>
                  <a:txBody>
                    <a:bodyPr/>
                    <a:lstStyle/>
                    <a:p>
                      <a:pPr marL="0" marR="0">
                        <a:lnSpc>
                          <a:spcPct val="115000"/>
                        </a:lnSpc>
                        <a:spcBef>
                          <a:spcPts val="0"/>
                        </a:spcBef>
                        <a:spcAft>
                          <a:spcPts val="0"/>
                        </a:spcAft>
                      </a:pPr>
                      <a:r>
                        <a:rPr lang="en-US" sz="1600">
                          <a:latin typeface="+mn-lt"/>
                        </a:rPr>
                        <a:t>Coral/hardbottom community changes or loss </a:t>
                      </a:r>
                      <a:endParaRPr lang="en-US" sz="1600">
                        <a:latin typeface="+mn-lt"/>
                        <a:ea typeface="Calibri"/>
                        <a:cs typeface="Times New Roman"/>
                      </a:endParaRPr>
                    </a:p>
                  </a:txBody>
                  <a:tcPr marL="68580" marR="68580" marT="0" marB="0"/>
                </a:tc>
                <a:tc>
                  <a:txBody>
                    <a:bodyPr/>
                    <a:lstStyle/>
                    <a:p>
                      <a:pPr marL="0" marR="0" indent="0" algn="ctr">
                        <a:lnSpc>
                          <a:spcPct val="115000"/>
                        </a:lnSpc>
                        <a:spcBef>
                          <a:spcPts val="0"/>
                        </a:spcBef>
                        <a:spcAft>
                          <a:spcPts val="0"/>
                        </a:spcAft>
                      </a:pPr>
                      <a:r>
                        <a:rPr lang="en-US" sz="1600" b="0" dirty="0">
                          <a:solidFill>
                            <a:schemeClr val="tx1"/>
                          </a:solidFill>
                          <a:latin typeface="+mn-lt"/>
                          <a:ea typeface="Calibri"/>
                          <a:cs typeface="Times New Roman"/>
                        </a:rPr>
                        <a:t>Yes</a:t>
                      </a:r>
                    </a:p>
                  </a:txBody>
                  <a:tcPr marL="68580" marR="68580" marT="0" marB="0"/>
                </a:tc>
                <a:tc>
                  <a:txBody>
                    <a:bodyPr/>
                    <a:lstStyle/>
                    <a:p>
                      <a:pPr marL="0" marR="0" indent="0">
                        <a:lnSpc>
                          <a:spcPct val="115000"/>
                        </a:lnSpc>
                        <a:spcBef>
                          <a:spcPts val="0"/>
                        </a:spcBef>
                        <a:spcAft>
                          <a:spcPts val="0"/>
                        </a:spcAft>
                      </a:pPr>
                      <a:r>
                        <a:rPr lang="en-US" sz="1600" b="0">
                          <a:solidFill>
                            <a:schemeClr val="tx1"/>
                          </a:solidFill>
                          <a:latin typeface="+mn-lt"/>
                          <a:ea typeface="Calibri"/>
                          <a:cs typeface="Times New Roman"/>
                        </a:rPr>
                        <a:t>Coverage and species abundance have declined, but there is no indication that nutrients were responsible.</a:t>
                      </a:r>
                    </a:p>
                  </a:txBody>
                  <a:tcPr marL="68580" marR="68580" marT="0" marB="0"/>
                </a:tc>
              </a:tr>
              <a:tr h="733425">
                <a:tc>
                  <a:txBody>
                    <a:bodyPr/>
                    <a:lstStyle/>
                    <a:p>
                      <a:pPr marL="0" marR="0">
                        <a:lnSpc>
                          <a:spcPct val="115000"/>
                        </a:lnSpc>
                        <a:spcBef>
                          <a:spcPts val="0"/>
                        </a:spcBef>
                        <a:spcAft>
                          <a:spcPts val="0"/>
                        </a:spcAft>
                      </a:pPr>
                      <a:r>
                        <a:rPr lang="en-US" sz="1600">
                          <a:latin typeface="+mn-lt"/>
                        </a:rPr>
                        <a:t>Impacts to benthic community</a:t>
                      </a:r>
                      <a:endParaRPr lang="en-US" sz="1600">
                        <a:latin typeface="+mn-lt"/>
                        <a:ea typeface="Calibri"/>
                        <a:cs typeface="Times New Roman"/>
                      </a:endParaRPr>
                    </a:p>
                  </a:txBody>
                  <a:tcPr marL="68580" marR="68580" marT="0" marB="0"/>
                </a:tc>
                <a:tc>
                  <a:txBody>
                    <a:bodyPr/>
                    <a:lstStyle/>
                    <a:p>
                      <a:pPr marL="0" marR="0" indent="0" algn="ctr">
                        <a:lnSpc>
                          <a:spcPct val="115000"/>
                        </a:lnSpc>
                        <a:spcBef>
                          <a:spcPts val="0"/>
                        </a:spcBef>
                        <a:spcAft>
                          <a:spcPts val="0"/>
                        </a:spcAft>
                      </a:pPr>
                      <a:r>
                        <a:rPr lang="en-US" sz="1600" b="0" dirty="0">
                          <a:solidFill>
                            <a:schemeClr val="tx1"/>
                          </a:solidFill>
                          <a:latin typeface="+mn-lt"/>
                          <a:ea typeface="Calibri"/>
                          <a:cs typeface="Times New Roman"/>
                        </a:rPr>
                        <a:t>No</a:t>
                      </a:r>
                    </a:p>
                  </a:txBody>
                  <a:tcPr marL="68580" marR="68580" marT="0" marB="0"/>
                </a:tc>
                <a:tc>
                  <a:txBody>
                    <a:bodyPr/>
                    <a:lstStyle/>
                    <a:p>
                      <a:pPr marL="0" marR="0" indent="0">
                        <a:lnSpc>
                          <a:spcPct val="115000"/>
                        </a:lnSpc>
                        <a:spcBef>
                          <a:spcPts val="0"/>
                        </a:spcBef>
                        <a:spcAft>
                          <a:spcPts val="0"/>
                        </a:spcAft>
                      </a:pPr>
                      <a:r>
                        <a:rPr lang="en-US" sz="1600" b="0" dirty="0">
                          <a:solidFill>
                            <a:schemeClr val="tx1"/>
                          </a:solidFill>
                          <a:latin typeface="+mn-lt"/>
                          <a:ea typeface="Calibri"/>
                          <a:cs typeface="Times New Roman"/>
                        </a:rPr>
                        <a:t>None reported.</a:t>
                      </a:r>
                    </a:p>
                  </a:txBody>
                  <a:tcPr marL="68580" marR="68580" marT="0" marB="0"/>
                </a:tc>
              </a:tr>
              <a:tr h="733425">
                <a:tc>
                  <a:txBody>
                    <a:bodyPr/>
                    <a:lstStyle/>
                    <a:p>
                      <a:pPr marL="0" marR="0">
                        <a:lnSpc>
                          <a:spcPct val="115000"/>
                        </a:lnSpc>
                        <a:spcBef>
                          <a:spcPts val="0"/>
                        </a:spcBef>
                        <a:spcAft>
                          <a:spcPts val="0"/>
                        </a:spcAft>
                      </a:pPr>
                      <a:r>
                        <a:rPr lang="en-US" sz="1600" dirty="0">
                          <a:latin typeface="+mn-lt"/>
                        </a:rPr>
                        <a:t>Fish kills </a:t>
                      </a:r>
                      <a:endParaRPr lang="en-US" sz="1600" dirty="0">
                        <a:latin typeface="+mn-lt"/>
                        <a:ea typeface="Calibri"/>
                        <a:cs typeface="Times New Roman"/>
                      </a:endParaRPr>
                    </a:p>
                  </a:txBody>
                  <a:tcPr marL="68580" marR="68580" marT="0" marB="0"/>
                </a:tc>
                <a:tc>
                  <a:txBody>
                    <a:bodyPr/>
                    <a:lstStyle/>
                    <a:p>
                      <a:pPr marL="0" marR="0" indent="0" algn="ctr">
                        <a:lnSpc>
                          <a:spcPct val="115000"/>
                        </a:lnSpc>
                        <a:spcBef>
                          <a:spcPts val="0"/>
                        </a:spcBef>
                        <a:spcAft>
                          <a:spcPts val="0"/>
                        </a:spcAft>
                      </a:pPr>
                      <a:r>
                        <a:rPr lang="en-US" sz="1600" b="0" dirty="0">
                          <a:solidFill>
                            <a:schemeClr val="tx1"/>
                          </a:solidFill>
                          <a:latin typeface="+mn-lt"/>
                          <a:ea typeface="Calibri"/>
                          <a:cs typeface="Times New Roman"/>
                        </a:rPr>
                        <a:t>Yes</a:t>
                      </a:r>
                    </a:p>
                  </a:txBody>
                  <a:tcPr marL="68580" marR="68580" marT="0" marB="0"/>
                </a:tc>
                <a:tc>
                  <a:txBody>
                    <a:bodyPr/>
                    <a:lstStyle/>
                    <a:p>
                      <a:pPr marL="0" marR="0" indent="0">
                        <a:lnSpc>
                          <a:spcPct val="115000"/>
                        </a:lnSpc>
                        <a:spcBef>
                          <a:spcPts val="0"/>
                        </a:spcBef>
                        <a:spcAft>
                          <a:spcPts val="0"/>
                        </a:spcAft>
                      </a:pPr>
                      <a:r>
                        <a:rPr lang="en-US" sz="1600" b="0" dirty="0">
                          <a:solidFill>
                            <a:schemeClr val="tx1"/>
                          </a:solidFill>
                          <a:latin typeface="+mn-lt"/>
                          <a:ea typeface="Calibri"/>
                          <a:cs typeface="Times New Roman"/>
                        </a:rPr>
                        <a:t>Fish kills of generally limited extent and severity have occurred from low DO, cold, red tide, fishing violations, and other unknown causes.</a:t>
                      </a:r>
                    </a:p>
                  </a:txBody>
                  <a:tcPr marL="68580" marR="68580" marT="0" marB="0"/>
                </a:tc>
              </a:tr>
            </a:tbl>
          </a:graphicData>
        </a:graphic>
      </p:graphicFrame>
      <p:sp>
        <p:nvSpPr>
          <p:cNvPr id="3" name="TextBox 2"/>
          <p:cNvSpPr txBox="1"/>
          <p:nvPr/>
        </p:nvSpPr>
        <p:spPr>
          <a:xfrm>
            <a:off x="1371600" y="6096000"/>
            <a:ext cx="7391400" cy="523220"/>
          </a:xfrm>
          <a:prstGeom prst="rect">
            <a:avLst/>
          </a:prstGeom>
          <a:noFill/>
        </p:spPr>
        <p:txBody>
          <a:bodyPr wrap="square" rtlCol="0">
            <a:spAutoFit/>
          </a:bodyPr>
          <a:lstStyle/>
          <a:p>
            <a:r>
              <a:rPr lang="en-US" sz="1400" dirty="0" smtClean="0"/>
              <a:t>Sources: </a:t>
            </a:r>
            <a:r>
              <a:rPr lang="en-US" sz="1400" dirty="0" err="1" smtClean="0"/>
              <a:t>Biber</a:t>
            </a:r>
            <a:r>
              <a:rPr lang="en-US" sz="1400" dirty="0" smtClean="0"/>
              <a:t> and </a:t>
            </a:r>
            <a:r>
              <a:rPr lang="en-US" sz="1400" dirty="0" err="1" smtClean="0"/>
              <a:t>Irlandi</a:t>
            </a:r>
            <a:r>
              <a:rPr lang="en-US" sz="1400" dirty="0" smtClean="0"/>
              <a:t> (2006), CERP (2010), </a:t>
            </a:r>
            <a:r>
              <a:rPr lang="en-US" sz="1400" dirty="0" err="1" smtClean="0"/>
              <a:t>Meeder</a:t>
            </a:r>
            <a:r>
              <a:rPr lang="en-US" sz="1400" dirty="0" smtClean="0"/>
              <a:t> and Boyer (2001), Browder et al. (2005), Robles et al. (2005), FWRI (2010)</a:t>
            </a:r>
            <a:endParaRPr lang="en-US" sz="1400"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Biscayne Bay NNC Comparison</a:t>
            </a:r>
            <a:endParaRPr lang="en-US" dirty="0"/>
          </a:p>
        </p:txBody>
      </p:sp>
      <p:graphicFrame>
        <p:nvGraphicFramePr>
          <p:cNvPr id="4" name="Content Placeholder 3"/>
          <p:cNvGraphicFramePr>
            <a:graphicFrameLocks noGrp="1"/>
          </p:cNvGraphicFramePr>
          <p:nvPr>
            <p:ph idx="1"/>
          </p:nvPr>
        </p:nvGraphicFramePr>
        <p:xfrm>
          <a:off x="762001" y="1828800"/>
          <a:ext cx="8153398" cy="3962400"/>
        </p:xfrm>
        <a:graphic>
          <a:graphicData uri="http://schemas.openxmlformats.org/drawingml/2006/table">
            <a:tbl>
              <a:tblPr/>
              <a:tblGrid>
                <a:gridCol w="757383"/>
                <a:gridCol w="1256599"/>
                <a:gridCol w="1008966"/>
                <a:gridCol w="1091851"/>
                <a:gridCol w="914400"/>
                <a:gridCol w="1066800"/>
                <a:gridCol w="990600"/>
                <a:gridCol w="1066799"/>
              </a:tblGrid>
              <a:tr h="803187">
                <a:tc>
                  <a:txBody>
                    <a:bodyPr/>
                    <a:lstStyle/>
                    <a:p>
                      <a:endParaRPr lang="en-US" sz="1800" dirty="0">
                        <a:latin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1800" dirty="0">
                        <a:latin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a:spcBef>
                          <a:spcPts val="0"/>
                        </a:spcBef>
                        <a:spcAft>
                          <a:spcPts val="0"/>
                        </a:spcAft>
                      </a:pPr>
                      <a:r>
                        <a:rPr lang="en-US" sz="1800" dirty="0" smtClean="0">
                          <a:latin typeface="Arial"/>
                          <a:ea typeface="Times New Roman"/>
                          <a:cs typeface="Times New Roman"/>
                        </a:rPr>
                        <a:t>DEP 1 </a:t>
                      </a:r>
                      <a:r>
                        <a:rPr lang="en-US" sz="1800" dirty="0">
                          <a:latin typeface="Arial"/>
                          <a:ea typeface="Times New Roman"/>
                          <a:cs typeface="Times New Roman"/>
                        </a:rPr>
                        <a:t>in 5 year</a:t>
                      </a:r>
                      <a:endParaRPr lang="en-US" sz="1800" dirty="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marL="0" marR="0" algn="ctr">
                        <a:spcBef>
                          <a:spcPts val="0"/>
                        </a:spcBef>
                        <a:spcAft>
                          <a:spcPts val="0"/>
                        </a:spcAft>
                      </a:pPr>
                      <a:r>
                        <a:rPr lang="en-US" sz="1800" dirty="0" smtClean="0">
                          <a:latin typeface="Arial"/>
                          <a:ea typeface="Times New Roman"/>
                          <a:cs typeface="Times New Roman"/>
                        </a:rPr>
                        <a:t>DEP 5 Year Mean</a:t>
                      </a:r>
                      <a:endParaRPr lang="en-US" sz="1800" dirty="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marL="0" marR="0" algn="ctr">
                        <a:spcBef>
                          <a:spcPts val="0"/>
                        </a:spcBef>
                        <a:spcAft>
                          <a:spcPts val="0"/>
                        </a:spcAft>
                      </a:pPr>
                      <a:r>
                        <a:rPr lang="en-US" sz="1800" dirty="0" smtClean="0">
                          <a:latin typeface="Arial"/>
                          <a:ea typeface="Times New Roman"/>
                          <a:cs typeface="Times New Roman"/>
                        </a:rPr>
                        <a:t>EPA 1 in 3 Year</a:t>
                      </a:r>
                      <a:endParaRPr lang="en-US" sz="1800" dirty="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803187">
                <a:tc>
                  <a:txBody>
                    <a:bodyPr/>
                    <a:lstStyle/>
                    <a:p>
                      <a:pPr marL="0" marR="0">
                        <a:spcBef>
                          <a:spcPts val="0"/>
                        </a:spcBef>
                        <a:spcAft>
                          <a:spcPts val="0"/>
                        </a:spcAft>
                      </a:pPr>
                      <a:r>
                        <a:rPr lang="en-US" sz="1800">
                          <a:latin typeface="Arial"/>
                          <a:ea typeface="Times New Roman"/>
                          <a:cs typeface="Times New Roman"/>
                        </a:rPr>
                        <a:t>Parameter</a:t>
                      </a:r>
                      <a:endParaRPr lang="en-US" sz="180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Region</a:t>
                      </a:r>
                      <a:endParaRPr lang="en-US" sz="180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Inshore</a:t>
                      </a:r>
                      <a:endParaRPr lang="en-US" sz="180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Offshore</a:t>
                      </a:r>
                      <a:endParaRPr lang="en-US" sz="180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Arial"/>
                          <a:ea typeface="Times New Roman"/>
                          <a:cs typeface="Times New Roman"/>
                        </a:rPr>
                        <a:t>Inshore</a:t>
                      </a:r>
                      <a:endParaRPr lang="en-US" sz="1800" dirty="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Arial"/>
                          <a:ea typeface="Times New Roman"/>
                          <a:cs typeface="Times New Roman"/>
                        </a:rPr>
                        <a:t>Offshore</a:t>
                      </a:r>
                      <a:endParaRPr lang="en-US" sz="1800" dirty="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Arial"/>
                          <a:ea typeface="Times New Roman"/>
                          <a:cs typeface="Times New Roman"/>
                        </a:rPr>
                        <a:t>Inshore</a:t>
                      </a:r>
                      <a:endParaRPr lang="en-US" sz="1800" dirty="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Arial"/>
                          <a:ea typeface="Times New Roman"/>
                          <a:cs typeface="Times New Roman"/>
                        </a:rPr>
                        <a:t>Offshore</a:t>
                      </a:r>
                      <a:endParaRPr lang="en-US" sz="1800" dirty="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85342">
                <a:tc>
                  <a:txBody>
                    <a:bodyPr/>
                    <a:lstStyle/>
                    <a:p>
                      <a:pPr marL="0" marR="0">
                        <a:spcBef>
                          <a:spcPts val="0"/>
                        </a:spcBef>
                        <a:spcAft>
                          <a:spcPts val="0"/>
                        </a:spcAft>
                      </a:pPr>
                      <a:r>
                        <a:rPr lang="en-US" sz="1800">
                          <a:latin typeface="Arial"/>
                          <a:ea typeface="Times New Roman"/>
                          <a:cs typeface="Times New Roman"/>
                        </a:rPr>
                        <a:t>TP</a:t>
                      </a:r>
                      <a:endParaRPr lang="en-US" sz="180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Biscayne Bay</a:t>
                      </a:r>
                      <a:endParaRPr lang="en-US" sz="180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0.008 - 0.013</a:t>
                      </a:r>
                      <a:endParaRPr lang="en-US" sz="180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0.007 - 0.008</a:t>
                      </a:r>
                      <a:endParaRPr lang="en-US" sz="180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0.007 - 0.011</a:t>
                      </a:r>
                      <a:endParaRPr lang="en-US" sz="180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0.006 - 0.006</a:t>
                      </a:r>
                      <a:endParaRPr lang="en-US" sz="180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Arial"/>
                          <a:ea typeface="Times New Roman"/>
                          <a:cs typeface="Times New Roman"/>
                        </a:rPr>
                        <a:t>0.007 - 0.012</a:t>
                      </a:r>
                      <a:endParaRPr lang="en-US"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0.007 - 0.008</a:t>
                      </a: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85342">
                <a:tc>
                  <a:txBody>
                    <a:bodyPr/>
                    <a:lstStyle/>
                    <a:p>
                      <a:pPr marL="0" marR="0">
                        <a:spcBef>
                          <a:spcPts val="0"/>
                        </a:spcBef>
                        <a:spcAft>
                          <a:spcPts val="0"/>
                        </a:spcAft>
                      </a:pPr>
                      <a:r>
                        <a:rPr lang="en-US" sz="1800">
                          <a:latin typeface="Arial"/>
                          <a:ea typeface="Times New Roman"/>
                          <a:cs typeface="Times New Roman"/>
                        </a:rPr>
                        <a:t>TN</a:t>
                      </a:r>
                      <a:endParaRPr lang="en-US" sz="180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Biscayne Bay</a:t>
                      </a:r>
                      <a:endParaRPr lang="en-US" sz="180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0.311 - 0.665</a:t>
                      </a:r>
                      <a:endParaRPr lang="en-US" sz="180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0.275 - 0.395</a:t>
                      </a:r>
                      <a:endParaRPr lang="en-US" sz="180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0.26 - 0.555</a:t>
                      </a:r>
                      <a:endParaRPr lang="en-US" sz="180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0.227 - 0.331</a:t>
                      </a:r>
                      <a:endParaRPr lang="en-US" sz="180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0.320 - 0.730</a:t>
                      </a: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0.260 - 0.390</a:t>
                      </a: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85342">
                <a:tc>
                  <a:txBody>
                    <a:bodyPr/>
                    <a:lstStyle/>
                    <a:p>
                      <a:pPr marL="0" marR="0">
                        <a:spcBef>
                          <a:spcPts val="0"/>
                        </a:spcBef>
                        <a:spcAft>
                          <a:spcPts val="0"/>
                        </a:spcAft>
                      </a:pPr>
                      <a:r>
                        <a:rPr lang="en-US" sz="1800">
                          <a:latin typeface="Arial"/>
                          <a:ea typeface="Times New Roman"/>
                          <a:cs typeface="Times New Roman"/>
                        </a:rPr>
                        <a:t>Chl-a</a:t>
                      </a:r>
                      <a:endParaRPr lang="en-US" sz="180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Biscayne Bay</a:t>
                      </a:r>
                      <a:endParaRPr lang="en-US" sz="180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0.43 - 1.95</a:t>
                      </a:r>
                      <a:endParaRPr lang="en-US" sz="180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0.29 - 0.38</a:t>
                      </a:r>
                      <a:endParaRPr lang="en-US" sz="180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0.34 - 1.64</a:t>
                      </a:r>
                      <a:endParaRPr lang="en-US" sz="180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0.24 - 0.31</a:t>
                      </a:r>
                      <a:endParaRPr lang="en-US" sz="180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Arial"/>
                          <a:ea typeface="Times New Roman"/>
                          <a:cs typeface="Times New Roman"/>
                        </a:rPr>
                        <a:t>0.38 - 1.79</a:t>
                      </a:r>
                      <a:endParaRPr lang="en-US"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Arial"/>
                          <a:ea typeface="Times New Roman"/>
                          <a:cs typeface="Times New Roman"/>
                        </a:rPr>
                        <a:t>0.27 – 0.36</a:t>
                      </a:r>
                      <a:endParaRPr lang="en-US"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098" name="Picture 2" descr="C:\Users\frydenborg_r\AppData\Local\Microsoft\Windows\Temporary Internet Files\Content.Outlook\VIWUGITS\Florida Keys Segmentation.jpg"/>
          <p:cNvPicPr>
            <a:picLocks noChangeAspect="1" noChangeArrowheads="1"/>
          </p:cNvPicPr>
          <p:nvPr/>
        </p:nvPicPr>
        <p:blipFill>
          <a:blip r:embed="rId2" cstate="print"/>
          <a:srcRect/>
          <a:stretch>
            <a:fillRect/>
          </a:stretch>
        </p:blipFill>
        <p:spPr bwMode="auto">
          <a:xfrm>
            <a:off x="0" y="-152400"/>
            <a:ext cx="9144000" cy="7065818"/>
          </a:xfrm>
          <a:prstGeom prst="rect">
            <a:avLst/>
          </a:prstGeom>
          <a:noFill/>
        </p:spPr>
      </p:pic>
      <p:sp>
        <p:nvSpPr>
          <p:cNvPr id="5" name="TextBox 4"/>
          <p:cNvSpPr txBox="1"/>
          <p:nvPr/>
        </p:nvSpPr>
        <p:spPr>
          <a:xfrm>
            <a:off x="4191000" y="4648200"/>
            <a:ext cx="3938707" cy="830997"/>
          </a:xfrm>
          <a:prstGeom prst="rect">
            <a:avLst/>
          </a:prstGeom>
          <a:noFill/>
        </p:spPr>
        <p:txBody>
          <a:bodyPr wrap="none" rtlCol="0">
            <a:spAutoFit/>
          </a:bodyPr>
          <a:lstStyle/>
          <a:p>
            <a:r>
              <a:rPr lang="en-US" sz="4800" dirty="0" smtClean="0"/>
              <a:t>Florida Keys</a:t>
            </a:r>
            <a:endParaRPr lang="en-US" sz="4800"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1527175"/>
            <a:ext cx="7313613" cy="682625"/>
          </a:xfrm>
        </p:spPr>
        <p:txBody>
          <a:bodyPr>
            <a:noAutofit/>
          </a:bodyPr>
          <a:lstStyle/>
          <a:p>
            <a:r>
              <a:rPr lang="en-US" sz="4400" i="1" dirty="0" smtClean="0"/>
              <a:t>Florida Keys</a:t>
            </a:r>
            <a:r>
              <a:rPr lang="en-US" sz="4400" dirty="0" smtClean="0"/>
              <a:t/>
            </a:r>
            <a:br>
              <a:rPr lang="en-US" sz="4400" dirty="0" smtClean="0"/>
            </a:br>
            <a:endParaRPr lang="en-US" sz="4400" dirty="0"/>
          </a:p>
        </p:txBody>
      </p:sp>
      <p:sp>
        <p:nvSpPr>
          <p:cNvPr id="3" name="Content Placeholder 2"/>
          <p:cNvSpPr>
            <a:spLocks noGrp="1"/>
          </p:cNvSpPr>
          <p:nvPr>
            <p:ph idx="1"/>
          </p:nvPr>
        </p:nvSpPr>
        <p:spPr>
          <a:xfrm>
            <a:off x="609600" y="1935480"/>
            <a:ext cx="8229600" cy="4693920"/>
          </a:xfrm>
        </p:spPr>
        <p:txBody>
          <a:bodyPr>
            <a:normAutofit lnSpcReduction="10000"/>
          </a:bodyPr>
          <a:lstStyle/>
          <a:p>
            <a:r>
              <a:rPr lang="en-US" dirty="0" smtClean="0"/>
              <a:t>Seagrass Communities</a:t>
            </a:r>
          </a:p>
          <a:p>
            <a:pPr lvl="1"/>
            <a:r>
              <a:rPr lang="en-US" dirty="0" smtClean="0"/>
              <a:t>The Florida Keys National Marine Sanctuary (FKNMS) has been monitoring seagrasses since 1995</a:t>
            </a:r>
          </a:p>
          <a:p>
            <a:pPr lvl="1"/>
            <a:r>
              <a:rPr lang="en-US" dirty="0" smtClean="0"/>
              <a:t>Seagrasses are one of the dominant primary producers in the Keys and the seagrass beds are among the most extensive in the world.</a:t>
            </a:r>
          </a:p>
          <a:p>
            <a:pPr lvl="1"/>
            <a:r>
              <a:rPr lang="en-US" dirty="0" smtClean="0"/>
              <a:t>FKNMS seagrass monitoring has not found statistically significant changes in the community composition or N:P elemental ratios across the sanctuary for the period of record</a:t>
            </a:r>
          </a:p>
          <a:p>
            <a:pPr lvl="1"/>
            <a:r>
              <a:rPr lang="en-US" dirty="0" smtClean="0"/>
              <a:t>However, increased calcareous </a:t>
            </a:r>
            <a:r>
              <a:rPr lang="en-US" dirty="0" err="1" smtClean="0"/>
              <a:t>macroalgal</a:t>
            </a:r>
            <a:r>
              <a:rPr lang="en-US" dirty="0" smtClean="0"/>
              <a:t> growth has been observed at some sites close to shore</a:t>
            </a:r>
          </a:p>
          <a:p>
            <a:pP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0" y="1"/>
          <a:ext cx="9144000" cy="6248398"/>
        </p:xfrm>
        <a:graphic>
          <a:graphicData uri="http://schemas.openxmlformats.org/drawingml/2006/table">
            <a:tbl>
              <a:tblPr firstRow="1" bandRow="1">
                <a:tableStyleId>{21E4AEA4-8DFA-4A89-87EB-49C32662AFE0}</a:tableStyleId>
              </a:tblPr>
              <a:tblGrid>
                <a:gridCol w="1275698"/>
                <a:gridCol w="1275699"/>
                <a:gridCol w="6592603"/>
              </a:tblGrid>
              <a:tr h="612588">
                <a:tc>
                  <a:txBody>
                    <a:bodyPr/>
                    <a:lstStyle/>
                    <a:p>
                      <a:pPr marL="0" marR="0" algn="ctr">
                        <a:lnSpc>
                          <a:spcPct val="115000"/>
                        </a:lnSpc>
                        <a:spcBef>
                          <a:spcPts val="0"/>
                        </a:spcBef>
                        <a:spcAft>
                          <a:spcPts val="0"/>
                        </a:spcAft>
                      </a:pPr>
                      <a:r>
                        <a:rPr lang="en-US" sz="1600" dirty="0">
                          <a:latin typeface="+mn-lt"/>
                        </a:rPr>
                        <a:t>Response variable </a:t>
                      </a:r>
                      <a:endParaRPr lang="en-US" sz="1600" dirty="0">
                        <a:latin typeface="+mn-lt"/>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dirty="0">
                          <a:latin typeface="+mn-lt"/>
                        </a:rPr>
                        <a:t>Observed </a:t>
                      </a:r>
                      <a:r>
                        <a:rPr lang="en-US" sz="1600" dirty="0" smtClean="0">
                          <a:latin typeface="+mn-lt"/>
                        </a:rPr>
                        <a:t>?</a:t>
                      </a:r>
                      <a:endParaRPr lang="en-US" sz="1600" dirty="0">
                        <a:latin typeface="+mn-lt"/>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dirty="0">
                          <a:latin typeface="+mn-lt"/>
                        </a:rPr>
                        <a:t>Explanation </a:t>
                      </a:r>
                      <a:endParaRPr lang="en-US" sz="1600" dirty="0">
                        <a:latin typeface="+mn-lt"/>
                        <a:ea typeface="Calibri"/>
                        <a:cs typeface="Times New Roman"/>
                      </a:endParaRPr>
                    </a:p>
                  </a:txBody>
                  <a:tcPr marL="68580" marR="68580" marT="0" marB="0"/>
                </a:tc>
              </a:tr>
              <a:tr h="1127162">
                <a:tc>
                  <a:txBody>
                    <a:bodyPr/>
                    <a:lstStyle/>
                    <a:p>
                      <a:pPr marL="0" marR="0" algn="l">
                        <a:lnSpc>
                          <a:spcPct val="115000"/>
                        </a:lnSpc>
                        <a:spcBef>
                          <a:spcPts val="0"/>
                        </a:spcBef>
                        <a:spcAft>
                          <a:spcPts val="0"/>
                        </a:spcAft>
                      </a:pPr>
                      <a:r>
                        <a:rPr lang="en-US" sz="1600" dirty="0">
                          <a:latin typeface="+mn-lt"/>
                        </a:rPr>
                        <a:t> Low dissolved oxygen (DO</a:t>
                      </a:r>
                      <a:r>
                        <a:rPr lang="en-US" sz="1600" dirty="0" smtClean="0">
                          <a:latin typeface="+mn-lt"/>
                        </a:rPr>
                        <a:t>)</a:t>
                      </a:r>
                      <a:endParaRPr lang="en-US" sz="1600" dirty="0">
                        <a:latin typeface="+mn-lt"/>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a:latin typeface="+mn-lt"/>
                        </a:rPr>
                        <a:t>Yes</a:t>
                      </a:r>
                      <a:endParaRPr lang="en-US" sz="160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600" dirty="0">
                          <a:latin typeface="+mn-lt"/>
                        </a:rPr>
                        <a:t>Low DO concentrations have been observed in canals in the Keys and were observed at several nearshore stations during sampling in 1985 for the OFW designation.  </a:t>
                      </a:r>
                      <a:r>
                        <a:rPr lang="en-US" sz="1600" dirty="0" err="1">
                          <a:latin typeface="+mn-lt"/>
                        </a:rPr>
                        <a:t>Diel</a:t>
                      </a:r>
                      <a:r>
                        <a:rPr lang="en-US" sz="1600" dirty="0">
                          <a:latin typeface="+mn-lt"/>
                        </a:rPr>
                        <a:t> low DO in SAV beds is a natural phenomenon resulting from SAV respiration.</a:t>
                      </a:r>
                      <a:endParaRPr lang="en-US" sz="1600" dirty="0">
                        <a:latin typeface="+mn-lt"/>
                        <a:ea typeface="Calibri"/>
                        <a:cs typeface="Times New Roman"/>
                      </a:endParaRPr>
                    </a:p>
                  </a:txBody>
                  <a:tcPr marL="68580" marR="68580" marT="0" marB="0"/>
                </a:tc>
              </a:tr>
              <a:tr h="1408952">
                <a:tc>
                  <a:txBody>
                    <a:bodyPr/>
                    <a:lstStyle/>
                    <a:p>
                      <a:pPr marL="0" marR="0" algn="l">
                        <a:lnSpc>
                          <a:spcPct val="115000"/>
                        </a:lnSpc>
                        <a:spcBef>
                          <a:spcPts val="0"/>
                        </a:spcBef>
                        <a:spcAft>
                          <a:spcPts val="0"/>
                        </a:spcAft>
                      </a:pPr>
                      <a:r>
                        <a:rPr lang="en-US" sz="1600">
                          <a:latin typeface="+mn-lt"/>
                        </a:rPr>
                        <a:t>Reduced clarity </a:t>
                      </a:r>
                      <a:endParaRPr lang="en-US" sz="1600">
                        <a:latin typeface="+mn-lt"/>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dirty="0">
                          <a:latin typeface="+mn-lt"/>
                        </a:rPr>
                        <a:t>Yes</a:t>
                      </a:r>
                      <a:endParaRPr lang="en-US" sz="16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600" dirty="0">
                          <a:latin typeface="+mn-lt"/>
                        </a:rPr>
                        <a:t>There has been increased turbidity in nearshore areas, likely due to </a:t>
                      </a:r>
                      <a:r>
                        <a:rPr lang="en-US" sz="1600" dirty="0" err="1">
                          <a:latin typeface="+mn-lt"/>
                        </a:rPr>
                        <a:t>resuspension</a:t>
                      </a:r>
                      <a:r>
                        <a:rPr lang="en-US" sz="1600" dirty="0">
                          <a:latin typeface="+mn-lt"/>
                        </a:rPr>
                        <a:t> of sediments by wind and wave action.  However, light penetration to SAV beds generally exceeds 40% of surface values, meaning light is not a limiting factor for SAV growth throughout the Keys.</a:t>
                      </a:r>
                      <a:endParaRPr lang="en-US" sz="1600" dirty="0">
                        <a:latin typeface="+mn-lt"/>
                        <a:ea typeface="Calibri"/>
                        <a:cs typeface="Times New Roman"/>
                      </a:endParaRPr>
                    </a:p>
                  </a:txBody>
                  <a:tcPr marL="68580" marR="68580" marT="0" marB="0"/>
                </a:tc>
              </a:tr>
              <a:tr h="1127162">
                <a:tc>
                  <a:txBody>
                    <a:bodyPr/>
                    <a:lstStyle/>
                    <a:p>
                      <a:pPr marL="0" marR="0" algn="l">
                        <a:lnSpc>
                          <a:spcPct val="115000"/>
                        </a:lnSpc>
                        <a:spcBef>
                          <a:spcPts val="0"/>
                        </a:spcBef>
                        <a:spcAft>
                          <a:spcPts val="0"/>
                        </a:spcAft>
                      </a:pPr>
                      <a:r>
                        <a:rPr lang="en-US" sz="1600" dirty="0">
                          <a:latin typeface="+mn-lt"/>
                        </a:rPr>
                        <a:t>Increased chlorophyll </a:t>
                      </a:r>
                      <a:r>
                        <a:rPr lang="en-US" sz="1600" dirty="0" smtClean="0">
                          <a:latin typeface="+mn-lt"/>
                        </a:rPr>
                        <a:t>a</a:t>
                      </a:r>
                      <a:endParaRPr lang="en-US" sz="1600" dirty="0">
                        <a:latin typeface="+mn-lt"/>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dirty="0">
                          <a:latin typeface="+mn-lt"/>
                        </a:rPr>
                        <a:t>No</a:t>
                      </a:r>
                      <a:endParaRPr lang="en-US" sz="16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600" dirty="0">
                          <a:latin typeface="+mn-lt"/>
                        </a:rPr>
                        <a:t>Chlorophyll </a:t>
                      </a:r>
                      <a:r>
                        <a:rPr lang="en-US" sz="1600" i="1" dirty="0">
                          <a:latin typeface="+mn-lt"/>
                        </a:rPr>
                        <a:t>a</a:t>
                      </a:r>
                      <a:r>
                        <a:rPr lang="en-US" sz="1600" dirty="0">
                          <a:latin typeface="+mn-lt"/>
                        </a:rPr>
                        <a:t> has not increased over time nor does it vary as a function of distance from land. Chlorophyll </a:t>
                      </a:r>
                      <a:r>
                        <a:rPr lang="en-US" sz="1600" i="1" dirty="0">
                          <a:latin typeface="+mn-lt"/>
                        </a:rPr>
                        <a:t>a</a:t>
                      </a:r>
                      <a:r>
                        <a:rPr lang="en-US" sz="1600" dirty="0">
                          <a:latin typeface="+mn-lt"/>
                        </a:rPr>
                        <a:t> median concentrations are extremely low </a:t>
                      </a:r>
                      <a:r>
                        <a:rPr lang="en-US" sz="1600" dirty="0" smtClean="0">
                          <a:latin typeface="+mn-lt"/>
                        </a:rPr>
                        <a:t>(µg l</a:t>
                      </a:r>
                      <a:r>
                        <a:rPr lang="en-US" sz="1600" baseline="30000" dirty="0" smtClean="0">
                          <a:latin typeface="+mn-lt"/>
                        </a:rPr>
                        <a:t>-1</a:t>
                      </a:r>
                      <a:r>
                        <a:rPr lang="en-US" sz="1600" baseline="0" dirty="0" smtClean="0">
                          <a:latin typeface="+mn-lt"/>
                        </a:rPr>
                        <a:t>)</a:t>
                      </a:r>
                      <a:r>
                        <a:rPr lang="en-US" sz="1600" dirty="0" smtClean="0">
                          <a:latin typeface="+mn-lt"/>
                        </a:rPr>
                        <a:t> </a:t>
                      </a:r>
                      <a:r>
                        <a:rPr lang="en-US" sz="1600" dirty="0">
                          <a:latin typeface="+mn-lt"/>
                        </a:rPr>
                        <a:t>for the monitoring period between 1995 and 2008. </a:t>
                      </a:r>
                      <a:endParaRPr lang="en-US" sz="1600" dirty="0">
                        <a:latin typeface="+mn-lt"/>
                        <a:ea typeface="Calibri"/>
                        <a:cs typeface="Times New Roman"/>
                      </a:endParaRPr>
                    </a:p>
                  </a:txBody>
                  <a:tcPr marL="68580" marR="68580" marT="0" marB="0"/>
                </a:tc>
              </a:tr>
              <a:tr h="1972534">
                <a:tc>
                  <a:txBody>
                    <a:bodyPr/>
                    <a:lstStyle/>
                    <a:p>
                      <a:pPr marL="0" marR="0" algn="l">
                        <a:lnSpc>
                          <a:spcPct val="115000"/>
                        </a:lnSpc>
                        <a:spcBef>
                          <a:spcPts val="0"/>
                        </a:spcBef>
                        <a:spcAft>
                          <a:spcPts val="0"/>
                        </a:spcAft>
                      </a:pPr>
                      <a:r>
                        <a:rPr lang="en-US" sz="1600" dirty="0">
                          <a:latin typeface="+mn-lt"/>
                        </a:rPr>
                        <a:t>Phytoplankton blooms (nuisance or toxic)</a:t>
                      </a:r>
                      <a:endParaRPr lang="en-US" sz="1600" dirty="0">
                        <a:latin typeface="+mn-lt"/>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dirty="0">
                          <a:latin typeface="+mn-lt"/>
                        </a:rPr>
                        <a:t>Yes</a:t>
                      </a:r>
                      <a:endParaRPr lang="en-US" sz="16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600" dirty="0">
                          <a:latin typeface="+mn-lt"/>
                        </a:rPr>
                        <a:t>Periodic algae blooms originate on the Gulf side of the Keys in Florida Bay or along the southwest Shelf, and are not associated with human activities.  The </a:t>
                      </a:r>
                      <a:r>
                        <a:rPr lang="en-US" sz="1600" dirty="0" err="1">
                          <a:latin typeface="+mn-lt"/>
                        </a:rPr>
                        <a:t>Blackwater</a:t>
                      </a:r>
                      <a:r>
                        <a:rPr lang="en-US" sz="1600" dirty="0">
                          <a:latin typeface="+mn-lt"/>
                        </a:rPr>
                        <a:t> event in 2002, resulting from natural tannic inputs into west Florida coastal waters, included a nontoxic algal bloom that was carried south through the Keys.  More recently, in 2005 and 2006, blooms associated with highway development and hurricane activity were restricted to Barnes Sound and Lake Surprise. </a:t>
                      </a:r>
                      <a:endParaRPr lang="en-US" sz="1600" dirty="0">
                        <a:latin typeface="+mn-lt"/>
                        <a:ea typeface="Calibri"/>
                        <a:cs typeface="Times New Roman"/>
                      </a:endParaRPr>
                    </a:p>
                  </a:txBody>
                  <a:tcPr marL="68580" marR="68580" marT="0" marB="0"/>
                </a:tc>
              </a:tr>
            </a:tbl>
          </a:graphicData>
        </a:graphic>
      </p:graphicFrame>
      <p:sp>
        <p:nvSpPr>
          <p:cNvPr id="3" name="TextBox 2"/>
          <p:cNvSpPr txBox="1"/>
          <p:nvPr/>
        </p:nvSpPr>
        <p:spPr>
          <a:xfrm>
            <a:off x="1828800" y="6245423"/>
            <a:ext cx="7162800" cy="307777"/>
          </a:xfrm>
          <a:prstGeom prst="rect">
            <a:avLst/>
          </a:prstGeom>
          <a:noFill/>
        </p:spPr>
        <p:txBody>
          <a:bodyPr wrap="square" rtlCol="0">
            <a:spAutoFit/>
          </a:bodyPr>
          <a:lstStyle/>
          <a:p>
            <a:r>
              <a:rPr lang="en-US" sz="1400" dirty="0" smtClean="0"/>
              <a:t>Sources: FDEP (2008), Boyer and Jones (2002), Boyer and </a:t>
            </a:r>
            <a:r>
              <a:rPr lang="en-US" sz="1400" dirty="0" err="1" smtClean="0"/>
              <a:t>Briceño</a:t>
            </a:r>
            <a:r>
              <a:rPr lang="en-US" sz="1400" dirty="0" smtClean="0"/>
              <a:t> (2009)</a:t>
            </a:r>
            <a:endParaRPr lang="en-US" sz="1400"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 y="0"/>
          <a:ext cx="9067800" cy="5308322"/>
        </p:xfrm>
        <a:graphic>
          <a:graphicData uri="http://schemas.openxmlformats.org/drawingml/2006/table">
            <a:tbl>
              <a:tblPr firstRow="1" bandRow="1">
                <a:tableStyleId>{21E4AEA4-8DFA-4A89-87EB-49C32662AFE0}</a:tableStyleId>
              </a:tblPr>
              <a:tblGrid>
                <a:gridCol w="1295400"/>
                <a:gridCol w="1362403"/>
                <a:gridCol w="6409997"/>
              </a:tblGrid>
              <a:tr h="736463">
                <a:tc>
                  <a:txBody>
                    <a:bodyPr/>
                    <a:lstStyle/>
                    <a:p>
                      <a:pPr marL="0" marR="0" algn="ctr">
                        <a:lnSpc>
                          <a:spcPct val="115000"/>
                        </a:lnSpc>
                        <a:spcBef>
                          <a:spcPts val="0"/>
                        </a:spcBef>
                        <a:spcAft>
                          <a:spcPts val="0"/>
                        </a:spcAft>
                      </a:pPr>
                      <a:r>
                        <a:rPr lang="en-US" sz="1600" dirty="0">
                          <a:latin typeface="+mn-lt"/>
                        </a:rPr>
                        <a:t>Response variable </a:t>
                      </a:r>
                      <a:endParaRPr lang="en-US" sz="1600" dirty="0">
                        <a:latin typeface="+mn-lt"/>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dirty="0" smtClean="0">
                          <a:latin typeface="+mn-lt"/>
                        </a:rPr>
                        <a:t>Observed ?</a:t>
                      </a:r>
                      <a:endParaRPr lang="en-US" sz="1600" dirty="0">
                        <a:latin typeface="+mn-lt"/>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dirty="0">
                          <a:latin typeface="+mn-lt"/>
                        </a:rPr>
                        <a:t>Explanation </a:t>
                      </a:r>
                      <a:endParaRPr lang="en-US" sz="1600" dirty="0">
                        <a:latin typeface="+mn-lt"/>
                        <a:ea typeface="Calibri"/>
                        <a:cs typeface="Times New Roman"/>
                      </a:endParaRPr>
                    </a:p>
                  </a:txBody>
                  <a:tcPr marL="68580" marR="68580" marT="0" marB="0"/>
                </a:tc>
              </a:tr>
              <a:tr h="903395">
                <a:tc>
                  <a:txBody>
                    <a:bodyPr/>
                    <a:lstStyle/>
                    <a:p>
                      <a:pPr marL="0" marR="0">
                        <a:lnSpc>
                          <a:spcPct val="115000"/>
                        </a:lnSpc>
                        <a:spcBef>
                          <a:spcPts val="0"/>
                        </a:spcBef>
                        <a:spcAft>
                          <a:spcPts val="0"/>
                        </a:spcAft>
                      </a:pPr>
                      <a:r>
                        <a:rPr lang="en-US" sz="1600" dirty="0">
                          <a:latin typeface="+mn-lt"/>
                        </a:rPr>
                        <a:t>Problematic epiphyte growth </a:t>
                      </a:r>
                      <a:endParaRPr lang="en-US" sz="1600" dirty="0">
                        <a:solidFill>
                          <a:schemeClr val="tx1"/>
                        </a:solidFill>
                        <a:latin typeface="+mn-lt"/>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dirty="0">
                          <a:latin typeface="+mn-lt"/>
                        </a:rPr>
                        <a:t>No</a:t>
                      </a:r>
                      <a:endParaRPr lang="en-US" sz="1600" b="0" dirty="0">
                        <a:solidFill>
                          <a:schemeClr val="tx1"/>
                        </a:solidFill>
                        <a:latin typeface="+mn-lt"/>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dirty="0">
                          <a:latin typeface="+mn-lt"/>
                        </a:rPr>
                        <a:t>Epiphyte growth is highly seasonal, and recent experimental studies have not found increased epiphytes associated with nutrient additions due to the activity of grazers.</a:t>
                      </a:r>
                      <a:endParaRPr lang="en-US" sz="1600" b="0" dirty="0">
                        <a:solidFill>
                          <a:schemeClr val="tx1"/>
                        </a:solidFill>
                        <a:latin typeface="+mn-lt"/>
                        <a:ea typeface="Calibri"/>
                        <a:cs typeface="Times New Roman"/>
                      </a:endParaRPr>
                    </a:p>
                  </a:txBody>
                  <a:tcPr marL="68580" marR="68580" marT="0" marB="0"/>
                </a:tc>
              </a:tr>
              <a:tr h="1560542">
                <a:tc>
                  <a:txBody>
                    <a:bodyPr/>
                    <a:lstStyle/>
                    <a:p>
                      <a:pPr marL="0" marR="0">
                        <a:lnSpc>
                          <a:spcPct val="115000"/>
                        </a:lnSpc>
                        <a:spcBef>
                          <a:spcPts val="0"/>
                        </a:spcBef>
                        <a:spcAft>
                          <a:spcPts val="0"/>
                        </a:spcAft>
                      </a:pPr>
                      <a:r>
                        <a:rPr lang="en-US" sz="1600" dirty="0">
                          <a:latin typeface="+mn-lt"/>
                        </a:rPr>
                        <a:t>Problematic macroalgal growth</a:t>
                      </a:r>
                      <a:endParaRPr lang="en-US" sz="1600" dirty="0">
                        <a:latin typeface="+mn-lt"/>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dirty="0">
                          <a:latin typeface="+mn-lt"/>
                        </a:rPr>
                        <a:t>No</a:t>
                      </a:r>
                      <a:endParaRPr lang="en-US" sz="1600" dirty="0">
                        <a:latin typeface="+mn-lt"/>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dirty="0">
                          <a:latin typeface="+mn-lt"/>
                        </a:rPr>
                        <a:t>Abundance of calcareous macroalgae in the FKNMS has increased over time, however, calcareous macroalgae is considered a viable benthic habitat.  Sites closest to land and with the highest water column nitrogen (N) concentrations have the highest calcareous algae abundance. </a:t>
                      </a:r>
                      <a:endParaRPr lang="en-US" sz="1600" dirty="0">
                        <a:latin typeface="+mn-lt"/>
                        <a:ea typeface="Calibri"/>
                        <a:cs typeface="Times New Roman"/>
                      </a:endParaRPr>
                    </a:p>
                  </a:txBody>
                  <a:tcPr marL="68580" marR="68580" marT="0" marB="0"/>
                </a:tc>
              </a:tr>
              <a:tr h="2107922">
                <a:tc>
                  <a:txBody>
                    <a:bodyPr/>
                    <a:lstStyle/>
                    <a:p>
                      <a:pPr marL="0" marR="0">
                        <a:lnSpc>
                          <a:spcPct val="115000"/>
                        </a:lnSpc>
                        <a:spcBef>
                          <a:spcPts val="0"/>
                        </a:spcBef>
                        <a:spcAft>
                          <a:spcPts val="0"/>
                        </a:spcAft>
                      </a:pPr>
                      <a:r>
                        <a:rPr lang="en-US" sz="1600" dirty="0" smtClean="0">
                          <a:latin typeface="+mn-lt"/>
                        </a:rPr>
                        <a:t>SAV </a:t>
                      </a:r>
                      <a:r>
                        <a:rPr lang="en-US" sz="1600" dirty="0">
                          <a:latin typeface="+mn-lt"/>
                        </a:rPr>
                        <a:t>community changes or loss</a:t>
                      </a:r>
                      <a:endParaRPr lang="en-US" sz="1600" dirty="0">
                        <a:latin typeface="+mn-lt"/>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dirty="0">
                          <a:latin typeface="+mn-lt"/>
                        </a:rPr>
                        <a:t>No</a:t>
                      </a:r>
                      <a:endParaRPr lang="en-US" sz="1600" dirty="0">
                        <a:latin typeface="+mn-lt"/>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dirty="0">
                          <a:latin typeface="+mn-lt"/>
                        </a:rPr>
                        <a:t>Data from the FKNMS monitoring program’s permanent stations indicate no significant sanctuary-wide decrease in SAV coverage or adverse changes in community composition.  </a:t>
                      </a:r>
                      <a:r>
                        <a:rPr lang="en-US" sz="1600" dirty="0" err="1">
                          <a:latin typeface="+mn-lt"/>
                        </a:rPr>
                        <a:t>Thallassia</a:t>
                      </a:r>
                      <a:r>
                        <a:rPr lang="en-US" sz="1600" dirty="0">
                          <a:latin typeface="+mn-lt"/>
                        </a:rPr>
                        <a:t> tissue nitrogen</a:t>
                      </a:r>
                      <a:r>
                        <a:rPr lang="en-US" sz="1600" dirty="0" smtClean="0">
                          <a:latin typeface="+mn-lt"/>
                        </a:rPr>
                        <a:t>: phosphorus </a:t>
                      </a:r>
                      <a:r>
                        <a:rPr lang="en-US" sz="1600" dirty="0">
                          <a:latin typeface="+mn-lt"/>
                        </a:rPr>
                        <a:t>(N:P) ratios are being investigated to determine if this metric may be indicative of early signs of eutrophication.  Results from the FKNMS monitoring show no clear spatial pattern that human activities have resulted in adverse eutrophication effects. </a:t>
                      </a:r>
                      <a:endParaRPr lang="en-US" sz="1600" dirty="0">
                        <a:latin typeface="+mn-lt"/>
                        <a:ea typeface="Calibri"/>
                        <a:cs typeface="Times New Roman"/>
                      </a:endParaRPr>
                    </a:p>
                  </a:txBody>
                  <a:tcPr marL="68580" marR="68580" marT="0" marB="0"/>
                </a:tc>
              </a:tr>
            </a:tbl>
          </a:graphicData>
        </a:graphic>
      </p:graphicFrame>
      <p:sp>
        <p:nvSpPr>
          <p:cNvPr id="3" name="TextBox 2"/>
          <p:cNvSpPr txBox="1"/>
          <p:nvPr/>
        </p:nvSpPr>
        <p:spPr>
          <a:xfrm>
            <a:off x="1981200" y="5562600"/>
            <a:ext cx="6858000" cy="523220"/>
          </a:xfrm>
          <a:prstGeom prst="rect">
            <a:avLst/>
          </a:prstGeom>
          <a:noFill/>
        </p:spPr>
        <p:txBody>
          <a:bodyPr wrap="square" rtlCol="0">
            <a:spAutoFit/>
          </a:bodyPr>
          <a:lstStyle/>
          <a:p>
            <a:r>
              <a:rPr lang="en-US" sz="1400" dirty="0" smtClean="0"/>
              <a:t>Sources: Fourqurean et al. (2010), </a:t>
            </a:r>
            <a:r>
              <a:rPr lang="en-US" sz="1400" dirty="0" err="1" smtClean="0"/>
              <a:t>Collado</a:t>
            </a:r>
            <a:r>
              <a:rPr lang="en-US" sz="1400" dirty="0" smtClean="0"/>
              <a:t>-Vides et al. (2005, 2007), Fourqurean and </a:t>
            </a:r>
            <a:r>
              <a:rPr lang="en-US" sz="1400" dirty="0" err="1" smtClean="0"/>
              <a:t>Escorcia</a:t>
            </a:r>
            <a:r>
              <a:rPr lang="en-US" sz="1400" dirty="0" smtClean="0"/>
              <a:t> (2009), Lapointe et al. (2004) </a:t>
            </a:r>
            <a:endParaRPr lang="en-US" sz="14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85800" y="762000"/>
            <a:ext cx="7772400" cy="914400"/>
          </a:xfrm>
        </p:spPr>
        <p:txBody>
          <a:bodyPr/>
          <a:lstStyle/>
          <a:p>
            <a:pPr algn="ctr"/>
            <a:r>
              <a:rPr lang="en-US" sz="4000" dirty="0" smtClean="0"/>
              <a:t>What have we done so far?</a:t>
            </a:r>
            <a:br>
              <a:rPr lang="en-US" sz="4000" dirty="0" smtClean="0"/>
            </a:br>
            <a:r>
              <a:rPr lang="en-US" sz="1400" dirty="0" smtClean="0"/>
              <a:t>(continued)</a:t>
            </a:r>
            <a:endParaRPr lang="en-US" sz="1400" b="0" dirty="0" smtClean="0"/>
          </a:p>
        </p:txBody>
      </p:sp>
      <p:sp>
        <p:nvSpPr>
          <p:cNvPr id="364547" name="Rectangle 3"/>
          <p:cNvSpPr>
            <a:spLocks noGrp="1" noChangeArrowheads="1"/>
          </p:cNvSpPr>
          <p:nvPr>
            <p:ph type="body" idx="1"/>
          </p:nvPr>
        </p:nvSpPr>
        <p:spPr>
          <a:xfrm>
            <a:off x="304800" y="1828800"/>
            <a:ext cx="8610600" cy="2362200"/>
          </a:xfrm>
        </p:spPr>
        <p:txBody>
          <a:bodyPr/>
          <a:lstStyle/>
          <a:p>
            <a:pPr>
              <a:buClr>
                <a:schemeClr val="tx1"/>
              </a:buClr>
              <a:defRPr/>
            </a:pPr>
            <a:r>
              <a:rPr lang="en-US" b="1" dirty="0" smtClean="0">
                <a:latin typeface="Arial" pitchFamily="34" charset="0"/>
                <a:cs typeface="Arial" pitchFamily="34" charset="0"/>
              </a:rPr>
              <a:t>Held two meetings with DEP’s Marine Technical Advisory Committee in 2010</a:t>
            </a:r>
          </a:p>
          <a:p>
            <a:pPr lvl="1">
              <a:buClr>
                <a:schemeClr val="tx1"/>
              </a:buClr>
              <a:defRPr/>
            </a:pPr>
            <a:r>
              <a:rPr lang="en-US" b="1" dirty="0" smtClean="0">
                <a:latin typeface="Arial" pitchFamily="34" charset="0"/>
                <a:cs typeface="Arial" pitchFamily="34" charset="0"/>
              </a:rPr>
              <a:t>Received constructive input/consensus on approaches</a:t>
            </a:r>
          </a:p>
          <a:p>
            <a:pPr>
              <a:buClr>
                <a:schemeClr val="tx1"/>
              </a:buClr>
              <a:defRPr/>
            </a:pPr>
            <a:r>
              <a:rPr lang="en-US" b="1" dirty="0" smtClean="0">
                <a:latin typeface="Arial" pitchFamily="34" charset="0"/>
                <a:cs typeface="Arial" pitchFamily="34" charset="0"/>
              </a:rPr>
              <a:t>Submitted DEP approaches to EPA Science Advisory Board</a:t>
            </a:r>
          </a:p>
          <a:p>
            <a:pPr lvl="1">
              <a:buClr>
                <a:schemeClr val="tx1"/>
              </a:buClr>
              <a:defRPr/>
            </a:pPr>
            <a:r>
              <a:rPr lang="en-US" b="1" dirty="0" smtClean="0">
                <a:latin typeface="Arial" pitchFamily="34" charset="0"/>
                <a:cs typeface="Arial" pitchFamily="34" charset="0"/>
              </a:rPr>
              <a:t>EPA agrees that the South Florida marine systems presented today are healthy, well balanced systems and that maintaining existing nutrient conditions is appropriate strategy for NNC</a:t>
            </a:r>
            <a:endParaRPr lang="en-US" dirty="0" smtClean="0">
              <a:latin typeface="Arial" pitchFamily="34" charset="0"/>
              <a:cs typeface="Arial" pitchFamily="34" charset="0"/>
            </a:endParaRPr>
          </a:p>
          <a:p>
            <a:pPr lvl="1">
              <a:buClr>
                <a:schemeClr val="tx1"/>
              </a:buClr>
              <a:defRPr/>
            </a:pPr>
            <a:endParaRPr lang="en-US" sz="1800" b="1" dirty="0" smtClean="0">
              <a:latin typeface="Arial" pitchFamily="34" charset="0"/>
              <a:cs typeface="Arial" pitchFamily="34" charset="0"/>
            </a:endParaRPr>
          </a:p>
          <a:p>
            <a:pPr>
              <a:buClr>
                <a:schemeClr val="tx1"/>
              </a:buClr>
              <a:buNone/>
              <a:defRPr/>
            </a:pPr>
            <a:endParaRPr lang="en-US" sz="2400" dirty="0" smtClean="0">
              <a:latin typeface="+mj-lt"/>
              <a:cs typeface="Arial"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nodeType="clickEffect">
                                  <p:stCondLst>
                                    <p:cond delay="0"/>
                                  </p:stCondLst>
                                  <p:childTnLst>
                                    <p:set>
                                      <p:cBhvr>
                                        <p:cTn id="6" dur="1" fill="hold">
                                          <p:stCondLst>
                                            <p:cond delay="0"/>
                                          </p:stCondLst>
                                        </p:cTn>
                                        <p:tgtEl>
                                          <p:spTgt spid="364547">
                                            <p:txEl>
                                              <p:pRg st="0" end="0"/>
                                            </p:txEl>
                                          </p:spTgt>
                                        </p:tgtEl>
                                        <p:attrNameLst>
                                          <p:attrName>style.visibility</p:attrName>
                                        </p:attrNameLst>
                                      </p:cBhvr>
                                      <p:to>
                                        <p:strVal val="visible"/>
                                      </p:to>
                                    </p:set>
                                    <p:animEffect transition="in" filter="strips(upRight)">
                                      <p:cBhvr>
                                        <p:cTn id="7" dur="500"/>
                                        <p:tgtEl>
                                          <p:spTgt spid="36454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3" fill="hold" nodeType="clickEffect">
                                  <p:stCondLst>
                                    <p:cond delay="0"/>
                                  </p:stCondLst>
                                  <p:childTnLst>
                                    <p:set>
                                      <p:cBhvr>
                                        <p:cTn id="11" dur="1" fill="hold">
                                          <p:stCondLst>
                                            <p:cond delay="0"/>
                                          </p:stCondLst>
                                        </p:cTn>
                                        <p:tgtEl>
                                          <p:spTgt spid="364547">
                                            <p:txEl>
                                              <p:pRg st="1" end="1"/>
                                            </p:txEl>
                                          </p:spTgt>
                                        </p:tgtEl>
                                        <p:attrNameLst>
                                          <p:attrName>style.visibility</p:attrName>
                                        </p:attrNameLst>
                                      </p:cBhvr>
                                      <p:to>
                                        <p:strVal val="visible"/>
                                      </p:to>
                                    </p:set>
                                    <p:animEffect transition="in" filter="strips(upRight)">
                                      <p:cBhvr>
                                        <p:cTn id="12" dur="500"/>
                                        <p:tgtEl>
                                          <p:spTgt spid="36454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3" fill="hold" nodeType="clickEffect">
                                  <p:stCondLst>
                                    <p:cond delay="0"/>
                                  </p:stCondLst>
                                  <p:childTnLst>
                                    <p:set>
                                      <p:cBhvr>
                                        <p:cTn id="16" dur="1" fill="hold">
                                          <p:stCondLst>
                                            <p:cond delay="0"/>
                                          </p:stCondLst>
                                        </p:cTn>
                                        <p:tgtEl>
                                          <p:spTgt spid="364547">
                                            <p:txEl>
                                              <p:pRg st="2" end="2"/>
                                            </p:txEl>
                                          </p:spTgt>
                                        </p:tgtEl>
                                        <p:attrNameLst>
                                          <p:attrName>style.visibility</p:attrName>
                                        </p:attrNameLst>
                                      </p:cBhvr>
                                      <p:to>
                                        <p:strVal val="visible"/>
                                      </p:to>
                                    </p:set>
                                    <p:animEffect transition="in" filter="strips(upRight)">
                                      <p:cBhvr>
                                        <p:cTn id="17" dur="500"/>
                                        <p:tgtEl>
                                          <p:spTgt spid="36454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3" fill="hold" nodeType="clickEffect">
                                  <p:stCondLst>
                                    <p:cond delay="0"/>
                                  </p:stCondLst>
                                  <p:childTnLst>
                                    <p:set>
                                      <p:cBhvr>
                                        <p:cTn id="21" dur="1" fill="hold">
                                          <p:stCondLst>
                                            <p:cond delay="0"/>
                                          </p:stCondLst>
                                        </p:cTn>
                                        <p:tgtEl>
                                          <p:spTgt spid="364547">
                                            <p:txEl>
                                              <p:pRg st="3" end="3"/>
                                            </p:txEl>
                                          </p:spTgt>
                                        </p:tgtEl>
                                        <p:attrNameLst>
                                          <p:attrName>style.visibility</p:attrName>
                                        </p:attrNameLst>
                                      </p:cBhvr>
                                      <p:to>
                                        <p:strVal val="visible"/>
                                      </p:to>
                                    </p:set>
                                    <p:animEffect transition="in" filter="strips(upRight)">
                                      <p:cBhvr>
                                        <p:cTn id="22" dur="500"/>
                                        <p:tgtEl>
                                          <p:spTgt spid="36454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nvPr>
        </p:nvGraphicFramePr>
        <p:xfrm>
          <a:off x="76200" y="381000"/>
          <a:ext cx="8991600" cy="5608320"/>
        </p:xfrm>
        <a:graphic>
          <a:graphicData uri="http://schemas.openxmlformats.org/drawingml/2006/table">
            <a:tbl>
              <a:tblPr firstRow="1" bandRow="1">
                <a:tableStyleId>{21E4AEA4-8DFA-4A89-87EB-49C32662AFE0}</a:tableStyleId>
              </a:tblPr>
              <a:tblGrid>
                <a:gridCol w="1752600"/>
                <a:gridCol w="1295400"/>
                <a:gridCol w="5943600"/>
              </a:tblGrid>
              <a:tr h="375660">
                <a:tc>
                  <a:txBody>
                    <a:bodyPr/>
                    <a:lstStyle/>
                    <a:p>
                      <a:pPr marL="0" marR="0">
                        <a:lnSpc>
                          <a:spcPct val="115000"/>
                        </a:lnSpc>
                        <a:spcBef>
                          <a:spcPts val="0"/>
                        </a:spcBef>
                        <a:spcAft>
                          <a:spcPts val="0"/>
                        </a:spcAft>
                      </a:pPr>
                      <a:r>
                        <a:rPr lang="en-US" sz="1600" dirty="0">
                          <a:latin typeface="+mn-lt"/>
                        </a:rPr>
                        <a:t>Response variable </a:t>
                      </a:r>
                      <a:endParaRPr lang="en-US" sz="1600" dirty="0">
                        <a:latin typeface="+mn-lt"/>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dirty="0" smtClean="0">
                          <a:latin typeface="+mn-lt"/>
                        </a:rPr>
                        <a:t>Observed ?</a:t>
                      </a:r>
                      <a:endParaRPr lang="en-US" sz="1600" dirty="0">
                        <a:latin typeface="+mn-lt"/>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dirty="0">
                          <a:latin typeface="+mn-lt"/>
                        </a:rPr>
                        <a:t>Explanation </a:t>
                      </a:r>
                      <a:endParaRPr lang="en-US" sz="1600" dirty="0">
                        <a:latin typeface="+mn-lt"/>
                        <a:ea typeface="Calibri"/>
                        <a:cs typeface="Times New Roman"/>
                      </a:endParaRPr>
                    </a:p>
                  </a:txBody>
                  <a:tcPr marL="68580" marR="68580" marT="0" marB="0"/>
                </a:tc>
              </a:tr>
              <a:tr h="639137">
                <a:tc>
                  <a:txBody>
                    <a:bodyPr/>
                    <a:lstStyle/>
                    <a:p>
                      <a:pPr marL="0" marR="0">
                        <a:lnSpc>
                          <a:spcPct val="115000"/>
                        </a:lnSpc>
                        <a:spcBef>
                          <a:spcPts val="0"/>
                        </a:spcBef>
                        <a:spcAft>
                          <a:spcPts val="0"/>
                        </a:spcAft>
                      </a:pPr>
                      <a:r>
                        <a:rPr lang="en-US" sz="1600" dirty="0">
                          <a:latin typeface="+mn-lt"/>
                        </a:rPr>
                        <a:t>Emergent or shoreline vegetation community changes or loss </a:t>
                      </a:r>
                      <a:endParaRPr lang="en-US" sz="1600" dirty="0">
                        <a:latin typeface="+mn-lt"/>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a:latin typeface="+mn-lt"/>
                        </a:rPr>
                        <a:t>Yes</a:t>
                      </a:r>
                      <a:endParaRPr lang="en-US" sz="1600">
                        <a:latin typeface="+mn-lt"/>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a:latin typeface="+mn-lt"/>
                        </a:rPr>
                        <a:t>Shoreline vegetation has changed in many areas where human development has occurred due to physical (not nutrient) disturbance.  </a:t>
                      </a:r>
                      <a:endParaRPr lang="en-US" sz="1600">
                        <a:latin typeface="+mn-lt"/>
                        <a:ea typeface="Calibri"/>
                        <a:cs typeface="Times New Roman"/>
                      </a:endParaRPr>
                    </a:p>
                  </a:txBody>
                  <a:tcPr marL="68580" marR="68580" marT="0" marB="0"/>
                </a:tc>
              </a:tr>
              <a:tr h="1597843">
                <a:tc>
                  <a:txBody>
                    <a:bodyPr/>
                    <a:lstStyle/>
                    <a:p>
                      <a:pPr marL="0" marR="0">
                        <a:lnSpc>
                          <a:spcPct val="115000"/>
                        </a:lnSpc>
                        <a:spcBef>
                          <a:spcPts val="0"/>
                        </a:spcBef>
                        <a:spcAft>
                          <a:spcPts val="0"/>
                        </a:spcAft>
                      </a:pPr>
                      <a:r>
                        <a:rPr lang="en-US" sz="1600">
                          <a:latin typeface="+mn-lt"/>
                        </a:rPr>
                        <a:t>Coral/hardbottom community changes or loss </a:t>
                      </a:r>
                      <a:endParaRPr lang="en-US" sz="1600">
                        <a:latin typeface="+mn-lt"/>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a:latin typeface="+mn-lt"/>
                        </a:rPr>
                        <a:t>Yes</a:t>
                      </a:r>
                      <a:endParaRPr lang="en-US" sz="1600">
                        <a:latin typeface="+mn-lt"/>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dirty="0">
                          <a:latin typeface="+mn-lt"/>
                        </a:rPr>
                        <a:t>Coral cover has significantly declined, and there have been periodic outbreaks of coral diseases (black band and other diseases) in the Keys and throughout the Caribbean.  Overall mean percent stony coral cover has been stable since 1999.  Changes in coral health (cover and condition) has not been directly related to anthropogenic land-based sources of nutrients.</a:t>
                      </a:r>
                      <a:endParaRPr lang="en-US" sz="1600" dirty="0">
                        <a:latin typeface="+mn-lt"/>
                        <a:ea typeface="Calibri"/>
                        <a:cs typeface="Times New Roman"/>
                      </a:endParaRPr>
                    </a:p>
                  </a:txBody>
                  <a:tcPr marL="68580" marR="68580" marT="0" marB="0"/>
                </a:tc>
              </a:tr>
              <a:tr h="375660">
                <a:tc>
                  <a:txBody>
                    <a:bodyPr/>
                    <a:lstStyle/>
                    <a:p>
                      <a:pPr marL="0" marR="0">
                        <a:lnSpc>
                          <a:spcPct val="115000"/>
                        </a:lnSpc>
                        <a:spcBef>
                          <a:spcPts val="0"/>
                        </a:spcBef>
                        <a:spcAft>
                          <a:spcPts val="0"/>
                        </a:spcAft>
                      </a:pPr>
                      <a:r>
                        <a:rPr lang="en-US" sz="1600">
                          <a:latin typeface="+mn-lt"/>
                        </a:rPr>
                        <a:t>Impacts to benthic community</a:t>
                      </a:r>
                      <a:endParaRPr lang="en-US" sz="1600">
                        <a:latin typeface="+mn-lt"/>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a:latin typeface="+mn-lt"/>
                        </a:rPr>
                        <a:t>-</a:t>
                      </a:r>
                      <a:endParaRPr lang="en-US" sz="1600">
                        <a:latin typeface="+mn-lt"/>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a:latin typeface="+mn-lt"/>
                        </a:rPr>
                        <a:t>Covered above.</a:t>
                      </a:r>
                      <a:endParaRPr lang="en-US" sz="1600">
                        <a:latin typeface="+mn-lt"/>
                        <a:ea typeface="Calibri"/>
                        <a:cs typeface="Times New Roman"/>
                      </a:endParaRPr>
                    </a:p>
                  </a:txBody>
                  <a:tcPr marL="68580" marR="68580" marT="0" marB="0"/>
                </a:tc>
              </a:tr>
              <a:tr h="639137">
                <a:tc>
                  <a:txBody>
                    <a:bodyPr/>
                    <a:lstStyle/>
                    <a:p>
                      <a:pPr marL="0" marR="0">
                        <a:lnSpc>
                          <a:spcPct val="115000"/>
                        </a:lnSpc>
                        <a:spcBef>
                          <a:spcPts val="0"/>
                        </a:spcBef>
                        <a:spcAft>
                          <a:spcPts val="0"/>
                        </a:spcAft>
                      </a:pPr>
                      <a:r>
                        <a:rPr lang="en-US" sz="1600" dirty="0">
                          <a:latin typeface="+mn-lt"/>
                        </a:rPr>
                        <a:t>Fish kills </a:t>
                      </a:r>
                      <a:endParaRPr lang="en-US" sz="1600" dirty="0">
                        <a:latin typeface="+mn-lt"/>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a:latin typeface="+mn-lt"/>
                        </a:rPr>
                        <a:t>Yes</a:t>
                      </a:r>
                      <a:endParaRPr lang="en-US" sz="1600">
                        <a:latin typeface="+mn-lt"/>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dirty="0">
                          <a:latin typeface="+mn-lt"/>
                        </a:rPr>
                        <a:t>Periodic fish kills have been attributed to factors other than nutrient enrichment (e.g., low DO, red tide, cold, and other factors).</a:t>
                      </a:r>
                      <a:endParaRPr lang="en-US" sz="1600" dirty="0">
                        <a:latin typeface="+mn-lt"/>
                        <a:ea typeface="Calibri"/>
                        <a:cs typeface="Times New Roman"/>
                      </a:endParaRPr>
                    </a:p>
                  </a:txBody>
                  <a:tcPr marL="68580" marR="68580" marT="0" marB="0"/>
                </a:tc>
              </a:tr>
            </a:tbl>
          </a:graphicData>
        </a:graphic>
      </p:graphicFrame>
      <p:sp>
        <p:nvSpPr>
          <p:cNvPr id="5" name="TextBox 4"/>
          <p:cNvSpPr txBox="1"/>
          <p:nvPr/>
        </p:nvSpPr>
        <p:spPr>
          <a:xfrm>
            <a:off x="1752600" y="6029980"/>
            <a:ext cx="7086600" cy="523220"/>
          </a:xfrm>
          <a:prstGeom prst="rect">
            <a:avLst/>
          </a:prstGeom>
          <a:noFill/>
        </p:spPr>
        <p:txBody>
          <a:bodyPr wrap="square" rtlCol="0">
            <a:spAutoFit/>
          </a:bodyPr>
          <a:lstStyle/>
          <a:p>
            <a:r>
              <a:rPr lang="en-US" sz="1400" dirty="0" smtClean="0"/>
              <a:t>Sources: Donahue et al. (2008), Callahan et al. (2007), </a:t>
            </a:r>
            <a:r>
              <a:rPr lang="en-US" sz="1400" dirty="0" err="1" smtClean="0"/>
              <a:t>Lirman</a:t>
            </a:r>
            <a:r>
              <a:rPr lang="en-US" sz="1400" dirty="0" smtClean="0"/>
              <a:t> and Fong (2007), FWRI</a:t>
            </a:r>
            <a:endParaRPr lang="en-US" sz="1400"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Florida Keys NNC Comparison</a:t>
            </a:r>
            <a:endParaRPr lang="en-US" dirty="0"/>
          </a:p>
        </p:txBody>
      </p:sp>
      <p:graphicFrame>
        <p:nvGraphicFramePr>
          <p:cNvPr id="4" name="Table 3"/>
          <p:cNvGraphicFramePr>
            <a:graphicFrameLocks noGrp="1"/>
          </p:cNvGraphicFramePr>
          <p:nvPr/>
        </p:nvGraphicFramePr>
        <p:xfrm>
          <a:off x="533400" y="1904999"/>
          <a:ext cx="8229600" cy="3886202"/>
        </p:xfrm>
        <a:graphic>
          <a:graphicData uri="http://schemas.openxmlformats.org/drawingml/2006/table">
            <a:tbl>
              <a:tblPr/>
              <a:tblGrid>
                <a:gridCol w="724214"/>
                <a:gridCol w="1201568"/>
                <a:gridCol w="964780"/>
                <a:gridCol w="1071838"/>
                <a:gridCol w="1081914"/>
                <a:gridCol w="1051686"/>
                <a:gridCol w="990600"/>
                <a:gridCol w="1143000"/>
              </a:tblGrid>
              <a:tr h="735085">
                <a:tc>
                  <a:txBody>
                    <a:bodyPr/>
                    <a:lstStyle/>
                    <a:p>
                      <a:endParaRPr lang="en-US" sz="1800" dirty="0">
                        <a:latin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1800" dirty="0">
                        <a:latin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a:spcBef>
                          <a:spcPts val="0"/>
                        </a:spcBef>
                        <a:spcAft>
                          <a:spcPts val="0"/>
                        </a:spcAft>
                      </a:pPr>
                      <a:r>
                        <a:rPr lang="en-US" sz="1800" dirty="0" smtClean="0">
                          <a:latin typeface="Arial"/>
                          <a:ea typeface="Times New Roman"/>
                          <a:cs typeface="Times New Roman"/>
                        </a:rPr>
                        <a:t>DEP 1 </a:t>
                      </a:r>
                      <a:r>
                        <a:rPr lang="en-US" sz="1800" dirty="0">
                          <a:latin typeface="Arial"/>
                          <a:ea typeface="Times New Roman"/>
                          <a:cs typeface="Times New Roman"/>
                        </a:rPr>
                        <a:t>in 5 year</a:t>
                      </a:r>
                      <a:endParaRPr lang="en-US" sz="1800" dirty="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a:spcBef>
                          <a:spcPts val="0"/>
                        </a:spcBef>
                        <a:spcAft>
                          <a:spcPts val="0"/>
                        </a:spcAft>
                      </a:pPr>
                      <a:r>
                        <a:rPr lang="en-US" sz="1800" dirty="0" smtClean="0">
                          <a:latin typeface="Arial"/>
                          <a:ea typeface="Times New Roman"/>
                          <a:cs typeface="Times New Roman"/>
                        </a:rPr>
                        <a:t>DEP 5 Year Mean</a:t>
                      </a:r>
                      <a:endParaRPr lang="en-US" sz="1800" dirty="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a:spcBef>
                          <a:spcPts val="0"/>
                        </a:spcBef>
                        <a:spcAft>
                          <a:spcPts val="0"/>
                        </a:spcAft>
                      </a:pPr>
                      <a:r>
                        <a:rPr lang="en-US" sz="1800" dirty="0" smtClean="0">
                          <a:latin typeface="Arial"/>
                          <a:ea typeface="Times New Roman"/>
                          <a:cs typeface="Times New Roman"/>
                        </a:rPr>
                        <a:t>EPA 1 in 3 Year</a:t>
                      </a:r>
                      <a:endParaRPr lang="en-US" sz="1800" dirty="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22141">
                <a:tc>
                  <a:txBody>
                    <a:bodyPr/>
                    <a:lstStyle/>
                    <a:p>
                      <a:pPr marL="0" marR="0">
                        <a:spcBef>
                          <a:spcPts val="0"/>
                        </a:spcBef>
                        <a:spcAft>
                          <a:spcPts val="0"/>
                        </a:spcAft>
                      </a:pPr>
                      <a:r>
                        <a:rPr lang="en-US" sz="1800">
                          <a:latin typeface="Arial"/>
                          <a:ea typeface="Times New Roman"/>
                          <a:cs typeface="Times New Roman"/>
                        </a:rPr>
                        <a:t>Parameter</a:t>
                      </a:r>
                      <a:endParaRPr lang="en-US" sz="180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Region</a:t>
                      </a:r>
                      <a:endParaRPr lang="en-US" sz="180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Inshore</a:t>
                      </a:r>
                      <a:endParaRPr lang="en-US" sz="180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Offshore</a:t>
                      </a:r>
                      <a:endParaRPr lang="en-US" sz="180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Arial"/>
                          <a:ea typeface="Times New Roman"/>
                          <a:cs typeface="Times New Roman"/>
                        </a:rPr>
                        <a:t>Inshore</a:t>
                      </a:r>
                      <a:endParaRPr lang="en-US" sz="1800" dirty="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Arial"/>
                          <a:ea typeface="Times New Roman"/>
                          <a:cs typeface="Times New Roman"/>
                        </a:rPr>
                        <a:t>Offshore</a:t>
                      </a:r>
                      <a:endParaRPr lang="en-US" sz="1800" dirty="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Arial"/>
                          <a:ea typeface="Times New Roman"/>
                          <a:cs typeface="Times New Roman"/>
                        </a:rPr>
                        <a:t>Inshore</a:t>
                      </a:r>
                      <a:endParaRPr lang="en-US" sz="1800" dirty="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Arial"/>
                          <a:ea typeface="Times New Roman"/>
                          <a:cs typeface="Times New Roman"/>
                        </a:rPr>
                        <a:t>Offshore</a:t>
                      </a:r>
                      <a:endParaRPr lang="en-US" sz="1800" dirty="0">
                        <a:latin typeface="Calibri"/>
                        <a:ea typeface="Calibri"/>
                        <a:cs typeface="Times New Roman"/>
                      </a:endParaRPr>
                    </a:p>
                  </a:txBody>
                  <a:tcPr marL="63802" marR="63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99999">
                <a:tc>
                  <a:txBody>
                    <a:bodyPr/>
                    <a:lstStyle/>
                    <a:p>
                      <a:pPr marL="0" marR="0">
                        <a:spcBef>
                          <a:spcPts val="0"/>
                        </a:spcBef>
                        <a:spcAft>
                          <a:spcPts val="0"/>
                        </a:spcAft>
                      </a:pPr>
                      <a:r>
                        <a:rPr lang="en-US" sz="1800" dirty="0">
                          <a:latin typeface="Arial"/>
                          <a:ea typeface="Times New Roman"/>
                          <a:cs typeface="Times New Roman"/>
                        </a:rPr>
                        <a:t>TP</a:t>
                      </a:r>
                      <a:endParaRPr lang="en-US" sz="1800" dirty="0">
                        <a:latin typeface="Calibri"/>
                        <a:ea typeface="Calibri"/>
                        <a:cs typeface="Times New Roman"/>
                      </a:endParaRPr>
                    </a:p>
                  </a:txBody>
                  <a:tcPr marL="50380" marR="50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Arial"/>
                          <a:ea typeface="Times New Roman"/>
                          <a:cs typeface="Times New Roman"/>
                        </a:rPr>
                        <a:t>Florida Keys</a:t>
                      </a:r>
                      <a:endParaRPr lang="en-US" sz="1800" dirty="0">
                        <a:latin typeface="Calibri"/>
                        <a:ea typeface="Calibri"/>
                        <a:cs typeface="Times New Roman"/>
                      </a:endParaRPr>
                    </a:p>
                  </a:txBody>
                  <a:tcPr marL="50380" marR="50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Arial"/>
                          <a:ea typeface="Times New Roman"/>
                          <a:cs typeface="Times New Roman"/>
                        </a:rPr>
                        <a:t>0.008 - 0.01</a:t>
                      </a:r>
                      <a:endParaRPr lang="en-US" sz="1800" dirty="0">
                        <a:latin typeface="Calibri"/>
                        <a:ea typeface="Calibri"/>
                        <a:cs typeface="Times New Roman"/>
                      </a:endParaRPr>
                    </a:p>
                  </a:txBody>
                  <a:tcPr marL="50380" marR="50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Arial"/>
                          <a:ea typeface="Times New Roman"/>
                          <a:cs typeface="Times New Roman"/>
                        </a:rPr>
                        <a:t>0.008 - 0.012</a:t>
                      </a:r>
                      <a:endParaRPr lang="en-US" sz="1800" dirty="0">
                        <a:latin typeface="Calibri"/>
                        <a:ea typeface="Calibri"/>
                        <a:cs typeface="Times New Roman"/>
                      </a:endParaRPr>
                    </a:p>
                  </a:txBody>
                  <a:tcPr marL="50380" marR="50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Arial"/>
                          <a:ea typeface="Times New Roman"/>
                          <a:cs typeface="Times New Roman"/>
                        </a:rPr>
                        <a:t>0.006 - 0.009</a:t>
                      </a:r>
                      <a:endParaRPr lang="en-US" sz="1800" dirty="0">
                        <a:latin typeface="Calibri"/>
                        <a:ea typeface="Calibri"/>
                        <a:cs typeface="Times New Roman"/>
                      </a:endParaRPr>
                    </a:p>
                  </a:txBody>
                  <a:tcPr marL="50380" marR="50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Arial"/>
                          <a:ea typeface="Times New Roman"/>
                          <a:cs typeface="Times New Roman"/>
                        </a:rPr>
                        <a:t>0.007 - 0.011</a:t>
                      </a:r>
                      <a:endParaRPr lang="en-US" sz="1800" dirty="0">
                        <a:latin typeface="Calibri"/>
                        <a:ea typeface="Calibri"/>
                        <a:cs typeface="Times New Roman"/>
                      </a:endParaRPr>
                    </a:p>
                  </a:txBody>
                  <a:tcPr marL="50380" marR="50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Arial"/>
                          <a:ea typeface="Times New Roman"/>
                          <a:cs typeface="Times New Roman"/>
                        </a:rPr>
                        <a:t>0.007 – 0.009</a:t>
                      </a:r>
                      <a:endParaRPr lang="en-US" sz="1800" dirty="0">
                        <a:latin typeface="Calibri"/>
                        <a:ea typeface="Calibri"/>
                        <a:cs typeface="Times New Roman"/>
                      </a:endParaRPr>
                    </a:p>
                  </a:txBody>
                  <a:tcPr marL="50380" marR="50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Arial"/>
                          <a:ea typeface="Times New Roman"/>
                          <a:cs typeface="Times New Roman"/>
                        </a:rPr>
                        <a:t>0.008 – 0.011</a:t>
                      </a:r>
                      <a:endParaRPr lang="en-US" sz="1800" dirty="0">
                        <a:latin typeface="Calibri"/>
                        <a:ea typeface="Calibri"/>
                        <a:cs typeface="Times New Roman"/>
                      </a:endParaRPr>
                    </a:p>
                  </a:txBody>
                  <a:tcPr marL="50380" marR="50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93892">
                <a:tc>
                  <a:txBody>
                    <a:bodyPr/>
                    <a:lstStyle/>
                    <a:p>
                      <a:pPr marL="0" marR="0">
                        <a:spcBef>
                          <a:spcPts val="0"/>
                        </a:spcBef>
                        <a:spcAft>
                          <a:spcPts val="0"/>
                        </a:spcAft>
                      </a:pPr>
                      <a:r>
                        <a:rPr lang="en-US" sz="1800">
                          <a:latin typeface="Arial"/>
                          <a:ea typeface="Times New Roman"/>
                          <a:cs typeface="Times New Roman"/>
                        </a:rPr>
                        <a:t>TN</a:t>
                      </a:r>
                      <a:endParaRPr lang="en-US" sz="1800">
                        <a:latin typeface="Calibri"/>
                        <a:ea typeface="Calibri"/>
                        <a:cs typeface="Times New Roman"/>
                      </a:endParaRPr>
                    </a:p>
                  </a:txBody>
                  <a:tcPr marL="50380" marR="50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Florida Keys</a:t>
                      </a:r>
                      <a:endParaRPr lang="en-US" sz="1800">
                        <a:latin typeface="Calibri"/>
                        <a:ea typeface="Calibri"/>
                        <a:cs typeface="Times New Roman"/>
                      </a:endParaRPr>
                    </a:p>
                  </a:txBody>
                  <a:tcPr marL="50380" marR="50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0.194 - 0.281</a:t>
                      </a:r>
                      <a:endParaRPr lang="en-US" sz="1800">
                        <a:latin typeface="Calibri"/>
                        <a:ea typeface="Calibri"/>
                        <a:cs typeface="Times New Roman"/>
                      </a:endParaRPr>
                    </a:p>
                  </a:txBody>
                  <a:tcPr marL="50380" marR="50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0.191 - 0.259</a:t>
                      </a:r>
                      <a:endParaRPr lang="en-US" sz="1800">
                        <a:latin typeface="Calibri"/>
                        <a:ea typeface="Calibri"/>
                        <a:cs typeface="Times New Roman"/>
                      </a:endParaRPr>
                    </a:p>
                  </a:txBody>
                  <a:tcPr marL="50380" marR="50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0.169 - 0.238</a:t>
                      </a:r>
                      <a:endParaRPr lang="en-US" sz="1800">
                        <a:latin typeface="Calibri"/>
                        <a:ea typeface="Calibri"/>
                        <a:cs typeface="Times New Roman"/>
                      </a:endParaRPr>
                    </a:p>
                  </a:txBody>
                  <a:tcPr marL="50380" marR="50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0.158 - 0.219</a:t>
                      </a:r>
                      <a:endParaRPr lang="en-US" sz="1800">
                        <a:latin typeface="Calibri"/>
                        <a:ea typeface="Calibri"/>
                        <a:cs typeface="Times New Roman"/>
                      </a:endParaRPr>
                    </a:p>
                  </a:txBody>
                  <a:tcPr marL="50380" marR="50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0.20 – 0.28</a:t>
                      </a:r>
                      <a:endParaRPr lang="en-US" sz="1800">
                        <a:latin typeface="Calibri"/>
                        <a:ea typeface="Calibri"/>
                        <a:cs typeface="Times New Roman"/>
                      </a:endParaRPr>
                    </a:p>
                  </a:txBody>
                  <a:tcPr marL="50380" marR="50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0.21 – 0.26</a:t>
                      </a:r>
                      <a:endParaRPr lang="en-US" sz="1800">
                        <a:latin typeface="Calibri"/>
                        <a:ea typeface="Calibri"/>
                        <a:cs typeface="Times New Roman"/>
                      </a:endParaRPr>
                    </a:p>
                  </a:txBody>
                  <a:tcPr marL="50380" marR="50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35085">
                <a:tc>
                  <a:txBody>
                    <a:bodyPr/>
                    <a:lstStyle/>
                    <a:p>
                      <a:pPr marL="0" marR="0">
                        <a:spcBef>
                          <a:spcPts val="0"/>
                        </a:spcBef>
                        <a:spcAft>
                          <a:spcPts val="0"/>
                        </a:spcAft>
                      </a:pPr>
                      <a:r>
                        <a:rPr lang="en-US" sz="1800">
                          <a:latin typeface="Arial"/>
                          <a:ea typeface="Times New Roman"/>
                          <a:cs typeface="Times New Roman"/>
                        </a:rPr>
                        <a:t>Chl-a</a:t>
                      </a:r>
                      <a:endParaRPr lang="en-US" sz="1800">
                        <a:latin typeface="Calibri"/>
                        <a:ea typeface="Calibri"/>
                        <a:cs typeface="Times New Roman"/>
                      </a:endParaRPr>
                    </a:p>
                  </a:txBody>
                  <a:tcPr marL="50380" marR="50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Florida Keys</a:t>
                      </a:r>
                      <a:endParaRPr lang="en-US" sz="1800">
                        <a:latin typeface="Calibri"/>
                        <a:ea typeface="Calibri"/>
                        <a:cs typeface="Times New Roman"/>
                      </a:endParaRPr>
                    </a:p>
                  </a:txBody>
                  <a:tcPr marL="50380" marR="50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0.31 - 0.44</a:t>
                      </a:r>
                      <a:endParaRPr lang="en-US" sz="1800">
                        <a:latin typeface="Calibri"/>
                        <a:ea typeface="Calibri"/>
                        <a:cs typeface="Times New Roman"/>
                      </a:endParaRPr>
                    </a:p>
                  </a:txBody>
                  <a:tcPr marL="50380" marR="50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0.34 - 0.81</a:t>
                      </a:r>
                      <a:endParaRPr lang="en-US" sz="1800">
                        <a:latin typeface="Calibri"/>
                        <a:ea typeface="Calibri"/>
                        <a:cs typeface="Times New Roman"/>
                      </a:endParaRPr>
                    </a:p>
                  </a:txBody>
                  <a:tcPr marL="50380" marR="50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0.23 - 0.32</a:t>
                      </a:r>
                      <a:endParaRPr lang="en-US" sz="1800">
                        <a:latin typeface="Calibri"/>
                        <a:ea typeface="Calibri"/>
                        <a:cs typeface="Times New Roman"/>
                      </a:endParaRPr>
                    </a:p>
                  </a:txBody>
                  <a:tcPr marL="50380" marR="50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0.26 - 0.64</a:t>
                      </a:r>
                      <a:endParaRPr lang="en-US" sz="1800">
                        <a:latin typeface="Calibri"/>
                        <a:ea typeface="Calibri"/>
                        <a:cs typeface="Times New Roman"/>
                      </a:endParaRPr>
                    </a:p>
                  </a:txBody>
                  <a:tcPr marL="50380" marR="50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Arial"/>
                          <a:ea typeface="Times New Roman"/>
                          <a:cs typeface="Times New Roman"/>
                        </a:rPr>
                        <a:t>0.27 – 0.38</a:t>
                      </a:r>
                      <a:endParaRPr lang="en-US" sz="1800">
                        <a:latin typeface="Calibri"/>
                        <a:ea typeface="Calibri"/>
                        <a:cs typeface="Times New Roman"/>
                      </a:endParaRPr>
                    </a:p>
                  </a:txBody>
                  <a:tcPr marL="50380" marR="50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Arial"/>
                          <a:ea typeface="Times New Roman"/>
                          <a:cs typeface="Times New Roman"/>
                        </a:rPr>
                        <a:t>0.38 – 0.73</a:t>
                      </a:r>
                      <a:endParaRPr lang="en-US" sz="1800" dirty="0">
                        <a:latin typeface="Calibri"/>
                        <a:ea typeface="Calibri"/>
                        <a:cs typeface="Times New Roman"/>
                      </a:endParaRPr>
                    </a:p>
                  </a:txBody>
                  <a:tcPr marL="50380" marR="50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eaLnBrk="1" hangingPunct="1">
              <a:defRPr/>
            </a:pPr>
            <a:r>
              <a:rPr lang="en-US" dirty="0" smtClean="0">
                <a:latin typeface="Arial" pitchFamily="34" charset="0"/>
                <a:cs typeface="Arial" pitchFamily="34" charset="0"/>
              </a:rPr>
              <a:t>What’s Next?</a:t>
            </a:r>
          </a:p>
        </p:txBody>
      </p:sp>
      <p:sp>
        <p:nvSpPr>
          <p:cNvPr id="3" name="Content Placeholder 2"/>
          <p:cNvSpPr>
            <a:spLocks noGrp="1"/>
          </p:cNvSpPr>
          <p:nvPr>
            <p:ph idx="1"/>
          </p:nvPr>
        </p:nvSpPr>
        <p:spPr>
          <a:xfrm>
            <a:off x="381000" y="1905000"/>
            <a:ext cx="8382000" cy="3352800"/>
          </a:xfrm>
        </p:spPr>
        <p:txBody>
          <a:bodyPr/>
          <a:lstStyle/>
          <a:p>
            <a:pPr lvl="0"/>
            <a:r>
              <a:rPr lang="en-US" sz="3200" b="1" dirty="0" smtClean="0">
                <a:latin typeface="Arial" pitchFamily="34" charset="0"/>
                <a:cs typeface="Arial" pitchFamily="34" charset="0"/>
              </a:rPr>
              <a:t>DEP is proposing to include these estuarine criteria in Chapter 62-302, if rule-making moves forward</a:t>
            </a:r>
          </a:p>
          <a:p>
            <a:r>
              <a:rPr lang="en-US" sz="3000" b="1" dirty="0" smtClean="0">
                <a:latin typeface="Arial" pitchFamily="34" charset="0"/>
                <a:cs typeface="Arial" pitchFamily="34" charset="0"/>
              </a:rPr>
              <a:t>EPA will propose estuary criteria by </a:t>
            </a:r>
            <a:r>
              <a:rPr lang="en-US" sz="3200" b="1" dirty="0" smtClean="0">
                <a:latin typeface="Arial" pitchFamily="34" charset="0"/>
                <a:cs typeface="Arial" pitchFamily="34" charset="0"/>
              </a:rPr>
              <a:t>March 15, 2012</a:t>
            </a:r>
            <a:r>
              <a:rPr lang="en-US" sz="3000" b="1" dirty="0" smtClean="0">
                <a:latin typeface="Arial" pitchFamily="34" charset="0"/>
                <a:cs typeface="Arial" pitchFamily="34" charset="0"/>
              </a:rPr>
              <a:t> and finalize by </a:t>
            </a:r>
            <a:r>
              <a:rPr lang="en-US" sz="3200" b="1" dirty="0" smtClean="0">
                <a:latin typeface="Arial" pitchFamily="34" charset="0"/>
                <a:cs typeface="Arial" pitchFamily="34" charset="0"/>
              </a:rPr>
              <a:t>November 15, 2012</a:t>
            </a:r>
            <a:endParaRPr lang="en-US" sz="3000" b="1" dirty="0" smtClean="0">
              <a:latin typeface="Arial" pitchFamily="34" charset="0"/>
              <a:cs typeface="Arial" pitchFamily="34" charset="0"/>
            </a:endParaRPr>
          </a:p>
          <a:p>
            <a:pPr lvl="1"/>
            <a:r>
              <a:rPr lang="en-US" sz="2800" b="1" dirty="0" smtClean="0">
                <a:latin typeface="Arial" pitchFamily="34" charset="0"/>
                <a:cs typeface="Arial" pitchFamily="34" charset="0"/>
              </a:rPr>
              <a:t>Some EPA criteria appear similar to DEP’s</a:t>
            </a:r>
            <a:endParaRPr lang="en-US" sz="2600" b="1" dirty="0" smtClean="0">
              <a:latin typeface="Arial" pitchFamily="34" charset="0"/>
              <a:cs typeface="Arial" pitchFamily="34" charset="0"/>
            </a:endParaRPr>
          </a:p>
          <a:p>
            <a:pPr lvl="1">
              <a:buNone/>
            </a:pPr>
            <a:endParaRPr lang="en-US" b="1" dirty="0" smtClean="0">
              <a:latin typeface="Arial" pitchFamily="34" charset="0"/>
              <a:cs typeface="Arial" pitchFamily="34" charset="0"/>
            </a:endParaRPr>
          </a:p>
          <a:p>
            <a:endParaRPr lang="en-US" sz="2400" dirty="0" smtClean="0"/>
          </a:p>
          <a:p>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upRight)">
                                      <p:cBhvr>
                                        <p:cTn id="7" dur="500"/>
                                        <p:tgtEl>
                                          <p:spTgt spid="3">
                                            <p:txEl>
                                              <p:pRg st="0" end="0"/>
                                            </p:txEl>
                                          </p:spTgt>
                                        </p:tgtEl>
                                      </p:cBhvr>
                                    </p:animEffect>
                                  </p:childTnLst>
                                  <p:subTnLst>
                                    <p:animClr>
                                      <p:cBhvr override="childStyle">
                                        <p:cTn dur="1" fill="hold" display="0" masterRel="nextClick" afterEffect="1"/>
                                        <p:tgtEl>
                                          <p:spTgt spid="3">
                                            <p:txEl>
                                              <p:pRg st="0" end="0"/>
                                            </p:txEl>
                                          </p:spTgt>
                                        </p:tgtEl>
                                        <p:attrNameLst>
                                          <p:attrName>ppt_c</p:attrName>
                                        </p:attrNameLst>
                                      </p:cBhvr>
                                      <p:to>
                                        <a:srgbClr val="66FF66"/>
                                      </p:to>
                                    </p:animClr>
                                  </p:subTnLst>
                                </p:cTn>
                              </p:par>
                              <p:par>
                                <p:cTn id="8" presetID="18" presetClass="entr" presetSubtype="3"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strips(upRight)">
                                      <p:cBhvr>
                                        <p:cTn id="10" dur="500"/>
                                        <p:tgtEl>
                                          <p:spTgt spid="3">
                                            <p:txEl>
                                              <p:pRg st="1" end="1"/>
                                            </p:txEl>
                                          </p:spTgt>
                                        </p:tgtEl>
                                      </p:cBhvr>
                                    </p:animEffect>
                                  </p:childTnLst>
                                  <p:subTnLst>
                                    <p:animClr>
                                      <p:cBhvr override="childStyle">
                                        <p:cTn dur="1" fill="hold" display="0" masterRel="nextClick" afterEffect="1"/>
                                        <p:tgtEl>
                                          <p:spTgt spid="3">
                                            <p:txEl>
                                              <p:pRg st="1" end="1"/>
                                            </p:txEl>
                                          </p:spTgt>
                                        </p:tgtEl>
                                        <p:attrNameLst>
                                          <p:attrName>ppt_c</p:attrName>
                                        </p:attrNameLst>
                                      </p:cBhvr>
                                      <p:to>
                                        <a:srgbClr val="66FF66"/>
                                      </p:to>
                                    </p:animClr>
                                  </p:subTnLst>
                                </p:cTn>
                              </p:par>
                              <p:par>
                                <p:cTn id="11" presetID="18" presetClass="entr" presetSubtype="3"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strips(upRight)">
                                      <p:cBhvr>
                                        <p:cTn id="13" dur="500"/>
                                        <p:tgtEl>
                                          <p:spTgt spid="3">
                                            <p:txEl>
                                              <p:pRg st="2" end="2"/>
                                            </p:txEl>
                                          </p:spTgt>
                                        </p:tgtEl>
                                      </p:cBhvr>
                                    </p:animEffect>
                                  </p:childTnLst>
                                  <p:subTnLst>
                                    <p:animClr>
                                      <p:cBhvr override="childStyle">
                                        <p:cTn dur="1" fill="hold" display="0" masterRel="nextClick" afterEffect="1"/>
                                        <p:tgtEl>
                                          <p:spTgt spid="3">
                                            <p:txEl>
                                              <p:pRg st="2" end="2"/>
                                            </p:txEl>
                                          </p:spTgt>
                                        </p:tgtEl>
                                        <p:attrNameLst>
                                          <p:attrName>ppt_c</p:attrName>
                                        </p:attrNameLst>
                                      </p:cBhvr>
                                      <p:to>
                                        <a:srgbClr val="66FF6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85800" y="762000"/>
            <a:ext cx="7772400" cy="914400"/>
          </a:xfrm>
        </p:spPr>
        <p:txBody>
          <a:bodyPr/>
          <a:lstStyle/>
          <a:p>
            <a:pPr algn="ctr"/>
            <a:r>
              <a:rPr lang="en-US" sz="4000" dirty="0" smtClean="0"/>
              <a:t>What have we done so far?</a:t>
            </a:r>
            <a:br>
              <a:rPr lang="en-US" sz="4000" dirty="0" smtClean="0"/>
            </a:br>
            <a:r>
              <a:rPr lang="en-US" sz="1400" dirty="0" smtClean="0"/>
              <a:t>(continued)</a:t>
            </a:r>
            <a:endParaRPr lang="en-US" sz="1400" b="0" dirty="0" smtClean="0"/>
          </a:p>
        </p:txBody>
      </p:sp>
      <p:sp>
        <p:nvSpPr>
          <p:cNvPr id="364547" name="Rectangle 3"/>
          <p:cNvSpPr>
            <a:spLocks noGrp="1" noChangeArrowheads="1"/>
          </p:cNvSpPr>
          <p:nvPr>
            <p:ph type="body" idx="1"/>
          </p:nvPr>
        </p:nvSpPr>
        <p:spPr>
          <a:xfrm>
            <a:off x="304800" y="1828800"/>
            <a:ext cx="8458200" cy="3657600"/>
          </a:xfrm>
        </p:spPr>
        <p:txBody>
          <a:bodyPr/>
          <a:lstStyle/>
          <a:p>
            <a:pPr lvl="1">
              <a:buClr>
                <a:schemeClr val="tx1"/>
              </a:buClr>
              <a:defRPr/>
            </a:pPr>
            <a:r>
              <a:rPr lang="en-US" sz="2800" b="1" dirty="0" smtClean="0">
                <a:latin typeface="Arial" pitchFamily="34" charset="0"/>
                <a:cs typeface="Arial" pitchFamily="34" charset="0"/>
              </a:rPr>
              <a:t>Reviewed technical reports submitted by Sarasota, Tampa Bay, and Charlotte Harbor National Estuary Programs (NEPs)</a:t>
            </a:r>
          </a:p>
          <a:p>
            <a:pPr lvl="2">
              <a:buClr>
                <a:schemeClr val="tx1"/>
              </a:buClr>
              <a:defRPr/>
            </a:pPr>
            <a:r>
              <a:rPr lang="en-US" sz="2400" b="1" dirty="0" smtClean="0">
                <a:latin typeface="Arial" pitchFamily="34" charset="0"/>
                <a:cs typeface="Arial" pitchFamily="34" charset="0"/>
              </a:rPr>
              <a:t>These NNC are primarily based on cause-effect relationship between nutrients, chlorophyll a, transparency, and </a:t>
            </a:r>
            <a:r>
              <a:rPr lang="en-US" sz="2400" b="1" dirty="0" err="1" smtClean="0">
                <a:latin typeface="Arial" pitchFamily="34" charset="0"/>
                <a:cs typeface="Arial" pitchFamily="34" charset="0"/>
              </a:rPr>
              <a:t>seagrass</a:t>
            </a:r>
            <a:r>
              <a:rPr lang="en-US" sz="2400" b="1" dirty="0" smtClean="0">
                <a:latin typeface="Arial" pitchFamily="34" charset="0"/>
                <a:cs typeface="Arial" pitchFamily="34" charset="0"/>
              </a:rPr>
              <a:t> protection and maintain existing healthy conditions</a:t>
            </a:r>
          </a:p>
          <a:p>
            <a:pPr lvl="2">
              <a:buClr>
                <a:schemeClr val="tx1"/>
              </a:buClr>
              <a:defRPr/>
            </a:pPr>
            <a:r>
              <a:rPr lang="en-US" sz="2400" b="1" dirty="0" smtClean="0">
                <a:latin typeface="Arial" pitchFamily="34" charset="0"/>
                <a:cs typeface="Arial" pitchFamily="34" charset="0"/>
              </a:rPr>
              <a:t>NEPs (Janicki) will present options on expression of criteria, DEP is seeking your input</a:t>
            </a:r>
          </a:p>
          <a:p>
            <a:pPr>
              <a:buClr>
                <a:schemeClr val="tx1"/>
              </a:buClr>
              <a:buNone/>
              <a:defRPr/>
            </a:pPr>
            <a:endParaRPr lang="en-US" dirty="0" smtClean="0">
              <a:latin typeface="+mj-lt"/>
              <a:cs typeface="Arial" charset="0"/>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National Estuary Program Criteria</a:t>
            </a:r>
            <a:endParaRPr lang="en-US" dirty="0"/>
          </a:p>
        </p:txBody>
      </p:sp>
      <p:sp>
        <p:nvSpPr>
          <p:cNvPr id="3" name="Subtitle 2"/>
          <p:cNvSpPr>
            <a:spLocks noGrp="1"/>
          </p:cNvSpPr>
          <p:nvPr>
            <p:ph type="subTitle" idx="1"/>
          </p:nvPr>
        </p:nvSpPr>
        <p:spPr/>
        <p:txBody>
          <a:bodyPr/>
          <a:lstStyle/>
          <a:p>
            <a:r>
              <a:rPr lang="en-US" dirty="0" smtClean="0"/>
              <a:t>Tampa Bay, Sarasota Bay, Charlotte Harbor and adjacent systems</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Eclipse">
  <a:themeElements>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fontScheme name="Eclipse">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Eclipse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Eclips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Eclipse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Eclipse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Eclipse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Eclipse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Eclipse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Eclipse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Eclipse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3EA1F4EEFF5A04D84C15973E0B7232B" ma:contentTypeVersion="0" ma:contentTypeDescription="Create a new document." ma:contentTypeScope="" ma:versionID="81cb4ac1970b77924dc9a690feba9659">
  <xsd:schema xmlns:xsd="http://www.w3.org/2001/XMLSchema" xmlns:xs="http://www.w3.org/2001/XMLSchema" xmlns:p="http://schemas.microsoft.com/office/2006/metadata/properties" targetNamespace="http://schemas.microsoft.com/office/2006/metadata/properties" ma:root="true" ma:fieldsID="8fdbe4a1b0a0dd7c07702c449ce0bc9b">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750E156-BDC9-4F91-AC4F-BCA3E698B273}"/>
</file>

<file path=customXml/itemProps2.xml><?xml version="1.0" encoding="utf-8"?>
<ds:datastoreItem xmlns:ds="http://schemas.openxmlformats.org/officeDocument/2006/customXml" ds:itemID="{15745C17-166F-4061-BE6B-C2C5F6B8C740}"/>
</file>

<file path=customXml/itemProps3.xml><?xml version="1.0" encoding="utf-8"?>
<ds:datastoreItem xmlns:ds="http://schemas.openxmlformats.org/officeDocument/2006/customXml" ds:itemID="{E4B62732-42BA-4176-AD05-373B82B0B4E3}"/>
</file>

<file path=docProps/app.xml><?xml version="1.0" encoding="utf-8"?>
<Properties xmlns="http://schemas.openxmlformats.org/officeDocument/2006/extended-properties" xmlns:vt="http://schemas.openxmlformats.org/officeDocument/2006/docPropsVTypes">
  <Template>Eclipse</Template>
  <TotalTime>9442</TotalTime>
  <Words>5157</Words>
  <Application>Microsoft Office PowerPoint</Application>
  <PresentationFormat>On-screen Show (4:3)</PresentationFormat>
  <Paragraphs>679</Paragraphs>
  <Slides>72</Slides>
  <Notes>6</Notes>
  <HiddenSlides>0</HiddenSlides>
  <MMClips>0</MMClips>
  <ScaleCrop>false</ScaleCrop>
  <HeadingPairs>
    <vt:vector size="4" baseType="variant">
      <vt:variant>
        <vt:lpstr>Theme</vt:lpstr>
      </vt:variant>
      <vt:variant>
        <vt:i4>1</vt:i4>
      </vt:variant>
      <vt:variant>
        <vt:lpstr>Slide Titles</vt:lpstr>
      </vt:variant>
      <vt:variant>
        <vt:i4>72</vt:i4>
      </vt:variant>
    </vt:vector>
  </HeadingPairs>
  <TitlesOfParts>
    <vt:vector size="73" baseType="lpstr">
      <vt:lpstr>Eclipse</vt:lpstr>
      <vt:lpstr>Development of Numeric Nutrient Criteria for South Florida Estuaries and Coastal Waters</vt:lpstr>
      <vt:lpstr>Overview of Presentation</vt:lpstr>
      <vt:lpstr>Why Now?</vt:lpstr>
      <vt:lpstr>Overall Estuary Approach</vt:lpstr>
      <vt:lpstr>What have we done so far?</vt:lpstr>
      <vt:lpstr>What have we done so far? (continued)</vt:lpstr>
      <vt:lpstr>What have we done so far? (continued)</vt:lpstr>
      <vt:lpstr>What have we done so far? (continued)</vt:lpstr>
      <vt:lpstr>National Estuary Program Criteria</vt:lpstr>
      <vt:lpstr>TP Criteria for St. Joseph Sound/Clearwater</vt:lpstr>
      <vt:lpstr>Clam Bay (Collier County)</vt:lpstr>
      <vt:lpstr>Clam Bay (Collier County)</vt:lpstr>
      <vt:lpstr>Clam Bay (Collier County)</vt:lpstr>
      <vt:lpstr>DEP Statistical Approaches for Maintaining Healthy Nutrient Conditions</vt:lpstr>
      <vt:lpstr>Healthy Existing Conditions Approach</vt:lpstr>
      <vt:lpstr>Expressing Criteria (M-D-F)</vt:lpstr>
      <vt:lpstr>DEP’s Approach</vt:lpstr>
      <vt:lpstr>DEP’s Approach (cont.)</vt:lpstr>
      <vt:lpstr>Describing Data Distributions</vt:lpstr>
      <vt:lpstr>Lognormal Distribution (from Dr. Niu, FSU)</vt:lpstr>
      <vt:lpstr>Use of Long Term Mean</vt:lpstr>
      <vt:lpstr>Type I Error and Natural Variability</vt:lpstr>
      <vt:lpstr>Targeting the Type I Error</vt:lpstr>
      <vt:lpstr>Calculating Exceedance Frequency</vt:lpstr>
      <vt:lpstr>Development of an Annual Limit</vt:lpstr>
      <vt:lpstr>Choosing the Annual Excursion Frequency</vt:lpstr>
      <vt:lpstr>Benefits of Using a 5 Year Duration Period</vt:lpstr>
      <vt:lpstr>Excursion Frequency (cont.)</vt:lpstr>
      <vt:lpstr>Use of Found Data and Variance Estimates</vt:lpstr>
      <vt:lpstr>Calculating Variance Via ANOVA</vt:lpstr>
      <vt:lpstr>True Inter-annual Standard Deviation for a Network of Stations</vt:lpstr>
      <vt:lpstr>Use of Prediction Interval</vt:lpstr>
      <vt:lpstr>Calculation of Upper Prediction Interval</vt:lpstr>
      <vt:lpstr>Criteria Based on Prediction Interval </vt:lpstr>
      <vt:lpstr>Long Term Limit:  5 Year Geometric Mean</vt:lpstr>
      <vt:lpstr>Biscayne Bay TP Example</vt:lpstr>
      <vt:lpstr>Biscayne Bay (South Central Outer Bay) Example</vt:lpstr>
      <vt:lpstr>Variance components, long-term average and upper prediction limits for South Central Outer Bay</vt:lpstr>
      <vt:lpstr>South Central Outer Bay</vt:lpstr>
      <vt:lpstr>Example TP Criteria for South Central Outer Bay</vt:lpstr>
      <vt:lpstr>Evaluation of Error Rates (SCO)</vt:lpstr>
      <vt:lpstr>Summary: Criteria Expression</vt:lpstr>
      <vt:lpstr>South Florida Estuaries: Biological Description and Nutrient Criteria</vt:lpstr>
      <vt:lpstr>South Florida Estuary Segmentation (Boyer and Briceno)</vt:lpstr>
      <vt:lpstr>Slide 45</vt:lpstr>
      <vt:lpstr>Naples Bay</vt:lpstr>
      <vt:lpstr>Slide 47</vt:lpstr>
      <vt:lpstr>SW Biological Summary- Naples</vt:lpstr>
      <vt:lpstr>SW Biological Summary- Southern Areas</vt:lpstr>
      <vt:lpstr>Slide 50</vt:lpstr>
      <vt:lpstr>Slide 51</vt:lpstr>
      <vt:lpstr>Naples Bay Nutrients</vt:lpstr>
      <vt:lpstr>SW Coast – Southern Areas</vt:lpstr>
      <vt:lpstr>Southwest NNC Comparison</vt:lpstr>
      <vt:lpstr>Slide 55</vt:lpstr>
      <vt:lpstr>Florida Bay</vt:lpstr>
      <vt:lpstr>Florida Bay</vt:lpstr>
      <vt:lpstr>Slide 58</vt:lpstr>
      <vt:lpstr>Slide 59</vt:lpstr>
      <vt:lpstr>Florida Bay NNC Comparison</vt:lpstr>
      <vt:lpstr>Slide 61</vt:lpstr>
      <vt:lpstr>Biscayne Bay </vt:lpstr>
      <vt:lpstr>Slide 63</vt:lpstr>
      <vt:lpstr>Slide 64</vt:lpstr>
      <vt:lpstr>Biscayne Bay NNC Comparison</vt:lpstr>
      <vt:lpstr>Slide 66</vt:lpstr>
      <vt:lpstr>Florida Keys </vt:lpstr>
      <vt:lpstr>Slide 68</vt:lpstr>
      <vt:lpstr>Slide 69</vt:lpstr>
      <vt:lpstr>Slide 70</vt:lpstr>
      <vt:lpstr>Florida Keys NNC Comparison</vt:lpstr>
      <vt:lpstr>What’s Next?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SETTLEMENT GUIDELINES FOR CIVIL AND ADMINISTRATIVE PENALTIES</dc:title>
  <dc:creator>morgan_l</dc:creator>
  <cp:lastModifiedBy>Weaver_K</cp:lastModifiedBy>
  <cp:revision>633</cp:revision>
  <dcterms:created xsi:type="dcterms:W3CDTF">2005-08-15T21:38:01Z</dcterms:created>
  <dcterms:modified xsi:type="dcterms:W3CDTF">2012-02-17T18:35:27Z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sMyDocuments">
    <vt:bool>true</vt:bool>
  </property>
  <property fmtid="{D5CDD505-2E9C-101B-9397-08002B2CF9AE}" pid="3" name="ContentTypeId">
    <vt:lpwstr>0x010100D3EA1F4EEFF5A04D84C15973E0B7232B</vt:lpwstr>
  </property>
</Properties>
</file>