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35" r:id="rId2"/>
    <p:sldId id="622" r:id="rId3"/>
    <p:sldId id="621" r:id="rId4"/>
    <p:sldId id="623" r:id="rId5"/>
    <p:sldId id="624" r:id="rId6"/>
    <p:sldId id="619" r:id="rId7"/>
    <p:sldId id="596" r:id="rId8"/>
  </p:sldIdLst>
  <p:sldSz cx="12192000" cy="685800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s, Sara C." initials="DSC" lastIdx="31" clrIdx="0"/>
  <p:cmAuthor id="2" name="Saltos, Theodore" initials="ST" lastIdx="1" clrIdx="1"/>
  <p:cmAuthor id="3" name="Cecil, Stacy" initials="CS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B3BB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5" autoAdjust="0"/>
    <p:restoredTop sz="87437" autoAdjust="0"/>
  </p:normalViewPr>
  <p:slideViewPr>
    <p:cSldViewPr snapToGrid="0" snapToObjects="1">
      <p:cViewPr varScale="1">
        <p:scale>
          <a:sx n="73" d="100"/>
          <a:sy n="73" d="100"/>
        </p:scale>
        <p:origin x="418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5984"/>
    </p:cViewPr>
  </p:sorterViewPr>
  <p:notesViewPr>
    <p:cSldViewPr snapToGrid="0" snapToObjects="1">
      <p:cViewPr varScale="1">
        <p:scale>
          <a:sx n="89" d="100"/>
          <a:sy n="89" d="100"/>
        </p:scale>
        <p:origin x="375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37F76CA-7F6A-4C1F-B030-DBDC3E648B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31161C-CCAF-4D9A-BDEB-8C7E97BE4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8/25/2020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4B1097-9242-4765-923C-ED922F4B1A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F495FC-7B74-4387-B05E-E45E92C926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69DB79A-86BF-430A-A246-2AA160B9F7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57316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852F7EE-7547-461D-AED4-C4BD16A4FE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2E49C9-B770-42E3-85B5-865D0F9B24F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8/25/2020</a:t>
            </a:r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B8ADA71-6360-45A2-95F7-0698C6FB04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9164D5B-585B-4361-BA06-EDF228427B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830261-4788-4582-B8B3-4F8A7F3B22D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E9A69C-D7AD-4438-B31E-1EBB606CA8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2660BA-CC7A-4EF1-92DB-B7919DA1F3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16469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>
            <a:extLst>
              <a:ext uri="{FF2B5EF4-FFF2-40B4-BE49-F238E27FC236}">
                <a16:creationId xmlns:a16="http://schemas.microsoft.com/office/drawing/2014/main" id="{3913F3CE-8CDE-4886-8052-1B93D66B2B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CE9C62-3769-E94F-85A5-7AFDAD4D2C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z="15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5615C-1A64-D54C-8C31-F7C81E9675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B5EC9FB-1DA3-4918-8A2A-3DC2E7757152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0821DA-5A9C-4485-8EAD-BF916C360A2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8/25/2020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9CCFA-024B-421B-8D26-DA4E63C22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14" y="2103437"/>
            <a:ext cx="9321800" cy="1325563"/>
          </a:xfrm>
        </p:spPr>
        <p:txBody>
          <a:bodyPr/>
          <a:lstStyle>
            <a:lvl1pPr>
              <a:defRPr sz="4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91C5F21-508D-4372-87E0-8789824AC8DD}"/>
              </a:ext>
            </a:extLst>
          </p:cNvPr>
          <p:cNvGrpSpPr/>
          <p:nvPr userDrawn="1"/>
        </p:nvGrpSpPr>
        <p:grpSpPr>
          <a:xfrm>
            <a:off x="782638" y="-144463"/>
            <a:ext cx="1016000" cy="1536701"/>
            <a:chOff x="782638" y="-144463"/>
            <a:chExt cx="1016000" cy="1536701"/>
          </a:xfrm>
        </p:grpSpPr>
        <p:sp>
          <p:nvSpPr>
            <p:cNvPr id="4" name="Freeform 14">
              <a:extLst>
                <a:ext uri="{FF2B5EF4-FFF2-40B4-BE49-F238E27FC236}">
                  <a16:creationId xmlns:a16="http://schemas.microsoft.com/office/drawing/2014/main" id="{5FE4625F-9A79-45DC-912D-182225AD67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815975" y="-144463"/>
              <a:ext cx="935038" cy="1536701"/>
            </a:xfrm>
            <a:custGeom>
              <a:avLst/>
              <a:gdLst>
                <a:gd name="connsiteX0" fmla="*/ 0 w 862148"/>
                <a:gd name="connsiteY0" fmla="*/ 0 h 1489165"/>
                <a:gd name="connsiteX1" fmla="*/ 0 w 862148"/>
                <a:gd name="connsiteY1" fmla="*/ 1463040 h 1489165"/>
                <a:gd name="connsiteX2" fmla="*/ 435428 w 862148"/>
                <a:gd name="connsiteY2" fmla="*/ 1323703 h 1489165"/>
                <a:gd name="connsiteX3" fmla="*/ 862148 w 862148"/>
                <a:gd name="connsiteY3" fmla="*/ 1489165 h 1489165"/>
                <a:gd name="connsiteX4" fmla="*/ 862148 w 862148"/>
                <a:gd name="connsiteY4" fmla="*/ 0 h 1489165"/>
                <a:gd name="connsiteX5" fmla="*/ 0 w 862148"/>
                <a:gd name="connsiteY5" fmla="*/ 0 h 1489165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35428 w 862148"/>
                <a:gd name="connsiteY2" fmla="*/ 1323703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41037 w 862148"/>
                <a:gd name="connsiteY2" fmla="*/ 1374191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536751"/>
                <a:gd name="connsiteX1" fmla="*/ 0 w 862148"/>
                <a:gd name="connsiteY1" fmla="*/ 1463040 h 1536751"/>
                <a:gd name="connsiteX2" fmla="*/ 431666 w 862148"/>
                <a:gd name="connsiteY2" fmla="*/ 1536751 h 1536751"/>
                <a:gd name="connsiteX3" fmla="*/ 856538 w 862148"/>
                <a:gd name="connsiteY3" fmla="*/ 1466726 h 1536751"/>
                <a:gd name="connsiteX4" fmla="*/ 862148 w 862148"/>
                <a:gd name="connsiteY4" fmla="*/ 0 h 1536751"/>
                <a:gd name="connsiteX5" fmla="*/ 0 w 862148"/>
                <a:gd name="connsiteY5" fmla="*/ 0 h 153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148" h="1536751">
                  <a:moveTo>
                    <a:pt x="0" y="0"/>
                  </a:moveTo>
                  <a:lnTo>
                    <a:pt x="0" y="1463040"/>
                  </a:lnTo>
                  <a:lnTo>
                    <a:pt x="431666" y="1536751"/>
                  </a:lnTo>
                  <a:lnTo>
                    <a:pt x="856538" y="1466726"/>
                  </a:lnTo>
                  <a:lnTo>
                    <a:pt x="862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B3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5" name="Picture 14" descr="Florida Department of Environmental Protection Logo">
              <a:extLst>
                <a:ext uri="{FF2B5EF4-FFF2-40B4-BE49-F238E27FC236}">
                  <a16:creationId xmlns:a16="http://schemas.microsoft.com/office/drawing/2014/main" id="{4479A24B-C6ED-4114-A855-55D9C57A45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638" y="304800"/>
              <a:ext cx="1016000" cy="915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26718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>
            <a:extLst>
              <a:ext uri="{FF2B5EF4-FFF2-40B4-BE49-F238E27FC236}">
                <a16:creationId xmlns:a16="http://schemas.microsoft.com/office/drawing/2014/main" id="{9663CFE2-4838-304C-A30B-AEDC2A1D336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F46A96EA-58C9-C445-99C8-BDB403E31FE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82638" y="-144463"/>
            <a:ext cx="1016000" cy="1536701"/>
            <a:chOff x="782638" y="-144463"/>
            <a:chExt cx="1016000" cy="1536701"/>
          </a:xfrm>
        </p:grpSpPr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C474CE51-43C3-174A-93D7-2D3FA8348F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15975" y="-144463"/>
              <a:ext cx="935038" cy="1536701"/>
            </a:xfrm>
            <a:custGeom>
              <a:avLst/>
              <a:gdLst>
                <a:gd name="connsiteX0" fmla="*/ 0 w 862148"/>
                <a:gd name="connsiteY0" fmla="*/ 0 h 1489165"/>
                <a:gd name="connsiteX1" fmla="*/ 0 w 862148"/>
                <a:gd name="connsiteY1" fmla="*/ 1463040 h 1489165"/>
                <a:gd name="connsiteX2" fmla="*/ 435428 w 862148"/>
                <a:gd name="connsiteY2" fmla="*/ 1323703 h 1489165"/>
                <a:gd name="connsiteX3" fmla="*/ 862148 w 862148"/>
                <a:gd name="connsiteY3" fmla="*/ 1489165 h 1489165"/>
                <a:gd name="connsiteX4" fmla="*/ 862148 w 862148"/>
                <a:gd name="connsiteY4" fmla="*/ 0 h 1489165"/>
                <a:gd name="connsiteX5" fmla="*/ 0 w 862148"/>
                <a:gd name="connsiteY5" fmla="*/ 0 h 1489165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35428 w 862148"/>
                <a:gd name="connsiteY2" fmla="*/ 1323703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41037 w 862148"/>
                <a:gd name="connsiteY2" fmla="*/ 1374191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536751"/>
                <a:gd name="connsiteX1" fmla="*/ 0 w 862148"/>
                <a:gd name="connsiteY1" fmla="*/ 1463040 h 1536751"/>
                <a:gd name="connsiteX2" fmla="*/ 431666 w 862148"/>
                <a:gd name="connsiteY2" fmla="*/ 1536751 h 1536751"/>
                <a:gd name="connsiteX3" fmla="*/ 856538 w 862148"/>
                <a:gd name="connsiteY3" fmla="*/ 1466726 h 1536751"/>
                <a:gd name="connsiteX4" fmla="*/ 862148 w 862148"/>
                <a:gd name="connsiteY4" fmla="*/ 0 h 1536751"/>
                <a:gd name="connsiteX5" fmla="*/ 0 w 862148"/>
                <a:gd name="connsiteY5" fmla="*/ 0 h 153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148" h="1536751">
                  <a:moveTo>
                    <a:pt x="0" y="0"/>
                  </a:moveTo>
                  <a:lnTo>
                    <a:pt x="0" y="1463040"/>
                  </a:lnTo>
                  <a:lnTo>
                    <a:pt x="431666" y="1536751"/>
                  </a:lnTo>
                  <a:lnTo>
                    <a:pt x="856538" y="1466726"/>
                  </a:lnTo>
                  <a:lnTo>
                    <a:pt x="862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6" name="Picture 14" descr="Florida Department of Environmental Protection Logo">
              <a:extLst>
                <a:ext uri="{FF2B5EF4-FFF2-40B4-BE49-F238E27FC236}">
                  <a16:creationId xmlns:a16="http://schemas.microsoft.com/office/drawing/2014/main" id="{3AA41A5C-8867-A342-9A02-39FC494924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638" y="304800"/>
              <a:ext cx="1016000" cy="915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6CDB77F-B982-324E-961F-B62F9D99A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74723"/>
            <a:ext cx="10515600" cy="33022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B88F46-DB49-44F3-A149-2D1A14DFF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8/25/2020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B934C-24EF-4252-B581-1BF718BB00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3F363-EF9B-444D-B783-1A1620764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767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70920" y="457200"/>
            <a:ext cx="931628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4800" y="2057402"/>
            <a:ext cx="11582400" cy="411956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</a:defRPr>
            </a:lvl1pPr>
            <a:lvl2pPr>
              <a:defRPr sz="3200">
                <a:solidFill>
                  <a:srgbClr val="43503B"/>
                </a:solidFill>
              </a:defRPr>
            </a:lvl2pPr>
            <a:lvl3pPr>
              <a:defRPr sz="2800">
                <a:solidFill>
                  <a:srgbClr val="43503B"/>
                </a:solidFill>
              </a:defRPr>
            </a:lvl3pPr>
            <a:lvl4pPr>
              <a:defRPr sz="2400">
                <a:solidFill>
                  <a:srgbClr val="43503B"/>
                </a:solidFill>
              </a:defRPr>
            </a:lvl4pPr>
            <a:lvl5pP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r>
              <a:rPr lang="en-US" dirty="0"/>
              <a:t>8/25/2020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8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1219200" y="7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702" y="457200"/>
            <a:ext cx="135172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809460" y="1437511"/>
            <a:ext cx="657308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7200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5" y="1371600"/>
            <a:ext cx="9316279" cy="68580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i="1">
                <a:solidFill>
                  <a:srgbClr val="43503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26692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6">
            <a:extLst>
              <a:ext uri="{FF2B5EF4-FFF2-40B4-BE49-F238E27FC236}">
                <a16:creationId xmlns:a16="http://schemas.microsoft.com/office/drawing/2014/main" id="{BEB6D13D-A5DF-467C-94C6-76F57467014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49" y="-19050"/>
            <a:ext cx="12188952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6512F7D-A702-47B7-A54B-9E83F50E5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72268"/>
            <a:ext cx="12192001" cy="7921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6CDB77F-B982-324E-961F-B62F9D99A8AD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838200" y="2874723"/>
            <a:ext cx="10515600" cy="33022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022044-01F1-425F-9FAA-20226C1C9B3D}"/>
              </a:ext>
            </a:extLst>
          </p:cNvPr>
          <p:cNvGrpSpPr/>
          <p:nvPr userDrawn="1"/>
        </p:nvGrpSpPr>
        <p:grpSpPr>
          <a:xfrm>
            <a:off x="782638" y="-144463"/>
            <a:ext cx="1016000" cy="1536701"/>
            <a:chOff x="782638" y="-144463"/>
            <a:chExt cx="1016000" cy="1536701"/>
          </a:xfrm>
        </p:grpSpPr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694B6DBB-2D25-461A-B7EA-82BA78CD7E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815975" y="-144463"/>
              <a:ext cx="935038" cy="1536701"/>
            </a:xfrm>
            <a:custGeom>
              <a:avLst/>
              <a:gdLst>
                <a:gd name="connsiteX0" fmla="*/ 0 w 862148"/>
                <a:gd name="connsiteY0" fmla="*/ 0 h 1489165"/>
                <a:gd name="connsiteX1" fmla="*/ 0 w 862148"/>
                <a:gd name="connsiteY1" fmla="*/ 1463040 h 1489165"/>
                <a:gd name="connsiteX2" fmla="*/ 435428 w 862148"/>
                <a:gd name="connsiteY2" fmla="*/ 1323703 h 1489165"/>
                <a:gd name="connsiteX3" fmla="*/ 862148 w 862148"/>
                <a:gd name="connsiteY3" fmla="*/ 1489165 h 1489165"/>
                <a:gd name="connsiteX4" fmla="*/ 862148 w 862148"/>
                <a:gd name="connsiteY4" fmla="*/ 0 h 1489165"/>
                <a:gd name="connsiteX5" fmla="*/ 0 w 862148"/>
                <a:gd name="connsiteY5" fmla="*/ 0 h 1489165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35428 w 862148"/>
                <a:gd name="connsiteY2" fmla="*/ 1323703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41037 w 862148"/>
                <a:gd name="connsiteY2" fmla="*/ 1374191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536751"/>
                <a:gd name="connsiteX1" fmla="*/ 0 w 862148"/>
                <a:gd name="connsiteY1" fmla="*/ 1463040 h 1536751"/>
                <a:gd name="connsiteX2" fmla="*/ 431666 w 862148"/>
                <a:gd name="connsiteY2" fmla="*/ 1536751 h 1536751"/>
                <a:gd name="connsiteX3" fmla="*/ 856538 w 862148"/>
                <a:gd name="connsiteY3" fmla="*/ 1466726 h 1536751"/>
                <a:gd name="connsiteX4" fmla="*/ 862148 w 862148"/>
                <a:gd name="connsiteY4" fmla="*/ 0 h 1536751"/>
                <a:gd name="connsiteX5" fmla="*/ 0 w 862148"/>
                <a:gd name="connsiteY5" fmla="*/ 0 h 153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148" h="1536751">
                  <a:moveTo>
                    <a:pt x="0" y="0"/>
                  </a:moveTo>
                  <a:lnTo>
                    <a:pt x="0" y="1463040"/>
                  </a:lnTo>
                  <a:lnTo>
                    <a:pt x="431666" y="1536751"/>
                  </a:lnTo>
                  <a:lnTo>
                    <a:pt x="856538" y="1466726"/>
                  </a:lnTo>
                  <a:lnTo>
                    <a:pt x="862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B3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6" name="Picture 14" descr="Florida Department of Environmental Protection Logo">
              <a:extLst>
                <a:ext uri="{FF2B5EF4-FFF2-40B4-BE49-F238E27FC236}">
                  <a16:creationId xmlns:a16="http://schemas.microsoft.com/office/drawing/2014/main" id="{01EAB545-935B-46EB-80B3-CB150A0BF4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638" y="304800"/>
              <a:ext cx="1016000" cy="915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F5A27374-489B-444D-92EB-032E3110DA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31975" y="100012"/>
            <a:ext cx="9322526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855D0B-F8AA-4AD3-A2B7-3C9C13A3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8/25/2020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964B2-24A4-42B6-A9BE-11AF876EC5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3F363-EF9B-444D-B783-1A1620764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77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541730A-9B28-43D7-A88B-CEEAA4663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72268"/>
            <a:ext cx="12192001" cy="7921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009C85D5-659F-468C-9B90-36321C626E7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82638" y="-144463"/>
            <a:ext cx="1016000" cy="1536701"/>
            <a:chOff x="782638" y="-144463"/>
            <a:chExt cx="1016000" cy="1536701"/>
          </a:xfrm>
        </p:grpSpPr>
        <p:sp>
          <p:nvSpPr>
            <p:cNvPr id="4" name="Freeform 14">
              <a:extLst>
                <a:ext uri="{FF2B5EF4-FFF2-40B4-BE49-F238E27FC236}">
                  <a16:creationId xmlns:a16="http://schemas.microsoft.com/office/drawing/2014/main" id="{2B0AB6A0-1F0C-490C-A9A7-EE0920457A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15975" y="-144463"/>
              <a:ext cx="935038" cy="1536701"/>
            </a:xfrm>
            <a:custGeom>
              <a:avLst/>
              <a:gdLst>
                <a:gd name="connsiteX0" fmla="*/ 0 w 862148"/>
                <a:gd name="connsiteY0" fmla="*/ 0 h 1489165"/>
                <a:gd name="connsiteX1" fmla="*/ 0 w 862148"/>
                <a:gd name="connsiteY1" fmla="*/ 1463040 h 1489165"/>
                <a:gd name="connsiteX2" fmla="*/ 435428 w 862148"/>
                <a:gd name="connsiteY2" fmla="*/ 1323703 h 1489165"/>
                <a:gd name="connsiteX3" fmla="*/ 862148 w 862148"/>
                <a:gd name="connsiteY3" fmla="*/ 1489165 h 1489165"/>
                <a:gd name="connsiteX4" fmla="*/ 862148 w 862148"/>
                <a:gd name="connsiteY4" fmla="*/ 0 h 1489165"/>
                <a:gd name="connsiteX5" fmla="*/ 0 w 862148"/>
                <a:gd name="connsiteY5" fmla="*/ 0 h 1489165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35428 w 862148"/>
                <a:gd name="connsiteY2" fmla="*/ 1323703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41037 w 862148"/>
                <a:gd name="connsiteY2" fmla="*/ 1374191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536751"/>
                <a:gd name="connsiteX1" fmla="*/ 0 w 862148"/>
                <a:gd name="connsiteY1" fmla="*/ 1463040 h 1536751"/>
                <a:gd name="connsiteX2" fmla="*/ 431666 w 862148"/>
                <a:gd name="connsiteY2" fmla="*/ 1536751 h 1536751"/>
                <a:gd name="connsiteX3" fmla="*/ 856538 w 862148"/>
                <a:gd name="connsiteY3" fmla="*/ 1466726 h 1536751"/>
                <a:gd name="connsiteX4" fmla="*/ 862148 w 862148"/>
                <a:gd name="connsiteY4" fmla="*/ 0 h 1536751"/>
                <a:gd name="connsiteX5" fmla="*/ 0 w 862148"/>
                <a:gd name="connsiteY5" fmla="*/ 0 h 153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148" h="1536751">
                  <a:moveTo>
                    <a:pt x="0" y="0"/>
                  </a:moveTo>
                  <a:lnTo>
                    <a:pt x="0" y="1463040"/>
                  </a:lnTo>
                  <a:lnTo>
                    <a:pt x="431666" y="1536751"/>
                  </a:lnTo>
                  <a:lnTo>
                    <a:pt x="856538" y="1466726"/>
                  </a:lnTo>
                  <a:lnTo>
                    <a:pt x="862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8B1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5" name="Picture 14" descr="Florida Department of Environmental Protection Logo">
              <a:extLst>
                <a:ext uri="{FF2B5EF4-FFF2-40B4-BE49-F238E27FC236}">
                  <a16:creationId xmlns:a16="http://schemas.microsoft.com/office/drawing/2014/main" id="{C088D508-837F-4146-BA97-9163F49578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638" y="304800"/>
              <a:ext cx="1016000" cy="915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D74E2BD-A94E-0B47-919D-AB011C614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2874723"/>
            <a:ext cx="10537825" cy="33022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51B1A77-171F-4B42-A3D0-13FC813761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31975" y="100012"/>
            <a:ext cx="9322526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5098D4-E26D-46FC-A155-D7CDB5D0E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8/25/2020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53438FF-206C-45F9-8742-79B11FFEC3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3F363-EF9B-444D-B783-1A1620764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49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29785E-3D17-4742-81CC-9010CA3F5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72268"/>
            <a:ext cx="12192001" cy="7921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C2E031F5-8F88-436D-BDC8-D044813A710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82638" y="-144463"/>
            <a:ext cx="1016000" cy="1536701"/>
            <a:chOff x="782638" y="-144463"/>
            <a:chExt cx="1016000" cy="1536701"/>
          </a:xfrm>
        </p:grpSpPr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2109DE5C-21BD-4334-B789-F97E8934E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15975" y="-144463"/>
              <a:ext cx="935038" cy="1536701"/>
            </a:xfrm>
            <a:custGeom>
              <a:avLst/>
              <a:gdLst>
                <a:gd name="connsiteX0" fmla="*/ 0 w 862148"/>
                <a:gd name="connsiteY0" fmla="*/ 0 h 1489165"/>
                <a:gd name="connsiteX1" fmla="*/ 0 w 862148"/>
                <a:gd name="connsiteY1" fmla="*/ 1463040 h 1489165"/>
                <a:gd name="connsiteX2" fmla="*/ 435428 w 862148"/>
                <a:gd name="connsiteY2" fmla="*/ 1323703 h 1489165"/>
                <a:gd name="connsiteX3" fmla="*/ 862148 w 862148"/>
                <a:gd name="connsiteY3" fmla="*/ 1489165 h 1489165"/>
                <a:gd name="connsiteX4" fmla="*/ 862148 w 862148"/>
                <a:gd name="connsiteY4" fmla="*/ 0 h 1489165"/>
                <a:gd name="connsiteX5" fmla="*/ 0 w 862148"/>
                <a:gd name="connsiteY5" fmla="*/ 0 h 1489165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35428 w 862148"/>
                <a:gd name="connsiteY2" fmla="*/ 1323703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41037 w 862148"/>
                <a:gd name="connsiteY2" fmla="*/ 1374191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536751"/>
                <a:gd name="connsiteX1" fmla="*/ 0 w 862148"/>
                <a:gd name="connsiteY1" fmla="*/ 1463040 h 1536751"/>
                <a:gd name="connsiteX2" fmla="*/ 431666 w 862148"/>
                <a:gd name="connsiteY2" fmla="*/ 1536751 h 1536751"/>
                <a:gd name="connsiteX3" fmla="*/ 856538 w 862148"/>
                <a:gd name="connsiteY3" fmla="*/ 1466726 h 1536751"/>
                <a:gd name="connsiteX4" fmla="*/ 862148 w 862148"/>
                <a:gd name="connsiteY4" fmla="*/ 0 h 1536751"/>
                <a:gd name="connsiteX5" fmla="*/ 0 w 862148"/>
                <a:gd name="connsiteY5" fmla="*/ 0 h 153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148" h="1536751">
                  <a:moveTo>
                    <a:pt x="0" y="0"/>
                  </a:moveTo>
                  <a:lnTo>
                    <a:pt x="0" y="1463040"/>
                  </a:lnTo>
                  <a:lnTo>
                    <a:pt x="431666" y="1536751"/>
                  </a:lnTo>
                  <a:lnTo>
                    <a:pt x="856538" y="1466726"/>
                  </a:lnTo>
                  <a:lnTo>
                    <a:pt x="862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8B1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8" name="Picture 14" descr="Florida Department of Environmental Protection Logo">
              <a:extLst>
                <a:ext uri="{FF2B5EF4-FFF2-40B4-BE49-F238E27FC236}">
                  <a16:creationId xmlns:a16="http://schemas.microsoft.com/office/drawing/2014/main" id="{F6C83B0C-2ECD-4388-80C8-2BDA50727D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638" y="304800"/>
              <a:ext cx="1016000" cy="915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7856A5-2186-D247-B15A-B3322FEFA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74723"/>
            <a:ext cx="10515600" cy="33022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8E7AC414-BBEC-1041-97FF-D199A993D3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31975" y="100012"/>
            <a:ext cx="9322526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CCD1DEE-9ABC-4CE9-84D3-F3E0EDB1B8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31975" y="1163638"/>
            <a:ext cx="9321800" cy="533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subtitle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F9DD9D-518C-48A2-A602-65AB2AA2D29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8/25/2020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109A91-009D-4286-8BD9-AE47C8F7C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3F363-EF9B-444D-B783-1A1620764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63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770" y="365125"/>
            <a:ext cx="9427029" cy="1325563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ranklin Gothic Medium Cond" panose="020B0606030402020204" pitchFamily="34" charset="0"/>
              </a:defRPr>
            </a:lvl1pPr>
            <a:lvl2pPr>
              <a:defRPr b="0" i="0">
                <a:latin typeface="Franklin Gothic Medium Cond" panose="020B0606030402020204" pitchFamily="34" charset="0"/>
              </a:defRPr>
            </a:lvl2pPr>
            <a:lvl3pPr>
              <a:defRPr b="0" i="0">
                <a:latin typeface="Franklin Gothic Medium Cond" panose="020B0606030402020204" pitchFamily="34" charset="0"/>
              </a:defRPr>
            </a:lvl3pPr>
            <a:lvl4pPr>
              <a:defRPr b="0" i="0">
                <a:latin typeface="Franklin Gothic Medium Cond" panose="020B0606030402020204" pitchFamily="34" charset="0"/>
              </a:defRPr>
            </a:lvl4pPr>
            <a:lvl5pPr>
              <a:defRPr b="0" i="0">
                <a:latin typeface="Franklin Gothic Medium Cond" panose="020B06060304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Franklin Gothic Medium Cond" panose="020B0606030402020204" pitchFamily="34" charset="0"/>
              </a:defRPr>
            </a:lvl1pPr>
            <a:lvl2pPr>
              <a:defRPr b="0" i="0">
                <a:latin typeface="Franklin Gothic Medium Cond" panose="020B0606030402020204" pitchFamily="34" charset="0"/>
              </a:defRPr>
            </a:lvl2pPr>
            <a:lvl3pPr>
              <a:defRPr b="0" i="0">
                <a:latin typeface="Franklin Gothic Medium Cond" panose="020B0606030402020204" pitchFamily="34" charset="0"/>
              </a:defRPr>
            </a:lvl3pPr>
            <a:lvl4pPr>
              <a:defRPr b="0" i="0">
                <a:latin typeface="Franklin Gothic Medium Cond" panose="020B0606030402020204" pitchFamily="34" charset="0"/>
              </a:defRPr>
            </a:lvl4pPr>
            <a:lvl5pPr>
              <a:defRPr b="0" i="0">
                <a:latin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505807-F740-4C58-8CB9-2947C2C69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8/25/2020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ECE76-411A-45A1-9B41-9C2662F8B4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3F363-EF9B-444D-B783-1A1620764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51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B36AB57-4B29-1046-84F6-7062AE51E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394" y="365125"/>
            <a:ext cx="9505406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6B91E83-B66C-E346-93C3-0E143847E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74723"/>
            <a:ext cx="10515600" cy="33022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3CE4BE-033B-4544-918D-42F4B7F56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8/25/2020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1D5C1E-02F2-4327-83DD-864911B5C1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3F363-EF9B-444D-B783-1A1620764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43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>
            <a:extLst>
              <a:ext uri="{FF2B5EF4-FFF2-40B4-BE49-F238E27FC236}">
                <a16:creationId xmlns:a16="http://schemas.microsoft.com/office/drawing/2014/main" id="{7FC064FF-0761-4226-9433-7E031058033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5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316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9CE05-EF44-DE42-B359-550121C6B1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8/25/2020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3216C-209A-3040-AB98-899643B3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74AF0-16F8-3545-B899-094CD6C27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BADC7-5DD7-1348-B6EC-03752FFD4F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251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04800" y="2057401"/>
            <a:ext cx="571500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8B3BB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2057401"/>
            <a:ext cx="571500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8B3BB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635635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r>
              <a:rPr lang="en-US"/>
              <a:t>8/25/2020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356356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1219200" y="5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701" y="457200"/>
            <a:ext cx="135172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0920" y="457200"/>
            <a:ext cx="931628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/>
              <a:t>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DD5C158-C788-4CCC-82BE-C8C552C6C6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3" y="1371600"/>
            <a:ext cx="9316279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2841309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908A45E-6C77-4291-AB75-5DD8F28505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032000" y="365125"/>
            <a:ext cx="93218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45340B9-0CE5-44A7-911D-D212424F9D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05E3D-89B3-4C07-A0D1-E182330428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8/25/2020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4B1B1D-5131-44E3-AF5D-09C52E2AB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3F363-EF9B-444D-B783-1A162076407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3" r:id="rId2"/>
    <p:sldLayoutId id="2147483714" r:id="rId3"/>
    <p:sldLayoutId id="2147483715" r:id="rId4"/>
    <p:sldLayoutId id="2147483711" r:id="rId5"/>
    <p:sldLayoutId id="2147483712" r:id="rId6"/>
    <p:sldLayoutId id="2147483716" r:id="rId7"/>
    <p:sldLayoutId id="2147483718" r:id="rId8"/>
    <p:sldLayoutId id="2147483722" r:id="rId9"/>
    <p:sldLayoutId id="2147483720" r:id="rId10"/>
    <p:sldLayoutId id="2147483721" r:id="rId11"/>
  </p:sldLayoutIdLst>
  <p:hf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rgbClr val="48B3B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Franklin Gothic Demi Cond" panose="020B06030201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Franklin Gothic Demi Cond" panose="020B06030201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Franklin Gothic Demi Cond" panose="020B06030201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Franklin Gothic Demi Cond" panose="020B06030201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48B3B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48B3B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48B3B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48B3B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48B3B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6">
            <a:extLst>
              <a:ext uri="{FF2B5EF4-FFF2-40B4-BE49-F238E27FC236}">
                <a16:creationId xmlns:a16="http://schemas.microsoft.com/office/drawing/2014/main" id="{E01FC7DA-A242-4555-826C-0D68C0EBA4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eeform 14">
            <a:extLst>
              <a:ext uri="{FF2B5EF4-FFF2-40B4-BE49-F238E27FC236}">
                <a16:creationId xmlns:a16="http://schemas.microsoft.com/office/drawing/2014/main" id="{7F42B832-123A-4D33-9A4C-1BAAF96FC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815975" y="-144463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174" name="Picture 14" descr="Florida Department of Environmental Protection Logo">
            <a:extLst>
              <a:ext uri="{FF2B5EF4-FFF2-40B4-BE49-F238E27FC236}">
                <a16:creationId xmlns:a16="http://schemas.microsoft.com/office/drawing/2014/main" id="{43936487-52EC-4E6C-A858-D5A5761F9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638" y="304800"/>
            <a:ext cx="10160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1">
            <a:extLst>
              <a:ext uri="{FF2B5EF4-FFF2-40B4-BE49-F238E27FC236}">
                <a16:creationId xmlns:a16="http://schemas.microsoft.com/office/drawing/2014/main" id="{21EAB996-5A3E-48A2-A635-5979774A4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63" y="1742410"/>
            <a:ext cx="10010775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 Cond" panose="020B06060304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Franklin Gothic Medium Cond" panose="020B06060304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Medium Cond" panose="020B06060304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Medium Cond" panose="020B06060304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Medium Cond" panose="020B06060304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Medium Cond" panose="020B06060304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Medium Cond" panose="020B06060304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Franklin Gothic Medium Cond" panose="020B06060304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br>
              <a:rPr lang="en-US" alt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Northern Everglades and Estuaries  Protection Program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Coordinating Agency</a:t>
            </a:r>
            <a:br>
              <a:rPr lang="en-US" alt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Webinar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C732703-3D2F-4384-AF0D-C6776D2437E2}"/>
              </a:ext>
            </a:extLst>
          </p:cNvPr>
          <p:cNvSpPr txBox="1">
            <a:spLocks/>
          </p:cNvSpPr>
          <p:nvPr/>
        </p:nvSpPr>
        <p:spPr>
          <a:xfrm>
            <a:off x="1752600" y="5814236"/>
            <a:ext cx="8686800" cy="7885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December 2, 2020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640206-E314-4954-A106-6DC00046D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FDEP (4 slides)</a:t>
            </a:r>
          </a:p>
          <a:p>
            <a:pPr lvl="1"/>
            <a:r>
              <a:rPr lang="en-US" dirty="0"/>
              <a:t>DEAR - Julie</a:t>
            </a:r>
          </a:p>
          <a:p>
            <a:pPr lvl="1"/>
            <a:r>
              <a:rPr lang="en-US" dirty="0"/>
              <a:t>NPDES - Ed</a:t>
            </a:r>
          </a:p>
          <a:p>
            <a:pPr lvl="1"/>
            <a:r>
              <a:rPr lang="en-US" dirty="0"/>
              <a:t>Other Programs (FFY, Golf Course BMPs, etc.) - ?</a:t>
            </a:r>
          </a:p>
          <a:p>
            <a:pPr lvl="1"/>
            <a:r>
              <a:rPr lang="en-US" dirty="0"/>
              <a:t>Funding Programs – Trina/Ed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24B74E3-89ED-47FA-99E9-66FFCA056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 and Programs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918EC-8B77-447A-BDFB-3DC50DCB8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8/25/2020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882B0B-E5AA-468D-A761-6E1701B0B4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3F363-EF9B-444D-B783-1A16207640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43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75EC91-65D0-4E62-B1C9-07B0D8139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4 slides:</a:t>
            </a:r>
          </a:p>
          <a:p>
            <a:r>
              <a:rPr lang="en-US" dirty="0"/>
              <a:t>NPDES facilities/CAFOs</a:t>
            </a:r>
          </a:p>
          <a:p>
            <a:r>
              <a:rPr lang="en-US" dirty="0"/>
              <a:t>625 Tracker </a:t>
            </a:r>
          </a:p>
          <a:p>
            <a:r>
              <a:rPr lang="en-US" dirty="0"/>
              <a:t>Historical projects funded in focus areas</a:t>
            </a:r>
          </a:p>
          <a:p>
            <a:r>
              <a:rPr lang="en-US" dirty="0"/>
              <a:t>BMAP projects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74E004-91D4-4B92-B2E0-43421E299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Lake Okeechobee: S-191 Basin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6B74A-8BC4-42B3-B24F-F1176EE3A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8/25/2020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94E820-0E9C-4B31-9E73-F1F216571E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3F363-EF9B-444D-B783-1A162076407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213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75EC91-65D0-4E62-B1C9-07B0D8139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4 slides:</a:t>
            </a:r>
          </a:p>
          <a:p>
            <a:r>
              <a:rPr lang="en-US" dirty="0"/>
              <a:t>NPDES facilities/CAFOs</a:t>
            </a:r>
          </a:p>
          <a:p>
            <a:r>
              <a:rPr lang="en-US" dirty="0"/>
              <a:t>625 Tracker </a:t>
            </a:r>
          </a:p>
          <a:p>
            <a:r>
              <a:rPr lang="en-US" dirty="0"/>
              <a:t>Historical projects funded in focus areas</a:t>
            </a:r>
          </a:p>
          <a:p>
            <a:r>
              <a:rPr lang="en-US" dirty="0"/>
              <a:t>BMAP projects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74E004-91D4-4B92-B2E0-43421E299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975" y="100012"/>
            <a:ext cx="10265432" cy="1325563"/>
          </a:xfrm>
        </p:spPr>
        <p:txBody>
          <a:bodyPr/>
          <a:lstStyle/>
          <a:p>
            <a:r>
              <a:rPr lang="en-US" dirty="0"/>
              <a:t>Caloosahatchee : West Caloosahatchee Basin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6B74A-8BC4-42B3-B24F-F1176EE3A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8/25/2020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94E820-0E9C-4B31-9E73-F1F216571E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3F363-EF9B-444D-B783-1A16207640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155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75EC91-65D0-4E62-B1C9-07B0D8139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4 slides:</a:t>
            </a:r>
          </a:p>
          <a:p>
            <a:r>
              <a:rPr lang="en-US" dirty="0"/>
              <a:t>NPDES facilities/CAFOs</a:t>
            </a:r>
          </a:p>
          <a:p>
            <a:r>
              <a:rPr lang="en-US" dirty="0"/>
              <a:t>625 Tracker </a:t>
            </a:r>
          </a:p>
          <a:p>
            <a:r>
              <a:rPr lang="en-US" dirty="0"/>
              <a:t>Historical projects funded in focus areas</a:t>
            </a:r>
          </a:p>
          <a:p>
            <a:r>
              <a:rPr lang="en-US" dirty="0"/>
              <a:t>BMAP projects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74E004-91D4-4B92-B2E0-43421E299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St. Lucie: C-24 Basin, Ten Mile Creek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6B74A-8BC4-42B3-B24F-F1176EE3A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8/25/2020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94E820-0E9C-4B31-9E73-F1F216571E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3F363-EF9B-444D-B783-1A162076407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90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2AC357-B861-45C6-B107-7B85E2460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&amp; Comments</a:t>
            </a:r>
          </a:p>
        </p:txBody>
      </p:sp>
      <p:pic>
        <p:nvPicPr>
          <p:cNvPr id="6" name="Picture 2" descr="C:\Users\Tiffany Busby\AppData\Local\Microsoft\Windows\Temporary Internet Files\Content.IE5\RSA3WTWN\question_mark[1].png">
            <a:extLst>
              <a:ext uri="{FF2B5EF4-FFF2-40B4-BE49-F238E27FC236}">
                <a16:creationId xmlns:a16="http://schemas.microsoft.com/office/drawing/2014/main" id="{BD10712A-49DA-4938-830E-E9D7C72E8A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6596" y="1395546"/>
            <a:ext cx="5358809" cy="570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6BB20C-BBFC-433A-B799-A23FC1A93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8/25/2020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7843A2-8D15-4F6D-93EC-3C725F7BD6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33F363-EF9B-444D-B783-1A162076407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20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2592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5756</TotalTime>
  <Words>123</Words>
  <Application>Microsoft Office PowerPoint</Application>
  <PresentationFormat>Widescreen</PresentationFormat>
  <Paragraphs>40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Franklin Gothic Demi Cond</vt:lpstr>
      <vt:lpstr>Franklin Gothic Medium Cond</vt:lpstr>
      <vt:lpstr>Office Theme</vt:lpstr>
      <vt:lpstr>PowerPoint Presentation</vt:lpstr>
      <vt:lpstr>Projects and Programs</vt:lpstr>
      <vt:lpstr>Lake Okeechobee: S-191 Basin</vt:lpstr>
      <vt:lpstr>Caloosahatchee : West Caloosahatchee Basin</vt:lpstr>
      <vt:lpstr>St. Lucie: C-24 Basin, Ten Mile Creek</vt:lpstr>
      <vt:lpstr>Questions &amp; Comments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Juni Hylton</dc:creator>
  <cp:lastModifiedBy>Davis, Sara C.</cp:lastModifiedBy>
  <cp:revision>358</cp:revision>
  <cp:lastPrinted>2017-10-06T15:40:12Z</cp:lastPrinted>
  <dcterms:created xsi:type="dcterms:W3CDTF">2017-09-27T12:38:32Z</dcterms:created>
  <dcterms:modified xsi:type="dcterms:W3CDTF">2020-11-05T20:41:49Z</dcterms:modified>
</cp:coreProperties>
</file>