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4.xml" ContentType="application/vnd.openxmlformats-officedocument.drawingml.chart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ppt/notesSlides/notesSlide15.xml" ContentType="application/vnd.openxmlformats-officedocument.presentationml.notesSlide+xml"/>
  <Override PartName="/ppt/charts/chart5.xml" ContentType="application/vnd.openxmlformats-officedocument.drawingml.chart+xml"/>
  <Override PartName="/ppt/drawings/drawing3.xml" ContentType="application/vnd.openxmlformats-officedocument.drawingml.chartshapes+xml"/>
  <Override PartName="/ppt/notesSlides/notesSlide16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6.xml" ContentType="application/vnd.openxmlformats-officedocument.drawingml.chart+xml"/>
  <Override PartName="/ppt/theme/themeOverride4.xml" ContentType="application/vnd.openxmlformats-officedocument.themeOverr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rts/chart7.xml" ContentType="application/vnd.openxmlformats-officedocument.drawingml.chart+xml"/>
  <Override PartName="/ppt/theme/themeOverride5.xml" ContentType="application/vnd.openxmlformats-officedocument.themeOverride+xml"/>
  <Override PartName="/ppt/drawings/drawing4.xml" ContentType="application/vnd.openxmlformats-officedocument.drawingml.chartshapes+xml"/>
  <Override PartName="/ppt/notesSlides/notesSlide23.xml" ContentType="application/vnd.openxmlformats-officedocument.presentationml.notesSlide+xml"/>
  <Override PartName="/ppt/charts/chart8.xml" ContentType="application/vnd.openxmlformats-officedocument.drawingml.chart+xml"/>
  <Override PartName="/ppt/theme/themeOverride6.xml" ContentType="application/vnd.openxmlformats-officedocument.themeOverride+xml"/>
  <Override PartName="/ppt/drawings/drawing5.xml" ContentType="application/vnd.openxmlformats-officedocument.drawingml.chartshapes+xml"/>
  <Override PartName="/ppt/notesSlides/notesSlide24.xml" ContentType="application/vnd.openxmlformats-officedocument.presentationml.notesSlide+xml"/>
  <Override PartName="/ppt/charts/chart9.xml" ContentType="application/vnd.openxmlformats-officedocument.drawingml.chart+xml"/>
  <Override PartName="/ppt/theme/themeOverride7.xml" ContentType="application/vnd.openxmlformats-officedocument.themeOverride+xml"/>
  <Override PartName="/ppt/drawings/drawing6.xml" ContentType="application/vnd.openxmlformats-officedocument.drawingml.chartshapes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harts/chart10.xml" ContentType="application/vnd.openxmlformats-officedocument.drawingml.chart+xml"/>
  <Override PartName="/ppt/theme/themeOverride8.xml" ContentType="application/vnd.openxmlformats-officedocument.themeOverride+xml"/>
  <Override PartName="/ppt/drawings/drawing7.xml" ContentType="application/vnd.openxmlformats-officedocument.drawingml.chartshapes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charts/chart11.xml" ContentType="application/vnd.openxmlformats-officedocument.drawingml.chart+xml"/>
  <Override PartName="/ppt/drawings/drawing8.xml" ContentType="application/vnd.openxmlformats-officedocument.drawingml.chartshapes+xml"/>
  <Override PartName="/ppt/notesSlides/notesSlide30.xml" ContentType="application/vnd.openxmlformats-officedocument.presentationml.notesSlide+xml"/>
  <Override PartName="/ppt/charts/chart12.xml" ContentType="application/vnd.openxmlformats-officedocument.drawingml.chart+xml"/>
  <Override PartName="/ppt/theme/themeOverride9.xml" ContentType="application/vnd.openxmlformats-officedocument.themeOverride+xml"/>
  <Override PartName="/ppt/drawings/drawing9.xml" ContentType="application/vnd.openxmlformats-officedocument.drawingml.chartshapes+xml"/>
  <Override PartName="/ppt/notesSlides/notesSlide31.xml" ContentType="application/vnd.openxmlformats-officedocument.presentationml.notesSlide+xml"/>
  <Override PartName="/ppt/charts/chart13.xml" ContentType="application/vnd.openxmlformats-officedocument.drawingml.chart+xml"/>
  <Override PartName="/ppt/theme/themeOverride10.xml" ContentType="application/vnd.openxmlformats-officedocument.themeOverride+xml"/>
  <Override PartName="/ppt/drawings/drawing10.xml" ContentType="application/vnd.openxmlformats-officedocument.drawingml.chartshapes+xml"/>
  <Override PartName="/ppt/notesSlides/notesSlide32.xml" ContentType="application/vnd.openxmlformats-officedocument.presentationml.notesSlide+xml"/>
  <Override PartName="/ppt/charts/chart14.xml" ContentType="application/vnd.openxmlformats-officedocument.drawingml.chart+xml"/>
  <Override PartName="/ppt/drawings/drawing11.xml" ContentType="application/vnd.openxmlformats-officedocument.drawingml.chartshapes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8"/>
  </p:notesMasterIdLst>
  <p:sldIdLst>
    <p:sldId id="257" r:id="rId2"/>
    <p:sldId id="258" r:id="rId3"/>
    <p:sldId id="291" r:id="rId4"/>
    <p:sldId id="289" r:id="rId5"/>
    <p:sldId id="290" r:id="rId6"/>
    <p:sldId id="292" r:id="rId7"/>
    <p:sldId id="277" r:id="rId8"/>
    <p:sldId id="278" r:id="rId9"/>
    <p:sldId id="279" r:id="rId10"/>
    <p:sldId id="293" r:id="rId11"/>
    <p:sldId id="263" r:id="rId12"/>
    <p:sldId id="280" r:id="rId13"/>
    <p:sldId id="269" r:id="rId14"/>
    <p:sldId id="281" r:id="rId15"/>
    <p:sldId id="270" r:id="rId16"/>
    <p:sldId id="261" r:id="rId17"/>
    <p:sldId id="264" r:id="rId18"/>
    <p:sldId id="271" r:id="rId19"/>
    <p:sldId id="266" r:id="rId20"/>
    <p:sldId id="272" r:id="rId21"/>
    <p:sldId id="273" r:id="rId22"/>
    <p:sldId id="283" r:id="rId23"/>
    <p:sldId id="282" r:id="rId24"/>
    <p:sldId id="284" r:id="rId25"/>
    <p:sldId id="285" r:id="rId26"/>
    <p:sldId id="288" r:id="rId27"/>
    <p:sldId id="295" r:id="rId28"/>
    <p:sldId id="286" r:id="rId29"/>
    <p:sldId id="296" r:id="rId30"/>
    <p:sldId id="297" r:id="rId31"/>
    <p:sldId id="275" r:id="rId32"/>
    <p:sldId id="299" r:id="rId33"/>
    <p:sldId id="300" r:id="rId34"/>
    <p:sldId id="301" r:id="rId35"/>
    <p:sldId id="298" r:id="rId36"/>
    <p:sldId id="274" r:id="rId37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5" d="100"/>
          <a:sy n="85" d="100"/>
        </p:scale>
        <p:origin x="-1037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7.xml"/><Relationship Id="rId2" Type="http://schemas.openxmlformats.org/officeDocument/2006/relationships/package" Target="../embeddings/Microsoft_Excel_Worksheet9.xlsx"/><Relationship Id="rId1" Type="http://schemas.openxmlformats.org/officeDocument/2006/relationships/themeOverride" Target="../theme/themeOverride8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9.xml"/><Relationship Id="rId2" Type="http://schemas.openxmlformats.org/officeDocument/2006/relationships/package" Target="../embeddings/Microsoft_Excel_Worksheet11.xlsx"/><Relationship Id="rId1" Type="http://schemas.openxmlformats.org/officeDocument/2006/relationships/themeOverride" Target="../theme/themeOverride9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0.xml"/><Relationship Id="rId2" Type="http://schemas.openxmlformats.org/officeDocument/2006/relationships/package" Target="../embeddings/Microsoft_Excel_Worksheet12.xlsx"/><Relationship Id="rId1" Type="http://schemas.openxmlformats.org/officeDocument/2006/relationships/themeOverride" Target="../theme/themeOverride10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1.xml"/><Relationship Id="rId1" Type="http://schemas.openxmlformats.org/officeDocument/2006/relationships/oleObject" Target="file:///\\cotfile2\stormwater\smd%20common%20area\coxjo\brayc\TMDL\BMAP\Wakulla%20BMAP\SprayfieldBiosFertCowReductions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2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\\cotfile2\stormwater\smd%20common%20area\coxjo\brayc\TMDL\BMAP\Wakulla%20BMAP\SprayfieldBiosFertCowReductions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4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5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.xml"/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6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6.xml"/><Relationship Id="rId2" Type="http://schemas.openxmlformats.org/officeDocument/2006/relationships/package" Target="../embeddings/Microsoft_Excel_Worksheet8.xlsx"/><Relationship Id="rId1" Type="http://schemas.openxmlformats.org/officeDocument/2006/relationships/themeOverride" Target="../theme/themeOverrid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invertIfNegative val="0"/>
          <c:val>
            <c:numRef>
              <c:f>'StackedBarChrts (2)'!$B$37:$B$40</c:f>
              <c:numCache>
                <c:formatCode>General</c:formatCode>
                <c:ptCount val="4"/>
                <c:pt idx="0">
                  <c:v>0</c:v>
                </c:pt>
              </c:numCache>
            </c:numRef>
          </c:val>
        </c:ser>
        <c:ser>
          <c:idx val="1"/>
          <c:order val="1"/>
          <c:spPr>
            <a:solidFill>
              <a:schemeClr val="accent1"/>
            </a:solidFill>
          </c:spPr>
          <c:invertIfNegative val="0"/>
          <c:val>
            <c:numRef>
              <c:f>'StackedBarChrts (2)'!$C$37:$C$40</c:f>
              <c:numCache>
                <c:formatCode>General</c:formatCode>
                <c:ptCount val="4"/>
                <c:pt idx="0" formatCode="#,##0">
                  <c:v>229900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2305536"/>
        <c:axId val="32307072"/>
      </c:barChart>
      <c:catAx>
        <c:axId val="32305536"/>
        <c:scaling>
          <c:orientation val="minMax"/>
        </c:scaling>
        <c:delete val="0"/>
        <c:axPos val="b"/>
        <c:majorTickMark val="out"/>
        <c:minorTickMark val="none"/>
        <c:tickLblPos val="none"/>
        <c:crossAx val="32307072"/>
        <c:crosses val="autoZero"/>
        <c:auto val="1"/>
        <c:lblAlgn val="ctr"/>
        <c:lblOffset val="100"/>
        <c:noMultiLvlLbl val="0"/>
      </c:catAx>
      <c:valAx>
        <c:axId val="3230707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 smtClean="0"/>
                  <a:t>Nitrogen</a:t>
                </a:r>
                <a:r>
                  <a:rPr lang="en-US" baseline="0" dirty="0" smtClean="0"/>
                  <a:t>  kg / </a:t>
                </a:r>
                <a:r>
                  <a:rPr lang="en-US" baseline="0" dirty="0" err="1" smtClean="0"/>
                  <a:t>yr</a:t>
                </a:r>
                <a:endParaRPr lang="en-US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3230553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2519685039370079"/>
          <c:y val="5.3984918551847685E-2"/>
          <c:w val="0.66693774606299217"/>
          <c:h val="0.9184851893513310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'StackedBarChrts (2)'!$B$75</c:f>
              <c:strCache>
                <c:ptCount val="1"/>
                <c:pt idx="0">
                  <c:v>SE Farm
Sprayfield</c:v>
                </c:pt>
              </c:strCache>
            </c:strRef>
          </c:tx>
          <c:spPr>
            <a:solidFill>
              <a:srgbClr val="99CC99">
                <a:lumMod val="60000"/>
                <a:lumOff val="40000"/>
              </a:srgbClr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'StackedBarChrts (2)'!$B$75:$B$81</c:f>
              <c:strCache>
                <c:ptCount val="7"/>
                <c:pt idx="0">
                  <c:v>SE Farm
Sprayfield</c:v>
                </c:pt>
                <c:pt idx="1">
                  <c:v>OSTDS</c:v>
                </c:pt>
                <c:pt idx="2">
                  <c:v>Inflow</c:v>
                </c:pt>
                <c:pt idx="3">
                  <c:v>Fertilizer</c:v>
                </c:pt>
                <c:pt idx="4">
                  <c:v>Creeks/Sinks</c:v>
                </c:pt>
                <c:pt idx="5">
                  <c:v>Livestock</c:v>
                </c:pt>
                <c:pt idx="6">
                  <c:v>Atmospheric Dep</c:v>
                </c:pt>
              </c:strCache>
            </c:strRef>
          </c:cat>
          <c:val>
            <c:numRef>
              <c:f>'StackedBarChrts (2)'!$C$75:$D$75</c:f>
              <c:numCache>
                <c:formatCode>General</c:formatCode>
                <c:ptCount val="2"/>
                <c:pt idx="0">
                  <c:v>30100</c:v>
                </c:pt>
                <c:pt idx="1">
                  <c:v>0</c:v>
                </c:pt>
              </c:numCache>
            </c:numRef>
          </c:val>
        </c:ser>
        <c:ser>
          <c:idx val="1"/>
          <c:order val="1"/>
          <c:tx>
            <c:strRef>
              <c:f>'StackedBarChrts (2)'!$B$76</c:f>
              <c:strCache>
                <c:ptCount val="1"/>
                <c:pt idx="0">
                  <c:v>OSTDS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'StackedBarChrts (2)'!$C$76:$D$76</c:f>
              <c:numCache>
                <c:formatCode>General</c:formatCode>
                <c:ptCount val="2"/>
                <c:pt idx="0">
                  <c:v>51200</c:v>
                </c:pt>
                <c:pt idx="1">
                  <c:v>0</c:v>
                </c:pt>
              </c:numCache>
            </c:numRef>
          </c:val>
        </c:ser>
        <c:ser>
          <c:idx val="2"/>
          <c:order val="2"/>
          <c:tx>
            <c:strRef>
              <c:f>'StackedBarChrts (2)'!$B$77</c:f>
              <c:strCache>
                <c:ptCount val="1"/>
                <c:pt idx="0">
                  <c:v>Inflow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'StackedBarChrts (2)'!$C$77:$D$77</c:f>
              <c:numCache>
                <c:formatCode>General</c:formatCode>
                <c:ptCount val="2"/>
                <c:pt idx="0">
                  <c:v>47800</c:v>
                </c:pt>
                <c:pt idx="1">
                  <c:v>0</c:v>
                </c:pt>
              </c:numCache>
            </c:numRef>
          </c:val>
        </c:ser>
        <c:ser>
          <c:idx val="3"/>
          <c:order val="3"/>
          <c:tx>
            <c:strRef>
              <c:f>'StackedBarChrts (2)'!$B$78</c:f>
              <c:strCache>
                <c:ptCount val="1"/>
                <c:pt idx="0">
                  <c:v>Fertilizer</c:v>
                </c:pt>
              </c:strCache>
            </c:strRef>
          </c:tx>
          <c:spPr>
            <a:solidFill>
              <a:srgbClr val="FFFFFF">
                <a:lumMod val="75000"/>
              </a:srgbClr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'StackedBarChrts (2)'!$C$78:$D$78</c:f>
              <c:numCache>
                <c:formatCode>General</c:formatCode>
                <c:ptCount val="2"/>
                <c:pt idx="0">
                  <c:v>9400</c:v>
                </c:pt>
                <c:pt idx="1">
                  <c:v>0</c:v>
                </c:pt>
              </c:numCache>
            </c:numRef>
          </c:val>
        </c:ser>
        <c:ser>
          <c:idx val="4"/>
          <c:order val="4"/>
          <c:tx>
            <c:strRef>
              <c:f>'StackedBarChrts (2)'!$B$79</c:f>
              <c:strCache>
                <c:ptCount val="1"/>
                <c:pt idx="0">
                  <c:v>Creeks/Sinks</c:v>
                </c:pt>
              </c:strCache>
            </c:strRef>
          </c:tx>
          <c:spPr>
            <a:solidFill>
              <a:srgbClr val="CAE2CA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'StackedBarChrts (2)'!$C$79:$D$79</c:f>
              <c:numCache>
                <c:formatCode>General</c:formatCode>
                <c:ptCount val="2"/>
                <c:pt idx="0">
                  <c:v>7800</c:v>
                </c:pt>
                <c:pt idx="1">
                  <c:v>0</c:v>
                </c:pt>
              </c:numCache>
            </c:numRef>
          </c:val>
        </c:ser>
        <c:ser>
          <c:idx val="5"/>
          <c:order val="5"/>
          <c:tx>
            <c:strRef>
              <c:f>'StackedBarChrts (2)'!$B$80</c:f>
              <c:strCache>
                <c:ptCount val="1"/>
                <c:pt idx="0">
                  <c:v>Livestock</c:v>
                </c:pt>
              </c:strCache>
            </c:strRef>
          </c:tx>
          <c:spPr>
            <a:solidFill>
              <a:srgbClr val="006666">
                <a:lumMod val="60000"/>
                <a:lumOff val="40000"/>
              </a:srgbClr>
            </a:solidFill>
          </c:spPr>
          <c:invertIfNegative val="0"/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'StackedBarChrts (2)'!$C$80:$D$80</c:f>
              <c:numCache>
                <c:formatCode>General</c:formatCode>
                <c:ptCount val="2"/>
                <c:pt idx="0">
                  <c:v>6800</c:v>
                </c:pt>
                <c:pt idx="1">
                  <c:v>0</c:v>
                </c:pt>
              </c:numCache>
            </c:numRef>
          </c:val>
        </c:ser>
        <c:ser>
          <c:idx val="6"/>
          <c:order val="6"/>
          <c:tx>
            <c:strRef>
              <c:f>'StackedBarChrts (2)'!$B$81</c:f>
              <c:strCache>
                <c:ptCount val="1"/>
                <c:pt idx="0">
                  <c:v>Atmospheric Dep</c:v>
                </c:pt>
              </c:strCache>
            </c:strRef>
          </c:tx>
          <c:spPr>
            <a:solidFill>
              <a:srgbClr val="D2BFED"/>
            </a:solidFill>
          </c:spPr>
          <c:invertIfNegative val="0"/>
          <c:val>
            <c:numRef>
              <c:f>'StackedBarChrts (2)'!$C$81:$D$81</c:f>
              <c:numCache>
                <c:formatCode>General</c:formatCode>
                <c:ptCount val="2"/>
                <c:pt idx="0">
                  <c:v>2400</c:v>
                </c:pt>
                <c:pt idx="1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1"/>
        <c:overlap val="100"/>
        <c:axId val="44973056"/>
        <c:axId val="44974848"/>
      </c:barChart>
      <c:catAx>
        <c:axId val="44973056"/>
        <c:scaling>
          <c:orientation val="minMax"/>
        </c:scaling>
        <c:delete val="0"/>
        <c:axPos val="b"/>
        <c:majorTickMark val="out"/>
        <c:minorTickMark val="none"/>
        <c:tickLblPos val="none"/>
        <c:crossAx val="44974848"/>
        <c:crosses val="autoZero"/>
        <c:auto val="1"/>
        <c:lblAlgn val="ctr"/>
        <c:lblOffset val="100"/>
        <c:noMultiLvlLbl val="0"/>
      </c:catAx>
      <c:valAx>
        <c:axId val="4497484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 smtClean="0"/>
                  <a:t>Nitrogen  kg</a:t>
                </a:r>
                <a:r>
                  <a:rPr lang="en-US" baseline="0" dirty="0" smtClean="0"/>
                  <a:t> / </a:t>
                </a:r>
                <a:r>
                  <a:rPr lang="en-US" baseline="0" dirty="0" err="1" smtClean="0"/>
                  <a:t>yr</a:t>
                </a:r>
                <a:endParaRPr lang="en-US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4497305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3831515201224851"/>
          <c:y val="5.5142846727492395E-2"/>
          <c:w val="0.25126818132108486"/>
          <c:h val="0.8401111319418406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lang="en-US" sz="1200" b="0" i="0" u="none" strike="noStrike" kern="1200" baseline="0">
          <a:solidFill>
            <a:prstClr val="black"/>
          </a:solidFill>
          <a:latin typeface="+mn-lt"/>
          <a:ea typeface="+mn-ea"/>
          <a:cs typeface="+mn-cs"/>
        </a:defRPr>
      </a:pPr>
      <a:endParaRPr lang="en-US"/>
    </a:p>
  </c:txPr>
  <c:externalData r:id="rId2">
    <c:autoUpdate val="0"/>
  </c:externalData>
  <c:userShapes r:id="rId3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invertIfNegative val="0"/>
          <c:val>
            <c:numRef>
              <c:f>'StackedBarChrts (2)'!$B$37:$B$40</c:f>
              <c:numCache>
                <c:formatCode>General</c:formatCode>
                <c:ptCount val="4"/>
                <c:pt idx="0">
                  <c:v>0</c:v>
                </c:pt>
              </c:numCache>
            </c:numRef>
          </c:val>
        </c:ser>
        <c:ser>
          <c:idx val="1"/>
          <c:order val="1"/>
          <c:spPr>
            <a:solidFill>
              <a:schemeClr val="accent1"/>
            </a:solidFill>
          </c:spPr>
          <c:invertIfNegative val="0"/>
          <c:val>
            <c:numRef>
              <c:f>'StackedBarChrts (2)'!$C$37:$C$40</c:f>
              <c:numCache>
                <c:formatCode>General</c:formatCode>
                <c:ptCount val="4"/>
                <c:pt idx="0" formatCode="#,##0">
                  <c:v>229900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3529856"/>
        <c:axId val="33531392"/>
      </c:barChart>
      <c:catAx>
        <c:axId val="33529856"/>
        <c:scaling>
          <c:orientation val="minMax"/>
        </c:scaling>
        <c:delete val="0"/>
        <c:axPos val="b"/>
        <c:majorTickMark val="out"/>
        <c:minorTickMark val="none"/>
        <c:tickLblPos val="none"/>
        <c:crossAx val="33531392"/>
        <c:crosses val="autoZero"/>
        <c:auto val="1"/>
        <c:lblAlgn val="ctr"/>
        <c:lblOffset val="100"/>
        <c:noMultiLvlLbl val="0"/>
      </c:catAx>
      <c:valAx>
        <c:axId val="3353139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 smtClean="0"/>
                  <a:t>Nitrogen  kg / </a:t>
                </a:r>
                <a:r>
                  <a:rPr lang="en-US" dirty="0" err="1" smtClean="0"/>
                  <a:t>yr</a:t>
                </a:r>
                <a:endParaRPr lang="en-US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3352985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1527928149606299"/>
          <c:y val="3.3407803191267758E-2"/>
          <c:w val="0.67338309273840768"/>
          <c:h val="0.926570637003707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'StackedBarChrts (2)'!$B$48</c:f>
              <c:strCache>
                <c:ptCount val="1"/>
                <c:pt idx="0">
                  <c:v>SE Farm
Sprayfield</c:v>
                </c:pt>
              </c:strCache>
            </c:strRef>
          </c:tx>
          <c:spPr>
            <a:solidFill>
              <a:srgbClr val="99CC99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'StackedBarChrts (2)'!$D$47:$E$47</c:f>
              <c:strCache>
                <c:ptCount val="2"/>
                <c:pt idx="0">
                  <c:v>Pre - AWT</c:v>
                </c:pt>
                <c:pt idx="1">
                  <c:v>Post - AWT</c:v>
                </c:pt>
              </c:strCache>
            </c:strRef>
          </c:cat>
          <c:val>
            <c:numRef>
              <c:f>'StackedBarChrts (2)'!$D$48:$E$48</c:f>
              <c:numCache>
                <c:formatCode>General</c:formatCode>
                <c:ptCount val="2"/>
                <c:pt idx="0">
                  <c:v>111000</c:v>
                </c:pt>
                <c:pt idx="1">
                  <c:v>30100</c:v>
                </c:pt>
              </c:numCache>
            </c:numRef>
          </c:val>
        </c:ser>
        <c:ser>
          <c:idx val="1"/>
          <c:order val="1"/>
          <c:tx>
            <c:strRef>
              <c:f>'StackedBarChrts (2)'!$B$49</c:f>
              <c:strCache>
                <c:ptCount val="1"/>
                <c:pt idx="0">
                  <c:v>OSTDS</c:v>
                </c:pt>
              </c:strCache>
            </c:strRef>
          </c:tx>
          <c:invertIfNegative val="0"/>
          <c:cat>
            <c:strRef>
              <c:f>'StackedBarChrts (2)'!$D$47:$E$47</c:f>
              <c:strCache>
                <c:ptCount val="2"/>
                <c:pt idx="0">
                  <c:v>Pre - AWT</c:v>
                </c:pt>
                <c:pt idx="1">
                  <c:v>Post - AWT</c:v>
                </c:pt>
              </c:strCache>
            </c:strRef>
          </c:cat>
          <c:val>
            <c:numRef>
              <c:f>'StackedBarChrts (2)'!$D$49:$E$49</c:f>
              <c:numCache>
                <c:formatCode>General</c:formatCode>
                <c:ptCount val="2"/>
                <c:pt idx="0">
                  <c:v>49200</c:v>
                </c:pt>
                <c:pt idx="1">
                  <c:v>51200</c:v>
                </c:pt>
              </c:numCache>
            </c:numRef>
          </c:val>
        </c:ser>
        <c:ser>
          <c:idx val="2"/>
          <c:order val="2"/>
          <c:tx>
            <c:strRef>
              <c:f>'StackedBarChrts (2)'!$B$50</c:f>
              <c:strCache>
                <c:ptCount val="1"/>
                <c:pt idx="0">
                  <c:v>Inflow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cat>
            <c:strRef>
              <c:f>'StackedBarChrts (2)'!$D$47:$E$47</c:f>
              <c:strCache>
                <c:ptCount val="2"/>
                <c:pt idx="0">
                  <c:v>Pre - AWT</c:v>
                </c:pt>
                <c:pt idx="1">
                  <c:v>Post - AWT</c:v>
                </c:pt>
              </c:strCache>
            </c:strRef>
          </c:cat>
          <c:val>
            <c:numRef>
              <c:f>'StackedBarChrts (2)'!$D$50:$E$50</c:f>
              <c:numCache>
                <c:formatCode>General</c:formatCode>
                <c:ptCount val="2"/>
                <c:pt idx="0">
                  <c:v>44000</c:v>
                </c:pt>
                <c:pt idx="1">
                  <c:v>47800</c:v>
                </c:pt>
              </c:numCache>
            </c:numRef>
          </c:val>
        </c:ser>
        <c:ser>
          <c:idx val="3"/>
          <c:order val="3"/>
          <c:tx>
            <c:strRef>
              <c:f>'StackedBarChrts (2)'!$B$51</c:f>
              <c:strCache>
                <c:ptCount val="1"/>
                <c:pt idx="0">
                  <c:v>Fertilizer</c:v>
                </c:pt>
              </c:strCache>
            </c:strRef>
          </c:tx>
          <c:spPr>
            <a:solidFill>
              <a:srgbClr val="FFFFFF">
                <a:lumMod val="75000"/>
              </a:srgbClr>
            </a:solidFill>
          </c:spPr>
          <c:invertIfNegative val="0"/>
          <c:cat>
            <c:strRef>
              <c:f>'StackedBarChrts (2)'!$D$47:$E$47</c:f>
              <c:strCache>
                <c:ptCount val="2"/>
                <c:pt idx="0">
                  <c:v>Pre - AWT</c:v>
                </c:pt>
                <c:pt idx="1">
                  <c:v>Post - AWT</c:v>
                </c:pt>
              </c:strCache>
            </c:strRef>
          </c:cat>
          <c:val>
            <c:numRef>
              <c:f>'StackedBarChrts (2)'!$D$51:$E$51</c:f>
              <c:numCache>
                <c:formatCode>General</c:formatCode>
                <c:ptCount val="2"/>
                <c:pt idx="0">
                  <c:v>9000</c:v>
                </c:pt>
                <c:pt idx="1">
                  <c:v>9400</c:v>
                </c:pt>
              </c:numCache>
            </c:numRef>
          </c:val>
        </c:ser>
        <c:ser>
          <c:idx val="4"/>
          <c:order val="4"/>
          <c:tx>
            <c:strRef>
              <c:f>'StackedBarChrts (2)'!$B$52</c:f>
              <c:strCache>
                <c:ptCount val="1"/>
                <c:pt idx="0">
                  <c:v>Creeks/Sinks</c:v>
                </c:pt>
              </c:strCache>
            </c:strRef>
          </c:tx>
          <c:spPr>
            <a:solidFill>
              <a:srgbClr val="CAE2CA"/>
            </a:solidFill>
          </c:spPr>
          <c:invertIfNegative val="0"/>
          <c:cat>
            <c:strRef>
              <c:f>'StackedBarChrts (2)'!$D$47:$E$47</c:f>
              <c:strCache>
                <c:ptCount val="2"/>
                <c:pt idx="0">
                  <c:v>Pre - AWT</c:v>
                </c:pt>
                <c:pt idx="1">
                  <c:v>Post - AWT</c:v>
                </c:pt>
              </c:strCache>
            </c:strRef>
          </c:cat>
          <c:val>
            <c:numRef>
              <c:f>'StackedBarChrts (2)'!$D$52:$E$52</c:f>
              <c:numCache>
                <c:formatCode>General</c:formatCode>
                <c:ptCount val="2"/>
                <c:pt idx="0">
                  <c:v>7800</c:v>
                </c:pt>
                <c:pt idx="1">
                  <c:v>7800</c:v>
                </c:pt>
              </c:numCache>
            </c:numRef>
          </c:val>
        </c:ser>
        <c:ser>
          <c:idx val="5"/>
          <c:order val="5"/>
          <c:tx>
            <c:strRef>
              <c:f>'StackedBarChrts (2)'!$B$53</c:f>
              <c:strCache>
                <c:ptCount val="1"/>
                <c:pt idx="0">
                  <c:v>Livestock</c:v>
                </c:pt>
              </c:strCache>
            </c:strRef>
          </c:tx>
          <c:spPr>
            <a:solidFill>
              <a:srgbClr val="006666">
                <a:lumMod val="60000"/>
                <a:lumOff val="40000"/>
              </a:srgbClr>
            </a:solidFill>
          </c:spPr>
          <c:invertIfNegative val="0"/>
          <c:cat>
            <c:strRef>
              <c:f>'StackedBarChrts (2)'!$D$47:$E$47</c:f>
              <c:strCache>
                <c:ptCount val="2"/>
                <c:pt idx="0">
                  <c:v>Pre - AWT</c:v>
                </c:pt>
                <c:pt idx="1">
                  <c:v>Post - AWT</c:v>
                </c:pt>
              </c:strCache>
            </c:strRef>
          </c:cat>
          <c:val>
            <c:numRef>
              <c:f>'StackedBarChrts (2)'!$D$53:$E$53</c:f>
              <c:numCache>
                <c:formatCode>General</c:formatCode>
                <c:ptCount val="2"/>
                <c:pt idx="0">
                  <c:v>6500</c:v>
                </c:pt>
                <c:pt idx="1">
                  <c:v>6800</c:v>
                </c:pt>
              </c:numCache>
            </c:numRef>
          </c:val>
        </c:ser>
        <c:ser>
          <c:idx val="6"/>
          <c:order val="6"/>
          <c:tx>
            <c:strRef>
              <c:f>'StackedBarChrts (2)'!$B$54</c:f>
              <c:strCache>
                <c:ptCount val="1"/>
                <c:pt idx="0">
                  <c:v>Atmospheric Dep</c:v>
                </c:pt>
              </c:strCache>
            </c:strRef>
          </c:tx>
          <c:spPr>
            <a:solidFill>
              <a:srgbClr val="D2BFED"/>
            </a:solidFill>
          </c:spPr>
          <c:invertIfNegative val="0"/>
          <c:cat>
            <c:strRef>
              <c:f>'StackedBarChrts (2)'!$D$47:$E$47</c:f>
              <c:strCache>
                <c:ptCount val="2"/>
                <c:pt idx="0">
                  <c:v>Pre - AWT</c:v>
                </c:pt>
                <c:pt idx="1">
                  <c:v>Post - AWT</c:v>
                </c:pt>
              </c:strCache>
            </c:strRef>
          </c:cat>
          <c:val>
            <c:numRef>
              <c:f>'StackedBarChrts (2)'!$D$54:$E$54</c:f>
              <c:numCache>
                <c:formatCode>General</c:formatCode>
                <c:ptCount val="2"/>
                <c:pt idx="0">
                  <c:v>2400</c:v>
                </c:pt>
                <c:pt idx="1">
                  <c:v>2400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3"/>
        <c:overlap val="100"/>
        <c:axId val="45305216"/>
        <c:axId val="45315200"/>
      </c:barChart>
      <c:catAx>
        <c:axId val="45305216"/>
        <c:scaling>
          <c:orientation val="minMax"/>
        </c:scaling>
        <c:delete val="0"/>
        <c:axPos val="b"/>
        <c:majorTickMark val="out"/>
        <c:minorTickMark val="none"/>
        <c:tickLblPos val="none"/>
        <c:crossAx val="45315200"/>
        <c:crosses val="autoZero"/>
        <c:auto val="1"/>
        <c:lblAlgn val="ctr"/>
        <c:lblOffset val="100"/>
        <c:noMultiLvlLbl val="0"/>
      </c:catAx>
      <c:valAx>
        <c:axId val="4531520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 smtClean="0"/>
                  <a:t>Nitrogen  kg / </a:t>
                </a:r>
                <a:r>
                  <a:rPr lang="en-US" dirty="0" err="1" smtClean="0"/>
                  <a:t>yr</a:t>
                </a:r>
                <a:endParaRPr lang="en-US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45305216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lang="en-US" sz="1200" b="0" i="0" u="none" strike="noStrike" kern="1200" baseline="0">
              <a:solidFill>
                <a:prstClr val="black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  <c:userShapes r:id="rId3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3304454439621918"/>
          <c:y val="4.9942194725659292E-2"/>
          <c:w val="0.86695545560378084"/>
          <c:h val="0.926570637003707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'StackedBarChrts (2)'!$B$48</c:f>
              <c:strCache>
                <c:ptCount val="1"/>
                <c:pt idx="0">
                  <c:v>SE Farm
Sprayfield</c:v>
                </c:pt>
              </c:strCache>
            </c:strRef>
          </c:tx>
          <c:spPr>
            <a:solidFill>
              <a:srgbClr val="99CC99"/>
            </a:solidFill>
          </c:spPr>
          <c:invertIfNegative val="0"/>
          <c:cat>
            <c:strRef>
              <c:f>'StackedBarChrts (2)'!$D$47:$E$47</c:f>
              <c:strCache>
                <c:ptCount val="2"/>
                <c:pt idx="0">
                  <c:v>Pre - AWT</c:v>
                </c:pt>
                <c:pt idx="1">
                  <c:v>Post - AWT</c:v>
                </c:pt>
              </c:strCache>
            </c:strRef>
          </c:cat>
          <c:val>
            <c:numRef>
              <c:f>'StackedBarChrts (2)'!$D$48:$E$48</c:f>
              <c:numCache>
                <c:formatCode>General</c:formatCode>
                <c:ptCount val="2"/>
                <c:pt idx="0">
                  <c:v>111000</c:v>
                </c:pt>
                <c:pt idx="1">
                  <c:v>30100</c:v>
                </c:pt>
              </c:numCache>
            </c:numRef>
          </c:val>
        </c:ser>
        <c:ser>
          <c:idx val="1"/>
          <c:order val="1"/>
          <c:tx>
            <c:strRef>
              <c:f>'StackedBarChrts (2)'!$B$49</c:f>
              <c:strCache>
                <c:ptCount val="1"/>
                <c:pt idx="0">
                  <c:v>OSTDS</c:v>
                </c:pt>
              </c:strCache>
            </c:strRef>
          </c:tx>
          <c:invertIfNegative val="0"/>
          <c:cat>
            <c:strRef>
              <c:f>'StackedBarChrts (2)'!$D$47:$E$47</c:f>
              <c:strCache>
                <c:ptCount val="2"/>
                <c:pt idx="0">
                  <c:v>Pre - AWT</c:v>
                </c:pt>
                <c:pt idx="1">
                  <c:v>Post - AWT</c:v>
                </c:pt>
              </c:strCache>
            </c:strRef>
          </c:cat>
          <c:val>
            <c:numRef>
              <c:f>'StackedBarChrts (2)'!$D$49:$E$49</c:f>
              <c:numCache>
                <c:formatCode>General</c:formatCode>
                <c:ptCount val="2"/>
                <c:pt idx="0">
                  <c:v>49200</c:v>
                </c:pt>
                <c:pt idx="1">
                  <c:v>51200</c:v>
                </c:pt>
              </c:numCache>
            </c:numRef>
          </c:val>
        </c:ser>
        <c:ser>
          <c:idx val="2"/>
          <c:order val="2"/>
          <c:tx>
            <c:strRef>
              <c:f>'StackedBarChrts (2)'!$B$50</c:f>
              <c:strCache>
                <c:ptCount val="1"/>
                <c:pt idx="0">
                  <c:v>Inflow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cat>
            <c:strRef>
              <c:f>'StackedBarChrts (2)'!$D$47:$E$47</c:f>
              <c:strCache>
                <c:ptCount val="2"/>
                <c:pt idx="0">
                  <c:v>Pre - AWT</c:v>
                </c:pt>
                <c:pt idx="1">
                  <c:v>Post - AWT</c:v>
                </c:pt>
              </c:strCache>
            </c:strRef>
          </c:cat>
          <c:val>
            <c:numRef>
              <c:f>'StackedBarChrts (2)'!$D$50:$E$50</c:f>
              <c:numCache>
                <c:formatCode>General</c:formatCode>
                <c:ptCount val="2"/>
                <c:pt idx="0">
                  <c:v>44000</c:v>
                </c:pt>
                <c:pt idx="1">
                  <c:v>47800</c:v>
                </c:pt>
              </c:numCache>
            </c:numRef>
          </c:val>
        </c:ser>
        <c:ser>
          <c:idx val="3"/>
          <c:order val="3"/>
          <c:tx>
            <c:strRef>
              <c:f>'StackedBarChrts (2)'!$B$51</c:f>
              <c:strCache>
                <c:ptCount val="1"/>
                <c:pt idx="0">
                  <c:v>Fertilizer</c:v>
                </c:pt>
              </c:strCache>
            </c:strRef>
          </c:tx>
          <c:spPr>
            <a:solidFill>
              <a:srgbClr val="FFFFFF">
                <a:lumMod val="75000"/>
              </a:srgbClr>
            </a:solidFill>
          </c:spPr>
          <c:invertIfNegative val="0"/>
          <c:cat>
            <c:strRef>
              <c:f>'StackedBarChrts (2)'!$D$47:$E$47</c:f>
              <c:strCache>
                <c:ptCount val="2"/>
                <c:pt idx="0">
                  <c:v>Pre - AWT</c:v>
                </c:pt>
                <c:pt idx="1">
                  <c:v>Post - AWT</c:v>
                </c:pt>
              </c:strCache>
            </c:strRef>
          </c:cat>
          <c:val>
            <c:numRef>
              <c:f>'StackedBarChrts (2)'!$D$51:$E$51</c:f>
              <c:numCache>
                <c:formatCode>General</c:formatCode>
                <c:ptCount val="2"/>
                <c:pt idx="0">
                  <c:v>9000</c:v>
                </c:pt>
                <c:pt idx="1">
                  <c:v>9400</c:v>
                </c:pt>
              </c:numCache>
            </c:numRef>
          </c:val>
        </c:ser>
        <c:ser>
          <c:idx val="4"/>
          <c:order val="4"/>
          <c:tx>
            <c:strRef>
              <c:f>'StackedBarChrts (2)'!$B$52</c:f>
              <c:strCache>
                <c:ptCount val="1"/>
                <c:pt idx="0">
                  <c:v>Creeks/Sinks</c:v>
                </c:pt>
              </c:strCache>
            </c:strRef>
          </c:tx>
          <c:spPr>
            <a:solidFill>
              <a:srgbClr val="CAE2CA"/>
            </a:solidFill>
          </c:spPr>
          <c:invertIfNegative val="0"/>
          <c:cat>
            <c:strRef>
              <c:f>'StackedBarChrts (2)'!$D$47:$E$47</c:f>
              <c:strCache>
                <c:ptCount val="2"/>
                <c:pt idx="0">
                  <c:v>Pre - AWT</c:v>
                </c:pt>
                <c:pt idx="1">
                  <c:v>Post - AWT</c:v>
                </c:pt>
              </c:strCache>
            </c:strRef>
          </c:cat>
          <c:val>
            <c:numRef>
              <c:f>'StackedBarChrts (2)'!$D$52:$E$52</c:f>
              <c:numCache>
                <c:formatCode>General</c:formatCode>
                <c:ptCount val="2"/>
                <c:pt idx="0">
                  <c:v>7800</c:v>
                </c:pt>
                <c:pt idx="1">
                  <c:v>7800</c:v>
                </c:pt>
              </c:numCache>
            </c:numRef>
          </c:val>
        </c:ser>
        <c:ser>
          <c:idx val="5"/>
          <c:order val="5"/>
          <c:tx>
            <c:strRef>
              <c:f>'StackedBarChrts (2)'!$B$53</c:f>
              <c:strCache>
                <c:ptCount val="1"/>
                <c:pt idx="0">
                  <c:v>Livestock</c:v>
                </c:pt>
              </c:strCache>
            </c:strRef>
          </c:tx>
          <c:spPr>
            <a:solidFill>
              <a:srgbClr val="006666">
                <a:lumMod val="60000"/>
                <a:lumOff val="40000"/>
              </a:srgbClr>
            </a:solidFill>
          </c:spPr>
          <c:invertIfNegative val="0"/>
          <c:cat>
            <c:strRef>
              <c:f>'StackedBarChrts (2)'!$D$47:$E$47</c:f>
              <c:strCache>
                <c:ptCount val="2"/>
                <c:pt idx="0">
                  <c:v>Pre - AWT</c:v>
                </c:pt>
                <c:pt idx="1">
                  <c:v>Post - AWT</c:v>
                </c:pt>
              </c:strCache>
            </c:strRef>
          </c:cat>
          <c:val>
            <c:numRef>
              <c:f>'StackedBarChrts (2)'!$D$53:$E$53</c:f>
              <c:numCache>
                <c:formatCode>General</c:formatCode>
                <c:ptCount val="2"/>
                <c:pt idx="0">
                  <c:v>6500</c:v>
                </c:pt>
                <c:pt idx="1">
                  <c:v>6800</c:v>
                </c:pt>
              </c:numCache>
            </c:numRef>
          </c:val>
        </c:ser>
        <c:ser>
          <c:idx val="6"/>
          <c:order val="6"/>
          <c:tx>
            <c:strRef>
              <c:f>'StackedBarChrts (2)'!$B$54</c:f>
              <c:strCache>
                <c:ptCount val="1"/>
                <c:pt idx="0">
                  <c:v>Atmospheric Dep</c:v>
                </c:pt>
              </c:strCache>
            </c:strRef>
          </c:tx>
          <c:spPr>
            <a:solidFill>
              <a:srgbClr val="D2BFED"/>
            </a:solidFill>
          </c:spPr>
          <c:invertIfNegative val="0"/>
          <c:cat>
            <c:strRef>
              <c:f>'StackedBarChrts (2)'!$D$47:$E$47</c:f>
              <c:strCache>
                <c:ptCount val="2"/>
                <c:pt idx="0">
                  <c:v>Pre - AWT</c:v>
                </c:pt>
                <c:pt idx="1">
                  <c:v>Post - AWT</c:v>
                </c:pt>
              </c:strCache>
            </c:strRef>
          </c:cat>
          <c:val>
            <c:numRef>
              <c:f>'StackedBarChrts (2)'!$D$54:$E$54</c:f>
              <c:numCache>
                <c:formatCode>General</c:formatCode>
                <c:ptCount val="2"/>
                <c:pt idx="0">
                  <c:v>2400</c:v>
                </c:pt>
                <c:pt idx="1">
                  <c:v>2400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5"/>
        <c:overlap val="100"/>
        <c:axId val="41158528"/>
        <c:axId val="41160064"/>
      </c:barChart>
      <c:catAx>
        <c:axId val="41158528"/>
        <c:scaling>
          <c:orientation val="minMax"/>
        </c:scaling>
        <c:delete val="0"/>
        <c:axPos val="b"/>
        <c:majorTickMark val="out"/>
        <c:minorTickMark val="none"/>
        <c:tickLblPos val="none"/>
        <c:crossAx val="41160064"/>
        <c:crosses val="autoZero"/>
        <c:auto val="1"/>
        <c:lblAlgn val="ctr"/>
        <c:lblOffset val="100"/>
        <c:noMultiLvlLbl val="0"/>
      </c:catAx>
      <c:valAx>
        <c:axId val="4116006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 smtClean="0"/>
                  <a:t>Nitrogen  kg / </a:t>
                </a:r>
                <a:r>
                  <a:rPr lang="en-US" dirty="0" err="1" smtClean="0"/>
                  <a:t>yr</a:t>
                </a:r>
                <a:endParaRPr lang="en-US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41158528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Removal of Biosolids</a:t>
            </a:r>
          </a:p>
          <a:p>
            <a:pPr>
              <a:defRPr/>
            </a:pPr>
            <a:r>
              <a:rPr lang="en-US"/>
              <a:t>Nitrate-N Loading Reductions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6233692154119503"/>
          <c:y val="0.16011247737868384"/>
          <c:w val="0.77736079663861757"/>
          <c:h val="0.654943037831478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Sheet1!$C$4</c:f>
              <c:strCache>
                <c:ptCount val="1"/>
                <c:pt idx="0">
                  <c:v>Nitrate-N load to the Aquifer (kg/yr)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numRef>
              <c:f>Sheet1!$A$5:$A$9</c:f>
              <c:numCache>
                <c:formatCode>General</c:formatCode>
                <c:ptCount val="5"/>
                <c:pt idx="0">
                  <c:v>1996</c:v>
                </c:pt>
                <c:pt idx="1">
                  <c:v>2001</c:v>
                </c:pt>
                <c:pt idx="2">
                  <c:v>2004</c:v>
                </c:pt>
                <c:pt idx="3">
                  <c:v>2006</c:v>
                </c:pt>
                <c:pt idx="4">
                  <c:v>2007</c:v>
                </c:pt>
              </c:numCache>
            </c:numRef>
          </c:cat>
          <c:val>
            <c:numRef>
              <c:f>Sheet1!$C$5:$C$9</c:f>
              <c:numCache>
                <c:formatCode>#,##0</c:formatCode>
                <c:ptCount val="5"/>
                <c:pt idx="0">
                  <c:v>85000</c:v>
                </c:pt>
                <c:pt idx="1">
                  <c:v>72000</c:v>
                </c:pt>
                <c:pt idx="2">
                  <c:v>27000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4391040"/>
        <c:axId val="104392576"/>
      </c:barChart>
      <c:catAx>
        <c:axId val="1043910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4392576"/>
        <c:crosses val="autoZero"/>
        <c:auto val="1"/>
        <c:lblAlgn val="ctr"/>
        <c:lblOffset val="100"/>
        <c:noMultiLvlLbl val="0"/>
      </c:catAx>
      <c:valAx>
        <c:axId val="10439257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Nitrate-N load (kg/yr)</a:t>
                </a:r>
              </a:p>
            </c:rich>
          </c:tx>
          <c:layout/>
          <c:overlay val="0"/>
        </c:title>
        <c:numFmt formatCode="#,##0" sourceLinked="1"/>
        <c:majorTickMark val="out"/>
        <c:minorTickMark val="none"/>
        <c:tickLblPos val="nextTo"/>
        <c:crossAx val="1043910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b="1" baseline="0">
          <a:solidFill>
            <a:schemeClr val="bg2"/>
          </a:solidFill>
        </a:defRPr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8.4532753718285211E-2"/>
          <c:y val="2.0180289963754532E-2"/>
          <c:w val="0.7058657316272966"/>
          <c:h val="0.90359069699620875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99CC99"/>
            </a:solidFill>
          </c:spPr>
          <c:invertIfNegative val="0"/>
          <c:val>
            <c:numRef>
              <c:f>'StackedBarChrts (2)'!$C$47</c:f>
              <c:numCache>
                <c:formatCode>#,##0</c:formatCode>
                <c:ptCount val="1"/>
                <c:pt idx="0">
                  <c:v>229900</c:v>
                </c:pt>
              </c:numCache>
            </c:numRef>
          </c:val>
        </c:ser>
        <c:ser>
          <c:idx val="1"/>
          <c:order val="1"/>
          <c:tx>
            <c:strRef>
              <c:f>'StackedBarChrts (2)'!$B$48</c:f>
              <c:strCache>
                <c:ptCount val="1"/>
                <c:pt idx="0">
                  <c:v>SE Farm
Sprayfield</c:v>
                </c:pt>
              </c:strCache>
            </c:strRef>
          </c:tx>
          <c:spPr>
            <a:solidFill>
              <a:srgbClr val="9FC7C7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'StackedBarChrts (2)'!$C$48:$D$48</c:f>
              <c:numCache>
                <c:formatCode>General</c:formatCode>
                <c:ptCount val="2"/>
                <c:pt idx="0">
                  <c:v>0</c:v>
                </c:pt>
                <c:pt idx="1">
                  <c:v>111000</c:v>
                </c:pt>
              </c:numCache>
            </c:numRef>
          </c:val>
        </c:ser>
        <c:ser>
          <c:idx val="2"/>
          <c:order val="2"/>
          <c:tx>
            <c:strRef>
              <c:f>'StackedBarChrts (2)'!$B$49</c:f>
              <c:strCache>
                <c:ptCount val="1"/>
                <c:pt idx="0">
                  <c:v>OSTDS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'StackedBarChrts (2)'!$C$49:$D$49</c:f>
              <c:numCache>
                <c:formatCode>General</c:formatCode>
                <c:ptCount val="2"/>
                <c:pt idx="0">
                  <c:v>0</c:v>
                </c:pt>
                <c:pt idx="1">
                  <c:v>49200</c:v>
                </c:pt>
              </c:numCache>
            </c:numRef>
          </c:val>
        </c:ser>
        <c:ser>
          <c:idx val="3"/>
          <c:order val="3"/>
          <c:tx>
            <c:strRef>
              <c:f>'StackedBarChrts (2)'!$B$50</c:f>
              <c:strCache>
                <c:ptCount val="1"/>
                <c:pt idx="0">
                  <c:v>Inflow</c:v>
                </c:pt>
              </c:strCache>
            </c:strRef>
          </c:tx>
          <c:spPr>
            <a:solidFill>
              <a:srgbClr val="003366">
                <a:lumMod val="40000"/>
                <a:lumOff val="60000"/>
              </a:srgbClr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'StackedBarChrts (2)'!$C$50:$D$50</c:f>
              <c:numCache>
                <c:formatCode>General</c:formatCode>
                <c:ptCount val="2"/>
                <c:pt idx="0">
                  <c:v>0</c:v>
                </c:pt>
                <c:pt idx="1">
                  <c:v>44000</c:v>
                </c:pt>
              </c:numCache>
            </c:numRef>
          </c:val>
        </c:ser>
        <c:ser>
          <c:idx val="4"/>
          <c:order val="4"/>
          <c:tx>
            <c:strRef>
              <c:f>'StackedBarChrts (2)'!$B$51</c:f>
              <c:strCache>
                <c:ptCount val="1"/>
                <c:pt idx="0">
                  <c:v>Fertilizer</c:v>
                </c:pt>
              </c:strCache>
            </c:strRef>
          </c:tx>
          <c:spPr>
            <a:solidFill>
              <a:srgbClr val="FFFFFF">
                <a:lumMod val="75000"/>
              </a:srgbClr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'StackedBarChrts (2)'!$C$51:$D$51</c:f>
              <c:numCache>
                <c:formatCode>General</c:formatCode>
                <c:ptCount val="2"/>
                <c:pt idx="0">
                  <c:v>0</c:v>
                </c:pt>
                <c:pt idx="1">
                  <c:v>9000</c:v>
                </c:pt>
              </c:numCache>
            </c:numRef>
          </c:val>
        </c:ser>
        <c:ser>
          <c:idx val="5"/>
          <c:order val="5"/>
          <c:tx>
            <c:strRef>
              <c:f>'StackedBarChrts (2)'!$B$52</c:f>
              <c:strCache>
                <c:ptCount val="1"/>
                <c:pt idx="0">
                  <c:v>Creeks/Sinks</c:v>
                </c:pt>
              </c:strCache>
            </c:strRef>
          </c:tx>
          <c:spPr>
            <a:solidFill>
              <a:srgbClr val="CAE2CA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'StackedBarChrts (2)'!$C$52:$D$52</c:f>
              <c:numCache>
                <c:formatCode>General</c:formatCode>
                <c:ptCount val="2"/>
                <c:pt idx="0">
                  <c:v>0</c:v>
                </c:pt>
                <c:pt idx="1">
                  <c:v>7800</c:v>
                </c:pt>
              </c:numCache>
            </c:numRef>
          </c:val>
        </c:ser>
        <c:ser>
          <c:idx val="6"/>
          <c:order val="6"/>
          <c:tx>
            <c:strRef>
              <c:f>'StackedBarChrts (2)'!$B$53</c:f>
              <c:strCache>
                <c:ptCount val="1"/>
                <c:pt idx="0">
                  <c:v>Livestock</c:v>
                </c:pt>
              </c:strCache>
            </c:strRef>
          </c:tx>
          <c:spPr>
            <a:solidFill>
              <a:srgbClr val="006666">
                <a:lumMod val="60000"/>
                <a:lumOff val="40000"/>
              </a:srgbClr>
            </a:solidFill>
          </c:spPr>
          <c:invertIfNegative val="0"/>
          <c:dLbls>
            <c:txPr>
              <a:bodyPr/>
              <a:lstStyle/>
              <a:p>
                <a:pPr algn="ctr">
                  <a:defRPr lang="en-US" sz="1000" b="0" i="0" u="none" strike="noStrike" kern="1200" baseline="0">
                    <a:solidFill>
                      <a:prstClr val="black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'StackedBarChrts (2)'!$C$53:$D$53</c:f>
              <c:numCache>
                <c:formatCode>General</c:formatCode>
                <c:ptCount val="2"/>
                <c:pt idx="0">
                  <c:v>0</c:v>
                </c:pt>
                <c:pt idx="1">
                  <c:v>6500</c:v>
                </c:pt>
              </c:numCache>
            </c:numRef>
          </c:val>
        </c:ser>
        <c:ser>
          <c:idx val="7"/>
          <c:order val="7"/>
          <c:tx>
            <c:strRef>
              <c:f>'StackedBarChrts (2)'!$B$54</c:f>
              <c:strCache>
                <c:ptCount val="1"/>
                <c:pt idx="0">
                  <c:v>Atmospheric Dep</c:v>
                </c:pt>
              </c:strCache>
            </c:strRef>
          </c:tx>
          <c:spPr>
            <a:solidFill>
              <a:srgbClr val="D2BFED"/>
            </a:solidFill>
          </c:spPr>
          <c:invertIfNegative val="0"/>
          <c:val>
            <c:numRef>
              <c:f>'StackedBarChrts (2)'!$C$54:$D$54</c:f>
              <c:numCache>
                <c:formatCode>General</c:formatCode>
                <c:ptCount val="2"/>
                <c:pt idx="0">
                  <c:v>0</c:v>
                </c:pt>
                <c:pt idx="1">
                  <c:v>2400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3"/>
        <c:overlap val="100"/>
        <c:axId val="32997760"/>
        <c:axId val="32999296"/>
      </c:barChart>
      <c:catAx>
        <c:axId val="32997760"/>
        <c:scaling>
          <c:orientation val="minMax"/>
        </c:scaling>
        <c:delete val="0"/>
        <c:axPos val="b"/>
        <c:majorTickMark val="out"/>
        <c:minorTickMark val="none"/>
        <c:tickLblPos val="none"/>
        <c:crossAx val="32999296"/>
        <c:crosses val="autoZero"/>
        <c:auto val="1"/>
        <c:lblAlgn val="ctr"/>
        <c:lblOffset val="100"/>
        <c:noMultiLvlLbl val="0"/>
      </c:catAx>
      <c:valAx>
        <c:axId val="3299929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 smtClean="0"/>
                  <a:t>Nitrogen</a:t>
                </a:r>
                <a:r>
                  <a:rPr lang="en-US" baseline="0" dirty="0" smtClean="0"/>
                  <a:t> kg / </a:t>
                </a:r>
                <a:r>
                  <a:rPr lang="en-US" baseline="0" dirty="0" err="1" smtClean="0"/>
                  <a:t>yr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8.8541666666666671E-2"/>
              <c:y val="0.36701532100154149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crossAx val="32997760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sz="1200"/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lang="en-US" sz="1200" b="0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2"/>
        <c:txPr>
          <a:bodyPr/>
          <a:lstStyle/>
          <a:p>
            <a:pPr>
              <a:defRPr lang="en-US" sz="1200" b="0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3"/>
        <c:txPr>
          <a:bodyPr/>
          <a:lstStyle/>
          <a:p>
            <a:pPr>
              <a:defRPr lang="en-US" sz="1200" b="0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4"/>
        <c:txPr>
          <a:bodyPr/>
          <a:lstStyle/>
          <a:p>
            <a:pPr>
              <a:defRPr lang="en-US" sz="1200" b="0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5"/>
        <c:txPr>
          <a:bodyPr/>
          <a:lstStyle/>
          <a:p>
            <a:pPr>
              <a:defRPr lang="en-US" sz="1200" b="0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6"/>
        <c:txPr>
          <a:bodyPr/>
          <a:lstStyle/>
          <a:p>
            <a:pPr>
              <a:defRPr lang="en-US" sz="1200" b="0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invertIfNegative val="0"/>
          <c:val>
            <c:numRef>
              <c:f>'StackedBarChrts (2)'!$B$37:$B$40</c:f>
              <c:numCache>
                <c:formatCode>General</c:formatCode>
                <c:ptCount val="4"/>
                <c:pt idx="0">
                  <c:v>0</c:v>
                </c:pt>
              </c:numCache>
            </c:numRef>
          </c:val>
        </c:ser>
        <c:ser>
          <c:idx val="1"/>
          <c:order val="1"/>
          <c:spPr>
            <a:solidFill>
              <a:schemeClr val="accent1"/>
            </a:solidFill>
          </c:spPr>
          <c:invertIfNegative val="0"/>
          <c:val>
            <c:numRef>
              <c:f>'StackedBarChrts (2)'!$C$37:$C$40</c:f>
              <c:numCache>
                <c:formatCode>General</c:formatCode>
                <c:ptCount val="4"/>
                <c:pt idx="0" formatCode="#,##0">
                  <c:v>229900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2736768"/>
        <c:axId val="32738304"/>
      </c:barChart>
      <c:catAx>
        <c:axId val="32736768"/>
        <c:scaling>
          <c:orientation val="minMax"/>
        </c:scaling>
        <c:delete val="0"/>
        <c:axPos val="b"/>
        <c:majorTickMark val="out"/>
        <c:minorTickMark val="none"/>
        <c:tickLblPos val="none"/>
        <c:crossAx val="32738304"/>
        <c:crosses val="autoZero"/>
        <c:auto val="1"/>
        <c:lblAlgn val="ctr"/>
        <c:lblOffset val="100"/>
        <c:noMultiLvlLbl val="0"/>
      </c:catAx>
      <c:valAx>
        <c:axId val="3273830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 smtClean="0"/>
                  <a:t>Nitrogen  kg / </a:t>
                </a:r>
                <a:r>
                  <a:rPr lang="en-US" dirty="0" err="1" smtClean="0"/>
                  <a:t>yr</a:t>
                </a:r>
                <a:endParaRPr lang="en-US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3273676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1527928149606299"/>
          <c:y val="3.3407803191267758E-2"/>
          <c:w val="0.67338309273840768"/>
          <c:h val="0.926570637003707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'StackedBarChrts (2)'!$B$48</c:f>
              <c:strCache>
                <c:ptCount val="1"/>
                <c:pt idx="0">
                  <c:v>SE Farm
Sprayfield</c:v>
                </c:pt>
              </c:strCache>
            </c:strRef>
          </c:tx>
          <c:spPr>
            <a:solidFill>
              <a:srgbClr val="99CC99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'StackedBarChrts (2)'!$D$47:$E$47</c:f>
              <c:strCache>
                <c:ptCount val="2"/>
                <c:pt idx="0">
                  <c:v>Pre - AWT</c:v>
                </c:pt>
                <c:pt idx="1">
                  <c:v>Post - AWT</c:v>
                </c:pt>
              </c:strCache>
            </c:strRef>
          </c:cat>
          <c:val>
            <c:numRef>
              <c:f>'StackedBarChrts (2)'!$D$48:$E$48</c:f>
              <c:numCache>
                <c:formatCode>General</c:formatCode>
                <c:ptCount val="2"/>
                <c:pt idx="0">
                  <c:v>111000</c:v>
                </c:pt>
                <c:pt idx="1">
                  <c:v>30100</c:v>
                </c:pt>
              </c:numCache>
            </c:numRef>
          </c:val>
        </c:ser>
        <c:ser>
          <c:idx val="1"/>
          <c:order val="1"/>
          <c:tx>
            <c:strRef>
              <c:f>'StackedBarChrts (2)'!$B$49</c:f>
              <c:strCache>
                <c:ptCount val="1"/>
                <c:pt idx="0">
                  <c:v>OSTDS</c:v>
                </c:pt>
              </c:strCache>
            </c:strRef>
          </c:tx>
          <c:invertIfNegative val="0"/>
          <c:cat>
            <c:strRef>
              <c:f>'StackedBarChrts (2)'!$D$47:$E$47</c:f>
              <c:strCache>
                <c:ptCount val="2"/>
                <c:pt idx="0">
                  <c:v>Pre - AWT</c:v>
                </c:pt>
                <c:pt idx="1">
                  <c:v>Post - AWT</c:v>
                </c:pt>
              </c:strCache>
            </c:strRef>
          </c:cat>
          <c:val>
            <c:numRef>
              <c:f>'StackedBarChrts (2)'!$D$49:$E$49</c:f>
              <c:numCache>
                <c:formatCode>General</c:formatCode>
                <c:ptCount val="2"/>
                <c:pt idx="0">
                  <c:v>49200</c:v>
                </c:pt>
                <c:pt idx="1">
                  <c:v>51200</c:v>
                </c:pt>
              </c:numCache>
            </c:numRef>
          </c:val>
        </c:ser>
        <c:ser>
          <c:idx val="2"/>
          <c:order val="2"/>
          <c:tx>
            <c:strRef>
              <c:f>'StackedBarChrts (2)'!$B$50</c:f>
              <c:strCache>
                <c:ptCount val="1"/>
                <c:pt idx="0">
                  <c:v>Inflow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cat>
            <c:strRef>
              <c:f>'StackedBarChrts (2)'!$D$47:$E$47</c:f>
              <c:strCache>
                <c:ptCount val="2"/>
                <c:pt idx="0">
                  <c:v>Pre - AWT</c:v>
                </c:pt>
                <c:pt idx="1">
                  <c:v>Post - AWT</c:v>
                </c:pt>
              </c:strCache>
            </c:strRef>
          </c:cat>
          <c:val>
            <c:numRef>
              <c:f>'StackedBarChrts (2)'!$D$50:$E$50</c:f>
              <c:numCache>
                <c:formatCode>General</c:formatCode>
                <c:ptCount val="2"/>
                <c:pt idx="0">
                  <c:v>44000</c:v>
                </c:pt>
                <c:pt idx="1">
                  <c:v>47800</c:v>
                </c:pt>
              </c:numCache>
            </c:numRef>
          </c:val>
        </c:ser>
        <c:ser>
          <c:idx val="3"/>
          <c:order val="3"/>
          <c:tx>
            <c:strRef>
              <c:f>'StackedBarChrts (2)'!$B$51</c:f>
              <c:strCache>
                <c:ptCount val="1"/>
                <c:pt idx="0">
                  <c:v>Fertilizer</c:v>
                </c:pt>
              </c:strCache>
            </c:strRef>
          </c:tx>
          <c:spPr>
            <a:solidFill>
              <a:srgbClr val="FFFFFF">
                <a:lumMod val="75000"/>
              </a:srgbClr>
            </a:solidFill>
          </c:spPr>
          <c:invertIfNegative val="0"/>
          <c:cat>
            <c:strRef>
              <c:f>'StackedBarChrts (2)'!$D$47:$E$47</c:f>
              <c:strCache>
                <c:ptCount val="2"/>
                <c:pt idx="0">
                  <c:v>Pre - AWT</c:v>
                </c:pt>
                <c:pt idx="1">
                  <c:v>Post - AWT</c:v>
                </c:pt>
              </c:strCache>
            </c:strRef>
          </c:cat>
          <c:val>
            <c:numRef>
              <c:f>'StackedBarChrts (2)'!$D$51:$E$51</c:f>
              <c:numCache>
                <c:formatCode>General</c:formatCode>
                <c:ptCount val="2"/>
                <c:pt idx="0">
                  <c:v>9000</c:v>
                </c:pt>
                <c:pt idx="1">
                  <c:v>9400</c:v>
                </c:pt>
              </c:numCache>
            </c:numRef>
          </c:val>
        </c:ser>
        <c:ser>
          <c:idx val="4"/>
          <c:order val="4"/>
          <c:tx>
            <c:strRef>
              <c:f>'StackedBarChrts (2)'!$B$52</c:f>
              <c:strCache>
                <c:ptCount val="1"/>
                <c:pt idx="0">
                  <c:v>Creeks/Sinks</c:v>
                </c:pt>
              </c:strCache>
            </c:strRef>
          </c:tx>
          <c:spPr>
            <a:solidFill>
              <a:srgbClr val="CAE2CA"/>
            </a:solidFill>
          </c:spPr>
          <c:invertIfNegative val="0"/>
          <c:cat>
            <c:strRef>
              <c:f>'StackedBarChrts (2)'!$D$47:$E$47</c:f>
              <c:strCache>
                <c:ptCount val="2"/>
                <c:pt idx="0">
                  <c:v>Pre - AWT</c:v>
                </c:pt>
                <c:pt idx="1">
                  <c:v>Post - AWT</c:v>
                </c:pt>
              </c:strCache>
            </c:strRef>
          </c:cat>
          <c:val>
            <c:numRef>
              <c:f>'StackedBarChrts (2)'!$D$52:$E$52</c:f>
              <c:numCache>
                <c:formatCode>General</c:formatCode>
                <c:ptCount val="2"/>
                <c:pt idx="0">
                  <c:v>7800</c:v>
                </c:pt>
                <c:pt idx="1">
                  <c:v>7800</c:v>
                </c:pt>
              </c:numCache>
            </c:numRef>
          </c:val>
        </c:ser>
        <c:ser>
          <c:idx val="5"/>
          <c:order val="5"/>
          <c:tx>
            <c:strRef>
              <c:f>'StackedBarChrts (2)'!$B$53</c:f>
              <c:strCache>
                <c:ptCount val="1"/>
                <c:pt idx="0">
                  <c:v>Livestock</c:v>
                </c:pt>
              </c:strCache>
            </c:strRef>
          </c:tx>
          <c:spPr>
            <a:solidFill>
              <a:srgbClr val="006666">
                <a:lumMod val="60000"/>
                <a:lumOff val="40000"/>
              </a:srgbClr>
            </a:solidFill>
          </c:spPr>
          <c:invertIfNegative val="0"/>
          <c:cat>
            <c:strRef>
              <c:f>'StackedBarChrts (2)'!$D$47:$E$47</c:f>
              <c:strCache>
                <c:ptCount val="2"/>
                <c:pt idx="0">
                  <c:v>Pre - AWT</c:v>
                </c:pt>
                <c:pt idx="1">
                  <c:v>Post - AWT</c:v>
                </c:pt>
              </c:strCache>
            </c:strRef>
          </c:cat>
          <c:val>
            <c:numRef>
              <c:f>'StackedBarChrts (2)'!$D$53:$E$53</c:f>
              <c:numCache>
                <c:formatCode>General</c:formatCode>
                <c:ptCount val="2"/>
                <c:pt idx="0">
                  <c:v>6500</c:v>
                </c:pt>
                <c:pt idx="1">
                  <c:v>6800</c:v>
                </c:pt>
              </c:numCache>
            </c:numRef>
          </c:val>
        </c:ser>
        <c:ser>
          <c:idx val="6"/>
          <c:order val="6"/>
          <c:tx>
            <c:strRef>
              <c:f>'StackedBarChrts (2)'!$B$54</c:f>
              <c:strCache>
                <c:ptCount val="1"/>
                <c:pt idx="0">
                  <c:v>Atmospheric Dep</c:v>
                </c:pt>
              </c:strCache>
            </c:strRef>
          </c:tx>
          <c:spPr>
            <a:solidFill>
              <a:srgbClr val="D2BFED"/>
            </a:solidFill>
          </c:spPr>
          <c:invertIfNegative val="0"/>
          <c:cat>
            <c:strRef>
              <c:f>'StackedBarChrts (2)'!$D$47:$E$47</c:f>
              <c:strCache>
                <c:ptCount val="2"/>
                <c:pt idx="0">
                  <c:v>Pre - AWT</c:v>
                </c:pt>
                <c:pt idx="1">
                  <c:v>Post - AWT</c:v>
                </c:pt>
              </c:strCache>
            </c:strRef>
          </c:cat>
          <c:val>
            <c:numRef>
              <c:f>'StackedBarChrts (2)'!$D$54:$E$54</c:f>
              <c:numCache>
                <c:formatCode>General</c:formatCode>
                <c:ptCount val="2"/>
                <c:pt idx="0">
                  <c:v>2400</c:v>
                </c:pt>
                <c:pt idx="1">
                  <c:v>2400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3"/>
        <c:overlap val="100"/>
        <c:axId val="31387648"/>
        <c:axId val="31389184"/>
      </c:barChart>
      <c:catAx>
        <c:axId val="31387648"/>
        <c:scaling>
          <c:orientation val="minMax"/>
        </c:scaling>
        <c:delete val="0"/>
        <c:axPos val="b"/>
        <c:majorTickMark val="out"/>
        <c:minorTickMark val="none"/>
        <c:tickLblPos val="none"/>
        <c:crossAx val="31389184"/>
        <c:crosses val="autoZero"/>
        <c:auto val="1"/>
        <c:lblAlgn val="ctr"/>
        <c:lblOffset val="100"/>
        <c:noMultiLvlLbl val="0"/>
      </c:catAx>
      <c:valAx>
        <c:axId val="3138918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 smtClean="0"/>
                  <a:t>Nitrogen  kg / </a:t>
                </a:r>
                <a:r>
                  <a:rPr lang="en-US" dirty="0" err="1" smtClean="0"/>
                  <a:t>yr</a:t>
                </a:r>
                <a:endParaRPr lang="en-US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31387648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lang="en-US" sz="1200" b="0" i="0" u="none" strike="noStrike" kern="1200" baseline="0">
              <a:solidFill>
                <a:prstClr val="black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  <c:userShapes r:id="rId3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Removal of Biosolids</a:t>
            </a:r>
          </a:p>
          <a:p>
            <a:pPr>
              <a:defRPr/>
            </a:pPr>
            <a:r>
              <a:rPr lang="en-US"/>
              <a:t>Nitrate-N Loading Reductions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6233692154119503"/>
          <c:y val="0.16011247737868384"/>
          <c:w val="0.77736079663861757"/>
          <c:h val="0.654943037831478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Sheet1!$C$4</c:f>
              <c:strCache>
                <c:ptCount val="1"/>
                <c:pt idx="0">
                  <c:v>Nitrate-N load to the Aquifer (kg/yr)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numRef>
              <c:f>Sheet1!$A$5:$A$9</c:f>
              <c:numCache>
                <c:formatCode>General</c:formatCode>
                <c:ptCount val="5"/>
                <c:pt idx="0">
                  <c:v>1996</c:v>
                </c:pt>
                <c:pt idx="1">
                  <c:v>2001</c:v>
                </c:pt>
                <c:pt idx="2">
                  <c:v>2004</c:v>
                </c:pt>
                <c:pt idx="3">
                  <c:v>2006</c:v>
                </c:pt>
                <c:pt idx="4">
                  <c:v>2007</c:v>
                </c:pt>
              </c:numCache>
            </c:numRef>
          </c:cat>
          <c:val>
            <c:numRef>
              <c:f>Sheet1!$C$5:$C$9</c:f>
              <c:numCache>
                <c:formatCode>#,##0</c:formatCode>
                <c:ptCount val="5"/>
                <c:pt idx="0">
                  <c:v>85000</c:v>
                </c:pt>
                <c:pt idx="1">
                  <c:v>72000</c:v>
                </c:pt>
                <c:pt idx="2">
                  <c:v>27000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3095296"/>
        <c:axId val="104346368"/>
      </c:barChart>
      <c:catAx>
        <c:axId val="1030952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4346368"/>
        <c:crosses val="autoZero"/>
        <c:auto val="1"/>
        <c:lblAlgn val="ctr"/>
        <c:lblOffset val="100"/>
        <c:noMultiLvlLbl val="0"/>
      </c:catAx>
      <c:valAx>
        <c:axId val="10434636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Nitrate-N load (kg/yr)</a:t>
                </a:r>
              </a:p>
            </c:rich>
          </c:tx>
          <c:layout/>
          <c:overlay val="0"/>
        </c:title>
        <c:numFmt formatCode="#,##0" sourceLinked="1"/>
        <c:majorTickMark val="out"/>
        <c:minorTickMark val="none"/>
        <c:tickLblPos val="nextTo"/>
        <c:crossAx val="1030952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b="1" baseline="0">
          <a:solidFill>
            <a:schemeClr val="bg2"/>
          </a:solidFill>
        </a:defRPr>
      </a:pPr>
      <a:endParaRPr lang="en-US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220"/>
      <c:rAngAx val="0"/>
      <c:perspective val="2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727722141528425E-2"/>
          <c:y val="3.8446119501966171E-2"/>
          <c:w val="0.72953117753484698"/>
          <c:h val="0.6793872652039491"/>
        </c:manualLayout>
      </c:layout>
      <c:bar3DChart>
        <c:barDir val="col"/>
        <c:grouping val="standard"/>
        <c:varyColors val="0"/>
        <c:ser>
          <c:idx val="1"/>
          <c:order val="0"/>
          <c:tx>
            <c:strRef>
              <c:f>Sheet1!$C$1</c:f>
              <c:strCache>
                <c:ptCount val="1"/>
                <c:pt idx="0">
                  <c:v>Total (tons) P2O5</c:v>
                </c:pt>
              </c:strCache>
            </c:strRef>
          </c:tx>
          <c:invertIfNegative val="0"/>
          <c:cat>
            <c:strRef>
              <c:f>Sheet1!$A$3:$A$16</c:f>
              <c:strCache>
                <c:ptCount val="12"/>
                <c:pt idx="0">
                  <c:v>2000-2001</c:v>
                </c:pt>
                <c:pt idx="1">
                  <c:v>2001-2002</c:v>
                </c:pt>
                <c:pt idx="2">
                  <c:v>2002-2003</c:v>
                </c:pt>
                <c:pt idx="3">
                  <c:v>2003-2004</c:v>
                </c:pt>
                <c:pt idx="4">
                  <c:v>2004-2005</c:v>
                </c:pt>
                <c:pt idx="5">
                  <c:v>2005-2006</c:v>
                </c:pt>
                <c:pt idx="6">
                  <c:v>2006-2007</c:v>
                </c:pt>
                <c:pt idx="7">
                  <c:v>2007-2008</c:v>
                </c:pt>
                <c:pt idx="8">
                  <c:v>2008-2009</c:v>
                </c:pt>
                <c:pt idx="9">
                  <c:v>2009-2010</c:v>
                </c:pt>
                <c:pt idx="10">
                  <c:v>2010-2011</c:v>
                </c:pt>
                <c:pt idx="11">
                  <c:v>2011-2012</c:v>
                </c:pt>
              </c:strCache>
            </c:strRef>
          </c:cat>
          <c:val>
            <c:numRef>
              <c:f>Sheet1!$C$3:$C$16</c:f>
              <c:numCache>
                <c:formatCode>General</c:formatCode>
                <c:ptCount val="12"/>
                <c:pt idx="0">
                  <c:v>118</c:v>
                </c:pt>
                <c:pt idx="1">
                  <c:v>106</c:v>
                </c:pt>
                <c:pt idx="2">
                  <c:v>77</c:v>
                </c:pt>
                <c:pt idx="3">
                  <c:v>94</c:v>
                </c:pt>
                <c:pt idx="4">
                  <c:v>139</c:v>
                </c:pt>
                <c:pt idx="5">
                  <c:v>125</c:v>
                </c:pt>
                <c:pt idx="6">
                  <c:v>70</c:v>
                </c:pt>
                <c:pt idx="7">
                  <c:v>57</c:v>
                </c:pt>
                <c:pt idx="8">
                  <c:v>48</c:v>
                </c:pt>
                <c:pt idx="9">
                  <c:v>38</c:v>
                </c:pt>
                <c:pt idx="10" formatCode="0">
                  <c:v>34</c:v>
                </c:pt>
                <c:pt idx="11" formatCode="0">
                  <c:v>26</c:v>
                </c:pt>
              </c:numCache>
            </c:numRef>
          </c:val>
        </c:ser>
        <c:ser>
          <c:idx val="2"/>
          <c:order val="1"/>
          <c:tx>
            <c:strRef>
              <c:f>Sheet1!$D$1</c:f>
              <c:strCache>
                <c:ptCount val="1"/>
                <c:pt idx="0">
                  <c:v>Total N (tons)</c:v>
                </c:pt>
              </c:strCache>
            </c:strRef>
          </c:tx>
          <c:invertIfNegative val="0"/>
          <c:cat>
            <c:strRef>
              <c:f>Sheet1!$A$3:$A$16</c:f>
              <c:strCache>
                <c:ptCount val="12"/>
                <c:pt idx="0">
                  <c:v>2000-2001</c:v>
                </c:pt>
                <c:pt idx="1">
                  <c:v>2001-2002</c:v>
                </c:pt>
                <c:pt idx="2">
                  <c:v>2002-2003</c:v>
                </c:pt>
                <c:pt idx="3">
                  <c:v>2003-2004</c:v>
                </c:pt>
                <c:pt idx="4">
                  <c:v>2004-2005</c:v>
                </c:pt>
                <c:pt idx="5">
                  <c:v>2005-2006</c:v>
                </c:pt>
                <c:pt idx="6">
                  <c:v>2006-2007</c:v>
                </c:pt>
                <c:pt idx="7">
                  <c:v>2007-2008</c:v>
                </c:pt>
                <c:pt idx="8">
                  <c:v>2008-2009</c:v>
                </c:pt>
                <c:pt idx="9">
                  <c:v>2009-2010</c:v>
                </c:pt>
                <c:pt idx="10">
                  <c:v>2010-2011</c:v>
                </c:pt>
                <c:pt idx="11">
                  <c:v>2011-2012</c:v>
                </c:pt>
              </c:strCache>
            </c:strRef>
          </c:cat>
          <c:val>
            <c:numRef>
              <c:f>Sheet1!$D$3:$D$16</c:f>
              <c:numCache>
                <c:formatCode>General</c:formatCode>
                <c:ptCount val="12"/>
                <c:pt idx="0">
                  <c:v>233</c:v>
                </c:pt>
                <c:pt idx="1">
                  <c:v>248</c:v>
                </c:pt>
                <c:pt idx="2">
                  <c:v>272</c:v>
                </c:pt>
                <c:pt idx="3">
                  <c:v>275</c:v>
                </c:pt>
                <c:pt idx="4">
                  <c:v>549</c:v>
                </c:pt>
                <c:pt idx="5">
                  <c:v>424</c:v>
                </c:pt>
                <c:pt idx="6">
                  <c:v>303</c:v>
                </c:pt>
                <c:pt idx="7">
                  <c:v>241</c:v>
                </c:pt>
                <c:pt idx="8">
                  <c:v>271</c:v>
                </c:pt>
                <c:pt idx="9">
                  <c:v>199</c:v>
                </c:pt>
                <c:pt idx="10" formatCode="0">
                  <c:v>179</c:v>
                </c:pt>
                <c:pt idx="11" formatCode="0">
                  <c:v>147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3290112"/>
        <c:axId val="33291648"/>
        <c:axId val="33272704"/>
      </c:bar3DChart>
      <c:dateAx>
        <c:axId val="332901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2640000" vert="horz"/>
          <a:lstStyle/>
          <a:p>
            <a:pPr>
              <a:defRPr/>
            </a:pPr>
            <a:endParaRPr lang="en-US"/>
          </a:p>
        </c:txPr>
        <c:crossAx val="33291648"/>
        <c:crosses val="autoZero"/>
        <c:auto val="0"/>
        <c:lblOffset val="100"/>
        <c:baseTimeUnit val="days"/>
        <c:majorUnit val="1"/>
      </c:dateAx>
      <c:valAx>
        <c:axId val="3329164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290112"/>
        <c:crosses val="autoZero"/>
        <c:crossBetween val="between"/>
      </c:valAx>
      <c:serAx>
        <c:axId val="33272704"/>
        <c:scaling>
          <c:orientation val="minMax"/>
        </c:scaling>
        <c:delete val="0"/>
        <c:axPos val="b"/>
        <c:numFmt formatCode="m/d/yy" sourceLinked="0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3291648"/>
        <c:crosses val="autoZero"/>
        <c:tickLblSkip val="2"/>
        <c:tickMarkSkip val="1"/>
      </c:ser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3500029255897159"/>
          <c:y val="8.4302198074297313E-2"/>
          <c:w val="0.24500016717655515"/>
          <c:h val="0.17151169783022405"/>
        </c:manualLayout>
      </c:layout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3304454439621918"/>
          <c:y val="4.9942194725659292E-2"/>
          <c:w val="0.86695545560378084"/>
          <c:h val="0.926570637003707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'StackedBarChrts (2)'!$B$48</c:f>
              <c:strCache>
                <c:ptCount val="1"/>
                <c:pt idx="0">
                  <c:v>SE Farm
Sprayfield</c:v>
                </c:pt>
              </c:strCache>
            </c:strRef>
          </c:tx>
          <c:spPr>
            <a:solidFill>
              <a:srgbClr val="99CC99"/>
            </a:solidFill>
          </c:spPr>
          <c:invertIfNegative val="0"/>
          <c:cat>
            <c:strRef>
              <c:f>'StackedBarChrts (2)'!$D$47:$E$47</c:f>
              <c:strCache>
                <c:ptCount val="2"/>
                <c:pt idx="0">
                  <c:v>Pre - AWT</c:v>
                </c:pt>
                <c:pt idx="1">
                  <c:v>Post - AWT</c:v>
                </c:pt>
              </c:strCache>
            </c:strRef>
          </c:cat>
          <c:val>
            <c:numRef>
              <c:f>'StackedBarChrts (2)'!$D$48:$E$48</c:f>
              <c:numCache>
                <c:formatCode>General</c:formatCode>
                <c:ptCount val="2"/>
                <c:pt idx="0">
                  <c:v>111000</c:v>
                </c:pt>
                <c:pt idx="1">
                  <c:v>30100</c:v>
                </c:pt>
              </c:numCache>
            </c:numRef>
          </c:val>
        </c:ser>
        <c:ser>
          <c:idx val="1"/>
          <c:order val="1"/>
          <c:tx>
            <c:strRef>
              <c:f>'StackedBarChrts (2)'!$B$49</c:f>
              <c:strCache>
                <c:ptCount val="1"/>
                <c:pt idx="0">
                  <c:v>OSTDS</c:v>
                </c:pt>
              </c:strCache>
            </c:strRef>
          </c:tx>
          <c:invertIfNegative val="0"/>
          <c:cat>
            <c:strRef>
              <c:f>'StackedBarChrts (2)'!$D$47:$E$47</c:f>
              <c:strCache>
                <c:ptCount val="2"/>
                <c:pt idx="0">
                  <c:v>Pre - AWT</c:v>
                </c:pt>
                <c:pt idx="1">
                  <c:v>Post - AWT</c:v>
                </c:pt>
              </c:strCache>
            </c:strRef>
          </c:cat>
          <c:val>
            <c:numRef>
              <c:f>'StackedBarChrts (2)'!$D$49:$E$49</c:f>
              <c:numCache>
                <c:formatCode>General</c:formatCode>
                <c:ptCount val="2"/>
                <c:pt idx="0">
                  <c:v>49200</c:v>
                </c:pt>
                <c:pt idx="1">
                  <c:v>51200</c:v>
                </c:pt>
              </c:numCache>
            </c:numRef>
          </c:val>
        </c:ser>
        <c:ser>
          <c:idx val="2"/>
          <c:order val="2"/>
          <c:tx>
            <c:strRef>
              <c:f>'StackedBarChrts (2)'!$B$50</c:f>
              <c:strCache>
                <c:ptCount val="1"/>
                <c:pt idx="0">
                  <c:v>Inflow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cat>
            <c:strRef>
              <c:f>'StackedBarChrts (2)'!$D$47:$E$47</c:f>
              <c:strCache>
                <c:ptCount val="2"/>
                <c:pt idx="0">
                  <c:v>Pre - AWT</c:v>
                </c:pt>
                <c:pt idx="1">
                  <c:v>Post - AWT</c:v>
                </c:pt>
              </c:strCache>
            </c:strRef>
          </c:cat>
          <c:val>
            <c:numRef>
              <c:f>'StackedBarChrts (2)'!$D$50:$E$50</c:f>
              <c:numCache>
                <c:formatCode>General</c:formatCode>
                <c:ptCount val="2"/>
                <c:pt idx="0">
                  <c:v>44000</c:v>
                </c:pt>
                <c:pt idx="1">
                  <c:v>47800</c:v>
                </c:pt>
              </c:numCache>
            </c:numRef>
          </c:val>
        </c:ser>
        <c:ser>
          <c:idx val="3"/>
          <c:order val="3"/>
          <c:tx>
            <c:strRef>
              <c:f>'StackedBarChrts (2)'!$B$51</c:f>
              <c:strCache>
                <c:ptCount val="1"/>
                <c:pt idx="0">
                  <c:v>Fertilizer</c:v>
                </c:pt>
              </c:strCache>
            </c:strRef>
          </c:tx>
          <c:spPr>
            <a:solidFill>
              <a:srgbClr val="FFFFFF">
                <a:lumMod val="75000"/>
              </a:srgbClr>
            </a:solidFill>
          </c:spPr>
          <c:invertIfNegative val="0"/>
          <c:cat>
            <c:strRef>
              <c:f>'StackedBarChrts (2)'!$D$47:$E$47</c:f>
              <c:strCache>
                <c:ptCount val="2"/>
                <c:pt idx="0">
                  <c:v>Pre - AWT</c:v>
                </c:pt>
                <c:pt idx="1">
                  <c:v>Post - AWT</c:v>
                </c:pt>
              </c:strCache>
            </c:strRef>
          </c:cat>
          <c:val>
            <c:numRef>
              <c:f>'StackedBarChrts (2)'!$D$51:$E$51</c:f>
              <c:numCache>
                <c:formatCode>General</c:formatCode>
                <c:ptCount val="2"/>
                <c:pt idx="0">
                  <c:v>9000</c:v>
                </c:pt>
                <c:pt idx="1">
                  <c:v>9400</c:v>
                </c:pt>
              </c:numCache>
            </c:numRef>
          </c:val>
        </c:ser>
        <c:ser>
          <c:idx val="4"/>
          <c:order val="4"/>
          <c:tx>
            <c:strRef>
              <c:f>'StackedBarChrts (2)'!$B$52</c:f>
              <c:strCache>
                <c:ptCount val="1"/>
                <c:pt idx="0">
                  <c:v>Creeks/Sinks</c:v>
                </c:pt>
              </c:strCache>
            </c:strRef>
          </c:tx>
          <c:spPr>
            <a:solidFill>
              <a:srgbClr val="CAE2CA"/>
            </a:solidFill>
          </c:spPr>
          <c:invertIfNegative val="0"/>
          <c:cat>
            <c:strRef>
              <c:f>'StackedBarChrts (2)'!$D$47:$E$47</c:f>
              <c:strCache>
                <c:ptCount val="2"/>
                <c:pt idx="0">
                  <c:v>Pre - AWT</c:v>
                </c:pt>
                <c:pt idx="1">
                  <c:v>Post - AWT</c:v>
                </c:pt>
              </c:strCache>
            </c:strRef>
          </c:cat>
          <c:val>
            <c:numRef>
              <c:f>'StackedBarChrts (2)'!$D$52:$E$52</c:f>
              <c:numCache>
                <c:formatCode>General</c:formatCode>
                <c:ptCount val="2"/>
                <c:pt idx="0">
                  <c:v>7800</c:v>
                </c:pt>
                <c:pt idx="1">
                  <c:v>7800</c:v>
                </c:pt>
              </c:numCache>
            </c:numRef>
          </c:val>
        </c:ser>
        <c:ser>
          <c:idx val="5"/>
          <c:order val="5"/>
          <c:tx>
            <c:strRef>
              <c:f>'StackedBarChrts (2)'!$B$53</c:f>
              <c:strCache>
                <c:ptCount val="1"/>
                <c:pt idx="0">
                  <c:v>Livestock</c:v>
                </c:pt>
              </c:strCache>
            </c:strRef>
          </c:tx>
          <c:spPr>
            <a:solidFill>
              <a:srgbClr val="006666">
                <a:lumMod val="60000"/>
                <a:lumOff val="40000"/>
              </a:srgbClr>
            </a:solidFill>
          </c:spPr>
          <c:invertIfNegative val="0"/>
          <c:cat>
            <c:strRef>
              <c:f>'StackedBarChrts (2)'!$D$47:$E$47</c:f>
              <c:strCache>
                <c:ptCount val="2"/>
                <c:pt idx="0">
                  <c:v>Pre - AWT</c:v>
                </c:pt>
                <c:pt idx="1">
                  <c:v>Post - AWT</c:v>
                </c:pt>
              </c:strCache>
            </c:strRef>
          </c:cat>
          <c:val>
            <c:numRef>
              <c:f>'StackedBarChrts (2)'!$D$53:$E$53</c:f>
              <c:numCache>
                <c:formatCode>General</c:formatCode>
                <c:ptCount val="2"/>
                <c:pt idx="0">
                  <c:v>6500</c:v>
                </c:pt>
                <c:pt idx="1">
                  <c:v>6800</c:v>
                </c:pt>
              </c:numCache>
            </c:numRef>
          </c:val>
        </c:ser>
        <c:ser>
          <c:idx val="6"/>
          <c:order val="6"/>
          <c:tx>
            <c:strRef>
              <c:f>'StackedBarChrts (2)'!$B$54</c:f>
              <c:strCache>
                <c:ptCount val="1"/>
                <c:pt idx="0">
                  <c:v>Atmospheric Dep</c:v>
                </c:pt>
              </c:strCache>
            </c:strRef>
          </c:tx>
          <c:spPr>
            <a:solidFill>
              <a:srgbClr val="D2BFED"/>
            </a:solidFill>
          </c:spPr>
          <c:invertIfNegative val="0"/>
          <c:cat>
            <c:strRef>
              <c:f>'StackedBarChrts (2)'!$D$47:$E$47</c:f>
              <c:strCache>
                <c:ptCount val="2"/>
                <c:pt idx="0">
                  <c:v>Pre - AWT</c:v>
                </c:pt>
                <c:pt idx="1">
                  <c:v>Post - AWT</c:v>
                </c:pt>
              </c:strCache>
            </c:strRef>
          </c:cat>
          <c:val>
            <c:numRef>
              <c:f>'StackedBarChrts (2)'!$D$54:$E$54</c:f>
              <c:numCache>
                <c:formatCode>General</c:formatCode>
                <c:ptCount val="2"/>
                <c:pt idx="0">
                  <c:v>2400</c:v>
                </c:pt>
                <c:pt idx="1">
                  <c:v>2400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5"/>
        <c:overlap val="100"/>
        <c:axId val="44239488"/>
        <c:axId val="44249472"/>
      </c:barChart>
      <c:catAx>
        <c:axId val="44239488"/>
        <c:scaling>
          <c:orientation val="minMax"/>
        </c:scaling>
        <c:delete val="0"/>
        <c:axPos val="b"/>
        <c:majorTickMark val="out"/>
        <c:minorTickMark val="none"/>
        <c:tickLblPos val="none"/>
        <c:crossAx val="44249472"/>
        <c:crosses val="autoZero"/>
        <c:auto val="1"/>
        <c:lblAlgn val="ctr"/>
        <c:lblOffset val="100"/>
        <c:noMultiLvlLbl val="0"/>
      </c:catAx>
      <c:valAx>
        <c:axId val="4424947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 smtClean="0"/>
                  <a:t>Nitrogen  kg / </a:t>
                </a:r>
                <a:r>
                  <a:rPr lang="en-US" dirty="0" err="1" smtClean="0"/>
                  <a:t>yr</a:t>
                </a:r>
                <a:endParaRPr lang="en-US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44239488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2519685039370079"/>
          <c:y val="5.3984918551847685E-2"/>
          <c:w val="0.66693774606299217"/>
          <c:h val="0.9184851893513310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'StackedBarChrts (2)'!$B$75</c:f>
              <c:strCache>
                <c:ptCount val="1"/>
                <c:pt idx="0">
                  <c:v>SE Farm
Sprayfield</c:v>
                </c:pt>
              </c:strCache>
            </c:strRef>
          </c:tx>
          <c:spPr>
            <a:solidFill>
              <a:srgbClr val="99CC99">
                <a:lumMod val="60000"/>
                <a:lumOff val="40000"/>
              </a:srgbClr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'StackedBarChrts (2)'!$B$75:$B$81</c:f>
              <c:strCache>
                <c:ptCount val="7"/>
                <c:pt idx="0">
                  <c:v>SE Farm
Sprayfield</c:v>
                </c:pt>
                <c:pt idx="1">
                  <c:v>OSTDS</c:v>
                </c:pt>
                <c:pt idx="2">
                  <c:v>Inflow</c:v>
                </c:pt>
                <c:pt idx="3">
                  <c:v>Fertilizer</c:v>
                </c:pt>
                <c:pt idx="4">
                  <c:v>Creeks/Sinks</c:v>
                </c:pt>
                <c:pt idx="5">
                  <c:v>Livestock</c:v>
                </c:pt>
                <c:pt idx="6">
                  <c:v>Atmospheric Dep</c:v>
                </c:pt>
              </c:strCache>
            </c:strRef>
          </c:cat>
          <c:val>
            <c:numRef>
              <c:f>'StackedBarChrts (2)'!$C$75:$D$75</c:f>
              <c:numCache>
                <c:formatCode>General</c:formatCode>
                <c:ptCount val="2"/>
                <c:pt idx="0">
                  <c:v>30100</c:v>
                </c:pt>
                <c:pt idx="1">
                  <c:v>0</c:v>
                </c:pt>
              </c:numCache>
            </c:numRef>
          </c:val>
        </c:ser>
        <c:ser>
          <c:idx val="1"/>
          <c:order val="1"/>
          <c:tx>
            <c:strRef>
              <c:f>'StackedBarChrts (2)'!$B$76</c:f>
              <c:strCache>
                <c:ptCount val="1"/>
                <c:pt idx="0">
                  <c:v>OSTDS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'StackedBarChrts (2)'!$C$76:$D$76</c:f>
              <c:numCache>
                <c:formatCode>General</c:formatCode>
                <c:ptCount val="2"/>
                <c:pt idx="0">
                  <c:v>51200</c:v>
                </c:pt>
                <c:pt idx="1">
                  <c:v>0</c:v>
                </c:pt>
              </c:numCache>
            </c:numRef>
          </c:val>
        </c:ser>
        <c:ser>
          <c:idx val="2"/>
          <c:order val="2"/>
          <c:tx>
            <c:strRef>
              <c:f>'StackedBarChrts (2)'!$B$77</c:f>
              <c:strCache>
                <c:ptCount val="1"/>
                <c:pt idx="0">
                  <c:v>Inflow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'StackedBarChrts (2)'!$C$77:$D$77</c:f>
              <c:numCache>
                <c:formatCode>General</c:formatCode>
                <c:ptCount val="2"/>
                <c:pt idx="0">
                  <c:v>47800</c:v>
                </c:pt>
                <c:pt idx="1">
                  <c:v>0</c:v>
                </c:pt>
              </c:numCache>
            </c:numRef>
          </c:val>
        </c:ser>
        <c:ser>
          <c:idx val="3"/>
          <c:order val="3"/>
          <c:tx>
            <c:strRef>
              <c:f>'StackedBarChrts (2)'!$B$78</c:f>
              <c:strCache>
                <c:ptCount val="1"/>
                <c:pt idx="0">
                  <c:v>Fertilizer</c:v>
                </c:pt>
              </c:strCache>
            </c:strRef>
          </c:tx>
          <c:spPr>
            <a:solidFill>
              <a:srgbClr val="FFFFFF">
                <a:lumMod val="75000"/>
              </a:srgbClr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'StackedBarChrts (2)'!$C$78:$D$78</c:f>
              <c:numCache>
                <c:formatCode>General</c:formatCode>
                <c:ptCount val="2"/>
                <c:pt idx="0">
                  <c:v>9400</c:v>
                </c:pt>
                <c:pt idx="1">
                  <c:v>0</c:v>
                </c:pt>
              </c:numCache>
            </c:numRef>
          </c:val>
        </c:ser>
        <c:ser>
          <c:idx val="4"/>
          <c:order val="4"/>
          <c:tx>
            <c:strRef>
              <c:f>'StackedBarChrts (2)'!$B$79</c:f>
              <c:strCache>
                <c:ptCount val="1"/>
                <c:pt idx="0">
                  <c:v>Creeks/Sinks</c:v>
                </c:pt>
              </c:strCache>
            </c:strRef>
          </c:tx>
          <c:spPr>
            <a:solidFill>
              <a:srgbClr val="CAE2CA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'StackedBarChrts (2)'!$C$79:$D$79</c:f>
              <c:numCache>
                <c:formatCode>General</c:formatCode>
                <c:ptCount val="2"/>
                <c:pt idx="0">
                  <c:v>7800</c:v>
                </c:pt>
                <c:pt idx="1">
                  <c:v>0</c:v>
                </c:pt>
              </c:numCache>
            </c:numRef>
          </c:val>
        </c:ser>
        <c:ser>
          <c:idx val="5"/>
          <c:order val="5"/>
          <c:tx>
            <c:strRef>
              <c:f>'StackedBarChrts (2)'!$B$80</c:f>
              <c:strCache>
                <c:ptCount val="1"/>
                <c:pt idx="0">
                  <c:v>Livestock</c:v>
                </c:pt>
              </c:strCache>
            </c:strRef>
          </c:tx>
          <c:spPr>
            <a:solidFill>
              <a:srgbClr val="006666">
                <a:lumMod val="60000"/>
                <a:lumOff val="40000"/>
              </a:srgbClr>
            </a:solidFill>
          </c:spPr>
          <c:invertIfNegative val="0"/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'StackedBarChrts (2)'!$C$80:$D$80</c:f>
              <c:numCache>
                <c:formatCode>General</c:formatCode>
                <c:ptCount val="2"/>
                <c:pt idx="0">
                  <c:v>6800</c:v>
                </c:pt>
                <c:pt idx="1">
                  <c:v>0</c:v>
                </c:pt>
              </c:numCache>
            </c:numRef>
          </c:val>
        </c:ser>
        <c:ser>
          <c:idx val="6"/>
          <c:order val="6"/>
          <c:tx>
            <c:strRef>
              <c:f>'StackedBarChrts (2)'!$B$81</c:f>
              <c:strCache>
                <c:ptCount val="1"/>
                <c:pt idx="0">
                  <c:v>Atmospheric Dep</c:v>
                </c:pt>
              </c:strCache>
            </c:strRef>
          </c:tx>
          <c:spPr>
            <a:solidFill>
              <a:srgbClr val="D2BFED"/>
            </a:solidFill>
          </c:spPr>
          <c:invertIfNegative val="0"/>
          <c:val>
            <c:numRef>
              <c:f>'StackedBarChrts (2)'!$C$81:$D$81</c:f>
              <c:numCache>
                <c:formatCode>General</c:formatCode>
                <c:ptCount val="2"/>
                <c:pt idx="0">
                  <c:v>2400</c:v>
                </c:pt>
                <c:pt idx="1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1"/>
        <c:overlap val="100"/>
        <c:axId val="33446144"/>
        <c:axId val="33447936"/>
      </c:barChart>
      <c:catAx>
        <c:axId val="33446144"/>
        <c:scaling>
          <c:orientation val="minMax"/>
        </c:scaling>
        <c:delete val="0"/>
        <c:axPos val="b"/>
        <c:majorTickMark val="out"/>
        <c:minorTickMark val="none"/>
        <c:tickLblPos val="none"/>
        <c:crossAx val="33447936"/>
        <c:crosses val="autoZero"/>
        <c:auto val="1"/>
        <c:lblAlgn val="ctr"/>
        <c:lblOffset val="100"/>
        <c:noMultiLvlLbl val="0"/>
      </c:catAx>
      <c:valAx>
        <c:axId val="3344793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 smtClean="0"/>
                  <a:t>Nitrogen  kg</a:t>
                </a:r>
                <a:r>
                  <a:rPr lang="en-US" baseline="0" dirty="0" smtClean="0"/>
                  <a:t> / </a:t>
                </a:r>
                <a:r>
                  <a:rPr lang="en-US" baseline="0" dirty="0" err="1" smtClean="0"/>
                  <a:t>yr</a:t>
                </a:r>
                <a:endParaRPr lang="en-US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3344614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3831515201224851"/>
          <c:y val="5.5142846727492395E-2"/>
          <c:w val="0.25126818132108486"/>
          <c:h val="0.8401111319418406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lang="en-US" sz="1200" b="0" i="0" u="none" strike="noStrike" kern="1200" baseline="0">
          <a:solidFill>
            <a:prstClr val="black"/>
          </a:solidFill>
          <a:latin typeface="+mn-lt"/>
          <a:ea typeface="+mn-ea"/>
          <a:cs typeface="+mn-cs"/>
        </a:defRPr>
      </a:pPr>
      <a:endParaRPr lang="en-US"/>
    </a:p>
  </c:txPr>
  <c:externalData r:id="rId2">
    <c:autoUpdate val="0"/>
  </c:externalData>
  <c:userShapes r:id="rId3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2519685039370079"/>
          <c:y val="5.3984918551847685E-2"/>
          <c:w val="0.66693774606299217"/>
          <c:h val="0.9184851893513310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'StackedBarChrts (2)'!$B$75</c:f>
              <c:strCache>
                <c:ptCount val="1"/>
                <c:pt idx="0">
                  <c:v>SE Farm
Sprayfield</c:v>
                </c:pt>
              </c:strCache>
            </c:strRef>
          </c:tx>
          <c:spPr>
            <a:solidFill>
              <a:srgbClr val="99CC99">
                <a:lumMod val="60000"/>
                <a:lumOff val="40000"/>
              </a:srgbClr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'StackedBarChrts (2)'!$B$75:$B$81</c:f>
              <c:strCache>
                <c:ptCount val="7"/>
                <c:pt idx="0">
                  <c:v>SE Farm
Sprayfield</c:v>
                </c:pt>
                <c:pt idx="1">
                  <c:v>OSTDS</c:v>
                </c:pt>
                <c:pt idx="2">
                  <c:v>Inflow</c:v>
                </c:pt>
                <c:pt idx="3">
                  <c:v>Fertilizer</c:v>
                </c:pt>
                <c:pt idx="4">
                  <c:v>Creeks/Sinks</c:v>
                </c:pt>
                <c:pt idx="5">
                  <c:v>Livestock</c:v>
                </c:pt>
                <c:pt idx="6">
                  <c:v>Atmospheric Dep</c:v>
                </c:pt>
              </c:strCache>
            </c:strRef>
          </c:cat>
          <c:val>
            <c:numRef>
              <c:f>'StackedBarChrts (2)'!$C$75:$D$75</c:f>
              <c:numCache>
                <c:formatCode>General</c:formatCode>
                <c:ptCount val="2"/>
                <c:pt idx="0">
                  <c:v>30100</c:v>
                </c:pt>
                <c:pt idx="1">
                  <c:v>0</c:v>
                </c:pt>
              </c:numCache>
            </c:numRef>
          </c:val>
        </c:ser>
        <c:ser>
          <c:idx val="1"/>
          <c:order val="1"/>
          <c:tx>
            <c:strRef>
              <c:f>'StackedBarChrts (2)'!$B$76</c:f>
              <c:strCache>
                <c:ptCount val="1"/>
                <c:pt idx="0">
                  <c:v>OSTDS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'StackedBarChrts (2)'!$C$76:$D$76</c:f>
              <c:numCache>
                <c:formatCode>General</c:formatCode>
                <c:ptCount val="2"/>
                <c:pt idx="0">
                  <c:v>51200</c:v>
                </c:pt>
                <c:pt idx="1">
                  <c:v>0</c:v>
                </c:pt>
              </c:numCache>
            </c:numRef>
          </c:val>
        </c:ser>
        <c:ser>
          <c:idx val="2"/>
          <c:order val="2"/>
          <c:tx>
            <c:strRef>
              <c:f>'StackedBarChrts (2)'!$B$77</c:f>
              <c:strCache>
                <c:ptCount val="1"/>
                <c:pt idx="0">
                  <c:v>Inflow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'StackedBarChrts (2)'!$C$77:$D$77</c:f>
              <c:numCache>
                <c:formatCode>General</c:formatCode>
                <c:ptCount val="2"/>
                <c:pt idx="0">
                  <c:v>47800</c:v>
                </c:pt>
                <c:pt idx="1">
                  <c:v>0</c:v>
                </c:pt>
              </c:numCache>
            </c:numRef>
          </c:val>
        </c:ser>
        <c:ser>
          <c:idx val="3"/>
          <c:order val="3"/>
          <c:tx>
            <c:strRef>
              <c:f>'StackedBarChrts (2)'!$B$78</c:f>
              <c:strCache>
                <c:ptCount val="1"/>
                <c:pt idx="0">
                  <c:v>Fertilizer</c:v>
                </c:pt>
              </c:strCache>
            </c:strRef>
          </c:tx>
          <c:spPr>
            <a:solidFill>
              <a:srgbClr val="FFFFFF">
                <a:lumMod val="75000"/>
              </a:srgbClr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'StackedBarChrts (2)'!$C$78:$D$78</c:f>
              <c:numCache>
                <c:formatCode>General</c:formatCode>
                <c:ptCount val="2"/>
                <c:pt idx="0">
                  <c:v>9400</c:v>
                </c:pt>
                <c:pt idx="1">
                  <c:v>0</c:v>
                </c:pt>
              </c:numCache>
            </c:numRef>
          </c:val>
        </c:ser>
        <c:ser>
          <c:idx val="4"/>
          <c:order val="4"/>
          <c:tx>
            <c:strRef>
              <c:f>'StackedBarChrts (2)'!$B$79</c:f>
              <c:strCache>
                <c:ptCount val="1"/>
                <c:pt idx="0">
                  <c:v>Creeks/Sinks</c:v>
                </c:pt>
              </c:strCache>
            </c:strRef>
          </c:tx>
          <c:spPr>
            <a:solidFill>
              <a:srgbClr val="CAE2CA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'StackedBarChrts (2)'!$C$79:$D$79</c:f>
              <c:numCache>
                <c:formatCode>General</c:formatCode>
                <c:ptCount val="2"/>
                <c:pt idx="0">
                  <c:v>7800</c:v>
                </c:pt>
                <c:pt idx="1">
                  <c:v>0</c:v>
                </c:pt>
              </c:numCache>
            </c:numRef>
          </c:val>
        </c:ser>
        <c:ser>
          <c:idx val="5"/>
          <c:order val="5"/>
          <c:tx>
            <c:strRef>
              <c:f>'StackedBarChrts (2)'!$B$80</c:f>
              <c:strCache>
                <c:ptCount val="1"/>
                <c:pt idx="0">
                  <c:v>Livestock</c:v>
                </c:pt>
              </c:strCache>
            </c:strRef>
          </c:tx>
          <c:spPr>
            <a:solidFill>
              <a:srgbClr val="006666">
                <a:lumMod val="60000"/>
                <a:lumOff val="40000"/>
              </a:srgbClr>
            </a:solidFill>
          </c:spPr>
          <c:invertIfNegative val="0"/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'StackedBarChrts (2)'!$C$80:$D$80</c:f>
              <c:numCache>
                <c:formatCode>General</c:formatCode>
                <c:ptCount val="2"/>
                <c:pt idx="0">
                  <c:v>6800</c:v>
                </c:pt>
                <c:pt idx="1">
                  <c:v>0</c:v>
                </c:pt>
              </c:numCache>
            </c:numRef>
          </c:val>
        </c:ser>
        <c:ser>
          <c:idx val="6"/>
          <c:order val="6"/>
          <c:tx>
            <c:strRef>
              <c:f>'StackedBarChrts (2)'!$B$81</c:f>
              <c:strCache>
                <c:ptCount val="1"/>
                <c:pt idx="0">
                  <c:v>Atmospheric Dep</c:v>
                </c:pt>
              </c:strCache>
            </c:strRef>
          </c:tx>
          <c:spPr>
            <a:solidFill>
              <a:srgbClr val="D2BFED"/>
            </a:solidFill>
          </c:spPr>
          <c:invertIfNegative val="0"/>
          <c:val>
            <c:numRef>
              <c:f>'StackedBarChrts (2)'!$C$81:$D$81</c:f>
              <c:numCache>
                <c:formatCode>General</c:formatCode>
                <c:ptCount val="2"/>
                <c:pt idx="0">
                  <c:v>2400</c:v>
                </c:pt>
                <c:pt idx="1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1"/>
        <c:overlap val="100"/>
        <c:axId val="44770432"/>
        <c:axId val="44771968"/>
      </c:barChart>
      <c:catAx>
        <c:axId val="44770432"/>
        <c:scaling>
          <c:orientation val="minMax"/>
        </c:scaling>
        <c:delete val="0"/>
        <c:axPos val="b"/>
        <c:majorTickMark val="out"/>
        <c:minorTickMark val="none"/>
        <c:tickLblPos val="none"/>
        <c:crossAx val="44771968"/>
        <c:crosses val="autoZero"/>
        <c:auto val="1"/>
        <c:lblAlgn val="ctr"/>
        <c:lblOffset val="100"/>
        <c:noMultiLvlLbl val="0"/>
      </c:catAx>
      <c:valAx>
        <c:axId val="4477196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 smtClean="0"/>
                  <a:t>Nitrogen  kg</a:t>
                </a:r>
                <a:r>
                  <a:rPr lang="en-US" baseline="0" dirty="0" smtClean="0"/>
                  <a:t> / </a:t>
                </a:r>
                <a:r>
                  <a:rPr lang="en-US" baseline="0" dirty="0" err="1" smtClean="0"/>
                  <a:t>yr</a:t>
                </a:r>
                <a:endParaRPr lang="en-US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4477043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3831515201224851"/>
          <c:y val="5.5142846727492395E-2"/>
          <c:w val="0.25126818132108486"/>
          <c:h val="0.8401111319418406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lang="en-US" sz="1200" b="0" i="0" u="none" strike="noStrike" kern="1200" baseline="0">
          <a:solidFill>
            <a:prstClr val="black"/>
          </a:solidFill>
          <a:latin typeface="+mn-lt"/>
          <a:ea typeface="+mn-ea"/>
          <a:cs typeface="+mn-cs"/>
        </a:defRPr>
      </a:pPr>
      <a:endParaRPr lang="en-US"/>
    </a:p>
  </c:txPr>
  <c:externalData r:id="rId2">
    <c:autoUpdate val="0"/>
  </c:externalData>
  <c:userShapes r:id="rId3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0.33861</cdr:x>
      <cdr:y>0.47359</cdr:y>
    </cdr:from>
    <cdr:to>
      <cdr:x>0.59177</cdr:x>
      <cdr:y>0.7481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038349" y="1840468"/>
          <a:ext cx="1524001" cy="106680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400" kern="1200" dirty="0" smtClean="0">
              <a:solidFill>
                <a:srgbClr val="FF0000"/>
              </a:solidFill>
            </a:rPr>
            <a:t>Allowable Load</a:t>
          </a:r>
        </a:p>
        <a:p xmlns:a="http://schemas.openxmlformats.org/drawingml/2006/main">
          <a:pPr algn="ctr"/>
          <a:r>
            <a:rPr lang="en-US" sz="1400" kern="1200" dirty="0" smtClean="0">
              <a:solidFill>
                <a:srgbClr val="FF0000"/>
              </a:solidFill>
            </a:rPr>
            <a:t> </a:t>
          </a:r>
          <a:r>
            <a:rPr lang="en-US" sz="1400" kern="1200" dirty="0">
              <a:solidFill>
                <a:srgbClr val="FF0000"/>
              </a:solidFill>
            </a:rPr>
            <a:t>per </a:t>
          </a:r>
          <a:r>
            <a:rPr lang="en-US" sz="1400" kern="1200" dirty="0" smtClean="0">
              <a:solidFill>
                <a:srgbClr val="FF0000"/>
              </a:solidFill>
            </a:rPr>
            <a:t>TMDL</a:t>
          </a:r>
          <a:endParaRPr lang="en-US" sz="1400" kern="1200" dirty="0">
            <a:solidFill>
              <a:srgbClr val="FF0000"/>
            </a:solidFill>
          </a:endParaRPr>
        </a:p>
        <a:p xmlns:a="http://schemas.openxmlformats.org/drawingml/2006/main">
          <a:pPr algn="ctr"/>
          <a:r>
            <a:rPr lang="en-US" sz="1400" kern="1200" dirty="0" smtClean="0">
              <a:solidFill>
                <a:srgbClr val="FF0000"/>
              </a:solidFill>
            </a:rPr>
            <a:t>110,000 kg/</a:t>
          </a:r>
          <a:r>
            <a:rPr lang="en-US" sz="1400" kern="1200" dirty="0" err="1" smtClean="0">
              <a:solidFill>
                <a:srgbClr val="FF0000"/>
              </a:solidFill>
            </a:rPr>
            <a:t>yr</a:t>
          </a:r>
          <a:r>
            <a:rPr lang="en-US" sz="1400" kern="1200" dirty="0" smtClean="0">
              <a:solidFill>
                <a:srgbClr val="FF0000"/>
              </a:solidFill>
            </a:rPr>
            <a:t> </a:t>
          </a:r>
        </a:p>
        <a:p xmlns:a="http://schemas.openxmlformats.org/drawingml/2006/main">
          <a:pPr algn="ctr"/>
          <a:endParaRPr lang="en-US" sz="1400" kern="1200" dirty="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0.62415</cdr:x>
      <cdr:y>0.12895</cdr:y>
    </cdr:from>
    <cdr:to>
      <cdr:x>0.70643</cdr:x>
      <cdr:y>0.56201</cdr:y>
    </cdr:to>
    <cdr:sp macro="" textlink="">
      <cdr:nvSpPr>
        <cdr:cNvPr id="4" name="Right Brace 3"/>
        <cdr:cNvSpPr/>
      </cdr:nvSpPr>
      <cdr:spPr bwMode="auto">
        <a:xfrm xmlns:a="http://schemas.openxmlformats.org/drawingml/2006/main">
          <a:off x="3757246" y="501133"/>
          <a:ext cx="495300" cy="1682959"/>
        </a:xfrm>
        <a:prstGeom xmlns:a="http://schemas.openxmlformats.org/drawingml/2006/main" prst="rightBrace">
          <a:avLst/>
        </a:prstGeom>
        <a:noFill xmlns:a="http://schemas.openxmlformats.org/drawingml/2006/main"/>
        <a:ln xmlns:a="http://schemas.openxmlformats.org/drawingml/2006/main" w="9525" cap="flat" cmpd="sng" algn="ctr">
          <a:solidFill>
            <a:srgbClr val="FF0000"/>
          </a:solidFill>
          <a:prstDash val="solid"/>
          <a:miter lim="800000"/>
          <a:headEnd type="none" w="med" len="med"/>
          <a:tailEnd type="none" w="med" len="med"/>
        </a:ln>
        <a:effectLst xmlns:a="http://schemas.openxmlformats.org/drawingml/2006/main"/>
        <a:extLst xmlns:a="http://schemas.openxmlformats.org/drawingml/2006/main"/>
      </cdr:spPr>
      <cdr:txBody>
        <a:bodyPr xmlns:a="http://schemas.openxmlformats.org/drawingml/2006/main" vert="horz" wrap="none" lIns="91440" tIns="45720" rIns="91440" bIns="45720" numCol="1" rtlCol="0" anchor="t" anchorCtr="0" compatLnSpc="1">
          <a:prstTxWarp prst="textNoShape">
            <a:avLst/>
          </a:prstTxWarp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fontAlgn="base">
            <a:spcBef>
              <a:spcPct val="0"/>
            </a:spcBef>
            <a:spcAft>
              <a:spcPct val="0"/>
            </a:spcAft>
          </a:pPr>
          <a:endParaRPr lang="en-US" sz="2400">
            <a:solidFill>
              <a:srgbClr val="003366"/>
            </a:solidFill>
            <a:latin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0.70253</cdr:x>
      <cdr:y>0.2383</cdr:y>
    </cdr:from>
    <cdr:to>
      <cdr:x>0.9141</cdr:x>
      <cdr:y>0.53925</cdr:y>
    </cdr:to>
    <cdr:sp macro="" textlink="">
      <cdr:nvSpPr>
        <cdr:cNvPr id="5" name="TextBox 10"/>
        <cdr:cNvSpPr txBox="1"/>
      </cdr:nvSpPr>
      <cdr:spPr>
        <a:xfrm xmlns:a="http://schemas.openxmlformats.org/drawingml/2006/main">
          <a:off x="4229100" y="926068"/>
          <a:ext cx="1273629" cy="1169551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 dirty="0">
              <a:solidFill>
                <a:srgbClr val="FF0000"/>
              </a:solidFill>
            </a:rPr>
            <a:t>Required</a:t>
          </a:r>
        </a:p>
        <a:p xmlns:a="http://schemas.openxmlformats.org/drawingml/2006/main">
          <a:pPr algn="ctr"/>
          <a:r>
            <a:rPr lang="en-US" sz="1400" dirty="0" smtClean="0">
              <a:solidFill>
                <a:srgbClr val="FF0000"/>
              </a:solidFill>
            </a:rPr>
            <a:t>119,900 </a:t>
          </a:r>
          <a:r>
            <a:rPr lang="en-US" sz="1400" dirty="0">
              <a:solidFill>
                <a:srgbClr val="FF0000"/>
              </a:solidFill>
            </a:rPr>
            <a:t>kg</a:t>
          </a:r>
        </a:p>
        <a:p xmlns:a="http://schemas.openxmlformats.org/drawingml/2006/main">
          <a:pPr algn="ctr"/>
          <a:r>
            <a:rPr lang="en-US" sz="1400" dirty="0">
              <a:solidFill>
                <a:srgbClr val="FF0000"/>
              </a:solidFill>
            </a:rPr>
            <a:t>Load</a:t>
          </a:r>
        </a:p>
        <a:p xmlns:a="http://schemas.openxmlformats.org/drawingml/2006/main">
          <a:pPr algn="ctr"/>
          <a:r>
            <a:rPr lang="en-US" sz="1400" dirty="0">
              <a:solidFill>
                <a:srgbClr val="FF0000"/>
              </a:solidFill>
            </a:rPr>
            <a:t>Reduction</a:t>
          </a:r>
        </a:p>
        <a:p xmlns:a="http://schemas.openxmlformats.org/drawingml/2006/main">
          <a:pPr algn="ctr"/>
          <a:r>
            <a:rPr lang="en-US" sz="1400" dirty="0" smtClean="0">
              <a:solidFill>
                <a:srgbClr val="FF0000"/>
              </a:solidFill>
            </a:rPr>
            <a:t>(52%)</a:t>
          </a:r>
          <a:endParaRPr lang="en-US" sz="1400" dirty="0">
            <a:solidFill>
              <a:srgbClr val="FF0000"/>
            </a:solidFill>
          </a:endParaRP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0.73627</cdr:x>
      <cdr:y>0.31569</cdr:y>
    </cdr:from>
    <cdr:to>
      <cdr:x>0.93024</cdr:x>
      <cdr:y>0.38782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4710466" y="1212418"/>
          <a:ext cx="1240972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200" dirty="0" smtClean="0"/>
            <a:t>155,5000 kg/</a:t>
          </a:r>
          <a:r>
            <a:rPr lang="en-US" sz="1200" dirty="0" err="1" smtClean="0"/>
            <a:t>yr</a:t>
          </a:r>
          <a:endParaRPr lang="en-US" sz="1200" dirty="0"/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0.37625</cdr:x>
      <cdr:y>0.8986</cdr:y>
    </cdr:from>
    <cdr:to>
      <cdr:x>0.85911</cdr:x>
      <cdr:y>0.95281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221724" y="3673763"/>
          <a:ext cx="2851200" cy="2216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100" b="1" dirty="0">
              <a:solidFill>
                <a:schemeClr val="tx1"/>
              </a:solidFill>
            </a:rPr>
            <a:t>Verified Assessment Period 2000 - 2007</a:t>
          </a:r>
        </a:p>
        <a:p xmlns:a="http://schemas.openxmlformats.org/drawingml/2006/main">
          <a:pPr algn="ctr"/>
          <a:endParaRPr lang="en-US" sz="1100" dirty="0"/>
        </a:p>
      </cdr:txBody>
    </cdr:sp>
  </cdr:relSizeAnchor>
  <cdr:relSizeAnchor xmlns:cdr="http://schemas.openxmlformats.org/drawingml/2006/chartDrawing">
    <cdr:from>
      <cdr:x>0.85126</cdr:x>
      <cdr:y>0.86961</cdr:y>
    </cdr:from>
    <cdr:to>
      <cdr:x>0.85191</cdr:x>
      <cdr:y>0.92155</cdr:y>
    </cdr:to>
    <cdr:cxnSp macro="">
      <cdr:nvCxnSpPr>
        <cdr:cNvPr id="5" name="Straight Connector 4"/>
        <cdr:cNvCxnSpPr/>
      </cdr:nvCxnSpPr>
      <cdr:spPr>
        <a:xfrm xmlns:a="http://schemas.openxmlformats.org/drawingml/2006/main" rot="-60000" flipH="1">
          <a:off x="5026565" y="3555230"/>
          <a:ext cx="3838" cy="212347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0.39297</cdr:x>
      <cdr:y>0.62067</cdr:y>
    </cdr:from>
    <cdr:to>
      <cdr:x>0.53858</cdr:x>
      <cdr:y>0.7569</cdr:y>
    </cdr:to>
    <cdr:sp macro="" textlink="">
      <cdr:nvSpPr>
        <cdr:cNvPr id="2" name="TextBox 14"/>
        <cdr:cNvSpPr txBox="1"/>
      </cdr:nvSpPr>
      <cdr:spPr>
        <a:xfrm xmlns:a="http://schemas.openxmlformats.org/drawingml/2006/main">
          <a:off x="2874665" y="2383657"/>
          <a:ext cx="1065126" cy="52322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 b="1" dirty="0" smtClean="0">
              <a:solidFill>
                <a:srgbClr val="FF0000"/>
              </a:solidFill>
            </a:rPr>
            <a:t>80,900 </a:t>
          </a:r>
          <a:r>
            <a:rPr lang="en-US" sz="1400" b="1" dirty="0">
              <a:solidFill>
                <a:srgbClr val="FF0000"/>
              </a:solidFill>
            </a:rPr>
            <a:t>kg</a:t>
          </a:r>
        </a:p>
        <a:p xmlns:a="http://schemas.openxmlformats.org/drawingml/2006/main">
          <a:pPr algn="ctr"/>
          <a:r>
            <a:rPr lang="en-US" sz="1400" b="1" dirty="0" smtClean="0">
              <a:solidFill>
                <a:srgbClr val="FF0000"/>
              </a:solidFill>
            </a:rPr>
            <a:t>Reduction</a:t>
          </a:r>
          <a:endParaRPr lang="en-US" sz="1400" b="1" dirty="0">
            <a:solidFill>
              <a:srgbClr val="FF0000"/>
            </a:solidFill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0.37625</cdr:x>
      <cdr:y>0.8986</cdr:y>
    </cdr:from>
    <cdr:to>
      <cdr:x>0.85911</cdr:x>
      <cdr:y>0.95281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221724" y="3673763"/>
          <a:ext cx="2851200" cy="2216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100" b="1" dirty="0">
              <a:solidFill>
                <a:schemeClr val="tx1"/>
              </a:solidFill>
            </a:rPr>
            <a:t>Verified Assessment Period 2000 - 2007</a:t>
          </a:r>
        </a:p>
        <a:p xmlns:a="http://schemas.openxmlformats.org/drawingml/2006/main">
          <a:pPr algn="ctr"/>
          <a:endParaRPr lang="en-US" sz="1100" dirty="0"/>
        </a:p>
      </cdr:txBody>
    </cdr:sp>
  </cdr:relSizeAnchor>
  <cdr:relSizeAnchor xmlns:cdr="http://schemas.openxmlformats.org/drawingml/2006/chartDrawing">
    <cdr:from>
      <cdr:x>0.85126</cdr:x>
      <cdr:y>0.86961</cdr:y>
    </cdr:from>
    <cdr:to>
      <cdr:x>0.85191</cdr:x>
      <cdr:y>0.92155</cdr:y>
    </cdr:to>
    <cdr:cxnSp macro="">
      <cdr:nvCxnSpPr>
        <cdr:cNvPr id="5" name="Straight Connector 4"/>
        <cdr:cNvCxnSpPr/>
      </cdr:nvCxnSpPr>
      <cdr:spPr>
        <a:xfrm xmlns:a="http://schemas.openxmlformats.org/drawingml/2006/main" rot="-60000" flipH="1">
          <a:off x="5026565" y="3555230"/>
          <a:ext cx="3838" cy="212347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0.73627</cdr:x>
      <cdr:y>0.31569</cdr:y>
    </cdr:from>
    <cdr:to>
      <cdr:x>0.93024</cdr:x>
      <cdr:y>0.38782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4710466" y="1212418"/>
          <a:ext cx="1240972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200" dirty="0" smtClean="0"/>
            <a:t>155,5000 kg/</a:t>
          </a:r>
          <a:r>
            <a:rPr lang="en-US" sz="1200" dirty="0" err="1" smtClean="0"/>
            <a:t>yr</a:t>
          </a:r>
          <a:endParaRPr lang="en-US" sz="1200" dirty="0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0.4475</cdr:x>
      <cdr:y>0.38095</cdr:y>
    </cdr:from>
    <cdr:to>
      <cdr:x>0.73917</cdr:x>
      <cdr:y>0.53968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3273552" y="1463040"/>
          <a:ext cx="2133600" cy="609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600" b="1" dirty="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0.48433</cdr:x>
      <cdr:y>0.74566</cdr:y>
    </cdr:from>
    <cdr:to>
      <cdr:x>0.70308</cdr:x>
      <cdr:y>0.93415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3542972" y="2863675"/>
          <a:ext cx="1600201" cy="7239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400" b="1" dirty="0" smtClean="0"/>
            <a:t>This source  already reduced .</a:t>
          </a:r>
          <a:endParaRPr lang="en-US" sz="1100" dirty="0"/>
        </a:p>
      </cdr:txBody>
    </cdr:sp>
  </cdr:relSizeAnchor>
  <cdr:relSizeAnchor xmlns:cdr="http://schemas.openxmlformats.org/drawingml/2006/chartDrawing">
    <cdr:from>
      <cdr:x>0.46052</cdr:x>
      <cdr:y>0.2619</cdr:y>
    </cdr:from>
    <cdr:to>
      <cdr:x>0.67927</cdr:x>
      <cdr:y>0.4504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3368801" y="1005840"/>
          <a:ext cx="1600201" cy="7239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 b="1" dirty="0" smtClean="0"/>
            <a:t>These sources  difficult to reduce</a:t>
          </a:r>
          <a:r>
            <a:rPr lang="en-US" sz="1100" dirty="0" smtClean="0"/>
            <a:t>.</a:t>
          </a:r>
          <a:endParaRPr lang="en-US" sz="1100" dirty="0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0.4475</cdr:x>
      <cdr:y>0.38095</cdr:y>
    </cdr:from>
    <cdr:to>
      <cdr:x>0.73917</cdr:x>
      <cdr:y>0.53968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3273552" y="1463040"/>
          <a:ext cx="2133600" cy="609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600" b="1" dirty="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0.76563</cdr:x>
      <cdr:y>0.52564</cdr:y>
    </cdr:from>
    <cdr:to>
      <cdr:x>0.88021</cdr:x>
      <cdr:y>0.59777</cdr:y>
    </cdr:to>
    <cdr:sp macro="" textlink="">
      <cdr:nvSpPr>
        <cdr:cNvPr id="2" name="Oval 1"/>
        <cdr:cNvSpPr/>
      </cdr:nvSpPr>
      <cdr:spPr bwMode="auto">
        <a:xfrm xmlns:a="http://schemas.openxmlformats.org/drawingml/2006/main">
          <a:off x="5600724" y="2018704"/>
          <a:ext cx="838176" cy="277014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 w="19050" cap="flat" cmpd="sng" algn="ctr">
          <a:solidFill>
            <a:srgbClr val="FF0000"/>
          </a:solidFill>
          <a:prstDash val="solid"/>
          <a:miter lim="800000"/>
          <a:headEnd type="none" w="med" len="med"/>
          <a:tailEnd type="none" w="med" len="med"/>
        </a:ln>
        <a:effectLst xmlns:a="http://schemas.openxmlformats.org/drawingml/2006/main"/>
        <a:extLst xmlns:a="http://schemas.openxmlformats.org/drawingml/2006/main"/>
      </cdr:spPr>
      <cdr:txBody>
        <a:bodyPr xmlns:a="http://schemas.openxmlformats.org/drawingml/2006/main" vertOverflow="clip" vert="horz" wrap="none" lIns="91440" tIns="45720" rIns="91440" bIns="45720" numCol="1" anchor="t" anchorCtr="0" compatLnSpc="1">
          <a:prstTxWarp prst="textNoShape">
            <a:avLst/>
          </a:prstTxWarp>
        </a:bodyPr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0.4475</cdr:x>
      <cdr:y>0.38095</cdr:y>
    </cdr:from>
    <cdr:to>
      <cdr:x>0.73917</cdr:x>
      <cdr:y>0.53968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3273552" y="1463040"/>
          <a:ext cx="2133600" cy="609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600" b="1" dirty="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0.76843</cdr:x>
      <cdr:y>0.65784</cdr:y>
    </cdr:from>
    <cdr:to>
      <cdr:x>0.88301</cdr:x>
      <cdr:y>0.72997</cdr:y>
    </cdr:to>
    <cdr:sp macro="" textlink="">
      <cdr:nvSpPr>
        <cdr:cNvPr id="2" name="Oval 1"/>
        <cdr:cNvSpPr/>
      </cdr:nvSpPr>
      <cdr:spPr bwMode="auto">
        <a:xfrm xmlns:a="http://schemas.openxmlformats.org/drawingml/2006/main">
          <a:off x="5621215" y="2526423"/>
          <a:ext cx="838200" cy="276999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 w="19050" cap="flat" cmpd="sng" algn="ctr">
          <a:solidFill>
            <a:srgbClr val="FF0000"/>
          </a:solidFill>
          <a:prstDash val="solid"/>
          <a:miter lim="800000"/>
          <a:headEnd type="none" w="med" len="med"/>
          <a:tailEnd type="none" w="med" len="med"/>
        </a:ln>
        <a:effectLst xmlns:a="http://schemas.openxmlformats.org/drawingml/2006/main"/>
        <a:extLst xmlns:a="http://schemas.openxmlformats.org/drawingml/2006/main"/>
      </cdr:spPr>
      <cdr:txBody>
        <a:bodyPr xmlns:a="http://schemas.openxmlformats.org/drawingml/2006/main" vertOverflow="clip" vert="horz" wrap="none" lIns="91440" tIns="45720" rIns="91440" bIns="45720" numCol="1" anchor="t" anchorCtr="0" compatLnSpc="1">
          <a:prstTxWarp prst="textNoShape">
            <a:avLst/>
          </a:prstTxWarp>
        </a:bodyPr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0.33861</cdr:x>
      <cdr:y>0.47359</cdr:y>
    </cdr:from>
    <cdr:to>
      <cdr:x>0.59177</cdr:x>
      <cdr:y>0.7481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038349" y="1840468"/>
          <a:ext cx="1524001" cy="106680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400" kern="1200" dirty="0" smtClean="0">
              <a:solidFill>
                <a:srgbClr val="FF0000"/>
              </a:solidFill>
            </a:rPr>
            <a:t>Allowable Load</a:t>
          </a:r>
        </a:p>
        <a:p xmlns:a="http://schemas.openxmlformats.org/drawingml/2006/main">
          <a:pPr algn="ctr"/>
          <a:r>
            <a:rPr lang="en-US" sz="1400" kern="1200" dirty="0" smtClean="0">
              <a:solidFill>
                <a:srgbClr val="FF0000"/>
              </a:solidFill>
            </a:rPr>
            <a:t> </a:t>
          </a:r>
          <a:r>
            <a:rPr lang="en-US" sz="1400" kern="1200" dirty="0">
              <a:solidFill>
                <a:srgbClr val="FF0000"/>
              </a:solidFill>
            </a:rPr>
            <a:t>per </a:t>
          </a:r>
          <a:r>
            <a:rPr lang="en-US" sz="1400" kern="1200" dirty="0" smtClean="0">
              <a:solidFill>
                <a:srgbClr val="FF0000"/>
              </a:solidFill>
            </a:rPr>
            <a:t>TMDL</a:t>
          </a:r>
          <a:endParaRPr lang="en-US" sz="1400" kern="1200" dirty="0">
            <a:solidFill>
              <a:srgbClr val="FF0000"/>
            </a:solidFill>
          </a:endParaRPr>
        </a:p>
        <a:p xmlns:a="http://schemas.openxmlformats.org/drawingml/2006/main">
          <a:pPr algn="ctr"/>
          <a:r>
            <a:rPr lang="en-US" sz="1400" kern="1200" dirty="0" smtClean="0">
              <a:solidFill>
                <a:srgbClr val="FF0000"/>
              </a:solidFill>
            </a:rPr>
            <a:t>110,000 kg/</a:t>
          </a:r>
          <a:r>
            <a:rPr lang="en-US" sz="1400" kern="1200" dirty="0" err="1" smtClean="0">
              <a:solidFill>
                <a:srgbClr val="FF0000"/>
              </a:solidFill>
            </a:rPr>
            <a:t>yr</a:t>
          </a:r>
          <a:r>
            <a:rPr lang="en-US" sz="1400" kern="1200" dirty="0" smtClean="0">
              <a:solidFill>
                <a:srgbClr val="FF0000"/>
              </a:solidFill>
            </a:rPr>
            <a:t> </a:t>
          </a:r>
        </a:p>
        <a:p xmlns:a="http://schemas.openxmlformats.org/drawingml/2006/main">
          <a:pPr algn="ctr"/>
          <a:endParaRPr lang="en-US" sz="1400" kern="1200" dirty="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0.62415</cdr:x>
      <cdr:y>0.12895</cdr:y>
    </cdr:from>
    <cdr:to>
      <cdr:x>0.70643</cdr:x>
      <cdr:y>0.56201</cdr:y>
    </cdr:to>
    <cdr:sp macro="" textlink="">
      <cdr:nvSpPr>
        <cdr:cNvPr id="4" name="Right Brace 3"/>
        <cdr:cNvSpPr/>
      </cdr:nvSpPr>
      <cdr:spPr bwMode="auto">
        <a:xfrm xmlns:a="http://schemas.openxmlformats.org/drawingml/2006/main">
          <a:off x="3757246" y="501133"/>
          <a:ext cx="495300" cy="1682959"/>
        </a:xfrm>
        <a:prstGeom xmlns:a="http://schemas.openxmlformats.org/drawingml/2006/main" prst="rightBrace">
          <a:avLst/>
        </a:prstGeom>
        <a:noFill xmlns:a="http://schemas.openxmlformats.org/drawingml/2006/main"/>
        <a:ln xmlns:a="http://schemas.openxmlformats.org/drawingml/2006/main" w="9525" cap="flat" cmpd="sng" algn="ctr">
          <a:solidFill>
            <a:srgbClr val="FF0000"/>
          </a:solidFill>
          <a:prstDash val="solid"/>
          <a:miter lim="800000"/>
          <a:headEnd type="none" w="med" len="med"/>
          <a:tailEnd type="none" w="med" len="med"/>
        </a:ln>
        <a:effectLst xmlns:a="http://schemas.openxmlformats.org/drawingml/2006/main"/>
        <a:extLst xmlns:a="http://schemas.openxmlformats.org/drawingml/2006/main"/>
      </cdr:spPr>
      <cdr:txBody>
        <a:bodyPr xmlns:a="http://schemas.openxmlformats.org/drawingml/2006/main" vert="horz" wrap="none" lIns="91440" tIns="45720" rIns="91440" bIns="45720" numCol="1" rtlCol="0" anchor="t" anchorCtr="0" compatLnSpc="1">
          <a:prstTxWarp prst="textNoShape">
            <a:avLst/>
          </a:prstTxWarp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fontAlgn="base">
            <a:spcBef>
              <a:spcPct val="0"/>
            </a:spcBef>
            <a:spcAft>
              <a:spcPct val="0"/>
            </a:spcAft>
          </a:pPr>
          <a:endParaRPr lang="en-US" sz="2400">
            <a:solidFill>
              <a:srgbClr val="003366"/>
            </a:solidFill>
            <a:latin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0.70253</cdr:x>
      <cdr:y>0.2383</cdr:y>
    </cdr:from>
    <cdr:to>
      <cdr:x>0.9141</cdr:x>
      <cdr:y>0.53925</cdr:y>
    </cdr:to>
    <cdr:sp macro="" textlink="">
      <cdr:nvSpPr>
        <cdr:cNvPr id="5" name="TextBox 10"/>
        <cdr:cNvSpPr txBox="1"/>
      </cdr:nvSpPr>
      <cdr:spPr>
        <a:xfrm xmlns:a="http://schemas.openxmlformats.org/drawingml/2006/main">
          <a:off x="4229100" y="926068"/>
          <a:ext cx="1273629" cy="1169551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 dirty="0">
              <a:solidFill>
                <a:srgbClr val="FF0000"/>
              </a:solidFill>
            </a:rPr>
            <a:t>Required</a:t>
          </a:r>
        </a:p>
        <a:p xmlns:a="http://schemas.openxmlformats.org/drawingml/2006/main">
          <a:pPr algn="ctr"/>
          <a:r>
            <a:rPr lang="en-US" sz="1400" dirty="0" smtClean="0">
              <a:solidFill>
                <a:srgbClr val="FF0000"/>
              </a:solidFill>
            </a:rPr>
            <a:t>119,900 </a:t>
          </a:r>
          <a:r>
            <a:rPr lang="en-US" sz="1400" dirty="0">
              <a:solidFill>
                <a:srgbClr val="FF0000"/>
              </a:solidFill>
            </a:rPr>
            <a:t>kg</a:t>
          </a:r>
        </a:p>
        <a:p xmlns:a="http://schemas.openxmlformats.org/drawingml/2006/main">
          <a:pPr algn="ctr"/>
          <a:r>
            <a:rPr lang="en-US" sz="1400" dirty="0">
              <a:solidFill>
                <a:srgbClr val="FF0000"/>
              </a:solidFill>
            </a:rPr>
            <a:t>Load</a:t>
          </a:r>
        </a:p>
        <a:p xmlns:a="http://schemas.openxmlformats.org/drawingml/2006/main">
          <a:pPr algn="ctr"/>
          <a:r>
            <a:rPr lang="en-US" sz="1400" dirty="0">
              <a:solidFill>
                <a:srgbClr val="FF0000"/>
              </a:solidFill>
            </a:rPr>
            <a:t>Reduction</a:t>
          </a:r>
        </a:p>
        <a:p xmlns:a="http://schemas.openxmlformats.org/drawingml/2006/main">
          <a:pPr algn="ctr"/>
          <a:r>
            <a:rPr lang="en-US" sz="1400" dirty="0" smtClean="0">
              <a:solidFill>
                <a:srgbClr val="FF0000"/>
              </a:solidFill>
            </a:rPr>
            <a:t>(52%)</a:t>
          </a:r>
          <a:endParaRPr lang="en-US" sz="1400" dirty="0">
            <a:solidFill>
              <a:srgbClr val="FF0000"/>
            </a:solidFill>
          </a:endParaRP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0.39297</cdr:x>
      <cdr:y>0.62067</cdr:y>
    </cdr:from>
    <cdr:to>
      <cdr:x>0.53858</cdr:x>
      <cdr:y>0.7569</cdr:y>
    </cdr:to>
    <cdr:sp macro="" textlink="">
      <cdr:nvSpPr>
        <cdr:cNvPr id="2" name="TextBox 14"/>
        <cdr:cNvSpPr txBox="1"/>
      </cdr:nvSpPr>
      <cdr:spPr>
        <a:xfrm xmlns:a="http://schemas.openxmlformats.org/drawingml/2006/main">
          <a:off x="2874665" y="2383657"/>
          <a:ext cx="1065126" cy="52322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 b="1" dirty="0" smtClean="0">
              <a:solidFill>
                <a:srgbClr val="FF0000"/>
              </a:solidFill>
            </a:rPr>
            <a:t>80,900 </a:t>
          </a:r>
          <a:r>
            <a:rPr lang="en-US" sz="1400" b="1" dirty="0">
              <a:solidFill>
                <a:srgbClr val="FF0000"/>
              </a:solidFill>
            </a:rPr>
            <a:t>kg</a:t>
          </a:r>
        </a:p>
        <a:p xmlns:a="http://schemas.openxmlformats.org/drawingml/2006/main">
          <a:pPr algn="ctr"/>
          <a:r>
            <a:rPr lang="en-US" sz="1400" b="1" dirty="0" smtClean="0">
              <a:solidFill>
                <a:srgbClr val="FF0000"/>
              </a:solidFill>
            </a:rPr>
            <a:t>Reduction</a:t>
          </a:r>
          <a:endParaRPr lang="en-US" sz="1400" b="1" dirty="0">
            <a:solidFill>
              <a:srgbClr val="FF0000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BAC21BA-901A-497D-8E08-7CB3374B9FE3}" type="datetimeFigureOut">
              <a:rPr lang="en-US" smtClean="0"/>
              <a:t>02/21/2013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60D3888-0648-493E-A2EA-B2B57B2EC2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953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EFBDE9-B640-4EDF-9FCE-204CE028119D}" type="slidenum">
              <a:rPr lang="en-US">
                <a:solidFill>
                  <a:prstClr val="black"/>
                </a:solidFill>
              </a:rPr>
              <a:pPr/>
              <a:t>1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08088" y="731838"/>
            <a:ext cx="4597400" cy="3448050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148" y="4418108"/>
            <a:ext cx="5140106" cy="415445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3362" tIns="46682" rIns="93362" bIns="46682"/>
          <a:lstStyle/>
          <a:p>
            <a:pPr defTabSz="921101"/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5F63248-8E21-41A1-93EE-84D9A038A9DB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10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Treatment trains to reduce nitrogen and disinfect</a:t>
            </a:r>
          </a:p>
        </p:txBody>
      </p:sp>
      <p:sp>
        <p:nvSpPr>
          <p:cNvPr id="136196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56978" indent="-291145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64582" indent="-232917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30415" indent="-232917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96248" indent="-232917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62080" indent="-23291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3027914" indent="-23291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93745" indent="-23291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959579" indent="-23291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7D350AB-CF32-49D9-8120-B5CABF26BCD9}" type="slidenum">
              <a:rPr lang="en-US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Treatment trains to reduce nitrogen and disinfect</a:t>
            </a:r>
          </a:p>
        </p:txBody>
      </p:sp>
      <p:sp>
        <p:nvSpPr>
          <p:cNvPr id="136196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56978" indent="-291145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64582" indent="-232917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30415" indent="-232917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96248" indent="-232917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62080" indent="-23291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3027914" indent="-23291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93745" indent="-23291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959579" indent="-23291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7D350AB-CF32-49D9-8120-B5CABF26BCD9}" type="slidenum">
              <a:rPr lang="en-US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57020" indent="-291161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64647" indent="-23293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30505" indent="-23293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96364" indent="-23293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62222" indent="-2329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3028081" indent="-2329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93939" indent="-2329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959798" indent="-2329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127F1B5-47E5-4FD2-9996-0F9D727CD48D}" type="slidenum">
              <a:rPr lang="en-US" smtClean="0">
                <a:solidFill>
                  <a:srgbClr val="000000"/>
                </a:solidFill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en-US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8294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3084" tIns="46543" rIns="93084" bIns="46543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We met our goal EARLY  --  75% reduction</a:t>
            </a:r>
          </a:p>
        </p:txBody>
      </p:sp>
      <p:sp>
        <p:nvSpPr>
          <p:cNvPr id="82949" name="Slide Number Placeholder 3"/>
          <p:cNvSpPr txBox="1">
            <a:spLocks noGrp="1"/>
          </p:cNvSpPr>
          <p:nvPr/>
        </p:nvSpPr>
        <p:spPr bwMode="auto">
          <a:xfrm>
            <a:off x="3970338" y="8831263"/>
            <a:ext cx="303847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084" tIns="46543" rIns="93084" bIns="46543" anchor="b"/>
          <a:lstStyle>
            <a:lvl1pPr defTabSz="930275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defTabSz="930275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defTabSz="930275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defTabSz="930275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defTabSz="930275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r" eaLnBrk="1" hangingPunct="1"/>
            <a:fld id="{C1BB0A08-0A2D-44DD-91FF-21B4888E6132}" type="slidenum">
              <a:rPr lang="en-US" sz="1200">
                <a:solidFill>
                  <a:srgbClr val="000000"/>
                </a:solidFill>
                <a:latin typeface="Arial" pitchFamily="34" charset="0"/>
              </a:rPr>
              <a:pPr algn="r" eaLnBrk="1" hangingPunct="1"/>
              <a:t>13</a:t>
            </a:fld>
            <a:endParaRPr lang="en-US" sz="1200">
              <a:solidFill>
                <a:srgbClr val="000000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5F63248-8E21-41A1-93EE-84D9A038A9DB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5F63248-8E21-41A1-93EE-84D9A038A9DB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31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8A3ECB5-5A68-4228-9AF2-25DE13DC13ED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FY2011 Budget for $10 million: Repair and Improvement (Smoke Testing, Collection System Rehab&amp;Maint., Pump Station Improvement, FROG, etc.</a:t>
            </a:r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1pPr>
            <a:lvl2pPr marL="757066" indent="-291179" eaLnBrk="0" hangingPunct="0"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2pPr>
            <a:lvl3pPr marL="1164717" indent="-232943" eaLnBrk="0" hangingPunct="0"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3pPr>
            <a:lvl4pPr marL="1630604" indent="-232943" eaLnBrk="0" hangingPunct="0"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4pPr>
            <a:lvl5pPr marL="2096491" indent="-232943" eaLnBrk="0" hangingPunct="0"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72BCA631-9F1A-4048-AE19-1466FD4E371C}" type="slidenum">
              <a:rPr lang="en-US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1pPr>
            <a:lvl2pPr marL="757066" indent="-291179" eaLnBrk="0" hangingPunct="0"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2pPr>
            <a:lvl3pPr marL="1164717" indent="-232943" eaLnBrk="0" hangingPunct="0"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3pPr>
            <a:lvl4pPr marL="1630604" indent="-232943" eaLnBrk="0" hangingPunct="0"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4pPr>
            <a:lvl5pPr marL="2096491" indent="-232943" eaLnBrk="0" hangingPunct="0"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08845C4E-577E-4E67-9A0F-E3AC5A957B6E}" type="slidenum">
              <a:rPr lang="en-US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 smtClean="0">
              <a:latin typeface="Calibri" pitchFamily="34" charset="0"/>
            </a:endParaRPr>
          </a:p>
        </p:txBody>
      </p:sp>
      <p:sp>
        <p:nvSpPr>
          <p:cNvPr id="22531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2" name="Rectangle 1027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NOTE:  DEP available funding is about $8-9 Million for the entire state for stormwater projects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1001334" eaLnBrk="0" hangingPunct="0"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1pPr>
            <a:lvl2pPr marL="757066" indent="-291179" defTabSz="1001334" eaLnBrk="0" hangingPunct="0"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2pPr>
            <a:lvl3pPr marL="1164717" indent="-232943" defTabSz="1001334" eaLnBrk="0" hangingPunct="0"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3pPr>
            <a:lvl4pPr marL="1630604" indent="-232943" defTabSz="1001334" eaLnBrk="0" hangingPunct="0"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4pPr>
            <a:lvl5pPr marL="2096491" indent="-232943" defTabSz="1001334" eaLnBrk="0" hangingPunct="0"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5pPr>
            <a:lvl6pPr marL="2562377" indent="-232943" defTabSz="100133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6pPr>
            <a:lvl7pPr marL="3028264" indent="-232943" defTabSz="100133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7pPr>
            <a:lvl8pPr marL="3494151" indent="-232943" defTabSz="100133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8pPr>
            <a:lvl9pPr marL="3960038" indent="-232943" defTabSz="100133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3FB197A-0578-42F3-BFE3-031016EB5646}" type="slidenum">
              <a:rPr lang="en-US" sz="1000"/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en-US" sz="100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Details are available and the main point is that this translates to a cost-avoidance of $2.5M/year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/>
              <a:t>Think back to the “value” of nutrients – the cost of removing an ounce of phosphorous from polluted runoff is $847.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/>
              <a:t>Again, it’s far cheaper to prevent pollution than it is to clean it up.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5F63248-8E21-41A1-93EE-84D9A038A9DB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>
              <a:latin typeface="Arial" pitchFamily="34" charset="0"/>
            </a:endParaRPr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defTabSz="1001599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4044" indent="-286171" defTabSz="1001599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4683" indent="-228937" defTabSz="1001599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2558" indent="-228937" defTabSz="1001599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60431" indent="-228937" defTabSz="1001599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8305" indent="-228937" defTabSz="1001599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6178" indent="-228937" defTabSz="1001599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34051" indent="-228937" defTabSz="1001599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91925" indent="-228937" defTabSz="1001599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fld id="{F148171B-3926-4950-8B79-98ECE0D18D47}" type="slidenum">
              <a:rPr lang="en-US" sz="1000">
                <a:latin typeface="Arial" pitchFamily="34" charset="0"/>
              </a:rPr>
              <a:pPr>
                <a:defRPr/>
              </a:pPr>
              <a:t>21</a:t>
            </a:fld>
            <a:endParaRPr lang="en-US" sz="1000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5F63248-8E21-41A1-93EE-84D9A038A9DB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22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5F63248-8E21-41A1-93EE-84D9A038A9DB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23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5F63248-8E21-41A1-93EE-84D9A038A9DB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24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5F63248-8E21-41A1-93EE-84D9A038A9DB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25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dirty="0" smtClean="0"/>
              <a:t>This map shows</a:t>
            </a:r>
            <a:r>
              <a:rPr lang="en-US" baseline="0" dirty="0" smtClean="0"/>
              <a:t> the PSPZ  with the location of Septic Tanks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5F63248-8E21-41A1-93EE-84D9A038A9DB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27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5F63248-8E21-41A1-93EE-84D9A038A9DB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28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70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dirty="0" smtClean="0"/>
              <a:t>Attenuation =  reducing the nitrate levels.  Above the Cody Scarp  more of a clay overburden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9DACEA7-F099-4C62-96F0-31512EA28F6F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90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Leon / SPZ</a:t>
            </a:r>
          </a:p>
          <a:p>
            <a:pPr eaLnBrk="1" hangingPunct="1"/>
            <a:r>
              <a:rPr lang="en-US" smtClean="0"/>
              <a:t>Wakulla</a:t>
            </a:r>
          </a:p>
          <a:p>
            <a:pPr eaLnBrk="1" hangingPunct="1"/>
            <a:r>
              <a:rPr lang="en-US" smtClean="0"/>
              <a:t>City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A75875E-64E9-465D-926E-256B688DDFE3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5F63248-8E21-41A1-93EE-84D9A038A9DB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32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 smtClean="0"/>
              <a:t>What is Nitrate—a form of nitrogen.  A nutrient for plants—aquatic plants large (hydrilla) and small (algae)</a:t>
            </a:r>
          </a:p>
          <a:p>
            <a:pPr eaLnBrk="1" hangingPunct="1">
              <a:spcBef>
                <a:spcPct val="0"/>
              </a:spcBef>
            </a:pPr>
            <a:endParaRPr lang="en-US" dirty="0" smtClean="0"/>
          </a:p>
          <a:p>
            <a:pPr eaLnBrk="1" hangingPunct="1">
              <a:spcBef>
                <a:spcPct val="0"/>
              </a:spcBef>
            </a:pPr>
            <a:r>
              <a:rPr lang="en-US" dirty="0" smtClean="0"/>
              <a:t>Not a Health</a:t>
            </a:r>
            <a:r>
              <a:rPr lang="en-US" baseline="0" dirty="0" smtClean="0"/>
              <a:t> Issue !</a:t>
            </a:r>
          </a:p>
          <a:p>
            <a:pPr eaLnBrk="1" hangingPunct="1">
              <a:spcBef>
                <a:spcPct val="0"/>
              </a:spcBef>
            </a:pPr>
            <a:r>
              <a:rPr lang="en-US" dirty="0" smtClean="0"/>
              <a:t>– groundwater vs. drinking water  (MCL for DW = 10 mg/L  vs. 0.35 mg/L affecting the aquatic environment)</a:t>
            </a:r>
          </a:p>
        </p:txBody>
      </p:sp>
      <p:sp>
        <p:nvSpPr>
          <p:cNvPr id="131076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57011" indent="-291158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64633" indent="-232927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30486" indent="-232927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96340" indent="-232927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62192" indent="-23292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3028045" indent="-23292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93898" indent="-23292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959751" indent="-23292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4F6597B-0730-4B15-914A-FF9E71C5BA20}" type="slidenum">
              <a:rPr lang="en-US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US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5F63248-8E21-41A1-93EE-84D9A038A9DB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33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5F63248-8E21-41A1-93EE-84D9A038A9DB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34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5F63248-8E21-41A1-93EE-84D9A038A9DB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35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>
              <a:latin typeface="Arial" pitchFamily="34" charset="0"/>
            </a:endParaRPr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defTabSz="1001599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4044" indent="-286171" defTabSz="1001599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4683" indent="-228937" defTabSz="1001599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2558" indent="-228937" defTabSz="1001599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60431" indent="-228937" defTabSz="1001599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8305" indent="-228937" defTabSz="1001599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6178" indent="-228937" defTabSz="1001599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34051" indent="-228937" defTabSz="1001599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91925" indent="-228937" defTabSz="1001599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fld id="{F148171B-3926-4950-8B79-98ECE0D18D47}" type="slidenum">
              <a:rPr lang="en-US" sz="1000">
                <a:latin typeface="Arial" pitchFamily="34" charset="0"/>
              </a:rPr>
              <a:pPr>
                <a:defRPr/>
              </a:pPr>
              <a:t>36</a:t>
            </a:fld>
            <a:endParaRPr lang="en-US" sz="1000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Over the last 10 years a number of studies, reports, and regional workshops have been undertaken to further the understanding of the nitrate problem.  Some of these activities and significant results are summarized above.</a:t>
            </a:r>
          </a:p>
          <a:p>
            <a:pPr eaLnBrk="1" hangingPunct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5F63248-8E21-41A1-93EE-84D9A038A9DB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5F63248-8E21-41A1-93EE-84D9A038A9DB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60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dirty="0" smtClean="0"/>
              <a:t>A good part of my summary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773AE4A-2368-4918-BAA2-603F68EE8052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5F63248-8E21-41A1-93EE-84D9A038A9DB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5F63248-8E21-41A1-93EE-84D9A038A9DB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5F63248-8E21-41A1-93EE-84D9A038A9DB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3074"/>
          <p:cNvSpPr>
            <a:spLocks noChangeArrowheads="1"/>
          </p:cNvSpPr>
          <p:nvPr/>
        </p:nvSpPr>
        <p:spPr bwMode="auto">
          <a:xfrm>
            <a:off x="0" y="0"/>
            <a:ext cx="457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en-US" sz="2400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205827" name="AutoShape 3075"/>
          <p:cNvSpPr>
            <a:spLocks noChangeArrowheads="1"/>
          </p:cNvSpPr>
          <p:nvPr/>
        </p:nvSpPr>
        <p:spPr bwMode="auto">
          <a:xfrm>
            <a:off x="685800" y="990600"/>
            <a:ext cx="5181600" cy="1905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en-US" sz="2400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205828" name="Rectangle 3076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36576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205830" name="AutoShape 3078"/>
          <p:cNvSpPr>
            <a:spLocks noChangeArrowheads="1"/>
          </p:cNvSpPr>
          <p:nvPr/>
        </p:nvSpPr>
        <p:spPr bwMode="auto">
          <a:xfrm flipH="1">
            <a:off x="4568825" y="4954588"/>
            <a:ext cx="4105275" cy="303212"/>
          </a:xfrm>
          <a:prstGeom prst="roundRect">
            <a:avLst>
              <a:gd name="adj" fmla="val 0"/>
            </a:avLst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205831" name="AutoShape 3079"/>
          <p:cNvSpPr>
            <a:spLocks noChangeArrowheads="1"/>
          </p:cNvSpPr>
          <p:nvPr/>
        </p:nvSpPr>
        <p:spPr bwMode="auto">
          <a:xfrm>
            <a:off x="8674100" y="4954588"/>
            <a:ext cx="231775" cy="303212"/>
          </a:xfrm>
          <a:prstGeom prst="flowChartDelay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205832" name="Rectangle 3080"/>
          <p:cNvSpPr>
            <a:spLocks noGrp="1" noChangeArrowheads="1"/>
          </p:cNvSpPr>
          <p:nvPr>
            <p:ph type="dt" sz="quarter" idx="2"/>
          </p:nvPr>
        </p:nvSpPr>
        <p:spPr>
          <a:xfrm>
            <a:off x="2667000" y="6553200"/>
            <a:ext cx="19050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05833" name="Rectangle 3081"/>
          <p:cNvSpPr>
            <a:spLocks noGrp="1" noChangeArrowheads="1"/>
          </p:cNvSpPr>
          <p:nvPr>
            <p:ph type="ftr" sz="quarter" idx="3"/>
          </p:nvPr>
        </p:nvSpPr>
        <p:spPr>
          <a:xfrm>
            <a:off x="5195888" y="6553200"/>
            <a:ext cx="3279775" cy="304800"/>
          </a:xfrm>
        </p:spPr>
        <p:txBody>
          <a:bodyPr/>
          <a:lstStyle>
            <a:lvl1pPr algn="r">
              <a:defRPr/>
            </a:lvl1pPr>
          </a:lstStyle>
          <a:p>
            <a:endParaRPr lang="en-US">
              <a:solidFill>
                <a:srgbClr val="003366"/>
              </a:solidFill>
            </a:endParaRPr>
          </a:p>
        </p:txBody>
      </p:sp>
      <p:sp>
        <p:nvSpPr>
          <p:cNvPr id="205834" name="Rectangle 3082"/>
          <p:cNvSpPr>
            <a:spLocks noGrp="1" noChangeArrowheads="1"/>
          </p:cNvSpPr>
          <p:nvPr>
            <p:ph type="sldNum" sz="quarter" idx="4"/>
          </p:nvPr>
        </p:nvSpPr>
        <p:spPr>
          <a:xfrm>
            <a:off x="9525" y="6359525"/>
            <a:ext cx="587375" cy="488950"/>
          </a:xfrm>
        </p:spPr>
        <p:txBody>
          <a:bodyPr anchorCtr="0"/>
          <a:lstStyle>
            <a:lvl1pPr>
              <a:defRPr/>
            </a:lvl1pPr>
          </a:lstStyle>
          <a:p>
            <a:fld id="{F000B832-E3F6-4F3B-99A1-84573A01D7D0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05835" name="Rectangle 3083"/>
          <p:cNvSpPr>
            <a:spLocks noGrp="1" noChangeArrowheads="1"/>
          </p:cNvSpPr>
          <p:nvPr>
            <p:ph type="ctrTitle" sz="quarter"/>
          </p:nvPr>
        </p:nvSpPr>
        <p:spPr>
          <a:xfrm>
            <a:off x="936625" y="1425575"/>
            <a:ext cx="7772400" cy="1143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9927887"/>
      </p:ext>
    </p:extLst>
  </p:cSld>
  <p:clrMapOvr>
    <a:masterClrMapping/>
  </p:clrMapOvr>
  <p:transition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336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336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29080A-B6AE-4F4F-89CD-08DA44404925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999983"/>
      </p:ext>
    </p:extLst>
  </p:cSld>
  <p:clrMapOvr>
    <a:masterClrMapping/>
  </p:clrMapOvr>
  <p:transition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5150" y="762000"/>
            <a:ext cx="2000250" cy="5334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762000"/>
            <a:ext cx="5848350" cy="5334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336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336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6112AB-B442-4F2C-84D7-531F23580951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488940"/>
      </p:ext>
    </p:extLst>
  </p:cSld>
  <p:clrMapOvr>
    <a:masterClrMapping/>
  </p:clrMapOvr>
  <p:transition>
    <p:randomBar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0"/>
            <a:ext cx="8001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914400" y="2362200"/>
            <a:ext cx="3924300" cy="3733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91100" y="2362200"/>
            <a:ext cx="3924300" cy="3733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010400" y="6553200"/>
            <a:ext cx="1905000" cy="3048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3366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936875" y="6529388"/>
            <a:ext cx="2895600" cy="3048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336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38" y="63436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fld id="{B692C70E-2741-4636-9E3A-49C49ACA141A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2485266"/>
      </p:ext>
    </p:extLst>
  </p:cSld>
  <p:clrMapOvr>
    <a:masterClrMapping/>
  </p:clrMapOvr>
  <p:transition>
    <p:randomBar dir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E4B06C-A9E0-4D2D-9AA4-A87B7EB61E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1446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69988" y="1946275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32388" y="1946275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3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3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87F050-4CB3-49F8-A661-4FF47E1732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901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336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336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3AF704-F659-4D9C-B4F3-777632F86704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1598132"/>
      </p:ext>
    </p:extLst>
  </p:cSld>
  <p:clrMapOvr>
    <a:masterClrMapping/>
  </p:clrMapOvr>
  <p:transition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336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336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B4677F-DFCC-42F4-9AE1-BFFBEE4D4B2E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062452"/>
      </p:ext>
    </p:extLst>
  </p:cSld>
  <p:clrMapOvr>
    <a:masterClrMapping/>
  </p:clrMapOvr>
  <p:transition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911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3366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336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81472B-4CB1-4C19-8F23-5688238C04E2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0193540"/>
      </p:ext>
    </p:extLst>
  </p:cSld>
  <p:clrMapOvr>
    <a:masterClrMapping/>
  </p:clrMapOvr>
  <p:transition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3366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3366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635C24-A631-49B7-9460-AAE7DF2E537C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797966"/>
      </p:ext>
    </p:extLst>
  </p:cSld>
  <p:clrMapOvr>
    <a:masterClrMapping/>
  </p:clrMapOvr>
  <p:transition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3366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3366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BBAFA1-89E8-440F-9B53-FC9966530F7D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925013"/>
      </p:ext>
    </p:extLst>
  </p:cSld>
  <p:clrMapOvr>
    <a:masterClrMapping/>
  </p:clrMapOvr>
  <p:transition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3366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3366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86C1B-D4F1-4266-8BEB-ABE1D1DD241D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539862"/>
      </p:ext>
    </p:extLst>
  </p:cSld>
  <p:clrMapOvr>
    <a:masterClrMapping/>
  </p:clrMapOvr>
  <p:transition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3366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336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88C757-841A-4BFA-B6CF-315917340F8F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888831"/>
      </p:ext>
    </p:extLst>
  </p:cSld>
  <p:clrMapOvr>
    <a:masterClrMapping/>
  </p:clrMapOvr>
  <p:transition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3366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336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1921AF-8B59-4D80-B30C-92F297771DC6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8688648"/>
      </p:ext>
    </p:extLst>
  </p:cSld>
  <p:clrMapOvr>
    <a:masterClrMapping/>
  </p:clrMapOvr>
  <p:transition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02" name="Group 2"/>
          <p:cNvGrpSpPr>
            <a:grpSpLocks/>
          </p:cNvGrpSpPr>
          <p:nvPr/>
        </p:nvGrpSpPr>
        <p:grpSpPr bwMode="auto">
          <a:xfrm>
            <a:off x="0" y="0"/>
            <a:ext cx="3200400" cy="6858000"/>
            <a:chOff x="0" y="0"/>
            <a:chExt cx="2016" cy="4320"/>
          </a:xfrm>
        </p:grpSpPr>
        <p:sp>
          <p:nvSpPr>
            <p:cNvPr id="204803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480" cy="43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  <p:sp>
          <p:nvSpPr>
            <p:cNvPr id="204804" name="Rectangle 4"/>
            <p:cNvSpPr>
              <a:spLocks noChangeArrowheads="1"/>
            </p:cNvSpPr>
            <p:nvPr/>
          </p:nvSpPr>
          <p:spPr bwMode="auto">
            <a:xfrm>
              <a:off x="432" y="0"/>
              <a:ext cx="1584" cy="6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</p:grpSp>
      <p:sp>
        <p:nvSpPr>
          <p:cNvPr id="204805" name="AutoShape 5"/>
          <p:cNvSpPr>
            <a:spLocks noChangeArrowheads="1"/>
          </p:cNvSpPr>
          <p:nvPr/>
        </p:nvSpPr>
        <p:spPr bwMode="auto">
          <a:xfrm>
            <a:off x="762000" y="762000"/>
            <a:ext cx="5105400" cy="6096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en-US" sz="2400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20480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762000"/>
            <a:ext cx="8001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807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362200"/>
            <a:ext cx="8001000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808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6553200"/>
            <a:ext cx="1905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204809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36875" y="6529388"/>
            <a:ext cx="2895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204810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343650"/>
            <a:ext cx="58737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  <a:spAutoFit/>
          </a:bodyPr>
          <a:lstStyle>
            <a:lvl1pPr>
              <a:defRPr sz="2600" b="1">
                <a:solidFill>
                  <a:schemeClr val="bg1"/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6F40C85-3380-47EA-87E0-04264F4E8513}" type="slidenum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grpSp>
        <p:nvGrpSpPr>
          <p:cNvPr id="204814" name="Group 14"/>
          <p:cNvGrpSpPr>
            <a:grpSpLocks/>
          </p:cNvGrpSpPr>
          <p:nvPr userDrawn="1"/>
        </p:nvGrpSpPr>
        <p:grpSpPr bwMode="auto">
          <a:xfrm>
            <a:off x="760413" y="1968500"/>
            <a:ext cx="7391400" cy="317500"/>
            <a:chOff x="479" y="1240"/>
            <a:chExt cx="4656" cy="200"/>
          </a:xfrm>
        </p:grpSpPr>
        <p:sp>
          <p:nvSpPr>
            <p:cNvPr id="204812" name="AutoShape 12"/>
            <p:cNvSpPr>
              <a:spLocks noChangeArrowheads="1"/>
            </p:cNvSpPr>
            <p:nvPr/>
          </p:nvSpPr>
          <p:spPr bwMode="auto">
            <a:xfrm rot="10800000">
              <a:off x="479" y="1240"/>
              <a:ext cx="4416" cy="200"/>
            </a:xfrm>
            <a:prstGeom prst="roundRect">
              <a:avLst>
                <a:gd name="adj" fmla="val 0"/>
              </a:avLst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  <p:sp>
          <p:nvSpPr>
            <p:cNvPr id="204813" name="AutoShape 13"/>
            <p:cNvSpPr>
              <a:spLocks noChangeArrowheads="1"/>
            </p:cNvSpPr>
            <p:nvPr/>
          </p:nvSpPr>
          <p:spPr bwMode="auto">
            <a:xfrm rot="10800000" flipH="1">
              <a:off x="4887" y="1240"/>
              <a:ext cx="248" cy="200"/>
            </a:xfrm>
            <a:prstGeom prst="flowChartDelay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45417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ransition>
    <p:randomBar dir="vert"/>
  </p:transition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mlDrawing" Target="../drawings/vmlDrawing1.v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5.png"/><Relationship Id="rId5" Type="http://schemas.openxmlformats.org/officeDocument/2006/relationships/oleObject" Target="../embeddings/oleObject1.bin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-668337" y="1447800"/>
            <a:ext cx="9144000" cy="1143000"/>
          </a:xfrm>
          <a:noFill/>
          <a:ln/>
        </p:spPr>
        <p:txBody>
          <a:bodyPr lIns="92075" tIns="46038" rIns="92075" bIns="46038"/>
          <a:lstStyle/>
          <a:p>
            <a:pPr lvl="0" eaLnBrk="0" hangingPunct="0">
              <a:lnSpc>
                <a:spcPct val="50000"/>
              </a:lnSpc>
              <a:spcAft>
                <a:spcPts val="600"/>
              </a:spcAft>
            </a:pPr>
            <a:r>
              <a:rPr lang="en-US" sz="2800" dirty="0"/>
              <a:t/>
            </a:r>
            <a:br>
              <a:rPr lang="en-US" sz="2800" dirty="0"/>
            </a:br>
            <a:r>
              <a:rPr lang="en-US" sz="3000" kern="1200" dirty="0">
                <a:solidFill>
                  <a:srgbClr val="0066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+mn-ea"/>
                <a:cs typeface="+mn-cs"/>
              </a:rPr>
              <a:t>Nitrate Load </a:t>
            </a:r>
            <a:r>
              <a:rPr lang="en-US" sz="3000" kern="1200" dirty="0" smtClean="0">
                <a:solidFill>
                  <a:srgbClr val="0066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+mn-ea"/>
                <a:cs typeface="+mn-cs"/>
              </a:rPr>
              <a:t>Management</a:t>
            </a:r>
            <a:br>
              <a:rPr lang="en-US" sz="3000" kern="1200" dirty="0" smtClean="0">
                <a:solidFill>
                  <a:srgbClr val="0066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+mn-ea"/>
                <a:cs typeface="+mn-cs"/>
              </a:rPr>
            </a:br>
            <a:r>
              <a:rPr lang="en-US" sz="3000" kern="1200" dirty="0">
                <a:solidFill>
                  <a:srgbClr val="0066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+mn-ea"/>
                <a:cs typeface="+mn-cs"/>
              </a:rPr>
              <a:t/>
            </a:r>
            <a:br>
              <a:rPr lang="en-US" sz="3000" kern="1200" dirty="0">
                <a:solidFill>
                  <a:srgbClr val="0066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+mn-ea"/>
                <a:cs typeface="+mn-cs"/>
              </a:rPr>
            </a:br>
            <a:r>
              <a:rPr lang="en-US" sz="3000" kern="1200" dirty="0">
                <a:solidFill>
                  <a:srgbClr val="0066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+mn-ea"/>
                <a:cs typeface="+mn-cs"/>
              </a:rPr>
              <a:t>                  in the Wakulla Springshed</a:t>
            </a:r>
            <a:br>
              <a:rPr lang="en-US" sz="3000" kern="1200" dirty="0">
                <a:solidFill>
                  <a:srgbClr val="0066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+mn-ea"/>
                <a:cs typeface="+mn-cs"/>
              </a:rPr>
            </a:br>
            <a:endParaRPr lang="en-US" sz="3200" dirty="0"/>
          </a:p>
        </p:txBody>
      </p:sp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1143000" y="1066799"/>
            <a:ext cx="8458200" cy="1658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endParaRPr lang="en-US" sz="3000" b="1" dirty="0">
              <a:solidFill>
                <a:srgbClr val="0066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34827" name="Text Box 11"/>
          <p:cNvSpPr txBox="1">
            <a:spLocks noChangeArrowheads="1"/>
          </p:cNvSpPr>
          <p:nvPr/>
        </p:nvSpPr>
        <p:spPr bwMode="auto">
          <a:xfrm>
            <a:off x="4572000" y="2971800"/>
            <a:ext cx="4572000" cy="1877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003366"/>
                </a:solidFill>
              </a:rPr>
              <a:t>Upper Wakulla River BMAP</a:t>
            </a:r>
            <a:endParaRPr lang="en-US" sz="2800" b="1" dirty="0">
              <a:solidFill>
                <a:srgbClr val="003366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rgbClr val="003366"/>
                </a:solidFill>
              </a:rPr>
              <a:t>February 21, </a:t>
            </a:r>
            <a:r>
              <a:rPr lang="en-US" b="1" dirty="0">
                <a:solidFill>
                  <a:srgbClr val="003366"/>
                </a:solidFill>
              </a:rPr>
              <a:t>2012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srgbClr val="003366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dirty="0">
              <a:solidFill>
                <a:srgbClr val="003366"/>
              </a:solidFill>
              <a:latin typeface="Times New Roman" pitchFamily="18" charset="0"/>
            </a:endParaRPr>
          </a:p>
        </p:txBody>
      </p:sp>
      <p:pic>
        <p:nvPicPr>
          <p:cNvPr id="34832" name="Picture 16" descr="C:\Userdata\GIS\Logo etc\cot_transparent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5410200"/>
            <a:ext cx="4343400" cy="136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834" name="Text Box 18"/>
          <p:cNvSpPr txBox="1">
            <a:spLocks noChangeArrowheads="1"/>
          </p:cNvSpPr>
          <p:nvPr/>
        </p:nvSpPr>
        <p:spPr bwMode="auto">
          <a:xfrm>
            <a:off x="5151438" y="4267200"/>
            <a:ext cx="3324225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3366"/>
                </a:solidFill>
                <a:latin typeface="Times New Roman" pitchFamily="18" charset="0"/>
              </a:rPr>
              <a:t> </a:t>
            </a:r>
            <a:r>
              <a:rPr lang="en-US" dirty="0">
                <a:solidFill>
                  <a:srgbClr val="003366"/>
                </a:solidFill>
              </a:rPr>
              <a:t>John Buss, Manager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3366"/>
                </a:solidFill>
              </a:rPr>
              <a:t>Water Resources Division</a:t>
            </a: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en-US" sz="2400" dirty="0">
              <a:solidFill>
                <a:srgbClr val="003366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886009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>
          <a:xfrm>
            <a:off x="990600" y="1066800"/>
            <a:ext cx="8001000" cy="1143000"/>
          </a:xfrm>
        </p:spPr>
        <p:txBody>
          <a:bodyPr/>
          <a:lstStyle/>
          <a:p>
            <a:pPr eaLnBrk="1" hangingPunct="1"/>
            <a:r>
              <a:rPr lang="en-US" kern="1200" dirty="0">
                <a:solidFill>
                  <a:srgbClr val="0066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Nitrate Load Management</a:t>
            </a:r>
            <a:br>
              <a:rPr lang="en-US" kern="1200" dirty="0">
                <a:solidFill>
                  <a:srgbClr val="0066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</a:br>
            <a:endParaRPr lang="en-US" dirty="0" smtClean="0">
              <a:solidFill>
                <a:schemeClr val="tx2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990600" y="2667000"/>
            <a:ext cx="8001000" cy="3733800"/>
          </a:xfrm>
        </p:spPr>
        <p:txBody>
          <a:bodyPr/>
          <a:lstStyle/>
          <a:p>
            <a:pPr>
              <a:defRPr/>
            </a:pPr>
            <a:r>
              <a:rPr lang="en-US" b="1" dirty="0" smtClean="0">
                <a:solidFill>
                  <a:schemeClr val="tx1"/>
                </a:solidFill>
              </a:rPr>
              <a:t>Summary of Nitrate Problem &amp; Needed Reductions.</a:t>
            </a:r>
          </a:p>
          <a:p>
            <a:pPr>
              <a:defRPr/>
            </a:pPr>
            <a:endParaRPr lang="en-US" b="1" dirty="0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US" b="1" dirty="0"/>
              <a:t>What H</a:t>
            </a:r>
            <a:r>
              <a:rPr lang="en-US" b="1" dirty="0" smtClean="0"/>
              <a:t>as </a:t>
            </a:r>
            <a:r>
              <a:rPr lang="en-US" b="1" dirty="0"/>
              <a:t>the City of Tallahassee Done</a:t>
            </a:r>
            <a:r>
              <a:rPr lang="en-US" b="1" dirty="0" smtClean="0"/>
              <a:t>?</a:t>
            </a:r>
          </a:p>
          <a:p>
            <a:pPr>
              <a:defRPr/>
            </a:pPr>
            <a:endParaRPr lang="en-US" b="1" dirty="0" smtClean="0"/>
          </a:p>
          <a:p>
            <a:pPr>
              <a:defRPr/>
            </a:pPr>
            <a:r>
              <a:rPr lang="en-US" b="1" dirty="0"/>
              <a:t>What </a:t>
            </a:r>
            <a:r>
              <a:rPr lang="en-US" b="1" dirty="0" smtClean="0"/>
              <a:t>Remains to </a:t>
            </a:r>
            <a:r>
              <a:rPr lang="en-US" b="1" dirty="0"/>
              <a:t>be Done?</a:t>
            </a:r>
          </a:p>
          <a:p>
            <a:pPr>
              <a:defRPr/>
            </a:pPr>
            <a:endParaRPr lang="en-US" b="1" dirty="0"/>
          </a:p>
          <a:p>
            <a:pPr>
              <a:defRPr/>
            </a:pPr>
            <a:endParaRPr lang="en-US" b="1" dirty="0" smtClean="0">
              <a:solidFill>
                <a:schemeClr val="tx1"/>
              </a:solidFill>
            </a:endParaRPr>
          </a:p>
          <a:p>
            <a:pPr eaLnBrk="1" hangingPunct="1">
              <a:defRPr/>
            </a:pPr>
            <a:endParaRPr lang="en-US" dirty="0" smtClean="0">
              <a:solidFill>
                <a:schemeClr val="tx1"/>
              </a:solidFill>
            </a:endParaRPr>
          </a:p>
          <a:p>
            <a:pPr marL="0" indent="0" eaLnBrk="1" hangingPunct="1">
              <a:buNone/>
              <a:defRPr/>
            </a:pPr>
            <a:endParaRPr lang="en-US" dirty="0"/>
          </a:p>
        </p:txBody>
      </p:sp>
      <p:sp>
        <p:nvSpPr>
          <p:cNvPr id="4" name="Oval 3"/>
          <p:cNvSpPr/>
          <p:nvPr/>
        </p:nvSpPr>
        <p:spPr bwMode="auto">
          <a:xfrm>
            <a:off x="914400" y="3581400"/>
            <a:ext cx="7543800" cy="1447800"/>
          </a:xfrm>
          <a:prstGeom prst="ellipse">
            <a:avLst/>
          </a:prstGeom>
          <a:noFill/>
          <a:ln w="2222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7456177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>
          <a:xfrm>
            <a:off x="990600" y="533400"/>
            <a:ext cx="80010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What Has the City Done?</a:t>
            </a:r>
          </a:p>
        </p:txBody>
      </p:sp>
      <p:sp>
        <p:nvSpPr>
          <p:cNvPr id="55299" name="Subtitl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 algn="l" eaLnBrk="1" hangingPunct="1">
              <a:buSzPct val="150000"/>
              <a:buFontTx/>
              <a:buChar char="•"/>
            </a:pPr>
            <a:r>
              <a:rPr lang="en-US" sz="2000" b="1" dirty="0" smtClean="0"/>
              <a:t>Implemented Source Controls through Ordinances and Educational Outreach</a:t>
            </a:r>
          </a:p>
          <a:p>
            <a:pPr lvl="1" indent="-342900">
              <a:buSzPct val="150000"/>
              <a:buFontTx/>
              <a:buChar char="•"/>
            </a:pPr>
            <a:r>
              <a:rPr lang="en-US" sz="1600" b="1" dirty="0" smtClean="0"/>
              <a:t>Fertilizer Ordinance;  Pet Waste Ordinance;  Fertilizer Applicator Certification Program;  TAPP Program; PSPZ Ordinance</a:t>
            </a:r>
          </a:p>
          <a:p>
            <a:pPr marL="342900" indent="-342900" algn="l" eaLnBrk="1" hangingPunct="1">
              <a:buSzPct val="150000"/>
              <a:buFontTx/>
              <a:buChar char="•"/>
            </a:pPr>
            <a:r>
              <a:rPr lang="en-US" sz="2000" b="1" dirty="0" smtClean="0"/>
              <a:t>Structural Projects</a:t>
            </a:r>
          </a:p>
          <a:p>
            <a:pPr lvl="1" indent="-342900">
              <a:buSzPct val="150000"/>
              <a:buFontTx/>
              <a:buChar char="•"/>
            </a:pPr>
            <a:r>
              <a:rPr lang="en-US" sz="1600" b="1" dirty="0" smtClean="0"/>
              <a:t>Millions in Stormwater Treatment</a:t>
            </a:r>
          </a:p>
          <a:p>
            <a:pPr lvl="1" indent="-342900">
              <a:buSzPct val="150000"/>
              <a:buFontTx/>
              <a:buChar char="•"/>
            </a:pPr>
            <a:r>
              <a:rPr lang="en-US" sz="1600" b="1" dirty="0" smtClean="0"/>
              <a:t>Millions in Wastewater Projects</a:t>
            </a:r>
          </a:p>
          <a:p>
            <a:pPr marL="342900" indent="-342900" algn="l" eaLnBrk="1" hangingPunct="1">
              <a:buSzPct val="150000"/>
              <a:buFontTx/>
              <a:buChar char="•"/>
            </a:pPr>
            <a:r>
              <a:rPr lang="en-US" sz="2000" b="1" dirty="0" smtClean="0"/>
              <a:t>Operational Changes</a:t>
            </a:r>
          </a:p>
          <a:p>
            <a:pPr lvl="1" indent="-342900">
              <a:buSzPct val="150000"/>
              <a:buFontTx/>
              <a:buChar char="•"/>
            </a:pPr>
            <a:r>
              <a:rPr lang="en-US" sz="1600" b="1" dirty="0" smtClean="0"/>
              <a:t>Implemented Water Quality Charge in SW Fee</a:t>
            </a:r>
          </a:p>
          <a:p>
            <a:pPr lvl="1" indent="-342900">
              <a:buSzPct val="150000"/>
              <a:buFontTx/>
              <a:buChar char="•"/>
            </a:pPr>
            <a:r>
              <a:rPr lang="en-US" sz="1600" b="1" dirty="0" smtClean="0"/>
              <a:t>Eliminated Disposal of Bio-Solids in Springshed</a:t>
            </a:r>
          </a:p>
          <a:p>
            <a:pPr lvl="1" indent="-342900">
              <a:buSzPct val="150000"/>
              <a:buFontTx/>
              <a:buChar char="•"/>
            </a:pPr>
            <a:r>
              <a:rPr lang="en-US" sz="1600" b="1" dirty="0" smtClean="0"/>
              <a:t>Implemented Effluent  Reuse.</a:t>
            </a:r>
          </a:p>
          <a:p>
            <a:pPr lvl="1" indent="-342900">
              <a:buSzPct val="150000"/>
              <a:buFontTx/>
              <a:buChar char="•"/>
            </a:pPr>
            <a:r>
              <a:rPr lang="en-US" sz="1600" b="1" dirty="0" smtClean="0"/>
              <a:t>Implemented Assessment and Upgrade of Collection System</a:t>
            </a:r>
          </a:p>
        </p:txBody>
      </p:sp>
    </p:spTree>
    <p:extLst>
      <p:ext uri="{BB962C8B-B14F-4D97-AF65-F5344CB8AC3E}">
        <p14:creationId xmlns:p14="http://schemas.microsoft.com/office/powerpoint/2010/main" val="4022318164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>
          <a:xfrm>
            <a:off x="914400" y="533400"/>
            <a:ext cx="80010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What Has the City Done?</a:t>
            </a:r>
          </a:p>
        </p:txBody>
      </p:sp>
      <p:sp>
        <p:nvSpPr>
          <p:cNvPr id="55299" name="Subtitle 2"/>
          <p:cNvSpPr>
            <a:spLocks noGrp="1"/>
          </p:cNvSpPr>
          <p:nvPr>
            <p:ph idx="1"/>
          </p:nvPr>
        </p:nvSpPr>
        <p:spPr>
          <a:xfrm>
            <a:off x="797718" y="2362200"/>
            <a:ext cx="8346282" cy="3733800"/>
          </a:xfrm>
        </p:spPr>
        <p:txBody>
          <a:bodyPr/>
          <a:lstStyle/>
          <a:p>
            <a:pPr marL="342900" indent="-342900" algn="l" eaLnBrk="1" hangingPunct="1">
              <a:buSzPct val="150000"/>
              <a:buFontTx/>
              <a:buChar char="•"/>
            </a:pPr>
            <a:r>
              <a:rPr lang="en-US" sz="1800" b="1" dirty="0" smtClean="0"/>
              <a:t>$227 million upgrade to Advanced Waste Water Treatment (AWT)</a:t>
            </a:r>
          </a:p>
          <a:p>
            <a:pPr marL="342900" indent="-342900" algn="l" eaLnBrk="1" hangingPunct="1">
              <a:buSzPct val="150000"/>
              <a:buFontTx/>
              <a:buChar char="•"/>
            </a:pPr>
            <a:r>
              <a:rPr lang="en-US" sz="1800" b="1" dirty="0" smtClean="0"/>
              <a:t>Reducing  Nitrate Concentration by 75%  (Total Nitrogen </a:t>
            </a:r>
            <a:r>
              <a:rPr lang="en-US" sz="1800" b="1" dirty="0"/>
              <a:t>&lt;</a:t>
            </a:r>
            <a:r>
              <a:rPr lang="en-US" sz="1800" b="1" dirty="0" smtClean="0"/>
              <a:t> 3 mg/L)</a:t>
            </a:r>
          </a:p>
          <a:p>
            <a:pPr marL="342900" indent="-342900" algn="l" eaLnBrk="1" hangingPunct="1">
              <a:buSzPct val="150000"/>
              <a:buFontTx/>
              <a:buChar char="•"/>
            </a:pPr>
            <a:r>
              <a:rPr lang="en-US" sz="1800" b="1" dirty="0" smtClean="0"/>
              <a:t>Compare to Septic System Discharge at approximately 30 mg/L</a:t>
            </a:r>
          </a:p>
          <a:p>
            <a:pPr marL="342900" indent="-342900" algn="l" eaLnBrk="1" hangingPunct="1">
              <a:buSzPct val="150000"/>
              <a:buFontTx/>
              <a:buChar char="•"/>
            </a:pPr>
            <a:r>
              <a:rPr lang="en-US" sz="1800" b="1" dirty="0" smtClean="0"/>
              <a:t>Lowered Nitrogen “footprint” of 170,000 residents</a:t>
            </a:r>
          </a:p>
          <a:p>
            <a:pPr marL="0" indent="0" algn="l" eaLnBrk="1" hangingPunct="1">
              <a:buSzPct val="150000"/>
              <a:buNone/>
            </a:pPr>
            <a:r>
              <a:rPr lang="en-US" sz="1800" b="1" dirty="0"/>
              <a:t> </a:t>
            </a:r>
            <a:r>
              <a:rPr lang="en-US" sz="1800" b="1" dirty="0" smtClean="0"/>
              <a:t>     - far below per capita footprint of others in Springshed</a:t>
            </a:r>
          </a:p>
        </p:txBody>
      </p:sp>
      <p:pic>
        <p:nvPicPr>
          <p:cNvPr id="121860" name="Picture 2" descr="C:\Users\JKoroshec\Desktop\TPSWRF OM and Training Photos\20110801.August2011.Aerial.0118 CROPPE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4600" y="4114800"/>
            <a:ext cx="4567238" cy="2621706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96020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Title 1"/>
          <p:cNvSpPr>
            <a:spLocks noGrp="1"/>
          </p:cNvSpPr>
          <p:nvPr>
            <p:ph type="title" idx="4294967295"/>
          </p:nvPr>
        </p:nvSpPr>
        <p:spPr>
          <a:xfrm>
            <a:off x="1333500" y="809655"/>
            <a:ext cx="6629400" cy="914400"/>
          </a:xfrm>
        </p:spPr>
        <p:txBody>
          <a:bodyPr/>
          <a:lstStyle/>
          <a:p>
            <a:pPr>
              <a:defRPr/>
            </a:pPr>
            <a:r>
              <a:rPr lang="en-US" sz="3200" dirty="0" smtClean="0"/>
              <a:t>What </a:t>
            </a:r>
            <a:r>
              <a:rPr lang="en-US" sz="3200" dirty="0"/>
              <a:t>Has the City Done?</a:t>
            </a: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2400" dirty="0"/>
          </a:p>
        </p:txBody>
      </p:sp>
      <p:sp>
        <p:nvSpPr>
          <p:cNvPr id="56323" name="Slide Number Placeholder 3"/>
          <p:cNvSpPr txBox="1">
            <a:spLocks noGrp="1"/>
          </p:cNvSpPr>
          <p:nvPr/>
        </p:nvSpPr>
        <p:spPr bwMode="auto">
          <a:xfrm>
            <a:off x="6934200" y="6400800"/>
            <a:ext cx="213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r" eaLnBrk="1" hangingPunct="1"/>
            <a:endParaRPr lang="en-US" sz="1400">
              <a:solidFill>
                <a:srgbClr val="000000"/>
              </a:solidFill>
              <a:latin typeface="Arial" pitchFamily="34" charset="0"/>
            </a:endParaRPr>
          </a:p>
        </p:txBody>
      </p:sp>
      <p:graphicFrame>
        <p:nvGraphicFramePr>
          <p:cNvPr id="32812" name="Group 44"/>
          <p:cNvGraphicFramePr>
            <a:graphicFrameLocks noGrp="1"/>
          </p:cNvGraphicFramePr>
          <p:nvPr/>
        </p:nvGraphicFramePr>
        <p:xfrm>
          <a:off x="152400" y="5867400"/>
          <a:ext cx="8839200" cy="396875"/>
        </p:xfrm>
        <a:graphic>
          <a:graphicData uri="http://schemas.openxmlformats.org/drawingml/2006/table">
            <a:tbl>
              <a:tblPr/>
              <a:tblGrid>
                <a:gridCol w="1262063"/>
                <a:gridCol w="1263650"/>
                <a:gridCol w="1262062"/>
                <a:gridCol w="1263650"/>
                <a:gridCol w="1262063"/>
                <a:gridCol w="1263650"/>
                <a:gridCol w="1262062"/>
              </a:tblGrid>
              <a:tr h="396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FFFF"/>
                          </a:solidFill>
                          <a:effectLst/>
                          <a:latin typeface="Times New Roman" pitchFamily="18" charset="0"/>
                        </a:rPr>
                        <a:t>2008</a:t>
                      </a:r>
                    </a:p>
                  </a:txBody>
                  <a:tcPr marT="45793" marB="4579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FFFF"/>
                          </a:solidFill>
                          <a:effectLst/>
                          <a:latin typeface="Times New Roman" pitchFamily="18" charset="0"/>
                        </a:rPr>
                        <a:t>2009</a:t>
                      </a:r>
                    </a:p>
                  </a:txBody>
                  <a:tcPr marT="45793" marB="4579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FFFF"/>
                          </a:solidFill>
                          <a:effectLst/>
                          <a:latin typeface="Times New Roman" pitchFamily="18" charset="0"/>
                        </a:rPr>
                        <a:t>2010</a:t>
                      </a:r>
                    </a:p>
                  </a:txBody>
                  <a:tcPr marT="45793" marB="4579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FFFF"/>
                          </a:solidFill>
                          <a:effectLst/>
                          <a:latin typeface="Times New Roman" pitchFamily="18" charset="0"/>
                        </a:rPr>
                        <a:t>Jan 2011</a:t>
                      </a:r>
                    </a:p>
                  </a:txBody>
                  <a:tcPr marT="45793" marB="4579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FFFF"/>
                          </a:solidFill>
                          <a:effectLst/>
                          <a:latin typeface="Times New Roman" pitchFamily="18" charset="0"/>
                        </a:rPr>
                        <a:t>2012</a:t>
                      </a:r>
                    </a:p>
                  </a:txBody>
                  <a:tcPr marT="45793" marB="4579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FFFF"/>
                          </a:solidFill>
                          <a:effectLst/>
                          <a:latin typeface="Times New Roman" pitchFamily="18" charset="0"/>
                        </a:rPr>
                        <a:t>Jan 2013</a:t>
                      </a:r>
                    </a:p>
                  </a:txBody>
                  <a:tcPr marT="45793" marB="4579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FFFF"/>
                          </a:solidFill>
                          <a:effectLst/>
                          <a:latin typeface="Times New Roman" pitchFamily="18" charset="0"/>
                        </a:rPr>
                        <a:t>Jan 2014</a:t>
                      </a:r>
                    </a:p>
                  </a:txBody>
                  <a:tcPr marT="45793" marB="4579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33"/>
                    </a:solidFill>
                  </a:tcPr>
                </a:tc>
              </a:tr>
            </a:tbl>
          </a:graphicData>
        </a:graphic>
      </p:graphicFrame>
      <p:cxnSp>
        <p:nvCxnSpPr>
          <p:cNvPr id="56342" name="Elbow Connector 36"/>
          <p:cNvCxnSpPr>
            <a:cxnSpLocks noChangeShapeType="1"/>
          </p:cNvCxnSpPr>
          <p:nvPr/>
        </p:nvCxnSpPr>
        <p:spPr bwMode="auto">
          <a:xfrm rot="5400000">
            <a:off x="-763587" y="4151312"/>
            <a:ext cx="3263900" cy="168275"/>
          </a:xfrm>
          <a:prstGeom prst="bentConnector3">
            <a:avLst>
              <a:gd name="adj1" fmla="val 49806"/>
            </a:avLst>
          </a:prstGeom>
          <a:noFill/>
          <a:ln w="50800" algn="ctr">
            <a:solidFill>
              <a:schemeClr val="tx1"/>
            </a:solidFill>
            <a:miter lim="800000"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6343" name="Elbow Connector 38"/>
          <p:cNvCxnSpPr>
            <a:cxnSpLocks noChangeShapeType="1"/>
          </p:cNvCxnSpPr>
          <p:nvPr/>
        </p:nvCxnSpPr>
        <p:spPr bwMode="auto">
          <a:xfrm rot="5400000">
            <a:off x="2889250" y="4578350"/>
            <a:ext cx="2489200" cy="38100"/>
          </a:xfrm>
          <a:prstGeom prst="bentConnector3">
            <a:avLst>
              <a:gd name="adj1" fmla="val 49745"/>
            </a:avLst>
          </a:prstGeom>
          <a:noFill/>
          <a:ln w="50800" algn="ctr">
            <a:solidFill>
              <a:srgbClr val="CC0000"/>
            </a:solidFill>
            <a:miter lim="800000"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6344" name="Elbow Connector 42"/>
          <p:cNvCxnSpPr>
            <a:cxnSpLocks noChangeShapeType="1"/>
          </p:cNvCxnSpPr>
          <p:nvPr/>
        </p:nvCxnSpPr>
        <p:spPr bwMode="auto">
          <a:xfrm rot="5400000">
            <a:off x="5749925" y="5026025"/>
            <a:ext cx="1663700" cy="19050"/>
          </a:xfrm>
          <a:prstGeom prst="bentConnector3">
            <a:avLst>
              <a:gd name="adj1" fmla="val 49620"/>
            </a:avLst>
          </a:prstGeom>
          <a:noFill/>
          <a:ln w="50800" algn="ctr">
            <a:solidFill>
              <a:srgbClr val="CC0000"/>
            </a:solidFill>
            <a:miter lim="800000"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6345" name="Elbow Connector 44"/>
          <p:cNvCxnSpPr>
            <a:cxnSpLocks noChangeShapeType="1"/>
          </p:cNvCxnSpPr>
          <p:nvPr/>
        </p:nvCxnSpPr>
        <p:spPr bwMode="auto">
          <a:xfrm rot="5400000">
            <a:off x="7588250" y="5365750"/>
            <a:ext cx="749300" cy="228600"/>
          </a:xfrm>
          <a:prstGeom prst="bentConnector3">
            <a:avLst>
              <a:gd name="adj1" fmla="val 49153"/>
            </a:avLst>
          </a:prstGeom>
          <a:noFill/>
          <a:ln w="50800" algn="ctr">
            <a:solidFill>
              <a:srgbClr val="CC0000"/>
            </a:solidFill>
            <a:miter lim="800000"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6347" name="AutoShape 27"/>
          <p:cNvSpPr>
            <a:spLocks noChangeArrowheads="1"/>
          </p:cNvSpPr>
          <p:nvPr/>
        </p:nvSpPr>
        <p:spPr bwMode="auto">
          <a:xfrm>
            <a:off x="3986870" y="2294840"/>
            <a:ext cx="1499530" cy="914400"/>
          </a:xfrm>
          <a:prstGeom prst="wedgeEllipseCallout">
            <a:avLst>
              <a:gd name="adj1" fmla="val -30394"/>
              <a:gd name="adj2" fmla="val 75000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sz="1400" b="1" dirty="0">
                <a:solidFill>
                  <a:srgbClr val="FFFFFF"/>
                </a:solidFill>
                <a:latin typeface="Arial" pitchFamily="34" charset="0"/>
              </a:rPr>
              <a:t>Effluent</a:t>
            </a:r>
          </a:p>
          <a:p>
            <a:pPr algn="ctr"/>
            <a:r>
              <a:rPr lang="en-US" sz="1400" b="1" dirty="0" smtClean="0">
                <a:solidFill>
                  <a:srgbClr val="FFFFFF"/>
                </a:solidFill>
                <a:latin typeface="Arial" pitchFamily="34" charset="0"/>
              </a:rPr>
              <a:t>Nitrogen</a:t>
            </a:r>
            <a:endParaRPr lang="en-US" sz="1400" b="1" dirty="0">
              <a:solidFill>
                <a:srgbClr val="FFFFFF"/>
              </a:solidFill>
              <a:latin typeface="Arial" pitchFamily="34" charset="0"/>
            </a:endParaRPr>
          </a:p>
          <a:p>
            <a:pPr algn="ctr"/>
            <a:r>
              <a:rPr lang="en-US" sz="1400" b="1" dirty="0">
                <a:solidFill>
                  <a:srgbClr val="FFFFFF"/>
                </a:solidFill>
                <a:latin typeface="Arial" pitchFamily="34" charset="0"/>
              </a:rPr>
              <a:t>&lt; 9 mg/L</a:t>
            </a:r>
          </a:p>
        </p:txBody>
      </p:sp>
      <p:sp>
        <p:nvSpPr>
          <p:cNvPr id="56348" name="AutoShape 28"/>
          <p:cNvSpPr>
            <a:spLocks noChangeArrowheads="1"/>
          </p:cNvSpPr>
          <p:nvPr/>
        </p:nvSpPr>
        <p:spPr bwMode="auto">
          <a:xfrm>
            <a:off x="5867400" y="3048000"/>
            <a:ext cx="1524000" cy="914400"/>
          </a:xfrm>
          <a:prstGeom prst="wedgeEllipseCallout">
            <a:avLst>
              <a:gd name="adj1" fmla="val -3333"/>
              <a:gd name="adj2" fmla="val 74653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sz="1400" b="1">
                <a:solidFill>
                  <a:srgbClr val="FFFFFF"/>
                </a:solidFill>
                <a:latin typeface="Arial" pitchFamily="34" charset="0"/>
              </a:rPr>
              <a:t>Effluent</a:t>
            </a:r>
          </a:p>
          <a:p>
            <a:pPr algn="ctr"/>
            <a:r>
              <a:rPr lang="en-US" sz="1400" b="1">
                <a:solidFill>
                  <a:srgbClr val="FFFFFF"/>
                </a:solidFill>
                <a:latin typeface="Arial" pitchFamily="34" charset="0"/>
              </a:rPr>
              <a:t> Nitrogen</a:t>
            </a:r>
          </a:p>
          <a:p>
            <a:pPr algn="ctr"/>
            <a:r>
              <a:rPr lang="en-US" sz="1400" b="1">
                <a:solidFill>
                  <a:srgbClr val="FFFFFF"/>
                </a:solidFill>
                <a:latin typeface="Arial" pitchFamily="34" charset="0"/>
              </a:rPr>
              <a:t>&lt; 6.5 mg/L</a:t>
            </a:r>
          </a:p>
        </p:txBody>
      </p:sp>
      <p:sp>
        <p:nvSpPr>
          <p:cNvPr id="56349" name="AutoShape 29"/>
          <p:cNvSpPr>
            <a:spLocks noChangeArrowheads="1"/>
          </p:cNvSpPr>
          <p:nvPr/>
        </p:nvSpPr>
        <p:spPr bwMode="auto">
          <a:xfrm>
            <a:off x="7543800" y="3886200"/>
            <a:ext cx="1447800" cy="914400"/>
          </a:xfrm>
          <a:prstGeom prst="wedgeEllipseCallout">
            <a:avLst>
              <a:gd name="adj1" fmla="val -15023"/>
              <a:gd name="adj2" fmla="val 82639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sz="1400" b="1">
                <a:solidFill>
                  <a:srgbClr val="FFFFFF"/>
                </a:solidFill>
                <a:latin typeface="Arial" pitchFamily="34" charset="0"/>
              </a:rPr>
              <a:t>Effluent</a:t>
            </a:r>
          </a:p>
          <a:p>
            <a:pPr algn="ctr"/>
            <a:r>
              <a:rPr lang="en-US" sz="1400" b="1">
                <a:solidFill>
                  <a:srgbClr val="FFFFFF"/>
                </a:solidFill>
                <a:latin typeface="Arial" pitchFamily="34" charset="0"/>
              </a:rPr>
              <a:t> Nitrogen</a:t>
            </a:r>
          </a:p>
          <a:p>
            <a:pPr algn="ctr"/>
            <a:r>
              <a:rPr lang="en-US" sz="1400" b="1">
                <a:solidFill>
                  <a:srgbClr val="FFFFFF"/>
                </a:solidFill>
                <a:latin typeface="Arial" pitchFamily="34" charset="0"/>
              </a:rPr>
              <a:t>&lt; 3  mg/L</a:t>
            </a:r>
          </a:p>
        </p:txBody>
      </p:sp>
      <p:sp>
        <p:nvSpPr>
          <p:cNvPr id="56346" name="AutoShape 26"/>
          <p:cNvSpPr>
            <a:spLocks noChangeArrowheads="1"/>
          </p:cNvSpPr>
          <p:nvPr/>
        </p:nvSpPr>
        <p:spPr bwMode="auto">
          <a:xfrm>
            <a:off x="775447" y="1524000"/>
            <a:ext cx="1447800" cy="914400"/>
          </a:xfrm>
          <a:prstGeom prst="wedgeEllipseCallout">
            <a:avLst>
              <a:gd name="adj1" fmla="val -38815"/>
              <a:gd name="adj2" fmla="val 68403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sz="1400" b="1" dirty="0">
                <a:solidFill>
                  <a:srgbClr val="FFFFFF"/>
                </a:solidFill>
                <a:latin typeface="Arial" pitchFamily="34" charset="0"/>
              </a:rPr>
              <a:t>Effluent</a:t>
            </a:r>
          </a:p>
          <a:p>
            <a:pPr algn="ctr"/>
            <a:r>
              <a:rPr lang="en-US" sz="1400" b="1" dirty="0">
                <a:solidFill>
                  <a:srgbClr val="FFFFFF"/>
                </a:solidFill>
                <a:latin typeface="Arial" pitchFamily="34" charset="0"/>
              </a:rPr>
              <a:t> Nitrogen</a:t>
            </a:r>
          </a:p>
          <a:p>
            <a:pPr algn="ctr"/>
            <a:r>
              <a:rPr lang="en-US" sz="1400" b="1" dirty="0">
                <a:solidFill>
                  <a:srgbClr val="FFFFFF"/>
                </a:solidFill>
                <a:latin typeface="Arial" pitchFamily="34" charset="0"/>
              </a:rPr>
              <a:t>&lt; 12 mg/L</a:t>
            </a:r>
          </a:p>
        </p:txBody>
      </p:sp>
      <p:cxnSp>
        <p:nvCxnSpPr>
          <p:cNvPr id="56350" name="AutoShape 30"/>
          <p:cNvCxnSpPr>
            <a:cxnSpLocks noChangeShapeType="1"/>
            <a:stCxn id="56346" idx="8"/>
            <a:endCxn id="56347" idx="8"/>
          </p:cNvCxnSpPr>
          <p:nvPr/>
        </p:nvCxnSpPr>
        <p:spPr bwMode="auto">
          <a:xfrm rot="16200000" flipH="1">
            <a:off x="2193544" y="1350515"/>
            <a:ext cx="831163" cy="3343485"/>
          </a:xfrm>
          <a:prstGeom prst="curvedConnector3">
            <a:avLst>
              <a:gd name="adj1" fmla="val 100000"/>
            </a:avLst>
          </a:prstGeom>
          <a:noFill/>
          <a:ln w="57150">
            <a:solidFill>
              <a:srgbClr val="00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6351" name="AutoShape 31"/>
          <p:cNvCxnSpPr>
            <a:cxnSpLocks noChangeShapeType="1"/>
            <a:stCxn id="56347" idx="8"/>
          </p:cNvCxnSpPr>
          <p:nvPr/>
        </p:nvCxnSpPr>
        <p:spPr bwMode="auto">
          <a:xfrm rot="16200000" flipH="1">
            <a:off x="4810144" y="2908564"/>
            <a:ext cx="838200" cy="1896752"/>
          </a:xfrm>
          <a:prstGeom prst="curvedConnector2">
            <a:avLst/>
          </a:prstGeom>
          <a:noFill/>
          <a:ln w="57150">
            <a:solidFill>
              <a:srgbClr val="00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6352" name="AutoShape 32"/>
          <p:cNvCxnSpPr>
            <a:cxnSpLocks noChangeShapeType="1"/>
          </p:cNvCxnSpPr>
          <p:nvPr/>
        </p:nvCxnSpPr>
        <p:spPr bwMode="auto">
          <a:xfrm rot="10800000" flipH="1" flipV="1">
            <a:off x="6076950" y="4191000"/>
            <a:ext cx="1295400" cy="914400"/>
          </a:xfrm>
          <a:prstGeom prst="curvedConnector5">
            <a:avLst>
              <a:gd name="adj1" fmla="val 15685"/>
              <a:gd name="adj2" fmla="val -176"/>
              <a:gd name="adj3" fmla="val 51593"/>
            </a:avLst>
          </a:prstGeom>
          <a:noFill/>
          <a:ln w="57150">
            <a:solidFill>
              <a:srgbClr val="00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6353" name="Line 33"/>
          <p:cNvSpPr>
            <a:spLocks noChangeShapeType="1"/>
          </p:cNvSpPr>
          <p:nvPr/>
        </p:nvSpPr>
        <p:spPr bwMode="auto">
          <a:xfrm>
            <a:off x="7391400" y="5105400"/>
            <a:ext cx="1524000" cy="0"/>
          </a:xfrm>
          <a:prstGeom prst="line">
            <a:avLst/>
          </a:prstGeom>
          <a:noFill/>
          <a:ln w="57150">
            <a:solidFill>
              <a:srgbClr val="00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6354" name="Text Box 34"/>
          <p:cNvSpPr txBox="1">
            <a:spLocks noChangeArrowheads="1"/>
          </p:cNvSpPr>
          <p:nvPr/>
        </p:nvSpPr>
        <p:spPr bwMode="auto">
          <a:xfrm rot="-5385860">
            <a:off x="7165975" y="5102225"/>
            <a:ext cx="1030288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1200" b="1">
                <a:solidFill>
                  <a:srgbClr val="CC0000"/>
                </a:solidFill>
                <a:latin typeface="Arial" pitchFamily="34" charset="0"/>
              </a:rPr>
              <a:t>Permit Req</a:t>
            </a:r>
            <a:r>
              <a:rPr lang="en-US" sz="1200" b="1">
                <a:solidFill>
                  <a:srgbClr val="FF0000"/>
                </a:solidFill>
                <a:latin typeface="Arial" pitchFamily="34" charset="0"/>
              </a:rPr>
              <a:t>.</a:t>
            </a:r>
          </a:p>
        </p:txBody>
      </p:sp>
      <p:sp>
        <p:nvSpPr>
          <p:cNvPr id="56355" name="Text Box 35"/>
          <p:cNvSpPr txBox="1">
            <a:spLocks noChangeArrowheads="1"/>
          </p:cNvSpPr>
          <p:nvPr/>
        </p:nvSpPr>
        <p:spPr bwMode="auto">
          <a:xfrm rot="-5385860">
            <a:off x="5607050" y="4832350"/>
            <a:ext cx="13144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1600" b="1">
                <a:solidFill>
                  <a:srgbClr val="CC0000"/>
                </a:solidFill>
                <a:latin typeface="Arial" pitchFamily="34" charset="0"/>
              </a:rPr>
              <a:t>Permit Req.</a:t>
            </a:r>
          </a:p>
        </p:txBody>
      </p:sp>
      <p:sp>
        <p:nvSpPr>
          <p:cNvPr id="56356" name="Text Box 36"/>
          <p:cNvSpPr txBox="1">
            <a:spLocks noChangeArrowheads="1"/>
          </p:cNvSpPr>
          <p:nvPr/>
        </p:nvSpPr>
        <p:spPr bwMode="auto">
          <a:xfrm rot="-5385860">
            <a:off x="2948781" y="4595019"/>
            <a:ext cx="1754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1600" b="1">
                <a:solidFill>
                  <a:srgbClr val="CC0000"/>
                </a:solidFill>
                <a:latin typeface="Arial" pitchFamily="34" charset="0"/>
              </a:rPr>
              <a:t>Permit Required</a:t>
            </a:r>
          </a:p>
        </p:txBody>
      </p:sp>
      <p:sp>
        <p:nvSpPr>
          <p:cNvPr id="56357" name="Text Box 37"/>
          <p:cNvSpPr txBox="1">
            <a:spLocks noChangeArrowheads="1"/>
          </p:cNvSpPr>
          <p:nvPr/>
        </p:nvSpPr>
        <p:spPr bwMode="auto">
          <a:xfrm rot="-5385860">
            <a:off x="4471987" y="4313238"/>
            <a:ext cx="2544763" cy="33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1600" b="1">
                <a:solidFill>
                  <a:srgbClr val="0000FF"/>
                </a:solidFill>
                <a:latin typeface="Arial" pitchFamily="34" charset="0"/>
              </a:rPr>
              <a:t>Achieving &lt;3 mg/L</a:t>
            </a:r>
            <a:r>
              <a:rPr lang="en-US" sz="1400" b="1">
                <a:solidFill>
                  <a:srgbClr val="0000FF"/>
                </a:solidFill>
                <a:latin typeface="Arial" pitchFamily="34" charset="0"/>
              </a:rPr>
              <a:t> </a:t>
            </a:r>
          </a:p>
        </p:txBody>
      </p:sp>
      <p:sp>
        <p:nvSpPr>
          <p:cNvPr id="56358" name="Line 38"/>
          <p:cNvSpPr>
            <a:spLocks noChangeShapeType="1"/>
          </p:cNvSpPr>
          <p:nvPr/>
        </p:nvSpPr>
        <p:spPr bwMode="auto">
          <a:xfrm rot="16200000" flipH="1">
            <a:off x="5273675" y="5035550"/>
            <a:ext cx="1638300" cy="0"/>
          </a:xfrm>
          <a:prstGeom prst="lin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6359" name="Text Box 40"/>
          <p:cNvSpPr txBox="1">
            <a:spLocks noChangeArrowheads="1"/>
          </p:cNvSpPr>
          <p:nvPr/>
        </p:nvSpPr>
        <p:spPr bwMode="auto">
          <a:xfrm>
            <a:off x="2409132" y="1323945"/>
            <a:ext cx="18473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>
              <a:buClr>
                <a:schemeClr val="tx1"/>
              </a:buClr>
            </a:pPr>
            <a:endParaRPr lang="en-US" sz="2000" b="1" dirty="0">
              <a:latin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64867" y="1351892"/>
            <a:ext cx="701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-</a:t>
            </a:r>
            <a:r>
              <a:rPr lang="en-US" sz="2000" dirty="0" smtClean="0"/>
              <a:t>  </a:t>
            </a:r>
            <a:r>
              <a:rPr lang="en-US" sz="2000" b="1" dirty="0" smtClean="0"/>
              <a:t>Achieved </a:t>
            </a:r>
            <a:r>
              <a:rPr lang="en-US" sz="2000" b="1" dirty="0"/>
              <a:t>Nitrogen Reduction Far Ahead of Schedule</a:t>
            </a:r>
          </a:p>
        </p:txBody>
      </p:sp>
    </p:spTree>
    <p:extLst>
      <p:ext uri="{BB962C8B-B14F-4D97-AF65-F5344CB8AC3E}">
        <p14:creationId xmlns:p14="http://schemas.microsoft.com/office/powerpoint/2010/main" val="31657954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937266"/>
            <a:ext cx="7924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003366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70514" y="2168375"/>
            <a:ext cx="1143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003366"/>
                </a:solidFill>
              </a:rPr>
              <a:t>229,000 kg/</a:t>
            </a:r>
            <a:r>
              <a:rPr lang="en-US" sz="1200" dirty="0" err="1">
                <a:solidFill>
                  <a:srgbClr val="003366"/>
                </a:solidFill>
              </a:rPr>
              <a:t>yr</a:t>
            </a:r>
            <a:endParaRPr lang="en-US" sz="1200" dirty="0">
              <a:solidFill>
                <a:srgbClr val="003366"/>
              </a:solidFill>
            </a:endParaRPr>
          </a:p>
        </p:txBody>
      </p:sp>
      <p:cxnSp>
        <p:nvCxnSpPr>
          <p:cNvPr id="18" name="Curved Connector 17"/>
          <p:cNvCxnSpPr/>
          <p:nvPr/>
        </p:nvCxnSpPr>
        <p:spPr bwMode="auto">
          <a:xfrm>
            <a:off x="3842657" y="4876800"/>
            <a:ext cx="1262743" cy="609600"/>
          </a:xfrm>
          <a:prstGeom prst="curvedConnector3">
            <a:avLst/>
          </a:prstGeom>
          <a:solidFill>
            <a:schemeClr val="accent1"/>
          </a:solidFill>
          <a:ln w="9525" cap="flat" cmpd="sng" algn="ctr">
            <a:solidFill>
              <a:schemeClr val="tx1">
                <a:lumMod val="75000"/>
              </a:schemeClr>
            </a:solidFill>
            <a:prstDash val="solid"/>
            <a:miter lim="800000"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" name="TextBox 21"/>
          <p:cNvSpPr txBox="1"/>
          <p:nvPr/>
        </p:nvSpPr>
        <p:spPr>
          <a:xfrm>
            <a:off x="2438400" y="5740217"/>
            <a:ext cx="114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003366">
                    <a:lumMod val="75000"/>
                  </a:srgbClr>
                </a:solidFill>
              </a:rPr>
              <a:t>Pre - AWT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029200" y="5740217"/>
            <a:ext cx="1371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003366">
                    <a:lumMod val="75000"/>
                  </a:srgbClr>
                </a:solidFill>
              </a:rPr>
              <a:t>Post - AWT</a:t>
            </a:r>
          </a:p>
        </p:txBody>
      </p:sp>
      <p:graphicFrame>
        <p:nvGraphicFramePr>
          <p:cNvPr id="24" name="Chart 2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7420212"/>
              </p:ext>
            </p:extLst>
          </p:nvPr>
        </p:nvGraphicFramePr>
        <p:xfrm>
          <a:off x="1066800" y="1969923"/>
          <a:ext cx="7315200" cy="384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" name="Right Brace 25"/>
          <p:cNvSpPr/>
          <p:nvPr/>
        </p:nvSpPr>
        <p:spPr bwMode="auto">
          <a:xfrm>
            <a:off x="3570514" y="4114800"/>
            <a:ext cx="391886" cy="1524000"/>
          </a:xfrm>
          <a:prstGeom prst="rightBrace">
            <a:avLst/>
          </a:prstGeom>
          <a:noFill/>
          <a:ln w="9525" cap="flat" cmpd="sng" algn="ctr">
            <a:solidFill>
              <a:schemeClr val="tx1">
                <a:lumMod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24000" y="990600"/>
            <a:ext cx="6477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2"/>
                </a:solidFill>
              </a:rPr>
              <a:t>Impact of City’s AWT Project</a:t>
            </a:r>
          </a:p>
          <a:p>
            <a:pPr algn="ctr"/>
            <a:r>
              <a:rPr lang="en-US" sz="2000" b="1" dirty="0">
                <a:solidFill>
                  <a:schemeClr val="tx2"/>
                </a:solidFill>
              </a:rPr>
              <a:t>73% Load Reduction  - -  Exceeded 56% Required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780314" y="3200397"/>
            <a:ext cx="12409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155,5000 kg/</a:t>
            </a:r>
            <a:r>
              <a:rPr lang="en-US" sz="1200" dirty="0" err="1" smtClean="0"/>
              <a:t>yr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006650880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38200" y="1206757"/>
            <a:ext cx="609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What Has the City Done?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1447800" y="2362200"/>
            <a:ext cx="6545587" cy="4419600"/>
            <a:chOff x="468945" y="977360"/>
            <a:chExt cx="5904885" cy="4088320"/>
          </a:xfrm>
        </p:grpSpPr>
        <p:graphicFrame>
          <p:nvGraphicFramePr>
            <p:cNvPr id="17" name="Chart 16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348322613"/>
                </p:ext>
              </p:extLst>
            </p:nvPr>
          </p:nvGraphicFramePr>
          <p:xfrm>
            <a:off x="468945" y="977360"/>
            <a:ext cx="5904885" cy="408832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cxnSp>
          <p:nvCxnSpPr>
            <p:cNvPr id="19" name="Straight Connector 18"/>
            <p:cNvCxnSpPr/>
            <p:nvPr/>
          </p:nvCxnSpPr>
          <p:spPr>
            <a:xfrm rot="21540000" flipH="1">
              <a:off x="2493309" y="4532591"/>
              <a:ext cx="3868" cy="212272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V="1">
              <a:off x="2495243" y="4634960"/>
              <a:ext cx="2998414" cy="3767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81404982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762000"/>
            <a:ext cx="7696200" cy="9906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/>
              <a:t>What Has the City Done?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idx="1"/>
          </p:nvPr>
        </p:nvSpPr>
        <p:spPr>
          <a:xfrm>
            <a:off x="914400" y="2362200"/>
            <a:ext cx="7543800" cy="40386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en-US" sz="2200" b="1" dirty="0" smtClean="0">
                <a:cs typeface="Arial" pitchFamily="34" charset="0"/>
              </a:rPr>
              <a:t>Land Use Planning Initiatives</a:t>
            </a:r>
          </a:p>
          <a:p>
            <a:pPr eaLnBrk="1" hangingPunct="1">
              <a:lnSpc>
                <a:spcPct val="90000"/>
              </a:lnSpc>
            </a:pPr>
            <a:endParaRPr lang="en-US" sz="2200" b="1" dirty="0"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200" b="1" dirty="0" smtClean="0">
                <a:cs typeface="Arial" pitchFamily="34" charset="0"/>
              </a:rPr>
              <a:t>The City, along with the County adopted Wakulla Springs protection Comprehensive Plan policies on January 7, 2009</a:t>
            </a:r>
            <a:br>
              <a:rPr lang="en-US" sz="2200" b="1" dirty="0" smtClean="0">
                <a:cs typeface="Arial" pitchFamily="34" charset="0"/>
              </a:rPr>
            </a:br>
            <a:endParaRPr lang="en-US" sz="2200" b="1" dirty="0" smtClean="0"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200" b="1" dirty="0" smtClean="0">
                <a:cs typeface="Arial" pitchFamily="34" charset="0"/>
              </a:rPr>
              <a:t>Both the City and County adopted Primary Springs Protection Zone (PSPZ) ordinances effective April 10, 2009</a:t>
            </a:r>
            <a:br>
              <a:rPr lang="en-US" sz="2200" b="1" dirty="0" smtClean="0">
                <a:cs typeface="Arial" pitchFamily="34" charset="0"/>
              </a:rPr>
            </a:br>
            <a:endParaRPr lang="en-US" sz="2200" b="1" dirty="0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2586406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81000"/>
            <a:ext cx="7772400" cy="1371600"/>
          </a:xfrm>
        </p:spPr>
        <p:txBody>
          <a:bodyPr/>
          <a:lstStyle/>
          <a:p>
            <a:pPr eaLnBrk="1" hangingPunct="1"/>
            <a:r>
              <a:rPr lang="en-US" sz="3000" dirty="0"/>
              <a:t>Sewage Collection System </a:t>
            </a:r>
            <a:br>
              <a:rPr lang="en-US" sz="3000" dirty="0"/>
            </a:br>
            <a:r>
              <a:rPr lang="en-US" sz="3000" dirty="0"/>
              <a:t>Assessment and Rehabilitation Program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3124200"/>
            <a:ext cx="3886200" cy="3352800"/>
          </a:xfrm>
        </p:spPr>
        <p:txBody>
          <a:bodyPr/>
          <a:lstStyle/>
          <a:p>
            <a:pPr lvl="1" indent="-342900">
              <a:buSzPct val="125000"/>
              <a:buFont typeface="Arial" pitchFamily="34" charset="0"/>
              <a:buChar char="•"/>
            </a:pPr>
            <a:r>
              <a:rPr lang="en-US" sz="2000" b="1" dirty="0" smtClean="0"/>
              <a:t>Initiated in 2011</a:t>
            </a:r>
          </a:p>
          <a:p>
            <a:pPr lvl="1" indent="-342900">
              <a:buSzPct val="125000"/>
              <a:buFont typeface="Arial" pitchFamily="34" charset="0"/>
              <a:buChar char="•"/>
            </a:pPr>
            <a:r>
              <a:rPr lang="en-US" sz="2000" b="1" dirty="0" smtClean="0"/>
              <a:t>To date televised 380 mi of older systems (95% Complete)</a:t>
            </a:r>
          </a:p>
          <a:p>
            <a:pPr lvl="1" indent="-342900">
              <a:buSzPct val="125000"/>
              <a:buFont typeface="Arial" pitchFamily="34" charset="0"/>
              <a:buChar char="•"/>
            </a:pPr>
            <a:r>
              <a:rPr lang="en-US" sz="2000" b="1" dirty="0" smtClean="0"/>
              <a:t>Repair &amp; Replacement Projects Ongoing</a:t>
            </a:r>
          </a:p>
          <a:p>
            <a:pPr lvl="1" indent="-342900">
              <a:buSzPct val="125000"/>
              <a:buFont typeface="Arial" pitchFamily="34" charset="0"/>
              <a:buChar char="•"/>
            </a:pPr>
            <a:r>
              <a:rPr lang="en-US" sz="2000" b="1" dirty="0"/>
              <a:t>$10 million Program</a:t>
            </a:r>
          </a:p>
          <a:p>
            <a:pPr lvl="1" indent="-342900">
              <a:buSzPct val="125000"/>
              <a:buFont typeface="Arial" pitchFamily="34" charset="0"/>
              <a:buChar char="•"/>
            </a:pPr>
            <a:r>
              <a:rPr lang="en-US" sz="2000" b="1" dirty="0" smtClean="0"/>
              <a:t>Completion 2021</a:t>
            </a:r>
          </a:p>
        </p:txBody>
      </p:sp>
      <p:graphicFrame>
        <p:nvGraphicFramePr>
          <p:cNvPr id="10244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1165301"/>
              </p:ext>
            </p:extLst>
          </p:nvPr>
        </p:nvGraphicFramePr>
        <p:xfrm>
          <a:off x="4419600" y="3124200"/>
          <a:ext cx="4495800" cy="3371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3" name="Photo Editor Photo" r:id="rId5" imgW="6095238" imgH="4571429" progId="MSPhotoEd.3">
                  <p:embed/>
                </p:oleObj>
              </mc:Choice>
              <mc:Fallback>
                <p:oleObj name="Photo Editor Photo" r:id="rId5" imgW="6095238" imgH="4571429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3124200"/>
                        <a:ext cx="4495800" cy="3371850"/>
                      </a:xfrm>
                      <a:prstGeom prst="rect">
                        <a:avLst/>
                      </a:prstGeom>
                      <a:noFill/>
                      <a:ln w="38100" cmpd="dbl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/>
        </p:nvSpPr>
        <p:spPr>
          <a:xfrm>
            <a:off x="457200" y="2438400"/>
            <a:ext cx="6858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0050" lvl="1"/>
            <a:r>
              <a:rPr lang="en-US" sz="2200" b="1" dirty="0"/>
              <a:t>Assessment &amp; Rehabilitation of Older Sewers</a:t>
            </a:r>
          </a:p>
        </p:txBody>
      </p:sp>
    </p:spTree>
    <p:extLst>
      <p:ext uri="{BB962C8B-B14F-4D97-AF65-F5344CB8AC3E}">
        <p14:creationId xmlns:p14="http://schemas.microsoft.com/office/powerpoint/2010/main" val="12819035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8"/>
          <p:cNvSpPr txBox="1">
            <a:spLocks noChangeArrowheads="1"/>
          </p:cNvSpPr>
          <p:nvPr/>
        </p:nvSpPr>
        <p:spPr bwMode="auto">
          <a:xfrm>
            <a:off x="3200400" y="139959"/>
            <a:ext cx="2819400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 dirty="0" smtClean="0">
                <a:solidFill>
                  <a:schemeClr val="tx2"/>
                </a:solidFill>
              </a:rPr>
              <a:t>Stormwater Capital </a:t>
            </a:r>
            <a:r>
              <a:rPr lang="en-US" sz="2800" b="1" dirty="0">
                <a:solidFill>
                  <a:schemeClr val="tx2"/>
                </a:solidFill>
              </a:rPr>
              <a:t>Improvement </a:t>
            </a:r>
            <a:r>
              <a:rPr lang="en-US" sz="2800" b="1" dirty="0" smtClean="0">
                <a:solidFill>
                  <a:schemeClr val="tx2"/>
                </a:solidFill>
              </a:rPr>
              <a:t>Projects</a:t>
            </a:r>
            <a:endParaRPr lang="en-US" sz="2800" b="1" dirty="0">
              <a:solidFill>
                <a:schemeClr val="tx2"/>
              </a:solidFill>
            </a:endParaRPr>
          </a:p>
        </p:txBody>
      </p:sp>
      <p:sp>
        <p:nvSpPr>
          <p:cNvPr id="13315" name="Text Box 10"/>
          <p:cNvSpPr txBox="1">
            <a:spLocks noChangeArrowheads="1"/>
          </p:cNvSpPr>
          <p:nvPr/>
        </p:nvSpPr>
        <p:spPr bwMode="auto">
          <a:xfrm>
            <a:off x="705999" y="2362200"/>
            <a:ext cx="186461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9pPr>
          </a:lstStyle>
          <a:p>
            <a:pPr algn="ctr" eaLnBrk="1" hangingPunct="1"/>
            <a:r>
              <a:rPr lang="en-US" b="1" dirty="0" err="1" smtClean="0"/>
              <a:t>Abbiegail</a:t>
            </a:r>
            <a:r>
              <a:rPr lang="en-US" dirty="0" smtClean="0"/>
              <a:t> </a:t>
            </a:r>
            <a:r>
              <a:rPr lang="en-US" b="1" dirty="0" smtClean="0"/>
              <a:t>Pond</a:t>
            </a:r>
            <a:endParaRPr lang="en-US" b="1" dirty="0"/>
          </a:p>
        </p:txBody>
      </p:sp>
      <p:sp>
        <p:nvSpPr>
          <p:cNvPr id="13316" name="Text Box 11"/>
          <p:cNvSpPr txBox="1">
            <a:spLocks noChangeArrowheads="1"/>
          </p:cNvSpPr>
          <p:nvPr/>
        </p:nvSpPr>
        <p:spPr bwMode="auto">
          <a:xfrm>
            <a:off x="304800" y="6019800"/>
            <a:ext cx="29718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9pPr>
          </a:lstStyle>
          <a:p>
            <a:pPr algn="ctr" eaLnBrk="1" hangingPunct="1"/>
            <a:r>
              <a:rPr lang="en-US" b="1" dirty="0"/>
              <a:t>Bond Pond</a:t>
            </a:r>
          </a:p>
        </p:txBody>
      </p:sp>
      <p:sp>
        <p:nvSpPr>
          <p:cNvPr id="13317" name="Text Box 12"/>
          <p:cNvSpPr txBox="1">
            <a:spLocks noChangeArrowheads="1"/>
          </p:cNvSpPr>
          <p:nvPr/>
        </p:nvSpPr>
        <p:spPr bwMode="auto">
          <a:xfrm>
            <a:off x="6562568" y="2406650"/>
            <a:ext cx="213391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9pPr>
          </a:lstStyle>
          <a:p>
            <a:pPr algn="ctr" eaLnBrk="1" hangingPunct="1"/>
            <a:r>
              <a:rPr lang="en-US" b="1" dirty="0" smtClean="0"/>
              <a:t>Frenchtown Pond</a:t>
            </a:r>
            <a:endParaRPr lang="en-US" b="1" dirty="0"/>
          </a:p>
        </p:txBody>
      </p:sp>
      <p:sp>
        <p:nvSpPr>
          <p:cNvPr id="13318" name="Text Box 13"/>
          <p:cNvSpPr txBox="1">
            <a:spLocks noChangeArrowheads="1"/>
          </p:cNvSpPr>
          <p:nvPr/>
        </p:nvSpPr>
        <p:spPr bwMode="auto">
          <a:xfrm>
            <a:off x="6883861" y="6172200"/>
            <a:ext cx="118494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9pPr>
          </a:lstStyle>
          <a:p>
            <a:pPr algn="ctr" eaLnBrk="1" hangingPunct="1"/>
            <a:r>
              <a:rPr lang="en-US" b="1" dirty="0"/>
              <a:t>FSU-RSF</a:t>
            </a:r>
          </a:p>
        </p:txBody>
      </p:sp>
      <p:sp>
        <p:nvSpPr>
          <p:cNvPr id="13320" name="Text Box 9"/>
          <p:cNvSpPr txBox="1">
            <a:spLocks noChangeArrowheads="1"/>
          </p:cNvSpPr>
          <p:nvPr/>
        </p:nvSpPr>
        <p:spPr bwMode="auto">
          <a:xfrm>
            <a:off x="3108512" y="2542384"/>
            <a:ext cx="28956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Osaka"/>
                <a:cs typeface="Osaka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 b="1" dirty="0"/>
              <a:t>Last </a:t>
            </a:r>
            <a:r>
              <a:rPr lang="en-US" sz="2400" b="1" dirty="0" smtClean="0"/>
              <a:t>12 </a:t>
            </a:r>
            <a:r>
              <a:rPr lang="en-US" sz="2400" b="1" dirty="0"/>
              <a:t>years 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>City-wide </a:t>
            </a:r>
            <a:br>
              <a:rPr lang="en-US" sz="2400" b="1" dirty="0" smtClean="0"/>
            </a:br>
            <a:r>
              <a:rPr lang="en-US" sz="2400" b="1" dirty="0" smtClean="0"/>
              <a:t>$97.4 Million </a:t>
            </a:r>
            <a:r>
              <a:rPr lang="en-US" sz="2400" b="1" dirty="0"/>
              <a:t/>
            </a:r>
            <a:br>
              <a:rPr lang="en-US" sz="2400" b="1" dirty="0"/>
            </a:br>
            <a:r>
              <a:rPr lang="en-US" sz="2400" b="1" dirty="0" smtClean="0"/>
              <a:t>149 </a:t>
            </a:r>
            <a:r>
              <a:rPr lang="en-US" sz="2400" b="1" dirty="0"/>
              <a:t>Projects</a:t>
            </a:r>
          </a:p>
        </p:txBody>
      </p:sp>
      <p:pic>
        <p:nvPicPr>
          <p:cNvPr id="13321" name="Picture 20" descr="F:\SMD COMMON AREA\Photos\FSU-COT RSF\Aerial_FSU_CO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886200"/>
            <a:ext cx="2971800" cy="2209800"/>
          </a:xfrm>
          <a:prstGeom prst="rect">
            <a:avLst/>
          </a:prstGeom>
          <a:noFill/>
          <a:ln w="38100" cmpd="dbl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3" name="Picture 22" descr="F:\SMD COMMON AREA\coxjo\BrayC\Presentations\LightseyToWakullaGroup\BondPon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810000"/>
            <a:ext cx="2971800" cy="2228850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4" name="Picture 14" descr="\\cotfile3\city common\FRENCH_TOWN\Photos\100_174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47650"/>
            <a:ext cx="2811463" cy="2109788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F:\Photos\Parkside\Abbiegail post Const\Abbiegail Pond3 Inflow 04_24_0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47650"/>
            <a:ext cx="2971800" cy="2038349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0823021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838200"/>
            <a:ext cx="8077200" cy="9906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000" dirty="0"/>
              <a:t>Reductions Through Source Control</a:t>
            </a:r>
            <a:br>
              <a:rPr lang="en-US" sz="3000" dirty="0"/>
            </a:br>
            <a:r>
              <a:rPr lang="en-US" sz="3000" dirty="0" smtClean="0"/>
              <a:t>Public Education &amp; Ordinances</a:t>
            </a:r>
            <a:endParaRPr lang="en-US" sz="3000" dirty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710682" y="2362200"/>
            <a:ext cx="8458200" cy="2438400"/>
          </a:xfrm>
        </p:spPr>
        <p:txBody>
          <a:bodyPr>
            <a:normAutofit/>
          </a:bodyPr>
          <a:lstStyle/>
          <a:p>
            <a:pPr eaLnBrk="1" hangingPunct="1">
              <a:buSzPct val="125000"/>
              <a:buFont typeface="Arial" pitchFamily="34" charset="0"/>
              <a:buChar char="•"/>
              <a:defRPr/>
            </a:pPr>
            <a:r>
              <a:rPr lang="en-US" sz="2200" b="1" dirty="0" smtClean="0">
                <a:cs typeface="Arial" charset="0"/>
              </a:rPr>
              <a:t>TAPP (Think About Personal Pollution)  </a:t>
            </a:r>
          </a:p>
          <a:p>
            <a:pPr eaLnBrk="1" hangingPunct="1">
              <a:buSzPct val="125000"/>
              <a:buFont typeface="Arial" pitchFamily="34" charset="0"/>
              <a:buChar char="•"/>
              <a:defRPr/>
            </a:pPr>
            <a:r>
              <a:rPr lang="en-US" sz="2200" b="1" dirty="0" smtClean="0">
                <a:cs typeface="Arial" charset="0"/>
              </a:rPr>
              <a:t>$1.7 million since 2006</a:t>
            </a:r>
          </a:p>
          <a:p>
            <a:pPr eaLnBrk="1" hangingPunct="1">
              <a:buSzPct val="125000"/>
              <a:buFont typeface="Arial" pitchFamily="34" charset="0"/>
              <a:buChar char="•"/>
              <a:defRPr/>
            </a:pPr>
            <a:r>
              <a:rPr lang="en-US" sz="2200" b="1" dirty="0" smtClean="0">
                <a:cs typeface="Arial" charset="0"/>
              </a:rPr>
              <a:t>Passed Pet </a:t>
            </a:r>
            <a:r>
              <a:rPr lang="en-US" sz="2200" b="1" dirty="0">
                <a:cs typeface="Arial" charset="0"/>
              </a:rPr>
              <a:t>Waste Ordinance</a:t>
            </a:r>
            <a:r>
              <a:rPr lang="en-US" sz="2200" b="1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</a:t>
            </a:r>
            <a:r>
              <a:rPr lang="en-US" sz="2200" b="1" dirty="0">
                <a:cs typeface="Arial" charset="0"/>
              </a:rPr>
              <a:t>(June </a:t>
            </a:r>
            <a:r>
              <a:rPr lang="en-US" sz="2200" b="1" dirty="0" smtClean="0">
                <a:cs typeface="Arial" charset="0"/>
              </a:rPr>
              <a:t>2008</a:t>
            </a:r>
            <a:r>
              <a:rPr lang="en-US" sz="2200" b="1" dirty="0">
                <a:cs typeface="Arial" charset="0"/>
              </a:rPr>
              <a:t>)</a:t>
            </a:r>
            <a:endParaRPr lang="en-US" sz="2200" b="1" dirty="0" smtClean="0">
              <a:cs typeface="Arial" charset="0"/>
            </a:endParaRPr>
          </a:p>
          <a:p>
            <a:pPr eaLnBrk="1" hangingPunct="1">
              <a:buSzPct val="125000"/>
              <a:buFont typeface="Arial" pitchFamily="34" charset="0"/>
              <a:buChar char="•"/>
              <a:defRPr/>
            </a:pPr>
            <a:r>
              <a:rPr lang="en-US" sz="2200" b="1" dirty="0" smtClean="0">
                <a:cs typeface="Arial" charset="0"/>
              </a:rPr>
              <a:t>Passed Fertilizer </a:t>
            </a:r>
            <a:r>
              <a:rPr lang="en-US" sz="2200" b="1" dirty="0">
                <a:cs typeface="Arial" charset="0"/>
              </a:rPr>
              <a:t>Applicator Ordinance</a:t>
            </a:r>
            <a:r>
              <a:rPr lang="en-US" sz="2200" b="1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</a:t>
            </a:r>
            <a:r>
              <a:rPr lang="en-US" sz="2200" b="1" dirty="0"/>
              <a:t>(Jan </a:t>
            </a:r>
            <a:r>
              <a:rPr lang="en-US" sz="2200" b="1" dirty="0" smtClean="0"/>
              <a:t>2009)</a:t>
            </a:r>
          </a:p>
          <a:p>
            <a:pPr>
              <a:buSzPct val="125000"/>
              <a:buFont typeface="Arial" pitchFamily="34" charset="0"/>
              <a:buChar char="•"/>
              <a:defRPr/>
            </a:pPr>
            <a:r>
              <a:rPr lang="en-US" sz="2200" b="1" dirty="0">
                <a:cs typeface="Arial" charset="0"/>
              </a:rPr>
              <a:t>City issued 557 certifications to applicators since 2009 </a:t>
            </a:r>
          </a:p>
        </p:txBody>
      </p:sp>
      <p:pic>
        <p:nvPicPr>
          <p:cNvPr id="14340" name="Picture 4" descr="C:\userdata\brayc\Watershed Protection\PetWaste\TAPP Dog Outdoor Final 3.12.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4887392"/>
            <a:ext cx="5610225" cy="176105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9038749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>
          <a:xfrm>
            <a:off x="990600" y="1066800"/>
            <a:ext cx="8001000" cy="1143000"/>
          </a:xfrm>
        </p:spPr>
        <p:txBody>
          <a:bodyPr/>
          <a:lstStyle/>
          <a:p>
            <a:pPr eaLnBrk="1" hangingPunct="1"/>
            <a:r>
              <a:rPr lang="en-US" kern="1200" dirty="0">
                <a:solidFill>
                  <a:srgbClr val="0066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Nitrate Load Management</a:t>
            </a:r>
            <a:br>
              <a:rPr lang="en-US" kern="1200" dirty="0">
                <a:solidFill>
                  <a:srgbClr val="0066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</a:br>
            <a:endParaRPr lang="en-US" dirty="0" smtClean="0">
              <a:solidFill>
                <a:schemeClr val="tx2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990600" y="2667000"/>
            <a:ext cx="8001000" cy="3733800"/>
          </a:xfrm>
        </p:spPr>
        <p:txBody>
          <a:bodyPr/>
          <a:lstStyle/>
          <a:p>
            <a:pPr>
              <a:defRPr/>
            </a:pPr>
            <a:r>
              <a:rPr lang="en-US" b="1" dirty="0" smtClean="0">
                <a:solidFill>
                  <a:schemeClr val="tx1"/>
                </a:solidFill>
              </a:rPr>
              <a:t>Summary of Nitrate Problem &amp; Needed Reductions.</a:t>
            </a:r>
          </a:p>
          <a:p>
            <a:pPr>
              <a:defRPr/>
            </a:pPr>
            <a:endParaRPr lang="en-US" b="1" dirty="0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US" b="1" dirty="0"/>
              <a:t>What Has the City of Tallahassee Done</a:t>
            </a:r>
            <a:r>
              <a:rPr lang="en-US" b="1" dirty="0" smtClean="0"/>
              <a:t>?</a:t>
            </a:r>
          </a:p>
          <a:p>
            <a:pPr>
              <a:defRPr/>
            </a:pPr>
            <a:endParaRPr lang="en-US" b="1" dirty="0" smtClean="0"/>
          </a:p>
          <a:p>
            <a:pPr>
              <a:defRPr/>
            </a:pPr>
            <a:r>
              <a:rPr lang="en-US" b="1" dirty="0"/>
              <a:t>What </a:t>
            </a:r>
            <a:r>
              <a:rPr lang="en-US" b="1" dirty="0" smtClean="0"/>
              <a:t>Remains to </a:t>
            </a:r>
            <a:r>
              <a:rPr lang="en-US" b="1" dirty="0"/>
              <a:t>be Done?</a:t>
            </a:r>
          </a:p>
          <a:p>
            <a:pPr>
              <a:defRPr/>
            </a:pPr>
            <a:endParaRPr lang="en-US" b="1" dirty="0"/>
          </a:p>
          <a:p>
            <a:pPr>
              <a:defRPr/>
            </a:pPr>
            <a:endParaRPr lang="en-US" b="1" dirty="0" smtClean="0">
              <a:solidFill>
                <a:schemeClr val="tx1"/>
              </a:solidFill>
            </a:endParaRPr>
          </a:p>
          <a:p>
            <a:pPr eaLnBrk="1" hangingPunct="1">
              <a:defRPr/>
            </a:pPr>
            <a:endParaRPr lang="en-US" dirty="0" smtClean="0">
              <a:solidFill>
                <a:schemeClr val="tx1"/>
              </a:solidFill>
            </a:endParaRPr>
          </a:p>
          <a:p>
            <a:pPr marL="0" indent="0" eaLnBrk="1" hangingPunct="1">
              <a:buNone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3448791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050"/>
          <p:cNvSpPr>
            <a:spLocks noGrp="1" noChangeArrowheads="1"/>
          </p:cNvSpPr>
          <p:nvPr>
            <p:ph type="title"/>
          </p:nvPr>
        </p:nvSpPr>
        <p:spPr>
          <a:xfrm>
            <a:off x="1066800" y="646113"/>
            <a:ext cx="7772400" cy="1143000"/>
          </a:xfrm>
        </p:spPr>
        <p:txBody>
          <a:bodyPr/>
          <a:lstStyle/>
          <a:p>
            <a:pPr eaLnBrk="1" hangingPunct="1"/>
            <a:r>
              <a:rPr lang="en-US" sz="2800" dirty="0" smtClean="0"/>
              <a:t>Reductions Through Source Controls</a:t>
            </a:r>
            <a:br>
              <a:rPr lang="en-US" sz="2800" dirty="0" smtClean="0"/>
            </a:br>
            <a:r>
              <a:rPr lang="en-US" sz="2800" dirty="0" smtClean="0"/>
              <a:t>(Pet Waste) </a:t>
            </a:r>
          </a:p>
        </p:txBody>
      </p:sp>
      <p:sp>
        <p:nvSpPr>
          <p:cNvPr id="352259" name="Rectangle 2051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2438400"/>
            <a:ext cx="3429000" cy="4343400"/>
          </a:xfrm>
        </p:spPr>
        <p:txBody>
          <a:bodyPr>
            <a:normAutofit fontScale="77500" lnSpcReduction="20000"/>
          </a:bodyPr>
          <a:lstStyle/>
          <a:p>
            <a:pPr eaLnBrk="1" hangingPunct="1">
              <a:lnSpc>
                <a:spcPct val="90000"/>
              </a:lnSpc>
              <a:buSzPct val="125000"/>
              <a:buFont typeface="Arial" pitchFamily="34" charset="0"/>
              <a:buChar char="•"/>
              <a:defRPr/>
            </a:pPr>
            <a:r>
              <a:rPr lang="en-US" sz="2900" dirty="0" smtClean="0">
                <a:ea typeface="Arial Unicode MS" pitchFamily="34" charset="-128"/>
                <a:cs typeface="Arial Unicode MS" pitchFamily="34" charset="-128"/>
              </a:rPr>
              <a:t>Nitrogen content 2</a:t>
            </a:r>
            <a:r>
              <a:rPr lang="en-US" sz="2900" baseline="30000" dirty="0" smtClean="0">
                <a:ea typeface="Arial Unicode MS" pitchFamily="34" charset="-128"/>
                <a:cs typeface="Arial Unicode MS" pitchFamily="34" charset="-128"/>
              </a:rPr>
              <a:t>1</a:t>
            </a:r>
            <a:r>
              <a:rPr lang="en-US" sz="2900" dirty="0" smtClean="0">
                <a:ea typeface="Arial Unicode MS" pitchFamily="34" charset="-128"/>
                <a:cs typeface="Arial Unicode MS" pitchFamily="34" charset="-128"/>
              </a:rPr>
              <a:t>/</a:t>
            </a:r>
            <a:r>
              <a:rPr lang="en-US" sz="2900" baseline="-25000" dirty="0" smtClean="0">
                <a:ea typeface="Arial Unicode MS" pitchFamily="34" charset="-128"/>
                <a:cs typeface="Arial Unicode MS" pitchFamily="34" charset="-128"/>
              </a:rPr>
              <a:t>2</a:t>
            </a:r>
            <a:r>
              <a:rPr lang="en-US" sz="2900" dirty="0" smtClean="0">
                <a:ea typeface="Arial Unicode MS" pitchFamily="34" charset="-128"/>
                <a:cs typeface="Arial Unicode MS" pitchFamily="34" charset="-128"/>
              </a:rPr>
              <a:t> times cow manure</a:t>
            </a:r>
          </a:p>
          <a:p>
            <a:pPr eaLnBrk="1" hangingPunct="1">
              <a:lnSpc>
                <a:spcPct val="90000"/>
              </a:lnSpc>
              <a:buSzPct val="125000"/>
              <a:buFont typeface="Arial" pitchFamily="34" charset="0"/>
              <a:buChar char="•"/>
              <a:defRPr/>
            </a:pPr>
            <a:endParaRPr lang="en-US" sz="2900" dirty="0" smtClean="0"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lnSpc>
                <a:spcPct val="90000"/>
              </a:lnSpc>
              <a:buSzPct val="125000"/>
              <a:buFont typeface="Arial" pitchFamily="34" charset="0"/>
              <a:buChar char="•"/>
              <a:defRPr/>
            </a:pPr>
            <a:r>
              <a:rPr lang="en-US" sz="2900" dirty="0" smtClean="0">
                <a:ea typeface="Arial Unicode MS" pitchFamily="34" charset="-128"/>
                <a:cs typeface="Arial Unicode MS" pitchFamily="34" charset="-128"/>
              </a:rPr>
              <a:t>39,350 dogs</a:t>
            </a:r>
          </a:p>
          <a:p>
            <a:pPr marL="0" indent="0" eaLnBrk="1" hangingPunct="1">
              <a:lnSpc>
                <a:spcPct val="90000"/>
              </a:lnSpc>
              <a:buSzPct val="125000"/>
              <a:buNone/>
              <a:defRPr/>
            </a:pPr>
            <a:r>
              <a:rPr lang="en-US" sz="2900" dirty="0"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900" dirty="0" smtClean="0">
                <a:ea typeface="Arial Unicode MS" pitchFamily="34" charset="-128"/>
                <a:cs typeface="Arial Unicode MS" pitchFamily="34" charset="-128"/>
              </a:rPr>
              <a:t>       = 13.5 ton/da feces </a:t>
            </a:r>
          </a:p>
          <a:p>
            <a:pPr eaLnBrk="1" hangingPunct="1">
              <a:lnSpc>
                <a:spcPct val="90000"/>
              </a:lnSpc>
              <a:buSzPct val="125000"/>
              <a:buFont typeface="Arial" pitchFamily="34" charset="0"/>
              <a:buChar char="•"/>
              <a:defRPr/>
            </a:pPr>
            <a:endParaRPr lang="en-US" sz="2900" dirty="0" smtClean="0"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lnSpc>
                <a:spcPct val="90000"/>
              </a:lnSpc>
              <a:buSzPct val="125000"/>
              <a:buFont typeface="Arial" pitchFamily="34" charset="0"/>
              <a:buChar char="•"/>
              <a:defRPr/>
            </a:pPr>
            <a:r>
              <a:rPr lang="en-US" sz="2900" dirty="0" smtClean="0">
                <a:ea typeface="Arial Unicode MS" pitchFamily="34" charset="-128"/>
                <a:cs typeface="Arial Unicode MS" pitchFamily="34" charset="-128"/>
              </a:rPr>
              <a:t>Nitrogen Load</a:t>
            </a:r>
          </a:p>
          <a:p>
            <a:pPr marL="0" indent="0" eaLnBrk="1" hangingPunct="1">
              <a:lnSpc>
                <a:spcPct val="90000"/>
              </a:lnSpc>
              <a:buSzPct val="125000"/>
              <a:buNone/>
              <a:defRPr/>
            </a:pPr>
            <a:r>
              <a:rPr lang="en-US" sz="2900" dirty="0"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900" dirty="0" smtClean="0">
                <a:ea typeface="Arial Unicode MS" pitchFamily="34" charset="-128"/>
                <a:cs typeface="Arial Unicode MS" pitchFamily="34" charset="-128"/>
              </a:rPr>
              <a:t>      = 34 tons/yr.</a:t>
            </a:r>
          </a:p>
          <a:p>
            <a:pPr eaLnBrk="1" hangingPunct="1">
              <a:lnSpc>
                <a:spcPct val="90000"/>
              </a:lnSpc>
              <a:buSzPct val="125000"/>
              <a:buFont typeface="Arial" pitchFamily="34" charset="0"/>
              <a:buChar char="•"/>
              <a:defRPr/>
            </a:pPr>
            <a:endParaRPr lang="en-US" sz="2900" dirty="0" smtClean="0"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lnSpc>
                <a:spcPct val="90000"/>
              </a:lnSpc>
              <a:buSzPct val="125000"/>
              <a:buFont typeface="Arial" pitchFamily="34" charset="0"/>
              <a:buChar char="•"/>
              <a:defRPr/>
            </a:pPr>
            <a:r>
              <a:rPr lang="en-US" sz="2900" dirty="0" smtClean="0">
                <a:ea typeface="Arial Unicode MS" pitchFamily="34" charset="-128"/>
                <a:cs typeface="Arial Unicode MS" pitchFamily="34" charset="-128"/>
              </a:rPr>
              <a:t>30% of dog owners began picking up within the last 6-12 months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2900" b="1" i="1" u="sng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600" b="1" dirty="0" smtClean="0">
                <a:solidFill>
                  <a:schemeClr val="hlink"/>
                </a:solidFill>
              </a:rPr>
              <a:t>   </a:t>
            </a:r>
            <a:r>
              <a:rPr lang="en-US" sz="2800" dirty="0" smtClean="0">
                <a:ea typeface="Arial Unicode MS" pitchFamily="34" charset="-128"/>
                <a:cs typeface="Arial Unicode MS" pitchFamily="34" charset="-128"/>
              </a:rPr>
              <a:t> 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514600"/>
            <a:ext cx="4727575" cy="300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95465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685800"/>
            <a:ext cx="7772400" cy="1143000"/>
          </a:xfrm>
        </p:spPr>
        <p:txBody>
          <a:bodyPr/>
          <a:lstStyle/>
          <a:p>
            <a:pPr eaLnBrk="1" hangingPunct="1"/>
            <a:r>
              <a:rPr lang="en-US" sz="2800" dirty="0"/>
              <a:t>Reductions Through Source Controls</a:t>
            </a: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/>
              <a:t>(Fertilizer Use Citywide)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199" y="2362199"/>
            <a:ext cx="6061691" cy="1524001"/>
          </a:xfrm>
        </p:spPr>
        <p:txBody>
          <a:bodyPr/>
          <a:lstStyle/>
          <a:p>
            <a:pPr eaLnBrk="1" fontAlgn="b" hangingPunct="1">
              <a:lnSpc>
                <a:spcPct val="90000"/>
              </a:lnSpc>
              <a:buSzPct val="125000"/>
              <a:buFont typeface="Arial" pitchFamily="34" charset="0"/>
              <a:buChar char="•"/>
            </a:pPr>
            <a:r>
              <a:rPr lang="en-US" sz="2400" dirty="0" smtClean="0">
                <a:cs typeface="Arial" pitchFamily="34" charset="0"/>
              </a:rPr>
              <a:t>Households that applied fertilizer</a:t>
            </a:r>
            <a:br>
              <a:rPr lang="en-US" sz="2400" dirty="0" smtClean="0">
                <a:cs typeface="Arial" pitchFamily="34" charset="0"/>
              </a:rPr>
            </a:br>
            <a:r>
              <a:rPr lang="en-US" sz="2400" dirty="0" smtClean="0">
                <a:cs typeface="Arial" pitchFamily="34" charset="0"/>
              </a:rPr>
              <a:t>(2007 vs. 2012) </a:t>
            </a:r>
            <a:r>
              <a:rPr lang="en-US" sz="2400" b="1" u="sng" dirty="0" smtClean="0">
                <a:cs typeface="Arial" pitchFamily="34" charset="0"/>
              </a:rPr>
              <a:t>decreased </a:t>
            </a:r>
            <a:r>
              <a:rPr lang="en-US" sz="2400" b="1" u="sng" dirty="0">
                <a:cs typeface="Arial" pitchFamily="34" charset="0"/>
              </a:rPr>
              <a:t>49</a:t>
            </a:r>
            <a:r>
              <a:rPr lang="en-US" sz="2400" b="1" u="sng" dirty="0" smtClean="0">
                <a:cs typeface="Arial" pitchFamily="34" charset="0"/>
              </a:rPr>
              <a:t>%.</a:t>
            </a:r>
          </a:p>
          <a:p>
            <a:pPr eaLnBrk="1" fontAlgn="b" hangingPunct="1">
              <a:lnSpc>
                <a:spcPct val="90000"/>
              </a:lnSpc>
              <a:buSzPct val="125000"/>
              <a:buFont typeface="Arial" pitchFamily="34" charset="0"/>
              <a:buChar char="•"/>
            </a:pPr>
            <a:r>
              <a:rPr lang="en-US" sz="2400" dirty="0" smtClean="0">
                <a:cs typeface="Arial" pitchFamily="34" charset="0"/>
              </a:rPr>
              <a:t>Level of Nitrogen Applied per Household </a:t>
            </a:r>
            <a:r>
              <a:rPr lang="en-US" sz="2400" b="1" u="sng" dirty="0" smtClean="0">
                <a:cs typeface="Arial" pitchFamily="34" charset="0"/>
              </a:rPr>
              <a:t>decreased 27%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b="1" dirty="0" smtClean="0"/>
          </a:p>
        </p:txBody>
      </p:sp>
      <p:pic>
        <p:nvPicPr>
          <p:cNvPr id="16388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4364" y="1524000"/>
            <a:ext cx="1974850" cy="51355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5011926"/>
              </p:ext>
            </p:extLst>
          </p:nvPr>
        </p:nvGraphicFramePr>
        <p:xfrm>
          <a:off x="762000" y="3962400"/>
          <a:ext cx="5943600" cy="31088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914400" y="6551841"/>
            <a:ext cx="4876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Source:  Florida </a:t>
            </a:r>
            <a:r>
              <a:rPr lang="en-US" sz="800" dirty="0"/>
              <a:t>Department of Agriculture &amp; Consumer Services, Bureau of Compliance Monitoring</a:t>
            </a:r>
          </a:p>
        </p:txBody>
      </p:sp>
    </p:spTree>
    <p:extLst>
      <p:ext uri="{BB962C8B-B14F-4D97-AF65-F5344CB8AC3E}">
        <p14:creationId xmlns:p14="http://schemas.microsoft.com/office/powerpoint/2010/main" val="18732622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>
          <a:xfrm>
            <a:off x="990600" y="990600"/>
            <a:ext cx="8001000" cy="1143000"/>
          </a:xfrm>
        </p:spPr>
        <p:txBody>
          <a:bodyPr/>
          <a:lstStyle/>
          <a:p>
            <a:pPr eaLnBrk="1" hangingPunct="1"/>
            <a:r>
              <a:rPr lang="en-US" kern="1200" dirty="0">
                <a:solidFill>
                  <a:srgbClr val="0066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Nitrate Load Management</a:t>
            </a:r>
            <a:br>
              <a:rPr lang="en-US" kern="1200" dirty="0">
                <a:solidFill>
                  <a:srgbClr val="0066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</a:br>
            <a:endParaRPr lang="en-US" dirty="0" smtClean="0">
              <a:solidFill>
                <a:schemeClr val="tx2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990600" y="2667000"/>
            <a:ext cx="8001000" cy="3733800"/>
          </a:xfrm>
        </p:spPr>
        <p:txBody>
          <a:bodyPr/>
          <a:lstStyle/>
          <a:p>
            <a:pPr>
              <a:defRPr/>
            </a:pPr>
            <a:r>
              <a:rPr lang="en-US" b="1" dirty="0" smtClean="0">
                <a:solidFill>
                  <a:schemeClr val="tx1"/>
                </a:solidFill>
              </a:rPr>
              <a:t>Summary of Nitrate Load &amp; Needed Reductions.</a:t>
            </a:r>
          </a:p>
          <a:p>
            <a:pPr>
              <a:defRPr/>
            </a:pPr>
            <a:endParaRPr lang="en-US" b="1" dirty="0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US" b="1" dirty="0"/>
              <a:t>What Has the City of Tallahassee Done</a:t>
            </a:r>
            <a:r>
              <a:rPr lang="en-US" b="1" dirty="0" smtClean="0"/>
              <a:t>?</a:t>
            </a:r>
          </a:p>
          <a:p>
            <a:pPr>
              <a:defRPr/>
            </a:pPr>
            <a:endParaRPr lang="en-US" b="1" dirty="0" smtClean="0"/>
          </a:p>
          <a:p>
            <a:pPr>
              <a:defRPr/>
            </a:pPr>
            <a:r>
              <a:rPr lang="en-US" b="1" dirty="0"/>
              <a:t>What </a:t>
            </a:r>
            <a:r>
              <a:rPr lang="en-US" b="1" dirty="0" smtClean="0"/>
              <a:t>Remains to </a:t>
            </a:r>
            <a:r>
              <a:rPr lang="en-US" b="1" dirty="0"/>
              <a:t>be Done?</a:t>
            </a:r>
          </a:p>
          <a:p>
            <a:pPr>
              <a:defRPr/>
            </a:pPr>
            <a:endParaRPr lang="en-US" b="1" dirty="0"/>
          </a:p>
          <a:p>
            <a:pPr>
              <a:defRPr/>
            </a:pPr>
            <a:endParaRPr lang="en-US" b="1" dirty="0" smtClean="0">
              <a:solidFill>
                <a:schemeClr val="tx1"/>
              </a:solidFill>
            </a:endParaRPr>
          </a:p>
          <a:p>
            <a:pPr eaLnBrk="1" hangingPunct="1">
              <a:defRPr/>
            </a:pPr>
            <a:endParaRPr lang="en-US" dirty="0" smtClean="0">
              <a:solidFill>
                <a:schemeClr val="tx1"/>
              </a:solidFill>
            </a:endParaRPr>
          </a:p>
          <a:p>
            <a:pPr marL="0" indent="0" eaLnBrk="1" hangingPunct="1">
              <a:buNone/>
              <a:defRPr/>
            </a:pPr>
            <a:endParaRPr lang="en-US" dirty="0"/>
          </a:p>
        </p:txBody>
      </p:sp>
      <p:sp>
        <p:nvSpPr>
          <p:cNvPr id="2" name="Oval 1"/>
          <p:cNvSpPr/>
          <p:nvPr/>
        </p:nvSpPr>
        <p:spPr bwMode="auto">
          <a:xfrm>
            <a:off x="990600" y="4953000"/>
            <a:ext cx="6172200" cy="1143000"/>
          </a:xfrm>
          <a:prstGeom prst="ellipse">
            <a:avLst/>
          </a:prstGeom>
          <a:noFill/>
          <a:ln w="2222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9307116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937266"/>
            <a:ext cx="7924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003366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57400" y="1008480"/>
            <a:ext cx="609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2"/>
                </a:solidFill>
              </a:rPr>
              <a:t>Additional Nitrate Reduction Required</a:t>
            </a:r>
          </a:p>
          <a:p>
            <a:pPr algn="ctr"/>
            <a:r>
              <a:rPr lang="en-US" sz="2400" b="1" dirty="0">
                <a:solidFill>
                  <a:schemeClr val="tx2"/>
                </a:solidFill>
              </a:rPr>
              <a:t> (45,600 kg )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70514" y="2168375"/>
            <a:ext cx="1143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003366"/>
                </a:solidFill>
              </a:rPr>
              <a:t>229,000 kg/</a:t>
            </a:r>
            <a:r>
              <a:rPr lang="en-US" sz="1200" dirty="0" err="1">
                <a:solidFill>
                  <a:srgbClr val="003366"/>
                </a:solidFill>
              </a:rPr>
              <a:t>yr</a:t>
            </a:r>
            <a:endParaRPr lang="en-US" sz="1200" dirty="0">
              <a:solidFill>
                <a:srgbClr val="003366"/>
              </a:solidFill>
            </a:endParaRPr>
          </a:p>
        </p:txBody>
      </p:sp>
      <p:cxnSp>
        <p:nvCxnSpPr>
          <p:cNvPr id="18" name="Curved Connector 17"/>
          <p:cNvCxnSpPr/>
          <p:nvPr/>
        </p:nvCxnSpPr>
        <p:spPr bwMode="auto">
          <a:xfrm>
            <a:off x="3842657" y="4876800"/>
            <a:ext cx="1262743" cy="609600"/>
          </a:xfrm>
          <a:prstGeom prst="curvedConnector3">
            <a:avLst/>
          </a:prstGeom>
          <a:solidFill>
            <a:schemeClr val="accent1"/>
          </a:solidFill>
          <a:ln w="9525" cap="flat" cmpd="sng" algn="ctr">
            <a:solidFill>
              <a:schemeClr val="tx1">
                <a:lumMod val="75000"/>
              </a:schemeClr>
            </a:solidFill>
            <a:prstDash val="solid"/>
            <a:miter lim="800000"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" name="TextBox 21"/>
          <p:cNvSpPr txBox="1"/>
          <p:nvPr/>
        </p:nvSpPr>
        <p:spPr>
          <a:xfrm>
            <a:off x="2547257" y="5732060"/>
            <a:ext cx="15947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003366">
                    <a:lumMod val="75000"/>
                  </a:srgbClr>
                </a:solidFill>
              </a:rPr>
              <a:t>Pre – City AWT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257800" y="5732060"/>
            <a:ext cx="1752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003366">
                    <a:lumMod val="75000"/>
                  </a:srgbClr>
                </a:solidFill>
              </a:rPr>
              <a:t>Post – City AWT</a:t>
            </a:r>
          </a:p>
        </p:txBody>
      </p:sp>
      <p:graphicFrame>
        <p:nvGraphicFramePr>
          <p:cNvPr id="24" name="Chart 2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2491963"/>
              </p:ext>
            </p:extLst>
          </p:nvPr>
        </p:nvGraphicFramePr>
        <p:xfrm>
          <a:off x="1069848" y="1965960"/>
          <a:ext cx="6397752" cy="384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" name="Right Brace 25"/>
          <p:cNvSpPr/>
          <p:nvPr/>
        </p:nvSpPr>
        <p:spPr bwMode="auto">
          <a:xfrm>
            <a:off x="3641271" y="4114800"/>
            <a:ext cx="391886" cy="1524000"/>
          </a:xfrm>
          <a:prstGeom prst="rightBrace">
            <a:avLst/>
          </a:prstGeom>
          <a:noFill/>
          <a:ln w="9525" cap="flat" cmpd="sng" algn="ctr">
            <a:solidFill>
              <a:schemeClr val="tx1">
                <a:lumMod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3366"/>
              </a:solidFill>
              <a:latin typeface="Times New Roman" pitchFamily="18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 bwMode="auto">
          <a:xfrm>
            <a:off x="3657600" y="4114800"/>
            <a:ext cx="14478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miter lim="800000"/>
            <a:headEnd type="stealth" w="med" len="med"/>
            <a:tailEnd type="stealth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TextBox 13"/>
          <p:cNvSpPr txBox="1"/>
          <p:nvPr/>
        </p:nvSpPr>
        <p:spPr>
          <a:xfrm>
            <a:off x="3657600" y="3505200"/>
            <a:ext cx="144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FF0000"/>
                </a:solidFill>
              </a:rPr>
              <a:t>110,000 kg TMDL</a:t>
            </a:r>
          </a:p>
        </p:txBody>
      </p:sp>
      <p:sp>
        <p:nvSpPr>
          <p:cNvPr id="3" name="Right Brace 2"/>
          <p:cNvSpPr/>
          <p:nvPr/>
        </p:nvSpPr>
        <p:spPr bwMode="auto">
          <a:xfrm>
            <a:off x="6400800" y="3505200"/>
            <a:ext cx="533400" cy="609600"/>
          </a:xfrm>
          <a:prstGeom prst="rightBrace">
            <a:avLst/>
          </a:prstGeom>
          <a:noFill/>
          <a:ln w="1587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3366"/>
              </a:solidFill>
              <a:latin typeface="Times New Roman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 bwMode="auto">
          <a:xfrm>
            <a:off x="5105400" y="4103914"/>
            <a:ext cx="1219200" cy="0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rgbClr val="FF0000"/>
            </a:solidFill>
            <a:prstDash val="dash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TextBox 14"/>
          <p:cNvSpPr txBox="1"/>
          <p:nvPr/>
        </p:nvSpPr>
        <p:spPr>
          <a:xfrm>
            <a:off x="6667500" y="3421242"/>
            <a:ext cx="17634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FF0000"/>
                </a:solidFill>
              </a:rPr>
              <a:t>45,600 kg</a:t>
            </a:r>
          </a:p>
          <a:p>
            <a:pPr algn="ctr"/>
            <a:r>
              <a:rPr lang="en-US" sz="1400" b="1" dirty="0">
                <a:solidFill>
                  <a:srgbClr val="FF0000"/>
                </a:solidFill>
              </a:rPr>
              <a:t>Additional Reduction  Required </a:t>
            </a:r>
          </a:p>
        </p:txBody>
      </p:sp>
    </p:spTree>
    <p:extLst>
      <p:ext uri="{BB962C8B-B14F-4D97-AF65-F5344CB8AC3E}">
        <p14:creationId xmlns:p14="http://schemas.microsoft.com/office/powerpoint/2010/main" val="3002117604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937266"/>
            <a:ext cx="7924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003366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57400" y="1008480"/>
            <a:ext cx="609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B050"/>
                </a:solidFill>
              </a:rPr>
              <a:t>Additional Nitrate Reduction Required</a:t>
            </a:r>
          </a:p>
          <a:p>
            <a:pPr algn="ctr"/>
            <a:r>
              <a:rPr lang="en-US" sz="2400" b="1" dirty="0">
                <a:solidFill>
                  <a:srgbClr val="00B050"/>
                </a:solidFill>
              </a:rPr>
              <a:t> (45,600 kg )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286000" y="5733874"/>
            <a:ext cx="1828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003366">
                    <a:lumMod val="75000"/>
                  </a:srgbClr>
                </a:solidFill>
              </a:rPr>
              <a:t>Post – City AWT</a:t>
            </a:r>
          </a:p>
        </p:txBody>
      </p:sp>
      <p:graphicFrame>
        <p:nvGraphicFramePr>
          <p:cNvPr id="16" name="Chart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3238285"/>
              </p:ext>
            </p:extLst>
          </p:nvPr>
        </p:nvGraphicFramePr>
        <p:xfrm>
          <a:off x="1066800" y="1957589"/>
          <a:ext cx="7315200" cy="384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Left Brace 3"/>
          <p:cNvSpPr/>
          <p:nvPr/>
        </p:nvSpPr>
        <p:spPr bwMode="auto">
          <a:xfrm>
            <a:off x="6038850" y="2209800"/>
            <a:ext cx="876300" cy="2113002"/>
          </a:xfrm>
          <a:prstGeom prst="leftBrace">
            <a:avLst/>
          </a:prstGeom>
          <a:noFill/>
          <a:ln w="9525" cap="flat" cmpd="sng" algn="ctr">
            <a:solidFill>
              <a:schemeClr val="tx1">
                <a:lumMod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19" name="Left Brace 18"/>
          <p:cNvSpPr/>
          <p:nvPr/>
        </p:nvSpPr>
        <p:spPr bwMode="auto">
          <a:xfrm>
            <a:off x="6213021" y="4953000"/>
            <a:ext cx="527957" cy="477170"/>
          </a:xfrm>
          <a:prstGeom prst="leftBrace">
            <a:avLst/>
          </a:prstGeom>
          <a:noFill/>
          <a:ln w="9525" cap="flat" cmpd="sng" algn="ctr">
            <a:solidFill>
              <a:schemeClr val="tx1">
                <a:lumMod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05700" y="3965121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3366"/>
                </a:solidFill>
              </a:rPr>
              <a:t>*</a:t>
            </a:r>
            <a:r>
              <a:rPr lang="en-US" sz="1000" dirty="0" smtClean="0">
                <a:solidFill>
                  <a:srgbClr val="003366"/>
                </a:solidFill>
              </a:rPr>
              <a:t>  </a:t>
            </a:r>
            <a:r>
              <a:rPr lang="en-US" sz="1000" dirty="0">
                <a:solidFill>
                  <a:srgbClr val="003366"/>
                </a:solidFill>
              </a:rPr>
              <a:t>Inflow includes OSTDs north of PSPZ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239000" y="3962400"/>
            <a:ext cx="266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960101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937266"/>
            <a:ext cx="7924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003366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57400" y="1008480"/>
            <a:ext cx="609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B050"/>
                </a:solidFill>
              </a:rPr>
              <a:t>Additional Nitrate Reduction Required</a:t>
            </a:r>
          </a:p>
          <a:p>
            <a:pPr algn="ctr"/>
            <a:r>
              <a:rPr lang="en-US" sz="2400" b="1" dirty="0">
                <a:solidFill>
                  <a:srgbClr val="00B050"/>
                </a:solidFill>
              </a:rPr>
              <a:t> (45,600 kg )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286000" y="5733874"/>
            <a:ext cx="1828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003366">
                    <a:lumMod val="75000"/>
                  </a:srgbClr>
                </a:solidFill>
              </a:rPr>
              <a:t>Post – City AWT</a:t>
            </a:r>
          </a:p>
        </p:txBody>
      </p:sp>
      <p:graphicFrame>
        <p:nvGraphicFramePr>
          <p:cNvPr id="16" name="Chart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7657617"/>
              </p:ext>
            </p:extLst>
          </p:nvPr>
        </p:nvGraphicFramePr>
        <p:xfrm>
          <a:off x="1066800" y="1957589"/>
          <a:ext cx="7315200" cy="384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505700" y="4045803"/>
            <a:ext cx="1295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003366"/>
                </a:solidFill>
              </a:rPr>
              <a:t>*  Inflow includes OSTDs north of PSPZ</a:t>
            </a:r>
          </a:p>
        </p:txBody>
      </p:sp>
      <p:cxnSp>
        <p:nvCxnSpPr>
          <p:cNvPr id="9" name="Straight Arrow Connector 8"/>
          <p:cNvCxnSpPr/>
          <p:nvPr/>
        </p:nvCxnSpPr>
        <p:spPr bwMode="auto">
          <a:xfrm>
            <a:off x="5715000" y="4114800"/>
            <a:ext cx="952500" cy="0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FF0000"/>
            </a:solidFill>
            <a:prstDash val="dash"/>
            <a:miter lim="800000"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TextBox 9"/>
          <p:cNvSpPr txBox="1"/>
          <p:nvPr/>
        </p:nvSpPr>
        <p:spPr>
          <a:xfrm>
            <a:off x="3657600" y="3845748"/>
            <a:ext cx="25336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Inflow perhaps can be reduced by management efforts in the More Vulnerable LAVA  Mapped  Areas</a:t>
            </a:r>
          </a:p>
        </p:txBody>
      </p:sp>
    </p:spTree>
    <p:extLst>
      <p:ext uri="{BB962C8B-B14F-4D97-AF65-F5344CB8AC3E}">
        <p14:creationId xmlns:p14="http://schemas.microsoft.com/office/powerpoint/2010/main" val="1409868884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017494" y="533400"/>
            <a:ext cx="8229600" cy="1143000"/>
          </a:xfrm>
        </p:spPr>
        <p:txBody>
          <a:bodyPr/>
          <a:lstStyle/>
          <a:p>
            <a:r>
              <a:rPr lang="en-US" sz="3200" dirty="0"/>
              <a:t>LAVA </a:t>
            </a:r>
            <a:r>
              <a:rPr lang="en-US" sz="3200" dirty="0" smtClean="0"/>
              <a:t>Model Results </a:t>
            </a:r>
            <a:endParaRPr lang="en-US" sz="3200" dirty="0"/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6477000"/>
            <a:ext cx="1206500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200">
                <a:solidFill>
                  <a:srgbClr val="D7DFED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Project Results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62000" y="1972235"/>
            <a:ext cx="7924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 descr="LAVA Onl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1728868"/>
            <a:ext cx="6934200" cy="4977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0407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937266"/>
            <a:ext cx="7924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003366"/>
              </a:solidFill>
            </a:endParaRPr>
          </a:p>
        </p:txBody>
      </p:sp>
      <p:pic>
        <p:nvPicPr>
          <p:cNvPr id="4" name="Picture 3" descr="LAVA with bounds and septi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1574240"/>
            <a:ext cx="6879336" cy="5316411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1267968" y="914400"/>
            <a:ext cx="87630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pitchFamily="34" charset="0"/>
              </a:defRPr>
            </a:lvl2pPr>
            <a:lvl3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pitchFamily="34" charset="0"/>
              </a:defRPr>
            </a:lvl3pPr>
            <a:lvl4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pitchFamily="34" charset="0"/>
              </a:defRPr>
            </a:lvl4pPr>
            <a:lvl5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pitchFamily="34" charset="0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pitchFamily="34" charset="0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pitchFamily="34" charset="0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pitchFamily="34" charset="0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n-US" sz="2800" dirty="0" smtClean="0"/>
              <a:t>Septic Tanks Located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       North and South of The Cody Scarp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81584660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937266"/>
            <a:ext cx="7924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003366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57400" y="1008480"/>
            <a:ext cx="609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B050"/>
                </a:solidFill>
              </a:rPr>
              <a:t>Additional Nitrate Reduction Required</a:t>
            </a:r>
          </a:p>
          <a:p>
            <a:pPr algn="ctr"/>
            <a:r>
              <a:rPr lang="en-US" sz="2400" b="1" dirty="0">
                <a:solidFill>
                  <a:srgbClr val="00B050"/>
                </a:solidFill>
              </a:rPr>
              <a:t> (45,600 kg )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286000" y="5733874"/>
            <a:ext cx="1828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003366">
                    <a:lumMod val="75000"/>
                  </a:srgbClr>
                </a:solidFill>
              </a:rPr>
              <a:t>Post – City AWT</a:t>
            </a:r>
          </a:p>
        </p:txBody>
      </p:sp>
      <p:graphicFrame>
        <p:nvGraphicFramePr>
          <p:cNvPr id="16" name="Chart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2503882"/>
              </p:ext>
            </p:extLst>
          </p:nvPr>
        </p:nvGraphicFramePr>
        <p:xfrm>
          <a:off x="1066800" y="1957589"/>
          <a:ext cx="7315200" cy="384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505700" y="4045803"/>
            <a:ext cx="1295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003366"/>
                </a:solidFill>
              </a:rPr>
              <a:t>*  Inflow includes OSTDs north of PSPZ</a:t>
            </a:r>
          </a:p>
        </p:txBody>
      </p:sp>
      <p:cxnSp>
        <p:nvCxnSpPr>
          <p:cNvPr id="9" name="Straight Arrow Connector 8"/>
          <p:cNvCxnSpPr/>
          <p:nvPr/>
        </p:nvCxnSpPr>
        <p:spPr bwMode="auto">
          <a:xfrm>
            <a:off x="6172200" y="4599801"/>
            <a:ext cx="533400" cy="0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FF0000"/>
            </a:solidFill>
            <a:prstDash val="dash"/>
            <a:miter lim="800000"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TextBox 9"/>
          <p:cNvSpPr txBox="1"/>
          <p:nvPr/>
        </p:nvSpPr>
        <p:spPr>
          <a:xfrm>
            <a:off x="3505200" y="4191000"/>
            <a:ext cx="266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F0000"/>
                </a:solidFill>
              </a:rPr>
              <a:t>OSTDs</a:t>
            </a:r>
          </a:p>
          <a:p>
            <a:pPr algn="r"/>
            <a:r>
              <a:rPr lang="en-US" sz="1400" dirty="0" smtClean="0">
                <a:solidFill>
                  <a:srgbClr val="FF0000"/>
                </a:solidFill>
              </a:rPr>
              <a:t>Possibly the Low Hanging Fruit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405867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/>
          <p:cNvSpPr>
            <a:spLocks noGrp="1"/>
          </p:cNvSpPr>
          <p:nvPr>
            <p:ph type="title"/>
          </p:nvPr>
        </p:nvSpPr>
        <p:spPr>
          <a:xfrm>
            <a:off x="771331" y="990600"/>
            <a:ext cx="8382000" cy="685800"/>
          </a:xfrm>
        </p:spPr>
        <p:txBody>
          <a:bodyPr/>
          <a:lstStyle/>
          <a:p>
            <a:pPr eaLnBrk="1" hangingPunct="1"/>
            <a:r>
              <a:rPr lang="en-US" dirty="0" smtClean="0"/>
              <a:t>Lombardo Guidance</a:t>
            </a:r>
          </a:p>
        </p:txBody>
      </p:sp>
      <p:sp>
        <p:nvSpPr>
          <p:cNvPr id="6144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43000" y="2590800"/>
            <a:ext cx="7543800" cy="3886200"/>
          </a:xfrm>
        </p:spPr>
        <p:txBody>
          <a:bodyPr/>
          <a:lstStyle/>
          <a:p>
            <a:pPr eaLnBrk="1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2000" b="1" dirty="0" smtClean="0"/>
              <a:t>Due to significant natural attenuation , there is limited value in seeking additional nitrogen removal north of the Cody Scarp.</a:t>
            </a:r>
          </a:p>
          <a:p>
            <a:pPr eaLnBrk="1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2000" b="1" dirty="0" smtClean="0"/>
              <a:t>To achieve 0.35 mg/L nitrate in Scenario 1, the </a:t>
            </a:r>
            <a:r>
              <a:rPr lang="en-US" sz="2000" b="1" u="sng" dirty="0" smtClean="0"/>
              <a:t>maximum</a:t>
            </a:r>
            <a:r>
              <a:rPr lang="en-US" sz="2000" b="1" dirty="0" smtClean="0"/>
              <a:t> practicable nitrogen removal is required for all septic systems in the Scenario 1 area.</a:t>
            </a:r>
          </a:p>
          <a:p>
            <a:pPr eaLnBrk="1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2000" b="1" dirty="0" smtClean="0"/>
              <a:t>That means either central sewer or advanced or performance-based septic systems as opposed to conventional septic systems.</a:t>
            </a:r>
          </a:p>
        </p:txBody>
      </p:sp>
    </p:spTree>
    <p:extLst>
      <p:ext uri="{BB962C8B-B14F-4D97-AF65-F5344CB8AC3E}">
        <p14:creationId xmlns:p14="http://schemas.microsoft.com/office/powerpoint/2010/main" val="2256569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ctrTitle" idx="4294967295"/>
          </p:nvPr>
        </p:nvSpPr>
        <p:spPr>
          <a:xfrm>
            <a:off x="838200" y="457200"/>
            <a:ext cx="7772400" cy="12192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2"/>
                </a:solidFill>
              </a:rPr>
              <a:t>The Problem</a:t>
            </a:r>
          </a:p>
        </p:txBody>
      </p:sp>
      <p:sp>
        <p:nvSpPr>
          <p:cNvPr id="50179" name="Subtitle 2"/>
          <p:cNvSpPr>
            <a:spLocks noGrp="1"/>
          </p:cNvSpPr>
          <p:nvPr>
            <p:ph type="subTitle" idx="4294967295"/>
          </p:nvPr>
        </p:nvSpPr>
        <p:spPr>
          <a:xfrm>
            <a:off x="4800600" y="2590800"/>
            <a:ext cx="4648200" cy="2647950"/>
          </a:xfrm>
        </p:spPr>
        <p:txBody>
          <a:bodyPr/>
          <a:lstStyle/>
          <a:p>
            <a:pPr>
              <a:buSzPct val="150000"/>
              <a:buFont typeface="Arial" pitchFamily="34" charset="0"/>
              <a:buChar char="•"/>
            </a:pPr>
            <a:r>
              <a:rPr lang="en-US" sz="2400" b="1" dirty="0" smtClean="0">
                <a:solidFill>
                  <a:schemeClr val="tx1"/>
                </a:solidFill>
              </a:rPr>
              <a:t>Hydrilla and Algae at Wakulla Springs</a:t>
            </a:r>
          </a:p>
          <a:p>
            <a:pPr>
              <a:buSzPct val="150000"/>
              <a:buFont typeface="Arial" pitchFamily="34" charset="0"/>
              <a:buChar char="•"/>
            </a:pPr>
            <a:r>
              <a:rPr lang="en-US" sz="2400" b="1" dirty="0"/>
              <a:t>High Nitrate </a:t>
            </a:r>
            <a:r>
              <a:rPr lang="en-US" sz="2400" b="1" dirty="0" smtClean="0"/>
              <a:t>Concentration</a:t>
            </a:r>
            <a:endParaRPr lang="en-US" sz="2400" b="1" dirty="0"/>
          </a:p>
          <a:p>
            <a:pPr>
              <a:buSzPct val="150000"/>
              <a:buFont typeface="Arial" pitchFamily="34" charset="0"/>
              <a:buChar char="•"/>
            </a:pPr>
            <a:r>
              <a:rPr lang="en-US" sz="2400" b="1" dirty="0"/>
              <a:t>TMDL Regulation</a:t>
            </a:r>
          </a:p>
        </p:txBody>
      </p:sp>
      <p:pic>
        <p:nvPicPr>
          <p:cNvPr id="11674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30613" y="2590800"/>
            <a:ext cx="3583157" cy="28956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333399">
                <a:alpha val="99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4495799"/>
            <a:ext cx="3009900" cy="22336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333399">
                <a:alpha val="99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5916673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/>
          <p:cNvSpPr>
            <a:spLocks noGrp="1"/>
          </p:cNvSpPr>
          <p:nvPr>
            <p:ph type="title"/>
          </p:nvPr>
        </p:nvSpPr>
        <p:spPr>
          <a:xfrm>
            <a:off x="990600" y="914400"/>
            <a:ext cx="8001000" cy="685800"/>
          </a:xfrm>
        </p:spPr>
        <p:txBody>
          <a:bodyPr/>
          <a:lstStyle/>
          <a:p>
            <a:pPr eaLnBrk="1" hangingPunct="1"/>
            <a:r>
              <a:rPr lang="en-US" dirty="0" smtClean="0"/>
              <a:t>OSTDs – The Numbers</a:t>
            </a:r>
          </a:p>
        </p:txBody>
      </p:sp>
      <p:pic>
        <p:nvPicPr>
          <p:cNvPr id="6246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641427"/>
            <a:ext cx="8839200" cy="1921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8711485"/>
              </p:ext>
            </p:extLst>
          </p:nvPr>
        </p:nvGraphicFramePr>
        <p:xfrm>
          <a:off x="2565400" y="2362200"/>
          <a:ext cx="4064000" cy="14827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</a:tblGrid>
              <a:tr h="370681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In</a:t>
                      </a:r>
                      <a:r>
                        <a:rPr lang="en-US" sz="1800" baseline="0" dirty="0" smtClean="0"/>
                        <a:t> Priority Area</a:t>
                      </a:r>
                      <a:endParaRPr lang="en-US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Septic Systems</a:t>
                      </a:r>
                      <a:endParaRPr lang="en-US" sz="1800" dirty="0"/>
                    </a:p>
                  </a:txBody>
                  <a:tcPr marT="45700" marB="45700"/>
                </a:tc>
              </a:tr>
              <a:tr h="370681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Leon County</a:t>
                      </a:r>
                      <a:endParaRPr lang="en-US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7,500</a:t>
                      </a:r>
                      <a:endParaRPr lang="en-US" sz="1800" dirty="0"/>
                    </a:p>
                  </a:txBody>
                  <a:tcPr marT="45700" marB="45700"/>
                </a:tc>
              </a:tr>
              <a:tr h="370681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Wakulla County</a:t>
                      </a:r>
                      <a:endParaRPr lang="en-US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1,100</a:t>
                      </a:r>
                      <a:endParaRPr lang="en-US" sz="1800" dirty="0"/>
                    </a:p>
                  </a:txBody>
                  <a:tcPr marT="45700" marB="45700"/>
                </a:tc>
              </a:tr>
              <a:tr h="370681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Tallahassee</a:t>
                      </a:r>
                      <a:endParaRPr lang="en-US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118</a:t>
                      </a:r>
                      <a:endParaRPr lang="en-US" sz="1800" dirty="0"/>
                    </a:p>
                  </a:txBody>
                  <a:tcPr marT="45700" marB="4570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5586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533400"/>
            <a:ext cx="6248400" cy="1143000"/>
          </a:xfrm>
        </p:spPr>
        <p:txBody>
          <a:bodyPr/>
          <a:lstStyle/>
          <a:p>
            <a:r>
              <a:rPr lang="en-US" dirty="0" smtClean="0"/>
              <a:t>Questions ?</a:t>
            </a:r>
            <a:endParaRPr lang="en-US" dirty="0"/>
          </a:p>
        </p:txBody>
      </p:sp>
      <p:pic>
        <p:nvPicPr>
          <p:cNvPr id="2050" name="Picture 2" descr="http://1.bp.blogspot.com/-OZ1dIpJFFWs/UA4FHnZ6YNI/AAAAAAAAIoA/yhcxCa2KOxE/s1600/1954_BlackLagoon_img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514599"/>
            <a:ext cx="5657850" cy="4212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6297629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937266"/>
            <a:ext cx="7924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003366"/>
              </a:solidFill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7549616"/>
              </p:ext>
            </p:extLst>
          </p:nvPr>
        </p:nvGraphicFramePr>
        <p:xfrm>
          <a:off x="1714500" y="2121932"/>
          <a:ext cx="6019800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676400" y="1155130"/>
            <a:ext cx="6477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tx2"/>
                </a:solidFill>
              </a:rPr>
              <a:t>Allowable Nitrogen Load to Wakulla Spring</a:t>
            </a:r>
          </a:p>
          <a:p>
            <a:pPr lvl="0" algn="ctr"/>
            <a:r>
              <a:rPr lang="en-US" sz="2200" b="1" dirty="0">
                <a:solidFill>
                  <a:schemeClr val="tx2"/>
                </a:solidFill>
              </a:rPr>
              <a:t>( Pre- AWT)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81400" y="2438399"/>
            <a:ext cx="1866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3366"/>
                </a:solidFill>
              </a:rPr>
              <a:t>229,900 </a:t>
            </a:r>
            <a:r>
              <a:rPr lang="en-US" dirty="0">
                <a:solidFill>
                  <a:srgbClr val="003366"/>
                </a:solidFill>
              </a:rPr>
              <a:t>kg/</a:t>
            </a:r>
            <a:r>
              <a:rPr lang="en-US" dirty="0" err="1">
                <a:solidFill>
                  <a:srgbClr val="003366"/>
                </a:solidFill>
              </a:rPr>
              <a:t>yr</a:t>
            </a:r>
            <a:endParaRPr lang="en-US" dirty="0">
              <a:solidFill>
                <a:srgbClr val="003366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2667000" y="4267200"/>
            <a:ext cx="1143000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dash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786237985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937266"/>
            <a:ext cx="7924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003366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70514" y="2168375"/>
            <a:ext cx="1143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003366"/>
                </a:solidFill>
              </a:rPr>
              <a:t>229,000 kg/</a:t>
            </a:r>
            <a:r>
              <a:rPr lang="en-US" sz="1200" dirty="0" err="1">
                <a:solidFill>
                  <a:srgbClr val="003366"/>
                </a:solidFill>
              </a:rPr>
              <a:t>yr</a:t>
            </a:r>
            <a:endParaRPr lang="en-US" sz="1200" dirty="0">
              <a:solidFill>
                <a:srgbClr val="003366"/>
              </a:solidFill>
            </a:endParaRPr>
          </a:p>
        </p:txBody>
      </p:sp>
      <p:cxnSp>
        <p:nvCxnSpPr>
          <p:cNvPr id="18" name="Curved Connector 17"/>
          <p:cNvCxnSpPr/>
          <p:nvPr/>
        </p:nvCxnSpPr>
        <p:spPr bwMode="auto">
          <a:xfrm>
            <a:off x="3842657" y="4876800"/>
            <a:ext cx="1262743" cy="609600"/>
          </a:xfrm>
          <a:prstGeom prst="curvedConnector3">
            <a:avLst/>
          </a:prstGeom>
          <a:solidFill>
            <a:schemeClr val="accent1"/>
          </a:solidFill>
          <a:ln w="9525" cap="flat" cmpd="sng" algn="ctr">
            <a:solidFill>
              <a:schemeClr val="tx1">
                <a:lumMod val="75000"/>
              </a:schemeClr>
            </a:solidFill>
            <a:prstDash val="solid"/>
            <a:miter lim="800000"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" name="TextBox 21"/>
          <p:cNvSpPr txBox="1"/>
          <p:nvPr/>
        </p:nvSpPr>
        <p:spPr>
          <a:xfrm>
            <a:off x="2438400" y="5740217"/>
            <a:ext cx="114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003366">
                    <a:lumMod val="75000"/>
                  </a:srgbClr>
                </a:solidFill>
              </a:rPr>
              <a:t>Pre - AWT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029200" y="5740217"/>
            <a:ext cx="1371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003366">
                    <a:lumMod val="75000"/>
                  </a:srgbClr>
                </a:solidFill>
              </a:rPr>
              <a:t>Post - AWT</a:t>
            </a:r>
          </a:p>
        </p:txBody>
      </p:sp>
      <p:graphicFrame>
        <p:nvGraphicFramePr>
          <p:cNvPr id="24" name="Chart 2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7552220"/>
              </p:ext>
            </p:extLst>
          </p:nvPr>
        </p:nvGraphicFramePr>
        <p:xfrm>
          <a:off x="1066800" y="1969923"/>
          <a:ext cx="7315200" cy="384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" name="Right Brace 25"/>
          <p:cNvSpPr/>
          <p:nvPr/>
        </p:nvSpPr>
        <p:spPr bwMode="auto">
          <a:xfrm>
            <a:off x="3570514" y="4114800"/>
            <a:ext cx="391886" cy="1524000"/>
          </a:xfrm>
          <a:prstGeom prst="rightBrace">
            <a:avLst/>
          </a:prstGeom>
          <a:noFill/>
          <a:ln w="9525" cap="flat" cmpd="sng" algn="ctr">
            <a:solidFill>
              <a:schemeClr val="tx1">
                <a:lumMod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24000" y="990600"/>
            <a:ext cx="6477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2"/>
                </a:solidFill>
              </a:rPr>
              <a:t>Impact of City’s AWT Project</a:t>
            </a:r>
          </a:p>
          <a:p>
            <a:pPr algn="ctr"/>
            <a:r>
              <a:rPr lang="en-US" sz="2000" b="1" dirty="0">
                <a:solidFill>
                  <a:schemeClr val="tx2"/>
                </a:solidFill>
              </a:rPr>
              <a:t>73% Load Reduction  - -  Exceeded 56% Required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780314" y="3200397"/>
            <a:ext cx="12409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155,5000 kg/</a:t>
            </a:r>
            <a:r>
              <a:rPr lang="en-US" sz="1200" dirty="0" err="1" smtClean="0"/>
              <a:t>yr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828923328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937266"/>
            <a:ext cx="7924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003366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57400" y="1008480"/>
            <a:ext cx="609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2"/>
                </a:solidFill>
              </a:rPr>
              <a:t>Additional Nitrate Reduction Required</a:t>
            </a:r>
          </a:p>
          <a:p>
            <a:pPr algn="ctr"/>
            <a:r>
              <a:rPr lang="en-US" sz="2400" b="1" dirty="0">
                <a:solidFill>
                  <a:schemeClr val="tx2"/>
                </a:solidFill>
              </a:rPr>
              <a:t> (45,600 kg )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70514" y="2168375"/>
            <a:ext cx="1143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003366"/>
                </a:solidFill>
              </a:rPr>
              <a:t>229,000 kg/</a:t>
            </a:r>
            <a:r>
              <a:rPr lang="en-US" sz="1200" dirty="0" err="1">
                <a:solidFill>
                  <a:srgbClr val="003366"/>
                </a:solidFill>
              </a:rPr>
              <a:t>yr</a:t>
            </a:r>
            <a:endParaRPr lang="en-US" sz="1200" dirty="0">
              <a:solidFill>
                <a:srgbClr val="003366"/>
              </a:solidFill>
            </a:endParaRPr>
          </a:p>
        </p:txBody>
      </p:sp>
      <p:cxnSp>
        <p:nvCxnSpPr>
          <p:cNvPr id="18" name="Curved Connector 17"/>
          <p:cNvCxnSpPr/>
          <p:nvPr/>
        </p:nvCxnSpPr>
        <p:spPr bwMode="auto">
          <a:xfrm>
            <a:off x="3842657" y="4876800"/>
            <a:ext cx="1262743" cy="609600"/>
          </a:xfrm>
          <a:prstGeom prst="curvedConnector3">
            <a:avLst/>
          </a:prstGeom>
          <a:solidFill>
            <a:schemeClr val="accent1"/>
          </a:solidFill>
          <a:ln w="9525" cap="flat" cmpd="sng" algn="ctr">
            <a:solidFill>
              <a:schemeClr val="tx1">
                <a:lumMod val="75000"/>
              </a:schemeClr>
            </a:solidFill>
            <a:prstDash val="solid"/>
            <a:miter lim="800000"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" name="TextBox 21"/>
          <p:cNvSpPr txBox="1"/>
          <p:nvPr/>
        </p:nvSpPr>
        <p:spPr>
          <a:xfrm>
            <a:off x="2547257" y="5732060"/>
            <a:ext cx="15947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003366">
                    <a:lumMod val="75000"/>
                  </a:srgbClr>
                </a:solidFill>
              </a:rPr>
              <a:t>Pre – City AWT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257800" y="5732060"/>
            <a:ext cx="1752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003366">
                    <a:lumMod val="75000"/>
                  </a:srgbClr>
                </a:solidFill>
              </a:rPr>
              <a:t>Post – City AWT</a:t>
            </a:r>
          </a:p>
        </p:txBody>
      </p:sp>
      <p:graphicFrame>
        <p:nvGraphicFramePr>
          <p:cNvPr id="24" name="Chart 2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6166427"/>
              </p:ext>
            </p:extLst>
          </p:nvPr>
        </p:nvGraphicFramePr>
        <p:xfrm>
          <a:off x="1069848" y="1965960"/>
          <a:ext cx="6397752" cy="384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" name="Right Brace 25"/>
          <p:cNvSpPr/>
          <p:nvPr/>
        </p:nvSpPr>
        <p:spPr bwMode="auto">
          <a:xfrm>
            <a:off x="3641271" y="4114800"/>
            <a:ext cx="391886" cy="1524000"/>
          </a:xfrm>
          <a:prstGeom prst="rightBrace">
            <a:avLst/>
          </a:prstGeom>
          <a:noFill/>
          <a:ln w="9525" cap="flat" cmpd="sng" algn="ctr">
            <a:solidFill>
              <a:schemeClr val="tx1">
                <a:lumMod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3366"/>
              </a:solidFill>
              <a:latin typeface="Times New Roman" pitchFamily="18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 bwMode="auto">
          <a:xfrm>
            <a:off x="3657600" y="4114800"/>
            <a:ext cx="14478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miter lim="800000"/>
            <a:headEnd type="stealth" w="med" len="med"/>
            <a:tailEnd type="stealth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TextBox 13"/>
          <p:cNvSpPr txBox="1"/>
          <p:nvPr/>
        </p:nvSpPr>
        <p:spPr>
          <a:xfrm>
            <a:off x="3657600" y="3505200"/>
            <a:ext cx="144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FF0000"/>
                </a:solidFill>
              </a:rPr>
              <a:t>110,000 kg TMDL</a:t>
            </a:r>
          </a:p>
        </p:txBody>
      </p:sp>
      <p:sp>
        <p:nvSpPr>
          <p:cNvPr id="3" name="Right Brace 2"/>
          <p:cNvSpPr/>
          <p:nvPr/>
        </p:nvSpPr>
        <p:spPr bwMode="auto">
          <a:xfrm>
            <a:off x="6400800" y="3505200"/>
            <a:ext cx="533400" cy="609600"/>
          </a:xfrm>
          <a:prstGeom prst="rightBrace">
            <a:avLst/>
          </a:prstGeom>
          <a:noFill/>
          <a:ln w="1587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3366"/>
              </a:solidFill>
              <a:latin typeface="Times New Roman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 bwMode="auto">
          <a:xfrm>
            <a:off x="5105400" y="4103914"/>
            <a:ext cx="1219200" cy="0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rgbClr val="FF0000"/>
            </a:solidFill>
            <a:prstDash val="dash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TextBox 14"/>
          <p:cNvSpPr txBox="1"/>
          <p:nvPr/>
        </p:nvSpPr>
        <p:spPr>
          <a:xfrm>
            <a:off x="6667500" y="3421242"/>
            <a:ext cx="17634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FF0000"/>
                </a:solidFill>
              </a:rPr>
              <a:t>45,600 kg</a:t>
            </a:r>
          </a:p>
          <a:p>
            <a:pPr algn="ctr"/>
            <a:r>
              <a:rPr lang="en-US" sz="1400" b="1" dirty="0">
                <a:solidFill>
                  <a:srgbClr val="FF0000"/>
                </a:solidFill>
              </a:rPr>
              <a:t>Additional Reduction  Required </a:t>
            </a:r>
          </a:p>
        </p:txBody>
      </p:sp>
    </p:spTree>
    <p:extLst>
      <p:ext uri="{BB962C8B-B14F-4D97-AF65-F5344CB8AC3E}">
        <p14:creationId xmlns:p14="http://schemas.microsoft.com/office/powerpoint/2010/main" val="3025315494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38200" y="1206757"/>
            <a:ext cx="609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What Has the City Done?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1447800" y="2362200"/>
            <a:ext cx="6545587" cy="4419600"/>
            <a:chOff x="468945" y="977360"/>
            <a:chExt cx="5904885" cy="4088320"/>
          </a:xfrm>
        </p:grpSpPr>
        <p:graphicFrame>
          <p:nvGraphicFramePr>
            <p:cNvPr id="17" name="Chart 16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666532970"/>
                </p:ext>
              </p:extLst>
            </p:nvPr>
          </p:nvGraphicFramePr>
          <p:xfrm>
            <a:off x="468945" y="977360"/>
            <a:ext cx="5904885" cy="408832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cxnSp>
          <p:nvCxnSpPr>
            <p:cNvPr id="19" name="Straight Connector 18"/>
            <p:cNvCxnSpPr/>
            <p:nvPr/>
          </p:nvCxnSpPr>
          <p:spPr>
            <a:xfrm rot="21540000" flipH="1">
              <a:off x="2493309" y="4532591"/>
              <a:ext cx="3868" cy="212272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V="1">
              <a:off x="2495243" y="4634960"/>
              <a:ext cx="2998414" cy="3767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84806226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457200"/>
            <a:ext cx="7772400" cy="1143000"/>
          </a:xfrm>
        </p:spPr>
        <p:txBody>
          <a:bodyPr/>
          <a:lstStyle/>
          <a:p>
            <a:pPr eaLnBrk="1" hangingPunct="1"/>
            <a:r>
              <a:rPr lang="en-US" sz="2800" dirty="0" smtClean="0"/>
              <a:t>Distributive Property of Mathematics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990600" y="2895599"/>
            <a:ext cx="8079456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X (a + b + c)  =  </a:t>
            </a:r>
            <a:r>
              <a:rPr lang="en-US" sz="2800" dirty="0" err="1" smtClean="0"/>
              <a:t>Xa</a:t>
            </a:r>
            <a:r>
              <a:rPr lang="en-US" sz="2800" dirty="0" smtClean="0"/>
              <a:t> + </a:t>
            </a:r>
            <a:r>
              <a:rPr lang="en-US" sz="2800" dirty="0" err="1" smtClean="0"/>
              <a:t>Xb</a:t>
            </a:r>
            <a:r>
              <a:rPr lang="en-US" sz="2800" dirty="0" smtClean="0"/>
              <a:t>  + </a:t>
            </a:r>
            <a:r>
              <a:rPr lang="en-US" sz="2800" dirty="0" err="1" smtClean="0"/>
              <a:t>Xc</a:t>
            </a:r>
            <a:endParaRPr lang="en-US" sz="2800" dirty="0" smtClean="0"/>
          </a:p>
          <a:p>
            <a:endParaRPr lang="en-US" dirty="0"/>
          </a:p>
          <a:p>
            <a:endParaRPr lang="en-US" dirty="0"/>
          </a:p>
          <a:p>
            <a:r>
              <a:rPr lang="en-US" sz="2800" dirty="0"/>
              <a:t>56% ( Total Load )  =  </a:t>
            </a:r>
            <a:r>
              <a:rPr lang="en-US" sz="2800" dirty="0" smtClean="0"/>
              <a:t>56%(a) + 56%(b) + 56%(c)</a:t>
            </a:r>
          </a:p>
          <a:p>
            <a:endParaRPr lang="en-US" sz="2800" dirty="0"/>
          </a:p>
          <a:p>
            <a:r>
              <a:rPr lang="en-US" sz="2800" dirty="0" smtClean="0"/>
              <a:t>So if each of the sources is reduced by 56%</a:t>
            </a:r>
          </a:p>
          <a:p>
            <a:r>
              <a:rPr lang="en-US" sz="2800" dirty="0" smtClean="0"/>
              <a:t>the overall 56% reduction is achieved.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452359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>
          <a:xfrm>
            <a:off x="1066800" y="1066800"/>
            <a:ext cx="8001000" cy="1143000"/>
          </a:xfrm>
        </p:spPr>
        <p:txBody>
          <a:bodyPr/>
          <a:lstStyle/>
          <a:p>
            <a:pPr lvl="0">
              <a:lnSpc>
                <a:spcPct val="100000"/>
              </a:lnSpc>
              <a:tabLst>
                <a:tab pos="1692275" algn="l"/>
              </a:tabLst>
            </a:pPr>
            <a:r>
              <a:rPr lang="en-US" sz="800" b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800" b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n-US" sz="2400" dirty="0">
                <a:solidFill>
                  <a:srgbClr val="003366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Milestones </a:t>
            </a:r>
            <a:r>
              <a:rPr lang="en-US" sz="2400" dirty="0" smtClean="0">
                <a:solidFill>
                  <a:srgbClr val="003366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 </a:t>
            </a:r>
            <a:r>
              <a:rPr lang="en-US" sz="2400" dirty="0">
                <a:solidFill>
                  <a:srgbClr val="003366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Advancing Our Understanding of the</a:t>
            </a:r>
            <a:r>
              <a:rPr lang="en-US" sz="2400" b="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400" b="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</a:br>
            <a:r>
              <a:rPr lang="en-US" sz="2400" dirty="0">
                <a:solidFill>
                  <a:srgbClr val="003366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Nitrate Problem at Wakulla Spring</a:t>
            </a:r>
            <a:r>
              <a:rPr lang="en-US" kern="1200" dirty="0">
                <a:solidFill>
                  <a:srgbClr val="0066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/>
            </a:r>
            <a:br>
              <a:rPr lang="en-US" kern="1200" dirty="0">
                <a:solidFill>
                  <a:srgbClr val="0066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</a:br>
            <a:endParaRPr lang="en-US" dirty="0" smtClean="0">
              <a:solidFill>
                <a:schemeClr val="tx2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7194431"/>
              </p:ext>
            </p:extLst>
          </p:nvPr>
        </p:nvGraphicFramePr>
        <p:xfrm>
          <a:off x="1142999" y="2514600"/>
          <a:ext cx="6781800" cy="38878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73131"/>
                <a:gridCol w="2760466"/>
                <a:gridCol w="3348203"/>
              </a:tblGrid>
              <a:tr h="699434"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>
                          <a:effectLst/>
                        </a:rPr>
                        <a:t>2002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NWFWMD Study</a:t>
                      </a:r>
                    </a:p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(</a:t>
                      </a:r>
                      <a:r>
                        <a:rPr lang="en-US" sz="1200" b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Chelette</a:t>
                      </a:r>
                      <a:r>
                        <a:rPr lang="en-US" sz="12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and Pratt.)</a:t>
                      </a:r>
                      <a:endParaRPr lang="en-US" sz="12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lvl="1" indent="-342900" algn="l" defTabSz="914400" rtl="0" eaLnBrk="1" latinLnBrk="0" hangingPunct="0"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Symbol"/>
                        <a:buChar char=""/>
                      </a:pPr>
                      <a:r>
                        <a:rPr lang="en-US" sz="12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Identified and quantified sources of </a:t>
                      </a:r>
                      <a:r>
                        <a:rPr lang="en-US" sz="12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nitrogen </a:t>
                      </a:r>
                      <a:r>
                        <a:rPr lang="en-US" sz="12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loading to Wakulla Springs.</a:t>
                      </a:r>
                    </a:p>
                  </a:txBody>
                  <a:tcPr marL="68580" marR="68580" marT="0" marB="0">
                    <a:solidFill>
                      <a:schemeClr val="accent5">
                        <a:alpha val="30000"/>
                      </a:schemeClr>
                    </a:solidFill>
                  </a:tcPr>
                </a:tc>
              </a:tr>
              <a:tr h="773831"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1691640" algn="l"/>
                        </a:tabLst>
                      </a:pPr>
                      <a:r>
                        <a:rPr lang="en-US" sz="1200" dirty="0">
                          <a:effectLst/>
                        </a:rPr>
                        <a:t>2005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1691640" algn="l"/>
                        </a:tabLst>
                      </a:pPr>
                      <a:r>
                        <a:rPr lang="en-US" sz="1200">
                          <a:effectLst/>
                        </a:rPr>
                        <a:t>Hydrogeology Consortium.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marR="0" lvl="0" indent="-342900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 dirty="0">
                          <a:effectLst/>
                        </a:rPr>
                        <a:t>Scientists concurred on the largest nitrate sources.</a:t>
                      </a:r>
                    </a:p>
                    <a:p>
                      <a:pPr marL="342900" marR="0" lvl="0" indent="-34290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 dirty="0">
                          <a:effectLst/>
                        </a:rPr>
                        <a:t>Land use issues led to LAVA Study.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948298"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>
                          <a:effectLst/>
                        </a:rPr>
                        <a:t>2007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>
                          <a:effectLst/>
                        </a:rPr>
                        <a:t>Leon CO. Aquifer Vulnerability Study (LAVA)  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marR="0" lvl="0" indent="-342900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>
                          <a:effectLst/>
                        </a:rPr>
                        <a:t>Identified those areas in Leon Co. most susceptible to groundwater pollution from surface land uses.</a:t>
                      </a:r>
                    </a:p>
                    <a:p>
                      <a:pPr marL="342900" marR="0" lvl="0" indent="-342900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>
                          <a:effectLst/>
                        </a:rPr>
                        <a:t>Cody escarpment is apparent as a demarcation.</a:t>
                      </a:r>
                    </a:p>
                    <a:p>
                      <a:pPr marL="342900" marR="0" lvl="0" indent="-342900" hangingPunc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>
                          <a:effectLst/>
                        </a:rPr>
                        <a:t>Leads to adoption of  a Primary Spring Protection Zone (PSPZ) in Leon County.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66289"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>
                          <a:effectLst/>
                        </a:rPr>
                        <a:t>2008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>
                          <a:effectLst/>
                        </a:rPr>
                        <a:t>City Commits to AWT Project to Reduce City Nitrate Load.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marR="0" lvl="0" indent="-342900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 dirty="0">
                          <a:effectLst/>
                        </a:rPr>
                        <a:t>Results in 75% reduction in nitrate discharge by Dec 2012.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8195046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958788"/>
            <a:ext cx="7772400" cy="381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9154" name="Title 1"/>
          <p:cNvSpPr>
            <a:spLocks noGrp="1"/>
          </p:cNvSpPr>
          <p:nvPr>
            <p:ph type="title"/>
          </p:nvPr>
        </p:nvSpPr>
        <p:spPr>
          <a:xfrm>
            <a:off x="990600" y="788894"/>
            <a:ext cx="8001000" cy="1143000"/>
          </a:xfrm>
        </p:spPr>
        <p:txBody>
          <a:bodyPr/>
          <a:lstStyle/>
          <a:p>
            <a:pPr eaLnBrk="1" hangingPunct="1"/>
            <a:r>
              <a:rPr lang="en-US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Milestones 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Continued …</a:t>
            </a:r>
            <a:r>
              <a:rPr lang="en-US" kern="1200" dirty="0">
                <a:solidFill>
                  <a:srgbClr val="0066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/>
            </a:r>
            <a:br>
              <a:rPr lang="en-US" kern="1200" dirty="0">
                <a:solidFill>
                  <a:srgbClr val="0066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</a:br>
            <a:endParaRPr lang="en-US" dirty="0" smtClean="0">
              <a:solidFill>
                <a:schemeClr val="tx2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9745136"/>
              </p:ext>
            </p:extLst>
          </p:nvPr>
        </p:nvGraphicFramePr>
        <p:xfrm>
          <a:off x="990600" y="1600200"/>
          <a:ext cx="7848600" cy="4876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0228"/>
                <a:gridCol w="3333486"/>
                <a:gridCol w="3874886"/>
              </a:tblGrid>
              <a:tr h="1070550"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>
                          <a:effectLst/>
                        </a:rPr>
                        <a:t>2009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858" marR="51858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en-US" sz="12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Tri-Party Memorandum on Regional Partnership.</a:t>
                      </a:r>
                    </a:p>
                  </a:txBody>
                  <a:tcPr marL="51858" marR="51858" marT="0" marB="0">
                    <a:solidFill>
                      <a:schemeClr val="accent5">
                        <a:alpha val="2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latinLnBrk="0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Executed by City, Leon Co., Wakulla Co.</a:t>
                      </a:r>
                    </a:p>
                    <a:p>
                      <a:pPr marL="342900" marR="0" lvl="0" indent="-342900" algn="l" defTabSz="914400" rtl="0" eaLnBrk="1" latinLnBrk="0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Agreement to work at reducing nutrients from wastewater systems and to address system for better management of septic tanks. </a:t>
                      </a:r>
                    </a:p>
                    <a:p>
                      <a:pPr marL="342900" marR="0" lvl="0" indent="-342900" algn="l" defTabSz="914400" rtl="0" eaLnBrk="1" latinLnBrk="0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Led to initiation of Lombardo Study.</a:t>
                      </a:r>
                    </a:p>
                  </a:txBody>
                  <a:tcPr marL="51858" marR="51858" marT="0" marB="0">
                    <a:solidFill>
                      <a:schemeClr val="accent5">
                        <a:alpha val="26000"/>
                      </a:schemeClr>
                    </a:solidFill>
                  </a:tcPr>
                </a:tc>
              </a:tr>
              <a:tr h="758539">
                <a:tc>
                  <a:txBody>
                    <a:bodyPr/>
                    <a:lstStyle/>
                    <a:p>
                      <a:pPr marL="0" marR="0" algn="l" defTabSz="914400" rtl="0" eaLnBrk="1" latinLnBrk="0" hangingPunct="0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2009</a:t>
                      </a:r>
                    </a:p>
                  </a:txBody>
                  <a:tcPr marL="51858" marR="51858" marT="0" marB="0"/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>
                          <a:effectLst/>
                        </a:rPr>
                        <a:t>Second Regional Workshop on Wakulla Spring Restoration 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858" marR="51858" marT="0" marB="0"/>
                </a:tc>
                <a:tc>
                  <a:txBody>
                    <a:bodyPr/>
                    <a:lstStyle/>
                    <a:p>
                      <a:pPr marL="342900" marR="0" lvl="0" indent="-342900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 dirty="0">
                          <a:effectLst/>
                        </a:rPr>
                        <a:t>Discussion of progress and future work to reduce pollutants in the groundwater.   </a:t>
                      </a:r>
                    </a:p>
                    <a:p>
                      <a:pPr marL="342900" marR="0" lvl="0" indent="-342900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 dirty="0">
                          <a:effectLst/>
                        </a:rPr>
                        <a:t>Septic tanks identified as next target.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858" marR="51858" marT="0" marB="0"/>
                </a:tc>
              </a:tr>
              <a:tr h="948172">
                <a:tc>
                  <a:txBody>
                    <a:bodyPr/>
                    <a:lstStyle/>
                    <a:p>
                      <a:pPr marL="0" marR="0" algn="l" defTabSz="914400" rtl="0" eaLnBrk="1" latinLnBrk="0" hangingPunct="0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2010</a:t>
                      </a:r>
                    </a:p>
                  </a:txBody>
                  <a:tcPr marL="51858" marR="51858" marT="0" marB="0"/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>
                          <a:effectLst/>
                        </a:rPr>
                        <a:t>Primary Spring Protection Zone (PSPZ) Established in Comp. Plan 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858" marR="51858" marT="0" marB="0"/>
                </a:tc>
                <a:tc>
                  <a:txBody>
                    <a:bodyPr/>
                    <a:lstStyle/>
                    <a:p>
                      <a:pPr marL="342900" marR="0" lvl="0" indent="-342900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 dirty="0">
                          <a:effectLst/>
                        </a:rPr>
                        <a:t>Within Woodville and USA, AWT technology is preferred method for new development.</a:t>
                      </a:r>
                    </a:p>
                    <a:p>
                      <a:pPr marL="342900" marR="0" lvl="0" indent="-342900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 dirty="0">
                          <a:effectLst/>
                        </a:rPr>
                        <a:t>Where AWT not available, High Performance Septic Tanks required.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858" marR="51858" marT="0" marB="0"/>
                </a:tc>
              </a:tr>
              <a:tr h="582462">
                <a:tc>
                  <a:txBody>
                    <a:bodyPr/>
                    <a:lstStyle/>
                    <a:p>
                      <a:pPr marL="0" marR="0" algn="l" defTabSz="914400" rtl="0" eaLnBrk="1" latinLnBrk="0" hangingPunct="0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2011</a:t>
                      </a:r>
                    </a:p>
                  </a:txBody>
                  <a:tcPr marL="51858" marR="51858" marT="0" marB="0"/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>
                          <a:effectLst/>
                        </a:rPr>
                        <a:t>COT Master Sewer Plan.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858" marR="51858" marT="0" marB="0"/>
                </a:tc>
                <a:tc>
                  <a:txBody>
                    <a:bodyPr/>
                    <a:lstStyle/>
                    <a:p>
                      <a:pPr marL="342900" marR="0" lvl="0" indent="-342900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 dirty="0">
                          <a:effectLst/>
                        </a:rPr>
                        <a:t>Provides service plan and costs estimate to Leon Co. for target areas outside City without sewer service.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858" marR="51858" marT="0" marB="0"/>
                </a:tc>
              </a:tr>
              <a:tr h="1517077">
                <a:tc>
                  <a:txBody>
                    <a:bodyPr/>
                    <a:lstStyle/>
                    <a:p>
                      <a:pPr marL="0" marR="0" algn="l" defTabSz="914400" rtl="0" eaLnBrk="1" latinLnBrk="0" hangingPunct="0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2011 </a:t>
                      </a:r>
                    </a:p>
                  </a:txBody>
                  <a:tcPr marL="51858" marR="51858" marT="0" marB="0"/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>
                          <a:effectLst/>
                        </a:rPr>
                        <a:t>Lombardo Report Completed.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858" marR="51858" marT="0" marB="0"/>
                </a:tc>
                <a:tc>
                  <a:txBody>
                    <a:bodyPr/>
                    <a:lstStyle/>
                    <a:p>
                      <a:pPr marL="342900" marR="0" lvl="0" indent="-342900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 dirty="0">
                          <a:effectLst/>
                        </a:rPr>
                        <a:t>To achieve the Wakulla TMDL, maximum practicable nitrogen removal is needed when addressing existing septic tanks in the springshed south of the Cody Scarp.</a:t>
                      </a:r>
                    </a:p>
                    <a:p>
                      <a:pPr marL="342900" marR="0" lvl="0" indent="-342900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 dirty="0">
                          <a:effectLst/>
                        </a:rPr>
                        <a:t>In areas north of Cody Scarp, conventional septic tanks with proper inspection and maintenance is needed.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858" marR="51858" marT="0" marB="0"/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828800" y="257243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92275" algn="l"/>
              </a:tabLst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en-U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92275" algn="l"/>
              </a:tabLst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5279648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Title 1"/>
          <p:cNvSpPr txBox="1">
            <a:spLocks/>
          </p:cNvSpPr>
          <p:nvPr/>
        </p:nvSpPr>
        <p:spPr bwMode="auto">
          <a:xfrm>
            <a:off x="914400" y="990600"/>
            <a:ext cx="87630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pitchFamily="34" charset="0"/>
              </a:defRPr>
            </a:lvl2pPr>
            <a:lvl3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pitchFamily="34" charset="0"/>
              </a:defRPr>
            </a:lvl3pPr>
            <a:lvl4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pitchFamily="34" charset="0"/>
              </a:defRPr>
            </a:lvl4pPr>
            <a:lvl5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pitchFamily="34" charset="0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pitchFamily="34" charset="0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pitchFamily="34" charset="0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pitchFamily="34" charset="0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n-US" sz="2800" dirty="0"/>
              <a:t>Recent Studies – </a:t>
            </a:r>
            <a:r>
              <a:rPr lang="en-US" sz="2800" dirty="0" smtClean="0"/>
              <a:t>USGS &amp; Lombardo</a:t>
            </a:r>
          </a:p>
          <a:p>
            <a:r>
              <a:rPr lang="en-US" sz="2800" dirty="0" smtClean="0"/>
              <a:t>      Load Quantification Particularly Useful 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941294" y="2514600"/>
            <a:ext cx="79248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2010 USGS (Hal Davis, et. al)</a:t>
            </a:r>
          </a:p>
          <a:p>
            <a:pPr lvl="1"/>
            <a:r>
              <a:rPr lang="en-US" dirty="0" smtClean="0"/>
              <a:t>Modeled nitrate movement  in groundwater from </a:t>
            </a:r>
            <a:r>
              <a:rPr lang="en-US" dirty="0" err="1" smtClean="0"/>
              <a:t>sprayfield</a:t>
            </a:r>
            <a:r>
              <a:rPr lang="en-US" dirty="0" smtClean="0"/>
              <a:t>, septic systems and other sources, comparing 2007 to 2018.</a:t>
            </a:r>
          </a:p>
          <a:p>
            <a:pPr lvl="1"/>
            <a:endParaRPr lang="en-US" dirty="0" smtClean="0"/>
          </a:p>
          <a:p>
            <a:endParaRPr lang="en-US" dirty="0"/>
          </a:p>
          <a:p>
            <a:r>
              <a:rPr lang="en-US" dirty="0" smtClean="0"/>
              <a:t>2011 Lombardo Associates</a:t>
            </a:r>
          </a:p>
          <a:p>
            <a:pPr lvl="1"/>
            <a:r>
              <a:rPr lang="en-US" dirty="0" smtClean="0"/>
              <a:t>Assimilated </a:t>
            </a:r>
            <a:r>
              <a:rPr lang="en-US" dirty="0"/>
              <a:t>the relevant data and conclusions </a:t>
            </a:r>
            <a:r>
              <a:rPr lang="en-US" dirty="0" smtClean="0"/>
              <a:t>from the previous work to </a:t>
            </a:r>
            <a:r>
              <a:rPr lang="en-US" u="sng" dirty="0"/>
              <a:t>formulate guidance </a:t>
            </a:r>
            <a:r>
              <a:rPr lang="en-US" u="sng" dirty="0" smtClean="0"/>
              <a:t>on actions </a:t>
            </a:r>
            <a:r>
              <a:rPr lang="en-US" u="sng" dirty="0"/>
              <a:t>local government </a:t>
            </a:r>
            <a:r>
              <a:rPr lang="en-US" u="sng" dirty="0" smtClean="0"/>
              <a:t>can take </a:t>
            </a:r>
            <a:r>
              <a:rPr lang="en-US" dirty="0"/>
              <a:t>to better manage the wastewater load from the rural areas of Leon and Wakulla counties</a:t>
            </a:r>
            <a:r>
              <a:rPr lang="en-US" dirty="0" smtClean="0"/>
              <a:t>.</a:t>
            </a:r>
          </a:p>
          <a:p>
            <a:pPr lvl="1"/>
            <a:endParaRPr lang="en-US" dirty="0"/>
          </a:p>
          <a:p>
            <a:pPr lvl="2"/>
            <a:r>
              <a:rPr lang="en-US" dirty="0" smtClean="0"/>
              <a:t>( Much of the data that follows is based on Lombardo,  but USGS report is very similar.)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 smtClean="0"/>
          </a:p>
          <a:p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718092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937266"/>
            <a:ext cx="7924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003366"/>
              </a:solidFill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3546046"/>
              </p:ext>
            </p:extLst>
          </p:nvPr>
        </p:nvGraphicFramePr>
        <p:xfrm>
          <a:off x="1714500" y="2121932"/>
          <a:ext cx="6019800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981200" y="1199919"/>
            <a:ext cx="6096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2"/>
                </a:solidFill>
              </a:rPr>
              <a:t>Annual Nitrogen Load to Wakulla </a:t>
            </a:r>
            <a:r>
              <a:rPr lang="en-US" sz="2400" b="1" dirty="0" smtClean="0">
                <a:solidFill>
                  <a:schemeClr val="tx2"/>
                </a:solidFill>
              </a:rPr>
              <a:t>Spring</a:t>
            </a:r>
          </a:p>
          <a:p>
            <a:pPr algn="ctr"/>
            <a:r>
              <a:rPr lang="en-US" sz="2000" b="1" dirty="0" smtClean="0">
                <a:solidFill>
                  <a:schemeClr val="tx2"/>
                </a:solidFill>
              </a:rPr>
              <a:t>( Pre- AWT)</a:t>
            </a:r>
            <a:endParaRPr lang="en-US" sz="2000" b="1" dirty="0">
              <a:solidFill>
                <a:schemeClr val="tx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81400" y="2438399"/>
            <a:ext cx="1866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3366"/>
                </a:solidFill>
              </a:rPr>
              <a:t>229,900 </a:t>
            </a:r>
            <a:r>
              <a:rPr lang="en-US" dirty="0">
                <a:solidFill>
                  <a:srgbClr val="003366"/>
                </a:solidFill>
              </a:rPr>
              <a:t>kg/</a:t>
            </a:r>
            <a:r>
              <a:rPr lang="en-US" dirty="0" err="1">
                <a:solidFill>
                  <a:srgbClr val="003366"/>
                </a:solidFill>
              </a:rPr>
              <a:t>yr</a:t>
            </a:r>
            <a:endParaRPr lang="en-US" dirty="0">
              <a:solidFill>
                <a:srgbClr val="0033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6035808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937266"/>
            <a:ext cx="7924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003366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76400" y="990600"/>
            <a:ext cx="609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2"/>
                </a:solidFill>
              </a:rPr>
              <a:t>Sources of Annual Nitrogen Load</a:t>
            </a:r>
          </a:p>
          <a:p>
            <a:pPr lvl="0" algn="ctr"/>
            <a:r>
              <a:rPr lang="en-US" sz="2400" b="1" dirty="0">
                <a:solidFill>
                  <a:schemeClr val="tx2"/>
                </a:solidFill>
              </a:rPr>
              <a:t>( Pre- AWT)</a:t>
            </a:r>
          </a:p>
        </p:txBody>
      </p:sp>
      <p:cxnSp>
        <p:nvCxnSpPr>
          <p:cNvPr id="10" name="Straight Arrow Connector 9"/>
          <p:cNvCxnSpPr/>
          <p:nvPr/>
        </p:nvCxnSpPr>
        <p:spPr bwMode="auto">
          <a:xfrm>
            <a:off x="3467100" y="2362200"/>
            <a:ext cx="16002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stealth" w="med" len="med"/>
            <a:tailEnd type="stealth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TextBox 6"/>
          <p:cNvSpPr txBox="1"/>
          <p:nvPr/>
        </p:nvSpPr>
        <p:spPr>
          <a:xfrm>
            <a:off x="3695700" y="2029599"/>
            <a:ext cx="1143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003366"/>
                </a:solidFill>
              </a:rPr>
              <a:t>229,000 kg/</a:t>
            </a:r>
            <a:r>
              <a:rPr lang="en-US" sz="1200" dirty="0" err="1">
                <a:solidFill>
                  <a:srgbClr val="003366"/>
                </a:solidFill>
              </a:rPr>
              <a:t>yr</a:t>
            </a:r>
            <a:endParaRPr lang="en-US" sz="1200" dirty="0">
              <a:solidFill>
                <a:srgbClr val="003366"/>
              </a:solidFill>
            </a:endParaRPr>
          </a:p>
        </p:txBody>
      </p:sp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7835803"/>
              </p:ext>
            </p:extLst>
          </p:nvPr>
        </p:nvGraphicFramePr>
        <p:xfrm>
          <a:off x="1069848" y="1965960"/>
          <a:ext cx="7315200" cy="384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7004956" y="5334000"/>
            <a:ext cx="919843" cy="4455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003366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4000" y="2198876"/>
            <a:ext cx="5334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2,400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483129613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937266"/>
            <a:ext cx="7924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003366"/>
              </a:solidFill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0407757"/>
              </p:ext>
            </p:extLst>
          </p:nvPr>
        </p:nvGraphicFramePr>
        <p:xfrm>
          <a:off x="1714500" y="2121932"/>
          <a:ext cx="6019800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676400" y="1155130"/>
            <a:ext cx="6477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tx2"/>
                </a:solidFill>
              </a:rPr>
              <a:t>Allowable Nitrogen Load to Wakulla Spring</a:t>
            </a:r>
          </a:p>
          <a:p>
            <a:pPr lvl="0" algn="ctr"/>
            <a:r>
              <a:rPr lang="en-US" sz="2200" b="1" dirty="0">
                <a:solidFill>
                  <a:schemeClr val="tx2"/>
                </a:solidFill>
              </a:rPr>
              <a:t>( Pre- AWT)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81400" y="2438399"/>
            <a:ext cx="1866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3366"/>
                </a:solidFill>
              </a:rPr>
              <a:t>229,900 </a:t>
            </a:r>
            <a:r>
              <a:rPr lang="en-US" dirty="0">
                <a:solidFill>
                  <a:srgbClr val="003366"/>
                </a:solidFill>
              </a:rPr>
              <a:t>kg/</a:t>
            </a:r>
            <a:r>
              <a:rPr lang="en-US" dirty="0" err="1">
                <a:solidFill>
                  <a:srgbClr val="003366"/>
                </a:solidFill>
              </a:rPr>
              <a:t>yr</a:t>
            </a:r>
            <a:endParaRPr lang="en-US" dirty="0">
              <a:solidFill>
                <a:srgbClr val="003366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2667000" y="4267200"/>
            <a:ext cx="1143000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dash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670551659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apsules">
  <a:themeElements>
    <a:clrScheme name="Capsules 2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99"/>
      </a:accent1>
      <a:accent2>
        <a:srgbClr val="33CCCC"/>
      </a:accent2>
      <a:accent3>
        <a:srgbClr val="FFFFFF"/>
      </a:accent3>
      <a:accent4>
        <a:srgbClr val="002A56"/>
      </a:accent4>
      <a:accent5>
        <a:srgbClr val="CAE2CA"/>
      </a:accent5>
      <a:accent6>
        <a:srgbClr val="2DB9B9"/>
      </a:accent6>
      <a:hlink>
        <a:srgbClr val="666699"/>
      </a:hlink>
      <a:folHlink>
        <a:srgbClr val="CC99FF"/>
      </a:folHlink>
    </a:clrScheme>
    <a:fontScheme name="Capsule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Capsules 1">
        <a:dk1>
          <a:srgbClr val="000066"/>
        </a:dk1>
        <a:lt1>
          <a:srgbClr val="FFFFEB"/>
        </a:lt1>
        <a:dk2>
          <a:srgbClr val="336699"/>
        </a:dk2>
        <a:lt2>
          <a:srgbClr val="FFFFEB"/>
        </a:lt2>
        <a:accent1>
          <a:srgbClr val="666699"/>
        </a:accent1>
        <a:accent2>
          <a:srgbClr val="99CCFF"/>
        </a:accent2>
        <a:accent3>
          <a:srgbClr val="ADB8CA"/>
        </a:accent3>
        <a:accent4>
          <a:srgbClr val="DADAC9"/>
        </a:accent4>
        <a:accent5>
          <a:srgbClr val="B8B8CA"/>
        </a:accent5>
        <a:accent6>
          <a:srgbClr val="8AB9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2">
        <a:dk1>
          <a:srgbClr val="003366"/>
        </a:dk1>
        <a:lt1>
          <a:srgbClr val="FFFFFF"/>
        </a:lt1>
        <a:dk2>
          <a:srgbClr val="006666"/>
        </a:dk2>
        <a:lt2>
          <a:srgbClr val="003366"/>
        </a:lt2>
        <a:accent1>
          <a:srgbClr val="99CC99"/>
        </a:accent1>
        <a:accent2>
          <a:srgbClr val="33CCCC"/>
        </a:accent2>
        <a:accent3>
          <a:srgbClr val="FFFFFF"/>
        </a:accent3>
        <a:accent4>
          <a:srgbClr val="002A56"/>
        </a:accent4>
        <a:accent5>
          <a:srgbClr val="CAE2CA"/>
        </a:accent5>
        <a:accent6>
          <a:srgbClr val="2DB9B9"/>
        </a:accent6>
        <a:hlink>
          <a:srgbClr val="666699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4">
        <a:dk1>
          <a:srgbClr val="000000"/>
        </a:dk1>
        <a:lt1>
          <a:srgbClr val="FFFFFF"/>
        </a:lt1>
        <a:dk2>
          <a:srgbClr val="9900CC"/>
        </a:dk2>
        <a:lt2>
          <a:srgbClr val="0033CC"/>
        </a:lt2>
        <a:accent1>
          <a:srgbClr val="FFCC66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2D"/>
        </a:accent6>
        <a:hlink>
          <a:srgbClr val="9900CC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Capsules 2">
    <a:dk1>
      <a:srgbClr val="003366"/>
    </a:dk1>
    <a:lt1>
      <a:srgbClr val="FFFFFF"/>
    </a:lt1>
    <a:dk2>
      <a:srgbClr val="006666"/>
    </a:dk2>
    <a:lt2>
      <a:srgbClr val="003366"/>
    </a:lt2>
    <a:accent1>
      <a:srgbClr val="99CC99"/>
    </a:accent1>
    <a:accent2>
      <a:srgbClr val="33CCCC"/>
    </a:accent2>
    <a:accent3>
      <a:srgbClr val="FFFFFF"/>
    </a:accent3>
    <a:accent4>
      <a:srgbClr val="002A56"/>
    </a:accent4>
    <a:accent5>
      <a:srgbClr val="CAE2CA"/>
    </a:accent5>
    <a:accent6>
      <a:srgbClr val="2DB9B9"/>
    </a:accent6>
    <a:hlink>
      <a:srgbClr val="666699"/>
    </a:hlink>
    <a:folHlink>
      <a:srgbClr val="CC99FF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750</TotalTime>
  <Words>1682</Words>
  <Application>Microsoft Office PowerPoint</Application>
  <PresentationFormat>On-screen Show (4:3)</PresentationFormat>
  <Paragraphs>349</Paragraphs>
  <Slides>36</Slides>
  <Notes>33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8" baseType="lpstr">
      <vt:lpstr>Capsules</vt:lpstr>
      <vt:lpstr>Photo Editor Photo</vt:lpstr>
      <vt:lpstr> Nitrate Load Management                    in the Wakulla Springshed </vt:lpstr>
      <vt:lpstr>Nitrate Load Management </vt:lpstr>
      <vt:lpstr>The Problem</vt:lpstr>
      <vt:lpstr> Milestones - Advancing Our Understanding of the  Nitrate Problem at Wakulla Spring </vt:lpstr>
      <vt:lpstr>Milestones Continued … </vt:lpstr>
      <vt:lpstr>PowerPoint Presentation</vt:lpstr>
      <vt:lpstr>PowerPoint Presentation</vt:lpstr>
      <vt:lpstr>PowerPoint Presentation</vt:lpstr>
      <vt:lpstr>PowerPoint Presentation</vt:lpstr>
      <vt:lpstr>Nitrate Load Management </vt:lpstr>
      <vt:lpstr>What Has the City Done?</vt:lpstr>
      <vt:lpstr>What Has the City Done?</vt:lpstr>
      <vt:lpstr>What Has the City Done? </vt:lpstr>
      <vt:lpstr>PowerPoint Presentation</vt:lpstr>
      <vt:lpstr>PowerPoint Presentation</vt:lpstr>
      <vt:lpstr>What Has the City Done?</vt:lpstr>
      <vt:lpstr>Sewage Collection System  Assessment and Rehabilitation Program</vt:lpstr>
      <vt:lpstr>PowerPoint Presentation</vt:lpstr>
      <vt:lpstr>Reductions Through Source Control Public Education &amp; Ordinances</vt:lpstr>
      <vt:lpstr>Reductions Through Source Controls (Pet Waste) </vt:lpstr>
      <vt:lpstr>Reductions Through Source Controls (Fertilizer Use Citywide)</vt:lpstr>
      <vt:lpstr>Nitrate Load Management </vt:lpstr>
      <vt:lpstr>PowerPoint Presentation</vt:lpstr>
      <vt:lpstr>PowerPoint Presentation</vt:lpstr>
      <vt:lpstr>PowerPoint Presentation</vt:lpstr>
      <vt:lpstr>LAVA Model Results </vt:lpstr>
      <vt:lpstr>PowerPoint Presentation</vt:lpstr>
      <vt:lpstr>PowerPoint Presentation</vt:lpstr>
      <vt:lpstr>Lombardo Guidance</vt:lpstr>
      <vt:lpstr>OSTDs – The Numbers</vt:lpstr>
      <vt:lpstr>Questions ?</vt:lpstr>
      <vt:lpstr>PowerPoint Presentation</vt:lpstr>
      <vt:lpstr>PowerPoint Presentation</vt:lpstr>
      <vt:lpstr>PowerPoint Presentation</vt:lpstr>
      <vt:lpstr>PowerPoint Presentation</vt:lpstr>
      <vt:lpstr>Distributive Property of Mathematics</vt:lpstr>
    </vt:vector>
  </TitlesOfParts>
  <Company>City of Tallahassee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Catherine Bray</dc:creator>
  <cp:lastModifiedBy>City of Tallahassee</cp:lastModifiedBy>
  <cp:revision>59</cp:revision>
  <cp:lastPrinted>2013-02-21T05:24:18Z</cp:lastPrinted>
  <dcterms:created xsi:type="dcterms:W3CDTF">2013-02-08T19:15:43Z</dcterms:created>
  <dcterms:modified xsi:type="dcterms:W3CDTF">2013-02-21T05:35:01Z</dcterms:modified>
</cp:coreProperties>
</file>