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0"/>
  </p:notesMasterIdLst>
  <p:sldIdLst>
    <p:sldId id="256" r:id="rId2"/>
    <p:sldId id="321" r:id="rId3"/>
    <p:sldId id="257" r:id="rId4"/>
    <p:sldId id="320" r:id="rId5"/>
    <p:sldId id="286" r:id="rId6"/>
    <p:sldId id="281" r:id="rId7"/>
    <p:sldId id="285" r:id="rId8"/>
    <p:sldId id="315" r:id="rId9"/>
    <p:sldId id="258" r:id="rId10"/>
    <p:sldId id="282" r:id="rId11"/>
    <p:sldId id="298" r:id="rId12"/>
    <p:sldId id="275" r:id="rId13"/>
    <p:sldId id="273" r:id="rId14"/>
    <p:sldId id="277" r:id="rId15"/>
    <p:sldId id="268" r:id="rId16"/>
    <p:sldId id="272" r:id="rId17"/>
    <p:sldId id="311" r:id="rId18"/>
    <p:sldId id="306" r:id="rId19"/>
    <p:sldId id="300" r:id="rId20"/>
    <p:sldId id="309" r:id="rId21"/>
    <p:sldId id="325" r:id="rId22"/>
    <p:sldId id="324" r:id="rId23"/>
    <p:sldId id="338" r:id="rId24"/>
    <p:sldId id="339" r:id="rId25"/>
    <p:sldId id="295" r:id="rId26"/>
    <p:sldId id="310" r:id="rId27"/>
    <p:sldId id="314" r:id="rId28"/>
    <p:sldId id="330" r:id="rId29"/>
    <p:sldId id="331" r:id="rId30"/>
    <p:sldId id="329" r:id="rId31"/>
    <p:sldId id="267" r:id="rId32"/>
    <p:sldId id="319" r:id="rId33"/>
    <p:sldId id="336" r:id="rId34"/>
    <p:sldId id="335" r:id="rId35"/>
    <p:sldId id="334" r:id="rId36"/>
    <p:sldId id="333" r:id="rId37"/>
    <p:sldId id="290" r:id="rId38"/>
    <p:sldId id="284" r:id="rId3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CC"/>
    <a:srgbClr val="6699FF"/>
    <a:srgbClr val="FFFF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15777" autoAdjust="0"/>
    <p:restoredTop sz="94226" autoAdjust="0"/>
  </p:normalViewPr>
  <p:slideViewPr>
    <p:cSldViewPr>
      <p:cViewPr>
        <p:scale>
          <a:sx n="100" d="100"/>
          <a:sy n="100" d="100"/>
        </p:scale>
        <p:origin x="-7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F224590-9AAB-48BC-B650-F24F549966BE}" type="datetimeFigureOut">
              <a:rPr lang="en-US"/>
              <a:pPr>
                <a:defRPr/>
              </a:pPr>
              <a:t>7/24/2013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DE86C96-FF87-4BD8-B767-DB14490B64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E07948-944E-486C-BF6C-04CE8FC38FED}" type="datetime1">
              <a:rPr lang="en-US"/>
              <a:pPr>
                <a:defRPr/>
              </a:pPr>
              <a:t>7/24/2013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248CA-B4D4-440E-9C12-7B91A5C60C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6FE26E-2B72-4BBD-9419-F7E779196861}" type="datetime1">
              <a:rPr lang="en-US"/>
              <a:pPr>
                <a:defRPr/>
              </a:pPr>
              <a:t>7/24/2013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5A142-00E9-4017-8FC0-78B3698692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FF9E21-4626-447B-A7B1-01C3692E8646}" type="datetime1">
              <a:rPr lang="en-US"/>
              <a:pPr>
                <a:defRPr/>
              </a:pPr>
              <a:t>7/24/2013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7A8DF8-DB91-4DF6-A6BA-207815BE70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7E780546-AFD2-48F4-8BC8-AFF3ABDAC8D0}" type="datetime1">
              <a:rPr lang="en-US"/>
              <a:pPr>
                <a:defRPr/>
              </a:pPr>
              <a:t>7/24/2013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4ADDD9E8-C990-4AC2-8887-0FE3CEAF0D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639D6-3D25-4083-9BEA-4E597C3C382B}" type="datetime1">
              <a:rPr lang="en-US"/>
              <a:pPr>
                <a:defRPr/>
              </a:pPr>
              <a:t>7/24/2013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A061C-0647-494B-9467-AE80ECDEEB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0364D-C720-4AE8-9D52-8115875108DE}" type="datetime1">
              <a:rPr lang="en-US"/>
              <a:pPr>
                <a:defRPr/>
              </a:pPr>
              <a:t>7/24/2013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8F63B-14D8-42D2-8464-DB5BCFAA4F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7D65C-C1A0-4719-9445-EAAB99903FC2}" type="datetime1">
              <a:rPr lang="en-US"/>
              <a:pPr>
                <a:defRPr/>
              </a:pPr>
              <a:t>7/24/2013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2B7D78-86EA-466D-A156-C828A1F64B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72DB10-0CE6-4679-9E34-7F392008A952}" type="datetime1">
              <a:rPr lang="en-US"/>
              <a:pPr>
                <a:defRPr/>
              </a:pPr>
              <a:t>7/24/2013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DA9FE6-6DC4-4407-A8DD-F71687A3D7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2867EC-378C-47E1-AEB2-8C994DE85EAE}" type="datetime1">
              <a:rPr lang="en-US"/>
              <a:pPr>
                <a:defRPr/>
              </a:pPr>
              <a:t>7/24/2013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71911F-9E7B-4A49-9AA1-1981DAF3F5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0C744F-BFAB-486D-92D1-97A26861AFD1}" type="datetime1">
              <a:rPr lang="en-US"/>
              <a:pPr>
                <a:defRPr/>
              </a:pPr>
              <a:t>7/24/2013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72DD36-2601-4657-87BA-FC344448C7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C42A81-61EF-4504-9084-F40CCBD5512F}" type="datetime1">
              <a:rPr lang="en-US"/>
              <a:pPr>
                <a:defRPr/>
              </a:pPr>
              <a:t>7/24/2013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BD877A-7ED8-4509-8F73-F5EE1010F6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7" descr="DEP_color_logo white text[Converted].png"/>
          <p:cNvPicPr>
            <a:picLocks noChangeAspect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228600" y="192088"/>
            <a:ext cx="9906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0"/>
            <a:ext cx="7848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dirty="0" smtClean="0"/>
              <a:t>FDEP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 smtClean="0"/>
              <a:t>Silver Springs BMAP meeting    8/13/2013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D9D5136-5966-4DF1-9F69-80BC549936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4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ransition>
    <p:fade/>
  </p:transition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Box 3"/>
          <p:cNvSpPr txBox="1">
            <a:spLocks noChangeArrowheads="1"/>
          </p:cNvSpPr>
          <p:nvPr/>
        </p:nvSpPr>
        <p:spPr bwMode="auto">
          <a:xfrm>
            <a:off x="1981200" y="1519238"/>
            <a:ext cx="5181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</a:rPr>
              <a:t> Bureau of Watershed Restoration</a:t>
            </a:r>
          </a:p>
        </p:txBody>
      </p:sp>
      <p:sp>
        <p:nvSpPr>
          <p:cNvPr id="3076" name="TextBox 4"/>
          <p:cNvSpPr txBox="1">
            <a:spLocks noChangeArrowheads="1"/>
          </p:cNvSpPr>
          <p:nvPr/>
        </p:nvSpPr>
        <p:spPr bwMode="auto">
          <a:xfrm>
            <a:off x="304800" y="2133600"/>
            <a:ext cx="86868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600" b="1"/>
              <a:t>Summary of Water Quality Data and the Existing Monitoring Network : Current &amp; Recent Nitrate Trends in Wakulla Springs &amp; River</a:t>
            </a:r>
          </a:p>
        </p:txBody>
      </p:sp>
      <p:sp>
        <p:nvSpPr>
          <p:cNvPr id="3077" name="TextBox 5"/>
          <p:cNvSpPr txBox="1">
            <a:spLocks noChangeArrowheads="1"/>
          </p:cNvSpPr>
          <p:nvPr/>
        </p:nvSpPr>
        <p:spPr bwMode="auto">
          <a:xfrm>
            <a:off x="2895600" y="4572000"/>
            <a:ext cx="35814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 i="1"/>
              <a:t>Gary Maddox, P.G.</a:t>
            </a:r>
          </a:p>
          <a:p>
            <a:pPr algn="ctr"/>
            <a:r>
              <a:rPr lang="en-US" sz="1400" i="1"/>
              <a:t>Ground Water Management Section</a:t>
            </a:r>
          </a:p>
          <a:p>
            <a:pPr algn="ctr"/>
            <a:endParaRPr lang="en-US" sz="1400" i="1"/>
          </a:p>
          <a:p>
            <a:pPr algn="ctr"/>
            <a:r>
              <a:rPr lang="en-US" sz="1400" i="1"/>
              <a:t>March 28, 2013</a:t>
            </a:r>
          </a:p>
          <a:p>
            <a:pPr algn="ctr"/>
            <a:endParaRPr lang="en-US" sz="1400" b="1"/>
          </a:p>
          <a:p>
            <a:pPr algn="ctr"/>
            <a:endParaRPr lang="en-US" sz="1400" b="1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smtClean="0">
                <a:latin typeface="Arial" charset="0"/>
                <a:cs typeface="Arial" charset="0"/>
              </a:rPr>
              <a:t>Wakulla River Surface Water Quality </a:t>
            </a:r>
            <a:br>
              <a:rPr lang="en-US" sz="2800" smtClean="0">
                <a:latin typeface="Arial" charset="0"/>
                <a:cs typeface="Arial" charset="0"/>
              </a:rPr>
            </a:br>
            <a:r>
              <a:rPr lang="en-US" sz="2800" smtClean="0">
                <a:latin typeface="Arial" charset="0"/>
                <a:cs typeface="Arial" charset="0"/>
              </a:rPr>
              <a:t>Stations @ County Road 365 Bridge</a:t>
            </a:r>
          </a:p>
        </p:txBody>
      </p:sp>
      <p:pic>
        <p:nvPicPr>
          <p:cNvPr id="12291" name="Content Placeholder 5" descr="MAP GOOGLE Wakulla River Samp Stations 3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1000" y="1066800"/>
            <a:ext cx="8377238" cy="5486400"/>
          </a:xfrm>
        </p:spPr>
      </p:pic>
      <p:sp>
        <p:nvSpPr>
          <p:cNvPr id="12292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2E0EC75-8489-4926-89FB-AB15398BA66D}" type="datetime1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7/24/2013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2293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FF1325A-C6D9-47B7-80F2-B088E6508EC6}" type="slidenum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smtClean="0">
                <a:latin typeface="Arial" charset="0"/>
                <a:cs typeface="Arial" charset="0"/>
              </a:rPr>
              <a:t>Nitrate Reduction Downstream </a:t>
            </a:r>
            <a:br>
              <a:rPr lang="en-US" sz="2800" smtClean="0">
                <a:latin typeface="Arial" charset="0"/>
                <a:cs typeface="Arial" charset="0"/>
              </a:rPr>
            </a:br>
            <a:r>
              <a:rPr lang="en-US" sz="2800" smtClean="0">
                <a:latin typeface="Arial" charset="0"/>
                <a:cs typeface="Arial" charset="0"/>
              </a:rPr>
              <a:t>from Wakulla Main Spring</a:t>
            </a:r>
          </a:p>
        </p:txBody>
      </p:sp>
      <p:sp>
        <p:nvSpPr>
          <p:cNvPr id="14339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2D518EF-FC65-477F-AA6B-4DFDA3516917}" type="datetime1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7/24/2013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4340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349AB48-4CE2-4FCD-8FE5-A53321F53D6E}" type="slidenum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 smtClean="0">
              <a:latin typeface="Arial" charset="0"/>
              <a:cs typeface="Arial" charset="0"/>
            </a:endParaRPr>
          </a:p>
        </p:txBody>
      </p:sp>
      <p:pic>
        <p:nvPicPr>
          <p:cNvPr id="14341" name="Content Placeholder 8" descr="Wakulla R NO3 Reduction Graph 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066800"/>
            <a:ext cx="9105900" cy="5462588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28600"/>
            <a:ext cx="7848600" cy="6858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en-US" sz="3100" dirty="0" smtClean="0"/>
              <a:t>Wakulla Main Spring vs. </a:t>
            </a:r>
            <a:br>
              <a:rPr lang="en-US" sz="3100" dirty="0" smtClean="0"/>
            </a:br>
            <a:r>
              <a:rPr lang="en-US" sz="3100" dirty="0" smtClean="0"/>
              <a:t>Wakulla River @ County Road 365 Bridge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3315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8A39983-70E6-4CB1-8E88-881057BF950C}" type="datetime1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7/24/2013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3316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30ACCE0-C399-4B16-8760-C97290E12861}" type="slidenum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 smtClean="0">
              <a:latin typeface="Arial" charset="0"/>
              <a:cs typeface="Arial" charset="0"/>
            </a:endParaRPr>
          </a:p>
        </p:txBody>
      </p:sp>
      <p:pic>
        <p:nvPicPr>
          <p:cNvPr id="13317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066800"/>
            <a:ext cx="9144000" cy="5507038"/>
          </a:xfr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28600"/>
            <a:ext cx="7848600" cy="6858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en-US" sz="3100" dirty="0" smtClean="0"/>
              <a:t>Ground Water Sources – Wakulla Main, </a:t>
            </a:r>
            <a:br>
              <a:rPr lang="en-US" sz="3100" dirty="0" smtClean="0"/>
            </a:br>
            <a:r>
              <a:rPr lang="en-US" sz="3100" dirty="0" smtClean="0"/>
              <a:t>B-Tunnel &amp; C-Tunnel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5363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D97C4BC-812C-4EDC-8881-6442F4710C96}" type="datetime1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7/24/2013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5364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E8C51C0-0661-4A8D-8FF7-CE01FC7CC009}" type="slidenum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smtClean="0">
              <a:latin typeface="Arial" charset="0"/>
              <a:cs typeface="Arial" charset="0"/>
            </a:endParaRPr>
          </a:p>
        </p:txBody>
      </p:sp>
      <p:pic>
        <p:nvPicPr>
          <p:cNvPr id="1536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066800"/>
            <a:ext cx="9144000" cy="5487988"/>
          </a:xfr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28600"/>
            <a:ext cx="7848600" cy="6858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en-US" sz="3100" dirty="0" smtClean="0"/>
              <a:t>Ground Water Sources – </a:t>
            </a:r>
            <a:br>
              <a:rPr lang="en-US" sz="3100" dirty="0" smtClean="0"/>
            </a:br>
            <a:r>
              <a:rPr lang="en-US" sz="3100" dirty="0" smtClean="0"/>
              <a:t>Wakulla Main &amp; D-Tunnel</a:t>
            </a:r>
            <a:br>
              <a:rPr lang="en-US" sz="3100" dirty="0" smtClean="0"/>
            </a:br>
            <a:endParaRPr lang="en-US" dirty="0"/>
          </a:p>
        </p:txBody>
      </p:sp>
      <p:sp>
        <p:nvSpPr>
          <p:cNvPr id="16387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6875030-14F3-4742-BC0A-F28FE31FA1F6}" type="datetime1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7/24/2013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6388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CE2C590-FB9C-4684-A2CF-5515EA389A09}" type="slidenum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smtClean="0">
              <a:latin typeface="Arial" charset="0"/>
              <a:cs typeface="Arial" charset="0"/>
            </a:endParaRPr>
          </a:p>
        </p:txBody>
      </p:sp>
      <p:pic>
        <p:nvPicPr>
          <p:cNvPr id="1638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066800"/>
            <a:ext cx="9144000" cy="5486400"/>
          </a:xfr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28600"/>
            <a:ext cx="7848600" cy="6858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en-US" sz="3100" dirty="0" smtClean="0"/>
              <a:t>Ground Water Sources – </a:t>
            </a:r>
            <a:br>
              <a:rPr lang="en-US" sz="3100" dirty="0" smtClean="0"/>
            </a:br>
            <a:r>
              <a:rPr lang="en-US" sz="3100" dirty="0" smtClean="0"/>
              <a:t>Wakulla Main &amp; K-Tunnel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7411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D9E1E49-E542-4999-B438-31F76D76B943}" type="datetime1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7/24/2013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7412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6F007EE-CE36-4B29-B816-E0B515B843E0}" type="slidenum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 smtClean="0">
              <a:latin typeface="Arial" charset="0"/>
              <a:cs typeface="Arial" charset="0"/>
            </a:endParaRPr>
          </a:p>
        </p:txBody>
      </p:sp>
      <p:pic>
        <p:nvPicPr>
          <p:cNvPr id="17413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066800"/>
            <a:ext cx="9144000" cy="5522913"/>
          </a:xfr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1143000" y="0"/>
            <a:ext cx="7848600" cy="1143000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Arial" charset="0"/>
                <a:cs typeface="Arial" charset="0"/>
              </a:rPr>
              <a:t>Wakulla Main Spring Nitrate &amp; </a:t>
            </a:r>
            <a:br>
              <a:rPr lang="en-US" sz="2800" smtClean="0">
                <a:latin typeface="Arial" charset="0"/>
                <a:cs typeface="Arial" charset="0"/>
              </a:rPr>
            </a:br>
            <a:r>
              <a:rPr lang="en-US" sz="2800" smtClean="0">
                <a:latin typeface="Arial" charset="0"/>
                <a:cs typeface="Arial" charset="0"/>
              </a:rPr>
              <a:t>Tallahassee Regional Airport Precipitation</a:t>
            </a:r>
          </a:p>
        </p:txBody>
      </p:sp>
      <p:sp>
        <p:nvSpPr>
          <p:cNvPr id="19459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3EDCA4A-AB48-4C71-B578-99A97073970B}" type="datetime1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7/24/2013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9460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258DF5B-884F-4BEF-8B6F-DED75F9E7D0C}" type="slidenum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 smtClean="0">
              <a:latin typeface="Arial" charset="0"/>
              <a:cs typeface="Arial" charset="0"/>
            </a:endParaRPr>
          </a:p>
        </p:txBody>
      </p:sp>
      <p:pic>
        <p:nvPicPr>
          <p:cNvPr id="19461" name="Picture 9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066800"/>
            <a:ext cx="9144000" cy="5516563"/>
          </a:xfr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smtClean="0">
                <a:latin typeface="Arial" charset="0"/>
                <a:cs typeface="Arial" charset="0"/>
              </a:rPr>
              <a:t>Wakulla River Discharge 2004 - 2009</a:t>
            </a:r>
          </a:p>
        </p:txBody>
      </p:sp>
      <p:sp>
        <p:nvSpPr>
          <p:cNvPr id="20483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CA20E29-BAE7-45A4-88AF-9D95AE728F42}" type="datetime1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7/24/2013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20484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FAD43BD-7AE5-4A91-8A34-A109A49395E0}" type="slidenum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 smtClean="0">
              <a:latin typeface="Arial" charset="0"/>
              <a:cs typeface="Arial" charset="0"/>
            </a:endParaRPr>
          </a:p>
        </p:txBody>
      </p:sp>
      <p:pic>
        <p:nvPicPr>
          <p:cNvPr id="2048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3400" y="1066800"/>
            <a:ext cx="7924800" cy="5208588"/>
          </a:xfrm>
          <a:noFill/>
        </p:spPr>
      </p:pic>
      <p:sp>
        <p:nvSpPr>
          <p:cNvPr id="20486" name="TextBox 6"/>
          <p:cNvSpPr txBox="1">
            <a:spLocks noChangeArrowheads="1"/>
          </p:cNvSpPr>
          <p:nvPr/>
        </p:nvSpPr>
        <p:spPr bwMode="auto">
          <a:xfrm>
            <a:off x="4648200" y="6248400"/>
            <a:ext cx="38100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1200"/>
              <a:t>from Harrington, 2010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1295400" y="0"/>
            <a:ext cx="7848600" cy="1143000"/>
          </a:xfrm>
        </p:spPr>
        <p:txBody>
          <a:bodyPr/>
          <a:lstStyle/>
          <a:p>
            <a:r>
              <a:rPr lang="en-US" sz="1600" dirty="0" smtClean="0">
                <a:latin typeface="Arial" charset="0"/>
                <a:cs typeface="Arial" charset="0"/>
              </a:rPr>
              <a:t>Relative Contribution from Inventoried </a:t>
            </a:r>
            <a:r>
              <a:rPr lang="en-US" sz="1600" u="sng" dirty="0" smtClean="0">
                <a:latin typeface="Arial" charset="0"/>
                <a:cs typeface="Arial" charset="0"/>
              </a:rPr>
              <a:t>Land Surface</a:t>
            </a:r>
            <a:r>
              <a:rPr lang="en-US" sz="1600" dirty="0" smtClean="0">
                <a:latin typeface="Arial" charset="0"/>
                <a:cs typeface="Arial" charset="0"/>
              </a:rPr>
              <a:t> Nitrogen Sources to 1990-1999 Average N-Loading in Southern Leon and Wakulla Counties</a:t>
            </a:r>
          </a:p>
        </p:txBody>
      </p:sp>
      <p:sp>
        <p:nvSpPr>
          <p:cNvPr id="21507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15D0470-54D5-4442-B0E4-53EBAFD116C4}" type="datetime1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7/24/2013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21508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6668C70-539D-43FC-8E00-A49DC6B4AF54}" type="slidenum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 smtClean="0">
              <a:latin typeface="Arial" charset="0"/>
              <a:cs typeface="Arial" charset="0"/>
            </a:endParaRPr>
          </a:p>
        </p:txBody>
      </p:sp>
      <p:pic>
        <p:nvPicPr>
          <p:cNvPr id="21509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1066800"/>
            <a:ext cx="8139113" cy="5097463"/>
          </a:xfrm>
          <a:noFill/>
        </p:spPr>
      </p:pic>
      <p:sp>
        <p:nvSpPr>
          <p:cNvPr id="21510" name="TextBox 10"/>
          <p:cNvSpPr txBox="1">
            <a:spLocks noChangeArrowheads="1"/>
          </p:cNvSpPr>
          <p:nvPr/>
        </p:nvSpPr>
        <p:spPr bwMode="auto">
          <a:xfrm>
            <a:off x="5943600" y="6096000"/>
            <a:ext cx="30480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/>
              <a:t>Figure from Chelette, Pratt &amp; Katz, 2002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smtClean="0">
                <a:latin typeface="Arial" charset="0"/>
                <a:cs typeface="Arial" charset="0"/>
              </a:rPr>
              <a:t>Dye-Tracing Results (2005-2007)</a:t>
            </a:r>
          </a:p>
        </p:txBody>
      </p:sp>
      <p:pic>
        <p:nvPicPr>
          <p:cNvPr id="22531" name="Content Placeholder 5" descr="TLH Sprayfield Tracer Ma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2400" y="1143000"/>
            <a:ext cx="6324600" cy="5329238"/>
          </a:xfrm>
        </p:spPr>
      </p:pic>
      <p:sp>
        <p:nvSpPr>
          <p:cNvPr id="22532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62F7064-4BD1-43B3-85C6-3EC6B11C4238}" type="datetime1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7/24/2013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22533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D80FBA5-85A3-48A8-8C8A-255FECDDE6D0}" type="slidenum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22534" name="TextBox 6"/>
          <p:cNvSpPr txBox="1">
            <a:spLocks noChangeArrowheads="1"/>
          </p:cNvSpPr>
          <p:nvPr/>
        </p:nvSpPr>
        <p:spPr bwMode="auto">
          <a:xfrm>
            <a:off x="6629400" y="1143000"/>
            <a:ext cx="2362200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/>
              <a:t>ESTABLISHED CONNECTIONS:</a:t>
            </a:r>
          </a:p>
          <a:p>
            <a:endParaRPr lang="en-US" sz="1000"/>
          </a:p>
          <a:p>
            <a:r>
              <a:rPr lang="en-US" i="1"/>
              <a:t>Fisher &amp; Black Creeks → Wakulla-Leon Sinks Cave System → Wakulla R-Tunnel → Wakulla K-Tunnel</a:t>
            </a:r>
          </a:p>
          <a:p>
            <a:endParaRPr lang="en-US" sz="1000"/>
          </a:p>
          <a:p>
            <a:r>
              <a:rPr lang="en-US" i="1"/>
              <a:t>Ames Sink → Indian, Sally Ward, Wakulla B-Tunnel</a:t>
            </a:r>
          </a:p>
          <a:p>
            <a:endParaRPr lang="en-US" sz="1000" i="1"/>
          </a:p>
          <a:p>
            <a:r>
              <a:rPr lang="en-US" i="1"/>
              <a:t>SE Sprayfield → Indian, Sally Ward, McBride Slough, Wakulla B- Tunnel</a:t>
            </a:r>
          </a:p>
          <a:p>
            <a:endParaRPr lang="en-US" sz="2000" i="1"/>
          </a:p>
          <a:p>
            <a:pPr algn="ctr"/>
            <a:r>
              <a:rPr lang="en-US" sz="1200"/>
              <a:t>Map from Kincaid et al, 2007 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Arial" charset="0"/>
                <a:cs typeface="Arial" charset="0"/>
              </a:rPr>
              <a:t>QUESTIONS: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30763"/>
          </a:xfrm>
        </p:spPr>
        <p:txBody>
          <a:bodyPr/>
          <a:lstStyle/>
          <a:p>
            <a:pPr lvl="1" eaLnBrk="1" hangingPunct="1"/>
            <a:r>
              <a:rPr lang="en-US" b="1" dirty="0" smtClean="0">
                <a:latin typeface="Arial" charset="0"/>
                <a:cs typeface="Arial" charset="0"/>
              </a:rPr>
              <a:t>How do recent (2007-2012) nutrient concentrations in Wakulla Springs &amp; River compare with levels measured during the TMDL Verified Period (February 28, 2000 – June 30, 2007)?</a:t>
            </a:r>
          </a:p>
          <a:p>
            <a:pPr lvl="1" eaLnBrk="1" hangingPunct="1"/>
            <a:endParaRPr lang="en-US" sz="1200" b="1" dirty="0" smtClean="0">
              <a:latin typeface="Arial" charset="0"/>
              <a:cs typeface="Arial" charset="0"/>
            </a:endParaRPr>
          </a:p>
          <a:p>
            <a:pPr lvl="1" eaLnBrk="1" hangingPunct="1"/>
            <a:endParaRPr lang="en-US" dirty="0" smtClean="0">
              <a:latin typeface="Arial" charset="0"/>
              <a:cs typeface="Arial" charset="0"/>
            </a:endParaRPr>
          </a:p>
        </p:txBody>
      </p:sp>
      <p:sp>
        <p:nvSpPr>
          <p:cNvPr id="4100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A3335ED-826F-44DE-992C-470CA692B607}" type="datetime1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7/24/2013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101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96025F5-40B6-402A-BBF0-8FA5FEF5A01B}" type="slidenum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  <a:cs typeface="Arial" charset="0"/>
              </a:rPr>
              <a:t>CONCLUSIONS: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059363"/>
          </a:xfrm>
        </p:spPr>
        <p:txBody>
          <a:bodyPr/>
          <a:lstStyle/>
          <a:p>
            <a:pPr lvl="1" eaLnBrk="1" hangingPunct="1">
              <a:defRPr/>
            </a:pPr>
            <a:r>
              <a:rPr lang="en-US" b="1" dirty="0" smtClean="0">
                <a:latin typeface="Arial" charset="0"/>
                <a:cs typeface="Arial" charset="0"/>
              </a:rPr>
              <a:t>How do recent (2007-2012) nutrient concentrations in Wakulla Springs &amp; River compare with levels measured during the TMDL Verified Period (February 28, 2000 – June 30, 2007)?</a:t>
            </a:r>
          </a:p>
        </p:txBody>
      </p:sp>
      <p:sp>
        <p:nvSpPr>
          <p:cNvPr id="25604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6303BCF-6E60-427D-8B9E-D94EC7015BAF}" type="datetime1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7/24/2013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25605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2856C5D-EA03-440E-8E24-CBAC05A57269}" type="slidenum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n-US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  <a:cs typeface="Arial" charset="0"/>
              </a:rPr>
              <a:t>CONCLUSIONS: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059363"/>
          </a:xfrm>
        </p:spPr>
        <p:txBody>
          <a:bodyPr/>
          <a:lstStyle/>
          <a:p>
            <a:pPr lvl="1" eaLnBrk="1" hangingPunct="1">
              <a:defRPr/>
            </a:pPr>
            <a:r>
              <a:rPr lang="en-US" b="1" dirty="0" smtClean="0">
                <a:latin typeface="Arial" charset="0"/>
                <a:cs typeface="Arial" charset="0"/>
              </a:rPr>
              <a:t>How do recent (2007-2012) nutrient concentrations in Wakulla Springs &amp; River compare with levels measured during the TMDL Verified Period (February 28, 2000 – June 30, 2007)?</a:t>
            </a:r>
          </a:p>
          <a:p>
            <a:pPr lvl="1" eaLnBrk="1" hangingPunct="1">
              <a:defRPr/>
            </a:pPr>
            <a:endParaRPr lang="en-US" sz="1200" b="1" dirty="0" smtClean="0">
              <a:latin typeface="Arial" charset="0"/>
              <a:cs typeface="Arial" charset="0"/>
            </a:endParaRPr>
          </a:p>
          <a:p>
            <a:pPr lvl="2" eaLnBrk="1" hangingPunct="1">
              <a:defRPr/>
            </a:pPr>
            <a:r>
              <a:rPr lang="en-US" sz="2400" b="1" i="1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cs typeface="Arial" charset="0"/>
              </a:rPr>
              <a:t>Recent nitrate concentrations in Wakulla Main, B- and C-Tunnels have dropped relative to the TMDL Verified period;</a:t>
            </a:r>
          </a:p>
          <a:p>
            <a:pPr lvl="1" eaLnBrk="1" hangingPunct="1">
              <a:defRPr/>
            </a:pPr>
            <a:endParaRPr lang="en-US" sz="1200" b="1" dirty="0" smtClean="0">
              <a:latin typeface="Arial" charset="0"/>
              <a:cs typeface="Arial" charset="0"/>
            </a:endParaRPr>
          </a:p>
        </p:txBody>
      </p:sp>
      <p:sp>
        <p:nvSpPr>
          <p:cNvPr id="25604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6303BCF-6E60-427D-8B9E-D94EC7015BAF}" type="datetime1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7/24/2013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25605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2856C5D-EA03-440E-8E24-CBAC05A57269}" type="slidenum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n-US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  <a:cs typeface="Arial" charset="0"/>
              </a:rPr>
              <a:t>CONCLUSIONS: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059363"/>
          </a:xfrm>
        </p:spPr>
        <p:txBody>
          <a:bodyPr/>
          <a:lstStyle/>
          <a:p>
            <a:pPr lvl="1" eaLnBrk="1" hangingPunct="1">
              <a:defRPr/>
            </a:pPr>
            <a:r>
              <a:rPr lang="en-US" b="1" dirty="0" smtClean="0">
                <a:latin typeface="Arial" charset="0"/>
                <a:cs typeface="Arial" charset="0"/>
              </a:rPr>
              <a:t>How do recent (2007-2012) nutrient concentrations in Wakulla Springs &amp; River compare with levels measured during the TMDL Verified Period (February 28, 2000 – June 30, 2007)?</a:t>
            </a:r>
          </a:p>
          <a:p>
            <a:pPr lvl="1" eaLnBrk="1" hangingPunct="1">
              <a:defRPr/>
            </a:pPr>
            <a:endParaRPr lang="en-US" sz="1200" b="1" dirty="0" smtClean="0">
              <a:latin typeface="Arial" charset="0"/>
              <a:cs typeface="Arial" charset="0"/>
            </a:endParaRPr>
          </a:p>
          <a:p>
            <a:pPr lvl="2" eaLnBrk="1" hangingPunct="1">
              <a:defRPr/>
            </a:pPr>
            <a:r>
              <a:rPr lang="en-US" sz="2400" b="1" i="1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cs typeface="Arial" charset="0"/>
              </a:rPr>
              <a:t>Recent nitrate concentrations in Wakulla Main, B- and C-Tunnels have dropped relative to the TMDL Verified period;</a:t>
            </a:r>
          </a:p>
          <a:p>
            <a:pPr lvl="2" eaLnBrk="1" hangingPunct="1">
              <a:defRPr/>
            </a:pPr>
            <a:endParaRPr lang="en-US" sz="1200" b="1" i="1" dirty="0" smtClean="0">
              <a:solidFill>
                <a:schemeClr val="accent6">
                  <a:lumMod val="75000"/>
                </a:schemeClr>
              </a:solidFill>
              <a:latin typeface="Arial" charset="0"/>
              <a:cs typeface="Arial" charset="0"/>
            </a:endParaRPr>
          </a:p>
          <a:p>
            <a:pPr lvl="2" eaLnBrk="1" hangingPunct="1">
              <a:defRPr/>
            </a:pPr>
            <a:r>
              <a:rPr lang="en-US" sz="2400" b="1" i="1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cs typeface="Arial" charset="0"/>
              </a:rPr>
              <a:t>Nitrate concentrations in D-Tunnel </a:t>
            </a:r>
            <a:r>
              <a:rPr lang="en-US" sz="2400" b="1" i="1" u="sng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cs typeface="Arial" charset="0"/>
              </a:rPr>
              <a:t>may have </a:t>
            </a:r>
            <a:r>
              <a:rPr lang="en-US" sz="2400" b="1" i="1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cs typeface="Arial" charset="0"/>
              </a:rPr>
              <a:t>dropped relative to the TMDL Verified period, but there is too little post-Verified Period monitoring data to confirm this;</a:t>
            </a:r>
          </a:p>
          <a:p>
            <a:pPr lvl="1" eaLnBrk="1" hangingPunct="1">
              <a:defRPr/>
            </a:pPr>
            <a:endParaRPr lang="en-US" sz="1200" b="1" dirty="0" smtClean="0">
              <a:latin typeface="Arial" charset="0"/>
              <a:cs typeface="Arial" charset="0"/>
            </a:endParaRPr>
          </a:p>
        </p:txBody>
      </p:sp>
      <p:sp>
        <p:nvSpPr>
          <p:cNvPr id="25604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6303BCF-6E60-427D-8B9E-D94EC7015BAF}" type="datetime1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7/24/2013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25605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2856C5D-EA03-440E-8E24-CBAC05A57269}" type="slidenum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US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  <a:cs typeface="Arial" charset="0"/>
              </a:rPr>
              <a:t>CONCLUSIONS: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059363"/>
          </a:xfrm>
        </p:spPr>
        <p:txBody>
          <a:bodyPr/>
          <a:lstStyle/>
          <a:p>
            <a:pPr lvl="1" eaLnBrk="1" hangingPunct="1">
              <a:defRPr/>
            </a:pPr>
            <a:r>
              <a:rPr lang="en-US" b="1" dirty="0" smtClean="0">
                <a:latin typeface="Arial" charset="0"/>
                <a:cs typeface="Arial" charset="0"/>
              </a:rPr>
              <a:t>How do recent (2007-2012) nutrient concentrations in Wakulla Springs &amp; River compare with levels measured during the TMDL Verified Period (February 28, 2000 – June 30, 2007)?</a:t>
            </a:r>
          </a:p>
          <a:p>
            <a:pPr lvl="1" eaLnBrk="1" hangingPunct="1">
              <a:defRPr/>
            </a:pPr>
            <a:endParaRPr lang="en-US" sz="1200" b="1" dirty="0" smtClean="0">
              <a:latin typeface="Arial" charset="0"/>
              <a:cs typeface="Arial" charset="0"/>
            </a:endParaRPr>
          </a:p>
          <a:p>
            <a:pPr lvl="2" eaLnBrk="1" hangingPunct="1">
              <a:defRPr/>
            </a:pPr>
            <a:r>
              <a:rPr lang="en-US" sz="2400" b="1" i="1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cs typeface="Arial" charset="0"/>
              </a:rPr>
              <a:t>Nitrate concentrations in K-Tunnel appear to be relatively constant, but there is too little post-Verified Period monitoring data to confirm this;</a:t>
            </a:r>
          </a:p>
          <a:p>
            <a:pPr lvl="2" eaLnBrk="1" hangingPunct="1">
              <a:defRPr/>
            </a:pPr>
            <a:endParaRPr lang="en-US" sz="1200" b="1" i="1" dirty="0" smtClean="0">
              <a:solidFill>
                <a:schemeClr val="accent6">
                  <a:lumMod val="75000"/>
                </a:schemeClr>
              </a:solidFill>
              <a:latin typeface="Arial" charset="0"/>
              <a:cs typeface="Arial" charset="0"/>
            </a:endParaRPr>
          </a:p>
          <a:p>
            <a:pPr lvl="1" eaLnBrk="1" hangingPunct="1">
              <a:defRPr/>
            </a:pPr>
            <a:endParaRPr lang="en-US" b="1" dirty="0" smtClean="0">
              <a:latin typeface="Arial" charset="0"/>
              <a:cs typeface="Arial" charset="0"/>
            </a:endParaRPr>
          </a:p>
          <a:p>
            <a:pPr lvl="1" eaLnBrk="1" hangingPunct="1">
              <a:defRPr/>
            </a:pPr>
            <a:endParaRPr lang="en-US" sz="1200" b="1" dirty="0" smtClean="0">
              <a:latin typeface="Arial" charset="0"/>
              <a:cs typeface="Arial" charset="0"/>
            </a:endParaRPr>
          </a:p>
          <a:p>
            <a:pPr lvl="1" eaLnBrk="1" hangingPunct="1">
              <a:defRPr/>
            </a:pPr>
            <a:endParaRPr lang="en-US" sz="1200" b="1" dirty="0" smtClean="0">
              <a:latin typeface="Arial" charset="0"/>
              <a:cs typeface="Arial" charset="0"/>
            </a:endParaRPr>
          </a:p>
        </p:txBody>
      </p:sp>
      <p:sp>
        <p:nvSpPr>
          <p:cNvPr id="25604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6303BCF-6E60-427D-8B9E-D94EC7015BAF}" type="datetime1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7/24/2013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25605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2856C5D-EA03-440E-8E24-CBAC05A57269}" type="slidenum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n-US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  <a:cs typeface="Arial" charset="0"/>
              </a:rPr>
              <a:t>CONCLUSIONS: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059363"/>
          </a:xfrm>
        </p:spPr>
        <p:txBody>
          <a:bodyPr/>
          <a:lstStyle/>
          <a:p>
            <a:pPr lvl="1" eaLnBrk="1" hangingPunct="1">
              <a:defRPr/>
            </a:pPr>
            <a:r>
              <a:rPr lang="en-US" b="1" dirty="0" smtClean="0">
                <a:latin typeface="Arial" charset="0"/>
                <a:cs typeface="Arial" charset="0"/>
              </a:rPr>
              <a:t>How do recent (2007-2012) nutrient concentrations in Wakulla Springs &amp; River compare with levels measured during the TMDL Verified Period (February 28, 2000 – June 30, 2007)?</a:t>
            </a:r>
          </a:p>
          <a:p>
            <a:pPr lvl="1" eaLnBrk="1" hangingPunct="1">
              <a:defRPr/>
            </a:pPr>
            <a:endParaRPr lang="en-US" sz="1200" b="1" dirty="0" smtClean="0">
              <a:latin typeface="Arial" charset="0"/>
              <a:cs typeface="Arial" charset="0"/>
            </a:endParaRPr>
          </a:p>
          <a:p>
            <a:pPr lvl="2" eaLnBrk="1" hangingPunct="1">
              <a:defRPr/>
            </a:pPr>
            <a:r>
              <a:rPr lang="en-US" sz="2400" b="1" i="1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cs typeface="Arial" charset="0"/>
              </a:rPr>
              <a:t>Nitrate concentrations in K-Tunnel appear to be relatively constant, but there is too little post-Verified Period monitoring data to confirm this;</a:t>
            </a:r>
          </a:p>
          <a:p>
            <a:pPr lvl="2" eaLnBrk="1" hangingPunct="1">
              <a:defRPr/>
            </a:pPr>
            <a:endParaRPr lang="en-US" sz="1200" b="1" i="1" dirty="0" smtClean="0">
              <a:solidFill>
                <a:schemeClr val="accent6">
                  <a:lumMod val="75000"/>
                </a:schemeClr>
              </a:solidFill>
              <a:latin typeface="Arial" charset="0"/>
              <a:cs typeface="Arial" charset="0"/>
            </a:endParaRPr>
          </a:p>
          <a:p>
            <a:pPr lvl="2" eaLnBrk="1" hangingPunct="1">
              <a:defRPr/>
            </a:pPr>
            <a:r>
              <a:rPr lang="en-US" sz="2400" b="1" i="1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cs typeface="Arial" charset="0"/>
              </a:rPr>
              <a:t>Nitrate trends in the Wakulla River, measured at the bottom of the WBID, mirror those at Wakulla Main Spring, but with lower nitrate levels.</a:t>
            </a:r>
          </a:p>
          <a:p>
            <a:pPr lvl="1" eaLnBrk="1" hangingPunct="1">
              <a:defRPr/>
            </a:pPr>
            <a:endParaRPr lang="en-US" b="1" dirty="0" smtClean="0">
              <a:latin typeface="Arial" charset="0"/>
              <a:cs typeface="Arial" charset="0"/>
            </a:endParaRPr>
          </a:p>
          <a:p>
            <a:pPr lvl="1" eaLnBrk="1" hangingPunct="1">
              <a:defRPr/>
            </a:pPr>
            <a:endParaRPr lang="en-US" sz="1200" b="1" dirty="0" smtClean="0">
              <a:latin typeface="Arial" charset="0"/>
              <a:cs typeface="Arial" charset="0"/>
            </a:endParaRPr>
          </a:p>
          <a:p>
            <a:pPr lvl="1" eaLnBrk="1" hangingPunct="1">
              <a:defRPr/>
            </a:pPr>
            <a:endParaRPr lang="en-US" sz="1200" b="1" dirty="0" smtClean="0">
              <a:latin typeface="Arial" charset="0"/>
              <a:cs typeface="Arial" charset="0"/>
            </a:endParaRPr>
          </a:p>
        </p:txBody>
      </p:sp>
      <p:sp>
        <p:nvSpPr>
          <p:cNvPr id="25604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6303BCF-6E60-427D-8B9E-D94EC7015BAF}" type="datetime1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7/24/2013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25605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2856C5D-EA03-440E-8E24-CBAC05A57269}" type="slidenum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n-US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smtClean="0">
                <a:latin typeface="Arial" charset="0"/>
                <a:cs typeface="Arial" charset="0"/>
              </a:rPr>
              <a:t>Wakulla Long-Term Nitrate Trend </a:t>
            </a:r>
          </a:p>
        </p:txBody>
      </p:sp>
      <p:sp>
        <p:nvSpPr>
          <p:cNvPr id="26627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E591522-10EC-49F4-9B89-C8AB99123BBD}" type="datetime1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7/24/2013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26628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208271B-7CB2-478F-A853-055612D92523}" type="slidenum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n-US" smtClean="0">
              <a:latin typeface="Arial" charset="0"/>
              <a:cs typeface="Arial" charset="0"/>
            </a:endParaRPr>
          </a:p>
        </p:txBody>
      </p:sp>
      <p:pic>
        <p:nvPicPr>
          <p:cNvPr id="26629" name="Content Placeholder 5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14400" y="1143000"/>
            <a:ext cx="7315200" cy="5334000"/>
          </a:xfrm>
          <a:ln w="22225">
            <a:solidFill>
              <a:schemeClr val="bg1"/>
            </a:solidFill>
          </a:ln>
        </p:spPr>
      </p:pic>
      <p:sp>
        <p:nvSpPr>
          <p:cNvPr id="7" name="Rectangle 6"/>
          <p:cNvSpPr/>
          <p:nvPr/>
        </p:nvSpPr>
        <p:spPr>
          <a:xfrm>
            <a:off x="6705600" y="1371600"/>
            <a:ext cx="990600" cy="4191000"/>
          </a:xfrm>
          <a:prstGeom prst="rect">
            <a:avLst/>
          </a:prstGeom>
          <a:solidFill>
            <a:srgbClr val="FFFF66">
              <a:alpha val="5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>
                <a:latin typeface="Arial" charset="0"/>
                <a:cs typeface="Arial" charset="0"/>
              </a:rPr>
              <a:t>SUMMARY STATISTICS</a:t>
            </a:r>
          </a:p>
        </p:txBody>
      </p:sp>
      <p:sp>
        <p:nvSpPr>
          <p:cNvPr id="27651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2F60A0F-6825-4889-B6D2-AFC2E7E4C601}" type="datetime1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7/24/2013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27652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C1FA19A-C4E1-4DAF-AFF8-8583217B3C70}" type="slidenum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27654" name="TextBox 6"/>
          <p:cNvSpPr txBox="1">
            <a:spLocks noChangeArrowheads="1"/>
          </p:cNvSpPr>
          <p:nvPr/>
        </p:nvSpPr>
        <p:spPr bwMode="auto">
          <a:xfrm>
            <a:off x="76200" y="1600200"/>
            <a:ext cx="25146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PERIOD OF STUDY:</a:t>
            </a:r>
          </a:p>
          <a:p>
            <a:r>
              <a:rPr lang="en-US" i="1"/>
              <a:t>February 28, 2000 – December 31, 2012</a:t>
            </a:r>
          </a:p>
        </p:txBody>
      </p:sp>
      <p:sp>
        <p:nvSpPr>
          <p:cNvPr id="27655" name="TextBox 7"/>
          <p:cNvSpPr txBox="1">
            <a:spLocks noChangeArrowheads="1"/>
          </p:cNvSpPr>
          <p:nvPr/>
        </p:nvSpPr>
        <p:spPr bwMode="auto">
          <a:xfrm>
            <a:off x="76200" y="3276600"/>
            <a:ext cx="2286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TMDL VERIFIED PERIOD:</a:t>
            </a:r>
          </a:p>
          <a:p>
            <a:r>
              <a:rPr lang="en-US" i="1"/>
              <a:t>February 28, 2000 – June 30, 2007</a:t>
            </a:r>
          </a:p>
        </p:txBody>
      </p:sp>
      <p:sp>
        <p:nvSpPr>
          <p:cNvPr id="27656" name="TextBox 8"/>
          <p:cNvSpPr txBox="1">
            <a:spLocks noChangeArrowheads="1"/>
          </p:cNvSpPr>
          <p:nvPr/>
        </p:nvSpPr>
        <p:spPr bwMode="auto">
          <a:xfrm>
            <a:off x="104775" y="5029200"/>
            <a:ext cx="23622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POST-TMDL VERIFIED PERIOD:</a:t>
            </a:r>
          </a:p>
          <a:p>
            <a:r>
              <a:rPr lang="en-US" i="1"/>
              <a:t>July 1, 2007 – December 31, 2012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2200" y="1295400"/>
            <a:ext cx="6607572" cy="5056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  <a:cs typeface="Arial" charset="0"/>
              </a:rPr>
              <a:t>CONCLUSIONS (</a:t>
            </a:r>
            <a:r>
              <a:rPr lang="en-US" dirty="0" err="1" smtClean="0">
                <a:latin typeface="Arial" charset="0"/>
                <a:cs typeface="Arial" charset="0"/>
              </a:rPr>
              <a:t>con’t</a:t>
            </a:r>
            <a:r>
              <a:rPr lang="en-US" dirty="0" smtClean="0">
                <a:latin typeface="Arial" charset="0"/>
                <a:cs typeface="Arial" charset="0"/>
              </a:rPr>
              <a:t>):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/>
          <a:lstStyle/>
          <a:p>
            <a:pPr lvl="1" eaLnBrk="1" hangingPunct="1">
              <a:defRPr/>
            </a:pPr>
            <a:endParaRPr lang="en-US" b="1" dirty="0" smtClean="0">
              <a:latin typeface="Arial" charset="0"/>
              <a:cs typeface="Arial" charset="0"/>
            </a:endParaRPr>
          </a:p>
          <a:p>
            <a:pPr lvl="1" eaLnBrk="1" hangingPunct="1">
              <a:defRPr/>
            </a:pPr>
            <a:r>
              <a:rPr lang="en-US" b="1" dirty="0" smtClean="0">
                <a:latin typeface="Arial" charset="0"/>
                <a:cs typeface="Arial" charset="0"/>
              </a:rPr>
              <a:t>Which tunnels are contributing elevated nitrates to Wakulla Springs &amp; River?</a:t>
            </a:r>
          </a:p>
          <a:p>
            <a:pPr lvl="2" eaLnBrk="1" hangingPunct="1">
              <a:defRPr/>
            </a:pPr>
            <a:endParaRPr lang="en-US" sz="2400" b="1" i="1" dirty="0" smtClean="0">
              <a:solidFill>
                <a:schemeClr val="accent6">
                  <a:lumMod val="75000"/>
                </a:schemeClr>
              </a:solidFill>
              <a:latin typeface="Arial" charset="0"/>
              <a:cs typeface="Arial" charset="0"/>
            </a:endParaRPr>
          </a:p>
          <a:p>
            <a:pPr marL="914400" lvl="2" indent="0" eaLnBrk="1" hangingPunct="1">
              <a:buFont typeface="Arial" charset="0"/>
              <a:buNone/>
              <a:defRPr/>
            </a:pPr>
            <a:endParaRPr lang="en-US" sz="2400" b="1" i="1" dirty="0" smtClean="0">
              <a:solidFill>
                <a:schemeClr val="accent6">
                  <a:lumMod val="75000"/>
                </a:schemeClr>
              </a:solidFill>
              <a:latin typeface="Arial" charset="0"/>
              <a:cs typeface="Arial" charset="0"/>
            </a:endParaRPr>
          </a:p>
          <a:p>
            <a:pPr lvl="1" eaLnBrk="1" hangingPunct="1">
              <a:defRPr/>
            </a:pPr>
            <a:endParaRPr lang="en-US" b="1" dirty="0" smtClean="0">
              <a:latin typeface="Arial" charset="0"/>
              <a:cs typeface="Arial" charset="0"/>
            </a:endParaRPr>
          </a:p>
          <a:p>
            <a:pPr lvl="1" eaLnBrk="1" hangingPunct="1">
              <a:buFont typeface="Arial" charset="0"/>
              <a:buNone/>
              <a:defRPr/>
            </a:pPr>
            <a:endParaRPr lang="en-US" dirty="0" smtClean="0">
              <a:latin typeface="Arial" charset="0"/>
              <a:cs typeface="Arial" charset="0"/>
            </a:endParaRPr>
          </a:p>
          <a:p>
            <a:pPr>
              <a:defRPr/>
            </a:pPr>
            <a:endParaRPr lang="en-US" dirty="0" smtClean="0">
              <a:latin typeface="Arial" charset="0"/>
              <a:cs typeface="Arial" charset="0"/>
            </a:endParaRPr>
          </a:p>
        </p:txBody>
      </p:sp>
      <p:sp>
        <p:nvSpPr>
          <p:cNvPr id="28676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3B344C3-DD47-47A3-8365-D3FB21697320}" type="datetime1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7/24/2013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2867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87D76F2-12CA-4DCB-9C6E-258C9471C688}" type="slidenum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  <a:cs typeface="Arial" charset="0"/>
              </a:rPr>
              <a:t>CONCLUSIONS (</a:t>
            </a:r>
            <a:r>
              <a:rPr lang="en-US" dirty="0" err="1" smtClean="0">
                <a:latin typeface="Arial" charset="0"/>
                <a:cs typeface="Arial" charset="0"/>
              </a:rPr>
              <a:t>con’t</a:t>
            </a:r>
            <a:r>
              <a:rPr lang="en-US" dirty="0" smtClean="0">
                <a:latin typeface="Arial" charset="0"/>
                <a:cs typeface="Arial" charset="0"/>
              </a:rPr>
              <a:t>):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/>
          <a:lstStyle/>
          <a:p>
            <a:pPr lvl="1" eaLnBrk="1" hangingPunct="1">
              <a:defRPr/>
            </a:pPr>
            <a:endParaRPr lang="en-US" b="1" dirty="0" smtClean="0">
              <a:latin typeface="Arial" charset="0"/>
              <a:cs typeface="Arial" charset="0"/>
            </a:endParaRPr>
          </a:p>
          <a:p>
            <a:pPr lvl="1" eaLnBrk="1" hangingPunct="1">
              <a:defRPr/>
            </a:pPr>
            <a:r>
              <a:rPr lang="en-US" b="1" dirty="0" smtClean="0">
                <a:latin typeface="Arial" charset="0"/>
                <a:cs typeface="Arial" charset="0"/>
              </a:rPr>
              <a:t>Which tunnels are contributing elevated nitrates to Wakulla Springs &amp; River?</a:t>
            </a:r>
          </a:p>
          <a:p>
            <a:pPr lvl="2" eaLnBrk="1" hangingPunct="1">
              <a:defRPr/>
            </a:pPr>
            <a:r>
              <a:rPr lang="en-US" sz="2400" b="1" i="1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cs typeface="Arial" charset="0"/>
              </a:rPr>
              <a:t>Data from Wakulla B-, C-, D- &amp; K-Tunnels all continue to show mean nitrate concentrations in excess of the 0.35 mg/L Narrative Nutrient Criteria; however, B-, C- &amp; D-Tunnels appear to be the major contributors; </a:t>
            </a:r>
          </a:p>
          <a:p>
            <a:pPr lvl="2" eaLnBrk="1" hangingPunct="1">
              <a:defRPr/>
            </a:pPr>
            <a:endParaRPr lang="en-US" sz="2400" b="1" i="1" dirty="0" smtClean="0">
              <a:solidFill>
                <a:schemeClr val="accent6">
                  <a:lumMod val="75000"/>
                </a:schemeClr>
              </a:solidFill>
              <a:latin typeface="Arial" charset="0"/>
              <a:cs typeface="Arial" charset="0"/>
            </a:endParaRPr>
          </a:p>
          <a:p>
            <a:pPr marL="914400" lvl="2" indent="0" eaLnBrk="1" hangingPunct="1">
              <a:buFont typeface="Arial" charset="0"/>
              <a:buNone/>
              <a:defRPr/>
            </a:pPr>
            <a:endParaRPr lang="en-US" sz="2400" b="1" i="1" dirty="0" smtClean="0">
              <a:solidFill>
                <a:schemeClr val="accent6">
                  <a:lumMod val="75000"/>
                </a:schemeClr>
              </a:solidFill>
              <a:latin typeface="Arial" charset="0"/>
              <a:cs typeface="Arial" charset="0"/>
            </a:endParaRPr>
          </a:p>
          <a:p>
            <a:pPr lvl="1" eaLnBrk="1" hangingPunct="1">
              <a:defRPr/>
            </a:pPr>
            <a:endParaRPr lang="en-US" b="1" dirty="0" smtClean="0">
              <a:latin typeface="Arial" charset="0"/>
              <a:cs typeface="Arial" charset="0"/>
            </a:endParaRPr>
          </a:p>
          <a:p>
            <a:pPr lvl="1" eaLnBrk="1" hangingPunct="1">
              <a:buFont typeface="Arial" charset="0"/>
              <a:buNone/>
              <a:defRPr/>
            </a:pPr>
            <a:endParaRPr lang="en-US" dirty="0" smtClean="0">
              <a:latin typeface="Arial" charset="0"/>
              <a:cs typeface="Arial" charset="0"/>
            </a:endParaRPr>
          </a:p>
          <a:p>
            <a:pPr>
              <a:defRPr/>
            </a:pPr>
            <a:endParaRPr lang="en-US" dirty="0" smtClean="0">
              <a:latin typeface="Arial" charset="0"/>
              <a:cs typeface="Arial" charset="0"/>
            </a:endParaRPr>
          </a:p>
        </p:txBody>
      </p:sp>
      <p:sp>
        <p:nvSpPr>
          <p:cNvPr id="28676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3B344C3-DD47-47A3-8365-D3FB21697320}" type="datetime1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7/24/2013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2867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87D76F2-12CA-4DCB-9C6E-258C9471C688}" type="slidenum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  <a:cs typeface="Arial" charset="0"/>
              </a:rPr>
              <a:t>CONCLUSIONS (</a:t>
            </a:r>
            <a:r>
              <a:rPr lang="en-US" dirty="0" err="1" smtClean="0">
                <a:latin typeface="Arial" charset="0"/>
                <a:cs typeface="Arial" charset="0"/>
              </a:rPr>
              <a:t>con’t</a:t>
            </a:r>
            <a:r>
              <a:rPr lang="en-US" dirty="0" smtClean="0">
                <a:latin typeface="Arial" charset="0"/>
                <a:cs typeface="Arial" charset="0"/>
              </a:rPr>
              <a:t>):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/>
          <a:lstStyle/>
          <a:p>
            <a:pPr lvl="1" eaLnBrk="1" hangingPunct="1">
              <a:defRPr/>
            </a:pPr>
            <a:endParaRPr lang="en-US" b="1" dirty="0" smtClean="0">
              <a:latin typeface="Arial" charset="0"/>
              <a:cs typeface="Arial" charset="0"/>
            </a:endParaRPr>
          </a:p>
          <a:p>
            <a:pPr lvl="1" eaLnBrk="1" hangingPunct="1">
              <a:defRPr/>
            </a:pPr>
            <a:r>
              <a:rPr lang="en-US" b="1" dirty="0" smtClean="0">
                <a:latin typeface="Arial" charset="0"/>
                <a:cs typeface="Arial" charset="0"/>
              </a:rPr>
              <a:t>Which tunnels are contributing elevated nitrates to Wakulla Springs &amp; River?</a:t>
            </a:r>
          </a:p>
          <a:p>
            <a:pPr lvl="2" eaLnBrk="1" hangingPunct="1">
              <a:defRPr/>
            </a:pPr>
            <a:r>
              <a:rPr lang="en-US" sz="2400" b="1" i="1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cs typeface="Arial" charset="0"/>
              </a:rPr>
              <a:t>Data from Wakulla B-, C-, D- &amp; K-Tunnels all continue to show mean nitrate concentrations in excess of the 0.35 mg/L Narrative Nutrient Criteria; however, B-, C- &amp; D-Tunnels appear to be the major contributors; </a:t>
            </a:r>
          </a:p>
          <a:p>
            <a:pPr lvl="2" eaLnBrk="1" hangingPunct="1">
              <a:defRPr/>
            </a:pPr>
            <a:r>
              <a:rPr lang="en-US" sz="2400" b="1" i="1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cs typeface="Arial" charset="0"/>
              </a:rPr>
              <a:t>B-Tunnel has the highest measured mean nitrate concentration;</a:t>
            </a:r>
          </a:p>
          <a:p>
            <a:pPr lvl="2" eaLnBrk="1" hangingPunct="1">
              <a:defRPr/>
            </a:pPr>
            <a:endParaRPr lang="en-US" sz="2400" b="1" i="1" dirty="0" smtClean="0">
              <a:solidFill>
                <a:schemeClr val="accent6">
                  <a:lumMod val="75000"/>
                </a:schemeClr>
              </a:solidFill>
              <a:latin typeface="Arial" charset="0"/>
              <a:cs typeface="Arial" charset="0"/>
            </a:endParaRPr>
          </a:p>
          <a:p>
            <a:pPr marL="914400" lvl="2" indent="0" eaLnBrk="1" hangingPunct="1">
              <a:buFont typeface="Arial" charset="0"/>
              <a:buNone/>
              <a:defRPr/>
            </a:pPr>
            <a:endParaRPr lang="en-US" sz="2400" b="1" i="1" dirty="0" smtClean="0">
              <a:solidFill>
                <a:schemeClr val="accent6">
                  <a:lumMod val="75000"/>
                </a:schemeClr>
              </a:solidFill>
              <a:latin typeface="Arial" charset="0"/>
              <a:cs typeface="Arial" charset="0"/>
            </a:endParaRPr>
          </a:p>
          <a:p>
            <a:pPr lvl="1" eaLnBrk="1" hangingPunct="1">
              <a:defRPr/>
            </a:pPr>
            <a:endParaRPr lang="en-US" b="1" dirty="0" smtClean="0">
              <a:latin typeface="Arial" charset="0"/>
              <a:cs typeface="Arial" charset="0"/>
            </a:endParaRPr>
          </a:p>
          <a:p>
            <a:pPr lvl="1" eaLnBrk="1" hangingPunct="1">
              <a:buFont typeface="Arial" charset="0"/>
              <a:buNone/>
              <a:defRPr/>
            </a:pPr>
            <a:endParaRPr lang="en-US" dirty="0" smtClean="0">
              <a:latin typeface="Arial" charset="0"/>
              <a:cs typeface="Arial" charset="0"/>
            </a:endParaRPr>
          </a:p>
          <a:p>
            <a:pPr>
              <a:defRPr/>
            </a:pPr>
            <a:endParaRPr lang="en-US" dirty="0" smtClean="0">
              <a:latin typeface="Arial" charset="0"/>
              <a:cs typeface="Arial" charset="0"/>
            </a:endParaRPr>
          </a:p>
        </p:txBody>
      </p:sp>
      <p:sp>
        <p:nvSpPr>
          <p:cNvPr id="28676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3B344C3-DD47-47A3-8365-D3FB21697320}" type="datetime1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7/24/2013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2867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87D76F2-12CA-4DCB-9C6E-258C9471C688}" type="slidenum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Arial" charset="0"/>
                <a:cs typeface="Arial" charset="0"/>
              </a:rPr>
              <a:t>QUESTIONS: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30763"/>
          </a:xfrm>
        </p:spPr>
        <p:txBody>
          <a:bodyPr/>
          <a:lstStyle/>
          <a:p>
            <a:pPr lvl="1" eaLnBrk="1" hangingPunct="1"/>
            <a:r>
              <a:rPr lang="en-US" b="1" dirty="0" smtClean="0">
                <a:latin typeface="Arial" charset="0"/>
                <a:cs typeface="Arial" charset="0"/>
              </a:rPr>
              <a:t>How do recent (2007-2012) nutrient concentrations in Wakulla Springs &amp; River compare with levels measured during the TMDL Verified Period (February 28, 2000 – June 30, 2007)?</a:t>
            </a:r>
          </a:p>
          <a:p>
            <a:pPr lvl="1" eaLnBrk="1" hangingPunct="1"/>
            <a:endParaRPr lang="en-US" sz="1200" b="1" dirty="0" smtClean="0">
              <a:latin typeface="Arial" charset="0"/>
              <a:cs typeface="Arial" charset="0"/>
            </a:endParaRPr>
          </a:p>
          <a:p>
            <a:pPr lvl="1" eaLnBrk="1" hangingPunct="1"/>
            <a:r>
              <a:rPr lang="en-US" b="1" dirty="0" smtClean="0">
                <a:latin typeface="Arial" charset="0"/>
                <a:cs typeface="Arial" charset="0"/>
              </a:rPr>
              <a:t>Which tunnels are contributing elevated nitrates to Wakulla Springs &amp; River?</a:t>
            </a:r>
          </a:p>
          <a:p>
            <a:pPr lvl="1" eaLnBrk="1" hangingPunct="1"/>
            <a:endParaRPr lang="en-US" sz="1200" b="1" dirty="0" smtClean="0">
              <a:latin typeface="Arial" charset="0"/>
              <a:cs typeface="Arial" charset="0"/>
            </a:endParaRPr>
          </a:p>
          <a:p>
            <a:pPr lvl="1" eaLnBrk="1" hangingPunct="1"/>
            <a:endParaRPr lang="en-US" dirty="0" smtClean="0">
              <a:latin typeface="Arial" charset="0"/>
              <a:cs typeface="Arial" charset="0"/>
            </a:endParaRPr>
          </a:p>
        </p:txBody>
      </p:sp>
      <p:sp>
        <p:nvSpPr>
          <p:cNvPr id="4100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A3335ED-826F-44DE-992C-470CA692B607}" type="datetime1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7/24/2013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101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96025F5-40B6-402A-BBF0-8FA5FEF5A01B}" type="slidenum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  <a:cs typeface="Arial" charset="0"/>
              </a:rPr>
              <a:t>CONCLUSIONS (</a:t>
            </a:r>
            <a:r>
              <a:rPr lang="en-US" dirty="0" err="1" smtClean="0">
                <a:latin typeface="Arial" charset="0"/>
                <a:cs typeface="Arial" charset="0"/>
              </a:rPr>
              <a:t>con’t</a:t>
            </a:r>
            <a:r>
              <a:rPr lang="en-US" dirty="0" smtClean="0">
                <a:latin typeface="Arial" charset="0"/>
                <a:cs typeface="Arial" charset="0"/>
              </a:rPr>
              <a:t>):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/>
          <a:lstStyle/>
          <a:p>
            <a:pPr lvl="1" eaLnBrk="1" hangingPunct="1">
              <a:defRPr/>
            </a:pPr>
            <a:endParaRPr lang="en-US" b="1" dirty="0" smtClean="0">
              <a:latin typeface="Arial" charset="0"/>
              <a:cs typeface="Arial" charset="0"/>
            </a:endParaRPr>
          </a:p>
          <a:p>
            <a:pPr lvl="1" eaLnBrk="1" hangingPunct="1">
              <a:defRPr/>
            </a:pPr>
            <a:r>
              <a:rPr lang="en-US" b="1" dirty="0" smtClean="0">
                <a:latin typeface="Arial" charset="0"/>
                <a:cs typeface="Arial" charset="0"/>
              </a:rPr>
              <a:t>Which tunnels are contributing elevated nitrates to Wakulla Springs &amp; River?</a:t>
            </a:r>
          </a:p>
          <a:p>
            <a:pPr lvl="2" eaLnBrk="1" hangingPunct="1">
              <a:defRPr/>
            </a:pPr>
            <a:r>
              <a:rPr lang="en-US" sz="2400" b="1" i="1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cs typeface="Arial" charset="0"/>
              </a:rPr>
              <a:t>Data from Wakulla B-, C-, D- &amp; K-Tunnels all continue to show mean nitrate concentrations in excess of the 0.35 mg/L Narrative Nutrient Criteria; however, B-, C- &amp; D-Tunnels appear to be the major contributors; </a:t>
            </a:r>
          </a:p>
          <a:p>
            <a:pPr lvl="2" eaLnBrk="1" hangingPunct="1">
              <a:defRPr/>
            </a:pPr>
            <a:r>
              <a:rPr lang="en-US" sz="2400" b="1" i="1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cs typeface="Arial" charset="0"/>
              </a:rPr>
              <a:t>B-Tunnel has the highest measured mean nitrate concentration;</a:t>
            </a:r>
          </a:p>
          <a:p>
            <a:pPr lvl="2" eaLnBrk="1" hangingPunct="1">
              <a:defRPr/>
            </a:pPr>
            <a:r>
              <a:rPr lang="en-US" sz="2400" b="1" i="1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cs typeface="Arial" charset="0"/>
              </a:rPr>
              <a:t>K-Tunnel has the lowest measured Wakulla Tunnel nitrate concentrations. It receives much of it’s flow from R-Tunnel (Wakulla-Leon Sinks Cave System).</a:t>
            </a:r>
          </a:p>
          <a:p>
            <a:pPr lvl="2" eaLnBrk="1" hangingPunct="1">
              <a:defRPr/>
            </a:pPr>
            <a:endParaRPr lang="en-US" sz="2400" b="1" i="1" dirty="0" smtClean="0">
              <a:solidFill>
                <a:schemeClr val="accent6">
                  <a:lumMod val="75000"/>
                </a:schemeClr>
              </a:solidFill>
              <a:latin typeface="Arial" charset="0"/>
              <a:cs typeface="Arial" charset="0"/>
            </a:endParaRPr>
          </a:p>
          <a:p>
            <a:pPr marL="914400" lvl="2" indent="0" eaLnBrk="1" hangingPunct="1">
              <a:buFont typeface="Arial" charset="0"/>
              <a:buNone/>
              <a:defRPr/>
            </a:pPr>
            <a:endParaRPr lang="en-US" sz="2400" b="1" i="1" dirty="0" smtClean="0">
              <a:solidFill>
                <a:schemeClr val="accent6">
                  <a:lumMod val="75000"/>
                </a:schemeClr>
              </a:solidFill>
              <a:latin typeface="Arial" charset="0"/>
              <a:cs typeface="Arial" charset="0"/>
            </a:endParaRPr>
          </a:p>
          <a:p>
            <a:pPr lvl="1" eaLnBrk="1" hangingPunct="1">
              <a:defRPr/>
            </a:pPr>
            <a:endParaRPr lang="en-US" b="1" dirty="0" smtClean="0">
              <a:latin typeface="Arial" charset="0"/>
              <a:cs typeface="Arial" charset="0"/>
            </a:endParaRPr>
          </a:p>
          <a:p>
            <a:pPr lvl="1" eaLnBrk="1" hangingPunct="1">
              <a:buFont typeface="Arial" charset="0"/>
              <a:buNone/>
              <a:defRPr/>
            </a:pPr>
            <a:endParaRPr lang="en-US" dirty="0" smtClean="0">
              <a:latin typeface="Arial" charset="0"/>
              <a:cs typeface="Arial" charset="0"/>
            </a:endParaRPr>
          </a:p>
          <a:p>
            <a:pPr>
              <a:defRPr/>
            </a:pPr>
            <a:endParaRPr lang="en-US" dirty="0" smtClean="0">
              <a:latin typeface="Arial" charset="0"/>
              <a:cs typeface="Arial" charset="0"/>
            </a:endParaRPr>
          </a:p>
        </p:txBody>
      </p:sp>
      <p:sp>
        <p:nvSpPr>
          <p:cNvPr id="28676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3B344C3-DD47-47A3-8365-D3FB21697320}" type="datetime1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7/24/2013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2867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87D76F2-12CA-4DCB-9C6E-258C9471C688}" type="slidenum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28600"/>
            <a:ext cx="7848600" cy="6858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en-US" sz="3100" dirty="0" smtClean="0"/>
              <a:t>Ground Water Sources – </a:t>
            </a:r>
            <a:br>
              <a:rPr lang="en-US" sz="3100" dirty="0" smtClean="0"/>
            </a:br>
            <a:r>
              <a:rPr lang="en-US" sz="3100" dirty="0" smtClean="0"/>
              <a:t>Principal Wakulla Tunnels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0723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EEDE928-079E-4B85-B954-7DE70D935AA6}" type="datetime1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7/24/2013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30724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A8CAEBA-505F-424E-A875-84787A09EFF7}" type="slidenum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en-US" smtClean="0">
              <a:latin typeface="Arial" charset="0"/>
              <a:cs typeface="Arial" charset="0"/>
            </a:endParaRPr>
          </a:p>
        </p:txBody>
      </p:sp>
      <p:pic>
        <p:nvPicPr>
          <p:cNvPr id="30725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066800"/>
            <a:ext cx="9144000" cy="5495925"/>
          </a:xfr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  <a:cs typeface="Arial" charset="0"/>
              </a:rPr>
              <a:t>CONCLUSIONS (</a:t>
            </a:r>
            <a:r>
              <a:rPr lang="en-US" dirty="0" err="1" smtClean="0">
                <a:latin typeface="Arial" charset="0"/>
                <a:cs typeface="Arial" charset="0"/>
              </a:rPr>
              <a:t>con’t</a:t>
            </a:r>
            <a:r>
              <a:rPr lang="en-US" dirty="0" smtClean="0">
                <a:latin typeface="Arial" charset="0"/>
                <a:cs typeface="Arial" charset="0"/>
              </a:rPr>
              <a:t>):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8686800" cy="5257800"/>
          </a:xfrm>
        </p:spPr>
        <p:txBody>
          <a:bodyPr/>
          <a:lstStyle/>
          <a:p>
            <a:pPr lvl="1" eaLnBrk="1" hangingPunct="1">
              <a:defRPr/>
            </a:pPr>
            <a:endParaRPr lang="en-US" sz="1200" b="1" dirty="0" smtClean="0">
              <a:latin typeface="Arial" charset="0"/>
              <a:cs typeface="Arial" charset="0"/>
            </a:endParaRPr>
          </a:p>
          <a:p>
            <a:pPr lvl="1" eaLnBrk="1" hangingPunct="1"/>
            <a:r>
              <a:rPr lang="en-US" b="1" dirty="0" smtClean="0">
                <a:latin typeface="Arial" charset="0"/>
                <a:cs typeface="Arial" charset="0"/>
              </a:rPr>
              <a:t>What potential source areas contribute to water quality in major Wakulla tunnels (based on dye-tracing studies)?</a:t>
            </a:r>
          </a:p>
          <a:p>
            <a:pPr lvl="1" eaLnBrk="1" hangingPunct="1">
              <a:defRPr/>
            </a:pPr>
            <a:endParaRPr lang="en-US" sz="1200" b="1" i="1" dirty="0" smtClean="0">
              <a:solidFill>
                <a:schemeClr val="accent6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31748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6A59CD5-F95C-414B-995C-047ADAFE5B4C}" type="datetime1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7/24/2013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31749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51D67DB-4B84-4117-9B4E-53F46BFABB87}" type="slidenum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  <a:cs typeface="Arial" charset="0"/>
              </a:rPr>
              <a:t>CONCLUSIONS (</a:t>
            </a:r>
            <a:r>
              <a:rPr lang="en-US" dirty="0" err="1" smtClean="0">
                <a:latin typeface="Arial" charset="0"/>
                <a:cs typeface="Arial" charset="0"/>
              </a:rPr>
              <a:t>con’t</a:t>
            </a:r>
            <a:r>
              <a:rPr lang="en-US" dirty="0" smtClean="0">
                <a:latin typeface="Arial" charset="0"/>
                <a:cs typeface="Arial" charset="0"/>
              </a:rPr>
              <a:t>):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8686800" cy="5257800"/>
          </a:xfrm>
        </p:spPr>
        <p:txBody>
          <a:bodyPr/>
          <a:lstStyle/>
          <a:p>
            <a:pPr lvl="1" eaLnBrk="1" hangingPunct="1">
              <a:defRPr/>
            </a:pPr>
            <a:endParaRPr lang="en-US" sz="1200" b="1" dirty="0" smtClean="0">
              <a:latin typeface="Arial" charset="0"/>
              <a:cs typeface="Arial" charset="0"/>
            </a:endParaRPr>
          </a:p>
          <a:p>
            <a:pPr lvl="1" eaLnBrk="1" hangingPunct="1"/>
            <a:r>
              <a:rPr lang="en-US" b="1" dirty="0" smtClean="0">
                <a:latin typeface="Arial" charset="0"/>
                <a:cs typeface="Arial" charset="0"/>
              </a:rPr>
              <a:t>What potential source areas contribute to water quality in major Wakulla tunnels (based on dye-tracing studies)?</a:t>
            </a:r>
          </a:p>
          <a:p>
            <a:pPr lvl="1" eaLnBrk="1" hangingPunct="1">
              <a:defRPr/>
            </a:pPr>
            <a:endParaRPr lang="en-US" sz="1200" b="1" i="1" dirty="0" smtClean="0">
              <a:solidFill>
                <a:schemeClr val="accent6">
                  <a:lumMod val="75000"/>
                </a:schemeClr>
              </a:solidFill>
              <a:latin typeface="Arial" charset="0"/>
              <a:cs typeface="Arial" charset="0"/>
            </a:endParaRPr>
          </a:p>
          <a:p>
            <a:pPr lvl="2" eaLnBrk="1" hangingPunct="1">
              <a:defRPr/>
            </a:pPr>
            <a:r>
              <a:rPr lang="en-US" sz="2400" b="1" i="1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cs typeface="Arial" charset="0"/>
              </a:rPr>
              <a:t>B-Tunnel: </a:t>
            </a:r>
            <a:r>
              <a:rPr lang="en-US" sz="2400" i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SE Leon, NE Wakulla (including the SE Sprayfield, Ames/Kelley Sinks, and the Woodville area)</a:t>
            </a:r>
          </a:p>
        </p:txBody>
      </p:sp>
      <p:sp>
        <p:nvSpPr>
          <p:cNvPr id="31748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6A59CD5-F95C-414B-995C-047ADAFE5B4C}" type="datetime1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7/24/2013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31749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51D67DB-4B84-4117-9B4E-53F46BFABB87}" type="slidenum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33</a:t>
            </a:fld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  <a:cs typeface="Arial" charset="0"/>
              </a:rPr>
              <a:t>CONCLUSIONS (</a:t>
            </a:r>
            <a:r>
              <a:rPr lang="en-US" dirty="0" err="1" smtClean="0">
                <a:latin typeface="Arial" charset="0"/>
                <a:cs typeface="Arial" charset="0"/>
              </a:rPr>
              <a:t>con’t</a:t>
            </a:r>
            <a:r>
              <a:rPr lang="en-US" dirty="0" smtClean="0">
                <a:latin typeface="Arial" charset="0"/>
                <a:cs typeface="Arial" charset="0"/>
              </a:rPr>
              <a:t>):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8686800" cy="5257800"/>
          </a:xfrm>
        </p:spPr>
        <p:txBody>
          <a:bodyPr/>
          <a:lstStyle/>
          <a:p>
            <a:pPr lvl="1" eaLnBrk="1" hangingPunct="1">
              <a:defRPr/>
            </a:pPr>
            <a:endParaRPr lang="en-US" sz="1200" b="1" dirty="0" smtClean="0">
              <a:latin typeface="Arial" charset="0"/>
              <a:cs typeface="Arial" charset="0"/>
            </a:endParaRPr>
          </a:p>
          <a:p>
            <a:pPr lvl="1" eaLnBrk="1" hangingPunct="1"/>
            <a:r>
              <a:rPr lang="en-US" b="1" dirty="0" smtClean="0">
                <a:latin typeface="Arial" charset="0"/>
                <a:cs typeface="Arial" charset="0"/>
              </a:rPr>
              <a:t>What potential source areas contribute to water quality in major Wakulla tunnels (based on dye-tracing studies)?</a:t>
            </a:r>
          </a:p>
          <a:p>
            <a:pPr lvl="1" eaLnBrk="1" hangingPunct="1">
              <a:defRPr/>
            </a:pPr>
            <a:endParaRPr lang="en-US" sz="1200" b="1" i="1" dirty="0" smtClean="0">
              <a:solidFill>
                <a:schemeClr val="accent6">
                  <a:lumMod val="75000"/>
                </a:schemeClr>
              </a:solidFill>
              <a:latin typeface="Arial" charset="0"/>
              <a:cs typeface="Arial" charset="0"/>
            </a:endParaRPr>
          </a:p>
          <a:p>
            <a:pPr lvl="2" eaLnBrk="1" hangingPunct="1">
              <a:defRPr/>
            </a:pPr>
            <a:r>
              <a:rPr lang="en-US" sz="2400" b="1" i="1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cs typeface="Arial" charset="0"/>
              </a:rPr>
              <a:t>B-Tunnel: </a:t>
            </a:r>
            <a:r>
              <a:rPr lang="en-US" sz="2400" i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SE Leon, NE Wakulla (including the SE Sprayfield, Ames/Kelley Sinks, and the Woodville area)</a:t>
            </a:r>
          </a:p>
          <a:p>
            <a:pPr lvl="2" eaLnBrk="1" hangingPunct="1">
              <a:defRPr/>
            </a:pPr>
            <a:r>
              <a:rPr lang="en-US" sz="2400" b="1" i="1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cs typeface="Arial" charset="0"/>
              </a:rPr>
              <a:t>C-Tunnel:</a:t>
            </a:r>
            <a:r>
              <a:rPr lang="en-US" sz="2400" i="1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cs typeface="Arial" charset="0"/>
              </a:rPr>
              <a:t> </a:t>
            </a:r>
            <a:r>
              <a:rPr lang="en-US" sz="2400" i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Same as B-Tunnel</a:t>
            </a:r>
            <a:endParaRPr lang="en-US" sz="2400" b="1" i="1" dirty="0" smtClean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31748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6A59CD5-F95C-414B-995C-047ADAFE5B4C}" type="datetime1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7/24/2013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31749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51D67DB-4B84-4117-9B4E-53F46BFABB87}" type="slidenum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  <a:cs typeface="Arial" charset="0"/>
              </a:rPr>
              <a:t>CONCLUSIONS (</a:t>
            </a:r>
            <a:r>
              <a:rPr lang="en-US" dirty="0" err="1" smtClean="0">
                <a:latin typeface="Arial" charset="0"/>
                <a:cs typeface="Arial" charset="0"/>
              </a:rPr>
              <a:t>con’t</a:t>
            </a:r>
            <a:r>
              <a:rPr lang="en-US" dirty="0" smtClean="0">
                <a:latin typeface="Arial" charset="0"/>
                <a:cs typeface="Arial" charset="0"/>
              </a:rPr>
              <a:t>):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8686800" cy="5257800"/>
          </a:xfrm>
        </p:spPr>
        <p:txBody>
          <a:bodyPr/>
          <a:lstStyle/>
          <a:p>
            <a:pPr lvl="1" eaLnBrk="1" hangingPunct="1">
              <a:defRPr/>
            </a:pPr>
            <a:endParaRPr lang="en-US" sz="1200" b="1" dirty="0" smtClean="0">
              <a:latin typeface="Arial" charset="0"/>
              <a:cs typeface="Arial" charset="0"/>
            </a:endParaRPr>
          </a:p>
          <a:p>
            <a:pPr lvl="1" eaLnBrk="1" hangingPunct="1"/>
            <a:r>
              <a:rPr lang="en-US" b="1" dirty="0" smtClean="0">
                <a:latin typeface="Arial" charset="0"/>
                <a:cs typeface="Arial" charset="0"/>
              </a:rPr>
              <a:t>What potential source areas contribute to water quality in major Wakulla tunnels (based on dye-tracing studies)?</a:t>
            </a:r>
          </a:p>
          <a:p>
            <a:pPr lvl="1" eaLnBrk="1" hangingPunct="1">
              <a:defRPr/>
            </a:pPr>
            <a:endParaRPr lang="en-US" sz="1200" b="1" i="1" dirty="0" smtClean="0">
              <a:solidFill>
                <a:schemeClr val="accent6">
                  <a:lumMod val="75000"/>
                </a:schemeClr>
              </a:solidFill>
              <a:latin typeface="Arial" charset="0"/>
              <a:cs typeface="Arial" charset="0"/>
            </a:endParaRPr>
          </a:p>
          <a:p>
            <a:pPr lvl="2" eaLnBrk="1" hangingPunct="1">
              <a:defRPr/>
            </a:pPr>
            <a:r>
              <a:rPr lang="en-US" sz="2400" b="1" i="1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cs typeface="Arial" charset="0"/>
              </a:rPr>
              <a:t>B-Tunnel: </a:t>
            </a:r>
            <a:r>
              <a:rPr lang="en-US" sz="2400" i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SE Leon, NE Wakulla (including the SE Sprayfield, Ames/Kelley Sinks, and the Woodville area)</a:t>
            </a:r>
          </a:p>
          <a:p>
            <a:pPr lvl="2" eaLnBrk="1" hangingPunct="1">
              <a:defRPr/>
            </a:pPr>
            <a:r>
              <a:rPr lang="en-US" sz="2400" b="1" i="1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cs typeface="Arial" charset="0"/>
              </a:rPr>
              <a:t>C-Tunnel:</a:t>
            </a:r>
            <a:r>
              <a:rPr lang="en-US" sz="2400" i="1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cs typeface="Arial" charset="0"/>
              </a:rPr>
              <a:t> </a:t>
            </a:r>
            <a:r>
              <a:rPr lang="en-US" sz="2400" i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Same as B-Tunnel</a:t>
            </a:r>
            <a:endParaRPr lang="en-US" sz="2400" b="1" i="1" dirty="0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 lvl="2" eaLnBrk="1" hangingPunct="1">
              <a:defRPr/>
            </a:pPr>
            <a:r>
              <a:rPr lang="en-US" sz="2400" b="1" i="1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cs typeface="Arial" charset="0"/>
              </a:rPr>
              <a:t>D-Tunnel: </a:t>
            </a:r>
            <a:r>
              <a:rPr lang="en-US" sz="2400" i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Similar to B-Tunnel</a:t>
            </a:r>
          </a:p>
        </p:txBody>
      </p:sp>
      <p:sp>
        <p:nvSpPr>
          <p:cNvPr id="31748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6A59CD5-F95C-414B-995C-047ADAFE5B4C}" type="datetime1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7/24/2013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31749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51D67DB-4B84-4117-9B4E-53F46BFABB87}" type="slidenum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  <a:cs typeface="Arial" charset="0"/>
              </a:rPr>
              <a:t>CONCLUSIONS (</a:t>
            </a:r>
            <a:r>
              <a:rPr lang="en-US" dirty="0" err="1" smtClean="0">
                <a:latin typeface="Arial" charset="0"/>
                <a:cs typeface="Arial" charset="0"/>
              </a:rPr>
              <a:t>con’t</a:t>
            </a:r>
            <a:r>
              <a:rPr lang="en-US" dirty="0" smtClean="0">
                <a:latin typeface="Arial" charset="0"/>
                <a:cs typeface="Arial" charset="0"/>
              </a:rPr>
              <a:t>):</a:t>
            </a:r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0" y="1066800"/>
            <a:ext cx="8686800" cy="5257800"/>
          </a:xfrm>
        </p:spPr>
        <p:txBody>
          <a:bodyPr/>
          <a:lstStyle/>
          <a:p>
            <a:pPr lvl="1" eaLnBrk="1" hangingPunct="1">
              <a:defRPr/>
            </a:pPr>
            <a:endParaRPr lang="en-US" sz="1200" b="1" dirty="0" smtClean="0">
              <a:latin typeface="Arial" charset="0"/>
              <a:cs typeface="Arial" charset="0"/>
            </a:endParaRPr>
          </a:p>
          <a:p>
            <a:pPr lvl="1" eaLnBrk="1" hangingPunct="1"/>
            <a:r>
              <a:rPr lang="en-US" b="1" dirty="0" smtClean="0">
                <a:latin typeface="Arial" charset="0"/>
                <a:cs typeface="Arial" charset="0"/>
              </a:rPr>
              <a:t>What potential source areas contribute to water quality in major Wakulla tunnels (based on dye-tracing studies)?</a:t>
            </a:r>
          </a:p>
          <a:p>
            <a:pPr lvl="1" eaLnBrk="1" hangingPunct="1">
              <a:defRPr/>
            </a:pPr>
            <a:endParaRPr lang="en-US" sz="1200" b="1" i="1" dirty="0" smtClean="0">
              <a:solidFill>
                <a:schemeClr val="accent6">
                  <a:lumMod val="75000"/>
                </a:schemeClr>
              </a:solidFill>
              <a:latin typeface="Arial" charset="0"/>
              <a:cs typeface="Arial" charset="0"/>
            </a:endParaRPr>
          </a:p>
          <a:p>
            <a:pPr lvl="2" eaLnBrk="1" hangingPunct="1">
              <a:defRPr/>
            </a:pPr>
            <a:r>
              <a:rPr lang="en-US" sz="2400" b="1" i="1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cs typeface="Arial" charset="0"/>
              </a:rPr>
              <a:t>B-Tunnel: </a:t>
            </a:r>
            <a:r>
              <a:rPr lang="en-US" sz="2400" i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SE Leon, NE Wakulla (including the SE Sprayfield, Ames/Kelley Sinks, and the Woodville area)</a:t>
            </a:r>
          </a:p>
          <a:p>
            <a:pPr lvl="2" eaLnBrk="1" hangingPunct="1">
              <a:defRPr/>
            </a:pPr>
            <a:r>
              <a:rPr lang="en-US" sz="2400" b="1" i="1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cs typeface="Arial" charset="0"/>
              </a:rPr>
              <a:t>C-Tunnel:</a:t>
            </a:r>
            <a:r>
              <a:rPr lang="en-US" sz="2400" i="1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cs typeface="Arial" charset="0"/>
              </a:rPr>
              <a:t> </a:t>
            </a:r>
            <a:r>
              <a:rPr lang="en-US" sz="2400" i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Same as B-Tunnel</a:t>
            </a:r>
            <a:endParaRPr lang="en-US" sz="2400" b="1" i="1" dirty="0" smtClean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 lvl="2" eaLnBrk="1" hangingPunct="1">
              <a:defRPr/>
            </a:pPr>
            <a:r>
              <a:rPr lang="en-US" sz="2400" b="1" i="1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cs typeface="Arial" charset="0"/>
              </a:rPr>
              <a:t>D-Tunnel: </a:t>
            </a:r>
            <a:r>
              <a:rPr lang="en-US" sz="2400" i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Similar to B-Tunnel</a:t>
            </a:r>
          </a:p>
          <a:p>
            <a:pPr lvl="2" eaLnBrk="1" hangingPunct="1">
              <a:defRPr/>
            </a:pPr>
            <a:r>
              <a:rPr lang="en-US" sz="2400" b="1" i="1" dirty="0" smtClean="0">
                <a:solidFill>
                  <a:schemeClr val="accent6">
                    <a:lumMod val="75000"/>
                  </a:schemeClr>
                </a:solidFill>
                <a:latin typeface="Arial" charset="0"/>
                <a:cs typeface="Arial" charset="0"/>
              </a:rPr>
              <a:t>K-Tunnel: </a:t>
            </a:r>
            <a:r>
              <a:rPr lang="en-US" sz="2400" i="1" dirty="0" smtClean="0">
                <a:solidFill>
                  <a:srgbClr val="0070C0"/>
                </a:solidFill>
                <a:latin typeface="Arial" charset="0"/>
                <a:cs typeface="Arial" charset="0"/>
              </a:rPr>
              <a:t>Apalachicola National Forest surface water streams - Fisher Creek, Black Creek via R-Tunnel, and Lost Creek via O-Tunnel; also Spring Creek Springs Group</a:t>
            </a:r>
            <a:endParaRPr lang="en-US" sz="2400" b="1" i="1" dirty="0" smtClean="0">
              <a:solidFill>
                <a:srgbClr val="0070C0"/>
              </a:solidFill>
              <a:latin typeface="Arial" charset="0"/>
              <a:cs typeface="Arial" charset="0"/>
            </a:endParaRPr>
          </a:p>
        </p:txBody>
      </p:sp>
      <p:sp>
        <p:nvSpPr>
          <p:cNvPr id="31748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6A59CD5-F95C-414B-995C-047ADAFE5B4C}" type="datetime1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7/24/2013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31749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51D67DB-4B84-4117-9B4E-53F46BFABB87}" type="slidenum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Arial" charset="0"/>
                <a:cs typeface="Arial" charset="0"/>
              </a:rPr>
              <a:t>.</a:t>
            </a:r>
          </a:p>
        </p:txBody>
      </p:sp>
      <p:sp>
        <p:nvSpPr>
          <p:cNvPr id="32771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B709502-4C37-4AD7-803E-2B7C6B6BCA3F}" type="datetime1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7/24/2013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32772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BC099F8-93EA-48D6-A508-27E548C4B937}" type="slidenum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37</a:t>
            </a:fld>
            <a:endParaRPr lang="en-US" smtClean="0">
              <a:latin typeface="Arial" charset="0"/>
              <a:cs typeface="Arial" charset="0"/>
            </a:endParaRPr>
          </a:p>
        </p:txBody>
      </p:sp>
      <p:pic>
        <p:nvPicPr>
          <p:cNvPr id="3277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355975" y="0"/>
            <a:ext cx="5788025" cy="6527800"/>
          </a:xfrm>
          <a:noFill/>
        </p:spPr>
      </p:pic>
      <p:sp>
        <p:nvSpPr>
          <p:cNvPr id="32774" name="TextBox 6"/>
          <p:cNvSpPr txBox="1">
            <a:spLocks noChangeArrowheads="1"/>
          </p:cNvSpPr>
          <p:nvPr/>
        </p:nvSpPr>
        <p:spPr bwMode="auto">
          <a:xfrm>
            <a:off x="152400" y="1295400"/>
            <a:ext cx="3048000" cy="550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WAKULLA TUNNELS &amp; DYE-TRACING RESULTS</a:t>
            </a:r>
          </a:p>
          <a:p>
            <a:endParaRPr lang="en-US" b="1"/>
          </a:p>
          <a:p>
            <a:endParaRPr lang="en-US" b="1"/>
          </a:p>
          <a:p>
            <a:endParaRPr lang="en-US" b="1"/>
          </a:p>
          <a:p>
            <a:endParaRPr lang="en-US" b="1"/>
          </a:p>
          <a:p>
            <a:endParaRPr lang="en-US" b="1"/>
          </a:p>
          <a:p>
            <a:endParaRPr lang="en-US" b="1"/>
          </a:p>
          <a:p>
            <a:endParaRPr lang="en-US" b="1"/>
          </a:p>
          <a:p>
            <a:endParaRPr lang="en-US" b="1"/>
          </a:p>
          <a:p>
            <a:endParaRPr lang="en-US" b="1"/>
          </a:p>
          <a:p>
            <a:endParaRPr lang="en-US" b="1"/>
          </a:p>
          <a:p>
            <a:endParaRPr lang="en-US" b="1"/>
          </a:p>
          <a:p>
            <a:endParaRPr lang="en-US" b="1"/>
          </a:p>
          <a:p>
            <a:endParaRPr lang="en-US" b="1"/>
          </a:p>
          <a:p>
            <a:endParaRPr lang="en-US" b="1"/>
          </a:p>
          <a:p>
            <a:endParaRPr lang="en-US" b="1"/>
          </a:p>
          <a:p>
            <a:pPr algn="ctr"/>
            <a:r>
              <a:rPr lang="en-US" sz="1200"/>
              <a:t>Map courtesy of Dr. Todd Kincaid </a:t>
            </a:r>
          </a:p>
          <a:p>
            <a:pPr algn="ctr"/>
            <a:r>
              <a:rPr lang="en-US" sz="1200"/>
              <a:t>(H2H Associates)</a:t>
            </a:r>
          </a:p>
          <a:p>
            <a:endParaRPr lang="en-US" b="1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Arial" charset="0"/>
                <a:cs typeface="Arial" charset="0"/>
              </a:rPr>
              <a:t>Questions?</a:t>
            </a:r>
          </a:p>
        </p:txBody>
      </p:sp>
      <p:pic>
        <p:nvPicPr>
          <p:cNvPr id="33795" name="Content Placeholder 5" descr="c004863 - Sunbathers and swimmers enjoy Wakulla Spg in 194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90600" y="1100138"/>
            <a:ext cx="7010400" cy="5408612"/>
          </a:xfrm>
        </p:spPr>
      </p:pic>
      <p:sp>
        <p:nvSpPr>
          <p:cNvPr id="33796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B7DBF4F-EE3D-44E8-B0A5-0C55B1812BD6}" type="datetime1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7/24/2013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3379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1C37042-8A15-43EE-9D31-09C40272B7DE}" type="slidenum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38</a:t>
            </a:fld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Arial" charset="0"/>
                <a:cs typeface="Arial" charset="0"/>
              </a:rPr>
              <a:t>QUESTIONS: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30763"/>
          </a:xfrm>
        </p:spPr>
        <p:txBody>
          <a:bodyPr/>
          <a:lstStyle/>
          <a:p>
            <a:pPr lvl="1" eaLnBrk="1" hangingPunct="1"/>
            <a:r>
              <a:rPr lang="en-US" b="1" dirty="0" smtClean="0">
                <a:latin typeface="Arial" charset="0"/>
                <a:cs typeface="Arial" charset="0"/>
              </a:rPr>
              <a:t>How do recent (2007-2012) nutrient concentrations in Wakulla Springs &amp; River compare with levels measured during the TMDL Verified Period (February 28, 2000 – June 30, 2007)?</a:t>
            </a:r>
          </a:p>
          <a:p>
            <a:pPr lvl="1" eaLnBrk="1" hangingPunct="1"/>
            <a:endParaRPr lang="en-US" sz="1200" b="1" dirty="0" smtClean="0">
              <a:latin typeface="Arial" charset="0"/>
              <a:cs typeface="Arial" charset="0"/>
            </a:endParaRPr>
          </a:p>
          <a:p>
            <a:pPr lvl="1" eaLnBrk="1" hangingPunct="1"/>
            <a:r>
              <a:rPr lang="en-US" b="1" dirty="0" smtClean="0">
                <a:latin typeface="Arial" charset="0"/>
                <a:cs typeface="Arial" charset="0"/>
              </a:rPr>
              <a:t>Which tunnels are contributing elevated nitrates to Wakulla Springs &amp; River?</a:t>
            </a:r>
          </a:p>
          <a:p>
            <a:pPr lvl="1" eaLnBrk="1" hangingPunct="1"/>
            <a:endParaRPr lang="en-US" sz="1200" b="1" dirty="0" smtClean="0">
              <a:latin typeface="Arial" charset="0"/>
              <a:cs typeface="Arial" charset="0"/>
            </a:endParaRPr>
          </a:p>
          <a:p>
            <a:pPr lvl="1" eaLnBrk="1" hangingPunct="1"/>
            <a:r>
              <a:rPr lang="en-US" b="1" dirty="0" smtClean="0">
                <a:latin typeface="Arial" charset="0"/>
                <a:cs typeface="Arial" charset="0"/>
              </a:rPr>
              <a:t>What potential source areas contribute to water quality in major Wakulla tunnels (based on dye-tracing studies)?</a:t>
            </a:r>
          </a:p>
          <a:p>
            <a:pPr lvl="1" eaLnBrk="1" hangingPunct="1"/>
            <a:endParaRPr lang="en-US" dirty="0" smtClean="0">
              <a:latin typeface="Arial" charset="0"/>
              <a:cs typeface="Arial" charset="0"/>
            </a:endParaRPr>
          </a:p>
        </p:txBody>
      </p:sp>
      <p:sp>
        <p:nvSpPr>
          <p:cNvPr id="4100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A3335ED-826F-44DE-992C-470CA692B607}" type="datetime1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7/24/2013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4101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96025F5-40B6-402A-BBF0-8FA5FEF5A01B}" type="slidenum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Arial" charset="0"/>
                <a:cs typeface="Arial" charset="0"/>
              </a:rPr>
              <a:t>.</a:t>
            </a:r>
            <a:br>
              <a:rPr lang="en-US" smtClean="0">
                <a:latin typeface="Arial" charset="0"/>
                <a:cs typeface="Arial" charset="0"/>
              </a:rPr>
            </a:br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5123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89DF63D-82AF-4499-AB27-817726DBAE84}" type="datetime1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7/24/2013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5124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4AB6872-3AE6-4328-A27A-9610709FAC94}" type="slidenum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smtClean="0">
              <a:latin typeface="Arial" charset="0"/>
              <a:cs typeface="Arial" charset="0"/>
            </a:endParaRPr>
          </a:p>
        </p:txBody>
      </p:sp>
      <p:pic>
        <p:nvPicPr>
          <p:cNvPr id="5125" name="Picture 7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560763" y="152400"/>
            <a:ext cx="5476875" cy="6351588"/>
          </a:xfrm>
          <a:noFill/>
        </p:spPr>
      </p:pic>
      <p:sp>
        <p:nvSpPr>
          <p:cNvPr id="5126" name="TextBox 8"/>
          <p:cNvSpPr txBox="1">
            <a:spLocks noChangeArrowheads="1"/>
          </p:cNvSpPr>
          <p:nvPr/>
        </p:nvSpPr>
        <p:spPr bwMode="auto">
          <a:xfrm>
            <a:off x="228600" y="1295400"/>
            <a:ext cx="3124200" cy="550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/>
              <a:t>WAKULLA SPRINGSHED &amp; WBID 1006 BOUNDARIES</a:t>
            </a:r>
          </a:p>
          <a:p>
            <a:endParaRPr lang="en-US" b="1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  <a:p>
            <a:pPr algn="ctr"/>
            <a:r>
              <a:rPr lang="en-US" sz="1400"/>
              <a:t>Springshed coverage from NWFWMD (Barrios), 2008</a:t>
            </a:r>
          </a:p>
          <a:p>
            <a:endParaRPr lang="en-US" b="1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smtClean="0">
                <a:latin typeface="Arial" charset="0"/>
                <a:cs typeface="Arial" charset="0"/>
              </a:rPr>
              <a:t>Wakulla Cave Access Well Locations</a:t>
            </a:r>
          </a:p>
        </p:txBody>
      </p:sp>
      <p:pic>
        <p:nvPicPr>
          <p:cNvPr id="6147" name="Content Placeholder 5" descr="Wakulla Cave Map - Well Location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057400" y="1066800"/>
            <a:ext cx="4851400" cy="5486400"/>
          </a:xfrm>
        </p:spPr>
      </p:pic>
      <p:sp>
        <p:nvSpPr>
          <p:cNvPr id="6148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591C9A6-9EA5-440A-AFF1-82A7CD11B173}" type="datetime1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7/24/2013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6149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1C00ACA-8EDD-4B21-87C8-D19B2917FC44}" type="slidenum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7848600" cy="990600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Arial" charset="0"/>
                <a:cs typeface="Arial" charset="0"/>
              </a:rPr>
              <a:t>Wakulla Main Spring Sampling Tube</a:t>
            </a:r>
          </a:p>
        </p:txBody>
      </p:sp>
      <p:sp>
        <p:nvSpPr>
          <p:cNvPr id="7171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D4B3DBE-C9E5-4ED7-9CA0-17F7ACB9289B}" type="datetime1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7/24/2013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7172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9A943A3-254C-47F7-9251-5DC930C04E02}" type="slidenum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smtClean="0">
              <a:latin typeface="Arial" charset="0"/>
              <a:cs typeface="Arial" charset="0"/>
            </a:endParaRPr>
          </a:p>
        </p:txBody>
      </p:sp>
      <p:pic>
        <p:nvPicPr>
          <p:cNvPr id="7173" name="Content Placeholder 9" descr="2009-05-01 Wakulla Storm-Event Sampling 02m - Sampling platform @ Wakulla Mai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66800" y="1143000"/>
            <a:ext cx="7132638" cy="5348288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7848600" cy="990600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Arial" charset="0"/>
                <a:cs typeface="Arial" charset="0"/>
              </a:rPr>
              <a:t>Wakulla B- &amp; C-Tunnel Access Well</a:t>
            </a:r>
          </a:p>
        </p:txBody>
      </p:sp>
      <p:sp>
        <p:nvSpPr>
          <p:cNvPr id="8195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D293AEC-B073-4CC0-888C-EA924EC397AF}" type="datetime1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7/24/2013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8196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E9D3902-F13C-4C7D-932D-F41CA026BBF6}" type="slidenum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smtClean="0">
              <a:latin typeface="Arial" charset="0"/>
              <a:cs typeface="Arial" charset="0"/>
            </a:endParaRPr>
          </a:p>
        </p:txBody>
      </p:sp>
      <p:pic>
        <p:nvPicPr>
          <p:cNvPr id="8197" name="Picture 6" descr="Wakulla B-C Tunnel Well 2m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1143000"/>
            <a:ext cx="3962400" cy="528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8" name="Content Placeholder 7" descr="2010-12-21 03m Sampling B-C Tunnel well @ Wakulla Springs SP, FL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81000" y="1143000"/>
            <a:ext cx="3962400" cy="5283200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smtClean="0">
                <a:latin typeface="Arial" charset="0"/>
                <a:cs typeface="Arial" charset="0"/>
              </a:rPr>
              <a:t>Wakulla Surface Water &amp; </a:t>
            </a:r>
            <a:br>
              <a:rPr lang="en-US" sz="2800" smtClean="0">
                <a:latin typeface="Arial" charset="0"/>
                <a:cs typeface="Arial" charset="0"/>
              </a:rPr>
            </a:br>
            <a:r>
              <a:rPr lang="en-US" sz="2800" smtClean="0">
                <a:latin typeface="Arial" charset="0"/>
                <a:cs typeface="Arial" charset="0"/>
              </a:rPr>
              <a:t>Ground Water Quality Stations</a:t>
            </a:r>
          </a:p>
        </p:txBody>
      </p:sp>
      <p:sp>
        <p:nvSpPr>
          <p:cNvPr id="11267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60C756C-105B-43C4-B765-FC496FB7B0E8}" type="datetime1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7/24/2013</a:t>
            </a:fld>
            <a:endParaRPr lang="en-US" smtClean="0">
              <a:latin typeface="Arial" charset="0"/>
              <a:cs typeface="Arial" charset="0"/>
            </a:endParaRPr>
          </a:p>
        </p:txBody>
      </p:sp>
      <p:sp>
        <p:nvSpPr>
          <p:cNvPr id="11268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90AD143-5DF7-45B7-BFDA-84EC22F4C91E}" type="slidenum">
              <a:rPr lang="en-US" smtClean="0"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smtClean="0">
              <a:latin typeface="Arial" charset="0"/>
              <a:cs typeface="Arial" charset="0"/>
            </a:endParaRPr>
          </a:p>
        </p:txBody>
      </p:sp>
      <p:pic>
        <p:nvPicPr>
          <p:cNvPr id="11269" name="Content Placeholder 7" descr="MAP GOOGLE Wakulla River Samp Stations 1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81000" y="1066800"/>
            <a:ext cx="8305800" cy="5426075"/>
          </a:xfr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te Land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1706</TotalTime>
  <Words>1253</Words>
  <Application>Microsoft Office PowerPoint</Application>
  <PresentationFormat>On-screen Show (4:3)</PresentationFormat>
  <Paragraphs>248</Paragraphs>
  <Slides>38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State Lands Powerpoint Template</vt:lpstr>
      <vt:lpstr>Slide 1</vt:lpstr>
      <vt:lpstr>QUESTIONS:</vt:lpstr>
      <vt:lpstr>QUESTIONS:</vt:lpstr>
      <vt:lpstr>QUESTIONS:</vt:lpstr>
      <vt:lpstr>. </vt:lpstr>
      <vt:lpstr>Wakulla Cave Access Well Locations</vt:lpstr>
      <vt:lpstr>Wakulla Main Spring Sampling Tube</vt:lpstr>
      <vt:lpstr>Wakulla B- &amp; C-Tunnel Access Well</vt:lpstr>
      <vt:lpstr>Wakulla Surface Water &amp;  Ground Water Quality Stations</vt:lpstr>
      <vt:lpstr>Wakulla River Surface Water Quality  Stations @ County Road 365 Bridge</vt:lpstr>
      <vt:lpstr>Nitrate Reduction Downstream  from Wakulla Main Spring</vt:lpstr>
      <vt:lpstr> Wakulla Main Spring vs.  Wakulla River @ County Road 365 Bridge </vt:lpstr>
      <vt:lpstr> Ground Water Sources – Wakulla Main,  B-Tunnel &amp; C-Tunnel </vt:lpstr>
      <vt:lpstr> Ground Water Sources –  Wakulla Main &amp; D-Tunnel </vt:lpstr>
      <vt:lpstr> Ground Water Sources –  Wakulla Main &amp; K-Tunnel </vt:lpstr>
      <vt:lpstr>Wakulla Main Spring Nitrate &amp;  Tallahassee Regional Airport Precipitation</vt:lpstr>
      <vt:lpstr>Wakulla River Discharge 2004 - 2009</vt:lpstr>
      <vt:lpstr>Relative Contribution from Inventoried Land Surface Nitrogen Sources to 1990-1999 Average N-Loading in Southern Leon and Wakulla Counties</vt:lpstr>
      <vt:lpstr>Dye-Tracing Results (2005-2007)</vt:lpstr>
      <vt:lpstr>CONCLUSIONS:</vt:lpstr>
      <vt:lpstr>CONCLUSIONS:</vt:lpstr>
      <vt:lpstr>CONCLUSIONS:</vt:lpstr>
      <vt:lpstr>CONCLUSIONS:</vt:lpstr>
      <vt:lpstr>CONCLUSIONS:</vt:lpstr>
      <vt:lpstr>Wakulla Long-Term Nitrate Trend </vt:lpstr>
      <vt:lpstr>SUMMARY STATISTICS</vt:lpstr>
      <vt:lpstr>CONCLUSIONS (con’t):</vt:lpstr>
      <vt:lpstr>CONCLUSIONS (con’t):</vt:lpstr>
      <vt:lpstr>CONCLUSIONS (con’t):</vt:lpstr>
      <vt:lpstr>CONCLUSIONS (con’t):</vt:lpstr>
      <vt:lpstr> Ground Water Sources –  Principal Wakulla Tunnels </vt:lpstr>
      <vt:lpstr>CONCLUSIONS (con’t):</vt:lpstr>
      <vt:lpstr>CONCLUSIONS (con’t):</vt:lpstr>
      <vt:lpstr>CONCLUSIONS (con’t):</vt:lpstr>
      <vt:lpstr>CONCLUSIONS (con’t):</vt:lpstr>
      <vt:lpstr>CONCLUSIONS (con’t):</vt:lpstr>
      <vt:lpstr>.</vt:lpstr>
      <vt:lpstr>Questions?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Mike Titus</dc:creator>
  <cp:lastModifiedBy>Brian Katz</cp:lastModifiedBy>
  <cp:revision>151</cp:revision>
  <dcterms:created xsi:type="dcterms:W3CDTF">2011-08-01T18:44:53Z</dcterms:created>
  <dcterms:modified xsi:type="dcterms:W3CDTF">2013-07-24T18:36:59Z</dcterms:modified>
</cp:coreProperties>
</file>