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59" r:id="rId3"/>
    <p:sldId id="260" r:id="rId4"/>
    <p:sldId id="261" r:id="rId5"/>
    <p:sldId id="284" r:id="rId6"/>
    <p:sldId id="263" r:id="rId7"/>
    <p:sldId id="264" r:id="rId8"/>
    <p:sldId id="268" r:id="rId9"/>
    <p:sldId id="256" r:id="rId10"/>
    <p:sldId id="286" r:id="rId11"/>
    <p:sldId id="289" r:id="rId12"/>
    <p:sldId id="288" r:id="rId13"/>
    <p:sldId id="287" r:id="rId14"/>
    <p:sldId id="280" r:id="rId15"/>
    <p:sldId id="278" r:id="rId16"/>
    <p:sldId id="283" r:id="rId17"/>
    <p:sldId id="285" r:id="rId18"/>
    <p:sldId id="269" r:id="rId1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72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Katz_B\Desktop\FDEP\Denitrification\18O%20vs%2015N%20nitrate-Template_2009-Wekiwa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Documents%20and%20Settings\Katz_B\Desktop\FDEP\Wakulla%20Springshed\NO3-isotope-Wakulla-Springs_compiled5-24-12-plot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0.14206437291897892"/>
          <c:y val="3.4257748776509202E-2"/>
          <c:w val="0.77025527192008914"/>
          <c:h val="0.81729200652528744"/>
        </c:manualLayout>
      </c:layout>
      <c:scatterChart>
        <c:scatterStyle val="lineMarker"/>
        <c:ser>
          <c:idx val="7"/>
          <c:order val="0"/>
          <c:tx>
            <c:v>DUMMY DATA</c:v>
          </c:tx>
          <c:spPr>
            <a:ln w="28575">
              <a:noFill/>
            </a:ln>
          </c:spPr>
          <c:marker>
            <c:symbol val="circle"/>
            <c:size val="7"/>
            <c:spPr>
              <a:noFill/>
              <a:ln>
                <a:solidFill>
                  <a:srgbClr val="0000FF"/>
                </a:solidFill>
                <a:prstDash val="solid"/>
              </a:ln>
            </c:spPr>
          </c:marker>
          <c:xVal>
            <c:numRef>
              <c:f>'NO3 data_for plot'!$G$8:$G$28</c:f>
              <c:numCache>
                <c:formatCode>General</c:formatCode>
                <c:ptCount val="21"/>
              </c:numCache>
            </c:numRef>
          </c:xVal>
          <c:yVal>
            <c:numRef>
              <c:f>'NO3 data_for plot'!$H$8:$H$28</c:f>
              <c:numCache>
                <c:formatCode>General</c:formatCode>
                <c:ptCount val="21"/>
              </c:numCache>
            </c:numRef>
          </c:yVal>
        </c:ser>
        <c:axId val="58647680"/>
        <c:axId val="71198976"/>
      </c:scatterChart>
      <c:valAx>
        <c:axId val="58647680"/>
        <c:scaling>
          <c:orientation val="minMax"/>
          <c:max val="40"/>
          <c:min val="-10"/>
        </c:scaling>
        <c:axPos val="b"/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800" b="1" i="0" u="none" strike="noStrike" baseline="0">
                    <a:solidFill>
                      <a:srgbClr val="000000"/>
                    </a:solidFill>
                    <a:latin typeface="Symbol"/>
                  </a:rPr>
                  <a:t>d</a:t>
                </a:r>
                <a:r>
                  <a:rPr lang="en-US" sz="1800" b="1" i="0" u="none" strike="noStrike" baseline="30000">
                    <a:solidFill>
                      <a:srgbClr val="000000"/>
                    </a:solidFill>
                    <a:latin typeface="Arial"/>
                    <a:cs typeface="Arial"/>
                  </a:rPr>
                  <a:t>15</a:t>
                </a:r>
                <a:r>
                  <a:rPr lang="en-US" sz="1800" b="1" i="0" u="none" strike="noStrike" baseline="0">
                    <a:solidFill>
                      <a:srgbClr val="000000"/>
                    </a:solidFill>
                    <a:latin typeface="Arial"/>
                    <a:cs typeface="Arial"/>
                  </a:rPr>
                  <a:t>N-Nitrate, per mil  </a:t>
                </a:r>
              </a:p>
            </c:rich>
          </c:tx>
          <c:layout>
            <c:manualLayout>
              <c:xMode val="edge"/>
              <c:yMode val="edge"/>
              <c:x val="0.41842402773150128"/>
              <c:y val="0.92332796370993508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majorTickMark val="in"/>
        <c:minorTickMark val="in"/>
        <c:tickLblPos val="nextTo"/>
        <c:spPr>
          <a:ln w="127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1198976"/>
        <c:crossesAt val="-10"/>
        <c:crossBetween val="midCat"/>
        <c:majorUnit val="5"/>
      </c:valAx>
      <c:valAx>
        <c:axId val="71198976"/>
        <c:scaling>
          <c:orientation val="minMax"/>
          <c:max val="100"/>
          <c:min val="-10"/>
        </c:scaling>
        <c:axPos val="l"/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800" b="1" i="0" u="none" strike="noStrike" baseline="0">
                    <a:solidFill>
                      <a:srgbClr val="000000"/>
                    </a:solidFill>
                    <a:latin typeface="Arial"/>
                    <a:cs typeface="Arial"/>
                  </a:rPr>
                  <a:t>  </a:t>
                </a:r>
                <a:r>
                  <a:rPr lang="en-US" sz="1800" b="1" i="0" u="none" strike="noStrike" baseline="0">
                    <a:solidFill>
                      <a:srgbClr val="000000"/>
                    </a:solidFill>
                    <a:latin typeface="Symbol"/>
                    <a:cs typeface="Arial"/>
                  </a:rPr>
                  <a:t>d</a:t>
                </a:r>
                <a:r>
                  <a:rPr lang="en-US" sz="1800" b="1" i="0" u="none" strike="noStrike" baseline="30000">
                    <a:solidFill>
                      <a:srgbClr val="000000"/>
                    </a:solidFill>
                    <a:latin typeface="Arial"/>
                    <a:cs typeface="Arial"/>
                  </a:rPr>
                  <a:t>18</a:t>
                </a:r>
                <a:r>
                  <a:rPr lang="en-US" sz="1800" b="1" i="0" u="none" strike="noStrike" baseline="0">
                    <a:solidFill>
                      <a:srgbClr val="000000"/>
                    </a:solidFill>
                    <a:latin typeface="Arial"/>
                    <a:cs typeface="Arial"/>
                  </a:rPr>
                  <a:t>O-Nitrate, per mil 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3.945765192812449E-2"/>
              <c:y val="0.2006570576982962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majorTickMark val="in"/>
        <c:minorTickMark val="in"/>
        <c:tickLblPos val="nextTo"/>
        <c:spPr>
          <a:ln w="127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8647680"/>
        <c:crossesAt val="-20"/>
        <c:crossBetween val="midCat"/>
        <c:majorUnit val="10"/>
        <c:minorUnit val="2"/>
      </c:valAx>
      <c:spPr>
        <a:solidFill>
          <a:srgbClr val="FFFFFF"/>
        </a:solidFill>
        <a:ln w="38100">
          <a:solidFill>
            <a:srgbClr val="000000"/>
          </a:solidFill>
          <a:prstDash val="solid"/>
        </a:ln>
      </c:spPr>
    </c:plotArea>
    <c:plotVisOnly val="1"/>
    <c:dispBlanksAs val="gap"/>
  </c:chart>
  <c:spPr>
    <a:solidFill>
      <a:srgbClr val="FFFFCC"/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9.6955128810337562E-2"/>
          <c:y val="2.3346886966997927E-2"/>
          <c:w val="0.84094305497195676"/>
          <c:h val="0.8415497493280768"/>
        </c:manualLayout>
      </c:layout>
      <c:bubbleChart>
        <c:ser>
          <c:idx val="0"/>
          <c:order val="0"/>
          <c:tx>
            <c:v>St. Marks Springs</c:v>
          </c:tx>
          <c:xVal>
            <c:numRef>
              <c:f>wakulla!$I$2:$I$7</c:f>
              <c:numCache>
                <c:formatCode>0.00</c:formatCode>
                <c:ptCount val="6"/>
                <c:pt idx="0">
                  <c:v>6.292260146896</c:v>
                </c:pt>
                <c:pt idx="1">
                  <c:v>7.1530028319999781</c:v>
                </c:pt>
                <c:pt idx="2">
                  <c:v>7.5502720799999965</c:v>
                </c:pt>
                <c:pt idx="3">
                  <c:v>7.4087637279999994</c:v>
                </c:pt>
                <c:pt idx="4">
                  <c:v>6.9874629007219999</c:v>
                </c:pt>
                <c:pt idx="5">
                  <c:v>7.1828880485909714</c:v>
                </c:pt>
              </c:numCache>
            </c:numRef>
          </c:xVal>
          <c:yVal>
            <c:numRef>
              <c:f>wakulla!$J$2:$J$7</c:f>
              <c:numCache>
                <c:formatCode>0.00</c:formatCode>
                <c:ptCount val="6"/>
                <c:pt idx="0">
                  <c:v>6.5127188667049714</c:v>
                </c:pt>
                <c:pt idx="1">
                  <c:v>6.6408863604319741</c:v>
                </c:pt>
                <c:pt idx="2">
                  <c:v>6.8464731362319995</c:v>
                </c:pt>
                <c:pt idx="3">
                  <c:v>6.1812391993820208</c:v>
                </c:pt>
                <c:pt idx="4">
                  <c:v>7.0862132685549986</c:v>
                </c:pt>
                <c:pt idx="5">
                  <c:v>7.4952742379149955</c:v>
                </c:pt>
              </c:numCache>
            </c:numRef>
          </c:yVal>
          <c:bubbleSize>
            <c:numRef>
              <c:f>wakulla!$K$2:$K$7</c:f>
              <c:numCache>
                <c:formatCode>0.00</c:formatCode>
                <c:ptCount val="6"/>
                <c:pt idx="0">
                  <c:v>0.34000000000000041</c:v>
                </c:pt>
                <c:pt idx="1">
                  <c:v>0.26</c:v>
                </c:pt>
                <c:pt idx="2">
                  <c:v>0.24000000000000021</c:v>
                </c:pt>
                <c:pt idx="3">
                  <c:v>0.25</c:v>
                </c:pt>
                <c:pt idx="4">
                  <c:v>0.24000000000000021</c:v>
                </c:pt>
                <c:pt idx="5">
                  <c:v>0.23</c:v>
                </c:pt>
              </c:numCache>
            </c:numRef>
          </c:bubbleSize>
          <c:bubble3D val="1"/>
        </c:ser>
        <c:ser>
          <c:idx val="2"/>
          <c:order val="1"/>
          <c:tx>
            <c:v>Wakulla B Tunnel</c:v>
          </c:tx>
          <c:spPr>
            <a:gradFill>
              <a:gsLst>
                <a:gs pos="0">
                  <a:srgbClr val="4F81BD">
                    <a:tint val="66000"/>
                    <a:satMod val="160000"/>
                    <a:alpha val="20000"/>
                  </a:srgbClr>
                </a:gs>
                <a:gs pos="50000">
                  <a:srgbClr val="4F81BD">
                    <a:tint val="44500"/>
                    <a:satMod val="160000"/>
                  </a:srgbClr>
                </a:gs>
                <a:gs pos="100000">
                  <a:srgbClr val="4F81BD">
                    <a:tint val="23500"/>
                    <a:satMod val="160000"/>
                  </a:srgbClr>
                </a:gs>
              </a:gsLst>
              <a:lin ang="5400000" scaled="0"/>
            </a:gradFill>
            <a:ln w="25400">
              <a:noFill/>
            </a:ln>
          </c:spPr>
          <c:xVal>
            <c:numRef>
              <c:f>wakulla!$I$10:$I$14</c:f>
              <c:numCache>
                <c:formatCode>0.00</c:formatCode>
                <c:ptCount val="5"/>
                <c:pt idx="0">
                  <c:v>9.4131829913600047</c:v>
                </c:pt>
                <c:pt idx="1">
                  <c:v>9.7177030559999995</c:v>
                </c:pt>
                <c:pt idx="2">
                  <c:v>9.2237603492859996</c:v>
                </c:pt>
                <c:pt idx="3">
                  <c:v>9.4035053191920248</c:v>
                </c:pt>
                <c:pt idx="4">
                  <c:v>9.3783648040830023</c:v>
                </c:pt>
              </c:numCache>
            </c:numRef>
          </c:xVal>
          <c:yVal>
            <c:numRef>
              <c:f>wakulla!$J$10:$J$14</c:f>
              <c:numCache>
                <c:formatCode>0.00</c:formatCode>
                <c:ptCount val="5"/>
                <c:pt idx="0">
                  <c:v>4.8815400020000004</c:v>
                </c:pt>
                <c:pt idx="1">
                  <c:v>3.2976491066839984</c:v>
                </c:pt>
                <c:pt idx="2">
                  <c:v>3.6850900919355012</c:v>
                </c:pt>
                <c:pt idx="3">
                  <c:v>3.9931969308620001</c:v>
                </c:pt>
                <c:pt idx="4">
                  <c:v>3.5960779581830007</c:v>
                </c:pt>
              </c:numCache>
            </c:numRef>
          </c:yVal>
          <c:bubbleSize>
            <c:numRef>
              <c:f>wakulla!$K$10:$K$14</c:f>
              <c:numCache>
                <c:formatCode>0.00</c:formatCode>
                <c:ptCount val="5"/>
                <c:pt idx="0">
                  <c:v>0.86000000000000065</c:v>
                </c:pt>
                <c:pt idx="1">
                  <c:v>0.85000000000000064</c:v>
                </c:pt>
                <c:pt idx="2">
                  <c:v>0.85000000000000064</c:v>
                </c:pt>
                <c:pt idx="3">
                  <c:v>0.91</c:v>
                </c:pt>
                <c:pt idx="4">
                  <c:v>0.86000000000000065</c:v>
                </c:pt>
              </c:numCache>
            </c:numRef>
          </c:bubbleSize>
          <c:bubble3D val="1"/>
        </c:ser>
        <c:ser>
          <c:idx val="1"/>
          <c:order val="2"/>
          <c:tx>
            <c:v>Wakulla Main Spring</c:v>
          </c:tx>
          <c:spPr>
            <a:ln w="25400">
              <a:noFill/>
            </a:ln>
          </c:spPr>
          <c:xVal>
            <c:numRef>
              <c:f>wakulla!$I$22:$I$27</c:f>
              <c:numCache>
                <c:formatCode>0.00</c:formatCode>
                <c:ptCount val="6"/>
                <c:pt idx="0">
                  <c:v>9.5904376544000414</c:v>
                </c:pt>
                <c:pt idx="1">
                  <c:v>9.541055312000001</c:v>
                </c:pt>
                <c:pt idx="2">
                  <c:v>9.1686281618419585</c:v>
                </c:pt>
                <c:pt idx="3">
                  <c:v>9.3763568760000542</c:v>
                </c:pt>
                <c:pt idx="4">
                  <c:v>9.4164524494650248</c:v>
                </c:pt>
                <c:pt idx="5">
                  <c:v>9.0028759360100015</c:v>
                </c:pt>
              </c:numCache>
            </c:numRef>
          </c:xVal>
          <c:yVal>
            <c:numRef>
              <c:f>wakulla!$J$22:$J$27</c:f>
              <c:numCache>
                <c:formatCode>0.00</c:formatCode>
                <c:ptCount val="6"/>
                <c:pt idx="0">
                  <c:v>5.3782459660000006</c:v>
                </c:pt>
                <c:pt idx="1">
                  <c:v>4.90542553767198</c:v>
                </c:pt>
                <c:pt idx="2">
                  <c:v>4.6784723678124855</c:v>
                </c:pt>
                <c:pt idx="3">
                  <c:v>5.5179986145200015</c:v>
                </c:pt>
                <c:pt idx="4">
                  <c:v>3.7439092625500168</c:v>
                </c:pt>
                <c:pt idx="5">
                  <c:v>3.2812615129600093</c:v>
                </c:pt>
              </c:numCache>
            </c:numRef>
          </c:yVal>
          <c:bubbleSize>
            <c:numRef>
              <c:f>wakulla!$K$22:$K$27</c:f>
              <c:numCache>
                <c:formatCode>0.00</c:formatCode>
                <c:ptCount val="6"/>
                <c:pt idx="0">
                  <c:v>0.71000000000000063</c:v>
                </c:pt>
                <c:pt idx="1">
                  <c:v>0.51</c:v>
                </c:pt>
                <c:pt idx="2">
                  <c:v>0.46</c:v>
                </c:pt>
                <c:pt idx="3">
                  <c:v>0.45</c:v>
                </c:pt>
                <c:pt idx="4">
                  <c:v>0.47000000000000008</c:v>
                </c:pt>
                <c:pt idx="5">
                  <c:v>0.47000000000000008</c:v>
                </c:pt>
              </c:numCache>
            </c:numRef>
          </c:bubbleSize>
          <c:bubble3D val="1"/>
        </c:ser>
        <c:ser>
          <c:idx val="3"/>
          <c:order val="3"/>
          <c:tx>
            <c:v>Wakulla C Tunnel</c:v>
          </c:tx>
          <c:spPr>
            <a:solidFill>
              <a:schemeClr val="accent1"/>
            </a:solidFill>
            <a:ln w="25400">
              <a:noFill/>
            </a:ln>
          </c:spPr>
          <c:xVal>
            <c:numRef>
              <c:f>wakulla!$I$15:$I$19</c:f>
              <c:numCache>
                <c:formatCode>0.00</c:formatCode>
                <c:ptCount val="5"/>
                <c:pt idx="0">
                  <c:v>9.7806905926400027</c:v>
                </c:pt>
                <c:pt idx="1">
                  <c:v>10.077337104</c:v>
                </c:pt>
                <c:pt idx="2">
                  <c:v>9.8740172900090268</c:v>
                </c:pt>
                <c:pt idx="3">
                  <c:v>10.096946724264004</c:v>
                </c:pt>
                <c:pt idx="4">
                  <c:v>10.081195613030001</c:v>
                </c:pt>
              </c:numCache>
            </c:numRef>
          </c:xVal>
          <c:yVal>
            <c:numRef>
              <c:f>wakulla!$J$15:$J$19</c:f>
              <c:numCache>
                <c:formatCode>0.00</c:formatCode>
                <c:ptCount val="5"/>
                <c:pt idx="0">
                  <c:v>5.3354286840000134</c:v>
                </c:pt>
                <c:pt idx="1">
                  <c:v>4.3524810108799752</c:v>
                </c:pt>
                <c:pt idx="2">
                  <c:v>5.2270807120144855</c:v>
                </c:pt>
                <c:pt idx="3">
                  <c:v>5.1083627457440226</c:v>
                </c:pt>
                <c:pt idx="4">
                  <c:v>4.4764822221550018</c:v>
                </c:pt>
              </c:numCache>
            </c:numRef>
          </c:yVal>
          <c:bubbleSize>
            <c:numRef>
              <c:f>wakulla!$K$15:$K$19</c:f>
              <c:numCache>
                <c:formatCode>0.00</c:formatCode>
                <c:ptCount val="5"/>
                <c:pt idx="0">
                  <c:v>0.79</c:v>
                </c:pt>
                <c:pt idx="1">
                  <c:v>0.76000000000000245</c:v>
                </c:pt>
                <c:pt idx="2">
                  <c:v>0.68000000000000083</c:v>
                </c:pt>
                <c:pt idx="3">
                  <c:v>0.68000000000000083</c:v>
                </c:pt>
                <c:pt idx="4">
                  <c:v>0.76000000000000245</c:v>
                </c:pt>
              </c:numCache>
            </c:numRef>
          </c:bubbleSize>
          <c:bubble3D val="1"/>
        </c:ser>
        <c:ser>
          <c:idx val="5"/>
          <c:order val="4"/>
          <c:tx>
            <c:v>Wakulla D Tunnel</c:v>
          </c:tx>
          <c:spPr>
            <a:ln w="25400">
              <a:noFill/>
            </a:ln>
          </c:spPr>
          <c:xVal>
            <c:numRef>
              <c:f>wakulla!$I$20</c:f>
              <c:numCache>
                <c:formatCode>0.00</c:formatCode>
                <c:ptCount val="1"/>
                <c:pt idx="0">
                  <c:v>8.8266760175140266</c:v>
                </c:pt>
              </c:numCache>
            </c:numRef>
          </c:xVal>
          <c:yVal>
            <c:numRef>
              <c:f>wakulla!$J$20</c:f>
              <c:numCache>
                <c:formatCode>0.00</c:formatCode>
                <c:ptCount val="1"/>
                <c:pt idx="0">
                  <c:v>4.3574714926545024</c:v>
                </c:pt>
              </c:numCache>
            </c:numRef>
          </c:yVal>
          <c:bubbleSize>
            <c:numRef>
              <c:f>wakulla!$K$20</c:f>
              <c:numCache>
                <c:formatCode>0.00</c:formatCode>
                <c:ptCount val="1"/>
                <c:pt idx="0">
                  <c:v>0.78</c:v>
                </c:pt>
              </c:numCache>
            </c:numRef>
          </c:bubbleSize>
          <c:bubble3D val="1"/>
        </c:ser>
        <c:ser>
          <c:idx val="8"/>
          <c:order val="5"/>
          <c:tx>
            <c:v>Wakulla K Tunnel</c:v>
          </c:tx>
          <c:spPr>
            <a:ln w="25400">
              <a:noFill/>
            </a:ln>
          </c:spPr>
          <c:xVal>
            <c:numRef>
              <c:f>wakulla!$I$21</c:f>
              <c:numCache>
                <c:formatCode>0.00</c:formatCode>
                <c:ptCount val="1"/>
                <c:pt idx="0">
                  <c:v>8.1033975376470266</c:v>
                </c:pt>
              </c:numCache>
            </c:numRef>
          </c:xVal>
          <c:yVal>
            <c:numRef>
              <c:f>wakulla!$J$21</c:f>
              <c:numCache>
                <c:formatCode>0.00</c:formatCode>
                <c:ptCount val="1"/>
                <c:pt idx="0">
                  <c:v>5.3954023915524996</c:v>
                </c:pt>
              </c:numCache>
            </c:numRef>
          </c:yVal>
          <c:bubbleSize>
            <c:numRef>
              <c:f>wakulla!$K$21</c:f>
              <c:numCache>
                <c:formatCode>0.00</c:formatCode>
                <c:ptCount val="1"/>
                <c:pt idx="0">
                  <c:v>0.36000000000000032</c:v>
                </c:pt>
              </c:numCache>
            </c:numRef>
          </c:bubbleSize>
          <c:bubble3D val="1"/>
        </c:ser>
        <c:ser>
          <c:idx val="6"/>
          <c:order val="6"/>
          <c:tx>
            <c:v>Wakulla A-D Tunnel</c:v>
          </c:tx>
          <c:spPr>
            <a:ln w="25400">
              <a:noFill/>
            </a:ln>
          </c:spPr>
          <c:xVal>
            <c:numRef>
              <c:f>wakulla!$I$8</c:f>
              <c:numCache>
                <c:formatCode>0.00</c:formatCode>
                <c:ptCount val="1"/>
                <c:pt idx="0">
                  <c:v>7.6098452926209985</c:v>
                </c:pt>
              </c:numCache>
            </c:numRef>
          </c:xVal>
          <c:yVal>
            <c:numRef>
              <c:f>wakulla!$J$8</c:f>
              <c:numCache>
                <c:formatCode>0.00</c:formatCode>
                <c:ptCount val="1"/>
                <c:pt idx="0">
                  <c:v>6.8478723717504826</c:v>
                </c:pt>
              </c:numCache>
            </c:numRef>
          </c:yVal>
          <c:bubbleSize>
            <c:numRef>
              <c:f>wakulla!$K$8</c:f>
              <c:numCache>
                <c:formatCode>0.00</c:formatCode>
                <c:ptCount val="1"/>
                <c:pt idx="0">
                  <c:v>0.33000000000000146</c:v>
                </c:pt>
              </c:numCache>
            </c:numRef>
          </c:bubbleSize>
          <c:bubble3D val="1"/>
        </c:ser>
        <c:ser>
          <c:idx val="7"/>
          <c:order val="7"/>
          <c:tx>
            <c:v>Wakulla A-K Tunnel</c:v>
          </c:tx>
          <c:spPr>
            <a:ln w="25400">
              <a:noFill/>
            </a:ln>
          </c:spPr>
          <c:xVal>
            <c:numRef>
              <c:f>wakulla!$I$9</c:f>
              <c:numCache>
                <c:formatCode>0.00</c:formatCode>
                <c:ptCount val="1"/>
                <c:pt idx="0">
                  <c:v>9.408987790286</c:v>
                </c:pt>
              </c:numCache>
            </c:numRef>
          </c:xVal>
          <c:yVal>
            <c:numRef>
              <c:f>wakulla!$J$9</c:f>
              <c:numCache>
                <c:formatCode>0.00</c:formatCode>
                <c:ptCount val="1"/>
                <c:pt idx="0">
                  <c:v>5.6002956154574965</c:v>
                </c:pt>
              </c:numCache>
            </c:numRef>
          </c:yVal>
          <c:bubbleSize>
            <c:numRef>
              <c:f>wakulla!$K$9</c:f>
              <c:numCache>
                <c:formatCode>0.00</c:formatCode>
                <c:ptCount val="1"/>
                <c:pt idx="0">
                  <c:v>0.31000000000000111</c:v>
                </c:pt>
              </c:numCache>
            </c:numRef>
          </c:bubbleSize>
          <c:bubble3D val="1"/>
        </c:ser>
        <c:ser>
          <c:idx val="4"/>
          <c:order val="8"/>
          <c:tx>
            <c:v>Indian Spring</c:v>
          </c:tx>
          <c:spPr>
            <a:ln w="25400">
              <a:noFill/>
            </a:ln>
          </c:spPr>
          <c:xVal>
            <c:numRef>
              <c:f>wakulla!$I$28</c:f>
              <c:numCache>
                <c:formatCode>0.00</c:formatCode>
                <c:ptCount val="1"/>
                <c:pt idx="0">
                  <c:v>8.1296164639999997</c:v>
                </c:pt>
              </c:numCache>
            </c:numRef>
          </c:xVal>
          <c:yVal>
            <c:numRef>
              <c:f>wakulla!$J$28</c:f>
              <c:numCache>
                <c:formatCode>0.00</c:formatCode>
                <c:ptCount val="1"/>
                <c:pt idx="0">
                  <c:v>4.0583307259199985</c:v>
                </c:pt>
              </c:numCache>
            </c:numRef>
          </c:yVal>
          <c:bubbleSize>
            <c:numRef>
              <c:f>wakulla!$K$28</c:f>
              <c:numCache>
                <c:formatCode>0.00</c:formatCode>
                <c:ptCount val="1"/>
                <c:pt idx="0">
                  <c:v>0.62000000000000222</c:v>
                </c:pt>
              </c:numCache>
            </c:numRef>
          </c:bubbleSize>
          <c:bubble3D val="1"/>
        </c:ser>
        <c:bubbleScale val="30"/>
        <c:sizeRepresents val="w"/>
        <c:axId val="40181120"/>
        <c:axId val="40187392"/>
      </c:bubbleChart>
      <c:valAx>
        <c:axId val="401811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800" dirty="0"/>
                  <a:t>delta </a:t>
                </a:r>
                <a:r>
                  <a:rPr lang="en-US" sz="1800" baseline="30000" dirty="0"/>
                  <a:t>15</a:t>
                </a:r>
                <a:r>
                  <a:rPr lang="en-US" sz="1800" dirty="0"/>
                  <a:t>N-NO3, </a:t>
                </a:r>
                <a:r>
                  <a:rPr lang="en-US" sz="1800" dirty="0" err="1"/>
                  <a:t>ppt</a:t>
                </a:r>
                <a:r>
                  <a:rPr lang="en-US" sz="1800" dirty="0"/>
                  <a:t>, air</a:t>
                </a:r>
              </a:p>
            </c:rich>
          </c:tx>
          <c:layout/>
        </c:title>
        <c:numFmt formatCode="0" sourceLinked="0"/>
        <c:majorTickMark val="in"/>
        <c:minorTickMark val="in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400" b="1"/>
            </a:pPr>
            <a:endParaRPr lang="en-US"/>
          </a:p>
        </c:txPr>
        <c:crossAx val="40187392"/>
        <c:crosses val="autoZero"/>
        <c:crossBetween val="midCat"/>
        <c:minorUnit val="0.5"/>
      </c:valAx>
      <c:valAx>
        <c:axId val="40187392"/>
        <c:scaling>
          <c:orientation val="minMax"/>
          <c:max val="10"/>
          <c:min val="0"/>
        </c:scaling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delta </a:t>
                </a:r>
                <a:r>
                  <a:rPr lang="en-US" sz="1800" baseline="30000"/>
                  <a:t>18</a:t>
                </a:r>
                <a:r>
                  <a:rPr lang="en-US" sz="1800"/>
                  <a:t>O, ppt, VSMOW</a:t>
                </a:r>
              </a:p>
            </c:rich>
          </c:tx>
          <c:layout/>
        </c:title>
        <c:numFmt formatCode="0" sourceLinked="0"/>
        <c:majorTickMark val="in"/>
        <c:minorTickMark val="in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400" b="1"/>
            </a:pPr>
            <a:endParaRPr lang="en-US"/>
          </a:p>
        </c:txPr>
        <c:crossAx val="40181120"/>
        <c:crosses val="autoZero"/>
        <c:crossBetween val="midCat"/>
        <c:majorUnit val="2"/>
        <c:minorUnit val="0.5"/>
      </c:valAx>
      <c:spPr>
        <a:solidFill>
          <a:schemeClr val="bg1"/>
        </a:solidFill>
        <a:ln w="19050"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3606966395387618"/>
          <c:y val="6.7720192762789885E-2"/>
          <c:w val="0.22134582945113324"/>
          <c:h val="0.49406118035160618"/>
        </c:manualLayout>
      </c:layout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200" b="1"/>
          </a:pPr>
          <a:endParaRPr lang="en-US"/>
        </a:p>
      </c:txPr>
    </c:legend>
    <c:plotVisOnly val="1"/>
    <c:dispBlanksAs val="gap"/>
  </c:chart>
  <c:spPr>
    <a:ln>
      <a:noFill/>
    </a:ln>
  </c:spPr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0.45192</cdr:x>
      <cdr:y>0.47458</cdr:y>
    </cdr:from>
    <cdr:to>
      <cdr:x>0.68167</cdr:x>
      <cdr:y>0.66102</cdr:y>
    </cdr:to>
    <cdr:sp macro="" textlink="">
      <cdr:nvSpPr>
        <cdr:cNvPr id="536577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81400" y="2133600"/>
          <a:ext cx="1820722" cy="8382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600" b="1" i="0" strike="noStrike" dirty="0" smtClean="0">
              <a:solidFill>
                <a:srgbClr val="FF0000"/>
              </a:solidFill>
              <a:latin typeface="Arial"/>
              <a:cs typeface="Arial"/>
            </a:rPr>
            <a:t>Manure; </a:t>
          </a:r>
          <a:r>
            <a:rPr lang="en-US" sz="1600" b="1" dirty="0" smtClean="0">
              <a:solidFill>
                <a:srgbClr val="FF0000"/>
              </a:solidFill>
              <a:latin typeface="Arial"/>
              <a:cs typeface="Arial"/>
            </a:rPr>
            <a:t>waste  from septic tanks and </a:t>
          </a:r>
          <a:r>
            <a:rPr lang="en-US" sz="1600" b="1" i="0" strike="noStrike" dirty="0" smtClean="0">
              <a:solidFill>
                <a:srgbClr val="000000"/>
              </a:solidFill>
              <a:latin typeface="Arial"/>
              <a:cs typeface="Arial"/>
            </a:rPr>
            <a:t> </a:t>
          </a:r>
          <a:r>
            <a:rPr lang="en-US" sz="1600" b="1" i="0" strike="noStrike" dirty="0" smtClean="0">
              <a:solidFill>
                <a:srgbClr val="FF0000"/>
              </a:solidFill>
              <a:latin typeface="Arial"/>
              <a:cs typeface="Arial"/>
            </a:rPr>
            <a:t>WWTP</a:t>
          </a:r>
          <a:endParaRPr lang="en-US" sz="1600" b="1" i="0" strike="noStrike" dirty="0">
            <a:solidFill>
              <a:srgbClr val="FF00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0.3405</cdr:x>
      <cdr:y>0.6595</cdr:y>
    </cdr:from>
    <cdr:to>
      <cdr:x>0.65725</cdr:x>
      <cdr:y>0.81725</cdr:y>
    </cdr:to>
    <cdr:sp macro="" textlink="">
      <cdr:nvSpPr>
        <cdr:cNvPr id="536578" name="AutoShape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922180" y="3850705"/>
          <a:ext cx="2718356" cy="921075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 w="38100">
          <a:solidFill>
            <a:srgbClr val="FF0000"/>
          </a:solidFill>
          <a:prstDash val="dash"/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0.23075</cdr:x>
      <cdr:y>0.6595</cdr:y>
    </cdr:from>
    <cdr:to>
      <cdr:x>0.34625</cdr:x>
      <cdr:y>0.86675</cdr:y>
    </cdr:to>
    <cdr:sp macro="" textlink="">
      <cdr:nvSpPr>
        <cdr:cNvPr id="536579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980302" y="3850705"/>
          <a:ext cx="991224" cy="12100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400" b="1" i="0" strike="noStrike" dirty="0">
              <a:solidFill>
                <a:srgbClr val="FF00FF"/>
              </a:solidFill>
              <a:latin typeface="Arial"/>
              <a:cs typeface="Arial"/>
            </a:rPr>
            <a:t>NH</a:t>
          </a:r>
          <a:r>
            <a:rPr lang="en-US" sz="1400" b="1" i="0" strike="noStrike" baseline="-25000" dirty="0">
              <a:solidFill>
                <a:srgbClr val="FF00FF"/>
              </a:solidFill>
              <a:latin typeface="Arial"/>
              <a:cs typeface="Arial"/>
            </a:rPr>
            <a:t>4</a:t>
          </a:r>
          <a:r>
            <a:rPr lang="en-US" sz="1400" b="1" i="0" strike="noStrike" dirty="0">
              <a:solidFill>
                <a:srgbClr val="FF00FF"/>
              </a:solidFill>
              <a:latin typeface="Arial"/>
              <a:cs typeface="Arial"/>
            </a:rPr>
            <a:t> in fertilizer </a:t>
          </a:r>
        </a:p>
        <a:p xmlns:a="http://schemas.openxmlformats.org/drawingml/2006/main">
          <a:pPr algn="ctr" rtl="0">
            <a:defRPr sz="1000"/>
          </a:pPr>
          <a:r>
            <a:rPr lang="en-US" sz="1400" b="1" i="0" strike="noStrike" dirty="0">
              <a:solidFill>
                <a:srgbClr val="FF00FF"/>
              </a:solidFill>
              <a:latin typeface="Arial"/>
              <a:cs typeface="Arial"/>
            </a:rPr>
            <a:t>and rain</a:t>
          </a:r>
        </a:p>
      </cdr:txBody>
    </cdr:sp>
  </cdr:relSizeAnchor>
  <cdr:relSizeAnchor xmlns:cdr="http://schemas.openxmlformats.org/drawingml/2006/chartDrawing">
    <cdr:from>
      <cdr:x>0.6275</cdr:x>
      <cdr:y>0.04975</cdr:y>
    </cdr:from>
    <cdr:to>
      <cdr:x>0.63425</cdr:x>
      <cdr:y>0.10675</cdr:y>
    </cdr:to>
    <cdr:sp macro="" textlink="">
      <cdr:nvSpPr>
        <cdr:cNvPr id="536580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385221" y="290482"/>
          <a:ext cx="57928" cy="33281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0.18269</cdr:x>
      <cdr:y>0.152</cdr:y>
    </cdr:from>
    <cdr:to>
      <cdr:x>0.42308</cdr:x>
      <cdr:y>0.30508</cdr:y>
    </cdr:to>
    <cdr:sp macro="" textlink="">
      <cdr:nvSpPr>
        <cdr:cNvPr id="536581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447801" y="683362"/>
          <a:ext cx="1905000" cy="68823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45720" tIns="36576" rIns="4572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800" b="1" i="0" strike="noStrike" dirty="0">
              <a:solidFill>
                <a:srgbClr val="0000FF"/>
              </a:solidFill>
              <a:latin typeface="Arial"/>
              <a:cs typeface="Arial"/>
            </a:rPr>
            <a:t>NO</a:t>
          </a:r>
          <a:r>
            <a:rPr lang="en-US" sz="1800" b="1" i="0" strike="noStrike" baseline="-25000" dirty="0">
              <a:solidFill>
                <a:srgbClr val="0000FF"/>
              </a:solidFill>
              <a:latin typeface="Arial"/>
              <a:cs typeface="Arial"/>
            </a:rPr>
            <a:t>3</a:t>
          </a:r>
          <a:r>
            <a:rPr lang="en-US" sz="1800" b="1" i="0" strike="noStrike" dirty="0">
              <a:solidFill>
                <a:srgbClr val="0000FF"/>
              </a:solidFill>
              <a:latin typeface="Arial"/>
              <a:cs typeface="Arial"/>
            </a:rPr>
            <a:t> in</a:t>
          </a:r>
        </a:p>
        <a:p xmlns:a="http://schemas.openxmlformats.org/drawingml/2006/main">
          <a:pPr algn="ctr" rtl="0">
            <a:defRPr sz="1000"/>
          </a:pPr>
          <a:r>
            <a:rPr lang="en-US" sz="1800" b="1" i="0" strike="noStrike" dirty="0">
              <a:solidFill>
                <a:srgbClr val="0000FF"/>
              </a:solidFill>
              <a:latin typeface="Arial"/>
              <a:cs typeface="Arial"/>
            </a:rPr>
            <a:t>precipitation</a:t>
          </a:r>
        </a:p>
      </cdr:txBody>
    </cdr:sp>
  </cdr:relSizeAnchor>
  <cdr:relSizeAnchor xmlns:cdr="http://schemas.openxmlformats.org/drawingml/2006/chartDrawing">
    <cdr:from>
      <cdr:x>0.26725</cdr:x>
      <cdr:y>0.59325</cdr:y>
    </cdr:from>
    <cdr:to>
      <cdr:x>0.47475</cdr:x>
      <cdr:y>0.6585</cdr:y>
    </cdr:to>
    <cdr:sp macro="" textlink="">
      <cdr:nvSpPr>
        <cdr:cNvPr id="536582" name="Text 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93546" y="3463883"/>
          <a:ext cx="1780770" cy="3809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1" i="0" strike="noStrike" dirty="0">
              <a:solidFill>
                <a:srgbClr val="339966"/>
              </a:solidFill>
              <a:latin typeface="Arial"/>
              <a:cs typeface="Arial"/>
            </a:rPr>
            <a:t> </a:t>
          </a:r>
          <a:r>
            <a:rPr lang="en-US" sz="1200" b="1" i="0" strike="noStrike" dirty="0">
              <a:solidFill>
                <a:srgbClr val="339966"/>
              </a:solidFill>
              <a:latin typeface="Arial"/>
              <a:cs typeface="Arial"/>
            </a:rPr>
            <a:t>NO</a:t>
          </a:r>
          <a:r>
            <a:rPr lang="en-US" sz="1200" b="1" i="0" strike="noStrike" baseline="-25000" dirty="0">
              <a:solidFill>
                <a:srgbClr val="339966"/>
              </a:solidFill>
              <a:latin typeface="Arial"/>
              <a:cs typeface="Arial"/>
            </a:rPr>
            <a:t>3</a:t>
          </a:r>
          <a:r>
            <a:rPr lang="en-US" sz="1200" b="1" i="0" strike="noStrike" dirty="0">
              <a:solidFill>
                <a:srgbClr val="339966"/>
              </a:solidFill>
              <a:latin typeface="Arial"/>
              <a:cs typeface="Arial"/>
            </a:rPr>
            <a:t> fertilizer</a:t>
          </a:r>
        </a:p>
      </cdr:txBody>
    </cdr:sp>
  </cdr:relSizeAnchor>
  <cdr:relSizeAnchor xmlns:cdr="http://schemas.openxmlformats.org/drawingml/2006/chartDrawing">
    <cdr:from>
      <cdr:x>0.14975</cdr:x>
      <cdr:y>0.09625</cdr:y>
    </cdr:from>
    <cdr:to>
      <cdr:x>0.45025</cdr:x>
      <cdr:y>0.3415</cdr:y>
    </cdr:to>
    <cdr:sp macro="" textlink="">
      <cdr:nvSpPr>
        <cdr:cNvPr id="536583" name="AutoShape 7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85158" y="561987"/>
          <a:ext cx="2578899" cy="1431972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 w="38100">
          <a:solidFill>
            <a:srgbClr val="0000FF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0.26725</cdr:x>
      <cdr:y>0.6015</cdr:y>
    </cdr:from>
    <cdr:to>
      <cdr:x>0.3975</cdr:x>
      <cdr:y>0.648</cdr:y>
    </cdr:to>
    <cdr:sp macro="" textlink="">
      <cdr:nvSpPr>
        <cdr:cNvPr id="536584" name="AutoShape 8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93546" y="3512053"/>
          <a:ext cx="1117809" cy="271506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 w="38100">
          <a:solidFill>
            <a:srgbClr val="339966"/>
          </a:solidFill>
          <a:prstDash val="sysDot"/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0.23075</cdr:x>
      <cdr:y>0.6595</cdr:y>
    </cdr:from>
    <cdr:to>
      <cdr:x>0.3975</cdr:x>
      <cdr:y>0.81725</cdr:y>
    </cdr:to>
    <cdr:sp macro="" textlink="">
      <cdr:nvSpPr>
        <cdr:cNvPr id="536585" name="AutoShape 9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980302" y="3850705"/>
          <a:ext cx="1431053" cy="921075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 w="38100">
          <a:solidFill>
            <a:srgbClr val="FF00FF"/>
          </a:solidFill>
          <a:prstDash val="dashDot"/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0.622</cdr:x>
      <cdr:y>0.06525</cdr:y>
    </cdr:from>
    <cdr:to>
      <cdr:x>0.62975</cdr:x>
      <cdr:y>0.12225</cdr:y>
    </cdr:to>
    <cdr:sp macro="" textlink="">
      <cdr:nvSpPr>
        <cdr:cNvPr id="536586" name="Text Box 1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338020" y="380983"/>
          <a:ext cx="66510" cy="33281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0.365</cdr:x>
      <cdr:y>0.70025</cdr:y>
    </cdr:from>
    <cdr:to>
      <cdr:x>0.446</cdr:x>
      <cdr:y>0.754</cdr:y>
    </cdr:to>
    <cdr:sp macro="" textlink="">
      <cdr:nvSpPr>
        <cdr:cNvPr id="536587" name="Text Box 1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132439" y="4088637"/>
          <a:ext cx="695144" cy="313837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600" b="1" i="0" strike="noStrike">
              <a:solidFill>
                <a:srgbClr val="993366"/>
              </a:solidFill>
              <a:latin typeface="Arial"/>
              <a:cs typeface="Arial"/>
            </a:rPr>
            <a:t>soil N</a:t>
          </a:r>
        </a:p>
      </cdr:txBody>
    </cdr:sp>
  </cdr:relSizeAnchor>
  <cdr:relSizeAnchor xmlns:cdr="http://schemas.openxmlformats.org/drawingml/2006/chartDrawing">
    <cdr:from>
      <cdr:x>0.365</cdr:x>
      <cdr:y>0.6595</cdr:y>
    </cdr:from>
    <cdr:to>
      <cdr:x>0.4425</cdr:x>
      <cdr:y>0.81725</cdr:y>
    </cdr:to>
    <cdr:sp macro="" textlink="">
      <cdr:nvSpPr>
        <cdr:cNvPr id="536588" name="AutoShape 12" descr="Light upward diagonal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132439" y="3850705"/>
          <a:ext cx="665107" cy="921075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 w="50800">
          <a:solidFill>
            <a:srgbClr val="8000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0.40725</cdr:x>
      <cdr:y>0.6595</cdr:y>
    </cdr:from>
    <cdr:to>
      <cdr:x>0.81975</cdr:x>
      <cdr:y>0.77225</cdr:y>
    </cdr:to>
    <cdr:sp macro="" textlink="">
      <cdr:nvSpPr>
        <cdr:cNvPr id="536592" name="Line 16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3495030" y="3850705"/>
          <a:ext cx="3540085" cy="658328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>
          <a:solidFill>
            <a:srgbClr val="000000"/>
          </a:solidFill>
          <a:round/>
          <a:headEnd/>
          <a:tailEnd type="triangle" w="med" len="med"/>
        </a:ln>
        <a:effec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0.21144</cdr:x>
      <cdr:y>0.62254</cdr:y>
    </cdr:from>
    <cdr:to>
      <cdr:x>0.3607</cdr:x>
      <cdr:y>0.8326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619250" y="2709863"/>
          <a:ext cx="11430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b="1" dirty="0" smtClean="0"/>
            <a:t>NO3-N, mg/L </a:t>
          </a:r>
        </a:p>
        <a:p xmlns:a="http://schemas.openxmlformats.org/drawingml/2006/main">
          <a:r>
            <a:rPr lang="en-US" sz="1200" b="1" dirty="0" smtClean="0"/>
            <a:t>0.25</a:t>
          </a:r>
        </a:p>
        <a:p xmlns:a="http://schemas.openxmlformats.org/drawingml/2006/main">
          <a:endParaRPr lang="en-US" sz="800" b="1" dirty="0" smtClean="0"/>
        </a:p>
        <a:p xmlns:a="http://schemas.openxmlformats.org/drawingml/2006/main">
          <a:r>
            <a:rPr lang="en-US" sz="1200" b="1" dirty="0" smtClean="0"/>
            <a:t>1.0</a:t>
          </a:r>
          <a:endParaRPr lang="en-US" sz="1200" b="1" dirty="0"/>
        </a:p>
      </cdr:txBody>
    </cdr:sp>
  </cdr:relSizeAnchor>
  <cdr:relSizeAnchor xmlns:cdr="http://schemas.openxmlformats.org/drawingml/2006/chartDrawing">
    <cdr:from>
      <cdr:x>0.64508</cdr:x>
      <cdr:y>0.44262</cdr:y>
    </cdr:from>
    <cdr:to>
      <cdr:x>0.93285</cdr:x>
      <cdr:y>0.86885</cdr:y>
    </cdr:to>
    <cdr:sp macro="" textlink="">
      <cdr:nvSpPr>
        <cdr:cNvPr id="5" name="Rounded Rectangle 4"/>
        <cdr:cNvSpPr/>
      </cdr:nvSpPr>
      <cdr:spPr>
        <a:xfrm xmlns:a="http://schemas.openxmlformats.org/drawingml/2006/main">
          <a:off x="5124450" y="2057400"/>
          <a:ext cx="2286000" cy="1981200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38100">
          <a:solidFill>
            <a:schemeClr val="bg1">
              <a:lumMod val="65000"/>
            </a:schemeClr>
          </a:solidFill>
          <a:prstDash val="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7D21B94-52AA-4AB3-B3DE-7B3251123428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71B75AE-0B2D-4CAF-965C-24860C481F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8264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C81BCED-E332-4C4B-B855-76E050145BCD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564C-3F9B-4B42-B0A3-B852EEB66187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C564C-3F9B-4B42-B0A3-B852EEB66187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AC1DA-1334-42EC-91F5-22A6E95CE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images.google.com/imgres?imgurl=http://articles.mercola.com/ImageServer/public/2009/February/2.10splenda.jpg&amp;imgrefurl=http://articles.mercola.com/sites/articles/archive/2009/02/10/new-study-of-splenda-reveals-shocking-information-about-potential-harmful-effects.aspx&amp;usg=__FudFMhSyAemXNf7iIlhjPGPzFes=&amp;h=348&amp;w=336&amp;sz=11&amp;hl=en&amp;start=3&amp;zoom=1&amp;tbnid=4N-knVi3O0UmsM:&amp;tbnh=120&amp;tbnw=116&amp;ei=-l4VUYaWJq6A0AGkuYCADQ&amp;prev=/search?q=sucralose&amp;hl=en&amp;safe=strict&amp;gbv=2&amp;tbm=isch&amp;itbs=1&amp;sa=X&amp;ved=0CC4QrQMwA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m/imgres?imgurl=http://static.auctionservices.com/images/17230095/20080716_soybeans_33.jpg&amp;imgrefurl=http://www.maringauction.com/auction_detail.php?id=173239&amp;usg=__wKMUMwtWo2f0lScREg7clIh-XVw=&amp;h=450&amp;w=650&amp;sz=359&amp;hl=en&amp;start=189&amp;zoom=1&amp;tbnid=Lk2GNBG6YEPYgM:&amp;tbnh=95&amp;tbnw=137&amp;ei=2WFDUfisO8nE4APwz4HoBA&amp;prev=/search?q=cropland&amp;start=180&amp;hl=en&amp;safe=strict&amp;sa=N&amp;gbv=2&amp;tbm=isch&amp;itbs=1&amp;sa=X&amp;ved=0CDoQrQMwCDi0AQ" TargetMode="External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images.google.com/imgres?imgurl=http://www.sweetclipart.com/multisite/sweetclipart/files/rainy_weather_with_thunder.png&amp;imgrefurl=http://www.sweetclipart.com/rain-cloud-lightning-bolt-369&amp;usg=__gYelmZJCLeL5b8UDHImjSJepNAM=&amp;h=4894&amp;w=5277&amp;sz=862&amp;hl=en&amp;start=4&amp;zoom=1&amp;tbnid=nMgD1mFKQa2--M:&amp;tbnh=139&amp;tbnw=150&amp;ei=CWFDUZSbFa2j4AO6hIHIDQ&amp;prev=/search?q=cloud+with+rain+clipart&amp;hl=en&amp;safe=strict&amp;gbv=2&amp;tbm=isch&amp;itbs=1&amp;sa=X&amp;ved=0CDAQrQMwAw" TargetMode="External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0" Type="http://schemas.openxmlformats.org/officeDocument/2006/relationships/hyperlink" Target="http://images.google.com/imgres?imgurl=http://www.plummersseptictank.com/wp-content/uploads/2013/01/septic-tank-location.jpg&amp;imgrefurl=http://www.plummersseptictank.com/index.php/archives/754&amp;usg=__bZOc2l-n1HmWGg9Xv5dY4AcEXAg=&amp;h=455&amp;w=720&amp;sz=47&amp;hl=en&amp;start=4&amp;zoom=1&amp;tbnid=Q3PNt8NpHtdSeM:&amp;tbnh=88&amp;tbnw=140&amp;ei=4GNDUbGUENSz4APn64GACg&amp;prev=/search?q=septic+tanks&amp;hl=en&amp;safe=strict&amp;gbv=2&amp;tbm=isch&amp;itbs=1&amp;sa=X&amp;ved=0CDAQrQMwAw" TargetMode="External"/><Relationship Id="rId4" Type="http://schemas.openxmlformats.org/officeDocument/2006/relationships/hyperlink" Target="http://images.google.com/imgres?imgurl=http://yardsurfer.com/wp-content/uploads/2010/05/fertilizer-spreader.jpg&amp;imgrefurl=http://yardsurfer.com/fertilizer-spreader/&amp;usg=__d9LmQbH9RGvUx3PWK6hQ9hAOWR0=&amp;h=325&amp;w=262&amp;sz=23&amp;hl=en&amp;start=79&amp;zoom=1&amp;tbnid=SrRheVw_FoRgdM:&amp;tbnh=118&amp;tbnw=95&amp;ei=mF5DUYeuFKjh4AOh5YCoDA&amp;prev=/search?q=fertilizer+spreader&amp;start=60&amp;hl=en&amp;safe=strict&amp;sa=N&amp;gbv=2&amp;tbm=isch&amp;itbs=1&amp;sa=X&amp;ved=0CE4QrQMwEjg8" TargetMode="External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earthobservatory.nasa.gov/Features/Paleoclimatology_OxygenBalance/images/oxygen_isotopes_still.gif&amp;imgrefurl=http://earthobservatory.nasa.gov/Study/Paleoclimatology_OxygenBalance/&amp;usg=__i2DWxFabZ9__3TIcGk05oBfwQy8=&amp;h=142&amp;w=350&amp;sz=18&amp;hl=en&amp;start=2&amp;zoom=1&amp;tbnid=gvmwRSfQHwULaM:&amp;tbnh=49&amp;tbnw=120&amp;ei=-ndDUdvXJ6rB4AOep4Bg&amp;prev=/search?q=oxygen+isotopes&amp;hl=en&amp;safe=strict&amp;gbv=2&amp;tbm=isch&amp;itbs=1&amp;sa=X&amp;ved=0CCwQrQMwAQ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wmf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WakullaSpg-from-divingplat.jpg"/>
          <p:cNvPicPr>
            <a:picLocks noChangeAspect="1"/>
          </p:cNvPicPr>
          <p:nvPr/>
        </p:nvPicPr>
        <p:blipFill>
          <a:blip r:embed="rId3" cstate="print">
            <a:lum bright="-10000" contrast="-20000"/>
          </a:blip>
          <a:srcRect/>
          <a:stretch>
            <a:fillRect/>
          </a:stretch>
        </p:blipFill>
        <p:spPr bwMode="auto">
          <a:xfrm>
            <a:off x="228600" y="1295399"/>
            <a:ext cx="8610600" cy="527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152400" y="152400"/>
            <a:ext cx="8763000" cy="10668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Using Nitrate Isotopes to Identify Sources of Nitrogen in the Wakulla Springs Basin</a:t>
            </a:r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1143000" y="3505200"/>
            <a:ext cx="6400800" cy="182880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sz="2400" b="1" i="1" dirty="0" smtClean="0">
                <a:solidFill>
                  <a:srgbClr val="FFFF00"/>
                </a:solidFill>
                <a:effectLst>
                  <a:outerShdw dist="63500" algn="l" rotWithShape="0">
                    <a:prstClr val="black">
                      <a:alpha val="75000"/>
                    </a:prstClr>
                  </a:outerShdw>
                </a:effectLst>
              </a:rPr>
              <a:t>Brian G. Katz</a:t>
            </a:r>
          </a:p>
          <a:p>
            <a:pPr>
              <a:spcBef>
                <a:spcPct val="0"/>
              </a:spcBef>
            </a:pPr>
            <a:r>
              <a:rPr lang="en-US" sz="2400" b="1" i="1" dirty="0" smtClean="0">
                <a:solidFill>
                  <a:srgbClr val="FFFF00"/>
                </a:solidFill>
                <a:effectLst>
                  <a:outerShdw dist="63500" algn="l" rotWithShape="0">
                    <a:prstClr val="black">
                      <a:alpha val="75000"/>
                    </a:prstClr>
                  </a:outerShdw>
                </a:effectLst>
              </a:rPr>
              <a:t>Florida Department of Environmental Protection</a:t>
            </a:r>
          </a:p>
          <a:p>
            <a:pPr>
              <a:spcBef>
                <a:spcPct val="0"/>
              </a:spcBef>
            </a:pPr>
            <a:r>
              <a:rPr lang="en-US" sz="2400" b="1" i="1" dirty="0" smtClean="0">
                <a:solidFill>
                  <a:srgbClr val="FFFF00"/>
                </a:solidFill>
                <a:effectLst>
                  <a:outerShdw dist="63500" algn="l" rotWithShape="0">
                    <a:prstClr val="black">
                      <a:alpha val="75000"/>
                    </a:prstClr>
                  </a:outerShdw>
                </a:effectLst>
              </a:rPr>
              <a:t>Tallahassee, FL</a:t>
            </a:r>
          </a:p>
          <a:p>
            <a:pPr>
              <a:spcBef>
                <a:spcPct val="0"/>
              </a:spcBef>
            </a:pPr>
            <a:r>
              <a:rPr lang="en-US" sz="2400" b="1" i="1" dirty="0" smtClean="0">
                <a:solidFill>
                  <a:srgbClr val="FFFF00"/>
                </a:solidFill>
                <a:effectLst>
                  <a:outerShdw dist="63500" algn="l" rotWithShape="0">
                    <a:prstClr val="black">
                      <a:alpha val="75000"/>
                    </a:prstClr>
                  </a:outerShdw>
                </a:effectLst>
              </a:rPr>
              <a:t>Brian.Katz@dep.state.fl.us</a:t>
            </a:r>
          </a:p>
        </p:txBody>
      </p:sp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2743200" y="5181600"/>
            <a:ext cx="31903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dist="38100" dir="8100000" algn="tr" rotWithShape="0">
                    <a:prstClr val="black">
                      <a:alpha val="86000"/>
                    </a:prstClr>
                  </a:outerShdw>
                </a:effectLst>
              </a:rPr>
              <a:t>Wakulla Springs BMAP meeting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dist="38100" dir="8100000" algn="tr" rotWithShape="0">
                    <a:prstClr val="black">
                      <a:alpha val="86000"/>
                    </a:prstClr>
                  </a:outerShdw>
                </a:effectLst>
              </a:rPr>
              <a:t>April 18, 2013</a:t>
            </a:r>
            <a:endParaRPr lang="en-US" b="1" dirty="0">
              <a:solidFill>
                <a:schemeClr val="bg1"/>
              </a:solidFill>
              <a:effectLst>
                <a:outerShdw dist="38100" dir="8100000" algn="tr" rotWithShape="0">
                  <a:prstClr val="black">
                    <a:alpha val="86000"/>
                  </a:prstClr>
                </a:outerShdw>
              </a:effectLst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18829191"/>
              </p:ext>
            </p:extLst>
          </p:nvPr>
        </p:nvGraphicFramePr>
        <p:xfrm>
          <a:off x="6977848" y="5257800"/>
          <a:ext cx="1645451" cy="1079500"/>
        </p:xfrm>
        <a:graphic>
          <a:graphicData uri="http://schemas.openxmlformats.org/presentationml/2006/ole">
            <p:oleObj spid="_x0000_s6155" name="Picture" r:id="rId4" imgW="5705856" imgH="3741420" progId="Word.Pictur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unnels-Nitrogen_Isotopes.jpg"/>
          <p:cNvPicPr>
            <a:picLocks noChangeAspect="1"/>
          </p:cNvPicPr>
          <p:nvPr/>
        </p:nvPicPr>
        <p:blipFill>
          <a:blip r:embed="rId2" cstate="print">
            <a:lum contrast="-1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5834" t="2348"/>
          <a:stretch>
            <a:fillRect/>
          </a:stretch>
        </p:blipFill>
        <p:spPr>
          <a:xfrm>
            <a:off x="0" y="838200"/>
            <a:ext cx="4953000" cy="5777753"/>
          </a:xfrm>
          <a:prstGeom prst="rect">
            <a:avLst/>
          </a:prstGeom>
        </p:spPr>
      </p:pic>
      <p:pic>
        <p:nvPicPr>
          <p:cNvPr id="9" name="Picture 8" descr="Tunnels-Nitrogen_Isotopes.jpg"/>
          <p:cNvPicPr>
            <a:picLocks noChangeAspect="1"/>
          </p:cNvPicPr>
          <p:nvPr/>
        </p:nvPicPr>
        <p:blipFill>
          <a:blip r:embed="rId4" cstate="print">
            <a:lum contrast="-10000"/>
          </a:blip>
          <a:srcRect l="6667" t="61591" r="55000"/>
          <a:stretch>
            <a:fillRect/>
          </a:stretch>
        </p:blipFill>
        <p:spPr>
          <a:xfrm>
            <a:off x="4953000" y="3810000"/>
            <a:ext cx="4038600" cy="26535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4991100" y="200046"/>
            <a:ext cx="3962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Sources of nitrate and direction of groundwater flow based on dye trace studies for Wakulla Springs and associated tunnels. 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457200" y="1828800"/>
          <a:ext cx="794385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Oval 6"/>
          <p:cNvSpPr/>
          <p:nvPr/>
        </p:nvSpPr>
        <p:spPr>
          <a:xfrm>
            <a:off x="1847850" y="50292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771650" y="51816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505450" y="2895600"/>
            <a:ext cx="715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K-tunnel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6038850" y="4800600"/>
            <a:ext cx="18047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Wastewater, 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manure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0" y="685800"/>
            <a:ext cx="746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Nitrate isotope data– water samples collected by FDEP (March-Dec 2011)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966" y="432293"/>
            <a:ext cx="5407572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Sucralose as a Tracer of Wastewater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62200"/>
            <a:ext cx="8915400" cy="4154214"/>
          </a:xfrm>
        </p:spPr>
        <p:txBody>
          <a:bodyPr>
            <a:normAutofit/>
          </a:bodyPr>
          <a:lstStyle/>
          <a:p>
            <a:r>
              <a:rPr lang="en-US" sz="2600" b="1" dirty="0" smtClean="0">
                <a:latin typeface="Arial" pitchFamily="34" charset="0"/>
                <a:cs typeface="Arial" pitchFamily="34" charset="0"/>
              </a:rPr>
              <a:t>Studies around the world have detected sucralose in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groundwaters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with wastewater influence. </a:t>
            </a:r>
          </a:p>
          <a:p>
            <a:endParaRPr lang="en-US" sz="2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600" b="1" dirty="0" smtClean="0">
                <a:latin typeface="Arial" pitchFamily="34" charset="0"/>
                <a:cs typeface="Arial" pitchFamily="34" charset="0"/>
              </a:rPr>
              <a:t>The vast majority of sucralose passes through wastewater and water treatment systems into the final effluent. </a:t>
            </a:r>
          </a:p>
          <a:p>
            <a:endParaRPr lang="en-US" sz="2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600" b="1" dirty="0" smtClean="0">
                <a:latin typeface="Arial" pitchFamily="34" charset="0"/>
                <a:cs typeface="Arial" pitchFamily="34" charset="0"/>
              </a:rPr>
              <a:t>It is not affected by chlorination treatment and even survives tertiary-grade wastewater treatment.</a:t>
            </a:r>
          </a:p>
        </p:txBody>
      </p:sp>
      <p:pic>
        <p:nvPicPr>
          <p:cNvPr id="4" name="Picture 2" descr="http://t0.gstatic.com/images?q=tbn:ANd9GcTvADxH_zlRvG5Mbn7qISyLf6H2iqZu4HQSdSxMDMqdjlzER2qUi_7m9JI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>
            <a:off x="6038193" y="224276"/>
            <a:ext cx="2096814" cy="190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unnels-Nitrogen_Isotopes.jpg"/>
          <p:cNvPicPr>
            <a:picLocks noChangeAspect="1"/>
          </p:cNvPicPr>
          <p:nvPr/>
        </p:nvPicPr>
        <p:blipFill>
          <a:blip r:embed="rId2" cstate="print">
            <a:lum bright="-1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5834" t="2348"/>
          <a:stretch>
            <a:fillRect/>
          </a:stretch>
        </p:blipFill>
        <p:spPr>
          <a:xfrm>
            <a:off x="0" y="838200"/>
            <a:ext cx="4953000" cy="5777753"/>
          </a:xfrm>
          <a:prstGeom prst="rect">
            <a:avLst/>
          </a:prstGeom>
        </p:spPr>
      </p:pic>
      <p:pic>
        <p:nvPicPr>
          <p:cNvPr id="9" name="Picture 8" descr="Tunnels-Nitrogen_Isotopes.jpg"/>
          <p:cNvPicPr>
            <a:picLocks noChangeAspect="1"/>
          </p:cNvPicPr>
          <p:nvPr/>
        </p:nvPicPr>
        <p:blipFill>
          <a:blip r:embed="rId4" cstate="print"/>
          <a:srcRect l="6667" t="61591" r="55000"/>
          <a:stretch>
            <a:fillRect/>
          </a:stretch>
        </p:blipFill>
        <p:spPr>
          <a:xfrm>
            <a:off x="4953000" y="3810000"/>
            <a:ext cx="4038600" cy="26535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5054221" y="304800"/>
            <a:ext cx="3810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Median </a:t>
            </a:r>
            <a:r>
              <a:rPr lang="en-US" sz="3200" b="1" dirty="0" err="1" smtClean="0"/>
              <a:t>Sucralose</a:t>
            </a:r>
            <a:r>
              <a:rPr lang="en-US" sz="3200" b="1" dirty="0" smtClean="0"/>
              <a:t> concentrations (ppb) in Wakulla Springs and associated tunnels</a:t>
            </a:r>
          </a:p>
          <a:p>
            <a:r>
              <a:rPr lang="en-US" sz="3200" b="1" dirty="0" smtClean="0"/>
              <a:t>(2011-2012)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90800" y="22860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0.035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20574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0.013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828800" y="24384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0.033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219200" y="41910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0.011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133600" y="3657600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0.02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11"/>
          <p:cNvPicPr>
            <a:picLocks noChangeAspect="1" noChangeArrowheads="1"/>
          </p:cNvPicPr>
          <p:nvPr/>
        </p:nvPicPr>
        <p:blipFill>
          <a:blip r:embed="rId3" cstate="print"/>
          <a:srcRect l="-3308" t="-1845"/>
          <a:stretch>
            <a:fillRect/>
          </a:stretch>
        </p:blipFill>
        <p:spPr bwMode="auto">
          <a:xfrm>
            <a:off x="5181600" y="4495800"/>
            <a:ext cx="337097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TextBox 4"/>
          <p:cNvSpPr txBox="1">
            <a:spLocks noChangeArrowheads="1"/>
          </p:cNvSpPr>
          <p:nvPr/>
        </p:nvSpPr>
        <p:spPr bwMode="auto">
          <a:xfrm>
            <a:off x="4648200" y="3581400"/>
            <a:ext cx="4343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i="1" dirty="0" smtClean="0">
                <a:solidFill>
                  <a:srgbClr val="0070C0"/>
                </a:solidFill>
                <a:latin typeface="Tahoma" pitchFamily="34" charset="0"/>
              </a:rPr>
              <a:t>**Distinct </a:t>
            </a:r>
            <a:r>
              <a:rPr lang="en-US" sz="1400" b="1" i="1" dirty="0">
                <a:solidFill>
                  <a:srgbClr val="0070C0"/>
                </a:solidFill>
                <a:latin typeface="Tahoma" pitchFamily="34" charset="0"/>
              </a:rPr>
              <a:t>N and O isotopic signature  for nitrate was found for </a:t>
            </a:r>
            <a:r>
              <a:rPr lang="en-US" sz="1400" b="1" i="1" smtClean="0">
                <a:solidFill>
                  <a:srgbClr val="0070C0"/>
                </a:solidFill>
                <a:latin typeface="Tahoma" pitchFamily="34" charset="0"/>
              </a:rPr>
              <a:t>downgradient</a:t>
            </a:r>
            <a:r>
              <a:rPr lang="en-US" sz="1400" b="1" i="1" dirty="0" smtClean="0">
                <a:solidFill>
                  <a:srgbClr val="0070C0"/>
                </a:solidFill>
                <a:latin typeface="Tahoma" pitchFamily="34" charset="0"/>
              </a:rPr>
              <a:t> </a:t>
            </a:r>
            <a:r>
              <a:rPr lang="en-US" sz="1400" b="1" i="1" dirty="0">
                <a:solidFill>
                  <a:srgbClr val="0070C0"/>
                </a:solidFill>
                <a:latin typeface="Tahoma" pitchFamily="34" charset="0"/>
              </a:rPr>
              <a:t>waters affected by </a:t>
            </a:r>
            <a:r>
              <a:rPr lang="en-US" sz="1400" b="1" i="1" dirty="0" err="1">
                <a:solidFill>
                  <a:srgbClr val="0070C0"/>
                </a:solidFill>
                <a:latin typeface="Tahoma" pitchFamily="34" charset="0"/>
              </a:rPr>
              <a:t>sprayfield</a:t>
            </a:r>
            <a:r>
              <a:rPr lang="en-US" sz="1400" b="1" i="1" dirty="0">
                <a:solidFill>
                  <a:srgbClr val="0070C0"/>
                </a:solidFill>
                <a:latin typeface="Tahoma" pitchFamily="34" charset="0"/>
              </a:rPr>
              <a:t> effluent</a:t>
            </a:r>
            <a:r>
              <a:rPr lang="en-US" sz="1400" b="1" i="1" dirty="0" smtClean="0">
                <a:solidFill>
                  <a:srgbClr val="0070C0"/>
                </a:solidFill>
                <a:latin typeface="Tahoma" pitchFamily="34" charset="0"/>
              </a:rPr>
              <a:t>–</a:t>
            </a:r>
            <a:endParaRPr lang="en-US" sz="1400" b="1" i="1" dirty="0">
              <a:solidFill>
                <a:srgbClr val="0070C0"/>
              </a:solidFill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endParaRPr lang="en-US" b="1" i="1" dirty="0">
              <a:latin typeface="Tahoma" pitchFamily="34" charset="0"/>
            </a:endParaRPr>
          </a:p>
        </p:txBody>
      </p:sp>
      <p:sp>
        <p:nvSpPr>
          <p:cNvPr id="4103" name="TextBox 5"/>
          <p:cNvSpPr txBox="1">
            <a:spLocks noChangeArrowheads="1"/>
          </p:cNvSpPr>
          <p:nvPr/>
        </p:nvSpPr>
        <p:spPr bwMode="auto">
          <a:xfrm>
            <a:off x="152400" y="152400"/>
            <a:ext cx="43879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Tallahassee </a:t>
            </a:r>
            <a:r>
              <a:rPr lang="en-US" sz="2800" b="1" dirty="0" err="1">
                <a:solidFill>
                  <a:schemeClr val="tx2"/>
                </a:solidFill>
              </a:rPr>
              <a:t>Sprayfield</a:t>
            </a:r>
            <a:r>
              <a:rPr lang="en-US" sz="2800" b="1" dirty="0">
                <a:solidFill>
                  <a:schemeClr val="tx2"/>
                </a:solidFill>
              </a:rPr>
              <a:t> Study</a:t>
            </a: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2098963" y="4314550"/>
            <a:ext cx="968404" cy="748416"/>
            <a:chOff x="3048000" y="3352800"/>
            <a:chExt cx="1331556" cy="990600"/>
          </a:xfrm>
        </p:grpSpPr>
        <p:cxnSp>
          <p:nvCxnSpPr>
            <p:cNvPr id="13" name="Straight Arrow Connector 12"/>
            <p:cNvCxnSpPr/>
            <p:nvPr/>
          </p:nvCxnSpPr>
          <p:spPr>
            <a:xfrm rot="5400000" flipH="1" flipV="1">
              <a:off x="2971800" y="3429000"/>
              <a:ext cx="990600" cy="8382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8"/>
            <p:cNvSpPr txBox="1">
              <a:spLocks noChangeArrowheads="1"/>
            </p:cNvSpPr>
            <p:nvPr/>
          </p:nvSpPr>
          <p:spPr bwMode="auto">
            <a:xfrm>
              <a:off x="3352800" y="3962400"/>
              <a:ext cx="102675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11 miles</a:t>
              </a:r>
            </a:p>
          </p:txBody>
        </p:sp>
      </p:grpSp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4" cstate="print"/>
          <a:srcRect l="206" t="24041" r="2207"/>
          <a:stretch>
            <a:fillRect/>
          </a:stretch>
        </p:blipFill>
        <p:spPr bwMode="auto">
          <a:xfrm>
            <a:off x="152400" y="914400"/>
            <a:ext cx="4267200" cy="472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4495800" y="685800"/>
          <a:ext cx="4513956" cy="2855205"/>
        </p:xfrm>
        <a:graphic>
          <a:graphicData uri="http://schemas.openxmlformats.org/presentationml/2006/ole">
            <p:oleObj spid="_x0000_s4120" name="CorelDRAW" r:id="rId5" imgW="5172456" imgH="3270504" progId="">
              <p:embed/>
            </p:oleObj>
          </a:graphicData>
        </a:graphic>
      </p:graphicFrame>
      <p:sp>
        <p:nvSpPr>
          <p:cNvPr id="20" name="Freeform 19"/>
          <p:cNvSpPr/>
          <p:nvPr/>
        </p:nvSpPr>
        <p:spPr>
          <a:xfrm>
            <a:off x="1752600" y="2362200"/>
            <a:ext cx="1342894" cy="1080802"/>
          </a:xfrm>
          <a:custGeom>
            <a:avLst/>
            <a:gdLst>
              <a:gd name="connsiteX0" fmla="*/ 0 w 1266694"/>
              <a:gd name="connsiteY0" fmla="*/ 958089 h 1004602"/>
              <a:gd name="connsiteX1" fmla="*/ 119270 w 1266694"/>
              <a:gd name="connsiteY1" fmla="*/ 950137 h 1004602"/>
              <a:gd name="connsiteX2" fmla="*/ 135172 w 1266694"/>
              <a:gd name="connsiteY2" fmla="*/ 926284 h 1004602"/>
              <a:gd name="connsiteX3" fmla="*/ 174929 w 1266694"/>
              <a:gd name="connsiteY3" fmla="*/ 894478 h 1004602"/>
              <a:gd name="connsiteX4" fmla="*/ 198783 w 1266694"/>
              <a:gd name="connsiteY4" fmla="*/ 870624 h 1004602"/>
              <a:gd name="connsiteX5" fmla="*/ 246491 w 1266694"/>
              <a:gd name="connsiteY5" fmla="*/ 846771 h 1004602"/>
              <a:gd name="connsiteX6" fmla="*/ 294199 w 1266694"/>
              <a:gd name="connsiteY6" fmla="*/ 807014 h 1004602"/>
              <a:gd name="connsiteX7" fmla="*/ 445273 w 1266694"/>
              <a:gd name="connsiteY7" fmla="*/ 759306 h 1004602"/>
              <a:gd name="connsiteX8" fmla="*/ 469127 w 1266694"/>
              <a:gd name="connsiteY8" fmla="*/ 751355 h 1004602"/>
              <a:gd name="connsiteX9" fmla="*/ 540689 w 1266694"/>
              <a:gd name="connsiteY9" fmla="*/ 703647 h 1004602"/>
              <a:gd name="connsiteX10" fmla="*/ 580445 w 1266694"/>
              <a:gd name="connsiteY10" fmla="*/ 655939 h 1004602"/>
              <a:gd name="connsiteX11" fmla="*/ 604299 w 1266694"/>
              <a:gd name="connsiteY11" fmla="*/ 640037 h 1004602"/>
              <a:gd name="connsiteX12" fmla="*/ 636105 w 1266694"/>
              <a:gd name="connsiteY12" fmla="*/ 608231 h 1004602"/>
              <a:gd name="connsiteX13" fmla="*/ 659959 w 1266694"/>
              <a:gd name="connsiteY13" fmla="*/ 592329 h 1004602"/>
              <a:gd name="connsiteX14" fmla="*/ 755374 w 1266694"/>
              <a:gd name="connsiteY14" fmla="*/ 512816 h 1004602"/>
              <a:gd name="connsiteX15" fmla="*/ 842839 w 1266694"/>
              <a:gd name="connsiteY15" fmla="*/ 425351 h 1004602"/>
              <a:gd name="connsiteX16" fmla="*/ 890546 w 1266694"/>
              <a:gd name="connsiteY16" fmla="*/ 377644 h 1004602"/>
              <a:gd name="connsiteX17" fmla="*/ 906449 w 1266694"/>
              <a:gd name="connsiteY17" fmla="*/ 337887 h 1004602"/>
              <a:gd name="connsiteX18" fmla="*/ 922352 w 1266694"/>
              <a:gd name="connsiteY18" fmla="*/ 290179 h 1004602"/>
              <a:gd name="connsiteX19" fmla="*/ 954157 w 1266694"/>
              <a:gd name="connsiteY19" fmla="*/ 242471 h 1004602"/>
              <a:gd name="connsiteX20" fmla="*/ 993913 w 1266694"/>
              <a:gd name="connsiteY20" fmla="*/ 147056 h 1004602"/>
              <a:gd name="connsiteX21" fmla="*/ 1001865 w 1266694"/>
              <a:gd name="connsiteY21" fmla="*/ 75494 h 1004602"/>
              <a:gd name="connsiteX22" fmla="*/ 1025719 w 1266694"/>
              <a:gd name="connsiteY22" fmla="*/ 35737 h 1004602"/>
              <a:gd name="connsiteX23" fmla="*/ 1001865 w 1266694"/>
              <a:gd name="connsiteY23" fmla="*/ 170910 h 1004602"/>
              <a:gd name="connsiteX24" fmla="*/ 993913 w 1266694"/>
              <a:gd name="connsiteY24" fmla="*/ 194764 h 1004602"/>
              <a:gd name="connsiteX25" fmla="*/ 954157 w 1266694"/>
              <a:gd name="connsiteY25" fmla="*/ 266325 h 1004602"/>
              <a:gd name="connsiteX26" fmla="*/ 906449 w 1266694"/>
              <a:gd name="connsiteY26" fmla="*/ 314033 h 1004602"/>
              <a:gd name="connsiteX27" fmla="*/ 882595 w 1266694"/>
              <a:gd name="connsiteY27" fmla="*/ 321984 h 1004602"/>
              <a:gd name="connsiteX28" fmla="*/ 858741 w 1266694"/>
              <a:gd name="connsiteY28" fmla="*/ 345838 h 1004602"/>
              <a:gd name="connsiteX29" fmla="*/ 826936 w 1266694"/>
              <a:gd name="connsiteY29" fmla="*/ 361741 h 1004602"/>
              <a:gd name="connsiteX30" fmla="*/ 803082 w 1266694"/>
              <a:gd name="connsiteY30" fmla="*/ 377644 h 1004602"/>
              <a:gd name="connsiteX31" fmla="*/ 747423 w 1266694"/>
              <a:gd name="connsiteY31" fmla="*/ 441254 h 1004602"/>
              <a:gd name="connsiteX32" fmla="*/ 731520 w 1266694"/>
              <a:gd name="connsiteY32" fmla="*/ 465108 h 1004602"/>
              <a:gd name="connsiteX33" fmla="*/ 707666 w 1266694"/>
              <a:gd name="connsiteY33" fmla="*/ 496913 h 1004602"/>
              <a:gd name="connsiteX34" fmla="*/ 683812 w 1266694"/>
              <a:gd name="connsiteY34" fmla="*/ 560524 h 1004602"/>
              <a:gd name="connsiteX35" fmla="*/ 644056 w 1266694"/>
              <a:gd name="connsiteY35" fmla="*/ 584377 h 1004602"/>
              <a:gd name="connsiteX36" fmla="*/ 588397 w 1266694"/>
              <a:gd name="connsiteY36" fmla="*/ 647988 h 1004602"/>
              <a:gd name="connsiteX37" fmla="*/ 548640 w 1266694"/>
              <a:gd name="connsiteY37" fmla="*/ 655939 h 1004602"/>
              <a:gd name="connsiteX38" fmla="*/ 492981 w 1266694"/>
              <a:gd name="connsiteY38" fmla="*/ 679793 h 1004602"/>
              <a:gd name="connsiteX39" fmla="*/ 469127 w 1266694"/>
              <a:gd name="connsiteY39" fmla="*/ 703647 h 1004602"/>
              <a:gd name="connsiteX40" fmla="*/ 445273 w 1266694"/>
              <a:gd name="connsiteY40" fmla="*/ 719550 h 1004602"/>
              <a:gd name="connsiteX41" fmla="*/ 405517 w 1266694"/>
              <a:gd name="connsiteY41" fmla="*/ 743404 h 1004602"/>
              <a:gd name="connsiteX42" fmla="*/ 373712 w 1266694"/>
              <a:gd name="connsiteY42" fmla="*/ 775209 h 1004602"/>
              <a:gd name="connsiteX43" fmla="*/ 302150 w 1266694"/>
              <a:gd name="connsiteY43" fmla="*/ 799063 h 1004602"/>
              <a:gd name="connsiteX44" fmla="*/ 270345 w 1266694"/>
              <a:gd name="connsiteY44" fmla="*/ 807014 h 1004602"/>
              <a:gd name="connsiteX45" fmla="*/ 198783 w 1266694"/>
              <a:gd name="connsiteY45" fmla="*/ 830868 h 1004602"/>
              <a:gd name="connsiteX46" fmla="*/ 135172 w 1266694"/>
              <a:gd name="connsiteY46" fmla="*/ 854722 h 1004602"/>
              <a:gd name="connsiteX47" fmla="*/ 111319 w 1266694"/>
              <a:gd name="connsiteY47" fmla="*/ 886527 h 1004602"/>
              <a:gd name="connsiteX48" fmla="*/ 55659 w 1266694"/>
              <a:gd name="connsiteY48" fmla="*/ 942186 h 1004602"/>
              <a:gd name="connsiteX49" fmla="*/ 39757 w 1266694"/>
              <a:gd name="connsiteY49" fmla="*/ 966040 h 1004602"/>
              <a:gd name="connsiteX50" fmla="*/ 127221 w 1266694"/>
              <a:gd name="connsiteY50" fmla="*/ 910381 h 1004602"/>
              <a:gd name="connsiteX51" fmla="*/ 174929 w 1266694"/>
              <a:gd name="connsiteY51" fmla="*/ 894478 h 1004602"/>
              <a:gd name="connsiteX52" fmla="*/ 365760 w 1266694"/>
              <a:gd name="connsiteY52" fmla="*/ 886527 h 1004602"/>
              <a:gd name="connsiteX53" fmla="*/ 405517 w 1266694"/>
              <a:gd name="connsiteY53" fmla="*/ 862673 h 1004602"/>
              <a:gd name="connsiteX54" fmla="*/ 469127 w 1266694"/>
              <a:gd name="connsiteY54" fmla="*/ 838819 h 1004602"/>
              <a:gd name="connsiteX55" fmla="*/ 548640 w 1266694"/>
              <a:gd name="connsiteY55" fmla="*/ 767257 h 1004602"/>
              <a:gd name="connsiteX56" fmla="*/ 620202 w 1266694"/>
              <a:gd name="connsiteY56" fmla="*/ 719550 h 1004602"/>
              <a:gd name="connsiteX57" fmla="*/ 667910 w 1266694"/>
              <a:gd name="connsiteY57" fmla="*/ 671842 h 1004602"/>
              <a:gd name="connsiteX58" fmla="*/ 723569 w 1266694"/>
              <a:gd name="connsiteY58" fmla="*/ 616183 h 1004602"/>
              <a:gd name="connsiteX59" fmla="*/ 779228 w 1266694"/>
              <a:gd name="connsiteY59" fmla="*/ 560524 h 1004602"/>
              <a:gd name="connsiteX60" fmla="*/ 795131 w 1266694"/>
              <a:gd name="connsiteY60" fmla="*/ 536670 h 1004602"/>
              <a:gd name="connsiteX61" fmla="*/ 906449 w 1266694"/>
              <a:gd name="connsiteY61" fmla="*/ 449205 h 1004602"/>
              <a:gd name="connsiteX62" fmla="*/ 938254 w 1266694"/>
              <a:gd name="connsiteY62" fmla="*/ 393546 h 1004602"/>
              <a:gd name="connsiteX63" fmla="*/ 962108 w 1266694"/>
              <a:gd name="connsiteY63" fmla="*/ 353790 h 1004602"/>
              <a:gd name="connsiteX64" fmla="*/ 978011 w 1266694"/>
              <a:gd name="connsiteY64" fmla="*/ 298131 h 1004602"/>
              <a:gd name="connsiteX65" fmla="*/ 993913 w 1266694"/>
              <a:gd name="connsiteY65" fmla="*/ 274277 h 1004602"/>
              <a:gd name="connsiteX66" fmla="*/ 1025719 w 1266694"/>
              <a:gd name="connsiteY66" fmla="*/ 202715 h 1004602"/>
              <a:gd name="connsiteX67" fmla="*/ 1041621 w 1266694"/>
              <a:gd name="connsiteY67" fmla="*/ 131153 h 1004602"/>
              <a:gd name="connsiteX68" fmla="*/ 1057524 w 1266694"/>
              <a:gd name="connsiteY68" fmla="*/ 99348 h 1004602"/>
              <a:gd name="connsiteX69" fmla="*/ 1081378 w 1266694"/>
              <a:gd name="connsiteY69" fmla="*/ 27786 h 1004602"/>
              <a:gd name="connsiteX70" fmla="*/ 1073426 w 1266694"/>
              <a:gd name="connsiteY70" fmla="*/ 139104 h 1004602"/>
              <a:gd name="connsiteX71" fmla="*/ 978011 w 1266694"/>
              <a:gd name="connsiteY71" fmla="*/ 306082 h 1004602"/>
              <a:gd name="connsiteX72" fmla="*/ 890546 w 1266694"/>
              <a:gd name="connsiteY72" fmla="*/ 369692 h 1004602"/>
              <a:gd name="connsiteX73" fmla="*/ 866692 w 1266694"/>
              <a:gd name="connsiteY73" fmla="*/ 393546 h 1004602"/>
              <a:gd name="connsiteX74" fmla="*/ 763325 w 1266694"/>
              <a:gd name="connsiteY74" fmla="*/ 481011 h 1004602"/>
              <a:gd name="connsiteX75" fmla="*/ 707666 w 1266694"/>
              <a:gd name="connsiteY75" fmla="*/ 552572 h 1004602"/>
              <a:gd name="connsiteX76" fmla="*/ 612251 w 1266694"/>
              <a:gd name="connsiteY76" fmla="*/ 624134 h 1004602"/>
              <a:gd name="connsiteX77" fmla="*/ 556592 w 1266694"/>
              <a:gd name="connsiteY77" fmla="*/ 679793 h 1004602"/>
              <a:gd name="connsiteX78" fmla="*/ 516835 w 1266694"/>
              <a:gd name="connsiteY78" fmla="*/ 751355 h 1004602"/>
              <a:gd name="connsiteX79" fmla="*/ 492981 w 1266694"/>
              <a:gd name="connsiteY79" fmla="*/ 791111 h 1004602"/>
              <a:gd name="connsiteX80" fmla="*/ 453225 w 1266694"/>
              <a:gd name="connsiteY80" fmla="*/ 822917 h 1004602"/>
              <a:gd name="connsiteX81" fmla="*/ 294199 w 1266694"/>
              <a:gd name="connsiteY81" fmla="*/ 830868 h 1004602"/>
              <a:gd name="connsiteX82" fmla="*/ 246491 w 1266694"/>
              <a:gd name="connsiteY82" fmla="*/ 862673 h 1004602"/>
              <a:gd name="connsiteX83" fmla="*/ 103367 w 1266694"/>
              <a:gd name="connsiteY83" fmla="*/ 886527 h 1004602"/>
              <a:gd name="connsiteX84" fmla="*/ 79513 w 1266694"/>
              <a:gd name="connsiteY84" fmla="*/ 902430 h 1004602"/>
              <a:gd name="connsiteX85" fmla="*/ 63611 w 1266694"/>
              <a:gd name="connsiteY85" fmla="*/ 958089 h 1004602"/>
              <a:gd name="connsiteX86" fmla="*/ 95416 w 1266694"/>
              <a:gd name="connsiteY86" fmla="*/ 966040 h 1004602"/>
              <a:gd name="connsiteX87" fmla="*/ 174929 w 1266694"/>
              <a:gd name="connsiteY87" fmla="*/ 973991 h 1004602"/>
              <a:gd name="connsiteX88" fmla="*/ 206734 w 1266694"/>
              <a:gd name="connsiteY88" fmla="*/ 958089 h 1004602"/>
              <a:gd name="connsiteX89" fmla="*/ 238539 w 1266694"/>
              <a:gd name="connsiteY89" fmla="*/ 918332 h 1004602"/>
              <a:gd name="connsiteX90" fmla="*/ 262393 w 1266694"/>
              <a:gd name="connsiteY90" fmla="*/ 894478 h 1004602"/>
              <a:gd name="connsiteX91" fmla="*/ 294199 w 1266694"/>
              <a:gd name="connsiteY91" fmla="*/ 870624 h 1004602"/>
              <a:gd name="connsiteX92" fmla="*/ 318052 w 1266694"/>
              <a:gd name="connsiteY92" fmla="*/ 846771 h 1004602"/>
              <a:gd name="connsiteX93" fmla="*/ 341906 w 1266694"/>
              <a:gd name="connsiteY93" fmla="*/ 838819 h 1004602"/>
              <a:gd name="connsiteX94" fmla="*/ 373712 w 1266694"/>
              <a:gd name="connsiteY94" fmla="*/ 822917 h 1004602"/>
              <a:gd name="connsiteX95" fmla="*/ 429371 w 1266694"/>
              <a:gd name="connsiteY95" fmla="*/ 838819 h 1004602"/>
              <a:gd name="connsiteX96" fmla="*/ 540689 w 1266694"/>
              <a:gd name="connsiteY96" fmla="*/ 814965 h 1004602"/>
              <a:gd name="connsiteX97" fmla="*/ 564543 w 1266694"/>
              <a:gd name="connsiteY97" fmla="*/ 791111 h 1004602"/>
              <a:gd name="connsiteX98" fmla="*/ 636105 w 1266694"/>
              <a:gd name="connsiteY98" fmla="*/ 703647 h 1004602"/>
              <a:gd name="connsiteX99" fmla="*/ 707666 w 1266694"/>
              <a:gd name="connsiteY99" fmla="*/ 647988 h 1004602"/>
              <a:gd name="connsiteX100" fmla="*/ 771277 w 1266694"/>
              <a:gd name="connsiteY100" fmla="*/ 584377 h 1004602"/>
              <a:gd name="connsiteX101" fmla="*/ 818985 w 1266694"/>
              <a:gd name="connsiteY101" fmla="*/ 560524 h 1004602"/>
              <a:gd name="connsiteX102" fmla="*/ 914400 w 1266694"/>
              <a:gd name="connsiteY102" fmla="*/ 544621 h 1004602"/>
              <a:gd name="connsiteX103" fmla="*/ 946205 w 1266694"/>
              <a:gd name="connsiteY103" fmla="*/ 536670 h 1004602"/>
              <a:gd name="connsiteX104" fmla="*/ 985962 w 1266694"/>
              <a:gd name="connsiteY104" fmla="*/ 369692 h 1004602"/>
              <a:gd name="connsiteX105" fmla="*/ 1049572 w 1266694"/>
              <a:gd name="connsiteY105" fmla="*/ 298131 h 1004602"/>
              <a:gd name="connsiteX106" fmla="*/ 1065475 w 1266694"/>
              <a:gd name="connsiteY106" fmla="*/ 274277 h 1004602"/>
              <a:gd name="connsiteX107" fmla="*/ 1081378 w 1266694"/>
              <a:gd name="connsiteY107" fmla="*/ 242471 h 1004602"/>
              <a:gd name="connsiteX108" fmla="*/ 1097280 w 1266694"/>
              <a:gd name="connsiteY108" fmla="*/ 186812 h 1004602"/>
              <a:gd name="connsiteX109" fmla="*/ 1105232 w 1266694"/>
              <a:gd name="connsiteY109" fmla="*/ 115251 h 1004602"/>
              <a:gd name="connsiteX110" fmla="*/ 1121134 w 1266694"/>
              <a:gd name="connsiteY110" fmla="*/ 91397 h 1004602"/>
              <a:gd name="connsiteX111" fmla="*/ 1152939 w 1266694"/>
              <a:gd name="connsiteY111" fmla="*/ 51640 h 1004602"/>
              <a:gd name="connsiteX112" fmla="*/ 1144988 w 1266694"/>
              <a:gd name="connsiteY112" fmla="*/ 242471 h 1004602"/>
              <a:gd name="connsiteX113" fmla="*/ 1121134 w 1266694"/>
              <a:gd name="connsiteY113" fmla="*/ 266325 h 1004602"/>
              <a:gd name="connsiteX114" fmla="*/ 1105232 w 1266694"/>
              <a:gd name="connsiteY114" fmla="*/ 298131 h 1004602"/>
              <a:gd name="connsiteX115" fmla="*/ 1089329 w 1266694"/>
              <a:gd name="connsiteY115" fmla="*/ 337887 h 1004602"/>
              <a:gd name="connsiteX116" fmla="*/ 1041621 w 1266694"/>
              <a:gd name="connsiteY116" fmla="*/ 369692 h 1004602"/>
              <a:gd name="connsiteX117" fmla="*/ 970059 w 1266694"/>
              <a:gd name="connsiteY117" fmla="*/ 449205 h 1004602"/>
              <a:gd name="connsiteX118" fmla="*/ 954157 w 1266694"/>
              <a:gd name="connsiteY118" fmla="*/ 488962 h 1004602"/>
              <a:gd name="connsiteX119" fmla="*/ 930303 w 1266694"/>
              <a:gd name="connsiteY119" fmla="*/ 544621 h 1004602"/>
              <a:gd name="connsiteX120" fmla="*/ 906449 w 1266694"/>
              <a:gd name="connsiteY120" fmla="*/ 552572 h 1004602"/>
              <a:gd name="connsiteX121" fmla="*/ 866692 w 1266694"/>
              <a:gd name="connsiteY121" fmla="*/ 568475 h 1004602"/>
              <a:gd name="connsiteX122" fmla="*/ 795131 w 1266694"/>
              <a:gd name="connsiteY122" fmla="*/ 584377 h 1004602"/>
              <a:gd name="connsiteX123" fmla="*/ 723569 w 1266694"/>
              <a:gd name="connsiteY123" fmla="*/ 624134 h 1004602"/>
              <a:gd name="connsiteX124" fmla="*/ 723569 w 1266694"/>
              <a:gd name="connsiteY124" fmla="*/ 624134 h 1004602"/>
              <a:gd name="connsiteX125" fmla="*/ 699715 w 1266694"/>
              <a:gd name="connsiteY125" fmla="*/ 632085 h 1004602"/>
              <a:gd name="connsiteX126" fmla="*/ 620202 w 1266694"/>
              <a:gd name="connsiteY126" fmla="*/ 679793 h 1004602"/>
              <a:gd name="connsiteX127" fmla="*/ 548640 w 1266694"/>
              <a:gd name="connsiteY127" fmla="*/ 759306 h 1004602"/>
              <a:gd name="connsiteX128" fmla="*/ 500932 w 1266694"/>
              <a:gd name="connsiteY128" fmla="*/ 799063 h 1004602"/>
              <a:gd name="connsiteX129" fmla="*/ 485030 w 1266694"/>
              <a:gd name="connsiteY129" fmla="*/ 822917 h 1004602"/>
              <a:gd name="connsiteX130" fmla="*/ 365760 w 1266694"/>
              <a:gd name="connsiteY130" fmla="*/ 902430 h 1004602"/>
              <a:gd name="connsiteX131" fmla="*/ 310101 w 1266694"/>
              <a:gd name="connsiteY131" fmla="*/ 934235 h 1004602"/>
              <a:gd name="connsiteX132" fmla="*/ 262393 w 1266694"/>
              <a:gd name="connsiteY132" fmla="*/ 942186 h 1004602"/>
              <a:gd name="connsiteX133" fmla="*/ 71562 w 1266694"/>
              <a:gd name="connsiteY133" fmla="*/ 950137 h 1004602"/>
              <a:gd name="connsiteX134" fmla="*/ 47708 w 1266694"/>
              <a:gd name="connsiteY134" fmla="*/ 973991 h 1004602"/>
              <a:gd name="connsiteX135" fmla="*/ 31805 w 1266694"/>
              <a:gd name="connsiteY135" fmla="*/ 997845 h 1004602"/>
              <a:gd name="connsiteX136" fmla="*/ 63611 w 1266694"/>
              <a:gd name="connsiteY136" fmla="*/ 958089 h 1004602"/>
              <a:gd name="connsiteX137" fmla="*/ 79513 w 1266694"/>
              <a:gd name="connsiteY137" fmla="*/ 926284 h 1004602"/>
              <a:gd name="connsiteX138" fmla="*/ 103367 w 1266694"/>
              <a:gd name="connsiteY138" fmla="*/ 918332 h 1004602"/>
              <a:gd name="connsiteX139" fmla="*/ 119270 w 1266694"/>
              <a:gd name="connsiteY139" fmla="*/ 950137 h 1004602"/>
              <a:gd name="connsiteX140" fmla="*/ 166978 w 1266694"/>
              <a:gd name="connsiteY140" fmla="*/ 958089 h 1004602"/>
              <a:gd name="connsiteX141" fmla="*/ 326004 w 1266694"/>
              <a:gd name="connsiteY141" fmla="*/ 950137 h 1004602"/>
              <a:gd name="connsiteX142" fmla="*/ 373712 w 1266694"/>
              <a:gd name="connsiteY142" fmla="*/ 918332 h 1004602"/>
              <a:gd name="connsiteX143" fmla="*/ 397565 w 1266694"/>
              <a:gd name="connsiteY143" fmla="*/ 862673 h 1004602"/>
              <a:gd name="connsiteX144" fmla="*/ 405517 w 1266694"/>
              <a:gd name="connsiteY144" fmla="*/ 830868 h 1004602"/>
              <a:gd name="connsiteX145" fmla="*/ 429371 w 1266694"/>
              <a:gd name="connsiteY145" fmla="*/ 822917 h 1004602"/>
              <a:gd name="connsiteX146" fmla="*/ 532738 w 1266694"/>
              <a:gd name="connsiteY146" fmla="*/ 854722 h 1004602"/>
              <a:gd name="connsiteX147" fmla="*/ 612251 w 1266694"/>
              <a:gd name="connsiteY147" fmla="*/ 822917 h 1004602"/>
              <a:gd name="connsiteX148" fmla="*/ 628153 w 1266694"/>
              <a:gd name="connsiteY148" fmla="*/ 759306 h 1004602"/>
              <a:gd name="connsiteX149" fmla="*/ 659959 w 1266694"/>
              <a:gd name="connsiteY149" fmla="*/ 719550 h 1004602"/>
              <a:gd name="connsiteX150" fmla="*/ 715618 w 1266694"/>
              <a:gd name="connsiteY150" fmla="*/ 663891 h 1004602"/>
              <a:gd name="connsiteX151" fmla="*/ 747423 w 1266694"/>
              <a:gd name="connsiteY151" fmla="*/ 647988 h 1004602"/>
              <a:gd name="connsiteX152" fmla="*/ 803082 w 1266694"/>
              <a:gd name="connsiteY152" fmla="*/ 640037 h 1004602"/>
              <a:gd name="connsiteX153" fmla="*/ 898498 w 1266694"/>
              <a:gd name="connsiteY153" fmla="*/ 624134 h 1004602"/>
              <a:gd name="connsiteX154" fmla="*/ 914400 w 1266694"/>
              <a:gd name="connsiteY154" fmla="*/ 528718 h 1004602"/>
              <a:gd name="connsiteX155" fmla="*/ 930303 w 1266694"/>
              <a:gd name="connsiteY155" fmla="*/ 504864 h 1004602"/>
              <a:gd name="connsiteX156" fmla="*/ 954157 w 1266694"/>
              <a:gd name="connsiteY156" fmla="*/ 441254 h 1004602"/>
              <a:gd name="connsiteX157" fmla="*/ 993913 w 1266694"/>
              <a:gd name="connsiteY157" fmla="*/ 417400 h 1004602"/>
              <a:gd name="connsiteX158" fmla="*/ 1065475 w 1266694"/>
              <a:gd name="connsiteY158" fmla="*/ 393546 h 1004602"/>
              <a:gd name="connsiteX159" fmla="*/ 1081378 w 1266694"/>
              <a:gd name="connsiteY159" fmla="*/ 369692 h 1004602"/>
              <a:gd name="connsiteX160" fmla="*/ 1105232 w 1266694"/>
              <a:gd name="connsiteY160" fmla="*/ 337887 h 1004602"/>
              <a:gd name="connsiteX161" fmla="*/ 1121134 w 1266694"/>
              <a:gd name="connsiteY161" fmla="*/ 266325 h 1004602"/>
              <a:gd name="connsiteX162" fmla="*/ 1144988 w 1266694"/>
              <a:gd name="connsiteY162" fmla="*/ 194764 h 1004602"/>
              <a:gd name="connsiteX163" fmla="*/ 1152939 w 1266694"/>
              <a:gd name="connsiteY163" fmla="*/ 170910 h 1004602"/>
              <a:gd name="connsiteX164" fmla="*/ 1192696 w 1266694"/>
              <a:gd name="connsiteY164" fmla="*/ 91397 h 1004602"/>
              <a:gd name="connsiteX165" fmla="*/ 1208599 w 1266694"/>
              <a:gd name="connsiteY165" fmla="*/ 51640 h 1004602"/>
              <a:gd name="connsiteX166" fmla="*/ 1264258 w 1266694"/>
              <a:gd name="connsiteY166" fmla="*/ 19835 h 100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</a:cxnLst>
            <a:rect l="l" t="t" r="r" b="b"/>
            <a:pathLst>
              <a:path w="1266694" h="1004602">
                <a:moveTo>
                  <a:pt x="0" y="958089"/>
                </a:moveTo>
                <a:cubicBezTo>
                  <a:pt x="39757" y="955438"/>
                  <a:pt x="80484" y="959263"/>
                  <a:pt x="119270" y="950137"/>
                </a:cubicBezTo>
                <a:cubicBezTo>
                  <a:pt x="128572" y="947948"/>
                  <a:pt x="128415" y="933041"/>
                  <a:pt x="135172" y="926284"/>
                </a:cubicBezTo>
                <a:cubicBezTo>
                  <a:pt x="147173" y="914283"/>
                  <a:pt x="162157" y="905654"/>
                  <a:pt x="174929" y="894478"/>
                </a:cubicBezTo>
                <a:cubicBezTo>
                  <a:pt x="183392" y="887073"/>
                  <a:pt x="189427" y="876861"/>
                  <a:pt x="198783" y="870624"/>
                </a:cubicBezTo>
                <a:cubicBezTo>
                  <a:pt x="213577" y="860762"/>
                  <a:pt x="230588" y="854722"/>
                  <a:pt x="246491" y="846771"/>
                </a:cubicBezTo>
                <a:cubicBezTo>
                  <a:pt x="261905" y="831357"/>
                  <a:pt x="273904" y="816239"/>
                  <a:pt x="294199" y="807014"/>
                </a:cubicBezTo>
                <a:cubicBezTo>
                  <a:pt x="349102" y="782058"/>
                  <a:pt x="385340" y="776430"/>
                  <a:pt x="445273" y="759306"/>
                </a:cubicBezTo>
                <a:cubicBezTo>
                  <a:pt x="453332" y="757003"/>
                  <a:pt x="461176" y="754005"/>
                  <a:pt x="469127" y="751355"/>
                </a:cubicBezTo>
                <a:lnTo>
                  <a:pt x="540689" y="703647"/>
                </a:lnTo>
                <a:cubicBezTo>
                  <a:pt x="557913" y="692164"/>
                  <a:pt x="565808" y="670576"/>
                  <a:pt x="580445" y="655939"/>
                </a:cubicBezTo>
                <a:cubicBezTo>
                  <a:pt x="587202" y="649182"/>
                  <a:pt x="597043" y="646256"/>
                  <a:pt x="604299" y="640037"/>
                </a:cubicBezTo>
                <a:cubicBezTo>
                  <a:pt x="615683" y="630279"/>
                  <a:pt x="624721" y="617989"/>
                  <a:pt x="636105" y="608231"/>
                </a:cubicBezTo>
                <a:cubicBezTo>
                  <a:pt x="643361" y="602012"/>
                  <a:pt x="652497" y="598299"/>
                  <a:pt x="659959" y="592329"/>
                </a:cubicBezTo>
                <a:cubicBezTo>
                  <a:pt x="692288" y="566466"/>
                  <a:pt x="726099" y="542091"/>
                  <a:pt x="755374" y="512816"/>
                </a:cubicBezTo>
                <a:lnTo>
                  <a:pt x="842839" y="425351"/>
                </a:lnTo>
                <a:lnTo>
                  <a:pt x="890546" y="377644"/>
                </a:lnTo>
                <a:cubicBezTo>
                  <a:pt x="895847" y="364392"/>
                  <a:pt x="901571" y="351301"/>
                  <a:pt x="906449" y="337887"/>
                </a:cubicBezTo>
                <a:cubicBezTo>
                  <a:pt x="912178" y="322133"/>
                  <a:pt x="914855" y="305172"/>
                  <a:pt x="922352" y="290179"/>
                </a:cubicBezTo>
                <a:cubicBezTo>
                  <a:pt x="930899" y="273084"/>
                  <a:pt x="945610" y="259566"/>
                  <a:pt x="954157" y="242471"/>
                </a:cubicBezTo>
                <a:cubicBezTo>
                  <a:pt x="969566" y="211653"/>
                  <a:pt x="993913" y="147056"/>
                  <a:pt x="993913" y="147056"/>
                </a:cubicBezTo>
                <a:cubicBezTo>
                  <a:pt x="996564" y="123202"/>
                  <a:pt x="995271" y="98571"/>
                  <a:pt x="1001865" y="75494"/>
                </a:cubicBezTo>
                <a:cubicBezTo>
                  <a:pt x="1006111" y="60634"/>
                  <a:pt x="1022367" y="20650"/>
                  <a:pt x="1025719" y="35737"/>
                </a:cubicBezTo>
                <a:cubicBezTo>
                  <a:pt x="1052594" y="156679"/>
                  <a:pt x="1029280" y="116079"/>
                  <a:pt x="1001865" y="170910"/>
                </a:cubicBezTo>
                <a:cubicBezTo>
                  <a:pt x="998117" y="178407"/>
                  <a:pt x="997317" y="187105"/>
                  <a:pt x="993913" y="194764"/>
                </a:cubicBezTo>
                <a:cubicBezTo>
                  <a:pt x="988017" y="208030"/>
                  <a:pt x="967972" y="250783"/>
                  <a:pt x="954157" y="266325"/>
                </a:cubicBezTo>
                <a:cubicBezTo>
                  <a:pt x="939216" y="283134"/>
                  <a:pt x="922352" y="298130"/>
                  <a:pt x="906449" y="314033"/>
                </a:cubicBezTo>
                <a:cubicBezTo>
                  <a:pt x="900522" y="319960"/>
                  <a:pt x="890546" y="319334"/>
                  <a:pt x="882595" y="321984"/>
                </a:cubicBezTo>
                <a:cubicBezTo>
                  <a:pt x="874644" y="329935"/>
                  <a:pt x="867891" y="339302"/>
                  <a:pt x="858741" y="345838"/>
                </a:cubicBezTo>
                <a:cubicBezTo>
                  <a:pt x="849096" y="352728"/>
                  <a:pt x="837227" y="355860"/>
                  <a:pt x="826936" y="361741"/>
                </a:cubicBezTo>
                <a:cubicBezTo>
                  <a:pt x="818639" y="366482"/>
                  <a:pt x="811033" y="372343"/>
                  <a:pt x="803082" y="377644"/>
                </a:cubicBezTo>
                <a:cubicBezTo>
                  <a:pt x="765976" y="433302"/>
                  <a:pt x="787179" y="414749"/>
                  <a:pt x="747423" y="441254"/>
                </a:cubicBezTo>
                <a:cubicBezTo>
                  <a:pt x="742122" y="449205"/>
                  <a:pt x="737075" y="457332"/>
                  <a:pt x="731520" y="465108"/>
                </a:cubicBezTo>
                <a:cubicBezTo>
                  <a:pt x="723817" y="475892"/>
                  <a:pt x="713593" y="485060"/>
                  <a:pt x="707666" y="496913"/>
                </a:cubicBezTo>
                <a:cubicBezTo>
                  <a:pt x="694354" y="523537"/>
                  <a:pt x="707299" y="537037"/>
                  <a:pt x="683812" y="560524"/>
                </a:cubicBezTo>
                <a:cubicBezTo>
                  <a:pt x="672884" y="571452"/>
                  <a:pt x="657308" y="576426"/>
                  <a:pt x="644056" y="584377"/>
                </a:cubicBezTo>
                <a:cubicBezTo>
                  <a:pt x="632003" y="600448"/>
                  <a:pt x="606044" y="638184"/>
                  <a:pt x="588397" y="647988"/>
                </a:cubicBezTo>
                <a:cubicBezTo>
                  <a:pt x="576583" y="654551"/>
                  <a:pt x="561892" y="653289"/>
                  <a:pt x="548640" y="655939"/>
                </a:cubicBezTo>
                <a:cubicBezTo>
                  <a:pt x="530087" y="663890"/>
                  <a:pt x="510290" y="669408"/>
                  <a:pt x="492981" y="679793"/>
                </a:cubicBezTo>
                <a:cubicBezTo>
                  <a:pt x="483339" y="685578"/>
                  <a:pt x="477766" y="696448"/>
                  <a:pt x="469127" y="703647"/>
                </a:cubicBezTo>
                <a:cubicBezTo>
                  <a:pt x="461786" y="709765"/>
                  <a:pt x="453377" y="714485"/>
                  <a:pt x="445273" y="719550"/>
                </a:cubicBezTo>
                <a:cubicBezTo>
                  <a:pt x="432168" y="727741"/>
                  <a:pt x="417716" y="733916"/>
                  <a:pt x="405517" y="743404"/>
                </a:cubicBezTo>
                <a:cubicBezTo>
                  <a:pt x="393682" y="752609"/>
                  <a:pt x="385707" y="766213"/>
                  <a:pt x="373712" y="775209"/>
                </a:cubicBezTo>
                <a:cubicBezTo>
                  <a:pt x="348716" y="793956"/>
                  <a:pt x="331983" y="792433"/>
                  <a:pt x="302150" y="799063"/>
                </a:cubicBezTo>
                <a:cubicBezTo>
                  <a:pt x="291482" y="801434"/>
                  <a:pt x="280947" y="804364"/>
                  <a:pt x="270345" y="807014"/>
                </a:cubicBezTo>
                <a:cubicBezTo>
                  <a:pt x="201215" y="841579"/>
                  <a:pt x="278935" y="806206"/>
                  <a:pt x="198783" y="830868"/>
                </a:cubicBezTo>
                <a:cubicBezTo>
                  <a:pt x="177139" y="837528"/>
                  <a:pt x="156376" y="846771"/>
                  <a:pt x="135172" y="854722"/>
                </a:cubicBezTo>
                <a:cubicBezTo>
                  <a:pt x="127221" y="865324"/>
                  <a:pt x="120689" y="877156"/>
                  <a:pt x="111319" y="886527"/>
                </a:cubicBezTo>
                <a:cubicBezTo>
                  <a:pt x="40685" y="957162"/>
                  <a:pt x="151434" y="814488"/>
                  <a:pt x="55659" y="942186"/>
                </a:cubicBezTo>
                <a:cubicBezTo>
                  <a:pt x="49925" y="949831"/>
                  <a:pt x="30386" y="967914"/>
                  <a:pt x="39757" y="966040"/>
                </a:cubicBezTo>
                <a:cubicBezTo>
                  <a:pt x="89472" y="956098"/>
                  <a:pt x="89143" y="929420"/>
                  <a:pt x="127221" y="910381"/>
                </a:cubicBezTo>
                <a:cubicBezTo>
                  <a:pt x="142214" y="902884"/>
                  <a:pt x="158249" y="896146"/>
                  <a:pt x="174929" y="894478"/>
                </a:cubicBezTo>
                <a:cubicBezTo>
                  <a:pt x="238279" y="888143"/>
                  <a:pt x="302150" y="889177"/>
                  <a:pt x="365760" y="886527"/>
                </a:cubicBezTo>
                <a:cubicBezTo>
                  <a:pt x="379012" y="878576"/>
                  <a:pt x="391485" y="869149"/>
                  <a:pt x="405517" y="862673"/>
                </a:cubicBezTo>
                <a:cubicBezTo>
                  <a:pt x="426078" y="853183"/>
                  <a:pt x="449146" y="849476"/>
                  <a:pt x="469127" y="838819"/>
                </a:cubicBezTo>
                <a:cubicBezTo>
                  <a:pt x="603125" y="767353"/>
                  <a:pt x="471840" y="831257"/>
                  <a:pt x="548640" y="767257"/>
                </a:cubicBezTo>
                <a:cubicBezTo>
                  <a:pt x="570664" y="748904"/>
                  <a:pt x="597815" y="737459"/>
                  <a:pt x="620202" y="719550"/>
                </a:cubicBezTo>
                <a:cubicBezTo>
                  <a:pt x="637764" y="705501"/>
                  <a:pt x="652007" y="687745"/>
                  <a:pt x="667910" y="671842"/>
                </a:cubicBezTo>
                <a:lnTo>
                  <a:pt x="723569" y="616183"/>
                </a:lnTo>
                <a:cubicBezTo>
                  <a:pt x="755374" y="573775"/>
                  <a:pt x="736821" y="592328"/>
                  <a:pt x="779228" y="560524"/>
                </a:cubicBezTo>
                <a:cubicBezTo>
                  <a:pt x="784529" y="552573"/>
                  <a:pt x="787939" y="542963"/>
                  <a:pt x="795131" y="536670"/>
                </a:cubicBezTo>
                <a:cubicBezTo>
                  <a:pt x="830645" y="505595"/>
                  <a:pt x="880272" y="488469"/>
                  <a:pt x="906449" y="449205"/>
                </a:cubicBezTo>
                <a:cubicBezTo>
                  <a:pt x="939773" y="399220"/>
                  <a:pt x="904626" y="454077"/>
                  <a:pt x="938254" y="393546"/>
                </a:cubicBezTo>
                <a:cubicBezTo>
                  <a:pt x="945759" y="380036"/>
                  <a:pt x="955197" y="367613"/>
                  <a:pt x="962108" y="353790"/>
                </a:cubicBezTo>
                <a:cubicBezTo>
                  <a:pt x="977573" y="322860"/>
                  <a:pt x="962735" y="333776"/>
                  <a:pt x="978011" y="298131"/>
                </a:cubicBezTo>
                <a:cubicBezTo>
                  <a:pt x="981775" y="289347"/>
                  <a:pt x="990032" y="283010"/>
                  <a:pt x="993913" y="274277"/>
                </a:cubicBezTo>
                <a:cubicBezTo>
                  <a:pt x="1031760" y="189121"/>
                  <a:pt x="989731" y="256697"/>
                  <a:pt x="1025719" y="202715"/>
                </a:cubicBezTo>
                <a:cubicBezTo>
                  <a:pt x="1031020" y="178861"/>
                  <a:pt x="1034435" y="154508"/>
                  <a:pt x="1041621" y="131153"/>
                </a:cubicBezTo>
                <a:cubicBezTo>
                  <a:pt x="1045107" y="119824"/>
                  <a:pt x="1053269" y="110411"/>
                  <a:pt x="1057524" y="99348"/>
                </a:cubicBezTo>
                <a:cubicBezTo>
                  <a:pt x="1066550" y="75880"/>
                  <a:pt x="1073427" y="51640"/>
                  <a:pt x="1081378" y="27786"/>
                </a:cubicBezTo>
                <a:cubicBezTo>
                  <a:pt x="1078727" y="64892"/>
                  <a:pt x="1078687" y="102277"/>
                  <a:pt x="1073426" y="139104"/>
                </a:cubicBezTo>
                <a:cubicBezTo>
                  <a:pt x="1064041" y="204799"/>
                  <a:pt x="1023791" y="260302"/>
                  <a:pt x="978011" y="306082"/>
                </a:cubicBezTo>
                <a:cubicBezTo>
                  <a:pt x="914625" y="369468"/>
                  <a:pt x="947807" y="355378"/>
                  <a:pt x="890546" y="369692"/>
                </a:cubicBezTo>
                <a:cubicBezTo>
                  <a:pt x="882595" y="377643"/>
                  <a:pt x="875842" y="387010"/>
                  <a:pt x="866692" y="393546"/>
                </a:cubicBezTo>
                <a:cubicBezTo>
                  <a:pt x="810433" y="433732"/>
                  <a:pt x="826993" y="374896"/>
                  <a:pt x="763325" y="481011"/>
                </a:cubicBezTo>
                <a:cubicBezTo>
                  <a:pt x="741425" y="517512"/>
                  <a:pt x="741021" y="525471"/>
                  <a:pt x="707666" y="552572"/>
                </a:cubicBezTo>
                <a:cubicBezTo>
                  <a:pt x="676810" y="577642"/>
                  <a:pt x="640363" y="596022"/>
                  <a:pt x="612251" y="624134"/>
                </a:cubicBezTo>
                <a:lnTo>
                  <a:pt x="556592" y="679793"/>
                </a:lnTo>
                <a:cubicBezTo>
                  <a:pt x="529948" y="746402"/>
                  <a:pt x="554656" y="694625"/>
                  <a:pt x="516835" y="751355"/>
                </a:cubicBezTo>
                <a:cubicBezTo>
                  <a:pt x="508262" y="764214"/>
                  <a:pt x="503248" y="779560"/>
                  <a:pt x="492981" y="791111"/>
                </a:cubicBezTo>
                <a:cubicBezTo>
                  <a:pt x="481706" y="803795"/>
                  <a:pt x="469867" y="819589"/>
                  <a:pt x="453225" y="822917"/>
                </a:cubicBezTo>
                <a:cubicBezTo>
                  <a:pt x="401181" y="833326"/>
                  <a:pt x="347208" y="828218"/>
                  <a:pt x="294199" y="830868"/>
                </a:cubicBezTo>
                <a:cubicBezTo>
                  <a:pt x="278296" y="841470"/>
                  <a:pt x="263586" y="854126"/>
                  <a:pt x="246491" y="862673"/>
                </a:cubicBezTo>
                <a:cubicBezTo>
                  <a:pt x="199698" y="886069"/>
                  <a:pt x="156099" y="882133"/>
                  <a:pt x="103367" y="886527"/>
                </a:cubicBezTo>
                <a:cubicBezTo>
                  <a:pt x="95416" y="891828"/>
                  <a:pt x="84154" y="894076"/>
                  <a:pt x="79513" y="902430"/>
                </a:cubicBezTo>
                <a:cubicBezTo>
                  <a:pt x="70142" y="919297"/>
                  <a:pt x="58931" y="939370"/>
                  <a:pt x="63611" y="958089"/>
                </a:cubicBezTo>
                <a:cubicBezTo>
                  <a:pt x="66261" y="968691"/>
                  <a:pt x="84598" y="964495"/>
                  <a:pt x="95416" y="966040"/>
                </a:cubicBezTo>
                <a:cubicBezTo>
                  <a:pt x="121785" y="969807"/>
                  <a:pt x="148425" y="971341"/>
                  <a:pt x="174929" y="973991"/>
                </a:cubicBezTo>
                <a:cubicBezTo>
                  <a:pt x="185531" y="968690"/>
                  <a:pt x="197814" y="965894"/>
                  <a:pt x="206734" y="958089"/>
                </a:cubicBezTo>
                <a:cubicBezTo>
                  <a:pt x="219506" y="946913"/>
                  <a:pt x="227363" y="931104"/>
                  <a:pt x="238539" y="918332"/>
                </a:cubicBezTo>
                <a:cubicBezTo>
                  <a:pt x="245944" y="909869"/>
                  <a:pt x="253855" y="901796"/>
                  <a:pt x="262393" y="894478"/>
                </a:cubicBezTo>
                <a:cubicBezTo>
                  <a:pt x="272455" y="885854"/>
                  <a:pt x="284137" y="879248"/>
                  <a:pt x="294199" y="870624"/>
                </a:cubicBezTo>
                <a:cubicBezTo>
                  <a:pt x="302736" y="863306"/>
                  <a:pt x="308696" y="853008"/>
                  <a:pt x="318052" y="846771"/>
                </a:cubicBezTo>
                <a:cubicBezTo>
                  <a:pt x="325026" y="842122"/>
                  <a:pt x="334202" y="842121"/>
                  <a:pt x="341906" y="838819"/>
                </a:cubicBezTo>
                <a:cubicBezTo>
                  <a:pt x="352801" y="834150"/>
                  <a:pt x="363110" y="828218"/>
                  <a:pt x="373712" y="822917"/>
                </a:cubicBezTo>
                <a:cubicBezTo>
                  <a:pt x="392265" y="828218"/>
                  <a:pt x="410097" y="839737"/>
                  <a:pt x="429371" y="838819"/>
                </a:cubicBezTo>
                <a:cubicBezTo>
                  <a:pt x="467276" y="837014"/>
                  <a:pt x="504904" y="827595"/>
                  <a:pt x="540689" y="814965"/>
                </a:cubicBezTo>
                <a:cubicBezTo>
                  <a:pt x="551293" y="811222"/>
                  <a:pt x="557225" y="799649"/>
                  <a:pt x="564543" y="791111"/>
                </a:cubicBezTo>
                <a:cubicBezTo>
                  <a:pt x="589058" y="762510"/>
                  <a:pt x="612251" y="732802"/>
                  <a:pt x="636105" y="703647"/>
                </a:cubicBezTo>
                <a:cubicBezTo>
                  <a:pt x="655241" y="680259"/>
                  <a:pt x="685006" y="667982"/>
                  <a:pt x="707666" y="647988"/>
                </a:cubicBezTo>
                <a:cubicBezTo>
                  <a:pt x="730151" y="628148"/>
                  <a:pt x="750073" y="605581"/>
                  <a:pt x="771277" y="584377"/>
                </a:cubicBezTo>
                <a:cubicBezTo>
                  <a:pt x="783849" y="571805"/>
                  <a:pt x="801854" y="565283"/>
                  <a:pt x="818985" y="560524"/>
                </a:cubicBezTo>
                <a:cubicBezTo>
                  <a:pt x="850052" y="551894"/>
                  <a:pt x="882595" y="549922"/>
                  <a:pt x="914400" y="544621"/>
                </a:cubicBezTo>
                <a:cubicBezTo>
                  <a:pt x="925179" y="542824"/>
                  <a:pt x="935603" y="539320"/>
                  <a:pt x="946205" y="536670"/>
                </a:cubicBezTo>
                <a:cubicBezTo>
                  <a:pt x="1003094" y="441854"/>
                  <a:pt x="937594" y="563163"/>
                  <a:pt x="985962" y="369692"/>
                </a:cubicBezTo>
                <a:cubicBezTo>
                  <a:pt x="990039" y="353385"/>
                  <a:pt x="1044317" y="304137"/>
                  <a:pt x="1049572" y="298131"/>
                </a:cubicBezTo>
                <a:cubicBezTo>
                  <a:pt x="1055865" y="290939"/>
                  <a:pt x="1060734" y="282574"/>
                  <a:pt x="1065475" y="274277"/>
                </a:cubicBezTo>
                <a:cubicBezTo>
                  <a:pt x="1071356" y="263985"/>
                  <a:pt x="1076709" y="253366"/>
                  <a:pt x="1081378" y="242471"/>
                </a:cubicBezTo>
                <a:cubicBezTo>
                  <a:pt x="1088222" y="226503"/>
                  <a:pt x="1093246" y="202950"/>
                  <a:pt x="1097280" y="186812"/>
                </a:cubicBezTo>
                <a:cubicBezTo>
                  <a:pt x="1099931" y="162958"/>
                  <a:pt x="1099411" y="138535"/>
                  <a:pt x="1105232" y="115251"/>
                </a:cubicBezTo>
                <a:cubicBezTo>
                  <a:pt x="1107550" y="105980"/>
                  <a:pt x="1115400" y="99042"/>
                  <a:pt x="1121134" y="91397"/>
                </a:cubicBezTo>
                <a:cubicBezTo>
                  <a:pt x="1131317" y="77820"/>
                  <a:pt x="1142337" y="64892"/>
                  <a:pt x="1152939" y="51640"/>
                </a:cubicBezTo>
                <a:cubicBezTo>
                  <a:pt x="1150289" y="115250"/>
                  <a:pt x="1154318" y="179493"/>
                  <a:pt x="1144988" y="242471"/>
                </a:cubicBezTo>
                <a:cubicBezTo>
                  <a:pt x="1143340" y="253594"/>
                  <a:pt x="1127670" y="257175"/>
                  <a:pt x="1121134" y="266325"/>
                </a:cubicBezTo>
                <a:cubicBezTo>
                  <a:pt x="1114245" y="275970"/>
                  <a:pt x="1110046" y="287299"/>
                  <a:pt x="1105232" y="298131"/>
                </a:cubicBezTo>
                <a:cubicBezTo>
                  <a:pt x="1099435" y="311174"/>
                  <a:pt x="1098812" y="327219"/>
                  <a:pt x="1089329" y="337887"/>
                </a:cubicBezTo>
                <a:cubicBezTo>
                  <a:pt x="1076631" y="352172"/>
                  <a:pt x="1041621" y="369692"/>
                  <a:pt x="1041621" y="369692"/>
                </a:cubicBezTo>
                <a:cubicBezTo>
                  <a:pt x="988179" y="440948"/>
                  <a:pt x="1015966" y="418601"/>
                  <a:pt x="970059" y="449205"/>
                </a:cubicBezTo>
                <a:cubicBezTo>
                  <a:pt x="964758" y="462457"/>
                  <a:pt x="958671" y="475421"/>
                  <a:pt x="954157" y="488962"/>
                </a:cubicBezTo>
                <a:cubicBezTo>
                  <a:pt x="947213" y="509794"/>
                  <a:pt x="949358" y="529377"/>
                  <a:pt x="930303" y="544621"/>
                </a:cubicBezTo>
                <a:cubicBezTo>
                  <a:pt x="923758" y="549857"/>
                  <a:pt x="914297" y="549629"/>
                  <a:pt x="906449" y="552572"/>
                </a:cubicBezTo>
                <a:cubicBezTo>
                  <a:pt x="893085" y="557584"/>
                  <a:pt x="880233" y="563961"/>
                  <a:pt x="866692" y="568475"/>
                </a:cubicBezTo>
                <a:cubicBezTo>
                  <a:pt x="842205" y="576637"/>
                  <a:pt x="820339" y="578075"/>
                  <a:pt x="795131" y="584377"/>
                </a:cubicBezTo>
                <a:cubicBezTo>
                  <a:pt x="761545" y="592774"/>
                  <a:pt x="759097" y="600449"/>
                  <a:pt x="723569" y="624134"/>
                </a:cubicBezTo>
                <a:lnTo>
                  <a:pt x="723569" y="624134"/>
                </a:lnTo>
                <a:cubicBezTo>
                  <a:pt x="715618" y="626784"/>
                  <a:pt x="707212" y="628337"/>
                  <a:pt x="699715" y="632085"/>
                </a:cubicBezTo>
                <a:cubicBezTo>
                  <a:pt x="663178" y="650354"/>
                  <a:pt x="649574" y="660212"/>
                  <a:pt x="620202" y="679793"/>
                </a:cubicBezTo>
                <a:cubicBezTo>
                  <a:pt x="589745" y="725478"/>
                  <a:pt x="611056" y="696890"/>
                  <a:pt x="548640" y="759306"/>
                </a:cubicBezTo>
                <a:cubicBezTo>
                  <a:pt x="534002" y="773944"/>
                  <a:pt x="515569" y="784425"/>
                  <a:pt x="500932" y="799063"/>
                </a:cubicBezTo>
                <a:cubicBezTo>
                  <a:pt x="494175" y="805820"/>
                  <a:pt x="491787" y="816160"/>
                  <a:pt x="485030" y="822917"/>
                </a:cubicBezTo>
                <a:cubicBezTo>
                  <a:pt x="453649" y="854298"/>
                  <a:pt x="400612" y="881929"/>
                  <a:pt x="365760" y="902430"/>
                </a:cubicBezTo>
                <a:cubicBezTo>
                  <a:pt x="347342" y="913264"/>
                  <a:pt x="328654" y="923633"/>
                  <a:pt x="310101" y="934235"/>
                </a:cubicBezTo>
                <a:cubicBezTo>
                  <a:pt x="296103" y="942234"/>
                  <a:pt x="278479" y="941114"/>
                  <a:pt x="262393" y="942186"/>
                </a:cubicBezTo>
                <a:cubicBezTo>
                  <a:pt x="198868" y="946421"/>
                  <a:pt x="135172" y="947487"/>
                  <a:pt x="71562" y="950137"/>
                </a:cubicBezTo>
                <a:cubicBezTo>
                  <a:pt x="63611" y="958088"/>
                  <a:pt x="54907" y="965352"/>
                  <a:pt x="47708" y="973991"/>
                </a:cubicBezTo>
                <a:cubicBezTo>
                  <a:pt x="41590" y="981332"/>
                  <a:pt x="25047" y="1004602"/>
                  <a:pt x="31805" y="997845"/>
                </a:cubicBezTo>
                <a:cubicBezTo>
                  <a:pt x="43806" y="985845"/>
                  <a:pt x="54197" y="972210"/>
                  <a:pt x="63611" y="958089"/>
                </a:cubicBezTo>
                <a:cubicBezTo>
                  <a:pt x="70186" y="948227"/>
                  <a:pt x="71132" y="934665"/>
                  <a:pt x="79513" y="926284"/>
                </a:cubicBezTo>
                <a:cubicBezTo>
                  <a:pt x="85440" y="920357"/>
                  <a:pt x="95416" y="920983"/>
                  <a:pt x="103367" y="918332"/>
                </a:cubicBezTo>
                <a:cubicBezTo>
                  <a:pt x="108668" y="928934"/>
                  <a:pt x="109219" y="943855"/>
                  <a:pt x="119270" y="950137"/>
                </a:cubicBezTo>
                <a:cubicBezTo>
                  <a:pt x="132941" y="958682"/>
                  <a:pt x="150856" y="958089"/>
                  <a:pt x="166978" y="958089"/>
                </a:cubicBezTo>
                <a:cubicBezTo>
                  <a:pt x="220053" y="958089"/>
                  <a:pt x="272995" y="952788"/>
                  <a:pt x="326004" y="950137"/>
                </a:cubicBezTo>
                <a:cubicBezTo>
                  <a:pt x="349427" y="942330"/>
                  <a:pt x="358822" y="943149"/>
                  <a:pt x="373712" y="918332"/>
                </a:cubicBezTo>
                <a:cubicBezTo>
                  <a:pt x="384097" y="901023"/>
                  <a:pt x="390667" y="881643"/>
                  <a:pt x="397565" y="862673"/>
                </a:cubicBezTo>
                <a:cubicBezTo>
                  <a:pt x="401300" y="852403"/>
                  <a:pt x="398690" y="839401"/>
                  <a:pt x="405517" y="830868"/>
                </a:cubicBezTo>
                <a:cubicBezTo>
                  <a:pt x="410753" y="824323"/>
                  <a:pt x="421420" y="825567"/>
                  <a:pt x="429371" y="822917"/>
                </a:cubicBezTo>
                <a:cubicBezTo>
                  <a:pt x="463827" y="833519"/>
                  <a:pt x="496688" y="854722"/>
                  <a:pt x="532738" y="854722"/>
                </a:cubicBezTo>
                <a:cubicBezTo>
                  <a:pt x="561284" y="854722"/>
                  <a:pt x="592066" y="843102"/>
                  <a:pt x="612251" y="822917"/>
                </a:cubicBezTo>
                <a:cubicBezTo>
                  <a:pt x="627706" y="807462"/>
                  <a:pt x="622852" y="780510"/>
                  <a:pt x="628153" y="759306"/>
                </a:cubicBezTo>
                <a:cubicBezTo>
                  <a:pt x="632269" y="742842"/>
                  <a:pt x="648491" y="732060"/>
                  <a:pt x="659959" y="719550"/>
                </a:cubicBezTo>
                <a:cubicBezTo>
                  <a:pt x="677689" y="700209"/>
                  <a:pt x="697065" y="682444"/>
                  <a:pt x="715618" y="663891"/>
                </a:cubicBezTo>
                <a:cubicBezTo>
                  <a:pt x="723999" y="655510"/>
                  <a:pt x="735988" y="651107"/>
                  <a:pt x="747423" y="647988"/>
                </a:cubicBezTo>
                <a:cubicBezTo>
                  <a:pt x="765504" y="643057"/>
                  <a:pt x="784570" y="642960"/>
                  <a:pt x="803082" y="640037"/>
                </a:cubicBezTo>
                <a:lnTo>
                  <a:pt x="898498" y="624134"/>
                </a:lnTo>
                <a:cubicBezTo>
                  <a:pt x="903799" y="592329"/>
                  <a:pt x="896514" y="555546"/>
                  <a:pt x="914400" y="528718"/>
                </a:cubicBezTo>
                <a:cubicBezTo>
                  <a:pt x="919701" y="520767"/>
                  <a:pt x="926348" y="513564"/>
                  <a:pt x="930303" y="504864"/>
                </a:cubicBezTo>
                <a:cubicBezTo>
                  <a:pt x="939674" y="484249"/>
                  <a:pt x="940838" y="459568"/>
                  <a:pt x="954157" y="441254"/>
                </a:cubicBezTo>
                <a:cubicBezTo>
                  <a:pt x="963247" y="428755"/>
                  <a:pt x="980808" y="425591"/>
                  <a:pt x="993913" y="417400"/>
                </a:cubicBezTo>
                <a:cubicBezTo>
                  <a:pt x="1034569" y="391989"/>
                  <a:pt x="1002625" y="404021"/>
                  <a:pt x="1065475" y="393546"/>
                </a:cubicBezTo>
                <a:cubicBezTo>
                  <a:pt x="1070776" y="385595"/>
                  <a:pt x="1075823" y="377468"/>
                  <a:pt x="1081378" y="369692"/>
                </a:cubicBezTo>
                <a:cubicBezTo>
                  <a:pt x="1089081" y="358908"/>
                  <a:pt x="1099305" y="349740"/>
                  <a:pt x="1105232" y="337887"/>
                </a:cubicBezTo>
                <a:cubicBezTo>
                  <a:pt x="1109651" y="329048"/>
                  <a:pt x="1119461" y="272180"/>
                  <a:pt x="1121134" y="266325"/>
                </a:cubicBezTo>
                <a:cubicBezTo>
                  <a:pt x="1128042" y="242148"/>
                  <a:pt x="1137037" y="218618"/>
                  <a:pt x="1144988" y="194764"/>
                </a:cubicBezTo>
                <a:cubicBezTo>
                  <a:pt x="1147638" y="186813"/>
                  <a:pt x="1149191" y="178407"/>
                  <a:pt x="1152939" y="170910"/>
                </a:cubicBezTo>
                <a:lnTo>
                  <a:pt x="1192696" y="91397"/>
                </a:lnTo>
                <a:cubicBezTo>
                  <a:pt x="1199079" y="78631"/>
                  <a:pt x="1197931" y="61123"/>
                  <a:pt x="1208599" y="51640"/>
                </a:cubicBezTo>
                <a:cubicBezTo>
                  <a:pt x="1266694" y="0"/>
                  <a:pt x="1264258" y="51482"/>
                  <a:pt x="1264258" y="19835"/>
                </a:cubicBezTo>
              </a:path>
            </a:pathLst>
          </a:custGeom>
          <a:ln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3124200" y="5791200"/>
            <a:ext cx="236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Nitrate moves with chloride and plots along a dilution line from the </a:t>
            </a:r>
            <a:r>
              <a:rPr lang="en-US" sz="1400" b="1" dirty="0" err="1" smtClean="0"/>
              <a:t>sprayfield</a:t>
            </a:r>
            <a:r>
              <a:rPr lang="en-US" sz="1400" b="1" dirty="0" smtClean="0"/>
              <a:t> effluent.</a:t>
            </a:r>
            <a:endParaRPr lang="en-US" sz="1400" b="1" dirty="0"/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5105400" y="5943600"/>
            <a:ext cx="91440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7543800" y="2819400"/>
            <a:ext cx="381000" cy="838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4"/>
          <p:cNvSpPr txBox="1">
            <a:spLocks noChangeArrowheads="1"/>
          </p:cNvSpPr>
          <p:nvPr/>
        </p:nvSpPr>
        <p:spPr bwMode="auto">
          <a:xfrm>
            <a:off x="228600" y="4876800"/>
            <a:ext cx="4191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6600"/>
                </a:solidFill>
              </a:rPr>
              <a:t>Evidence for some </a:t>
            </a:r>
            <a:r>
              <a:rPr lang="en-US" b="1" dirty="0" err="1">
                <a:solidFill>
                  <a:srgbClr val="336600"/>
                </a:solidFill>
              </a:rPr>
              <a:t>denitrification</a:t>
            </a:r>
            <a:r>
              <a:rPr lang="en-US" b="1" dirty="0">
                <a:solidFill>
                  <a:srgbClr val="336600"/>
                </a:solidFill>
              </a:rPr>
              <a:t> in shallow </a:t>
            </a:r>
            <a:r>
              <a:rPr lang="en-US" b="1" dirty="0" err="1" smtClean="0">
                <a:solidFill>
                  <a:srgbClr val="336600"/>
                </a:solidFill>
              </a:rPr>
              <a:t>lysimeters</a:t>
            </a:r>
            <a:r>
              <a:rPr lang="en-US" b="1" dirty="0" smtClean="0">
                <a:solidFill>
                  <a:srgbClr val="336600"/>
                </a:solidFill>
              </a:rPr>
              <a:t>; </a:t>
            </a:r>
          </a:p>
          <a:p>
            <a:endParaRPr lang="en-US" b="1" dirty="0">
              <a:solidFill>
                <a:srgbClr val="336600"/>
              </a:solidFill>
            </a:endParaRPr>
          </a:p>
          <a:p>
            <a:r>
              <a:rPr lang="en-US" b="1" dirty="0" smtClean="0">
                <a:solidFill>
                  <a:srgbClr val="336600"/>
                </a:solidFill>
              </a:rPr>
              <a:t>Information </a:t>
            </a:r>
            <a:r>
              <a:rPr lang="en-US" b="1" dirty="0">
                <a:solidFill>
                  <a:srgbClr val="336600"/>
                </a:solidFill>
              </a:rPr>
              <a:t>about fertilizer </a:t>
            </a:r>
            <a:r>
              <a:rPr lang="en-US" b="1" dirty="0" smtClean="0">
                <a:solidFill>
                  <a:srgbClr val="336600"/>
                </a:solidFill>
              </a:rPr>
              <a:t>application</a:t>
            </a:r>
            <a:r>
              <a:rPr lang="en-US" b="1" dirty="0">
                <a:solidFill>
                  <a:srgbClr val="336600"/>
                </a:solidFill>
              </a:rPr>
              <a:t> </a:t>
            </a:r>
            <a:r>
              <a:rPr lang="en-US" b="1" dirty="0" smtClean="0">
                <a:solidFill>
                  <a:srgbClr val="336600"/>
                </a:solidFill>
              </a:rPr>
              <a:t>is </a:t>
            </a:r>
            <a:r>
              <a:rPr lang="en-US" b="1" dirty="0">
                <a:solidFill>
                  <a:srgbClr val="336600"/>
                </a:solidFill>
              </a:rPr>
              <a:t>consistent with the lower </a:t>
            </a:r>
            <a:r>
              <a:rPr lang="en-US" b="1" baseline="30000" dirty="0">
                <a:solidFill>
                  <a:srgbClr val="336600"/>
                </a:solidFill>
              </a:rPr>
              <a:t>15</a:t>
            </a:r>
            <a:r>
              <a:rPr lang="en-US" b="1" dirty="0">
                <a:solidFill>
                  <a:srgbClr val="336600"/>
                </a:solidFill>
              </a:rPr>
              <a:t>N signal.</a:t>
            </a:r>
          </a:p>
        </p:txBody>
      </p:sp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609600" y="228600"/>
            <a:ext cx="829804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Septic Tank Study—Woodville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Karst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Plain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0" y="838200"/>
            <a:ext cx="4800600" cy="3738562"/>
            <a:chOff x="0" y="300038"/>
            <a:chExt cx="9144000" cy="6116637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204788" y="300038"/>
              <a:ext cx="8939212" cy="6116637"/>
              <a:chOff x="204788" y="300038"/>
              <a:chExt cx="8939212" cy="6116637"/>
            </a:xfrm>
          </p:grpSpPr>
          <p:pic>
            <p:nvPicPr>
              <p:cNvPr id="8" name="Picture 1" descr="sampling-design-lysimeters-wells-drainfield-COLOR.jpg"/>
              <p:cNvPicPr>
                <a:picLocks noChangeAspect="1"/>
              </p:cNvPicPr>
              <p:nvPr/>
            </p:nvPicPr>
            <p:blipFill>
              <a:blip r:embed="rId2" cstate="print"/>
              <a:srcRect l="6970" r="-1434" b="8508"/>
              <a:stretch>
                <a:fillRect/>
              </a:stretch>
            </p:blipFill>
            <p:spPr bwMode="auto">
              <a:xfrm>
                <a:off x="204788" y="300038"/>
                <a:ext cx="8939212" cy="6116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" name="TextBox 3"/>
              <p:cNvSpPr txBox="1">
                <a:spLocks noChangeArrowheads="1"/>
              </p:cNvSpPr>
              <p:nvPr/>
            </p:nvSpPr>
            <p:spPr bwMode="auto">
              <a:xfrm>
                <a:off x="3689132" y="3168869"/>
                <a:ext cx="58221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b="1"/>
                  <a:t>1 m</a:t>
                </a:r>
              </a:p>
            </p:txBody>
          </p:sp>
          <p:sp>
            <p:nvSpPr>
              <p:cNvPr id="10" name="TextBox 4"/>
              <p:cNvSpPr txBox="1">
                <a:spLocks noChangeArrowheads="1"/>
              </p:cNvSpPr>
              <p:nvPr/>
            </p:nvSpPr>
            <p:spPr bwMode="auto">
              <a:xfrm>
                <a:off x="3736428" y="4493173"/>
                <a:ext cx="51809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b="1"/>
                  <a:t>2m</a:t>
                </a:r>
              </a:p>
            </p:txBody>
          </p:sp>
        </p:grpSp>
        <p:pic>
          <p:nvPicPr>
            <p:cNvPr id="7" name="Picture 7" descr="house.jpg"/>
            <p:cNvPicPr>
              <a:picLocks noChangeAspect="1"/>
            </p:cNvPicPr>
            <p:nvPr/>
          </p:nvPicPr>
          <p:blipFill>
            <a:blip r:embed="rId3" cstate="print"/>
            <a:srcRect l="38194"/>
            <a:stretch>
              <a:fillRect/>
            </a:stretch>
          </p:blipFill>
          <p:spPr bwMode="auto">
            <a:xfrm>
              <a:off x="0" y="819150"/>
              <a:ext cx="1403350" cy="1150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4579" name="Picture 9" descr="n15o18-no3-plot-without-background-wells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971800"/>
            <a:ext cx="4355271" cy="3398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wkp_Loc-lithology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0201" y="838201"/>
            <a:ext cx="1905000" cy="2020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1"/>
          <p:cNvSpPr txBox="1">
            <a:spLocks noChangeArrowheads="1"/>
          </p:cNvSpPr>
          <p:nvPr/>
        </p:nvSpPr>
        <p:spPr bwMode="auto">
          <a:xfrm>
            <a:off x="3352800" y="152400"/>
            <a:ext cx="20125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 smtClean="0"/>
              <a:t>Summary</a:t>
            </a:r>
            <a:endParaRPr lang="en-US" sz="3600" b="1" dirty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457200" y="914400"/>
            <a:ext cx="4953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/>
              <a:t> </a:t>
            </a:r>
            <a:r>
              <a:rPr lang="en-US" sz="3200" dirty="0" smtClean="0"/>
              <a:t>Nitrate </a:t>
            </a:r>
            <a:r>
              <a:rPr lang="en-US" sz="3200" dirty="0"/>
              <a:t>isotopes </a:t>
            </a:r>
            <a:r>
              <a:rPr lang="en-US" sz="3200" dirty="0" smtClean="0"/>
              <a:t>(</a:t>
            </a:r>
            <a:r>
              <a:rPr lang="en-US" sz="3200" baseline="30000" dirty="0" smtClean="0"/>
              <a:t>15</a:t>
            </a:r>
            <a:r>
              <a:rPr lang="en-US" sz="3200" dirty="0" smtClean="0"/>
              <a:t>N/</a:t>
            </a:r>
            <a:r>
              <a:rPr lang="en-US" sz="3200" baseline="30000" dirty="0" smtClean="0"/>
              <a:t>14</a:t>
            </a:r>
            <a:r>
              <a:rPr lang="en-US" sz="3200" dirty="0" smtClean="0"/>
              <a:t>N </a:t>
            </a:r>
            <a:r>
              <a:rPr lang="en-US" sz="3200" dirty="0"/>
              <a:t>and </a:t>
            </a:r>
            <a:r>
              <a:rPr lang="en-US" sz="3200" baseline="30000" dirty="0" smtClean="0"/>
              <a:t>18</a:t>
            </a:r>
            <a:r>
              <a:rPr lang="en-US" sz="3200" dirty="0" smtClean="0"/>
              <a:t>O/</a:t>
            </a:r>
            <a:r>
              <a:rPr lang="en-US" sz="3200" baseline="30000" dirty="0" smtClean="0"/>
              <a:t>16</a:t>
            </a:r>
            <a:r>
              <a:rPr lang="en-US" sz="3200" dirty="0" smtClean="0"/>
              <a:t>O </a:t>
            </a:r>
            <a:r>
              <a:rPr lang="en-US" sz="3200" dirty="0"/>
              <a:t>of </a:t>
            </a:r>
            <a:r>
              <a:rPr lang="en-US" sz="3200" dirty="0" smtClean="0"/>
              <a:t>NO</a:t>
            </a:r>
            <a:r>
              <a:rPr lang="en-US" sz="3200" baseline="-25000" dirty="0" smtClean="0"/>
              <a:t>3</a:t>
            </a:r>
            <a:r>
              <a:rPr lang="en-US" sz="3200" dirty="0" smtClean="0"/>
              <a:t>) </a:t>
            </a:r>
            <a:r>
              <a:rPr lang="en-US" sz="3200" dirty="0"/>
              <a:t>can provide important information about contaminant sources and nitrogen transformation processes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pic>
        <p:nvPicPr>
          <p:cNvPr id="4" name="Picture 5" descr="http://www.physicalgeography.net/fundamentals/images/nitrogencyc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447800"/>
            <a:ext cx="422697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7200" y="4495800"/>
            <a:ext cx="8305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/>
              <a:t>Nitrate isotopes are one tool in the toolbox– other information needed on the land use, hydrology and other chemical indicators to understand sources and processes.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WakullaSpg-from-divingplat.jpg"/>
          <p:cNvPicPr>
            <a:picLocks noChangeAspect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62293" y="1219200"/>
            <a:ext cx="8319707" cy="5446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304800" y="304800"/>
            <a:ext cx="42624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5400" dirty="0"/>
              <a:t>Questions ??</a:t>
            </a:r>
          </a:p>
        </p:txBody>
      </p:sp>
      <p:sp>
        <p:nvSpPr>
          <p:cNvPr id="11267" name="TextBox 2"/>
          <p:cNvSpPr txBox="1">
            <a:spLocks noChangeArrowheads="1"/>
          </p:cNvSpPr>
          <p:nvPr/>
        </p:nvSpPr>
        <p:spPr bwMode="auto">
          <a:xfrm>
            <a:off x="457200" y="3352800"/>
            <a:ext cx="6037230" cy="326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Contact:</a:t>
            </a:r>
            <a:endParaRPr 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Brian </a:t>
            </a:r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Katz</a:t>
            </a:r>
          </a:p>
          <a:p>
            <a:pPr eaLnBrk="1" hangingPunct="1"/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Florida Department of Environmental Protection</a:t>
            </a:r>
          </a:p>
          <a:p>
            <a:pPr eaLnBrk="1" hangingPunct="1"/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Bureau of Watershed Management</a:t>
            </a:r>
          </a:p>
          <a:p>
            <a:pPr eaLnBrk="1" hangingPunct="1"/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2600 Blair Stone Rd.</a:t>
            </a:r>
          </a:p>
          <a:p>
            <a:pPr eaLnBrk="1" hangingPunct="1"/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Tallahassee, FL 32399</a:t>
            </a:r>
          </a:p>
          <a:p>
            <a:pPr eaLnBrk="1" hangingPunct="1"/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r>
              <a:rPr lang="en-US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Brian.Katz@dep.state.fl.us</a:t>
            </a:r>
            <a:endParaRPr lang="en-US" sz="24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11268" name="Object 3"/>
          <p:cNvGraphicFramePr>
            <a:graphicFrameLocks noChangeAspect="1"/>
          </p:cNvGraphicFramePr>
          <p:nvPr/>
        </p:nvGraphicFramePr>
        <p:xfrm>
          <a:off x="5943600" y="4953000"/>
          <a:ext cx="1993900" cy="1308100"/>
        </p:xfrm>
        <a:graphic>
          <a:graphicData uri="http://schemas.openxmlformats.org/presentationml/2006/ole">
            <p:oleObj spid="_x0000_s5135" name="Picture" r:id="rId4" imgW="5705856" imgH="3741420" progId="Word.Picture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04954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1470025"/>
          </a:xfrm>
        </p:spPr>
        <p:txBody>
          <a:bodyPr/>
          <a:lstStyle/>
          <a:p>
            <a:pPr eaLnBrk="1" hangingPunct="1"/>
            <a:r>
              <a:rPr lang="en-US" sz="4000" smtClean="0"/>
              <a:t>Determining </a:t>
            </a:r>
            <a:r>
              <a:rPr lang="en-US" sz="4000" smtClean="0">
                <a:latin typeface="Symbol" pitchFamily="18" charset="2"/>
              </a:rPr>
              <a:t>d</a:t>
            </a:r>
            <a:r>
              <a:rPr lang="en-US" sz="4000" baseline="30000" smtClean="0"/>
              <a:t>15</a:t>
            </a:r>
            <a:r>
              <a:rPr lang="en-US" sz="4000" smtClean="0"/>
              <a:t>N and </a:t>
            </a:r>
            <a:r>
              <a:rPr lang="en-US" sz="4000" smtClean="0">
                <a:latin typeface="Symbol" pitchFamily="18" charset="2"/>
              </a:rPr>
              <a:t>d</a:t>
            </a:r>
            <a:r>
              <a:rPr lang="en-US" sz="4000" baseline="30000" smtClean="0"/>
              <a:t>18</a:t>
            </a:r>
            <a:r>
              <a:rPr lang="en-US" sz="4000" smtClean="0"/>
              <a:t>O of nitrate in water (Revesz and Casciotti, 2007)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09800"/>
            <a:ext cx="6172200" cy="4114800"/>
          </a:xfrm>
        </p:spPr>
        <p:txBody>
          <a:bodyPr rtlCol="0">
            <a:normAutofit fontScale="85000" lnSpcReduction="10000"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 A culture of denitrifying bacteria (Pseudomonas </a:t>
            </a:r>
            <a:r>
              <a:rPr lang="en-US" dirty="0" err="1" smtClean="0">
                <a:solidFill>
                  <a:schemeClr val="tx1"/>
                </a:solidFill>
              </a:rPr>
              <a:t>chlororaphis</a:t>
            </a:r>
            <a:r>
              <a:rPr lang="en-US" dirty="0" smtClean="0">
                <a:solidFill>
                  <a:schemeClr val="tx1"/>
                </a:solidFill>
              </a:rPr>
              <a:t> and P. </a:t>
            </a:r>
            <a:r>
              <a:rPr lang="en-US" dirty="0" err="1" smtClean="0">
                <a:solidFill>
                  <a:schemeClr val="tx1"/>
                </a:solidFill>
              </a:rPr>
              <a:t>aureofaciens</a:t>
            </a:r>
            <a:r>
              <a:rPr lang="en-US" dirty="0" smtClean="0">
                <a:solidFill>
                  <a:schemeClr val="tx1"/>
                </a:solidFill>
              </a:rPr>
              <a:t>) is used to convert nitrate (NO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) to nitrous oxide (N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O), which is analyzed by mass spectrometry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 The denitrifying bacteria are used in the enzymatic conversion of NO</a:t>
            </a:r>
            <a:r>
              <a:rPr lang="en-US" baseline="-25000" dirty="0" smtClean="0">
                <a:solidFill>
                  <a:schemeClr val="tx1"/>
                </a:solidFill>
              </a:rPr>
              <a:t>3 </a:t>
            </a:r>
            <a:r>
              <a:rPr lang="en-US" dirty="0" smtClean="0">
                <a:solidFill>
                  <a:schemeClr val="tx1"/>
                </a:solidFill>
              </a:rPr>
              <a:t>to N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O</a:t>
            </a:r>
            <a:r>
              <a:rPr lang="en-US" baseline="-25000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/>
                </a:solidFill>
              </a:rPr>
              <a:t>NO</a:t>
            </a:r>
            <a:r>
              <a:rPr lang="en-US" baseline="-25000" dirty="0" smtClean="0">
                <a:solidFill>
                  <a:schemeClr val="tx1"/>
                </a:solidFill>
              </a:rPr>
              <a:t>3 </a:t>
            </a:r>
            <a:r>
              <a:rPr lang="en-US" dirty="0" smtClean="0">
                <a:solidFill>
                  <a:schemeClr val="tx1"/>
                </a:solidFill>
              </a:rPr>
              <a:t>-</a:t>
            </a:r>
            <a:r>
              <a:rPr lang="en-US" dirty="0" smtClean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en-US" dirty="0" smtClean="0">
                <a:solidFill>
                  <a:schemeClr val="tx1"/>
                </a:solidFill>
              </a:rPr>
              <a:t>NO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-</a:t>
            </a:r>
            <a:r>
              <a:rPr lang="en-US" dirty="0" smtClean="0">
                <a:solidFill>
                  <a:schemeClr val="tx1"/>
                </a:solidFill>
                <a:sym typeface="Wingdings" pitchFamily="2" charset="2"/>
              </a:rPr>
              <a:t>NO 1/2 </a:t>
            </a:r>
            <a:r>
              <a:rPr lang="en-US" dirty="0" smtClean="0">
                <a:solidFill>
                  <a:schemeClr val="tx1"/>
                </a:solidFill>
              </a:rPr>
              <a:t>N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O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  <p:pic>
        <p:nvPicPr>
          <p:cNvPr id="17413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2362200"/>
            <a:ext cx="225583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0" y="228600"/>
            <a:ext cx="7772400" cy="990600"/>
          </a:xfrm>
        </p:spPr>
        <p:txBody>
          <a:bodyPr/>
          <a:lstStyle/>
          <a:p>
            <a:pPr eaLnBrk="1" hangingPunct="1"/>
            <a:r>
              <a:rPr lang="en-US" sz="4000" b="1" dirty="0" smtClean="0"/>
              <a:t>Outline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295400"/>
            <a:ext cx="8534400" cy="4267200"/>
          </a:xfrm>
        </p:spPr>
        <p:txBody>
          <a:bodyPr rtlCol="0">
            <a:normAutofit lnSpcReduction="10000"/>
          </a:bodyPr>
          <a:lstStyle/>
          <a:p>
            <a:pPr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sz="3900" b="1" dirty="0" smtClean="0">
                <a:solidFill>
                  <a:schemeClr val="tx1"/>
                </a:solidFill>
              </a:rPr>
              <a:t>Brief background information</a:t>
            </a:r>
            <a:r>
              <a:rPr lang="en-US" sz="3900" dirty="0" smtClean="0">
                <a:solidFill>
                  <a:schemeClr val="tx1"/>
                </a:solidFill>
              </a:rPr>
              <a:t> on nitrate isotopes* and ranges of nitrate isotope values for various N sources 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en-US" sz="1400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3900" dirty="0" smtClean="0">
                <a:solidFill>
                  <a:schemeClr val="tx1"/>
                </a:solidFill>
              </a:rPr>
              <a:t> </a:t>
            </a:r>
            <a:r>
              <a:rPr lang="en-US" sz="3900" b="1" dirty="0" smtClean="0">
                <a:solidFill>
                  <a:schemeClr val="tx1"/>
                </a:solidFill>
              </a:rPr>
              <a:t>Nitrate isotope data for water samples collected in the Wakulla Springs basin</a:t>
            </a:r>
            <a:endParaRPr lang="en-US" sz="3900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aseline="-25000" dirty="0" smtClean="0"/>
              <a:t>*analytical technique has been around for ~ 12 yrs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  <p:pic>
        <p:nvPicPr>
          <p:cNvPr id="4" name="Picture 3" descr="MCj0332420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5486400"/>
            <a:ext cx="1295400" cy="100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sprayfield-irrig"/>
          <p:cNvPicPr>
            <a:picLocks noChangeAspect="1" noChangeArrowheads="1"/>
          </p:cNvPicPr>
          <p:nvPr/>
        </p:nvPicPr>
        <p:blipFill>
          <a:blip r:embed="rId3" cstate="print"/>
          <a:srcRect l="14537" t="17220" r="3827" b="13056"/>
          <a:stretch>
            <a:fillRect/>
          </a:stretch>
        </p:blipFill>
        <p:spPr bwMode="auto">
          <a:xfrm>
            <a:off x="2971800" y="5486400"/>
            <a:ext cx="1790700" cy="10232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2" descr="http://t1.gstatic.com/images?q=tbn:ANd9GcQAjfeT_rBW7Gda-6cXaGJ45Q1OQlpmV7OW0UhkfPHLWV_E5SdTtvzHPw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5486400"/>
            <a:ext cx="1002224" cy="1055914"/>
          </a:xfrm>
          <a:prstGeom prst="rect">
            <a:avLst/>
          </a:prstGeom>
          <a:noFill/>
        </p:spPr>
      </p:pic>
      <p:pic>
        <p:nvPicPr>
          <p:cNvPr id="7" name="Picture 4" descr="http://t3.gstatic.com/images?q=tbn:ANd9GcS6jUZv53L_pO_mEd-rGk1aZUKXd4oHflV6wwOH0Iwp55D0gS2BBZ-fUAFly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5562600"/>
            <a:ext cx="1128713" cy="9504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8" name="Picture 6" descr="http://t2.gstatic.com/images?q=tbn:ANd9GcQiReqhq4TNdtJBwfBFKfitcVDCxVeW1-IzUtUPySh4tHGO5RdZSK2tYb8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72200" y="5410200"/>
            <a:ext cx="1294131" cy="1133545"/>
          </a:xfrm>
          <a:prstGeom prst="rect">
            <a:avLst/>
          </a:prstGeom>
          <a:noFill/>
        </p:spPr>
      </p:pic>
      <p:pic>
        <p:nvPicPr>
          <p:cNvPr id="9" name="Picture 8" descr="http://t1.gstatic.com/images?q=tbn:ANd9GcR069gfLowuWCKmEuHqV01Cz61rcmpc_LHjv8U4NloTCpbvpfh1UdqWsFpI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524000" y="5562600"/>
            <a:ext cx="1336431" cy="9144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914400"/>
          </a:xfrm>
        </p:spPr>
        <p:txBody>
          <a:bodyPr/>
          <a:lstStyle/>
          <a:p>
            <a:pPr algn="l" eaLnBrk="1" hangingPunct="1"/>
            <a:r>
              <a:rPr lang="en-US" sz="4000" dirty="0" smtClean="0"/>
              <a:t>What are Nitrate (NO</a:t>
            </a:r>
            <a:r>
              <a:rPr lang="en-US" sz="4000" baseline="-25000" dirty="0" smtClean="0"/>
              <a:t>3</a:t>
            </a:r>
            <a:r>
              <a:rPr lang="en-US" sz="4000" dirty="0" smtClean="0"/>
              <a:t>) Isotopes?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447800"/>
            <a:ext cx="8610600" cy="5105400"/>
          </a:xfrm>
        </p:spPr>
        <p:txBody>
          <a:bodyPr rtlCol="0">
            <a:normAutofit fontScale="47500" lnSpcReduction="20000"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All elements have more than one isotope, some of which are stable (do not decay) and some are unstable (radioactive).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5100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51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The nitrate (</a:t>
            </a:r>
            <a:r>
              <a:rPr lang="en-US" sz="5100" b="1" dirty="0" smtClean="0">
                <a:solidFill>
                  <a:schemeClr val="tx1"/>
                </a:solidFill>
              </a:rPr>
              <a:t>NO</a:t>
            </a:r>
            <a:r>
              <a:rPr lang="en-US" sz="5100" b="1" baseline="-25000" dirty="0" smtClean="0">
                <a:solidFill>
                  <a:schemeClr val="tx1"/>
                </a:solidFill>
              </a:rPr>
              <a:t>3</a:t>
            </a:r>
            <a:r>
              <a:rPr lang="en-US" sz="5100" b="1" baseline="30000" dirty="0" smtClean="0">
                <a:solidFill>
                  <a:schemeClr val="tx1"/>
                </a:solidFill>
              </a:rPr>
              <a:t>-</a:t>
            </a:r>
            <a:r>
              <a:rPr lang="en-US" sz="5100" dirty="0" smtClean="0">
                <a:solidFill>
                  <a:schemeClr val="tx1"/>
                </a:solidFill>
              </a:rPr>
              <a:t>) molecule contains nitrogen and oxygen.  Nitrogen has 2 stable isotopes (</a:t>
            </a:r>
            <a:r>
              <a:rPr lang="en-US" sz="5100" b="1" baseline="30000" dirty="0" smtClean="0">
                <a:solidFill>
                  <a:srgbClr val="0070C0"/>
                </a:solidFill>
              </a:rPr>
              <a:t>15</a:t>
            </a:r>
            <a:r>
              <a:rPr lang="en-US" sz="5100" b="1" dirty="0" smtClean="0">
                <a:solidFill>
                  <a:srgbClr val="0070C0"/>
                </a:solidFill>
              </a:rPr>
              <a:t>N and </a:t>
            </a:r>
            <a:r>
              <a:rPr lang="en-US" sz="5100" b="1" baseline="30000" dirty="0" smtClean="0">
                <a:solidFill>
                  <a:srgbClr val="0070C0"/>
                </a:solidFill>
              </a:rPr>
              <a:t>14</a:t>
            </a:r>
            <a:r>
              <a:rPr lang="en-US" sz="5100" b="1" dirty="0" smtClean="0">
                <a:solidFill>
                  <a:srgbClr val="0070C0"/>
                </a:solidFill>
              </a:rPr>
              <a:t>N</a:t>
            </a:r>
            <a:r>
              <a:rPr lang="en-US" sz="5100" dirty="0" smtClean="0">
                <a:solidFill>
                  <a:schemeClr val="tx1"/>
                </a:solidFill>
              </a:rPr>
              <a:t>); oxygen has 3: </a:t>
            </a:r>
          </a:p>
          <a:p>
            <a:pPr algn="l"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(</a:t>
            </a:r>
            <a:r>
              <a:rPr lang="en-US" sz="5100" b="1" baseline="30000" dirty="0" smtClean="0">
                <a:solidFill>
                  <a:srgbClr val="FF0000"/>
                </a:solidFill>
              </a:rPr>
              <a:t>18</a:t>
            </a:r>
            <a:r>
              <a:rPr lang="en-US" sz="5100" b="1" dirty="0" smtClean="0">
                <a:solidFill>
                  <a:srgbClr val="FF0000"/>
                </a:solidFill>
              </a:rPr>
              <a:t>O</a:t>
            </a:r>
            <a:r>
              <a:rPr lang="en-US" sz="5100" dirty="0" smtClean="0">
                <a:solidFill>
                  <a:schemeClr val="tx1"/>
                </a:solidFill>
              </a:rPr>
              <a:t>, </a:t>
            </a:r>
            <a:r>
              <a:rPr lang="en-US" sz="5100" baseline="30000" dirty="0" smtClean="0">
                <a:solidFill>
                  <a:schemeClr val="tx1"/>
                </a:solidFill>
              </a:rPr>
              <a:t>17</a:t>
            </a:r>
            <a:r>
              <a:rPr lang="en-US" sz="5100" dirty="0" smtClean="0">
                <a:solidFill>
                  <a:schemeClr val="tx1"/>
                </a:solidFill>
              </a:rPr>
              <a:t>O and </a:t>
            </a:r>
            <a:r>
              <a:rPr lang="en-US" sz="5100" b="1" baseline="30000" dirty="0" smtClean="0">
                <a:solidFill>
                  <a:srgbClr val="FF0000"/>
                </a:solidFill>
              </a:rPr>
              <a:t>16</a:t>
            </a:r>
            <a:r>
              <a:rPr lang="en-US" sz="5100" b="1" dirty="0" smtClean="0">
                <a:solidFill>
                  <a:srgbClr val="FF0000"/>
                </a:solidFill>
              </a:rPr>
              <a:t>O</a:t>
            </a:r>
            <a:r>
              <a:rPr lang="en-US" sz="5100" dirty="0" smtClean="0">
                <a:solidFill>
                  <a:schemeClr val="tx1"/>
                </a:solidFill>
              </a:rPr>
              <a:t>). </a:t>
            </a:r>
          </a:p>
          <a:p>
            <a:pPr algn="l">
              <a:buFont typeface="Arial" pitchFamily="34" charset="0"/>
              <a:buChar char="•"/>
              <a:defRPr/>
            </a:pPr>
            <a:endParaRPr lang="en-US" sz="73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  <a:defRPr/>
            </a:pPr>
            <a:endParaRPr lang="en-US" sz="73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  <a:defRPr/>
            </a:pPr>
            <a:endParaRPr lang="en-US" sz="73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Changes in the ratios of the less abundant isotope (</a:t>
            </a:r>
            <a:r>
              <a:rPr lang="en-US" sz="5100" baseline="30000" dirty="0" smtClean="0">
                <a:solidFill>
                  <a:schemeClr val="tx1"/>
                </a:solidFill>
              </a:rPr>
              <a:t>15</a:t>
            </a:r>
            <a:r>
              <a:rPr lang="en-US" sz="5100" dirty="0" smtClean="0">
                <a:solidFill>
                  <a:schemeClr val="tx1"/>
                </a:solidFill>
              </a:rPr>
              <a:t>N relative to </a:t>
            </a:r>
            <a:r>
              <a:rPr lang="en-US" sz="5100" baseline="30000" dirty="0" smtClean="0">
                <a:solidFill>
                  <a:schemeClr val="tx1"/>
                </a:solidFill>
              </a:rPr>
              <a:t>14</a:t>
            </a:r>
            <a:r>
              <a:rPr lang="en-US" sz="5100" dirty="0" smtClean="0">
                <a:solidFill>
                  <a:schemeClr val="tx1"/>
                </a:solidFill>
              </a:rPr>
              <a:t>N) and (</a:t>
            </a:r>
            <a:r>
              <a:rPr lang="en-US" sz="5100" baseline="30000" dirty="0" smtClean="0">
                <a:solidFill>
                  <a:schemeClr val="tx1"/>
                </a:solidFill>
              </a:rPr>
              <a:t>18</a:t>
            </a:r>
            <a:r>
              <a:rPr lang="en-US" sz="5100" dirty="0" smtClean="0">
                <a:solidFill>
                  <a:schemeClr val="tx1"/>
                </a:solidFill>
              </a:rPr>
              <a:t>O relative to </a:t>
            </a:r>
            <a:r>
              <a:rPr lang="en-US" sz="5100" baseline="30000" dirty="0" smtClean="0">
                <a:solidFill>
                  <a:schemeClr val="tx1"/>
                </a:solidFill>
              </a:rPr>
              <a:t>16</a:t>
            </a:r>
            <a:r>
              <a:rPr lang="en-US" sz="5100" dirty="0" smtClean="0">
                <a:solidFill>
                  <a:schemeClr val="tx1"/>
                </a:solidFill>
              </a:rPr>
              <a:t>O) reflect biological and physical processes and can be used as tracers of these processes</a:t>
            </a:r>
            <a:r>
              <a:rPr lang="en-US" sz="5100" baseline="-25000" dirty="0" smtClean="0"/>
              <a:t>.</a:t>
            </a:r>
            <a:endParaRPr lang="en-US" baseline="-25000" dirty="0" smtClean="0"/>
          </a:p>
        </p:txBody>
      </p:sp>
      <p:grpSp>
        <p:nvGrpSpPr>
          <p:cNvPr id="19" name="Group 18"/>
          <p:cNvGrpSpPr/>
          <p:nvPr/>
        </p:nvGrpSpPr>
        <p:grpSpPr>
          <a:xfrm>
            <a:off x="1752600" y="3962400"/>
            <a:ext cx="5943601" cy="1295400"/>
            <a:chOff x="381000" y="1524000"/>
            <a:chExt cx="5943601" cy="1295400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46875" t="12964" r="8388" b="79474"/>
            <a:stretch>
              <a:fillRect/>
            </a:stretch>
          </p:blipFill>
          <p:spPr bwMode="auto">
            <a:xfrm>
              <a:off x="381000" y="1524000"/>
              <a:ext cx="5943601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Rectangle 20"/>
            <p:cNvSpPr/>
            <p:nvPr/>
          </p:nvSpPr>
          <p:spPr>
            <a:xfrm>
              <a:off x="2362200" y="2209800"/>
              <a:ext cx="1371600" cy="609600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048000" y="1524000"/>
              <a:ext cx="685800" cy="6858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267200" y="1524000"/>
              <a:ext cx="685800" cy="6858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322" name="Picture 10" descr="http://t0.gstatic.com/images?q=tbn:ANd9GcTG-1ah0Tc2jzjjRnp8Pm3Im3Ceh-bf0-Dp8bwdRHe0SYj3b5YBMA-wP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0" y="2133600"/>
            <a:ext cx="1524000" cy="622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304800" y="152400"/>
            <a:ext cx="83820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dirty="0" smtClean="0"/>
              <a:t>How </a:t>
            </a:r>
            <a:r>
              <a:rPr lang="en-US" sz="4000" smtClean="0"/>
              <a:t>are Nitrate Isotope </a:t>
            </a:r>
            <a:r>
              <a:rPr lang="en-US" sz="4000" dirty="0" smtClean="0"/>
              <a:t>Data Reported?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219200"/>
            <a:ext cx="8305800" cy="5334000"/>
          </a:xfrm>
        </p:spPr>
        <p:txBody>
          <a:bodyPr rtlCol="0">
            <a:normAutofit fontScale="62500" lnSpcReduction="20000"/>
          </a:bodyPr>
          <a:lstStyle/>
          <a:p>
            <a:pPr algn="l">
              <a:buFont typeface="Arial" pitchFamily="34" charset="0"/>
              <a:buChar char="•"/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Changes in the ratio of nitrogen isotopes (</a:t>
            </a:r>
            <a:r>
              <a:rPr lang="en-US" sz="5400" baseline="30000" dirty="0" smtClean="0">
                <a:solidFill>
                  <a:schemeClr val="tx1"/>
                </a:solidFill>
              </a:rPr>
              <a:t>15</a:t>
            </a:r>
            <a:r>
              <a:rPr lang="en-US" sz="5400" dirty="0" smtClean="0">
                <a:solidFill>
                  <a:schemeClr val="tx1"/>
                </a:solidFill>
              </a:rPr>
              <a:t>N/</a:t>
            </a:r>
            <a:r>
              <a:rPr lang="en-US" sz="5400" baseline="30000" dirty="0" smtClean="0">
                <a:solidFill>
                  <a:schemeClr val="tx1"/>
                </a:solidFill>
              </a:rPr>
              <a:t>14</a:t>
            </a:r>
            <a:r>
              <a:rPr lang="en-US" sz="5400" dirty="0" smtClean="0">
                <a:solidFill>
                  <a:schemeClr val="tx1"/>
                </a:solidFill>
              </a:rPr>
              <a:t>N</a:t>
            </a:r>
            <a:r>
              <a:rPr lang="en-US" sz="5100" dirty="0" smtClean="0">
                <a:solidFill>
                  <a:schemeClr val="tx1"/>
                </a:solidFill>
              </a:rPr>
              <a:t>) are reported relative to atmospheric nitrogen in parts per thousand (‰).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5100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If a sample has a value of 0 ‰ then it has the same composition as atmospheric N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en-US" sz="5100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If it has a higher value, it contains more </a:t>
            </a:r>
            <a:r>
              <a:rPr lang="en-US" sz="5100" baseline="30000" dirty="0" smtClean="0">
                <a:solidFill>
                  <a:schemeClr val="tx1"/>
                </a:solidFill>
              </a:rPr>
              <a:t>15</a:t>
            </a:r>
            <a:r>
              <a:rPr lang="en-US" sz="5100" dirty="0" smtClean="0">
                <a:solidFill>
                  <a:schemeClr val="tx1"/>
                </a:solidFill>
              </a:rPr>
              <a:t>N; 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   a lower value then more </a:t>
            </a:r>
            <a:r>
              <a:rPr lang="en-US" sz="5100" baseline="30000" dirty="0" smtClean="0">
                <a:solidFill>
                  <a:schemeClr val="tx1"/>
                </a:solidFill>
              </a:rPr>
              <a:t>14</a:t>
            </a:r>
            <a:r>
              <a:rPr lang="en-US" sz="5100" dirty="0" smtClean="0">
                <a:solidFill>
                  <a:schemeClr val="tx1"/>
                </a:solidFill>
              </a:rPr>
              <a:t>N.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5100" baseline="-25000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</a:t>
            </a:r>
            <a:r>
              <a:rPr lang="en-US" sz="4500" dirty="0" smtClean="0">
                <a:solidFill>
                  <a:schemeClr val="tx1"/>
                </a:solidFill>
                <a:latin typeface="Symbol" pitchFamily="18" charset="2"/>
              </a:rPr>
              <a:t>d</a:t>
            </a:r>
            <a:r>
              <a:rPr lang="en-US" sz="4500" baseline="30000" dirty="0" smtClean="0">
                <a:solidFill>
                  <a:schemeClr val="tx1"/>
                </a:solidFill>
              </a:rPr>
              <a:t>15</a:t>
            </a:r>
            <a:r>
              <a:rPr lang="en-US" sz="4500" dirty="0" smtClean="0">
                <a:solidFill>
                  <a:schemeClr val="tx1"/>
                </a:solidFill>
              </a:rPr>
              <a:t>N (‰) = ([</a:t>
            </a:r>
            <a:r>
              <a:rPr lang="en-US" sz="4500" baseline="30000" dirty="0" smtClean="0">
                <a:solidFill>
                  <a:schemeClr val="tx1"/>
                </a:solidFill>
              </a:rPr>
              <a:t>15</a:t>
            </a:r>
            <a:r>
              <a:rPr lang="en-US" sz="4500" dirty="0" smtClean="0">
                <a:solidFill>
                  <a:schemeClr val="tx1"/>
                </a:solidFill>
              </a:rPr>
              <a:t>N/</a:t>
            </a:r>
            <a:r>
              <a:rPr lang="en-US" sz="4500" baseline="30000" dirty="0" smtClean="0">
                <a:solidFill>
                  <a:schemeClr val="tx1"/>
                </a:solidFill>
              </a:rPr>
              <a:t>14</a:t>
            </a:r>
            <a:r>
              <a:rPr lang="en-US" sz="4500" dirty="0" smtClean="0">
                <a:solidFill>
                  <a:schemeClr val="tx1"/>
                </a:solidFill>
              </a:rPr>
              <a:t>N]</a:t>
            </a:r>
            <a:r>
              <a:rPr lang="en-US" sz="4500" baseline="-25000" dirty="0" smtClean="0">
                <a:solidFill>
                  <a:schemeClr val="tx1"/>
                </a:solidFill>
              </a:rPr>
              <a:t>sample</a:t>
            </a:r>
            <a:r>
              <a:rPr lang="en-US" sz="4500" dirty="0" smtClean="0">
                <a:solidFill>
                  <a:schemeClr val="tx1"/>
                </a:solidFill>
              </a:rPr>
              <a:t>/[</a:t>
            </a:r>
            <a:r>
              <a:rPr lang="en-US" sz="4500" baseline="30000" dirty="0" smtClean="0">
                <a:solidFill>
                  <a:schemeClr val="tx1"/>
                </a:solidFill>
              </a:rPr>
              <a:t>15</a:t>
            </a:r>
            <a:r>
              <a:rPr lang="en-US" sz="4500" dirty="0" smtClean="0">
                <a:solidFill>
                  <a:schemeClr val="tx1"/>
                </a:solidFill>
              </a:rPr>
              <a:t>N/</a:t>
            </a:r>
            <a:r>
              <a:rPr lang="en-US" sz="4500" baseline="30000" dirty="0" smtClean="0">
                <a:solidFill>
                  <a:schemeClr val="tx1"/>
                </a:solidFill>
              </a:rPr>
              <a:t>14</a:t>
            </a:r>
            <a:r>
              <a:rPr lang="en-US" sz="4500" dirty="0" smtClean="0">
                <a:solidFill>
                  <a:schemeClr val="tx1"/>
                </a:solidFill>
              </a:rPr>
              <a:t>N]</a:t>
            </a:r>
            <a:r>
              <a:rPr lang="en-US" sz="4500" baseline="-25000" dirty="0" smtClean="0">
                <a:solidFill>
                  <a:schemeClr val="tx1"/>
                </a:solidFill>
              </a:rPr>
              <a:t>standard</a:t>
            </a:r>
            <a:r>
              <a:rPr lang="en-US" sz="4500" dirty="0" smtClean="0">
                <a:solidFill>
                  <a:schemeClr val="tx1"/>
                </a:solidFill>
              </a:rPr>
              <a:t>  -1)*1000</a:t>
            </a:r>
            <a:endParaRPr lang="en-US" sz="45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228600" y="228600"/>
            <a:ext cx="83820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dirty="0" smtClean="0"/>
              <a:t>How are Nitrate Isotope Data Reported?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219200"/>
            <a:ext cx="8305800" cy="5334000"/>
          </a:xfrm>
        </p:spPr>
        <p:txBody>
          <a:bodyPr rtlCol="0">
            <a:normAutofit/>
          </a:bodyPr>
          <a:lstStyle/>
          <a:p>
            <a:pPr algn="l">
              <a:buFont typeface="Arial" pitchFamily="34" charset="0"/>
              <a:buChar char="•"/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</a:t>
            </a:r>
            <a:r>
              <a:rPr lang="en-US" sz="3600" dirty="0" smtClean="0">
                <a:solidFill>
                  <a:schemeClr val="tx1"/>
                </a:solidFill>
              </a:rPr>
              <a:t>By convention, changes in the ratio of </a:t>
            </a:r>
            <a:r>
              <a:rPr lang="en-US" sz="3600" dirty="0" smtClean="0">
                <a:solidFill>
                  <a:srgbClr val="FF0000"/>
                </a:solidFill>
              </a:rPr>
              <a:t>oxygen</a:t>
            </a:r>
            <a:r>
              <a:rPr lang="en-US" sz="3600" dirty="0" smtClean="0">
                <a:solidFill>
                  <a:schemeClr val="tx1"/>
                </a:solidFill>
              </a:rPr>
              <a:t> isotopes (</a:t>
            </a:r>
            <a:r>
              <a:rPr lang="en-US" sz="3600" baseline="30000" dirty="0" smtClean="0">
                <a:solidFill>
                  <a:srgbClr val="FF0000"/>
                </a:solidFill>
              </a:rPr>
              <a:t>18</a:t>
            </a:r>
            <a:r>
              <a:rPr lang="en-US" sz="3600" dirty="0" smtClean="0">
                <a:solidFill>
                  <a:srgbClr val="FF0000"/>
                </a:solidFill>
              </a:rPr>
              <a:t>O/</a:t>
            </a:r>
            <a:r>
              <a:rPr lang="en-US" sz="3600" baseline="30000" dirty="0" smtClean="0">
                <a:solidFill>
                  <a:srgbClr val="FF0000"/>
                </a:solidFill>
              </a:rPr>
              <a:t>16</a:t>
            </a:r>
            <a:r>
              <a:rPr lang="en-US" sz="3600" dirty="0" smtClean="0">
                <a:solidFill>
                  <a:srgbClr val="FF0000"/>
                </a:solidFill>
              </a:rPr>
              <a:t>O</a:t>
            </a:r>
            <a:r>
              <a:rPr lang="en-US" sz="3600" dirty="0" smtClean="0">
                <a:solidFill>
                  <a:schemeClr val="tx1"/>
                </a:solidFill>
              </a:rPr>
              <a:t>) in nitrate are reported relative to standard mean ocean water (VSMOW) in parts per thousand (‰).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en-US" sz="5100" baseline="-25000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51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Symbol" pitchFamily="18" charset="2"/>
              </a:rPr>
              <a:t>d</a:t>
            </a:r>
            <a:r>
              <a:rPr lang="en-US" sz="2800" baseline="30000" dirty="0" smtClean="0">
                <a:solidFill>
                  <a:schemeClr val="tx1"/>
                </a:solidFill>
              </a:rPr>
              <a:t>18</a:t>
            </a:r>
            <a:r>
              <a:rPr lang="en-US" sz="2800" dirty="0" smtClean="0">
                <a:solidFill>
                  <a:schemeClr val="tx1"/>
                </a:solidFill>
              </a:rPr>
              <a:t>O (‰) =([</a:t>
            </a:r>
            <a:r>
              <a:rPr lang="en-US" sz="2800" baseline="30000" dirty="0" smtClean="0">
                <a:solidFill>
                  <a:schemeClr val="tx1"/>
                </a:solidFill>
              </a:rPr>
              <a:t>18</a:t>
            </a:r>
            <a:r>
              <a:rPr lang="en-US" sz="2800" dirty="0" smtClean="0">
                <a:solidFill>
                  <a:schemeClr val="tx1"/>
                </a:solidFill>
              </a:rPr>
              <a:t>O/</a:t>
            </a:r>
            <a:r>
              <a:rPr lang="en-US" sz="2800" baseline="30000" dirty="0" smtClean="0">
                <a:solidFill>
                  <a:schemeClr val="tx1"/>
                </a:solidFill>
              </a:rPr>
              <a:t>16</a:t>
            </a:r>
            <a:r>
              <a:rPr lang="en-US" sz="2800" dirty="0" smtClean="0">
                <a:solidFill>
                  <a:schemeClr val="tx1"/>
                </a:solidFill>
              </a:rPr>
              <a:t>O]</a:t>
            </a:r>
            <a:r>
              <a:rPr lang="en-US" sz="2800" baseline="-25000" dirty="0" smtClean="0">
                <a:solidFill>
                  <a:schemeClr val="tx1"/>
                </a:solidFill>
              </a:rPr>
              <a:t>sample</a:t>
            </a:r>
            <a:r>
              <a:rPr lang="en-US" sz="2800" dirty="0" smtClean="0">
                <a:solidFill>
                  <a:schemeClr val="tx1"/>
                </a:solidFill>
              </a:rPr>
              <a:t>/[</a:t>
            </a:r>
            <a:r>
              <a:rPr lang="en-US" sz="2800" baseline="30000" dirty="0" smtClean="0">
                <a:solidFill>
                  <a:schemeClr val="tx1"/>
                </a:solidFill>
              </a:rPr>
              <a:t>18</a:t>
            </a:r>
            <a:r>
              <a:rPr lang="en-US" sz="2800" dirty="0" smtClean="0">
                <a:solidFill>
                  <a:schemeClr val="tx1"/>
                </a:solidFill>
              </a:rPr>
              <a:t>O/</a:t>
            </a:r>
            <a:r>
              <a:rPr lang="en-US" sz="2800" baseline="30000" dirty="0" smtClean="0">
                <a:solidFill>
                  <a:schemeClr val="tx1"/>
                </a:solidFill>
              </a:rPr>
              <a:t>16</a:t>
            </a:r>
            <a:r>
              <a:rPr lang="en-US" sz="2800" dirty="0" smtClean="0">
                <a:solidFill>
                  <a:schemeClr val="tx1"/>
                </a:solidFill>
              </a:rPr>
              <a:t>O]</a:t>
            </a:r>
            <a:r>
              <a:rPr lang="en-US" sz="2800" baseline="-25000" dirty="0" smtClean="0">
                <a:solidFill>
                  <a:schemeClr val="tx1"/>
                </a:solidFill>
              </a:rPr>
              <a:t>standard</a:t>
            </a:r>
            <a:r>
              <a:rPr lang="en-US" sz="2800" dirty="0" smtClean="0">
                <a:solidFill>
                  <a:schemeClr val="tx1"/>
                </a:solidFill>
              </a:rPr>
              <a:t>  -1)*1000</a:t>
            </a:r>
            <a:endParaRPr lang="en-US" sz="28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aseline="-25000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228601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Isotopic Fractionation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5562600" cy="2743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 typeface="Wingdings" pitchFamily="2" charset="2"/>
              <a:buChar char="Ø"/>
            </a:pPr>
            <a:r>
              <a:rPr lang="en-US" sz="2800" dirty="0" smtClean="0"/>
              <a:t>During biological processes (e.g. nitrification, </a:t>
            </a:r>
            <a:r>
              <a:rPr lang="en-US" sz="2800" dirty="0" err="1" smtClean="0"/>
              <a:t>denitrification</a:t>
            </a:r>
            <a:r>
              <a:rPr lang="en-US" sz="2800" dirty="0" smtClean="0"/>
              <a:t>), the lighter isotope (</a:t>
            </a:r>
            <a:r>
              <a:rPr lang="en-US" sz="2800" baseline="30000" dirty="0" smtClean="0"/>
              <a:t>14</a:t>
            </a:r>
            <a:r>
              <a:rPr lang="en-US" sz="2800" dirty="0" smtClean="0"/>
              <a:t>N, </a:t>
            </a:r>
            <a:r>
              <a:rPr lang="en-US" sz="2800" baseline="30000" dirty="0" smtClean="0"/>
              <a:t>16</a:t>
            </a:r>
            <a:r>
              <a:rPr lang="en-US" sz="2800" dirty="0" smtClean="0"/>
              <a:t>O) ends up being concentrated in the products while the heavier isotope ends up being concentrated in the reactants.</a:t>
            </a:r>
          </a:p>
          <a:p>
            <a:pPr>
              <a:buFont typeface="Wingdings" pitchFamily="2" charset="2"/>
              <a:buChar char="Ø"/>
            </a:pPr>
            <a:endParaRPr lang="en-US" sz="1100" dirty="0" smtClean="0"/>
          </a:p>
        </p:txBody>
      </p:sp>
      <p:pic>
        <p:nvPicPr>
          <p:cNvPr id="4" name="Picture 5" descr="http://www.physicalgeography.net/fundamentals/images/nitrogencyc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1600200"/>
            <a:ext cx="3559175" cy="230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2400" y="4191000"/>
            <a:ext cx="7543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sz="2800" dirty="0" smtClean="0"/>
              <a:t>So, during </a:t>
            </a:r>
            <a:r>
              <a:rPr lang="en-US" sz="2800" dirty="0" err="1" smtClean="0"/>
              <a:t>denitrification</a:t>
            </a:r>
            <a:r>
              <a:rPr lang="en-US" sz="2800" dirty="0" smtClean="0"/>
              <a:t> (NO</a:t>
            </a:r>
            <a:r>
              <a:rPr lang="en-US" sz="2800" baseline="-25000" dirty="0" smtClean="0"/>
              <a:t>3</a:t>
            </a:r>
            <a:r>
              <a:rPr lang="en-US" sz="2800" baseline="30000" dirty="0" smtClean="0"/>
              <a:t>-</a:t>
            </a:r>
            <a:r>
              <a:rPr lang="en-US" sz="2800" dirty="0" smtClean="0">
                <a:sym typeface="Wingdings" pitchFamily="2" charset="2"/>
              </a:rPr>
              <a:t> N</a:t>
            </a:r>
            <a:r>
              <a:rPr lang="en-US" sz="2800" baseline="-25000" dirty="0" smtClean="0">
                <a:sym typeface="Wingdings" pitchFamily="2" charset="2"/>
              </a:rPr>
              <a:t>2</a:t>
            </a:r>
            <a:r>
              <a:rPr lang="en-US" sz="2800" dirty="0" smtClean="0">
                <a:sym typeface="Wingdings" pitchFamily="2" charset="2"/>
              </a:rPr>
              <a:t>ON</a:t>
            </a:r>
            <a:r>
              <a:rPr lang="en-US" sz="2800" baseline="-25000" dirty="0" smtClean="0">
                <a:sym typeface="Wingdings" pitchFamily="2" charset="2"/>
              </a:rPr>
              <a:t>2</a:t>
            </a:r>
            <a:r>
              <a:rPr lang="en-US" sz="2800" dirty="0" smtClean="0">
                <a:sym typeface="Wingdings" pitchFamily="2" charset="2"/>
              </a:rPr>
              <a:t>), the resulting N</a:t>
            </a:r>
            <a:r>
              <a:rPr lang="en-US" sz="2800" baseline="-25000" dirty="0" smtClean="0">
                <a:sym typeface="Wingdings" pitchFamily="2" charset="2"/>
              </a:rPr>
              <a:t>2</a:t>
            </a:r>
            <a:r>
              <a:rPr lang="en-US" sz="2800" dirty="0" smtClean="0">
                <a:sym typeface="Wingdings" pitchFamily="2" charset="2"/>
              </a:rPr>
              <a:t>, N</a:t>
            </a:r>
            <a:r>
              <a:rPr lang="en-US" sz="2800" baseline="-25000" dirty="0" smtClean="0">
                <a:sym typeface="Wingdings" pitchFamily="2" charset="2"/>
              </a:rPr>
              <a:t>2</a:t>
            </a:r>
            <a:r>
              <a:rPr lang="en-US" sz="2800" dirty="0" smtClean="0">
                <a:sym typeface="Wingdings" pitchFamily="2" charset="2"/>
              </a:rPr>
              <a:t>O</a:t>
            </a:r>
            <a:r>
              <a:rPr lang="en-US" sz="2800" baseline="-25000" dirty="0" smtClean="0">
                <a:sym typeface="Wingdings" pitchFamily="2" charset="2"/>
              </a:rPr>
              <a:t> </a:t>
            </a:r>
            <a:r>
              <a:rPr lang="en-US" sz="2800" dirty="0" smtClean="0">
                <a:sym typeface="Wingdings" pitchFamily="2" charset="2"/>
              </a:rPr>
              <a:t>(products) have a lower </a:t>
            </a:r>
            <a:r>
              <a:rPr lang="en-US" sz="2800" dirty="0" smtClean="0">
                <a:latin typeface="Symbol" pitchFamily="18" charset="2"/>
                <a:sym typeface="Wingdings" pitchFamily="2" charset="2"/>
              </a:rPr>
              <a:t>d</a:t>
            </a:r>
            <a:r>
              <a:rPr lang="en-US" sz="2800" baseline="30000" dirty="0" smtClean="0">
                <a:sym typeface="Wingdings" pitchFamily="2" charset="2"/>
              </a:rPr>
              <a:t>15</a:t>
            </a:r>
            <a:r>
              <a:rPr lang="en-US" sz="2800" dirty="0" smtClean="0">
                <a:sym typeface="Wingdings" pitchFamily="2" charset="2"/>
              </a:rPr>
              <a:t>N and </a:t>
            </a:r>
            <a:r>
              <a:rPr lang="en-US" sz="2800" dirty="0" smtClean="0">
                <a:latin typeface="Symbol" pitchFamily="18" charset="2"/>
                <a:sym typeface="Wingdings" pitchFamily="2" charset="2"/>
              </a:rPr>
              <a:t>d</a:t>
            </a:r>
            <a:r>
              <a:rPr lang="en-US" sz="2800" baseline="30000" dirty="0" smtClean="0">
                <a:sym typeface="Wingdings" pitchFamily="2" charset="2"/>
              </a:rPr>
              <a:t>18</a:t>
            </a:r>
            <a:r>
              <a:rPr lang="en-US" sz="2800" dirty="0" smtClean="0">
                <a:sym typeface="Wingdings" pitchFamily="2" charset="2"/>
              </a:rPr>
              <a:t>O than the residual NO</a:t>
            </a:r>
            <a:r>
              <a:rPr lang="en-US" sz="2800" baseline="-25000" dirty="0" smtClean="0">
                <a:sym typeface="Wingdings" pitchFamily="2" charset="2"/>
              </a:rPr>
              <a:t>3 </a:t>
            </a:r>
            <a:r>
              <a:rPr lang="en-US" sz="2800" dirty="0" smtClean="0">
                <a:sym typeface="Wingdings" pitchFamily="2" charset="2"/>
              </a:rPr>
              <a:t>(reactant)</a:t>
            </a:r>
            <a:r>
              <a:rPr lang="en-US" sz="2800" baseline="-25000" dirty="0" smtClean="0">
                <a:sym typeface="Wingdings" pitchFamily="2" charset="2"/>
              </a:rPr>
              <a:t>, </a:t>
            </a:r>
            <a:r>
              <a:rPr lang="en-US" sz="2800" dirty="0" smtClean="0">
                <a:sym typeface="Wingdings" pitchFamily="2" charset="2"/>
              </a:rPr>
              <a:t>which develops a higher </a:t>
            </a:r>
            <a:r>
              <a:rPr lang="en-US" sz="2800" dirty="0" smtClean="0">
                <a:latin typeface="Symbol" pitchFamily="18" charset="2"/>
                <a:sym typeface="Wingdings" pitchFamily="2" charset="2"/>
              </a:rPr>
              <a:t>d</a:t>
            </a:r>
            <a:r>
              <a:rPr lang="en-US" sz="2800" baseline="30000" dirty="0" smtClean="0">
                <a:sym typeface="Wingdings" pitchFamily="2" charset="2"/>
              </a:rPr>
              <a:t>15</a:t>
            </a:r>
            <a:r>
              <a:rPr lang="en-US" sz="2800" dirty="0" smtClean="0">
                <a:sym typeface="Wingdings" pitchFamily="2" charset="2"/>
              </a:rPr>
              <a:t>N and </a:t>
            </a:r>
            <a:r>
              <a:rPr lang="en-US" sz="2800" dirty="0" smtClean="0">
                <a:latin typeface="Symbol" pitchFamily="18" charset="2"/>
                <a:sym typeface="Wingdings" pitchFamily="2" charset="2"/>
              </a:rPr>
              <a:t>d</a:t>
            </a:r>
            <a:r>
              <a:rPr lang="en-US" sz="2800" baseline="30000" dirty="0" smtClean="0">
                <a:sym typeface="Wingdings" pitchFamily="2" charset="2"/>
              </a:rPr>
              <a:t>18</a:t>
            </a:r>
            <a:r>
              <a:rPr lang="en-US" sz="2800" dirty="0" smtClean="0">
                <a:sym typeface="Wingdings" pitchFamily="2" charset="2"/>
              </a:rPr>
              <a:t>O. </a:t>
            </a: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bacteria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763" y="4714875"/>
            <a:ext cx="1614487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 descr="bacteria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0613" y="4749800"/>
            <a:ext cx="1403350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5530850" y="1179513"/>
            <a:ext cx="2346325" cy="2020887"/>
            <a:chOff x="5124450" y="795830"/>
            <a:chExt cx="2752725" cy="2404570"/>
          </a:xfrm>
        </p:grpSpPr>
        <p:pic>
          <p:nvPicPr>
            <p:cNvPr id="12327" name="Picture 9" descr="bacteria3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24450" y="877888"/>
              <a:ext cx="2752725" cy="2322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28" name="Picture 2" descr="C:\Documents and Settings\debra.katz\Local Settings\Temporary Internet Files\Content.IE5\6J33VKPY\MCj04280870000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73867" y="795830"/>
              <a:ext cx="1235621" cy="948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293" name="TextBox 6"/>
          <p:cNvSpPr txBox="1">
            <a:spLocks noChangeArrowheads="1"/>
          </p:cNvSpPr>
          <p:nvPr/>
        </p:nvSpPr>
        <p:spPr bwMode="auto">
          <a:xfrm rot="-1522670">
            <a:off x="1176338" y="2462213"/>
            <a:ext cx="17192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baseline="30000"/>
              <a:t>14</a:t>
            </a:r>
            <a:r>
              <a:rPr lang="en-US" sz="3600" b="1"/>
              <a:t>N</a:t>
            </a:r>
            <a:r>
              <a:rPr lang="en-US" sz="3600" b="1" baseline="30000"/>
              <a:t>16</a:t>
            </a:r>
            <a:r>
              <a:rPr lang="en-US" sz="3600" b="1"/>
              <a:t>O</a:t>
            </a:r>
            <a:r>
              <a:rPr lang="en-US" sz="3600" b="1" baseline="-25000"/>
              <a:t>3</a:t>
            </a:r>
          </a:p>
        </p:txBody>
      </p:sp>
      <p:sp>
        <p:nvSpPr>
          <p:cNvPr id="2" name="TextBox 11"/>
          <p:cNvSpPr txBox="1">
            <a:spLocks noChangeArrowheads="1"/>
          </p:cNvSpPr>
          <p:nvPr/>
        </p:nvSpPr>
        <p:spPr bwMode="auto">
          <a:xfrm rot="-1522670">
            <a:off x="5989638" y="1830388"/>
            <a:ext cx="17192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baseline="30000"/>
              <a:t>14</a:t>
            </a:r>
            <a:r>
              <a:rPr lang="en-US" sz="3600" b="1"/>
              <a:t>N</a:t>
            </a:r>
            <a:r>
              <a:rPr lang="en-US" sz="3600" b="1" baseline="30000"/>
              <a:t>16</a:t>
            </a:r>
            <a:r>
              <a:rPr lang="en-US" sz="3600" b="1"/>
              <a:t>O</a:t>
            </a:r>
            <a:r>
              <a:rPr lang="en-US" sz="3600" b="1" baseline="-25000"/>
              <a:t>3</a:t>
            </a:r>
          </a:p>
        </p:txBody>
      </p: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700088" y="1700213"/>
            <a:ext cx="2452687" cy="2160587"/>
            <a:chOff x="306388" y="942975"/>
            <a:chExt cx="2878137" cy="2571750"/>
          </a:xfrm>
        </p:grpSpPr>
        <p:pic>
          <p:nvPicPr>
            <p:cNvPr id="12325" name="Picture 5" descr="bacteria3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6388" y="1087438"/>
              <a:ext cx="2878137" cy="2427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26" name="Picture 2" descr="C:\Documents and Settings\debra.katz\Local Settings\Temporary Internet Files\Content.IE5\6J33VKPY\MCj04280870000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28295" y="942975"/>
              <a:ext cx="1235621" cy="948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854075" y="5699125"/>
            <a:ext cx="1671638" cy="579438"/>
            <a:chOff x="5596759" y="2895949"/>
            <a:chExt cx="1961508" cy="690655"/>
          </a:xfrm>
        </p:grpSpPr>
        <p:sp>
          <p:nvSpPr>
            <p:cNvPr id="12323" name="TextBox 10"/>
            <p:cNvSpPr txBox="1">
              <a:spLocks noChangeArrowheads="1"/>
            </p:cNvSpPr>
            <p:nvPr/>
          </p:nvSpPr>
          <p:spPr bwMode="auto">
            <a:xfrm rot="-1522670">
              <a:off x="5760684" y="2895949"/>
              <a:ext cx="1797583" cy="6906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baseline="30000"/>
                <a:t>14</a:t>
              </a:r>
              <a:r>
                <a:rPr lang="en-US" sz="3200" b="1"/>
                <a:t>N</a:t>
              </a:r>
              <a:r>
                <a:rPr lang="en-US" sz="3200" b="1" baseline="30000"/>
                <a:t>16</a:t>
              </a:r>
              <a:r>
                <a:rPr lang="en-US" sz="3200" b="1"/>
                <a:t>O</a:t>
              </a:r>
              <a:r>
                <a:rPr lang="en-US" sz="3200" b="1" baseline="-25000"/>
                <a:t>3</a:t>
              </a:r>
            </a:p>
          </p:txBody>
        </p:sp>
        <p:sp>
          <p:nvSpPr>
            <p:cNvPr id="12324" name="Oval 21"/>
            <p:cNvSpPr>
              <a:spLocks noChangeArrowheads="1"/>
            </p:cNvSpPr>
            <p:nvPr/>
          </p:nvSpPr>
          <p:spPr bwMode="auto">
            <a:xfrm rot="-1135391">
              <a:off x="5596759" y="2963918"/>
              <a:ext cx="1891862" cy="567558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5873750" y="2992438"/>
            <a:ext cx="1670050" cy="579437"/>
            <a:chOff x="5596759" y="2896191"/>
            <a:chExt cx="1961581" cy="688197"/>
          </a:xfrm>
        </p:grpSpPr>
        <p:sp>
          <p:nvSpPr>
            <p:cNvPr id="12321" name="Oval 17"/>
            <p:cNvSpPr>
              <a:spLocks noChangeArrowheads="1"/>
            </p:cNvSpPr>
            <p:nvPr/>
          </p:nvSpPr>
          <p:spPr bwMode="auto">
            <a:xfrm rot="-1135391">
              <a:off x="5596759" y="2963918"/>
              <a:ext cx="1891862" cy="567558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2" name="TextBox 10"/>
            <p:cNvSpPr txBox="1">
              <a:spLocks noChangeArrowheads="1"/>
            </p:cNvSpPr>
            <p:nvPr/>
          </p:nvSpPr>
          <p:spPr bwMode="auto">
            <a:xfrm rot="-1522670">
              <a:off x="5758981" y="2896191"/>
              <a:ext cx="1799359" cy="688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baseline="30000"/>
                <a:t>14</a:t>
              </a:r>
              <a:r>
                <a:rPr lang="en-US" sz="3200" b="1"/>
                <a:t>N</a:t>
              </a:r>
              <a:r>
                <a:rPr lang="en-US" sz="3200" b="1" baseline="30000"/>
                <a:t>16</a:t>
              </a:r>
              <a:r>
                <a:rPr lang="en-US" sz="3200" b="1"/>
                <a:t>O</a:t>
              </a:r>
              <a:r>
                <a:rPr lang="en-US" sz="3200" b="1" baseline="-25000"/>
                <a:t>3</a:t>
              </a:r>
            </a:p>
          </p:txBody>
        </p:sp>
      </p:grpSp>
      <p:sp>
        <p:nvSpPr>
          <p:cNvPr id="17435" name="TextBox 10"/>
          <p:cNvSpPr txBox="1">
            <a:spLocks noChangeArrowheads="1"/>
          </p:cNvSpPr>
          <p:nvPr/>
        </p:nvSpPr>
        <p:spPr bwMode="auto">
          <a:xfrm rot="-1648755">
            <a:off x="1268413" y="2466975"/>
            <a:ext cx="15319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baseline="30000"/>
              <a:t>14</a:t>
            </a:r>
            <a:r>
              <a:rPr lang="en-US" sz="3200" b="1"/>
              <a:t>N</a:t>
            </a:r>
            <a:r>
              <a:rPr lang="en-US" sz="3200" b="1" baseline="30000"/>
              <a:t>16</a:t>
            </a:r>
            <a:r>
              <a:rPr lang="en-US" sz="3200" b="1"/>
              <a:t>O</a:t>
            </a:r>
            <a:r>
              <a:rPr lang="en-US" sz="3200" b="1" baseline="-25000"/>
              <a:t>3</a:t>
            </a:r>
          </a:p>
        </p:txBody>
      </p:sp>
      <p:grpSp>
        <p:nvGrpSpPr>
          <p:cNvPr id="7" name="Group 27"/>
          <p:cNvGrpSpPr>
            <a:grpSpLocks/>
          </p:cNvGrpSpPr>
          <p:nvPr/>
        </p:nvGrpSpPr>
        <p:grpSpPr bwMode="auto">
          <a:xfrm>
            <a:off x="5430838" y="3956050"/>
            <a:ext cx="1895475" cy="1233488"/>
            <a:chOff x="2128345" y="6124903"/>
            <a:chExt cx="2222938" cy="1466193"/>
          </a:xfrm>
        </p:grpSpPr>
        <p:sp>
          <p:nvSpPr>
            <p:cNvPr id="12319" name="TextBox 15"/>
            <p:cNvSpPr txBox="1">
              <a:spLocks noChangeArrowheads="1"/>
            </p:cNvSpPr>
            <p:nvPr/>
          </p:nvSpPr>
          <p:spPr bwMode="auto">
            <a:xfrm rot="-1522670">
              <a:off x="2465323" y="6506075"/>
              <a:ext cx="1796596" cy="6887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baseline="30000"/>
                <a:t>15</a:t>
              </a:r>
              <a:r>
                <a:rPr lang="en-US" sz="3200" b="1"/>
                <a:t>N</a:t>
              </a:r>
              <a:r>
                <a:rPr lang="en-US" sz="3200" b="1" baseline="30000"/>
                <a:t>18</a:t>
              </a:r>
              <a:r>
                <a:rPr lang="en-US" sz="3200" b="1"/>
                <a:t>O</a:t>
              </a:r>
              <a:r>
                <a:rPr lang="en-US" sz="3200" b="1" baseline="-25000"/>
                <a:t>3</a:t>
              </a:r>
            </a:p>
          </p:txBody>
        </p:sp>
        <p:sp>
          <p:nvSpPr>
            <p:cNvPr id="12320" name="Oval 29"/>
            <p:cNvSpPr>
              <a:spLocks noChangeArrowheads="1"/>
            </p:cNvSpPr>
            <p:nvPr/>
          </p:nvSpPr>
          <p:spPr bwMode="auto">
            <a:xfrm>
              <a:off x="2128345" y="6124903"/>
              <a:ext cx="2222938" cy="1466193"/>
            </a:xfrm>
            <a:prstGeom prst="ellipse">
              <a:avLst/>
            </a:prstGeom>
            <a:solidFill>
              <a:srgbClr val="CCCC00">
                <a:alpha val="27843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30"/>
          <p:cNvGrpSpPr>
            <a:grpSpLocks/>
          </p:cNvGrpSpPr>
          <p:nvPr/>
        </p:nvGrpSpPr>
        <p:grpSpPr bwMode="auto">
          <a:xfrm>
            <a:off x="3502025" y="3446463"/>
            <a:ext cx="1895475" cy="1233487"/>
            <a:chOff x="2128345" y="6124903"/>
            <a:chExt cx="2222938" cy="1466193"/>
          </a:xfrm>
        </p:grpSpPr>
        <p:sp>
          <p:nvSpPr>
            <p:cNvPr id="12317" name="TextBox 15"/>
            <p:cNvSpPr txBox="1">
              <a:spLocks noChangeArrowheads="1"/>
            </p:cNvSpPr>
            <p:nvPr/>
          </p:nvSpPr>
          <p:spPr bwMode="auto">
            <a:xfrm rot="-1522670">
              <a:off x="2465323" y="6506075"/>
              <a:ext cx="1796596" cy="6887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baseline="30000"/>
                <a:t>15</a:t>
              </a:r>
              <a:r>
                <a:rPr lang="en-US" sz="3200" b="1"/>
                <a:t>N</a:t>
              </a:r>
              <a:r>
                <a:rPr lang="en-US" sz="3200" b="1" baseline="30000"/>
                <a:t>18</a:t>
              </a:r>
              <a:r>
                <a:rPr lang="en-US" sz="3200" b="1"/>
                <a:t>O</a:t>
              </a:r>
              <a:r>
                <a:rPr lang="en-US" sz="3200" b="1" baseline="-25000"/>
                <a:t>3</a:t>
              </a:r>
            </a:p>
          </p:txBody>
        </p:sp>
        <p:sp>
          <p:nvSpPr>
            <p:cNvPr id="12318" name="Oval 32"/>
            <p:cNvSpPr>
              <a:spLocks noChangeArrowheads="1"/>
            </p:cNvSpPr>
            <p:nvPr/>
          </p:nvSpPr>
          <p:spPr bwMode="auto">
            <a:xfrm>
              <a:off x="2128345" y="6124903"/>
              <a:ext cx="2222938" cy="1466193"/>
            </a:xfrm>
            <a:prstGeom prst="ellipse">
              <a:avLst/>
            </a:prstGeom>
            <a:solidFill>
              <a:srgbClr val="CCCC00">
                <a:alpha val="27843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4816475" y="4997450"/>
            <a:ext cx="1893888" cy="1231900"/>
            <a:chOff x="2128345" y="6124903"/>
            <a:chExt cx="2222938" cy="1466193"/>
          </a:xfrm>
        </p:grpSpPr>
        <p:sp>
          <p:nvSpPr>
            <p:cNvPr id="12315" name="TextBox 15"/>
            <p:cNvSpPr txBox="1">
              <a:spLocks noChangeArrowheads="1"/>
            </p:cNvSpPr>
            <p:nvPr/>
          </p:nvSpPr>
          <p:spPr bwMode="auto">
            <a:xfrm rot="-1522670">
              <a:off x="2465606" y="6506567"/>
              <a:ext cx="1798101" cy="6896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baseline="30000"/>
                <a:t>15</a:t>
              </a:r>
              <a:r>
                <a:rPr lang="en-US" sz="3200" b="1"/>
                <a:t>N</a:t>
              </a:r>
              <a:r>
                <a:rPr lang="en-US" sz="3200" b="1" baseline="30000"/>
                <a:t>18</a:t>
              </a:r>
              <a:r>
                <a:rPr lang="en-US" sz="3200" b="1"/>
                <a:t>O</a:t>
              </a:r>
              <a:r>
                <a:rPr lang="en-US" sz="3200" b="1" baseline="-25000"/>
                <a:t>3</a:t>
              </a:r>
            </a:p>
          </p:txBody>
        </p:sp>
        <p:sp>
          <p:nvSpPr>
            <p:cNvPr id="12316" name="Oval 35"/>
            <p:cNvSpPr>
              <a:spLocks noChangeArrowheads="1"/>
            </p:cNvSpPr>
            <p:nvPr/>
          </p:nvSpPr>
          <p:spPr bwMode="auto">
            <a:xfrm>
              <a:off x="2128345" y="6124903"/>
              <a:ext cx="2222938" cy="1466193"/>
            </a:xfrm>
            <a:prstGeom prst="ellipse">
              <a:avLst/>
            </a:prstGeom>
            <a:solidFill>
              <a:srgbClr val="CCCC00">
                <a:alpha val="27843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26"/>
          <p:cNvGrpSpPr>
            <a:grpSpLocks/>
          </p:cNvGrpSpPr>
          <p:nvPr/>
        </p:nvGrpSpPr>
        <p:grpSpPr bwMode="auto">
          <a:xfrm>
            <a:off x="2803525" y="5018088"/>
            <a:ext cx="1893888" cy="1233487"/>
            <a:chOff x="2128345" y="6124903"/>
            <a:chExt cx="2222938" cy="1466193"/>
          </a:xfrm>
        </p:grpSpPr>
        <p:sp>
          <p:nvSpPr>
            <p:cNvPr id="12313" name="TextBox 15"/>
            <p:cNvSpPr txBox="1">
              <a:spLocks noChangeArrowheads="1"/>
            </p:cNvSpPr>
            <p:nvPr/>
          </p:nvSpPr>
          <p:spPr bwMode="auto">
            <a:xfrm rot="-1522670">
              <a:off x="2465606" y="6506075"/>
              <a:ext cx="1798101" cy="6887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baseline="30000"/>
                <a:t>15</a:t>
              </a:r>
              <a:r>
                <a:rPr lang="en-US" sz="3200" b="1"/>
                <a:t>N</a:t>
              </a:r>
              <a:r>
                <a:rPr lang="en-US" sz="3200" b="1" baseline="30000"/>
                <a:t>18</a:t>
              </a:r>
              <a:r>
                <a:rPr lang="en-US" sz="3200" b="1"/>
                <a:t>O</a:t>
              </a:r>
              <a:r>
                <a:rPr lang="en-US" sz="3200" b="1" baseline="-25000"/>
                <a:t>3</a:t>
              </a:r>
            </a:p>
          </p:txBody>
        </p:sp>
        <p:sp>
          <p:nvSpPr>
            <p:cNvPr id="12314" name="Oval 25"/>
            <p:cNvSpPr>
              <a:spLocks noChangeArrowheads="1"/>
            </p:cNvSpPr>
            <p:nvPr/>
          </p:nvSpPr>
          <p:spPr bwMode="auto">
            <a:xfrm>
              <a:off x="2128345" y="6124903"/>
              <a:ext cx="2222938" cy="1466193"/>
            </a:xfrm>
            <a:prstGeom prst="ellipse">
              <a:avLst/>
            </a:prstGeom>
            <a:solidFill>
              <a:srgbClr val="CCCC00">
                <a:alpha val="27843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38"/>
          <p:cNvGrpSpPr>
            <a:grpSpLocks/>
          </p:cNvGrpSpPr>
          <p:nvPr/>
        </p:nvGrpSpPr>
        <p:grpSpPr bwMode="auto">
          <a:xfrm>
            <a:off x="7291388" y="4279900"/>
            <a:ext cx="1670050" cy="579438"/>
            <a:chOff x="5596759" y="2896191"/>
            <a:chExt cx="1959586" cy="688197"/>
          </a:xfrm>
        </p:grpSpPr>
        <p:sp>
          <p:nvSpPr>
            <p:cNvPr id="12311" name="TextBox 10"/>
            <p:cNvSpPr txBox="1">
              <a:spLocks noChangeArrowheads="1"/>
            </p:cNvSpPr>
            <p:nvPr/>
          </p:nvSpPr>
          <p:spPr bwMode="auto">
            <a:xfrm rot="-1522670">
              <a:off x="5758816" y="2896191"/>
              <a:ext cx="1797529" cy="688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baseline="30000"/>
                <a:t>14</a:t>
              </a:r>
              <a:r>
                <a:rPr lang="en-US" sz="3200" b="1"/>
                <a:t>N</a:t>
              </a:r>
              <a:r>
                <a:rPr lang="en-US" sz="3200" b="1" baseline="30000"/>
                <a:t>16</a:t>
              </a:r>
              <a:r>
                <a:rPr lang="en-US" sz="3200" b="1"/>
                <a:t>O</a:t>
              </a:r>
              <a:r>
                <a:rPr lang="en-US" sz="3200" b="1" baseline="-25000"/>
                <a:t>3</a:t>
              </a:r>
            </a:p>
          </p:txBody>
        </p:sp>
        <p:sp>
          <p:nvSpPr>
            <p:cNvPr id="12312" name="Oval 40"/>
            <p:cNvSpPr>
              <a:spLocks noChangeArrowheads="1"/>
            </p:cNvSpPr>
            <p:nvPr/>
          </p:nvSpPr>
          <p:spPr bwMode="auto">
            <a:xfrm rot="-1135391">
              <a:off x="5596759" y="2963918"/>
              <a:ext cx="1891862" cy="567558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304" name="TextBox 36"/>
          <p:cNvSpPr txBox="1">
            <a:spLocks noChangeArrowheads="1"/>
          </p:cNvSpPr>
          <p:nvPr/>
        </p:nvSpPr>
        <p:spPr bwMode="auto">
          <a:xfrm>
            <a:off x="309563" y="331788"/>
            <a:ext cx="86058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err="1"/>
              <a:t>Denitrification</a:t>
            </a:r>
            <a:r>
              <a:rPr lang="en-US" sz="2800" b="1" dirty="0"/>
              <a:t>– conversion of nitrate to nitrogen </a:t>
            </a:r>
            <a:r>
              <a:rPr lang="en-US" sz="2800" b="1" dirty="0" smtClean="0"/>
              <a:t>gas (N</a:t>
            </a:r>
            <a:r>
              <a:rPr lang="en-US" sz="2800" b="1" baseline="-25000" dirty="0" smtClean="0"/>
              <a:t>2</a:t>
            </a:r>
            <a:r>
              <a:rPr lang="en-US" sz="2800" b="1" dirty="0" smtClean="0"/>
              <a:t>) </a:t>
            </a:r>
          </a:p>
          <a:p>
            <a:r>
              <a:rPr lang="en-US" sz="2800" b="1" dirty="0" smtClean="0"/>
              <a:t>by </a:t>
            </a:r>
            <a:r>
              <a:rPr lang="en-US" sz="2800" b="1" dirty="0"/>
              <a:t>bacteria</a:t>
            </a:r>
          </a:p>
        </p:txBody>
      </p:sp>
      <p:grpSp>
        <p:nvGrpSpPr>
          <p:cNvPr id="12" name="Group 22"/>
          <p:cNvGrpSpPr>
            <a:grpSpLocks/>
          </p:cNvGrpSpPr>
          <p:nvPr/>
        </p:nvGrpSpPr>
        <p:grpSpPr bwMode="auto">
          <a:xfrm>
            <a:off x="7240588" y="3265488"/>
            <a:ext cx="1670050" cy="579437"/>
            <a:chOff x="5596759" y="2896191"/>
            <a:chExt cx="1961581" cy="688197"/>
          </a:xfrm>
        </p:grpSpPr>
        <p:sp>
          <p:nvSpPr>
            <p:cNvPr id="12309" name="TextBox 10"/>
            <p:cNvSpPr txBox="1">
              <a:spLocks noChangeArrowheads="1"/>
            </p:cNvSpPr>
            <p:nvPr/>
          </p:nvSpPr>
          <p:spPr bwMode="auto">
            <a:xfrm rot="-1522670">
              <a:off x="5758981" y="2896191"/>
              <a:ext cx="1799359" cy="688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baseline="30000"/>
                <a:t>14</a:t>
              </a:r>
              <a:r>
                <a:rPr lang="en-US" sz="3200" b="1"/>
                <a:t>N</a:t>
              </a:r>
              <a:r>
                <a:rPr lang="en-US" sz="3200" b="1" baseline="30000"/>
                <a:t>16</a:t>
              </a:r>
              <a:r>
                <a:rPr lang="en-US" sz="3200" b="1"/>
                <a:t>O</a:t>
              </a:r>
              <a:r>
                <a:rPr lang="en-US" sz="3200" b="1" baseline="-25000"/>
                <a:t>3</a:t>
              </a:r>
            </a:p>
          </p:txBody>
        </p:sp>
        <p:sp>
          <p:nvSpPr>
            <p:cNvPr id="12310" name="Oval 24"/>
            <p:cNvSpPr>
              <a:spLocks noChangeArrowheads="1"/>
            </p:cNvSpPr>
            <p:nvPr/>
          </p:nvSpPr>
          <p:spPr bwMode="auto">
            <a:xfrm rot="-1135391">
              <a:off x="5596759" y="2963918"/>
              <a:ext cx="1891862" cy="567558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22"/>
          <p:cNvGrpSpPr>
            <a:grpSpLocks/>
          </p:cNvGrpSpPr>
          <p:nvPr/>
        </p:nvGrpSpPr>
        <p:grpSpPr bwMode="auto">
          <a:xfrm>
            <a:off x="1217613" y="3756025"/>
            <a:ext cx="1671637" cy="579438"/>
            <a:chOff x="5596759" y="2896310"/>
            <a:chExt cx="1963506" cy="686985"/>
          </a:xfrm>
        </p:grpSpPr>
        <p:sp>
          <p:nvSpPr>
            <p:cNvPr id="12307" name="TextBox 10"/>
            <p:cNvSpPr txBox="1">
              <a:spLocks noChangeArrowheads="1"/>
            </p:cNvSpPr>
            <p:nvPr/>
          </p:nvSpPr>
          <p:spPr bwMode="auto">
            <a:xfrm rot="-1522670">
              <a:off x="5760851" y="2896310"/>
              <a:ext cx="1799414" cy="6869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baseline="30000"/>
                <a:t>14</a:t>
              </a:r>
              <a:r>
                <a:rPr lang="en-US" sz="3200" b="1"/>
                <a:t>N</a:t>
              </a:r>
              <a:r>
                <a:rPr lang="en-US" sz="3200" b="1" baseline="30000"/>
                <a:t>16</a:t>
              </a:r>
              <a:r>
                <a:rPr lang="en-US" sz="3200" b="1"/>
                <a:t>O</a:t>
              </a:r>
              <a:r>
                <a:rPr lang="en-US" sz="3200" b="1" baseline="-25000"/>
                <a:t>3</a:t>
              </a:r>
            </a:p>
          </p:txBody>
        </p:sp>
        <p:sp>
          <p:nvSpPr>
            <p:cNvPr id="12308" name="Oval 24"/>
            <p:cNvSpPr>
              <a:spLocks noChangeArrowheads="1"/>
            </p:cNvSpPr>
            <p:nvPr/>
          </p:nvSpPr>
          <p:spPr bwMode="auto">
            <a:xfrm rot="-1135391">
              <a:off x="5596759" y="2963918"/>
              <a:ext cx="1891862" cy="567558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3000"/>
                                        <p:tgtEl>
                                          <p:spTgt spid="17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4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458200" cy="1295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Ranges of </a:t>
            </a:r>
            <a:r>
              <a:rPr lang="en-US" sz="3200" dirty="0" smtClean="0">
                <a:latin typeface="Symbol" pitchFamily="18" charset="2"/>
              </a:rPr>
              <a:t>d</a:t>
            </a:r>
            <a:r>
              <a:rPr lang="en-US" sz="3200" baseline="30000" dirty="0" smtClean="0"/>
              <a:t>15</a:t>
            </a:r>
            <a:r>
              <a:rPr lang="en-US" sz="3200" dirty="0" smtClean="0"/>
              <a:t>N and </a:t>
            </a:r>
            <a:r>
              <a:rPr lang="en-US" sz="3200" dirty="0" smtClean="0">
                <a:latin typeface="Symbol" pitchFamily="18" charset="2"/>
              </a:rPr>
              <a:t>d</a:t>
            </a:r>
            <a:r>
              <a:rPr lang="en-US" sz="3200" baseline="30000" dirty="0" smtClean="0"/>
              <a:t>18</a:t>
            </a:r>
            <a:r>
              <a:rPr lang="en-US" sz="3200" dirty="0" smtClean="0"/>
              <a:t>O of nitrate from different sources– and from transformation processes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533400" y="1676400"/>
          <a:ext cx="79248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 rot="21057235">
            <a:off x="4736811" y="4520847"/>
            <a:ext cx="22839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/>
              <a:t>Denitrification</a:t>
            </a:r>
            <a:r>
              <a:rPr lang="en-US" sz="1600" b="1" dirty="0" smtClean="0"/>
              <a:t> trend line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019800" y="457200"/>
            <a:ext cx="2819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Wakulla Springs Cave System—water samples collected during March-December 2011 for nitrate isotopes and other chemical</a:t>
            </a:r>
          </a:p>
          <a:p>
            <a:r>
              <a:rPr lang="en-US" sz="3200" b="1" dirty="0" smtClean="0"/>
              <a:t>indicators.</a:t>
            </a:r>
            <a:endParaRPr lang="en-US" sz="3200" b="1" dirty="0"/>
          </a:p>
        </p:txBody>
      </p:sp>
      <p:pic>
        <p:nvPicPr>
          <p:cNvPr id="8" name="Picture 7" descr="Wakulla Cave Map - Well Location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457200"/>
            <a:ext cx="5391074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1343</TotalTime>
  <Words>824</Words>
  <Application>Microsoft Office PowerPoint</Application>
  <PresentationFormat>On-screen Show (4:3)</PresentationFormat>
  <Paragraphs>123</Paragraphs>
  <Slides>18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Office Theme</vt:lpstr>
      <vt:lpstr>Picture</vt:lpstr>
      <vt:lpstr>CorelDRAW</vt:lpstr>
      <vt:lpstr>Using Nitrate Isotopes to Identify Sources of Nitrogen in the Wakulla Springs Basin</vt:lpstr>
      <vt:lpstr>Outline of Presentation</vt:lpstr>
      <vt:lpstr>What are Nitrate (NO3) Isotopes?</vt:lpstr>
      <vt:lpstr>How are Nitrate Isotope Data Reported?</vt:lpstr>
      <vt:lpstr>How are Nitrate Isotope Data Reported?</vt:lpstr>
      <vt:lpstr>Isotopic Fractionation</vt:lpstr>
      <vt:lpstr>Slide 7</vt:lpstr>
      <vt:lpstr>Ranges of d15N and d18O of nitrate from different sources– and from transformation processes</vt:lpstr>
      <vt:lpstr>Slide 9</vt:lpstr>
      <vt:lpstr>Slide 10</vt:lpstr>
      <vt:lpstr>Slide 11</vt:lpstr>
      <vt:lpstr>Sucralose as a Tracer of Wastewater</vt:lpstr>
      <vt:lpstr>Slide 13</vt:lpstr>
      <vt:lpstr>Slide 14</vt:lpstr>
      <vt:lpstr>Slide 15</vt:lpstr>
      <vt:lpstr>Slide 16</vt:lpstr>
      <vt:lpstr>Slide 17</vt:lpstr>
      <vt:lpstr>Determining d15N and d18O of nitrate in water (Revesz and Casciotti, 2007)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Brian Katz</dc:creator>
  <cp:lastModifiedBy>Brian Katz</cp:lastModifiedBy>
  <cp:revision>120</cp:revision>
  <dcterms:created xsi:type="dcterms:W3CDTF">2013-03-06T15:44:08Z</dcterms:created>
  <dcterms:modified xsi:type="dcterms:W3CDTF">2013-04-18T12:30:04Z</dcterms:modified>
</cp:coreProperties>
</file>