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71" r:id="rId3"/>
    <p:sldId id="272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80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7811D-C680-4093-9004-C905428DAF6C}" type="datetimeFigureOut">
              <a:rPr lang="en-US" smtClean="0"/>
              <a:t>9/8/2010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D04A9-DC2C-499F-8B7C-E3C70CD9E0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7811D-C680-4093-9004-C905428DAF6C}" type="datetimeFigureOut">
              <a:rPr lang="en-US" smtClean="0"/>
              <a:t>9/8/2010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D04A9-DC2C-499F-8B7C-E3C70CD9E0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7811D-C680-4093-9004-C905428DAF6C}" type="datetimeFigureOut">
              <a:rPr lang="en-US" smtClean="0"/>
              <a:t>9/8/2010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D04A9-DC2C-499F-8B7C-E3C70CD9E0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7811D-C680-4093-9004-C905428DAF6C}" type="datetimeFigureOut">
              <a:rPr lang="en-US" smtClean="0"/>
              <a:t>9/8/2010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D04A9-DC2C-499F-8B7C-E3C70CD9E0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7811D-C680-4093-9004-C905428DAF6C}" type="datetimeFigureOut">
              <a:rPr lang="en-US" smtClean="0"/>
              <a:t>9/8/2010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D04A9-DC2C-499F-8B7C-E3C70CD9E0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7811D-C680-4093-9004-C905428DAF6C}" type="datetimeFigureOut">
              <a:rPr lang="en-US" smtClean="0"/>
              <a:t>9/8/2010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D04A9-DC2C-499F-8B7C-E3C70CD9E0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7811D-C680-4093-9004-C905428DAF6C}" type="datetimeFigureOut">
              <a:rPr lang="en-US" smtClean="0"/>
              <a:t>9/8/2010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D04A9-DC2C-499F-8B7C-E3C70CD9E0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7811D-C680-4093-9004-C905428DAF6C}" type="datetimeFigureOut">
              <a:rPr lang="en-US" smtClean="0"/>
              <a:t>9/8/2010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D04A9-DC2C-499F-8B7C-E3C70CD9E0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7811D-C680-4093-9004-C905428DAF6C}" type="datetimeFigureOut">
              <a:rPr lang="en-US" smtClean="0"/>
              <a:t>9/8/2010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D04A9-DC2C-499F-8B7C-E3C70CD9E0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7811D-C680-4093-9004-C905428DAF6C}" type="datetimeFigureOut">
              <a:rPr lang="en-US" smtClean="0"/>
              <a:t>9/8/2010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D04A9-DC2C-499F-8B7C-E3C70CD9E0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7811D-C680-4093-9004-C905428DAF6C}" type="datetimeFigureOut">
              <a:rPr lang="en-US" smtClean="0"/>
              <a:t>9/8/2010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D04A9-DC2C-499F-8B7C-E3C70CD9E0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27811D-C680-4093-9004-C905428DAF6C}" type="datetimeFigureOut">
              <a:rPr lang="en-US" smtClean="0"/>
              <a:t>9/8/2010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DD04A9-DC2C-499F-8B7C-E3C70CD9E08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 Box 2"/>
          <p:cNvSpPr txBox="1">
            <a:spLocks noChangeArrowheads="1"/>
          </p:cNvSpPr>
          <p:nvPr/>
        </p:nvSpPr>
        <p:spPr bwMode="auto">
          <a:xfrm>
            <a:off x="2895600" y="609600"/>
            <a:ext cx="37496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3200" b="1" i="1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Sample Custody</a:t>
            </a:r>
          </a:p>
        </p:txBody>
      </p:sp>
      <p:pic>
        <p:nvPicPr>
          <p:cNvPr id="61443" name="Picture 3" descr="evidence tamperi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0" y="1752600"/>
            <a:ext cx="4198938" cy="4724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C:\PPT\Custody Photo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3251" name="Text Box 3"/>
          <p:cNvSpPr txBox="1">
            <a:spLocks noChangeArrowheads="1"/>
          </p:cNvSpPr>
          <p:nvPr/>
        </p:nvSpPr>
        <p:spPr bwMode="auto">
          <a:xfrm>
            <a:off x="6781800" y="1676400"/>
            <a:ext cx="2209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solidFill>
                  <a:srgbClr val="F4F4F4"/>
                </a:solidFill>
                <a:latin typeface="+mn-lt"/>
              </a:rPr>
              <a:t>Affix, initial and date evidence tape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5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799" y="0"/>
            <a:ext cx="8458201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981200" y="6019800"/>
            <a:ext cx="66078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http://www.dep.state.fl.us/labs/qa/sops.htm</a:t>
            </a:r>
            <a:endParaRPr lang="en-US" sz="2400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Leaking VOC Sample"/>
          <p:cNvPicPr>
            <a:picLocks noChangeAspect="1" noChangeArrowheads="1"/>
          </p:cNvPicPr>
          <p:nvPr/>
        </p:nvPicPr>
        <p:blipFill>
          <a:blip r:embed="rId2" cstate="print">
            <a:lum bright="22000" contrast="8000"/>
          </a:blip>
          <a:srcRect/>
          <a:stretch>
            <a:fillRect/>
          </a:stretch>
        </p:blipFill>
        <p:spPr bwMode="auto">
          <a:xfrm>
            <a:off x="1828800" y="1676400"/>
            <a:ext cx="67056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1" name="Text Box 3"/>
          <p:cNvSpPr txBox="1">
            <a:spLocks noChangeArrowheads="1"/>
          </p:cNvSpPr>
          <p:nvPr/>
        </p:nvSpPr>
        <p:spPr bwMode="auto">
          <a:xfrm>
            <a:off x="2514600" y="533400"/>
            <a:ext cx="47402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3200" b="1" i="1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What we hope to </a:t>
            </a:r>
            <a:r>
              <a:rPr lang="en-US" sz="3200" b="1" i="1" dirty="0" smtClean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avoid</a:t>
            </a:r>
            <a:endParaRPr lang="en-US" sz="3200" b="1" i="1" dirty="0">
              <a:solidFill>
                <a:schemeClr val="accent2">
                  <a:lumMod val="50000"/>
                </a:schemeClr>
              </a:solidFill>
              <a:latin typeface="Book Antiqua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3886200"/>
            <a:ext cx="17178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Book Antiqua" pitchFamily="18" charset="0"/>
              </a:rPr>
              <a:t>Leaking Sample Containers</a:t>
            </a:r>
            <a:endParaRPr lang="en-US" sz="2400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130" name="Object 2"/>
          <p:cNvGraphicFramePr>
            <a:graphicFrameLocks noChangeAspect="1"/>
          </p:cNvGraphicFramePr>
          <p:nvPr/>
        </p:nvGraphicFramePr>
        <p:xfrm>
          <a:off x="1905000" y="1676400"/>
          <a:ext cx="6705520" cy="5027810"/>
        </p:xfrm>
        <a:graphic>
          <a:graphicData uri="http://schemas.openxmlformats.org/presentationml/2006/ole">
            <p:oleObj spid="_x0000_s1026" name="Photo Editor Photo" r:id="rId3" imgW="12193702" imgH="9142857" progId="">
              <p:embed/>
            </p:oleObj>
          </a:graphicData>
        </a:graphic>
      </p:graphicFrame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-228600" y="3429000"/>
            <a:ext cx="22098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dirty="0">
                <a:latin typeface="Book Antiqua" pitchFamily="18" charset="0"/>
              </a:rPr>
              <a:t>Sample Vessels of Ambiguous Quality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1676400"/>
            <a:ext cx="7200900" cy="4800600"/>
          </a:xfrm>
          <a:prstGeom prst="rect">
            <a:avLst/>
          </a:prstGeom>
          <a:noFill/>
        </p:spPr>
      </p:pic>
      <p:sp>
        <p:nvSpPr>
          <p:cNvPr id="84998" name="Text Box 6"/>
          <p:cNvSpPr txBox="1">
            <a:spLocks noChangeArrowheads="1"/>
          </p:cNvSpPr>
          <p:nvPr/>
        </p:nvSpPr>
        <p:spPr bwMode="auto">
          <a:xfrm>
            <a:off x="1066800" y="685800"/>
            <a:ext cx="80772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i="1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Photographic Documentation of Evidence</a:t>
            </a:r>
          </a:p>
        </p:txBody>
      </p:sp>
      <p:sp>
        <p:nvSpPr>
          <p:cNvPr id="84999" name="Rectangle 7"/>
          <p:cNvSpPr>
            <a:spLocks noChangeArrowheads="1"/>
          </p:cNvSpPr>
          <p:nvPr/>
        </p:nvSpPr>
        <p:spPr bwMode="auto">
          <a:xfrm flipH="1" flipV="1">
            <a:off x="3886200" y="-366713"/>
            <a:ext cx="273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rot="10800000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346" name="Object 2"/>
          <p:cNvGraphicFramePr>
            <a:graphicFrameLocks noChangeAspect="1"/>
          </p:cNvGraphicFramePr>
          <p:nvPr/>
        </p:nvGraphicFramePr>
        <p:xfrm>
          <a:off x="2438400" y="1676400"/>
          <a:ext cx="6256338" cy="4868862"/>
        </p:xfrm>
        <a:graphic>
          <a:graphicData uri="http://schemas.openxmlformats.org/presentationml/2006/ole">
            <p:oleObj spid="_x0000_s2050" name="Photo Editor Photo" r:id="rId3" imgW="15238095" imgH="11428571" progId="">
              <p:embed/>
            </p:oleObj>
          </a:graphicData>
        </a:graphic>
      </p:graphicFrame>
      <p:sp>
        <p:nvSpPr>
          <p:cNvPr id="57347" name="Text Box 3"/>
          <p:cNvSpPr txBox="1">
            <a:spLocks noChangeArrowheads="1"/>
          </p:cNvSpPr>
          <p:nvPr/>
        </p:nvSpPr>
        <p:spPr bwMode="auto">
          <a:xfrm>
            <a:off x="304800" y="2895600"/>
            <a:ext cx="19050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latin typeface="Book Antiqua" pitchFamily="18" charset="0"/>
              </a:rPr>
              <a:t>Sample storage in a secure custody room under proper preservation conditions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4200" y="1676400"/>
            <a:ext cx="5553075" cy="4419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sp>
        <p:nvSpPr>
          <p:cNvPr id="56323" name="Text Box 3"/>
          <p:cNvSpPr txBox="1">
            <a:spLocks noChangeArrowheads="1"/>
          </p:cNvSpPr>
          <p:nvPr/>
        </p:nvSpPr>
        <p:spPr bwMode="auto">
          <a:xfrm>
            <a:off x="609600" y="1676400"/>
            <a:ext cx="266700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latin typeface="Book Antiqua" pitchFamily="18" charset="0"/>
              </a:rPr>
              <a:t>Intra-laboratory custody is maintained on every sample aliquot received by the lab;</a:t>
            </a:r>
          </a:p>
          <a:p>
            <a:pPr>
              <a:spcBef>
                <a:spcPct val="50000"/>
              </a:spcBef>
            </a:pPr>
            <a:r>
              <a:rPr lang="en-US" sz="2400" dirty="0" smtClean="0">
                <a:latin typeface="Book Antiqua" pitchFamily="18" charset="0"/>
              </a:rPr>
              <a:t>Scanning </a:t>
            </a:r>
            <a:r>
              <a:rPr lang="en-US" sz="2400" dirty="0">
                <a:latin typeface="Book Antiqua" pitchFamily="18" charset="0"/>
              </a:rPr>
              <a:t>samples out of  the laboratory custody room with a bar code </a:t>
            </a:r>
            <a:r>
              <a:rPr lang="en-US" sz="2400" dirty="0" smtClean="0">
                <a:latin typeface="Book Antiqua" pitchFamily="18" charset="0"/>
              </a:rPr>
              <a:t>        	scanner</a:t>
            </a:r>
            <a:endParaRPr lang="en-US" sz="2400" dirty="0">
              <a:latin typeface="Book Antiqua" pitchFamily="18" charset="0"/>
            </a:endParaRPr>
          </a:p>
          <a:p>
            <a:pPr>
              <a:spcBef>
                <a:spcPct val="50000"/>
              </a:spcBef>
            </a:pP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Field Sheet image"/>
          <p:cNvPicPr>
            <a:picLocks noChangeAspect="1" noChangeArrowheads="1"/>
          </p:cNvPicPr>
          <p:nvPr/>
        </p:nvPicPr>
        <p:blipFill>
          <a:blip r:embed="rId2" cstate="print">
            <a:lum bright="-16000" contrast="36000"/>
          </a:blip>
          <a:srcRect/>
          <a:stretch>
            <a:fillRect/>
          </a:stretch>
        </p:blipFill>
        <p:spPr bwMode="auto">
          <a:xfrm>
            <a:off x="2590800" y="1676400"/>
            <a:ext cx="6107411" cy="496557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46083" name="Text Box 3"/>
          <p:cNvSpPr txBox="1">
            <a:spLocks noChangeArrowheads="1"/>
          </p:cNvSpPr>
          <p:nvPr/>
        </p:nvSpPr>
        <p:spPr bwMode="auto">
          <a:xfrm>
            <a:off x="0" y="3505200"/>
            <a:ext cx="24384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latin typeface="Book Antiqua" pitchFamily="18" charset="0"/>
              </a:rPr>
              <a:t>Sample Collection Documentation</a:t>
            </a:r>
          </a:p>
          <a:p>
            <a:pPr>
              <a:spcBef>
                <a:spcPct val="50000"/>
              </a:spcBef>
            </a:pPr>
            <a:r>
              <a:rPr lang="en-US" sz="2400" dirty="0">
                <a:latin typeface="Book Antiqua" pitchFamily="18" charset="0"/>
              </a:rPr>
              <a:t>Field Sheets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COC - correct orientation"/>
          <p:cNvPicPr>
            <a:picLocks noChangeAspect="1" noChangeArrowheads="1"/>
          </p:cNvPicPr>
          <p:nvPr/>
        </p:nvPicPr>
        <p:blipFill>
          <a:blip r:embed="rId2" cstate="print">
            <a:lum bright="-8000" contrast="34000"/>
          </a:blip>
          <a:srcRect/>
          <a:stretch>
            <a:fillRect/>
          </a:stretch>
        </p:blipFill>
        <p:spPr bwMode="auto">
          <a:xfrm>
            <a:off x="2514600" y="1752600"/>
            <a:ext cx="6215831" cy="48323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47107" name="Text Box 3"/>
          <p:cNvSpPr txBox="1">
            <a:spLocks noChangeArrowheads="1"/>
          </p:cNvSpPr>
          <p:nvPr/>
        </p:nvSpPr>
        <p:spPr bwMode="auto">
          <a:xfrm>
            <a:off x="152400" y="3733800"/>
            <a:ext cx="23622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latin typeface="+mn-lt"/>
              </a:rPr>
              <a:t>Shipping Documentation</a:t>
            </a:r>
          </a:p>
          <a:p>
            <a:pPr>
              <a:spcBef>
                <a:spcPct val="50000"/>
              </a:spcBef>
            </a:pPr>
            <a:r>
              <a:rPr lang="en-US" sz="2400" dirty="0">
                <a:latin typeface="+mn-lt"/>
              </a:rPr>
              <a:t>Chain of Custody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982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034" name="Picture 1" descr="image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200" y="1600200"/>
            <a:ext cx="6155784" cy="5160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" y="3581400"/>
            <a:ext cx="25146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Book Antiqua" pitchFamily="18" charset="0"/>
              </a:rPr>
              <a:t>Holding Times, Sample Preservation and Containers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C:\PPT\Custody Photo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9155" name="Text Box 3"/>
          <p:cNvSpPr txBox="1">
            <a:spLocks noChangeArrowheads="1"/>
          </p:cNvSpPr>
          <p:nvPr/>
        </p:nvSpPr>
        <p:spPr bwMode="auto">
          <a:xfrm>
            <a:off x="0" y="0"/>
            <a:ext cx="23622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solidFill>
                  <a:srgbClr val="F4F4F4"/>
                </a:solidFill>
                <a:latin typeface="+mn-lt"/>
              </a:rPr>
              <a:t>Sample Custody</a:t>
            </a:r>
          </a:p>
          <a:p>
            <a:pPr>
              <a:spcBef>
                <a:spcPct val="50000"/>
              </a:spcBef>
            </a:pPr>
            <a:endParaRPr lang="en-US" sz="2400" dirty="0">
              <a:solidFill>
                <a:srgbClr val="F4F4F4"/>
              </a:solidFill>
              <a:latin typeface="+mn-lt"/>
            </a:endParaRPr>
          </a:p>
          <a:p>
            <a:pPr>
              <a:spcBef>
                <a:spcPct val="50000"/>
              </a:spcBef>
            </a:pPr>
            <a:r>
              <a:rPr lang="en-US" sz="2400" dirty="0">
                <a:solidFill>
                  <a:srgbClr val="F4F4F4"/>
                </a:solidFill>
                <a:latin typeface="+mn-lt"/>
              </a:rPr>
              <a:t>Check to ensure documentation is correct!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C:\PPT\Custody Photo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-19050"/>
            <a:ext cx="9829800" cy="8032750"/>
          </a:xfrm>
          <a:prstGeom prst="rect">
            <a:avLst/>
          </a:prstGeom>
          <a:noFill/>
        </p:spPr>
      </p:pic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7467600" y="152400"/>
            <a:ext cx="22098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solidFill>
                  <a:srgbClr val="F4F4F4"/>
                </a:solidFill>
              </a:rPr>
              <a:t>Use plenty of ice for proper preservation.</a:t>
            </a:r>
          </a:p>
          <a:p>
            <a:pPr>
              <a:spcBef>
                <a:spcPct val="50000"/>
              </a:spcBef>
            </a:pPr>
            <a:r>
              <a:rPr lang="en-US" sz="2400" dirty="0">
                <a:solidFill>
                  <a:srgbClr val="F4F4F4"/>
                </a:solidFill>
              </a:rPr>
              <a:t>Ensure cooler won’t leak during shipment</a:t>
            </a:r>
            <a:r>
              <a:rPr lang="en-US" dirty="0">
                <a:solidFill>
                  <a:srgbClr val="F4F4F4"/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C:\PPT\Custody Photo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1206" name="Text Box 6"/>
          <p:cNvSpPr txBox="1">
            <a:spLocks noChangeArrowheads="1"/>
          </p:cNvSpPr>
          <p:nvPr/>
        </p:nvSpPr>
        <p:spPr bwMode="auto">
          <a:xfrm>
            <a:off x="6096000" y="685800"/>
            <a:ext cx="28194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solidFill>
                  <a:srgbClr val="DDDDDD"/>
                </a:solidFill>
                <a:latin typeface="+mn-lt"/>
              </a:rPr>
              <a:t>Note the documentation inside the cooler</a:t>
            </a:r>
          </a:p>
        </p:txBody>
      </p:sp>
      <p:sp>
        <p:nvSpPr>
          <p:cNvPr id="51208" name="Line 8"/>
          <p:cNvSpPr>
            <a:spLocks noChangeShapeType="1"/>
          </p:cNvSpPr>
          <p:nvPr/>
        </p:nvSpPr>
        <p:spPr bwMode="auto">
          <a:xfrm flipH="1">
            <a:off x="5410200" y="1905000"/>
            <a:ext cx="1752600" cy="1066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C:\PPT\Custody Photo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2227" name="Text Box 3"/>
          <p:cNvSpPr txBox="1">
            <a:spLocks noChangeArrowheads="1"/>
          </p:cNvSpPr>
          <p:nvPr/>
        </p:nvSpPr>
        <p:spPr bwMode="auto">
          <a:xfrm>
            <a:off x="304800" y="457200"/>
            <a:ext cx="2971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solidFill>
                  <a:srgbClr val="F4F4F4"/>
                </a:solidFill>
                <a:latin typeface="+mn-lt"/>
              </a:rPr>
              <a:t>Tape the cooler securely shut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117</Words>
  <Application>Microsoft Office PowerPoint</Application>
  <PresentationFormat>On-screen Show (4:3)</PresentationFormat>
  <Paragraphs>22</Paragraphs>
  <Slides>16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Office Theme</vt:lpstr>
      <vt:lpstr>Photo Editor Photo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FDEP Bureau of Labs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Whiting_DD</dc:creator>
  <cp:lastModifiedBy>Whiting_DD</cp:lastModifiedBy>
  <cp:revision>1</cp:revision>
  <dcterms:created xsi:type="dcterms:W3CDTF">2010-09-08T14:08:08Z</dcterms:created>
  <dcterms:modified xsi:type="dcterms:W3CDTF">2010-09-08T14:10:15Z</dcterms:modified>
</cp:coreProperties>
</file>