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8" r:id="rId3"/>
    <p:sldId id="259" r:id="rId4"/>
    <p:sldId id="269" r:id="rId5"/>
    <p:sldId id="266" r:id="rId6"/>
    <p:sldId id="267" r:id="rId7"/>
    <p:sldId id="268" r:id="rId8"/>
    <p:sldId id="263" r:id="rId9"/>
    <p:sldId id="265" r:id="rId10"/>
    <p:sldId id="262" r:id="rId11"/>
    <p:sldId id="264" r:id="rId12"/>
    <p:sldId id="257" r:id="rId13"/>
    <p:sldId id="261" r:id="rId14"/>
    <p:sldId id="272" r:id="rId15"/>
    <p:sldId id="271" r:id="rId16"/>
    <p:sldId id="270" r:id="rId17"/>
    <p:sldId id="273" r:id="rId18"/>
    <p:sldId id="26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18A4"/>
    <a:srgbClr val="371490"/>
    <a:srgbClr val="4E1BB5"/>
    <a:srgbClr val="48B3BB"/>
    <a:srgbClr val="2E75B6"/>
    <a:srgbClr val="43503B"/>
    <a:srgbClr val="9ED5E6"/>
    <a:srgbClr val="B4A471"/>
    <a:srgbClr val="53B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>
      <p:cViewPr varScale="1">
        <p:scale>
          <a:sx n="114" d="100"/>
          <a:sy n="114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78A526-CE65-44B1-97AA-A4F2280909CA}" type="doc">
      <dgm:prSet loTypeId="urn:microsoft.com/office/officeart/2005/8/layout/cycle5" loCatId="cycle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4292564-066B-4E0F-83CD-4B18BB79AC36}">
      <dgm:prSet phldrT="[Text]" custT="1"/>
      <dgm:spPr/>
      <dgm:t>
        <a:bodyPr/>
        <a:lstStyle/>
        <a:p>
          <a:r>
            <a:rPr lang="en-US" sz="1600" b="1" dirty="0"/>
            <a:t>Set Water Quality Standards</a:t>
          </a:r>
        </a:p>
      </dgm:t>
    </dgm:pt>
    <dgm:pt modelId="{6E3E1728-E591-456C-81F6-702223F8B4AE}" type="parTrans" cxnId="{DFF467B8-48CD-4D8C-B6F6-F09294BCC1A7}">
      <dgm:prSet/>
      <dgm:spPr/>
      <dgm:t>
        <a:bodyPr/>
        <a:lstStyle/>
        <a:p>
          <a:endParaRPr lang="en-US" sz="2000" b="1"/>
        </a:p>
      </dgm:t>
    </dgm:pt>
    <dgm:pt modelId="{0B35F60B-4A7C-4F22-A73D-F4C1A97664B8}" type="sibTrans" cxnId="{DFF467B8-48CD-4D8C-B6F6-F09294BCC1A7}">
      <dgm:prSet/>
      <dgm:spPr/>
      <dgm:t>
        <a:bodyPr/>
        <a:lstStyle/>
        <a:p>
          <a:endParaRPr lang="en-US" sz="2000" b="1"/>
        </a:p>
      </dgm:t>
    </dgm:pt>
    <dgm:pt modelId="{0AC780E1-C58A-441A-AAAF-7FD6DDFEC6C4}">
      <dgm:prSet phldrT="[Text]" custT="1"/>
      <dgm:spPr/>
      <dgm:t>
        <a:bodyPr/>
        <a:lstStyle/>
        <a:p>
          <a:r>
            <a:rPr lang="en-US" sz="1600" b="1" dirty="0"/>
            <a:t>Monitor and Assess Waterbodies</a:t>
          </a:r>
        </a:p>
      </dgm:t>
    </dgm:pt>
    <dgm:pt modelId="{56C6527E-933A-42FA-BECD-5C3B03F3C3A1}" type="parTrans" cxnId="{73E99443-E5B4-42C6-9E51-64867295DADF}">
      <dgm:prSet/>
      <dgm:spPr/>
      <dgm:t>
        <a:bodyPr/>
        <a:lstStyle/>
        <a:p>
          <a:endParaRPr lang="en-US" sz="2000" b="1"/>
        </a:p>
      </dgm:t>
    </dgm:pt>
    <dgm:pt modelId="{E15D6C11-C3DB-4972-A753-FA074D02AD18}" type="sibTrans" cxnId="{73E99443-E5B4-42C6-9E51-64867295DADF}">
      <dgm:prSet/>
      <dgm:spPr/>
      <dgm:t>
        <a:bodyPr/>
        <a:lstStyle/>
        <a:p>
          <a:endParaRPr lang="en-US" sz="2000" b="1"/>
        </a:p>
      </dgm:t>
    </dgm:pt>
    <dgm:pt modelId="{9EDFD318-E402-4F82-BF57-A377929D6FA6}">
      <dgm:prSet phldrT="[Text]" custT="1"/>
      <dgm:spPr/>
      <dgm:t>
        <a:bodyPr/>
        <a:lstStyle/>
        <a:p>
          <a:r>
            <a:rPr lang="en-US" sz="1600" b="1" dirty="0"/>
            <a:t>Impaired Waterbodies (303d) List</a:t>
          </a:r>
        </a:p>
      </dgm:t>
    </dgm:pt>
    <dgm:pt modelId="{BFE65781-3434-41AF-9E18-C51145C667BE}" type="parTrans" cxnId="{86B5B122-847B-4EAF-881D-C844FECC0C2E}">
      <dgm:prSet/>
      <dgm:spPr/>
      <dgm:t>
        <a:bodyPr/>
        <a:lstStyle/>
        <a:p>
          <a:endParaRPr lang="en-US" sz="2000" b="1"/>
        </a:p>
      </dgm:t>
    </dgm:pt>
    <dgm:pt modelId="{7E8AB830-829F-4F96-B5A8-EFEBB003A099}" type="sibTrans" cxnId="{86B5B122-847B-4EAF-881D-C844FECC0C2E}">
      <dgm:prSet/>
      <dgm:spPr/>
      <dgm:t>
        <a:bodyPr/>
        <a:lstStyle/>
        <a:p>
          <a:endParaRPr lang="en-US" sz="2000" b="1"/>
        </a:p>
      </dgm:t>
    </dgm:pt>
    <dgm:pt modelId="{4B776E19-4B30-46F8-971E-B6760E524A38}">
      <dgm:prSet phldrT="[Text]" custT="1"/>
      <dgm:spPr/>
      <dgm:t>
        <a:bodyPr/>
        <a:lstStyle/>
        <a:p>
          <a:r>
            <a:rPr lang="en-US" sz="1600" b="1" dirty="0"/>
            <a:t>Total Maximum Daily Load Development</a:t>
          </a:r>
        </a:p>
      </dgm:t>
    </dgm:pt>
    <dgm:pt modelId="{7924E95D-8684-4C6F-ADDA-588273C1FB2E}" type="parTrans" cxnId="{CC6637E0-6485-46A7-A09A-BAEDD38CEA8B}">
      <dgm:prSet/>
      <dgm:spPr/>
      <dgm:t>
        <a:bodyPr/>
        <a:lstStyle/>
        <a:p>
          <a:endParaRPr lang="en-US" sz="2000" b="1"/>
        </a:p>
      </dgm:t>
    </dgm:pt>
    <dgm:pt modelId="{4E641F2E-DCE4-4839-8479-EBF7C20AF929}" type="sibTrans" cxnId="{CC6637E0-6485-46A7-A09A-BAEDD38CEA8B}">
      <dgm:prSet/>
      <dgm:spPr/>
      <dgm:t>
        <a:bodyPr/>
        <a:lstStyle/>
        <a:p>
          <a:endParaRPr lang="en-US" sz="2000" b="1"/>
        </a:p>
      </dgm:t>
    </dgm:pt>
    <dgm:pt modelId="{4091E605-1DB4-464F-BC17-1BF82C7630BA}">
      <dgm:prSet phldrT="[Text]" custT="1"/>
      <dgm:spPr/>
      <dgm:t>
        <a:bodyPr/>
        <a:lstStyle/>
        <a:p>
          <a:r>
            <a:rPr lang="en-US" sz="1600" b="1" dirty="0"/>
            <a:t>Restoration - Basin Management Action Plan/WLA</a:t>
          </a:r>
        </a:p>
      </dgm:t>
    </dgm:pt>
    <dgm:pt modelId="{6CFB9B43-9E57-47B3-A2ED-C0EBC0AECDB1}" type="parTrans" cxnId="{A51A6C90-5364-42E5-8D3D-2750D4DEAF09}">
      <dgm:prSet/>
      <dgm:spPr/>
      <dgm:t>
        <a:bodyPr/>
        <a:lstStyle/>
        <a:p>
          <a:endParaRPr lang="en-US" sz="2000" b="1"/>
        </a:p>
      </dgm:t>
    </dgm:pt>
    <dgm:pt modelId="{73CD74E2-6D60-4C97-B978-DA49E77C8DF6}" type="sibTrans" cxnId="{A51A6C90-5364-42E5-8D3D-2750D4DEAF09}">
      <dgm:prSet/>
      <dgm:spPr/>
      <dgm:t>
        <a:bodyPr/>
        <a:lstStyle/>
        <a:p>
          <a:endParaRPr lang="en-US" sz="2000" b="1"/>
        </a:p>
      </dgm:t>
    </dgm:pt>
    <dgm:pt modelId="{CF2A2E76-20F3-433E-9103-635DFFB28AAE}" type="pres">
      <dgm:prSet presAssocID="{8678A526-CE65-44B1-97AA-A4F2280909CA}" presName="cycle" presStyleCnt="0">
        <dgm:presLayoutVars>
          <dgm:dir/>
          <dgm:resizeHandles val="exact"/>
        </dgm:presLayoutVars>
      </dgm:prSet>
      <dgm:spPr/>
    </dgm:pt>
    <dgm:pt modelId="{18B60B9B-BD39-420D-958E-073054F9DA4B}" type="pres">
      <dgm:prSet presAssocID="{F4292564-066B-4E0F-83CD-4B18BB79AC36}" presName="node" presStyleLbl="node1" presStyleIdx="0" presStyleCnt="5">
        <dgm:presLayoutVars>
          <dgm:bulletEnabled val="1"/>
        </dgm:presLayoutVars>
      </dgm:prSet>
      <dgm:spPr/>
    </dgm:pt>
    <dgm:pt modelId="{6CBB78CC-193E-4657-80DA-AB5A0F4AE9CC}" type="pres">
      <dgm:prSet presAssocID="{F4292564-066B-4E0F-83CD-4B18BB79AC36}" presName="spNode" presStyleCnt="0"/>
      <dgm:spPr/>
    </dgm:pt>
    <dgm:pt modelId="{4B32DBEB-0CD5-4240-A4DE-F235E636EB51}" type="pres">
      <dgm:prSet presAssocID="{0B35F60B-4A7C-4F22-A73D-F4C1A97664B8}" presName="sibTrans" presStyleLbl="sibTrans1D1" presStyleIdx="0" presStyleCnt="5"/>
      <dgm:spPr/>
    </dgm:pt>
    <dgm:pt modelId="{504352B9-A0F2-4BFB-821A-DBDF8712DAB8}" type="pres">
      <dgm:prSet presAssocID="{0AC780E1-C58A-441A-AAAF-7FD6DDFEC6C4}" presName="node" presStyleLbl="node1" presStyleIdx="1" presStyleCnt="5">
        <dgm:presLayoutVars>
          <dgm:bulletEnabled val="1"/>
        </dgm:presLayoutVars>
      </dgm:prSet>
      <dgm:spPr/>
    </dgm:pt>
    <dgm:pt modelId="{67317571-994D-4A1B-A02A-0CA3B5B04C9E}" type="pres">
      <dgm:prSet presAssocID="{0AC780E1-C58A-441A-AAAF-7FD6DDFEC6C4}" presName="spNode" presStyleCnt="0"/>
      <dgm:spPr/>
    </dgm:pt>
    <dgm:pt modelId="{41B8344F-1002-466F-A6A3-C007A80A7603}" type="pres">
      <dgm:prSet presAssocID="{E15D6C11-C3DB-4972-A753-FA074D02AD18}" presName="sibTrans" presStyleLbl="sibTrans1D1" presStyleIdx="1" presStyleCnt="5"/>
      <dgm:spPr/>
    </dgm:pt>
    <dgm:pt modelId="{D55B9E44-8E1B-4F85-8800-5A897BCF8D3E}" type="pres">
      <dgm:prSet presAssocID="{9EDFD318-E402-4F82-BF57-A377929D6FA6}" presName="node" presStyleLbl="node1" presStyleIdx="2" presStyleCnt="5">
        <dgm:presLayoutVars>
          <dgm:bulletEnabled val="1"/>
        </dgm:presLayoutVars>
      </dgm:prSet>
      <dgm:spPr/>
    </dgm:pt>
    <dgm:pt modelId="{31CF1575-D4EE-42BA-93F1-4ECDD1B6D623}" type="pres">
      <dgm:prSet presAssocID="{9EDFD318-E402-4F82-BF57-A377929D6FA6}" presName="spNode" presStyleCnt="0"/>
      <dgm:spPr/>
    </dgm:pt>
    <dgm:pt modelId="{93838643-3863-4A6D-B06A-302E79D59D17}" type="pres">
      <dgm:prSet presAssocID="{7E8AB830-829F-4F96-B5A8-EFEBB003A099}" presName="sibTrans" presStyleLbl="sibTrans1D1" presStyleIdx="2" presStyleCnt="5"/>
      <dgm:spPr/>
    </dgm:pt>
    <dgm:pt modelId="{6C07CE4E-F4D1-4EA9-9382-A485087F309D}" type="pres">
      <dgm:prSet presAssocID="{4B776E19-4B30-46F8-971E-B6760E524A38}" presName="node" presStyleLbl="node1" presStyleIdx="3" presStyleCnt="5">
        <dgm:presLayoutVars>
          <dgm:bulletEnabled val="1"/>
        </dgm:presLayoutVars>
      </dgm:prSet>
      <dgm:spPr/>
    </dgm:pt>
    <dgm:pt modelId="{9D0C6869-E0CA-457E-BEFF-E15479C21AEF}" type="pres">
      <dgm:prSet presAssocID="{4B776E19-4B30-46F8-971E-B6760E524A38}" presName="spNode" presStyleCnt="0"/>
      <dgm:spPr/>
    </dgm:pt>
    <dgm:pt modelId="{503C7B30-2E73-443A-8C7A-B346841263BE}" type="pres">
      <dgm:prSet presAssocID="{4E641F2E-DCE4-4839-8479-EBF7C20AF929}" presName="sibTrans" presStyleLbl="sibTrans1D1" presStyleIdx="3" presStyleCnt="5"/>
      <dgm:spPr/>
    </dgm:pt>
    <dgm:pt modelId="{A9FD19BE-FE0D-47B6-B340-8806D94232F9}" type="pres">
      <dgm:prSet presAssocID="{4091E605-1DB4-464F-BC17-1BF82C7630BA}" presName="node" presStyleLbl="node1" presStyleIdx="4" presStyleCnt="5">
        <dgm:presLayoutVars>
          <dgm:bulletEnabled val="1"/>
        </dgm:presLayoutVars>
      </dgm:prSet>
      <dgm:spPr/>
    </dgm:pt>
    <dgm:pt modelId="{808A65B8-34A0-45E4-BCD1-C110EB76EF93}" type="pres">
      <dgm:prSet presAssocID="{4091E605-1DB4-464F-BC17-1BF82C7630BA}" presName="spNode" presStyleCnt="0"/>
      <dgm:spPr/>
    </dgm:pt>
    <dgm:pt modelId="{C18B0031-2EA0-4799-8A92-84C89FA32A65}" type="pres">
      <dgm:prSet presAssocID="{73CD74E2-6D60-4C97-B978-DA49E77C8DF6}" presName="sibTrans" presStyleLbl="sibTrans1D1" presStyleIdx="4" presStyleCnt="5"/>
      <dgm:spPr/>
    </dgm:pt>
  </dgm:ptLst>
  <dgm:cxnLst>
    <dgm:cxn modelId="{F44EEF10-B832-4D99-AE32-54CAE4A400DB}" type="presOf" srcId="{7E8AB830-829F-4F96-B5A8-EFEBB003A099}" destId="{93838643-3863-4A6D-B06A-302E79D59D17}" srcOrd="0" destOrd="0" presId="urn:microsoft.com/office/officeart/2005/8/layout/cycle5"/>
    <dgm:cxn modelId="{86B5B122-847B-4EAF-881D-C844FECC0C2E}" srcId="{8678A526-CE65-44B1-97AA-A4F2280909CA}" destId="{9EDFD318-E402-4F82-BF57-A377929D6FA6}" srcOrd="2" destOrd="0" parTransId="{BFE65781-3434-41AF-9E18-C51145C667BE}" sibTransId="{7E8AB830-829F-4F96-B5A8-EFEBB003A099}"/>
    <dgm:cxn modelId="{73E99443-E5B4-42C6-9E51-64867295DADF}" srcId="{8678A526-CE65-44B1-97AA-A4F2280909CA}" destId="{0AC780E1-C58A-441A-AAAF-7FD6DDFEC6C4}" srcOrd="1" destOrd="0" parTransId="{56C6527E-933A-42FA-BECD-5C3B03F3C3A1}" sibTransId="{E15D6C11-C3DB-4972-A753-FA074D02AD18}"/>
    <dgm:cxn modelId="{54E6E96D-CB98-4078-9288-5327BCCBCEB5}" type="presOf" srcId="{0AC780E1-C58A-441A-AAAF-7FD6DDFEC6C4}" destId="{504352B9-A0F2-4BFB-821A-DBDF8712DAB8}" srcOrd="0" destOrd="0" presId="urn:microsoft.com/office/officeart/2005/8/layout/cycle5"/>
    <dgm:cxn modelId="{1054316F-D0C7-42C4-A60D-82916DB9C09F}" type="presOf" srcId="{4E641F2E-DCE4-4839-8479-EBF7C20AF929}" destId="{503C7B30-2E73-443A-8C7A-B346841263BE}" srcOrd="0" destOrd="0" presId="urn:microsoft.com/office/officeart/2005/8/layout/cycle5"/>
    <dgm:cxn modelId="{A096B95A-B538-450A-A672-437DD59229C2}" type="presOf" srcId="{4B776E19-4B30-46F8-971E-B6760E524A38}" destId="{6C07CE4E-F4D1-4EA9-9382-A485087F309D}" srcOrd="0" destOrd="0" presId="urn:microsoft.com/office/officeart/2005/8/layout/cycle5"/>
    <dgm:cxn modelId="{A22D5D7D-2DF5-441E-8837-748AF51688F6}" type="presOf" srcId="{9EDFD318-E402-4F82-BF57-A377929D6FA6}" destId="{D55B9E44-8E1B-4F85-8800-5A897BCF8D3E}" srcOrd="0" destOrd="0" presId="urn:microsoft.com/office/officeart/2005/8/layout/cycle5"/>
    <dgm:cxn modelId="{A51A6C90-5364-42E5-8D3D-2750D4DEAF09}" srcId="{8678A526-CE65-44B1-97AA-A4F2280909CA}" destId="{4091E605-1DB4-464F-BC17-1BF82C7630BA}" srcOrd="4" destOrd="0" parTransId="{6CFB9B43-9E57-47B3-A2ED-C0EBC0AECDB1}" sibTransId="{73CD74E2-6D60-4C97-B978-DA49E77C8DF6}"/>
    <dgm:cxn modelId="{68A93AB7-8D40-4457-9457-7D721F505224}" type="presOf" srcId="{F4292564-066B-4E0F-83CD-4B18BB79AC36}" destId="{18B60B9B-BD39-420D-958E-073054F9DA4B}" srcOrd="0" destOrd="0" presId="urn:microsoft.com/office/officeart/2005/8/layout/cycle5"/>
    <dgm:cxn modelId="{DFF467B8-48CD-4D8C-B6F6-F09294BCC1A7}" srcId="{8678A526-CE65-44B1-97AA-A4F2280909CA}" destId="{F4292564-066B-4E0F-83CD-4B18BB79AC36}" srcOrd="0" destOrd="0" parTransId="{6E3E1728-E591-456C-81F6-702223F8B4AE}" sibTransId="{0B35F60B-4A7C-4F22-A73D-F4C1A97664B8}"/>
    <dgm:cxn modelId="{C798CABF-1A64-4061-95E1-C4D36499623F}" type="presOf" srcId="{E15D6C11-C3DB-4972-A753-FA074D02AD18}" destId="{41B8344F-1002-466F-A6A3-C007A80A7603}" srcOrd="0" destOrd="0" presId="urn:microsoft.com/office/officeart/2005/8/layout/cycle5"/>
    <dgm:cxn modelId="{EC317BC4-66BE-49FC-9587-5237AB15545D}" type="presOf" srcId="{8678A526-CE65-44B1-97AA-A4F2280909CA}" destId="{CF2A2E76-20F3-433E-9103-635DFFB28AAE}" srcOrd="0" destOrd="0" presId="urn:microsoft.com/office/officeart/2005/8/layout/cycle5"/>
    <dgm:cxn modelId="{5CDC6AC9-77B5-4090-97FE-8C0ABD3EA065}" type="presOf" srcId="{73CD74E2-6D60-4C97-B978-DA49E77C8DF6}" destId="{C18B0031-2EA0-4799-8A92-84C89FA32A65}" srcOrd="0" destOrd="0" presId="urn:microsoft.com/office/officeart/2005/8/layout/cycle5"/>
    <dgm:cxn modelId="{E21494DD-8BB9-48D4-A935-5208ACC6F672}" type="presOf" srcId="{4091E605-1DB4-464F-BC17-1BF82C7630BA}" destId="{A9FD19BE-FE0D-47B6-B340-8806D94232F9}" srcOrd="0" destOrd="0" presId="urn:microsoft.com/office/officeart/2005/8/layout/cycle5"/>
    <dgm:cxn modelId="{CC6637E0-6485-46A7-A09A-BAEDD38CEA8B}" srcId="{8678A526-CE65-44B1-97AA-A4F2280909CA}" destId="{4B776E19-4B30-46F8-971E-B6760E524A38}" srcOrd="3" destOrd="0" parTransId="{7924E95D-8684-4C6F-ADDA-588273C1FB2E}" sibTransId="{4E641F2E-DCE4-4839-8479-EBF7C20AF929}"/>
    <dgm:cxn modelId="{5477E3F4-96C4-4B25-97F1-6D28C60DF961}" type="presOf" srcId="{0B35F60B-4A7C-4F22-A73D-F4C1A97664B8}" destId="{4B32DBEB-0CD5-4240-A4DE-F235E636EB51}" srcOrd="0" destOrd="0" presId="urn:microsoft.com/office/officeart/2005/8/layout/cycle5"/>
    <dgm:cxn modelId="{9C7CB00C-747A-4E9D-BA8C-E1F4FF8DB90F}" type="presParOf" srcId="{CF2A2E76-20F3-433E-9103-635DFFB28AAE}" destId="{18B60B9B-BD39-420D-958E-073054F9DA4B}" srcOrd="0" destOrd="0" presId="urn:microsoft.com/office/officeart/2005/8/layout/cycle5"/>
    <dgm:cxn modelId="{B8FDCED0-7F6C-4B41-9205-667A71D9583C}" type="presParOf" srcId="{CF2A2E76-20F3-433E-9103-635DFFB28AAE}" destId="{6CBB78CC-193E-4657-80DA-AB5A0F4AE9CC}" srcOrd="1" destOrd="0" presId="urn:microsoft.com/office/officeart/2005/8/layout/cycle5"/>
    <dgm:cxn modelId="{161214AD-5796-4CF2-8EF6-3853F2ACB2D7}" type="presParOf" srcId="{CF2A2E76-20F3-433E-9103-635DFFB28AAE}" destId="{4B32DBEB-0CD5-4240-A4DE-F235E636EB51}" srcOrd="2" destOrd="0" presId="urn:microsoft.com/office/officeart/2005/8/layout/cycle5"/>
    <dgm:cxn modelId="{1FF15274-898B-41D9-8F41-C0ACB057050E}" type="presParOf" srcId="{CF2A2E76-20F3-433E-9103-635DFFB28AAE}" destId="{504352B9-A0F2-4BFB-821A-DBDF8712DAB8}" srcOrd="3" destOrd="0" presId="urn:microsoft.com/office/officeart/2005/8/layout/cycle5"/>
    <dgm:cxn modelId="{89B9C3D2-1F7E-4C83-813F-8EB34BFC4556}" type="presParOf" srcId="{CF2A2E76-20F3-433E-9103-635DFFB28AAE}" destId="{67317571-994D-4A1B-A02A-0CA3B5B04C9E}" srcOrd="4" destOrd="0" presId="urn:microsoft.com/office/officeart/2005/8/layout/cycle5"/>
    <dgm:cxn modelId="{93055AF3-38CA-4EF0-9B54-978DB6D63BE2}" type="presParOf" srcId="{CF2A2E76-20F3-433E-9103-635DFFB28AAE}" destId="{41B8344F-1002-466F-A6A3-C007A80A7603}" srcOrd="5" destOrd="0" presId="urn:microsoft.com/office/officeart/2005/8/layout/cycle5"/>
    <dgm:cxn modelId="{0F1A5E0E-AA88-46F6-8764-86BCF17FB25C}" type="presParOf" srcId="{CF2A2E76-20F3-433E-9103-635DFFB28AAE}" destId="{D55B9E44-8E1B-4F85-8800-5A897BCF8D3E}" srcOrd="6" destOrd="0" presId="urn:microsoft.com/office/officeart/2005/8/layout/cycle5"/>
    <dgm:cxn modelId="{9A45DE1D-17A0-474A-B7CB-5E9DAFB320DA}" type="presParOf" srcId="{CF2A2E76-20F3-433E-9103-635DFFB28AAE}" destId="{31CF1575-D4EE-42BA-93F1-4ECDD1B6D623}" srcOrd="7" destOrd="0" presId="urn:microsoft.com/office/officeart/2005/8/layout/cycle5"/>
    <dgm:cxn modelId="{E59A3B8D-98CC-4111-8733-2F9AFE13AB95}" type="presParOf" srcId="{CF2A2E76-20F3-433E-9103-635DFFB28AAE}" destId="{93838643-3863-4A6D-B06A-302E79D59D17}" srcOrd="8" destOrd="0" presId="urn:microsoft.com/office/officeart/2005/8/layout/cycle5"/>
    <dgm:cxn modelId="{214AFE6A-34FB-4A1C-84F8-5B9B41773BA2}" type="presParOf" srcId="{CF2A2E76-20F3-433E-9103-635DFFB28AAE}" destId="{6C07CE4E-F4D1-4EA9-9382-A485087F309D}" srcOrd="9" destOrd="0" presId="urn:microsoft.com/office/officeart/2005/8/layout/cycle5"/>
    <dgm:cxn modelId="{0F8736CD-9930-4101-9EC0-64636CED77A6}" type="presParOf" srcId="{CF2A2E76-20F3-433E-9103-635DFFB28AAE}" destId="{9D0C6869-E0CA-457E-BEFF-E15479C21AEF}" srcOrd="10" destOrd="0" presId="urn:microsoft.com/office/officeart/2005/8/layout/cycle5"/>
    <dgm:cxn modelId="{19EB9ABC-6E02-4637-A437-F4EF10285A4D}" type="presParOf" srcId="{CF2A2E76-20F3-433E-9103-635DFFB28AAE}" destId="{503C7B30-2E73-443A-8C7A-B346841263BE}" srcOrd="11" destOrd="0" presId="urn:microsoft.com/office/officeart/2005/8/layout/cycle5"/>
    <dgm:cxn modelId="{532D3A29-8944-42EE-9DDF-28F8E018D8FE}" type="presParOf" srcId="{CF2A2E76-20F3-433E-9103-635DFFB28AAE}" destId="{A9FD19BE-FE0D-47B6-B340-8806D94232F9}" srcOrd="12" destOrd="0" presId="urn:microsoft.com/office/officeart/2005/8/layout/cycle5"/>
    <dgm:cxn modelId="{1E840E4C-D161-4E3F-889A-893C863283FE}" type="presParOf" srcId="{CF2A2E76-20F3-433E-9103-635DFFB28AAE}" destId="{808A65B8-34A0-45E4-BCD1-C110EB76EF93}" srcOrd="13" destOrd="0" presId="urn:microsoft.com/office/officeart/2005/8/layout/cycle5"/>
    <dgm:cxn modelId="{F8E7EF25-7484-475F-9F82-B5D856971E3E}" type="presParOf" srcId="{CF2A2E76-20F3-433E-9103-635DFFB28AAE}" destId="{C18B0031-2EA0-4799-8A92-84C89FA32A65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B60B9B-BD39-420D-958E-073054F9DA4B}">
      <dsp:nvSpPr>
        <dsp:cNvPr id="0" name=""/>
        <dsp:cNvSpPr/>
      </dsp:nvSpPr>
      <dsp:spPr>
        <a:xfrm>
          <a:off x="1889521" y="1841"/>
          <a:ext cx="1478756" cy="96119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Set Water Quality Standards</a:t>
          </a:r>
        </a:p>
      </dsp:txBody>
      <dsp:txXfrm>
        <a:off x="1936442" y="48762"/>
        <a:ext cx="1384914" cy="867349"/>
      </dsp:txXfrm>
    </dsp:sp>
    <dsp:sp modelId="{4B32DBEB-0CD5-4240-A4DE-F235E636EB51}">
      <dsp:nvSpPr>
        <dsp:cNvPr id="0" name=""/>
        <dsp:cNvSpPr/>
      </dsp:nvSpPr>
      <dsp:spPr>
        <a:xfrm>
          <a:off x="707100" y="482437"/>
          <a:ext cx="3843598" cy="3843598"/>
        </a:xfrm>
        <a:custGeom>
          <a:avLst/>
          <a:gdLst/>
          <a:ahLst/>
          <a:cxnLst/>
          <a:rect l="0" t="0" r="0" b="0"/>
          <a:pathLst>
            <a:path>
              <a:moveTo>
                <a:pt x="2859632" y="244366"/>
              </a:moveTo>
              <a:arcTo wR="1921799" hR="1921799" stAng="17952544" swAng="1212954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4352B9-A0F2-4BFB-821A-DBDF8712DAB8}">
      <dsp:nvSpPr>
        <dsp:cNvPr id="0" name=""/>
        <dsp:cNvSpPr/>
      </dsp:nvSpPr>
      <dsp:spPr>
        <a:xfrm>
          <a:off x="3717261" y="1329772"/>
          <a:ext cx="1478756" cy="96119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Monitor and Assess Waterbodies</a:t>
          </a:r>
        </a:p>
      </dsp:txBody>
      <dsp:txXfrm>
        <a:off x="3764182" y="1376693"/>
        <a:ext cx="1384914" cy="867349"/>
      </dsp:txXfrm>
    </dsp:sp>
    <dsp:sp modelId="{41B8344F-1002-466F-A6A3-C007A80A7603}">
      <dsp:nvSpPr>
        <dsp:cNvPr id="0" name=""/>
        <dsp:cNvSpPr/>
      </dsp:nvSpPr>
      <dsp:spPr>
        <a:xfrm>
          <a:off x="707100" y="482437"/>
          <a:ext cx="3843598" cy="3843598"/>
        </a:xfrm>
        <a:custGeom>
          <a:avLst/>
          <a:gdLst/>
          <a:ahLst/>
          <a:cxnLst/>
          <a:rect l="0" t="0" r="0" b="0"/>
          <a:pathLst>
            <a:path>
              <a:moveTo>
                <a:pt x="3839006" y="2054572"/>
              </a:moveTo>
              <a:arcTo wR="1921799" hR="1921799" stAng="21837696" swAng="1360821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5B9E44-8E1B-4F85-8800-5A897BCF8D3E}">
      <dsp:nvSpPr>
        <dsp:cNvPr id="0" name=""/>
        <dsp:cNvSpPr/>
      </dsp:nvSpPr>
      <dsp:spPr>
        <a:xfrm>
          <a:off x="3019127" y="3478409"/>
          <a:ext cx="1478756" cy="96119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Impaired Waterbodies (303d) List</a:t>
          </a:r>
        </a:p>
      </dsp:txBody>
      <dsp:txXfrm>
        <a:off x="3066048" y="3525330"/>
        <a:ext cx="1384914" cy="867349"/>
      </dsp:txXfrm>
    </dsp:sp>
    <dsp:sp modelId="{93838643-3863-4A6D-B06A-302E79D59D17}">
      <dsp:nvSpPr>
        <dsp:cNvPr id="0" name=""/>
        <dsp:cNvSpPr/>
      </dsp:nvSpPr>
      <dsp:spPr>
        <a:xfrm>
          <a:off x="707100" y="482437"/>
          <a:ext cx="3843598" cy="3843598"/>
        </a:xfrm>
        <a:custGeom>
          <a:avLst/>
          <a:gdLst/>
          <a:ahLst/>
          <a:cxnLst/>
          <a:rect l="0" t="0" r="0" b="0"/>
          <a:pathLst>
            <a:path>
              <a:moveTo>
                <a:pt x="2158068" y="3829019"/>
              </a:moveTo>
              <a:arcTo wR="1921799" hR="1921799" stAng="4976285" swAng="847430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07CE4E-F4D1-4EA9-9382-A485087F309D}">
      <dsp:nvSpPr>
        <dsp:cNvPr id="0" name=""/>
        <dsp:cNvSpPr/>
      </dsp:nvSpPr>
      <dsp:spPr>
        <a:xfrm>
          <a:off x="759916" y="3478409"/>
          <a:ext cx="1478756" cy="96119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Total Maximum Daily Load Development</a:t>
          </a:r>
        </a:p>
      </dsp:txBody>
      <dsp:txXfrm>
        <a:off x="806837" y="3525330"/>
        <a:ext cx="1384914" cy="867349"/>
      </dsp:txXfrm>
    </dsp:sp>
    <dsp:sp modelId="{503C7B30-2E73-443A-8C7A-B346841263BE}">
      <dsp:nvSpPr>
        <dsp:cNvPr id="0" name=""/>
        <dsp:cNvSpPr/>
      </dsp:nvSpPr>
      <dsp:spPr>
        <a:xfrm>
          <a:off x="707100" y="482437"/>
          <a:ext cx="3843598" cy="3843598"/>
        </a:xfrm>
        <a:custGeom>
          <a:avLst/>
          <a:gdLst/>
          <a:ahLst/>
          <a:cxnLst/>
          <a:rect l="0" t="0" r="0" b="0"/>
          <a:pathLst>
            <a:path>
              <a:moveTo>
                <a:pt x="204044" y="2783560"/>
              </a:moveTo>
              <a:arcTo wR="1921799" hR="1921799" stAng="9201483" swAng="1360821"/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FD19BE-FE0D-47B6-B340-8806D94232F9}">
      <dsp:nvSpPr>
        <dsp:cNvPr id="0" name=""/>
        <dsp:cNvSpPr/>
      </dsp:nvSpPr>
      <dsp:spPr>
        <a:xfrm>
          <a:off x="61782" y="1329772"/>
          <a:ext cx="1478756" cy="961191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Restoration - Basin Management Action Plan/WLA</a:t>
          </a:r>
        </a:p>
      </dsp:txBody>
      <dsp:txXfrm>
        <a:off x="108703" y="1376693"/>
        <a:ext cx="1384914" cy="867349"/>
      </dsp:txXfrm>
    </dsp:sp>
    <dsp:sp modelId="{C18B0031-2EA0-4799-8A92-84C89FA32A65}">
      <dsp:nvSpPr>
        <dsp:cNvPr id="0" name=""/>
        <dsp:cNvSpPr/>
      </dsp:nvSpPr>
      <dsp:spPr>
        <a:xfrm>
          <a:off x="707100" y="482437"/>
          <a:ext cx="3843598" cy="3843598"/>
        </a:xfrm>
        <a:custGeom>
          <a:avLst/>
          <a:gdLst/>
          <a:ahLst/>
          <a:cxnLst/>
          <a:rect l="0" t="0" r="0" b="0"/>
          <a:pathLst>
            <a:path>
              <a:moveTo>
                <a:pt x="462087" y="671777"/>
              </a:moveTo>
              <a:arcTo wR="1921799" hR="1921799" stAng="13234502" swAng="1212954"/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FC149-D082-4356-9E11-5B70CB1A2099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D8ABF-6F44-4DB0-AF8E-1B2C6A292A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609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11582400" cy="22860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4114800"/>
            <a:ext cx="11582400" cy="2057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356352"/>
            <a:ext cx="6096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1D350174-4CCB-4B1B-BA34-D77BAB66E026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39C35C-14F0-46EB-A6FC-793C456F63E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8473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11582400" cy="228600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4114800"/>
            <a:ext cx="11582400" cy="20574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356352"/>
            <a:ext cx="6096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A40E1BB5-E3B0-4296-8557-B3675E5BEE0D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rgbClr val="B4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E45FE0-A159-4E5F-BB2D-812354EF2A7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8352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11582400" cy="2286001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4114800"/>
            <a:ext cx="11582400" cy="2057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356352"/>
            <a:ext cx="6096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6AFD0C46-DB11-4961-9616-89CEA5A7C448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F2ECCA-BCEC-4161-B51C-BC81E95F1DC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85602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04800" y="2895600"/>
            <a:ext cx="11582400" cy="3352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i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4/24/2019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7" name="Picture 16">
            <a:extLst>
              <a:ext uri="{FF2B5EF4-FFF2-40B4-BE49-F238E27FC236}">
                <a16:creationId xmlns:a16="http://schemas.microsoft.com/office/drawing/2014/main" id="{A2012DA4-7543-4B32-A921-DA4D708433F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1860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828800"/>
            <a:ext cx="12192000" cy="914400"/>
          </a:xfrm>
          <a:prstGeom prst="rect">
            <a:avLst/>
          </a:prstGeom>
          <a:solidFill>
            <a:schemeClr val="accent6"/>
          </a:solidFill>
        </p:spPr>
        <p:txBody>
          <a:bodyPr anchor="ctr"/>
          <a:lstStyle>
            <a:lvl1pPr algn="ctr"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Section Header</a:t>
            </a:r>
          </a:p>
        </p:txBody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BCBA02B5-53CB-44E8-8F83-12EB5D0ED1C8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BF492D1-5815-49D5-936F-DD5253D412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4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928191" y="75085"/>
            <a:ext cx="9959009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04800" y="1810858"/>
            <a:ext cx="11582400" cy="4437542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18BF337-8518-41CD-98CE-77A2BBA0CAA3}"/>
              </a:ext>
            </a:extLst>
          </p:cNvPr>
          <p:cNvSpPr txBox="1">
            <a:spLocks/>
          </p:cNvSpPr>
          <p:nvPr userDrawn="1"/>
        </p:nvSpPr>
        <p:spPr>
          <a:xfrm>
            <a:off x="2809460" y="1437511"/>
            <a:ext cx="6573080" cy="4572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7200" kern="1200"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09EFEC75-DFB7-4605-A89E-A95ECD67192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2" y="989485"/>
            <a:ext cx="9959010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BFC3DF87-7B5D-4257-8CE1-C82B360806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4/24/2019</a:t>
            </a:fld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F9C56A0-F921-4CAC-9F6E-21D1AE6DC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1EC258FE-0C3D-4892-AFF9-C4CDD2743122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F7819B6-D0C6-44C9-90BD-713C6D74F2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12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04800" y="1810858"/>
            <a:ext cx="5715000" cy="4437543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10858"/>
            <a:ext cx="5715000" cy="4437543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7671BB27-B7D2-4442-80C5-89274A8048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4/24/2019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183F545D-D4D3-463E-B72E-90D0945DB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Freeform 14">
            <a:extLst>
              <a:ext uri="{FF2B5EF4-FFF2-40B4-BE49-F238E27FC236}">
                <a16:creationId xmlns:a16="http://schemas.microsoft.com/office/drawing/2014/main" id="{C76A8E7F-BCA3-4FC4-960E-3A6848FBAD51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B9F5BF-27C7-4630-9B44-C42063E7F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FE0C9362-7026-4899-9975-D5198A6405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1" y="75085"/>
            <a:ext cx="9959009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ED03E608-9930-4313-961A-F9743749704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2" y="989485"/>
            <a:ext cx="9959010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</p:spTree>
    <p:extLst>
      <p:ext uri="{BB962C8B-B14F-4D97-AF65-F5344CB8AC3E}">
        <p14:creationId xmlns:p14="http://schemas.microsoft.com/office/powerpoint/2010/main" val="3182166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FB09B3D-51DA-45D3-A8C6-355C4C0202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4/24/2019</a:t>
            </a:fld>
            <a:endParaRPr lang="en-US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823D50E-3D22-42B2-92A8-925F235B4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BEE29593-EA18-40A7-B871-DB64BAFE1086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B55BE6F-4E7E-4ED5-9F27-1C0CEC8D91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AC532A8F-ACF3-46E8-9F50-FD80656A1E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1" y="75085"/>
            <a:ext cx="9959009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4ADB259-9F12-4051-84BD-478A7A4C0FC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2" y="989485"/>
            <a:ext cx="9959010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</p:spTree>
    <p:extLst>
      <p:ext uri="{BB962C8B-B14F-4D97-AF65-F5344CB8AC3E}">
        <p14:creationId xmlns:p14="http://schemas.microsoft.com/office/powerpoint/2010/main" val="3049294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FDAC740-D3B6-4AC2-A0C8-7C445E3D67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4800" y="1828801"/>
            <a:ext cx="3759200" cy="216535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021FDED-A0DA-4594-92AA-5AD2A9576420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4165600" y="1828802"/>
            <a:ext cx="3860800" cy="216535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0CCA113-9768-4862-B2B6-9B1122D384A7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128000" y="1820387"/>
            <a:ext cx="3759200" cy="2173765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21C1FC3-47F2-4EE1-A6E5-00B6925233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04800" y="3994152"/>
            <a:ext cx="37592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F271B766-4B0F-4657-BBE0-ABEE69910E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65600" y="3994152"/>
            <a:ext cx="38608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4AFA5806-EB6E-4C44-82D9-7287C0BC86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28000" y="3994152"/>
            <a:ext cx="37592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D2F66187-A66D-4C05-9071-36D789416ED6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4/24/2019</a:t>
            </a:fld>
            <a:endParaRPr lang="en-US" dirty="0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284C6485-4737-4F31-B663-AC7645BB33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4" name="Freeform 14">
            <a:extLst>
              <a:ext uri="{FF2B5EF4-FFF2-40B4-BE49-F238E27FC236}">
                <a16:creationId xmlns:a16="http://schemas.microsoft.com/office/drawing/2014/main" id="{E966B3E8-B2A1-460A-8DB9-4D4CE5A68FF5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7AAD804-05A5-45EB-976A-8AD01C688D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A5925EC5-7EA5-464B-B095-D263F7FF6F1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1" y="75085"/>
            <a:ext cx="9959009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696E233C-3606-4487-882F-D94E0A15C06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2" y="989485"/>
            <a:ext cx="9959010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</p:spTree>
    <p:extLst>
      <p:ext uri="{BB962C8B-B14F-4D97-AF65-F5344CB8AC3E}">
        <p14:creationId xmlns:p14="http://schemas.microsoft.com/office/powerpoint/2010/main" val="587214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496DC2A0-DDF5-4D04-A7CF-092AD190F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4/24/2019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292ACB9-0800-4A62-AB89-41424897B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>
            <a:extLst>
              <a:ext uri="{FF2B5EF4-FFF2-40B4-BE49-F238E27FC236}">
                <a16:creationId xmlns:a16="http://schemas.microsoft.com/office/drawing/2014/main" id="{36768880-7742-4E1D-BCB4-18B892801D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4">
            <a:extLst>
              <a:ext uri="{FF2B5EF4-FFF2-40B4-BE49-F238E27FC236}">
                <a16:creationId xmlns:a16="http://schemas.microsoft.com/office/drawing/2014/main" id="{CDEE6BB6-E5E2-4308-9F5B-12995ED9F39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1374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2_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>
            <a:extLst>
              <a:ext uri="{FF2B5EF4-FFF2-40B4-BE49-F238E27FC236}">
                <a16:creationId xmlns:a16="http://schemas.microsoft.com/office/drawing/2014/main" id="{36768880-7742-4E1D-BCB4-18B892801D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4">
            <a:extLst>
              <a:ext uri="{FF2B5EF4-FFF2-40B4-BE49-F238E27FC236}">
                <a16:creationId xmlns:a16="http://schemas.microsoft.com/office/drawing/2014/main" id="{63159F22-5EB7-4D04-B437-84C4F0159A9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3381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3_Final Slide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>
            <a:extLst>
              <a:ext uri="{FF2B5EF4-FFF2-40B4-BE49-F238E27FC236}">
                <a16:creationId xmlns:a16="http://schemas.microsoft.com/office/drawing/2014/main" id="{7F7BA19C-F4E2-44BB-BE86-66CA123BA6B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226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208065-6A17-48A2-A83C-71BA4C68E7B1}"/>
              </a:ext>
            </a:extLst>
          </p:cNvPr>
          <p:cNvSpPr txBox="1"/>
          <p:nvPr userDrawn="1"/>
        </p:nvSpPr>
        <p:spPr>
          <a:xfrm>
            <a:off x="9144000" y="6356351"/>
            <a:ext cx="2743200" cy="365125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r"/>
            <a:fld id="{C0D148B1-2D98-45E8-A7D2-E88121981E67}" type="slidenum">
              <a:rPr lang="en-US" sz="1800" b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r>
              <a:rPr lang="en-US" sz="1800" dirty="0">
                <a:solidFill>
                  <a:srgbClr val="43503B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960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86" r:id="rId3"/>
    <p:sldLayoutId id="2147483663" r:id="rId4"/>
    <p:sldLayoutId id="2147483662" r:id="rId5"/>
    <p:sldLayoutId id="2147483664" r:id="rId6"/>
    <p:sldLayoutId id="2147483666" r:id="rId7"/>
    <p:sldLayoutId id="2147483672" r:id="rId8"/>
    <p:sldLayoutId id="2147483667" r:id="rId9"/>
    <p:sldLayoutId id="2147483673" r:id="rId10"/>
    <p:sldLayoutId id="2147483684" r:id="rId11"/>
    <p:sldLayoutId id="2147483696" r:id="rId12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7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pa.gov/tmdl/overview-identifying-and-restoring-impaired-waters-under-section-303d-cwa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if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14657-9756-48E1-BB33-1EBCBE4F94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" y="1600201"/>
            <a:ext cx="11582400" cy="1447800"/>
          </a:xfrm>
        </p:spPr>
        <p:txBody>
          <a:bodyPr/>
          <a:lstStyle/>
          <a:p>
            <a:r>
              <a:rPr lang="en-US" dirty="0"/>
              <a:t>Restoration Overview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D54237-5EC0-46B1-91F6-FEDE8E538A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Tom Frick, Director</a:t>
            </a:r>
          </a:p>
          <a:p>
            <a:r>
              <a:rPr lang="en-US" sz="2400" dirty="0"/>
              <a:t>Division of Environmental Assessment and Restoration</a:t>
            </a:r>
          </a:p>
          <a:p>
            <a:r>
              <a:rPr lang="en-US" sz="2400" dirty="0"/>
              <a:t>Department of Environmental Protection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122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Content Placeholder 4" descr="A close up of a map&#10;&#10;Description generated with high confidence">
            <a:extLst>
              <a:ext uri="{FF2B5EF4-FFF2-40B4-BE49-F238E27FC236}">
                <a16:creationId xmlns:a16="http://schemas.microsoft.com/office/drawing/2014/main" id="{4E9128EE-7E72-41E0-8087-1E80DD7C7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0"/>
            <a:ext cx="9401773" cy="6782915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422D094-7D69-4D77-8B52-9378FD73CB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6537118"/>
            <a:ext cx="3200400" cy="2446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100" dirty="0"/>
              <a:t>https://iasmania.com/aquatic-zones-ecosystems/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0" y="743688"/>
            <a:ext cx="9959009" cy="458314"/>
          </a:xfrm>
        </p:spPr>
        <p:txBody>
          <a:bodyPr/>
          <a:lstStyle/>
          <a:p>
            <a:r>
              <a:rPr lang="en-US" dirty="0"/>
              <a:t>Time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03A7155D-FE12-45F6-B022-4F99CE59B4DA}"/>
              </a:ext>
            </a:extLst>
          </p:cNvPr>
          <p:cNvSpPr/>
          <p:nvPr/>
        </p:nvSpPr>
        <p:spPr>
          <a:xfrm>
            <a:off x="2743200" y="914400"/>
            <a:ext cx="5943600" cy="150171"/>
          </a:xfrm>
          <a:prstGeom prst="rightArrow">
            <a:avLst/>
          </a:prstGeom>
          <a:solidFill>
            <a:srgbClr val="471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953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F5AA4-DD8B-4D96-9ACF-E29F412FC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text, map&#10;&#10;Description generated with very high confidence">
            <a:extLst>
              <a:ext uri="{FF2B5EF4-FFF2-40B4-BE49-F238E27FC236}">
                <a16:creationId xmlns:a16="http://schemas.microsoft.com/office/drawing/2014/main" id="{4CFD2E04-7E6F-4AC9-9256-E18DE2C86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0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129EF-24BD-44D3-981B-4B5092186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Landscape Changes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9F75B-33DB-4748-817B-F7D4E98AD0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189050"/>
            <a:ext cx="5929180" cy="228600"/>
          </a:xfrm>
        </p:spPr>
        <p:txBody>
          <a:bodyPr/>
          <a:lstStyle/>
          <a:p>
            <a:pPr marL="0" indent="0">
              <a:buNone/>
            </a:pPr>
            <a:r>
              <a:rPr lang="en-US" sz="800" dirty="0"/>
              <a:t>US Army Corps of Engineers- South Florida Ecosystem Restoration (SFER) Program Overview June 2018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F5FAE2-DCED-4F34-9986-F07C3E5921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6E8C1F-9330-4AB8-A47A-A3D2CB5FE6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950421"/>
            <a:ext cx="6705600" cy="41455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523107-3212-4E20-B8FD-A26B86AD89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100" y="2209800"/>
            <a:ext cx="4686300" cy="31242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D51496D-EB3D-4753-B0F3-C7FD751BDBFE}"/>
              </a:ext>
            </a:extLst>
          </p:cNvPr>
          <p:cNvSpPr txBox="1">
            <a:spLocks/>
          </p:cNvSpPr>
          <p:nvPr/>
        </p:nvSpPr>
        <p:spPr>
          <a:xfrm>
            <a:off x="7239000" y="5427050"/>
            <a:ext cx="5029200" cy="228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accent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800" dirty="0"/>
              <a:t>https://earthobservatory.nasa.gov/images/84737/florida-at-night</a:t>
            </a:r>
          </a:p>
        </p:txBody>
      </p:sp>
      <p:pic>
        <p:nvPicPr>
          <p:cNvPr id="1026" name="Picture 1" descr="image002">
            <a:extLst>
              <a:ext uri="{FF2B5EF4-FFF2-40B4-BE49-F238E27FC236}">
                <a16:creationId xmlns:a16="http://schemas.microsoft.com/office/drawing/2014/main" id="{21CC2526-3871-45C8-B482-CD0B10AC6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60" y="1950421"/>
            <a:ext cx="6864840" cy="3840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9344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07955-E47B-4E27-B694-9D57B6FF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Algae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6BABF-C96A-459D-A4A4-9EE138AB6D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Algae occur naturally in aquatic habitats </a:t>
            </a:r>
          </a:p>
          <a:p>
            <a:r>
              <a:rPr lang="en-US" dirty="0"/>
              <a:t>Cells contain pigments for photosynthesis </a:t>
            </a:r>
          </a:p>
          <a:p>
            <a:r>
              <a:rPr lang="en-US" dirty="0"/>
              <a:t>Community composition can be diverse, environmentally influenced, and can change rapidly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EBA27-A471-40DD-9E0F-1E1DCD015F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E648D0-1E21-4DD5-A216-A9CD78923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4343400"/>
            <a:ext cx="2911701" cy="23018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365277-0BA7-47DE-8AD7-C903A40EFC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801" y="4419600"/>
            <a:ext cx="2946399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1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07955-E47B-4E27-B694-9D57B6FF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Algal Bloom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EBA27-A471-40DD-9E0F-1E1DCD015F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5F03975-F467-4029-9F96-CF6651652E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811338"/>
            <a:ext cx="11582400" cy="4437062"/>
          </a:xfrm>
        </p:spPr>
        <p:txBody>
          <a:bodyPr>
            <a:normAutofit/>
          </a:bodyPr>
          <a:lstStyle/>
          <a:p>
            <a:pPr marL="1097280" indent="-1097280">
              <a:buNone/>
            </a:pPr>
            <a:r>
              <a:rPr lang="en-US" b="1" i="1" dirty="0"/>
              <a:t>Algal Bloom</a:t>
            </a:r>
            <a:r>
              <a:rPr lang="en-US" dirty="0"/>
              <a:t>: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sz="2800" dirty="0"/>
              <a:t>A rapid increase in the density of algae in an aquatic system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/>
              <a:t>         	Phytoplankton			    	Periphyton</a:t>
            </a:r>
            <a:endParaRPr lang="en-US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E885A2B-71F5-4D32-AF35-5C03506E64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24" t="-879" r="17485" b="25220"/>
          <a:stretch/>
        </p:blipFill>
        <p:spPr>
          <a:xfrm>
            <a:off x="762000" y="3733800"/>
            <a:ext cx="3318058" cy="22647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411B8D-C2E9-4499-9E17-738463FC43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" r="1659" b="10582"/>
          <a:stretch/>
        </p:blipFill>
        <p:spPr>
          <a:xfrm>
            <a:off x="5967845" y="3829760"/>
            <a:ext cx="3252355" cy="222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88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07955-E47B-4E27-B694-9D57B6FF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Harmful Algal Bloom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EBA27-A471-40DD-9E0F-1E1DCD015F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7167167-D195-4DCA-9591-E4B4AE950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811338"/>
            <a:ext cx="11582400" cy="4437062"/>
          </a:xfrm>
        </p:spPr>
        <p:txBody>
          <a:bodyPr/>
          <a:lstStyle/>
          <a:p>
            <a:pPr marL="1188720" indent="-1188720">
              <a:buNone/>
            </a:pPr>
            <a:r>
              <a:rPr lang="en-US" b="1" i="1" dirty="0"/>
              <a:t>Harmful Algal Bloom (HAB):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sz="2800" dirty="0"/>
              <a:t>A rapidly forming, dense concentration of algae that has the potential to produce toxins</a:t>
            </a:r>
          </a:p>
          <a:p>
            <a:pPr marL="457200" lvl="1" indent="0">
              <a:spcBef>
                <a:spcPts val="0"/>
              </a:spcBef>
              <a:buNone/>
            </a:pPr>
            <a:endParaRPr lang="en-US" sz="1600" dirty="0"/>
          </a:p>
          <a:p>
            <a:pPr marL="457200" lvl="1" indent="0">
              <a:buNone/>
            </a:pPr>
            <a:r>
              <a:rPr lang="en-US" sz="2800" dirty="0"/>
              <a:t>In freshwater, many HABs are caused by cyanobacteria (blue-green algae) that can produce a variety of toxins</a:t>
            </a:r>
          </a:p>
          <a:p>
            <a:pPr marL="0" indent="0">
              <a:spcBef>
                <a:spcPts val="0"/>
              </a:spcBef>
              <a:buNone/>
            </a:pPr>
            <a:endParaRPr lang="en-US" sz="1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B48659-9832-4DFE-827E-8B1BE6568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4475556"/>
            <a:ext cx="7620000" cy="206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29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Nutrient 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F5AA4-DD8B-4D96-9ACF-E29F412FC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C41BDA-E27F-40CD-B366-3A427DC99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776" y="1827483"/>
            <a:ext cx="11517424" cy="3971929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59ACECE-5117-46B4-AE43-02C15FC1095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389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Fertilizer on a Global Scale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F5AA4-DD8B-4D96-9ACF-E29F412FC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BD793E-2426-4B4F-96D9-32279CF0B2F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2" y="1825625"/>
            <a:ext cx="5748554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84EDAFE-3ED4-4B83-B3A6-33A5A562D0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286000"/>
            <a:ext cx="6335485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521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Waste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7D4BFB0-8403-491D-B37B-AC3D3290B3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057400"/>
            <a:ext cx="5742080" cy="4437062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86AEF2-1897-4745-AEAB-FD7EF4095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2993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137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Agricultural 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F5AA4-DD8B-4D96-9ACF-E29F412FC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DACS slides or after the last slide?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887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A975EA4-0A3B-4286-ABD4-D9BCEFCA42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EC211FD-CB90-4E11-A575-2C47B25F0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Legal Framework</a:t>
            </a:r>
          </a:p>
        </p:txBody>
      </p:sp>
    </p:spTree>
    <p:extLst>
      <p:ext uri="{BB962C8B-B14F-4D97-AF65-F5344CB8AC3E}">
        <p14:creationId xmlns:p14="http://schemas.microsoft.com/office/powerpoint/2010/main" val="1853151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Federal Water Quality Laws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F5AA4-DD8B-4D96-9ACF-E29F412FC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>
                <a:latin typeface="Book Antiqua" panose="02040602050305030304" pitchFamily="18" charset="0"/>
              </a:rPr>
              <a:t>Clean Water Act (CWA): 33 U.S.C. §1251 et seq. (1972)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1B11AE-2312-4311-B37A-5BF820BA9F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92" t="6566"/>
          <a:stretch/>
        </p:blipFill>
        <p:spPr>
          <a:xfrm>
            <a:off x="1676400" y="1535396"/>
            <a:ext cx="3950663" cy="509400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946C85F-6637-4FAE-AF18-02DCCA233223}"/>
              </a:ext>
            </a:extLst>
          </p:cNvPr>
          <p:cNvGrpSpPr/>
          <p:nvPr/>
        </p:nvGrpSpPr>
        <p:grpSpPr>
          <a:xfrm>
            <a:off x="5868321" y="2249213"/>
            <a:ext cx="4711544" cy="2774200"/>
            <a:chOff x="4344321" y="2249213"/>
            <a:chExt cx="4711544" cy="2774200"/>
          </a:xfrm>
        </p:grpSpPr>
        <p:sp>
          <p:nvSpPr>
            <p:cNvPr id="7" name="Rectangle 3">
              <a:extLst>
                <a:ext uri="{FF2B5EF4-FFF2-40B4-BE49-F238E27FC236}">
                  <a16:creationId xmlns:a16="http://schemas.microsoft.com/office/drawing/2014/main" id="{F9BDC76D-F552-4E58-AF65-89248BBB8A7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760048" y="2249213"/>
              <a:ext cx="4295817" cy="2774200"/>
            </a:xfrm>
            <a:prstGeom prst="rect">
              <a:avLst/>
            </a:prstGeom>
            <a:noFill/>
            <a:ln/>
          </p:spPr>
          <p:txBody>
            <a:bodyPr vert="horz" lIns="90488" tIns="44450" rIns="90488" bIns="44450" rtlCol="0">
              <a:normAutofit fontScale="77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1">
                <a:lnSpc>
                  <a:spcPct val="100000"/>
                </a:lnSpc>
                <a:buSzPct val="75000"/>
                <a:defRPr/>
              </a:pPr>
              <a:endParaRPr lang="en-US" sz="1400" dirty="0">
                <a:solidFill>
                  <a:prstClr val="black"/>
                </a:solidFill>
                <a:latin typeface="Book Antiqua" panose="02040602050305030304" pitchFamily="18" charset="0"/>
              </a:endParaRPr>
            </a:p>
            <a:p>
              <a:pPr lvl="1">
                <a:lnSpc>
                  <a:spcPct val="100000"/>
                </a:lnSpc>
                <a:buSzPct val="75000"/>
                <a:defRPr/>
              </a:pPr>
              <a:r>
                <a:rPr lang="en-US" sz="2600" dirty="0">
                  <a:solidFill>
                    <a:prstClr val="black"/>
                  </a:solidFill>
                  <a:latin typeface="Book Antiqua" panose="02040602050305030304" pitchFamily="18" charset="0"/>
                </a:rPr>
                <a:t>Section 303(d) requires states to:</a:t>
              </a:r>
            </a:p>
            <a:p>
              <a:pPr lvl="2">
                <a:lnSpc>
                  <a:spcPct val="100000"/>
                </a:lnSpc>
                <a:buSzPct val="75000"/>
                <a:defRPr/>
              </a:pPr>
              <a:r>
                <a:rPr lang="en-US" sz="2200" dirty="0">
                  <a:solidFill>
                    <a:prstClr val="black"/>
                  </a:solidFill>
                  <a:latin typeface="Book Antiqua" panose="02040602050305030304" pitchFamily="18" charset="0"/>
                </a:rPr>
                <a:t>Identify waters that are impaired or in danger of becoming impaired</a:t>
              </a:r>
              <a:endParaRPr lang="en-US" sz="2600" dirty="0">
                <a:solidFill>
                  <a:prstClr val="black"/>
                </a:solidFill>
                <a:latin typeface="Book Antiqua" panose="02040602050305030304" pitchFamily="18" charset="0"/>
              </a:endParaRPr>
            </a:p>
            <a:p>
              <a:pPr lvl="2">
                <a:lnSpc>
                  <a:spcPct val="100000"/>
                </a:lnSpc>
                <a:buSzPct val="75000"/>
                <a:defRPr/>
              </a:pPr>
              <a:r>
                <a:rPr lang="en-US" sz="2200" dirty="0">
                  <a:solidFill>
                    <a:prstClr val="black"/>
                  </a:solidFill>
                  <a:latin typeface="Book Antiqua" panose="02040602050305030304" pitchFamily="18" charset="0"/>
                </a:rPr>
                <a:t>Calculate and allocate pollutant reduction levels necessary to meet approved water quality standards</a:t>
              </a:r>
            </a:p>
            <a:p>
              <a:pPr lvl="1">
                <a:lnSpc>
                  <a:spcPct val="100000"/>
                </a:lnSpc>
                <a:buSzPct val="75000"/>
                <a:defRPr/>
              </a:pPr>
              <a:endParaRPr lang="en-US" sz="2600" dirty="0">
                <a:solidFill>
                  <a:prstClr val="black"/>
                </a:solidFill>
                <a:latin typeface="Book Antiqua" panose="02040602050305030304" pitchFamily="18" charset="0"/>
              </a:endParaRPr>
            </a:p>
            <a:p>
              <a:pPr lvl="1">
                <a:lnSpc>
                  <a:spcPct val="100000"/>
                </a:lnSpc>
                <a:buSzPct val="75000"/>
                <a:defRPr/>
              </a:pPr>
              <a:endParaRPr lang="en-US" sz="2600" dirty="0">
                <a:solidFill>
                  <a:prstClr val="black"/>
                </a:solidFill>
                <a:latin typeface="Book Antiqua" panose="02040602050305030304" pitchFamily="18" charset="0"/>
              </a:endParaRPr>
            </a:p>
          </p:txBody>
        </p:sp>
        <p:sp>
          <p:nvSpPr>
            <p:cNvPr id="8" name="Left Brace 7">
              <a:extLst>
                <a:ext uri="{FF2B5EF4-FFF2-40B4-BE49-F238E27FC236}">
                  <a16:creationId xmlns:a16="http://schemas.microsoft.com/office/drawing/2014/main" id="{35328AF0-1C54-4503-9CAA-0DAE1A3F58A8}"/>
                </a:ext>
              </a:extLst>
            </p:cNvPr>
            <p:cNvSpPr/>
            <p:nvPr/>
          </p:nvSpPr>
          <p:spPr>
            <a:xfrm>
              <a:off x="4344321" y="2249215"/>
              <a:ext cx="1145752" cy="2473256"/>
            </a:xfrm>
            <a:prstGeom prst="leftBrace">
              <a:avLst>
                <a:gd name="adj1" fmla="val 8333"/>
                <a:gd name="adj2" fmla="val 81314"/>
              </a:avLst>
            </a:prstGeom>
            <a:ln w="190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6390B93F-2451-41BC-88AD-0B9C259E1DD0}"/>
              </a:ext>
            </a:extLst>
          </p:cNvPr>
          <p:cNvSpPr txBox="1"/>
          <p:nvPr/>
        </p:nvSpPr>
        <p:spPr>
          <a:xfrm>
            <a:off x="1447800" y="6642556"/>
            <a:ext cx="459933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3"/>
              </a:rPr>
              <a:t>https://www.epa.gov/tmdl/overview-identifying-and-restoring-impaired-waters-under-section-303d-cwa</a:t>
            </a:r>
            <a:r>
              <a:rPr lang="en-US" sz="800" dirty="0"/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D77657E-79F5-4F93-A8C4-76381B14A0B1}"/>
              </a:ext>
            </a:extLst>
          </p:cNvPr>
          <p:cNvGrpSpPr/>
          <p:nvPr/>
        </p:nvGrpSpPr>
        <p:grpSpPr>
          <a:xfrm>
            <a:off x="5868474" y="5023414"/>
            <a:ext cx="4673246" cy="1752121"/>
            <a:chOff x="4344474" y="5023413"/>
            <a:chExt cx="4673246" cy="1752121"/>
          </a:xfrm>
        </p:grpSpPr>
        <p:sp>
          <p:nvSpPr>
            <p:cNvPr id="12" name="Left Brace 11">
              <a:extLst>
                <a:ext uri="{FF2B5EF4-FFF2-40B4-BE49-F238E27FC236}">
                  <a16:creationId xmlns:a16="http://schemas.microsoft.com/office/drawing/2014/main" id="{91CD386A-7F24-49E3-B906-AB3FFA8F2A95}"/>
                </a:ext>
              </a:extLst>
            </p:cNvPr>
            <p:cNvSpPr/>
            <p:nvPr/>
          </p:nvSpPr>
          <p:spPr>
            <a:xfrm>
              <a:off x="4344474" y="5023413"/>
              <a:ext cx="1145752" cy="1468849"/>
            </a:xfrm>
            <a:prstGeom prst="leftBrace">
              <a:avLst>
                <a:gd name="adj1" fmla="val 8333"/>
                <a:gd name="adj2" fmla="val 69494"/>
              </a:avLst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3">
              <a:extLst>
                <a:ext uri="{FF2B5EF4-FFF2-40B4-BE49-F238E27FC236}">
                  <a16:creationId xmlns:a16="http://schemas.microsoft.com/office/drawing/2014/main" id="{A1828C8F-E975-4BE5-A2D7-E9AE4B795FEE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721903" y="5023413"/>
              <a:ext cx="4295817" cy="1752121"/>
            </a:xfrm>
            <a:prstGeom prst="rect">
              <a:avLst/>
            </a:prstGeom>
            <a:noFill/>
            <a:ln/>
          </p:spPr>
          <p:txBody>
            <a:bodyPr vert="horz" lIns="90488" tIns="44450" rIns="90488" bIns="44450" rtlCol="0">
              <a:normAutofit fontScale="77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1">
                <a:lnSpc>
                  <a:spcPct val="100000"/>
                </a:lnSpc>
                <a:buSzPct val="75000"/>
                <a:defRPr/>
              </a:pPr>
              <a:endParaRPr lang="en-US" sz="1400" dirty="0">
                <a:solidFill>
                  <a:prstClr val="black"/>
                </a:solidFill>
                <a:latin typeface="Book Antiqua" panose="02040602050305030304" pitchFamily="18" charset="0"/>
              </a:endParaRPr>
            </a:p>
            <a:p>
              <a:pPr lvl="1">
                <a:lnSpc>
                  <a:spcPct val="100000"/>
                </a:lnSpc>
                <a:buSzPct val="75000"/>
                <a:defRPr/>
              </a:pPr>
              <a:r>
                <a:rPr lang="en-US" sz="2600" dirty="0">
                  <a:solidFill>
                    <a:prstClr val="black"/>
                  </a:solidFill>
                  <a:latin typeface="Book Antiqua" panose="02040602050305030304" pitchFamily="18" charset="0"/>
                </a:rPr>
                <a:t>Section 319(h) addresses nonpoint sources</a:t>
              </a:r>
            </a:p>
            <a:p>
              <a:pPr lvl="2">
                <a:lnSpc>
                  <a:spcPct val="100000"/>
                </a:lnSpc>
                <a:buSzPct val="75000"/>
                <a:defRPr/>
              </a:pPr>
              <a:r>
                <a:rPr lang="en-US" sz="2200" dirty="0">
                  <a:solidFill>
                    <a:prstClr val="black"/>
                  </a:solidFill>
                  <a:latin typeface="Book Antiqua" panose="02040602050305030304" pitchFamily="18" charset="0"/>
                </a:rPr>
                <a:t>provides funds to states to implement approved nonpoint source management programs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366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Florida’s Implementation of CWA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403.067 Florida Statutes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F54FE6A-05D0-4165-B628-6531DD0B2F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509042"/>
              </p:ext>
            </p:extLst>
          </p:nvPr>
        </p:nvGraphicFramePr>
        <p:xfrm>
          <a:off x="6019800" y="1743071"/>
          <a:ext cx="5257800" cy="4505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3">
            <a:extLst>
              <a:ext uri="{FF2B5EF4-FFF2-40B4-BE49-F238E27FC236}">
                <a16:creationId xmlns:a16="http://schemas.microsoft.com/office/drawing/2014/main" id="{7231C6F5-17CE-4492-B4F4-AF731AD5881B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1898266"/>
            <a:ext cx="3886200" cy="4578733"/>
          </a:xfrm>
          <a:prstGeom prst="rect">
            <a:avLst/>
          </a:prstGeom>
          <a:noFill/>
          <a:ln/>
        </p:spPr>
        <p:txBody>
          <a:bodyPr vert="horz" lIns="90488" tIns="44450" rIns="90488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2"/>
              </a:buClr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Established 1999</a:t>
            </a:r>
          </a:p>
          <a:p>
            <a:pPr>
              <a:buClr>
                <a:schemeClr val="tx2"/>
              </a:buClr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Updated 2005 (BMAPs) and 2016 (Water Bill)</a:t>
            </a:r>
          </a:p>
          <a:p>
            <a:pPr>
              <a:buClr>
                <a:schemeClr val="tx2"/>
              </a:buClr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Requires </a:t>
            </a:r>
            <a:r>
              <a:rPr lang="en-US" altLang="en-US" dirty="0">
                <a:solidFill>
                  <a:srgbClr val="2E75B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“Good Science”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Clr>
                <a:schemeClr val="tx2"/>
              </a:buClr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Requires </a:t>
            </a:r>
            <a:r>
              <a:rPr lang="en-US" altLang="en-US" dirty="0">
                <a:solidFill>
                  <a:srgbClr val="2E75B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“Public Participation” </a:t>
            </a:r>
          </a:p>
          <a:p>
            <a:pPr>
              <a:buClr>
                <a:schemeClr val="tx2"/>
              </a:buClr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Requires </a:t>
            </a:r>
            <a:r>
              <a:rPr lang="en-US" altLang="en-US" dirty="0">
                <a:solidFill>
                  <a:srgbClr val="2E75B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“Equitable Allocation”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of load reductions</a:t>
            </a:r>
          </a:p>
        </p:txBody>
      </p:sp>
    </p:spTree>
    <p:extLst>
      <p:ext uri="{BB962C8B-B14F-4D97-AF65-F5344CB8AC3E}">
        <p14:creationId xmlns:p14="http://schemas.microsoft.com/office/powerpoint/2010/main" val="3467586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Northern Everglades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928192" y="989485"/>
            <a:ext cx="9959010" cy="753586"/>
          </a:xfrm>
        </p:spPr>
        <p:txBody>
          <a:bodyPr/>
          <a:lstStyle/>
          <a:p>
            <a:r>
              <a:rPr lang="en-US" dirty="0"/>
              <a:t>373.4595 Florida Statutes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2CFD23-F052-4463-9C3E-F4E81EE147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503006"/>
            <a:ext cx="3522635" cy="5302409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5A8BA002-1045-4BB5-BAF1-C82DDB38348D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5867400" y="1663508"/>
            <a:ext cx="5284305" cy="527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30188" indent="-230188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568325" indent="-223838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914400" indent="-231775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260475" indent="-231775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Char char="•"/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1598613" indent="-223838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Char char="•"/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055813" indent="-223838" algn="l" rtl="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Char char="•"/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513013" indent="-223838" algn="l" rtl="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Char char="•"/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2970213" indent="-223838" algn="l" rtl="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Char char="•"/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427413" indent="-223838" algn="l" rtl="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342B12"/>
              </a:buClr>
              <a:buChar char="•"/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defRPr/>
            </a:pP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2000: Lake Okeechobee Protection Act </a:t>
            </a: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defRPr/>
            </a:pP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2001: Lake Okeechobee TMDL (Water Quality)</a:t>
            </a: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defRPr/>
            </a:pP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2004: Lake Okeechobee Watershed Protection Plan</a:t>
            </a: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defRPr/>
            </a:pP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2007: Northern Everglades and </a:t>
            </a:r>
            <a:r>
              <a:rPr lang="en-US" sz="1800" u="sng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Estuaries</a:t>
            </a: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Protection Program (NEEPP) (</a:t>
            </a:r>
            <a:r>
              <a:rPr lang="en-US" sz="1800" u="sng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Water Quantity</a:t>
            </a: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defRPr/>
            </a:pP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2009: TMDLs and River Watershed Protection Plans for the Estuaries</a:t>
            </a: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defRPr/>
            </a:pP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2012 – 2014: Basin Management Action Plans (BMAPs) Adopted for NEEPP watersheds</a:t>
            </a: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defRPr/>
            </a:pPr>
            <a:r>
              <a:rPr lang="en-US" sz="1800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2016: NEEPP amended to define roles and responsibilities for the coordinating agencies</a:t>
            </a:r>
          </a:p>
          <a:p>
            <a:pPr lvl="1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en-US" sz="1400" kern="0" dirty="0">
                <a:effectLst/>
                <a:latin typeface="Arial" panose="020B0604020202020204" pitchFamily="34" charset="0"/>
              </a:rPr>
              <a:t>FDEP -&gt; Water Quality</a:t>
            </a:r>
          </a:p>
          <a:p>
            <a:pPr lvl="1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en-US" sz="1400" kern="0" dirty="0">
                <a:effectLst/>
                <a:latin typeface="Arial" panose="020B0604020202020204" pitchFamily="34" charset="0"/>
              </a:rPr>
              <a:t>FDACS -&gt; Agricultural BMPs</a:t>
            </a:r>
          </a:p>
          <a:p>
            <a:pPr lvl="1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en-US" sz="1400" kern="0" dirty="0">
                <a:effectLst/>
                <a:latin typeface="Arial" panose="020B0604020202020204" pitchFamily="34" charset="0"/>
              </a:rPr>
              <a:t>SFWMD -&gt; Water Quantity</a:t>
            </a:r>
          </a:p>
        </p:txBody>
      </p:sp>
    </p:spTree>
    <p:extLst>
      <p:ext uri="{BB962C8B-B14F-4D97-AF65-F5344CB8AC3E}">
        <p14:creationId xmlns:p14="http://schemas.microsoft.com/office/powerpoint/2010/main" val="2733432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NEEP Framework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EEC03BD-09F1-4FD9-B053-499F0732B92A}"/>
              </a:ext>
            </a:extLst>
          </p:cNvPr>
          <p:cNvSpPr/>
          <p:nvPr/>
        </p:nvSpPr>
        <p:spPr>
          <a:xfrm>
            <a:off x="879352" y="1981200"/>
            <a:ext cx="3945211" cy="919503"/>
          </a:xfrm>
          <a:prstGeom prst="roundRect">
            <a:avLst/>
          </a:prstGeom>
          <a:solidFill>
            <a:srgbClr val="00B050"/>
          </a:solidFill>
          <a:ln w="25400">
            <a:solidFill>
              <a:srgbClr val="92D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Lake Okeechobee (LO) Watershed Protection Program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C9679D9-1D8B-4241-A077-710C10CD7064}"/>
              </a:ext>
            </a:extLst>
          </p:cNvPr>
          <p:cNvSpPr/>
          <p:nvPr/>
        </p:nvSpPr>
        <p:spPr>
          <a:xfrm>
            <a:off x="7632192" y="1981200"/>
            <a:ext cx="3950208" cy="983313"/>
          </a:xfrm>
          <a:prstGeom prst="roundRect">
            <a:avLst/>
          </a:prstGeom>
          <a:solidFill>
            <a:srgbClr val="00B0F0"/>
          </a:solidFill>
          <a:ln w="25400">
            <a:solidFill>
              <a:schemeClr val="accent1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Caloosahatchee River and St. Lucie River Watershed Protection Programs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19223F7-2ACE-4A49-9FA5-C19DCE44CB83}"/>
              </a:ext>
            </a:extLst>
          </p:cNvPr>
          <p:cNvSpPr/>
          <p:nvPr/>
        </p:nvSpPr>
        <p:spPr>
          <a:xfrm>
            <a:off x="866163" y="3222596"/>
            <a:ext cx="3971591" cy="734908"/>
          </a:xfrm>
          <a:prstGeom prst="roundRect">
            <a:avLst/>
          </a:prstGeom>
          <a:solidFill>
            <a:srgbClr val="99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LO Watershed Protection Plan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(Lead Agency - SFWMD)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08AF92D-9AA3-4492-B081-626D1812ED3F}"/>
              </a:ext>
            </a:extLst>
          </p:cNvPr>
          <p:cNvSpPr/>
          <p:nvPr/>
        </p:nvSpPr>
        <p:spPr>
          <a:xfrm>
            <a:off x="866163" y="4256562"/>
            <a:ext cx="3971591" cy="728521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LO BMAP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(Lead Agency - FDEP)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1A01E84-1F9B-4B6E-9181-F53E8E8CA106}"/>
              </a:ext>
            </a:extLst>
          </p:cNvPr>
          <p:cNvSpPr/>
          <p:nvPr/>
        </p:nvSpPr>
        <p:spPr>
          <a:xfrm>
            <a:off x="838200" y="5065702"/>
            <a:ext cx="3971591" cy="900952"/>
          </a:xfrm>
          <a:prstGeom prst="roundRect">
            <a:avLst/>
          </a:prstGeom>
          <a:solidFill>
            <a:srgbClr val="CCFFCC">
              <a:alpha val="52157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LO Exotic Species Control Program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(Lead Agency – Coordinating Agencies)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70CEB9A-B3A3-496F-834D-B1C5C04F0072}"/>
              </a:ext>
            </a:extLst>
          </p:cNvPr>
          <p:cNvSpPr/>
          <p:nvPr/>
        </p:nvSpPr>
        <p:spPr>
          <a:xfrm>
            <a:off x="854384" y="6053279"/>
            <a:ext cx="3971591" cy="576121"/>
          </a:xfrm>
          <a:prstGeom prst="roundRect">
            <a:avLst/>
          </a:prstGeom>
          <a:solidFill>
            <a:srgbClr val="CCFFCC">
              <a:alpha val="20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LO Internal P Management Program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(Lead Agency - SFWMD)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71D21EF-3D26-434E-8435-678A2DF20643}"/>
              </a:ext>
            </a:extLst>
          </p:cNvPr>
          <p:cNvSpPr/>
          <p:nvPr/>
        </p:nvSpPr>
        <p:spPr>
          <a:xfrm>
            <a:off x="7632192" y="3200400"/>
            <a:ext cx="3950208" cy="905096"/>
          </a:xfrm>
          <a:prstGeom prst="roundRect">
            <a:avLst/>
          </a:prstGeom>
          <a:solidFill>
            <a:srgbClr val="66CCFF">
              <a:alpha val="71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Caloosahatchee River and St. Lucie Estuary Watershed Protection Plans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(Lead Agency - SFWMD)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6CED559-EEFC-4ED7-B70D-340EE4D4958C}"/>
              </a:ext>
            </a:extLst>
          </p:cNvPr>
          <p:cNvSpPr/>
          <p:nvPr/>
        </p:nvSpPr>
        <p:spPr>
          <a:xfrm>
            <a:off x="7632192" y="4276504"/>
            <a:ext cx="3950208" cy="905096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Caloosahatchee Estuary and St. Lucie Estuary BMAPs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(Lead Agency - FDEP)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C216706-1D76-44B4-8CE0-9C2095D245C2}"/>
              </a:ext>
            </a:extLst>
          </p:cNvPr>
          <p:cNvSpPr/>
          <p:nvPr/>
        </p:nvSpPr>
        <p:spPr>
          <a:xfrm>
            <a:off x="5105400" y="3005279"/>
            <a:ext cx="2221992" cy="57612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Construction Project/Plan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1085BB8-BC6F-415C-97E5-611965703093}"/>
              </a:ext>
            </a:extLst>
          </p:cNvPr>
          <p:cNvSpPr/>
          <p:nvPr/>
        </p:nvSpPr>
        <p:spPr>
          <a:xfrm>
            <a:off x="5118287" y="3669443"/>
            <a:ext cx="2209105" cy="57612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Research and Water Quality Monitoring Program</a:t>
            </a: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1805FD37-2CB5-48F6-810C-94A9C1996FCB}"/>
              </a:ext>
            </a:extLst>
          </p:cNvPr>
          <p:cNvSpPr/>
          <p:nvPr/>
        </p:nvSpPr>
        <p:spPr>
          <a:xfrm>
            <a:off x="4889687" y="3200400"/>
            <a:ext cx="228600" cy="731912"/>
          </a:xfrm>
          <a:prstGeom prst="leftBrace">
            <a:avLst>
              <a:gd name="adj1" fmla="val 8333"/>
              <a:gd name="adj2" fmla="val 5099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Left Brace 19">
            <a:extLst>
              <a:ext uri="{FF2B5EF4-FFF2-40B4-BE49-F238E27FC236}">
                <a16:creationId xmlns:a16="http://schemas.microsoft.com/office/drawing/2014/main" id="{5BDE9222-43B3-49B7-AF03-976D383D9E7A}"/>
              </a:ext>
            </a:extLst>
          </p:cNvPr>
          <p:cNvSpPr/>
          <p:nvPr/>
        </p:nvSpPr>
        <p:spPr>
          <a:xfrm rot="10800000">
            <a:off x="7315200" y="3222725"/>
            <a:ext cx="258226" cy="731912"/>
          </a:xfrm>
          <a:prstGeom prst="leftBrace">
            <a:avLst>
              <a:gd name="adj1" fmla="val 8333"/>
              <a:gd name="adj2" fmla="val 48706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2055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Nutrient 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F5AA4-DD8B-4D96-9ACF-E29F412FC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828800"/>
            <a:ext cx="11125200" cy="4419600"/>
          </a:xfrm>
        </p:spPr>
        <p:txBody>
          <a:bodyPr/>
          <a:lstStyle/>
          <a:p>
            <a:r>
              <a:rPr lang="en-US" dirty="0"/>
              <a:t>Dischargers (DEP)</a:t>
            </a:r>
          </a:p>
          <a:p>
            <a:pPr lvl="1"/>
            <a:r>
              <a:rPr lang="en-US" sz="2800" dirty="0"/>
              <a:t>NPDES Permits	</a:t>
            </a:r>
          </a:p>
          <a:p>
            <a:pPr lvl="2"/>
            <a:r>
              <a:rPr lang="en-US" dirty="0"/>
              <a:t>IW, DW, MS4, MSGP</a:t>
            </a:r>
          </a:p>
          <a:p>
            <a:pPr lvl="1"/>
            <a:r>
              <a:rPr lang="en-US" sz="2800" dirty="0"/>
              <a:t>State Permits (WW)</a:t>
            </a:r>
          </a:p>
          <a:p>
            <a:r>
              <a:rPr lang="en-US" dirty="0"/>
              <a:t>Septic Systems (DOH)</a:t>
            </a:r>
          </a:p>
          <a:p>
            <a:r>
              <a:rPr lang="en-US" dirty="0"/>
              <a:t>ERP (DEP &amp; WMD) </a:t>
            </a:r>
          </a:p>
          <a:p>
            <a:r>
              <a:rPr lang="en-US" dirty="0"/>
              <a:t>Fertilizer</a:t>
            </a:r>
          </a:p>
          <a:p>
            <a:pPr lvl="1"/>
            <a:r>
              <a:rPr lang="en-US" sz="2800" dirty="0"/>
              <a:t>Urban (Local Governments)</a:t>
            </a:r>
          </a:p>
          <a:p>
            <a:pPr lvl="1"/>
            <a:r>
              <a:rPr lang="en-US" sz="2800" dirty="0"/>
              <a:t>Agriculture (FDACS)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59ACECE-5117-46B4-AE43-02C15FC1095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Types and who addresses each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9D23C3-DDEC-4424-99FA-D3007EBBB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384" y="2436261"/>
            <a:ext cx="6398014" cy="27643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56F5FC-D296-4349-8523-2EE7BC980BCA}"/>
              </a:ext>
            </a:extLst>
          </p:cNvPr>
          <p:cNvSpPr txBox="1"/>
          <p:nvPr/>
        </p:nvSpPr>
        <p:spPr>
          <a:xfrm>
            <a:off x="8382000" y="19812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CWA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24860426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AA6725D-0870-4AF7-89DE-B76BC051BD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1518127"/>
            <a:ext cx="4114800" cy="53250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Okeechobee-Everglades Ecosystem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Ecosystem Restoration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D06F835-2EEC-43BD-B944-79ECB521C1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539915"/>
              </p:ext>
            </p:extLst>
          </p:nvPr>
        </p:nvGraphicFramePr>
        <p:xfrm>
          <a:off x="6695037" y="1362423"/>
          <a:ext cx="499621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8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8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Region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Strategy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2F3315F-8B61-4A36-ACD2-0FDA733172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59645"/>
              </p:ext>
            </p:extLst>
          </p:nvPr>
        </p:nvGraphicFramePr>
        <p:xfrm>
          <a:off x="6680861" y="1992282"/>
          <a:ext cx="5010394" cy="704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5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51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450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Lake Okeechobee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BMAP/NEEPP/CERP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535EBAD-81A5-4BC2-9CBD-9D9D2AB89BF2}"/>
              </a:ext>
            </a:extLst>
          </p:cNvPr>
          <p:cNvCxnSpPr>
            <a:cxnSpLocks/>
          </p:cNvCxnSpPr>
          <p:nvPr/>
        </p:nvCxnSpPr>
        <p:spPr>
          <a:xfrm flipH="1">
            <a:off x="4218434" y="2162316"/>
            <a:ext cx="2636461" cy="1266684"/>
          </a:xfrm>
          <a:prstGeom prst="straightConnector1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4BE20D6-D33B-445D-977F-54A70F0124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249143"/>
              </p:ext>
            </p:extLst>
          </p:nvPr>
        </p:nvGraphicFramePr>
        <p:xfrm>
          <a:off x="6834721" y="3681672"/>
          <a:ext cx="4856534" cy="10160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605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Everglades Agricultural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Area</a:t>
                      </a:r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Restoration Strategies/</a:t>
                      </a:r>
                    </a:p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CERP (SB10)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261C57D-CEFA-4CDE-BEA4-E67178B90E91}"/>
              </a:ext>
            </a:extLst>
          </p:cNvPr>
          <p:cNvCxnSpPr>
            <a:cxnSpLocks/>
            <a:stCxn id="21" idx="1"/>
          </p:cNvCxnSpPr>
          <p:nvPr/>
        </p:nvCxnSpPr>
        <p:spPr>
          <a:xfrm flipH="1" flipV="1">
            <a:off x="4218434" y="3900652"/>
            <a:ext cx="2616287" cy="302834"/>
          </a:xfrm>
          <a:prstGeom prst="straightConnector1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3FA6462-6E66-4120-B77C-1529877351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119075"/>
              </p:ext>
            </p:extLst>
          </p:nvPr>
        </p:nvGraphicFramePr>
        <p:xfrm>
          <a:off x="6855215" y="4744193"/>
          <a:ext cx="483604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0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450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Everglades Protection Area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Restoration Strategies/</a:t>
                      </a:r>
                    </a:p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CERP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2ACD0CB-94DB-40E5-A56E-C12BB8BD98B3}"/>
              </a:ext>
            </a:extLst>
          </p:cNvPr>
          <p:cNvCxnSpPr>
            <a:cxnSpLocks/>
            <a:stCxn id="22" idx="1"/>
          </p:cNvCxnSpPr>
          <p:nvPr/>
        </p:nvCxnSpPr>
        <p:spPr>
          <a:xfrm flipH="1" flipV="1">
            <a:off x="4343400" y="4572000"/>
            <a:ext cx="2511494" cy="643774"/>
          </a:xfrm>
          <a:prstGeom prst="straightConnector1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C64CCB3-0354-412F-BCA3-B9CCFC7F2E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538854"/>
              </p:ext>
            </p:extLst>
          </p:nvPr>
        </p:nvGraphicFramePr>
        <p:xfrm>
          <a:off x="6834721" y="5868835"/>
          <a:ext cx="4856534" cy="710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062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Florida Bay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Reasonable Assurance Plan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F7C2953-4049-4BC5-9EF8-8091545B2503}"/>
              </a:ext>
            </a:extLst>
          </p:cNvPr>
          <p:cNvCxnSpPr>
            <a:cxnSpLocks/>
          </p:cNvCxnSpPr>
          <p:nvPr/>
        </p:nvCxnSpPr>
        <p:spPr>
          <a:xfrm flipH="1" flipV="1">
            <a:off x="4218434" y="5784787"/>
            <a:ext cx="2636457" cy="288640"/>
          </a:xfrm>
          <a:prstGeom prst="straightConnector1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5D61811-0FD7-48D2-8E81-2C892084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23725"/>
              </p:ext>
            </p:extLst>
          </p:nvPr>
        </p:nvGraphicFramePr>
        <p:xfrm>
          <a:off x="6834721" y="2755545"/>
          <a:ext cx="4856534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513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St. Lucie/ Caloosahatchee Estuaries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BMAP/NEEPP/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CERP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DF2D51B-50BB-4BA3-84A5-C6F84461B40D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2971800" y="3212745"/>
            <a:ext cx="3862921" cy="687907"/>
          </a:xfrm>
          <a:prstGeom prst="straightConnector1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1A6C9E9-DE6C-4880-A50C-7446F77DF090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4754483" y="3212745"/>
            <a:ext cx="2080238" cy="77849"/>
          </a:xfrm>
          <a:prstGeom prst="straightConnector1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E7C96469-9E99-4FC8-AFC9-24501AE2CD4D}"/>
              </a:ext>
            </a:extLst>
          </p:cNvPr>
          <p:cNvSpPr txBox="1">
            <a:spLocks/>
          </p:cNvSpPr>
          <p:nvPr/>
        </p:nvSpPr>
        <p:spPr>
          <a:xfrm>
            <a:off x="8534400" y="6645275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7BC0C64-94FA-44B3-9573-88BE3BEAC041}" type="slidenum">
              <a:rPr lang="en-US" smtClean="0">
                <a:solidFill>
                  <a:prstClr val="white"/>
                </a:solidFill>
              </a:rPr>
              <a:pPr/>
              <a:t>18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632CC1-E54A-42B6-8BA5-ABB09DBDDF42}"/>
              </a:ext>
            </a:extLst>
          </p:cNvPr>
          <p:cNvSpPr/>
          <p:nvPr/>
        </p:nvSpPr>
        <p:spPr>
          <a:xfrm>
            <a:off x="6854893" y="1959231"/>
            <a:ext cx="4836364" cy="72325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7B69CDC-9F8C-4B45-A9E2-C0AA719E6A9F}"/>
              </a:ext>
            </a:extLst>
          </p:cNvPr>
          <p:cNvSpPr/>
          <p:nvPr/>
        </p:nvSpPr>
        <p:spPr>
          <a:xfrm>
            <a:off x="6834721" y="2808230"/>
            <a:ext cx="4856535" cy="82624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4E4BEBE-9593-4327-B451-793A7C2A7F49}"/>
              </a:ext>
            </a:extLst>
          </p:cNvPr>
          <p:cNvSpPr/>
          <p:nvPr/>
        </p:nvSpPr>
        <p:spPr>
          <a:xfrm>
            <a:off x="6834721" y="3760212"/>
            <a:ext cx="4856535" cy="8865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23E7F8-DF38-421D-9C73-80939302CA69}"/>
              </a:ext>
            </a:extLst>
          </p:cNvPr>
          <p:cNvSpPr/>
          <p:nvPr/>
        </p:nvSpPr>
        <p:spPr>
          <a:xfrm>
            <a:off x="6854894" y="4772500"/>
            <a:ext cx="4836362" cy="8865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9105D0D-99E3-45F1-A1C1-97629D752E42}"/>
              </a:ext>
            </a:extLst>
          </p:cNvPr>
          <p:cNvSpPr/>
          <p:nvPr/>
        </p:nvSpPr>
        <p:spPr>
          <a:xfrm>
            <a:off x="6854892" y="5784787"/>
            <a:ext cx="4836363" cy="8865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852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DEP Color Palett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35132"/>
      </a:accent1>
      <a:accent2>
        <a:srgbClr val="F4D23B"/>
      </a:accent2>
      <a:accent3>
        <a:srgbClr val="53B7E8"/>
      </a:accent3>
      <a:accent4>
        <a:srgbClr val="41453B"/>
      </a:accent4>
      <a:accent5>
        <a:srgbClr val="ABE1FA"/>
      </a:accent5>
      <a:accent6>
        <a:srgbClr val="0075AC"/>
      </a:accent6>
      <a:hlink>
        <a:srgbClr val="0563C1"/>
      </a:hlink>
      <a:folHlink>
        <a:srgbClr val="954F72"/>
      </a:folHlink>
    </a:clrScheme>
    <a:fontScheme name="DEP Refreshed">
      <a:majorFont>
        <a:latin typeface="League Gothic"/>
        <a:ea typeface=""/>
        <a:cs typeface=""/>
      </a:majorFont>
      <a:minorFont>
        <a:latin typeface="League Gothic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FWMD Board Workshop 5-8-19" id="{3A588F16-E635-4DEB-9160-6EE856D47A84}" vid="{A2A6344C-51B8-4806-9629-A09EAD7C5C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9027</TotalTime>
  <Words>573</Words>
  <Application>Microsoft Office PowerPoint</Application>
  <PresentationFormat>Widescreen</PresentationFormat>
  <Paragraphs>110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Book Antiqua</vt:lpstr>
      <vt:lpstr>Calibri</vt:lpstr>
      <vt:lpstr>League Gothic</vt:lpstr>
      <vt:lpstr>Wingdings</vt:lpstr>
      <vt:lpstr>Office Theme</vt:lpstr>
      <vt:lpstr>Restoration Overview</vt:lpstr>
      <vt:lpstr>PowerPoint Presentation</vt:lpstr>
      <vt:lpstr>PowerPoint Presentation</vt:lpstr>
      <vt:lpstr>Landscape Changes</vt:lpstr>
      <vt:lpstr>Algae</vt:lpstr>
      <vt:lpstr>Algal Bloom</vt:lpstr>
      <vt:lpstr>Harmful Algal Bloom</vt:lpstr>
      <vt:lpstr>Nutrient Sources</vt:lpstr>
      <vt:lpstr>Fertilizer on a Global Scale</vt:lpstr>
      <vt:lpstr>Human Waste</vt:lpstr>
      <vt:lpstr>Agricultural Sources</vt:lpstr>
      <vt:lpstr>Legal Framework</vt:lpstr>
      <vt:lpstr>Federal Water Quality Laws</vt:lpstr>
      <vt:lpstr>Florida’s Implementation of CWA</vt:lpstr>
      <vt:lpstr>Northern Everglades</vt:lpstr>
      <vt:lpstr>NEEP Framework</vt:lpstr>
      <vt:lpstr>Nutrient Sources</vt:lpstr>
      <vt:lpstr>Okeechobee-Everglades Ecosystem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DeAngelo, Gregory</dc:creator>
  <cp:lastModifiedBy>Frick, Thomas</cp:lastModifiedBy>
  <cp:revision>61</cp:revision>
  <dcterms:created xsi:type="dcterms:W3CDTF">2018-11-15T15:12:19Z</dcterms:created>
  <dcterms:modified xsi:type="dcterms:W3CDTF">2019-04-30T20:07:54Z</dcterms:modified>
</cp:coreProperties>
</file>