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0"/>
  </p:notesMasterIdLst>
  <p:handoutMasterIdLst>
    <p:handoutMasterId r:id="rId11"/>
  </p:handoutMasterIdLst>
  <p:sldIdLst>
    <p:sldId id="560" r:id="rId2"/>
    <p:sldId id="562" r:id="rId3"/>
    <p:sldId id="561" r:id="rId4"/>
    <p:sldId id="556" r:id="rId5"/>
    <p:sldId id="559" r:id="rId6"/>
    <p:sldId id="563" r:id="rId7"/>
    <p:sldId id="555" r:id="rId8"/>
    <p:sldId id="558" r:id="rId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mmerfield, Kaitlyn" initials="SK" lastIdx="10" clrIdx="0">
    <p:extLst/>
  </p:cmAuthor>
  <p:cmAuthor id="2" name="Whiting, David D." initials="WDD" lastIdx="3" clrIdx="1">
    <p:extLst/>
  </p:cmAuthor>
  <p:cmAuthor id="3" name="Kenny" initials="K" lastIdx="26" clrIdx="2"/>
  <p:cmAuthor id="4" name="Shaw, Eric" initials="SE" lastIdx="1" clrIdx="3">
    <p:extLst>
      <p:ext uri="{19B8F6BF-5375-455C-9EA6-DF929625EA0E}">
        <p15:presenceInfo xmlns:p15="http://schemas.microsoft.com/office/powerpoint/2012/main" userId="S-1-5-21-1004336348-1214440339-1801674531-49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F79D"/>
    <a:srgbClr val="EBF1A3"/>
    <a:srgbClr val="E3E7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69" autoAdjust="0"/>
    <p:restoredTop sz="87360" autoAdjust="0"/>
  </p:normalViewPr>
  <p:slideViewPr>
    <p:cSldViewPr snapToGrid="0">
      <p:cViewPr varScale="1">
        <p:scale>
          <a:sx n="101" d="100"/>
          <a:sy n="101" d="100"/>
        </p:scale>
        <p:origin x="1278" y="102"/>
      </p:cViewPr>
      <p:guideLst>
        <p:guide orient="horz" pos="2160"/>
        <p:guide pos="2880"/>
      </p:guideLst>
    </p:cSldViewPr>
  </p:slideViewPr>
  <p:notesTextViewPr>
    <p:cViewPr>
      <p:scale>
        <a:sx n="3" d="2"/>
        <a:sy n="3" d="2"/>
      </p:scale>
      <p:origin x="0" y="0"/>
    </p:cViewPr>
  </p:notesTextViewPr>
  <p:sorterViewPr>
    <p:cViewPr>
      <p:scale>
        <a:sx n="80" d="100"/>
        <a:sy n="80" d="100"/>
      </p:scale>
      <p:origin x="0" y="-8107"/>
    </p:cViewPr>
  </p:sorterViewPr>
  <p:notesViewPr>
    <p:cSldViewPr snapToGrid="0">
      <p:cViewPr varScale="1">
        <p:scale>
          <a:sx n="65" d="100"/>
          <a:sy n="65" d="100"/>
        </p:scale>
        <p:origin x="3082"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036FFAAA-EBB5-40F3-8C3B-8A42197F20F1}" type="datetimeFigureOut">
              <a:rPr lang="en-US" smtClean="0"/>
              <a:t>5/10/2019</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4E8D7ED2-E58A-4EDE-9B5E-7850239FF6D1}" type="slidenum">
              <a:rPr lang="en-US" smtClean="0"/>
              <a:t>‹#›</a:t>
            </a:fld>
            <a:endParaRPr lang="en-US"/>
          </a:p>
        </p:txBody>
      </p:sp>
    </p:spTree>
    <p:extLst>
      <p:ext uri="{BB962C8B-B14F-4D97-AF65-F5344CB8AC3E}">
        <p14:creationId xmlns:p14="http://schemas.microsoft.com/office/powerpoint/2010/main" val="34696891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BC3425C-C401-4E6B-AFC2-0EB0FDB85D12}" type="datetimeFigureOut">
              <a:rPr lang="en-US" smtClean="0"/>
              <a:t>5/10/2019</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3ACF350-82AE-4204-B09B-A7DFAED0117F}" type="slidenum">
              <a:rPr lang="en-US" smtClean="0"/>
              <a:t>‹#›</a:t>
            </a:fld>
            <a:endParaRPr lang="en-US"/>
          </a:p>
        </p:txBody>
      </p:sp>
    </p:spTree>
    <p:extLst>
      <p:ext uri="{BB962C8B-B14F-4D97-AF65-F5344CB8AC3E}">
        <p14:creationId xmlns:p14="http://schemas.microsoft.com/office/powerpoint/2010/main" val="925119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a suite of site-specific information, including elements from the classification system, identify stressors causing failing SCI scores when there are no known pollutants. This is an example of a site that was listed for DO but nutrients did not exceed regional thresholds. Cells highlighted in red are elements from HBG that indicate whether stream in likely to be non-perennial based on region, drainage area, and soils. In this example, because system is in the northwest region and has Highlands soil characteristics, it’s unlikely the site goes dry, but is at the lower end of the perennial size class. </a:t>
            </a:r>
          </a:p>
        </p:txBody>
      </p:sp>
      <p:sp>
        <p:nvSpPr>
          <p:cNvPr id="4" name="Slide Number Placeholder 3"/>
          <p:cNvSpPr>
            <a:spLocks noGrp="1"/>
          </p:cNvSpPr>
          <p:nvPr>
            <p:ph type="sldNum" sz="quarter" idx="10"/>
          </p:nvPr>
        </p:nvSpPr>
        <p:spPr/>
        <p:txBody>
          <a:bodyPr/>
          <a:lstStyle/>
          <a:p>
            <a:fld id="{331B0246-348F-4278-9715-9D9338937F46}" type="slidenum">
              <a:rPr lang="en-US" smtClean="0"/>
              <a:pPr/>
              <a:t>1</a:t>
            </a:fld>
            <a:endParaRPr lang="en-US"/>
          </a:p>
        </p:txBody>
      </p:sp>
    </p:spTree>
    <p:extLst>
      <p:ext uri="{BB962C8B-B14F-4D97-AF65-F5344CB8AC3E}">
        <p14:creationId xmlns:p14="http://schemas.microsoft.com/office/powerpoint/2010/main" val="2796261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a suite of site-specific information, including elements from the classification system, identify stressors causing failing SCI scores when there are no known pollutants. This is an example of a site that was listed for DO but nutrients did not exceed regional thresholds. Cells highlighted in red are elements from HBG that indicate whether stream in likely to be non-perennial based on region, drainage area, and soils. In this example, because system is in the northwest region and has Highlands soil characteristics, it’s unlikely the site goes dry, but is at the lower end of the perennial size class. </a:t>
            </a:r>
          </a:p>
        </p:txBody>
      </p:sp>
      <p:sp>
        <p:nvSpPr>
          <p:cNvPr id="4" name="Slide Number Placeholder 3"/>
          <p:cNvSpPr>
            <a:spLocks noGrp="1"/>
          </p:cNvSpPr>
          <p:nvPr>
            <p:ph type="sldNum" sz="quarter" idx="10"/>
          </p:nvPr>
        </p:nvSpPr>
        <p:spPr/>
        <p:txBody>
          <a:bodyPr/>
          <a:lstStyle/>
          <a:p>
            <a:fld id="{331B0246-348F-4278-9715-9D9338937F46}" type="slidenum">
              <a:rPr lang="en-US" smtClean="0"/>
              <a:pPr/>
              <a:t>2</a:t>
            </a:fld>
            <a:endParaRPr lang="en-US"/>
          </a:p>
        </p:txBody>
      </p:sp>
    </p:spTree>
    <p:extLst>
      <p:ext uri="{BB962C8B-B14F-4D97-AF65-F5344CB8AC3E}">
        <p14:creationId xmlns:p14="http://schemas.microsoft.com/office/powerpoint/2010/main" val="19149561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a suite of site-specific information, including elements from the classification system, identify stressors causing failing SCI scores when there are no known pollutants. This is an example of a site that was listed for DO but nutrients did not exceed regional thresholds. Cells highlighted in red are elements from HBG that indicate whether stream in likely to be non-perennial based on region, drainage area, and soils. In this example, because system is in the northwest region and has Highlands soil characteristics, it’s unlikely the site goes dry, but is at the lower end of the perennial size class. </a:t>
            </a:r>
          </a:p>
        </p:txBody>
      </p:sp>
      <p:sp>
        <p:nvSpPr>
          <p:cNvPr id="4" name="Slide Number Placeholder 3"/>
          <p:cNvSpPr>
            <a:spLocks noGrp="1"/>
          </p:cNvSpPr>
          <p:nvPr>
            <p:ph type="sldNum" sz="quarter" idx="10"/>
          </p:nvPr>
        </p:nvSpPr>
        <p:spPr/>
        <p:txBody>
          <a:bodyPr/>
          <a:lstStyle/>
          <a:p>
            <a:fld id="{331B0246-348F-4278-9715-9D9338937F46}" type="slidenum">
              <a:rPr lang="en-US" smtClean="0"/>
              <a:pPr/>
              <a:t>3</a:t>
            </a:fld>
            <a:endParaRPr lang="en-US"/>
          </a:p>
        </p:txBody>
      </p:sp>
    </p:spTree>
    <p:extLst>
      <p:ext uri="{BB962C8B-B14F-4D97-AF65-F5344CB8AC3E}">
        <p14:creationId xmlns:p14="http://schemas.microsoft.com/office/powerpoint/2010/main" val="40013284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a suite of site-specific information, including elements from the classification system, identify stressors causing failing SCI scores when there are no known pollutants. This is an example of a site that was listed for DO but nutrients did not exceed regional thresholds. Cells highlighted in red are elements from HBG that indicate whether stream in likely to be non-perennial based on region, drainage area, and soils. In this example, because system is in the northwest region and has Highlands soil characteristics, it’s unlikely the site goes dry, but is at the lower end of the perennial size class. </a:t>
            </a:r>
          </a:p>
        </p:txBody>
      </p:sp>
      <p:sp>
        <p:nvSpPr>
          <p:cNvPr id="4" name="Slide Number Placeholder 3"/>
          <p:cNvSpPr>
            <a:spLocks noGrp="1"/>
          </p:cNvSpPr>
          <p:nvPr>
            <p:ph type="sldNum" sz="quarter" idx="10"/>
          </p:nvPr>
        </p:nvSpPr>
        <p:spPr/>
        <p:txBody>
          <a:bodyPr/>
          <a:lstStyle/>
          <a:p>
            <a:fld id="{331B0246-348F-4278-9715-9D9338937F46}" type="slidenum">
              <a:rPr lang="en-US" smtClean="0"/>
              <a:pPr/>
              <a:t>4</a:t>
            </a:fld>
            <a:endParaRPr lang="en-US"/>
          </a:p>
        </p:txBody>
      </p:sp>
    </p:spTree>
    <p:extLst>
      <p:ext uri="{BB962C8B-B14F-4D97-AF65-F5344CB8AC3E}">
        <p14:creationId xmlns:p14="http://schemas.microsoft.com/office/powerpoint/2010/main" val="35944979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a suite of site-specific information, including elements from the classification system, identify stressors causing failing SCI scores when there are no known pollutants. This is an example of a site that was listed for DO but nutrients did not exceed regional thresholds. Cells highlighted in red are elements from HBG that indicate whether stream in likely to be non-perennial based on region, drainage area, and soils. In this example, because system is in the northwest region and has Highlands soil characteristics, it’s unlikely the site goes dry, but is at the lower end of the perennial size class. </a:t>
            </a:r>
          </a:p>
        </p:txBody>
      </p:sp>
      <p:sp>
        <p:nvSpPr>
          <p:cNvPr id="4" name="Slide Number Placeholder 3"/>
          <p:cNvSpPr>
            <a:spLocks noGrp="1"/>
          </p:cNvSpPr>
          <p:nvPr>
            <p:ph type="sldNum" sz="quarter" idx="10"/>
          </p:nvPr>
        </p:nvSpPr>
        <p:spPr/>
        <p:txBody>
          <a:bodyPr/>
          <a:lstStyle/>
          <a:p>
            <a:fld id="{331B0246-348F-4278-9715-9D9338937F46}" type="slidenum">
              <a:rPr lang="en-US" smtClean="0"/>
              <a:pPr/>
              <a:t>5</a:t>
            </a:fld>
            <a:endParaRPr lang="en-US"/>
          </a:p>
        </p:txBody>
      </p:sp>
    </p:spTree>
    <p:extLst>
      <p:ext uri="{BB962C8B-B14F-4D97-AF65-F5344CB8AC3E}">
        <p14:creationId xmlns:p14="http://schemas.microsoft.com/office/powerpoint/2010/main" val="16504637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only lower TKN. You get a higher score.</a:t>
            </a:r>
          </a:p>
        </p:txBody>
      </p:sp>
      <p:sp>
        <p:nvSpPr>
          <p:cNvPr id="4" name="Slide Number Placeholder 3"/>
          <p:cNvSpPr>
            <a:spLocks noGrp="1"/>
          </p:cNvSpPr>
          <p:nvPr>
            <p:ph type="sldNum" sz="quarter" idx="10"/>
          </p:nvPr>
        </p:nvSpPr>
        <p:spPr/>
        <p:txBody>
          <a:bodyPr/>
          <a:lstStyle/>
          <a:p>
            <a:fld id="{331B0246-348F-4278-9715-9D9338937F46}" type="slidenum">
              <a:rPr lang="en-US" smtClean="0"/>
              <a:pPr/>
              <a:t>6</a:t>
            </a:fld>
            <a:endParaRPr lang="en-US"/>
          </a:p>
        </p:txBody>
      </p:sp>
    </p:spTree>
    <p:extLst>
      <p:ext uri="{BB962C8B-B14F-4D97-AF65-F5344CB8AC3E}">
        <p14:creationId xmlns:p14="http://schemas.microsoft.com/office/powerpoint/2010/main" val="22629726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a suite of site-specific information, including elements from the classification system, identify stressors causing failing SCI scores when there are no known pollutants. This is an example of a site that was listed for DO but nutrients did not exceed regional thresholds. Cells highlighted in red are elements from HBG that indicate whether stream in likely to be non-perennial based on region, drainage area, and soils. In this example, because system is in the northwest region and has Highlands soil characteristics, it’s unlikely the site goes dry, but is at the lower end of the perennial size class. </a:t>
            </a:r>
          </a:p>
        </p:txBody>
      </p:sp>
      <p:sp>
        <p:nvSpPr>
          <p:cNvPr id="4" name="Slide Number Placeholder 3"/>
          <p:cNvSpPr>
            <a:spLocks noGrp="1"/>
          </p:cNvSpPr>
          <p:nvPr>
            <p:ph type="sldNum" sz="quarter" idx="10"/>
          </p:nvPr>
        </p:nvSpPr>
        <p:spPr/>
        <p:txBody>
          <a:bodyPr/>
          <a:lstStyle/>
          <a:p>
            <a:fld id="{331B0246-348F-4278-9715-9D9338937F46}" type="slidenum">
              <a:rPr lang="en-US" smtClean="0"/>
              <a:pPr/>
              <a:t>7</a:t>
            </a:fld>
            <a:endParaRPr lang="en-US"/>
          </a:p>
        </p:txBody>
      </p:sp>
    </p:spTree>
    <p:extLst>
      <p:ext uri="{BB962C8B-B14F-4D97-AF65-F5344CB8AC3E}">
        <p14:creationId xmlns:p14="http://schemas.microsoft.com/office/powerpoint/2010/main" val="14322144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a suite of site-specific information, including elements from the classification system, identify stressors causing failing SCI scores when there are no known pollutants. This is an example of a site that was listed for DO but nutrients did not exceed regional thresholds. Cells highlighted in red are elements from HBG that indicate whether stream in likely to be non-perennial based on region, drainage area, and soils. In this example, because system is in the northwest region and has Highlands soil characteristics, it’s unlikely the site goes dry, but is at the lower end of the perennial size class. </a:t>
            </a:r>
          </a:p>
        </p:txBody>
      </p:sp>
      <p:sp>
        <p:nvSpPr>
          <p:cNvPr id="4" name="Slide Number Placeholder 3"/>
          <p:cNvSpPr>
            <a:spLocks noGrp="1"/>
          </p:cNvSpPr>
          <p:nvPr>
            <p:ph type="sldNum" sz="quarter" idx="10"/>
          </p:nvPr>
        </p:nvSpPr>
        <p:spPr/>
        <p:txBody>
          <a:bodyPr/>
          <a:lstStyle/>
          <a:p>
            <a:fld id="{331B0246-348F-4278-9715-9D9338937F46}" type="slidenum">
              <a:rPr lang="en-US" smtClean="0"/>
              <a:pPr/>
              <a:t>8</a:t>
            </a:fld>
            <a:endParaRPr lang="en-US"/>
          </a:p>
        </p:txBody>
      </p:sp>
    </p:spTree>
    <p:extLst>
      <p:ext uri="{BB962C8B-B14F-4D97-AF65-F5344CB8AC3E}">
        <p14:creationId xmlns:p14="http://schemas.microsoft.com/office/powerpoint/2010/main" val="39319686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4BFB291-4125-411A-9AEF-085E4C75639C}" type="datetime1">
              <a:rPr lang="en-US" smtClean="0"/>
              <a:t>5/10/2019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8055292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06236" y="179615"/>
            <a:ext cx="7609114" cy="1012371"/>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4F38B5-9B39-490D-9EF2-A7E7390DA0F9}" type="datetime1">
              <a:rPr lang="en-US" smtClean="0"/>
              <a:t>5/10/2019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047990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8507"/>
            <a:ext cx="1971675" cy="5058456"/>
          </a:xfrm>
        </p:spPr>
        <p:txBody>
          <a:bodyPr vert="eaVert"/>
          <a:lstStyle>
            <a:lvl1pPr algn="l">
              <a:defRPr>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a:xfrm>
            <a:off x="628650" y="1118507"/>
            <a:ext cx="5762625" cy="50584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6D6A91-C69E-46E7-9614-D1CE06AB6BD2}" type="datetime1">
              <a:rPr lang="en-US" smtClean="0"/>
              <a:t>5/10/2019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12298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DB7EE6-1B5E-4476-A47F-F921151C9BB7}" type="datetime1">
              <a:rPr lang="en-US" smtClean="0"/>
              <a:t>5/10/2019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915120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75CC56-A85C-40D5-A084-9A7922382A7F}" type="datetime1">
              <a:rPr lang="en-US" smtClean="0"/>
              <a:t>5/10/2019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447456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15D8C0C-8B99-4EEE-8CA6-E0A3A5935080}" type="datetime1">
              <a:rPr lang="en-US" smtClean="0"/>
              <a:t>5/10/2019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828386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7250" y="155121"/>
            <a:ext cx="7659688" cy="1029379"/>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C718232-338F-42E0-9C31-FCB890EDDD82}" type="datetime1">
              <a:rPr lang="en-US" smtClean="0"/>
              <a:t>5/10/2019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547019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7E71531-73F8-45F4-89D3-D3785184EFB8}" type="datetime1">
              <a:rPr lang="en-US" smtClean="0"/>
              <a:t>5/10/2019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18848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2AB85A-2C90-451B-91B5-C20DAED8BE53}" type="datetime1">
              <a:rPr lang="en-US" smtClean="0"/>
              <a:t>5/10/2019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619446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244473"/>
            <a:ext cx="7885112" cy="68625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1102179"/>
            <a:ext cx="462915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B951675-112E-45A9-819E-40E74AF886DC}" type="datetime1">
              <a:rPr lang="en-US" smtClean="0"/>
              <a:t>5/10/2019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475264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2659"/>
            <a:ext cx="7885112" cy="955221"/>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1102179"/>
            <a:ext cx="462915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6F394E7-7CCC-4D51-8EEC-D75FA6FBD04A}" type="datetime1">
              <a:rPr lang="en-US" smtClean="0"/>
              <a:t>5/10/2019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8666589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6236" y="0"/>
            <a:ext cx="7609114"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495138"/>
            <a:ext cx="2057400" cy="365125"/>
          </a:xfrm>
          <a:prstGeom prst="rect">
            <a:avLst/>
          </a:prstGeom>
        </p:spPr>
        <p:txBody>
          <a:bodyPr vert="horz" lIns="91440" tIns="45720" rIns="91440" bIns="45720" rtlCol="0" anchor="ctr"/>
          <a:lstStyle>
            <a:lvl1pPr algn="l">
              <a:defRPr sz="1200" b="1">
                <a:solidFill>
                  <a:schemeClr val="bg1"/>
                </a:solidFill>
              </a:defRPr>
            </a:lvl1pPr>
          </a:lstStyle>
          <a:p>
            <a:fld id="{FD55483B-5A0B-4A27-9C94-18B93AEFE92B}" type="datetime1">
              <a:rPr lang="en-US" smtClean="0"/>
              <a:t>5/10/2019</a:t>
            </a:fld>
            <a:endParaRPr lang="en-US" dirty="0"/>
          </a:p>
        </p:txBody>
      </p:sp>
      <p:sp>
        <p:nvSpPr>
          <p:cNvPr id="5" name="Footer Placeholder 4"/>
          <p:cNvSpPr>
            <a:spLocks noGrp="1"/>
          </p:cNvSpPr>
          <p:nvPr>
            <p:ph type="ftr" sz="quarter" idx="3"/>
          </p:nvPr>
        </p:nvSpPr>
        <p:spPr>
          <a:xfrm>
            <a:off x="3028950" y="6495138"/>
            <a:ext cx="3086100" cy="365125"/>
          </a:xfrm>
          <a:prstGeom prst="rect">
            <a:avLst/>
          </a:prstGeom>
        </p:spPr>
        <p:txBody>
          <a:bodyPr vert="horz" lIns="91440" tIns="45720" rIns="91440" bIns="45720" rtlCol="0" anchor="ctr"/>
          <a:lstStyle>
            <a:lvl1pPr algn="ctr">
              <a:defRPr sz="1200" b="1">
                <a:solidFill>
                  <a:schemeClr val="bg1"/>
                </a:solidFill>
              </a:defRPr>
            </a:lvl1pPr>
          </a:lstStyle>
          <a:p>
            <a:endParaRPr lang="en-US" dirty="0"/>
          </a:p>
        </p:txBody>
      </p:sp>
      <p:sp>
        <p:nvSpPr>
          <p:cNvPr id="6" name="Slide Number Placeholder 5"/>
          <p:cNvSpPr>
            <a:spLocks noGrp="1"/>
          </p:cNvSpPr>
          <p:nvPr>
            <p:ph type="sldNum" sz="quarter" idx="4"/>
          </p:nvPr>
        </p:nvSpPr>
        <p:spPr>
          <a:xfrm>
            <a:off x="6457950" y="6495138"/>
            <a:ext cx="20574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42747218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photos.google.com/share/AF1QipOZGl9aB4t3cXq7hIX2eLhy2CHmx7NAwq7Ktb-Ro6cxSgKYpxAdhSlljcY9FrR9ug?key=bEV2M1hPX0d5WmxYMlNJREwxSVBnWFc0VGcxX2Rn"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10928" y="211666"/>
            <a:ext cx="7861391" cy="511969"/>
          </a:xfrm>
        </p:spPr>
        <p:txBody>
          <a:bodyPr>
            <a:noAutofit/>
          </a:bodyPr>
          <a:lstStyle/>
          <a:p>
            <a:pPr>
              <a:lnSpc>
                <a:spcPct val="100000"/>
              </a:lnSpc>
              <a:spcBef>
                <a:spcPts val="0"/>
              </a:spcBef>
            </a:pPr>
            <a:r>
              <a:rPr lang="en-US" sz="2800" dirty="0"/>
              <a:t>Salem Branch - Stressor Identification</a:t>
            </a:r>
          </a:p>
        </p:txBody>
      </p:sp>
      <p:pic>
        <p:nvPicPr>
          <p:cNvPr id="4" name="Picture 3" descr="A close up of a map&#10;&#10;Description generated with high confidence">
            <a:extLst>
              <a:ext uri="{FF2B5EF4-FFF2-40B4-BE49-F238E27FC236}">
                <a16:creationId xmlns:a16="http://schemas.microsoft.com/office/drawing/2014/main" id="{02D84293-C0CB-48A7-B49E-2CAF535C11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9225" y="1111777"/>
            <a:ext cx="6572920" cy="5234254"/>
          </a:xfrm>
          <a:prstGeom prst="rect">
            <a:avLst/>
          </a:prstGeom>
        </p:spPr>
      </p:pic>
    </p:spTree>
    <p:extLst>
      <p:ext uri="{BB962C8B-B14F-4D97-AF65-F5344CB8AC3E}">
        <p14:creationId xmlns:p14="http://schemas.microsoft.com/office/powerpoint/2010/main" val="795459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10928" y="211666"/>
            <a:ext cx="7861391" cy="511969"/>
          </a:xfrm>
        </p:spPr>
        <p:txBody>
          <a:bodyPr>
            <a:noAutofit/>
          </a:bodyPr>
          <a:lstStyle/>
          <a:p>
            <a:pPr>
              <a:lnSpc>
                <a:spcPct val="100000"/>
              </a:lnSpc>
              <a:spcBef>
                <a:spcPts val="0"/>
              </a:spcBef>
            </a:pPr>
            <a:r>
              <a:rPr lang="en-US" sz="2800" dirty="0"/>
              <a:t>Salem Branch - Stressor Identification</a:t>
            </a:r>
          </a:p>
        </p:txBody>
      </p:sp>
      <p:pic>
        <p:nvPicPr>
          <p:cNvPr id="5" name="Picture 4" descr="A picture containing tree, animal, grass&#10;&#10;Description generated with high confidence">
            <a:extLst>
              <a:ext uri="{FF2B5EF4-FFF2-40B4-BE49-F238E27FC236}">
                <a16:creationId xmlns:a16="http://schemas.microsoft.com/office/drawing/2014/main" id="{D15B5B57-66AC-45A4-8E5E-A8E1C282B0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346" y="1352550"/>
            <a:ext cx="7861391" cy="5051578"/>
          </a:xfrm>
          <a:prstGeom prst="rect">
            <a:avLst/>
          </a:prstGeom>
        </p:spPr>
      </p:pic>
    </p:spTree>
    <p:extLst>
      <p:ext uri="{BB962C8B-B14F-4D97-AF65-F5344CB8AC3E}">
        <p14:creationId xmlns:p14="http://schemas.microsoft.com/office/powerpoint/2010/main" val="6940502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10928" y="211666"/>
            <a:ext cx="7861391" cy="511969"/>
          </a:xfrm>
        </p:spPr>
        <p:txBody>
          <a:bodyPr>
            <a:noAutofit/>
          </a:bodyPr>
          <a:lstStyle/>
          <a:p>
            <a:pPr>
              <a:lnSpc>
                <a:spcPct val="100000"/>
              </a:lnSpc>
              <a:spcBef>
                <a:spcPts val="0"/>
              </a:spcBef>
            </a:pPr>
            <a:r>
              <a:rPr lang="en-US" sz="2800" dirty="0"/>
              <a:t>Salem Branch - Stressor Identification</a:t>
            </a:r>
          </a:p>
        </p:txBody>
      </p:sp>
      <p:pic>
        <p:nvPicPr>
          <p:cNvPr id="4" name="Picture 3" descr="A river running through it&#10;&#10;Description generated with high confidence">
            <a:extLst>
              <a:ext uri="{FF2B5EF4-FFF2-40B4-BE49-F238E27FC236}">
                <a16:creationId xmlns:a16="http://schemas.microsoft.com/office/drawing/2014/main" id="{0D514550-86FC-4D3A-9875-F37B784B61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357" y="1257300"/>
            <a:ext cx="7901941" cy="4648200"/>
          </a:xfrm>
          <a:prstGeom prst="rect">
            <a:avLst/>
          </a:prstGeom>
        </p:spPr>
      </p:pic>
    </p:spTree>
    <p:extLst>
      <p:ext uri="{BB962C8B-B14F-4D97-AF65-F5344CB8AC3E}">
        <p14:creationId xmlns:p14="http://schemas.microsoft.com/office/powerpoint/2010/main" val="542697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10928" y="211666"/>
            <a:ext cx="7861391" cy="511969"/>
          </a:xfrm>
        </p:spPr>
        <p:txBody>
          <a:bodyPr>
            <a:noAutofit/>
          </a:bodyPr>
          <a:lstStyle/>
          <a:p>
            <a:pPr>
              <a:lnSpc>
                <a:spcPct val="100000"/>
              </a:lnSpc>
              <a:spcBef>
                <a:spcPts val="0"/>
              </a:spcBef>
            </a:pPr>
            <a:r>
              <a:rPr lang="en-US" sz="2800" dirty="0"/>
              <a:t>Salem Branch - Stressor Identification</a:t>
            </a:r>
          </a:p>
        </p:txBody>
      </p:sp>
      <p:pic>
        <p:nvPicPr>
          <p:cNvPr id="13" name="Picture 12">
            <a:extLst>
              <a:ext uri="{FF2B5EF4-FFF2-40B4-BE49-F238E27FC236}">
                <a16:creationId xmlns:a16="http://schemas.microsoft.com/office/drawing/2014/main" id="{EE7739A5-09FB-412C-A07F-8CDD6886B5B8}"/>
              </a:ext>
            </a:extLst>
          </p:cNvPr>
          <p:cNvPicPr>
            <a:picLocks noChangeAspect="1"/>
          </p:cNvPicPr>
          <p:nvPr/>
        </p:nvPicPr>
        <p:blipFill rotWithShape="1">
          <a:blip r:embed="rId3">
            <a:extLst>
              <a:ext uri="{28A0092B-C50C-407E-A947-70E740481C1C}">
                <a14:useLocalDpi xmlns:a14="http://schemas.microsoft.com/office/drawing/2010/main" val="0"/>
              </a:ext>
            </a:extLst>
          </a:blip>
          <a:srcRect r="16514"/>
          <a:stretch/>
        </p:blipFill>
        <p:spPr>
          <a:xfrm>
            <a:off x="214141" y="1714501"/>
            <a:ext cx="8715717" cy="461098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3890705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10928" y="211666"/>
            <a:ext cx="7861391" cy="511969"/>
          </a:xfrm>
        </p:spPr>
        <p:txBody>
          <a:bodyPr>
            <a:noAutofit/>
          </a:bodyPr>
          <a:lstStyle/>
          <a:p>
            <a:pPr>
              <a:lnSpc>
                <a:spcPct val="100000"/>
              </a:lnSpc>
              <a:spcBef>
                <a:spcPts val="0"/>
              </a:spcBef>
            </a:pPr>
            <a:r>
              <a:rPr lang="en-US" sz="2800" dirty="0"/>
              <a:t>Salem Branch - Stressor Identification</a:t>
            </a:r>
          </a:p>
        </p:txBody>
      </p:sp>
      <p:pic>
        <p:nvPicPr>
          <p:cNvPr id="5" name="Picture 4" descr="A picture containing text&#10;&#10;Description generated with very high confidence">
            <a:extLst>
              <a:ext uri="{FF2B5EF4-FFF2-40B4-BE49-F238E27FC236}">
                <a16:creationId xmlns:a16="http://schemas.microsoft.com/office/drawing/2014/main" id="{08D40DFD-C724-41BD-8709-0AE7F76114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49070"/>
            <a:ext cx="9144000" cy="4559860"/>
          </a:xfrm>
          <a:prstGeom prst="rect">
            <a:avLst/>
          </a:prstGeom>
        </p:spPr>
      </p:pic>
    </p:spTree>
    <p:extLst>
      <p:ext uri="{BB962C8B-B14F-4D97-AF65-F5344CB8AC3E}">
        <p14:creationId xmlns:p14="http://schemas.microsoft.com/office/powerpoint/2010/main" val="3966152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10928" y="211666"/>
            <a:ext cx="7861391" cy="511969"/>
          </a:xfrm>
        </p:spPr>
        <p:txBody>
          <a:bodyPr>
            <a:noAutofit/>
          </a:bodyPr>
          <a:lstStyle/>
          <a:p>
            <a:pPr>
              <a:lnSpc>
                <a:spcPct val="100000"/>
              </a:lnSpc>
              <a:spcBef>
                <a:spcPts val="0"/>
              </a:spcBef>
            </a:pPr>
            <a:r>
              <a:rPr lang="en-US" sz="2800" dirty="0"/>
              <a:t>Salem Branch - Stressor Identification</a:t>
            </a:r>
          </a:p>
        </p:txBody>
      </p:sp>
      <p:pic>
        <p:nvPicPr>
          <p:cNvPr id="7" name="Picture 6" descr="A screenshot of a cell phone&#10;&#10;Description generated with very high confidence">
            <a:extLst>
              <a:ext uri="{FF2B5EF4-FFF2-40B4-BE49-F238E27FC236}">
                <a16:creationId xmlns:a16="http://schemas.microsoft.com/office/drawing/2014/main" id="{926457F1-BEBE-4AFB-9EEF-ADADD51F8B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490661"/>
            <a:ext cx="3448050" cy="3762375"/>
          </a:xfrm>
          <a:prstGeom prst="rect">
            <a:avLst/>
          </a:prstGeom>
        </p:spPr>
      </p:pic>
      <p:pic>
        <p:nvPicPr>
          <p:cNvPr id="9" name="Picture 8" descr="A screenshot of a cell phone&#10;&#10;Description generated with very high confidence">
            <a:extLst>
              <a:ext uri="{FF2B5EF4-FFF2-40B4-BE49-F238E27FC236}">
                <a16:creationId xmlns:a16="http://schemas.microsoft.com/office/drawing/2014/main" id="{FB71A6C8-F8E1-4792-AF8D-E9E64191D3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1037" y="1557337"/>
            <a:ext cx="3457575" cy="3743325"/>
          </a:xfrm>
          <a:prstGeom prst="rect">
            <a:avLst/>
          </a:prstGeom>
        </p:spPr>
      </p:pic>
    </p:spTree>
    <p:extLst>
      <p:ext uri="{BB962C8B-B14F-4D97-AF65-F5344CB8AC3E}">
        <p14:creationId xmlns:p14="http://schemas.microsoft.com/office/powerpoint/2010/main" val="1353067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10928" y="211666"/>
            <a:ext cx="7861391" cy="511969"/>
          </a:xfrm>
        </p:spPr>
        <p:txBody>
          <a:bodyPr>
            <a:noAutofit/>
          </a:bodyPr>
          <a:lstStyle/>
          <a:p>
            <a:pPr>
              <a:lnSpc>
                <a:spcPct val="100000"/>
              </a:lnSpc>
              <a:spcBef>
                <a:spcPts val="0"/>
              </a:spcBef>
            </a:pPr>
            <a:r>
              <a:rPr lang="en-US" sz="2800" dirty="0"/>
              <a:t>Salem Branch - Stressor Identification</a:t>
            </a:r>
          </a:p>
        </p:txBody>
      </p:sp>
      <p:graphicFrame>
        <p:nvGraphicFramePr>
          <p:cNvPr id="9" name="Content Placeholder 8">
            <a:extLst>
              <a:ext uri="{FF2B5EF4-FFF2-40B4-BE49-F238E27FC236}">
                <a16:creationId xmlns:a16="http://schemas.microsoft.com/office/drawing/2014/main" id="{11ABB43B-188D-4DCD-92D5-23735490AE5E}"/>
              </a:ext>
            </a:extLst>
          </p:cNvPr>
          <p:cNvGraphicFramePr>
            <a:graphicFrameLocks noGrp="1"/>
          </p:cNvGraphicFramePr>
          <p:nvPr>
            <p:ph idx="1"/>
            <p:extLst>
              <p:ext uri="{D42A27DB-BD31-4B8C-83A1-F6EECF244321}">
                <p14:modId xmlns:p14="http://schemas.microsoft.com/office/powerpoint/2010/main" val="2735651841"/>
              </p:ext>
            </p:extLst>
          </p:nvPr>
        </p:nvGraphicFramePr>
        <p:xfrm>
          <a:off x="142579" y="790575"/>
          <a:ext cx="3581696" cy="6067404"/>
        </p:xfrm>
        <a:graphic>
          <a:graphicData uri="http://schemas.openxmlformats.org/drawingml/2006/table">
            <a:tbl>
              <a:tblPr/>
              <a:tblGrid>
                <a:gridCol w="1516320">
                  <a:extLst>
                    <a:ext uri="{9D8B030D-6E8A-4147-A177-3AD203B41FA5}">
                      <a16:colId xmlns:a16="http://schemas.microsoft.com/office/drawing/2014/main" val="562260711"/>
                    </a:ext>
                  </a:extLst>
                </a:gridCol>
                <a:gridCol w="1131467">
                  <a:extLst>
                    <a:ext uri="{9D8B030D-6E8A-4147-A177-3AD203B41FA5}">
                      <a16:colId xmlns:a16="http://schemas.microsoft.com/office/drawing/2014/main" val="3723284781"/>
                    </a:ext>
                  </a:extLst>
                </a:gridCol>
                <a:gridCol w="933909">
                  <a:extLst>
                    <a:ext uri="{9D8B030D-6E8A-4147-A177-3AD203B41FA5}">
                      <a16:colId xmlns:a16="http://schemas.microsoft.com/office/drawing/2014/main" val="3333070562"/>
                    </a:ext>
                  </a:extLst>
                </a:gridCol>
              </a:tblGrid>
              <a:tr h="131901">
                <a:tc gridSpan="3">
                  <a:txBody>
                    <a:bodyPr/>
                    <a:lstStyle/>
                    <a:p>
                      <a:pPr algn="ctr" fontAlgn="b"/>
                      <a:r>
                        <a:rPr lang="en-US" sz="700" b="0" i="0" u="none" strike="noStrike">
                          <a:solidFill>
                            <a:srgbClr val="000000"/>
                          </a:solidFill>
                          <a:effectLst/>
                          <a:latin typeface="Calibri" panose="020F0502020204030204" pitchFamily="34" charset="0"/>
                        </a:rPr>
                        <a:t>SITE INFORMATION</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72187693"/>
                  </a:ext>
                </a:extLst>
              </a:tr>
              <a:tr h="125619">
                <a:tc gridSpan="2">
                  <a:txBody>
                    <a:bodyPr/>
                    <a:lstStyle/>
                    <a:p>
                      <a:pPr algn="l" fontAlgn="b"/>
                      <a:r>
                        <a:rPr lang="en-US" sz="700" b="0" i="0" u="none" strike="noStrike">
                          <a:solidFill>
                            <a:srgbClr val="000000"/>
                          </a:solidFill>
                          <a:effectLst/>
                          <a:latin typeface="Calibri" panose="020F0502020204030204" pitchFamily="34" charset="0"/>
                        </a:rPr>
                        <a:t>WATERBODY</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endParaRPr lang="en-US"/>
                    </a:p>
                  </a:txBody>
                  <a:tcPr/>
                </a:tc>
                <a:tc>
                  <a:txBody>
                    <a:bodyPr/>
                    <a:lstStyle/>
                    <a:p>
                      <a:pPr algn="ctr" fontAlgn="b"/>
                      <a:r>
                        <a:rPr lang="en-US" sz="700" b="0" i="0" u="none" strike="noStrike">
                          <a:solidFill>
                            <a:srgbClr val="000000"/>
                          </a:solidFill>
                          <a:effectLst/>
                          <a:latin typeface="Calibri" panose="020F0502020204030204" pitchFamily="34" charset="0"/>
                        </a:rPr>
                        <a:t>Salem Branch</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77444415"/>
                  </a:ext>
                </a:extLst>
              </a:tr>
              <a:tr h="125619">
                <a:tc gridSpan="2">
                  <a:txBody>
                    <a:bodyPr/>
                    <a:lstStyle/>
                    <a:p>
                      <a:pPr algn="l" fontAlgn="b"/>
                      <a:r>
                        <a:rPr lang="en-US" sz="700" b="0" i="0" u="none" strike="noStrike">
                          <a:solidFill>
                            <a:srgbClr val="000000"/>
                          </a:solidFill>
                          <a:effectLst/>
                          <a:latin typeface="Calibri" panose="020F0502020204030204" pitchFamily="34" charset="0"/>
                        </a:rPr>
                        <a:t>WBID</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endParaRPr lang="en-US"/>
                    </a:p>
                  </a:txBody>
                  <a:tcPr/>
                </a:tc>
                <a:tc>
                  <a:txBody>
                    <a:bodyPr/>
                    <a:lstStyle/>
                    <a:p>
                      <a:pPr algn="ctr" fontAlgn="b"/>
                      <a:r>
                        <a:rPr lang="en-US" sz="700" b="0" i="0" u="none" strike="noStrike">
                          <a:solidFill>
                            <a:srgbClr val="000000"/>
                          </a:solidFill>
                          <a:effectLst/>
                          <a:latin typeface="Calibri" panose="020F0502020204030204" pitchFamily="34" charset="0"/>
                        </a:rPr>
                        <a:t>480</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60711042"/>
                  </a:ext>
                </a:extLst>
              </a:tr>
              <a:tr h="125619">
                <a:tc gridSpan="2">
                  <a:txBody>
                    <a:bodyPr/>
                    <a:lstStyle/>
                    <a:p>
                      <a:pPr algn="l" fontAlgn="b"/>
                      <a:r>
                        <a:rPr lang="en-US" sz="700" b="0" i="0" u="none" strike="noStrike">
                          <a:solidFill>
                            <a:srgbClr val="000000"/>
                          </a:solidFill>
                          <a:effectLst/>
                          <a:latin typeface="Calibri" panose="020F0502020204030204" pitchFamily="34" charset="0"/>
                        </a:rPr>
                        <a:t>STORET</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endParaRPr lang="en-US"/>
                    </a:p>
                  </a:txBody>
                  <a:tcPr/>
                </a:tc>
                <a:tc>
                  <a:txBody>
                    <a:bodyPr/>
                    <a:lstStyle/>
                    <a:p>
                      <a:pPr algn="ctr" fontAlgn="b"/>
                      <a:r>
                        <a:rPr lang="en-US" sz="700" b="0" i="0" u="none" strike="noStrike">
                          <a:solidFill>
                            <a:srgbClr val="000000"/>
                          </a:solidFill>
                          <a:effectLst/>
                          <a:latin typeface="Calibri" panose="020F0502020204030204" pitchFamily="34" charset="0"/>
                        </a:rPr>
                        <a:t>NW2014005</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330913596"/>
                  </a:ext>
                </a:extLst>
              </a:tr>
              <a:tr h="131901">
                <a:tc gridSpan="2">
                  <a:txBody>
                    <a:bodyPr/>
                    <a:lstStyle/>
                    <a:p>
                      <a:pPr algn="l" fontAlgn="b"/>
                      <a:r>
                        <a:rPr lang="en-US" sz="700" b="0" i="0" u="none" strike="noStrike">
                          <a:solidFill>
                            <a:srgbClr val="000000"/>
                          </a:solidFill>
                          <a:effectLst/>
                          <a:latin typeface="Calibri" panose="020F0502020204030204" pitchFamily="34" charset="0"/>
                        </a:rPr>
                        <a:t>NICKNAME</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endParaRPr lang="en-US"/>
                    </a:p>
                  </a:txBody>
                  <a:tcPr/>
                </a:tc>
                <a:tc>
                  <a:txBody>
                    <a:bodyPr/>
                    <a:lstStyle/>
                    <a:p>
                      <a:pPr algn="ctr" fontAlgn="b"/>
                      <a:r>
                        <a:rPr lang="en-US" sz="700" b="0" i="0" u="none" strike="noStrike">
                          <a:solidFill>
                            <a:srgbClr val="000000"/>
                          </a:solidFill>
                          <a:effectLst/>
                          <a:latin typeface="Calibri" panose="020F0502020204030204" pitchFamily="34" charset="0"/>
                        </a:rPr>
                        <a:t>Salembr</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427068869"/>
                  </a:ext>
                </a:extLst>
              </a:tr>
              <a:tr h="131901">
                <a:tc gridSpan="2">
                  <a:txBody>
                    <a:bodyPr/>
                    <a:lstStyle/>
                    <a:p>
                      <a:pPr algn="l" fontAlgn="b"/>
                      <a:r>
                        <a:rPr lang="en-US" sz="700" b="0" i="0" u="none" strike="noStrike">
                          <a:solidFill>
                            <a:srgbClr val="000000"/>
                          </a:solidFill>
                          <a:effectLst/>
                          <a:latin typeface="Calibri" panose="020F0502020204030204" pitchFamily="34" charset="0"/>
                        </a:rPr>
                        <a:t>LIMS EVENT ID</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endParaRPr lang="en-US"/>
                    </a:p>
                  </a:txBody>
                  <a:tcPr/>
                </a:tc>
                <a:tc>
                  <a:txBody>
                    <a:bodyPr/>
                    <a:lstStyle/>
                    <a:p>
                      <a:pPr algn="ctr" fontAlgn="b"/>
                      <a:r>
                        <a:rPr lang="en-US" sz="7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958884931"/>
                  </a:ext>
                </a:extLst>
              </a:tr>
              <a:tr h="125619">
                <a:tc gridSpan="2">
                  <a:txBody>
                    <a:bodyPr/>
                    <a:lstStyle/>
                    <a:p>
                      <a:pPr algn="l" fontAlgn="b"/>
                      <a:r>
                        <a:rPr lang="en-US" sz="700" b="0" i="0" u="none" strike="noStrike">
                          <a:solidFill>
                            <a:srgbClr val="000000"/>
                          </a:solidFill>
                          <a:effectLst/>
                          <a:latin typeface="Calibri" panose="020F0502020204030204" pitchFamily="34" charset="0"/>
                        </a:rPr>
                        <a:t>BIOREGION</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endParaRPr lang="en-US"/>
                    </a:p>
                  </a:txBody>
                  <a:tcPr/>
                </a:tc>
                <a:tc>
                  <a:txBody>
                    <a:bodyPr/>
                    <a:lstStyle/>
                    <a:p>
                      <a:pPr algn="ctr" fontAlgn="b"/>
                      <a:r>
                        <a:rPr lang="en-US" sz="700" b="0" i="0" u="none" strike="noStrike">
                          <a:solidFill>
                            <a:srgbClr val="000000"/>
                          </a:solidFill>
                          <a:effectLst/>
                          <a:latin typeface="Calibri" panose="020F0502020204030204" pitchFamily="34" charset="0"/>
                        </a:rPr>
                        <a:t>Panhandle East</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282914172"/>
                  </a:ext>
                </a:extLst>
              </a:tr>
              <a:tr h="131901">
                <a:tc gridSpan="2">
                  <a:txBody>
                    <a:bodyPr/>
                    <a:lstStyle/>
                    <a:p>
                      <a:pPr algn="l" fontAlgn="b"/>
                      <a:r>
                        <a:rPr lang="en-US" sz="700" b="0" i="0" u="none" strike="noStrike" dirty="0">
                          <a:solidFill>
                            <a:srgbClr val="000000"/>
                          </a:solidFill>
                          <a:effectLst/>
                          <a:latin typeface="Calibri" panose="020F0502020204030204" pitchFamily="34" charset="0"/>
                        </a:rPr>
                        <a:t>LATITUDE</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endParaRPr lang="en-US"/>
                    </a:p>
                  </a:txBody>
                  <a:tcPr/>
                </a:tc>
                <a:tc>
                  <a:txBody>
                    <a:bodyPr/>
                    <a:lstStyle/>
                    <a:p>
                      <a:pPr algn="ctr" fontAlgn="b"/>
                      <a:r>
                        <a:rPr lang="en-US" sz="700" b="0" i="0" u="none" strike="noStrike">
                          <a:solidFill>
                            <a:srgbClr val="000000"/>
                          </a:solidFill>
                          <a:effectLst/>
                          <a:latin typeface="Calibri" panose="020F0502020204030204" pitchFamily="34" charset="0"/>
                        </a:rPr>
                        <a:t>30.6306</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617384690"/>
                  </a:ext>
                </a:extLst>
              </a:tr>
              <a:tr h="131901">
                <a:tc gridSpan="2">
                  <a:txBody>
                    <a:bodyPr/>
                    <a:lstStyle/>
                    <a:p>
                      <a:pPr algn="l" fontAlgn="b"/>
                      <a:r>
                        <a:rPr lang="en-US" sz="700" b="0" i="0" u="none" strike="noStrike">
                          <a:solidFill>
                            <a:srgbClr val="000000"/>
                          </a:solidFill>
                          <a:effectLst/>
                          <a:latin typeface="Calibri" panose="020F0502020204030204" pitchFamily="34" charset="0"/>
                        </a:rPr>
                        <a:t>LONGITUDE</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endParaRPr lang="en-US"/>
                    </a:p>
                  </a:txBody>
                  <a:tcPr/>
                </a:tc>
                <a:tc>
                  <a:txBody>
                    <a:bodyPr/>
                    <a:lstStyle/>
                    <a:p>
                      <a:pPr algn="ctr" fontAlgn="b"/>
                      <a:r>
                        <a:rPr lang="en-US" sz="700" b="0" i="0" u="none" strike="noStrike">
                          <a:solidFill>
                            <a:srgbClr val="000000"/>
                          </a:solidFill>
                          <a:effectLst/>
                          <a:latin typeface="Calibri" panose="020F0502020204030204" pitchFamily="34" charset="0"/>
                        </a:rPr>
                        <a:t>-84.4318</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799093815"/>
                  </a:ext>
                </a:extLst>
              </a:tr>
              <a:tr h="125619">
                <a:tc gridSpan="3">
                  <a:txBody>
                    <a:bodyPr/>
                    <a:lstStyle/>
                    <a:p>
                      <a:pPr algn="ctr" fontAlgn="b"/>
                      <a:r>
                        <a:rPr lang="en-US" sz="700" b="0" i="0" u="none" strike="noStrike">
                          <a:solidFill>
                            <a:srgbClr val="000000"/>
                          </a:solidFill>
                          <a:effectLst/>
                          <a:latin typeface="Calibri" panose="020F0502020204030204" pitchFamily="34" charset="0"/>
                        </a:rPr>
                        <a:t>WATERSHED COMPONENTS</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64635150"/>
                  </a:ext>
                </a:extLst>
              </a:tr>
              <a:tr h="125619">
                <a:tc gridSpan="2">
                  <a:txBody>
                    <a:bodyPr/>
                    <a:lstStyle/>
                    <a:p>
                      <a:pPr algn="l" fontAlgn="b"/>
                      <a:r>
                        <a:rPr lang="en-US" sz="700" b="0" i="0" u="none" strike="noStrike">
                          <a:solidFill>
                            <a:srgbClr val="000000"/>
                          </a:solidFill>
                          <a:effectLst/>
                          <a:latin typeface="Calibri" panose="020F0502020204030204" pitchFamily="34" charset="0"/>
                        </a:rPr>
                        <a:t>SITE LDI (100m buffer)</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hMerge="1">
                  <a:txBody>
                    <a:bodyPr/>
                    <a:lstStyle/>
                    <a:p>
                      <a:endParaRPr lang="en-US"/>
                    </a:p>
                  </a:txBody>
                  <a:tcPr/>
                </a:tc>
                <a:tc>
                  <a:txBody>
                    <a:bodyPr/>
                    <a:lstStyle/>
                    <a:p>
                      <a:pPr algn="ctr" fontAlgn="b"/>
                      <a:r>
                        <a:rPr lang="en-US" sz="700" b="0" i="0" u="none" strike="noStrike">
                          <a:solidFill>
                            <a:srgbClr val="000000"/>
                          </a:solidFill>
                          <a:effectLst/>
                          <a:latin typeface="Calibri" panose="020F0502020204030204" pitchFamily="34" charset="0"/>
                        </a:rPr>
                        <a:t>2.28</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01678315"/>
                  </a:ext>
                </a:extLst>
              </a:tr>
              <a:tr h="131901">
                <a:tc gridSpan="2">
                  <a:txBody>
                    <a:bodyPr/>
                    <a:lstStyle/>
                    <a:p>
                      <a:pPr algn="l" fontAlgn="b"/>
                      <a:r>
                        <a:rPr lang="en-US" sz="700" b="0" i="0" u="none" strike="noStrike">
                          <a:solidFill>
                            <a:srgbClr val="000000"/>
                          </a:solidFill>
                          <a:effectLst/>
                          <a:latin typeface="Calibri" panose="020F0502020204030204" pitchFamily="34" charset="0"/>
                        </a:rPr>
                        <a:t>WATERSHED LDI</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hMerge="1">
                  <a:txBody>
                    <a:bodyPr/>
                    <a:lstStyle/>
                    <a:p>
                      <a:endParaRPr lang="en-US"/>
                    </a:p>
                  </a:txBody>
                  <a:tcPr/>
                </a:tc>
                <a:tc>
                  <a:txBody>
                    <a:bodyPr/>
                    <a:lstStyle/>
                    <a:p>
                      <a:pPr algn="ctr" fontAlgn="b"/>
                      <a:r>
                        <a:rPr lang="en-US" sz="700" b="0" i="0" u="none" strike="noStrike">
                          <a:solidFill>
                            <a:srgbClr val="000000"/>
                          </a:solidFill>
                          <a:effectLst/>
                          <a:latin typeface="Calibri" panose="020F0502020204030204" pitchFamily="34" charset="0"/>
                        </a:rPr>
                        <a:t>2.9</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365692847"/>
                  </a:ext>
                </a:extLst>
              </a:tr>
              <a:tr h="125619">
                <a:tc gridSpan="2">
                  <a:txBody>
                    <a:bodyPr/>
                    <a:lstStyle/>
                    <a:p>
                      <a:pPr algn="l" fontAlgn="b"/>
                      <a:r>
                        <a:rPr lang="en-US" sz="700" b="0" i="0" u="none" strike="noStrike">
                          <a:solidFill>
                            <a:srgbClr val="000000"/>
                          </a:solidFill>
                          <a:effectLst/>
                          <a:latin typeface="Calibri" panose="020F0502020204030204" pitchFamily="34" charset="0"/>
                        </a:rPr>
                        <a:t>DRAINAGE AREA (sq mi)</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hMerge="1">
                  <a:txBody>
                    <a:bodyPr/>
                    <a:lstStyle/>
                    <a:p>
                      <a:endParaRPr lang="en-US"/>
                    </a:p>
                  </a:txBody>
                  <a:tcPr/>
                </a:tc>
                <a:tc>
                  <a:txBody>
                    <a:bodyPr/>
                    <a:lstStyle/>
                    <a:p>
                      <a:pPr algn="ctr" fontAlgn="b"/>
                      <a:r>
                        <a:rPr lang="en-US" sz="700" b="1" i="0" u="none" strike="noStrike">
                          <a:solidFill>
                            <a:srgbClr val="FF0000"/>
                          </a:solidFill>
                          <a:effectLst/>
                          <a:latin typeface="Calibri" panose="020F0502020204030204" pitchFamily="34" charset="0"/>
                        </a:rPr>
                        <a:t>1.7 sq. miles</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4197971414"/>
                  </a:ext>
                </a:extLst>
              </a:tr>
              <a:tr h="125619">
                <a:tc gridSpan="2">
                  <a:txBody>
                    <a:bodyPr/>
                    <a:lstStyle/>
                    <a:p>
                      <a:pPr algn="l" fontAlgn="b"/>
                      <a:r>
                        <a:rPr lang="en-US" sz="700" b="0" i="0" u="none" strike="noStrike">
                          <a:solidFill>
                            <a:srgbClr val="000000"/>
                          </a:solidFill>
                          <a:effectLst/>
                          <a:latin typeface="Calibri" panose="020F0502020204030204" pitchFamily="34" charset="0"/>
                        </a:rPr>
                        <a:t>STREAM ORDER</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hMerge="1">
                  <a:txBody>
                    <a:bodyPr/>
                    <a:lstStyle/>
                    <a:p>
                      <a:endParaRPr lang="en-US"/>
                    </a:p>
                  </a:txBody>
                  <a:tcPr/>
                </a:tc>
                <a:tc>
                  <a:txBody>
                    <a:bodyPr/>
                    <a:lstStyle/>
                    <a:p>
                      <a:pPr algn="ctr" fontAlgn="b"/>
                      <a:r>
                        <a:rPr lang="en-US" sz="700" b="1" i="0" u="none" strike="noStrike">
                          <a:solidFill>
                            <a:srgbClr val="FF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4158855161"/>
                  </a:ext>
                </a:extLst>
              </a:tr>
              <a:tr h="125619">
                <a:tc gridSpan="2">
                  <a:txBody>
                    <a:bodyPr/>
                    <a:lstStyle/>
                    <a:p>
                      <a:pPr algn="l" fontAlgn="b"/>
                      <a:r>
                        <a:rPr lang="en-US" sz="700" b="0" i="0" u="none" strike="noStrike">
                          <a:solidFill>
                            <a:srgbClr val="000000"/>
                          </a:solidFill>
                          <a:effectLst/>
                          <a:latin typeface="Calibri" panose="020F0502020204030204" pitchFamily="34" charset="0"/>
                        </a:rPr>
                        <a:t>NEAREST GAGE</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hMerge="1">
                  <a:txBody>
                    <a:bodyPr/>
                    <a:lstStyle/>
                    <a:p>
                      <a:endParaRPr lang="en-US"/>
                    </a:p>
                  </a:txBody>
                  <a:tcPr/>
                </a:tc>
                <a:tc>
                  <a:txBody>
                    <a:bodyPr/>
                    <a:lstStyle/>
                    <a:p>
                      <a:pPr algn="ctr" fontAlgn="b"/>
                      <a:r>
                        <a:rPr lang="en-US" sz="700" b="0" i="0" u="none" strike="noStrike">
                          <a:solidFill>
                            <a:srgbClr val="000000"/>
                          </a:solidFill>
                          <a:effectLst/>
                          <a:latin typeface="Calibri" panose="020F0502020204030204" pitchFamily="34" charset="0"/>
                        </a:rPr>
                        <a:t>Salem Branch</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617071349"/>
                  </a:ext>
                </a:extLst>
              </a:tr>
              <a:tr h="125619">
                <a:tc gridSpan="2">
                  <a:txBody>
                    <a:bodyPr/>
                    <a:lstStyle/>
                    <a:p>
                      <a:pPr algn="l" fontAlgn="b"/>
                      <a:r>
                        <a:rPr lang="en-US" sz="700" b="0" i="0" u="none" strike="noStrike">
                          <a:solidFill>
                            <a:srgbClr val="000000"/>
                          </a:solidFill>
                          <a:effectLst/>
                          <a:latin typeface="Calibri" panose="020F0502020204030204" pitchFamily="34" charset="0"/>
                        </a:rPr>
                        <a:t>WATER SOURCE (Kiefer)</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hMerge="1">
                  <a:txBody>
                    <a:bodyPr/>
                    <a:lstStyle/>
                    <a:p>
                      <a:endParaRPr lang="en-US"/>
                    </a:p>
                  </a:txBody>
                  <a:tcPr/>
                </a:tc>
                <a:tc>
                  <a:txBody>
                    <a:bodyPr/>
                    <a:lstStyle/>
                    <a:p>
                      <a:pPr algn="ctr" fontAlgn="b"/>
                      <a:r>
                        <a:rPr lang="en-US" sz="700" b="1" i="0" u="none" strike="noStrike">
                          <a:solidFill>
                            <a:srgbClr val="FF0000"/>
                          </a:solidFill>
                          <a:effectLst/>
                          <a:latin typeface="Calibri" panose="020F0502020204030204" pitchFamily="34" charset="0"/>
                        </a:rPr>
                        <a:t>Highlands</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2495258995"/>
                  </a:ext>
                </a:extLst>
              </a:tr>
              <a:tr h="125619">
                <a:tc gridSpan="3">
                  <a:txBody>
                    <a:bodyPr/>
                    <a:lstStyle/>
                    <a:p>
                      <a:pPr algn="ctr" fontAlgn="b"/>
                      <a:r>
                        <a:rPr lang="en-US" sz="700" b="0" i="0" u="none" strike="noStrike">
                          <a:solidFill>
                            <a:srgbClr val="000000"/>
                          </a:solidFill>
                          <a:effectLst/>
                          <a:latin typeface="Calibri" panose="020F0502020204030204" pitchFamily="34" charset="0"/>
                        </a:rPr>
                        <a:t>SAMPLE INFORMATION (average of 2 reps)</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46367402"/>
                  </a:ext>
                </a:extLst>
              </a:tr>
              <a:tr h="125619">
                <a:tc>
                  <a:txBody>
                    <a:bodyPr/>
                    <a:lstStyle/>
                    <a:p>
                      <a:pPr algn="ctr" fontAlgn="b"/>
                      <a:r>
                        <a:rPr lang="en-US" sz="700" b="0" i="0" u="none" strike="noStrike">
                          <a:solidFill>
                            <a:srgbClr val="000000"/>
                          </a:solidFill>
                          <a:effectLst/>
                          <a:latin typeface="Calibri" panose="020F0502020204030204" pitchFamily="34" charset="0"/>
                        </a:rPr>
                        <a:t> </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700" b="0" i="0" u="none" strike="noStrike">
                          <a:solidFill>
                            <a:srgbClr val="000000"/>
                          </a:solidFill>
                          <a:effectLst/>
                          <a:latin typeface="Calibri" panose="020F0502020204030204" pitchFamily="34" charset="0"/>
                        </a:rPr>
                        <a:t>SAMPLE 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b"/>
                      <a:r>
                        <a:rPr lang="en-US" sz="700" b="0" i="0" u="none" strike="noStrike">
                          <a:solidFill>
                            <a:srgbClr val="000000"/>
                          </a:solidFill>
                          <a:effectLst/>
                          <a:latin typeface="Calibri" panose="020F0502020204030204" pitchFamily="34" charset="0"/>
                        </a:rPr>
                        <a:t>SAMPLE 2</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extLst>
                  <a:ext uri="{0D108BD9-81ED-4DB2-BD59-A6C34878D82A}">
                    <a16:rowId xmlns:a16="http://schemas.microsoft.com/office/drawing/2014/main" val="1137961353"/>
                  </a:ext>
                </a:extLst>
              </a:tr>
              <a:tr h="125619">
                <a:tc>
                  <a:txBody>
                    <a:bodyPr/>
                    <a:lstStyle/>
                    <a:p>
                      <a:pPr algn="l" fontAlgn="b"/>
                      <a:r>
                        <a:rPr lang="en-US" sz="700" b="0" i="0" u="none" strike="noStrike">
                          <a:solidFill>
                            <a:srgbClr val="000000"/>
                          </a:solidFill>
                          <a:effectLst/>
                          <a:latin typeface="Calibri" panose="020F0502020204030204" pitchFamily="34" charset="0"/>
                        </a:rPr>
                        <a:t>SAMPLE DATE</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700" b="0" i="0" u="none" strike="noStrike">
                          <a:solidFill>
                            <a:srgbClr val="000000"/>
                          </a:solidFill>
                          <a:effectLst/>
                          <a:latin typeface="Calibri" panose="020F0502020204030204" pitchFamily="34" charset="0"/>
                        </a:rPr>
                        <a:t>4/1/2014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700" b="0" i="0" u="none" strike="noStrike">
                          <a:solidFill>
                            <a:srgbClr val="000000"/>
                          </a:solidFill>
                          <a:effectLst/>
                          <a:latin typeface="Calibri" panose="020F0502020204030204" pitchFamily="34" charset="0"/>
                        </a:rPr>
                        <a:t>1/6/2015</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740462962"/>
                  </a:ext>
                </a:extLst>
              </a:tr>
              <a:tr h="125619">
                <a:tc>
                  <a:txBody>
                    <a:bodyPr/>
                    <a:lstStyle/>
                    <a:p>
                      <a:pPr algn="l" fontAlgn="b"/>
                      <a:r>
                        <a:rPr lang="en-US" sz="700" b="0" i="0" u="none" strike="noStrike">
                          <a:solidFill>
                            <a:srgbClr val="000000"/>
                          </a:solidFill>
                          <a:effectLst/>
                          <a:latin typeface="Calibri" panose="020F0502020204030204" pitchFamily="34" charset="0"/>
                        </a:rPr>
                        <a:t>VISIT ID</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700" b="0" i="0" u="none" strike="noStrike">
                          <a:solidFill>
                            <a:srgbClr val="000000"/>
                          </a:solidFill>
                          <a:effectLst/>
                          <a:latin typeface="Calibri" panose="020F0502020204030204" pitchFamily="34" charset="0"/>
                        </a:rPr>
                        <a:t>72698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700" b="0" i="0" u="none" strike="noStrike">
                          <a:solidFill>
                            <a:srgbClr val="000000"/>
                          </a:solidFill>
                          <a:effectLst/>
                          <a:latin typeface="Calibri" panose="020F0502020204030204" pitchFamily="34" charset="0"/>
                        </a:rPr>
                        <a:t>73706</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492954057"/>
                  </a:ext>
                </a:extLst>
              </a:tr>
              <a:tr h="125619">
                <a:tc>
                  <a:txBody>
                    <a:bodyPr/>
                    <a:lstStyle/>
                    <a:p>
                      <a:pPr algn="l" fontAlgn="b"/>
                      <a:r>
                        <a:rPr lang="en-US" sz="700" b="0" i="0" u="none" strike="noStrike">
                          <a:solidFill>
                            <a:srgbClr val="000000"/>
                          </a:solidFill>
                          <a:effectLst/>
                          <a:latin typeface="Calibri" panose="020F0502020204030204" pitchFamily="34" charset="0"/>
                        </a:rPr>
                        <a:t>SCI SCORE</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700" b="0" i="0" u="none" strike="noStrike">
                          <a:solidFill>
                            <a:srgbClr val="000000"/>
                          </a:solidFill>
                          <a:effectLst/>
                          <a:latin typeface="Calibri" panose="020F0502020204030204" pitchFamily="34" charset="0"/>
                        </a:rPr>
                        <a:t>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700" b="0" i="0" u="none" strike="noStrike">
                          <a:solidFill>
                            <a:srgbClr val="000000"/>
                          </a:solidFill>
                          <a:effectLst/>
                          <a:latin typeface="Calibri" panose="020F0502020204030204" pitchFamily="34" charset="0"/>
                        </a:rPr>
                        <a:t>39</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858520964"/>
                  </a:ext>
                </a:extLst>
              </a:tr>
              <a:tr h="125619">
                <a:tc>
                  <a:txBody>
                    <a:bodyPr/>
                    <a:lstStyle/>
                    <a:p>
                      <a:pPr algn="l" fontAlgn="b"/>
                      <a:r>
                        <a:rPr lang="en-US" sz="700" b="0" i="0" u="none" strike="noStrike">
                          <a:solidFill>
                            <a:srgbClr val="000000"/>
                          </a:solidFill>
                          <a:effectLst/>
                          <a:latin typeface="Calibri" panose="020F0502020204030204" pitchFamily="34" charset="0"/>
                        </a:rPr>
                        <a:t>% DOMINANT TAXON</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700" b="0" i="0" u="none" strike="noStrike">
                          <a:solidFill>
                            <a:srgbClr val="000000"/>
                          </a:solidFill>
                          <a:effectLst/>
                          <a:latin typeface="Calibri" panose="020F0502020204030204" pitchFamily="34" charset="0"/>
                        </a:rPr>
                        <a:t>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700" b="0" i="0" u="none" strike="noStrike">
                          <a:solidFill>
                            <a:srgbClr val="000000"/>
                          </a:solidFill>
                          <a:effectLst/>
                          <a:latin typeface="Calibri" panose="020F0502020204030204" pitchFamily="34" charset="0"/>
                        </a:rPr>
                        <a:t>20</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812568541"/>
                  </a:ext>
                </a:extLst>
              </a:tr>
              <a:tr h="125619">
                <a:tc>
                  <a:txBody>
                    <a:bodyPr/>
                    <a:lstStyle/>
                    <a:p>
                      <a:pPr algn="l" fontAlgn="b"/>
                      <a:r>
                        <a:rPr lang="en-US" sz="700" b="0" i="0" u="none" strike="noStrike">
                          <a:solidFill>
                            <a:srgbClr val="000000"/>
                          </a:solidFill>
                          <a:effectLst/>
                          <a:latin typeface="Calibri" panose="020F0502020204030204" pitchFamily="34" charset="0"/>
                        </a:rPr>
                        <a:t>DOMINANT TAXON (NAME)</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700" b="0" i="0" u="none" strike="noStrike">
                          <a:solidFill>
                            <a:srgbClr val="000000"/>
                          </a:solidFill>
                          <a:effectLst/>
                          <a:latin typeface="Calibri" panose="020F0502020204030204" pitchFamily="34" charset="0"/>
                        </a:rPr>
                        <a:t>Rheotanytarsus/Physa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700" b="0" i="0" u="none" strike="noStrike">
                          <a:solidFill>
                            <a:srgbClr val="000000"/>
                          </a:solidFill>
                          <a:effectLst/>
                          <a:latin typeface="Calibri" panose="020F0502020204030204" pitchFamily="34" charset="0"/>
                        </a:rPr>
                        <a:t>Thienemannimyia</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959259232"/>
                  </a:ext>
                </a:extLst>
              </a:tr>
              <a:tr h="125619">
                <a:tc>
                  <a:txBody>
                    <a:bodyPr/>
                    <a:lstStyle/>
                    <a:p>
                      <a:pPr algn="l" fontAlgn="b"/>
                      <a:r>
                        <a:rPr lang="en-US" sz="700" b="0" i="0" u="none" strike="noStrike">
                          <a:solidFill>
                            <a:srgbClr val="000000"/>
                          </a:solidFill>
                          <a:effectLst/>
                          <a:latin typeface="Calibri" panose="020F0502020204030204" pitchFamily="34" charset="0"/>
                        </a:rPr>
                        <a:t># LONG-LIVED</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700" b="0" i="0" u="none" strike="noStrike">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700" b="0" i="0" u="none" strike="noStrike">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737001875"/>
                  </a:ext>
                </a:extLst>
              </a:tr>
              <a:tr h="125619">
                <a:tc>
                  <a:txBody>
                    <a:bodyPr/>
                    <a:lstStyle/>
                    <a:p>
                      <a:pPr algn="l" fontAlgn="b"/>
                      <a:r>
                        <a:rPr lang="en-US" sz="700" b="0" i="0" u="none" strike="noStrike" dirty="0">
                          <a:solidFill>
                            <a:srgbClr val="000000"/>
                          </a:solidFill>
                          <a:effectLst/>
                          <a:latin typeface="Calibri" panose="020F0502020204030204" pitchFamily="34" charset="0"/>
                        </a:rPr>
                        <a:t># SENSITIVE</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700" b="0" i="0" u="none" strike="noStrike">
                          <a:solidFill>
                            <a:srgbClr val="000000"/>
                          </a:solidFill>
                          <a:effectLst/>
                          <a:latin typeface="Calibri" panose="020F050202020403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700" b="0" i="0" u="none" strike="noStrike">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49956438"/>
                  </a:ext>
                </a:extLst>
              </a:tr>
              <a:tr h="125619">
                <a:tc gridSpan="3">
                  <a:txBody>
                    <a:bodyPr/>
                    <a:lstStyle/>
                    <a:p>
                      <a:pPr algn="ctr" fontAlgn="b"/>
                      <a:r>
                        <a:rPr lang="en-US" sz="700" b="0" i="0" u="none" strike="noStrike">
                          <a:solidFill>
                            <a:srgbClr val="000000"/>
                          </a:solidFill>
                          <a:effectLst/>
                          <a:latin typeface="Calibri" panose="020F0502020204030204" pitchFamily="34" charset="0"/>
                        </a:rPr>
                        <a:t>WATER CHEMISTRY</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91285686"/>
                  </a:ext>
                </a:extLst>
              </a:tr>
              <a:tr h="125619">
                <a:tc>
                  <a:txBody>
                    <a:bodyPr/>
                    <a:lstStyle/>
                    <a:p>
                      <a:pPr algn="l" fontAlgn="b"/>
                      <a:r>
                        <a:rPr lang="en-US" sz="700" b="0" i="0" u="none" strike="noStrike">
                          <a:solidFill>
                            <a:srgbClr val="000000"/>
                          </a:solidFill>
                          <a:effectLst/>
                          <a:latin typeface="Calibri" panose="020F0502020204030204" pitchFamily="34" charset="0"/>
                        </a:rPr>
                        <a:t>COLOR</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700" b="0" i="0" u="none" strike="noStrike">
                          <a:solidFill>
                            <a:srgbClr val="000000"/>
                          </a:solidFill>
                          <a:effectLst/>
                          <a:latin typeface="Calibri" panose="020F0502020204030204" pitchFamily="34" charset="0"/>
                        </a:rPr>
                        <a:t>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700" b="0" i="0" u="none" strike="noStrike">
                          <a:solidFill>
                            <a:srgbClr val="000000"/>
                          </a:solidFill>
                          <a:effectLst/>
                          <a:latin typeface="Calibri" panose="020F0502020204030204" pitchFamily="34" charset="0"/>
                        </a:rPr>
                        <a:t>59</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777102621"/>
                  </a:ext>
                </a:extLst>
              </a:tr>
              <a:tr h="125619">
                <a:tc>
                  <a:txBody>
                    <a:bodyPr/>
                    <a:lstStyle/>
                    <a:p>
                      <a:pPr algn="l" fontAlgn="b"/>
                      <a:r>
                        <a:rPr lang="en-US" sz="700" b="0" i="0" u="none" strike="noStrike">
                          <a:solidFill>
                            <a:srgbClr val="000000"/>
                          </a:solidFill>
                          <a:effectLst/>
                          <a:latin typeface="Calibri" panose="020F0502020204030204" pitchFamily="34" charset="0"/>
                        </a:rPr>
                        <a:t>SP COND</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700" b="0" i="0" u="none" strike="noStrike">
                          <a:solidFill>
                            <a:srgbClr val="000000"/>
                          </a:solidFill>
                          <a:effectLst/>
                          <a:latin typeface="Calibri" panose="020F0502020204030204" pitchFamily="34" charset="0"/>
                        </a:rPr>
                        <a:t>135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700" b="0" i="0" u="none" strike="noStrike">
                          <a:solidFill>
                            <a:srgbClr val="000000"/>
                          </a:solidFill>
                          <a:effectLst/>
                          <a:latin typeface="Calibri" panose="020F0502020204030204" pitchFamily="34" charset="0"/>
                        </a:rPr>
                        <a:t>131</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183666578"/>
                  </a:ext>
                </a:extLst>
              </a:tr>
              <a:tr h="125619">
                <a:tc>
                  <a:txBody>
                    <a:bodyPr/>
                    <a:lstStyle/>
                    <a:p>
                      <a:pPr algn="l" fontAlgn="b"/>
                      <a:r>
                        <a:rPr lang="en-US" sz="700" b="0" i="0" u="none" strike="noStrike">
                          <a:solidFill>
                            <a:srgbClr val="000000"/>
                          </a:solidFill>
                          <a:effectLst/>
                          <a:latin typeface="Calibri" panose="020F0502020204030204" pitchFamily="34" charset="0"/>
                        </a:rPr>
                        <a:t>TKN</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700" b="0" i="0" u="none" strike="noStrike">
                          <a:solidFill>
                            <a:srgbClr val="000000"/>
                          </a:solidFill>
                          <a:effectLst/>
                          <a:latin typeface="Calibri" panose="020F0502020204030204" pitchFamily="34" charset="0"/>
                        </a:rPr>
                        <a:t>0.84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700" b="0" i="0" u="none" strike="noStrike">
                          <a:solidFill>
                            <a:srgbClr val="000000"/>
                          </a:solidFill>
                          <a:effectLst/>
                          <a:latin typeface="Calibri" panose="020F0502020204030204" pitchFamily="34" charset="0"/>
                        </a:rPr>
                        <a:t>0.84</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084634837"/>
                  </a:ext>
                </a:extLst>
              </a:tr>
              <a:tr h="125619">
                <a:tc>
                  <a:txBody>
                    <a:bodyPr/>
                    <a:lstStyle/>
                    <a:p>
                      <a:pPr algn="l" fontAlgn="b"/>
                      <a:r>
                        <a:rPr lang="en-US" sz="700" b="0" i="0" u="none" strike="noStrike">
                          <a:solidFill>
                            <a:srgbClr val="000000"/>
                          </a:solidFill>
                          <a:effectLst/>
                          <a:latin typeface="Calibri" panose="020F0502020204030204" pitchFamily="34" charset="0"/>
                        </a:rPr>
                        <a:t>DISSOLVED OXYGEN (MG/L)</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700" b="0" i="0" u="none" strike="noStrike">
                          <a:solidFill>
                            <a:srgbClr val="000000"/>
                          </a:solidFill>
                          <a:effectLst/>
                          <a:latin typeface="Calibri" panose="020F0502020204030204" pitchFamily="34" charset="0"/>
                        </a:rPr>
                        <a:t>8.32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700" b="0" i="0" u="none" strike="noStrike">
                          <a:solidFill>
                            <a:srgbClr val="000000"/>
                          </a:solidFill>
                          <a:effectLst/>
                          <a:latin typeface="Calibri" panose="020F0502020204030204" pitchFamily="34" charset="0"/>
                        </a:rPr>
                        <a:t>8.36</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4002026522"/>
                  </a:ext>
                </a:extLst>
              </a:tr>
              <a:tr h="125619">
                <a:tc>
                  <a:txBody>
                    <a:bodyPr/>
                    <a:lstStyle/>
                    <a:p>
                      <a:pPr algn="l" fontAlgn="b"/>
                      <a:r>
                        <a:rPr lang="en-US" sz="700" b="0" i="0" u="none" strike="noStrike">
                          <a:solidFill>
                            <a:srgbClr val="000000"/>
                          </a:solidFill>
                          <a:effectLst/>
                          <a:latin typeface="Calibri" panose="020F0502020204030204" pitchFamily="34" charset="0"/>
                        </a:rPr>
                        <a:t>DISSOLVED OXYGEN (%)</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7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7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826272179"/>
                  </a:ext>
                </a:extLst>
              </a:tr>
              <a:tr h="125619">
                <a:tc>
                  <a:txBody>
                    <a:bodyPr/>
                    <a:lstStyle/>
                    <a:p>
                      <a:pPr algn="l" fontAlgn="b"/>
                      <a:r>
                        <a:rPr lang="en-US" sz="700" b="0" i="0" u="none" strike="noStrike">
                          <a:solidFill>
                            <a:srgbClr val="000000"/>
                          </a:solidFill>
                          <a:effectLst/>
                          <a:latin typeface="Calibri" panose="020F0502020204030204" pitchFamily="34" charset="0"/>
                        </a:rPr>
                        <a:t>TEMP</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700" b="0" i="0" u="none" strike="noStrike">
                          <a:solidFill>
                            <a:srgbClr val="000000"/>
                          </a:solidFill>
                          <a:effectLst/>
                          <a:latin typeface="Calibri" panose="020F0502020204030204" pitchFamily="34" charset="0"/>
                        </a:rPr>
                        <a:t>19.6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700" b="0" i="0" u="none" strike="noStrike">
                          <a:solidFill>
                            <a:srgbClr val="000000"/>
                          </a:solidFill>
                          <a:effectLst/>
                          <a:latin typeface="Calibri" panose="020F0502020204030204" pitchFamily="34" charset="0"/>
                        </a:rPr>
                        <a:t>13.9</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391426040"/>
                  </a:ext>
                </a:extLst>
              </a:tr>
              <a:tr h="125619">
                <a:tc>
                  <a:txBody>
                    <a:bodyPr/>
                    <a:lstStyle/>
                    <a:p>
                      <a:pPr algn="l" fontAlgn="b"/>
                      <a:r>
                        <a:rPr lang="en-US" sz="700" b="0" i="0" u="none" strike="noStrike">
                          <a:solidFill>
                            <a:srgbClr val="000000"/>
                          </a:solidFill>
                          <a:effectLst/>
                          <a:latin typeface="Calibri" panose="020F0502020204030204" pitchFamily="34" charset="0"/>
                        </a:rPr>
                        <a:t>PH</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700" b="0" i="0" u="none" strike="noStrike">
                          <a:solidFill>
                            <a:srgbClr val="000000"/>
                          </a:solidFill>
                          <a:effectLst/>
                          <a:latin typeface="Calibri" panose="020F0502020204030204" pitchFamily="34" charset="0"/>
                        </a:rPr>
                        <a:t>7.11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700" b="0" i="0" u="none" strike="noStrike">
                          <a:solidFill>
                            <a:srgbClr val="000000"/>
                          </a:solidFill>
                          <a:effectLst/>
                          <a:latin typeface="Calibri" panose="020F0502020204030204" pitchFamily="34" charset="0"/>
                        </a:rPr>
                        <a:t>6.63</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683973436"/>
                  </a:ext>
                </a:extLst>
              </a:tr>
              <a:tr h="125619">
                <a:tc>
                  <a:txBody>
                    <a:bodyPr/>
                    <a:lstStyle/>
                    <a:p>
                      <a:pPr algn="l" fontAlgn="b"/>
                      <a:r>
                        <a:rPr lang="en-US" sz="700" b="0" i="0" u="none" strike="noStrike">
                          <a:solidFill>
                            <a:srgbClr val="000000"/>
                          </a:solidFill>
                          <a:effectLst/>
                          <a:latin typeface="Calibri" panose="020F0502020204030204" pitchFamily="34" charset="0"/>
                        </a:rPr>
                        <a:t>NITRATE</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700" b="0" i="0" u="none" strike="noStrike">
                          <a:solidFill>
                            <a:srgbClr val="000000"/>
                          </a:solidFill>
                          <a:effectLst/>
                          <a:latin typeface="Calibri" panose="020F0502020204030204" pitchFamily="34" charset="0"/>
                        </a:rPr>
                        <a:t>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700" b="0" i="0" u="none" strike="noStrike">
                          <a:solidFill>
                            <a:srgbClr val="000000"/>
                          </a:solidFill>
                          <a:effectLst/>
                          <a:latin typeface="Calibri" panose="020F0502020204030204" pitchFamily="34" charset="0"/>
                        </a:rPr>
                        <a:t>2.7</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481319774"/>
                  </a:ext>
                </a:extLst>
              </a:tr>
              <a:tr h="125619">
                <a:tc>
                  <a:txBody>
                    <a:bodyPr/>
                    <a:lstStyle/>
                    <a:p>
                      <a:pPr algn="l" fontAlgn="b"/>
                      <a:r>
                        <a:rPr lang="en-US" sz="700" b="0" i="0" u="none" strike="noStrike">
                          <a:solidFill>
                            <a:srgbClr val="000000"/>
                          </a:solidFill>
                          <a:effectLst/>
                          <a:latin typeface="Calibri" panose="020F0502020204030204" pitchFamily="34" charset="0"/>
                        </a:rPr>
                        <a:t>CHL-A</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700" b="0" i="0" u="none" strike="noStrike">
                          <a:solidFill>
                            <a:srgbClr val="000000"/>
                          </a:solidFill>
                          <a:effectLst/>
                          <a:latin typeface="Calibri" panose="020F0502020204030204" pitchFamily="34" charset="0"/>
                        </a:rPr>
                        <a:t>9.1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700" b="0" i="0" u="none" strike="noStrike">
                          <a:solidFill>
                            <a:srgbClr val="000000"/>
                          </a:solidFill>
                          <a:effectLst/>
                          <a:latin typeface="Calibri" panose="020F0502020204030204" pitchFamily="34" charset="0"/>
                        </a:rPr>
                        <a:t>9.1</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455076669"/>
                  </a:ext>
                </a:extLst>
              </a:tr>
              <a:tr h="125619">
                <a:tc gridSpan="3">
                  <a:txBody>
                    <a:bodyPr/>
                    <a:lstStyle/>
                    <a:p>
                      <a:pPr algn="ctr" fontAlgn="b"/>
                      <a:r>
                        <a:rPr lang="en-US" sz="700" b="0" i="0" u="none" strike="noStrike">
                          <a:solidFill>
                            <a:srgbClr val="000000"/>
                          </a:solidFill>
                          <a:effectLst/>
                          <a:latin typeface="Calibri" panose="020F0502020204030204" pitchFamily="34" charset="0"/>
                        </a:rPr>
                        <a:t>HABITAT COMPONENTS</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05820992"/>
                  </a:ext>
                </a:extLst>
              </a:tr>
              <a:tr h="125619">
                <a:tc>
                  <a:txBody>
                    <a:bodyPr/>
                    <a:lstStyle/>
                    <a:p>
                      <a:pPr algn="l" fontAlgn="b"/>
                      <a:r>
                        <a:rPr lang="en-US" sz="700" b="0" i="0" u="none" strike="noStrike">
                          <a:solidFill>
                            <a:srgbClr val="000000"/>
                          </a:solidFill>
                          <a:effectLst/>
                          <a:latin typeface="Calibri" panose="020F0502020204030204" pitchFamily="34" charset="0"/>
                        </a:rPr>
                        <a:t>SUBSTRATE DIVERSITY</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CB5AA"/>
                    </a:solidFill>
                  </a:tcPr>
                </a:tc>
                <a:tc>
                  <a:txBody>
                    <a:bodyPr/>
                    <a:lstStyle/>
                    <a:p>
                      <a:pPr algn="ctr" fontAlgn="b"/>
                      <a:r>
                        <a:rPr lang="en-US" sz="700" b="0" i="0" u="none" strike="noStrike">
                          <a:solidFill>
                            <a:srgbClr val="000000"/>
                          </a:solidFill>
                          <a:effectLst/>
                          <a:latin typeface="Calibri" panose="020F050202020403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CB5AA"/>
                    </a:solidFill>
                  </a:tcPr>
                </a:tc>
                <a:tc>
                  <a:txBody>
                    <a:bodyPr/>
                    <a:lstStyle/>
                    <a:p>
                      <a:pPr algn="ctr" fontAlgn="b"/>
                      <a:r>
                        <a:rPr lang="en-US" sz="700" b="0" i="0" u="none" strike="noStrike">
                          <a:solidFill>
                            <a:srgbClr val="000000"/>
                          </a:solidFill>
                          <a:effectLst/>
                          <a:latin typeface="Calibri" panose="020F0502020204030204" pitchFamily="34" charset="0"/>
                        </a:rPr>
                        <a:t>4</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CB5AA"/>
                    </a:solidFill>
                  </a:tcPr>
                </a:tc>
                <a:extLst>
                  <a:ext uri="{0D108BD9-81ED-4DB2-BD59-A6C34878D82A}">
                    <a16:rowId xmlns:a16="http://schemas.microsoft.com/office/drawing/2014/main" val="1647953936"/>
                  </a:ext>
                </a:extLst>
              </a:tr>
              <a:tr h="125619">
                <a:tc>
                  <a:txBody>
                    <a:bodyPr/>
                    <a:lstStyle/>
                    <a:p>
                      <a:pPr algn="l" fontAlgn="b"/>
                      <a:r>
                        <a:rPr lang="en-US" sz="700" b="0" i="0" u="none" strike="noStrike">
                          <a:solidFill>
                            <a:srgbClr val="000000"/>
                          </a:solidFill>
                          <a:effectLst/>
                          <a:latin typeface="Calibri" panose="020F0502020204030204" pitchFamily="34" charset="0"/>
                        </a:rPr>
                        <a:t>SUBSTRATE AVAILABILITY</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CB5AA"/>
                    </a:solidFill>
                  </a:tcPr>
                </a:tc>
                <a:tc>
                  <a:txBody>
                    <a:bodyPr/>
                    <a:lstStyle/>
                    <a:p>
                      <a:pPr algn="ctr" fontAlgn="b"/>
                      <a:r>
                        <a:rPr lang="en-US" sz="700" b="0" i="0" u="none" strike="noStrike">
                          <a:solidFill>
                            <a:srgbClr val="000000"/>
                          </a:solidFill>
                          <a:effectLst/>
                          <a:latin typeface="Calibri" panose="020F050202020403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CB5AA"/>
                    </a:solidFill>
                  </a:tcPr>
                </a:tc>
                <a:tc>
                  <a:txBody>
                    <a:bodyPr/>
                    <a:lstStyle/>
                    <a:p>
                      <a:pPr algn="ctr" fontAlgn="b"/>
                      <a:r>
                        <a:rPr lang="en-US" sz="700" b="0" i="0" u="none" strike="noStrike">
                          <a:solidFill>
                            <a:srgbClr val="000000"/>
                          </a:solidFill>
                          <a:effectLst/>
                          <a:latin typeface="Calibri" panose="020F0502020204030204" pitchFamily="34" charset="0"/>
                        </a:rPr>
                        <a:t>7</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CB5AA"/>
                    </a:solidFill>
                  </a:tcPr>
                </a:tc>
                <a:extLst>
                  <a:ext uri="{0D108BD9-81ED-4DB2-BD59-A6C34878D82A}">
                    <a16:rowId xmlns:a16="http://schemas.microsoft.com/office/drawing/2014/main" val="3819460811"/>
                  </a:ext>
                </a:extLst>
              </a:tr>
              <a:tr h="125619">
                <a:tc>
                  <a:txBody>
                    <a:bodyPr/>
                    <a:lstStyle/>
                    <a:p>
                      <a:pPr algn="l" fontAlgn="b"/>
                      <a:r>
                        <a:rPr lang="en-US" sz="700" b="0" i="0" u="none" strike="noStrike">
                          <a:solidFill>
                            <a:srgbClr val="000000"/>
                          </a:solidFill>
                          <a:effectLst/>
                          <a:latin typeface="Calibri" panose="020F0502020204030204" pitchFamily="34" charset="0"/>
                        </a:rPr>
                        <a:t>WATER VELOCITY</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CB5AA"/>
                    </a:solidFill>
                  </a:tcPr>
                </a:tc>
                <a:tc>
                  <a:txBody>
                    <a:bodyPr/>
                    <a:lstStyle/>
                    <a:p>
                      <a:pPr algn="ctr" fontAlgn="b"/>
                      <a:r>
                        <a:rPr lang="en-US" sz="700" b="0" i="0" u="none" strike="noStrike">
                          <a:solidFill>
                            <a:srgbClr val="000000"/>
                          </a:solidFill>
                          <a:effectLst/>
                          <a:latin typeface="Calibri" panose="020F0502020204030204" pitchFamily="34" charset="0"/>
                        </a:rPr>
                        <a:t>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CB5AA"/>
                    </a:solidFill>
                  </a:tcPr>
                </a:tc>
                <a:tc>
                  <a:txBody>
                    <a:bodyPr/>
                    <a:lstStyle/>
                    <a:p>
                      <a:pPr algn="ctr" fontAlgn="b"/>
                      <a:r>
                        <a:rPr lang="en-US" sz="700" b="0" i="0" u="none" strike="noStrike">
                          <a:solidFill>
                            <a:srgbClr val="000000"/>
                          </a:solidFill>
                          <a:effectLst/>
                          <a:latin typeface="Calibri" panose="020F0502020204030204" pitchFamily="34" charset="0"/>
                        </a:rPr>
                        <a:t>20</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CB5AA"/>
                    </a:solidFill>
                  </a:tcPr>
                </a:tc>
                <a:extLst>
                  <a:ext uri="{0D108BD9-81ED-4DB2-BD59-A6C34878D82A}">
                    <a16:rowId xmlns:a16="http://schemas.microsoft.com/office/drawing/2014/main" val="3264616247"/>
                  </a:ext>
                </a:extLst>
              </a:tr>
              <a:tr h="125619">
                <a:tc>
                  <a:txBody>
                    <a:bodyPr/>
                    <a:lstStyle/>
                    <a:p>
                      <a:pPr algn="l" fontAlgn="b"/>
                      <a:r>
                        <a:rPr lang="en-US" sz="700" b="0" i="0" u="none" strike="noStrike">
                          <a:solidFill>
                            <a:srgbClr val="000000"/>
                          </a:solidFill>
                          <a:effectLst/>
                          <a:latin typeface="Calibri" panose="020F0502020204030204" pitchFamily="34" charset="0"/>
                        </a:rPr>
                        <a:t>SMOTHERING</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CB5AA"/>
                    </a:solidFill>
                  </a:tcPr>
                </a:tc>
                <a:tc>
                  <a:txBody>
                    <a:bodyPr/>
                    <a:lstStyle/>
                    <a:p>
                      <a:pPr algn="ctr" fontAlgn="b"/>
                      <a:r>
                        <a:rPr lang="en-US" sz="700" b="0" i="0" u="none" strike="noStrike">
                          <a:solidFill>
                            <a:srgbClr val="000000"/>
                          </a:solidFill>
                          <a:effectLst/>
                          <a:latin typeface="Calibri" panose="020F0502020204030204" pitchFamily="34" charset="0"/>
                        </a:rPr>
                        <a:t>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CB5AA"/>
                    </a:solidFill>
                  </a:tcPr>
                </a:tc>
                <a:tc>
                  <a:txBody>
                    <a:bodyPr/>
                    <a:lstStyle/>
                    <a:p>
                      <a:pPr algn="ctr" fontAlgn="b"/>
                      <a:r>
                        <a:rPr lang="en-US" sz="700" b="0" i="0" u="none" strike="noStrike">
                          <a:solidFill>
                            <a:srgbClr val="000000"/>
                          </a:solidFill>
                          <a:effectLst/>
                          <a:latin typeface="Calibri" panose="020F0502020204030204" pitchFamily="34" charset="0"/>
                        </a:rPr>
                        <a:t>11</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CB5AA"/>
                    </a:solidFill>
                  </a:tcPr>
                </a:tc>
                <a:extLst>
                  <a:ext uri="{0D108BD9-81ED-4DB2-BD59-A6C34878D82A}">
                    <a16:rowId xmlns:a16="http://schemas.microsoft.com/office/drawing/2014/main" val="429493916"/>
                  </a:ext>
                </a:extLst>
              </a:tr>
              <a:tr h="125619">
                <a:tc>
                  <a:txBody>
                    <a:bodyPr/>
                    <a:lstStyle/>
                    <a:p>
                      <a:pPr algn="l" fontAlgn="b"/>
                      <a:r>
                        <a:rPr lang="en-US" sz="700" b="0" i="0" u="none" strike="noStrike">
                          <a:solidFill>
                            <a:srgbClr val="000000"/>
                          </a:solidFill>
                          <a:effectLst/>
                          <a:latin typeface="Calibri" panose="020F0502020204030204" pitchFamily="34" charset="0"/>
                        </a:rPr>
                        <a:t>CHANNELIZATION</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CB5AA"/>
                    </a:solidFill>
                  </a:tcPr>
                </a:tc>
                <a:tc>
                  <a:txBody>
                    <a:bodyPr/>
                    <a:lstStyle/>
                    <a:p>
                      <a:pPr algn="ctr" fontAlgn="b"/>
                      <a:r>
                        <a:rPr lang="en-US" sz="700" b="0" i="0" u="none" strike="noStrike">
                          <a:solidFill>
                            <a:srgbClr val="000000"/>
                          </a:solidFill>
                          <a:effectLst/>
                          <a:latin typeface="Calibri" panose="020F0502020204030204" pitchFamily="34" charset="0"/>
                        </a:rPr>
                        <a: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CB5AA"/>
                    </a:solidFill>
                  </a:tcPr>
                </a:tc>
                <a:tc>
                  <a:txBody>
                    <a:bodyPr/>
                    <a:lstStyle/>
                    <a:p>
                      <a:pPr algn="ctr" fontAlgn="b"/>
                      <a:r>
                        <a:rPr lang="en-US" sz="700" b="0" i="0" u="none" strike="noStrike">
                          <a:solidFill>
                            <a:srgbClr val="000000"/>
                          </a:solidFill>
                          <a:effectLst/>
                          <a:latin typeface="Calibri" panose="020F0502020204030204" pitchFamily="34" charset="0"/>
                        </a:rPr>
                        <a:t>17</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CB5AA"/>
                    </a:solidFill>
                  </a:tcPr>
                </a:tc>
                <a:extLst>
                  <a:ext uri="{0D108BD9-81ED-4DB2-BD59-A6C34878D82A}">
                    <a16:rowId xmlns:a16="http://schemas.microsoft.com/office/drawing/2014/main" val="464665286"/>
                  </a:ext>
                </a:extLst>
              </a:tr>
              <a:tr h="125619">
                <a:tc>
                  <a:txBody>
                    <a:bodyPr/>
                    <a:lstStyle/>
                    <a:p>
                      <a:pPr algn="l" fontAlgn="b"/>
                      <a:r>
                        <a:rPr lang="en-US" sz="700" b="0" i="0" u="none" strike="noStrike">
                          <a:solidFill>
                            <a:srgbClr val="000000"/>
                          </a:solidFill>
                          <a:effectLst/>
                          <a:latin typeface="Calibri" panose="020F0502020204030204" pitchFamily="34" charset="0"/>
                        </a:rPr>
                        <a:t>BANK STABILITY</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CB5AA"/>
                    </a:solidFill>
                  </a:tcPr>
                </a:tc>
                <a:tc>
                  <a:txBody>
                    <a:bodyPr/>
                    <a:lstStyle/>
                    <a:p>
                      <a:pPr algn="ctr" fontAlgn="b"/>
                      <a:r>
                        <a:rPr lang="en-US" sz="700" b="0" i="0" u="none" strike="noStrike">
                          <a:solidFill>
                            <a:srgbClr val="000000"/>
                          </a:solidFill>
                          <a:effectLst/>
                          <a:latin typeface="Calibri" panose="020F050202020403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CB5AA"/>
                    </a:solidFill>
                  </a:tcPr>
                </a:tc>
                <a:tc>
                  <a:txBody>
                    <a:bodyPr/>
                    <a:lstStyle/>
                    <a:p>
                      <a:pPr algn="ctr" fontAlgn="b"/>
                      <a:r>
                        <a:rPr lang="en-US" sz="700" b="0" i="0" u="none" strike="noStrike">
                          <a:solidFill>
                            <a:srgbClr val="000000"/>
                          </a:solidFill>
                          <a:effectLst/>
                          <a:latin typeface="Calibri" panose="020F0502020204030204" pitchFamily="34" charset="0"/>
                        </a:rPr>
                        <a:t>11</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CB5AA"/>
                    </a:solidFill>
                  </a:tcPr>
                </a:tc>
                <a:extLst>
                  <a:ext uri="{0D108BD9-81ED-4DB2-BD59-A6C34878D82A}">
                    <a16:rowId xmlns:a16="http://schemas.microsoft.com/office/drawing/2014/main" val="3092774491"/>
                  </a:ext>
                </a:extLst>
              </a:tr>
              <a:tr h="125619">
                <a:tc>
                  <a:txBody>
                    <a:bodyPr/>
                    <a:lstStyle/>
                    <a:p>
                      <a:pPr algn="l" fontAlgn="b"/>
                      <a:r>
                        <a:rPr lang="en-US" sz="700" b="0" i="0" u="none" strike="noStrike">
                          <a:solidFill>
                            <a:srgbClr val="000000"/>
                          </a:solidFill>
                          <a:effectLst/>
                          <a:latin typeface="Calibri" panose="020F0502020204030204" pitchFamily="34" charset="0"/>
                        </a:rPr>
                        <a:t>AVG. BUFFER WIDTH</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CB5AA"/>
                    </a:solidFill>
                  </a:tcPr>
                </a:tc>
                <a:tc>
                  <a:txBody>
                    <a:bodyPr/>
                    <a:lstStyle/>
                    <a:p>
                      <a:pPr algn="ctr" fontAlgn="b"/>
                      <a:r>
                        <a:rPr lang="en-US" sz="700" b="0" i="0" u="none" strike="noStrike">
                          <a:solidFill>
                            <a:srgbClr val="000000"/>
                          </a:solidFill>
                          <a:effectLst/>
                          <a:latin typeface="Calibri" panose="020F0502020204030204" pitchFamily="34" charset="0"/>
                        </a:rPr>
                        <a: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CB5AA"/>
                    </a:solidFill>
                  </a:tcPr>
                </a:tc>
                <a:tc>
                  <a:txBody>
                    <a:bodyPr/>
                    <a:lstStyle/>
                    <a:p>
                      <a:pPr algn="ctr" fontAlgn="b"/>
                      <a:r>
                        <a:rPr lang="en-US" sz="700" b="0" i="0" u="none" strike="noStrike">
                          <a:solidFill>
                            <a:srgbClr val="000000"/>
                          </a:solidFill>
                          <a:effectLst/>
                          <a:latin typeface="Calibri" panose="020F0502020204030204" pitchFamily="34" charset="0"/>
                        </a:rPr>
                        <a:t>17</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CB5AA"/>
                    </a:solidFill>
                  </a:tcPr>
                </a:tc>
                <a:extLst>
                  <a:ext uri="{0D108BD9-81ED-4DB2-BD59-A6C34878D82A}">
                    <a16:rowId xmlns:a16="http://schemas.microsoft.com/office/drawing/2014/main" val="2552872924"/>
                  </a:ext>
                </a:extLst>
              </a:tr>
              <a:tr h="125619">
                <a:tc>
                  <a:txBody>
                    <a:bodyPr/>
                    <a:lstStyle/>
                    <a:p>
                      <a:pPr algn="l" fontAlgn="b"/>
                      <a:r>
                        <a:rPr lang="en-US" sz="700" b="0" i="0" u="none" strike="noStrike">
                          <a:solidFill>
                            <a:srgbClr val="000000"/>
                          </a:solidFill>
                          <a:effectLst/>
                          <a:latin typeface="Calibri" panose="020F0502020204030204" pitchFamily="34" charset="0"/>
                        </a:rPr>
                        <a:t>BUFFER QUALITY</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CB5AA"/>
                    </a:solidFill>
                  </a:tcPr>
                </a:tc>
                <a:tc>
                  <a:txBody>
                    <a:bodyPr/>
                    <a:lstStyle/>
                    <a:p>
                      <a:pPr algn="ctr" fontAlgn="b"/>
                      <a:r>
                        <a:rPr lang="en-US" sz="700" b="0" i="0" u="none" strike="noStrike">
                          <a:solidFill>
                            <a:srgbClr val="000000"/>
                          </a:solidFill>
                          <a:effectLst/>
                          <a:latin typeface="Calibri" panose="020F0502020204030204" pitchFamily="34" charset="0"/>
                        </a:rPr>
                        <a: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CB5AA"/>
                    </a:solidFill>
                  </a:tcPr>
                </a:tc>
                <a:tc>
                  <a:txBody>
                    <a:bodyPr/>
                    <a:lstStyle/>
                    <a:p>
                      <a:pPr algn="ctr" fontAlgn="b"/>
                      <a:r>
                        <a:rPr lang="en-US" sz="700" b="0" i="0" u="none" strike="noStrike">
                          <a:solidFill>
                            <a:srgbClr val="000000"/>
                          </a:solidFill>
                          <a:effectLst/>
                          <a:latin typeface="Calibri" panose="020F0502020204030204" pitchFamily="34" charset="0"/>
                        </a:rPr>
                        <a:t>15</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CB5AA"/>
                    </a:solidFill>
                  </a:tcPr>
                </a:tc>
                <a:extLst>
                  <a:ext uri="{0D108BD9-81ED-4DB2-BD59-A6C34878D82A}">
                    <a16:rowId xmlns:a16="http://schemas.microsoft.com/office/drawing/2014/main" val="931294464"/>
                  </a:ext>
                </a:extLst>
              </a:tr>
              <a:tr h="125619">
                <a:tc>
                  <a:txBody>
                    <a:bodyPr/>
                    <a:lstStyle/>
                    <a:p>
                      <a:pPr algn="l" fontAlgn="b"/>
                      <a:r>
                        <a:rPr lang="en-US" sz="700" b="0" i="0" u="none" strike="noStrike">
                          <a:solidFill>
                            <a:srgbClr val="000000"/>
                          </a:solidFill>
                          <a:effectLst/>
                          <a:latin typeface="Calibri" panose="020F0502020204030204" pitchFamily="34" charset="0"/>
                        </a:rPr>
                        <a:t>TOTAL HA SCORE</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CB5AA"/>
                    </a:solidFill>
                  </a:tcPr>
                </a:tc>
                <a:tc>
                  <a:txBody>
                    <a:bodyPr/>
                    <a:lstStyle/>
                    <a:p>
                      <a:pPr algn="ctr" fontAlgn="b"/>
                      <a:r>
                        <a:rPr lang="en-US" sz="700" b="0" i="0" u="none" strike="noStrike">
                          <a:solidFill>
                            <a:srgbClr val="000000"/>
                          </a:solidFill>
                          <a:effectLst/>
                          <a:latin typeface="Calibri" panose="020F0502020204030204" pitchFamily="34" charset="0"/>
                        </a:rPr>
                        <a:t>109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CB5AA"/>
                    </a:solidFill>
                  </a:tcPr>
                </a:tc>
                <a:tc>
                  <a:txBody>
                    <a:bodyPr/>
                    <a:lstStyle/>
                    <a:p>
                      <a:pPr algn="ctr" fontAlgn="b"/>
                      <a:r>
                        <a:rPr lang="en-US" sz="700" b="0" i="0" u="none" strike="noStrike">
                          <a:solidFill>
                            <a:srgbClr val="000000"/>
                          </a:solidFill>
                          <a:effectLst/>
                          <a:latin typeface="Calibri" panose="020F0502020204030204" pitchFamily="34" charset="0"/>
                        </a:rPr>
                        <a:t>102</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CB5AA"/>
                    </a:solidFill>
                  </a:tcPr>
                </a:tc>
                <a:extLst>
                  <a:ext uri="{0D108BD9-81ED-4DB2-BD59-A6C34878D82A}">
                    <a16:rowId xmlns:a16="http://schemas.microsoft.com/office/drawing/2014/main" val="3855857184"/>
                  </a:ext>
                </a:extLst>
              </a:tr>
              <a:tr h="125619">
                <a:tc gridSpan="3">
                  <a:txBody>
                    <a:bodyPr/>
                    <a:lstStyle/>
                    <a:p>
                      <a:pPr algn="ctr" fontAlgn="b"/>
                      <a:r>
                        <a:rPr lang="en-US" sz="700" b="0" i="0" u="none" strike="noStrike">
                          <a:solidFill>
                            <a:srgbClr val="000000"/>
                          </a:solidFill>
                          <a:effectLst/>
                          <a:latin typeface="Calibri" panose="020F0502020204030204" pitchFamily="34" charset="0"/>
                        </a:rPr>
                        <a:t>STRESSOR MODEL OUTPUT</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37467435"/>
                  </a:ext>
                </a:extLst>
              </a:tr>
              <a:tr h="125619">
                <a:tc>
                  <a:txBody>
                    <a:bodyPr/>
                    <a:lstStyle/>
                    <a:p>
                      <a:pPr algn="l" fontAlgn="b"/>
                      <a:r>
                        <a:rPr lang="en-US" sz="700" b="0" i="0" u="none" strike="noStrike">
                          <a:solidFill>
                            <a:srgbClr val="000000"/>
                          </a:solidFill>
                          <a:effectLst/>
                          <a:latin typeface="Calibri" panose="020F0502020204030204" pitchFamily="34" charset="0"/>
                        </a:rPr>
                        <a:t>Actual SCI</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tc>
                  <a:txBody>
                    <a:bodyPr/>
                    <a:lstStyle/>
                    <a:p>
                      <a:pPr algn="ctr" fontAlgn="b"/>
                      <a:r>
                        <a:rPr lang="en-US" sz="700" b="0" i="0" u="none" strike="noStrike">
                          <a:solidFill>
                            <a:srgbClr val="000000"/>
                          </a:solidFill>
                          <a:effectLst/>
                          <a:latin typeface="Calibri" panose="020F0502020204030204" pitchFamily="34" charset="0"/>
                        </a:rPr>
                        <a:t>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tc>
                  <a:txBody>
                    <a:bodyPr/>
                    <a:lstStyle/>
                    <a:p>
                      <a:pPr algn="ctr" fontAlgn="b"/>
                      <a:r>
                        <a:rPr lang="en-US" sz="700" b="0" i="0" u="none" strike="noStrike">
                          <a:solidFill>
                            <a:srgbClr val="000000"/>
                          </a:solidFill>
                          <a:effectLst/>
                          <a:latin typeface="Calibri" panose="020F0502020204030204" pitchFamily="34" charset="0"/>
                        </a:rPr>
                        <a:t>39</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extLst>
                  <a:ext uri="{0D108BD9-81ED-4DB2-BD59-A6C34878D82A}">
                    <a16:rowId xmlns:a16="http://schemas.microsoft.com/office/drawing/2014/main" val="322733997"/>
                  </a:ext>
                </a:extLst>
              </a:tr>
              <a:tr h="125619">
                <a:tc>
                  <a:txBody>
                    <a:bodyPr/>
                    <a:lstStyle/>
                    <a:p>
                      <a:pPr algn="l" fontAlgn="b"/>
                      <a:r>
                        <a:rPr lang="en-US" sz="700" b="0" i="0" u="none" strike="noStrike">
                          <a:solidFill>
                            <a:srgbClr val="000000"/>
                          </a:solidFill>
                          <a:effectLst/>
                          <a:latin typeface="Calibri" panose="020F0502020204030204" pitchFamily="34" charset="0"/>
                        </a:rPr>
                        <a:t>Expected SCI - Sampling Date</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0CECE"/>
                    </a:solidFill>
                  </a:tcPr>
                </a:tc>
                <a:tc>
                  <a:txBody>
                    <a:bodyPr/>
                    <a:lstStyle/>
                    <a:p>
                      <a:pPr algn="ctr" fontAlgn="b"/>
                      <a:r>
                        <a:rPr lang="en-US" sz="700" b="0" i="0" u="none" strike="noStrike">
                          <a:solidFill>
                            <a:srgbClr val="000000"/>
                          </a:solidFill>
                          <a:effectLst/>
                          <a:latin typeface="Calibri" panose="020F0502020204030204" pitchFamily="34" charset="0"/>
                        </a:rPr>
                        <a:t>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0CECE"/>
                    </a:solidFill>
                  </a:tcPr>
                </a:tc>
                <a:tc>
                  <a:txBody>
                    <a:bodyPr/>
                    <a:lstStyle/>
                    <a:p>
                      <a:pPr algn="ctr" fontAlgn="b"/>
                      <a:r>
                        <a:rPr lang="en-US" sz="700" b="0" i="0" u="none" strike="noStrike" dirty="0">
                          <a:solidFill>
                            <a:srgbClr val="000000"/>
                          </a:solidFill>
                          <a:effectLst/>
                          <a:latin typeface="Calibri" panose="020F0502020204030204" pitchFamily="34" charset="0"/>
                        </a:rPr>
                        <a:t>43</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0CECE"/>
                    </a:solidFill>
                  </a:tcPr>
                </a:tc>
                <a:extLst>
                  <a:ext uri="{0D108BD9-81ED-4DB2-BD59-A6C34878D82A}">
                    <a16:rowId xmlns:a16="http://schemas.microsoft.com/office/drawing/2014/main" val="1427412052"/>
                  </a:ext>
                </a:extLst>
              </a:tr>
            </a:tbl>
          </a:graphicData>
        </a:graphic>
      </p:graphicFrame>
      <p:graphicFrame>
        <p:nvGraphicFramePr>
          <p:cNvPr id="11" name="Table 10">
            <a:extLst>
              <a:ext uri="{FF2B5EF4-FFF2-40B4-BE49-F238E27FC236}">
                <a16:creationId xmlns:a16="http://schemas.microsoft.com/office/drawing/2014/main" id="{7BFC28D3-59C7-4421-889C-311639DA07DF}"/>
              </a:ext>
            </a:extLst>
          </p:cNvPr>
          <p:cNvGraphicFramePr>
            <a:graphicFrameLocks noGrp="1"/>
          </p:cNvGraphicFramePr>
          <p:nvPr>
            <p:extLst>
              <p:ext uri="{D42A27DB-BD31-4B8C-83A1-F6EECF244321}">
                <p14:modId xmlns:p14="http://schemas.microsoft.com/office/powerpoint/2010/main" val="2012748864"/>
              </p:ext>
            </p:extLst>
          </p:nvPr>
        </p:nvGraphicFramePr>
        <p:xfrm>
          <a:off x="4508500" y="1905000"/>
          <a:ext cx="4635500" cy="1600202"/>
        </p:xfrm>
        <a:graphic>
          <a:graphicData uri="http://schemas.openxmlformats.org/drawingml/2006/table">
            <a:tbl>
              <a:tblPr/>
              <a:tblGrid>
                <a:gridCol w="3429273">
                  <a:extLst>
                    <a:ext uri="{9D8B030D-6E8A-4147-A177-3AD203B41FA5}">
                      <a16:colId xmlns:a16="http://schemas.microsoft.com/office/drawing/2014/main" val="1198673270"/>
                    </a:ext>
                  </a:extLst>
                </a:gridCol>
                <a:gridCol w="1206227">
                  <a:extLst>
                    <a:ext uri="{9D8B030D-6E8A-4147-A177-3AD203B41FA5}">
                      <a16:colId xmlns:a16="http://schemas.microsoft.com/office/drawing/2014/main" val="3653108933"/>
                    </a:ext>
                  </a:extLst>
                </a:gridCol>
              </a:tblGrid>
              <a:tr h="226979">
                <a:tc gridSpan="2">
                  <a:txBody>
                    <a:bodyPr/>
                    <a:lstStyle/>
                    <a:p>
                      <a:pPr algn="ctr" fontAlgn="b"/>
                      <a:r>
                        <a:rPr lang="en-US" sz="1100" b="0" i="0" u="none" strike="noStrike">
                          <a:solidFill>
                            <a:srgbClr val="000000"/>
                          </a:solidFill>
                          <a:effectLst/>
                          <a:latin typeface="Calibri" panose="020F0502020204030204" pitchFamily="34" charset="0"/>
                        </a:rPr>
                        <a:t>WATERSHED COMPONENTS</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hMerge="1">
                  <a:txBody>
                    <a:bodyPr/>
                    <a:lstStyle/>
                    <a:p>
                      <a:endParaRPr lang="en-US"/>
                    </a:p>
                  </a:txBody>
                  <a:tcPr/>
                </a:tc>
                <a:extLst>
                  <a:ext uri="{0D108BD9-81ED-4DB2-BD59-A6C34878D82A}">
                    <a16:rowId xmlns:a16="http://schemas.microsoft.com/office/drawing/2014/main" val="2725388295"/>
                  </a:ext>
                </a:extLst>
              </a:tr>
              <a:tr h="226979">
                <a:tc>
                  <a:txBody>
                    <a:bodyPr/>
                    <a:lstStyle/>
                    <a:p>
                      <a:pPr algn="l" fontAlgn="b"/>
                      <a:r>
                        <a:rPr lang="en-US" sz="1100" b="0" i="0" u="none" strike="noStrike" dirty="0">
                          <a:solidFill>
                            <a:srgbClr val="000000"/>
                          </a:solidFill>
                          <a:effectLst/>
                          <a:latin typeface="Calibri" panose="020F0502020204030204" pitchFamily="34" charset="0"/>
                        </a:rPr>
                        <a:t>SITE LDI (100m buffer)</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100" b="0" i="0" u="none" strike="noStrike" dirty="0">
                          <a:solidFill>
                            <a:srgbClr val="000000"/>
                          </a:solidFill>
                          <a:effectLst/>
                          <a:latin typeface="Calibri" panose="020F0502020204030204" pitchFamily="34" charset="0"/>
                        </a:rPr>
                        <a:t>2.3</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963616259"/>
                  </a:ext>
                </a:extLst>
              </a:tr>
              <a:tr h="238328">
                <a:tc>
                  <a:txBody>
                    <a:bodyPr/>
                    <a:lstStyle/>
                    <a:p>
                      <a:pPr algn="l" fontAlgn="b"/>
                      <a:r>
                        <a:rPr lang="en-US" sz="1100" b="0" i="0" u="none" strike="noStrike">
                          <a:solidFill>
                            <a:srgbClr val="000000"/>
                          </a:solidFill>
                          <a:effectLst/>
                          <a:latin typeface="Calibri" panose="020F0502020204030204" pitchFamily="34" charset="0"/>
                        </a:rPr>
                        <a:t>WATERSHED LDI</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100" b="0" i="0" u="none" strike="noStrike">
                          <a:solidFill>
                            <a:srgbClr val="000000"/>
                          </a:solidFill>
                          <a:effectLst/>
                          <a:latin typeface="Calibri" panose="020F0502020204030204" pitchFamily="34" charset="0"/>
                        </a:rPr>
                        <a:t>2.9</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2225842515"/>
                  </a:ext>
                </a:extLst>
              </a:tr>
              <a:tr h="226979">
                <a:tc>
                  <a:txBody>
                    <a:bodyPr/>
                    <a:lstStyle/>
                    <a:p>
                      <a:pPr algn="l" fontAlgn="b"/>
                      <a:r>
                        <a:rPr lang="en-US" sz="1100" b="0" i="0" u="none" strike="noStrike">
                          <a:solidFill>
                            <a:srgbClr val="000000"/>
                          </a:solidFill>
                          <a:effectLst/>
                          <a:latin typeface="Calibri" panose="020F0502020204030204" pitchFamily="34" charset="0"/>
                        </a:rPr>
                        <a:t>DRAINAGE AREA (sq mi)</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100" b="1" i="0" u="none" strike="noStrike">
                          <a:solidFill>
                            <a:srgbClr val="FF0000"/>
                          </a:solidFill>
                          <a:effectLst/>
                          <a:latin typeface="Calibri" panose="020F0502020204030204" pitchFamily="34" charset="0"/>
                        </a:rPr>
                        <a:t>1.7 sq. miles</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182439231"/>
                  </a:ext>
                </a:extLst>
              </a:tr>
              <a:tr h="226979">
                <a:tc>
                  <a:txBody>
                    <a:bodyPr/>
                    <a:lstStyle/>
                    <a:p>
                      <a:pPr algn="l" fontAlgn="b"/>
                      <a:r>
                        <a:rPr lang="en-US" sz="1100" b="0" i="0" u="none" strike="noStrike">
                          <a:solidFill>
                            <a:srgbClr val="000000"/>
                          </a:solidFill>
                          <a:effectLst/>
                          <a:latin typeface="Calibri" panose="020F0502020204030204" pitchFamily="34" charset="0"/>
                        </a:rPr>
                        <a:t>STREAM ORDER</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100" b="1" i="0" u="none" strike="noStrike">
                          <a:solidFill>
                            <a:srgbClr val="FF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3462192882"/>
                  </a:ext>
                </a:extLst>
              </a:tr>
              <a:tr h="226979">
                <a:tc>
                  <a:txBody>
                    <a:bodyPr/>
                    <a:lstStyle/>
                    <a:p>
                      <a:pPr algn="l" fontAlgn="b"/>
                      <a:r>
                        <a:rPr lang="en-US" sz="1100" b="0" i="0" u="none" strike="noStrike" dirty="0">
                          <a:solidFill>
                            <a:srgbClr val="000000"/>
                          </a:solidFill>
                          <a:effectLst/>
                          <a:latin typeface="Calibri" panose="020F0502020204030204" pitchFamily="34" charset="0"/>
                        </a:rPr>
                        <a:t>NEAREST GAGE</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100" b="0" i="0" u="none" strike="noStrike">
                          <a:solidFill>
                            <a:srgbClr val="000000"/>
                          </a:solidFill>
                          <a:effectLst/>
                          <a:latin typeface="Calibri" panose="020F0502020204030204" pitchFamily="34" charset="0"/>
                        </a:rPr>
                        <a:t>Salem Branch</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4010226918"/>
                  </a:ext>
                </a:extLst>
              </a:tr>
              <a:tr h="226979">
                <a:tc>
                  <a:txBody>
                    <a:bodyPr/>
                    <a:lstStyle/>
                    <a:p>
                      <a:pPr algn="l" fontAlgn="b"/>
                      <a:r>
                        <a:rPr lang="en-US" sz="1100" b="0" i="0" u="none" strike="noStrike">
                          <a:solidFill>
                            <a:srgbClr val="000000"/>
                          </a:solidFill>
                          <a:effectLst/>
                          <a:latin typeface="Calibri" panose="020F0502020204030204" pitchFamily="34" charset="0"/>
                        </a:rPr>
                        <a:t>WATER SOURCE (Kiefer)</a:t>
                      </a:r>
                    </a:p>
                  </a:txBody>
                  <a:tcPr marL="0" marR="0" marT="0"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fontAlgn="b"/>
                      <a:r>
                        <a:rPr lang="en-US" sz="1100" b="1" i="0" u="none" strike="noStrike" dirty="0">
                          <a:solidFill>
                            <a:srgbClr val="FF0000"/>
                          </a:solidFill>
                          <a:effectLst/>
                          <a:latin typeface="Calibri" panose="020F0502020204030204" pitchFamily="34" charset="0"/>
                        </a:rPr>
                        <a:t>Highlands</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2255265266"/>
                  </a:ext>
                </a:extLst>
              </a:tr>
            </a:tbl>
          </a:graphicData>
        </a:graphic>
      </p:graphicFrame>
      <p:sp>
        <p:nvSpPr>
          <p:cNvPr id="12" name="Right Brace 11">
            <a:extLst>
              <a:ext uri="{FF2B5EF4-FFF2-40B4-BE49-F238E27FC236}">
                <a16:creationId xmlns:a16="http://schemas.microsoft.com/office/drawing/2014/main" id="{1DF8F4CA-A984-4108-94CE-72C4AC07B0D7}"/>
              </a:ext>
            </a:extLst>
          </p:cNvPr>
          <p:cNvSpPr/>
          <p:nvPr/>
        </p:nvSpPr>
        <p:spPr>
          <a:xfrm>
            <a:off x="3841750" y="2209800"/>
            <a:ext cx="666750" cy="70485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984707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10928" y="211666"/>
            <a:ext cx="7861391" cy="511969"/>
          </a:xfrm>
        </p:spPr>
        <p:txBody>
          <a:bodyPr>
            <a:noAutofit/>
          </a:bodyPr>
          <a:lstStyle/>
          <a:p>
            <a:pPr>
              <a:lnSpc>
                <a:spcPct val="100000"/>
              </a:lnSpc>
              <a:spcBef>
                <a:spcPts val="0"/>
              </a:spcBef>
            </a:pPr>
            <a:r>
              <a:rPr lang="en-US" sz="2800" dirty="0"/>
              <a:t>Salem Branch - Stressor Identification</a:t>
            </a:r>
          </a:p>
        </p:txBody>
      </p:sp>
      <p:sp>
        <p:nvSpPr>
          <p:cNvPr id="2" name="TextBox 1">
            <a:extLst>
              <a:ext uri="{FF2B5EF4-FFF2-40B4-BE49-F238E27FC236}">
                <a16:creationId xmlns:a16="http://schemas.microsoft.com/office/drawing/2014/main" id="{C5DE2884-23B4-4E30-950C-3711A9E782B6}"/>
              </a:ext>
            </a:extLst>
          </p:cNvPr>
          <p:cNvSpPr txBox="1"/>
          <p:nvPr/>
        </p:nvSpPr>
        <p:spPr>
          <a:xfrm>
            <a:off x="3661758" y="2754868"/>
            <a:ext cx="1379865" cy="369332"/>
          </a:xfrm>
          <a:prstGeom prst="rect">
            <a:avLst/>
          </a:prstGeom>
          <a:noFill/>
        </p:spPr>
        <p:txBody>
          <a:bodyPr wrap="square" rtlCol="0">
            <a:spAutoFit/>
          </a:bodyPr>
          <a:lstStyle/>
          <a:p>
            <a:r>
              <a:rPr lang="en-US" dirty="0">
                <a:hlinkClick r:id="rId3"/>
              </a:rPr>
              <a:t>Link to video</a:t>
            </a:r>
            <a:endParaRPr lang="en-US" dirty="0"/>
          </a:p>
        </p:txBody>
      </p:sp>
    </p:spTree>
    <p:extLst>
      <p:ext uri="{BB962C8B-B14F-4D97-AF65-F5344CB8AC3E}">
        <p14:creationId xmlns:p14="http://schemas.microsoft.com/office/powerpoint/2010/main" val="928708547"/>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11426</TotalTime>
  <Words>1060</Words>
  <Application>Microsoft Office PowerPoint</Application>
  <PresentationFormat>On-screen Show (4:3)</PresentationFormat>
  <Paragraphs>156</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Custom Design</vt:lpstr>
      <vt:lpstr>Salem Branch - Stressor Identification</vt:lpstr>
      <vt:lpstr>Salem Branch - Stressor Identification</vt:lpstr>
      <vt:lpstr>Salem Branch - Stressor Identification</vt:lpstr>
      <vt:lpstr>Salem Branch - Stressor Identification</vt:lpstr>
      <vt:lpstr>Salem Branch - Stressor Identification</vt:lpstr>
      <vt:lpstr>Salem Branch - Stressor Identification</vt:lpstr>
      <vt:lpstr>Salem Branch - Stressor Identification</vt:lpstr>
      <vt:lpstr>Salem Branch - Stressor Identification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Rakestraw, Charlotte</dc:creator>
  <cp:lastModifiedBy>Jackson, Joy</cp:lastModifiedBy>
  <cp:revision>455</cp:revision>
  <cp:lastPrinted>2016-07-25T19:31:16Z</cp:lastPrinted>
  <dcterms:created xsi:type="dcterms:W3CDTF">2015-05-19T17:22:51Z</dcterms:created>
  <dcterms:modified xsi:type="dcterms:W3CDTF">2019-05-10T21:06:15Z</dcterms:modified>
</cp:coreProperties>
</file>