
<file path=[Content_Types].xml><?xml version="1.0" encoding="utf-8"?>
<Types xmlns="http://schemas.openxmlformats.org/package/2006/content-types">
  <Default Extension="emf" ContentType="image/x-emf"/>
  <Default Extension="jpeg" ContentType="image/jpeg"/>
  <Default Extension="JP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358" r:id="rId4"/>
    <p:sldId id="356" r:id="rId5"/>
    <p:sldId id="269" r:id="rId6"/>
    <p:sldId id="357" r:id="rId7"/>
    <p:sldId id="293" r:id="rId8"/>
    <p:sldId id="267" r:id="rId9"/>
    <p:sldId id="352" r:id="rId10"/>
    <p:sldId id="260" r:id="rId11"/>
    <p:sldId id="261" r:id="rId12"/>
    <p:sldId id="262" r:id="rId13"/>
    <p:sldId id="263" r:id="rId14"/>
    <p:sldId id="264" r:id="rId15"/>
    <p:sldId id="265" r:id="rId16"/>
    <p:sldId id="259" r:id="rId17"/>
    <p:sldId id="359" r:id="rId18"/>
    <p:sldId id="349"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5B6"/>
    <a:srgbClr val="003300"/>
    <a:srgbClr val="48B3BB"/>
    <a:srgbClr val="43503B"/>
    <a:srgbClr val="9ED5E6"/>
    <a:srgbClr val="B4A471"/>
    <a:srgbClr val="53B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49" autoAdjust="0"/>
    <p:restoredTop sz="84959" autoAdjust="0"/>
  </p:normalViewPr>
  <p:slideViewPr>
    <p:cSldViewPr>
      <p:cViewPr varScale="1">
        <p:scale>
          <a:sx n="89" d="100"/>
          <a:sy n="89" d="100"/>
        </p:scale>
        <p:origin x="834" y="90"/>
      </p:cViewPr>
      <p:guideLst/>
    </p:cSldViewPr>
  </p:slideViewPr>
  <p:outlineViewPr>
    <p:cViewPr>
      <p:scale>
        <a:sx n="33" d="100"/>
        <a:sy n="33" d="100"/>
      </p:scale>
      <p:origin x="0" y="-147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FBFCA0-3D35-495D-AE34-0C85A2642F93}" type="doc">
      <dgm:prSet loTypeId="urn:microsoft.com/office/officeart/2008/layout/HorizontalMultiLevelHierarchy" loCatId="hierarchy" qsTypeId="urn:microsoft.com/office/officeart/2005/8/quickstyle/3d5" qsCatId="3D" csTypeId="urn:microsoft.com/office/officeart/2005/8/colors/accent6_3" csCatId="accent6" phldr="1"/>
      <dgm:spPr>
        <a:scene3d>
          <a:camera prst="isometricOffAxis2Left" zoom="95000"/>
          <a:lightRig rig="twoPt" dir="t"/>
        </a:scene3d>
      </dgm:spPr>
      <dgm:t>
        <a:bodyPr/>
        <a:lstStyle/>
        <a:p>
          <a:endParaRPr lang="en-US"/>
        </a:p>
      </dgm:t>
    </dgm:pt>
    <dgm:pt modelId="{099E8008-5B50-4142-8010-163365B0E537}">
      <dgm:prSet phldrT="[Text]" custT="1"/>
      <dgm:spPr/>
      <dgm:t>
        <a:bodyPr/>
        <a:lstStyle/>
        <a:p>
          <a:r>
            <a:rPr lang="en-US" sz="4000" dirty="0"/>
            <a:t>bloom samples</a:t>
          </a:r>
        </a:p>
      </dgm:t>
    </dgm:pt>
    <dgm:pt modelId="{D1A88D03-209C-47CB-AEB7-19236FF01C12}" type="parTrans" cxnId="{2AF4F167-547B-45B4-B6F4-922DF2398D48}">
      <dgm:prSet/>
      <dgm:spPr/>
      <dgm:t>
        <a:bodyPr/>
        <a:lstStyle/>
        <a:p>
          <a:endParaRPr lang="en-US"/>
        </a:p>
      </dgm:t>
    </dgm:pt>
    <dgm:pt modelId="{43041BF8-3FBD-4B98-B099-F02ECCD69F79}" type="sibTrans" cxnId="{2AF4F167-547B-45B4-B6F4-922DF2398D48}">
      <dgm:prSet/>
      <dgm:spPr/>
      <dgm:t>
        <a:bodyPr/>
        <a:lstStyle/>
        <a:p>
          <a:endParaRPr lang="en-US"/>
        </a:p>
      </dgm:t>
    </dgm:pt>
    <dgm:pt modelId="{58292DC4-FF6B-4CFD-BF59-93D5817B2CEE}">
      <dgm:prSet custT="1"/>
      <dgm:spPr/>
      <dgm:t>
        <a:bodyPr/>
        <a:lstStyle/>
        <a:p>
          <a:r>
            <a:rPr lang="en-US" sz="2200" dirty="0"/>
            <a:t>surface (water)</a:t>
          </a:r>
        </a:p>
      </dgm:t>
    </dgm:pt>
    <dgm:pt modelId="{8B36E580-4AD0-4A48-875E-4C0C2F70CD9B}" type="parTrans" cxnId="{B2F5960C-92DB-4B48-A782-8FFA9FBE739E}">
      <dgm:prSet/>
      <dgm:spPr/>
      <dgm:t>
        <a:bodyPr/>
        <a:lstStyle/>
        <a:p>
          <a:endParaRPr lang="en-US"/>
        </a:p>
      </dgm:t>
    </dgm:pt>
    <dgm:pt modelId="{D6A8AAE5-4D12-4A1F-87CF-5B7904098D28}" type="sibTrans" cxnId="{B2F5960C-92DB-4B48-A782-8FFA9FBE739E}">
      <dgm:prSet/>
      <dgm:spPr/>
      <dgm:t>
        <a:bodyPr/>
        <a:lstStyle/>
        <a:p>
          <a:endParaRPr lang="en-US"/>
        </a:p>
      </dgm:t>
    </dgm:pt>
    <dgm:pt modelId="{06924D50-4FCB-4201-B3D9-30F627CC7399}">
      <dgm:prSet custT="1"/>
      <dgm:spPr/>
      <dgm:t>
        <a:bodyPr/>
        <a:lstStyle/>
        <a:p>
          <a:r>
            <a:rPr lang="en-US" sz="2200" dirty="0"/>
            <a:t>water column     at depth</a:t>
          </a:r>
        </a:p>
      </dgm:t>
    </dgm:pt>
    <dgm:pt modelId="{9E7A635D-2D13-4AA6-97C5-24BD11319C13}" type="parTrans" cxnId="{36A567F2-0B47-430D-8D35-4D91EDEE33F1}">
      <dgm:prSet/>
      <dgm:spPr/>
      <dgm:t>
        <a:bodyPr/>
        <a:lstStyle/>
        <a:p>
          <a:endParaRPr lang="en-US"/>
        </a:p>
      </dgm:t>
    </dgm:pt>
    <dgm:pt modelId="{44B1F5E0-3745-4DA7-8A09-44D09E1A0C96}" type="sibTrans" cxnId="{36A567F2-0B47-430D-8D35-4D91EDEE33F1}">
      <dgm:prSet/>
      <dgm:spPr/>
      <dgm:t>
        <a:bodyPr/>
        <a:lstStyle/>
        <a:p>
          <a:endParaRPr lang="en-US"/>
        </a:p>
      </dgm:t>
    </dgm:pt>
    <dgm:pt modelId="{690480F9-191E-4230-8E92-B5B6067D7474}">
      <dgm:prSet custT="1"/>
      <dgm:spPr/>
      <dgm:t>
        <a:bodyPr/>
        <a:lstStyle/>
        <a:p>
          <a:r>
            <a:rPr lang="en-US" sz="2200" dirty="0"/>
            <a:t>surface grab</a:t>
          </a:r>
        </a:p>
      </dgm:t>
    </dgm:pt>
    <dgm:pt modelId="{3F550430-ADDF-40AF-9636-0B25E9A9643B}" type="parTrans" cxnId="{E6196F77-FAAC-4A41-A907-E44FB9AB03A7}">
      <dgm:prSet/>
      <dgm:spPr/>
      <dgm:t>
        <a:bodyPr/>
        <a:lstStyle/>
        <a:p>
          <a:endParaRPr lang="en-US"/>
        </a:p>
      </dgm:t>
    </dgm:pt>
    <dgm:pt modelId="{1113BE7C-B949-49FD-A76E-CC2B62253A6C}" type="sibTrans" cxnId="{E6196F77-FAAC-4A41-A907-E44FB9AB03A7}">
      <dgm:prSet/>
      <dgm:spPr/>
      <dgm:t>
        <a:bodyPr/>
        <a:lstStyle/>
        <a:p>
          <a:endParaRPr lang="en-US"/>
        </a:p>
      </dgm:t>
    </dgm:pt>
    <dgm:pt modelId="{59037616-511A-4BDB-86B2-31A66720D4F5}">
      <dgm:prSet custT="1"/>
      <dgm:spPr/>
      <dgm:t>
        <a:bodyPr/>
        <a:lstStyle/>
        <a:p>
          <a:r>
            <a:rPr lang="en-US" sz="2200" dirty="0"/>
            <a:t>surface scum</a:t>
          </a:r>
        </a:p>
      </dgm:t>
    </dgm:pt>
    <dgm:pt modelId="{E021BDA1-769E-4FC5-9FB6-CA5E4D5F0ECE}" type="parTrans" cxnId="{8DD7ED3E-1D92-43FF-AE50-DFC628AE52C2}">
      <dgm:prSet/>
      <dgm:spPr/>
      <dgm:t>
        <a:bodyPr/>
        <a:lstStyle/>
        <a:p>
          <a:endParaRPr lang="en-US"/>
        </a:p>
      </dgm:t>
    </dgm:pt>
    <dgm:pt modelId="{9D031A8C-9B81-4C57-87BC-5EDE9E068482}" type="sibTrans" cxnId="{8DD7ED3E-1D92-43FF-AE50-DFC628AE52C2}">
      <dgm:prSet/>
      <dgm:spPr/>
      <dgm:t>
        <a:bodyPr/>
        <a:lstStyle/>
        <a:p>
          <a:endParaRPr lang="en-US"/>
        </a:p>
      </dgm:t>
    </dgm:pt>
    <dgm:pt modelId="{D86671A7-3BAA-4D80-AEE0-85691BF31F8B}">
      <dgm:prSet custT="1"/>
      <dgm:spPr/>
      <dgm:t>
        <a:bodyPr/>
        <a:lstStyle/>
        <a:p>
          <a:r>
            <a:rPr lang="en-US" sz="2200" dirty="0"/>
            <a:t>algal mat</a:t>
          </a:r>
        </a:p>
      </dgm:t>
    </dgm:pt>
    <dgm:pt modelId="{0806DD13-D3DB-433A-801E-390225048E0B}" type="parTrans" cxnId="{2C2A30B4-E70F-49E2-A298-F5113DBA9CF1}">
      <dgm:prSet/>
      <dgm:spPr/>
      <dgm:t>
        <a:bodyPr/>
        <a:lstStyle/>
        <a:p>
          <a:endParaRPr lang="en-US"/>
        </a:p>
      </dgm:t>
    </dgm:pt>
    <dgm:pt modelId="{BF6FE5DE-28F5-4434-977C-798C4C07FC5B}" type="sibTrans" cxnId="{2C2A30B4-E70F-49E2-A298-F5113DBA9CF1}">
      <dgm:prSet/>
      <dgm:spPr/>
      <dgm:t>
        <a:bodyPr/>
        <a:lstStyle/>
        <a:p>
          <a:endParaRPr lang="en-US"/>
        </a:p>
      </dgm:t>
    </dgm:pt>
    <dgm:pt modelId="{627637A5-6A41-43EF-B42F-FF05A26DC92A}">
      <dgm:prSet custT="1"/>
      <dgm:spPr/>
      <dgm:t>
        <a:bodyPr/>
        <a:lstStyle/>
        <a:p>
          <a:pPr algn="ctr"/>
          <a:r>
            <a:rPr lang="en-US" sz="2200" dirty="0"/>
            <a:t>scum core</a:t>
          </a:r>
        </a:p>
      </dgm:t>
    </dgm:pt>
    <dgm:pt modelId="{9907E2B4-1DC9-4B3C-96DB-76A3DB95D597}" type="parTrans" cxnId="{F5714F7A-44B5-4079-B63E-1BBE08E56FAE}">
      <dgm:prSet/>
      <dgm:spPr/>
      <dgm:t>
        <a:bodyPr/>
        <a:lstStyle/>
        <a:p>
          <a:endParaRPr lang="en-US"/>
        </a:p>
      </dgm:t>
    </dgm:pt>
    <dgm:pt modelId="{74471E74-21E1-422B-B922-79AFCB83D2D1}" type="sibTrans" cxnId="{F5714F7A-44B5-4079-B63E-1BBE08E56FAE}">
      <dgm:prSet/>
      <dgm:spPr/>
      <dgm:t>
        <a:bodyPr/>
        <a:lstStyle/>
        <a:p>
          <a:endParaRPr lang="en-US"/>
        </a:p>
      </dgm:t>
    </dgm:pt>
    <dgm:pt modelId="{1E2E24AC-1059-4427-8B69-F0CB5E0BB348}" type="pres">
      <dgm:prSet presAssocID="{E7FBFCA0-3D35-495D-AE34-0C85A2642F93}" presName="Name0" presStyleCnt="0">
        <dgm:presLayoutVars>
          <dgm:chPref val="1"/>
          <dgm:dir/>
          <dgm:animOne val="branch"/>
          <dgm:animLvl val="lvl"/>
          <dgm:resizeHandles val="exact"/>
        </dgm:presLayoutVars>
      </dgm:prSet>
      <dgm:spPr/>
    </dgm:pt>
    <dgm:pt modelId="{6E299318-5F3B-4F8D-9BE8-390F8EB304AB}" type="pres">
      <dgm:prSet presAssocID="{099E8008-5B50-4142-8010-163365B0E537}" presName="root1" presStyleCnt="0"/>
      <dgm:spPr/>
    </dgm:pt>
    <dgm:pt modelId="{2B5F8F35-269D-4E24-B869-069C8A8A3953}" type="pres">
      <dgm:prSet presAssocID="{099E8008-5B50-4142-8010-163365B0E537}" presName="LevelOneTextNode" presStyleLbl="node0" presStyleIdx="0" presStyleCnt="1" custScaleX="101223" custScaleY="120873" custLinFactNeighborX="-46915" custLinFactNeighborY="71">
        <dgm:presLayoutVars>
          <dgm:chPref val="3"/>
        </dgm:presLayoutVars>
      </dgm:prSet>
      <dgm:spPr/>
    </dgm:pt>
    <dgm:pt modelId="{027B64A3-6F87-42C0-85C8-AA03EA8441CE}" type="pres">
      <dgm:prSet presAssocID="{099E8008-5B50-4142-8010-163365B0E537}" presName="level2hierChild" presStyleCnt="0"/>
      <dgm:spPr/>
    </dgm:pt>
    <dgm:pt modelId="{EEBBA103-4696-4ED7-B580-60EA36A8C4B6}" type="pres">
      <dgm:prSet presAssocID="{8B36E580-4AD0-4A48-875E-4C0C2F70CD9B}" presName="conn2-1" presStyleLbl="parChTrans1D2" presStyleIdx="0" presStyleCnt="3"/>
      <dgm:spPr/>
    </dgm:pt>
    <dgm:pt modelId="{50C0863B-6B49-4FDF-A3E7-A8F13C24CFA5}" type="pres">
      <dgm:prSet presAssocID="{8B36E580-4AD0-4A48-875E-4C0C2F70CD9B}" presName="connTx" presStyleLbl="parChTrans1D2" presStyleIdx="0" presStyleCnt="3"/>
      <dgm:spPr/>
    </dgm:pt>
    <dgm:pt modelId="{0008F2A6-EF6E-4195-B67A-940B3C7902D4}" type="pres">
      <dgm:prSet presAssocID="{58292DC4-FF6B-4CFD-BF59-93D5817B2CEE}" presName="root2" presStyleCnt="0"/>
      <dgm:spPr/>
    </dgm:pt>
    <dgm:pt modelId="{2088903A-E71F-4AA2-AEE7-4E4D5C3E4A62}" type="pres">
      <dgm:prSet presAssocID="{58292DC4-FF6B-4CFD-BF59-93D5817B2CEE}" presName="LevelTwoTextNode" presStyleLbl="node2" presStyleIdx="0" presStyleCnt="3" custScaleX="111731" custScaleY="115038">
        <dgm:presLayoutVars>
          <dgm:chPref val="3"/>
        </dgm:presLayoutVars>
      </dgm:prSet>
      <dgm:spPr/>
    </dgm:pt>
    <dgm:pt modelId="{68F3592C-89D8-4EF6-BEA5-26A88180CAF9}" type="pres">
      <dgm:prSet presAssocID="{58292DC4-FF6B-4CFD-BF59-93D5817B2CEE}" presName="level3hierChild" presStyleCnt="0"/>
      <dgm:spPr/>
    </dgm:pt>
    <dgm:pt modelId="{A38ECB2D-038B-4419-8246-5ABDC3BEC6CB}" type="pres">
      <dgm:prSet presAssocID="{3F550430-ADDF-40AF-9636-0B25E9A9643B}" presName="conn2-1" presStyleLbl="parChTrans1D3" presStyleIdx="0" presStyleCnt="3"/>
      <dgm:spPr/>
    </dgm:pt>
    <dgm:pt modelId="{15B40B8C-14A3-4471-BDA7-450E54041A13}" type="pres">
      <dgm:prSet presAssocID="{3F550430-ADDF-40AF-9636-0B25E9A9643B}" presName="connTx" presStyleLbl="parChTrans1D3" presStyleIdx="0" presStyleCnt="3"/>
      <dgm:spPr/>
    </dgm:pt>
    <dgm:pt modelId="{C00E5D3E-42DF-4D8D-93DC-E3D5494D9288}" type="pres">
      <dgm:prSet presAssocID="{690480F9-191E-4230-8E92-B5B6067D7474}" presName="root2" presStyleCnt="0"/>
      <dgm:spPr/>
    </dgm:pt>
    <dgm:pt modelId="{FFD0538B-A732-44FC-BFF2-09A5B34DE002}" type="pres">
      <dgm:prSet presAssocID="{690480F9-191E-4230-8E92-B5B6067D7474}" presName="LevelTwoTextNode" presStyleLbl="node3" presStyleIdx="0" presStyleCnt="3" custLinFactNeighborX="20937" custLinFactNeighborY="-710">
        <dgm:presLayoutVars>
          <dgm:chPref val="3"/>
        </dgm:presLayoutVars>
      </dgm:prSet>
      <dgm:spPr/>
    </dgm:pt>
    <dgm:pt modelId="{D5BE581D-6C9B-47E7-9E23-508994CDB448}" type="pres">
      <dgm:prSet presAssocID="{690480F9-191E-4230-8E92-B5B6067D7474}" presName="level3hierChild" presStyleCnt="0"/>
      <dgm:spPr/>
    </dgm:pt>
    <dgm:pt modelId="{F9C097F0-193E-4423-A8F8-13A01B4A8B51}" type="pres">
      <dgm:prSet presAssocID="{E021BDA1-769E-4FC5-9FB6-CA5E4D5F0ECE}" presName="conn2-1" presStyleLbl="parChTrans1D3" presStyleIdx="1" presStyleCnt="3"/>
      <dgm:spPr/>
    </dgm:pt>
    <dgm:pt modelId="{5EBE0EA6-061D-4F16-B88E-A364D53748F4}" type="pres">
      <dgm:prSet presAssocID="{E021BDA1-769E-4FC5-9FB6-CA5E4D5F0ECE}" presName="connTx" presStyleLbl="parChTrans1D3" presStyleIdx="1" presStyleCnt="3"/>
      <dgm:spPr/>
    </dgm:pt>
    <dgm:pt modelId="{63790689-43B1-4544-A524-257EE3944854}" type="pres">
      <dgm:prSet presAssocID="{59037616-511A-4BDB-86B2-31A66720D4F5}" presName="root2" presStyleCnt="0"/>
      <dgm:spPr/>
    </dgm:pt>
    <dgm:pt modelId="{57F626C5-34C5-4E5E-AB5B-DDC4163305C8}" type="pres">
      <dgm:prSet presAssocID="{59037616-511A-4BDB-86B2-31A66720D4F5}" presName="LevelTwoTextNode" presStyleLbl="node3" presStyleIdx="1" presStyleCnt="3" custLinFactNeighborX="20937">
        <dgm:presLayoutVars>
          <dgm:chPref val="3"/>
        </dgm:presLayoutVars>
      </dgm:prSet>
      <dgm:spPr/>
    </dgm:pt>
    <dgm:pt modelId="{78F6A669-553F-4A59-A2B9-A88C528C3001}" type="pres">
      <dgm:prSet presAssocID="{59037616-511A-4BDB-86B2-31A66720D4F5}" presName="level3hierChild" presStyleCnt="0"/>
      <dgm:spPr/>
    </dgm:pt>
    <dgm:pt modelId="{5AF34982-EABC-4637-A59C-B15EDA64E5B7}" type="pres">
      <dgm:prSet presAssocID="{9907E2B4-1DC9-4B3C-96DB-76A3DB95D597}" presName="conn2-1" presStyleLbl="parChTrans1D3" presStyleIdx="2" presStyleCnt="3"/>
      <dgm:spPr/>
    </dgm:pt>
    <dgm:pt modelId="{2B283271-935E-42D6-99A4-C4FEC17848D5}" type="pres">
      <dgm:prSet presAssocID="{9907E2B4-1DC9-4B3C-96DB-76A3DB95D597}" presName="connTx" presStyleLbl="parChTrans1D3" presStyleIdx="2" presStyleCnt="3"/>
      <dgm:spPr/>
    </dgm:pt>
    <dgm:pt modelId="{ADCBD97F-2F0D-4DF6-87FB-1F9895F497F3}" type="pres">
      <dgm:prSet presAssocID="{627637A5-6A41-43EF-B42F-FF05A26DC92A}" presName="root2" presStyleCnt="0"/>
      <dgm:spPr/>
    </dgm:pt>
    <dgm:pt modelId="{C8624379-DBDF-40EF-8FEB-4A54A7945E24}" type="pres">
      <dgm:prSet presAssocID="{627637A5-6A41-43EF-B42F-FF05A26DC92A}" presName="LevelTwoTextNode" presStyleLbl="node3" presStyleIdx="2" presStyleCnt="3" custLinFactNeighborX="20937">
        <dgm:presLayoutVars>
          <dgm:chPref val="3"/>
        </dgm:presLayoutVars>
      </dgm:prSet>
      <dgm:spPr/>
    </dgm:pt>
    <dgm:pt modelId="{1B95C9B1-0064-4E7C-BC77-A123060D338B}" type="pres">
      <dgm:prSet presAssocID="{627637A5-6A41-43EF-B42F-FF05A26DC92A}" presName="level3hierChild" presStyleCnt="0"/>
      <dgm:spPr/>
    </dgm:pt>
    <dgm:pt modelId="{3FE414AF-997F-49DB-B33B-6F81BCA33194}" type="pres">
      <dgm:prSet presAssocID="{9E7A635D-2D13-4AA6-97C5-24BD11319C13}" presName="conn2-1" presStyleLbl="parChTrans1D2" presStyleIdx="1" presStyleCnt="3"/>
      <dgm:spPr/>
    </dgm:pt>
    <dgm:pt modelId="{633B57E3-3B9D-4FBD-B5E9-E9B9832525CA}" type="pres">
      <dgm:prSet presAssocID="{9E7A635D-2D13-4AA6-97C5-24BD11319C13}" presName="connTx" presStyleLbl="parChTrans1D2" presStyleIdx="1" presStyleCnt="3"/>
      <dgm:spPr/>
    </dgm:pt>
    <dgm:pt modelId="{0A995F62-3A12-41D0-887F-E7FFC347464D}" type="pres">
      <dgm:prSet presAssocID="{06924D50-4FCB-4201-B3D9-30F627CC7399}" presName="root2" presStyleCnt="0"/>
      <dgm:spPr/>
    </dgm:pt>
    <dgm:pt modelId="{06D40895-5F99-4977-A672-DF89B34BB92A}" type="pres">
      <dgm:prSet presAssocID="{06924D50-4FCB-4201-B3D9-30F627CC7399}" presName="LevelTwoTextNode" presStyleLbl="node2" presStyleIdx="1" presStyleCnt="3" custScaleX="111731" custScaleY="116598">
        <dgm:presLayoutVars>
          <dgm:chPref val="3"/>
        </dgm:presLayoutVars>
      </dgm:prSet>
      <dgm:spPr/>
    </dgm:pt>
    <dgm:pt modelId="{38C5CBD4-7FDE-4E6F-8229-F2B77470B5CA}" type="pres">
      <dgm:prSet presAssocID="{06924D50-4FCB-4201-B3D9-30F627CC7399}" presName="level3hierChild" presStyleCnt="0"/>
      <dgm:spPr/>
    </dgm:pt>
    <dgm:pt modelId="{9504085A-13A2-4861-A311-9964689452BA}" type="pres">
      <dgm:prSet presAssocID="{0806DD13-D3DB-433A-801E-390225048E0B}" presName="conn2-1" presStyleLbl="parChTrans1D2" presStyleIdx="2" presStyleCnt="3"/>
      <dgm:spPr/>
    </dgm:pt>
    <dgm:pt modelId="{E9511EDC-1DF6-49E0-9A1F-04889A2E05D2}" type="pres">
      <dgm:prSet presAssocID="{0806DD13-D3DB-433A-801E-390225048E0B}" presName="connTx" presStyleLbl="parChTrans1D2" presStyleIdx="2" presStyleCnt="3"/>
      <dgm:spPr/>
    </dgm:pt>
    <dgm:pt modelId="{0A0CB7A4-2AE7-472C-9CC7-556D46716F30}" type="pres">
      <dgm:prSet presAssocID="{D86671A7-3BAA-4D80-AEE0-85691BF31F8B}" presName="root2" presStyleCnt="0"/>
      <dgm:spPr/>
    </dgm:pt>
    <dgm:pt modelId="{93DD8AA5-0C88-4BDA-BDE1-D98453A8B24A}" type="pres">
      <dgm:prSet presAssocID="{D86671A7-3BAA-4D80-AEE0-85691BF31F8B}" presName="LevelTwoTextNode" presStyleLbl="node2" presStyleIdx="2" presStyleCnt="3" custScaleX="111731" custScaleY="118336">
        <dgm:presLayoutVars>
          <dgm:chPref val="3"/>
        </dgm:presLayoutVars>
      </dgm:prSet>
      <dgm:spPr/>
    </dgm:pt>
    <dgm:pt modelId="{6092F62D-F201-44A2-A952-2C4452490BF6}" type="pres">
      <dgm:prSet presAssocID="{D86671A7-3BAA-4D80-AEE0-85691BF31F8B}" presName="level3hierChild" presStyleCnt="0"/>
      <dgm:spPr/>
    </dgm:pt>
  </dgm:ptLst>
  <dgm:cxnLst>
    <dgm:cxn modelId="{B2F5960C-92DB-4B48-A782-8FFA9FBE739E}" srcId="{099E8008-5B50-4142-8010-163365B0E537}" destId="{58292DC4-FF6B-4CFD-BF59-93D5817B2CEE}" srcOrd="0" destOrd="0" parTransId="{8B36E580-4AD0-4A48-875E-4C0C2F70CD9B}" sibTransId="{D6A8AAE5-4D12-4A1F-87CF-5B7904098D28}"/>
    <dgm:cxn modelId="{100F981F-6ED5-4CB6-906C-75531A15AFC8}" type="presOf" srcId="{8B36E580-4AD0-4A48-875E-4C0C2F70CD9B}" destId="{50C0863B-6B49-4FDF-A3E7-A8F13C24CFA5}" srcOrd="1" destOrd="0" presId="urn:microsoft.com/office/officeart/2008/layout/HorizontalMultiLevelHierarchy"/>
    <dgm:cxn modelId="{E7C69331-F531-43FD-9F1E-D36DD0FED548}" type="presOf" srcId="{627637A5-6A41-43EF-B42F-FF05A26DC92A}" destId="{C8624379-DBDF-40EF-8FEB-4A54A7945E24}" srcOrd="0" destOrd="0" presId="urn:microsoft.com/office/officeart/2008/layout/HorizontalMultiLevelHierarchy"/>
    <dgm:cxn modelId="{E44E3C3C-3D35-4C27-A2F9-D073FA591738}" type="presOf" srcId="{9E7A635D-2D13-4AA6-97C5-24BD11319C13}" destId="{3FE414AF-997F-49DB-B33B-6F81BCA33194}" srcOrd="0" destOrd="0" presId="urn:microsoft.com/office/officeart/2008/layout/HorizontalMultiLevelHierarchy"/>
    <dgm:cxn modelId="{8DD7ED3E-1D92-43FF-AE50-DFC628AE52C2}" srcId="{58292DC4-FF6B-4CFD-BF59-93D5817B2CEE}" destId="{59037616-511A-4BDB-86B2-31A66720D4F5}" srcOrd="1" destOrd="0" parTransId="{E021BDA1-769E-4FC5-9FB6-CA5E4D5F0ECE}" sibTransId="{9D031A8C-9B81-4C57-87BC-5EDE9E068482}"/>
    <dgm:cxn modelId="{40B78F5F-70A2-4B33-81B9-021EAFD7BF03}" type="presOf" srcId="{D86671A7-3BAA-4D80-AEE0-85691BF31F8B}" destId="{93DD8AA5-0C88-4BDA-BDE1-D98453A8B24A}" srcOrd="0" destOrd="0" presId="urn:microsoft.com/office/officeart/2008/layout/HorizontalMultiLevelHierarchy"/>
    <dgm:cxn modelId="{B0D6A742-E24D-4B91-91CB-177A089FB1A6}" type="presOf" srcId="{0806DD13-D3DB-433A-801E-390225048E0B}" destId="{E9511EDC-1DF6-49E0-9A1F-04889A2E05D2}" srcOrd="1" destOrd="0" presId="urn:microsoft.com/office/officeart/2008/layout/HorizontalMultiLevelHierarchy"/>
    <dgm:cxn modelId="{2DD0B644-6DA5-4644-93B8-DF0E6B1987FC}" type="presOf" srcId="{E7FBFCA0-3D35-495D-AE34-0C85A2642F93}" destId="{1E2E24AC-1059-4427-8B69-F0CB5E0BB348}" srcOrd="0" destOrd="0" presId="urn:microsoft.com/office/officeart/2008/layout/HorizontalMultiLevelHierarchy"/>
    <dgm:cxn modelId="{2AF4F167-547B-45B4-B6F4-922DF2398D48}" srcId="{E7FBFCA0-3D35-495D-AE34-0C85A2642F93}" destId="{099E8008-5B50-4142-8010-163365B0E537}" srcOrd="0" destOrd="0" parTransId="{D1A88D03-209C-47CB-AEB7-19236FF01C12}" sibTransId="{43041BF8-3FBD-4B98-B099-F02ECCD69F79}"/>
    <dgm:cxn modelId="{4AD32D68-6E30-4E25-843F-CAA04E006DF7}" type="presOf" srcId="{0806DD13-D3DB-433A-801E-390225048E0B}" destId="{9504085A-13A2-4861-A311-9964689452BA}" srcOrd="0" destOrd="0" presId="urn:microsoft.com/office/officeart/2008/layout/HorizontalMultiLevelHierarchy"/>
    <dgm:cxn modelId="{5B194576-02B2-44D1-A17D-E0412794B8B5}" type="presOf" srcId="{3F550430-ADDF-40AF-9636-0B25E9A9643B}" destId="{A38ECB2D-038B-4419-8246-5ABDC3BEC6CB}" srcOrd="0" destOrd="0" presId="urn:microsoft.com/office/officeart/2008/layout/HorizontalMultiLevelHierarchy"/>
    <dgm:cxn modelId="{E6196F77-FAAC-4A41-A907-E44FB9AB03A7}" srcId="{58292DC4-FF6B-4CFD-BF59-93D5817B2CEE}" destId="{690480F9-191E-4230-8E92-B5B6067D7474}" srcOrd="0" destOrd="0" parTransId="{3F550430-ADDF-40AF-9636-0B25E9A9643B}" sibTransId="{1113BE7C-B949-49FD-A76E-CC2B62253A6C}"/>
    <dgm:cxn modelId="{F5714F7A-44B5-4079-B63E-1BBE08E56FAE}" srcId="{58292DC4-FF6B-4CFD-BF59-93D5817B2CEE}" destId="{627637A5-6A41-43EF-B42F-FF05A26DC92A}" srcOrd="2" destOrd="0" parTransId="{9907E2B4-1DC9-4B3C-96DB-76A3DB95D597}" sibTransId="{74471E74-21E1-422B-B922-79AFCB83D2D1}"/>
    <dgm:cxn modelId="{55A95E7B-0536-4F4D-A3C5-A4982DF9F31A}" type="presOf" srcId="{9E7A635D-2D13-4AA6-97C5-24BD11319C13}" destId="{633B57E3-3B9D-4FBD-B5E9-E9B9832525CA}" srcOrd="1" destOrd="0" presId="urn:microsoft.com/office/officeart/2008/layout/HorizontalMultiLevelHierarchy"/>
    <dgm:cxn modelId="{85709981-9EEE-4C40-9FE0-9E86654019D4}" type="presOf" srcId="{06924D50-4FCB-4201-B3D9-30F627CC7399}" destId="{06D40895-5F99-4977-A672-DF89B34BB92A}" srcOrd="0" destOrd="0" presId="urn:microsoft.com/office/officeart/2008/layout/HorizontalMultiLevelHierarchy"/>
    <dgm:cxn modelId="{AD0B778D-A784-4842-9762-527231D975EE}" type="presOf" srcId="{099E8008-5B50-4142-8010-163365B0E537}" destId="{2B5F8F35-269D-4E24-B869-069C8A8A3953}" srcOrd="0" destOrd="0" presId="urn:microsoft.com/office/officeart/2008/layout/HorizontalMultiLevelHierarchy"/>
    <dgm:cxn modelId="{004B769A-47D3-445A-9C4C-9A177BE9246A}" type="presOf" srcId="{E021BDA1-769E-4FC5-9FB6-CA5E4D5F0ECE}" destId="{F9C097F0-193E-4423-A8F8-13A01B4A8B51}" srcOrd="0" destOrd="0" presId="urn:microsoft.com/office/officeart/2008/layout/HorizontalMultiLevelHierarchy"/>
    <dgm:cxn modelId="{AB2721B4-1C1D-423F-B48C-F1E5FFBC11ED}" type="presOf" srcId="{59037616-511A-4BDB-86B2-31A66720D4F5}" destId="{57F626C5-34C5-4E5E-AB5B-DDC4163305C8}" srcOrd="0" destOrd="0" presId="urn:microsoft.com/office/officeart/2008/layout/HorizontalMultiLevelHierarchy"/>
    <dgm:cxn modelId="{2C2A30B4-E70F-49E2-A298-F5113DBA9CF1}" srcId="{099E8008-5B50-4142-8010-163365B0E537}" destId="{D86671A7-3BAA-4D80-AEE0-85691BF31F8B}" srcOrd="2" destOrd="0" parTransId="{0806DD13-D3DB-433A-801E-390225048E0B}" sibTransId="{BF6FE5DE-28F5-4434-977C-798C4C07FC5B}"/>
    <dgm:cxn modelId="{0DDB66BB-B777-4912-A083-989916788DEF}" type="presOf" srcId="{58292DC4-FF6B-4CFD-BF59-93D5817B2CEE}" destId="{2088903A-E71F-4AA2-AEE7-4E4D5C3E4A62}" srcOrd="0" destOrd="0" presId="urn:microsoft.com/office/officeart/2008/layout/HorizontalMultiLevelHierarchy"/>
    <dgm:cxn modelId="{B53A89C1-B432-4108-A76C-A4235BE4582E}" type="presOf" srcId="{690480F9-191E-4230-8E92-B5B6067D7474}" destId="{FFD0538B-A732-44FC-BFF2-09A5B34DE002}" srcOrd="0" destOrd="0" presId="urn:microsoft.com/office/officeart/2008/layout/HorizontalMultiLevelHierarchy"/>
    <dgm:cxn modelId="{36E726C4-0A79-41D9-8ED0-5351CF7783AB}" type="presOf" srcId="{8B36E580-4AD0-4A48-875E-4C0C2F70CD9B}" destId="{EEBBA103-4696-4ED7-B580-60EA36A8C4B6}" srcOrd="0" destOrd="0" presId="urn:microsoft.com/office/officeart/2008/layout/HorizontalMultiLevelHierarchy"/>
    <dgm:cxn modelId="{80E12DC9-8E7B-45F1-90E4-269EA86229D4}" type="presOf" srcId="{E021BDA1-769E-4FC5-9FB6-CA5E4D5F0ECE}" destId="{5EBE0EA6-061D-4F16-B88E-A364D53748F4}" srcOrd="1" destOrd="0" presId="urn:microsoft.com/office/officeart/2008/layout/HorizontalMultiLevelHierarchy"/>
    <dgm:cxn modelId="{8ACAD3CC-FFAB-4A87-A048-B2972A03BC86}" type="presOf" srcId="{3F550430-ADDF-40AF-9636-0B25E9A9643B}" destId="{15B40B8C-14A3-4471-BDA7-450E54041A13}" srcOrd="1" destOrd="0" presId="urn:microsoft.com/office/officeart/2008/layout/HorizontalMultiLevelHierarchy"/>
    <dgm:cxn modelId="{229123DC-91B3-41A9-AC29-120160320C10}" type="presOf" srcId="{9907E2B4-1DC9-4B3C-96DB-76A3DB95D597}" destId="{5AF34982-EABC-4637-A59C-B15EDA64E5B7}" srcOrd="0" destOrd="0" presId="urn:microsoft.com/office/officeart/2008/layout/HorizontalMultiLevelHierarchy"/>
    <dgm:cxn modelId="{98B17DE4-E2C7-43FA-A5BA-DAFDB49F7D9E}" type="presOf" srcId="{9907E2B4-1DC9-4B3C-96DB-76A3DB95D597}" destId="{2B283271-935E-42D6-99A4-C4FEC17848D5}" srcOrd="1" destOrd="0" presId="urn:microsoft.com/office/officeart/2008/layout/HorizontalMultiLevelHierarchy"/>
    <dgm:cxn modelId="{36A567F2-0B47-430D-8D35-4D91EDEE33F1}" srcId="{099E8008-5B50-4142-8010-163365B0E537}" destId="{06924D50-4FCB-4201-B3D9-30F627CC7399}" srcOrd="1" destOrd="0" parTransId="{9E7A635D-2D13-4AA6-97C5-24BD11319C13}" sibTransId="{44B1F5E0-3745-4DA7-8A09-44D09E1A0C96}"/>
    <dgm:cxn modelId="{FD249DE0-79AF-4DA3-8296-29176ADA0D3B}" type="presParOf" srcId="{1E2E24AC-1059-4427-8B69-F0CB5E0BB348}" destId="{6E299318-5F3B-4F8D-9BE8-390F8EB304AB}" srcOrd="0" destOrd="0" presId="urn:microsoft.com/office/officeart/2008/layout/HorizontalMultiLevelHierarchy"/>
    <dgm:cxn modelId="{85DEA62D-5BC8-4C08-8BC5-2B88561F9727}" type="presParOf" srcId="{6E299318-5F3B-4F8D-9BE8-390F8EB304AB}" destId="{2B5F8F35-269D-4E24-B869-069C8A8A3953}" srcOrd="0" destOrd="0" presId="urn:microsoft.com/office/officeart/2008/layout/HorizontalMultiLevelHierarchy"/>
    <dgm:cxn modelId="{54E2E8FB-5F0A-48AA-9F67-65727C68723A}" type="presParOf" srcId="{6E299318-5F3B-4F8D-9BE8-390F8EB304AB}" destId="{027B64A3-6F87-42C0-85C8-AA03EA8441CE}" srcOrd="1" destOrd="0" presId="urn:microsoft.com/office/officeart/2008/layout/HorizontalMultiLevelHierarchy"/>
    <dgm:cxn modelId="{FB983632-42BC-4A39-8CAE-30B1E9322435}" type="presParOf" srcId="{027B64A3-6F87-42C0-85C8-AA03EA8441CE}" destId="{EEBBA103-4696-4ED7-B580-60EA36A8C4B6}" srcOrd="0" destOrd="0" presId="urn:microsoft.com/office/officeart/2008/layout/HorizontalMultiLevelHierarchy"/>
    <dgm:cxn modelId="{4E1CF606-81C5-400B-947A-BA038C7F6C95}" type="presParOf" srcId="{EEBBA103-4696-4ED7-B580-60EA36A8C4B6}" destId="{50C0863B-6B49-4FDF-A3E7-A8F13C24CFA5}" srcOrd="0" destOrd="0" presId="urn:microsoft.com/office/officeart/2008/layout/HorizontalMultiLevelHierarchy"/>
    <dgm:cxn modelId="{2B462F01-F073-41EB-A489-21B088760269}" type="presParOf" srcId="{027B64A3-6F87-42C0-85C8-AA03EA8441CE}" destId="{0008F2A6-EF6E-4195-B67A-940B3C7902D4}" srcOrd="1" destOrd="0" presId="urn:microsoft.com/office/officeart/2008/layout/HorizontalMultiLevelHierarchy"/>
    <dgm:cxn modelId="{46807246-5E13-4E99-A5B9-091622D0B008}" type="presParOf" srcId="{0008F2A6-EF6E-4195-B67A-940B3C7902D4}" destId="{2088903A-E71F-4AA2-AEE7-4E4D5C3E4A62}" srcOrd="0" destOrd="0" presId="urn:microsoft.com/office/officeart/2008/layout/HorizontalMultiLevelHierarchy"/>
    <dgm:cxn modelId="{E6FD76F5-5C75-46B2-90AE-00F690C8FFCB}" type="presParOf" srcId="{0008F2A6-EF6E-4195-B67A-940B3C7902D4}" destId="{68F3592C-89D8-4EF6-BEA5-26A88180CAF9}" srcOrd="1" destOrd="0" presId="urn:microsoft.com/office/officeart/2008/layout/HorizontalMultiLevelHierarchy"/>
    <dgm:cxn modelId="{558D945C-C344-4352-9265-B65ADCBA5360}" type="presParOf" srcId="{68F3592C-89D8-4EF6-BEA5-26A88180CAF9}" destId="{A38ECB2D-038B-4419-8246-5ABDC3BEC6CB}" srcOrd="0" destOrd="0" presId="urn:microsoft.com/office/officeart/2008/layout/HorizontalMultiLevelHierarchy"/>
    <dgm:cxn modelId="{0525AFB8-B71B-43E1-A716-1C60D2A987A6}" type="presParOf" srcId="{A38ECB2D-038B-4419-8246-5ABDC3BEC6CB}" destId="{15B40B8C-14A3-4471-BDA7-450E54041A13}" srcOrd="0" destOrd="0" presId="urn:microsoft.com/office/officeart/2008/layout/HorizontalMultiLevelHierarchy"/>
    <dgm:cxn modelId="{08C7BF4B-5D8F-4CE0-9342-D749007F6328}" type="presParOf" srcId="{68F3592C-89D8-4EF6-BEA5-26A88180CAF9}" destId="{C00E5D3E-42DF-4D8D-93DC-E3D5494D9288}" srcOrd="1" destOrd="0" presId="urn:microsoft.com/office/officeart/2008/layout/HorizontalMultiLevelHierarchy"/>
    <dgm:cxn modelId="{8678B5DD-24B2-40EC-B60B-6B7907CC65B9}" type="presParOf" srcId="{C00E5D3E-42DF-4D8D-93DC-E3D5494D9288}" destId="{FFD0538B-A732-44FC-BFF2-09A5B34DE002}" srcOrd="0" destOrd="0" presId="urn:microsoft.com/office/officeart/2008/layout/HorizontalMultiLevelHierarchy"/>
    <dgm:cxn modelId="{347A2175-B421-4CF3-B9CB-CA3C2DC0ED59}" type="presParOf" srcId="{C00E5D3E-42DF-4D8D-93DC-E3D5494D9288}" destId="{D5BE581D-6C9B-47E7-9E23-508994CDB448}" srcOrd="1" destOrd="0" presId="urn:microsoft.com/office/officeart/2008/layout/HorizontalMultiLevelHierarchy"/>
    <dgm:cxn modelId="{28869619-0F20-47B3-881A-9957AEF46D2D}" type="presParOf" srcId="{68F3592C-89D8-4EF6-BEA5-26A88180CAF9}" destId="{F9C097F0-193E-4423-A8F8-13A01B4A8B51}" srcOrd="2" destOrd="0" presId="urn:microsoft.com/office/officeart/2008/layout/HorizontalMultiLevelHierarchy"/>
    <dgm:cxn modelId="{0F016B14-5045-4EB0-B7DD-E5A5D094F4E8}" type="presParOf" srcId="{F9C097F0-193E-4423-A8F8-13A01B4A8B51}" destId="{5EBE0EA6-061D-4F16-B88E-A364D53748F4}" srcOrd="0" destOrd="0" presId="urn:microsoft.com/office/officeart/2008/layout/HorizontalMultiLevelHierarchy"/>
    <dgm:cxn modelId="{122480F0-7D29-4301-B437-1B63C14C090A}" type="presParOf" srcId="{68F3592C-89D8-4EF6-BEA5-26A88180CAF9}" destId="{63790689-43B1-4544-A524-257EE3944854}" srcOrd="3" destOrd="0" presId="urn:microsoft.com/office/officeart/2008/layout/HorizontalMultiLevelHierarchy"/>
    <dgm:cxn modelId="{84927AA2-FCD8-4966-8135-11F3EF387B60}" type="presParOf" srcId="{63790689-43B1-4544-A524-257EE3944854}" destId="{57F626C5-34C5-4E5E-AB5B-DDC4163305C8}" srcOrd="0" destOrd="0" presId="urn:microsoft.com/office/officeart/2008/layout/HorizontalMultiLevelHierarchy"/>
    <dgm:cxn modelId="{B2370356-A8A9-43E6-98A9-350C3D34EE35}" type="presParOf" srcId="{63790689-43B1-4544-A524-257EE3944854}" destId="{78F6A669-553F-4A59-A2B9-A88C528C3001}" srcOrd="1" destOrd="0" presId="urn:microsoft.com/office/officeart/2008/layout/HorizontalMultiLevelHierarchy"/>
    <dgm:cxn modelId="{CFFCA1AD-EF79-47CD-A7A9-CDF9554C4175}" type="presParOf" srcId="{68F3592C-89D8-4EF6-BEA5-26A88180CAF9}" destId="{5AF34982-EABC-4637-A59C-B15EDA64E5B7}" srcOrd="4" destOrd="0" presId="urn:microsoft.com/office/officeart/2008/layout/HorizontalMultiLevelHierarchy"/>
    <dgm:cxn modelId="{559F3DCE-4672-4612-9330-7833DCD3C3BE}" type="presParOf" srcId="{5AF34982-EABC-4637-A59C-B15EDA64E5B7}" destId="{2B283271-935E-42D6-99A4-C4FEC17848D5}" srcOrd="0" destOrd="0" presId="urn:microsoft.com/office/officeart/2008/layout/HorizontalMultiLevelHierarchy"/>
    <dgm:cxn modelId="{D7F71A3B-3170-4836-B499-FEB0269CBBB7}" type="presParOf" srcId="{68F3592C-89D8-4EF6-BEA5-26A88180CAF9}" destId="{ADCBD97F-2F0D-4DF6-87FB-1F9895F497F3}" srcOrd="5" destOrd="0" presId="urn:microsoft.com/office/officeart/2008/layout/HorizontalMultiLevelHierarchy"/>
    <dgm:cxn modelId="{BFB85510-13D3-44C1-990F-B270EE8CE14D}" type="presParOf" srcId="{ADCBD97F-2F0D-4DF6-87FB-1F9895F497F3}" destId="{C8624379-DBDF-40EF-8FEB-4A54A7945E24}" srcOrd="0" destOrd="0" presId="urn:microsoft.com/office/officeart/2008/layout/HorizontalMultiLevelHierarchy"/>
    <dgm:cxn modelId="{935A61D3-0476-43BE-BED5-266BBF188A19}" type="presParOf" srcId="{ADCBD97F-2F0D-4DF6-87FB-1F9895F497F3}" destId="{1B95C9B1-0064-4E7C-BC77-A123060D338B}" srcOrd="1" destOrd="0" presId="urn:microsoft.com/office/officeart/2008/layout/HorizontalMultiLevelHierarchy"/>
    <dgm:cxn modelId="{1043EC78-5C96-4BC7-BB83-59EB8E514773}" type="presParOf" srcId="{027B64A3-6F87-42C0-85C8-AA03EA8441CE}" destId="{3FE414AF-997F-49DB-B33B-6F81BCA33194}" srcOrd="2" destOrd="0" presId="urn:microsoft.com/office/officeart/2008/layout/HorizontalMultiLevelHierarchy"/>
    <dgm:cxn modelId="{59582B22-BAD1-4DFC-82DA-9E960EE414C3}" type="presParOf" srcId="{3FE414AF-997F-49DB-B33B-6F81BCA33194}" destId="{633B57E3-3B9D-4FBD-B5E9-E9B9832525CA}" srcOrd="0" destOrd="0" presId="urn:microsoft.com/office/officeart/2008/layout/HorizontalMultiLevelHierarchy"/>
    <dgm:cxn modelId="{9793BF20-E142-44E4-9017-ACC0E444A90B}" type="presParOf" srcId="{027B64A3-6F87-42C0-85C8-AA03EA8441CE}" destId="{0A995F62-3A12-41D0-887F-E7FFC347464D}" srcOrd="3" destOrd="0" presId="urn:microsoft.com/office/officeart/2008/layout/HorizontalMultiLevelHierarchy"/>
    <dgm:cxn modelId="{1D44FD4B-25D3-4027-AE8E-18209494126D}" type="presParOf" srcId="{0A995F62-3A12-41D0-887F-E7FFC347464D}" destId="{06D40895-5F99-4977-A672-DF89B34BB92A}" srcOrd="0" destOrd="0" presId="urn:microsoft.com/office/officeart/2008/layout/HorizontalMultiLevelHierarchy"/>
    <dgm:cxn modelId="{AF8C4CFD-9478-4C1A-9F8F-D84D14C4C441}" type="presParOf" srcId="{0A995F62-3A12-41D0-887F-E7FFC347464D}" destId="{38C5CBD4-7FDE-4E6F-8229-F2B77470B5CA}" srcOrd="1" destOrd="0" presId="urn:microsoft.com/office/officeart/2008/layout/HorizontalMultiLevelHierarchy"/>
    <dgm:cxn modelId="{DDC4F635-AE23-4578-92FC-A00243D3D488}" type="presParOf" srcId="{027B64A3-6F87-42C0-85C8-AA03EA8441CE}" destId="{9504085A-13A2-4861-A311-9964689452BA}" srcOrd="4" destOrd="0" presId="urn:microsoft.com/office/officeart/2008/layout/HorizontalMultiLevelHierarchy"/>
    <dgm:cxn modelId="{C2779854-E5A3-417B-B6B6-445F4976C552}" type="presParOf" srcId="{9504085A-13A2-4861-A311-9964689452BA}" destId="{E9511EDC-1DF6-49E0-9A1F-04889A2E05D2}" srcOrd="0" destOrd="0" presId="urn:microsoft.com/office/officeart/2008/layout/HorizontalMultiLevelHierarchy"/>
    <dgm:cxn modelId="{C6BF5CDA-6A77-4B07-B0C3-7847E33EA9AC}" type="presParOf" srcId="{027B64A3-6F87-42C0-85C8-AA03EA8441CE}" destId="{0A0CB7A4-2AE7-472C-9CC7-556D46716F30}" srcOrd="5" destOrd="0" presId="urn:microsoft.com/office/officeart/2008/layout/HorizontalMultiLevelHierarchy"/>
    <dgm:cxn modelId="{9FE61DCD-E486-47E6-9090-AECF9B747969}" type="presParOf" srcId="{0A0CB7A4-2AE7-472C-9CC7-556D46716F30}" destId="{93DD8AA5-0C88-4BDA-BDE1-D98453A8B24A}" srcOrd="0" destOrd="0" presId="urn:microsoft.com/office/officeart/2008/layout/HorizontalMultiLevelHierarchy"/>
    <dgm:cxn modelId="{A24246D6-4B58-4E3D-BED0-FD84386C52DB}" type="presParOf" srcId="{0A0CB7A4-2AE7-472C-9CC7-556D46716F30}" destId="{6092F62D-F201-44A2-A952-2C4452490BF6}"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04085A-13A2-4861-A311-9964689452BA}">
      <dsp:nvSpPr>
        <dsp:cNvPr id="0" name=""/>
        <dsp:cNvSpPr/>
      </dsp:nvSpPr>
      <dsp:spPr>
        <a:xfrm>
          <a:off x="1065216" y="1675140"/>
          <a:ext cx="591146" cy="737885"/>
        </a:xfrm>
        <a:custGeom>
          <a:avLst/>
          <a:gdLst/>
          <a:ahLst/>
          <a:cxnLst/>
          <a:rect l="0" t="0" r="0" b="0"/>
          <a:pathLst>
            <a:path>
              <a:moveTo>
                <a:pt x="0" y="0"/>
              </a:moveTo>
              <a:lnTo>
                <a:pt x="295573" y="0"/>
              </a:lnTo>
              <a:lnTo>
                <a:pt x="295573" y="737885"/>
              </a:lnTo>
              <a:lnTo>
                <a:pt x="591146" y="737885"/>
              </a:lnTo>
            </a:path>
          </a:pathLst>
        </a:custGeom>
        <a:noFill/>
        <a:ln w="12700" cap="flat" cmpd="sng" algn="ctr">
          <a:solidFill>
            <a:schemeClr val="accent6">
              <a:tint val="99000"/>
              <a:hueOff val="0"/>
              <a:satOff val="0"/>
              <a:lumOff val="0"/>
              <a:alphaOff val="0"/>
            </a:schemeClr>
          </a:solidFill>
          <a:prstDash val="solid"/>
          <a:miter lim="800000"/>
        </a:ln>
        <a:effectLst/>
        <a:scene3d>
          <a:camera prst="isometricOffAxis2Left" zoom="95000"/>
          <a:lightRig rig="twoPt"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337152" y="2020445"/>
        <a:ext cx="47273" cy="47273"/>
      </dsp:txXfrm>
    </dsp:sp>
    <dsp:sp modelId="{3FE414AF-997F-49DB-B33B-6F81BCA33194}">
      <dsp:nvSpPr>
        <dsp:cNvPr id="0" name=""/>
        <dsp:cNvSpPr/>
      </dsp:nvSpPr>
      <dsp:spPr>
        <a:xfrm>
          <a:off x="1065216" y="1618793"/>
          <a:ext cx="591146" cy="91440"/>
        </a:xfrm>
        <a:custGeom>
          <a:avLst/>
          <a:gdLst/>
          <a:ahLst/>
          <a:cxnLst/>
          <a:rect l="0" t="0" r="0" b="0"/>
          <a:pathLst>
            <a:path>
              <a:moveTo>
                <a:pt x="0" y="56347"/>
              </a:moveTo>
              <a:lnTo>
                <a:pt x="295573" y="56347"/>
              </a:lnTo>
              <a:lnTo>
                <a:pt x="295573" y="45720"/>
              </a:lnTo>
              <a:lnTo>
                <a:pt x="591146" y="45720"/>
              </a:lnTo>
            </a:path>
          </a:pathLst>
        </a:custGeom>
        <a:noFill/>
        <a:ln w="12700" cap="flat" cmpd="sng" algn="ctr">
          <a:solidFill>
            <a:schemeClr val="accent6">
              <a:tint val="99000"/>
              <a:hueOff val="0"/>
              <a:satOff val="0"/>
              <a:lumOff val="0"/>
              <a:alphaOff val="0"/>
            </a:schemeClr>
          </a:solidFill>
          <a:prstDash val="solid"/>
          <a:miter lim="800000"/>
        </a:ln>
        <a:effectLst/>
        <a:scene3d>
          <a:camera prst="isometricOffAxis2Left" zoom="95000"/>
          <a:lightRig rig="twoPt"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346008" y="1649732"/>
        <a:ext cx="29562" cy="29562"/>
      </dsp:txXfrm>
    </dsp:sp>
    <dsp:sp modelId="{5AF34982-EABC-4637-A59C-B15EDA64E5B7}">
      <dsp:nvSpPr>
        <dsp:cNvPr id="0" name=""/>
        <dsp:cNvSpPr/>
      </dsp:nvSpPr>
      <dsp:spPr>
        <a:xfrm>
          <a:off x="3581812" y="924664"/>
          <a:ext cx="705463" cy="656741"/>
        </a:xfrm>
        <a:custGeom>
          <a:avLst/>
          <a:gdLst/>
          <a:ahLst/>
          <a:cxnLst/>
          <a:rect l="0" t="0" r="0" b="0"/>
          <a:pathLst>
            <a:path>
              <a:moveTo>
                <a:pt x="0" y="0"/>
              </a:moveTo>
              <a:lnTo>
                <a:pt x="352731" y="0"/>
              </a:lnTo>
              <a:lnTo>
                <a:pt x="352731" y="656741"/>
              </a:lnTo>
              <a:lnTo>
                <a:pt x="705463" y="656741"/>
              </a:lnTo>
            </a:path>
          </a:pathLst>
        </a:custGeom>
        <a:noFill/>
        <a:ln w="12700" cap="flat" cmpd="sng" algn="ctr">
          <a:solidFill>
            <a:schemeClr val="accent6">
              <a:tint val="80000"/>
              <a:hueOff val="0"/>
              <a:satOff val="0"/>
              <a:lumOff val="0"/>
              <a:alphaOff val="0"/>
            </a:schemeClr>
          </a:solidFill>
          <a:prstDash val="solid"/>
          <a:miter lim="800000"/>
        </a:ln>
        <a:effectLst/>
        <a:scene3d>
          <a:camera prst="isometricOffAxis2Left" zoom="95000"/>
          <a:lightRig rig="twoPt"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0448" y="1228939"/>
        <a:ext cx="48192" cy="48192"/>
      </dsp:txXfrm>
    </dsp:sp>
    <dsp:sp modelId="{F9C097F0-193E-4423-A8F8-13A01B4A8B51}">
      <dsp:nvSpPr>
        <dsp:cNvPr id="0" name=""/>
        <dsp:cNvSpPr/>
      </dsp:nvSpPr>
      <dsp:spPr>
        <a:xfrm>
          <a:off x="3581812" y="878944"/>
          <a:ext cx="705463" cy="91440"/>
        </a:xfrm>
        <a:custGeom>
          <a:avLst/>
          <a:gdLst/>
          <a:ahLst/>
          <a:cxnLst/>
          <a:rect l="0" t="0" r="0" b="0"/>
          <a:pathLst>
            <a:path>
              <a:moveTo>
                <a:pt x="0" y="45720"/>
              </a:moveTo>
              <a:lnTo>
                <a:pt x="705463" y="45720"/>
              </a:lnTo>
            </a:path>
          </a:pathLst>
        </a:custGeom>
        <a:noFill/>
        <a:ln w="12700" cap="flat" cmpd="sng" algn="ctr">
          <a:solidFill>
            <a:schemeClr val="accent6">
              <a:tint val="80000"/>
              <a:hueOff val="0"/>
              <a:satOff val="0"/>
              <a:lumOff val="0"/>
              <a:alphaOff val="0"/>
            </a:schemeClr>
          </a:solidFill>
          <a:prstDash val="solid"/>
          <a:miter lim="800000"/>
        </a:ln>
        <a:effectLst/>
        <a:scene3d>
          <a:camera prst="isometricOffAxis2Left" zoom="95000"/>
          <a:lightRig rig="twoPt"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6907" y="907028"/>
        <a:ext cx="35273" cy="35273"/>
      </dsp:txXfrm>
    </dsp:sp>
    <dsp:sp modelId="{A38ECB2D-038B-4419-8246-5ABDC3BEC6CB}">
      <dsp:nvSpPr>
        <dsp:cNvPr id="0" name=""/>
        <dsp:cNvSpPr/>
      </dsp:nvSpPr>
      <dsp:spPr>
        <a:xfrm>
          <a:off x="3581812" y="264192"/>
          <a:ext cx="705463" cy="660472"/>
        </a:xfrm>
        <a:custGeom>
          <a:avLst/>
          <a:gdLst/>
          <a:ahLst/>
          <a:cxnLst/>
          <a:rect l="0" t="0" r="0" b="0"/>
          <a:pathLst>
            <a:path>
              <a:moveTo>
                <a:pt x="0" y="660472"/>
              </a:moveTo>
              <a:lnTo>
                <a:pt x="352731" y="660472"/>
              </a:lnTo>
              <a:lnTo>
                <a:pt x="352731" y="0"/>
              </a:lnTo>
              <a:lnTo>
                <a:pt x="705463" y="0"/>
              </a:lnTo>
            </a:path>
          </a:pathLst>
        </a:custGeom>
        <a:noFill/>
        <a:ln w="12700" cap="flat" cmpd="sng" algn="ctr">
          <a:solidFill>
            <a:schemeClr val="accent6">
              <a:tint val="80000"/>
              <a:hueOff val="0"/>
              <a:satOff val="0"/>
              <a:lumOff val="0"/>
              <a:alphaOff val="0"/>
            </a:schemeClr>
          </a:solidFill>
          <a:prstDash val="solid"/>
          <a:miter lim="800000"/>
        </a:ln>
        <a:effectLst/>
        <a:scene3d>
          <a:camera prst="isometricOffAxis2Left" zoom="95000"/>
          <a:lightRig rig="twoPt"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0384" y="570269"/>
        <a:ext cx="48319" cy="48319"/>
      </dsp:txXfrm>
    </dsp:sp>
    <dsp:sp modelId="{EEBBA103-4696-4ED7-B580-60EA36A8C4B6}">
      <dsp:nvSpPr>
        <dsp:cNvPr id="0" name=""/>
        <dsp:cNvSpPr/>
      </dsp:nvSpPr>
      <dsp:spPr>
        <a:xfrm>
          <a:off x="1065216" y="924664"/>
          <a:ext cx="591146" cy="750475"/>
        </a:xfrm>
        <a:custGeom>
          <a:avLst/>
          <a:gdLst/>
          <a:ahLst/>
          <a:cxnLst/>
          <a:rect l="0" t="0" r="0" b="0"/>
          <a:pathLst>
            <a:path>
              <a:moveTo>
                <a:pt x="0" y="750475"/>
              </a:moveTo>
              <a:lnTo>
                <a:pt x="295573" y="750475"/>
              </a:lnTo>
              <a:lnTo>
                <a:pt x="295573" y="0"/>
              </a:lnTo>
              <a:lnTo>
                <a:pt x="591146" y="0"/>
              </a:lnTo>
            </a:path>
          </a:pathLst>
        </a:custGeom>
        <a:noFill/>
        <a:ln w="12700" cap="flat" cmpd="sng" algn="ctr">
          <a:solidFill>
            <a:schemeClr val="accent6">
              <a:tint val="99000"/>
              <a:hueOff val="0"/>
              <a:satOff val="0"/>
              <a:lumOff val="0"/>
              <a:alphaOff val="0"/>
            </a:schemeClr>
          </a:solidFill>
          <a:prstDash val="solid"/>
          <a:miter lim="800000"/>
        </a:ln>
        <a:effectLst/>
        <a:scene3d>
          <a:camera prst="isometricOffAxis2Left" zoom="95000"/>
          <a:lightRig rig="twoPt"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336906" y="1276019"/>
        <a:ext cx="47766" cy="47766"/>
      </dsp:txXfrm>
    </dsp:sp>
    <dsp:sp modelId="{2B5F8F35-269D-4E24-B869-069C8A8A3953}">
      <dsp:nvSpPr>
        <dsp:cNvPr id="0" name=""/>
        <dsp:cNvSpPr/>
      </dsp:nvSpPr>
      <dsp:spPr>
        <a:xfrm rot="16200000">
          <a:off x="-871900" y="1409230"/>
          <a:ext cx="3342414" cy="531818"/>
        </a:xfrm>
        <a:prstGeom prst="rect">
          <a:avLst/>
        </a:prstGeom>
        <a:solidFill>
          <a:schemeClr val="accent6">
            <a:shade val="80000"/>
            <a:hueOff val="0"/>
            <a:satOff val="0"/>
            <a:lumOff val="0"/>
            <a:alphaOff val="0"/>
          </a:schemeClr>
        </a:solidFill>
        <a:ln>
          <a:noFill/>
        </a:ln>
        <a:effectLst/>
        <a:scene3d>
          <a:camera prst="isometricOffAxis2Left" zoom="95000"/>
          <a:lightRig rig="twoP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kern="1200" dirty="0"/>
            <a:t>bloom samples</a:t>
          </a:r>
        </a:p>
      </dsp:txBody>
      <dsp:txXfrm>
        <a:off x="-871900" y="1409230"/>
        <a:ext cx="3342414" cy="531818"/>
      </dsp:txXfrm>
    </dsp:sp>
    <dsp:sp modelId="{2088903A-E71F-4AA2-AEE7-4E4D5C3E4A62}">
      <dsp:nvSpPr>
        <dsp:cNvPr id="0" name=""/>
        <dsp:cNvSpPr/>
      </dsp:nvSpPr>
      <dsp:spPr>
        <a:xfrm>
          <a:off x="1656363" y="622463"/>
          <a:ext cx="1925449" cy="604402"/>
        </a:xfrm>
        <a:prstGeom prst="rect">
          <a:avLst/>
        </a:prstGeom>
        <a:solidFill>
          <a:schemeClr val="accent6">
            <a:tint val="99000"/>
            <a:hueOff val="0"/>
            <a:satOff val="0"/>
            <a:lumOff val="0"/>
            <a:alphaOff val="0"/>
          </a:schemeClr>
        </a:solidFill>
        <a:ln>
          <a:noFill/>
        </a:ln>
        <a:effectLst/>
        <a:scene3d>
          <a:camera prst="isometricOffAxis2Left" zoom="95000"/>
          <a:lightRig rig="twoP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surface (water)</a:t>
          </a:r>
        </a:p>
      </dsp:txBody>
      <dsp:txXfrm>
        <a:off x="1656363" y="622463"/>
        <a:ext cx="1925449" cy="604402"/>
      </dsp:txXfrm>
    </dsp:sp>
    <dsp:sp modelId="{FFD0538B-A732-44FC-BFF2-09A5B34DE002}">
      <dsp:nvSpPr>
        <dsp:cNvPr id="0" name=""/>
        <dsp:cNvSpPr/>
      </dsp:nvSpPr>
      <dsp:spPr>
        <a:xfrm>
          <a:off x="4287275" y="1496"/>
          <a:ext cx="1723290" cy="525393"/>
        </a:xfrm>
        <a:prstGeom prst="rect">
          <a:avLst/>
        </a:prstGeom>
        <a:solidFill>
          <a:schemeClr val="accent6">
            <a:tint val="80000"/>
            <a:hueOff val="0"/>
            <a:satOff val="0"/>
            <a:lumOff val="0"/>
            <a:alphaOff val="0"/>
          </a:schemeClr>
        </a:solidFill>
        <a:ln>
          <a:noFill/>
        </a:ln>
        <a:effectLst/>
        <a:scene3d>
          <a:camera prst="isometricOffAxis2Left" zoom="95000"/>
          <a:lightRig rig="twoP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surface grab</a:t>
          </a:r>
        </a:p>
      </dsp:txBody>
      <dsp:txXfrm>
        <a:off x="4287275" y="1496"/>
        <a:ext cx="1723290" cy="525393"/>
      </dsp:txXfrm>
    </dsp:sp>
    <dsp:sp modelId="{57F626C5-34C5-4E5E-AB5B-DDC4163305C8}">
      <dsp:nvSpPr>
        <dsp:cNvPr id="0" name=""/>
        <dsp:cNvSpPr/>
      </dsp:nvSpPr>
      <dsp:spPr>
        <a:xfrm>
          <a:off x="4287275" y="661968"/>
          <a:ext cx="1723290" cy="525393"/>
        </a:xfrm>
        <a:prstGeom prst="rect">
          <a:avLst/>
        </a:prstGeom>
        <a:solidFill>
          <a:schemeClr val="accent6">
            <a:tint val="80000"/>
            <a:hueOff val="0"/>
            <a:satOff val="0"/>
            <a:lumOff val="0"/>
            <a:alphaOff val="0"/>
          </a:schemeClr>
        </a:solidFill>
        <a:ln>
          <a:noFill/>
        </a:ln>
        <a:effectLst/>
        <a:scene3d>
          <a:camera prst="isometricOffAxis2Left" zoom="95000"/>
          <a:lightRig rig="twoP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surface scum</a:t>
          </a:r>
        </a:p>
      </dsp:txBody>
      <dsp:txXfrm>
        <a:off x="4287275" y="661968"/>
        <a:ext cx="1723290" cy="525393"/>
      </dsp:txXfrm>
    </dsp:sp>
    <dsp:sp modelId="{C8624379-DBDF-40EF-8FEB-4A54A7945E24}">
      <dsp:nvSpPr>
        <dsp:cNvPr id="0" name=""/>
        <dsp:cNvSpPr/>
      </dsp:nvSpPr>
      <dsp:spPr>
        <a:xfrm>
          <a:off x="4287275" y="1318709"/>
          <a:ext cx="1723290" cy="525393"/>
        </a:xfrm>
        <a:prstGeom prst="rect">
          <a:avLst/>
        </a:prstGeom>
        <a:solidFill>
          <a:schemeClr val="accent6">
            <a:tint val="80000"/>
            <a:hueOff val="0"/>
            <a:satOff val="0"/>
            <a:lumOff val="0"/>
            <a:alphaOff val="0"/>
          </a:schemeClr>
        </a:solidFill>
        <a:ln>
          <a:noFill/>
        </a:ln>
        <a:effectLst/>
        <a:scene3d>
          <a:camera prst="isometricOffAxis2Left" zoom="95000"/>
          <a:lightRig rig="twoP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scum core</a:t>
          </a:r>
        </a:p>
      </dsp:txBody>
      <dsp:txXfrm>
        <a:off x="4287275" y="1318709"/>
        <a:ext cx="1723290" cy="525393"/>
      </dsp:txXfrm>
    </dsp:sp>
    <dsp:sp modelId="{06D40895-5F99-4977-A672-DF89B34BB92A}">
      <dsp:nvSpPr>
        <dsp:cNvPr id="0" name=""/>
        <dsp:cNvSpPr/>
      </dsp:nvSpPr>
      <dsp:spPr>
        <a:xfrm>
          <a:off x="1656363" y="1358214"/>
          <a:ext cx="1925449" cy="612598"/>
        </a:xfrm>
        <a:prstGeom prst="rect">
          <a:avLst/>
        </a:prstGeom>
        <a:solidFill>
          <a:schemeClr val="accent6">
            <a:tint val="99000"/>
            <a:hueOff val="0"/>
            <a:satOff val="0"/>
            <a:lumOff val="0"/>
            <a:alphaOff val="0"/>
          </a:schemeClr>
        </a:solidFill>
        <a:ln>
          <a:noFill/>
        </a:ln>
        <a:effectLst/>
        <a:scene3d>
          <a:camera prst="isometricOffAxis2Left" zoom="95000"/>
          <a:lightRig rig="twoP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water column     at depth</a:t>
          </a:r>
        </a:p>
      </dsp:txBody>
      <dsp:txXfrm>
        <a:off x="1656363" y="1358214"/>
        <a:ext cx="1925449" cy="612598"/>
      </dsp:txXfrm>
    </dsp:sp>
    <dsp:sp modelId="{93DD8AA5-0C88-4BDA-BDE1-D98453A8B24A}">
      <dsp:nvSpPr>
        <dsp:cNvPr id="0" name=""/>
        <dsp:cNvSpPr/>
      </dsp:nvSpPr>
      <dsp:spPr>
        <a:xfrm>
          <a:off x="1656363" y="2102160"/>
          <a:ext cx="1925449" cy="621729"/>
        </a:xfrm>
        <a:prstGeom prst="rect">
          <a:avLst/>
        </a:prstGeom>
        <a:solidFill>
          <a:schemeClr val="accent6">
            <a:tint val="99000"/>
            <a:hueOff val="0"/>
            <a:satOff val="0"/>
            <a:lumOff val="0"/>
            <a:alphaOff val="0"/>
          </a:schemeClr>
        </a:solidFill>
        <a:ln>
          <a:noFill/>
        </a:ln>
        <a:effectLst/>
        <a:scene3d>
          <a:camera prst="isometricOffAxis2Left" zoom="95000"/>
          <a:lightRig rig="twoP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algal mat</a:t>
          </a:r>
        </a:p>
      </dsp:txBody>
      <dsp:txXfrm>
        <a:off x="1656363" y="2102160"/>
        <a:ext cx="1925449" cy="621729"/>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2FC149-D082-4356-9E11-5B70CB1A2099}" type="datetimeFigureOut">
              <a:rPr lang="en-US" smtClean="0"/>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DD8ABF-6F44-4DB0-AF8E-1B2C6A292A6D}" type="slidenum">
              <a:rPr lang="en-US" smtClean="0"/>
              <a:t>‹#›</a:t>
            </a:fld>
            <a:endParaRPr lang="en-US"/>
          </a:p>
        </p:txBody>
      </p:sp>
    </p:spTree>
    <p:extLst>
      <p:ext uri="{BB962C8B-B14F-4D97-AF65-F5344CB8AC3E}">
        <p14:creationId xmlns:p14="http://schemas.microsoft.com/office/powerpoint/2010/main" val="1173609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Surface grab and surface scum most used for bloom response. </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a:t>
            </a:fld>
            <a:endParaRPr lang="en-US"/>
          </a:p>
        </p:txBody>
      </p:sp>
    </p:spTree>
    <p:extLst>
      <p:ext uri="{BB962C8B-B14F-4D97-AF65-F5344CB8AC3E}">
        <p14:creationId xmlns:p14="http://schemas.microsoft.com/office/powerpoint/2010/main" val="2084789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a:t>Collect from as many different substrates as are covered by algal mats and/or excessive algal growth to get a representative sample of the algal mats of interest.  Sometimes the bases of the filaments are necessary for identification, so be sure to collect the algae where it is attached to the substrate whenever possible.</a:t>
            </a:r>
          </a:p>
          <a:p>
            <a:pPr defTabSz="931774"/>
            <a:endParaRPr lang="en-US" dirty="0"/>
          </a:p>
          <a:p>
            <a:pPr defTabSz="931774"/>
            <a:r>
              <a:rPr lang="en-US" dirty="0"/>
              <a:t>Floating mats are a common scenario when responding to an algal complaint/bloom report.  Benthic attached mat sampling will be used for &gt;20% coverage of rank 4,5,6 in the RPS.  </a:t>
            </a:r>
          </a:p>
        </p:txBody>
      </p:sp>
      <p:sp>
        <p:nvSpPr>
          <p:cNvPr id="4" name="Slide Number Placeholder 3"/>
          <p:cNvSpPr>
            <a:spLocks noGrp="1"/>
          </p:cNvSpPr>
          <p:nvPr>
            <p:ph type="sldNum" sz="quarter" idx="10"/>
          </p:nvPr>
        </p:nvSpPr>
        <p:spPr/>
        <p:txBody>
          <a:bodyPr/>
          <a:lstStyle/>
          <a:p>
            <a:fld id="{E3ACF350-82AE-4204-B09B-A7DFAED0117F}" type="slidenum">
              <a:rPr lang="en-US" smtClean="0"/>
              <a:t>4</a:t>
            </a:fld>
            <a:endParaRPr lang="en-US"/>
          </a:p>
        </p:txBody>
      </p:sp>
    </p:spTree>
    <p:extLst>
      <p:ext uri="{BB962C8B-B14F-4D97-AF65-F5344CB8AC3E}">
        <p14:creationId xmlns:p14="http://schemas.microsoft.com/office/powerpoint/2010/main" val="2319662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a:t>
            </a:r>
            <a:r>
              <a:rPr lang="en-US" dirty="0" err="1"/>
              <a:t>Niskin</a:t>
            </a:r>
            <a:r>
              <a:rPr lang="en-US" dirty="0"/>
              <a:t> Sampler Closing when messenger sent down.  The sampler gets lowered to the correct depth, greater than 0.3m, then closed. </a:t>
            </a:r>
          </a:p>
          <a:p>
            <a:r>
              <a:rPr lang="en-US" dirty="0"/>
              <a:t>Labeling a sample “water column” implies that it was collected as some depth instead of the top 0.3m.  Most samples will be surface samples. </a:t>
            </a:r>
          </a:p>
        </p:txBody>
      </p:sp>
      <p:sp>
        <p:nvSpPr>
          <p:cNvPr id="4" name="Slide Number Placeholder 3"/>
          <p:cNvSpPr>
            <a:spLocks noGrp="1"/>
          </p:cNvSpPr>
          <p:nvPr>
            <p:ph type="sldNum" sz="quarter" idx="10"/>
          </p:nvPr>
        </p:nvSpPr>
        <p:spPr/>
        <p:txBody>
          <a:bodyPr/>
          <a:lstStyle/>
          <a:p>
            <a:fld id="{E3ACF350-82AE-4204-B09B-A7DFAED0117F}" type="slidenum">
              <a:rPr lang="en-US" smtClean="0"/>
              <a:t>5</a:t>
            </a:fld>
            <a:endParaRPr lang="en-US"/>
          </a:p>
        </p:txBody>
      </p:sp>
    </p:spTree>
    <p:extLst>
      <p:ext uri="{BB962C8B-B14F-4D97-AF65-F5344CB8AC3E}">
        <p14:creationId xmlns:p14="http://schemas.microsoft.com/office/powerpoint/2010/main" val="2495960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6</a:t>
            </a:fld>
            <a:endParaRPr lang="en-US"/>
          </a:p>
        </p:txBody>
      </p:sp>
    </p:spTree>
    <p:extLst>
      <p:ext uri="{BB962C8B-B14F-4D97-AF65-F5344CB8AC3E}">
        <p14:creationId xmlns:p14="http://schemas.microsoft.com/office/powerpoint/2010/main" val="1699725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don’t do this type of sampling.  There are not toxin thresholds at which the water is safe so the message is that if the water is green, stay out. </a:t>
            </a:r>
          </a:p>
          <a:p>
            <a:r>
              <a:rPr lang="en-US" dirty="0"/>
              <a:t>FS7110 Illustration of scum core sampling</a:t>
            </a:r>
          </a:p>
          <a:p>
            <a:r>
              <a:rPr lang="en-US" dirty="0"/>
              <a:t>Covering this here because some samples had been mislabeled as scum cores when they are regular surface scum samples. </a:t>
            </a:r>
          </a:p>
        </p:txBody>
      </p:sp>
      <p:sp>
        <p:nvSpPr>
          <p:cNvPr id="4" name="Slide Number Placeholder 3"/>
          <p:cNvSpPr>
            <a:spLocks noGrp="1"/>
          </p:cNvSpPr>
          <p:nvPr>
            <p:ph type="sldNum" sz="quarter" idx="10"/>
          </p:nvPr>
        </p:nvSpPr>
        <p:spPr/>
        <p:txBody>
          <a:bodyPr/>
          <a:lstStyle/>
          <a:p>
            <a:fld id="{E3ACF350-82AE-4204-B09B-A7DFAED0117F}" type="slidenum">
              <a:rPr lang="en-US" smtClean="0"/>
              <a:t>7</a:t>
            </a:fld>
            <a:endParaRPr lang="en-US"/>
          </a:p>
        </p:txBody>
      </p:sp>
    </p:spTree>
    <p:extLst>
      <p:ext uri="{BB962C8B-B14F-4D97-AF65-F5344CB8AC3E}">
        <p14:creationId xmlns:p14="http://schemas.microsoft.com/office/powerpoint/2010/main" val="1342056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No deeper than 0.1m.</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a:p>
        </p:txBody>
      </p:sp>
    </p:spTree>
    <p:extLst>
      <p:ext uri="{BB962C8B-B14F-4D97-AF65-F5344CB8AC3E}">
        <p14:creationId xmlns:p14="http://schemas.microsoft.com/office/powerpoint/2010/main" val="3177386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shows green tinted water with no surface scum. </a:t>
            </a:r>
          </a:p>
          <a:p>
            <a:r>
              <a:rPr lang="en-US" dirty="0"/>
              <a:t>If the waterbody is not visibly blooming, collect this sample type.  </a:t>
            </a:r>
          </a:p>
          <a:p>
            <a:r>
              <a:rPr lang="en-US" dirty="0"/>
              <a:t>It is not correct to label this type of sample as a ‘water column at depth’. </a:t>
            </a:r>
          </a:p>
          <a:p>
            <a:r>
              <a:rPr lang="en-US" dirty="0"/>
              <a:t>Representative sampling discussed in future slides. </a:t>
            </a:r>
          </a:p>
        </p:txBody>
      </p:sp>
      <p:sp>
        <p:nvSpPr>
          <p:cNvPr id="4" name="Slide Number Placeholder 3"/>
          <p:cNvSpPr>
            <a:spLocks noGrp="1"/>
          </p:cNvSpPr>
          <p:nvPr>
            <p:ph type="sldNum" sz="quarter" idx="10"/>
          </p:nvPr>
        </p:nvSpPr>
        <p:spPr/>
        <p:txBody>
          <a:bodyPr/>
          <a:lstStyle/>
          <a:p>
            <a:fld id="{E3ACF350-82AE-4204-B09B-A7DFAED0117F}" type="slidenum">
              <a:rPr lang="en-US" smtClean="0"/>
              <a:t>9</a:t>
            </a:fld>
            <a:endParaRPr lang="en-US"/>
          </a:p>
        </p:txBody>
      </p:sp>
    </p:spTree>
    <p:extLst>
      <p:ext uri="{BB962C8B-B14F-4D97-AF65-F5344CB8AC3E}">
        <p14:creationId xmlns:p14="http://schemas.microsoft.com/office/powerpoint/2010/main" val="3304275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76D5945A-774C-44C5-BDCB-E6D30C22AC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9796F371-7595-4BE1-A102-5386D37B0E1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dirty="0"/>
          </a:p>
        </p:txBody>
      </p:sp>
      <p:sp>
        <p:nvSpPr>
          <p:cNvPr id="4" name="Slide Number Placeholder 3">
            <a:extLst>
              <a:ext uri="{FF2B5EF4-FFF2-40B4-BE49-F238E27FC236}">
                <a16:creationId xmlns:a16="http://schemas.microsoft.com/office/drawing/2014/main" id="{0F7598AC-F8EE-AA4B-85FF-209523E60D0C}"/>
              </a:ext>
            </a:extLst>
          </p:cNvPr>
          <p:cNvSpPr>
            <a:spLocks noGrp="1"/>
          </p:cNvSpPr>
          <p:nvPr>
            <p:ph type="sldNum" sz="quarter" idx="5"/>
          </p:nvPr>
        </p:nvSpPr>
        <p:spPr/>
        <p:txBody>
          <a:bodyPr/>
          <a:lstStyle/>
          <a:p>
            <a:pPr>
              <a:defRPr/>
            </a:pPr>
            <a:fld id="{DE2575FF-51BE-49A0-A918-7375345643F4}" type="slidenum">
              <a:rPr lang="en-US" smtClean="0"/>
              <a:pPr>
                <a:defRPr/>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37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381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3_Final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B36AB57-4B29-1046-84F6-7062AE51E543}"/>
              </a:ext>
            </a:extLst>
          </p:cNvPr>
          <p:cNvSpPr>
            <a:spLocks noGrp="1"/>
          </p:cNvSpPr>
          <p:nvPr>
            <p:ph type="title"/>
          </p:nvPr>
        </p:nvSpPr>
        <p:spPr>
          <a:xfrm>
            <a:off x="1386295" y="365126"/>
            <a:ext cx="7129055" cy="1325563"/>
          </a:xfrm>
          <a:prstGeom prst="rect">
            <a:avLst/>
          </a:prstGeom>
        </p:spPr>
        <p:txBody>
          <a:bodyPr/>
          <a:lstStyle/>
          <a:p>
            <a:r>
              <a:rPr lang="en-US" dirty="0"/>
              <a:t>Click to edit Master title style</a:t>
            </a:r>
          </a:p>
        </p:txBody>
      </p:sp>
      <p:sp>
        <p:nvSpPr>
          <p:cNvPr id="6" name="Content Placeholder 2">
            <a:extLst>
              <a:ext uri="{FF2B5EF4-FFF2-40B4-BE49-F238E27FC236}">
                <a16:creationId xmlns:a16="http://schemas.microsoft.com/office/drawing/2014/main" id="{66B91E83-B66C-E346-93C3-0E143847EFBA}"/>
              </a:ext>
            </a:extLst>
          </p:cNvPr>
          <p:cNvSpPr>
            <a:spLocks noGrp="1"/>
          </p:cNvSpPr>
          <p:nvPr>
            <p:ph idx="1"/>
          </p:nvPr>
        </p:nvSpPr>
        <p:spPr>
          <a:xfrm>
            <a:off x="628650" y="2874723"/>
            <a:ext cx="78867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61279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113447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68468352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86985602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895600"/>
            <a:ext cx="86868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7/21/2020</a:t>
            </a:r>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9144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94074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228600" y="1810858"/>
            <a:ext cx="86868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7/21/2020</a:t>
            </a:r>
            <a:endParaRPr lang="en-US" dirty="0"/>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826712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7/21/2020</a:t>
            </a:r>
            <a:endParaRPr lang="en-US" dirty="0"/>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182166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7BBF703B-C912-408A-9590-4F57ACABEA69}"/>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1" name="Text Placeholder 17">
            <a:extLst>
              <a:ext uri="{FF2B5EF4-FFF2-40B4-BE49-F238E27FC236}">
                <a16:creationId xmlns:a16="http://schemas.microsoft.com/office/drawing/2014/main" id="{14A16962-F2B7-4436-AE9E-00109FF33152}"/>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7/21/2020</a:t>
            </a:r>
            <a:endParaRPr lang="en-US" dirty="0"/>
          </a:p>
        </p:txBody>
      </p:sp>
      <p:sp>
        <p:nvSpPr>
          <p:cNvPr id="15" name="Footer Placeholder 4">
            <a:extLst>
              <a:ext uri="{FF2B5EF4-FFF2-40B4-BE49-F238E27FC236}">
                <a16:creationId xmlns:a16="http://schemas.microsoft.com/office/drawing/2014/main" id="{6823D50E-3D22-42B2-92A8-925F235B48B4}"/>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049294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228600" y="1828801"/>
            <a:ext cx="28194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Click to 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3124200" y="1828802"/>
            <a:ext cx="28956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Click to 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6096000" y="1820386"/>
            <a:ext cx="28194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Click to 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228600" y="3994151"/>
            <a:ext cx="28194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3124200" y="3994151"/>
            <a:ext cx="28956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6096000" y="3994151"/>
            <a:ext cx="28194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7/21/2020</a:t>
            </a:r>
            <a:endParaRPr lang="en-US" dirty="0"/>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58721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7/21/2020</a:t>
            </a:r>
            <a:endParaRPr lang="en-US" dirty="0"/>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537048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b="0" smtClean="0">
                <a:solidFill>
                  <a:schemeClr val="accent4"/>
                </a:solidFill>
                <a:latin typeface="Arial" panose="020B0604020202020204" pitchFamily="34" charset="0"/>
                <a:cs typeface="Arial" panose="020B0604020202020204" pitchFamily="34" charset="0"/>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86" r:id="rId3"/>
    <p:sldLayoutId id="2147483663" r:id="rId4"/>
    <p:sldLayoutId id="2147483662" r:id="rId5"/>
    <p:sldLayoutId id="2147483664" r:id="rId6"/>
    <p:sldLayoutId id="2147483666" r:id="rId7"/>
    <p:sldLayoutId id="2147483672" r:id="rId8"/>
    <p:sldLayoutId id="2147483667" r:id="rId9"/>
    <p:sldLayoutId id="2147483673" r:id="rId10"/>
    <p:sldLayoutId id="2147483684" r:id="rId11"/>
    <p:sldLayoutId id="2147483696" r:id="rId12"/>
    <p:sldLayoutId id="2147483697" r:id="rId13"/>
    <p:sldLayoutId id="2147483698" r:id="rId14"/>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6.jpe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9.png"/><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image" Target="../media/image18.emf"/><Relationship Id="rId5" Type="http://schemas.openxmlformats.org/officeDocument/2006/relationships/image" Target="../media/image17.jp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CF30-5839-46BF-BB27-1DE609E5BE7A}"/>
              </a:ext>
            </a:extLst>
          </p:cNvPr>
          <p:cNvSpPr>
            <a:spLocks noGrp="1"/>
          </p:cNvSpPr>
          <p:nvPr>
            <p:ph type="ctrTitle"/>
          </p:nvPr>
        </p:nvSpPr>
        <p:spPr/>
        <p:txBody>
          <a:bodyPr anchor="b"/>
          <a:lstStyle/>
          <a:p>
            <a:r>
              <a:rPr lang="en-US" altLang="en-US" dirty="0"/>
              <a:t>BLOOM-ID &amp; ALGAL-ID SAMPLING</a:t>
            </a:r>
            <a:endParaRPr lang="en-US" dirty="0"/>
          </a:p>
        </p:txBody>
      </p:sp>
      <p:sp>
        <p:nvSpPr>
          <p:cNvPr id="3" name="Subtitle 2">
            <a:extLst>
              <a:ext uri="{FF2B5EF4-FFF2-40B4-BE49-F238E27FC236}">
                <a16:creationId xmlns:a16="http://schemas.microsoft.com/office/drawing/2014/main" id="{ECDB46FA-C02A-4F95-B648-A67E4ABE18FA}"/>
              </a:ext>
            </a:extLst>
          </p:cNvPr>
          <p:cNvSpPr>
            <a:spLocks noGrp="1"/>
          </p:cNvSpPr>
          <p:nvPr>
            <p:ph type="subTitle" idx="1"/>
          </p:nvPr>
        </p:nvSpPr>
        <p:spPr>
          <a:xfrm>
            <a:off x="228600" y="4114800"/>
            <a:ext cx="8763000" cy="2057400"/>
          </a:xfrm>
        </p:spPr>
        <p:txBody>
          <a:bodyPr/>
          <a:lstStyle/>
          <a:p>
            <a:r>
              <a:rPr lang="en-US" sz="2400" dirty="0"/>
              <a:t>Division of Environmental Assessment and Restoration</a:t>
            </a:r>
          </a:p>
          <a:p>
            <a:r>
              <a:rPr lang="en-US" sz="2400" dirty="0"/>
              <a:t>07/21/2020</a:t>
            </a:r>
          </a:p>
        </p:txBody>
      </p:sp>
    </p:spTree>
    <p:extLst>
      <p:ext uri="{BB962C8B-B14F-4D97-AF65-F5344CB8AC3E}">
        <p14:creationId xmlns:p14="http://schemas.microsoft.com/office/powerpoint/2010/main" val="613284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23B40-1BF6-47A6-9D50-7688D82E61A1}"/>
              </a:ext>
            </a:extLst>
          </p:cNvPr>
          <p:cNvSpPr>
            <a:spLocks noGrp="1"/>
          </p:cNvSpPr>
          <p:nvPr>
            <p:ph type="body" idx="1"/>
          </p:nvPr>
        </p:nvSpPr>
        <p:spPr>
          <a:xfrm>
            <a:off x="381000" y="3038032"/>
            <a:ext cx="4800600" cy="3023487"/>
          </a:xfrm>
        </p:spPr>
        <p:txBody>
          <a:bodyPr/>
          <a:lstStyle/>
          <a:p>
            <a:pPr marL="274320" indent="-274320" algn="l">
              <a:lnSpc>
                <a:spcPct val="100000"/>
              </a:lnSpc>
              <a:spcBef>
                <a:spcPct val="0"/>
              </a:spcBef>
              <a:spcAft>
                <a:spcPts val="600"/>
              </a:spcAft>
              <a:buFont typeface="Arial" panose="020B0604020202020204" pitchFamily="34" charset="0"/>
              <a:buChar char="•"/>
              <a:defRPr/>
            </a:pPr>
            <a:r>
              <a:rPr lang="en-US" altLang="en-US" sz="1600" i="0" dirty="0">
                <a:solidFill>
                  <a:schemeClr val="accent6">
                    <a:lumMod val="50000"/>
                  </a:schemeClr>
                </a:solidFill>
                <a:ea typeface="League Gothic" pitchFamily="2" charset="77"/>
              </a:rPr>
              <a:t>The DEP Laboratory Information Management System’s (LIMS) ALGAL-ID test code is associated with periphytic algae.</a:t>
            </a:r>
          </a:p>
          <a:p>
            <a:pPr marL="274320" indent="-274320" algn="l">
              <a:lnSpc>
                <a:spcPct val="100000"/>
              </a:lnSpc>
              <a:spcBef>
                <a:spcPct val="0"/>
              </a:spcBef>
              <a:spcAft>
                <a:spcPts val="600"/>
              </a:spcAft>
              <a:buFont typeface="Arial" panose="020B0604020202020204" pitchFamily="34" charset="0"/>
              <a:buChar char="•"/>
              <a:defRPr/>
            </a:pPr>
            <a:r>
              <a:rPr lang="en-US" altLang="en-US" sz="1600" i="0" dirty="0">
                <a:solidFill>
                  <a:schemeClr val="accent6">
                    <a:lumMod val="50000"/>
                  </a:schemeClr>
                </a:solidFill>
                <a:ea typeface="League Gothic" pitchFamily="2" charset="77"/>
              </a:rPr>
              <a:t>ALGAL-ID samples are collected for algal mats or when the Rapid Periphyton Survey (RPS) rank 4-6 (algae &gt; 6mm thick/long) occurs in greater than 20% of sampled points. This sample type can also be collected when an abundance of periphytic algae is observed. </a:t>
            </a:r>
          </a:p>
          <a:p>
            <a:pPr marL="274320"/>
            <a:endParaRPr lang="en-US" dirty="0"/>
          </a:p>
        </p:txBody>
      </p:sp>
      <p:sp>
        <p:nvSpPr>
          <p:cNvPr id="3" name="Date Placeholder 2">
            <a:extLst>
              <a:ext uri="{FF2B5EF4-FFF2-40B4-BE49-F238E27FC236}">
                <a16:creationId xmlns:a16="http://schemas.microsoft.com/office/drawing/2014/main" id="{D568E391-C86E-4EA2-B3D2-F2E71CBAB29E}"/>
              </a:ext>
            </a:extLst>
          </p:cNvPr>
          <p:cNvSpPr>
            <a:spLocks noGrp="1"/>
          </p:cNvSpPr>
          <p:nvPr>
            <p:ph type="dt" sz="half" idx="10"/>
          </p:nvPr>
        </p:nvSpPr>
        <p:spPr/>
        <p:txBody>
          <a:bodyPr/>
          <a:lstStyle/>
          <a:p>
            <a:r>
              <a:rPr lang="en-US" sz="1600" dirty="0"/>
              <a:t>7/21/2020</a:t>
            </a:r>
          </a:p>
        </p:txBody>
      </p:sp>
      <p:sp>
        <p:nvSpPr>
          <p:cNvPr id="4" name="Title 3">
            <a:extLst>
              <a:ext uri="{FF2B5EF4-FFF2-40B4-BE49-F238E27FC236}">
                <a16:creationId xmlns:a16="http://schemas.microsoft.com/office/drawing/2014/main" id="{757C28DF-B35C-4F50-B4F4-335B924224C4}"/>
              </a:ext>
            </a:extLst>
          </p:cNvPr>
          <p:cNvSpPr>
            <a:spLocks noGrp="1"/>
          </p:cNvSpPr>
          <p:nvPr>
            <p:ph type="title"/>
          </p:nvPr>
        </p:nvSpPr>
        <p:spPr/>
        <p:txBody>
          <a:bodyPr anchor="ctr"/>
          <a:lstStyle/>
          <a:p>
            <a:r>
              <a:rPr lang="en-US" altLang="en-US" b="1" dirty="0">
                <a:ea typeface="League Gothic" panose="00000500000000000000" pitchFamily="50" charset="0"/>
              </a:rPr>
              <a:t>ALGAL-ID Sampling</a:t>
            </a:r>
            <a:endParaRPr lang="en-US" dirty="0"/>
          </a:p>
        </p:txBody>
      </p:sp>
      <p:pic>
        <p:nvPicPr>
          <p:cNvPr id="5" name="Picture 4">
            <a:extLst>
              <a:ext uri="{FF2B5EF4-FFF2-40B4-BE49-F238E27FC236}">
                <a16:creationId xmlns:a16="http://schemas.microsoft.com/office/drawing/2014/main" id="{349A23D3-FB97-43F6-833C-DE0983B745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971800"/>
            <a:ext cx="3540048" cy="291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4646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23B40-1BF6-47A6-9D50-7688D82E61A1}"/>
              </a:ext>
            </a:extLst>
          </p:cNvPr>
          <p:cNvSpPr>
            <a:spLocks noGrp="1"/>
          </p:cNvSpPr>
          <p:nvPr>
            <p:ph type="body" idx="1"/>
          </p:nvPr>
        </p:nvSpPr>
        <p:spPr>
          <a:xfrm>
            <a:off x="457200" y="3047999"/>
            <a:ext cx="5117690" cy="3308351"/>
          </a:xfrm>
        </p:spPr>
        <p:txBody>
          <a:bodyPr/>
          <a:lstStyle/>
          <a:p>
            <a:pPr marL="365760" indent="-274320" algn="l">
              <a:lnSpc>
                <a:spcPct val="100000"/>
              </a:lnSpc>
              <a:spcBef>
                <a:spcPct val="0"/>
              </a:spcBef>
              <a:spcAft>
                <a:spcPts val="600"/>
              </a:spcAft>
              <a:buFont typeface="Arial" panose="020B0604020202020204" pitchFamily="34" charset="0"/>
              <a:buChar char="•"/>
              <a:defRPr/>
            </a:pPr>
            <a:r>
              <a:rPr lang="en-US" altLang="en-US" sz="1600" i="0" dirty="0">
                <a:solidFill>
                  <a:schemeClr val="accent6">
                    <a:lumMod val="50000"/>
                  </a:schemeClr>
                </a:solidFill>
                <a:ea typeface="League Gothic" pitchFamily="2" charset="77"/>
              </a:rPr>
              <a:t>The DEP Laboratory Information Management System’s (LIMS) BLOOM-ID test code is associated with planktonic, free-floating algae.</a:t>
            </a:r>
          </a:p>
          <a:p>
            <a:pPr marL="365760" indent="-274320" algn="l">
              <a:lnSpc>
                <a:spcPct val="100000"/>
              </a:lnSpc>
              <a:spcBef>
                <a:spcPct val="0"/>
              </a:spcBef>
              <a:spcAft>
                <a:spcPts val="600"/>
              </a:spcAft>
              <a:buFont typeface="Arial" panose="020B0604020202020204" pitchFamily="34" charset="0"/>
              <a:buChar char="•"/>
              <a:defRPr/>
            </a:pPr>
            <a:r>
              <a:rPr lang="en-US" altLang="en-US" sz="1600" i="0" dirty="0">
                <a:solidFill>
                  <a:schemeClr val="accent6">
                    <a:lumMod val="50000"/>
                  </a:schemeClr>
                </a:solidFill>
                <a:ea typeface="League Gothic" pitchFamily="2" charset="77"/>
              </a:rPr>
              <a:t>Sampling may not be planned or scheduled, but occurs as a result of observed field conditions.</a:t>
            </a:r>
          </a:p>
          <a:p>
            <a:pPr marL="365760" indent="-274320" algn="l">
              <a:lnSpc>
                <a:spcPct val="100000"/>
              </a:lnSpc>
              <a:spcBef>
                <a:spcPct val="0"/>
              </a:spcBef>
              <a:spcAft>
                <a:spcPts val="600"/>
              </a:spcAft>
              <a:buFont typeface="Arial" panose="020B0604020202020204" pitchFamily="34" charset="0"/>
              <a:buChar char="•"/>
              <a:defRPr/>
            </a:pPr>
            <a:r>
              <a:rPr lang="en-US" altLang="en-US" sz="1600" i="0" dirty="0">
                <a:solidFill>
                  <a:schemeClr val="accent6">
                    <a:lumMod val="50000"/>
                  </a:schemeClr>
                </a:solidFill>
                <a:ea typeface="League Gothic" pitchFamily="2" charset="77"/>
              </a:rPr>
              <a:t>Toxins (W-MCYST-AA, W-SAXTN-MS), chlorophyll (CHLSUITE-W), nutrients (W-NH3, W-NO2NO3, W-TKN, W-S-A-TP), ortho-phosphate (W-PO4), and full algal ID (DTY-QN-C/PKD-QN-C) analyses frequently accompany the BLOOM-ID test.</a:t>
            </a:r>
          </a:p>
          <a:p>
            <a:pPr marL="365760" indent="-274320" algn="l">
              <a:lnSpc>
                <a:spcPct val="100000"/>
              </a:lnSpc>
              <a:spcBef>
                <a:spcPct val="0"/>
              </a:spcBef>
              <a:spcAft>
                <a:spcPts val="600"/>
              </a:spcAft>
              <a:buFont typeface="Arial" panose="020B0604020202020204" pitchFamily="34" charset="0"/>
              <a:buChar char="•"/>
              <a:defRPr/>
            </a:pPr>
            <a:r>
              <a:rPr lang="en-US" altLang="en-US" sz="1600" i="0" dirty="0">
                <a:solidFill>
                  <a:schemeClr val="accent6">
                    <a:lumMod val="50000"/>
                  </a:schemeClr>
                </a:solidFill>
                <a:ea typeface="League Gothic" pitchFamily="2" charset="77"/>
              </a:rPr>
              <a:t>Extra BLOOM-ID tubes and toxin jars can be kept with sampling equipment.</a:t>
            </a:r>
          </a:p>
          <a:p>
            <a:pPr marL="365760" indent="-274320"/>
            <a:endParaRPr lang="en-US" sz="1600" dirty="0"/>
          </a:p>
        </p:txBody>
      </p:sp>
      <p:sp>
        <p:nvSpPr>
          <p:cNvPr id="3" name="Date Placeholder 2">
            <a:extLst>
              <a:ext uri="{FF2B5EF4-FFF2-40B4-BE49-F238E27FC236}">
                <a16:creationId xmlns:a16="http://schemas.microsoft.com/office/drawing/2014/main" id="{D568E391-C86E-4EA2-B3D2-F2E71CBAB29E}"/>
              </a:ext>
            </a:extLst>
          </p:cNvPr>
          <p:cNvSpPr>
            <a:spLocks noGrp="1"/>
          </p:cNvSpPr>
          <p:nvPr>
            <p:ph type="dt" sz="half" idx="10"/>
          </p:nvPr>
        </p:nvSpPr>
        <p:spPr/>
        <p:txBody>
          <a:bodyPr/>
          <a:lstStyle/>
          <a:p>
            <a:r>
              <a:rPr lang="en-US" sz="1600" dirty="0"/>
              <a:t>7/21/2020</a:t>
            </a:r>
          </a:p>
        </p:txBody>
      </p:sp>
      <p:sp>
        <p:nvSpPr>
          <p:cNvPr id="4" name="Title 3">
            <a:extLst>
              <a:ext uri="{FF2B5EF4-FFF2-40B4-BE49-F238E27FC236}">
                <a16:creationId xmlns:a16="http://schemas.microsoft.com/office/drawing/2014/main" id="{757C28DF-B35C-4F50-B4F4-335B924224C4}"/>
              </a:ext>
            </a:extLst>
          </p:cNvPr>
          <p:cNvSpPr>
            <a:spLocks noGrp="1"/>
          </p:cNvSpPr>
          <p:nvPr>
            <p:ph type="title"/>
          </p:nvPr>
        </p:nvSpPr>
        <p:spPr/>
        <p:txBody>
          <a:bodyPr/>
          <a:lstStyle/>
          <a:p>
            <a:r>
              <a:rPr lang="en-US" altLang="en-US" b="1" dirty="0">
                <a:ea typeface="League Gothic" panose="00000500000000000000" pitchFamily="50" charset="0"/>
              </a:rPr>
              <a:t>BLOOM-ID Sampling</a:t>
            </a:r>
            <a:endParaRPr lang="en-US" dirty="0"/>
          </a:p>
        </p:txBody>
      </p:sp>
      <p:pic>
        <p:nvPicPr>
          <p:cNvPr id="6" name="Picture 2">
            <a:extLst>
              <a:ext uri="{FF2B5EF4-FFF2-40B4-BE49-F238E27FC236}">
                <a16:creationId xmlns:a16="http://schemas.microsoft.com/office/drawing/2014/main" id="{4D63E3D7-C4BD-4C82-BE20-0A6B1186F6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4065" y="3506186"/>
            <a:ext cx="3061972"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a:extLst>
              <a:ext uri="{FF2B5EF4-FFF2-40B4-BE49-F238E27FC236}">
                <a16:creationId xmlns:a16="http://schemas.microsoft.com/office/drawing/2014/main" id="{F41163AC-6BB7-437A-AE7E-04E6EB03B66A}"/>
              </a:ext>
            </a:extLst>
          </p:cNvPr>
          <p:cNvCxnSpPr>
            <a:cxnSpLocks/>
          </p:cNvCxnSpPr>
          <p:nvPr/>
        </p:nvCxnSpPr>
        <p:spPr>
          <a:xfrm>
            <a:off x="7620000" y="3262254"/>
            <a:ext cx="0" cy="1004946"/>
          </a:xfrm>
          <a:prstGeom prst="straightConnector1">
            <a:avLst/>
          </a:prstGeom>
          <a:ln>
            <a:solidFill>
              <a:srgbClr val="2E75B6"/>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13AEC4F-C1A2-4F23-A9CC-B7B6169AC207}"/>
              </a:ext>
            </a:extLst>
          </p:cNvPr>
          <p:cNvCxnSpPr>
            <a:cxnSpLocks/>
          </p:cNvCxnSpPr>
          <p:nvPr/>
        </p:nvCxnSpPr>
        <p:spPr>
          <a:xfrm>
            <a:off x="6635545" y="3346580"/>
            <a:ext cx="374855" cy="1134876"/>
          </a:xfrm>
          <a:prstGeom prst="straightConnector1">
            <a:avLst/>
          </a:prstGeom>
          <a:ln>
            <a:solidFill>
              <a:srgbClr val="2E75B6"/>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E5EF3DC-3EC9-434F-A2DC-C24FACDD08B0}"/>
              </a:ext>
            </a:extLst>
          </p:cNvPr>
          <p:cNvCxnSpPr>
            <a:cxnSpLocks/>
          </p:cNvCxnSpPr>
          <p:nvPr/>
        </p:nvCxnSpPr>
        <p:spPr>
          <a:xfrm flipH="1">
            <a:off x="8141110" y="3192473"/>
            <a:ext cx="196327" cy="1384289"/>
          </a:xfrm>
          <a:prstGeom prst="straightConnector1">
            <a:avLst/>
          </a:prstGeom>
          <a:ln>
            <a:solidFill>
              <a:srgbClr val="2E75B6"/>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A832639-EC06-4040-983E-93FB785CA2B4}"/>
              </a:ext>
            </a:extLst>
          </p:cNvPr>
          <p:cNvCxnSpPr>
            <a:cxnSpLocks/>
          </p:cNvCxnSpPr>
          <p:nvPr/>
        </p:nvCxnSpPr>
        <p:spPr>
          <a:xfrm flipV="1">
            <a:off x="5954353" y="5181600"/>
            <a:ext cx="598847" cy="923926"/>
          </a:xfrm>
          <a:prstGeom prst="straightConnector1">
            <a:avLst/>
          </a:prstGeom>
          <a:ln>
            <a:solidFill>
              <a:srgbClr val="2E75B6"/>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6B4D7AB9-BBED-4031-AEFB-3A898ECDB67B}"/>
              </a:ext>
            </a:extLst>
          </p:cNvPr>
          <p:cNvCxnSpPr>
            <a:cxnSpLocks/>
          </p:cNvCxnSpPr>
          <p:nvPr/>
        </p:nvCxnSpPr>
        <p:spPr>
          <a:xfrm flipV="1">
            <a:off x="6823488" y="4977492"/>
            <a:ext cx="578225" cy="1128034"/>
          </a:xfrm>
          <a:prstGeom prst="straightConnector1">
            <a:avLst/>
          </a:prstGeom>
          <a:ln>
            <a:solidFill>
              <a:srgbClr val="2E75B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9AEEAEF-0AC7-42A8-B731-DC3840B8180E}"/>
              </a:ext>
            </a:extLst>
          </p:cNvPr>
          <p:cNvCxnSpPr>
            <a:cxnSpLocks/>
          </p:cNvCxnSpPr>
          <p:nvPr/>
        </p:nvCxnSpPr>
        <p:spPr>
          <a:xfrm flipH="1" flipV="1">
            <a:off x="7401713" y="5410200"/>
            <a:ext cx="739398" cy="695327"/>
          </a:xfrm>
          <a:prstGeom prst="straightConnector1">
            <a:avLst/>
          </a:prstGeom>
          <a:ln>
            <a:solidFill>
              <a:srgbClr val="2E75B6"/>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973CC01A-6B29-4FDE-9B3D-CFF81B445320}"/>
              </a:ext>
            </a:extLst>
          </p:cNvPr>
          <p:cNvSpPr txBox="1"/>
          <p:nvPr/>
        </p:nvSpPr>
        <p:spPr>
          <a:xfrm>
            <a:off x="5663841" y="2783280"/>
            <a:ext cx="1295398" cy="523220"/>
          </a:xfrm>
          <a:prstGeom prst="rect">
            <a:avLst/>
          </a:prstGeom>
          <a:noFill/>
        </p:spPr>
        <p:txBody>
          <a:bodyPr wrap="square" rtlCol="0">
            <a:spAutoFit/>
          </a:bodyPr>
          <a:lstStyle/>
          <a:p>
            <a:r>
              <a:rPr lang="en-US" sz="1400" dirty="0">
                <a:solidFill>
                  <a:srgbClr val="2E75B6"/>
                </a:solidFill>
                <a:latin typeface="Arial" panose="020B0604020202020204" pitchFamily="34" charset="0"/>
                <a:cs typeface="Arial" panose="020B0604020202020204" pitchFamily="34" charset="0"/>
              </a:rPr>
              <a:t>Full Algal ID </a:t>
            </a:r>
          </a:p>
          <a:p>
            <a:r>
              <a:rPr lang="en-US" sz="1400" dirty="0">
                <a:solidFill>
                  <a:srgbClr val="2E75B6"/>
                </a:solidFill>
                <a:latin typeface="Arial" panose="020B0604020202020204" pitchFamily="34" charset="0"/>
                <a:cs typeface="Arial" panose="020B0604020202020204" pitchFamily="34" charset="0"/>
              </a:rPr>
              <a:t>(quantitative) </a:t>
            </a:r>
          </a:p>
        </p:txBody>
      </p:sp>
      <p:sp>
        <p:nvSpPr>
          <p:cNvPr id="31" name="TextBox 30">
            <a:extLst>
              <a:ext uri="{FF2B5EF4-FFF2-40B4-BE49-F238E27FC236}">
                <a16:creationId xmlns:a16="http://schemas.microsoft.com/office/drawing/2014/main" id="{33AA9B25-E8E7-4D16-B193-6CB7FF39EE66}"/>
              </a:ext>
            </a:extLst>
          </p:cNvPr>
          <p:cNvSpPr txBox="1"/>
          <p:nvPr/>
        </p:nvSpPr>
        <p:spPr>
          <a:xfrm>
            <a:off x="6899172" y="2884672"/>
            <a:ext cx="1171051" cy="307777"/>
          </a:xfrm>
          <a:prstGeom prst="rect">
            <a:avLst/>
          </a:prstGeom>
          <a:noFill/>
        </p:spPr>
        <p:txBody>
          <a:bodyPr wrap="square" rtlCol="0">
            <a:spAutoFit/>
          </a:bodyPr>
          <a:lstStyle/>
          <a:p>
            <a:r>
              <a:rPr lang="en-US" sz="1400" dirty="0">
                <a:solidFill>
                  <a:srgbClr val="2E75B6"/>
                </a:solidFill>
                <a:latin typeface="Arial" panose="020B0604020202020204" pitchFamily="34" charset="0"/>
                <a:cs typeface="Arial" panose="020B0604020202020204" pitchFamily="34" charset="0"/>
              </a:rPr>
              <a:t>Chlorophyll</a:t>
            </a:r>
          </a:p>
        </p:txBody>
      </p:sp>
      <p:sp>
        <p:nvSpPr>
          <p:cNvPr id="35" name="TextBox 34">
            <a:extLst>
              <a:ext uri="{FF2B5EF4-FFF2-40B4-BE49-F238E27FC236}">
                <a16:creationId xmlns:a16="http://schemas.microsoft.com/office/drawing/2014/main" id="{FF3A4334-AB59-4051-BCDF-1551BA5F580D}"/>
              </a:ext>
            </a:extLst>
          </p:cNvPr>
          <p:cNvSpPr txBox="1"/>
          <p:nvPr/>
        </p:nvSpPr>
        <p:spPr>
          <a:xfrm>
            <a:off x="7999337" y="2882762"/>
            <a:ext cx="902110" cy="307777"/>
          </a:xfrm>
          <a:prstGeom prst="rect">
            <a:avLst/>
          </a:prstGeom>
          <a:noFill/>
        </p:spPr>
        <p:txBody>
          <a:bodyPr wrap="square" rtlCol="0">
            <a:spAutoFit/>
          </a:bodyPr>
          <a:lstStyle/>
          <a:p>
            <a:r>
              <a:rPr lang="en-US" sz="1400" dirty="0">
                <a:solidFill>
                  <a:srgbClr val="2E75B6"/>
                </a:solidFill>
                <a:latin typeface="Arial" panose="020B0604020202020204" pitchFamily="34" charset="0"/>
                <a:cs typeface="Arial" panose="020B0604020202020204" pitchFamily="34" charset="0"/>
              </a:rPr>
              <a:t>Nutrients</a:t>
            </a:r>
          </a:p>
        </p:txBody>
      </p:sp>
      <p:sp>
        <p:nvSpPr>
          <p:cNvPr id="38" name="TextBox 37">
            <a:extLst>
              <a:ext uri="{FF2B5EF4-FFF2-40B4-BE49-F238E27FC236}">
                <a16:creationId xmlns:a16="http://schemas.microsoft.com/office/drawing/2014/main" id="{FDBDD1B5-FAE0-419D-A88A-85DB6993B8E5}"/>
              </a:ext>
            </a:extLst>
          </p:cNvPr>
          <p:cNvSpPr txBox="1"/>
          <p:nvPr/>
        </p:nvSpPr>
        <p:spPr>
          <a:xfrm>
            <a:off x="5684065" y="6085185"/>
            <a:ext cx="722880" cy="307777"/>
          </a:xfrm>
          <a:prstGeom prst="rect">
            <a:avLst/>
          </a:prstGeom>
          <a:noFill/>
        </p:spPr>
        <p:txBody>
          <a:bodyPr wrap="square" rtlCol="0">
            <a:spAutoFit/>
          </a:bodyPr>
          <a:lstStyle/>
          <a:p>
            <a:r>
              <a:rPr lang="en-US" sz="1400" dirty="0">
                <a:solidFill>
                  <a:srgbClr val="2E75B6"/>
                </a:solidFill>
                <a:latin typeface="Arial" panose="020B0604020202020204" pitchFamily="34" charset="0"/>
                <a:cs typeface="Arial" panose="020B0604020202020204" pitchFamily="34" charset="0"/>
              </a:rPr>
              <a:t>Toxins</a:t>
            </a:r>
          </a:p>
        </p:txBody>
      </p:sp>
      <p:sp>
        <p:nvSpPr>
          <p:cNvPr id="39" name="TextBox 38">
            <a:extLst>
              <a:ext uri="{FF2B5EF4-FFF2-40B4-BE49-F238E27FC236}">
                <a16:creationId xmlns:a16="http://schemas.microsoft.com/office/drawing/2014/main" id="{830BB4F0-02EE-4DE7-9A70-58BD627839AD}"/>
              </a:ext>
            </a:extLst>
          </p:cNvPr>
          <p:cNvSpPr txBox="1"/>
          <p:nvPr/>
        </p:nvSpPr>
        <p:spPr>
          <a:xfrm>
            <a:off x="6516119" y="6092954"/>
            <a:ext cx="1269660" cy="523220"/>
          </a:xfrm>
          <a:prstGeom prst="rect">
            <a:avLst/>
          </a:prstGeom>
          <a:noFill/>
        </p:spPr>
        <p:txBody>
          <a:bodyPr wrap="square" rtlCol="0">
            <a:spAutoFit/>
          </a:bodyPr>
          <a:lstStyle/>
          <a:p>
            <a:r>
              <a:rPr lang="en-US" sz="1400" dirty="0">
                <a:solidFill>
                  <a:srgbClr val="2E75B6"/>
                </a:solidFill>
                <a:latin typeface="Arial" panose="020B0604020202020204" pitchFamily="34" charset="0"/>
                <a:cs typeface="Arial" panose="020B0604020202020204" pitchFamily="34" charset="0"/>
              </a:rPr>
              <a:t>Ortho-Phosphate</a:t>
            </a:r>
          </a:p>
        </p:txBody>
      </p:sp>
      <p:sp>
        <p:nvSpPr>
          <p:cNvPr id="41" name="TextBox 40">
            <a:extLst>
              <a:ext uri="{FF2B5EF4-FFF2-40B4-BE49-F238E27FC236}">
                <a16:creationId xmlns:a16="http://schemas.microsoft.com/office/drawing/2014/main" id="{C943C43A-7E42-44F5-9926-183920175987}"/>
              </a:ext>
            </a:extLst>
          </p:cNvPr>
          <p:cNvSpPr txBox="1"/>
          <p:nvPr/>
        </p:nvSpPr>
        <p:spPr>
          <a:xfrm>
            <a:off x="7552576" y="6045643"/>
            <a:ext cx="1193461" cy="307777"/>
          </a:xfrm>
          <a:prstGeom prst="rect">
            <a:avLst/>
          </a:prstGeom>
          <a:noFill/>
        </p:spPr>
        <p:txBody>
          <a:bodyPr wrap="square" rtlCol="0">
            <a:spAutoFit/>
          </a:bodyPr>
          <a:lstStyle/>
          <a:p>
            <a:r>
              <a:rPr lang="en-US" sz="1400" dirty="0">
                <a:solidFill>
                  <a:srgbClr val="2E75B6"/>
                </a:solidFill>
                <a:latin typeface="Arial" panose="020B0604020202020204" pitchFamily="34" charset="0"/>
                <a:cs typeface="Arial" panose="020B0604020202020204" pitchFamily="34" charset="0"/>
              </a:rPr>
              <a:t>Dominant ID</a:t>
            </a:r>
          </a:p>
        </p:txBody>
      </p:sp>
    </p:spTree>
    <p:extLst>
      <p:ext uri="{BB962C8B-B14F-4D97-AF65-F5344CB8AC3E}">
        <p14:creationId xmlns:p14="http://schemas.microsoft.com/office/powerpoint/2010/main" val="216494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23B40-1BF6-47A6-9D50-7688D82E61A1}"/>
              </a:ext>
            </a:extLst>
          </p:cNvPr>
          <p:cNvSpPr>
            <a:spLocks noGrp="1"/>
          </p:cNvSpPr>
          <p:nvPr>
            <p:ph type="body" idx="1"/>
          </p:nvPr>
        </p:nvSpPr>
        <p:spPr>
          <a:xfrm>
            <a:off x="457200" y="3048000"/>
            <a:ext cx="7543800" cy="3227664"/>
          </a:xfrm>
        </p:spPr>
        <p:txBody>
          <a:bodyPr/>
          <a:lstStyle/>
          <a:p>
            <a:pPr marL="685800" indent="-274320" algn="l">
              <a:lnSpc>
                <a:spcPct val="100000"/>
              </a:lnSpc>
              <a:spcBef>
                <a:spcPct val="0"/>
              </a:spcBef>
              <a:buFont typeface="Arial" panose="020B0604020202020204" pitchFamily="34" charset="0"/>
              <a:buChar char="•"/>
              <a:defRPr/>
            </a:pPr>
            <a:r>
              <a:rPr lang="en-US" altLang="en-US" sz="1800" i="0" dirty="0">
                <a:solidFill>
                  <a:schemeClr val="accent6">
                    <a:lumMod val="50000"/>
                  </a:schemeClr>
                </a:solidFill>
                <a:ea typeface="League Gothic" pitchFamily="2" charset="77"/>
              </a:rPr>
              <a:t>Determine Representative</a:t>
            </a:r>
          </a:p>
          <a:p>
            <a:pPr marL="1097280" lvl="1" indent="-274320">
              <a:lnSpc>
                <a:spcPct val="100000"/>
              </a:lnSpc>
              <a:spcBef>
                <a:spcPct val="0"/>
              </a:spcBef>
              <a:buFont typeface="Arial" panose="020B0604020202020204" pitchFamily="34" charset="0"/>
              <a:buChar char="•"/>
              <a:defRPr/>
            </a:pPr>
            <a:r>
              <a:rPr lang="en-US" altLang="en-US" sz="1800" dirty="0">
                <a:solidFill>
                  <a:schemeClr val="accent6">
                    <a:lumMod val="50000"/>
                  </a:schemeClr>
                </a:solidFill>
                <a:latin typeface="Arial" panose="020B0604020202020204" pitchFamily="34" charset="0"/>
                <a:ea typeface="League Gothic" pitchFamily="2" charset="77"/>
                <a:cs typeface="Arial" panose="020B0604020202020204" pitchFamily="34" charset="0"/>
              </a:rPr>
              <a:t>Is the waterbody experiencing a bloom?</a:t>
            </a:r>
          </a:p>
          <a:p>
            <a:pPr marL="1097280" lvl="1" indent="-274320">
              <a:lnSpc>
                <a:spcPct val="100000"/>
              </a:lnSpc>
              <a:spcBef>
                <a:spcPct val="0"/>
              </a:spcBef>
              <a:buFont typeface="Arial" panose="020B0604020202020204" pitchFamily="34" charset="0"/>
              <a:buChar char="•"/>
              <a:defRPr/>
            </a:pPr>
            <a:r>
              <a:rPr lang="en-US" altLang="en-US" sz="1800" dirty="0">
                <a:solidFill>
                  <a:schemeClr val="accent6">
                    <a:lumMod val="50000"/>
                  </a:schemeClr>
                </a:solidFill>
                <a:latin typeface="Arial" panose="020B0604020202020204" pitchFamily="34" charset="0"/>
                <a:ea typeface="League Gothic" pitchFamily="2" charset="77"/>
                <a:cs typeface="Arial" panose="020B0604020202020204" pitchFamily="34" charset="0"/>
              </a:rPr>
              <a:t>What proportion of the waterbody is affected?</a:t>
            </a:r>
          </a:p>
          <a:p>
            <a:pPr marL="1097280" lvl="1" indent="-274320">
              <a:lnSpc>
                <a:spcPct val="100000"/>
              </a:lnSpc>
              <a:spcBef>
                <a:spcPct val="0"/>
              </a:spcBef>
              <a:buFont typeface="Arial" panose="020B0604020202020204" pitchFamily="34" charset="0"/>
              <a:buChar char="•"/>
              <a:defRPr/>
            </a:pPr>
            <a:r>
              <a:rPr lang="en-US" altLang="en-US" sz="1800" dirty="0">
                <a:solidFill>
                  <a:schemeClr val="accent6">
                    <a:lumMod val="50000"/>
                  </a:schemeClr>
                </a:solidFill>
                <a:latin typeface="Arial" panose="020B0604020202020204" pitchFamily="34" charset="0"/>
                <a:ea typeface="League Gothic" pitchFamily="2" charset="77"/>
                <a:cs typeface="Arial" panose="020B0604020202020204" pitchFamily="34" charset="0"/>
              </a:rPr>
              <a:t>Is there a scum present?  If so, what is the scum’s coverage?</a:t>
            </a:r>
          </a:p>
          <a:p>
            <a:pPr marL="685800" indent="-274320" algn="l">
              <a:lnSpc>
                <a:spcPct val="100000"/>
              </a:lnSpc>
              <a:spcBef>
                <a:spcPct val="0"/>
              </a:spcBef>
              <a:buFont typeface="Arial" panose="020B0604020202020204" pitchFamily="34" charset="0"/>
              <a:buChar char="•"/>
              <a:defRPr/>
            </a:pPr>
            <a:endParaRPr lang="en-US" altLang="en-US" sz="1800" i="0" dirty="0">
              <a:solidFill>
                <a:schemeClr val="accent6">
                  <a:lumMod val="50000"/>
                </a:schemeClr>
              </a:solidFill>
              <a:ea typeface="League Gothic" pitchFamily="2" charset="77"/>
            </a:endParaRPr>
          </a:p>
          <a:p>
            <a:pPr marL="685800" indent="-274320" algn="l">
              <a:lnSpc>
                <a:spcPct val="100000"/>
              </a:lnSpc>
              <a:spcBef>
                <a:spcPct val="0"/>
              </a:spcBef>
              <a:buFont typeface="Arial" panose="020B0604020202020204" pitchFamily="34" charset="0"/>
              <a:buChar char="•"/>
              <a:defRPr/>
            </a:pPr>
            <a:r>
              <a:rPr lang="en-US" altLang="en-US" sz="1800" i="0" dirty="0">
                <a:solidFill>
                  <a:schemeClr val="accent6">
                    <a:lumMod val="50000"/>
                  </a:schemeClr>
                </a:solidFill>
                <a:ea typeface="League Gothic" pitchFamily="2" charset="77"/>
              </a:rPr>
              <a:t>In cases where recreational exposure is possible, DEP collects a sample to capture the condition representative of the majority of the waterbody.</a:t>
            </a:r>
          </a:p>
          <a:p>
            <a:endParaRPr lang="en-US" sz="1800" dirty="0"/>
          </a:p>
        </p:txBody>
      </p:sp>
      <p:sp>
        <p:nvSpPr>
          <p:cNvPr id="3" name="Date Placeholder 2">
            <a:extLst>
              <a:ext uri="{FF2B5EF4-FFF2-40B4-BE49-F238E27FC236}">
                <a16:creationId xmlns:a16="http://schemas.microsoft.com/office/drawing/2014/main" id="{D568E391-C86E-4EA2-B3D2-F2E71CBAB29E}"/>
              </a:ext>
            </a:extLst>
          </p:cNvPr>
          <p:cNvSpPr>
            <a:spLocks noGrp="1"/>
          </p:cNvSpPr>
          <p:nvPr>
            <p:ph type="dt" sz="half" idx="10"/>
          </p:nvPr>
        </p:nvSpPr>
        <p:spPr/>
        <p:txBody>
          <a:bodyPr/>
          <a:lstStyle/>
          <a:p>
            <a:r>
              <a:rPr lang="en-US" sz="1600" dirty="0"/>
              <a:t>7/21/2020</a:t>
            </a:r>
          </a:p>
        </p:txBody>
      </p:sp>
      <p:sp>
        <p:nvSpPr>
          <p:cNvPr id="4" name="Title 3">
            <a:extLst>
              <a:ext uri="{FF2B5EF4-FFF2-40B4-BE49-F238E27FC236}">
                <a16:creationId xmlns:a16="http://schemas.microsoft.com/office/drawing/2014/main" id="{757C28DF-B35C-4F50-B4F4-335B924224C4}"/>
              </a:ext>
            </a:extLst>
          </p:cNvPr>
          <p:cNvSpPr>
            <a:spLocks noGrp="1"/>
          </p:cNvSpPr>
          <p:nvPr>
            <p:ph type="title"/>
          </p:nvPr>
        </p:nvSpPr>
        <p:spPr/>
        <p:txBody>
          <a:bodyPr/>
          <a:lstStyle/>
          <a:p>
            <a:r>
              <a:rPr lang="en-US" altLang="en-US" sz="4000" b="1" dirty="0">
                <a:ea typeface="League Gothic" panose="00000500000000000000" pitchFamily="50" charset="0"/>
              </a:rPr>
              <a:t>Representative Sampling</a:t>
            </a:r>
            <a:endParaRPr lang="en-US" sz="4000" b="1" dirty="0"/>
          </a:p>
        </p:txBody>
      </p:sp>
    </p:spTree>
    <p:extLst>
      <p:ext uri="{BB962C8B-B14F-4D97-AF65-F5344CB8AC3E}">
        <p14:creationId xmlns:p14="http://schemas.microsoft.com/office/powerpoint/2010/main" val="3312838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D9DC2-EBC9-4E86-AA28-E64D24414976}"/>
              </a:ext>
            </a:extLst>
          </p:cNvPr>
          <p:cNvSpPr>
            <a:spLocks noGrp="1"/>
          </p:cNvSpPr>
          <p:nvPr>
            <p:ph type="title"/>
          </p:nvPr>
        </p:nvSpPr>
        <p:spPr/>
        <p:txBody>
          <a:bodyPr>
            <a:normAutofit/>
          </a:bodyPr>
          <a:lstStyle/>
          <a:p>
            <a:r>
              <a:rPr lang="en-US" altLang="en-US" sz="2800" b="1" dirty="0">
                <a:ea typeface="League Gothic" panose="00000500000000000000" pitchFamily="50" charset="0"/>
              </a:rPr>
              <a:t>BLOOM-ID Representative Sampling</a:t>
            </a:r>
            <a:endParaRPr lang="en-US" sz="2800" dirty="0"/>
          </a:p>
        </p:txBody>
      </p:sp>
      <p:sp>
        <p:nvSpPr>
          <p:cNvPr id="4" name="Text Placeholder 3">
            <a:extLst>
              <a:ext uri="{FF2B5EF4-FFF2-40B4-BE49-F238E27FC236}">
                <a16:creationId xmlns:a16="http://schemas.microsoft.com/office/drawing/2014/main" id="{790EA1AA-3D20-4950-8238-7DCCC39EE253}"/>
              </a:ext>
            </a:extLst>
          </p:cNvPr>
          <p:cNvSpPr>
            <a:spLocks noGrp="1"/>
          </p:cNvSpPr>
          <p:nvPr>
            <p:ph type="body" sz="quarter" idx="13"/>
          </p:nvPr>
        </p:nvSpPr>
        <p:spPr/>
        <p:txBody>
          <a:bodyPr/>
          <a:lstStyle/>
          <a:p>
            <a:r>
              <a:rPr lang="en-US" altLang="en-US" dirty="0">
                <a:ea typeface="League Gothic" panose="00000500000000000000" pitchFamily="50" charset="0"/>
              </a:rPr>
              <a:t>Scenario 1</a:t>
            </a:r>
          </a:p>
          <a:p>
            <a:endParaRPr lang="en-US" dirty="0"/>
          </a:p>
        </p:txBody>
      </p:sp>
      <p:sp>
        <p:nvSpPr>
          <p:cNvPr id="5" name="Date Placeholder 4">
            <a:extLst>
              <a:ext uri="{FF2B5EF4-FFF2-40B4-BE49-F238E27FC236}">
                <a16:creationId xmlns:a16="http://schemas.microsoft.com/office/drawing/2014/main" id="{53B4CA75-E3AA-4437-BA44-A83B0EB75D3B}"/>
              </a:ext>
            </a:extLst>
          </p:cNvPr>
          <p:cNvSpPr>
            <a:spLocks noGrp="1"/>
          </p:cNvSpPr>
          <p:nvPr>
            <p:ph type="dt" sz="half" idx="10"/>
          </p:nvPr>
        </p:nvSpPr>
        <p:spPr/>
        <p:txBody>
          <a:bodyPr/>
          <a:lstStyle/>
          <a:p>
            <a:r>
              <a:rPr lang="en-US" sz="1600" dirty="0"/>
              <a:t>7/21/2020</a:t>
            </a:r>
          </a:p>
        </p:txBody>
      </p:sp>
      <p:pic>
        <p:nvPicPr>
          <p:cNvPr id="6" name="Picture 6" descr="A picture containing clock&#10;&#10;Description automatically generated">
            <a:extLst>
              <a:ext uri="{FF2B5EF4-FFF2-40B4-BE49-F238E27FC236}">
                <a16:creationId xmlns:a16="http://schemas.microsoft.com/office/drawing/2014/main" id="{1BA0E4A6-1AA4-45E5-B5B6-E58CB7A8342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73518" y="1659163"/>
            <a:ext cx="2158171" cy="2267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5682D35B-8E42-46F8-9E3E-888F18E9F6EE}"/>
              </a:ext>
            </a:extLst>
          </p:cNvPr>
          <p:cNvSpPr/>
          <p:nvPr/>
        </p:nvSpPr>
        <p:spPr>
          <a:xfrm>
            <a:off x="533400" y="4039715"/>
            <a:ext cx="3276600" cy="1892826"/>
          </a:xfrm>
          <a:prstGeom prst="rect">
            <a:avLst/>
          </a:prstGeom>
        </p:spPr>
        <p:txBody>
          <a:bodyPr wrap="square">
            <a:spAutoFit/>
          </a:bodyPr>
          <a:lstStyle/>
          <a:p>
            <a:pPr marL="274320" indent="-274320">
              <a:lnSpc>
                <a:spcPct val="90000"/>
              </a:lnSpc>
              <a:spcBef>
                <a:spcPts val="1000"/>
              </a:spcBef>
              <a:buFont typeface="Arial" panose="020B0604020202020204" pitchFamily="34" charset="0"/>
              <a:buChar char="•"/>
              <a:defRPr/>
            </a:pPr>
            <a:r>
              <a:rPr lang="en-US" altLang="en-US" sz="1600" dirty="0">
                <a:solidFill>
                  <a:schemeClr val="accent4"/>
                </a:solidFill>
                <a:latin typeface="Arial" panose="020B0604020202020204" pitchFamily="34" charset="0"/>
                <a:ea typeface="League Gothic" pitchFamily="2" charset="77"/>
                <a:cs typeface="Arial" panose="020B0604020202020204" pitchFamily="34" charset="0"/>
              </a:rPr>
              <a:t>Surface scum present on edges of water body.</a:t>
            </a:r>
          </a:p>
          <a:p>
            <a:pPr marL="274320" indent="-274320">
              <a:lnSpc>
                <a:spcPct val="90000"/>
              </a:lnSpc>
              <a:spcBef>
                <a:spcPts val="1000"/>
              </a:spcBef>
              <a:buFont typeface="Arial" panose="020B0604020202020204" pitchFamily="34" charset="0"/>
              <a:buChar char="•"/>
              <a:defRPr/>
            </a:pPr>
            <a:r>
              <a:rPr lang="en-US" altLang="en-US" sz="1600" dirty="0">
                <a:solidFill>
                  <a:schemeClr val="accent4"/>
                </a:solidFill>
                <a:latin typeface="Arial" panose="020B0604020202020204" pitchFamily="34" charset="0"/>
                <a:ea typeface="League Gothic" pitchFamily="2" charset="77"/>
                <a:cs typeface="Arial" panose="020B0604020202020204" pitchFamily="34" charset="0"/>
              </a:rPr>
              <a:t>Depends on extent of bloom and size of waterbody.  </a:t>
            </a:r>
          </a:p>
          <a:p>
            <a:pPr marL="274320" indent="-274320">
              <a:lnSpc>
                <a:spcPct val="90000"/>
              </a:lnSpc>
              <a:spcBef>
                <a:spcPts val="1000"/>
              </a:spcBef>
              <a:buFont typeface="Arial" panose="020B0604020202020204" pitchFamily="34" charset="0"/>
              <a:buChar char="•"/>
              <a:defRPr/>
            </a:pPr>
            <a:r>
              <a:rPr lang="en-US" altLang="en-US" sz="1600" dirty="0">
                <a:solidFill>
                  <a:schemeClr val="accent4"/>
                </a:solidFill>
                <a:latin typeface="Arial" panose="020B0604020202020204" pitchFamily="34" charset="0"/>
                <a:ea typeface="League Gothic" pitchFamily="2" charset="77"/>
                <a:cs typeface="Arial" panose="020B0604020202020204" pitchFamily="34" charset="0"/>
              </a:rPr>
              <a:t>Collect a </a:t>
            </a:r>
            <a:r>
              <a:rPr lang="en-US" altLang="en-US" sz="1600" u="sng" dirty="0">
                <a:solidFill>
                  <a:schemeClr val="accent4"/>
                </a:solidFill>
                <a:latin typeface="Arial" panose="020B0604020202020204" pitchFamily="34" charset="0"/>
                <a:ea typeface="League Gothic" pitchFamily="2" charset="77"/>
                <a:cs typeface="Arial" panose="020B0604020202020204" pitchFamily="34" charset="0"/>
              </a:rPr>
              <a:t>Surface Grab</a:t>
            </a:r>
            <a:r>
              <a:rPr lang="en-US" altLang="en-US" sz="1600" dirty="0">
                <a:solidFill>
                  <a:schemeClr val="accent4"/>
                </a:solidFill>
                <a:latin typeface="Arial" panose="020B0604020202020204" pitchFamily="34" charset="0"/>
                <a:ea typeface="League Gothic" pitchFamily="2" charset="77"/>
                <a:cs typeface="Arial" panose="020B0604020202020204" pitchFamily="34" charset="0"/>
              </a:rPr>
              <a:t> sample in an area where scum is not present. </a:t>
            </a:r>
          </a:p>
        </p:txBody>
      </p:sp>
      <p:pic>
        <p:nvPicPr>
          <p:cNvPr id="8" name="Picture 1">
            <a:extLst>
              <a:ext uri="{FF2B5EF4-FFF2-40B4-BE49-F238E27FC236}">
                <a16:creationId xmlns:a16="http://schemas.microsoft.com/office/drawing/2014/main" id="{503048DC-0294-4EE2-B78E-AC130CAD38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756354"/>
            <a:ext cx="28352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a:extLst>
              <a:ext uri="{FF2B5EF4-FFF2-40B4-BE49-F238E27FC236}">
                <a16:creationId xmlns:a16="http://schemas.microsoft.com/office/drawing/2014/main" id="{B1FF789D-4B13-4F08-814E-8D47F2BF09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4360" y="1230106"/>
            <a:ext cx="2013461" cy="267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a:extLst>
              <a:ext uri="{FF2B5EF4-FFF2-40B4-BE49-F238E27FC236}">
                <a16:creationId xmlns:a16="http://schemas.microsoft.com/office/drawing/2014/main" id="{4455E6FE-BC34-4B13-A705-D02F82C5A5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4618" y="4012141"/>
            <a:ext cx="3794514"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2249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D9DC2-EBC9-4E86-AA28-E64D24414976}"/>
              </a:ext>
            </a:extLst>
          </p:cNvPr>
          <p:cNvSpPr>
            <a:spLocks noGrp="1"/>
          </p:cNvSpPr>
          <p:nvPr>
            <p:ph type="title"/>
          </p:nvPr>
        </p:nvSpPr>
        <p:spPr/>
        <p:txBody>
          <a:bodyPr>
            <a:noAutofit/>
          </a:bodyPr>
          <a:lstStyle/>
          <a:p>
            <a:r>
              <a:rPr lang="en-US" altLang="en-US" sz="2800" b="1" dirty="0">
                <a:ea typeface="League Gothic" panose="00000500000000000000" pitchFamily="50" charset="0"/>
              </a:rPr>
              <a:t>BLOOM-ID Representative Sampling</a:t>
            </a:r>
            <a:endParaRPr lang="en-US" sz="2800" dirty="0"/>
          </a:p>
        </p:txBody>
      </p:sp>
      <p:sp>
        <p:nvSpPr>
          <p:cNvPr id="3" name="Content Placeholder 2">
            <a:extLst>
              <a:ext uri="{FF2B5EF4-FFF2-40B4-BE49-F238E27FC236}">
                <a16:creationId xmlns:a16="http://schemas.microsoft.com/office/drawing/2014/main" id="{55DAD5C6-BB08-40E9-BA61-54F6CE89C668}"/>
              </a:ext>
            </a:extLst>
          </p:cNvPr>
          <p:cNvSpPr>
            <a:spLocks noGrp="1"/>
          </p:cNvSpPr>
          <p:nvPr>
            <p:ph idx="1"/>
          </p:nvPr>
        </p:nvSpPr>
        <p:spPr>
          <a:xfrm>
            <a:off x="381000" y="3811125"/>
            <a:ext cx="3429000" cy="2191826"/>
          </a:xfrm>
        </p:spPr>
        <p:txBody>
          <a:bodyPr/>
          <a:lstStyle/>
          <a:p>
            <a:pPr marL="274320" indent="-274320">
              <a:spcBef>
                <a:spcPts val="800"/>
              </a:spcBef>
              <a:defRPr/>
            </a:pPr>
            <a:r>
              <a:rPr lang="en-US" sz="1600" dirty="0"/>
              <a:t>1/3 of waterbody is green with a surface scum blown to shoreline.</a:t>
            </a:r>
          </a:p>
          <a:p>
            <a:pPr marL="274320" indent="-274320">
              <a:spcBef>
                <a:spcPts val="800"/>
              </a:spcBef>
              <a:defRPr/>
            </a:pPr>
            <a:r>
              <a:rPr lang="en-US" sz="1600" dirty="0"/>
              <a:t>Where to collect the sample is dependent on the size of the waterbody and practical ability to collect the sample. </a:t>
            </a:r>
          </a:p>
          <a:p>
            <a:pPr marL="274320" indent="-274320">
              <a:spcBef>
                <a:spcPts val="800"/>
              </a:spcBef>
              <a:defRPr/>
            </a:pPr>
            <a:r>
              <a:rPr lang="en-US" sz="1600" dirty="0"/>
              <a:t>Collect </a:t>
            </a:r>
            <a:r>
              <a:rPr lang="en-US" sz="1600" u="sng" dirty="0"/>
              <a:t>Surface Grab</a:t>
            </a:r>
            <a:r>
              <a:rPr lang="en-US" sz="1600" dirty="0"/>
              <a:t> sample in area where scum is not present. </a:t>
            </a:r>
          </a:p>
          <a:p>
            <a:pPr marL="274320" indent="-274320">
              <a:spcBef>
                <a:spcPts val="800"/>
              </a:spcBef>
            </a:pPr>
            <a:endParaRPr lang="en-US" sz="1600" dirty="0"/>
          </a:p>
        </p:txBody>
      </p:sp>
      <p:sp>
        <p:nvSpPr>
          <p:cNvPr id="4" name="Text Placeholder 3">
            <a:extLst>
              <a:ext uri="{FF2B5EF4-FFF2-40B4-BE49-F238E27FC236}">
                <a16:creationId xmlns:a16="http://schemas.microsoft.com/office/drawing/2014/main" id="{790EA1AA-3D20-4950-8238-7DCCC39EE253}"/>
              </a:ext>
            </a:extLst>
          </p:cNvPr>
          <p:cNvSpPr>
            <a:spLocks noGrp="1"/>
          </p:cNvSpPr>
          <p:nvPr>
            <p:ph type="body" sz="quarter" idx="13"/>
          </p:nvPr>
        </p:nvSpPr>
        <p:spPr/>
        <p:txBody>
          <a:bodyPr/>
          <a:lstStyle/>
          <a:p>
            <a:r>
              <a:rPr lang="en-US" altLang="en-US" dirty="0">
                <a:ea typeface="League Gothic" panose="00000500000000000000" pitchFamily="50" charset="0"/>
                <a:cs typeface="League Gothic" panose="00000500000000000000" pitchFamily="50" charset="0"/>
              </a:rPr>
              <a:t>Scenario 2</a:t>
            </a:r>
          </a:p>
          <a:p>
            <a:endParaRPr lang="en-US" dirty="0"/>
          </a:p>
        </p:txBody>
      </p:sp>
      <p:sp>
        <p:nvSpPr>
          <p:cNvPr id="5" name="Date Placeholder 4">
            <a:extLst>
              <a:ext uri="{FF2B5EF4-FFF2-40B4-BE49-F238E27FC236}">
                <a16:creationId xmlns:a16="http://schemas.microsoft.com/office/drawing/2014/main" id="{53B4CA75-E3AA-4437-BA44-A83B0EB75D3B}"/>
              </a:ext>
            </a:extLst>
          </p:cNvPr>
          <p:cNvSpPr>
            <a:spLocks noGrp="1"/>
          </p:cNvSpPr>
          <p:nvPr>
            <p:ph type="dt" sz="half" idx="10"/>
          </p:nvPr>
        </p:nvSpPr>
        <p:spPr/>
        <p:txBody>
          <a:bodyPr/>
          <a:lstStyle/>
          <a:p>
            <a:r>
              <a:rPr lang="en-US"/>
              <a:t>7/21/2020</a:t>
            </a:r>
            <a:endParaRPr lang="en-US" dirty="0"/>
          </a:p>
        </p:txBody>
      </p:sp>
      <p:pic>
        <p:nvPicPr>
          <p:cNvPr id="6" name="Picture 11">
            <a:extLst>
              <a:ext uri="{FF2B5EF4-FFF2-40B4-BE49-F238E27FC236}">
                <a16:creationId xmlns:a16="http://schemas.microsoft.com/office/drawing/2014/main" id="{56AC9523-343F-4F40-93ED-97DBB5854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805" y="1649623"/>
            <a:ext cx="2103120" cy="208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4">
            <a:extLst>
              <a:ext uri="{FF2B5EF4-FFF2-40B4-BE49-F238E27FC236}">
                <a16:creationId xmlns:a16="http://schemas.microsoft.com/office/drawing/2014/main" id="{CCF55A09-97AD-45E8-B8A2-5D13D8869D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7804" y="1726293"/>
            <a:ext cx="4715679" cy="4169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8520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D9DC2-EBC9-4E86-AA28-E64D24414976}"/>
              </a:ext>
            </a:extLst>
          </p:cNvPr>
          <p:cNvSpPr>
            <a:spLocks noGrp="1"/>
          </p:cNvSpPr>
          <p:nvPr>
            <p:ph type="title"/>
          </p:nvPr>
        </p:nvSpPr>
        <p:spPr/>
        <p:txBody>
          <a:bodyPr>
            <a:normAutofit/>
          </a:bodyPr>
          <a:lstStyle/>
          <a:p>
            <a:r>
              <a:rPr lang="en-US" altLang="en-US" sz="2800" b="1" dirty="0">
                <a:ea typeface="League Gothic" panose="00000500000000000000" pitchFamily="50" charset="0"/>
              </a:rPr>
              <a:t>BLOOM-ID Representative Sampling</a:t>
            </a:r>
            <a:endParaRPr lang="en-US" sz="2800" dirty="0"/>
          </a:p>
        </p:txBody>
      </p:sp>
      <p:sp>
        <p:nvSpPr>
          <p:cNvPr id="3" name="Content Placeholder 2">
            <a:extLst>
              <a:ext uri="{FF2B5EF4-FFF2-40B4-BE49-F238E27FC236}">
                <a16:creationId xmlns:a16="http://schemas.microsoft.com/office/drawing/2014/main" id="{55DAD5C6-BB08-40E9-BA61-54F6CE89C668}"/>
              </a:ext>
            </a:extLst>
          </p:cNvPr>
          <p:cNvSpPr>
            <a:spLocks noGrp="1"/>
          </p:cNvSpPr>
          <p:nvPr>
            <p:ph idx="1"/>
          </p:nvPr>
        </p:nvSpPr>
        <p:spPr>
          <a:xfrm>
            <a:off x="370706" y="3733800"/>
            <a:ext cx="4114800" cy="2622551"/>
          </a:xfrm>
        </p:spPr>
        <p:txBody>
          <a:bodyPr/>
          <a:lstStyle/>
          <a:p>
            <a:pPr marL="285750" indent="-285750">
              <a:spcBef>
                <a:spcPts val="800"/>
              </a:spcBef>
              <a:defRPr/>
            </a:pPr>
            <a:r>
              <a:rPr lang="en-US" sz="1600" dirty="0"/>
              <a:t>1/3 of waterbody is green and       covered with a green scum.</a:t>
            </a:r>
          </a:p>
          <a:p>
            <a:pPr marL="285750" indent="-285750">
              <a:spcBef>
                <a:spcPts val="800"/>
              </a:spcBef>
              <a:defRPr/>
            </a:pPr>
            <a:r>
              <a:rPr lang="en-US" sz="1600" dirty="0"/>
              <a:t>Where to collect the sample is dependent on the size of the     waterbody and practical ability                to collect the sample. </a:t>
            </a:r>
          </a:p>
          <a:p>
            <a:pPr marL="285750" indent="-285750">
              <a:spcBef>
                <a:spcPts val="800"/>
              </a:spcBef>
              <a:defRPr/>
            </a:pPr>
            <a:r>
              <a:rPr lang="en-US" sz="1600" dirty="0"/>
              <a:t>If this represents the majority of           the waterbody, collect a                  </a:t>
            </a:r>
            <a:r>
              <a:rPr lang="en-US" sz="1600" u="sng" dirty="0"/>
              <a:t>Surface Scum</a:t>
            </a:r>
            <a:r>
              <a:rPr lang="en-US" sz="1600" dirty="0"/>
              <a:t> sample.</a:t>
            </a:r>
          </a:p>
          <a:p>
            <a:pPr marL="285750" indent="-285750">
              <a:spcBef>
                <a:spcPts val="800"/>
              </a:spcBef>
              <a:defRPr/>
            </a:pPr>
            <a:r>
              <a:rPr lang="en-US" sz="1600" dirty="0"/>
              <a:t>Homogenize 0.5 m area. See FS 7110.</a:t>
            </a:r>
          </a:p>
          <a:p>
            <a:pPr>
              <a:spcBef>
                <a:spcPts val="800"/>
              </a:spcBef>
            </a:pPr>
            <a:endParaRPr lang="en-US" sz="2000" dirty="0"/>
          </a:p>
        </p:txBody>
      </p:sp>
      <p:sp>
        <p:nvSpPr>
          <p:cNvPr id="4" name="Text Placeholder 3">
            <a:extLst>
              <a:ext uri="{FF2B5EF4-FFF2-40B4-BE49-F238E27FC236}">
                <a16:creationId xmlns:a16="http://schemas.microsoft.com/office/drawing/2014/main" id="{790EA1AA-3D20-4950-8238-7DCCC39EE253}"/>
              </a:ext>
            </a:extLst>
          </p:cNvPr>
          <p:cNvSpPr>
            <a:spLocks noGrp="1"/>
          </p:cNvSpPr>
          <p:nvPr>
            <p:ph type="body" sz="quarter" idx="13"/>
          </p:nvPr>
        </p:nvSpPr>
        <p:spPr/>
        <p:txBody>
          <a:bodyPr/>
          <a:lstStyle/>
          <a:p>
            <a:r>
              <a:rPr lang="en-US" dirty="0"/>
              <a:t>Scenario 3</a:t>
            </a:r>
          </a:p>
        </p:txBody>
      </p:sp>
      <p:sp>
        <p:nvSpPr>
          <p:cNvPr id="5" name="Date Placeholder 4">
            <a:extLst>
              <a:ext uri="{FF2B5EF4-FFF2-40B4-BE49-F238E27FC236}">
                <a16:creationId xmlns:a16="http://schemas.microsoft.com/office/drawing/2014/main" id="{53B4CA75-E3AA-4437-BA44-A83B0EB75D3B}"/>
              </a:ext>
            </a:extLst>
          </p:cNvPr>
          <p:cNvSpPr>
            <a:spLocks noGrp="1"/>
          </p:cNvSpPr>
          <p:nvPr>
            <p:ph type="dt" sz="half" idx="10"/>
          </p:nvPr>
        </p:nvSpPr>
        <p:spPr/>
        <p:txBody>
          <a:bodyPr/>
          <a:lstStyle/>
          <a:p>
            <a:r>
              <a:rPr lang="en-US" sz="1600" dirty="0"/>
              <a:t>7/21/2020</a:t>
            </a:r>
          </a:p>
        </p:txBody>
      </p:sp>
      <p:pic>
        <p:nvPicPr>
          <p:cNvPr id="6" name="Picture 4">
            <a:extLst>
              <a:ext uri="{FF2B5EF4-FFF2-40B4-BE49-F238E27FC236}">
                <a16:creationId xmlns:a16="http://schemas.microsoft.com/office/drawing/2014/main" id="{765099FF-1B76-40C7-A771-F2EC2235DA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5562" y="1738742"/>
            <a:ext cx="4747662" cy="414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a:extLst>
              <a:ext uri="{FF2B5EF4-FFF2-40B4-BE49-F238E27FC236}">
                <a16:creationId xmlns:a16="http://schemas.microsoft.com/office/drawing/2014/main" id="{472E5B17-9076-430F-B856-6C1D13FD0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869" y="1675422"/>
            <a:ext cx="2079017" cy="201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3058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23B40-1BF6-47A6-9D50-7688D82E61A1}"/>
              </a:ext>
            </a:extLst>
          </p:cNvPr>
          <p:cNvSpPr>
            <a:spLocks noGrp="1"/>
          </p:cNvSpPr>
          <p:nvPr>
            <p:ph type="body" idx="1"/>
          </p:nvPr>
        </p:nvSpPr>
        <p:spPr>
          <a:xfrm>
            <a:off x="457200" y="2895600"/>
            <a:ext cx="7696200" cy="3429000"/>
          </a:xfrm>
        </p:spPr>
        <p:txBody>
          <a:bodyPr/>
          <a:lstStyle/>
          <a:p>
            <a:pPr marL="274320" indent="-274320" algn="l">
              <a:lnSpc>
                <a:spcPct val="100000"/>
              </a:lnSpc>
              <a:buFont typeface="Arial" panose="020B0604020202020204" pitchFamily="34" charset="0"/>
              <a:buChar char="•"/>
              <a:defRPr/>
            </a:pPr>
            <a:r>
              <a:rPr lang="en-US" sz="1800" i="0" dirty="0">
                <a:solidFill>
                  <a:schemeClr val="accent6">
                    <a:lumMod val="50000"/>
                  </a:schemeClr>
                </a:solidFill>
              </a:rPr>
              <a:t>Label the sample containers with the appropriate information (location, date/time). </a:t>
            </a:r>
            <a:endParaRPr lang="en-US" sz="1800" i="0" strike="sngStrike" dirty="0">
              <a:solidFill>
                <a:srgbClr val="FF0000"/>
              </a:solidFill>
            </a:endParaRPr>
          </a:p>
          <a:p>
            <a:pPr marL="274320" indent="-274320" algn="l">
              <a:lnSpc>
                <a:spcPct val="100000"/>
              </a:lnSpc>
              <a:buFont typeface="Arial" panose="020B0604020202020204" pitchFamily="34" charset="0"/>
              <a:buChar char="•"/>
              <a:defRPr/>
            </a:pPr>
            <a:r>
              <a:rPr lang="en-US" sz="1800" i="0" dirty="0">
                <a:solidFill>
                  <a:schemeClr val="accent6">
                    <a:lumMod val="50000"/>
                  </a:schemeClr>
                </a:solidFill>
              </a:rPr>
              <a:t>For location, use the format [Major waterbody]-[specific location]</a:t>
            </a:r>
          </a:p>
          <a:p>
            <a:pPr marL="274320" indent="-274320" algn="l">
              <a:lnSpc>
                <a:spcPct val="100000"/>
              </a:lnSpc>
              <a:buFont typeface="Arial" panose="020B0604020202020204" pitchFamily="34" charset="0"/>
              <a:buChar char="•"/>
              <a:defRPr/>
            </a:pPr>
            <a:r>
              <a:rPr lang="en-US" sz="1800" i="0" dirty="0">
                <a:solidFill>
                  <a:schemeClr val="accent6">
                    <a:lumMod val="50000"/>
                  </a:schemeClr>
                </a:solidFill>
              </a:rPr>
              <a:t>If the sample is collected in response to a bloom report, complete form AB-FIELD.</a:t>
            </a:r>
          </a:p>
          <a:p>
            <a:pPr marL="274320" indent="-274320" algn="l">
              <a:lnSpc>
                <a:spcPct val="100000"/>
              </a:lnSpc>
              <a:buFont typeface="Arial" panose="020B0604020202020204" pitchFamily="34" charset="0"/>
              <a:buChar char="•"/>
              <a:defRPr/>
            </a:pPr>
            <a:r>
              <a:rPr lang="en-US" sz="1800" i="0" dirty="0">
                <a:solidFill>
                  <a:schemeClr val="accent6">
                    <a:lumMod val="50000"/>
                  </a:schemeClr>
                </a:solidFill>
              </a:rPr>
              <a:t>If an un-planned ALGAL-ID or BLOOM-ID sample is collected during a routine sampling event, clearly note in the comment section of the submittal sheet that analysis is not in the original RQ so it can be added at laboratory log-in.</a:t>
            </a:r>
          </a:p>
        </p:txBody>
      </p:sp>
      <p:sp>
        <p:nvSpPr>
          <p:cNvPr id="4" name="Title 3">
            <a:extLst>
              <a:ext uri="{FF2B5EF4-FFF2-40B4-BE49-F238E27FC236}">
                <a16:creationId xmlns:a16="http://schemas.microsoft.com/office/drawing/2014/main" id="{757C28DF-B35C-4F50-B4F4-335B924224C4}"/>
              </a:ext>
            </a:extLst>
          </p:cNvPr>
          <p:cNvSpPr>
            <a:spLocks noGrp="1"/>
          </p:cNvSpPr>
          <p:nvPr>
            <p:ph type="title"/>
          </p:nvPr>
        </p:nvSpPr>
        <p:spPr/>
        <p:txBody>
          <a:bodyPr/>
          <a:lstStyle/>
          <a:p>
            <a:r>
              <a:rPr lang="en-US" altLang="en-US" sz="4400" dirty="0"/>
              <a:t>Sample Documentation &amp; Submittal</a:t>
            </a:r>
            <a:endParaRPr lang="en-US" dirty="0"/>
          </a:p>
        </p:txBody>
      </p:sp>
      <p:sp>
        <p:nvSpPr>
          <p:cNvPr id="5" name="Date Placeholder 2">
            <a:extLst>
              <a:ext uri="{FF2B5EF4-FFF2-40B4-BE49-F238E27FC236}">
                <a16:creationId xmlns:a16="http://schemas.microsoft.com/office/drawing/2014/main" id="{FB54F070-D454-4D38-A224-C82145804212}"/>
              </a:ext>
            </a:extLst>
          </p:cNvPr>
          <p:cNvSpPr txBox="1">
            <a:spLocks/>
          </p:cNvSpPr>
          <p:nvPr/>
        </p:nvSpPr>
        <p:spPr>
          <a:xfrm>
            <a:off x="228600" y="6356350"/>
            <a:ext cx="2057400" cy="365125"/>
          </a:xfrm>
          <a:prstGeom prst="rect">
            <a:avLst/>
          </a:prstGeom>
        </p:spPr>
        <p:txBody>
          <a:bodyPr/>
          <a:lstStyle>
            <a:defPPr>
              <a:defRPr lang="en-US"/>
            </a:defPPr>
            <a:lvl1pPr marL="0" algn="l" defTabSz="457200" rtl="0" eaLnBrk="1" latinLnBrk="0" hangingPunct="1">
              <a:defRPr sz="1800" kern="1200">
                <a:solidFill>
                  <a:schemeClr val="accent4"/>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t>7/21/2020</a:t>
            </a:r>
          </a:p>
        </p:txBody>
      </p:sp>
    </p:spTree>
    <p:extLst>
      <p:ext uri="{BB962C8B-B14F-4D97-AF65-F5344CB8AC3E}">
        <p14:creationId xmlns:p14="http://schemas.microsoft.com/office/powerpoint/2010/main" val="2948643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23B40-1BF6-47A6-9D50-7688D82E61A1}"/>
              </a:ext>
            </a:extLst>
          </p:cNvPr>
          <p:cNvSpPr>
            <a:spLocks noGrp="1"/>
          </p:cNvSpPr>
          <p:nvPr>
            <p:ph type="body" idx="1"/>
          </p:nvPr>
        </p:nvSpPr>
        <p:spPr>
          <a:xfrm>
            <a:off x="457200" y="2895600"/>
            <a:ext cx="7696200" cy="3429000"/>
          </a:xfrm>
        </p:spPr>
        <p:txBody>
          <a:bodyPr/>
          <a:lstStyle/>
          <a:p>
            <a:pPr marL="274320" indent="-274320" algn="l">
              <a:lnSpc>
                <a:spcPct val="100000"/>
              </a:lnSpc>
              <a:buFont typeface="Arial" panose="020B0604020202020204" pitchFamily="34" charset="0"/>
              <a:buChar char="•"/>
              <a:defRPr/>
            </a:pPr>
            <a:r>
              <a:rPr lang="en-US" sz="1800" i="0" dirty="0">
                <a:solidFill>
                  <a:schemeClr val="accent6">
                    <a:lumMod val="50000"/>
                  </a:schemeClr>
                </a:solidFill>
              </a:rPr>
              <a:t>Shipping:</a:t>
            </a:r>
          </a:p>
          <a:p>
            <a:pPr marL="731520" lvl="1" indent="-274320">
              <a:lnSpc>
                <a:spcPct val="100000"/>
              </a:lnSpc>
              <a:buFont typeface="Arial" panose="020B0604020202020204" pitchFamily="34" charset="0"/>
              <a:buChar char="•"/>
              <a:defRPr/>
            </a:pPr>
            <a:r>
              <a:rPr lang="en-US" sz="1800" dirty="0">
                <a:solidFill>
                  <a:schemeClr val="accent6">
                    <a:lumMod val="50000"/>
                  </a:schemeClr>
                </a:solidFill>
                <a:latin typeface="Arial" panose="020B0604020202020204" pitchFamily="34" charset="0"/>
                <a:cs typeface="Arial" panose="020B0604020202020204" pitchFamily="34" charset="0"/>
              </a:rPr>
              <a:t>Freshwater samples—send entire bloom kit to DEP lab in a cooler with ice</a:t>
            </a:r>
          </a:p>
          <a:p>
            <a:pPr marL="731520" lvl="1" indent="-274320">
              <a:lnSpc>
                <a:spcPct val="100000"/>
              </a:lnSpc>
              <a:buFont typeface="Arial" panose="020B0604020202020204" pitchFamily="34" charset="0"/>
              <a:buChar char="•"/>
              <a:defRPr/>
            </a:pPr>
            <a:r>
              <a:rPr lang="en-US" sz="1800" i="0" dirty="0">
                <a:solidFill>
                  <a:schemeClr val="accent6">
                    <a:lumMod val="50000"/>
                  </a:schemeClr>
                </a:solidFill>
                <a:latin typeface="Arial" panose="020B0604020202020204" pitchFamily="34" charset="0"/>
                <a:cs typeface="Arial" panose="020B0604020202020204" pitchFamily="34" charset="0"/>
              </a:rPr>
              <a:t>Marine </a:t>
            </a:r>
            <a:r>
              <a:rPr lang="en-US" sz="1800" i="0">
                <a:solidFill>
                  <a:schemeClr val="accent6">
                    <a:lumMod val="50000"/>
                  </a:schemeClr>
                </a:solidFill>
                <a:latin typeface="Arial" panose="020B0604020202020204" pitchFamily="34" charset="0"/>
                <a:cs typeface="Arial" panose="020B0604020202020204" pitchFamily="34" charset="0"/>
              </a:rPr>
              <a:t>samples—may coordinate </a:t>
            </a:r>
            <a:r>
              <a:rPr lang="en-US" sz="1800" dirty="0">
                <a:solidFill>
                  <a:schemeClr val="accent6">
                    <a:lumMod val="50000"/>
                  </a:schemeClr>
                </a:solidFill>
                <a:latin typeface="Arial" panose="020B0604020202020204" pitchFamily="34" charset="0"/>
                <a:cs typeface="Arial" panose="020B0604020202020204" pitchFamily="34" charset="0"/>
              </a:rPr>
              <a:t>with FWC/FWRI to send or split a B</a:t>
            </a:r>
            <a:r>
              <a:rPr lang="en-US" sz="1800" i="0" dirty="0">
                <a:solidFill>
                  <a:schemeClr val="accent6">
                    <a:lumMod val="50000"/>
                  </a:schemeClr>
                </a:solidFill>
                <a:latin typeface="Arial" panose="020B0604020202020204" pitchFamily="34" charset="0"/>
                <a:cs typeface="Arial" panose="020B0604020202020204" pitchFamily="34" charset="0"/>
              </a:rPr>
              <a:t>LOOM-ID sample</a:t>
            </a:r>
          </a:p>
          <a:p>
            <a:pPr marL="1188720" lvl="2" indent="-274320">
              <a:lnSpc>
                <a:spcPct val="100000"/>
              </a:lnSpc>
              <a:buFont typeface="Arial" panose="020B0604020202020204" pitchFamily="34" charset="0"/>
              <a:buChar char="•"/>
              <a:defRPr/>
            </a:pPr>
            <a:r>
              <a:rPr lang="en-US" sz="1600" dirty="0">
                <a:solidFill>
                  <a:schemeClr val="accent6">
                    <a:lumMod val="50000"/>
                  </a:schemeClr>
                </a:solidFill>
                <a:latin typeface="Arial" panose="020B0604020202020204" pitchFamily="34" charset="0"/>
                <a:cs typeface="Arial" panose="020B0604020202020204" pitchFamily="34" charset="0"/>
              </a:rPr>
              <a:t>BLOOM-ID samples to DEP are sent in a cooler with ice and the other bloom kit samples</a:t>
            </a:r>
          </a:p>
          <a:p>
            <a:pPr marL="1188720" lvl="2" indent="-274320">
              <a:lnSpc>
                <a:spcPct val="100000"/>
              </a:lnSpc>
              <a:buFont typeface="Arial" panose="020B0604020202020204" pitchFamily="34" charset="0"/>
              <a:buChar char="•"/>
              <a:defRPr/>
            </a:pPr>
            <a:r>
              <a:rPr lang="en-US" sz="1600" i="0" dirty="0">
                <a:solidFill>
                  <a:schemeClr val="accent6">
                    <a:lumMod val="50000"/>
                  </a:schemeClr>
                </a:solidFill>
                <a:latin typeface="Arial" panose="020B0604020202020204" pitchFamily="34" charset="0"/>
                <a:cs typeface="Arial" panose="020B0604020202020204" pitchFamily="34" charset="0"/>
              </a:rPr>
              <a:t>BLOOM-ID samples to FWC/FWRI are sent in a cooler with </a:t>
            </a:r>
            <a:r>
              <a:rPr lang="en-US" sz="1600" i="0" u="sng" dirty="0">
                <a:solidFill>
                  <a:schemeClr val="accent6">
                    <a:lumMod val="50000"/>
                  </a:schemeClr>
                </a:solidFill>
                <a:latin typeface="Arial" panose="020B0604020202020204" pitchFamily="34" charset="0"/>
                <a:cs typeface="Arial" panose="020B0604020202020204" pitchFamily="34" charset="0"/>
              </a:rPr>
              <a:t>no</a:t>
            </a:r>
            <a:r>
              <a:rPr lang="en-US" sz="1600" i="0" dirty="0">
                <a:solidFill>
                  <a:schemeClr val="accent6">
                    <a:lumMod val="50000"/>
                  </a:schemeClr>
                </a:solidFill>
                <a:latin typeface="Arial" panose="020B0604020202020204" pitchFamily="34" charset="0"/>
                <a:cs typeface="Arial" panose="020B0604020202020204" pitchFamily="34" charset="0"/>
              </a:rPr>
              <a:t> ice</a:t>
            </a:r>
          </a:p>
          <a:p>
            <a:pPr marL="1188720" lvl="2" indent="-274320">
              <a:lnSpc>
                <a:spcPct val="100000"/>
              </a:lnSpc>
              <a:buFont typeface="Arial" panose="020B0604020202020204" pitchFamily="34" charset="0"/>
              <a:buChar char="•"/>
              <a:defRPr/>
            </a:pPr>
            <a:r>
              <a:rPr lang="en-US" sz="1600" dirty="0">
                <a:solidFill>
                  <a:schemeClr val="accent6">
                    <a:lumMod val="50000"/>
                  </a:schemeClr>
                </a:solidFill>
                <a:latin typeface="Arial" panose="020B0604020202020204" pitchFamily="34" charset="0"/>
                <a:cs typeface="Arial" panose="020B0604020202020204" pitchFamily="34" charset="0"/>
              </a:rPr>
              <a:t>Notify DEP and FWRI/FWC that a marine sample has been collected</a:t>
            </a:r>
            <a:endParaRPr lang="en-US" sz="1600" i="0" dirty="0">
              <a:solidFill>
                <a:schemeClr val="accent6">
                  <a:lumMod val="50000"/>
                </a:schemeClr>
              </a:solidFill>
              <a:latin typeface="Arial" panose="020B0604020202020204" pitchFamily="34" charset="0"/>
              <a:cs typeface="Arial" panose="020B0604020202020204" pitchFamily="34" charset="0"/>
            </a:endParaRPr>
          </a:p>
          <a:p>
            <a:pPr marL="274320" indent="-274320" algn="l">
              <a:lnSpc>
                <a:spcPct val="100000"/>
              </a:lnSpc>
              <a:buFont typeface="Arial" panose="020B0604020202020204" pitchFamily="34" charset="0"/>
              <a:buChar char="•"/>
              <a:defRPr/>
            </a:pPr>
            <a:r>
              <a:rPr lang="en-US" sz="1800" i="0" dirty="0">
                <a:solidFill>
                  <a:schemeClr val="accent6">
                    <a:lumMod val="50000"/>
                  </a:schemeClr>
                </a:solidFill>
              </a:rPr>
              <a:t>Enter site visit into Survey123.</a:t>
            </a:r>
          </a:p>
        </p:txBody>
      </p:sp>
      <p:sp>
        <p:nvSpPr>
          <p:cNvPr id="4" name="Title 3">
            <a:extLst>
              <a:ext uri="{FF2B5EF4-FFF2-40B4-BE49-F238E27FC236}">
                <a16:creationId xmlns:a16="http://schemas.microsoft.com/office/drawing/2014/main" id="{757C28DF-B35C-4F50-B4F4-335B924224C4}"/>
              </a:ext>
            </a:extLst>
          </p:cNvPr>
          <p:cNvSpPr>
            <a:spLocks noGrp="1"/>
          </p:cNvSpPr>
          <p:nvPr>
            <p:ph type="title"/>
          </p:nvPr>
        </p:nvSpPr>
        <p:spPr/>
        <p:txBody>
          <a:bodyPr/>
          <a:lstStyle/>
          <a:p>
            <a:r>
              <a:rPr lang="en-US" altLang="en-US" sz="3600" dirty="0"/>
              <a:t>Sample Documentation &amp; Submittal (continued)</a:t>
            </a:r>
            <a:endParaRPr lang="en-US" sz="3600" dirty="0"/>
          </a:p>
        </p:txBody>
      </p:sp>
      <p:sp>
        <p:nvSpPr>
          <p:cNvPr id="5" name="Date Placeholder 2">
            <a:extLst>
              <a:ext uri="{FF2B5EF4-FFF2-40B4-BE49-F238E27FC236}">
                <a16:creationId xmlns:a16="http://schemas.microsoft.com/office/drawing/2014/main" id="{FB54F070-D454-4D38-A224-C82145804212}"/>
              </a:ext>
            </a:extLst>
          </p:cNvPr>
          <p:cNvSpPr txBox="1">
            <a:spLocks/>
          </p:cNvSpPr>
          <p:nvPr/>
        </p:nvSpPr>
        <p:spPr>
          <a:xfrm>
            <a:off x="228600" y="6356350"/>
            <a:ext cx="2057400" cy="365125"/>
          </a:xfrm>
          <a:prstGeom prst="rect">
            <a:avLst/>
          </a:prstGeom>
        </p:spPr>
        <p:txBody>
          <a:bodyPr/>
          <a:lstStyle>
            <a:defPPr>
              <a:defRPr lang="en-US"/>
            </a:defPPr>
            <a:lvl1pPr marL="0" algn="l" defTabSz="457200" rtl="0" eaLnBrk="1" latinLnBrk="0" hangingPunct="1">
              <a:defRPr sz="1800" kern="1200">
                <a:solidFill>
                  <a:schemeClr val="accent4"/>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t>7/21/2020</a:t>
            </a:r>
          </a:p>
        </p:txBody>
      </p:sp>
    </p:spTree>
    <p:extLst>
      <p:ext uri="{BB962C8B-B14F-4D97-AF65-F5344CB8AC3E}">
        <p14:creationId xmlns:p14="http://schemas.microsoft.com/office/powerpoint/2010/main" val="3498644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9" descr="Picture of treeline perspective looking up from underneath a shaded canopy.">
            <a:extLst>
              <a:ext uri="{FF2B5EF4-FFF2-40B4-BE49-F238E27FC236}">
                <a16:creationId xmlns:a16="http://schemas.microsoft.com/office/drawing/2014/main" id="{0AC2C453-050A-4691-BCAC-D84E3CE0F0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8" name="Picture 14" descr="Florida Department of Environmental Protection Logo">
            <a:extLst>
              <a:ext uri="{FF2B5EF4-FFF2-40B4-BE49-F238E27FC236}">
                <a16:creationId xmlns:a16="http://schemas.microsoft.com/office/drawing/2014/main" id="{75C2BECE-9A3D-4C9E-AF57-B1FD4E679D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6841" y="1347788"/>
            <a:ext cx="2550319" cy="2295525"/>
          </a:xfrm>
          <a:prstGeom prst="rect">
            <a:avLst/>
          </a:prstGeom>
          <a:noFill/>
          <a:ln>
            <a:noFill/>
          </a:ln>
          <a:effectLst>
            <a:outerShdw blurRad="63500" sx="103000" sy="103000" algn="ctr" rotWithShape="0">
              <a:srgbClr val="000000">
                <a:alpha val="75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
            <a:extLst>
              <a:ext uri="{FF2B5EF4-FFF2-40B4-BE49-F238E27FC236}">
                <a16:creationId xmlns:a16="http://schemas.microsoft.com/office/drawing/2014/main" id="{CE345AB1-7DF1-4C3D-BF94-C1F293564162}"/>
              </a:ext>
            </a:extLst>
          </p:cNvPr>
          <p:cNvSpPr txBox="1">
            <a:spLocks noChangeArrowheads="1"/>
          </p:cNvSpPr>
          <p:nvPr/>
        </p:nvSpPr>
        <p:spPr bwMode="auto">
          <a:xfrm>
            <a:off x="1212056" y="3723085"/>
            <a:ext cx="676870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FontTx/>
              <a:buNone/>
            </a:pPr>
            <a:r>
              <a:rPr lang="en-US" altLang="en-US" sz="3200" b="1" dirty="0">
                <a:solidFill>
                  <a:schemeClr val="bg1"/>
                </a:solidFill>
                <a:latin typeface="Arial" panose="020B0604020202020204" pitchFamily="34" charset="0"/>
                <a:cs typeface="Arial" panose="020B0604020202020204" pitchFamily="34" charset="0"/>
              </a:rPr>
              <a:t>Amelia Rankin</a:t>
            </a:r>
          </a:p>
          <a:p>
            <a:pPr algn="ctr">
              <a:lnSpc>
                <a:spcPct val="100000"/>
              </a:lnSpc>
              <a:spcBef>
                <a:spcPct val="0"/>
              </a:spcBef>
              <a:buFontTx/>
              <a:buNone/>
            </a:pPr>
            <a:r>
              <a:rPr lang="en-US" altLang="en-US" sz="3200" b="1" dirty="0">
                <a:solidFill>
                  <a:schemeClr val="bg1"/>
                </a:solidFill>
                <a:latin typeface="Arial" panose="020B0604020202020204" pitchFamily="34" charset="0"/>
                <a:cs typeface="Arial" panose="020B0604020202020204" pitchFamily="34" charset="0"/>
              </a:rPr>
              <a:t>Amelia.Rankin@FloridaDEP.gov</a:t>
            </a:r>
          </a:p>
          <a:p>
            <a:pPr algn="ctr">
              <a:lnSpc>
                <a:spcPct val="100000"/>
              </a:lnSpc>
              <a:spcBef>
                <a:spcPct val="0"/>
              </a:spcBef>
              <a:buFontTx/>
              <a:buNone/>
            </a:pPr>
            <a:r>
              <a:rPr lang="en-US" altLang="en-US" sz="3200" b="1" dirty="0">
                <a:solidFill>
                  <a:schemeClr val="bg1"/>
                </a:solidFill>
                <a:latin typeface="Arial" panose="020B0604020202020204" pitchFamily="34" charset="0"/>
                <a:cs typeface="Arial" panose="020B0604020202020204" pitchFamily="34" charset="0"/>
              </a:rPr>
              <a:t>850-245-8182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23B40-1BF6-47A6-9D50-7688D82E61A1}"/>
              </a:ext>
            </a:extLst>
          </p:cNvPr>
          <p:cNvSpPr>
            <a:spLocks noGrp="1"/>
          </p:cNvSpPr>
          <p:nvPr>
            <p:ph type="body" idx="1"/>
          </p:nvPr>
        </p:nvSpPr>
        <p:spPr>
          <a:xfrm>
            <a:off x="838200" y="2880366"/>
            <a:ext cx="7696200" cy="3352800"/>
          </a:xfrm>
        </p:spPr>
        <p:txBody>
          <a:bodyPr/>
          <a:lstStyle/>
          <a:p>
            <a:pPr marL="274320" indent="-274320" algn="l">
              <a:lnSpc>
                <a:spcPct val="100000"/>
              </a:lnSpc>
              <a:spcBef>
                <a:spcPct val="0"/>
              </a:spcBef>
              <a:spcAft>
                <a:spcPts val="800"/>
              </a:spcAft>
              <a:buFont typeface="Arial" panose="020B0604020202020204" pitchFamily="34" charset="0"/>
              <a:buChar char="•"/>
              <a:defRPr/>
            </a:pPr>
            <a:r>
              <a:rPr lang="en-US" altLang="en-US" sz="1800" dirty="0">
                <a:solidFill>
                  <a:schemeClr val="accent6">
                    <a:lumMod val="50000"/>
                  </a:schemeClr>
                </a:solidFill>
                <a:ea typeface="League Gothic" pitchFamily="2" charset="77"/>
              </a:rPr>
              <a:t>FS 7000. GENERAL BIOLOGICAL COMMUNITY SAMPLING</a:t>
            </a:r>
          </a:p>
          <a:p>
            <a:pPr marL="731520" lvl="1" indent="-274320">
              <a:lnSpc>
                <a:spcPct val="100000"/>
              </a:lnSpc>
              <a:spcBef>
                <a:spcPct val="0"/>
              </a:spcBef>
              <a:spcAft>
                <a:spcPts val="600"/>
              </a:spcAft>
              <a:buFont typeface="Arial" panose="020B0604020202020204" pitchFamily="34" charset="0"/>
              <a:buChar char="•"/>
              <a:defRPr/>
            </a:pPr>
            <a:r>
              <a:rPr lang="en-US" altLang="en-US" sz="1800" dirty="0">
                <a:solidFill>
                  <a:schemeClr val="accent6">
                    <a:lumMod val="50000"/>
                  </a:schemeClr>
                </a:solidFill>
                <a:latin typeface="Arial" panose="020B0604020202020204" pitchFamily="34" charset="0"/>
                <a:ea typeface="League Gothic" pitchFamily="2" charset="77"/>
                <a:cs typeface="Arial" panose="020B0604020202020204" pitchFamily="34" charset="0"/>
              </a:rPr>
              <a:t>FS 7110. PHYTOPLANKTON BLOOM SAMPLING</a:t>
            </a:r>
          </a:p>
          <a:p>
            <a:pPr marL="731520" lvl="1" indent="-274320">
              <a:lnSpc>
                <a:spcPct val="100000"/>
              </a:lnSpc>
              <a:spcBef>
                <a:spcPct val="0"/>
              </a:spcBef>
              <a:spcAft>
                <a:spcPts val="600"/>
              </a:spcAft>
              <a:buFont typeface="Arial" panose="020B0604020202020204" pitchFamily="34" charset="0"/>
              <a:buChar char="•"/>
              <a:defRPr/>
            </a:pPr>
            <a:r>
              <a:rPr lang="en-US" altLang="en-US" sz="1800" dirty="0">
                <a:solidFill>
                  <a:schemeClr val="accent6">
                    <a:lumMod val="50000"/>
                  </a:schemeClr>
                </a:solidFill>
                <a:latin typeface="Arial" panose="020B0604020202020204" pitchFamily="34" charset="0"/>
                <a:ea typeface="League Gothic" pitchFamily="2" charset="77"/>
                <a:cs typeface="Arial" panose="020B0604020202020204" pitchFamily="34" charset="0"/>
              </a:rPr>
              <a:t>FS 7240. ALGAL MAT SAMPLING FOR TAXONOMIC IDENTIFICATION OR TOXIN ANALYSIS</a:t>
            </a:r>
          </a:p>
          <a:p>
            <a:pPr marL="731520" lvl="1" indent="-274320">
              <a:lnSpc>
                <a:spcPct val="100000"/>
              </a:lnSpc>
              <a:spcBef>
                <a:spcPct val="0"/>
              </a:spcBef>
              <a:spcAft>
                <a:spcPts val="600"/>
              </a:spcAft>
              <a:buFont typeface="Arial" panose="020B0604020202020204" pitchFamily="34" charset="0"/>
              <a:buChar char="•"/>
              <a:defRPr/>
            </a:pPr>
            <a:r>
              <a:rPr lang="en-US" altLang="en-US" sz="1800" dirty="0">
                <a:solidFill>
                  <a:schemeClr val="accent6">
                    <a:lumMod val="50000"/>
                  </a:schemeClr>
                </a:solidFill>
                <a:latin typeface="Arial" panose="020B0604020202020204" pitchFamily="34" charset="0"/>
                <a:ea typeface="League Gothic" pitchFamily="2" charset="77"/>
                <a:cs typeface="Arial" panose="020B0604020202020204" pitchFamily="34" charset="0"/>
              </a:rPr>
              <a:t>FS 7230 RAPID PERIPHYTON SURVEY</a:t>
            </a:r>
          </a:p>
          <a:p>
            <a:pPr marL="274320" indent="-274320" algn="l">
              <a:lnSpc>
                <a:spcPct val="100000"/>
              </a:lnSpc>
              <a:spcBef>
                <a:spcPts val="600"/>
              </a:spcBef>
              <a:spcAft>
                <a:spcPts val="800"/>
              </a:spcAft>
              <a:buFont typeface="Arial" panose="020B0604020202020204" pitchFamily="34" charset="0"/>
              <a:buChar char="•"/>
              <a:defRPr/>
            </a:pPr>
            <a:r>
              <a:rPr lang="en-US" altLang="en-US" sz="1800" dirty="0">
                <a:solidFill>
                  <a:schemeClr val="accent6">
                    <a:lumMod val="50000"/>
                  </a:schemeClr>
                </a:solidFill>
                <a:ea typeface="League Gothic" pitchFamily="2" charset="77"/>
              </a:rPr>
              <a:t>AB-17 Algal Bloom Response</a:t>
            </a:r>
          </a:p>
          <a:p>
            <a:pPr marL="274320" indent="-274320" algn="l">
              <a:lnSpc>
                <a:spcPct val="100000"/>
              </a:lnSpc>
              <a:spcBef>
                <a:spcPct val="0"/>
              </a:spcBef>
              <a:spcAft>
                <a:spcPts val="800"/>
              </a:spcAft>
              <a:buFont typeface="Arial" panose="020B0604020202020204" pitchFamily="34" charset="0"/>
              <a:buChar char="•"/>
              <a:defRPr/>
            </a:pPr>
            <a:r>
              <a:rPr lang="en-US" altLang="en-US" sz="1800" dirty="0">
                <a:solidFill>
                  <a:schemeClr val="accent6">
                    <a:lumMod val="50000"/>
                  </a:schemeClr>
                </a:solidFill>
                <a:ea typeface="League Gothic" pitchFamily="2" charset="77"/>
              </a:rPr>
              <a:t>AB-FIELD Cyanobacteria Bloom Response Field Data Sheet</a:t>
            </a:r>
          </a:p>
          <a:p>
            <a:pPr marL="274320" indent="-274320" algn="l">
              <a:lnSpc>
                <a:spcPct val="100000"/>
              </a:lnSpc>
              <a:spcBef>
                <a:spcPct val="0"/>
              </a:spcBef>
              <a:spcAft>
                <a:spcPts val="800"/>
              </a:spcAft>
              <a:buFont typeface="Arial" panose="020B0604020202020204" pitchFamily="34" charset="0"/>
              <a:buChar char="•"/>
              <a:defRPr/>
            </a:pPr>
            <a:r>
              <a:rPr lang="en-US" altLang="en-US" sz="1800" dirty="0">
                <a:solidFill>
                  <a:schemeClr val="accent6">
                    <a:lumMod val="50000"/>
                  </a:schemeClr>
                </a:solidFill>
                <a:ea typeface="League Gothic" pitchFamily="2" charset="77"/>
              </a:rPr>
              <a:t>AB-NOTIFY Algal Bloom Notification Form</a:t>
            </a:r>
          </a:p>
          <a:p>
            <a:endParaRPr lang="en-US" sz="1800" dirty="0"/>
          </a:p>
        </p:txBody>
      </p:sp>
      <p:sp>
        <p:nvSpPr>
          <p:cNvPr id="3" name="Date Placeholder 2">
            <a:extLst>
              <a:ext uri="{FF2B5EF4-FFF2-40B4-BE49-F238E27FC236}">
                <a16:creationId xmlns:a16="http://schemas.microsoft.com/office/drawing/2014/main" id="{D568E391-C86E-4EA2-B3D2-F2E71CBAB29E}"/>
              </a:ext>
            </a:extLst>
          </p:cNvPr>
          <p:cNvSpPr>
            <a:spLocks noGrp="1"/>
          </p:cNvSpPr>
          <p:nvPr>
            <p:ph type="dt" sz="half" idx="10"/>
          </p:nvPr>
        </p:nvSpPr>
        <p:spPr/>
        <p:txBody>
          <a:bodyPr/>
          <a:lstStyle/>
          <a:p>
            <a:r>
              <a:rPr lang="en-US" sz="1600" dirty="0"/>
              <a:t>7/21/2020</a:t>
            </a:r>
          </a:p>
        </p:txBody>
      </p:sp>
      <p:sp>
        <p:nvSpPr>
          <p:cNvPr id="4" name="Title 3">
            <a:extLst>
              <a:ext uri="{FF2B5EF4-FFF2-40B4-BE49-F238E27FC236}">
                <a16:creationId xmlns:a16="http://schemas.microsoft.com/office/drawing/2014/main" id="{757C28DF-B35C-4F50-B4F4-335B924224C4}"/>
              </a:ext>
            </a:extLst>
          </p:cNvPr>
          <p:cNvSpPr>
            <a:spLocks noGrp="1"/>
          </p:cNvSpPr>
          <p:nvPr>
            <p:ph type="title"/>
          </p:nvPr>
        </p:nvSpPr>
        <p:spPr>
          <a:xfrm>
            <a:off x="0" y="1828800"/>
            <a:ext cx="9144000" cy="914400"/>
          </a:xfrm>
        </p:spPr>
        <p:txBody>
          <a:bodyPr anchor="ctr"/>
          <a:lstStyle/>
          <a:p>
            <a:r>
              <a:rPr lang="en-US" altLang="en-US" sz="4000" b="1" dirty="0">
                <a:ea typeface="League Gothic" panose="00000500000000000000" pitchFamily="50" charset="0"/>
              </a:rPr>
              <a:t>Algal Bloom Sampling</a:t>
            </a:r>
            <a:endParaRPr lang="en-US" b="1" dirty="0"/>
          </a:p>
        </p:txBody>
      </p:sp>
    </p:spTree>
    <p:extLst>
      <p:ext uri="{BB962C8B-B14F-4D97-AF65-F5344CB8AC3E}">
        <p14:creationId xmlns:p14="http://schemas.microsoft.com/office/powerpoint/2010/main" val="3767060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Bloom Samples</a:t>
            </a:r>
          </a:p>
        </p:txBody>
      </p:sp>
      <p:sp>
        <p:nvSpPr>
          <p:cNvPr id="6" name="Slide Number Placeholder 5"/>
          <p:cNvSpPr>
            <a:spLocks noGrp="1"/>
          </p:cNvSpPr>
          <p:nvPr>
            <p:ph type="sldNum" sz="quarter" idx="4294967295"/>
          </p:nvPr>
        </p:nvSpPr>
        <p:spPr/>
        <p:txBody>
          <a:bodyPr/>
          <a:lstStyle/>
          <a:p>
            <a:fld id="{77BC0C64-94FA-44B3-9573-88BE3BEAC041}" type="slidenum">
              <a:rPr lang="en-US" smtClean="0"/>
              <a:t>3</a:t>
            </a:fld>
            <a:endParaRPr lang="en-US"/>
          </a:p>
        </p:txBody>
      </p:sp>
      <p:sp>
        <p:nvSpPr>
          <p:cNvPr id="5" name="TextBox 4">
            <a:extLst>
              <a:ext uri="{FF2B5EF4-FFF2-40B4-BE49-F238E27FC236}">
                <a16:creationId xmlns:a16="http://schemas.microsoft.com/office/drawing/2014/main" id="{EA3BCEDF-C361-411E-9AEF-5BD05A3F106E}"/>
              </a:ext>
            </a:extLst>
          </p:cNvPr>
          <p:cNvSpPr txBox="1"/>
          <p:nvPr/>
        </p:nvSpPr>
        <p:spPr>
          <a:xfrm>
            <a:off x="5486400" y="5562600"/>
            <a:ext cx="3048000" cy="523220"/>
          </a:xfrm>
          <a:prstGeom prst="rect">
            <a:avLst/>
          </a:prstGeom>
          <a:noFill/>
        </p:spPr>
        <p:txBody>
          <a:bodyPr wrap="square" rtlCol="0">
            <a:spAutoFit/>
          </a:bodyPr>
          <a:lstStyle/>
          <a:p>
            <a:r>
              <a:rPr lang="en-US" sz="1400" dirty="0"/>
              <a:t>Note: Representative sampling is discussed in future slides. </a:t>
            </a:r>
          </a:p>
        </p:txBody>
      </p:sp>
      <p:graphicFrame>
        <p:nvGraphicFramePr>
          <p:cNvPr id="8" name="Diagram 7">
            <a:extLst>
              <a:ext uri="{FF2B5EF4-FFF2-40B4-BE49-F238E27FC236}">
                <a16:creationId xmlns:a16="http://schemas.microsoft.com/office/drawing/2014/main" id="{4A689990-1948-4AE8-BCD6-6016BFB639C0}"/>
              </a:ext>
            </a:extLst>
          </p:cNvPr>
          <p:cNvGraphicFramePr/>
          <p:nvPr>
            <p:extLst>
              <p:ext uri="{D42A27DB-BD31-4B8C-83A1-F6EECF244321}">
                <p14:modId xmlns:p14="http://schemas.microsoft.com/office/powerpoint/2010/main" val="1990803218"/>
              </p:ext>
            </p:extLst>
          </p:nvPr>
        </p:nvGraphicFramePr>
        <p:xfrm>
          <a:off x="990600" y="3192559"/>
          <a:ext cx="6429647" cy="3346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ate Placeholder 2">
            <a:extLst>
              <a:ext uri="{FF2B5EF4-FFF2-40B4-BE49-F238E27FC236}">
                <a16:creationId xmlns:a16="http://schemas.microsoft.com/office/drawing/2014/main" id="{F8FE50D4-5949-42BA-A173-FA9B4D671A1F}"/>
              </a:ext>
            </a:extLst>
          </p:cNvPr>
          <p:cNvSpPr txBox="1">
            <a:spLocks/>
          </p:cNvSpPr>
          <p:nvPr/>
        </p:nvSpPr>
        <p:spPr>
          <a:xfrm>
            <a:off x="228600" y="6356350"/>
            <a:ext cx="2057400" cy="365125"/>
          </a:xfrm>
          <a:prstGeom prst="rect">
            <a:avLst/>
          </a:prstGeom>
        </p:spPr>
        <p:txBody>
          <a:bodyPr/>
          <a:lstStyle>
            <a:defPPr>
              <a:defRPr lang="en-US"/>
            </a:defPPr>
            <a:lvl1pPr marL="0" algn="l" defTabSz="457200" rtl="0" eaLnBrk="1" latinLnBrk="0" hangingPunct="1">
              <a:defRPr sz="1800" kern="1200">
                <a:solidFill>
                  <a:schemeClr val="accent4"/>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t>7/21/2020</a:t>
            </a:r>
          </a:p>
        </p:txBody>
      </p:sp>
    </p:spTree>
    <p:extLst>
      <p:ext uri="{BB962C8B-B14F-4D97-AF65-F5344CB8AC3E}">
        <p14:creationId xmlns:p14="http://schemas.microsoft.com/office/powerpoint/2010/main" val="2089303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Bloom Sample Types:</a:t>
            </a:r>
          </a:p>
        </p:txBody>
      </p:sp>
      <p:sp>
        <p:nvSpPr>
          <p:cNvPr id="6" name="Slide Number Placeholder 5"/>
          <p:cNvSpPr>
            <a:spLocks noGrp="1"/>
          </p:cNvSpPr>
          <p:nvPr>
            <p:ph type="sldNum" sz="quarter" idx="4294967295"/>
          </p:nvPr>
        </p:nvSpPr>
        <p:spPr/>
        <p:txBody>
          <a:bodyPr/>
          <a:lstStyle/>
          <a:p>
            <a:fld id="{77BC0C64-94FA-44B3-9573-88BE3BEAC041}" type="slidenum">
              <a:rPr lang="en-US" smtClean="0"/>
              <a:t>4</a:t>
            </a:fld>
            <a:endParaRPr lang="en-US"/>
          </a:p>
        </p:txBody>
      </p:sp>
      <p:sp>
        <p:nvSpPr>
          <p:cNvPr id="7" name="TextBox 6">
            <a:extLst>
              <a:ext uri="{FF2B5EF4-FFF2-40B4-BE49-F238E27FC236}">
                <a16:creationId xmlns:a16="http://schemas.microsoft.com/office/drawing/2014/main" id="{63836F34-3791-46F1-A6E7-6E19410C0592}"/>
              </a:ext>
            </a:extLst>
          </p:cNvPr>
          <p:cNvSpPr txBox="1"/>
          <p:nvPr/>
        </p:nvSpPr>
        <p:spPr>
          <a:xfrm>
            <a:off x="304800" y="1903887"/>
            <a:ext cx="3429000" cy="4062651"/>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accent4"/>
                </a:solidFill>
                <a:latin typeface="Arial" panose="020B0604020202020204" pitchFamily="34" charset="0"/>
                <a:cs typeface="Arial" panose="020B0604020202020204" pitchFamily="34" charset="0"/>
              </a:rPr>
              <a:t>Periphytic algae can detach from the substrate and float to the surface forming algal mats.</a:t>
            </a:r>
          </a:p>
          <a:p>
            <a:pPr marL="285750" indent="-285750">
              <a:buFont typeface="Arial" panose="020B0604020202020204" pitchFamily="34" charset="0"/>
              <a:buChar char="•"/>
            </a:pPr>
            <a:endParaRPr lang="en-US" sz="1600" dirty="0">
              <a:solidFill>
                <a:schemeClr val="accent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chemeClr val="accent4"/>
                </a:solidFill>
                <a:latin typeface="Arial" panose="020B0604020202020204" pitchFamily="34" charset="0"/>
                <a:cs typeface="Arial" panose="020B0604020202020204" pitchFamily="34" charset="0"/>
              </a:rPr>
              <a:t>When collecting for identification, pull filaments from different substrates if attached or pull from a representative area of a floating mat. Try to collect “fresh” pieces rather than decaying pieces.</a:t>
            </a:r>
          </a:p>
          <a:p>
            <a:endParaRPr lang="en-US" sz="1600" dirty="0">
              <a:solidFill>
                <a:schemeClr val="accent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chemeClr val="accent4"/>
                </a:solidFill>
                <a:latin typeface="Arial" panose="020B0604020202020204" pitchFamily="34" charset="0"/>
                <a:cs typeface="Arial" panose="020B0604020202020204" pitchFamily="34" charset="0"/>
              </a:rPr>
              <a:t>Place all aliquots into a container with enough site water to keep the algae submerged. </a:t>
            </a:r>
          </a:p>
          <a:p>
            <a:pPr marL="285750" indent="-285750">
              <a:buFont typeface="Arial" panose="020B0604020202020204" pitchFamily="34" charset="0"/>
              <a:buChar char="•"/>
            </a:pPr>
            <a:endParaRPr lang="en-US" dirty="0"/>
          </a:p>
        </p:txBody>
      </p:sp>
      <p:pic>
        <p:nvPicPr>
          <p:cNvPr id="9" name="Picture 8">
            <a:extLst>
              <a:ext uri="{FF2B5EF4-FFF2-40B4-BE49-F238E27FC236}">
                <a16:creationId xmlns:a16="http://schemas.microsoft.com/office/drawing/2014/main" id="{47BCCFAE-8642-488D-AE37-D9EC190C87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036" y="1993490"/>
            <a:ext cx="2434518" cy="2514600"/>
          </a:xfrm>
          <a:prstGeom prst="rect">
            <a:avLst/>
          </a:prstGeom>
        </p:spPr>
      </p:pic>
      <p:pic>
        <p:nvPicPr>
          <p:cNvPr id="10" name="Content Placeholder 7">
            <a:extLst>
              <a:ext uri="{FF2B5EF4-FFF2-40B4-BE49-F238E27FC236}">
                <a16:creationId xmlns:a16="http://schemas.microsoft.com/office/drawing/2014/main" id="{24F8A5A5-216D-4401-A0D1-F8DF8DA0E23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3707"/>
          <a:stretch/>
        </p:blipFill>
        <p:spPr>
          <a:xfrm>
            <a:off x="6382791" y="3733800"/>
            <a:ext cx="2313855" cy="1806234"/>
          </a:xfrm>
          <a:prstGeom prst="rect">
            <a:avLst/>
          </a:prstGeom>
        </p:spPr>
      </p:pic>
      <p:pic>
        <p:nvPicPr>
          <p:cNvPr id="11" name="Picture 10">
            <a:extLst>
              <a:ext uri="{FF2B5EF4-FFF2-40B4-BE49-F238E27FC236}">
                <a16:creationId xmlns:a16="http://schemas.microsoft.com/office/drawing/2014/main" id="{0F336E40-AED3-4B1B-B2A8-0207D77B37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24763" y="1993490"/>
            <a:ext cx="2229913" cy="1629887"/>
          </a:xfrm>
          <a:prstGeom prst="rect">
            <a:avLst/>
          </a:prstGeom>
        </p:spPr>
      </p:pic>
      <p:sp>
        <p:nvSpPr>
          <p:cNvPr id="12" name="Content Placeholder 2">
            <a:extLst>
              <a:ext uri="{FF2B5EF4-FFF2-40B4-BE49-F238E27FC236}">
                <a16:creationId xmlns:a16="http://schemas.microsoft.com/office/drawing/2014/main" id="{796C1FC3-AF71-4FA6-93B4-2CB69B8151EF}"/>
              </a:ext>
            </a:extLst>
          </p:cNvPr>
          <p:cNvSpPr>
            <a:spLocks noGrp="1"/>
          </p:cNvSpPr>
          <p:nvPr>
            <p:ph type="body" sz="quarter" idx="13"/>
          </p:nvPr>
        </p:nvSpPr>
        <p:spPr>
          <a:xfrm>
            <a:off x="1928191" y="989485"/>
            <a:ext cx="6987209" cy="753586"/>
          </a:xfrm>
        </p:spPr>
        <p:txBody>
          <a:bodyPr>
            <a:normAutofit/>
          </a:bodyPr>
          <a:lstStyle/>
          <a:p>
            <a:r>
              <a:rPr lang="en-US" u="sng" dirty="0"/>
              <a:t>Algal Mat</a:t>
            </a:r>
            <a:endParaRPr lang="en-US" dirty="0"/>
          </a:p>
        </p:txBody>
      </p:sp>
      <p:sp>
        <p:nvSpPr>
          <p:cNvPr id="13" name="Date Placeholder 2">
            <a:extLst>
              <a:ext uri="{FF2B5EF4-FFF2-40B4-BE49-F238E27FC236}">
                <a16:creationId xmlns:a16="http://schemas.microsoft.com/office/drawing/2014/main" id="{AC20C2C5-AAD9-413E-B3AD-121706E5A433}"/>
              </a:ext>
            </a:extLst>
          </p:cNvPr>
          <p:cNvSpPr txBox="1">
            <a:spLocks/>
          </p:cNvSpPr>
          <p:nvPr/>
        </p:nvSpPr>
        <p:spPr>
          <a:xfrm>
            <a:off x="228600" y="6356350"/>
            <a:ext cx="2057400" cy="365125"/>
          </a:xfrm>
          <a:prstGeom prst="rect">
            <a:avLst/>
          </a:prstGeom>
        </p:spPr>
        <p:txBody>
          <a:bodyPr/>
          <a:lstStyle>
            <a:defPPr>
              <a:defRPr lang="en-US"/>
            </a:defPPr>
            <a:lvl1pPr marL="0" algn="l" defTabSz="457200" rtl="0" eaLnBrk="1" latinLnBrk="0" hangingPunct="1">
              <a:defRPr sz="1800" kern="1200">
                <a:solidFill>
                  <a:schemeClr val="accent4"/>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t>7/21/2020</a:t>
            </a:r>
          </a:p>
        </p:txBody>
      </p:sp>
    </p:spTree>
    <p:extLst>
      <p:ext uri="{BB962C8B-B14F-4D97-AF65-F5344CB8AC3E}">
        <p14:creationId xmlns:p14="http://schemas.microsoft.com/office/powerpoint/2010/main" val="1613530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p>
            <a:r>
              <a:rPr lang="en-US" dirty="0"/>
              <a:t>Bloom Sample Types: </a:t>
            </a:r>
            <a:endParaRPr lang="en-US" sz="3600" u="sng" dirty="0"/>
          </a:p>
        </p:txBody>
      </p:sp>
      <p:sp>
        <p:nvSpPr>
          <p:cNvPr id="3" name="Text Placeholder 2">
            <a:extLst>
              <a:ext uri="{FF2B5EF4-FFF2-40B4-BE49-F238E27FC236}">
                <a16:creationId xmlns:a16="http://schemas.microsoft.com/office/drawing/2014/main" id="{4D1B0886-2BAB-44FE-873B-80C156B9AC92}"/>
              </a:ext>
            </a:extLst>
          </p:cNvPr>
          <p:cNvSpPr>
            <a:spLocks noGrp="1"/>
          </p:cNvSpPr>
          <p:nvPr>
            <p:ph type="body" sz="quarter" idx="13"/>
          </p:nvPr>
        </p:nvSpPr>
        <p:spPr/>
        <p:txBody>
          <a:bodyPr/>
          <a:lstStyle/>
          <a:p>
            <a:r>
              <a:rPr lang="en-US" u="sng" dirty="0"/>
              <a:t>Water Column at Depth</a:t>
            </a:r>
            <a:endParaRPr lang="en-US" dirty="0"/>
          </a:p>
        </p:txBody>
      </p:sp>
      <p:sp>
        <p:nvSpPr>
          <p:cNvPr id="6" name="Slide Number Placeholder 5"/>
          <p:cNvSpPr>
            <a:spLocks noGrp="1"/>
          </p:cNvSpPr>
          <p:nvPr>
            <p:ph type="sldNum" sz="quarter" idx="4294967295"/>
          </p:nvPr>
        </p:nvSpPr>
        <p:spPr/>
        <p:txBody>
          <a:bodyPr/>
          <a:lstStyle/>
          <a:p>
            <a:fld id="{77BC0C64-94FA-44B3-9573-88BE3BEAC041}" type="slidenum">
              <a:rPr lang="en-US" smtClean="0"/>
              <a:t>5</a:t>
            </a:fld>
            <a:endParaRPr lang="en-US"/>
          </a:p>
        </p:txBody>
      </p:sp>
      <p:sp>
        <p:nvSpPr>
          <p:cNvPr id="11" name="TextBox 10"/>
          <p:cNvSpPr txBox="1"/>
          <p:nvPr/>
        </p:nvSpPr>
        <p:spPr>
          <a:xfrm>
            <a:off x="324446" y="2299884"/>
            <a:ext cx="5181600" cy="287771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600" dirty="0">
                <a:solidFill>
                  <a:schemeClr val="accent4"/>
                </a:solidFill>
                <a:latin typeface="Arial" panose="020B0604020202020204" pitchFamily="34" charset="0"/>
                <a:cs typeface="Arial" panose="020B0604020202020204" pitchFamily="34" charset="0"/>
              </a:rPr>
              <a:t>Used for determining the algal content of the water column below the surface.</a:t>
            </a:r>
          </a:p>
          <a:p>
            <a:pPr marL="742950" lvl="1" indent="-285750">
              <a:buFont typeface="Arial" panose="020B0604020202020204" pitchFamily="34" charset="0"/>
              <a:buChar char="•"/>
            </a:pPr>
            <a:r>
              <a:rPr lang="en-US" sz="1600" dirty="0">
                <a:solidFill>
                  <a:schemeClr val="accent4"/>
                </a:solidFill>
                <a:latin typeface="Arial" panose="020B0604020202020204" pitchFamily="34" charset="0"/>
                <a:cs typeface="Arial" panose="020B0604020202020204" pitchFamily="34" charset="0"/>
              </a:rPr>
              <a:t>Is the algal community homogenous?</a:t>
            </a:r>
          </a:p>
          <a:p>
            <a:pPr marL="742950" lvl="1" indent="-285750">
              <a:buFont typeface="Arial" panose="020B0604020202020204" pitchFamily="34" charset="0"/>
              <a:buChar char="•"/>
            </a:pPr>
            <a:r>
              <a:rPr lang="en-US" sz="1600" dirty="0">
                <a:solidFill>
                  <a:schemeClr val="accent4"/>
                </a:solidFill>
                <a:latin typeface="Arial" panose="020B0604020202020204" pitchFamily="34" charset="0"/>
                <a:cs typeface="Arial" panose="020B0604020202020204" pitchFamily="34" charset="0"/>
              </a:rPr>
              <a:t>Is the algal community suspended below the surface?</a:t>
            </a:r>
          </a:p>
          <a:p>
            <a:pPr lvl="1"/>
            <a:endParaRPr lang="en-US" sz="1600" dirty="0">
              <a:solidFill>
                <a:schemeClr val="accent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chemeClr val="accent4"/>
                </a:solidFill>
                <a:latin typeface="Arial" panose="020B0604020202020204" pitchFamily="34" charset="0"/>
                <a:cs typeface="Arial" panose="020B0604020202020204" pitchFamily="34" charset="0"/>
              </a:rPr>
              <a:t>Collected at depths greater than 0.3 meters.</a:t>
            </a:r>
          </a:p>
          <a:p>
            <a:endParaRPr lang="en-US" sz="1600" dirty="0">
              <a:solidFill>
                <a:schemeClr val="accent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chemeClr val="accent4"/>
                </a:solidFill>
                <a:latin typeface="Arial" panose="020B0604020202020204" pitchFamily="34" charset="0"/>
                <a:cs typeface="Arial" panose="020B0604020202020204" pitchFamily="34" charset="0"/>
              </a:rPr>
              <a:t>Intermediate sampling device such as </a:t>
            </a:r>
            <a:r>
              <a:rPr lang="en-US" sz="1600" dirty="0" err="1">
                <a:solidFill>
                  <a:schemeClr val="accent4"/>
                </a:solidFill>
                <a:latin typeface="Arial" panose="020B0604020202020204" pitchFamily="34" charset="0"/>
                <a:cs typeface="Arial" panose="020B0604020202020204" pitchFamily="34" charset="0"/>
              </a:rPr>
              <a:t>Niskin</a:t>
            </a:r>
            <a:r>
              <a:rPr lang="en-US" sz="1600" dirty="0">
                <a:solidFill>
                  <a:schemeClr val="accent4"/>
                </a:solidFill>
                <a:latin typeface="Arial" panose="020B0604020202020204" pitchFamily="34" charset="0"/>
                <a:cs typeface="Arial" panose="020B0604020202020204" pitchFamily="34" charset="0"/>
              </a:rPr>
              <a:t>/Alpha Bottle/Van Dorn Water samplers or </a:t>
            </a:r>
            <a:r>
              <a:rPr lang="en-US" sz="1600" dirty="0" err="1">
                <a:solidFill>
                  <a:schemeClr val="accent4"/>
                </a:solidFill>
                <a:latin typeface="Arial" panose="020B0604020202020204" pitchFamily="34" charset="0"/>
                <a:cs typeface="Arial" panose="020B0604020202020204" pitchFamily="34" charset="0"/>
              </a:rPr>
              <a:t>Coliwasa</a:t>
            </a:r>
            <a:r>
              <a:rPr lang="en-US" sz="1600" dirty="0">
                <a:solidFill>
                  <a:schemeClr val="accent4"/>
                </a:solidFill>
                <a:latin typeface="Arial" panose="020B0604020202020204" pitchFamily="34" charset="0"/>
                <a:cs typeface="Arial" panose="020B0604020202020204" pitchFamily="34" charset="0"/>
              </a:rPr>
              <a:t> tube would be used. </a:t>
            </a:r>
          </a:p>
        </p:txBody>
      </p:sp>
      <p:pic>
        <p:nvPicPr>
          <p:cNvPr id="12" name="IMG_0222">
            <a:hlinkClick r:id="" action="ppaction://media"/>
            <a:extLst>
              <a:ext uri="{FF2B5EF4-FFF2-40B4-BE49-F238E27FC236}">
                <a16:creationId xmlns:a16="http://schemas.microsoft.com/office/drawing/2014/main" id="{F8C1DFA4-B189-411E-90E5-89BF77BAE2A7}"/>
              </a:ext>
            </a:extLst>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tretch/>
        </p:blipFill>
        <p:spPr>
          <a:xfrm rot="5400000">
            <a:off x="4820939" y="2728572"/>
            <a:ext cx="4435475" cy="2494954"/>
          </a:xfrm>
          <a:prstGeom prst="rect">
            <a:avLst/>
          </a:prstGeom>
        </p:spPr>
      </p:pic>
      <p:sp>
        <p:nvSpPr>
          <p:cNvPr id="8" name="Date Placeholder 2">
            <a:extLst>
              <a:ext uri="{FF2B5EF4-FFF2-40B4-BE49-F238E27FC236}">
                <a16:creationId xmlns:a16="http://schemas.microsoft.com/office/drawing/2014/main" id="{2CF8744D-FD96-4698-869A-C8358C1919C8}"/>
              </a:ext>
            </a:extLst>
          </p:cNvPr>
          <p:cNvSpPr txBox="1">
            <a:spLocks/>
          </p:cNvSpPr>
          <p:nvPr/>
        </p:nvSpPr>
        <p:spPr>
          <a:xfrm>
            <a:off x="228600" y="6356350"/>
            <a:ext cx="2057400" cy="365125"/>
          </a:xfrm>
          <a:prstGeom prst="rect">
            <a:avLst/>
          </a:prstGeom>
        </p:spPr>
        <p:txBody>
          <a:bodyPr/>
          <a:lstStyle>
            <a:defPPr>
              <a:defRPr lang="en-US"/>
            </a:defPPr>
            <a:lvl1pPr marL="0" algn="l" defTabSz="457200" rtl="0" eaLnBrk="1" latinLnBrk="0" hangingPunct="1">
              <a:defRPr sz="1800" kern="1200">
                <a:solidFill>
                  <a:schemeClr val="accent4"/>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t>7/21/2020</a:t>
            </a:r>
          </a:p>
        </p:txBody>
      </p:sp>
    </p:spTree>
    <p:extLst>
      <p:ext uri="{BB962C8B-B14F-4D97-AF65-F5344CB8AC3E}">
        <p14:creationId xmlns:p14="http://schemas.microsoft.com/office/powerpoint/2010/main" val="156513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3"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vol="80000" mute="1">
                <p:cTn id="12" repeatCount="indefinite" fill="hold" display="0">
                  <p:stCondLst>
                    <p:cond delay="indefinite"/>
                  </p:stCondLst>
                </p:cTn>
                <p:tgtEl>
                  <p:spTgt spid="1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8FA6C075-9F0B-4DC7-9439-80489A81C6C7}"/>
              </a:ext>
            </a:extLst>
          </p:cNvPr>
          <p:cNvSpPr txBox="1">
            <a:spLocks/>
          </p:cNvSpPr>
          <p:nvPr/>
        </p:nvSpPr>
        <p:spPr>
          <a:xfrm>
            <a:off x="533400" y="1989132"/>
            <a:ext cx="7924800" cy="3951867"/>
          </a:xfrm>
          <a:prstGeom prst="rect">
            <a:avLst/>
          </a:prstGeom>
        </p:spPr>
        <p:txBody>
          <a:bodyPr tIns="0" bIns="0" anchor="t" anchorCtr="0">
            <a:noAutofit/>
          </a:bodyPr>
          <a:lstStyle>
            <a:lvl1pPr algn="l" defTabSz="914400" rtl="0" eaLnBrk="1" latinLnBrk="0" hangingPunct="1">
              <a:lnSpc>
                <a:spcPct val="100000"/>
              </a:lnSpc>
              <a:spcBef>
                <a:spcPct val="0"/>
              </a:spcBef>
              <a:buNone/>
              <a:defRPr sz="4800" kern="1200">
                <a:solidFill>
                  <a:schemeClr val="accent6"/>
                </a:solidFill>
                <a:latin typeface="Arial" panose="020B0604020202020204" pitchFamily="34" charset="0"/>
                <a:ea typeface="+mj-ea"/>
                <a:cs typeface="Arial" panose="020B0604020202020204" pitchFamily="34" charset="0"/>
              </a:defRPr>
            </a:lvl1pPr>
          </a:lstStyle>
          <a:p>
            <a:r>
              <a:rPr lang="en-US" sz="3200" dirty="0"/>
              <a:t>First, what is Scum?</a:t>
            </a:r>
          </a:p>
          <a:p>
            <a:endParaRPr lang="en-US" sz="1200" dirty="0"/>
          </a:p>
          <a:p>
            <a:r>
              <a:rPr lang="en-US" sz="1800" dirty="0">
                <a:solidFill>
                  <a:schemeClr val="tx1"/>
                </a:solidFill>
              </a:rPr>
              <a:t>A scum is a consolidated layer of algae floating on the water’s surface. </a:t>
            </a:r>
          </a:p>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a:p>
            <a:endParaRPr lang="en-US" sz="1800" dirty="0">
              <a:solidFill>
                <a:schemeClr val="tx1"/>
              </a:solidFill>
            </a:endParaRPr>
          </a:p>
          <a:p>
            <a:r>
              <a:rPr lang="en-US" sz="1800" dirty="0">
                <a:solidFill>
                  <a:schemeClr val="tx1"/>
                </a:solidFill>
              </a:rPr>
              <a:t>It is not streaks or specks. </a:t>
            </a:r>
          </a:p>
          <a:p>
            <a:endParaRPr lang="en-US" sz="1800" dirty="0">
              <a:solidFill>
                <a:schemeClr val="tx1"/>
              </a:solidFill>
            </a:endParaRPr>
          </a:p>
          <a:p>
            <a:pPr>
              <a:spcBef>
                <a:spcPts val="600"/>
              </a:spcBef>
            </a:pPr>
            <a:endParaRPr lang="en-US" sz="1800" dirty="0">
              <a:solidFill>
                <a:schemeClr val="tx1"/>
              </a:solidFill>
            </a:endParaRPr>
          </a:p>
          <a:p>
            <a:r>
              <a:rPr lang="en-US" sz="1800" dirty="0">
                <a:solidFill>
                  <a:schemeClr val="tx1"/>
                </a:solidFill>
              </a:rPr>
              <a:t>It is not thick, green “soup”.</a:t>
            </a:r>
          </a:p>
        </p:txBody>
      </p:sp>
      <p:sp>
        <p:nvSpPr>
          <p:cNvPr id="2" name="Title 1"/>
          <p:cNvSpPr>
            <a:spLocks noGrp="1"/>
          </p:cNvSpPr>
          <p:nvPr>
            <p:ph type="title"/>
          </p:nvPr>
        </p:nvSpPr>
        <p:spPr/>
        <p:txBody>
          <a:bodyPr anchor="b">
            <a:normAutofit/>
          </a:bodyPr>
          <a:lstStyle/>
          <a:p>
            <a:r>
              <a:rPr lang="en-US" dirty="0"/>
              <a:t>Bloom Sample Types: </a:t>
            </a:r>
            <a:endParaRPr lang="en-US" sz="3600" u="sng" dirty="0"/>
          </a:p>
        </p:txBody>
      </p:sp>
      <p:sp>
        <p:nvSpPr>
          <p:cNvPr id="3" name="Text Placeholder 2">
            <a:extLst>
              <a:ext uri="{FF2B5EF4-FFF2-40B4-BE49-F238E27FC236}">
                <a16:creationId xmlns:a16="http://schemas.microsoft.com/office/drawing/2014/main" id="{4D1B0886-2BAB-44FE-873B-80C156B9AC92}"/>
              </a:ext>
            </a:extLst>
          </p:cNvPr>
          <p:cNvSpPr>
            <a:spLocks noGrp="1"/>
          </p:cNvSpPr>
          <p:nvPr>
            <p:ph type="body" sz="quarter" idx="13"/>
          </p:nvPr>
        </p:nvSpPr>
        <p:spPr/>
        <p:txBody>
          <a:bodyPr/>
          <a:lstStyle/>
          <a:p>
            <a:r>
              <a:rPr lang="en-US" u="sng" dirty="0"/>
              <a:t>Scum Core and Surface Scum</a:t>
            </a:r>
            <a:endParaRPr lang="en-US" dirty="0"/>
          </a:p>
        </p:txBody>
      </p:sp>
      <p:sp>
        <p:nvSpPr>
          <p:cNvPr id="6" name="Slide Number Placeholder 5"/>
          <p:cNvSpPr>
            <a:spLocks noGrp="1"/>
          </p:cNvSpPr>
          <p:nvPr>
            <p:ph type="sldNum" sz="quarter" idx="4294967295"/>
          </p:nvPr>
        </p:nvSpPr>
        <p:spPr/>
        <p:txBody>
          <a:bodyPr/>
          <a:lstStyle/>
          <a:p>
            <a:fld id="{77BC0C64-94FA-44B3-9573-88BE3BEAC041}" type="slidenum">
              <a:rPr lang="en-US" smtClean="0"/>
              <a:t>6</a:t>
            </a:fld>
            <a:endParaRPr lang="en-US"/>
          </a:p>
        </p:txBody>
      </p:sp>
      <p:pic>
        <p:nvPicPr>
          <p:cNvPr id="13" name="Picture 12">
            <a:extLst>
              <a:ext uri="{FF2B5EF4-FFF2-40B4-BE49-F238E27FC236}">
                <a16:creationId xmlns:a16="http://schemas.microsoft.com/office/drawing/2014/main" id="{D46FF3BA-D126-489E-8AE4-45C09B2C27CD}"/>
              </a:ext>
            </a:extLst>
          </p:cNvPr>
          <p:cNvPicPr>
            <a:picLocks noChangeAspect="1"/>
          </p:cNvPicPr>
          <p:nvPr/>
        </p:nvPicPr>
        <p:blipFill rotWithShape="1">
          <a:blip r:embed="rId3"/>
          <a:srcRect l="4171" t="64721" r="2504" b="4448"/>
          <a:stretch/>
        </p:blipFill>
        <p:spPr>
          <a:xfrm>
            <a:off x="2133600" y="3077081"/>
            <a:ext cx="4267200" cy="1057275"/>
          </a:xfrm>
          <a:prstGeom prst="rect">
            <a:avLst/>
          </a:prstGeom>
        </p:spPr>
      </p:pic>
      <p:pic>
        <p:nvPicPr>
          <p:cNvPr id="14" name="Picture 13">
            <a:extLst>
              <a:ext uri="{FF2B5EF4-FFF2-40B4-BE49-F238E27FC236}">
                <a16:creationId xmlns:a16="http://schemas.microsoft.com/office/drawing/2014/main" id="{D830F499-6C24-4B64-8C7A-C4C1EA4E96BC}"/>
              </a:ext>
            </a:extLst>
          </p:cNvPr>
          <p:cNvPicPr>
            <a:picLocks/>
          </p:cNvPicPr>
          <p:nvPr/>
        </p:nvPicPr>
        <p:blipFill rotWithShape="1">
          <a:blip r:embed="rId4"/>
          <a:srcRect t="76500" r="-931"/>
          <a:stretch/>
        </p:blipFill>
        <p:spPr>
          <a:xfrm>
            <a:off x="3505200" y="5360001"/>
            <a:ext cx="3898490" cy="960120"/>
          </a:xfrm>
          <a:prstGeom prst="rect">
            <a:avLst/>
          </a:prstGeom>
        </p:spPr>
      </p:pic>
      <p:pic>
        <p:nvPicPr>
          <p:cNvPr id="15" name="Picture 14">
            <a:extLst>
              <a:ext uri="{FF2B5EF4-FFF2-40B4-BE49-F238E27FC236}">
                <a16:creationId xmlns:a16="http://schemas.microsoft.com/office/drawing/2014/main" id="{32378F28-F4BF-4A45-A9BD-D32DB3787E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4028" r="833" b="3173"/>
          <a:stretch/>
        </p:blipFill>
        <p:spPr>
          <a:xfrm>
            <a:off x="3505200" y="4314290"/>
            <a:ext cx="3864523" cy="958616"/>
          </a:xfrm>
          <a:prstGeom prst="rect">
            <a:avLst/>
          </a:prstGeom>
        </p:spPr>
      </p:pic>
      <p:grpSp>
        <p:nvGrpSpPr>
          <p:cNvPr id="16" name="Group 15">
            <a:extLst>
              <a:ext uri="{FF2B5EF4-FFF2-40B4-BE49-F238E27FC236}">
                <a16:creationId xmlns:a16="http://schemas.microsoft.com/office/drawing/2014/main" id="{91F77625-563D-4721-9998-830658F3C0DB}"/>
              </a:ext>
            </a:extLst>
          </p:cNvPr>
          <p:cNvGrpSpPr/>
          <p:nvPr/>
        </p:nvGrpSpPr>
        <p:grpSpPr>
          <a:xfrm flipV="1">
            <a:off x="4018861" y="5258099"/>
            <a:ext cx="2729073" cy="98363"/>
            <a:chOff x="4973539" y="5780952"/>
            <a:chExt cx="3379036" cy="204127"/>
          </a:xfrm>
        </p:grpSpPr>
        <p:sp>
          <p:nvSpPr>
            <p:cNvPr id="17" name="Rectangle 16">
              <a:extLst>
                <a:ext uri="{FF2B5EF4-FFF2-40B4-BE49-F238E27FC236}">
                  <a16:creationId xmlns:a16="http://schemas.microsoft.com/office/drawing/2014/main" id="{9D8691CB-3F4F-4594-A64B-0C084C1A0EE7}"/>
                </a:ext>
              </a:extLst>
            </p:cNvPr>
            <p:cNvSpPr/>
            <p:nvPr/>
          </p:nvSpPr>
          <p:spPr>
            <a:xfrm rot="19370414">
              <a:off x="4973539" y="5895306"/>
              <a:ext cx="3300440" cy="89773"/>
            </a:xfrm>
            <a:prstGeom prst="rect">
              <a:avLst/>
            </a:prstGeom>
            <a:solidFill>
              <a:srgbClr val="A50021"/>
            </a:solid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AA78948-6B8A-449E-B8BE-107CE0BDE564}"/>
                </a:ext>
              </a:extLst>
            </p:cNvPr>
            <p:cNvSpPr/>
            <p:nvPr/>
          </p:nvSpPr>
          <p:spPr>
            <a:xfrm rot="13009615">
              <a:off x="5052135" y="5780952"/>
              <a:ext cx="3300440" cy="89773"/>
            </a:xfrm>
            <a:prstGeom prst="rect">
              <a:avLst/>
            </a:prstGeom>
            <a:solidFill>
              <a:srgbClr val="A50021"/>
            </a:solid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Date Placeholder 2">
            <a:extLst>
              <a:ext uri="{FF2B5EF4-FFF2-40B4-BE49-F238E27FC236}">
                <a16:creationId xmlns:a16="http://schemas.microsoft.com/office/drawing/2014/main" id="{20C7710C-686B-47B5-9D52-6FE8D3BBE707}"/>
              </a:ext>
            </a:extLst>
          </p:cNvPr>
          <p:cNvSpPr txBox="1">
            <a:spLocks/>
          </p:cNvSpPr>
          <p:nvPr/>
        </p:nvSpPr>
        <p:spPr>
          <a:xfrm>
            <a:off x="228600" y="6356350"/>
            <a:ext cx="2057400" cy="365125"/>
          </a:xfrm>
          <a:prstGeom prst="rect">
            <a:avLst/>
          </a:prstGeom>
        </p:spPr>
        <p:txBody>
          <a:bodyPr/>
          <a:lstStyle>
            <a:defPPr>
              <a:defRPr lang="en-US"/>
            </a:defPPr>
            <a:lvl1pPr marL="0" algn="l" defTabSz="457200" rtl="0" eaLnBrk="1" latinLnBrk="0" hangingPunct="1">
              <a:defRPr sz="1800" kern="1200">
                <a:solidFill>
                  <a:schemeClr val="accent4"/>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t>7/21/2020</a:t>
            </a:r>
          </a:p>
        </p:txBody>
      </p:sp>
    </p:spTree>
    <p:extLst>
      <p:ext uri="{BB962C8B-B14F-4D97-AF65-F5344CB8AC3E}">
        <p14:creationId xmlns:p14="http://schemas.microsoft.com/office/powerpoint/2010/main" val="1843252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Bloom Sample Types: </a:t>
            </a:r>
            <a:endParaRPr lang="en-US" sz="3600" u="sng" dirty="0"/>
          </a:p>
        </p:txBody>
      </p:sp>
      <p:sp>
        <p:nvSpPr>
          <p:cNvPr id="14" name="Text Placeholder 13">
            <a:extLst>
              <a:ext uri="{FF2B5EF4-FFF2-40B4-BE49-F238E27FC236}">
                <a16:creationId xmlns:a16="http://schemas.microsoft.com/office/drawing/2014/main" id="{07133380-BC4F-448C-B7EC-7208F36989FF}"/>
              </a:ext>
            </a:extLst>
          </p:cNvPr>
          <p:cNvSpPr>
            <a:spLocks noGrp="1"/>
          </p:cNvSpPr>
          <p:nvPr>
            <p:ph type="body" sz="quarter" idx="13"/>
          </p:nvPr>
        </p:nvSpPr>
        <p:spPr/>
        <p:txBody>
          <a:bodyPr/>
          <a:lstStyle/>
          <a:p>
            <a:r>
              <a:rPr lang="en-US" u="sng" dirty="0"/>
              <a:t>Scum Core</a:t>
            </a:r>
            <a:endParaRPr lang="en-US" dirty="0"/>
          </a:p>
        </p:txBody>
      </p:sp>
      <p:sp>
        <p:nvSpPr>
          <p:cNvPr id="6" name="Slide Number Placeholder 5"/>
          <p:cNvSpPr>
            <a:spLocks noGrp="1"/>
          </p:cNvSpPr>
          <p:nvPr>
            <p:ph type="sldNum" sz="quarter" idx="4294967295"/>
          </p:nvPr>
        </p:nvSpPr>
        <p:spPr/>
        <p:txBody>
          <a:bodyPr/>
          <a:lstStyle/>
          <a:p>
            <a:fld id="{77BC0C64-94FA-44B3-9573-88BE3BEAC041}" type="slidenum">
              <a:rPr lang="en-US" smtClean="0"/>
              <a:t>7</a:t>
            </a:fld>
            <a:endParaRPr lang="en-US"/>
          </a:p>
        </p:txBody>
      </p:sp>
      <p:pic>
        <p:nvPicPr>
          <p:cNvPr id="7" name="Content Placeholder 10"/>
          <p:cNvPicPr>
            <a:picLocks noChangeAspect="1"/>
          </p:cNvPicPr>
          <p:nvPr/>
        </p:nvPicPr>
        <p:blipFill rotWithShape="1">
          <a:blip r:embed="rId5">
            <a:extLst>
              <a:ext uri="{28A0092B-C50C-407E-A947-70E740481C1C}">
                <a14:useLocalDpi xmlns:a14="http://schemas.microsoft.com/office/drawing/2010/main" val="0"/>
              </a:ext>
            </a:extLst>
          </a:blip>
          <a:srcRect t="4895" r="9091" b="4196"/>
          <a:stretch/>
        </p:blipFill>
        <p:spPr>
          <a:xfrm>
            <a:off x="637792" y="1540419"/>
            <a:ext cx="7744208" cy="4830743"/>
          </a:xfrm>
          <a:prstGeom prst="rect">
            <a:avLst/>
          </a:prstGeom>
        </p:spPr>
      </p:pic>
      <p:pic>
        <p:nvPicPr>
          <p:cNvPr id="8" name="Picture 7"/>
          <p:cNvPicPr/>
          <p:nvPr/>
        </p:nvPicPr>
        <p:blipFill rotWithShape="1">
          <a:blip r:embed="rId6" cstate="print"/>
          <a:srcRect l="2978" t="11518" r="7378" b="5190"/>
          <a:stretch/>
        </p:blipFill>
        <p:spPr bwMode="auto">
          <a:xfrm>
            <a:off x="3581400" y="1743071"/>
            <a:ext cx="4664049" cy="2669775"/>
          </a:xfrm>
          <a:prstGeom prst="rect">
            <a:avLst/>
          </a:prstGeom>
          <a:noFill/>
          <a:ln w="9525">
            <a:noFill/>
            <a:miter lim="800000"/>
            <a:headEnd/>
            <a:tailEnd/>
          </a:ln>
        </p:spPr>
      </p:pic>
      <p:sp>
        <p:nvSpPr>
          <p:cNvPr id="9" name="TextBox 8"/>
          <p:cNvSpPr txBox="1"/>
          <p:nvPr/>
        </p:nvSpPr>
        <p:spPr>
          <a:xfrm>
            <a:off x="2564296" y="4571954"/>
            <a:ext cx="5681154" cy="1723549"/>
          </a:xfrm>
          <a:prstGeom prst="rect">
            <a:avLst/>
          </a:prstGeom>
          <a:solidFill>
            <a:schemeClr val="bg1"/>
          </a:solidFill>
        </p:spPr>
        <p:txBody>
          <a:bodyPr wrap="square" rtlCol="0">
            <a:spAutoFit/>
          </a:bodyPr>
          <a:lstStyle/>
          <a:p>
            <a:pPr marL="274320" indent="-27432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To date, there has not been a need for quantitative sampling of a scum. </a:t>
            </a:r>
          </a:p>
          <a:p>
            <a:pPr marL="274320" indent="-27432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Recall that DEP does not use any particular values to determine public messaging. </a:t>
            </a:r>
          </a:p>
          <a:p>
            <a:pPr marL="274320" indent="-27432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Currently, DEP does not use this method for algal bloom response.</a:t>
            </a:r>
          </a:p>
        </p:txBody>
      </p:sp>
      <p:pic>
        <p:nvPicPr>
          <p:cNvPr id="10" name="IMG_026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t="6760" r="11920"/>
          <a:stretch/>
        </p:blipFill>
        <p:spPr>
          <a:xfrm>
            <a:off x="783481" y="1743071"/>
            <a:ext cx="2463798" cy="2669775"/>
          </a:xfrm>
          <a:prstGeom prst="rect">
            <a:avLst/>
          </a:prstGeom>
        </p:spPr>
      </p:pic>
      <p:sp>
        <p:nvSpPr>
          <p:cNvPr id="11" name="Date Placeholder 2">
            <a:extLst>
              <a:ext uri="{FF2B5EF4-FFF2-40B4-BE49-F238E27FC236}">
                <a16:creationId xmlns:a16="http://schemas.microsoft.com/office/drawing/2014/main" id="{C47DC768-C796-4D5F-99AB-F6ABAF54E05A}"/>
              </a:ext>
            </a:extLst>
          </p:cNvPr>
          <p:cNvSpPr txBox="1">
            <a:spLocks/>
          </p:cNvSpPr>
          <p:nvPr/>
        </p:nvSpPr>
        <p:spPr>
          <a:xfrm>
            <a:off x="228600" y="6356350"/>
            <a:ext cx="2057400" cy="365125"/>
          </a:xfrm>
          <a:prstGeom prst="rect">
            <a:avLst/>
          </a:prstGeom>
        </p:spPr>
        <p:txBody>
          <a:bodyPr/>
          <a:lstStyle>
            <a:defPPr>
              <a:defRPr lang="en-US"/>
            </a:defPPr>
            <a:lvl1pPr marL="0" algn="l" defTabSz="457200" rtl="0" eaLnBrk="1" latinLnBrk="0" hangingPunct="1">
              <a:defRPr sz="1800" kern="1200">
                <a:solidFill>
                  <a:schemeClr val="accent4"/>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t>7/21/2020</a:t>
            </a:r>
          </a:p>
        </p:txBody>
      </p:sp>
    </p:spTree>
    <p:extLst>
      <p:ext uri="{BB962C8B-B14F-4D97-AF65-F5344CB8AC3E}">
        <p14:creationId xmlns:p14="http://schemas.microsoft.com/office/powerpoint/2010/main" val="33540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53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mute="1">
                <p:cTn id="12" repeatCount="indefinite" fill="hold" display="0">
                  <p:stCondLst>
                    <p:cond delay="indefinite"/>
                  </p:stCondLst>
                </p:cTn>
                <p:tgtEl>
                  <p:spTgt spid="10"/>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74BC66E-8878-426F-B24C-324DF592002E}"/>
              </a:ext>
            </a:extLst>
          </p:cNvPr>
          <p:cNvSpPr>
            <a:spLocks noGrp="1"/>
          </p:cNvSpPr>
          <p:nvPr>
            <p:ph sz="half" idx="1"/>
          </p:nvPr>
        </p:nvSpPr>
        <p:spPr>
          <a:xfrm>
            <a:off x="228600" y="1992831"/>
            <a:ext cx="4419600" cy="4361343"/>
          </a:xfrm>
        </p:spPr>
        <p:txBody>
          <a:bodyPr/>
          <a:lstStyle/>
          <a:p>
            <a:r>
              <a:rPr lang="en-US" sz="1800" dirty="0">
                <a:solidFill>
                  <a:schemeClr val="accent4"/>
                </a:solidFill>
              </a:rPr>
              <a:t>Mix the surface scum of a 0.5 m area with the underlying water to mimic recreational exposure.</a:t>
            </a:r>
          </a:p>
          <a:p>
            <a:pPr lvl="1"/>
            <a:r>
              <a:rPr lang="en-US" sz="1800" dirty="0">
                <a:solidFill>
                  <a:schemeClr val="accent4"/>
                </a:solidFill>
              </a:rPr>
              <a:t>For example, swimming or jet skiing would mix the upper scum layer into the underlying water</a:t>
            </a:r>
          </a:p>
          <a:p>
            <a:r>
              <a:rPr lang="en-US" sz="1800" dirty="0">
                <a:solidFill>
                  <a:schemeClr val="accent4"/>
                </a:solidFill>
              </a:rPr>
              <a:t>Collected in the top 5-10 centimeters of the water column. </a:t>
            </a:r>
          </a:p>
          <a:p>
            <a:r>
              <a:rPr lang="en-US" sz="1800" dirty="0">
                <a:solidFill>
                  <a:schemeClr val="accent4"/>
                </a:solidFill>
              </a:rPr>
              <a:t>Do not collect the sample by skimming the surface. </a:t>
            </a:r>
          </a:p>
          <a:p>
            <a:r>
              <a:rPr lang="en-US" sz="1800" dirty="0">
                <a:solidFill>
                  <a:schemeClr val="accent4"/>
                </a:solidFill>
              </a:rPr>
              <a:t>DEP bloom response does include this method, if appropriate to do so. (Refer to representative sampling).</a:t>
            </a:r>
          </a:p>
          <a:p>
            <a:endParaRPr lang="en-US" sz="1800" dirty="0"/>
          </a:p>
        </p:txBody>
      </p:sp>
      <p:sp>
        <p:nvSpPr>
          <p:cNvPr id="2" name="Title 1"/>
          <p:cNvSpPr>
            <a:spLocks noGrp="1"/>
          </p:cNvSpPr>
          <p:nvPr>
            <p:ph type="title"/>
          </p:nvPr>
        </p:nvSpPr>
        <p:spPr/>
        <p:txBody>
          <a:bodyPr>
            <a:normAutofit/>
          </a:bodyPr>
          <a:lstStyle/>
          <a:p>
            <a:r>
              <a:rPr lang="en-US" sz="4400" dirty="0"/>
              <a:t>Bloom Sample Types: </a:t>
            </a:r>
            <a:endParaRPr lang="en-US" u="sng" dirty="0"/>
          </a:p>
        </p:txBody>
      </p:sp>
      <p:sp>
        <p:nvSpPr>
          <p:cNvPr id="3" name="Content Placeholder 2"/>
          <p:cNvSpPr>
            <a:spLocks noGrp="1"/>
          </p:cNvSpPr>
          <p:nvPr>
            <p:ph type="body" sz="quarter" idx="13"/>
          </p:nvPr>
        </p:nvSpPr>
        <p:spPr/>
        <p:txBody>
          <a:bodyPr>
            <a:normAutofit/>
          </a:bodyPr>
          <a:lstStyle/>
          <a:p>
            <a:r>
              <a:rPr lang="en-US" u="sng" dirty="0"/>
              <a:t>Surface Scum</a:t>
            </a:r>
            <a:endParaRPr lang="en-US" dirty="0"/>
          </a:p>
        </p:txBody>
      </p:sp>
      <p:sp>
        <p:nvSpPr>
          <p:cNvPr id="6" name="Slide Number Placeholder 5"/>
          <p:cNvSpPr>
            <a:spLocks noGrp="1"/>
          </p:cNvSpPr>
          <p:nvPr>
            <p:ph type="sldNum" sz="quarter" idx="4294967295"/>
          </p:nvPr>
        </p:nvSpPr>
        <p:spPr/>
        <p:txBody>
          <a:bodyPr/>
          <a:lstStyle/>
          <a:p>
            <a:fld id="{77BC0C64-94FA-44B3-9573-88BE3BEAC041}" type="slidenum">
              <a:rPr lang="en-US" smtClean="0"/>
              <a:t>8</a:t>
            </a:fld>
            <a:endParaRPr lang="en-US"/>
          </a:p>
        </p:txBody>
      </p:sp>
      <p:pic>
        <p:nvPicPr>
          <p:cNvPr id="7" name="Picture 2" descr="http://www.dep.state.fl.us/water/bgalgae/images/Lake-Munson-BG-Scum-Samplin.jpg"/>
          <p:cNvPicPr>
            <a:picLocks noChangeAspect="1" noChangeArrowheads="1"/>
          </p:cNvPicPr>
          <p:nvPr/>
        </p:nvPicPr>
        <p:blipFill rotWithShape="1">
          <a:blip r:embed="rId3">
            <a:extLst>
              <a:ext uri="{28A0092B-C50C-407E-A947-70E740481C1C}">
                <a14:useLocalDpi xmlns:a14="http://schemas.microsoft.com/office/drawing/2010/main" val="0"/>
              </a:ext>
            </a:extLst>
          </a:blip>
          <a:srcRect r="2251" b="3217"/>
          <a:stretch/>
        </p:blipFill>
        <p:spPr bwMode="auto">
          <a:xfrm>
            <a:off x="4724400" y="2362200"/>
            <a:ext cx="3828564" cy="2843053"/>
          </a:xfrm>
          <a:prstGeom prst="rect">
            <a:avLst/>
          </a:prstGeom>
          <a:noFill/>
          <a:effectLst/>
          <a:extLst>
            <a:ext uri="{909E8E84-426E-40DD-AFC4-6F175D3DCCD1}">
              <a14:hiddenFill xmlns:a14="http://schemas.microsoft.com/office/drawing/2010/main">
                <a:solidFill>
                  <a:srgbClr val="FFFFFF"/>
                </a:solidFill>
              </a14:hiddenFill>
            </a:ext>
          </a:extLst>
        </p:spPr>
      </p:pic>
      <p:sp>
        <p:nvSpPr>
          <p:cNvPr id="8" name="Date Placeholder 2">
            <a:extLst>
              <a:ext uri="{FF2B5EF4-FFF2-40B4-BE49-F238E27FC236}">
                <a16:creationId xmlns:a16="http://schemas.microsoft.com/office/drawing/2014/main" id="{BD03B5B2-BBA4-4162-87B0-727CFF4871CA}"/>
              </a:ext>
            </a:extLst>
          </p:cNvPr>
          <p:cNvSpPr txBox="1">
            <a:spLocks/>
          </p:cNvSpPr>
          <p:nvPr/>
        </p:nvSpPr>
        <p:spPr>
          <a:xfrm>
            <a:off x="228600" y="6356350"/>
            <a:ext cx="2057400" cy="365125"/>
          </a:xfrm>
          <a:prstGeom prst="rect">
            <a:avLst/>
          </a:prstGeom>
        </p:spPr>
        <p:txBody>
          <a:bodyPr/>
          <a:lstStyle>
            <a:defPPr>
              <a:defRPr lang="en-US"/>
            </a:defPPr>
            <a:lvl1pPr marL="0" algn="l" defTabSz="457200" rtl="0" eaLnBrk="1" latinLnBrk="0" hangingPunct="1">
              <a:defRPr sz="1800" kern="1200">
                <a:solidFill>
                  <a:schemeClr val="accent4"/>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t>7/21/2020</a:t>
            </a:r>
          </a:p>
        </p:txBody>
      </p:sp>
    </p:spTree>
    <p:extLst>
      <p:ext uri="{BB962C8B-B14F-4D97-AF65-F5344CB8AC3E}">
        <p14:creationId xmlns:p14="http://schemas.microsoft.com/office/powerpoint/2010/main" val="1626668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Bloom Sample Types: </a:t>
            </a:r>
            <a:r>
              <a:rPr lang="en-US" sz="3600" u="sng" dirty="0"/>
              <a:t> </a:t>
            </a:r>
            <a:endParaRPr lang="en-US" sz="3600" dirty="0"/>
          </a:p>
        </p:txBody>
      </p:sp>
      <p:sp>
        <p:nvSpPr>
          <p:cNvPr id="3" name="Content Placeholder 2"/>
          <p:cNvSpPr>
            <a:spLocks noGrp="1"/>
          </p:cNvSpPr>
          <p:nvPr>
            <p:ph idx="1"/>
          </p:nvPr>
        </p:nvSpPr>
        <p:spPr>
          <a:xfrm>
            <a:off x="415375" y="1743071"/>
            <a:ext cx="3025629" cy="4197067"/>
          </a:xfrm>
        </p:spPr>
        <p:txBody>
          <a:bodyPr>
            <a:normAutofit/>
          </a:bodyPr>
          <a:lstStyle/>
          <a:p>
            <a:endParaRPr lang="en-US" sz="2000" dirty="0"/>
          </a:p>
          <a:p>
            <a:r>
              <a:rPr lang="en-US" sz="1800" dirty="0"/>
              <a:t>Algae may or may not be visible.</a:t>
            </a:r>
          </a:p>
          <a:p>
            <a:r>
              <a:rPr lang="en-US" sz="1800" dirty="0"/>
              <a:t>Scum </a:t>
            </a:r>
            <a:r>
              <a:rPr lang="en-US" sz="1800" b="1" dirty="0"/>
              <a:t>not</a:t>
            </a:r>
            <a:r>
              <a:rPr lang="en-US" sz="1800" dirty="0"/>
              <a:t> present.</a:t>
            </a:r>
          </a:p>
          <a:p>
            <a:r>
              <a:rPr lang="en-US" sz="1800" dirty="0"/>
              <a:t>Collect the sample within the top 0.3m.</a:t>
            </a:r>
          </a:p>
          <a:p>
            <a:r>
              <a:rPr lang="en-US" sz="1800" dirty="0"/>
              <a:t>This is the most common collection method used in DEP bloom response.</a:t>
            </a:r>
          </a:p>
          <a:p>
            <a:pPr marL="0" indent="0">
              <a:buNone/>
            </a:pPr>
            <a:endParaRPr lang="en-US" sz="2000" dirty="0"/>
          </a:p>
          <a:p>
            <a:pPr marL="0" indent="0">
              <a:buNone/>
            </a:pPr>
            <a:endParaRPr lang="en-US" sz="2000" dirty="0"/>
          </a:p>
        </p:txBody>
      </p:sp>
      <p:sp>
        <p:nvSpPr>
          <p:cNvPr id="8" name="Text Placeholder 7">
            <a:extLst>
              <a:ext uri="{FF2B5EF4-FFF2-40B4-BE49-F238E27FC236}">
                <a16:creationId xmlns:a16="http://schemas.microsoft.com/office/drawing/2014/main" id="{14CC9691-5EE0-4D8E-B714-728DFBC92542}"/>
              </a:ext>
            </a:extLst>
          </p:cNvPr>
          <p:cNvSpPr>
            <a:spLocks noGrp="1"/>
          </p:cNvSpPr>
          <p:nvPr>
            <p:ph type="body" sz="quarter" idx="13"/>
          </p:nvPr>
        </p:nvSpPr>
        <p:spPr/>
        <p:txBody>
          <a:bodyPr/>
          <a:lstStyle/>
          <a:p>
            <a:r>
              <a:rPr lang="en-US" u="sng" dirty="0"/>
              <a:t>Surface Grab</a:t>
            </a:r>
            <a:endParaRPr lang="en-US" dirty="0"/>
          </a:p>
        </p:txBody>
      </p:sp>
      <p:sp>
        <p:nvSpPr>
          <p:cNvPr id="6" name="Slide Number Placeholder 5"/>
          <p:cNvSpPr>
            <a:spLocks noGrp="1"/>
          </p:cNvSpPr>
          <p:nvPr>
            <p:ph type="sldNum" sz="quarter" idx="4294967295"/>
          </p:nvPr>
        </p:nvSpPr>
        <p:spPr/>
        <p:txBody>
          <a:bodyPr/>
          <a:lstStyle/>
          <a:p>
            <a:fld id="{77BC0C64-94FA-44B3-9573-88BE3BEAC041}" type="slidenum">
              <a:rPr lang="en-US" smtClean="0"/>
              <a:t>9</a:t>
            </a:fld>
            <a:endParaRPr lang="en-US"/>
          </a:p>
        </p:txBody>
      </p:sp>
      <p:pic>
        <p:nvPicPr>
          <p:cNvPr id="7"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1671448"/>
            <a:ext cx="5135032" cy="4344514"/>
          </a:xfrm>
          <a:prstGeom prst="rect">
            <a:avLst/>
          </a:prstGeom>
        </p:spPr>
      </p:pic>
      <p:sp>
        <p:nvSpPr>
          <p:cNvPr id="9" name="Date Placeholder 2">
            <a:extLst>
              <a:ext uri="{FF2B5EF4-FFF2-40B4-BE49-F238E27FC236}">
                <a16:creationId xmlns:a16="http://schemas.microsoft.com/office/drawing/2014/main" id="{AA1D0A0C-D4EF-4BED-A7AC-7DEB3ABFCA13}"/>
              </a:ext>
            </a:extLst>
          </p:cNvPr>
          <p:cNvSpPr txBox="1">
            <a:spLocks/>
          </p:cNvSpPr>
          <p:nvPr/>
        </p:nvSpPr>
        <p:spPr>
          <a:xfrm>
            <a:off x="228600" y="6356350"/>
            <a:ext cx="2057400" cy="365125"/>
          </a:xfrm>
          <a:prstGeom prst="rect">
            <a:avLst/>
          </a:prstGeom>
        </p:spPr>
        <p:txBody>
          <a:bodyPr/>
          <a:lstStyle>
            <a:defPPr>
              <a:defRPr lang="en-US"/>
            </a:defPPr>
            <a:lvl1pPr marL="0" algn="l" defTabSz="457200" rtl="0" eaLnBrk="1" latinLnBrk="0" hangingPunct="1">
              <a:defRPr sz="1800" kern="1200">
                <a:solidFill>
                  <a:schemeClr val="accent4"/>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t>7/21/2020</a:t>
            </a:r>
          </a:p>
        </p:txBody>
      </p:sp>
    </p:spTree>
    <p:extLst>
      <p:ext uri="{BB962C8B-B14F-4D97-AF65-F5344CB8AC3E}">
        <p14:creationId xmlns:p14="http://schemas.microsoft.com/office/powerpoint/2010/main" val="1810733385"/>
      </p:ext>
    </p:extLst>
  </p:cSld>
  <p:clrMapOvr>
    <a:masterClrMapping/>
  </p:clrMapOvr>
</p:sld>
</file>

<file path=ppt/theme/theme1.xml><?xml version="1.0" encoding="utf-8"?>
<a:theme xmlns:a="http://schemas.openxmlformats.org/drawingml/2006/main" name="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DEAR_PowerPoint_Template.Dec2018.Standard (1)</Template>
  <TotalTime>469</TotalTime>
  <Words>1323</Words>
  <Application>Microsoft Office PowerPoint</Application>
  <PresentationFormat>On-screen Show (4:3)</PresentationFormat>
  <Paragraphs>170</Paragraphs>
  <Slides>18</Slides>
  <Notes>8</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League Gothic</vt:lpstr>
      <vt:lpstr>Office Theme</vt:lpstr>
      <vt:lpstr>BLOOM-ID &amp; ALGAL-ID SAMPLING</vt:lpstr>
      <vt:lpstr>Algal Bloom Sampling</vt:lpstr>
      <vt:lpstr>Types of Bloom Samples</vt:lpstr>
      <vt:lpstr>Bloom Sample Types:</vt:lpstr>
      <vt:lpstr>Bloom Sample Types: </vt:lpstr>
      <vt:lpstr>Bloom Sample Types: </vt:lpstr>
      <vt:lpstr>Bloom Sample Types: </vt:lpstr>
      <vt:lpstr>Bloom Sample Types: </vt:lpstr>
      <vt:lpstr>Bloom Sample Types:  </vt:lpstr>
      <vt:lpstr>ALGAL-ID Sampling</vt:lpstr>
      <vt:lpstr>BLOOM-ID Sampling</vt:lpstr>
      <vt:lpstr>Representative Sampling</vt:lpstr>
      <vt:lpstr>BLOOM-ID Representative Sampling</vt:lpstr>
      <vt:lpstr>BLOOM-ID Representative Sampling</vt:lpstr>
      <vt:lpstr>BLOOM-ID Representative Sampling</vt:lpstr>
      <vt:lpstr>Sample Documentation &amp; Submittal</vt:lpstr>
      <vt:lpstr>Sample Documentation &amp; Submittal (continued)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Rankin, Amelia</dc:creator>
  <cp:lastModifiedBy>Rankin, Amelia</cp:lastModifiedBy>
  <cp:revision>53</cp:revision>
  <dcterms:created xsi:type="dcterms:W3CDTF">2020-07-20T19:42:01Z</dcterms:created>
  <dcterms:modified xsi:type="dcterms:W3CDTF">2020-09-09T16:30:15Z</dcterms:modified>
</cp:coreProperties>
</file>