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63" r:id="rId2"/>
    <p:sldId id="259" r:id="rId3"/>
    <p:sldId id="257" r:id="rId4"/>
    <p:sldId id="261" r:id="rId5"/>
    <p:sldId id="264" r:id="rId6"/>
    <p:sldId id="266" r:id="rId7"/>
    <p:sldId id="267" r:id="rId8"/>
    <p:sldId id="26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6421" autoAdjust="0"/>
  </p:normalViewPr>
  <p:slideViewPr>
    <p:cSldViewPr snapToGrid="0">
      <p:cViewPr varScale="1">
        <p:scale>
          <a:sx n="105" d="100"/>
          <a:sy n="105" d="100"/>
        </p:scale>
        <p:origin x="54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6E831-5F10-42A7-9172-F8F476AB3123}" type="datetimeFigureOut">
              <a:rPr lang="en-US" smtClean="0"/>
              <a:t>2/16/2016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0DB74-D730-4808-A6EA-B373022ACB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6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As</a:t>
            </a:r>
            <a:r>
              <a:rPr lang="en-US" baseline="0" dirty="0" smtClean="0"/>
              <a:t> Lizanne pointed out, significant improvements in water quality have been made in the three impaired waterbodies in Shell and Prairie Creek.  </a:t>
            </a:r>
          </a:p>
          <a:p>
            <a:endParaRPr lang="en-US" baseline="0" dirty="0" smtClean="0"/>
          </a:p>
          <a:p>
            <a:r>
              <a:rPr lang="en-US" baseline="0" dirty="0" smtClean="0"/>
              <a:t>Since 2000-2001 period WBID 1962 shows significant reduction in chloride, with influence by climate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0DB74-D730-4808-A6EA-B373022ACBD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2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Shell Creek actually demonstrates even more of a reduction in chlorides through time, however, it is still impaired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0DB74-D730-4808-A6EA-B373022ACBD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9054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And the case is similar for Myrtle Slough in Shell Creek Watershed – very</a:t>
            </a:r>
            <a:r>
              <a:rPr lang="en-US" baseline="0" dirty="0" smtClean="0"/>
              <a:t> visible reductions through time but impairment still remains.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0DB74-D730-4808-A6EA-B373022ACBD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6724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E0DB74-D730-4808-A6EA-B373022ACB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888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EAED6-78A0-4097-BE38-277D212A70AA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7E61E-F209-492F-B613-E1E9252C6F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7183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10A8D-497D-448B-B118-BBBAD29B6C6F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8D57FB-FFF9-49E6-969D-141F9D73C0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87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A4328-92D0-460D-B097-BD450833DFFF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C845B2-EC83-4BB0-8C35-192A136400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6743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3CF3C-1475-4D5C-A83F-600BD154FD7D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A4089-5D2B-41D2-ADDE-B957C66E074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87224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95F180-6302-4395-80CA-30CBCE4EE79E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43928-E591-4163-9EC2-CA15C54327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8243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DBDB87-CF0C-44F4-B9FC-1FE08D764894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1A9BF-1BBA-4330-8E55-14ACD32C7C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73936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1C39CB-990D-47CD-A7E9-1606633915B2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F910A-6453-435A-8E97-11A879E044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663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1C004-3091-49DC-ABC2-E38002B5AA0E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FBE1B5-5B97-4EF0-AEAA-925B6DF75C3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518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BAA1A7-E20F-41B8-ACCF-236A50801C59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2A8539-4D5B-42F2-B009-3E819DC9CC6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466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83DF1-324D-48E5-BAC7-F93EFCFB4570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426AC3-F48E-4D1B-933C-62E75DA749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6597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DFB14-A73F-4894-B586-01021902DC7B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07E3B-4CAE-4261-9820-11A8C403258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55782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B4E3A5-857A-4BE7-949E-E652F612FFD8}" type="datetimeFigureOut">
              <a:rPr lang="en-US">
                <a:solidFill>
                  <a:prstClr val="white">
                    <a:tint val="75000"/>
                  </a:prstClr>
                </a:solidFill>
              </a:rPr>
              <a:pPr>
                <a:defRPr/>
              </a:pPr>
              <a:t>2/16/2016</a:t>
            </a:fld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>
              <a:solidFill>
                <a:prstClr val="white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FFFFFF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56B59DE-0CD9-4B58-B2E5-CFD3C29A5C5B}" type="slidenum">
              <a:rPr lang="en-US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1570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8522" y="644526"/>
            <a:ext cx="10363200" cy="1470025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SPJC Reasonable Assurance Plan</a:t>
            </a:r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Next Steps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4" name="Picture 4" descr="shell"/>
          <p:cNvPicPr>
            <a:picLocks noChangeAspect="1" noChangeArrowheads="1"/>
          </p:cNvPicPr>
          <p:nvPr/>
        </p:nvPicPr>
        <p:blipFill>
          <a:blip r:embed="rId2" cstate="print">
            <a:lum bright="-26000" contrast="30000"/>
          </a:blip>
          <a:srcRect/>
          <a:stretch>
            <a:fillRect/>
          </a:stretch>
        </p:blipFill>
        <p:spPr bwMode="auto">
          <a:xfrm>
            <a:off x="6292221" y="2819400"/>
            <a:ext cx="5291667" cy="3175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5" descr="MVC-008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18522" y="2819400"/>
            <a:ext cx="5204919" cy="3175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7219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150" y="1007266"/>
            <a:ext cx="7975600" cy="530763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0" y="127156"/>
            <a:ext cx="92075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Prairie Creek @ Washington Loop Rd. Water Quality Results for Chloride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Monitoring </a:t>
            </a:r>
            <a:r>
              <a:rPr lang="en-US" alt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WBID 1962</a:t>
            </a:r>
            <a:endParaRPr lang="en-US" altLang="en-US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734" y="1362075"/>
            <a:ext cx="3516347" cy="4550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036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581096" y="228756"/>
            <a:ext cx="89281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Shell Creek @ Washington Loop Rd. Water Quality Results for Chloride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Monitoring </a:t>
            </a:r>
            <a:r>
              <a:rPr lang="en-US" alt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WBID 2041</a:t>
            </a:r>
            <a:endParaRPr lang="en-US" altLang="en-US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392" y="1099686"/>
            <a:ext cx="8296383" cy="51420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1075" y="1324639"/>
            <a:ext cx="3411141" cy="441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82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133600" y="76357"/>
            <a:ext cx="77724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Myrtle Slough @ SR31 Water Quality Results for Chloride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2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 Monitoring </a:t>
            </a:r>
            <a:r>
              <a:rPr lang="en-US" altLang="en-US" sz="20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 WBID 2040</a:t>
            </a:r>
            <a:endParaRPr lang="en-US" altLang="en-US" sz="20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prstClr val="white"/>
              </a:solidFill>
              <a:latin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987" y="1127917"/>
            <a:ext cx="8022013" cy="51406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032" y="1393173"/>
            <a:ext cx="356235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774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Next Steps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345112"/>
          </a:xfrm>
        </p:spPr>
        <p:txBody>
          <a:bodyPr/>
          <a:lstStyle/>
          <a:p>
            <a:r>
              <a:rPr lang="en-US" sz="2800" dirty="0" smtClean="0"/>
              <a:t>SPJC RA Plan time frame to achieve goal was 10 years (2004 - 2014),</a:t>
            </a:r>
          </a:p>
          <a:p>
            <a:r>
              <a:rPr lang="en-US" sz="2800" dirty="0" smtClean="0"/>
              <a:t>Final Performance Monitoring Summary (fifth) is now complete,</a:t>
            </a:r>
          </a:p>
          <a:p>
            <a:r>
              <a:rPr lang="en-US" sz="2800" dirty="0" smtClean="0"/>
              <a:t>Options before us:</a:t>
            </a:r>
          </a:p>
          <a:p>
            <a:pPr marL="457200" lvl="1" indent="0">
              <a:buNone/>
            </a:pPr>
            <a:r>
              <a:rPr lang="en-US" dirty="0" smtClean="0"/>
              <a:t>1) </a:t>
            </a:r>
            <a:r>
              <a:rPr lang="en-US" sz="2400" dirty="0" smtClean="0"/>
              <a:t>Do nothing – FDEP will determine future steps,</a:t>
            </a:r>
          </a:p>
          <a:p>
            <a:pPr marL="457200" lvl="1" indent="0">
              <a:buNone/>
            </a:pPr>
            <a:r>
              <a:rPr lang="en-US" sz="2400" dirty="0" smtClean="0"/>
              <a:t>2) Request additional time on RA Plan,</a:t>
            </a:r>
          </a:p>
          <a:p>
            <a:pPr marL="457200" lvl="1" indent="0">
              <a:buNone/>
            </a:pPr>
            <a:r>
              <a:rPr lang="en-US" sz="2400" dirty="0" smtClean="0"/>
              <a:t>3) Indicate to FDEP that Stakeholders believe RA Plan objectives have been met, to the extent possible:</a:t>
            </a:r>
          </a:p>
          <a:p>
            <a:pPr marL="457200" lvl="1" indent="0">
              <a:buNone/>
            </a:pPr>
            <a:r>
              <a:rPr lang="en-US" sz="2400" dirty="0"/>
              <a:t>	</a:t>
            </a:r>
            <a:r>
              <a:rPr lang="en-US" sz="2000" dirty="0" smtClean="0"/>
              <a:t>a) WBID 1962 (Prairie Creek) meeting per FDEP (Group 3 TMDL Assessment/IWR Run 49 &amp; 50)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b) WBID 2041 (Shell Creek) and WBID 2040 (Myrtle Slough – Shell Creek) significant 		improvement based on Performance Monitoring Summary</a:t>
            </a:r>
          </a:p>
          <a:p>
            <a:pPr marL="457200" lvl="1" indent="0">
              <a:buNone/>
            </a:pPr>
            <a:r>
              <a:rPr lang="en-US" sz="2000" dirty="0"/>
              <a:t>	</a:t>
            </a:r>
            <a:r>
              <a:rPr lang="en-US" sz="2000" dirty="0" smtClean="0"/>
              <a:t>	- Additional improvement marginal/not anticipated based on ambient water quality 		conditions in Shell Creek Watershed.</a:t>
            </a:r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629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Next Steps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17638"/>
            <a:ext cx="10972800" cy="5192712"/>
          </a:xfrm>
        </p:spPr>
        <p:txBody>
          <a:bodyPr/>
          <a:lstStyle/>
          <a:p>
            <a:r>
              <a:rPr lang="en-US" sz="2800" dirty="0" smtClean="0"/>
              <a:t>With stakeholder consent, Option 3 preferred</a:t>
            </a:r>
          </a:p>
          <a:p>
            <a:r>
              <a:rPr lang="en-US" sz="2800" dirty="0" smtClean="0"/>
              <a:t>Provide FDEP with letter indicating:</a:t>
            </a:r>
          </a:p>
          <a:p>
            <a:pPr lvl="1"/>
            <a:r>
              <a:rPr lang="en-US" sz="2400" dirty="0" smtClean="0"/>
              <a:t>Stakeholder group has actively worked on water quality improvements over the ten year period of RA Plan,</a:t>
            </a:r>
          </a:p>
          <a:p>
            <a:pPr lvl="1"/>
            <a:r>
              <a:rPr lang="en-US" sz="2400" dirty="0" smtClean="0"/>
              <a:t>WBID 1962 no longer impaired</a:t>
            </a:r>
          </a:p>
          <a:p>
            <a:pPr lvl="2"/>
            <a:r>
              <a:rPr lang="en-US" sz="2000" dirty="0" smtClean="0"/>
              <a:t>Request FDEP to delist WBID 1962</a:t>
            </a:r>
          </a:p>
          <a:p>
            <a:pPr lvl="1"/>
            <a:r>
              <a:rPr lang="en-US" sz="2400" dirty="0" smtClean="0"/>
              <a:t>WBID 2041 and 2040 still impaired but significantly improved</a:t>
            </a:r>
          </a:p>
          <a:p>
            <a:pPr lvl="2"/>
            <a:r>
              <a:rPr lang="en-US" sz="2000" dirty="0" smtClean="0"/>
              <a:t>Additional improvement expected to be minimal due to natural conditions in Shell Creek</a:t>
            </a:r>
          </a:p>
          <a:p>
            <a:pPr lvl="2"/>
            <a:r>
              <a:rPr lang="en-US" sz="2000" dirty="0" smtClean="0"/>
              <a:t>Will need to discuss how to categorize </a:t>
            </a:r>
          </a:p>
          <a:p>
            <a:pPr lvl="1"/>
            <a:r>
              <a:rPr lang="en-US" dirty="0" smtClean="0"/>
              <a:t>Stakeholder group will continue to implement BMP’s</a:t>
            </a:r>
          </a:p>
          <a:p>
            <a:pPr lvl="2"/>
            <a:r>
              <a:rPr lang="en-US" dirty="0" smtClean="0"/>
              <a:t>BMP’s address additional issues (SWUCA) beyond impairment issue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sz="2000" dirty="0" smtClean="0"/>
          </a:p>
          <a:p>
            <a:pPr marL="45720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2510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444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09550" y="823675"/>
            <a:ext cx="11420475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Assessment Category Assessment Category Definitions </a:t>
            </a:r>
            <a:endParaRPr lang="en-US" dirty="0" smtClean="0"/>
          </a:p>
          <a:p>
            <a:endParaRPr lang="en-US" dirty="0"/>
          </a:p>
          <a:p>
            <a:r>
              <a:rPr lang="en-US" dirty="0"/>
              <a:t>1 </a:t>
            </a:r>
            <a:r>
              <a:rPr lang="en-US" dirty="0" smtClean="0"/>
              <a:t>- Attains </a:t>
            </a:r>
            <a:r>
              <a:rPr lang="en-US" dirty="0"/>
              <a:t>all designated uses </a:t>
            </a:r>
          </a:p>
          <a:p>
            <a:r>
              <a:rPr lang="en-US" dirty="0"/>
              <a:t>2 </a:t>
            </a:r>
            <a:r>
              <a:rPr lang="en-US" dirty="0" smtClean="0"/>
              <a:t>- Attains </a:t>
            </a:r>
            <a:r>
              <a:rPr lang="en-US" dirty="0"/>
              <a:t>some designated uses and insufficient or no information or data are present to determine if remaining uses are attained </a:t>
            </a:r>
          </a:p>
          <a:p>
            <a:r>
              <a:rPr lang="en-US" dirty="0"/>
              <a:t>3a </a:t>
            </a:r>
            <a:r>
              <a:rPr lang="en-US" dirty="0" smtClean="0"/>
              <a:t>- No </a:t>
            </a:r>
            <a:r>
              <a:rPr lang="en-US" dirty="0"/>
              <a:t>data and information are present to determine if any designated use is attained </a:t>
            </a:r>
          </a:p>
          <a:p>
            <a:r>
              <a:rPr lang="en-US" dirty="0"/>
              <a:t>3b </a:t>
            </a:r>
            <a:r>
              <a:rPr lang="en-US" dirty="0" smtClean="0"/>
              <a:t>- Some </a:t>
            </a:r>
            <a:r>
              <a:rPr lang="en-US" dirty="0"/>
              <a:t>data and information are present but not enough to determine if any designated use is attained </a:t>
            </a:r>
          </a:p>
          <a:p>
            <a:r>
              <a:rPr lang="en-US" dirty="0"/>
              <a:t>3c </a:t>
            </a:r>
            <a:r>
              <a:rPr lang="en-US" dirty="0" smtClean="0"/>
              <a:t>- Enough </a:t>
            </a:r>
            <a:r>
              <a:rPr lang="en-US" dirty="0"/>
              <a:t>data and information are present to determine that one or more designated uses may not be attained according to the Planning List methodology </a:t>
            </a:r>
          </a:p>
          <a:p>
            <a:r>
              <a:rPr lang="en-US" dirty="0"/>
              <a:t>4a </a:t>
            </a:r>
            <a:r>
              <a:rPr lang="en-US" dirty="0" smtClean="0"/>
              <a:t>- Impaired </a:t>
            </a:r>
            <a:r>
              <a:rPr lang="en-US" dirty="0"/>
              <a:t>for one or more designated uses but does not require TMDL development because a TMDL has already been completed </a:t>
            </a:r>
          </a:p>
          <a:p>
            <a:r>
              <a:rPr lang="en-US" dirty="0"/>
              <a:t>4b </a:t>
            </a:r>
            <a:r>
              <a:rPr lang="en-US" dirty="0" smtClean="0"/>
              <a:t>- Impaired </a:t>
            </a:r>
            <a:r>
              <a:rPr lang="en-US" dirty="0"/>
              <a:t>for one or more designated uses but does not require TMDL development because the water will attain water quality standards due to existing or proposed measures </a:t>
            </a:r>
          </a:p>
          <a:p>
            <a:r>
              <a:rPr lang="en-US" dirty="0"/>
              <a:t>4c </a:t>
            </a:r>
            <a:r>
              <a:rPr lang="en-US" dirty="0" smtClean="0"/>
              <a:t>- Impaired </a:t>
            </a:r>
            <a:r>
              <a:rPr lang="en-US" dirty="0"/>
              <a:t>for one or more criteria or designated uses but does not require TMDL development because impairment is not caused by a pollutant </a:t>
            </a:r>
          </a:p>
          <a:p>
            <a:r>
              <a:rPr lang="en-US" dirty="0"/>
              <a:t>4d </a:t>
            </a:r>
            <a:r>
              <a:rPr lang="en-US" dirty="0" smtClean="0"/>
              <a:t>- The </a:t>
            </a:r>
            <a:r>
              <a:rPr lang="en-US" dirty="0"/>
              <a:t>waterbody does not meet applicable criteria, but no pollutant can be identified; therefore a TMDL will not be developed at this time </a:t>
            </a:r>
          </a:p>
          <a:p>
            <a:r>
              <a:rPr lang="en-US" dirty="0"/>
              <a:t>4e </a:t>
            </a:r>
            <a:r>
              <a:rPr lang="en-US" dirty="0" smtClean="0"/>
              <a:t>- Impaired</a:t>
            </a:r>
            <a:r>
              <a:rPr lang="en-US" dirty="0"/>
              <a:t>, but recently completed or on-going restoration activities are underway to restore the designated uses of the waterbody </a:t>
            </a:r>
          </a:p>
          <a:p>
            <a:r>
              <a:rPr lang="en-US" dirty="0"/>
              <a:t>5 </a:t>
            </a:r>
            <a:r>
              <a:rPr lang="en-US" dirty="0" smtClean="0"/>
              <a:t>- Water </a:t>
            </a:r>
            <a:r>
              <a:rPr lang="en-US" dirty="0"/>
              <a:t>quality standards are not attained and a TMDL is required </a:t>
            </a:r>
          </a:p>
        </p:txBody>
      </p:sp>
    </p:spTree>
    <p:extLst>
      <p:ext uri="{BB962C8B-B14F-4D97-AF65-F5344CB8AC3E}">
        <p14:creationId xmlns:p14="http://schemas.microsoft.com/office/powerpoint/2010/main" val="21507759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532</Words>
  <Application>Microsoft Office PowerPoint</Application>
  <PresentationFormat>Widescreen</PresentationFormat>
  <Paragraphs>55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1_Office Theme</vt:lpstr>
      <vt:lpstr>SPJC Reasonable Assurance Plan Next Steps</vt:lpstr>
      <vt:lpstr>PowerPoint Presentation</vt:lpstr>
      <vt:lpstr>PowerPoint Presentation</vt:lpstr>
      <vt:lpstr>PowerPoint Presentation</vt:lpstr>
      <vt:lpstr>Next Steps</vt:lpstr>
      <vt:lpstr>Next Steps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Lizanne Garcia</dc:creator>
  <cp:lastModifiedBy>Eric DeHaven</cp:lastModifiedBy>
  <cp:revision>15</cp:revision>
  <dcterms:created xsi:type="dcterms:W3CDTF">2016-02-02T17:59:14Z</dcterms:created>
  <dcterms:modified xsi:type="dcterms:W3CDTF">2016-02-16T18:24:24Z</dcterms:modified>
</cp:coreProperties>
</file>