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21"/>
  </p:notesMasterIdLst>
  <p:handoutMasterIdLst>
    <p:handoutMasterId r:id="rId22"/>
  </p:handoutMasterIdLst>
  <p:sldIdLst>
    <p:sldId id="335" r:id="rId6"/>
    <p:sldId id="454" r:id="rId7"/>
    <p:sldId id="346" r:id="rId8"/>
    <p:sldId id="411" r:id="rId9"/>
    <p:sldId id="440" r:id="rId10"/>
    <p:sldId id="449" r:id="rId11"/>
    <p:sldId id="450" r:id="rId12"/>
    <p:sldId id="452" r:id="rId13"/>
    <p:sldId id="442" r:id="rId14"/>
    <p:sldId id="448" r:id="rId15"/>
    <p:sldId id="453" r:id="rId16"/>
    <p:sldId id="451" r:id="rId17"/>
    <p:sldId id="443" r:id="rId18"/>
    <p:sldId id="410" r:id="rId19"/>
    <p:sldId id="455" r:id="rId2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rthup, Rebecca" initials="NR" lastIdx="1" clrIdx="0">
    <p:extLst>
      <p:ext uri="{19B8F6BF-5375-455C-9EA6-DF929625EA0E}">
        <p15:presenceInfo xmlns:p15="http://schemas.microsoft.com/office/powerpoint/2012/main" userId="S-1-5-21-1004336348-1214440339-1801674531-43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273DEE-6FD6-4ED7-BB3B-0295677CF162}" v="9" dt="2018-02-21T18:47:54.4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85" autoAdjust="0"/>
    <p:restoredTop sz="70815" autoAdjust="0"/>
  </p:normalViewPr>
  <p:slideViewPr>
    <p:cSldViewPr>
      <p:cViewPr varScale="1">
        <p:scale>
          <a:sx n="81" d="100"/>
          <a:sy n="81" d="100"/>
        </p:scale>
        <p:origin x="228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5CC49E3-0FA1-48C3-86AA-5788B123F4B8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F28C9E6-73C5-4069-9B53-CD42697A5D1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38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4157F3-B17A-4F0A-A9DC-0C8920A101F8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C05BF-27C5-4976-B745-379D7CECF18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727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ldepnet.org/content/otis/sharepoint-online-content-sharing" TargetMode="External"/><Relationship Id="rId3" Type="http://schemas.openxmlformats.org/officeDocument/2006/relationships/hyperlink" Target="https://www.fldepnet.org/system/files/Office-of-Technology-and-Information-Services/diy-article/related-files/Secure_FTP_User_Guide_0.pdf" TargetMode="External"/><Relationship Id="rId7" Type="http://schemas.openxmlformats.org/officeDocument/2006/relationships/hyperlink" Target="https://floridadep.sharepoint.com/DEP%20Videos/Forms/Video/videoplayerpage.aspx?ID=4&amp;FolderCTID=0x0120D520A808001DBE892875AA78459939C064B5701FE2&amp;List=8b4aedbe-30dd-4f07-b190-a1a007240da2&amp;RootFolder=/DEP%20Videos/Secure%20FTP%20External%20Customer%20Link%20Video/Additional%20Content&amp;RecSrc=/DEP%20Videos/Secure%20FTP%20External%20Customer%20Link%20Video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fldepnet.org/content/otis/deleting-files-and-understanding-retention-period-documents-secured-ftp-server" TargetMode="External"/><Relationship Id="rId11" Type="http://schemas.openxmlformats.org/officeDocument/2006/relationships/hyperlink" Target="https://www.fldepnet.org/content/otis/file-transfer-ftpfts" TargetMode="External"/><Relationship Id="rId5" Type="http://schemas.openxmlformats.org/officeDocument/2006/relationships/hyperlink" Target="https://www.fldepnet.org/content/otis/how-share-and-e-mail-ftp-document" TargetMode="External"/><Relationship Id="rId10" Type="http://schemas.openxmlformats.org/officeDocument/2006/relationships/hyperlink" Target="https://floridadep.gov/otis/customer-support-services/content/dep-sharepoint-instructions-external-users" TargetMode="External"/><Relationship Id="rId4" Type="http://schemas.openxmlformats.org/officeDocument/2006/relationships/hyperlink" Target="https://www.fldepnet.org/content/otis/secure-ftp-server-logging-adding-new-folder-and-file" TargetMode="External"/><Relationship Id="rId9" Type="http://schemas.openxmlformats.org/officeDocument/2006/relationships/hyperlink" Target="https://www.fldepnet.org/content/otis/how-share-file-stored-sharepoint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E1230E-1E3B-465F-8B93-3F1A886ADBC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9601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Jennifer Long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Email with instructions and link for Cost Allocation Data Collection will go out to ITWG and delegates today, February 13</a:t>
            </a:r>
            <a:r>
              <a:rPr lang="en-US" baseline="30000" dirty="0"/>
              <a:t>th</a:t>
            </a:r>
            <a:r>
              <a:rPr lang="en-US" dirty="0"/>
              <a:t>. ITWG members or designee(s) are responsible for coordinating for their area(s) of work.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Instructions are located on the cost allocation SharePoint site. Links provided in PowerPoint slide.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May 1</a:t>
            </a:r>
            <a:r>
              <a:rPr lang="en-US" baseline="30000" dirty="0"/>
              <a:t>st</a:t>
            </a:r>
            <a:r>
              <a:rPr lang="en-US" dirty="0"/>
              <a:t> - All counts will be final.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 cost drivers may be used throughout the year to distribute IT shared costs.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If you have questions, please reach out to Jan Davis or Jennifer Long.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It is important to make sure our counts are right so costs are distributed correctly for enterprise initiatives.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855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No major changes to the process.  DEP does this every year.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639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In these sessions, DEP staff talk about the five-year horizon for IT projects. This feeds into the annual work plan planning process.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Everyone should get project solicitation information in March. Those will need to be completed in April. Look for email from Rebecca Northup on this.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486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buFont typeface="Wingdings" panose="05000000000000000000" pitchFamily="2" charset="2"/>
              <a:buNone/>
            </a:pPr>
            <a:r>
              <a:rPr lang="en-US" u="none" baseline="0" dirty="0"/>
              <a:t>Warren Sponholtz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u="none" baseline="0" dirty="0"/>
              <a:t>Drone Policy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u="none" baseline="0" dirty="0"/>
              <a:t>Feedback was received from those who formalize DEP’s directives. This policy is awaiting required signatures.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u="none" baseline="0" dirty="0"/>
              <a:t>Kim Jackson and John Carpenter are working on the webpage associated with this policy.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836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578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620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Two vulnerabilities: Meltdown and </a:t>
            </a:r>
            <a:r>
              <a:rPr lang="en-US" dirty="0" err="1"/>
              <a:t>Spectre</a:t>
            </a:r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These have been out for a while, but they recently came out in the news a few months ago.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Meltdown and </a:t>
            </a:r>
            <a:r>
              <a:rPr lang="en-US" dirty="0" err="1"/>
              <a:t>Spectre</a:t>
            </a:r>
            <a:r>
              <a:rPr lang="en-US" dirty="0"/>
              <a:t> are difficult to patch against.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Microsoft has released a patch for Meltdown, but older machines are difficult to patch. Older machines may have some performance issues.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DEP is patching for Meltdown, so you should not be concerned about this.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 err="1"/>
              <a:t>Spectre</a:t>
            </a:r>
            <a:r>
              <a:rPr lang="en-US" dirty="0"/>
              <a:t> will be pushed out by CPU manufacturers. New CPU designs should compensate for this vulnerability.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Cloud providers are looking into these and making sure they are applying the right amount of patching and remediation.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There is not a lot of required action at this point, but we are tracking this. We do not want to over respond.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These patches can come through at any time. The two reboots on Thursday nights ensure that everyone gets the patches.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Dan Willis reported that his bios is out of date on his machine. OTIS pushes out the required updates when received from the manufacturers.  </a:t>
            </a:r>
          </a:p>
          <a:p>
            <a:endParaRPr lang="en-US" dirty="0"/>
          </a:p>
          <a:p>
            <a:r>
              <a:rPr lang="en-US" dirty="0"/>
              <a:t>Dennis Cook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Social media is becoming a bigger request for our work lives. DEP had a major incident last week, but we were able to catch it before it became an issue.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Drop Box is a great program for home use, but it is high risk in the IT enterprise. We have other products that we can use. </a:t>
            </a:r>
          </a:p>
          <a:p>
            <a:pPr marL="685800" lvl="1" indent="-228600">
              <a:buFont typeface="Courier New" panose="02070309020205020404" pitchFamily="49" charset="0"/>
              <a:buChar char="o"/>
            </a:pPr>
            <a:r>
              <a:rPr lang="en-US" dirty="0"/>
              <a:t>DEP has an FTP site that can be used by internal and external individuals. This is approved and secure. </a:t>
            </a:r>
          </a:p>
          <a:p>
            <a:pPr marL="685800" lvl="1" indent="-228600">
              <a:buFont typeface="Courier New" panose="02070309020205020404" pitchFamily="49" charset="0"/>
              <a:buChar char="o"/>
            </a:pPr>
            <a:r>
              <a:rPr lang="en-US" dirty="0"/>
              <a:t>Jan Davis will find the email about the Drop Box and send that back out to this group. Training information was included in the original email. Update:  Email was sent to the ITWG on 2/13.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below for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DEP’s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approved alternatives to the Dropbox file sharing service.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 file sharing services: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Secure FTP User Guide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| How To Articles and Videos for the Secure FTP:</a:t>
            </a: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Logging into </a:t>
            </a:r>
            <a:r>
              <a:rPr lang="en-US" sz="1200" u="sng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DEP’s</a:t>
            </a:r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 Secure FTP server and adding Folders/Files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Sharing a File and E-mailing within Outlook or the Secure FTP Server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Deleting Files and the Length of Retention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Secure FTP – External Customer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SharePoint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| How To Articles and Videos for SharePoint:</a:t>
            </a: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How to Share a File Stored in SharePoint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SharePoint Online - Content Sharing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/>
              </a:rPr>
              <a:t>DEP SharePoint Instructions for External Users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Other DEP FTP Services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685800" lvl="1" indent="-228600">
              <a:buFont typeface="Courier New" panose="02070309020205020404" pitchFamily="49" charset="0"/>
              <a:buChar char="o"/>
            </a:pPr>
            <a:endParaRPr lang="en-US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Evernote vs. One Note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Since we have a tool in place (One Note), it is requested that staff continue using that program. This allows easier assistance and collaboration when everyone works on the same platform.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Ralph Perkins will send some information about Evernote to Dennis Cook.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It is important for staff to have the right tools to complete their jobs, but a couple of the questions worth asking before adding redundant tools is “Does it add enough value to complicate our environment?”.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691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There is not an official date for IE end of life.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Internet Explorer 11 is certified to run until Windows 10 runs out (2026). 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dirty="0"/>
              <a:t>Internet Explorer 11 is slower, and it is not a great HTML5 browser. 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dirty="0"/>
              <a:t>Internet Explorer 11 is DEP’s standard, but we are moving away from that. </a:t>
            </a:r>
          </a:p>
          <a:p>
            <a:pPr marL="171450" lvl="0" indent="-171450">
              <a:buFont typeface="Wingdings" panose="05000000000000000000" pitchFamily="2" charset="2"/>
              <a:buChar char="Ø"/>
            </a:pPr>
            <a:r>
              <a:rPr lang="en-US" dirty="0"/>
              <a:t>The problem with the newer browsers is their compatibility with older sites.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384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Eventually Internet Explorer 11 will become the exception and used only for certain legacy software.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There is no news on MFMP changing.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In March 2018, People First will no longer require Internet Explorer, and you will be able to access People First on your mobile device.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SharePoint has some compatibility issues with the modern browsers.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DEP has a long way to go on this; trying to get everyone thinking about this.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When PCs are reimaged, IE, Edge, </a:t>
            </a:r>
            <a:r>
              <a:rPr lang="en-US" dirty="0" err="1"/>
              <a:t>FireFox</a:t>
            </a:r>
            <a:r>
              <a:rPr lang="en-US" dirty="0"/>
              <a:t> and Chrome are installed.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79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This application runs in the cloud. It’s a platform that contains everything DEP needs from deploying to writing applications.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Salesforce is designed to develop applications rapidly.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7997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LiveCycle is the current forms automation tool, but we are moving to Salesforce. LiveCycle will be phased out completely by the end of the fiscal year. </a:t>
            </a:r>
          </a:p>
          <a:p>
            <a:pPr marL="628650" lvl="1" indent="-171450">
              <a:buFont typeface="Courier New" panose="02070309020205020404" pitchFamily="49" charset="0"/>
              <a:buChar char="o"/>
            </a:pPr>
            <a:r>
              <a:rPr lang="en-US" dirty="0"/>
              <a:t>The state’s new travel system is also on Salesforce.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DEP is working to get OTIS staff up to speed and setting up training for the program areas.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07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Warren Sponholtz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dirty="0"/>
              <a:t>All demos look really good. The answer will come out in the hands-on review of the products.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BC05BF-27C5-4976-B745-379D7CECF18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948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130DCB-7A8F-4062-96CD-18CB7AC17616}" type="datetimeFigureOut">
              <a:rPr lang="en-US" smtClean="0"/>
              <a:pPr/>
              <a:t>2/21/2018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7E97DE9-4473-42DB-A345-73D7427B762C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floridadep.sharepoint.com/otis/costallocationdata/SitePages/Home.aspx?RootFolder=/otis/costallocationdata/Shared%20Documents/Data%20Collection/E-Mail%20Accounts&amp;FolderCTID=0x012000E4ABF664E6801B4BB222B184AB1BB546&amp;View=%7bC0A763C4-B2CF-4150-91B8-8107C7D28CB0%7d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loridadep.sharepoint.com/otis/costallocationdata/SitePages/Home.aspx?RootFolder=/otis/costallocationdata/Shared%20Documents/Data%20Collection&amp;FolderCTID=0x012000E4ABF664E6801B4BB222B184AB1BB546&amp;View=%7bC0A763C4-B2CF-4150-91B8-8107C7D28CB0%7d" TargetMode="External"/><Relationship Id="rId5" Type="http://schemas.openxmlformats.org/officeDocument/2006/relationships/hyperlink" Target="https://floridadep.sharepoint.com/otis/costallocationdata/SitePages/Home.aspx?RootFolder=/otis/costallocationdata/Shared%20Documents/Data%20Collection/GIS%20Installations&amp;FolderCTID=0x012000E4ABF664E6801B4BB222B184AB1BB546&amp;View=%7bC0A763C4-B2CF-4150-91B8-8107C7D28CB0%7d#InplviewHashc9f7b935-e605-4acf-af1d-5c83f6d06aef=" TargetMode="External"/><Relationship Id="rId4" Type="http://schemas.openxmlformats.org/officeDocument/2006/relationships/hyperlink" Target="https://floridadep.sharepoint.com/otis/costallocationdata/SitePages/Home.aspx?RootFolder=/otis/costallocationdata/Shared%20Documents/Data%20Collection/PC%20Inventory&amp;FolderCTID=0x012000E4ABF664E6801B4BB222B184AB1BB546&amp;View=%7bC0A763C4-B2CF-4150-91B8-8107C7D28CB0%7d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ms.myflorida.com/workforce_operations/people_first/for_state_hr_practitioners/march_2018_people_first_portal_upgrad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4426" y="2590800"/>
            <a:ext cx="7851648" cy="1066800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+mn-lt"/>
              </a:rPr>
              <a:t>IT Workgroup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5715000"/>
            <a:ext cx="7854696" cy="866336"/>
          </a:xfrm>
        </p:spPr>
        <p:txBody>
          <a:bodyPr>
            <a:normAutofit/>
          </a:bodyPr>
          <a:lstStyle/>
          <a:p>
            <a:r>
              <a:rPr lang="en-US" dirty="0"/>
              <a:t>February 13, 2018</a:t>
            </a:r>
          </a:p>
        </p:txBody>
      </p:sp>
    </p:spTree>
    <p:extLst>
      <p:ext uri="{BB962C8B-B14F-4D97-AF65-F5344CB8AC3E}">
        <p14:creationId xmlns:p14="http://schemas.microsoft.com/office/powerpoint/2010/main" val="3309222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2822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Reporting Tool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A9A1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5121B-BD59-4575-B4DB-EEDA9C363D39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533400" y="1371600"/>
            <a:ext cx="8077200" cy="53149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Status: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We have documented the high level requirements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We have attended demos for the 3 different solutions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Next step is a 30-day hands-on evaluation of the solutions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Still looking good for April 1</a:t>
            </a:r>
            <a:r>
              <a:rPr lang="en-US" baseline="30000" dirty="0"/>
              <a:t>st</a:t>
            </a:r>
            <a:r>
              <a:rPr lang="en-US" dirty="0"/>
              <a:t> decision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AC2F1E7C-584D-4345-8FA7-831E6D1F8D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507833"/>
            <a:ext cx="4305300" cy="8953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6C09E4-83C1-405A-99EC-8D131A468C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6340" y="4086606"/>
            <a:ext cx="2892672" cy="895351"/>
          </a:xfrm>
          <a:prstGeom prst="rect">
            <a:avLst/>
          </a:prstGeom>
        </p:spPr>
      </p:pic>
      <p:pic>
        <p:nvPicPr>
          <p:cNvPr id="10" name="Picture 9" descr="A close up of a sign&#10;&#10;Description generated with high confidence">
            <a:extLst>
              <a:ext uri="{FF2B5EF4-FFF2-40B4-BE49-F238E27FC236}">
                <a16:creationId xmlns:a16="http://schemas.microsoft.com/office/drawing/2014/main" id="{C0126341-9349-4FCE-94E1-DA94016D82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5713471"/>
            <a:ext cx="4038600" cy="1071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45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/>
          <a:lstStyle/>
          <a:p>
            <a:pPr algn="ctr"/>
            <a:r>
              <a:rPr lang="en-US" sz="3600" dirty="0">
                <a:latin typeface="+mn-lt"/>
              </a:rPr>
              <a:t>Cost Allocation Data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8160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Divisions review &amp; revise counts for: </a:t>
            </a:r>
          </a:p>
          <a:p>
            <a:pPr marL="631825" lvl="1" indent="-236538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hlinkClick r:id="rId3"/>
              </a:rPr>
              <a:t>Email Accounts </a:t>
            </a:r>
            <a:r>
              <a:rPr lang="en-US" dirty="0"/>
              <a:t>(Facilitated by Jan Davis)</a:t>
            </a:r>
          </a:p>
          <a:p>
            <a:pPr marL="631825" lvl="1" indent="-236538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>
                <a:hlinkClick r:id="rId4"/>
              </a:rPr>
              <a:t>PC Inventory </a:t>
            </a:r>
            <a:r>
              <a:rPr lang="en-US" dirty="0"/>
              <a:t>(Facilitated by Jan Davis)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i="1" dirty="0"/>
              <a:t>Note</a:t>
            </a:r>
            <a:r>
              <a:rPr lang="en-US" sz="2400" dirty="0"/>
              <a:t> - </a:t>
            </a:r>
            <a:r>
              <a:rPr lang="en-US" sz="2400" dirty="0">
                <a:hlinkClick r:id="rId5"/>
              </a:rPr>
              <a:t>GIS Installs </a:t>
            </a:r>
            <a:r>
              <a:rPr lang="en-US" sz="2400" dirty="0"/>
              <a:t>were managed through the data collection phase in previous years. This year, Kim Jackson will work with GIS Coordinators to finalize software install counts.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Divisions are responsible for reconciling all Cost Allocation factor (cost driver) data based on instructions provided in the IT Cost Allocation – </a:t>
            </a:r>
            <a:r>
              <a:rPr lang="en-US" sz="2400" dirty="0">
                <a:hlinkClick r:id="rId6"/>
              </a:rPr>
              <a:t>Data Collection SharePoint site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96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85800"/>
          </a:xfrm>
        </p:spPr>
        <p:txBody>
          <a:bodyPr/>
          <a:lstStyle/>
          <a:p>
            <a:pPr algn="ctr"/>
            <a:r>
              <a:rPr lang="en-US" sz="3600" dirty="0">
                <a:latin typeface="+mn-lt"/>
              </a:rPr>
              <a:t>Cost Allocation Data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96240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Deadlines:</a:t>
            </a:r>
          </a:p>
          <a:p>
            <a:pPr marL="631825" lvl="1" indent="-236538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April 13:  Division updates to be completed  </a:t>
            </a:r>
          </a:p>
          <a:p>
            <a:pPr marL="631825" lvl="1" indent="-236538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April 16-27: OTIS will run a preliminary Cost Allocation report and make necessary final adjustments</a:t>
            </a:r>
          </a:p>
          <a:p>
            <a:pPr marL="631825" lvl="1" indent="-236538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May 1:  FY18-19 Finalize counts for cost allocation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400" dirty="0"/>
              <a:t>Cost drivers will be used throughout the year to distribute  shared IT costs.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536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51807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Strategic Planning Sessions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A9A1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5121B-BD59-4575-B4DB-EEDA9C363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9616" y="1722042"/>
            <a:ext cx="4168586" cy="48309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Ecosystems Restoration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11/16/2017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Regulatory Programs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1/31/2018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Chief of Staff &amp; Secretary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2/8/2018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Land and Rec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2/26/2018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C3E37C-E14F-4976-977B-8CBEC7DAF3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500959"/>
            <a:ext cx="3324673" cy="505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70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515" y="609600"/>
            <a:ext cx="8229600" cy="685800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latin typeface="+mn-lt"/>
              </a:rPr>
              <a:t>Open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937" y="1371600"/>
            <a:ext cx="8267178" cy="5181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Quick Topics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dirty="0"/>
              <a:t>Drone Policy Update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dirty="0"/>
              <a:t>Social Media Applications &amp; </a:t>
            </a:r>
            <a:r>
              <a:rPr lang="en-US" sz="2200"/>
              <a:t>Enterprise Security</a:t>
            </a:r>
            <a:endParaRPr lang="en-US" sz="2200" dirty="0"/>
          </a:p>
          <a:p>
            <a:pPr marL="667512" lvl="2" indent="0">
              <a:buNone/>
            </a:pPr>
            <a:endParaRPr lang="en-US" sz="19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Questions?</a:t>
            </a:r>
          </a:p>
          <a:p>
            <a:pPr marL="463550" indent="-463550">
              <a:buFont typeface="Wingdings" pitchFamily="2" charset="2"/>
              <a:buChar char="Ø"/>
            </a:pP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dirty="0"/>
              <a:t> Next Meeting (03/13/18)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9403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Action Items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961824"/>
              </p:ext>
            </p:extLst>
          </p:nvPr>
        </p:nvGraphicFramePr>
        <p:xfrm>
          <a:off x="361950" y="1295400"/>
          <a:ext cx="8383334" cy="3322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53834">
                  <a:extLst>
                    <a:ext uri="{9D8B030D-6E8A-4147-A177-3AD203B41FA5}">
                      <a16:colId xmlns:a16="http://schemas.microsoft.com/office/drawing/2014/main" val="257522040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12091761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6959837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4222255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4111200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Action </a:t>
                      </a:r>
                      <a:br>
                        <a:rPr lang="en-US" sz="1700" dirty="0"/>
                      </a:br>
                      <a:r>
                        <a:rPr lang="en-US" sz="1700" dirty="0"/>
                        <a:t>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Responsible</a:t>
                      </a:r>
                      <a:r>
                        <a:rPr lang="en-US" sz="1700" baseline="0" dirty="0"/>
                        <a:t> </a:t>
                      </a:r>
                      <a:br>
                        <a:rPr lang="en-US" sz="1700" baseline="0" dirty="0"/>
                      </a:br>
                      <a:r>
                        <a:rPr lang="en-US" sz="1700" baseline="0" dirty="0"/>
                        <a:t>Party</a:t>
                      </a:r>
                      <a:endParaRPr lang="en-US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Description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Due 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Resolution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3436183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Jan Davis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Resend communication on Drop Box use (slide 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02/27/18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2/13/18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079337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Dennis Cook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Work with Ralph Perkins about Evernote topic </a:t>
                      </a:r>
                    </a:p>
                    <a:p>
                      <a:pPr algn="ctr"/>
                      <a:r>
                        <a:rPr lang="en-US" sz="1400" dirty="0"/>
                        <a:t>(slide 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02/27/18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2671119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Jennifer Long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Send out cost allocation information via email (slide 11)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02/13/18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36096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Rebecca Northup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Send out communication via email for project solicitation (slide 13)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March 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3107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00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490699C-20FF-42D0-8BCE-D6994AC54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476" y="4572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latin typeface="+mn-lt"/>
              </a:rPr>
              <a:t>ITWG Meeting Attendees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01273C-9414-415A-89D1-D427F19A9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1209374"/>
            <a:ext cx="6781800" cy="55724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582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534" y="533400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ITWG Agenda  </a:t>
            </a:r>
            <a:br>
              <a:rPr lang="en-US" sz="4000" dirty="0">
                <a:latin typeface="+mn-lt"/>
              </a:rPr>
            </a:br>
            <a:r>
              <a:rPr lang="en-US" sz="2200" dirty="0">
                <a:latin typeface="+mn-lt"/>
              </a:rPr>
              <a:t>February 13, 2018 (8:30 – 10:00 a.m.)</a:t>
            </a:r>
            <a:br>
              <a:rPr lang="en-US" sz="2200" dirty="0">
                <a:latin typeface="+mn-lt"/>
              </a:rPr>
            </a:br>
            <a:r>
              <a:rPr lang="en-US" sz="2200" dirty="0">
                <a:latin typeface="+mn-lt"/>
              </a:rPr>
              <a:t>Room 423, Bob Martinez Center</a:t>
            </a:r>
            <a:endParaRPr lang="en-US" sz="27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34" y="1905000"/>
            <a:ext cx="8229316" cy="4648200"/>
          </a:xfrm>
          <a:ln>
            <a:noFill/>
          </a:ln>
        </p:spPr>
        <p:txBody>
          <a:bodyPr>
            <a:normAutofit fontScale="55000" lnSpcReduction="20000"/>
          </a:bodyPr>
          <a:lstStyle/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IT Governance Membership Changes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 err="1"/>
              <a:t>Spectre</a:t>
            </a:r>
            <a:r>
              <a:rPr lang="en-US" sz="3100" dirty="0"/>
              <a:t> &amp; Meltdown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Internet Explorer 11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Salesforce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Reporting Tool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Cost Allocation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Strategic Planning Sessions</a:t>
            </a:r>
          </a:p>
          <a:p>
            <a:pPr marL="463550" indent="-463550">
              <a:lnSpc>
                <a:spcPct val="220000"/>
              </a:lnSpc>
              <a:buFont typeface="Wingdings" pitchFamily="2" charset="2"/>
              <a:buChar char="Ø"/>
            </a:pPr>
            <a:r>
              <a:rPr lang="en-US" sz="3100" dirty="0"/>
              <a:t>Open Discussion/Quick Topics</a:t>
            </a:r>
            <a:endParaRPr lang="en-US" sz="2000" dirty="0"/>
          </a:p>
          <a:p>
            <a:pPr marL="463550" indent="-4635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/>
          </a:p>
          <a:p>
            <a:pPr marL="463550" indent="-4635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/>
          </a:p>
          <a:p>
            <a:pPr marL="463550" indent="-4635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/>
          </a:p>
          <a:p>
            <a:pPr marL="463550" indent="-4635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/>
          </a:p>
          <a:p>
            <a:pPr marL="463550" indent="-463550">
              <a:lnSpc>
                <a:spcPct val="150000"/>
              </a:lnSpc>
              <a:buFont typeface="Wingdings" pitchFamily="2" charset="2"/>
              <a:buChar char="Ø"/>
            </a:pPr>
            <a:endParaRPr lang="en-US" sz="2000" dirty="0"/>
          </a:p>
          <a:p>
            <a:pPr marL="0" indent="0">
              <a:lnSpc>
                <a:spcPct val="150000"/>
              </a:lnSpc>
              <a:buNone/>
            </a:pPr>
            <a:endParaRPr lang="en-US" sz="2000" b="1" i="1" dirty="0"/>
          </a:p>
          <a:p>
            <a:pPr algn="ctr">
              <a:buNone/>
            </a:pP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1690489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IT Governance Membership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ITDB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Shayna Acree will serve as the ITDB member for the Office of General Counsel.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ITWG</a:t>
            </a:r>
          </a:p>
          <a:p>
            <a:pPr marL="708660" lvl="1" indent="-342900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Jordan Bennett will serve as the ITWG member for the Office of General Counsel.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99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43712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latin typeface="+mn-lt"/>
              </a:rPr>
              <a:t>Spectre</a:t>
            </a:r>
            <a:r>
              <a:rPr lang="en-US" sz="3600" dirty="0">
                <a:latin typeface="+mn-lt"/>
              </a:rPr>
              <a:t> &amp; Meltdown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88875"/>
            <a:ext cx="4038600" cy="4678525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Meltdown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We have and are installing Meltdown patches from Microsoft.  These patches have been tested and appear to have little if any negative side affects on PC performance.  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Older versions of Windows, like Windows 7: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More vulnerable than fully patched Windows 10 v.1703 or later.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More prone to performance degradation due to meltdown patching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3EA3D7-BE3D-4FDC-8C5E-ACC8F09B6D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188874"/>
            <a:ext cx="4038600" cy="46785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err="1"/>
              <a:t>Spectre</a:t>
            </a:r>
            <a:endParaRPr lang="en-US" dirty="0"/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dirty="0"/>
              <a:t>Intel and other chip manufacturers may put out firmware and BIOS updates for this, but “the long-term solution to this vulnerability involves fundamental changes to the CPU design that could take years to reach the market”.</a:t>
            </a:r>
          </a:p>
          <a:p>
            <a:endParaRPr lang="en-US" dirty="0"/>
          </a:p>
        </p:txBody>
      </p:sp>
      <p:pic>
        <p:nvPicPr>
          <p:cNvPr id="8" name="Picture 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7F324BBB-5DB6-4066-9D81-0A8C7F1BCA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5029200"/>
            <a:ext cx="2819400" cy="157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90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9799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Internet Explorer 11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33800" cy="475472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IE11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Based on older framework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Slower than modern browsers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Has compatibility issues with modern sites and controls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Chrome, Firefox, Edge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HTML 5 compliant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Faster when processing graphics and rich content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Has compatibility issues with older websites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Image result for ie 11">
            <a:extLst>
              <a:ext uri="{FF2B5EF4-FFF2-40B4-BE49-F238E27FC236}">
                <a16:creationId xmlns:a16="http://schemas.microsoft.com/office/drawing/2014/main" id="{5BB3C14F-31DD-43DD-A51F-7F01D39368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2057400"/>
            <a:ext cx="1485900" cy="148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firefox edge chrome">
            <a:extLst>
              <a:ext uri="{FF2B5EF4-FFF2-40B4-BE49-F238E27FC236}">
                <a16:creationId xmlns:a16="http://schemas.microsoft.com/office/drawing/2014/main" id="{1A9BBDB6-0FF0-4381-893F-EEDCA20C3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4137505"/>
            <a:ext cx="3714750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8924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9799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Internet Explorer 11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8153400" cy="5029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sz="2800" dirty="0"/>
              <a:t>Plan: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600" dirty="0"/>
              <a:t>Determining which applications require Internet Explorer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600" dirty="0"/>
              <a:t>People First will no longer require Internet Explorer after </a:t>
            </a:r>
            <a:r>
              <a:rPr lang="en-US" sz="2600" dirty="0">
                <a:hlinkClick r:id="rId3"/>
              </a:rPr>
              <a:t>March 2018</a:t>
            </a:r>
            <a:endParaRPr lang="en-US" sz="2600" dirty="0"/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600" dirty="0"/>
              <a:t>Looking to make Chrome, Firefox and Edge the defaults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600" dirty="0"/>
              <a:t>Will eventually setup Internet Explorer to run as the exception for compatibility with older applications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28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2788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Salesforce Initiatives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A9A1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5121B-BD59-4575-B4DB-EEDA9C363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8077200" cy="5105400"/>
          </a:xfrm>
        </p:spPr>
        <p:txBody>
          <a:bodyPr>
            <a:normAutofit/>
          </a:bodyPr>
          <a:lstStyle/>
          <a:p>
            <a:pPr marL="342900" indent="-342900" defTabSz="685800">
              <a:spcAft>
                <a:spcPts val="900"/>
              </a:spcAft>
              <a:buFont typeface="Wingdings" panose="05000000000000000000" pitchFamily="2" charset="2"/>
              <a:buChar char="Ø"/>
            </a:pPr>
            <a:r>
              <a:rPr lang="en-US" sz="2200" kern="0" dirty="0">
                <a:solidFill>
                  <a:sysClr val="windowText" lastClr="000000"/>
                </a:solidFill>
              </a:rPr>
              <a:t>Salesforce is a high-productivity aPaaS solution offering: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Faster solution development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Moderate customization capabilities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Integration capabilities with existing systems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Scalability &amp; easier to manage cloud-based platform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Easier configuration (reduces maintenance burden)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Resource/talent availability 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Built-in disaster recovery</a:t>
            </a:r>
          </a:p>
          <a:p>
            <a:pPr marL="685800" lvl="1" indent="-342900" defTabSz="685800">
              <a:spcAft>
                <a:spcPts val="900"/>
              </a:spcAft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sz="2200" kern="0" dirty="0">
                <a:solidFill>
                  <a:sysClr val="windowText" lastClr="000000"/>
                </a:solidFill>
              </a:rPr>
              <a:t>Application markets</a:t>
            </a:r>
          </a:p>
          <a:p>
            <a:pPr lvl="1"/>
            <a:endParaRPr lang="en-US" dirty="0"/>
          </a:p>
          <a:p>
            <a:pPr marL="393192" lvl="1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1B54F75-D0C1-4EFC-AA3B-711C802D2B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682151"/>
            <a:ext cx="4191000" cy="16889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70477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84B89-0471-4E5C-A5E6-92BF8AE1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27888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Salesforce Initiatives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B9F8B-5557-4E26-A026-7C05E3DC27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Clr>
                <a:srgbClr val="A9A100"/>
              </a:buClr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35121B-BD59-4575-B4DB-EEDA9C363D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8077200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Current: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Ombudsman’s Office and Correspondence Tracking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dirty="0"/>
              <a:t>Since 2013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Grants Management (In Development)</a:t>
            </a:r>
          </a:p>
          <a:p>
            <a:pPr lvl="1">
              <a:buClr>
                <a:schemeClr val="tx2">
                  <a:lumMod val="75000"/>
                </a:schemeClr>
              </a:buClr>
              <a:buFont typeface="Courier New" panose="02070309020205020404" pitchFamily="49" charset="0"/>
              <a:buChar char="o"/>
            </a:pPr>
            <a:r>
              <a:rPr lang="en-US" dirty="0"/>
              <a:t>Forms Automation (In Procurement)</a:t>
            </a:r>
          </a:p>
          <a:p>
            <a:pPr lvl="1"/>
            <a:endParaRPr lang="en-US" dirty="0"/>
          </a:p>
          <a:p>
            <a:pPr marL="393192" lvl="1" indent="0">
              <a:buNone/>
            </a:pPr>
            <a:endParaRPr lang="en-US" dirty="0"/>
          </a:p>
        </p:txBody>
      </p:sp>
      <p:pic>
        <p:nvPicPr>
          <p:cNvPr id="6" name="Picture 5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F8F7890-3B52-4921-B6BE-2FFEB1338A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0" y="4282652"/>
            <a:ext cx="3009900" cy="18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041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A9A100"/>
      </a:accent1>
      <a:accent2>
        <a:srgbClr val="009DD9"/>
      </a:accent2>
      <a:accent3>
        <a:srgbClr val="A9A100"/>
      </a:accent3>
      <a:accent4>
        <a:srgbClr val="10CF9B"/>
      </a:accent4>
      <a:accent5>
        <a:srgbClr val="7CCA62"/>
      </a:accent5>
      <a:accent6>
        <a:srgbClr val="A5C249"/>
      </a:accent6>
      <a:hlink>
        <a:srgbClr val="002060"/>
      </a:hlink>
      <a:folHlink>
        <a:srgbClr val="04617B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_dlc_DocId xmlns="ed83551b-1c74-4eb0-a689-e3b00317a30f">NPVFY6KNS3ZM-73-181</_dlc_DocId>
    <_dlc_DocIdUrl xmlns="ed83551b-1c74-4eb0-a689-e3b00317a30f">
      <Url>https://floridadep.sharepoint.com/otis/ITWG/_layouts/15/DocIdRedir.aspx?ID=NPVFY6KNS3ZM-73-181</Url>
      <Description>NPVFY6KNS3ZM-73-181</Description>
    </_dlc_DocIdUrl>
    <SharedWithUsers xmlns="ed83551b-1c74-4eb0-a689-e3b00317a30f">
      <UserInfo>
        <DisplayName/>
        <AccountId xsi:nil="true"/>
        <AccountType/>
      </UserInfo>
    </SharedWithUsers>
    <File_x0020_Type0 xmlns="b72740b2-3285-4aae-bca7-dd20eb673087">PowerPoint Presentation</File_x0020_Type0>
    <Meeting_x0020_Year xmlns="b72740b2-3285-4aae-bca7-dd20eb673087">2018</Meeting_x0020_Year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145E7774FB20142AFA752C80FDAEC4F" ma:contentTypeVersion="8" ma:contentTypeDescription="Create a new document." ma:contentTypeScope="" ma:versionID="83b9e0cc4b077237a945b81aee21e7a0">
  <xsd:schema xmlns:xsd="http://www.w3.org/2001/XMLSchema" xmlns:xs="http://www.w3.org/2001/XMLSchema" xmlns:p="http://schemas.microsoft.com/office/2006/metadata/properties" xmlns:ns2="ed83551b-1c74-4eb0-a689-e3b00317a30f" xmlns:ns3="36e6758d-13cd-4521-a3bd-79a37b45fd40" xmlns:ns4="b72740b2-3285-4aae-bca7-dd20eb673087" xmlns:ns5="706e8875-8d8a-4e76-9a6b-6c02d00215b4" targetNamespace="http://schemas.microsoft.com/office/2006/metadata/properties" ma:root="true" ma:fieldsID="3b216cc03656fcd2bcd0af0151e81c01" ns2:_="" ns3:_="" ns4:_="" ns5:_="">
    <xsd:import namespace="ed83551b-1c74-4eb0-a689-e3b00317a30f"/>
    <xsd:import namespace="36e6758d-13cd-4521-a3bd-79a37b45fd40"/>
    <xsd:import namespace="b72740b2-3285-4aae-bca7-dd20eb673087"/>
    <xsd:import namespace="706e8875-8d8a-4e76-9a6b-6c02d00215b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3:SharingHintHash" minOccurs="0"/>
                <xsd:element ref="ns2:SharedWithDetails" minOccurs="0"/>
                <xsd:element ref="ns4:Meeting_x0020_Year"/>
                <xsd:element ref="ns4:File_x0020_Type0"/>
                <xsd:element ref="ns5:LastSharedByUser" minOccurs="0"/>
                <xsd:element ref="ns3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83551b-1c74-4eb0-a689-e3b00317a30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e6758d-13cd-4521-a3bd-79a37b45fd40" elementFormDefault="qualified">
    <xsd:import namespace="http://schemas.microsoft.com/office/2006/documentManagement/types"/>
    <xsd:import namespace="http://schemas.microsoft.com/office/infopath/2007/PartnerControls"/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LastSharedByTime" ma:index="17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2740b2-3285-4aae-bca7-dd20eb673087" elementFormDefault="qualified">
    <xsd:import namespace="http://schemas.microsoft.com/office/2006/documentManagement/types"/>
    <xsd:import namespace="http://schemas.microsoft.com/office/infopath/2007/PartnerControls"/>
    <xsd:element name="Meeting_x0020_Year" ma:index="14" ma:displayName="Meeting Year" ma:format="Dropdown" ma:internalName="Meeting_x0020_Year">
      <xsd:simpleType>
        <xsd:restriction base="dms:Choice">
          <xsd:enumeration value="2018"/>
          <xsd:enumeration value="2017"/>
          <xsd:enumeration value="2016"/>
          <xsd:enumeration value="2015"/>
          <xsd:enumeration value="2014"/>
          <xsd:enumeration value="2013"/>
          <xsd:enumeration value="Meeting Information"/>
        </xsd:restriction>
      </xsd:simpleType>
    </xsd:element>
    <xsd:element name="File_x0020_Type0" ma:index="15" ma:displayName="File Type" ma:format="Dropdown" ma:internalName="File_x0020_Type0">
      <xsd:simpleType>
        <xsd:restriction base="dms:Choice">
          <xsd:enumeration value="Meeting Minutes"/>
          <xsd:enumeration value="Member Information"/>
          <xsd:enumeration value="PowerPoint Presentation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6e8875-8d8a-4e76-9a6b-6c02d00215b4" elementFormDefault="qualified">
    <xsd:import namespace="http://schemas.microsoft.com/office/2006/documentManagement/types"/>
    <xsd:import namespace="http://schemas.microsoft.com/office/infopath/2007/PartnerControls"/>
    <xsd:element name="LastSharedByUser" ma:index="16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7A895B-3D35-44BC-A361-63DD794508B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348AD9E-06BF-44D9-92F4-19B2A07941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B13126-FCE7-4B75-9D3D-B11012108B81}">
  <ds:schemaRefs>
    <ds:schemaRef ds:uri="36e6758d-13cd-4521-a3bd-79a37b45fd40"/>
    <ds:schemaRef ds:uri="b72740b2-3285-4aae-bca7-dd20eb673087"/>
    <ds:schemaRef ds:uri="http://purl.org/dc/elements/1.1/"/>
    <ds:schemaRef ds:uri="ed83551b-1c74-4eb0-a689-e3b00317a30f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706e8875-8d8a-4e76-9a6b-6c02d00215b4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BF201768-5012-4643-A101-47724E48417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d83551b-1c74-4eb0-a689-e3b00317a30f"/>
    <ds:schemaRef ds:uri="36e6758d-13cd-4521-a3bd-79a37b45fd40"/>
    <ds:schemaRef ds:uri="b72740b2-3285-4aae-bca7-dd20eb673087"/>
    <ds:schemaRef ds:uri="706e8875-8d8a-4e76-9a6b-6c02d00215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43388</TotalTime>
  <Words>1463</Words>
  <Application>Microsoft Office PowerPoint</Application>
  <PresentationFormat>On-screen Show (4:3)</PresentationFormat>
  <Paragraphs>215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Constantia</vt:lpstr>
      <vt:lpstr>Courier New</vt:lpstr>
      <vt:lpstr>Wingdings</vt:lpstr>
      <vt:lpstr>Wingdings 2</vt:lpstr>
      <vt:lpstr>Flow</vt:lpstr>
      <vt:lpstr>IT Workgroup</vt:lpstr>
      <vt:lpstr>ITWG Meeting Attendees</vt:lpstr>
      <vt:lpstr>ITWG Agenda   February 13, 2018 (8:30 – 10:00 a.m.) Room 423, Bob Martinez Center</vt:lpstr>
      <vt:lpstr>IT Governance Membership Changes</vt:lpstr>
      <vt:lpstr>Spectre &amp; Meltdown</vt:lpstr>
      <vt:lpstr>Internet Explorer 11</vt:lpstr>
      <vt:lpstr>Internet Explorer 11</vt:lpstr>
      <vt:lpstr>Salesforce Initiatives</vt:lpstr>
      <vt:lpstr>Salesforce Initiatives</vt:lpstr>
      <vt:lpstr>Reporting Tool</vt:lpstr>
      <vt:lpstr>Cost Allocation Data Collection</vt:lpstr>
      <vt:lpstr>Cost Allocation Data Collection</vt:lpstr>
      <vt:lpstr>Strategic Planning Sessions</vt:lpstr>
      <vt:lpstr>Open Discussion</vt:lpstr>
      <vt:lpstr>Action Items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Workgroup</dc:title>
  <dc:creator>peterson_R</dc:creator>
  <cp:lastModifiedBy>Lurding, Kathleen</cp:lastModifiedBy>
  <cp:revision>2042</cp:revision>
  <cp:lastPrinted>2017-11-14T12:35:38Z</cp:lastPrinted>
  <dcterms:created xsi:type="dcterms:W3CDTF">2011-03-25T17:14:25Z</dcterms:created>
  <dcterms:modified xsi:type="dcterms:W3CDTF">2018-02-21T20:27:19Z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0x010100C145E7774FB20142AFA752C80FDAEC4F</vt:lpwstr>
  </property>
  <property fmtid="{D5CDD505-2E9C-101B-9397-08002B2CF9AE}" pid="3" name="_dlc_DocIdItemGuid">
    <vt:lpwstr>26cbb227-458e-43c5-ae99-8ac509ef6c84</vt:lpwstr>
  </property>
</Properties>
</file>