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4" r:id="rId15"/>
    <p:sldId id="271" r:id="rId16"/>
    <p:sldId id="272" r:id="rId17"/>
    <p:sldId id="273" r:id="rId18"/>
    <p:sldId id="275" r:id="rId19"/>
    <p:sldId id="276" r:id="rId20"/>
    <p:sldId id="277" r:id="rId21"/>
    <p:sldId id="278" r:id="rId22"/>
    <p:sldId id="279" r:id="rId23"/>
    <p:sldId id="280" r:id="rId24"/>
    <p:sldId id="281" r:id="rId2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varScale="1">
        <p:scale>
          <a:sx n="116" d="100"/>
          <a:sy n="116" d="100"/>
        </p:scale>
        <p:origin x="22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20F4B886-B852-4586-B5F4-21AE9BBC5EA5}" type="datetimeFigureOut">
              <a:rPr lang="en-US" smtClean="0"/>
              <a:t>1/11/2018</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82E5D025-13A3-4B25-9CB6-A40D2C02C667}" type="slidenum">
              <a:rPr lang="en-US" smtClean="0"/>
              <a:t>‹#›</a:t>
            </a:fld>
            <a:endParaRPr lang="en-US"/>
          </a:p>
        </p:txBody>
      </p:sp>
    </p:spTree>
    <p:extLst>
      <p:ext uri="{BB962C8B-B14F-4D97-AF65-F5344CB8AC3E}">
        <p14:creationId xmlns:p14="http://schemas.microsoft.com/office/powerpoint/2010/main" val="1287828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D951E-507C-4EE6-818F-33F8D3C522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054E89-9CF1-4E5C-82AC-3B3042B6D1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2AAEAE-EC5E-4069-A90E-F8758799C806}"/>
              </a:ext>
            </a:extLst>
          </p:cNvPr>
          <p:cNvSpPr>
            <a:spLocks noGrp="1"/>
          </p:cNvSpPr>
          <p:nvPr>
            <p:ph type="dt" sz="half" idx="10"/>
          </p:nvPr>
        </p:nvSpPr>
        <p:spPr/>
        <p:txBody>
          <a:bodyPr/>
          <a:lstStyle/>
          <a:p>
            <a:fld id="{45F2B7CB-A2FD-4B23-9EDA-89A93C67A5FA}" type="datetime1">
              <a:rPr lang="en-US" smtClean="0"/>
              <a:t>1/11/2018</a:t>
            </a:fld>
            <a:endParaRPr lang="en-US" dirty="0"/>
          </a:p>
        </p:txBody>
      </p:sp>
      <p:sp>
        <p:nvSpPr>
          <p:cNvPr id="5" name="Footer Placeholder 4">
            <a:extLst>
              <a:ext uri="{FF2B5EF4-FFF2-40B4-BE49-F238E27FC236}">
                <a16:creationId xmlns:a16="http://schemas.microsoft.com/office/drawing/2014/main" id="{D409BF4B-09A9-40E5-B7F2-BD28DFBFC0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2960FF-6938-4EB9-90CE-5D3BE5729516}"/>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724633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56927-6353-41C9-8341-2ECD755BF7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216821D-F9FB-4FD4-A040-361ACC4D55E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9B0CA4-1496-49AB-9087-A949EB960034}"/>
              </a:ext>
            </a:extLst>
          </p:cNvPr>
          <p:cNvSpPr>
            <a:spLocks noGrp="1"/>
          </p:cNvSpPr>
          <p:nvPr>
            <p:ph type="dt" sz="half" idx="10"/>
          </p:nvPr>
        </p:nvSpPr>
        <p:spPr/>
        <p:txBody>
          <a:bodyPr/>
          <a:lstStyle/>
          <a:p>
            <a:fld id="{FF155BCD-ECF3-4813-973E-ECFF82E974C5}" type="datetime1">
              <a:rPr lang="en-US" smtClean="0"/>
              <a:t>1/11/2018</a:t>
            </a:fld>
            <a:endParaRPr lang="en-US" dirty="0"/>
          </a:p>
        </p:txBody>
      </p:sp>
      <p:sp>
        <p:nvSpPr>
          <p:cNvPr id="5" name="Footer Placeholder 4">
            <a:extLst>
              <a:ext uri="{FF2B5EF4-FFF2-40B4-BE49-F238E27FC236}">
                <a16:creationId xmlns:a16="http://schemas.microsoft.com/office/drawing/2014/main" id="{8F03F78F-4F22-4BEC-B535-3F4C1E5C1DD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E6DD1E2-B6F0-487B-97B0-872C4D727435}"/>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2853983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D134B-A5B9-4FC3-BC11-B3B9577161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EFABEE-61B4-4680-9F47-3B72CCA78C7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B61D14-287C-40D2-B4EE-FA5AEA93344B}"/>
              </a:ext>
            </a:extLst>
          </p:cNvPr>
          <p:cNvSpPr>
            <a:spLocks noGrp="1"/>
          </p:cNvSpPr>
          <p:nvPr>
            <p:ph type="dt" sz="half" idx="10"/>
          </p:nvPr>
        </p:nvSpPr>
        <p:spPr/>
        <p:txBody>
          <a:bodyPr/>
          <a:lstStyle/>
          <a:p>
            <a:fld id="{627823F4-1610-41C6-971A-C4FC1935C22E}" type="datetime1">
              <a:rPr lang="en-US" smtClean="0"/>
              <a:t>1/11/2018</a:t>
            </a:fld>
            <a:endParaRPr lang="en-US" dirty="0"/>
          </a:p>
        </p:txBody>
      </p:sp>
      <p:sp>
        <p:nvSpPr>
          <p:cNvPr id="5" name="Footer Placeholder 4">
            <a:extLst>
              <a:ext uri="{FF2B5EF4-FFF2-40B4-BE49-F238E27FC236}">
                <a16:creationId xmlns:a16="http://schemas.microsoft.com/office/drawing/2014/main" id="{ACBCD14C-74EC-4857-8C16-9B0CC81B673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2E2B434-335D-4935-90C9-120A056C2943}"/>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360012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3DA1A-B189-489B-99D8-0AF57DB7A0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628522-B8F7-41C4-B673-89729F4DF89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AE00C6-A98B-4944-A676-58C545F14234}"/>
              </a:ext>
            </a:extLst>
          </p:cNvPr>
          <p:cNvSpPr>
            <a:spLocks noGrp="1"/>
          </p:cNvSpPr>
          <p:nvPr>
            <p:ph type="dt" sz="half" idx="10"/>
          </p:nvPr>
        </p:nvSpPr>
        <p:spPr/>
        <p:txBody>
          <a:bodyPr/>
          <a:lstStyle/>
          <a:p>
            <a:fld id="{F67E85F7-0A3D-40A9-BF51-4D808BFB9AB8}" type="datetime1">
              <a:rPr lang="en-US" smtClean="0"/>
              <a:t>1/11/2018</a:t>
            </a:fld>
            <a:endParaRPr lang="en-US" dirty="0"/>
          </a:p>
        </p:txBody>
      </p:sp>
      <p:sp>
        <p:nvSpPr>
          <p:cNvPr id="5" name="Footer Placeholder 4">
            <a:extLst>
              <a:ext uri="{FF2B5EF4-FFF2-40B4-BE49-F238E27FC236}">
                <a16:creationId xmlns:a16="http://schemas.microsoft.com/office/drawing/2014/main" id="{9CAFD74F-164E-419A-B6E7-6F51595B09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35C30E8-B159-4A7B-85B3-4754A5FD5FCC}"/>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1603197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3C64A-1FE1-4763-8D65-986975A6C2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5D71C1-21C5-4BA2-9458-E9DE154E11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15F658F-D329-4CA1-9038-14E60352E99B}"/>
              </a:ext>
            </a:extLst>
          </p:cNvPr>
          <p:cNvSpPr>
            <a:spLocks noGrp="1"/>
          </p:cNvSpPr>
          <p:nvPr>
            <p:ph type="dt" sz="half" idx="10"/>
          </p:nvPr>
        </p:nvSpPr>
        <p:spPr/>
        <p:txBody>
          <a:bodyPr/>
          <a:lstStyle/>
          <a:p>
            <a:fld id="{3D3ABF70-524C-4FE3-99CB-F03BB14CFB10}" type="datetime1">
              <a:rPr lang="en-US" smtClean="0"/>
              <a:t>1/11/2018</a:t>
            </a:fld>
            <a:endParaRPr lang="en-US" dirty="0"/>
          </a:p>
        </p:txBody>
      </p:sp>
      <p:sp>
        <p:nvSpPr>
          <p:cNvPr id="5" name="Footer Placeholder 4">
            <a:extLst>
              <a:ext uri="{FF2B5EF4-FFF2-40B4-BE49-F238E27FC236}">
                <a16:creationId xmlns:a16="http://schemas.microsoft.com/office/drawing/2014/main" id="{A1631A0B-70E8-41B1-A624-FE0B16B791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6D7F0C-3EFB-40C8-B9D8-9ED8FCCF5822}"/>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1633605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DF713-E1D4-4268-9EEE-05E175C826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8296F8-CC03-462E-91E5-1C1C1E8E025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2B7D4A-58C5-46ED-B4C6-CBE417C945D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BFE3D87-36D9-4427-BDF6-9B62A4AC0871}"/>
              </a:ext>
            </a:extLst>
          </p:cNvPr>
          <p:cNvSpPr>
            <a:spLocks noGrp="1"/>
          </p:cNvSpPr>
          <p:nvPr>
            <p:ph type="dt" sz="half" idx="10"/>
          </p:nvPr>
        </p:nvSpPr>
        <p:spPr/>
        <p:txBody>
          <a:bodyPr/>
          <a:lstStyle/>
          <a:p>
            <a:fld id="{F1CCF92D-F7D9-4893-B3CF-F8DA03DF2846}" type="datetime1">
              <a:rPr lang="en-US" smtClean="0"/>
              <a:t>1/11/2018</a:t>
            </a:fld>
            <a:endParaRPr lang="en-US" dirty="0"/>
          </a:p>
        </p:txBody>
      </p:sp>
      <p:sp>
        <p:nvSpPr>
          <p:cNvPr id="6" name="Footer Placeholder 5">
            <a:extLst>
              <a:ext uri="{FF2B5EF4-FFF2-40B4-BE49-F238E27FC236}">
                <a16:creationId xmlns:a16="http://schemas.microsoft.com/office/drawing/2014/main" id="{5191C3FD-6B27-4DBA-B781-E2843FC8E0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58145F-A6E6-4DDD-B6FA-1FE46E55DE41}"/>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4265757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CE967-55CA-4F78-8077-91AB440024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613A20-BA66-41D8-BE2D-99E97BC649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519310A-E5C8-49A2-A7F7-5CB901EB3E3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C8B06A-7C63-4EDD-88E9-77A71793C4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BB54AC7-70B0-43B0-8396-D13FAA172A1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DD4811-98A7-4487-BD02-1783EE31F76F}"/>
              </a:ext>
            </a:extLst>
          </p:cNvPr>
          <p:cNvSpPr>
            <a:spLocks noGrp="1"/>
          </p:cNvSpPr>
          <p:nvPr>
            <p:ph type="dt" sz="half" idx="10"/>
          </p:nvPr>
        </p:nvSpPr>
        <p:spPr/>
        <p:txBody>
          <a:bodyPr/>
          <a:lstStyle/>
          <a:p>
            <a:fld id="{D8D42C28-38BD-4BE1-9874-E27E5DC50A32}" type="datetime1">
              <a:rPr lang="en-US" smtClean="0"/>
              <a:t>1/11/2018</a:t>
            </a:fld>
            <a:endParaRPr lang="en-US" dirty="0"/>
          </a:p>
        </p:txBody>
      </p:sp>
      <p:sp>
        <p:nvSpPr>
          <p:cNvPr id="8" name="Footer Placeholder 7">
            <a:extLst>
              <a:ext uri="{FF2B5EF4-FFF2-40B4-BE49-F238E27FC236}">
                <a16:creationId xmlns:a16="http://schemas.microsoft.com/office/drawing/2014/main" id="{1F10D403-890D-4DC6-8269-E986DB163EE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DA89154-0C54-4F3E-ABB7-1448A7443CC2}"/>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2098223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5E82D-1CFB-465A-8A8A-E883F04311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65CEF9E-F45F-43D8-9529-14146855799C}"/>
              </a:ext>
            </a:extLst>
          </p:cNvPr>
          <p:cNvSpPr>
            <a:spLocks noGrp="1"/>
          </p:cNvSpPr>
          <p:nvPr>
            <p:ph type="dt" sz="half" idx="10"/>
          </p:nvPr>
        </p:nvSpPr>
        <p:spPr/>
        <p:txBody>
          <a:bodyPr/>
          <a:lstStyle/>
          <a:p>
            <a:fld id="{52DEF127-6385-4C37-95FE-DA22B380E78E}" type="datetime1">
              <a:rPr lang="en-US" smtClean="0"/>
              <a:t>1/11/2018</a:t>
            </a:fld>
            <a:endParaRPr lang="en-US" dirty="0"/>
          </a:p>
        </p:txBody>
      </p:sp>
      <p:sp>
        <p:nvSpPr>
          <p:cNvPr id="4" name="Footer Placeholder 3">
            <a:extLst>
              <a:ext uri="{FF2B5EF4-FFF2-40B4-BE49-F238E27FC236}">
                <a16:creationId xmlns:a16="http://schemas.microsoft.com/office/drawing/2014/main" id="{E7F16C4E-9100-4307-A38A-BB4B200CDDF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4A77AD0-07BF-4C93-AD4F-5703D65B95ED}"/>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522704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DA2D26-2DD6-4069-B57D-505439D5EC5D}"/>
              </a:ext>
            </a:extLst>
          </p:cNvPr>
          <p:cNvSpPr>
            <a:spLocks noGrp="1"/>
          </p:cNvSpPr>
          <p:nvPr>
            <p:ph type="dt" sz="half" idx="10"/>
          </p:nvPr>
        </p:nvSpPr>
        <p:spPr/>
        <p:txBody>
          <a:bodyPr/>
          <a:lstStyle/>
          <a:p>
            <a:fld id="{3CEF08E5-7344-4B91-8479-E2A9628B5DE7}" type="datetime1">
              <a:rPr lang="en-US" smtClean="0"/>
              <a:t>1/11/2018</a:t>
            </a:fld>
            <a:endParaRPr lang="en-US" dirty="0"/>
          </a:p>
        </p:txBody>
      </p:sp>
      <p:sp>
        <p:nvSpPr>
          <p:cNvPr id="3" name="Footer Placeholder 2">
            <a:extLst>
              <a:ext uri="{FF2B5EF4-FFF2-40B4-BE49-F238E27FC236}">
                <a16:creationId xmlns:a16="http://schemas.microsoft.com/office/drawing/2014/main" id="{02C3CF58-68FC-49FA-B443-2300B063801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842DD09-6127-443F-8DBB-E9038CBDB8DB}"/>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1822747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C7927-A3EA-4A00-A571-307FFAFF58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D1765F-A9A7-4817-8D35-FA7163B810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470AEE-17E9-4DB7-AAB3-C59D72B152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B75B3D5-1609-41EE-A478-A1F7D7CB9E86}"/>
              </a:ext>
            </a:extLst>
          </p:cNvPr>
          <p:cNvSpPr>
            <a:spLocks noGrp="1"/>
          </p:cNvSpPr>
          <p:nvPr>
            <p:ph type="dt" sz="half" idx="10"/>
          </p:nvPr>
        </p:nvSpPr>
        <p:spPr/>
        <p:txBody>
          <a:bodyPr/>
          <a:lstStyle/>
          <a:p>
            <a:fld id="{3B65D623-51BF-4EA1-A9F6-5B8AA9412C30}" type="datetime1">
              <a:rPr lang="en-US" smtClean="0"/>
              <a:t>1/11/2018</a:t>
            </a:fld>
            <a:endParaRPr lang="en-US" dirty="0"/>
          </a:p>
        </p:txBody>
      </p:sp>
      <p:sp>
        <p:nvSpPr>
          <p:cNvPr id="6" name="Footer Placeholder 5">
            <a:extLst>
              <a:ext uri="{FF2B5EF4-FFF2-40B4-BE49-F238E27FC236}">
                <a16:creationId xmlns:a16="http://schemas.microsoft.com/office/drawing/2014/main" id="{BFFF5FC2-34BB-4872-9CD0-A3390FD62ED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48D553D-FC49-4D1F-9E8B-9E5D3704D1CC}"/>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3149294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D2AC-917A-4FC0-B290-A99DDE2EE1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B734C5-5684-4D4E-B086-DD23CC14B5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39D607F-68CB-4902-9EED-A435DEB258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B15622-1BF2-4B1F-AACA-EEE04B136EA1}"/>
              </a:ext>
            </a:extLst>
          </p:cNvPr>
          <p:cNvSpPr>
            <a:spLocks noGrp="1"/>
          </p:cNvSpPr>
          <p:nvPr>
            <p:ph type="dt" sz="half" idx="10"/>
          </p:nvPr>
        </p:nvSpPr>
        <p:spPr/>
        <p:txBody>
          <a:bodyPr/>
          <a:lstStyle/>
          <a:p>
            <a:fld id="{07EFFA2E-27A9-450D-8B94-D15E59E3FAB7}" type="datetime1">
              <a:rPr lang="en-US" smtClean="0"/>
              <a:t>1/11/2018</a:t>
            </a:fld>
            <a:endParaRPr lang="en-US" dirty="0"/>
          </a:p>
        </p:txBody>
      </p:sp>
      <p:sp>
        <p:nvSpPr>
          <p:cNvPr id="6" name="Footer Placeholder 5">
            <a:extLst>
              <a:ext uri="{FF2B5EF4-FFF2-40B4-BE49-F238E27FC236}">
                <a16:creationId xmlns:a16="http://schemas.microsoft.com/office/drawing/2014/main" id="{2023A14C-9A63-4677-BC7B-57FFACE12E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4B1C048-3469-45D2-9837-BFD0815ED0AC}"/>
              </a:ext>
            </a:extLst>
          </p:cNvPr>
          <p:cNvSpPr>
            <a:spLocks noGrp="1"/>
          </p:cNvSpPr>
          <p:nvPr>
            <p:ph type="sldNum" sz="quarter" idx="12"/>
          </p:nvPr>
        </p:nvSpPr>
        <p:spPr/>
        <p:txBody>
          <a:bodyPr/>
          <a:lstStyle/>
          <a:p>
            <a:fld id="{57128D1B-7C47-4C03-856D-CB25E9E31BB4}" type="slidenum">
              <a:rPr lang="en-US" smtClean="0"/>
              <a:t>‹#›</a:t>
            </a:fld>
            <a:endParaRPr lang="en-US" dirty="0"/>
          </a:p>
        </p:txBody>
      </p:sp>
    </p:spTree>
    <p:extLst>
      <p:ext uri="{BB962C8B-B14F-4D97-AF65-F5344CB8AC3E}">
        <p14:creationId xmlns:p14="http://schemas.microsoft.com/office/powerpoint/2010/main" val="3500630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34095A-E4C8-416B-878D-A4FFE95D92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DF0543-83CE-4138-80DF-80B1CAD86B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3FF09B-F72C-453C-9A22-9DB24A7680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A876BD-4E47-438D-AD91-900DDC2CFC73}" type="datetime1">
              <a:rPr lang="en-US" smtClean="0"/>
              <a:t>1/11/2018</a:t>
            </a:fld>
            <a:endParaRPr lang="en-US" dirty="0"/>
          </a:p>
        </p:txBody>
      </p:sp>
      <p:sp>
        <p:nvSpPr>
          <p:cNvPr id="5" name="Footer Placeholder 4">
            <a:extLst>
              <a:ext uri="{FF2B5EF4-FFF2-40B4-BE49-F238E27FC236}">
                <a16:creationId xmlns:a16="http://schemas.microsoft.com/office/drawing/2014/main" id="{6348BE66-E43D-4145-817E-F9AA5740E9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DB87DF4-E711-4AE4-AE55-9A4E40AB9E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128D1B-7C47-4C03-856D-CB25E9E31BB4}" type="slidenum">
              <a:rPr lang="en-US" smtClean="0"/>
              <a:t>‹#›</a:t>
            </a:fld>
            <a:endParaRPr lang="en-US" dirty="0"/>
          </a:p>
        </p:txBody>
      </p:sp>
    </p:spTree>
    <p:extLst>
      <p:ext uri="{BB962C8B-B14F-4D97-AF65-F5344CB8AC3E}">
        <p14:creationId xmlns:p14="http://schemas.microsoft.com/office/powerpoint/2010/main" val="1393498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D47C3-BA18-4C79-9DBB-BA40D4689EF1}"/>
              </a:ext>
            </a:extLst>
          </p:cNvPr>
          <p:cNvSpPr>
            <a:spLocks noGrp="1"/>
          </p:cNvSpPr>
          <p:nvPr>
            <p:ph type="ctrTitle"/>
          </p:nvPr>
        </p:nvSpPr>
        <p:spPr/>
        <p:txBody>
          <a:bodyPr/>
          <a:lstStyle/>
          <a:p>
            <a:r>
              <a:rPr lang="en-US" dirty="0"/>
              <a:t>1/11/2018 SMP Quarterly</a:t>
            </a:r>
          </a:p>
        </p:txBody>
      </p:sp>
      <p:sp>
        <p:nvSpPr>
          <p:cNvPr id="3" name="Slide Number Placeholder 2">
            <a:extLst>
              <a:ext uri="{FF2B5EF4-FFF2-40B4-BE49-F238E27FC236}">
                <a16:creationId xmlns:a16="http://schemas.microsoft.com/office/drawing/2014/main" id="{446CC2E9-08B6-4CF4-8F47-0434B99B10B5}"/>
              </a:ext>
            </a:extLst>
          </p:cNvPr>
          <p:cNvSpPr>
            <a:spLocks noGrp="1"/>
          </p:cNvSpPr>
          <p:nvPr>
            <p:ph type="sldNum" sz="quarter" idx="12"/>
          </p:nvPr>
        </p:nvSpPr>
        <p:spPr/>
        <p:txBody>
          <a:bodyPr/>
          <a:lstStyle/>
          <a:p>
            <a:fld id="{57128D1B-7C47-4C03-856D-CB25E9E31BB4}" type="slidenum">
              <a:rPr lang="en-US" smtClean="0"/>
              <a:t>1</a:t>
            </a:fld>
            <a:endParaRPr lang="en-US" dirty="0"/>
          </a:p>
        </p:txBody>
      </p:sp>
    </p:spTree>
    <p:extLst>
      <p:ext uri="{BB962C8B-B14F-4D97-AF65-F5344CB8AC3E}">
        <p14:creationId xmlns:p14="http://schemas.microsoft.com/office/powerpoint/2010/main" val="252497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74F22-4D53-4230-B65E-9BBAF8EA399A}"/>
              </a:ext>
            </a:extLst>
          </p:cNvPr>
          <p:cNvSpPr>
            <a:spLocks noGrp="1"/>
          </p:cNvSpPr>
          <p:nvPr>
            <p:ph type="title"/>
          </p:nvPr>
        </p:nvSpPr>
        <p:spPr>
          <a:xfrm>
            <a:off x="838200" y="411892"/>
            <a:ext cx="10515600" cy="957520"/>
          </a:xfrm>
        </p:spPr>
        <p:txBody>
          <a:bodyPr/>
          <a:lstStyle/>
          <a:p>
            <a:r>
              <a:rPr lang="en-US" dirty="0"/>
              <a:t>Field Sheet Updates, Notes</a:t>
            </a:r>
          </a:p>
        </p:txBody>
      </p:sp>
      <p:sp>
        <p:nvSpPr>
          <p:cNvPr id="5" name="Content Placeholder 4">
            <a:extLst>
              <a:ext uri="{FF2B5EF4-FFF2-40B4-BE49-F238E27FC236}">
                <a16:creationId xmlns:a16="http://schemas.microsoft.com/office/drawing/2014/main" id="{C23F9AF0-377B-465B-929F-2596216B14BF}"/>
              </a:ext>
            </a:extLst>
          </p:cNvPr>
          <p:cNvSpPr>
            <a:spLocks noGrp="1"/>
          </p:cNvSpPr>
          <p:nvPr>
            <p:ph sz="half" idx="2"/>
          </p:nvPr>
        </p:nvSpPr>
        <p:spPr>
          <a:xfrm>
            <a:off x="615778" y="4135395"/>
            <a:ext cx="10738022" cy="2512540"/>
          </a:xfrm>
        </p:spPr>
        <p:txBody>
          <a:bodyPr>
            <a:normAutofit/>
          </a:bodyPr>
          <a:lstStyle/>
          <a:p>
            <a:r>
              <a:rPr lang="en-US" dirty="0"/>
              <a:t>Updated text for the LIMS date entry, date QC initial/date fields</a:t>
            </a:r>
          </a:p>
          <a:p>
            <a:pPr lvl="2"/>
            <a:r>
              <a:rPr lang="en-US" dirty="0"/>
              <a:t>VERIFY WIN ID IS CORRET!!!!!!!!!!!!!!!!!!!!!!!!!!!!!!!!!!!!!!!!</a:t>
            </a:r>
          </a:p>
          <a:p>
            <a:r>
              <a:rPr lang="en-US" dirty="0"/>
              <a:t>New step added, Verify data are in WIN</a:t>
            </a:r>
          </a:p>
          <a:p>
            <a:pPr lvl="2"/>
            <a:r>
              <a:rPr lang="en-US" dirty="0"/>
              <a:t>After data are merged into WIN, someone needs to verify the data are in WIN.</a:t>
            </a:r>
          </a:p>
          <a:p>
            <a:pPr lvl="3"/>
            <a:r>
              <a:rPr lang="en-US" dirty="0"/>
              <a:t>Verify data are in the correct station</a:t>
            </a:r>
          </a:p>
          <a:p>
            <a:pPr lvl="3"/>
            <a:r>
              <a:rPr lang="en-US" dirty="0"/>
              <a:t>Verify data are in the correct WBID</a:t>
            </a:r>
          </a:p>
        </p:txBody>
      </p:sp>
      <p:pic>
        <p:nvPicPr>
          <p:cNvPr id="6" name="Content Placeholder 5">
            <a:extLst>
              <a:ext uri="{FF2B5EF4-FFF2-40B4-BE49-F238E27FC236}">
                <a16:creationId xmlns:a16="http://schemas.microsoft.com/office/drawing/2014/main" id="{BDC84E6A-63F6-49E6-8F19-74E61C3207AB}"/>
              </a:ext>
            </a:extLst>
          </p:cNvPr>
          <p:cNvPicPr>
            <a:picLocks noGrp="1" noChangeAspect="1"/>
          </p:cNvPicPr>
          <p:nvPr>
            <p:ph sz="half" idx="1"/>
          </p:nvPr>
        </p:nvPicPr>
        <p:blipFill>
          <a:blip r:embed="rId2"/>
          <a:stretch>
            <a:fillRect/>
          </a:stretch>
        </p:blipFill>
        <p:spPr>
          <a:xfrm>
            <a:off x="342899" y="1230066"/>
            <a:ext cx="11701941" cy="1589333"/>
          </a:xfrm>
          <a:prstGeom prst="rect">
            <a:avLst/>
          </a:prstGeom>
        </p:spPr>
      </p:pic>
      <p:sp>
        <p:nvSpPr>
          <p:cNvPr id="3" name="Slide Number Placeholder 2">
            <a:extLst>
              <a:ext uri="{FF2B5EF4-FFF2-40B4-BE49-F238E27FC236}">
                <a16:creationId xmlns:a16="http://schemas.microsoft.com/office/drawing/2014/main" id="{03FABC18-F1D7-4400-87C7-83E6946C03F8}"/>
              </a:ext>
            </a:extLst>
          </p:cNvPr>
          <p:cNvSpPr>
            <a:spLocks noGrp="1"/>
          </p:cNvSpPr>
          <p:nvPr>
            <p:ph type="sldNum" sz="quarter" idx="12"/>
          </p:nvPr>
        </p:nvSpPr>
        <p:spPr/>
        <p:txBody>
          <a:bodyPr/>
          <a:lstStyle/>
          <a:p>
            <a:fld id="{57128D1B-7C47-4C03-856D-CB25E9E31BB4}" type="slidenum">
              <a:rPr lang="en-US" smtClean="0"/>
              <a:t>10</a:t>
            </a:fld>
            <a:endParaRPr lang="en-US" dirty="0"/>
          </a:p>
        </p:txBody>
      </p:sp>
    </p:spTree>
    <p:extLst>
      <p:ext uri="{BB962C8B-B14F-4D97-AF65-F5344CB8AC3E}">
        <p14:creationId xmlns:p14="http://schemas.microsoft.com/office/powerpoint/2010/main" val="3367527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5BC0-1B0C-4DEE-BB90-3419F721C8AF}"/>
              </a:ext>
            </a:extLst>
          </p:cNvPr>
          <p:cNvSpPr>
            <a:spLocks noGrp="1"/>
          </p:cNvSpPr>
          <p:nvPr>
            <p:ph type="title"/>
          </p:nvPr>
        </p:nvSpPr>
        <p:spPr>
          <a:xfrm>
            <a:off x="838200" y="365126"/>
            <a:ext cx="10515600" cy="434974"/>
          </a:xfrm>
        </p:spPr>
        <p:txBody>
          <a:bodyPr>
            <a:normAutofit fontScale="90000"/>
          </a:bodyPr>
          <a:lstStyle/>
          <a:p>
            <a:r>
              <a:rPr lang="en-US" dirty="0"/>
              <a:t>Field Sheet Notes/Summary</a:t>
            </a:r>
          </a:p>
        </p:txBody>
      </p:sp>
      <p:sp>
        <p:nvSpPr>
          <p:cNvPr id="3" name="Content Placeholder 2">
            <a:extLst>
              <a:ext uri="{FF2B5EF4-FFF2-40B4-BE49-F238E27FC236}">
                <a16:creationId xmlns:a16="http://schemas.microsoft.com/office/drawing/2014/main" id="{2BDB1A31-BC57-412E-897B-70D0865F3600}"/>
              </a:ext>
            </a:extLst>
          </p:cNvPr>
          <p:cNvSpPr>
            <a:spLocks noGrp="1"/>
          </p:cNvSpPr>
          <p:nvPr>
            <p:ph idx="1"/>
          </p:nvPr>
        </p:nvSpPr>
        <p:spPr>
          <a:xfrm>
            <a:off x="838200" y="866774"/>
            <a:ext cx="10515600" cy="5915025"/>
          </a:xfrm>
        </p:spPr>
        <p:txBody>
          <a:bodyPr>
            <a:normAutofit fontScale="62500" lnSpcReduction="20000"/>
          </a:bodyPr>
          <a:lstStyle/>
          <a:p>
            <a:r>
              <a:rPr lang="en-US" dirty="0"/>
              <a:t>FILL OUT THE ENTIRE FIELD SHEET!!!!!!!!!!!!!!!!!!!!!!!!!!!!!!!!!!</a:t>
            </a:r>
          </a:p>
          <a:p>
            <a:pPr lvl="1"/>
            <a:r>
              <a:rPr lang="en-US" dirty="0"/>
              <a:t>NOT INDICATING WHICH BOTTLES, OR BIOASSESSMENT COLLECTED IS UNEXCEPATBLE!</a:t>
            </a:r>
          </a:p>
          <a:p>
            <a:pPr lvl="1"/>
            <a:r>
              <a:rPr lang="en-US" dirty="0"/>
              <a:t>Not filling out the lot, expiration date fields IS UNEXCEPATBLE!</a:t>
            </a:r>
          </a:p>
          <a:p>
            <a:pPr lvl="1"/>
            <a:r>
              <a:rPr lang="en-US" dirty="0"/>
              <a:t>“If it was documented, it did not happen” DEAR QA Staff</a:t>
            </a:r>
          </a:p>
          <a:p>
            <a:pPr marL="457200" lvl="1" indent="0">
              <a:buNone/>
            </a:pPr>
            <a:endParaRPr lang="en-US" dirty="0"/>
          </a:p>
          <a:p>
            <a:r>
              <a:rPr lang="en-US" dirty="0"/>
              <a:t>Station name/Station location is the Monitoring Location Name In WIN. Determined before you go into the field, not made up on the fly.</a:t>
            </a:r>
          </a:p>
          <a:p>
            <a:r>
              <a:rPr lang="en-US" dirty="0"/>
              <a:t>For non-QC samples the Field ID is the WIN ID</a:t>
            </a:r>
          </a:p>
          <a:p>
            <a:r>
              <a:rPr lang="en-US" dirty="0"/>
              <a:t>The Station name/ Station location, WIN ID and the Field ID on the Field Sheet and on the lab submittal forms (CofC) need to be the same every time. </a:t>
            </a:r>
          </a:p>
          <a:p>
            <a:r>
              <a:rPr lang="en-US" dirty="0"/>
              <a:t>Record the instrument/tool used to measure total and sample depth</a:t>
            </a:r>
          </a:p>
          <a:p>
            <a:r>
              <a:rPr lang="en-US" dirty="0"/>
              <a:t>If applicable, record the tide times (High, Low) that bracket the sample time.</a:t>
            </a:r>
          </a:p>
          <a:p>
            <a:r>
              <a:rPr lang="en-US" dirty="0"/>
              <a:t>Record the bio assessment preformed. If no bioassessments were preformed circle none.</a:t>
            </a:r>
          </a:p>
          <a:p>
            <a:r>
              <a:rPr lang="en-US" dirty="0"/>
              <a:t>Use the check boxes to indicate which bottles were collated. Do not prefill this section. If a large reptile steals your Chlorophyll bottle and the CHLSUITE-W box was checked before the event, the field sheet is incorrect.  </a:t>
            </a:r>
          </a:p>
          <a:p>
            <a:r>
              <a:rPr lang="en-US" dirty="0"/>
              <a:t>Duplicate Field IDs are the WIN ID + DUP</a:t>
            </a:r>
          </a:p>
          <a:p>
            <a:r>
              <a:rPr lang="en-US" dirty="0"/>
              <a:t>Blank samples, record the DI source</a:t>
            </a:r>
          </a:p>
          <a:p>
            <a:r>
              <a:rPr lang="en-US" dirty="0"/>
              <a:t>Blank Field IDs are </a:t>
            </a:r>
            <a:r>
              <a:rPr lang="en-US" dirty="0" err="1"/>
              <a:t>BLANK_Date</a:t>
            </a:r>
            <a:endParaRPr lang="en-US" dirty="0"/>
          </a:p>
          <a:p>
            <a:r>
              <a:rPr lang="en-US" dirty="0"/>
              <a:t>Verify the WIND ID in the DMT is correct</a:t>
            </a:r>
          </a:p>
          <a:p>
            <a:r>
              <a:rPr lang="en-US" dirty="0"/>
              <a:t>Verify data has been merged into WIN correctly</a:t>
            </a:r>
          </a:p>
          <a:p>
            <a:endParaRPr lang="en-US" dirty="0"/>
          </a:p>
        </p:txBody>
      </p:sp>
      <p:sp>
        <p:nvSpPr>
          <p:cNvPr id="4" name="Slide Number Placeholder 3">
            <a:extLst>
              <a:ext uri="{FF2B5EF4-FFF2-40B4-BE49-F238E27FC236}">
                <a16:creationId xmlns:a16="http://schemas.microsoft.com/office/drawing/2014/main" id="{2106C0BB-5FAE-4A58-80D8-53288169AC6C}"/>
              </a:ext>
            </a:extLst>
          </p:cNvPr>
          <p:cNvSpPr>
            <a:spLocks noGrp="1"/>
          </p:cNvSpPr>
          <p:nvPr>
            <p:ph type="sldNum" sz="quarter" idx="12"/>
          </p:nvPr>
        </p:nvSpPr>
        <p:spPr/>
        <p:txBody>
          <a:bodyPr/>
          <a:lstStyle/>
          <a:p>
            <a:fld id="{57128D1B-7C47-4C03-856D-CB25E9E31BB4}" type="slidenum">
              <a:rPr lang="en-US" smtClean="0"/>
              <a:t>11</a:t>
            </a:fld>
            <a:endParaRPr lang="en-US" dirty="0"/>
          </a:p>
        </p:txBody>
      </p:sp>
    </p:spTree>
    <p:extLst>
      <p:ext uri="{BB962C8B-B14F-4D97-AF65-F5344CB8AC3E}">
        <p14:creationId xmlns:p14="http://schemas.microsoft.com/office/powerpoint/2010/main" val="3346527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4D46213-D104-4B60-A041-621C97D6FA3B}"/>
              </a:ext>
            </a:extLst>
          </p:cNvPr>
          <p:cNvPicPr>
            <a:picLocks noGrp="1" noChangeAspect="1"/>
          </p:cNvPicPr>
          <p:nvPr>
            <p:ph sz="half" idx="1"/>
          </p:nvPr>
        </p:nvPicPr>
        <p:blipFill>
          <a:blip r:embed="rId2"/>
          <a:stretch>
            <a:fillRect/>
          </a:stretch>
        </p:blipFill>
        <p:spPr>
          <a:xfrm>
            <a:off x="152399" y="74658"/>
            <a:ext cx="7791451" cy="6791410"/>
          </a:xfrm>
          <a:prstGeom prst="rect">
            <a:avLst/>
          </a:prstGeom>
        </p:spPr>
      </p:pic>
      <p:sp>
        <p:nvSpPr>
          <p:cNvPr id="4" name="Content Placeholder 3">
            <a:extLst>
              <a:ext uri="{FF2B5EF4-FFF2-40B4-BE49-F238E27FC236}">
                <a16:creationId xmlns:a16="http://schemas.microsoft.com/office/drawing/2014/main" id="{33328FFF-F504-4BEB-B08A-3D97CE0D5C30}"/>
              </a:ext>
            </a:extLst>
          </p:cNvPr>
          <p:cNvSpPr>
            <a:spLocks noGrp="1"/>
          </p:cNvSpPr>
          <p:nvPr>
            <p:ph sz="half" idx="2"/>
          </p:nvPr>
        </p:nvSpPr>
        <p:spPr>
          <a:xfrm>
            <a:off x="5133974" y="5143500"/>
            <a:ext cx="6924675" cy="1824038"/>
          </a:xfrm>
        </p:spPr>
        <p:txBody>
          <a:bodyPr>
            <a:normAutofit fontScale="85000" lnSpcReduction="10000"/>
          </a:bodyPr>
          <a:lstStyle/>
          <a:p>
            <a:r>
              <a:rPr lang="en-US" dirty="0"/>
              <a:t>The station description in WIN, on the Field Sheet, on any Chain of Custody and the label must be </a:t>
            </a:r>
            <a:r>
              <a:rPr lang="en-US" b="1" u="sng" dirty="0"/>
              <a:t>identical</a:t>
            </a:r>
            <a:r>
              <a:rPr lang="en-US" dirty="0"/>
              <a:t>. </a:t>
            </a:r>
          </a:p>
          <a:p>
            <a:r>
              <a:rPr lang="en-US" dirty="0"/>
              <a:t>The WIN ID in WIN, on the Field Sheet, on any Chain of Custody and the label must be </a:t>
            </a:r>
            <a:r>
              <a:rPr lang="en-US" b="1" u="sng" dirty="0"/>
              <a:t>identical</a:t>
            </a:r>
            <a:r>
              <a:rPr lang="en-US" dirty="0"/>
              <a:t>. </a:t>
            </a:r>
          </a:p>
          <a:p>
            <a:pPr marL="0" indent="0">
              <a:buNone/>
            </a:pPr>
            <a:endParaRPr lang="en-US" dirty="0"/>
          </a:p>
          <a:p>
            <a:endParaRPr lang="en-US" dirty="0"/>
          </a:p>
          <a:p>
            <a:endParaRPr lang="en-US" dirty="0"/>
          </a:p>
        </p:txBody>
      </p:sp>
      <p:sp>
        <p:nvSpPr>
          <p:cNvPr id="6" name="Oval 5">
            <a:extLst>
              <a:ext uri="{FF2B5EF4-FFF2-40B4-BE49-F238E27FC236}">
                <a16:creationId xmlns:a16="http://schemas.microsoft.com/office/drawing/2014/main" id="{5AE1A9A0-29A5-4BA7-8AAB-10720F189068}"/>
              </a:ext>
            </a:extLst>
          </p:cNvPr>
          <p:cNvSpPr/>
          <p:nvPr/>
        </p:nvSpPr>
        <p:spPr>
          <a:xfrm>
            <a:off x="819150" y="1914525"/>
            <a:ext cx="695325" cy="27622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D4BF493E-59FD-4515-AB41-1822000218C2}"/>
              </a:ext>
            </a:extLst>
          </p:cNvPr>
          <p:cNvSpPr/>
          <p:nvPr/>
        </p:nvSpPr>
        <p:spPr>
          <a:xfrm>
            <a:off x="3371850" y="1905000"/>
            <a:ext cx="2390775" cy="3429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31E90A8-B5FF-4A96-9721-3D78FDDA738C}"/>
              </a:ext>
            </a:extLst>
          </p:cNvPr>
          <p:cNvSpPr/>
          <p:nvPr/>
        </p:nvSpPr>
        <p:spPr>
          <a:xfrm>
            <a:off x="257175" y="2400300"/>
            <a:ext cx="5686425" cy="11049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1BDD3F63-E6B2-4ECA-BDF6-2A997A514DC4}"/>
              </a:ext>
            </a:extLst>
          </p:cNvPr>
          <p:cNvSpPr/>
          <p:nvPr/>
        </p:nvSpPr>
        <p:spPr>
          <a:xfrm>
            <a:off x="542925" y="3990975"/>
            <a:ext cx="3028950" cy="847725"/>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A891059D-5BC4-46A6-B30C-316D2FC0E81E}"/>
              </a:ext>
            </a:extLst>
          </p:cNvPr>
          <p:cNvSpPr/>
          <p:nvPr/>
        </p:nvSpPr>
        <p:spPr>
          <a:xfrm>
            <a:off x="2895600" y="6448425"/>
            <a:ext cx="1466850" cy="57004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784CBE12-FBFE-4E70-B300-404DCCF73C7A}"/>
              </a:ext>
            </a:extLst>
          </p:cNvPr>
          <p:cNvSpPr/>
          <p:nvPr/>
        </p:nvSpPr>
        <p:spPr>
          <a:xfrm>
            <a:off x="323850" y="5962650"/>
            <a:ext cx="2524125" cy="80010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44AFB0EA-7E8B-4DD4-B1E1-ADDA771673CC}"/>
              </a:ext>
            </a:extLst>
          </p:cNvPr>
          <p:cNvSpPr>
            <a:spLocks noGrp="1"/>
          </p:cNvSpPr>
          <p:nvPr>
            <p:ph type="sldNum" sz="quarter" idx="12"/>
          </p:nvPr>
        </p:nvSpPr>
        <p:spPr/>
        <p:txBody>
          <a:bodyPr/>
          <a:lstStyle/>
          <a:p>
            <a:fld id="{57128D1B-7C47-4C03-856D-CB25E9E31BB4}" type="slidenum">
              <a:rPr lang="en-US" smtClean="0"/>
              <a:t>12</a:t>
            </a:fld>
            <a:endParaRPr lang="en-US" dirty="0"/>
          </a:p>
        </p:txBody>
      </p:sp>
    </p:spTree>
    <p:extLst>
      <p:ext uri="{BB962C8B-B14F-4D97-AF65-F5344CB8AC3E}">
        <p14:creationId xmlns:p14="http://schemas.microsoft.com/office/powerpoint/2010/main" val="1254069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924A3-0D6C-4369-9B5A-C3805DDA390E}"/>
              </a:ext>
            </a:extLst>
          </p:cNvPr>
          <p:cNvSpPr>
            <a:spLocks noGrp="1"/>
          </p:cNvSpPr>
          <p:nvPr>
            <p:ph type="title"/>
          </p:nvPr>
        </p:nvSpPr>
        <p:spPr>
          <a:xfrm>
            <a:off x="838200" y="365125"/>
            <a:ext cx="10515600" cy="701675"/>
          </a:xfrm>
        </p:spPr>
        <p:txBody>
          <a:bodyPr/>
          <a:lstStyle/>
          <a:p>
            <a:r>
              <a:rPr lang="en-US" dirty="0"/>
              <a:t>Labels</a:t>
            </a:r>
          </a:p>
        </p:txBody>
      </p:sp>
      <p:sp>
        <p:nvSpPr>
          <p:cNvPr id="3" name="Content Placeholder 2">
            <a:extLst>
              <a:ext uri="{FF2B5EF4-FFF2-40B4-BE49-F238E27FC236}">
                <a16:creationId xmlns:a16="http://schemas.microsoft.com/office/drawing/2014/main" id="{A57489E5-F50A-4455-BAB8-A5BF76362EBD}"/>
              </a:ext>
            </a:extLst>
          </p:cNvPr>
          <p:cNvSpPr>
            <a:spLocks noGrp="1"/>
          </p:cNvSpPr>
          <p:nvPr>
            <p:ph sz="half" idx="1"/>
          </p:nvPr>
        </p:nvSpPr>
        <p:spPr>
          <a:xfrm>
            <a:off x="838200" y="1825624"/>
            <a:ext cx="5181600" cy="4289425"/>
          </a:xfrm>
        </p:spPr>
        <p:txBody>
          <a:bodyPr>
            <a:normAutofit fontScale="92500" lnSpcReduction="20000"/>
          </a:bodyPr>
          <a:lstStyle/>
          <a:p>
            <a:r>
              <a:rPr lang="en-US" dirty="0"/>
              <a:t>Required</a:t>
            </a:r>
          </a:p>
          <a:p>
            <a:pPr lvl="1"/>
            <a:r>
              <a:rPr lang="en-US" dirty="0"/>
              <a:t>WIN ID / Field ID (text)</a:t>
            </a:r>
          </a:p>
          <a:p>
            <a:pPr lvl="2"/>
            <a:r>
              <a:rPr lang="en-US" dirty="0"/>
              <a:t>WIN ID =Field ID</a:t>
            </a:r>
          </a:p>
          <a:p>
            <a:pPr lvl="1"/>
            <a:r>
              <a:rPr lang="en-US" dirty="0"/>
              <a:t>1 WIN ID / Field ID Barcode</a:t>
            </a:r>
          </a:p>
          <a:p>
            <a:pPr lvl="1"/>
            <a:r>
              <a:rPr lang="en-US" dirty="0"/>
              <a:t>Monitoring Location Name</a:t>
            </a:r>
          </a:p>
          <a:p>
            <a:r>
              <a:rPr lang="en-US" dirty="0">
                <a:solidFill>
                  <a:srgbClr val="FF0000"/>
                </a:solidFill>
              </a:rPr>
              <a:t>Remove all other info from your labels. Contac Curtis for exceptions </a:t>
            </a:r>
          </a:p>
          <a:p>
            <a:r>
              <a:rPr lang="en-US" dirty="0"/>
              <a:t>The more info crammed onto the label to more likely receiving will make data entry mistakes.</a:t>
            </a:r>
          </a:p>
          <a:p>
            <a:r>
              <a:rPr lang="en-US" dirty="0"/>
              <a:t>The location is too often entered into LIMS as “WBID ####”</a:t>
            </a:r>
          </a:p>
        </p:txBody>
      </p:sp>
      <p:pic>
        <p:nvPicPr>
          <p:cNvPr id="7" name="Content Placeholder 6">
            <a:extLst>
              <a:ext uri="{FF2B5EF4-FFF2-40B4-BE49-F238E27FC236}">
                <a16:creationId xmlns:a16="http://schemas.microsoft.com/office/drawing/2014/main" id="{FEFB9F4E-DD64-4049-9E7A-BD782CDA17D8}"/>
              </a:ext>
            </a:extLst>
          </p:cNvPr>
          <p:cNvPicPr>
            <a:picLocks noGrp="1" noChangeAspect="1"/>
          </p:cNvPicPr>
          <p:nvPr>
            <p:ph sz="half" idx="2"/>
          </p:nvPr>
        </p:nvPicPr>
        <p:blipFill>
          <a:blip r:embed="rId2"/>
          <a:stretch>
            <a:fillRect/>
          </a:stretch>
        </p:blipFill>
        <p:spPr>
          <a:xfrm>
            <a:off x="6276975" y="2767957"/>
            <a:ext cx="5181600" cy="1799924"/>
          </a:xfrm>
          <a:prstGeom prst="rect">
            <a:avLst/>
          </a:prstGeom>
        </p:spPr>
      </p:pic>
      <p:sp>
        <p:nvSpPr>
          <p:cNvPr id="4" name="Slide Number Placeholder 3">
            <a:extLst>
              <a:ext uri="{FF2B5EF4-FFF2-40B4-BE49-F238E27FC236}">
                <a16:creationId xmlns:a16="http://schemas.microsoft.com/office/drawing/2014/main" id="{54AE9358-38F5-4D70-B63F-61AE72D6B819}"/>
              </a:ext>
            </a:extLst>
          </p:cNvPr>
          <p:cNvSpPr>
            <a:spLocks noGrp="1"/>
          </p:cNvSpPr>
          <p:nvPr>
            <p:ph type="sldNum" sz="quarter" idx="12"/>
          </p:nvPr>
        </p:nvSpPr>
        <p:spPr/>
        <p:txBody>
          <a:bodyPr/>
          <a:lstStyle/>
          <a:p>
            <a:fld id="{57128D1B-7C47-4C03-856D-CB25E9E31BB4}" type="slidenum">
              <a:rPr lang="en-US" smtClean="0"/>
              <a:t>13</a:t>
            </a:fld>
            <a:endParaRPr lang="en-US" dirty="0"/>
          </a:p>
        </p:txBody>
      </p:sp>
    </p:spTree>
    <p:extLst>
      <p:ext uri="{BB962C8B-B14F-4D97-AF65-F5344CB8AC3E}">
        <p14:creationId xmlns:p14="http://schemas.microsoft.com/office/powerpoint/2010/main" val="1553603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D9807-FE8D-4C07-8A9F-1C91E3CE5F48}"/>
              </a:ext>
            </a:extLst>
          </p:cNvPr>
          <p:cNvSpPr>
            <a:spLocks noGrp="1"/>
          </p:cNvSpPr>
          <p:nvPr>
            <p:ph type="title"/>
          </p:nvPr>
        </p:nvSpPr>
        <p:spPr/>
        <p:txBody>
          <a:bodyPr/>
          <a:lstStyle/>
          <a:p>
            <a:r>
              <a:rPr lang="en-US" dirty="0"/>
              <a:t>Label Suggestions</a:t>
            </a:r>
          </a:p>
        </p:txBody>
      </p:sp>
      <p:sp>
        <p:nvSpPr>
          <p:cNvPr id="3" name="Content Placeholder 2">
            <a:extLst>
              <a:ext uri="{FF2B5EF4-FFF2-40B4-BE49-F238E27FC236}">
                <a16:creationId xmlns:a16="http://schemas.microsoft.com/office/drawing/2014/main" id="{49CB2509-EC67-435D-BEC1-FB121FADEEF0}"/>
              </a:ext>
            </a:extLst>
          </p:cNvPr>
          <p:cNvSpPr>
            <a:spLocks noGrp="1"/>
          </p:cNvSpPr>
          <p:nvPr>
            <p:ph sz="half" idx="1"/>
          </p:nvPr>
        </p:nvSpPr>
        <p:spPr>
          <a:xfrm>
            <a:off x="371475" y="1825625"/>
            <a:ext cx="5648325" cy="4351338"/>
          </a:xfrm>
        </p:spPr>
        <p:txBody>
          <a:bodyPr/>
          <a:lstStyle/>
          <a:p>
            <a:r>
              <a:rPr lang="en-US" dirty="0"/>
              <a:t>Make one template and print labels as you need them. Do not make a new label for each event</a:t>
            </a:r>
          </a:p>
          <a:p>
            <a:r>
              <a:rPr lang="en-US" dirty="0"/>
              <a:t>Copy and paste WIN ID and Monitoring Location in to label template to eliminate transcription errors.</a:t>
            </a:r>
          </a:p>
          <a:p>
            <a:r>
              <a:rPr lang="en-US" dirty="0"/>
              <a:t>Put Location in Barcode Format</a:t>
            </a:r>
          </a:p>
          <a:p>
            <a:pPr lvl="1"/>
            <a:r>
              <a:rPr lang="en-US" dirty="0"/>
              <a:t>&gt;25 characters in a Dymo label barcode.  128A format</a:t>
            </a:r>
          </a:p>
          <a:p>
            <a:endParaRPr lang="en-US" dirty="0"/>
          </a:p>
        </p:txBody>
      </p:sp>
      <p:pic>
        <p:nvPicPr>
          <p:cNvPr id="5" name="Content Placeholder 4">
            <a:extLst>
              <a:ext uri="{FF2B5EF4-FFF2-40B4-BE49-F238E27FC236}">
                <a16:creationId xmlns:a16="http://schemas.microsoft.com/office/drawing/2014/main" id="{F5BFF09E-0809-4116-A32B-AD86098F6C28}"/>
              </a:ext>
            </a:extLst>
          </p:cNvPr>
          <p:cNvPicPr>
            <a:picLocks noGrp="1" noChangeAspect="1"/>
          </p:cNvPicPr>
          <p:nvPr>
            <p:ph sz="half" idx="2"/>
          </p:nvPr>
        </p:nvPicPr>
        <p:blipFill>
          <a:blip r:embed="rId2"/>
          <a:stretch>
            <a:fillRect/>
          </a:stretch>
        </p:blipFill>
        <p:spPr>
          <a:xfrm>
            <a:off x="6172200" y="2067003"/>
            <a:ext cx="5181600" cy="1792132"/>
          </a:xfrm>
          <a:prstGeom prst="rect">
            <a:avLst/>
          </a:prstGeom>
        </p:spPr>
      </p:pic>
      <p:cxnSp>
        <p:nvCxnSpPr>
          <p:cNvPr id="6" name="Straight Arrow Connector 5">
            <a:extLst>
              <a:ext uri="{FF2B5EF4-FFF2-40B4-BE49-F238E27FC236}">
                <a16:creationId xmlns:a16="http://schemas.microsoft.com/office/drawing/2014/main" id="{2AB5362F-7D7E-41B7-90E0-F19F28B07B77}"/>
              </a:ext>
            </a:extLst>
          </p:cNvPr>
          <p:cNvCxnSpPr>
            <a:cxnSpLocks/>
          </p:cNvCxnSpPr>
          <p:nvPr/>
        </p:nvCxnSpPr>
        <p:spPr>
          <a:xfrm flipV="1">
            <a:off x="5495925" y="3676650"/>
            <a:ext cx="2066925" cy="18288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3E3E9099-6DE8-4D11-A9D9-C4322662DA55}"/>
              </a:ext>
            </a:extLst>
          </p:cNvPr>
          <p:cNvSpPr>
            <a:spLocks noGrp="1"/>
          </p:cNvSpPr>
          <p:nvPr>
            <p:ph type="sldNum" sz="quarter" idx="12"/>
          </p:nvPr>
        </p:nvSpPr>
        <p:spPr/>
        <p:txBody>
          <a:bodyPr/>
          <a:lstStyle/>
          <a:p>
            <a:fld id="{57128D1B-7C47-4C03-856D-CB25E9E31BB4}" type="slidenum">
              <a:rPr lang="en-US" smtClean="0"/>
              <a:t>14</a:t>
            </a:fld>
            <a:endParaRPr lang="en-US" dirty="0"/>
          </a:p>
        </p:txBody>
      </p:sp>
    </p:spTree>
    <p:extLst>
      <p:ext uri="{BB962C8B-B14F-4D97-AF65-F5344CB8AC3E}">
        <p14:creationId xmlns:p14="http://schemas.microsoft.com/office/powerpoint/2010/main" val="366668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CB9C7-7AEB-445C-A98B-C27F91AD7545}"/>
              </a:ext>
            </a:extLst>
          </p:cNvPr>
          <p:cNvSpPr>
            <a:spLocks noGrp="1"/>
          </p:cNvSpPr>
          <p:nvPr>
            <p:ph type="title"/>
          </p:nvPr>
        </p:nvSpPr>
        <p:spPr>
          <a:xfrm>
            <a:off x="838200" y="365126"/>
            <a:ext cx="10515600" cy="806450"/>
          </a:xfrm>
        </p:spPr>
        <p:txBody>
          <a:bodyPr/>
          <a:lstStyle/>
          <a:p>
            <a:r>
              <a:rPr lang="en-US" dirty="0"/>
              <a:t>Finding Station Info</a:t>
            </a:r>
          </a:p>
        </p:txBody>
      </p:sp>
      <p:pic>
        <p:nvPicPr>
          <p:cNvPr id="5" name="Content Placeholder 4">
            <a:extLst>
              <a:ext uri="{FF2B5EF4-FFF2-40B4-BE49-F238E27FC236}">
                <a16:creationId xmlns:a16="http://schemas.microsoft.com/office/drawing/2014/main" id="{CFEC4905-6217-40E9-8CCE-B5D90F5499FA}"/>
              </a:ext>
            </a:extLst>
          </p:cNvPr>
          <p:cNvPicPr>
            <a:picLocks noGrp="1" noChangeAspect="1"/>
          </p:cNvPicPr>
          <p:nvPr>
            <p:ph sz="half" idx="1"/>
          </p:nvPr>
        </p:nvPicPr>
        <p:blipFill>
          <a:blip r:embed="rId2"/>
          <a:stretch>
            <a:fillRect/>
          </a:stretch>
        </p:blipFill>
        <p:spPr>
          <a:xfrm>
            <a:off x="457200" y="1704975"/>
            <a:ext cx="8400564" cy="5067300"/>
          </a:xfrm>
          <a:prstGeom prst="rect">
            <a:avLst/>
          </a:prstGeom>
        </p:spPr>
      </p:pic>
      <p:sp>
        <p:nvSpPr>
          <p:cNvPr id="4" name="Content Placeholder 3">
            <a:extLst>
              <a:ext uri="{FF2B5EF4-FFF2-40B4-BE49-F238E27FC236}">
                <a16:creationId xmlns:a16="http://schemas.microsoft.com/office/drawing/2014/main" id="{AA7CCB46-B4B3-42B8-8601-2691614BE9E3}"/>
              </a:ext>
            </a:extLst>
          </p:cNvPr>
          <p:cNvSpPr>
            <a:spLocks noGrp="1"/>
          </p:cNvSpPr>
          <p:nvPr>
            <p:ph sz="half" idx="2"/>
          </p:nvPr>
        </p:nvSpPr>
        <p:spPr>
          <a:xfrm>
            <a:off x="457200" y="1057275"/>
            <a:ext cx="10896600" cy="1209676"/>
          </a:xfrm>
        </p:spPr>
        <p:txBody>
          <a:bodyPr/>
          <a:lstStyle/>
          <a:p>
            <a:r>
              <a:rPr lang="en-US" dirty="0"/>
              <a:t>Log into WIN &gt; Manage Data &gt; Migrated Data &gt; Search Data</a:t>
            </a:r>
          </a:p>
        </p:txBody>
      </p:sp>
      <p:cxnSp>
        <p:nvCxnSpPr>
          <p:cNvPr id="7" name="Straight Arrow Connector 6">
            <a:extLst>
              <a:ext uri="{FF2B5EF4-FFF2-40B4-BE49-F238E27FC236}">
                <a16:creationId xmlns:a16="http://schemas.microsoft.com/office/drawing/2014/main" id="{65B0AA0B-8191-4F8E-8608-C0EF8AF35896}"/>
              </a:ext>
            </a:extLst>
          </p:cNvPr>
          <p:cNvCxnSpPr>
            <a:cxnSpLocks/>
          </p:cNvCxnSpPr>
          <p:nvPr/>
        </p:nvCxnSpPr>
        <p:spPr>
          <a:xfrm flipH="1">
            <a:off x="1619251" y="1438275"/>
            <a:ext cx="1362074" cy="6477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548E8F1D-E3EA-4CD5-9262-25AAF453CC4D}"/>
              </a:ext>
            </a:extLst>
          </p:cNvPr>
          <p:cNvSpPr>
            <a:spLocks noGrp="1"/>
          </p:cNvSpPr>
          <p:nvPr>
            <p:ph type="sldNum" sz="quarter" idx="12"/>
          </p:nvPr>
        </p:nvSpPr>
        <p:spPr/>
        <p:txBody>
          <a:bodyPr/>
          <a:lstStyle/>
          <a:p>
            <a:fld id="{57128D1B-7C47-4C03-856D-CB25E9E31BB4}" type="slidenum">
              <a:rPr lang="en-US" smtClean="0"/>
              <a:t>15</a:t>
            </a:fld>
            <a:endParaRPr lang="en-US" dirty="0"/>
          </a:p>
        </p:txBody>
      </p:sp>
    </p:spTree>
    <p:extLst>
      <p:ext uri="{BB962C8B-B14F-4D97-AF65-F5344CB8AC3E}">
        <p14:creationId xmlns:p14="http://schemas.microsoft.com/office/powerpoint/2010/main" val="3122528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A068D-BB98-4550-8809-F39CBB17D2B4}"/>
              </a:ext>
            </a:extLst>
          </p:cNvPr>
          <p:cNvSpPr>
            <a:spLocks noGrp="1"/>
          </p:cNvSpPr>
          <p:nvPr>
            <p:ph type="title"/>
          </p:nvPr>
        </p:nvSpPr>
        <p:spPr>
          <a:xfrm>
            <a:off x="838200" y="981075"/>
            <a:ext cx="3038475" cy="762000"/>
          </a:xfrm>
        </p:spPr>
        <p:txBody>
          <a:bodyPr>
            <a:normAutofit/>
          </a:bodyPr>
          <a:lstStyle/>
          <a:p>
            <a:r>
              <a:rPr lang="en-US" sz="2000" dirty="0"/>
              <a:t>Select your ORG from the Organization Dropdown</a:t>
            </a:r>
          </a:p>
        </p:txBody>
      </p:sp>
      <p:pic>
        <p:nvPicPr>
          <p:cNvPr id="5" name="Content Placeholder 4">
            <a:extLst>
              <a:ext uri="{FF2B5EF4-FFF2-40B4-BE49-F238E27FC236}">
                <a16:creationId xmlns:a16="http://schemas.microsoft.com/office/drawing/2014/main" id="{5D1C9810-1DBB-43F4-95BC-83020A7304C3}"/>
              </a:ext>
            </a:extLst>
          </p:cNvPr>
          <p:cNvPicPr>
            <a:picLocks noGrp="1" noChangeAspect="1"/>
          </p:cNvPicPr>
          <p:nvPr>
            <p:ph sz="half" idx="1"/>
          </p:nvPr>
        </p:nvPicPr>
        <p:blipFill>
          <a:blip r:embed="rId2"/>
          <a:stretch>
            <a:fillRect/>
          </a:stretch>
        </p:blipFill>
        <p:spPr>
          <a:xfrm>
            <a:off x="295275" y="1819274"/>
            <a:ext cx="5181600" cy="4325356"/>
          </a:xfrm>
          <a:prstGeom prst="rect">
            <a:avLst/>
          </a:prstGeom>
        </p:spPr>
      </p:pic>
      <p:pic>
        <p:nvPicPr>
          <p:cNvPr id="9" name="Content Placeholder 8">
            <a:extLst>
              <a:ext uri="{FF2B5EF4-FFF2-40B4-BE49-F238E27FC236}">
                <a16:creationId xmlns:a16="http://schemas.microsoft.com/office/drawing/2014/main" id="{751C7A2A-3442-41AD-80C8-3DA23D804C78}"/>
              </a:ext>
            </a:extLst>
          </p:cNvPr>
          <p:cNvPicPr>
            <a:picLocks noGrp="1" noChangeAspect="1"/>
          </p:cNvPicPr>
          <p:nvPr>
            <p:ph sz="half" idx="2"/>
          </p:nvPr>
        </p:nvPicPr>
        <p:blipFill>
          <a:blip r:embed="rId3"/>
          <a:stretch>
            <a:fillRect/>
          </a:stretch>
        </p:blipFill>
        <p:spPr>
          <a:xfrm>
            <a:off x="5045860" y="1819274"/>
            <a:ext cx="7146140" cy="3046973"/>
          </a:xfrm>
          <a:prstGeom prst="rect">
            <a:avLst/>
          </a:prstGeom>
        </p:spPr>
      </p:pic>
      <p:sp>
        <p:nvSpPr>
          <p:cNvPr id="7" name="Content Placeholder 2">
            <a:extLst>
              <a:ext uri="{FF2B5EF4-FFF2-40B4-BE49-F238E27FC236}">
                <a16:creationId xmlns:a16="http://schemas.microsoft.com/office/drawing/2014/main" id="{1457A071-FB8C-4932-8EB5-8B4995CCC00E}"/>
              </a:ext>
            </a:extLst>
          </p:cNvPr>
          <p:cNvSpPr txBox="1">
            <a:spLocks/>
          </p:cNvSpPr>
          <p:nvPr/>
        </p:nvSpPr>
        <p:spPr>
          <a:xfrm>
            <a:off x="6172200" y="904876"/>
            <a:ext cx="5286374" cy="7619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Expand the Monitoring Locations Bar</a:t>
            </a:r>
          </a:p>
          <a:p>
            <a:r>
              <a:rPr lang="en-US" sz="2000" dirty="0"/>
              <a:t>Click List Monitoring Locations </a:t>
            </a:r>
          </a:p>
        </p:txBody>
      </p:sp>
      <p:cxnSp>
        <p:nvCxnSpPr>
          <p:cNvPr id="11" name="Straight Arrow Connector 10">
            <a:extLst>
              <a:ext uri="{FF2B5EF4-FFF2-40B4-BE49-F238E27FC236}">
                <a16:creationId xmlns:a16="http://schemas.microsoft.com/office/drawing/2014/main" id="{272722FF-D54C-4A65-B631-127BD147B017}"/>
              </a:ext>
            </a:extLst>
          </p:cNvPr>
          <p:cNvCxnSpPr>
            <a:cxnSpLocks/>
          </p:cNvCxnSpPr>
          <p:nvPr/>
        </p:nvCxnSpPr>
        <p:spPr>
          <a:xfrm>
            <a:off x="9639300" y="1533525"/>
            <a:ext cx="1638300" cy="31623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6FFC79EE-C6B4-4F4B-BDD7-2C6B19E1555D}"/>
              </a:ext>
            </a:extLst>
          </p:cNvPr>
          <p:cNvCxnSpPr>
            <a:cxnSpLocks/>
          </p:cNvCxnSpPr>
          <p:nvPr/>
        </p:nvCxnSpPr>
        <p:spPr>
          <a:xfrm rot="5400000">
            <a:off x="4752976" y="1771650"/>
            <a:ext cx="2143125" cy="695325"/>
          </a:xfrm>
          <a:prstGeom prst="bent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68515068-0FA8-468B-810A-B3147A6AE0D0}"/>
              </a:ext>
            </a:extLst>
          </p:cNvPr>
          <p:cNvSpPr>
            <a:spLocks noGrp="1"/>
          </p:cNvSpPr>
          <p:nvPr>
            <p:ph type="sldNum" sz="quarter" idx="12"/>
          </p:nvPr>
        </p:nvSpPr>
        <p:spPr/>
        <p:txBody>
          <a:bodyPr/>
          <a:lstStyle/>
          <a:p>
            <a:fld id="{57128D1B-7C47-4C03-856D-CB25E9E31BB4}" type="slidenum">
              <a:rPr lang="en-US" smtClean="0"/>
              <a:t>16</a:t>
            </a:fld>
            <a:endParaRPr lang="en-US" dirty="0"/>
          </a:p>
        </p:txBody>
      </p:sp>
    </p:spTree>
    <p:extLst>
      <p:ext uri="{BB962C8B-B14F-4D97-AF65-F5344CB8AC3E}">
        <p14:creationId xmlns:p14="http://schemas.microsoft.com/office/powerpoint/2010/main" val="730494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0FB1740D-1163-4115-A25F-22415F5017A2}"/>
              </a:ext>
            </a:extLst>
          </p:cNvPr>
          <p:cNvPicPr>
            <a:picLocks noGrp="1" noChangeAspect="1"/>
          </p:cNvPicPr>
          <p:nvPr>
            <p:ph sz="half" idx="1"/>
          </p:nvPr>
        </p:nvPicPr>
        <p:blipFill>
          <a:blip r:embed="rId2"/>
          <a:stretch>
            <a:fillRect/>
          </a:stretch>
        </p:blipFill>
        <p:spPr>
          <a:xfrm>
            <a:off x="180975" y="1162050"/>
            <a:ext cx="7405079" cy="5562599"/>
          </a:xfrm>
          <a:prstGeom prst="rect">
            <a:avLst/>
          </a:prstGeom>
        </p:spPr>
      </p:pic>
      <p:sp>
        <p:nvSpPr>
          <p:cNvPr id="2" name="Title 1">
            <a:extLst>
              <a:ext uri="{FF2B5EF4-FFF2-40B4-BE49-F238E27FC236}">
                <a16:creationId xmlns:a16="http://schemas.microsoft.com/office/drawing/2014/main" id="{F4236486-8DAF-4048-864E-9D13121EE1F3}"/>
              </a:ext>
            </a:extLst>
          </p:cNvPr>
          <p:cNvSpPr>
            <a:spLocks noGrp="1"/>
          </p:cNvSpPr>
          <p:nvPr>
            <p:ph type="title"/>
          </p:nvPr>
        </p:nvSpPr>
        <p:spPr>
          <a:xfrm>
            <a:off x="485775" y="528900"/>
            <a:ext cx="10906125" cy="6329100"/>
          </a:xfrm>
        </p:spPr>
        <p:txBody>
          <a:bodyPr>
            <a:normAutofit/>
          </a:bodyPr>
          <a:lstStyle/>
          <a:p>
            <a:r>
              <a:rPr lang="en-US" sz="1800" dirty="0"/>
              <a:t>Select the station(s) you are looking for or select all</a:t>
            </a: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r>
              <a:rPr lang="en-US" sz="1800" dirty="0"/>
              <a:t>                                                                                                                                                Click Export Selected Records</a:t>
            </a:r>
          </a:p>
        </p:txBody>
      </p:sp>
      <p:cxnSp>
        <p:nvCxnSpPr>
          <p:cNvPr id="6" name="Straight Arrow Connector 5">
            <a:extLst>
              <a:ext uri="{FF2B5EF4-FFF2-40B4-BE49-F238E27FC236}">
                <a16:creationId xmlns:a16="http://schemas.microsoft.com/office/drawing/2014/main" id="{283D5B2D-B385-4EE5-BA44-03B960818A7A}"/>
              </a:ext>
            </a:extLst>
          </p:cNvPr>
          <p:cNvCxnSpPr>
            <a:cxnSpLocks/>
          </p:cNvCxnSpPr>
          <p:nvPr/>
        </p:nvCxnSpPr>
        <p:spPr>
          <a:xfrm flipH="1">
            <a:off x="504825" y="838200"/>
            <a:ext cx="180975" cy="120015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65DC8049-0A59-4D61-9EFD-008733AA5E8B}"/>
              </a:ext>
            </a:extLst>
          </p:cNvPr>
          <p:cNvCxnSpPr>
            <a:cxnSpLocks/>
          </p:cNvCxnSpPr>
          <p:nvPr/>
        </p:nvCxnSpPr>
        <p:spPr>
          <a:xfrm flipH="1">
            <a:off x="1743076" y="6629400"/>
            <a:ext cx="632459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8DC40DC0-703A-4193-8256-2FE7B402FD5D}"/>
              </a:ext>
            </a:extLst>
          </p:cNvPr>
          <p:cNvSpPr>
            <a:spLocks noGrp="1"/>
          </p:cNvSpPr>
          <p:nvPr>
            <p:ph type="sldNum" sz="quarter" idx="12"/>
          </p:nvPr>
        </p:nvSpPr>
        <p:spPr/>
        <p:txBody>
          <a:bodyPr/>
          <a:lstStyle/>
          <a:p>
            <a:fld id="{57128D1B-7C47-4C03-856D-CB25E9E31BB4}" type="slidenum">
              <a:rPr lang="en-US" smtClean="0"/>
              <a:t>17</a:t>
            </a:fld>
            <a:endParaRPr lang="en-US" dirty="0"/>
          </a:p>
        </p:txBody>
      </p:sp>
    </p:spTree>
    <p:extLst>
      <p:ext uri="{BB962C8B-B14F-4D97-AF65-F5344CB8AC3E}">
        <p14:creationId xmlns:p14="http://schemas.microsoft.com/office/powerpoint/2010/main" val="3636564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6CEB4-5B7F-4C87-8809-E5B5393D2A49}"/>
              </a:ext>
            </a:extLst>
          </p:cNvPr>
          <p:cNvSpPr>
            <a:spLocks noGrp="1"/>
          </p:cNvSpPr>
          <p:nvPr>
            <p:ph type="title"/>
          </p:nvPr>
        </p:nvSpPr>
        <p:spPr/>
        <p:txBody>
          <a:bodyPr/>
          <a:lstStyle/>
          <a:p>
            <a:r>
              <a:rPr lang="en-US" dirty="0"/>
              <a:t>Calibration logs, Depth Temperature</a:t>
            </a:r>
          </a:p>
        </p:txBody>
      </p:sp>
      <p:sp>
        <p:nvSpPr>
          <p:cNvPr id="3" name="Content Placeholder 2">
            <a:extLst>
              <a:ext uri="{FF2B5EF4-FFF2-40B4-BE49-F238E27FC236}">
                <a16:creationId xmlns:a16="http://schemas.microsoft.com/office/drawing/2014/main" id="{5EFD00C9-C753-4B55-8A01-5D56384DCE91}"/>
              </a:ext>
            </a:extLst>
          </p:cNvPr>
          <p:cNvSpPr>
            <a:spLocks noGrp="1"/>
          </p:cNvSpPr>
          <p:nvPr>
            <p:ph sz="half" idx="1"/>
          </p:nvPr>
        </p:nvSpPr>
        <p:spPr>
          <a:xfrm>
            <a:off x="838199" y="1833863"/>
            <a:ext cx="10515601" cy="4351338"/>
          </a:xfrm>
        </p:spPr>
        <p:txBody>
          <a:bodyPr/>
          <a:lstStyle/>
          <a:p>
            <a:r>
              <a:rPr lang="en-US" dirty="0"/>
              <a:t>Put copies of the Depth and Temp. calibration logs on the FTP in the calibration folder</a:t>
            </a:r>
          </a:p>
          <a:p>
            <a:r>
              <a:rPr lang="en-US" dirty="0"/>
              <a:t>Hierarchy Guidance document has been updated</a:t>
            </a:r>
          </a:p>
          <a:p>
            <a:pPr lvl="1"/>
            <a:r>
              <a:rPr lang="en-US" dirty="0"/>
              <a:t>Naming Convention</a:t>
            </a:r>
          </a:p>
          <a:p>
            <a:pPr lvl="2"/>
            <a:r>
              <a:rPr lang="en-US" dirty="0"/>
              <a:t>Depth: </a:t>
            </a:r>
            <a:r>
              <a:rPr lang="en-US" dirty="0" err="1"/>
              <a:t>Calibration_ddmmyyy_Depth</a:t>
            </a:r>
            <a:endParaRPr lang="en-US" dirty="0"/>
          </a:p>
          <a:p>
            <a:pPr lvl="2"/>
            <a:r>
              <a:rPr lang="en-US" dirty="0"/>
              <a:t>Temp: </a:t>
            </a:r>
            <a:r>
              <a:rPr lang="en-US" dirty="0" err="1"/>
              <a:t>Calibration_ddmmyyy_Temp</a:t>
            </a:r>
            <a:endParaRPr lang="en-US" dirty="0"/>
          </a:p>
          <a:p>
            <a:endParaRPr lang="en-US" dirty="0"/>
          </a:p>
        </p:txBody>
      </p:sp>
      <p:sp>
        <p:nvSpPr>
          <p:cNvPr id="4" name="Slide Number Placeholder 3">
            <a:extLst>
              <a:ext uri="{FF2B5EF4-FFF2-40B4-BE49-F238E27FC236}">
                <a16:creationId xmlns:a16="http://schemas.microsoft.com/office/drawing/2014/main" id="{3A967116-3225-4016-9797-0B102FA2C201}"/>
              </a:ext>
            </a:extLst>
          </p:cNvPr>
          <p:cNvSpPr>
            <a:spLocks noGrp="1"/>
          </p:cNvSpPr>
          <p:nvPr>
            <p:ph type="sldNum" sz="quarter" idx="12"/>
          </p:nvPr>
        </p:nvSpPr>
        <p:spPr/>
        <p:txBody>
          <a:bodyPr/>
          <a:lstStyle/>
          <a:p>
            <a:fld id="{57128D1B-7C47-4C03-856D-CB25E9E31BB4}" type="slidenum">
              <a:rPr lang="en-US" smtClean="0"/>
              <a:t>18</a:t>
            </a:fld>
            <a:endParaRPr lang="en-US" dirty="0"/>
          </a:p>
        </p:txBody>
      </p:sp>
    </p:spTree>
    <p:extLst>
      <p:ext uri="{BB962C8B-B14F-4D97-AF65-F5344CB8AC3E}">
        <p14:creationId xmlns:p14="http://schemas.microsoft.com/office/powerpoint/2010/main" val="3705314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FD1F6-D390-4B71-A4EB-D30E8135BA65}"/>
              </a:ext>
            </a:extLst>
          </p:cNvPr>
          <p:cNvSpPr>
            <a:spLocks noGrp="1"/>
          </p:cNvSpPr>
          <p:nvPr>
            <p:ph type="title"/>
          </p:nvPr>
        </p:nvSpPr>
        <p:spPr/>
        <p:txBody>
          <a:bodyPr/>
          <a:lstStyle/>
          <a:p>
            <a:r>
              <a:rPr lang="en-US" dirty="0"/>
              <a:t>FTP WBID Folder Names</a:t>
            </a:r>
          </a:p>
        </p:txBody>
      </p:sp>
      <p:sp>
        <p:nvSpPr>
          <p:cNvPr id="3" name="Content Placeholder 2">
            <a:extLst>
              <a:ext uri="{FF2B5EF4-FFF2-40B4-BE49-F238E27FC236}">
                <a16:creationId xmlns:a16="http://schemas.microsoft.com/office/drawing/2014/main" id="{29BF16C8-E0E3-42FE-8EF3-CC78B37695F8}"/>
              </a:ext>
            </a:extLst>
          </p:cNvPr>
          <p:cNvSpPr>
            <a:spLocks noGrp="1"/>
          </p:cNvSpPr>
          <p:nvPr>
            <p:ph sz="half" idx="1"/>
          </p:nvPr>
        </p:nvSpPr>
        <p:spPr>
          <a:xfrm>
            <a:off x="838200" y="1825625"/>
            <a:ext cx="8648700" cy="4351338"/>
          </a:xfrm>
        </p:spPr>
        <p:txBody>
          <a:bodyPr/>
          <a:lstStyle/>
          <a:p>
            <a:r>
              <a:rPr lang="en-US" dirty="0"/>
              <a:t>The Folder names need to match the WBID name.</a:t>
            </a:r>
          </a:p>
          <a:p>
            <a:pPr lvl="1"/>
            <a:r>
              <a:rPr lang="en-US" dirty="0"/>
              <a:t>Use Natalie's awesome excel tool. It is fast and accurate</a:t>
            </a:r>
          </a:p>
        </p:txBody>
      </p:sp>
      <p:sp>
        <p:nvSpPr>
          <p:cNvPr id="4" name="Slide Number Placeholder 3">
            <a:extLst>
              <a:ext uri="{FF2B5EF4-FFF2-40B4-BE49-F238E27FC236}">
                <a16:creationId xmlns:a16="http://schemas.microsoft.com/office/drawing/2014/main" id="{1F6F5B68-39A5-403E-973C-3DDF6C95985C}"/>
              </a:ext>
            </a:extLst>
          </p:cNvPr>
          <p:cNvSpPr>
            <a:spLocks noGrp="1"/>
          </p:cNvSpPr>
          <p:nvPr>
            <p:ph type="sldNum" sz="quarter" idx="12"/>
          </p:nvPr>
        </p:nvSpPr>
        <p:spPr/>
        <p:txBody>
          <a:bodyPr/>
          <a:lstStyle/>
          <a:p>
            <a:fld id="{57128D1B-7C47-4C03-856D-CB25E9E31BB4}" type="slidenum">
              <a:rPr lang="en-US" smtClean="0"/>
              <a:t>19</a:t>
            </a:fld>
            <a:endParaRPr lang="en-US" dirty="0"/>
          </a:p>
        </p:txBody>
      </p:sp>
    </p:spTree>
    <p:extLst>
      <p:ext uri="{BB962C8B-B14F-4D97-AF65-F5344CB8AC3E}">
        <p14:creationId xmlns:p14="http://schemas.microsoft.com/office/powerpoint/2010/main" val="2086694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74F22-4D53-4230-B65E-9BBAF8EA399A}"/>
              </a:ext>
            </a:extLst>
          </p:cNvPr>
          <p:cNvSpPr>
            <a:spLocks noGrp="1"/>
          </p:cNvSpPr>
          <p:nvPr>
            <p:ph type="title"/>
          </p:nvPr>
        </p:nvSpPr>
        <p:spPr>
          <a:xfrm>
            <a:off x="838200" y="411892"/>
            <a:ext cx="10515600" cy="957520"/>
          </a:xfrm>
        </p:spPr>
        <p:txBody>
          <a:bodyPr/>
          <a:lstStyle/>
          <a:p>
            <a:r>
              <a:rPr lang="en-US" dirty="0"/>
              <a:t>Field Sheet Updates, Notes</a:t>
            </a:r>
          </a:p>
        </p:txBody>
      </p:sp>
      <p:pic>
        <p:nvPicPr>
          <p:cNvPr id="4" name="Content Placeholder 3">
            <a:extLst>
              <a:ext uri="{FF2B5EF4-FFF2-40B4-BE49-F238E27FC236}">
                <a16:creationId xmlns:a16="http://schemas.microsoft.com/office/drawing/2014/main" id="{AF5CD5CF-E544-46C6-AB3A-ACB6D39C8E4D}"/>
              </a:ext>
            </a:extLst>
          </p:cNvPr>
          <p:cNvPicPr>
            <a:picLocks noGrp="1" noChangeAspect="1"/>
          </p:cNvPicPr>
          <p:nvPr>
            <p:ph sz="half" idx="1"/>
          </p:nvPr>
        </p:nvPicPr>
        <p:blipFill>
          <a:blip r:embed="rId2"/>
          <a:stretch>
            <a:fillRect/>
          </a:stretch>
        </p:blipFill>
        <p:spPr>
          <a:xfrm>
            <a:off x="615778" y="1155228"/>
            <a:ext cx="10283434" cy="2749995"/>
          </a:xfrm>
          <a:prstGeom prst="rect">
            <a:avLst/>
          </a:prstGeom>
        </p:spPr>
      </p:pic>
      <p:sp>
        <p:nvSpPr>
          <p:cNvPr id="5" name="Content Placeholder 4">
            <a:extLst>
              <a:ext uri="{FF2B5EF4-FFF2-40B4-BE49-F238E27FC236}">
                <a16:creationId xmlns:a16="http://schemas.microsoft.com/office/drawing/2014/main" id="{C23F9AF0-377B-465B-929F-2596216B14BF}"/>
              </a:ext>
            </a:extLst>
          </p:cNvPr>
          <p:cNvSpPr>
            <a:spLocks noGrp="1"/>
          </p:cNvSpPr>
          <p:nvPr>
            <p:ph sz="half" idx="2"/>
          </p:nvPr>
        </p:nvSpPr>
        <p:spPr>
          <a:xfrm>
            <a:off x="615778" y="4135395"/>
            <a:ext cx="10738022" cy="2512540"/>
          </a:xfrm>
        </p:spPr>
        <p:txBody>
          <a:bodyPr/>
          <a:lstStyle/>
          <a:p>
            <a:r>
              <a:rPr lang="en-US" dirty="0"/>
              <a:t>Space to note qualified parameters</a:t>
            </a:r>
          </a:p>
          <a:p>
            <a:r>
              <a:rPr lang="en-US" dirty="0"/>
              <a:t>WIN Added, STORET removed</a:t>
            </a:r>
          </a:p>
          <a:p>
            <a:r>
              <a:rPr lang="en-US" dirty="0"/>
              <a:t>Station ID (WIN ID) and Field ID merged into one field</a:t>
            </a:r>
          </a:p>
          <a:p>
            <a:pPr lvl="2"/>
            <a:r>
              <a:rPr lang="en-US" dirty="0"/>
              <a:t>For non-QC samples the Field ID is the WIN ID</a:t>
            </a:r>
          </a:p>
          <a:p>
            <a:r>
              <a:rPr lang="en-US" dirty="0"/>
              <a:t>The station name needs to be the WIN station name</a:t>
            </a:r>
          </a:p>
          <a:p>
            <a:endParaRPr lang="en-US" dirty="0"/>
          </a:p>
        </p:txBody>
      </p:sp>
      <p:sp>
        <p:nvSpPr>
          <p:cNvPr id="3" name="Slide Number Placeholder 2">
            <a:extLst>
              <a:ext uri="{FF2B5EF4-FFF2-40B4-BE49-F238E27FC236}">
                <a16:creationId xmlns:a16="http://schemas.microsoft.com/office/drawing/2014/main" id="{C10BB0B9-411A-4C9A-B0EB-889E05333192}"/>
              </a:ext>
            </a:extLst>
          </p:cNvPr>
          <p:cNvSpPr>
            <a:spLocks noGrp="1"/>
          </p:cNvSpPr>
          <p:nvPr>
            <p:ph type="sldNum" sz="quarter" idx="12"/>
          </p:nvPr>
        </p:nvSpPr>
        <p:spPr/>
        <p:txBody>
          <a:bodyPr/>
          <a:lstStyle/>
          <a:p>
            <a:fld id="{57128D1B-7C47-4C03-856D-CB25E9E31BB4}" type="slidenum">
              <a:rPr lang="en-US" smtClean="0"/>
              <a:t>2</a:t>
            </a:fld>
            <a:endParaRPr lang="en-US" dirty="0"/>
          </a:p>
        </p:txBody>
      </p:sp>
    </p:spTree>
    <p:extLst>
      <p:ext uri="{BB962C8B-B14F-4D97-AF65-F5344CB8AC3E}">
        <p14:creationId xmlns:p14="http://schemas.microsoft.com/office/powerpoint/2010/main" val="1592017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61069-30CF-4DE0-BF08-9E29D50065EF}"/>
              </a:ext>
            </a:extLst>
          </p:cNvPr>
          <p:cNvSpPr>
            <a:spLocks noGrp="1"/>
          </p:cNvSpPr>
          <p:nvPr>
            <p:ph type="title"/>
          </p:nvPr>
        </p:nvSpPr>
        <p:spPr/>
        <p:txBody>
          <a:bodyPr/>
          <a:lstStyle/>
          <a:p>
            <a:r>
              <a:rPr lang="en-US" dirty="0"/>
              <a:t>Tracker</a:t>
            </a:r>
          </a:p>
        </p:txBody>
      </p:sp>
      <p:sp>
        <p:nvSpPr>
          <p:cNvPr id="3" name="Content Placeholder 2">
            <a:extLst>
              <a:ext uri="{FF2B5EF4-FFF2-40B4-BE49-F238E27FC236}">
                <a16:creationId xmlns:a16="http://schemas.microsoft.com/office/drawing/2014/main" id="{5A43ACD2-E0E1-46CC-B4F8-D1A3203B4E5E}"/>
              </a:ext>
            </a:extLst>
          </p:cNvPr>
          <p:cNvSpPr>
            <a:spLocks noGrp="1"/>
          </p:cNvSpPr>
          <p:nvPr>
            <p:ph sz="half" idx="1"/>
          </p:nvPr>
        </p:nvSpPr>
        <p:spPr>
          <a:xfrm>
            <a:off x="838199" y="1825625"/>
            <a:ext cx="10429875" cy="4351338"/>
          </a:xfrm>
        </p:spPr>
        <p:txBody>
          <a:bodyPr/>
          <a:lstStyle/>
          <a:p>
            <a:r>
              <a:rPr lang="en-US" dirty="0"/>
              <a:t>If samples are lost update the tracker by deleting the applicable entries. </a:t>
            </a:r>
          </a:p>
          <a:p>
            <a:endParaRPr lang="en-US" dirty="0"/>
          </a:p>
          <a:p>
            <a:r>
              <a:rPr lang="en-US" dirty="0"/>
              <a:t>Photos have been added to the Tracker</a:t>
            </a:r>
          </a:p>
          <a:p>
            <a:pPr lvl="1"/>
            <a:r>
              <a:rPr lang="en-US" dirty="0"/>
              <a:t>Streams, 6, North, East, South, West, Upstream, Downstream</a:t>
            </a:r>
          </a:p>
          <a:p>
            <a:pPr lvl="1"/>
            <a:r>
              <a:rPr lang="en-US" dirty="0"/>
              <a:t>Lakes, Estuaries, 4, North, East, South, West</a:t>
            </a:r>
          </a:p>
          <a:p>
            <a:pPr lvl="1"/>
            <a:endParaRPr lang="en-US" dirty="0"/>
          </a:p>
          <a:p>
            <a:pPr lvl="1"/>
            <a:r>
              <a:rPr lang="en-US" dirty="0"/>
              <a:t>One time per year and to document site changes</a:t>
            </a:r>
          </a:p>
        </p:txBody>
      </p:sp>
      <p:sp>
        <p:nvSpPr>
          <p:cNvPr id="4" name="Slide Number Placeholder 3">
            <a:extLst>
              <a:ext uri="{FF2B5EF4-FFF2-40B4-BE49-F238E27FC236}">
                <a16:creationId xmlns:a16="http://schemas.microsoft.com/office/drawing/2014/main" id="{6D4E1C9E-03B2-4163-829A-13CFAEDCBAF5}"/>
              </a:ext>
            </a:extLst>
          </p:cNvPr>
          <p:cNvSpPr>
            <a:spLocks noGrp="1"/>
          </p:cNvSpPr>
          <p:nvPr>
            <p:ph type="sldNum" sz="quarter" idx="12"/>
          </p:nvPr>
        </p:nvSpPr>
        <p:spPr/>
        <p:txBody>
          <a:bodyPr/>
          <a:lstStyle/>
          <a:p>
            <a:fld id="{57128D1B-7C47-4C03-856D-CB25E9E31BB4}" type="slidenum">
              <a:rPr lang="en-US" smtClean="0"/>
              <a:t>20</a:t>
            </a:fld>
            <a:endParaRPr lang="en-US" dirty="0"/>
          </a:p>
        </p:txBody>
      </p:sp>
    </p:spTree>
    <p:extLst>
      <p:ext uri="{BB962C8B-B14F-4D97-AF65-F5344CB8AC3E}">
        <p14:creationId xmlns:p14="http://schemas.microsoft.com/office/powerpoint/2010/main" val="1079128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0AABC-AAD5-4A06-AECF-58477914D239}"/>
              </a:ext>
            </a:extLst>
          </p:cNvPr>
          <p:cNvSpPr>
            <a:spLocks noGrp="1"/>
          </p:cNvSpPr>
          <p:nvPr>
            <p:ph type="title"/>
          </p:nvPr>
        </p:nvSpPr>
        <p:spPr/>
        <p:txBody>
          <a:bodyPr/>
          <a:lstStyle/>
          <a:p>
            <a:r>
              <a:rPr lang="en-US" dirty="0"/>
              <a:t>Scanning Field sheets and other paper work associated with an event – 1 multipage PDF</a:t>
            </a:r>
          </a:p>
        </p:txBody>
      </p:sp>
      <p:sp>
        <p:nvSpPr>
          <p:cNvPr id="3" name="Content Placeholder 2">
            <a:extLst>
              <a:ext uri="{FF2B5EF4-FFF2-40B4-BE49-F238E27FC236}">
                <a16:creationId xmlns:a16="http://schemas.microsoft.com/office/drawing/2014/main" id="{7A4ABE42-A7C5-41A8-8270-4AE703ADAF6F}"/>
              </a:ext>
            </a:extLst>
          </p:cNvPr>
          <p:cNvSpPr>
            <a:spLocks noGrp="1"/>
          </p:cNvSpPr>
          <p:nvPr>
            <p:ph sz="half" idx="1"/>
          </p:nvPr>
        </p:nvSpPr>
        <p:spPr>
          <a:xfrm>
            <a:off x="304800" y="1825625"/>
            <a:ext cx="5715000" cy="4351338"/>
          </a:xfrm>
        </p:spPr>
        <p:txBody>
          <a:bodyPr/>
          <a:lstStyle/>
          <a:p>
            <a:r>
              <a:rPr lang="en-US" dirty="0"/>
              <a:t>A field sheet packet must include</a:t>
            </a:r>
          </a:p>
          <a:p>
            <a:pPr lvl="1"/>
            <a:r>
              <a:rPr lang="en-US" dirty="0"/>
              <a:t>SMP Field sheet</a:t>
            </a:r>
          </a:p>
          <a:p>
            <a:pPr lvl="1"/>
            <a:r>
              <a:rPr lang="en-US" dirty="0"/>
              <a:t>All bioassessment forms</a:t>
            </a:r>
          </a:p>
          <a:p>
            <a:pPr lvl="2"/>
            <a:r>
              <a:rPr lang="en-US" dirty="0"/>
              <a:t>HA, </a:t>
            </a:r>
            <a:r>
              <a:rPr lang="en-US" dirty="0" err="1"/>
              <a:t>PhysChem</a:t>
            </a:r>
            <a:r>
              <a:rPr lang="en-US" dirty="0"/>
              <a:t>, RPS, LVS, LVI</a:t>
            </a:r>
          </a:p>
          <a:p>
            <a:pPr lvl="1"/>
            <a:r>
              <a:rPr lang="en-US" dirty="0"/>
              <a:t>DEP Lab submittal form</a:t>
            </a:r>
          </a:p>
          <a:p>
            <a:pPr lvl="1"/>
            <a:r>
              <a:rPr lang="en-US" dirty="0"/>
              <a:t>Bacteria Lab submittal form</a:t>
            </a:r>
          </a:p>
          <a:p>
            <a:pPr lvl="1"/>
            <a:endParaRPr lang="en-US" dirty="0"/>
          </a:p>
          <a:p>
            <a:pPr lvl="1"/>
            <a:endParaRPr lang="en-US" dirty="0"/>
          </a:p>
          <a:p>
            <a:pPr marL="457200" lvl="1" indent="0">
              <a:buNone/>
            </a:pPr>
            <a:endParaRPr lang="en-US" dirty="0"/>
          </a:p>
          <a:p>
            <a:pPr marL="457200" lvl="1" indent="0">
              <a:buNone/>
            </a:pPr>
            <a:endParaRPr lang="en-US" dirty="0"/>
          </a:p>
        </p:txBody>
      </p:sp>
      <p:sp>
        <p:nvSpPr>
          <p:cNvPr id="4" name="Content Placeholder 3">
            <a:extLst>
              <a:ext uri="{FF2B5EF4-FFF2-40B4-BE49-F238E27FC236}">
                <a16:creationId xmlns:a16="http://schemas.microsoft.com/office/drawing/2014/main" id="{92976C75-DB56-45F9-A8EC-6024E3EC6FD0}"/>
              </a:ext>
            </a:extLst>
          </p:cNvPr>
          <p:cNvSpPr>
            <a:spLocks noGrp="1"/>
          </p:cNvSpPr>
          <p:nvPr>
            <p:ph sz="half" idx="2"/>
          </p:nvPr>
        </p:nvSpPr>
        <p:spPr/>
        <p:txBody>
          <a:bodyPr/>
          <a:lstStyle/>
          <a:p>
            <a:r>
              <a:rPr lang="en-US" dirty="0"/>
              <a:t>Optional</a:t>
            </a:r>
          </a:p>
          <a:p>
            <a:pPr lvl="1"/>
            <a:r>
              <a:rPr lang="en-US" dirty="0"/>
              <a:t>Daily calibration log</a:t>
            </a:r>
          </a:p>
          <a:p>
            <a:pPr lvl="1"/>
            <a:r>
              <a:rPr lang="en-US" dirty="0"/>
              <a:t>Packing documentation with bottle LOT numbers</a:t>
            </a:r>
          </a:p>
          <a:p>
            <a:endParaRPr lang="en-US" dirty="0"/>
          </a:p>
        </p:txBody>
      </p:sp>
      <p:sp>
        <p:nvSpPr>
          <p:cNvPr id="5" name="Slide Number Placeholder 4">
            <a:extLst>
              <a:ext uri="{FF2B5EF4-FFF2-40B4-BE49-F238E27FC236}">
                <a16:creationId xmlns:a16="http://schemas.microsoft.com/office/drawing/2014/main" id="{43BF0518-7129-4513-A0BD-D782FFE130C9}"/>
              </a:ext>
            </a:extLst>
          </p:cNvPr>
          <p:cNvSpPr>
            <a:spLocks noGrp="1"/>
          </p:cNvSpPr>
          <p:nvPr>
            <p:ph type="sldNum" sz="quarter" idx="12"/>
          </p:nvPr>
        </p:nvSpPr>
        <p:spPr/>
        <p:txBody>
          <a:bodyPr/>
          <a:lstStyle/>
          <a:p>
            <a:fld id="{57128D1B-7C47-4C03-856D-CB25E9E31BB4}" type="slidenum">
              <a:rPr lang="en-US" smtClean="0"/>
              <a:t>21</a:t>
            </a:fld>
            <a:endParaRPr lang="en-US" dirty="0"/>
          </a:p>
        </p:txBody>
      </p:sp>
    </p:spTree>
    <p:extLst>
      <p:ext uri="{BB962C8B-B14F-4D97-AF65-F5344CB8AC3E}">
        <p14:creationId xmlns:p14="http://schemas.microsoft.com/office/powerpoint/2010/main" val="2146134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DF689-9FA2-41D0-BAF2-01C8125E08AB}"/>
              </a:ext>
            </a:extLst>
          </p:cNvPr>
          <p:cNvSpPr>
            <a:spLocks noGrp="1"/>
          </p:cNvSpPr>
          <p:nvPr>
            <p:ph type="title"/>
          </p:nvPr>
        </p:nvSpPr>
        <p:spPr>
          <a:xfrm>
            <a:off x="838200" y="365125"/>
            <a:ext cx="10515600" cy="701675"/>
          </a:xfrm>
        </p:spPr>
        <p:txBody>
          <a:bodyPr>
            <a:normAutofit fontScale="90000"/>
          </a:bodyPr>
          <a:lstStyle/>
          <a:p>
            <a:r>
              <a:rPr lang="en-US" dirty="0"/>
              <a:t>SBIO Data Management</a:t>
            </a:r>
            <a:br>
              <a:rPr lang="en-US" dirty="0"/>
            </a:br>
            <a:r>
              <a:rPr lang="en-US" dirty="0"/>
              <a:t>-Documentation</a:t>
            </a:r>
          </a:p>
        </p:txBody>
      </p:sp>
      <p:sp>
        <p:nvSpPr>
          <p:cNvPr id="5" name="Content Placeholder 4">
            <a:extLst>
              <a:ext uri="{FF2B5EF4-FFF2-40B4-BE49-F238E27FC236}">
                <a16:creationId xmlns:a16="http://schemas.microsoft.com/office/drawing/2014/main" id="{87C2BC8C-A3F8-4FB2-80D6-3B0791659672}"/>
              </a:ext>
            </a:extLst>
          </p:cNvPr>
          <p:cNvSpPr>
            <a:spLocks noGrp="1"/>
          </p:cNvSpPr>
          <p:nvPr>
            <p:ph sz="half" idx="1"/>
          </p:nvPr>
        </p:nvSpPr>
        <p:spPr/>
        <p:txBody>
          <a:bodyPr/>
          <a:lstStyle/>
          <a:p>
            <a:r>
              <a:rPr lang="en-US" dirty="0"/>
              <a:t>Initial and date each step of the data entry process</a:t>
            </a:r>
          </a:p>
          <a:p>
            <a:pPr lvl="1"/>
            <a:r>
              <a:rPr lang="en-US" dirty="0"/>
              <a:t>Entry</a:t>
            </a:r>
          </a:p>
          <a:p>
            <a:pPr lvl="1"/>
            <a:r>
              <a:rPr lang="en-US" dirty="0"/>
              <a:t>QC</a:t>
            </a:r>
          </a:p>
          <a:p>
            <a:pPr lvl="1"/>
            <a:r>
              <a:rPr lang="en-US" dirty="0"/>
              <a:t>Authorization</a:t>
            </a:r>
          </a:p>
        </p:txBody>
      </p:sp>
      <p:pic>
        <p:nvPicPr>
          <p:cNvPr id="8" name="Content Placeholder 7">
            <a:extLst>
              <a:ext uri="{FF2B5EF4-FFF2-40B4-BE49-F238E27FC236}">
                <a16:creationId xmlns:a16="http://schemas.microsoft.com/office/drawing/2014/main" id="{5F742F44-CF86-48D5-B18E-F2D8C5174CF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80669" y="241719"/>
            <a:ext cx="4987456" cy="6454356"/>
          </a:xfrm>
        </p:spPr>
      </p:pic>
      <p:sp>
        <p:nvSpPr>
          <p:cNvPr id="9" name="Oval 8">
            <a:extLst>
              <a:ext uri="{FF2B5EF4-FFF2-40B4-BE49-F238E27FC236}">
                <a16:creationId xmlns:a16="http://schemas.microsoft.com/office/drawing/2014/main" id="{091DB2EC-9C9E-4CF7-89DA-ADB7C816808B}"/>
              </a:ext>
            </a:extLst>
          </p:cNvPr>
          <p:cNvSpPr/>
          <p:nvPr/>
        </p:nvSpPr>
        <p:spPr>
          <a:xfrm>
            <a:off x="9363075" y="3352800"/>
            <a:ext cx="2305050" cy="23431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4BDEC9F0-9A2A-4156-B7E8-70B8C7D06F51}"/>
              </a:ext>
            </a:extLst>
          </p:cNvPr>
          <p:cNvSpPr>
            <a:spLocks noGrp="1"/>
          </p:cNvSpPr>
          <p:nvPr>
            <p:ph type="sldNum" sz="quarter" idx="12"/>
          </p:nvPr>
        </p:nvSpPr>
        <p:spPr/>
        <p:txBody>
          <a:bodyPr/>
          <a:lstStyle/>
          <a:p>
            <a:fld id="{57128D1B-7C47-4C03-856D-CB25E9E31BB4}" type="slidenum">
              <a:rPr lang="en-US" smtClean="0"/>
              <a:t>22</a:t>
            </a:fld>
            <a:endParaRPr lang="en-US" dirty="0"/>
          </a:p>
        </p:txBody>
      </p:sp>
    </p:spTree>
    <p:extLst>
      <p:ext uri="{BB962C8B-B14F-4D97-AF65-F5344CB8AC3E}">
        <p14:creationId xmlns:p14="http://schemas.microsoft.com/office/powerpoint/2010/main" val="33707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2F5D1-6D7E-4415-811C-C56CCB38E7FD}"/>
              </a:ext>
            </a:extLst>
          </p:cNvPr>
          <p:cNvSpPr>
            <a:spLocks noGrp="1"/>
          </p:cNvSpPr>
          <p:nvPr>
            <p:ph type="title"/>
          </p:nvPr>
        </p:nvSpPr>
        <p:spPr/>
        <p:txBody>
          <a:bodyPr/>
          <a:lstStyle/>
          <a:p>
            <a:r>
              <a:rPr lang="en-US" dirty="0"/>
              <a:t>PCR – Requesting Specific Analyses </a:t>
            </a:r>
          </a:p>
        </p:txBody>
      </p:sp>
      <p:sp>
        <p:nvSpPr>
          <p:cNvPr id="3" name="Content Placeholder 2">
            <a:extLst>
              <a:ext uri="{FF2B5EF4-FFF2-40B4-BE49-F238E27FC236}">
                <a16:creationId xmlns:a16="http://schemas.microsoft.com/office/drawing/2014/main" id="{9694724E-CE40-40A7-AAEC-708B294FA174}"/>
              </a:ext>
            </a:extLst>
          </p:cNvPr>
          <p:cNvSpPr>
            <a:spLocks noGrp="1"/>
          </p:cNvSpPr>
          <p:nvPr>
            <p:ph sz="half" idx="1"/>
          </p:nvPr>
        </p:nvSpPr>
        <p:spPr>
          <a:xfrm>
            <a:off x="838199" y="1825625"/>
            <a:ext cx="10604157" cy="2680472"/>
          </a:xfrm>
        </p:spPr>
        <p:txBody>
          <a:bodyPr>
            <a:normAutofit fontScale="92500" lnSpcReduction="10000"/>
          </a:bodyPr>
          <a:lstStyle/>
          <a:p>
            <a:r>
              <a:rPr lang="en-US" dirty="0"/>
              <a:t>Most PCR detections are low, T, I, U qualified.</a:t>
            </a:r>
          </a:p>
          <a:p>
            <a:r>
              <a:rPr lang="en-US" dirty="0"/>
              <a:t>In 2017 we treated all detect the same, and add the detected PCR analyte to the sampling plan.</a:t>
            </a:r>
          </a:p>
          <a:p>
            <a:r>
              <a:rPr lang="en-US" dirty="0"/>
              <a:t>2018: To reduce the number of PCR analyses we will only request specific PCR tests (in addition to PCR-FILTER) if the site has non-qualified detections. </a:t>
            </a:r>
          </a:p>
          <a:p>
            <a:pPr lvl="1"/>
            <a:r>
              <a:rPr lang="en-US" dirty="0"/>
              <a:t>The PCR detects table on the FTP is up-to-date. </a:t>
            </a:r>
          </a:p>
          <a:p>
            <a:pPr lvl="1"/>
            <a:r>
              <a:rPr lang="en-US" dirty="0"/>
              <a:t>The individual PCR tests have been/will be add to the tracker.</a:t>
            </a:r>
          </a:p>
          <a:p>
            <a:endParaRPr lang="en-US" dirty="0"/>
          </a:p>
        </p:txBody>
      </p:sp>
      <p:pic>
        <p:nvPicPr>
          <p:cNvPr id="6" name="Content Placeholder 5">
            <a:extLst>
              <a:ext uri="{FF2B5EF4-FFF2-40B4-BE49-F238E27FC236}">
                <a16:creationId xmlns:a16="http://schemas.microsoft.com/office/drawing/2014/main" id="{DA31DBC7-AB39-4B77-A11E-4A469D083CB2}"/>
              </a:ext>
            </a:extLst>
          </p:cNvPr>
          <p:cNvPicPr>
            <a:picLocks noGrp="1" noChangeAspect="1"/>
          </p:cNvPicPr>
          <p:nvPr>
            <p:ph sz="half" idx="2"/>
          </p:nvPr>
        </p:nvPicPr>
        <p:blipFill>
          <a:blip r:embed="rId2"/>
          <a:stretch>
            <a:fillRect/>
          </a:stretch>
        </p:blipFill>
        <p:spPr>
          <a:xfrm>
            <a:off x="1635515" y="4506097"/>
            <a:ext cx="4504762" cy="2000000"/>
          </a:xfrm>
          <a:prstGeom prst="rect">
            <a:avLst/>
          </a:prstGeom>
        </p:spPr>
      </p:pic>
      <p:sp>
        <p:nvSpPr>
          <p:cNvPr id="4" name="Slide Number Placeholder 3">
            <a:extLst>
              <a:ext uri="{FF2B5EF4-FFF2-40B4-BE49-F238E27FC236}">
                <a16:creationId xmlns:a16="http://schemas.microsoft.com/office/drawing/2014/main" id="{B9C73A9F-2E90-4005-A72A-DE13F19E4140}"/>
              </a:ext>
            </a:extLst>
          </p:cNvPr>
          <p:cNvSpPr>
            <a:spLocks noGrp="1"/>
          </p:cNvSpPr>
          <p:nvPr>
            <p:ph type="sldNum" sz="quarter" idx="12"/>
          </p:nvPr>
        </p:nvSpPr>
        <p:spPr/>
        <p:txBody>
          <a:bodyPr/>
          <a:lstStyle/>
          <a:p>
            <a:fld id="{57128D1B-7C47-4C03-856D-CB25E9E31BB4}" type="slidenum">
              <a:rPr lang="en-US" smtClean="0"/>
              <a:t>23</a:t>
            </a:fld>
            <a:endParaRPr lang="en-US" dirty="0"/>
          </a:p>
        </p:txBody>
      </p:sp>
    </p:spTree>
    <p:extLst>
      <p:ext uri="{BB962C8B-B14F-4D97-AF65-F5344CB8AC3E}">
        <p14:creationId xmlns:p14="http://schemas.microsoft.com/office/powerpoint/2010/main" val="566713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199B00-0708-4A9E-A12F-5064037C18B8}"/>
              </a:ext>
            </a:extLst>
          </p:cNvPr>
          <p:cNvSpPr>
            <a:spLocks noGrp="1"/>
          </p:cNvSpPr>
          <p:nvPr>
            <p:ph sz="half" idx="1"/>
          </p:nvPr>
        </p:nvSpPr>
        <p:spPr>
          <a:xfrm>
            <a:off x="838200" y="650789"/>
            <a:ext cx="10653584" cy="5526174"/>
          </a:xfrm>
        </p:spPr>
        <p:txBody>
          <a:bodyPr/>
          <a:lstStyle/>
          <a:p>
            <a:r>
              <a:rPr lang="en-US" dirty="0"/>
              <a:t>Home work</a:t>
            </a:r>
          </a:p>
          <a:p>
            <a:pPr lvl="1"/>
            <a:r>
              <a:rPr lang="en-US" dirty="0"/>
              <a:t>Pull WIN Stations list and post on the FTP. Excel Format</a:t>
            </a:r>
          </a:p>
          <a:p>
            <a:pPr lvl="1"/>
            <a:r>
              <a:rPr lang="en-US" dirty="0"/>
              <a:t>Make and SMP process document</a:t>
            </a:r>
          </a:p>
          <a:p>
            <a:pPr lvl="2"/>
            <a:r>
              <a:rPr lang="en-US" dirty="0"/>
              <a:t>Indicate the staff person(s) responsible for each item</a:t>
            </a:r>
          </a:p>
          <a:p>
            <a:pPr lvl="2"/>
            <a:r>
              <a:rPr lang="en-US" dirty="0"/>
              <a:t>Include due dates</a:t>
            </a:r>
          </a:p>
          <a:p>
            <a:pPr lvl="3"/>
            <a:r>
              <a:rPr lang="en-US" dirty="0"/>
              <a:t>Everything after the sample date unto but not including upload to WIN </a:t>
            </a:r>
            <a:r>
              <a:rPr lang="en-US" dirty="0" err="1"/>
              <a:t>Uplaode</a:t>
            </a:r>
            <a:r>
              <a:rPr lang="en-US" dirty="0"/>
              <a:t>, 3 months.</a:t>
            </a:r>
          </a:p>
          <a:p>
            <a:pPr lvl="2"/>
            <a:endParaRPr lang="en-US" dirty="0"/>
          </a:p>
        </p:txBody>
      </p:sp>
      <p:sp>
        <p:nvSpPr>
          <p:cNvPr id="2" name="Slide Number Placeholder 1">
            <a:extLst>
              <a:ext uri="{FF2B5EF4-FFF2-40B4-BE49-F238E27FC236}">
                <a16:creationId xmlns:a16="http://schemas.microsoft.com/office/drawing/2014/main" id="{7A6F0B7F-2E93-4094-81E0-A6429625DAD2}"/>
              </a:ext>
            </a:extLst>
          </p:cNvPr>
          <p:cNvSpPr>
            <a:spLocks noGrp="1"/>
          </p:cNvSpPr>
          <p:nvPr>
            <p:ph type="sldNum" sz="quarter" idx="12"/>
          </p:nvPr>
        </p:nvSpPr>
        <p:spPr/>
        <p:txBody>
          <a:bodyPr/>
          <a:lstStyle/>
          <a:p>
            <a:fld id="{57128D1B-7C47-4C03-856D-CB25E9E31BB4}" type="slidenum">
              <a:rPr lang="en-US" smtClean="0"/>
              <a:t>24</a:t>
            </a:fld>
            <a:endParaRPr lang="en-US" dirty="0"/>
          </a:p>
        </p:txBody>
      </p:sp>
    </p:spTree>
    <p:extLst>
      <p:ext uri="{BB962C8B-B14F-4D97-AF65-F5344CB8AC3E}">
        <p14:creationId xmlns:p14="http://schemas.microsoft.com/office/powerpoint/2010/main" val="3823465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2E59D-3623-44B3-BD7D-06FAFE54C0EA}"/>
              </a:ext>
            </a:extLst>
          </p:cNvPr>
          <p:cNvSpPr>
            <a:spLocks noGrp="1"/>
          </p:cNvSpPr>
          <p:nvPr>
            <p:ph type="title"/>
          </p:nvPr>
        </p:nvSpPr>
        <p:spPr/>
        <p:txBody>
          <a:bodyPr>
            <a:normAutofit fontScale="90000"/>
          </a:bodyPr>
          <a:lstStyle/>
          <a:p>
            <a:r>
              <a:rPr lang="en-US" dirty="0"/>
              <a:t>The station name needs to be the WIN station name</a:t>
            </a:r>
            <a:br>
              <a:rPr lang="en-US" dirty="0"/>
            </a:br>
            <a:r>
              <a:rPr lang="en-US" sz="2000" dirty="0"/>
              <a:t>Examples of what not to do</a:t>
            </a:r>
            <a:br>
              <a:rPr lang="en-US" dirty="0"/>
            </a:br>
            <a:endParaRPr lang="en-US" dirty="0"/>
          </a:p>
        </p:txBody>
      </p:sp>
      <p:graphicFrame>
        <p:nvGraphicFramePr>
          <p:cNvPr id="5" name="Content Placeholder 4">
            <a:extLst>
              <a:ext uri="{FF2B5EF4-FFF2-40B4-BE49-F238E27FC236}">
                <a16:creationId xmlns:a16="http://schemas.microsoft.com/office/drawing/2014/main" id="{DBBDF6C4-1738-49A0-B32D-C622A9453A92}"/>
              </a:ext>
            </a:extLst>
          </p:cNvPr>
          <p:cNvGraphicFramePr>
            <a:graphicFrameLocks noGrp="1"/>
          </p:cNvGraphicFramePr>
          <p:nvPr>
            <p:ph idx="1"/>
            <p:extLst>
              <p:ext uri="{D42A27DB-BD31-4B8C-83A1-F6EECF244321}">
                <p14:modId xmlns:p14="http://schemas.microsoft.com/office/powerpoint/2010/main" val="1255975974"/>
              </p:ext>
            </p:extLst>
          </p:nvPr>
        </p:nvGraphicFramePr>
        <p:xfrm>
          <a:off x="773150" y="1561171"/>
          <a:ext cx="9720148" cy="5122918"/>
        </p:xfrm>
        <a:graphic>
          <a:graphicData uri="http://schemas.openxmlformats.org/drawingml/2006/table">
            <a:tbl>
              <a:tblPr>
                <a:tableStyleId>{5C22544A-7EE6-4342-B048-85BDC9FD1C3A}</a:tableStyleId>
              </a:tblPr>
              <a:tblGrid>
                <a:gridCol w="3768717">
                  <a:extLst>
                    <a:ext uri="{9D8B030D-6E8A-4147-A177-3AD203B41FA5}">
                      <a16:colId xmlns:a16="http://schemas.microsoft.com/office/drawing/2014/main" val="2809069809"/>
                    </a:ext>
                  </a:extLst>
                </a:gridCol>
                <a:gridCol w="1994279">
                  <a:extLst>
                    <a:ext uri="{9D8B030D-6E8A-4147-A177-3AD203B41FA5}">
                      <a16:colId xmlns:a16="http://schemas.microsoft.com/office/drawing/2014/main" val="1137132612"/>
                    </a:ext>
                  </a:extLst>
                </a:gridCol>
                <a:gridCol w="3957152">
                  <a:extLst>
                    <a:ext uri="{9D8B030D-6E8A-4147-A177-3AD203B41FA5}">
                      <a16:colId xmlns:a16="http://schemas.microsoft.com/office/drawing/2014/main" val="166595902"/>
                    </a:ext>
                  </a:extLst>
                </a:gridCol>
              </a:tblGrid>
              <a:tr h="775010">
                <a:tc>
                  <a:txBody>
                    <a:bodyPr/>
                    <a:lstStyle/>
                    <a:p>
                      <a:pPr algn="l" fontAlgn="b"/>
                      <a:r>
                        <a:rPr lang="en-US" sz="1200" u="none" strike="noStrike" dirty="0">
                          <a:effectLst/>
                          <a:latin typeface="Arial Black" panose="020B0A04020102020204" pitchFamily="34" charset="0"/>
                        </a:rPr>
                        <a:t>SITE_LOCATION</a:t>
                      </a:r>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accent6">
                        <a:lumMod val="40000"/>
                        <a:lumOff val="60000"/>
                      </a:schemeClr>
                    </a:solidFill>
                  </a:tcPr>
                </a:tc>
                <a:tc>
                  <a:txBody>
                    <a:bodyPr/>
                    <a:lstStyle/>
                    <a:p>
                      <a:pPr algn="l" fontAlgn="b"/>
                      <a:r>
                        <a:rPr lang="en-US" sz="1200" u="none" strike="noStrike" dirty="0">
                          <a:effectLst/>
                          <a:latin typeface="Arial Black" panose="020B0A04020102020204" pitchFamily="34" charset="0"/>
                        </a:rPr>
                        <a:t>SITE_LOCATION</a:t>
                      </a:r>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accent6">
                        <a:lumMod val="40000"/>
                        <a:lumOff val="60000"/>
                      </a:schemeClr>
                    </a:solidFill>
                  </a:tcPr>
                </a:tc>
                <a:tc>
                  <a:txBody>
                    <a:bodyPr/>
                    <a:lstStyle/>
                    <a:p>
                      <a:pPr algn="l" fontAlgn="b"/>
                      <a:r>
                        <a:rPr lang="en-US" sz="1200" u="none" strike="noStrike" dirty="0">
                          <a:effectLst/>
                          <a:latin typeface="Arial Black" panose="020B0A04020102020204" pitchFamily="34" charset="0"/>
                        </a:rPr>
                        <a:t>SITE_LOCATION</a:t>
                      </a:r>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accent6">
                        <a:lumMod val="40000"/>
                        <a:lumOff val="60000"/>
                      </a:schemeClr>
                    </a:solidFill>
                  </a:tcPr>
                </a:tc>
                <a:extLst>
                  <a:ext uri="{0D108BD9-81ED-4DB2-BD59-A6C34878D82A}">
                    <a16:rowId xmlns:a16="http://schemas.microsoft.com/office/drawing/2014/main" val="2110380371"/>
                  </a:ext>
                </a:extLst>
              </a:tr>
              <a:tr h="775010">
                <a:tc>
                  <a:txBody>
                    <a:bodyPr/>
                    <a:lstStyle/>
                    <a:p>
                      <a:pPr algn="l" fontAlgn="b"/>
                      <a:r>
                        <a:rPr lang="en-US" sz="1200" u="none" strike="noStrike" dirty="0">
                          <a:effectLst/>
                          <a:latin typeface="Arial Black" panose="020B0A04020102020204" pitchFamily="34" charset="0"/>
                        </a:rPr>
                        <a:t>Mullet Creek upstream Hwy 20</a:t>
                      </a:r>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tc>
                  <a:txBody>
                    <a:bodyPr/>
                    <a:lstStyle/>
                    <a:p>
                      <a:pPr algn="l" fontAlgn="b"/>
                      <a:r>
                        <a:rPr lang="en-US" sz="1200" u="none" strike="noStrike" dirty="0">
                          <a:effectLst/>
                          <a:latin typeface="Arial Black" panose="020B0A04020102020204" pitchFamily="34" charset="0"/>
                        </a:rPr>
                        <a:t>Lake Rowan Center</a:t>
                      </a:r>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tc>
                  <a:txBody>
                    <a:bodyPr/>
                    <a:lstStyle/>
                    <a:p>
                      <a:pPr algn="l" fontAlgn="b"/>
                      <a:r>
                        <a:rPr lang="en-US" sz="1200" u="none" strike="noStrike" dirty="0">
                          <a:effectLst/>
                          <a:latin typeface="Arial Black" panose="020B0A04020102020204" pitchFamily="34" charset="0"/>
                        </a:rPr>
                        <a:t>North New R. @ University Dr.</a:t>
                      </a:r>
                    </a:p>
                  </a:txBody>
                  <a:tcPr marL="5599" marR="5599" marT="5599" marB="0" anchor="b">
                    <a:solidFill>
                      <a:schemeClr val="bg1"/>
                    </a:solidFill>
                  </a:tcPr>
                </a:tc>
                <a:extLst>
                  <a:ext uri="{0D108BD9-81ED-4DB2-BD59-A6C34878D82A}">
                    <a16:rowId xmlns:a16="http://schemas.microsoft.com/office/drawing/2014/main" val="274780652"/>
                  </a:ext>
                </a:extLst>
              </a:tr>
              <a:tr h="775010">
                <a:tc>
                  <a:txBody>
                    <a:bodyPr/>
                    <a:lstStyle/>
                    <a:p>
                      <a:pPr algn="l" fontAlgn="b"/>
                      <a:r>
                        <a:rPr lang="en-US" sz="1200" u="none" strike="noStrike" dirty="0">
                          <a:effectLst/>
                          <a:latin typeface="Arial Black" panose="020B0A04020102020204" pitchFamily="34" charset="0"/>
                        </a:rPr>
                        <a:t>Mullet Creek @ Hwy 20</a:t>
                      </a:r>
                    </a:p>
                    <a:p>
                      <a:pPr algn="l" fontAlgn="b"/>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tc>
                  <a:txBody>
                    <a:bodyPr/>
                    <a:lstStyle/>
                    <a:p>
                      <a:pPr algn="l" fontAlgn="b"/>
                      <a:r>
                        <a:rPr lang="en-US" sz="1200" u="none" strike="noStrike" dirty="0">
                          <a:effectLst/>
                          <a:latin typeface="Arial Black" panose="020B0A04020102020204" pitchFamily="34" charset="0"/>
                        </a:rPr>
                        <a:t>Lake Rowan Ctr.</a:t>
                      </a:r>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tc>
                  <a:txBody>
                    <a:bodyPr/>
                    <a:lstStyle/>
                    <a:p>
                      <a:pPr algn="l" fontAlgn="b"/>
                      <a:r>
                        <a:rPr lang="en-US" sz="1200" u="none" strike="noStrike" dirty="0">
                          <a:effectLst/>
                          <a:latin typeface="Arial Black" panose="020B0A04020102020204" pitchFamily="34" charset="0"/>
                        </a:rPr>
                        <a:t>North New River Canal @ University</a:t>
                      </a:r>
                    </a:p>
                    <a:p>
                      <a:pPr algn="l" fontAlgn="b"/>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extLst>
                  <a:ext uri="{0D108BD9-81ED-4DB2-BD59-A6C34878D82A}">
                    <a16:rowId xmlns:a16="http://schemas.microsoft.com/office/drawing/2014/main" val="236043989"/>
                  </a:ext>
                </a:extLst>
              </a:tr>
              <a:tr h="775010">
                <a:tc>
                  <a:txBody>
                    <a:bodyPr/>
                    <a:lstStyle/>
                    <a:p>
                      <a:pPr algn="l" fontAlgn="b"/>
                      <a:r>
                        <a:rPr lang="en-US" sz="1200" u="none" strike="noStrike" dirty="0">
                          <a:effectLst/>
                          <a:latin typeface="Arial Black" panose="020B0A04020102020204" pitchFamily="34" charset="0"/>
                        </a:rPr>
                        <a:t>G3NW0137 Mullet </a:t>
                      </a:r>
                      <a:r>
                        <a:rPr lang="en-US" sz="1200" u="none" strike="noStrike" dirty="0" err="1">
                          <a:effectLst/>
                          <a:latin typeface="Arial Black" panose="020B0A04020102020204" pitchFamily="34" charset="0"/>
                        </a:rPr>
                        <a:t>Ck</a:t>
                      </a:r>
                      <a:endParaRPr lang="en-US" sz="1200" u="none" strike="noStrike" dirty="0">
                        <a:effectLst/>
                        <a:latin typeface="Arial Black" panose="020B0A04020102020204" pitchFamily="34" charset="0"/>
                      </a:endParaRPr>
                    </a:p>
                    <a:p>
                      <a:pPr algn="l" fontAlgn="b"/>
                      <a:endParaRPr lang="en-US" sz="1200" b="0" i="0" u="none" strike="noStrike" dirty="0">
                        <a:solidFill>
                          <a:srgbClr val="000000"/>
                        </a:solidFill>
                        <a:effectLst/>
                        <a:latin typeface="Arial Black" panose="020B0A04020102020204" pitchFamily="34" charset="0"/>
                      </a:endParaRPr>
                    </a:p>
                    <a:p>
                      <a:pPr algn="l" fontAlgn="b"/>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tc>
                  <a:txBody>
                    <a:bodyPr/>
                    <a:lstStyle/>
                    <a:p>
                      <a:pPr algn="l" fontAlgn="b"/>
                      <a:r>
                        <a:rPr lang="en-US" sz="1200" u="none" strike="noStrike" dirty="0">
                          <a:effectLst/>
                          <a:latin typeface="Arial Black" panose="020B0A04020102020204" pitchFamily="34" charset="0"/>
                        </a:rPr>
                        <a:t>Lake Rowan Mid</a:t>
                      </a:r>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tc>
                  <a:txBody>
                    <a:bodyPr/>
                    <a:lstStyle/>
                    <a:p>
                      <a:pPr algn="l" fontAlgn="b"/>
                      <a:r>
                        <a:rPr lang="en-US" sz="1200" u="none" strike="noStrike" dirty="0">
                          <a:effectLst/>
                          <a:latin typeface="Arial Black" panose="020B0A04020102020204" pitchFamily="34" charset="0"/>
                        </a:rPr>
                        <a:t>North New R.  @ University </a:t>
                      </a:r>
                      <a:r>
                        <a:rPr lang="en-US" sz="1200" u="none" strike="noStrike" dirty="0" err="1">
                          <a:effectLst/>
                          <a:latin typeface="Arial Black" panose="020B0A04020102020204" pitchFamily="34" charset="0"/>
                        </a:rPr>
                        <a:t>Dr</a:t>
                      </a:r>
                      <a:endParaRPr lang="en-US" sz="1200" u="none" strike="noStrike" dirty="0">
                        <a:effectLst/>
                        <a:latin typeface="Arial Black" panose="020B0A04020102020204" pitchFamily="34" charset="0"/>
                      </a:endParaRPr>
                    </a:p>
                    <a:p>
                      <a:pPr algn="l" fontAlgn="b"/>
                      <a:endParaRPr lang="en-US" sz="1200" b="0" i="0" u="none" strike="noStrike" dirty="0">
                        <a:solidFill>
                          <a:srgbClr val="000000"/>
                        </a:solidFill>
                        <a:effectLst/>
                        <a:latin typeface="Arial Black" panose="020B0A04020102020204" pitchFamily="34" charset="0"/>
                      </a:endParaRPr>
                    </a:p>
                    <a:p>
                      <a:pPr marL="0" marR="0" lvl="0" indent="0" algn="l" defTabSz="914400" rtl="0" eaLnBrk="1" fontAlgn="b" latinLnBrk="0" hangingPunct="1">
                        <a:lnSpc>
                          <a:spcPct val="100000"/>
                        </a:lnSpc>
                        <a:spcBef>
                          <a:spcPts val="0"/>
                        </a:spcBef>
                        <a:spcAft>
                          <a:spcPts val="0"/>
                        </a:spcAft>
                        <a:buClrTx/>
                        <a:buSzTx/>
                        <a:buFontTx/>
                        <a:buNone/>
                        <a:tabLst/>
                        <a:defRPr/>
                      </a:pPr>
                      <a:r>
                        <a:rPr lang="en-US" sz="1200" u="none" strike="noStrike" dirty="0">
                          <a:effectLst/>
                          <a:latin typeface="Arial Black" panose="020B0A04020102020204" pitchFamily="34" charset="0"/>
                        </a:rPr>
                        <a:t>North New River Canal @ University </a:t>
                      </a:r>
                      <a:r>
                        <a:rPr lang="en-US" sz="1200" u="none" strike="noStrike" dirty="0" err="1">
                          <a:effectLst/>
                          <a:latin typeface="Arial Black" panose="020B0A04020102020204" pitchFamily="34" charset="0"/>
                        </a:rPr>
                        <a:t>Dr</a:t>
                      </a:r>
                      <a:endParaRPr lang="en-US" sz="1200" u="none" strike="noStrike" dirty="0">
                        <a:effectLst/>
                        <a:latin typeface="Arial Black" panose="020B0A04020102020204" pitchFamily="34" charset="0"/>
                      </a:endParaRPr>
                    </a:p>
                    <a:p>
                      <a:pPr algn="l" fontAlgn="b"/>
                      <a:endParaRPr lang="en-US" sz="1200" b="0" i="0" u="none" strike="noStrike" dirty="0">
                        <a:solidFill>
                          <a:srgbClr val="000000"/>
                        </a:solidFill>
                        <a:effectLst/>
                        <a:latin typeface="Arial Black" panose="020B0A04020102020204" pitchFamily="34" charset="0"/>
                      </a:endParaRPr>
                    </a:p>
                    <a:p>
                      <a:pPr algn="l" fontAlgn="b"/>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extLst>
                  <a:ext uri="{0D108BD9-81ED-4DB2-BD59-A6C34878D82A}">
                    <a16:rowId xmlns:a16="http://schemas.microsoft.com/office/drawing/2014/main" val="1940195264"/>
                  </a:ext>
                </a:extLst>
              </a:tr>
              <a:tr h="775010">
                <a:tc>
                  <a:txBody>
                    <a:bodyPr/>
                    <a:lstStyle/>
                    <a:p>
                      <a:pPr algn="l" fontAlgn="b"/>
                      <a:r>
                        <a:rPr lang="en-US" sz="1200" u="none" strike="noStrike" dirty="0">
                          <a:effectLst/>
                          <a:latin typeface="Arial Black" panose="020B0A04020102020204" pitchFamily="34" charset="0"/>
                        </a:rPr>
                        <a:t>Mullet Creek upstream of Hwy 20</a:t>
                      </a:r>
                    </a:p>
                    <a:p>
                      <a:pPr algn="l" fontAlgn="b"/>
                      <a:endParaRPr lang="en-US" sz="1200" u="none" strike="noStrike" dirty="0">
                        <a:effectLst/>
                        <a:latin typeface="Arial Black" panose="020B0A04020102020204" pitchFamily="34" charset="0"/>
                      </a:endParaRPr>
                    </a:p>
                    <a:p>
                      <a:pPr algn="l" fontAlgn="b"/>
                      <a:endParaRPr lang="en-US" sz="1200" b="0" i="0" u="none" strike="noStrike" dirty="0">
                        <a:solidFill>
                          <a:srgbClr val="000000"/>
                        </a:solidFill>
                        <a:effectLst/>
                        <a:latin typeface="Arial Black" panose="020B0A04020102020204" pitchFamily="34" charset="0"/>
                      </a:endParaRPr>
                    </a:p>
                    <a:p>
                      <a:pPr algn="l" fontAlgn="b"/>
                      <a:r>
                        <a:rPr lang="en-US" sz="1200" u="sng" dirty="0">
                          <a:effectLst/>
                        </a:rPr>
                        <a:t>WIN Station Name: </a:t>
                      </a:r>
                    </a:p>
                    <a:p>
                      <a:pPr algn="l" fontAlgn="b"/>
                      <a:r>
                        <a:rPr lang="en-US" sz="1200" u="sng" dirty="0">
                          <a:effectLst/>
                        </a:rPr>
                        <a:t>Mouth of Mullet Creek @ Hwy 20</a:t>
                      </a:r>
                      <a:endParaRPr lang="en-US" sz="1200" b="0" i="0" u="sng" strike="noStrike" dirty="0">
                        <a:solidFill>
                          <a:srgbClr val="000000"/>
                        </a:solidFill>
                        <a:effectLst/>
                        <a:latin typeface="Arial Black" panose="020B0A04020102020204" pitchFamily="34" charset="0"/>
                      </a:endParaRPr>
                    </a:p>
                  </a:txBody>
                  <a:tcPr marL="5599" marR="5599" marT="5599" marB="0" anchor="b">
                    <a:solidFill>
                      <a:schemeClr val="bg1"/>
                    </a:solidFill>
                  </a:tcPr>
                </a:tc>
                <a:tc>
                  <a:txBody>
                    <a:bodyPr/>
                    <a:lstStyle/>
                    <a:p>
                      <a:pPr algn="l" fontAlgn="b"/>
                      <a:r>
                        <a:rPr lang="en-US" sz="1200" u="sng" kern="1200" dirty="0">
                          <a:solidFill>
                            <a:schemeClr val="dk1"/>
                          </a:solidFill>
                          <a:effectLst/>
                          <a:latin typeface="+mn-lt"/>
                          <a:ea typeface="+mn-ea"/>
                          <a:cs typeface="+mn-cs"/>
                        </a:rPr>
                        <a:t>Win Station Name: </a:t>
                      </a:r>
                    </a:p>
                    <a:p>
                      <a:pPr algn="l" fontAlgn="b"/>
                      <a:r>
                        <a:rPr lang="en-US" sz="1200" u="sng" kern="1200" dirty="0">
                          <a:solidFill>
                            <a:schemeClr val="dk1"/>
                          </a:solidFill>
                          <a:effectLst/>
                          <a:latin typeface="+mn-lt"/>
                          <a:ea typeface="+mn-ea"/>
                          <a:cs typeface="+mn-cs"/>
                        </a:rPr>
                        <a:t>LAKE ROWAN CTR</a:t>
                      </a:r>
                    </a:p>
                  </a:txBody>
                  <a:tcPr marL="5599" marR="5599" marT="5599" marB="0" anchor="b">
                    <a:solidFill>
                      <a:schemeClr val="bg1"/>
                    </a:solidFill>
                  </a:tcPr>
                </a:tc>
                <a:tc>
                  <a:txBody>
                    <a:bodyPr/>
                    <a:lstStyle/>
                    <a:p>
                      <a:pPr algn="l" fontAlgn="b"/>
                      <a:r>
                        <a:rPr lang="en-US" sz="1200" u="none" strike="noStrike" dirty="0">
                          <a:effectLst/>
                          <a:latin typeface="Arial Black" panose="020B0A04020102020204" pitchFamily="34" charset="0"/>
                        </a:rPr>
                        <a:t>North New River @ University</a:t>
                      </a:r>
                    </a:p>
                    <a:p>
                      <a:pPr algn="l" fontAlgn="b"/>
                      <a:endParaRPr lang="en-US" sz="1200" b="0" i="0" u="none" strike="noStrike" dirty="0">
                        <a:solidFill>
                          <a:srgbClr val="000000"/>
                        </a:solidFill>
                        <a:effectLst/>
                        <a:latin typeface="Arial Black" panose="020B0A04020102020204" pitchFamily="34" charset="0"/>
                      </a:endParaRPr>
                    </a:p>
                    <a:p>
                      <a:pPr algn="l" fontAlgn="b"/>
                      <a:endParaRPr lang="en-US" sz="1200" b="0" i="0" u="none" strike="noStrike" dirty="0">
                        <a:solidFill>
                          <a:srgbClr val="000000"/>
                        </a:solidFill>
                        <a:effectLst/>
                        <a:latin typeface="Arial Black" panose="020B0A04020102020204" pitchFamily="34" charset="0"/>
                      </a:endParaRPr>
                    </a:p>
                    <a:p>
                      <a:pPr algn="l" fontAlgn="b"/>
                      <a:r>
                        <a:rPr lang="en-US" sz="1200" u="sng" kern="1200" dirty="0">
                          <a:solidFill>
                            <a:schemeClr val="dk1"/>
                          </a:solidFill>
                          <a:effectLst/>
                          <a:latin typeface="+mn-lt"/>
                          <a:ea typeface="+mn-ea"/>
                          <a:cs typeface="+mn-cs"/>
                        </a:rPr>
                        <a:t>Win Station Name: </a:t>
                      </a:r>
                    </a:p>
                    <a:p>
                      <a:pPr algn="l" fontAlgn="b"/>
                      <a:r>
                        <a:rPr lang="en-US" sz="1200" u="sng" kern="1200" dirty="0">
                          <a:solidFill>
                            <a:schemeClr val="dk1"/>
                          </a:solidFill>
                          <a:effectLst/>
                          <a:latin typeface="+mn-lt"/>
                          <a:ea typeface="+mn-ea"/>
                          <a:cs typeface="+mn-cs"/>
                        </a:rPr>
                        <a:t>North New River Canal (NNR-3 SF Canal Study/122 Broward)</a:t>
                      </a:r>
                    </a:p>
                    <a:p>
                      <a:pPr algn="l" fontAlgn="b"/>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extLst>
                  <a:ext uri="{0D108BD9-81ED-4DB2-BD59-A6C34878D82A}">
                    <a16:rowId xmlns:a16="http://schemas.microsoft.com/office/drawing/2014/main" val="487203079"/>
                  </a:ext>
                </a:extLst>
              </a:tr>
              <a:tr h="775010">
                <a:tc>
                  <a:txBody>
                    <a:bodyPr/>
                    <a:lstStyle/>
                    <a:p>
                      <a:pPr algn="l" fontAlgn="b"/>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tc>
                  <a:txBody>
                    <a:bodyPr/>
                    <a:lstStyle/>
                    <a:p>
                      <a:pPr algn="l" fontAlgn="b"/>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tc>
                  <a:txBody>
                    <a:bodyPr/>
                    <a:lstStyle/>
                    <a:p>
                      <a:pPr algn="l" fontAlgn="b"/>
                      <a:endParaRPr lang="en-US" sz="1200" b="0" i="0" u="none" strike="noStrike" dirty="0">
                        <a:solidFill>
                          <a:srgbClr val="000000"/>
                        </a:solidFill>
                        <a:effectLst/>
                        <a:latin typeface="Arial Black" panose="020B0A04020102020204" pitchFamily="34" charset="0"/>
                      </a:endParaRPr>
                    </a:p>
                  </a:txBody>
                  <a:tcPr marL="5599" marR="5599" marT="5599" marB="0" anchor="b">
                    <a:solidFill>
                      <a:schemeClr val="bg1"/>
                    </a:solidFill>
                  </a:tcPr>
                </a:tc>
                <a:extLst>
                  <a:ext uri="{0D108BD9-81ED-4DB2-BD59-A6C34878D82A}">
                    <a16:rowId xmlns:a16="http://schemas.microsoft.com/office/drawing/2014/main" val="2583074783"/>
                  </a:ext>
                </a:extLst>
              </a:tr>
            </a:tbl>
          </a:graphicData>
        </a:graphic>
      </p:graphicFrame>
      <p:sp>
        <p:nvSpPr>
          <p:cNvPr id="3" name="Slide Number Placeholder 2">
            <a:extLst>
              <a:ext uri="{FF2B5EF4-FFF2-40B4-BE49-F238E27FC236}">
                <a16:creationId xmlns:a16="http://schemas.microsoft.com/office/drawing/2014/main" id="{DA421312-1320-429A-AD0A-C947B43960E3}"/>
              </a:ext>
            </a:extLst>
          </p:cNvPr>
          <p:cNvSpPr>
            <a:spLocks noGrp="1"/>
          </p:cNvSpPr>
          <p:nvPr>
            <p:ph type="sldNum" sz="quarter" idx="12"/>
          </p:nvPr>
        </p:nvSpPr>
        <p:spPr/>
        <p:txBody>
          <a:bodyPr/>
          <a:lstStyle/>
          <a:p>
            <a:fld id="{57128D1B-7C47-4C03-856D-CB25E9E31BB4}" type="slidenum">
              <a:rPr lang="en-US" smtClean="0"/>
              <a:t>3</a:t>
            </a:fld>
            <a:endParaRPr lang="en-US" dirty="0"/>
          </a:p>
        </p:txBody>
      </p:sp>
    </p:spTree>
    <p:extLst>
      <p:ext uri="{BB962C8B-B14F-4D97-AF65-F5344CB8AC3E}">
        <p14:creationId xmlns:p14="http://schemas.microsoft.com/office/powerpoint/2010/main" val="254915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74F22-4D53-4230-B65E-9BBAF8EA399A}"/>
              </a:ext>
            </a:extLst>
          </p:cNvPr>
          <p:cNvSpPr>
            <a:spLocks noGrp="1"/>
          </p:cNvSpPr>
          <p:nvPr>
            <p:ph type="title"/>
          </p:nvPr>
        </p:nvSpPr>
        <p:spPr>
          <a:xfrm>
            <a:off x="838200" y="257176"/>
            <a:ext cx="10515600" cy="819150"/>
          </a:xfrm>
        </p:spPr>
        <p:txBody>
          <a:bodyPr/>
          <a:lstStyle/>
          <a:p>
            <a:r>
              <a:rPr lang="en-US" dirty="0"/>
              <a:t>Field Sheet Updates, Notes</a:t>
            </a:r>
          </a:p>
        </p:txBody>
      </p:sp>
      <p:sp>
        <p:nvSpPr>
          <p:cNvPr id="5" name="Content Placeholder 4">
            <a:extLst>
              <a:ext uri="{FF2B5EF4-FFF2-40B4-BE49-F238E27FC236}">
                <a16:creationId xmlns:a16="http://schemas.microsoft.com/office/drawing/2014/main" id="{C23F9AF0-377B-465B-929F-2596216B14BF}"/>
              </a:ext>
            </a:extLst>
          </p:cNvPr>
          <p:cNvSpPr>
            <a:spLocks noGrp="1"/>
          </p:cNvSpPr>
          <p:nvPr>
            <p:ph sz="half" idx="2"/>
          </p:nvPr>
        </p:nvSpPr>
        <p:spPr>
          <a:xfrm>
            <a:off x="615778" y="4135395"/>
            <a:ext cx="10738022" cy="2512540"/>
          </a:xfrm>
        </p:spPr>
        <p:txBody>
          <a:bodyPr>
            <a:normAutofit fontScale="92500" lnSpcReduction="20000"/>
          </a:bodyPr>
          <a:lstStyle/>
          <a:p>
            <a:r>
              <a:rPr lang="en-US" dirty="0"/>
              <a:t>Record the tool used to measure the total and sample depths. </a:t>
            </a:r>
          </a:p>
          <a:p>
            <a:pPr lvl="1"/>
            <a:r>
              <a:rPr lang="en-US" dirty="0"/>
              <a:t>To match the 6 month depth calibration record to field events</a:t>
            </a:r>
          </a:p>
          <a:p>
            <a:r>
              <a:rPr lang="en-US" dirty="0"/>
              <a:t>Text to document flow is still using STORET values. Currently WIN/WIN-DMT only allow numeric flow values (cfs) not text. When we figure this out you will be informed. The field sheet may need to be updated at that time.</a:t>
            </a:r>
          </a:p>
          <a:p>
            <a:r>
              <a:rPr lang="en-US" dirty="0"/>
              <a:t>Tide Times High/Low field added. The High and Low times need to bracket the sample time. Ex. High tide: 0600, Sample Time 0955, High Tide  1200.</a:t>
            </a:r>
          </a:p>
        </p:txBody>
      </p:sp>
      <p:pic>
        <p:nvPicPr>
          <p:cNvPr id="10" name="Content Placeholder 9">
            <a:extLst>
              <a:ext uri="{FF2B5EF4-FFF2-40B4-BE49-F238E27FC236}">
                <a16:creationId xmlns:a16="http://schemas.microsoft.com/office/drawing/2014/main" id="{D85D898A-C23D-40E5-9AF4-2C2D444D2FC3}"/>
              </a:ext>
            </a:extLst>
          </p:cNvPr>
          <p:cNvPicPr>
            <a:picLocks noGrp="1" noChangeAspect="1"/>
          </p:cNvPicPr>
          <p:nvPr>
            <p:ph sz="half" idx="1"/>
          </p:nvPr>
        </p:nvPicPr>
        <p:blipFill>
          <a:blip r:embed="rId2"/>
          <a:stretch>
            <a:fillRect/>
          </a:stretch>
        </p:blipFill>
        <p:spPr>
          <a:xfrm>
            <a:off x="501478" y="988411"/>
            <a:ext cx="9940946" cy="3146984"/>
          </a:xfrm>
          <a:prstGeom prst="rect">
            <a:avLst/>
          </a:prstGeom>
        </p:spPr>
      </p:pic>
      <p:sp>
        <p:nvSpPr>
          <p:cNvPr id="3" name="Slide Number Placeholder 2">
            <a:extLst>
              <a:ext uri="{FF2B5EF4-FFF2-40B4-BE49-F238E27FC236}">
                <a16:creationId xmlns:a16="http://schemas.microsoft.com/office/drawing/2014/main" id="{B3902501-4700-4E57-BB89-74C1DDC9425C}"/>
              </a:ext>
            </a:extLst>
          </p:cNvPr>
          <p:cNvSpPr>
            <a:spLocks noGrp="1"/>
          </p:cNvSpPr>
          <p:nvPr>
            <p:ph type="sldNum" sz="quarter" idx="12"/>
          </p:nvPr>
        </p:nvSpPr>
        <p:spPr/>
        <p:txBody>
          <a:bodyPr/>
          <a:lstStyle/>
          <a:p>
            <a:fld id="{57128D1B-7C47-4C03-856D-CB25E9E31BB4}" type="slidenum">
              <a:rPr lang="en-US" smtClean="0"/>
              <a:t>4</a:t>
            </a:fld>
            <a:endParaRPr lang="en-US" dirty="0"/>
          </a:p>
        </p:txBody>
      </p:sp>
    </p:spTree>
    <p:extLst>
      <p:ext uri="{BB962C8B-B14F-4D97-AF65-F5344CB8AC3E}">
        <p14:creationId xmlns:p14="http://schemas.microsoft.com/office/powerpoint/2010/main" val="785245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74F22-4D53-4230-B65E-9BBAF8EA399A}"/>
              </a:ext>
            </a:extLst>
          </p:cNvPr>
          <p:cNvSpPr>
            <a:spLocks noGrp="1"/>
          </p:cNvSpPr>
          <p:nvPr>
            <p:ph type="title"/>
          </p:nvPr>
        </p:nvSpPr>
        <p:spPr>
          <a:xfrm>
            <a:off x="838200" y="411892"/>
            <a:ext cx="10515600" cy="957520"/>
          </a:xfrm>
        </p:spPr>
        <p:txBody>
          <a:bodyPr/>
          <a:lstStyle/>
          <a:p>
            <a:r>
              <a:rPr lang="en-US" dirty="0"/>
              <a:t>Field Sheet Updates, Notes</a:t>
            </a:r>
          </a:p>
        </p:txBody>
      </p:sp>
      <p:sp>
        <p:nvSpPr>
          <p:cNvPr id="5" name="Content Placeholder 4">
            <a:extLst>
              <a:ext uri="{FF2B5EF4-FFF2-40B4-BE49-F238E27FC236}">
                <a16:creationId xmlns:a16="http://schemas.microsoft.com/office/drawing/2014/main" id="{C23F9AF0-377B-465B-929F-2596216B14BF}"/>
              </a:ext>
            </a:extLst>
          </p:cNvPr>
          <p:cNvSpPr>
            <a:spLocks noGrp="1"/>
          </p:cNvSpPr>
          <p:nvPr>
            <p:ph sz="half" idx="2"/>
          </p:nvPr>
        </p:nvSpPr>
        <p:spPr>
          <a:xfrm>
            <a:off x="615778" y="4135395"/>
            <a:ext cx="10738022" cy="2512540"/>
          </a:xfrm>
        </p:spPr>
        <p:txBody>
          <a:bodyPr>
            <a:normAutofit fontScale="77500" lnSpcReduction="20000"/>
          </a:bodyPr>
          <a:lstStyle/>
          <a:p>
            <a:r>
              <a:rPr lang="en-US" dirty="0"/>
              <a:t>The sequence of field measurements/observations has been changed to match the WIN-DMT</a:t>
            </a:r>
          </a:p>
          <a:p>
            <a:r>
              <a:rPr lang="en-US" dirty="0"/>
              <a:t>Like flow, Secchi Disk in the WIN DMT can only be a numeric value (m), not text. The STORET DMT had an “On Bottom” option. We are working with WIN/DMT people on this issue. Will let you know what we find out. </a:t>
            </a:r>
          </a:p>
          <a:p>
            <a:r>
              <a:rPr lang="en-US" dirty="0"/>
              <a:t>Fill out all field on the field sheet. Circle the bioassessments collected, if none circle none. </a:t>
            </a:r>
          </a:p>
          <a:p>
            <a:r>
              <a:rPr lang="en-US" dirty="0"/>
              <a:t>Add fields to record SBIO IDs</a:t>
            </a:r>
          </a:p>
          <a:p>
            <a:endParaRPr lang="en-US" dirty="0"/>
          </a:p>
        </p:txBody>
      </p:sp>
      <p:pic>
        <p:nvPicPr>
          <p:cNvPr id="7" name="Content Placeholder 6">
            <a:extLst>
              <a:ext uri="{FF2B5EF4-FFF2-40B4-BE49-F238E27FC236}">
                <a16:creationId xmlns:a16="http://schemas.microsoft.com/office/drawing/2014/main" id="{06F2F38A-0106-4E30-9F60-E2229D5B81FF}"/>
              </a:ext>
            </a:extLst>
          </p:cNvPr>
          <p:cNvPicPr>
            <a:picLocks noGrp="1" noChangeAspect="1"/>
          </p:cNvPicPr>
          <p:nvPr>
            <p:ph sz="half" idx="1"/>
          </p:nvPr>
        </p:nvPicPr>
        <p:blipFill>
          <a:blip r:embed="rId2"/>
          <a:stretch>
            <a:fillRect/>
          </a:stretch>
        </p:blipFill>
        <p:spPr>
          <a:xfrm>
            <a:off x="803188" y="1369411"/>
            <a:ext cx="9989793" cy="2640613"/>
          </a:xfrm>
          <a:prstGeom prst="rect">
            <a:avLst/>
          </a:prstGeom>
        </p:spPr>
      </p:pic>
      <p:sp>
        <p:nvSpPr>
          <p:cNvPr id="3" name="Oval 2">
            <a:extLst>
              <a:ext uri="{FF2B5EF4-FFF2-40B4-BE49-F238E27FC236}">
                <a16:creationId xmlns:a16="http://schemas.microsoft.com/office/drawing/2014/main" id="{5714A20D-A0A0-46CD-BD1D-E9AAFF372E4A}"/>
              </a:ext>
            </a:extLst>
          </p:cNvPr>
          <p:cNvSpPr/>
          <p:nvPr/>
        </p:nvSpPr>
        <p:spPr>
          <a:xfrm>
            <a:off x="3451654" y="3270422"/>
            <a:ext cx="741405" cy="5025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7FE9270D-CB93-4CB0-8B32-C898A19DFED4}"/>
              </a:ext>
            </a:extLst>
          </p:cNvPr>
          <p:cNvSpPr>
            <a:spLocks noGrp="1"/>
          </p:cNvSpPr>
          <p:nvPr>
            <p:ph type="sldNum" sz="quarter" idx="12"/>
          </p:nvPr>
        </p:nvSpPr>
        <p:spPr/>
        <p:txBody>
          <a:bodyPr/>
          <a:lstStyle/>
          <a:p>
            <a:fld id="{57128D1B-7C47-4C03-856D-CB25E9E31BB4}" type="slidenum">
              <a:rPr lang="en-US" smtClean="0"/>
              <a:t>5</a:t>
            </a:fld>
            <a:endParaRPr lang="en-US" dirty="0"/>
          </a:p>
        </p:txBody>
      </p:sp>
    </p:spTree>
    <p:extLst>
      <p:ext uri="{BB962C8B-B14F-4D97-AF65-F5344CB8AC3E}">
        <p14:creationId xmlns:p14="http://schemas.microsoft.com/office/powerpoint/2010/main" val="389086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74F22-4D53-4230-B65E-9BBAF8EA399A}"/>
              </a:ext>
            </a:extLst>
          </p:cNvPr>
          <p:cNvSpPr>
            <a:spLocks noGrp="1"/>
          </p:cNvSpPr>
          <p:nvPr>
            <p:ph type="title"/>
          </p:nvPr>
        </p:nvSpPr>
        <p:spPr>
          <a:xfrm>
            <a:off x="838200" y="411892"/>
            <a:ext cx="10515600" cy="584886"/>
          </a:xfrm>
        </p:spPr>
        <p:txBody>
          <a:bodyPr>
            <a:normAutofit fontScale="90000"/>
          </a:bodyPr>
          <a:lstStyle/>
          <a:p>
            <a:r>
              <a:rPr lang="en-US" dirty="0"/>
              <a:t>Field Sheet Updates, Notes</a:t>
            </a:r>
          </a:p>
        </p:txBody>
      </p:sp>
      <p:sp>
        <p:nvSpPr>
          <p:cNvPr id="5" name="Content Placeholder 4">
            <a:extLst>
              <a:ext uri="{FF2B5EF4-FFF2-40B4-BE49-F238E27FC236}">
                <a16:creationId xmlns:a16="http://schemas.microsoft.com/office/drawing/2014/main" id="{C23F9AF0-377B-465B-929F-2596216B14BF}"/>
              </a:ext>
            </a:extLst>
          </p:cNvPr>
          <p:cNvSpPr>
            <a:spLocks noGrp="1"/>
          </p:cNvSpPr>
          <p:nvPr>
            <p:ph sz="half" idx="2"/>
          </p:nvPr>
        </p:nvSpPr>
        <p:spPr>
          <a:xfrm>
            <a:off x="615778" y="4797665"/>
            <a:ext cx="10738022" cy="1850270"/>
          </a:xfrm>
        </p:spPr>
        <p:txBody>
          <a:bodyPr>
            <a:normAutofit fontScale="62500" lnSpcReduction="20000"/>
          </a:bodyPr>
          <a:lstStyle/>
          <a:p>
            <a:r>
              <a:rPr lang="en-US" dirty="0"/>
              <a:t>Field to record the lot number for the orthophosphate filter added</a:t>
            </a:r>
          </a:p>
          <a:p>
            <a:pPr lvl="1"/>
            <a:r>
              <a:rPr lang="en-US" dirty="0"/>
              <a:t>Lot numbers and expiation dates field must be filled out. The Acid ampule label is not sufficient</a:t>
            </a:r>
          </a:p>
          <a:p>
            <a:r>
              <a:rPr lang="en-US" dirty="0"/>
              <a:t>Row added for molecular (PCR) analyses </a:t>
            </a:r>
          </a:p>
          <a:p>
            <a:r>
              <a:rPr lang="en-US" dirty="0"/>
              <a:t>Updates to the Pesticide analyte list</a:t>
            </a:r>
          </a:p>
          <a:p>
            <a:pPr lvl="1"/>
            <a:r>
              <a:rPr lang="en-US" dirty="0"/>
              <a:t>W-CARB-AA (default list) All new to SMP</a:t>
            </a:r>
          </a:p>
          <a:p>
            <a:pPr lvl="1"/>
            <a:r>
              <a:rPr lang="en-US" dirty="0"/>
              <a:t>W-GLYPH, both AMPA, Glyphosate. AMPA new to SMP.</a:t>
            </a:r>
          </a:p>
          <a:p>
            <a:pPr lvl="1"/>
            <a:r>
              <a:rPr lang="en-US" dirty="0"/>
              <a:t>Update your templates</a:t>
            </a:r>
          </a:p>
          <a:p>
            <a:endParaRPr lang="en-US" dirty="0"/>
          </a:p>
        </p:txBody>
      </p:sp>
      <p:pic>
        <p:nvPicPr>
          <p:cNvPr id="7" name="Content Placeholder 6">
            <a:extLst>
              <a:ext uri="{FF2B5EF4-FFF2-40B4-BE49-F238E27FC236}">
                <a16:creationId xmlns:a16="http://schemas.microsoft.com/office/drawing/2014/main" id="{894EFA90-A912-4200-B516-3C9C33A19247}"/>
              </a:ext>
            </a:extLst>
          </p:cNvPr>
          <p:cNvPicPr>
            <a:picLocks noGrp="1" noChangeAspect="1"/>
          </p:cNvPicPr>
          <p:nvPr>
            <p:ph sz="half" idx="1"/>
          </p:nvPr>
        </p:nvPicPr>
        <p:blipFill>
          <a:blip r:embed="rId2"/>
          <a:stretch>
            <a:fillRect/>
          </a:stretch>
        </p:blipFill>
        <p:spPr>
          <a:xfrm>
            <a:off x="352166" y="996778"/>
            <a:ext cx="8084019" cy="3216000"/>
          </a:xfrm>
          <a:prstGeom prst="rect">
            <a:avLst/>
          </a:prstGeom>
        </p:spPr>
      </p:pic>
      <p:sp>
        <p:nvSpPr>
          <p:cNvPr id="3" name="Slide Number Placeholder 2">
            <a:extLst>
              <a:ext uri="{FF2B5EF4-FFF2-40B4-BE49-F238E27FC236}">
                <a16:creationId xmlns:a16="http://schemas.microsoft.com/office/drawing/2014/main" id="{4B1214FA-3948-4B2D-BE2A-35805B4FE071}"/>
              </a:ext>
            </a:extLst>
          </p:cNvPr>
          <p:cNvSpPr>
            <a:spLocks noGrp="1"/>
          </p:cNvSpPr>
          <p:nvPr>
            <p:ph type="sldNum" sz="quarter" idx="12"/>
          </p:nvPr>
        </p:nvSpPr>
        <p:spPr/>
        <p:txBody>
          <a:bodyPr/>
          <a:lstStyle/>
          <a:p>
            <a:fld id="{57128D1B-7C47-4C03-856D-CB25E9E31BB4}" type="slidenum">
              <a:rPr lang="en-US" smtClean="0"/>
              <a:t>6</a:t>
            </a:fld>
            <a:endParaRPr lang="en-US" dirty="0"/>
          </a:p>
        </p:txBody>
      </p:sp>
    </p:spTree>
    <p:extLst>
      <p:ext uri="{BB962C8B-B14F-4D97-AF65-F5344CB8AC3E}">
        <p14:creationId xmlns:p14="http://schemas.microsoft.com/office/powerpoint/2010/main" val="2875129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8FC3-054D-4A48-976D-7FD9617544AA}"/>
              </a:ext>
            </a:extLst>
          </p:cNvPr>
          <p:cNvSpPr>
            <a:spLocks noGrp="1"/>
          </p:cNvSpPr>
          <p:nvPr>
            <p:ph type="title"/>
          </p:nvPr>
        </p:nvSpPr>
        <p:spPr>
          <a:xfrm>
            <a:off x="695325" y="657226"/>
            <a:ext cx="10515600" cy="2827379"/>
          </a:xfrm>
        </p:spPr>
        <p:txBody>
          <a:bodyPr>
            <a:normAutofit/>
          </a:bodyPr>
          <a:lstStyle/>
          <a:p>
            <a:r>
              <a:rPr lang="en-US" sz="2400" dirty="0"/>
              <a:t>Carbamates bottle is pre-preserved. Do not dump out the preservative. Do not rinse the bottle</a:t>
            </a:r>
            <a:br>
              <a:rPr lang="en-US" sz="2400" dirty="0"/>
            </a:br>
            <a:br>
              <a:rPr lang="en-US" sz="2400" dirty="0"/>
            </a:br>
            <a:r>
              <a:rPr lang="en-US" sz="2400" dirty="0"/>
              <a:t>John Watts is sending some preservative to each ROC so we will have some if we build our own kit. </a:t>
            </a:r>
            <a:br>
              <a:rPr lang="en-US" sz="2400" dirty="0"/>
            </a:br>
            <a:br>
              <a:rPr lang="en-US" sz="2400" dirty="0"/>
            </a:br>
            <a:r>
              <a:rPr lang="en-US" sz="2400" dirty="0"/>
              <a:t>Default list or Complete list nots added to KIT Tab of SMP for pesticides</a:t>
            </a:r>
          </a:p>
        </p:txBody>
      </p:sp>
      <p:graphicFrame>
        <p:nvGraphicFramePr>
          <p:cNvPr id="4" name="Content Placeholder 3">
            <a:extLst>
              <a:ext uri="{FF2B5EF4-FFF2-40B4-BE49-F238E27FC236}">
                <a16:creationId xmlns:a16="http://schemas.microsoft.com/office/drawing/2014/main" id="{62C829B2-8350-426F-8575-22F3C38531FC}"/>
              </a:ext>
            </a:extLst>
          </p:cNvPr>
          <p:cNvGraphicFramePr>
            <a:graphicFrameLocks noGrp="1"/>
          </p:cNvGraphicFramePr>
          <p:nvPr>
            <p:ph idx="1"/>
            <p:extLst>
              <p:ext uri="{D42A27DB-BD31-4B8C-83A1-F6EECF244321}">
                <p14:modId xmlns:p14="http://schemas.microsoft.com/office/powerpoint/2010/main" val="4214045735"/>
              </p:ext>
            </p:extLst>
          </p:nvPr>
        </p:nvGraphicFramePr>
        <p:xfrm>
          <a:off x="805248" y="3484605"/>
          <a:ext cx="10515600" cy="2692575"/>
        </p:xfrm>
        <a:graphic>
          <a:graphicData uri="http://schemas.openxmlformats.org/drawingml/2006/table">
            <a:tbl>
              <a:tblPr>
                <a:tableStyleId>{5C22544A-7EE6-4342-B048-85BDC9FD1C3A}</a:tableStyleId>
              </a:tblPr>
              <a:tblGrid>
                <a:gridCol w="2110397">
                  <a:extLst>
                    <a:ext uri="{9D8B030D-6E8A-4147-A177-3AD203B41FA5}">
                      <a16:colId xmlns:a16="http://schemas.microsoft.com/office/drawing/2014/main" val="4244124308"/>
                    </a:ext>
                  </a:extLst>
                </a:gridCol>
                <a:gridCol w="2595546">
                  <a:extLst>
                    <a:ext uri="{9D8B030D-6E8A-4147-A177-3AD203B41FA5}">
                      <a16:colId xmlns:a16="http://schemas.microsoft.com/office/drawing/2014/main" val="2038202393"/>
                    </a:ext>
                  </a:extLst>
                </a:gridCol>
                <a:gridCol w="4948518">
                  <a:extLst>
                    <a:ext uri="{9D8B030D-6E8A-4147-A177-3AD203B41FA5}">
                      <a16:colId xmlns:a16="http://schemas.microsoft.com/office/drawing/2014/main" val="193427596"/>
                    </a:ext>
                  </a:extLst>
                </a:gridCol>
                <a:gridCol w="861139">
                  <a:extLst>
                    <a:ext uri="{9D8B030D-6E8A-4147-A177-3AD203B41FA5}">
                      <a16:colId xmlns:a16="http://schemas.microsoft.com/office/drawing/2014/main" val="1505569802"/>
                    </a:ext>
                  </a:extLst>
                </a:gridCol>
              </a:tblGrid>
              <a:tr h="272896">
                <a:tc>
                  <a:txBody>
                    <a:bodyPr/>
                    <a:lstStyle/>
                    <a:p>
                      <a:pPr algn="l" fontAlgn="ctr"/>
                      <a:r>
                        <a:rPr lang="en-US" sz="800" u="none" strike="noStrike" dirty="0">
                          <a:effectLst/>
                        </a:rPr>
                        <a:t>W-AHERB-AA</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Chlorinated (phenoxy acid) herbicides</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2,4,5-T; 2,4-D; 2,4-DB; Acifluorfen; Bentazon; Dicamba; Dichlorprop; Dinoseb; MCPA; MCPP; Silvex; Picloram; Triclopyr</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All Analytes, Complete List</a:t>
                      </a:r>
                      <a:endParaRPr lang="en-US" sz="800" b="0" i="0" u="none" strike="noStrike" dirty="0">
                        <a:solidFill>
                          <a:srgbClr val="000000"/>
                        </a:solidFill>
                        <a:effectLst/>
                        <a:latin typeface="Arial" panose="020B0604020202020204" pitchFamily="34" charset="0"/>
                      </a:endParaRPr>
                    </a:p>
                  </a:txBody>
                  <a:tcPr marL="9097" marR="9097" marT="9097" marB="0" anchor="ctr">
                    <a:solidFill>
                      <a:schemeClr val="accent4">
                        <a:lumMod val="40000"/>
                        <a:lumOff val="60000"/>
                      </a:schemeClr>
                    </a:solidFill>
                  </a:tcPr>
                </a:tc>
                <a:extLst>
                  <a:ext uri="{0D108BD9-81ED-4DB2-BD59-A6C34878D82A}">
                    <a16:rowId xmlns:a16="http://schemas.microsoft.com/office/drawing/2014/main" val="2640370681"/>
                  </a:ext>
                </a:extLst>
              </a:tr>
              <a:tr h="272896">
                <a:tc>
                  <a:txBody>
                    <a:bodyPr/>
                    <a:lstStyle/>
                    <a:p>
                      <a:pPr algn="l" fontAlgn="ctr"/>
                      <a:r>
                        <a:rPr lang="en-US" sz="800" u="none" strike="noStrike" dirty="0">
                          <a:effectLst/>
                        </a:rPr>
                        <a:t>W-CARB-AA</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Carbamates</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Aldcarb; Aldcarb Sulfone; Aldcarb Sulfoxide; Carbaryl; Carbofuran; 3-Hydroxycarbofuran; Methiocarb; Methomyl; Oxamyl; Propoxur</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Default List</a:t>
                      </a:r>
                      <a:endParaRPr lang="en-US" sz="800" b="0" i="0" u="none" strike="noStrike" dirty="0">
                        <a:solidFill>
                          <a:srgbClr val="000000"/>
                        </a:solidFill>
                        <a:effectLst/>
                        <a:latin typeface="Arial" panose="020B0604020202020204" pitchFamily="34" charset="0"/>
                      </a:endParaRPr>
                    </a:p>
                  </a:txBody>
                  <a:tcPr marL="9097" marR="9097" marT="9097" marB="0" anchor="ctr">
                    <a:solidFill>
                      <a:schemeClr val="accent4">
                        <a:lumMod val="40000"/>
                        <a:lumOff val="60000"/>
                      </a:schemeClr>
                    </a:solidFill>
                  </a:tcPr>
                </a:tc>
                <a:extLst>
                  <a:ext uri="{0D108BD9-81ED-4DB2-BD59-A6C34878D82A}">
                    <a16:rowId xmlns:a16="http://schemas.microsoft.com/office/drawing/2014/main" val="3354749664"/>
                  </a:ext>
                </a:extLst>
              </a:tr>
              <a:tr h="181931">
                <a:tc>
                  <a:txBody>
                    <a:bodyPr/>
                    <a:lstStyle/>
                    <a:p>
                      <a:pPr algn="l" fontAlgn="ctr"/>
                      <a:r>
                        <a:rPr lang="en-US" sz="800" u="none" strike="noStrike" dirty="0">
                          <a:effectLst/>
                        </a:rPr>
                        <a:t>W-CT-CI-R</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Organochlorine pesticides</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Chlordane, Toxaphene</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Default List</a:t>
                      </a:r>
                      <a:endParaRPr lang="en-US" sz="800" b="0" i="0" u="none" strike="noStrike" dirty="0">
                        <a:solidFill>
                          <a:srgbClr val="000000"/>
                        </a:solidFill>
                        <a:effectLst/>
                        <a:latin typeface="Arial" panose="020B0604020202020204" pitchFamily="34" charset="0"/>
                      </a:endParaRPr>
                    </a:p>
                  </a:txBody>
                  <a:tcPr marL="9097" marR="9097" marT="9097" marB="0" anchor="ctr">
                    <a:solidFill>
                      <a:schemeClr val="accent4">
                        <a:lumMod val="40000"/>
                        <a:lumOff val="60000"/>
                      </a:schemeClr>
                    </a:solidFill>
                  </a:tcPr>
                </a:tc>
                <a:extLst>
                  <a:ext uri="{0D108BD9-81ED-4DB2-BD59-A6C34878D82A}">
                    <a16:rowId xmlns:a16="http://schemas.microsoft.com/office/drawing/2014/main" val="2491174368"/>
                  </a:ext>
                </a:extLst>
              </a:tr>
              <a:tr h="181931">
                <a:tc>
                  <a:txBody>
                    <a:bodyPr/>
                    <a:lstStyle/>
                    <a:p>
                      <a:pPr algn="l" fontAlgn="ctr"/>
                      <a:r>
                        <a:rPr lang="en-US" sz="800" u="none" strike="noStrike" dirty="0">
                          <a:effectLst/>
                        </a:rPr>
                        <a:t>W-GLYPH</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Glyphosate and degradants</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AMPA, Glyphosate</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Default List</a:t>
                      </a:r>
                      <a:endParaRPr lang="en-US" sz="800" b="0" i="0" u="none" strike="noStrike" dirty="0">
                        <a:solidFill>
                          <a:srgbClr val="000000"/>
                        </a:solidFill>
                        <a:effectLst/>
                        <a:latin typeface="Arial" panose="020B0604020202020204" pitchFamily="34" charset="0"/>
                      </a:endParaRPr>
                    </a:p>
                  </a:txBody>
                  <a:tcPr marL="9097" marR="9097" marT="9097" marB="0" anchor="ctr">
                    <a:solidFill>
                      <a:schemeClr val="accent4">
                        <a:lumMod val="40000"/>
                        <a:lumOff val="60000"/>
                      </a:schemeClr>
                    </a:solidFill>
                  </a:tcPr>
                </a:tc>
                <a:extLst>
                  <a:ext uri="{0D108BD9-81ED-4DB2-BD59-A6C34878D82A}">
                    <a16:rowId xmlns:a16="http://schemas.microsoft.com/office/drawing/2014/main" val="2610747723"/>
                  </a:ext>
                </a:extLst>
              </a:tr>
              <a:tr h="545792">
                <a:tc>
                  <a:txBody>
                    <a:bodyPr/>
                    <a:lstStyle/>
                    <a:p>
                      <a:pPr algn="l" fontAlgn="ctr"/>
                      <a:r>
                        <a:rPr lang="en-US" sz="800" u="none" strike="noStrike" dirty="0">
                          <a:effectLst/>
                        </a:rPr>
                        <a:t>W-PCL-SQ-R</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Organochlorine pesticides</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Aldrin; Alpha-BHC; Alpha-Chlordane; Beta-BHC; Carbophenothion; Chlorothalonil; Cypermethrin; DDD-p,p'; DDE-p,p'; DDT-p,p'; Delta-BHC; Dicofol; Dieldrin; Endosulfan I; Endosulfan II; Endosulfan Sulfate; Endrin; Endrin Aldehyde; Endrin Ketone; Gamma-BHC; Gamma-Chlordane; Heptachlor; Heptachlor Epoxide; Methoxychlor; Mirex; Permethrin; Trifluralin</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Default List</a:t>
                      </a:r>
                      <a:endParaRPr lang="en-US" sz="800" b="0" i="0" u="none" strike="noStrike" dirty="0">
                        <a:solidFill>
                          <a:srgbClr val="000000"/>
                        </a:solidFill>
                        <a:effectLst/>
                        <a:latin typeface="Arial" panose="020B0604020202020204" pitchFamily="34" charset="0"/>
                      </a:endParaRPr>
                    </a:p>
                  </a:txBody>
                  <a:tcPr marL="9097" marR="9097" marT="9097" marB="0" anchor="ctr">
                    <a:solidFill>
                      <a:schemeClr val="accent4">
                        <a:lumMod val="40000"/>
                        <a:lumOff val="60000"/>
                      </a:schemeClr>
                    </a:solidFill>
                  </a:tcPr>
                </a:tc>
                <a:extLst>
                  <a:ext uri="{0D108BD9-81ED-4DB2-BD59-A6C34878D82A}">
                    <a16:rowId xmlns:a16="http://schemas.microsoft.com/office/drawing/2014/main" val="3342721009"/>
                  </a:ext>
                </a:extLst>
              </a:tr>
              <a:tr h="682240">
                <a:tc>
                  <a:txBody>
                    <a:bodyPr/>
                    <a:lstStyle/>
                    <a:p>
                      <a:pPr algn="l" fontAlgn="ctr"/>
                      <a:r>
                        <a:rPr lang="en-US" sz="800" u="none" strike="noStrike" dirty="0">
                          <a:effectLst/>
                        </a:rPr>
                        <a:t>W-PSNP-TQ</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Organonitrogen and phosphorus pesticides</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Acetochlor; Alachlor; Ametryn; Atrazine; Atrazine Desethyl; Azinphos Methyl; Bromacil; Butylate; Chlorpyrifos Ethyl; Chlorpyrifos Methyl; Cyanazine; Demeton; Diazinon; Disulfoton; EPTC; Ethion; Ethoprop; Fenamiphos; Fipronil; Fipronil Sulfide; Fipronil Sulfone; Fonofos; Hexazinone; Malathion; Metalaxyl; Metolachlor; Metribuzin; Mevinphos; Molinate; Norflurazon; Parathion Ethyl; Parathion Methyl; Pendimethalin; Phorate; Prometon; Prometryn; Simazine; Terbufos; Terbuthylazine</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Default List</a:t>
                      </a:r>
                      <a:endParaRPr lang="en-US" sz="800" b="0" i="0" u="none" strike="noStrike" dirty="0">
                        <a:solidFill>
                          <a:srgbClr val="000000"/>
                        </a:solidFill>
                        <a:effectLst/>
                        <a:latin typeface="Arial" panose="020B0604020202020204" pitchFamily="34" charset="0"/>
                      </a:endParaRPr>
                    </a:p>
                  </a:txBody>
                  <a:tcPr marL="9097" marR="9097" marT="9097" marB="0" anchor="ctr">
                    <a:solidFill>
                      <a:schemeClr val="accent4">
                        <a:lumMod val="40000"/>
                        <a:lumOff val="60000"/>
                      </a:schemeClr>
                    </a:solidFill>
                  </a:tcPr>
                </a:tc>
                <a:extLst>
                  <a:ext uri="{0D108BD9-81ED-4DB2-BD59-A6C34878D82A}">
                    <a16:rowId xmlns:a16="http://schemas.microsoft.com/office/drawing/2014/main" val="958283880"/>
                  </a:ext>
                </a:extLst>
              </a:tr>
              <a:tr h="181931">
                <a:tc>
                  <a:txBody>
                    <a:bodyPr/>
                    <a:lstStyle/>
                    <a:p>
                      <a:pPr algn="l" fontAlgn="ctr"/>
                      <a:r>
                        <a:rPr lang="en-US" sz="800" u="none" strike="noStrike" dirty="0">
                          <a:effectLst/>
                        </a:rPr>
                        <a:t>W-SUC-AA-R</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Sucralose</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Sucralose</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Default List</a:t>
                      </a:r>
                      <a:endParaRPr lang="en-US" sz="800" b="0" i="0" u="none" strike="noStrike" dirty="0">
                        <a:solidFill>
                          <a:srgbClr val="000000"/>
                        </a:solidFill>
                        <a:effectLst/>
                        <a:latin typeface="Arial" panose="020B0604020202020204" pitchFamily="34" charset="0"/>
                      </a:endParaRPr>
                    </a:p>
                  </a:txBody>
                  <a:tcPr marL="9097" marR="9097" marT="9097" marB="0" anchor="ctr">
                    <a:solidFill>
                      <a:schemeClr val="accent4">
                        <a:lumMod val="40000"/>
                        <a:lumOff val="60000"/>
                      </a:schemeClr>
                    </a:solidFill>
                  </a:tcPr>
                </a:tc>
                <a:extLst>
                  <a:ext uri="{0D108BD9-81ED-4DB2-BD59-A6C34878D82A}">
                    <a16:rowId xmlns:a16="http://schemas.microsoft.com/office/drawing/2014/main" val="2873527061"/>
                  </a:ext>
                </a:extLst>
              </a:tr>
              <a:tr h="181931">
                <a:tc>
                  <a:txBody>
                    <a:bodyPr/>
                    <a:lstStyle/>
                    <a:p>
                      <a:pPr algn="l" fontAlgn="ctr"/>
                      <a:r>
                        <a:rPr lang="en-US" sz="800" u="none" strike="noStrike" dirty="0">
                          <a:effectLst/>
                        </a:rPr>
                        <a:t> W-PYR-AA-R</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Pyraclostrobin</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Pyraclostrobin</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Default List</a:t>
                      </a:r>
                      <a:endParaRPr lang="en-US" sz="800" b="0" i="0" u="none" strike="noStrike" dirty="0">
                        <a:solidFill>
                          <a:srgbClr val="000000"/>
                        </a:solidFill>
                        <a:effectLst/>
                        <a:latin typeface="Arial" panose="020B0604020202020204" pitchFamily="34" charset="0"/>
                      </a:endParaRPr>
                    </a:p>
                  </a:txBody>
                  <a:tcPr marL="9097" marR="9097" marT="9097" marB="0" anchor="ctr">
                    <a:solidFill>
                      <a:schemeClr val="accent4">
                        <a:lumMod val="40000"/>
                        <a:lumOff val="60000"/>
                      </a:schemeClr>
                    </a:solidFill>
                  </a:tcPr>
                </a:tc>
                <a:extLst>
                  <a:ext uri="{0D108BD9-81ED-4DB2-BD59-A6C34878D82A}">
                    <a16:rowId xmlns:a16="http://schemas.microsoft.com/office/drawing/2014/main" val="256371980"/>
                  </a:ext>
                </a:extLst>
              </a:tr>
              <a:tr h="191027">
                <a:tc>
                  <a:txBody>
                    <a:bodyPr/>
                    <a:lstStyle/>
                    <a:p>
                      <a:pPr algn="l" fontAlgn="ctr"/>
                      <a:r>
                        <a:rPr lang="en-US" sz="800" u="none" strike="noStrike" dirty="0">
                          <a:effectLst/>
                        </a:rPr>
                        <a:t>W-UHERB-AA</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Urea herbicides and other chemicals</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Acetaminophen; Carbamazepine; Diuron; Fenuron; Fluridone; Imidacloprid; Linuron; Primidone</a:t>
                      </a:r>
                      <a:endParaRPr lang="en-US" sz="800" b="0" i="0" u="none" strike="noStrike" dirty="0">
                        <a:solidFill>
                          <a:srgbClr val="000000"/>
                        </a:solidFill>
                        <a:effectLst/>
                        <a:latin typeface="Arial" panose="020B0604020202020204" pitchFamily="34" charset="0"/>
                      </a:endParaRPr>
                    </a:p>
                  </a:txBody>
                  <a:tcPr marL="9097" marR="9097" marT="9097" marB="0" anchor="ctr"/>
                </a:tc>
                <a:tc>
                  <a:txBody>
                    <a:bodyPr/>
                    <a:lstStyle/>
                    <a:p>
                      <a:pPr algn="l" fontAlgn="ctr"/>
                      <a:r>
                        <a:rPr lang="en-US" sz="800" u="none" strike="noStrike" dirty="0">
                          <a:effectLst/>
                        </a:rPr>
                        <a:t>Default List</a:t>
                      </a:r>
                      <a:endParaRPr lang="en-US" sz="800" b="0" i="0" u="none" strike="noStrike" dirty="0">
                        <a:solidFill>
                          <a:srgbClr val="000000"/>
                        </a:solidFill>
                        <a:effectLst/>
                        <a:latin typeface="Arial" panose="020B0604020202020204" pitchFamily="34" charset="0"/>
                      </a:endParaRPr>
                    </a:p>
                  </a:txBody>
                  <a:tcPr marL="9097" marR="9097" marT="9097" marB="0" anchor="ctr">
                    <a:solidFill>
                      <a:schemeClr val="accent4">
                        <a:lumMod val="40000"/>
                        <a:lumOff val="60000"/>
                      </a:schemeClr>
                    </a:solidFill>
                  </a:tcPr>
                </a:tc>
                <a:extLst>
                  <a:ext uri="{0D108BD9-81ED-4DB2-BD59-A6C34878D82A}">
                    <a16:rowId xmlns:a16="http://schemas.microsoft.com/office/drawing/2014/main" val="3484147635"/>
                  </a:ext>
                </a:extLst>
              </a:tr>
            </a:tbl>
          </a:graphicData>
        </a:graphic>
      </p:graphicFrame>
      <p:sp>
        <p:nvSpPr>
          <p:cNvPr id="3" name="Slide Number Placeholder 2">
            <a:extLst>
              <a:ext uri="{FF2B5EF4-FFF2-40B4-BE49-F238E27FC236}">
                <a16:creationId xmlns:a16="http://schemas.microsoft.com/office/drawing/2014/main" id="{4210085B-3488-4389-BA2B-7352EB09CE90}"/>
              </a:ext>
            </a:extLst>
          </p:cNvPr>
          <p:cNvSpPr>
            <a:spLocks noGrp="1"/>
          </p:cNvSpPr>
          <p:nvPr>
            <p:ph type="sldNum" sz="quarter" idx="12"/>
          </p:nvPr>
        </p:nvSpPr>
        <p:spPr/>
        <p:txBody>
          <a:bodyPr/>
          <a:lstStyle/>
          <a:p>
            <a:fld id="{57128D1B-7C47-4C03-856D-CB25E9E31BB4}" type="slidenum">
              <a:rPr lang="en-US" smtClean="0"/>
              <a:t>7</a:t>
            </a:fld>
            <a:endParaRPr lang="en-US" dirty="0"/>
          </a:p>
        </p:txBody>
      </p:sp>
    </p:spTree>
    <p:extLst>
      <p:ext uri="{BB962C8B-B14F-4D97-AF65-F5344CB8AC3E}">
        <p14:creationId xmlns:p14="http://schemas.microsoft.com/office/powerpoint/2010/main" val="2109189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74F22-4D53-4230-B65E-9BBAF8EA399A}"/>
              </a:ext>
            </a:extLst>
          </p:cNvPr>
          <p:cNvSpPr>
            <a:spLocks noGrp="1"/>
          </p:cNvSpPr>
          <p:nvPr>
            <p:ph type="title"/>
          </p:nvPr>
        </p:nvSpPr>
        <p:spPr>
          <a:xfrm>
            <a:off x="838200" y="411892"/>
            <a:ext cx="10515600" cy="957520"/>
          </a:xfrm>
        </p:spPr>
        <p:txBody>
          <a:bodyPr/>
          <a:lstStyle/>
          <a:p>
            <a:r>
              <a:rPr lang="en-US" dirty="0"/>
              <a:t>Field Sheet Updates, Notes</a:t>
            </a:r>
          </a:p>
        </p:txBody>
      </p:sp>
      <p:sp>
        <p:nvSpPr>
          <p:cNvPr id="5" name="Content Placeholder 4">
            <a:extLst>
              <a:ext uri="{FF2B5EF4-FFF2-40B4-BE49-F238E27FC236}">
                <a16:creationId xmlns:a16="http://schemas.microsoft.com/office/drawing/2014/main" id="{C23F9AF0-377B-465B-929F-2596216B14BF}"/>
              </a:ext>
            </a:extLst>
          </p:cNvPr>
          <p:cNvSpPr>
            <a:spLocks noGrp="1"/>
          </p:cNvSpPr>
          <p:nvPr>
            <p:ph sz="half" idx="2"/>
          </p:nvPr>
        </p:nvSpPr>
        <p:spPr>
          <a:xfrm>
            <a:off x="615778" y="4135395"/>
            <a:ext cx="10738022" cy="1312905"/>
          </a:xfrm>
        </p:spPr>
        <p:txBody>
          <a:bodyPr>
            <a:normAutofit/>
          </a:bodyPr>
          <a:lstStyle/>
          <a:p>
            <a:r>
              <a:rPr lang="en-US" dirty="0"/>
              <a:t>Filed ID for Duplicate samples must be WIN ID + DUP</a:t>
            </a:r>
          </a:p>
          <a:p>
            <a:pPr lvl="4"/>
            <a:r>
              <a:rPr lang="en-US" dirty="0"/>
              <a:t>Ex. G1SW0084DUP </a:t>
            </a:r>
          </a:p>
        </p:txBody>
      </p:sp>
      <p:pic>
        <p:nvPicPr>
          <p:cNvPr id="6" name="Content Placeholder 5">
            <a:extLst>
              <a:ext uri="{FF2B5EF4-FFF2-40B4-BE49-F238E27FC236}">
                <a16:creationId xmlns:a16="http://schemas.microsoft.com/office/drawing/2014/main" id="{D2E34261-06B0-41B5-AC58-E88E04411BB4}"/>
              </a:ext>
            </a:extLst>
          </p:cNvPr>
          <p:cNvPicPr>
            <a:picLocks noGrp="1" noChangeAspect="1"/>
          </p:cNvPicPr>
          <p:nvPr>
            <p:ph sz="half" idx="1"/>
          </p:nvPr>
        </p:nvPicPr>
        <p:blipFill>
          <a:blip r:embed="rId2"/>
          <a:stretch>
            <a:fillRect/>
          </a:stretch>
        </p:blipFill>
        <p:spPr>
          <a:xfrm>
            <a:off x="304799" y="1485566"/>
            <a:ext cx="11480863" cy="1229059"/>
          </a:xfrm>
          <a:prstGeom prst="rect">
            <a:avLst/>
          </a:prstGeom>
        </p:spPr>
      </p:pic>
      <p:sp>
        <p:nvSpPr>
          <p:cNvPr id="3" name="Slide Number Placeholder 2">
            <a:extLst>
              <a:ext uri="{FF2B5EF4-FFF2-40B4-BE49-F238E27FC236}">
                <a16:creationId xmlns:a16="http://schemas.microsoft.com/office/drawing/2014/main" id="{EF14C61A-EFF1-41F8-9B26-AD410AACE1E8}"/>
              </a:ext>
            </a:extLst>
          </p:cNvPr>
          <p:cNvSpPr>
            <a:spLocks noGrp="1"/>
          </p:cNvSpPr>
          <p:nvPr>
            <p:ph type="sldNum" sz="quarter" idx="12"/>
          </p:nvPr>
        </p:nvSpPr>
        <p:spPr/>
        <p:txBody>
          <a:bodyPr/>
          <a:lstStyle/>
          <a:p>
            <a:fld id="{57128D1B-7C47-4C03-856D-CB25E9E31BB4}" type="slidenum">
              <a:rPr lang="en-US" smtClean="0"/>
              <a:t>8</a:t>
            </a:fld>
            <a:endParaRPr lang="en-US" dirty="0"/>
          </a:p>
        </p:txBody>
      </p:sp>
    </p:spTree>
    <p:extLst>
      <p:ext uri="{BB962C8B-B14F-4D97-AF65-F5344CB8AC3E}">
        <p14:creationId xmlns:p14="http://schemas.microsoft.com/office/powerpoint/2010/main" val="209532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74F22-4D53-4230-B65E-9BBAF8EA399A}"/>
              </a:ext>
            </a:extLst>
          </p:cNvPr>
          <p:cNvSpPr>
            <a:spLocks noGrp="1"/>
          </p:cNvSpPr>
          <p:nvPr>
            <p:ph type="title"/>
          </p:nvPr>
        </p:nvSpPr>
        <p:spPr>
          <a:xfrm>
            <a:off x="838200" y="411892"/>
            <a:ext cx="10515600" cy="957520"/>
          </a:xfrm>
        </p:spPr>
        <p:txBody>
          <a:bodyPr/>
          <a:lstStyle/>
          <a:p>
            <a:r>
              <a:rPr lang="en-US" dirty="0"/>
              <a:t>Field Sheet Updates, Notes</a:t>
            </a:r>
          </a:p>
        </p:txBody>
      </p:sp>
      <p:sp>
        <p:nvSpPr>
          <p:cNvPr id="5" name="Content Placeholder 4">
            <a:extLst>
              <a:ext uri="{FF2B5EF4-FFF2-40B4-BE49-F238E27FC236}">
                <a16:creationId xmlns:a16="http://schemas.microsoft.com/office/drawing/2014/main" id="{C23F9AF0-377B-465B-929F-2596216B14BF}"/>
              </a:ext>
            </a:extLst>
          </p:cNvPr>
          <p:cNvSpPr>
            <a:spLocks noGrp="1"/>
          </p:cNvSpPr>
          <p:nvPr>
            <p:ph sz="half" idx="2"/>
          </p:nvPr>
        </p:nvSpPr>
        <p:spPr>
          <a:xfrm>
            <a:off x="615778" y="4135395"/>
            <a:ext cx="10738022" cy="2512540"/>
          </a:xfrm>
        </p:spPr>
        <p:txBody>
          <a:bodyPr>
            <a:normAutofit/>
          </a:bodyPr>
          <a:lstStyle/>
          <a:p>
            <a:r>
              <a:rPr lang="en-US" dirty="0"/>
              <a:t>DI Source field added for blank samples</a:t>
            </a:r>
          </a:p>
          <a:p>
            <a:r>
              <a:rPr lang="en-US" dirty="0"/>
              <a:t>Field ID for blanks must be BLANK_Date</a:t>
            </a:r>
          </a:p>
          <a:p>
            <a:pPr lvl="2"/>
            <a:r>
              <a:rPr lang="en-US" dirty="0"/>
              <a:t>BLANK_01112018 </a:t>
            </a:r>
          </a:p>
        </p:txBody>
      </p:sp>
      <p:pic>
        <p:nvPicPr>
          <p:cNvPr id="16" name="Content Placeholder 15">
            <a:extLst>
              <a:ext uri="{FF2B5EF4-FFF2-40B4-BE49-F238E27FC236}">
                <a16:creationId xmlns:a16="http://schemas.microsoft.com/office/drawing/2014/main" id="{B11AFFC4-DA2F-4BFC-B117-EDAE506C4FDA}"/>
              </a:ext>
            </a:extLst>
          </p:cNvPr>
          <p:cNvPicPr>
            <a:picLocks noGrp="1" noChangeAspect="1"/>
          </p:cNvPicPr>
          <p:nvPr>
            <p:ph sz="half" idx="1"/>
          </p:nvPr>
        </p:nvPicPr>
        <p:blipFill>
          <a:blip r:embed="rId2"/>
          <a:stretch>
            <a:fillRect/>
          </a:stretch>
        </p:blipFill>
        <p:spPr>
          <a:xfrm>
            <a:off x="485775" y="1369412"/>
            <a:ext cx="11486216" cy="1364263"/>
          </a:xfrm>
          <a:prstGeom prst="rect">
            <a:avLst/>
          </a:prstGeom>
        </p:spPr>
      </p:pic>
      <p:sp>
        <p:nvSpPr>
          <p:cNvPr id="3" name="Slide Number Placeholder 2">
            <a:extLst>
              <a:ext uri="{FF2B5EF4-FFF2-40B4-BE49-F238E27FC236}">
                <a16:creationId xmlns:a16="http://schemas.microsoft.com/office/drawing/2014/main" id="{941C542B-0129-4ECF-9137-CC4204581009}"/>
              </a:ext>
            </a:extLst>
          </p:cNvPr>
          <p:cNvSpPr>
            <a:spLocks noGrp="1"/>
          </p:cNvSpPr>
          <p:nvPr>
            <p:ph type="sldNum" sz="quarter" idx="12"/>
          </p:nvPr>
        </p:nvSpPr>
        <p:spPr/>
        <p:txBody>
          <a:bodyPr/>
          <a:lstStyle/>
          <a:p>
            <a:fld id="{57128D1B-7C47-4C03-856D-CB25E9E31BB4}" type="slidenum">
              <a:rPr lang="en-US" smtClean="0"/>
              <a:t>9</a:t>
            </a:fld>
            <a:endParaRPr lang="en-US" dirty="0"/>
          </a:p>
        </p:txBody>
      </p:sp>
    </p:spTree>
    <p:extLst>
      <p:ext uri="{BB962C8B-B14F-4D97-AF65-F5344CB8AC3E}">
        <p14:creationId xmlns:p14="http://schemas.microsoft.com/office/powerpoint/2010/main" val="26529886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635</TotalTime>
  <Words>1665</Words>
  <Application>Microsoft Office PowerPoint</Application>
  <PresentationFormat>Widescreen</PresentationFormat>
  <Paragraphs>214</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Arial Black</vt:lpstr>
      <vt:lpstr>Calibri</vt:lpstr>
      <vt:lpstr>Calibri Light</vt:lpstr>
      <vt:lpstr>Office Theme</vt:lpstr>
      <vt:lpstr>1/11/2018 SMP Quarterly</vt:lpstr>
      <vt:lpstr>Field Sheet Updates, Notes</vt:lpstr>
      <vt:lpstr>The station name needs to be the WIN station name Examples of what not to do </vt:lpstr>
      <vt:lpstr>Field Sheet Updates, Notes</vt:lpstr>
      <vt:lpstr>Field Sheet Updates, Notes</vt:lpstr>
      <vt:lpstr>Field Sheet Updates, Notes</vt:lpstr>
      <vt:lpstr>Carbamates bottle is pre-preserved. Do not dump out the preservative. Do not rinse the bottle  John Watts is sending some preservative to each ROC so we will have some if we build our own kit.   Default list or Complete list nots added to KIT Tab of SMP for pesticides</vt:lpstr>
      <vt:lpstr>Field Sheet Updates, Notes</vt:lpstr>
      <vt:lpstr>Field Sheet Updates, Notes</vt:lpstr>
      <vt:lpstr>Field Sheet Updates, Notes</vt:lpstr>
      <vt:lpstr>Field Sheet Notes/Summary</vt:lpstr>
      <vt:lpstr>PowerPoint Presentation</vt:lpstr>
      <vt:lpstr>Labels</vt:lpstr>
      <vt:lpstr>Label Suggestions</vt:lpstr>
      <vt:lpstr>Finding Station Info</vt:lpstr>
      <vt:lpstr>Select your ORG from the Organization Dropdown</vt:lpstr>
      <vt:lpstr>Select the station(s) you are looking for or select all                                                                                                                                                                        Click Export Selected Records</vt:lpstr>
      <vt:lpstr>Calibration logs, Depth Temperature</vt:lpstr>
      <vt:lpstr>FTP WBID Folder Names</vt:lpstr>
      <vt:lpstr>Tracker</vt:lpstr>
      <vt:lpstr>Scanning Field sheets and other paper work associated with an event – 1 multipage PDF</vt:lpstr>
      <vt:lpstr>SBIO Data Management -Documentation</vt:lpstr>
      <vt:lpstr>PCR – Requesting Specific Analyses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1/11/2018 SMP Quartelry</dc:title>
  <dc:creator>Musson, Curtis</dc:creator>
  <cp:lastModifiedBy>Musson, Curtis</cp:lastModifiedBy>
  <cp:revision>46</cp:revision>
  <dcterms:created xsi:type="dcterms:W3CDTF">2018-01-09T16:12:55Z</dcterms:created>
  <dcterms:modified xsi:type="dcterms:W3CDTF">2018-01-11T17:53:54Z</dcterms:modified>
</cp:coreProperties>
</file>