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91"/>
  </p:notesMasterIdLst>
  <p:sldIdLst>
    <p:sldId id="262" r:id="rId3"/>
    <p:sldId id="366" r:id="rId4"/>
    <p:sldId id="347" r:id="rId5"/>
    <p:sldId id="348" r:id="rId6"/>
    <p:sldId id="349" r:id="rId7"/>
    <p:sldId id="350" r:id="rId8"/>
    <p:sldId id="371" r:id="rId9"/>
    <p:sldId id="372" r:id="rId10"/>
    <p:sldId id="373" r:id="rId11"/>
    <p:sldId id="374" r:id="rId12"/>
    <p:sldId id="258" r:id="rId13"/>
    <p:sldId id="263" r:id="rId14"/>
    <p:sldId id="264" r:id="rId15"/>
    <p:sldId id="293" r:id="rId16"/>
    <p:sldId id="367" r:id="rId17"/>
    <p:sldId id="358" r:id="rId18"/>
    <p:sldId id="368" r:id="rId19"/>
    <p:sldId id="299" r:id="rId20"/>
    <p:sldId id="300" r:id="rId21"/>
    <p:sldId id="302" r:id="rId22"/>
    <p:sldId id="301" r:id="rId23"/>
    <p:sldId id="360" r:id="rId24"/>
    <p:sldId id="361" r:id="rId25"/>
    <p:sldId id="314" r:id="rId26"/>
    <p:sldId id="321" r:id="rId27"/>
    <p:sldId id="330" r:id="rId28"/>
    <p:sldId id="362" r:id="rId29"/>
    <p:sldId id="297" r:id="rId30"/>
    <p:sldId id="298" r:id="rId31"/>
    <p:sldId id="303" r:id="rId32"/>
    <p:sldId id="304" r:id="rId33"/>
    <p:sldId id="369" r:id="rId34"/>
    <p:sldId id="370" r:id="rId35"/>
    <p:sldId id="316" r:id="rId36"/>
    <p:sldId id="322" r:id="rId37"/>
    <p:sldId id="323" r:id="rId38"/>
    <p:sldId id="317" r:id="rId39"/>
    <p:sldId id="319" r:id="rId40"/>
    <p:sldId id="318" r:id="rId41"/>
    <p:sldId id="320" r:id="rId42"/>
    <p:sldId id="265" r:id="rId43"/>
    <p:sldId id="277" r:id="rId44"/>
    <p:sldId id="305" r:id="rId45"/>
    <p:sldId id="308" r:id="rId46"/>
    <p:sldId id="309" r:id="rId47"/>
    <p:sldId id="324" r:id="rId48"/>
    <p:sldId id="325" r:id="rId49"/>
    <p:sldId id="326" r:id="rId50"/>
    <p:sldId id="327" r:id="rId51"/>
    <p:sldId id="328" r:id="rId52"/>
    <p:sldId id="329" r:id="rId53"/>
    <p:sldId id="331" r:id="rId54"/>
    <p:sldId id="313" r:id="rId55"/>
    <p:sldId id="363" r:id="rId56"/>
    <p:sldId id="364" r:id="rId57"/>
    <p:sldId id="266" r:id="rId58"/>
    <p:sldId id="336" r:id="rId59"/>
    <p:sldId id="267" r:id="rId60"/>
    <p:sldId id="332" r:id="rId61"/>
    <p:sldId id="333" r:id="rId62"/>
    <p:sldId id="334" r:id="rId63"/>
    <p:sldId id="335" r:id="rId64"/>
    <p:sldId id="351" r:id="rId65"/>
    <p:sldId id="352" r:id="rId66"/>
    <p:sldId id="353" r:id="rId67"/>
    <p:sldId id="337" r:id="rId68"/>
    <p:sldId id="268" r:id="rId69"/>
    <p:sldId id="338" r:id="rId70"/>
    <p:sldId id="341" r:id="rId71"/>
    <p:sldId id="339" r:id="rId72"/>
    <p:sldId id="340" r:id="rId73"/>
    <p:sldId id="342" r:id="rId74"/>
    <p:sldId id="343" r:id="rId75"/>
    <p:sldId id="344" r:id="rId76"/>
    <p:sldId id="365" r:id="rId77"/>
    <p:sldId id="295" r:id="rId78"/>
    <p:sldId id="296" r:id="rId79"/>
    <p:sldId id="294" r:id="rId80"/>
    <p:sldId id="355" r:id="rId81"/>
    <p:sldId id="287" r:id="rId82"/>
    <p:sldId id="283" r:id="rId83"/>
    <p:sldId id="356" r:id="rId84"/>
    <p:sldId id="284" r:id="rId85"/>
    <p:sldId id="285" r:id="rId86"/>
    <p:sldId id="269" r:id="rId87"/>
    <p:sldId id="354" r:id="rId88"/>
    <p:sldId id="346" r:id="rId89"/>
    <p:sldId id="357" r:id="rId9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697" autoAdjust="0"/>
    <p:restoredTop sz="94660"/>
  </p:normalViewPr>
  <p:slideViewPr>
    <p:cSldViewPr snapToGrid="0">
      <p:cViewPr varScale="1">
        <p:scale>
          <a:sx n="116" d="100"/>
          <a:sy n="116" d="100"/>
        </p:scale>
        <p:origin x="1230"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slide" Target="slides/slide87.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tableStyles" Target="tableStyle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C3425C-C401-4E6B-AFC2-0EB0FDB85D12}" type="datetimeFigureOut">
              <a:rPr lang="en-US" smtClean="0"/>
              <a:t>12/7/2015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ACF350-82AE-4204-B09B-A7DFAED0117F}" type="slidenum">
              <a:rPr lang="en-US" smtClean="0"/>
              <a:t>‹#›</a:t>
            </a:fld>
            <a:endParaRPr lang="en-US"/>
          </a:p>
        </p:txBody>
      </p:sp>
    </p:spTree>
    <p:extLst>
      <p:ext uri="{BB962C8B-B14F-4D97-AF65-F5344CB8AC3E}">
        <p14:creationId xmlns:p14="http://schemas.microsoft.com/office/powerpoint/2010/main" val="925119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34890"/>
            <a:ext cx="7772400" cy="547006"/>
          </a:xfrm>
        </p:spPr>
        <p:txBody>
          <a:bodyPr anchor="b">
            <a:normAutofit/>
          </a:bodyPr>
          <a:lstStyle>
            <a:lvl1pPr algn="ctr">
              <a:defRPr sz="2800">
                <a:solidFill>
                  <a:schemeClr val="bg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143000" y="2473779"/>
            <a:ext cx="6858000" cy="202474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Tree>
    <p:extLst>
      <p:ext uri="{BB962C8B-B14F-4D97-AF65-F5344CB8AC3E}">
        <p14:creationId xmlns:p14="http://schemas.microsoft.com/office/powerpoint/2010/main" val="3597732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864859"/>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2090057"/>
            <a:ext cx="4629150" cy="377099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3465059"/>
            <a:ext cx="2949178" cy="240392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2975429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2090057"/>
            <a:ext cx="7886700" cy="356779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636905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139043"/>
            <a:ext cx="1971675" cy="349431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2139043"/>
            <a:ext cx="5800725" cy="349431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2535073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4BFB291-4125-411A-9AEF-085E4C75639C}" type="datetime1">
              <a:rPr lang="en-US" smtClean="0"/>
              <a:t>12/7/2015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805529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9151201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E75CC56-A85C-40D5-A084-9A7922382A7F}" type="datetime1">
              <a:rPr lang="en-US" smtClean="0"/>
              <a:t>12/7/2015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4474562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15D8C0C-8B99-4EEE-8CA6-E0A3A5935080}" type="datetime1">
              <a:rPr lang="en-US" smtClean="0"/>
              <a:t>12/7/2015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8283863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57250" y="155121"/>
            <a:ext cx="7659688" cy="1029379"/>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C718232-338F-42E0-9C31-FCB890EDDD82}" type="datetime1">
              <a:rPr lang="en-US" smtClean="0"/>
              <a:t>12/7/2015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5470198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7E71531-73F8-45F4-89D3-D3785184EFB8}" type="datetime1">
              <a:rPr lang="en-US" smtClean="0"/>
              <a:t>12/7/2015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18848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2AB85A-2C90-451B-91B5-C20DAED8BE53}" type="datetime1">
              <a:rPr lang="en-US" smtClean="0"/>
              <a:t>12/7/2015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619446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14551"/>
            <a:ext cx="7772400" cy="914400"/>
          </a:xfrm>
        </p:spPr>
        <p:txBody>
          <a:bodyPr anchor="b">
            <a:noAutofit/>
          </a:bodyPr>
          <a:lstStyle>
            <a:lvl1pPr algn="ctr">
              <a:defRPr sz="4000">
                <a:solidFill>
                  <a:schemeClr val="tx1"/>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143000" y="3642866"/>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Tree>
    <p:extLst>
      <p:ext uri="{BB962C8B-B14F-4D97-AF65-F5344CB8AC3E}">
        <p14:creationId xmlns:p14="http://schemas.microsoft.com/office/powerpoint/2010/main" val="39969221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244473"/>
            <a:ext cx="7885112" cy="686254"/>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1102179"/>
            <a:ext cx="4629150" cy="47588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951675-112E-45A9-819E-40E74AF886DC}" type="datetime1">
              <a:rPr lang="en-US" smtClean="0"/>
              <a:t>12/7/2015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4752642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32659"/>
            <a:ext cx="7885112" cy="955221"/>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1102179"/>
            <a:ext cx="4629150" cy="475887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6F394E7-7CCC-4D51-8EEC-D75FA6FBD04A}" type="datetime1">
              <a:rPr lang="en-US" smtClean="0"/>
              <a:t>12/7/2015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8666589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906236" y="179615"/>
            <a:ext cx="7609114" cy="1012371"/>
          </a:xfr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B4F38B5-9B39-490D-9EF2-A7E7390DA0F9}" type="datetime1">
              <a:rPr lang="en-US" smtClean="0"/>
              <a:t>12/7/2015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0479906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8507"/>
            <a:ext cx="1971675" cy="5058456"/>
          </a:xfrm>
        </p:spPr>
        <p:txBody>
          <a:bodyPr vert="eaVert"/>
          <a:lstStyle>
            <a:lvl1pPr algn="l">
              <a:defRPr>
                <a:solidFill>
                  <a:schemeClr val="tx1"/>
                </a:solidFill>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628650" y="1118507"/>
            <a:ext cx="5762625" cy="505845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6D6A91-C69E-46E7-9614-D1CE06AB6BD2}" type="datetime1">
              <a:rPr lang="en-US" smtClean="0"/>
              <a:t>12/7/2015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12298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147639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192118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2179863"/>
            <a:ext cx="3886200" cy="399709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2179863"/>
            <a:ext cx="3886200" cy="399709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160688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0"/>
            <a:ext cx="7886700" cy="82686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996165"/>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890157"/>
            <a:ext cx="3868340" cy="329950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996165"/>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890157"/>
            <a:ext cx="3887391" cy="329950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888500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val="3555634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5770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51264"/>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2081893"/>
            <a:ext cx="4629150" cy="377915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3633106"/>
            <a:ext cx="2949178" cy="223588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3934355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40820"/>
            <a:ext cx="7886700" cy="726621"/>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28650" y="2090057"/>
            <a:ext cx="7886700" cy="4086905"/>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791788868"/>
      </p:ext>
    </p:extLst>
  </p:cSld>
  <p:clrMap bg1="lt1" tx1="dk1" bg2="lt2" tx2="dk2" accent1="accent1" accent2="accent2" accent3="accent3" accent4="accent4" accent5="accent5" accent6="accent6" hlink="hlink" folHlink="folHlink"/>
  <p:sldLayoutIdLst>
    <p:sldLayoutId id="214748368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hdr="0"/>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6236" y="0"/>
            <a:ext cx="7609114"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495138"/>
            <a:ext cx="2057400" cy="365125"/>
          </a:xfrm>
          <a:prstGeom prst="rect">
            <a:avLst/>
          </a:prstGeom>
        </p:spPr>
        <p:txBody>
          <a:bodyPr vert="horz" lIns="91440" tIns="45720" rIns="91440" bIns="45720" rtlCol="0" anchor="ctr"/>
          <a:lstStyle>
            <a:lvl1pPr algn="l">
              <a:defRPr sz="1200" b="1">
                <a:solidFill>
                  <a:schemeClr val="bg1"/>
                </a:solidFill>
              </a:defRPr>
            </a:lvl1pPr>
          </a:lstStyle>
          <a:p>
            <a:fld id="{FD55483B-5A0B-4A27-9C94-18B93AEFE92B}" type="datetime1">
              <a:rPr lang="en-US" smtClean="0"/>
              <a:t>12/7/2015</a:t>
            </a:fld>
            <a:endParaRPr lang="en-US" dirty="0"/>
          </a:p>
        </p:txBody>
      </p:sp>
      <p:sp>
        <p:nvSpPr>
          <p:cNvPr id="5" name="Footer Placeholder 4"/>
          <p:cNvSpPr>
            <a:spLocks noGrp="1"/>
          </p:cNvSpPr>
          <p:nvPr>
            <p:ph type="ftr" sz="quarter" idx="3"/>
          </p:nvPr>
        </p:nvSpPr>
        <p:spPr>
          <a:xfrm>
            <a:off x="3028950" y="6495138"/>
            <a:ext cx="3086100" cy="365125"/>
          </a:xfrm>
          <a:prstGeom prst="rect">
            <a:avLst/>
          </a:prstGeom>
        </p:spPr>
        <p:txBody>
          <a:bodyPr vert="horz" lIns="91440" tIns="45720" rIns="91440" bIns="45720" rtlCol="0" anchor="ctr"/>
          <a:lstStyle>
            <a:lvl1pPr algn="ctr">
              <a:defRPr sz="1200" b="1">
                <a:solidFill>
                  <a:schemeClr val="bg1"/>
                </a:solidFill>
              </a:defRPr>
            </a:lvl1pPr>
          </a:lstStyle>
          <a:p>
            <a:endParaRPr lang="en-US" dirty="0"/>
          </a:p>
        </p:txBody>
      </p:sp>
      <p:sp>
        <p:nvSpPr>
          <p:cNvPr id="6" name="Slide Number Placeholder 5"/>
          <p:cNvSpPr>
            <a:spLocks noGrp="1"/>
          </p:cNvSpPr>
          <p:nvPr>
            <p:ph type="sldNum" sz="quarter" idx="4"/>
          </p:nvPr>
        </p:nvSpPr>
        <p:spPr>
          <a:xfrm>
            <a:off x="6457950" y="6495138"/>
            <a:ext cx="2057400" cy="365125"/>
          </a:xfrm>
          <a:prstGeom prst="rect">
            <a:avLst/>
          </a:prstGeom>
        </p:spPr>
        <p:txBody>
          <a:bodyPr vert="horz" lIns="91440" tIns="45720" rIns="91440" bIns="45720" rtlCol="0" anchor="ctr"/>
          <a:lstStyle>
            <a:lvl1pPr algn="r">
              <a:defRPr sz="1200" b="1">
                <a:solidFill>
                  <a:schemeClr val="bg1"/>
                </a:solidFill>
              </a:defRPr>
            </a:lvl1pPr>
          </a:lstStyle>
          <a:p>
            <a:fld id="{77BC0C64-94FA-44B3-9573-88BE3BEAC041}" type="slidenum">
              <a:rPr lang="en-US" smtClean="0"/>
              <a:pPr/>
              <a:t>‹#›</a:t>
            </a:fld>
            <a:endParaRPr lang="en-US" dirty="0"/>
          </a:p>
        </p:txBody>
      </p:sp>
    </p:spTree>
    <p:extLst>
      <p:ext uri="{BB962C8B-B14F-4D97-AF65-F5344CB8AC3E}">
        <p14:creationId xmlns:p14="http://schemas.microsoft.com/office/powerpoint/2010/main" val="42747218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p:txStyles>
    <p:titleStyle>
      <a:lvl1pPr algn="ctr" defTabSz="914400"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4.xml"/><Relationship Id="rId1" Type="http://schemas.openxmlformats.org/officeDocument/2006/relationships/vmlDrawing" Target="../drawings/vmlDrawing1.v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4.xml"/></Relationships>
</file>

<file path=ppt/slides/_rels/slide6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4.xml"/></Relationships>
</file>

<file path=ppt/slides/_rels/slide63.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4.xml"/></Relationships>
</file>

<file path=ppt/slides/_rels/slide69.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4.xml"/></Relationships>
</file>

<file path=ppt/slides/_rels/slide70.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14.xml"/></Relationships>
</file>

<file path=ppt/slides/_rels/slide71.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4.xml"/></Relationships>
</file>

<file path=ppt/slides/_rels/slide72.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4.xml"/></Relationships>
</file>

<file path=ppt/slides/_rels/slide74.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6.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14.xml"/></Relationships>
</file>

<file path=ppt/slides/_rels/slide77.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14.xml"/></Relationships>
</file>

<file path=ppt/slides/_rels/slide78.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14.xml"/></Relationships>
</file>

<file path=ppt/slides/_rels/slide79.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4.xml"/></Relationships>
</file>

<file path=ppt/slides/_rels/slide80.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19.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8.xml.rels><?xml version="1.0" encoding="UTF-8" standalone="yes"?>
<Relationships xmlns="http://schemas.openxmlformats.org/package/2006/relationships"><Relationship Id="rId2" Type="http://schemas.openxmlformats.org/officeDocument/2006/relationships/hyperlink" Target="mailto:tony.mcneal@dep.state.fl.us" TargetMode="Externa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286000" y="2743200"/>
            <a:ext cx="4572000" cy="830997"/>
          </a:xfrm>
          <a:prstGeom prst="rect">
            <a:avLst/>
          </a:prstGeom>
          <a:noFill/>
        </p:spPr>
        <p:txBody>
          <a:bodyPr wrap="square" rtlCol="0">
            <a:spAutoFit/>
          </a:bodyPr>
          <a:lstStyle/>
          <a:p>
            <a:pPr algn="ctr"/>
            <a:r>
              <a:rPr lang="en-US" sz="4800" b="1" dirty="0" smtClean="0">
                <a:latin typeface="Arial" pitchFamily="34" charset="0"/>
                <a:cs typeface="Arial" pitchFamily="34" charset="0"/>
              </a:rPr>
              <a:t>Dune Training</a:t>
            </a:r>
            <a:endParaRPr lang="en-US" sz="4800" b="1" dirty="0">
              <a:latin typeface="Arial" pitchFamily="34" charset="0"/>
              <a:cs typeface="Arial" pitchFamily="34" charset="0"/>
            </a:endParaRPr>
          </a:p>
        </p:txBody>
      </p:sp>
      <p:sp>
        <p:nvSpPr>
          <p:cNvPr id="9" name="TextBox 8"/>
          <p:cNvSpPr txBox="1"/>
          <p:nvPr/>
        </p:nvSpPr>
        <p:spPr>
          <a:xfrm>
            <a:off x="3390900" y="4724400"/>
            <a:ext cx="2362200" cy="954107"/>
          </a:xfrm>
          <a:prstGeom prst="rect">
            <a:avLst/>
          </a:prstGeom>
          <a:noFill/>
        </p:spPr>
        <p:txBody>
          <a:bodyPr wrap="square" rtlCol="0">
            <a:spAutoFit/>
          </a:bodyPr>
          <a:lstStyle/>
          <a:p>
            <a:pPr algn="ctr"/>
            <a:r>
              <a:rPr lang="en-US" sz="2800" b="1" dirty="0" smtClean="0">
                <a:latin typeface="Arial" pitchFamily="34" charset="0"/>
                <a:cs typeface="Arial" pitchFamily="34" charset="0"/>
              </a:rPr>
              <a:t>December 8, 2015</a:t>
            </a:r>
            <a:endParaRPr lang="en-US" sz="2800" b="1" dirty="0">
              <a:latin typeface="Arial" pitchFamily="34" charset="0"/>
              <a:cs typeface="Arial" pitchFamily="34" charset="0"/>
            </a:endParaRPr>
          </a:p>
        </p:txBody>
      </p:sp>
      <p:pic>
        <p:nvPicPr>
          <p:cNvPr id="5" name="Content Placeholder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88259" y="3420651"/>
            <a:ext cx="1499287" cy="1339534"/>
          </a:xfrm>
          <a:prstGeom prst="rect">
            <a:avLst/>
          </a:prstGeom>
        </p:spPr>
      </p:pic>
    </p:spTree>
    <p:extLst>
      <p:ext uri="{BB962C8B-B14F-4D97-AF65-F5344CB8AC3E}">
        <p14:creationId xmlns:p14="http://schemas.microsoft.com/office/powerpoint/2010/main" val="33217986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CCCL Established from Flooding</a:t>
            </a:r>
            <a:endParaRPr lang="en-US" sz="3600"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91978" y="1235676"/>
            <a:ext cx="7941275" cy="5058032"/>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r>
              <a:rPr lang="en-US" dirty="0" smtClean="0"/>
              <a:t>Dune elev. +6.5, Storm Surge +13.2</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10</a:t>
            </a:fld>
            <a:endParaRPr lang="en-US"/>
          </a:p>
        </p:txBody>
      </p:sp>
    </p:spTree>
    <p:extLst>
      <p:ext uri="{BB962C8B-B14F-4D97-AF65-F5344CB8AC3E}">
        <p14:creationId xmlns:p14="http://schemas.microsoft.com/office/powerpoint/2010/main" val="31037411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dunes</a:t>
            </a:r>
            <a:endParaRPr lang="en-US" dirty="0"/>
          </a:p>
        </p:txBody>
      </p:sp>
      <p:sp>
        <p:nvSpPr>
          <p:cNvPr id="3" name="Content Placeholder 2"/>
          <p:cNvSpPr>
            <a:spLocks noGrp="1"/>
          </p:cNvSpPr>
          <p:nvPr>
            <p:ph idx="1"/>
          </p:nvPr>
        </p:nvSpPr>
        <p:spPr/>
        <p:txBody>
          <a:bodyPr/>
          <a:lstStyle/>
          <a:p>
            <a:r>
              <a:rPr lang="en-US" u="sng" dirty="0" smtClean="0"/>
              <a:t>Webster</a:t>
            </a:r>
            <a:r>
              <a:rPr lang="en-US" dirty="0" smtClean="0"/>
              <a:t> – A ridge or hill of wind blown sand.</a:t>
            </a:r>
          </a:p>
          <a:p>
            <a:pPr marL="0" indent="0">
              <a:buNone/>
            </a:pPr>
            <a:endParaRPr lang="en-US" dirty="0" smtClean="0"/>
          </a:p>
          <a:p>
            <a:r>
              <a:rPr lang="en-US" u="sng" dirty="0" smtClean="0"/>
              <a:t>Rule 62B-33.002(17), F.A.C. </a:t>
            </a:r>
            <a:r>
              <a:rPr lang="en-US" dirty="0" smtClean="0"/>
              <a:t>- “</a:t>
            </a:r>
            <a:r>
              <a:rPr lang="en-US" dirty="0"/>
              <a:t>Dune” is a mound, bluff or ridge of loose sediment, usually sand-sized sediment, lying upland of the beach and deposited by any natural or artificial mechanism, </a:t>
            </a:r>
            <a:r>
              <a:rPr lang="en-US" b="1" dirty="0"/>
              <a:t>which may be bare or covered with vegetation</a:t>
            </a:r>
            <a:r>
              <a:rPr lang="en-US" dirty="0"/>
              <a:t> and </a:t>
            </a:r>
            <a:r>
              <a:rPr lang="en-US" b="1" dirty="0"/>
              <a:t>is subject to fluctuations in configuration and location.</a:t>
            </a:r>
          </a:p>
          <a:p>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r>
              <a:rPr lang="en-US" dirty="0" smtClean="0"/>
              <a:t>Dunes can move</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11</a:t>
            </a:fld>
            <a:endParaRPr lang="en-US"/>
          </a:p>
        </p:txBody>
      </p:sp>
    </p:spTree>
    <p:extLst>
      <p:ext uri="{BB962C8B-B14F-4D97-AF65-F5344CB8AC3E}">
        <p14:creationId xmlns:p14="http://schemas.microsoft.com/office/powerpoint/2010/main" val="21141139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Dunes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Significant Dune - </a:t>
            </a:r>
            <a:r>
              <a:rPr lang="en-US" dirty="0"/>
              <a:t> “Significant dune” is a dune which has </a:t>
            </a:r>
            <a:r>
              <a:rPr lang="en-US" b="1" dirty="0"/>
              <a:t>sufficient height and configuration or vegetation to offer </a:t>
            </a:r>
            <a:r>
              <a:rPr lang="en-US" b="1" dirty="0">
                <a:effectLst>
                  <a:outerShdw blurRad="38100" dist="38100" dir="2700000" algn="tl">
                    <a:srgbClr val="000000">
                      <a:alpha val="43137"/>
                    </a:srgbClr>
                  </a:outerShdw>
                </a:effectLst>
              </a:rPr>
              <a:t>protective value</a:t>
            </a:r>
            <a:r>
              <a:rPr lang="en-US" dirty="0" smtClean="0"/>
              <a:t>. </a:t>
            </a:r>
            <a:r>
              <a:rPr lang="en-US" sz="2200" u="sng" dirty="0" smtClean="0"/>
              <a:t>(Rule 62B-33.002(17), F.A.C.)</a:t>
            </a:r>
          </a:p>
          <a:p>
            <a:endParaRPr lang="en-US" sz="2200" u="sng" dirty="0"/>
          </a:p>
          <a:p>
            <a:r>
              <a:rPr lang="en-US" sz="2600" dirty="0"/>
              <a:t>Frontal Dune - "Frontal dune" means the first natural or manmade mound or bluff of sand which is located landward of the beach and which has </a:t>
            </a:r>
            <a:r>
              <a:rPr lang="en-US" sz="2600" b="1" dirty="0"/>
              <a:t>sufficient vegetation, height, </a:t>
            </a:r>
            <a:r>
              <a:rPr lang="en-US" sz="2600" b="1" u="sng" dirty="0"/>
              <a:t>continuity</a:t>
            </a:r>
            <a:r>
              <a:rPr lang="en-US" sz="2600" b="1" dirty="0"/>
              <a:t>, and configuration to offer protective value</a:t>
            </a:r>
            <a:r>
              <a:rPr lang="en-US" sz="2600" dirty="0"/>
              <a:t>. </a:t>
            </a:r>
            <a:r>
              <a:rPr lang="en-US" sz="2600" u="sng" dirty="0"/>
              <a:t>(ss. 161.053(5)(a)1., F.S.)</a:t>
            </a:r>
          </a:p>
          <a:p>
            <a:pPr marL="0" indent="0">
              <a:buNone/>
            </a:pPr>
            <a:endParaRPr lang="en-US" dirty="0" smtClean="0"/>
          </a:p>
          <a:p>
            <a:r>
              <a:rPr lang="en-US" dirty="0" smtClean="0"/>
              <a:t>Primary Dune - </a:t>
            </a:r>
            <a:r>
              <a:rPr lang="en-US" dirty="0"/>
              <a:t>“Primary dune” is a significant dune which </a:t>
            </a:r>
            <a:r>
              <a:rPr lang="en-US" b="1" dirty="0"/>
              <a:t>has sufficient alongshore </a:t>
            </a:r>
            <a:r>
              <a:rPr lang="en-US" b="1" u="sng" dirty="0"/>
              <a:t>continuity</a:t>
            </a:r>
            <a:r>
              <a:rPr lang="en-US" dirty="0"/>
              <a:t> </a:t>
            </a:r>
            <a:r>
              <a:rPr lang="en-US" b="1" dirty="0"/>
              <a:t>to offer protective value to upland property. </a:t>
            </a:r>
            <a:r>
              <a:rPr lang="en-US" dirty="0"/>
              <a:t>The primary dune may be separated from the frontal dune by an </a:t>
            </a:r>
            <a:r>
              <a:rPr lang="en-US" dirty="0" err="1"/>
              <a:t>interdunal</a:t>
            </a:r>
            <a:r>
              <a:rPr lang="en-US" dirty="0"/>
              <a:t> trough; </a:t>
            </a:r>
            <a:r>
              <a:rPr lang="en-US" b="1" dirty="0"/>
              <a:t>however, the primary dune may be considered the frontal dune if located immediately landward of the beach</a:t>
            </a:r>
            <a:r>
              <a:rPr lang="en-US" b="1" dirty="0" smtClean="0"/>
              <a:t>. </a:t>
            </a:r>
            <a:r>
              <a:rPr lang="en-US" sz="2200" u="sng" dirty="0"/>
              <a:t>(Rule </a:t>
            </a:r>
            <a:r>
              <a:rPr lang="en-US" sz="2200" u="sng" dirty="0" smtClean="0"/>
              <a:t>62B-33.002(17), </a:t>
            </a:r>
            <a:r>
              <a:rPr lang="en-US" sz="2200" u="sng" dirty="0"/>
              <a:t>F.A.C.)</a:t>
            </a:r>
          </a:p>
          <a:p>
            <a:pPr marL="0" indent="0">
              <a:buNone/>
            </a:pP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12</a:t>
            </a:fld>
            <a:endParaRPr lang="en-US"/>
          </a:p>
        </p:txBody>
      </p:sp>
    </p:spTree>
    <p:extLst>
      <p:ext uri="{BB962C8B-B14F-4D97-AF65-F5344CB8AC3E}">
        <p14:creationId xmlns:p14="http://schemas.microsoft.com/office/powerpoint/2010/main" val="2407002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 of Dunes cont.</a:t>
            </a:r>
            <a:endParaRPr lang="en-US" dirty="0"/>
          </a:p>
        </p:txBody>
      </p:sp>
      <p:sp>
        <p:nvSpPr>
          <p:cNvPr id="3" name="Content Placeholder 2"/>
          <p:cNvSpPr>
            <a:spLocks noGrp="1"/>
          </p:cNvSpPr>
          <p:nvPr>
            <p:ph idx="1"/>
          </p:nvPr>
        </p:nvSpPr>
        <p:spPr/>
        <p:txBody>
          <a:bodyPr>
            <a:normAutofit fontScale="85000" lnSpcReduction="20000"/>
          </a:bodyPr>
          <a:lstStyle/>
          <a:p>
            <a:pPr marL="0" indent="0">
              <a:buNone/>
            </a:pPr>
            <a:endParaRPr lang="en-US" sz="2000" u="sng" dirty="0"/>
          </a:p>
          <a:p>
            <a:r>
              <a:rPr lang="en-US" dirty="0"/>
              <a:t>Manmade Dunes -In order for a manmade frontal dune to be considered as a frontal dune defined under Section 161.053(5)(a)1., F.S., the manmade frontal dune shall be constructed to </a:t>
            </a:r>
            <a:r>
              <a:rPr lang="en-US" b="1" dirty="0"/>
              <a:t>meet or exceed the protective value </a:t>
            </a:r>
            <a:r>
              <a:rPr lang="en-US" dirty="0"/>
              <a:t>afforded by the natural frontal dune system in the immediate area of the subject shoreline. Prior to the issuance of a permit for a single-family dwelling meeting the criteria of Section 161.053(5)(c), F.S., the manmade frontal dune </a:t>
            </a:r>
            <a:r>
              <a:rPr lang="en-US" b="1" dirty="0"/>
              <a:t>must be maintained for a minimum of 12 months </a:t>
            </a:r>
            <a:r>
              <a:rPr lang="en-US" dirty="0"/>
              <a:t>and be demonstrated to be as stable and sustainable as the natural frontal dune system.</a:t>
            </a:r>
            <a:r>
              <a:rPr lang="en-US" u="sng" dirty="0"/>
              <a:t> (</a:t>
            </a:r>
            <a:r>
              <a:rPr lang="en-US" sz="2200" u="sng" dirty="0"/>
              <a:t>Rule 62B-33.005(5), F.A.C.)</a:t>
            </a:r>
          </a:p>
          <a:p>
            <a:r>
              <a:rPr lang="en-US" dirty="0" smtClean="0"/>
              <a:t>Other Dunes – Affords little or no protective value, or are a part of the uplands</a:t>
            </a:r>
            <a:endParaRPr lang="en-US" dirty="0"/>
          </a:p>
          <a:p>
            <a:pPr marL="0" indent="0">
              <a:buNone/>
            </a:pP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r>
              <a:rPr lang="en-US" dirty="0" smtClean="0"/>
              <a:t>Not all dunes offer protective value</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13</a:t>
            </a:fld>
            <a:endParaRPr lang="en-US"/>
          </a:p>
        </p:txBody>
      </p:sp>
    </p:spTree>
    <p:extLst>
      <p:ext uri="{BB962C8B-B14F-4D97-AF65-F5344CB8AC3E}">
        <p14:creationId xmlns:p14="http://schemas.microsoft.com/office/powerpoint/2010/main" val="9166045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SIGNIFICANT DUNES</a:t>
            </a:r>
            <a:endParaRPr lang="en-US" dirty="0"/>
          </a:p>
        </p:txBody>
      </p:sp>
      <p:pic>
        <p:nvPicPr>
          <p:cNvPr id="8" name="Content Placeholder 7"/>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28650" y="1099816"/>
            <a:ext cx="7438768" cy="5196220"/>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a:xfrm>
            <a:off x="1227437" y="5349145"/>
            <a:ext cx="3091764" cy="377085"/>
          </a:xfrm>
        </p:spPr>
        <p:txBody>
          <a:bodyPr/>
          <a:lstStyle/>
          <a:p>
            <a:r>
              <a:rPr lang="en-US" dirty="0" smtClean="0"/>
              <a:t>Dune Formation – Tides and small waves deposit sand on beach; wind blows (dry) sand upland; wind blown sand trapped by vegetation or dropped by gravity into dunes.</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14</a:t>
            </a:fld>
            <a:endParaRPr lang="en-US"/>
          </a:p>
        </p:txBody>
      </p:sp>
    </p:spTree>
    <p:extLst>
      <p:ext uri="{BB962C8B-B14F-4D97-AF65-F5344CB8AC3E}">
        <p14:creationId xmlns:p14="http://schemas.microsoft.com/office/powerpoint/2010/main" val="27842405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Significant Dune d) Natural</a:t>
            </a:r>
            <a:endParaRPr lang="en-US" sz="3600"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53567" y="1825625"/>
            <a:ext cx="7236865" cy="4351338"/>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15</a:t>
            </a:fld>
            <a:endParaRPr lang="en-US"/>
          </a:p>
        </p:txBody>
      </p:sp>
    </p:spTree>
    <p:extLst>
      <p:ext uri="{BB962C8B-B14F-4D97-AF65-F5344CB8AC3E}">
        <p14:creationId xmlns:p14="http://schemas.microsoft.com/office/powerpoint/2010/main" val="10057234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Significant Dunes</a:t>
            </a: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r>
              <a:rPr lang="en-US" dirty="0" smtClean="0"/>
              <a:t>Topsail Hill State Park, Walton Co Post Opal</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16</a:t>
            </a:fld>
            <a:endParaRPr lang="en-US"/>
          </a:p>
        </p:txBody>
      </p:sp>
      <p:pic>
        <p:nvPicPr>
          <p:cNvPr id="7" name="Picture 4" descr="topsaildestin"/>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28650" y="1491049"/>
            <a:ext cx="7886700" cy="4296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4572000" y="3710106"/>
            <a:ext cx="928459" cy="369332"/>
          </a:xfrm>
          <a:prstGeom prst="rect">
            <a:avLst/>
          </a:prstGeom>
        </p:spPr>
        <p:txBody>
          <a:bodyPr wrap="none">
            <a:spAutoFit/>
          </a:bodyPr>
          <a:lstStyle/>
          <a:p>
            <a:r>
              <a:rPr lang="en-US" altLang="en-US" dirty="0">
                <a:latin typeface="Comic Sans MS" panose="030F0702030302020204" pitchFamily="66" charset="0"/>
              </a:rPr>
              <a:t>breach</a:t>
            </a:r>
          </a:p>
        </p:txBody>
      </p:sp>
      <p:sp>
        <p:nvSpPr>
          <p:cNvPr id="9" name="Rectangle 8"/>
          <p:cNvSpPr/>
          <p:nvPr/>
        </p:nvSpPr>
        <p:spPr>
          <a:xfrm>
            <a:off x="1558720" y="4370625"/>
            <a:ext cx="1265090" cy="369332"/>
          </a:xfrm>
          <a:prstGeom prst="rect">
            <a:avLst/>
          </a:prstGeom>
        </p:spPr>
        <p:txBody>
          <a:bodyPr wrap="none">
            <a:spAutoFit/>
          </a:bodyPr>
          <a:lstStyle/>
          <a:p>
            <a:r>
              <a:rPr lang="en-US" altLang="en-US" dirty="0">
                <a:latin typeface="Comic Sans MS" panose="030F0702030302020204" pitchFamily="66" charset="0"/>
              </a:rPr>
              <a:t>nearshore</a:t>
            </a:r>
          </a:p>
        </p:txBody>
      </p:sp>
      <p:sp>
        <p:nvSpPr>
          <p:cNvPr id="10" name="Rectangle 9"/>
          <p:cNvSpPr/>
          <p:nvPr/>
        </p:nvSpPr>
        <p:spPr>
          <a:xfrm>
            <a:off x="5483183" y="5078132"/>
            <a:ext cx="1439818" cy="369332"/>
          </a:xfrm>
          <a:prstGeom prst="rect">
            <a:avLst/>
          </a:prstGeom>
        </p:spPr>
        <p:txBody>
          <a:bodyPr wrap="none">
            <a:spAutoFit/>
          </a:bodyPr>
          <a:lstStyle/>
          <a:p>
            <a:r>
              <a:rPr lang="en-US" altLang="en-US" dirty="0">
                <a:latin typeface="Comic Sans MS" panose="030F0702030302020204" pitchFamily="66" charset="0"/>
              </a:rPr>
              <a:t>beach berm</a:t>
            </a:r>
          </a:p>
        </p:txBody>
      </p:sp>
      <p:sp>
        <p:nvSpPr>
          <p:cNvPr id="11" name="Rectangle 10"/>
          <p:cNvSpPr/>
          <p:nvPr/>
        </p:nvSpPr>
        <p:spPr>
          <a:xfrm>
            <a:off x="6634752" y="4079438"/>
            <a:ext cx="800219" cy="369332"/>
          </a:xfrm>
          <a:prstGeom prst="rect">
            <a:avLst/>
          </a:prstGeom>
        </p:spPr>
        <p:txBody>
          <a:bodyPr wrap="none">
            <a:spAutoFit/>
          </a:bodyPr>
          <a:lstStyle/>
          <a:p>
            <a:r>
              <a:rPr lang="en-US" altLang="en-US" dirty="0">
                <a:latin typeface="Comic Sans MS" panose="030F0702030302020204" pitchFamily="66" charset="0"/>
              </a:rPr>
              <a:t>dunes</a:t>
            </a:r>
          </a:p>
        </p:txBody>
      </p:sp>
    </p:spTree>
    <p:extLst>
      <p:ext uri="{BB962C8B-B14F-4D97-AF65-F5344CB8AC3E}">
        <p14:creationId xmlns:p14="http://schemas.microsoft.com/office/powerpoint/2010/main" val="3982302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Significant Dune</a:t>
            </a: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17</a:t>
            </a:fld>
            <a:endParaRPr lang="en-US"/>
          </a:p>
        </p:txBody>
      </p:sp>
      <p:pic>
        <p:nvPicPr>
          <p:cNvPr id="9" name="Content Placeholder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53567" y="1825625"/>
            <a:ext cx="7236865" cy="4351338"/>
          </a:xfrm>
        </p:spPr>
      </p:pic>
    </p:spTree>
    <p:extLst>
      <p:ext uri="{BB962C8B-B14F-4D97-AF65-F5344CB8AC3E}">
        <p14:creationId xmlns:p14="http://schemas.microsoft.com/office/powerpoint/2010/main" val="3120458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Frontal Dune (Mound) Natural</a:t>
            </a:r>
            <a:endParaRPr lang="en-US"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06236" y="1325562"/>
            <a:ext cx="7677592" cy="4976383"/>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18</a:t>
            </a:fld>
            <a:endParaRPr lang="en-US"/>
          </a:p>
        </p:txBody>
      </p:sp>
    </p:spTree>
    <p:extLst>
      <p:ext uri="{BB962C8B-B14F-4D97-AF65-F5344CB8AC3E}">
        <p14:creationId xmlns:p14="http://schemas.microsoft.com/office/powerpoint/2010/main" val="41013297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Frontal Dune (Mound) Natural</a:t>
            </a: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19</a:t>
            </a:fld>
            <a:endParaRPr lang="en-US"/>
          </a:p>
        </p:txBody>
      </p:sp>
      <p:pic>
        <p:nvPicPr>
          <p:cNvPr id="8" name="Content Placeholder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53567" y="1825625"/>
            <a:ext cx="7236865" cy="4351338"/>
          </a:xfrm>
        </p:spPr>
      </p:pic>
    </p:spTree>
    <p:extLst>
      <p:ext uri="{BB962C8B-B14F-4D97-AF65-F5344CB8AC3E}">
        <p14:creationId xmlns:p14="http://schemas.microsoft.com/office/powerpoint/2010/main" val="31405077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Contents</a:t>
            </a:r>
            <a:endParaRPr lang="en-US" dirty="0"/>
          </a:p>
        </p:txBody>
      </p:sp>
      <p:sp>
        <p:nvSpPr>
          <p:cNvPr id="3" name="Content Placeholder 2"/>
          <p:cNvSpPr>
            <a:spLocks noGrp="1"/>
          </p:cNvSpPr>
          <p:nvPr>
            <p:ph idx="1"/>
          </p:nvPr>
        </p:nvSpPr>
        <p:spPr/>
        <p:txBody>
          <a:bodyPr/>
          <a:lstStyle/>
          <a:p>
            <a:r>
              <a:rPr lang="en-US" dirty="0" smtClean="0"/>
              <a:t>CCCL Establishment</a:t>
            </a:r>
          </a:p>
          <a:p>
            <a:r>
              <a:rPr lang="en-US" dirty="0" smtClean="0"/>
              <a:t>Dune Definitions</a:t>
            </a:r>
          </a:p>
          <a:p>
            <a:r>
              <a:rPr lang="en-US" dirty="0" smtClean="0"/>
              <a:t>Dune Diversity</a:t>
            </a:r>
          </a:p>
          <a:p>
            <a:r>
              <a:rPr lang="en-US" dirty="0" smtClean="0"/>
              <a:t>Dune Protective Value</a:t>
            </a:r>
          </a:p>
          <a:p>
            <a:r>
              <a:rPr lang="en-US" dirty="0" smtClean="0"/>
              <a:t>Governing Laws and Rules</a:t>
            </a:r>
          </a:p>
          <a:p>
            <a:r>
              <a:rPr lang="en-US" dirty="0" smtClean="0"/>
              <a:t>Dune Impacts</a:t>
            </a:r>
          </a:p>
          <a:p>
            <a:r>
              <a:rPr lang="en-US" dirty="0" smtClean="0"/>
              <a:t>Minimization methods</a:t>
            </a: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2</a:t>
            </a:fld>
            <a:endParaRPr lang="en-US"/>
          </a:p>
        </p:txBody>
      </p:sp>
    </p:spTree>
    <p:extLst>
      <p:ext uri="{BB962C8B-B14F-4D97-AF65-F5344CB8AC3E}">
        <p14:creationId xmlns:p14="http://schemas.microsoft.com/office/powerpoint/2010/main" val="26944063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Frontal Dune (Bluff) Natural</a:t>
            </a:r>
            <a:endParaRPr lang="en-US"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8799" y="1284257"/>
            <a:ext cx="8666402" cy="5210881"/>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20</a:t>
            </a:fld>
            <a:endParaRPr lang="en-US"/>
          </a:p>
        </p:txBody>
      </p:sp>
    </p:spTree>
    <p:extLst>
      <p:ext uri="{BB962C8B-B14F-4D97-AF65-F5344CB8AC3E}">
        <p14:creationId xmlns:p14="http://schemas.microsoft.com/office/powerpoint/2010/main" val="4050699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Frontal Dune (Bluff) Natural</a:t>
            </a: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r>
              <a:rPr lang="en-US" dirty="0" smtClean="0"/>
              <a:t>Painters Hill (Flagler County) Dune elev. +17</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21</a:t>
            </a:fld>
            <a:endParaRPr lang="en-US"/>
          </a:p>
        </p:txBody>
      </p:sp>
      <p:pic>
        <p:nvPicPr>
          <p:cNvPr id="7" name="Picture 4" descr="Flagler Residential Shorelin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9933" y="1325563"/>
            <a:ext cx="8736360" cy="50093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238845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Primary Dune and Frontal Dune</a:t>
            </a:r>
            <a:endParaRPr lang="en-US" sz="3600" dirty="0"/>
          </a:p>
        </p:txBody>
      </p:sp>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r>
              <a:rPr lang="en-US" dirty="0" smtClean="0"/>
              <a:t>Plan View</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22</a:t>
            </a:fld>
            <a:endParaRPr lang="en-US"/>
          </a:p>
        </p:txBody>
      </p:sp>
      <p:pic>
        <p:nvPicPr>
          <p:cNvPr id="9" name="Content Placeholder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53567" y="1325562"/>
            <a:ext cx="7236865" cy="4976383"/>
          </a:xfrm>
        </p:spPr>
      </p:pic>
    </p:spTree>
    <p:extLst>
      <p:ext uri="{BB962C8B-B14F-4D97-AF65-F5344CB8AC3E}">
        <p14:creationId xmlns:p14="http://schemas.microsoft.com/office/powerpoint/2010/main" val="2750992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Primary Dune and Frontal Dune</a:t>
            </a:r>
            <a:endParaRPr lang="en-US" sz="3600"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53567" y="1825625"/>
            <a:ext cx="7236865" cy="4351338"/>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dirty="0"/>
          </a:p>
        </p:txBody>
      </p:sp>
      <p:sp>
        <p:nvSpPr>
          <p:cNvPr id="5" name="Footer Placeholder 4"/>
          <p:cNvSpPr>
            <a:spLocks noGrp="1"/>
          </p:cNvSpPr>
          <p:nvPr>
            <p:ph type="ftr" sz="quarter" idx="11"/>
          </p:nvPr>
        </p:nvSpPr>
        <p:spPr>
          <a:xfrm>
            <a:off x="3028950" y="6507098"/>
            <a:ext cx="3086100" cy="365125"/>
          </a:xfrm>
        </p:spPr>
        <p:txBody>
          <a:bodyPr/>
          <a:lstStyle/>
          <a:p>
            <a:r>
              <a:rPr lang="en-US" sz="1100" dirty="0" smtClean="0"/>
              <a:t>Primary Dune elev.+18, Frontal Dune elev. +12</a:t>
            </a:r>
            <a:endParaRPr lang="en-US" sz="1100" dirty="0"/>
          </a:p>
        </p:txBody>
      </p:sp>
      <p:sp>
        <p:nvSpPr>
          <p:cNvPr id="6" name="Slide Number Placeholder 5"/>
          <p:cNvSpPr>
            <a:spLocks noGrp="1"/>
          </p:cNvSpPr>
          <p:nvPr>
            <p:ph type="sldNum" sz="quarter" idx="12"/>
          </p:nvPr>
        </p:nvSpPr>
        <p:spPr/>
        <p:txBody>
          <a:bodyPr/>
          <a:lstStyle/>
          <a:p>
            <a:fld id="{77BC0C64-94FA-44B3-9573-88BE3BEAC041}" type="slidenum">
              <a:rPr lang="en-US" smtClean="0"/>
              <a:t>23</a:t>
            </a:fld>
            <a:endParaRPr lang="en-US"/>
          </a:p>
        </p:txBody>
      </p:sp>
    </p:spTree>
    <p:extLst>
      <p:ext uri="{BB962C8B-B14F-4D97-AF65-F5344CB8AC3E}">
        <p14:creationId xmlns:p14="http://schemas.microsoft.com/office/powerpoint/2010/main" val="10981733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Primary Dune and Frontal Dune</a:t>
            </a:r>
            <a:endParaRPr lang="en-US" sz="3600"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40259" y="1103870"/>
            <a:ext cx="7315200" cy="5391267"/>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a:xfrm rot="10800000" flipV="1">
            <a:off x="2954809" y="6677700"/>
            <a:ext cx="3086100" cy="152003"/>
          </a:xfrm>
        </p:spPr>
        <p:txBody>
          <a:bodyPr/>
          <a:lstStyle/>
          <a:p>
            <a:r>
              <a:rPr lang="en-US" dirty="0" smtClean="0"/>
              <a:t>Plan View </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24</a:t>
            </a:fld>
            <a:endParaRPr lang="en-US"/>
          </a:p>
        </p:txBody>
      </p:sp>
    </p:spTree>
    <p:extLst>
      <p:ext uri="{BB962C8B-B14F-4D97-AF65-F5344CB8AC3E}">
        <p14:creationId xmlns:p14="http://schemas.microsoft.com/office/powerpoint/2010/main" val="23415654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Primary Dune and Frontal Dune</a:t>
            </a:r>
            <a:endParaRPr lang="en-US" sz="3600"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902940" y="1482811"/>
            <a:ext cx="6194854" cy="4718866"/>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r>
              <a:rPr lang="en-US" sz="1000" dirty="0" smtClean="0"/>
              <a:t>Boca Raton Primary Dune elev. +22, frontal dune +12</a:t>
            </a:r>
            <a:endParaRPr lang="en-US" sz="1000" dirty="0"/>
          </a:p>
        </p:txBody>
      </p:sp>
      <p:sp>
        <p:nvSpPr>
          <p:cNvPr id="6" name="Slide Number Placeholder 5"/>
          <p:cNvSpPr>
            <a:spLocks noGrp="1"/>
          </p:cNvSpPr>
          <p:nvPr>
            <p:ph type="sldNum" sz="quarter" idx="12"/>
          </p:nvPr>
        </p:nvSpPr>
        <p:spPr/>
        <p:txBody>
          <a:bodyPr/>
          <a:lstStyle/>
          <a:p>
            <a:fld id="{77BC0C64-94FA-44B3-9573-88BE3BEAC041}" type="slidenum">
              <a:rPr lang="en-US" smtClean="0"/>
              <a:t>25</a:t>
            </a:fld>
            <a:endParaRPr lang="en-US"/>
          </a:p>
        </p:txBody>
      </p:sp>
    </p:spTree>
    <p:extLst>
      <p:ext uri="{BB962C8B-B14F-4D97-AF65-F5344CB8AC3E}">
        <p14:creationId xmlns:p14="http://schemas.microsoft.com/office/powerpoint/2010/main" val="23845700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Primary/Frontal Dune</a:t>
            </a:r>
            <a:endParaRPr lang="en-US" sz="3600" dirty="0"/>
          </a:p>
        </p:txBody>
      </p:sp>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r>
              <a:rPr lang="en-US" dirty="0" smtClean="0"/>
              <a:t>Plan View</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26</a:t>
            </a:fld>
            <a:endParaRPr lang="en-US"/>
          </a:p>
        </p:txBody>
      </p:sp>
      <p:pic>
        <p:nvPicPr>
          <p:cNvPr id="8" name="Content Placeholder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8650" y="1235676"/>
            <a:ext cx="7886699" cy="5099221"/>
          </a:xfrm>
        </p:spPr>
      </p:pic>
    </p:spTree>
    <p:extLst>
      <p:ext uri="{BB962C8B-B14F-4D97-AF65-F5344CB8AC3E}">
        <p14:creationId xmlns:p14="http://schemas.microsoft.com/office/powerpoint/2010/main" val="10751658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Primary/Frontal Dune</a:t>
            </a: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r>
              <a:rPr lang="en-US" dirty="0" smtClean="0"/>
              <a:t>Dune Elevation  +28</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27</a:t>
            </a:fld>
            <a:endParaRPr lang="en-US"/>
          </a:p>
        </p:txBody>
      </p:sp>
      <p:pic>
        <p:nvPicPr>
          <p:cNvPr id="9" name="Content Placeholder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8650" y="1474573"/>
            <a:ext cx="7561782" cy="4835611"/>
          </a:xfrm>
        </p:spPr>
      </p:pic>
    </p:spTree>
    <p:extLst>
      <p:ext uri="{BB962C8B-B14F-4D97-AF65-F5344CB8AC3E}">
        <p14:creationId xmlns:p14="http://schemas.microsoft.com/office/powerpoint/2010/main" val="17263702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Manmade Frontal Dune (Mound)</a:t>
            </a:r>
            <a:endParaRPr lang="en-US" sz="3600" dirty="0"/>
          </a:p>
        </p:txBody>
      </p:sp>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28</a:t>
            </a:fld>
            <a:endParaRPr lang="en-US"/>
          </a:p>
        </p:txBody>
      </p:sp>
      <p:pic>
        <p:nvPicPr>
          <p:cNvPr id="9" name="Content Placeholder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53567" y="1825625"/>
            <a:ext cx="7236865" cy="4351338"/>
          </a:xfrm>
        </p:spPr>
      </p:pic>
    </p:spTree>
    <p:extLst>
      <p:ext uri="{BB962C8B-B14F-4D97-AF65-F5344CB8AC3E}">
        <p14:creationId xmlns:p14="http://schemas.microsoft.com/office/powerpoint/2010/main" val="24328144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Manmade Frontal Dune (Mound) </a:t>
            </a:r>
            <a:endParaRPr lang="en-US" sz="3600"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53567" y="1825625"/>
            <a:ext cx="7236865" cy="4351338"/>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29</a:t>
            </a:fld>
            <a:endParaRPr lang="en-US"/>
          </a:p>
        </p:txBody>
      </p:sp>
    </p:spTree>
    <p:extLst>
      <p:ext uri="{BB962C8B-B14F-4D97-AF65-F5344CB8AC3E}">
        <p14:creationId xmlns:p14="http://schemas.microsoft.com/office/powerpoint/2010/main" val="14432382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CCCL Location</a:t>
            </a: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a:xfrm>
            <a:off x="3028950" y="6507098"/>
            <a:ext cx="3086100" cy="365125"/>
          </a:xfrm>
        </p:spPr>
        <p:txBody>
          <a:bodyPr/>
          <a:lstStyle/>
          <a:p>
            <a:r>
              <a:rPr lang="en-US" dirty="0" smtClean="0"/>
              <a:t>CCCL located only where there are sandy beaches and dunes</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3</a:t>
            </a:fld>
            <a:endParaRPr lang="en-US"/>
          </a:p>
        </p:txBody>
      </p:sp>
      <p:graphicFrame>
        <p:nvGraphicFramePr>
          <p:cNvPr id="7" name="Object 2"/>
          <p:cNvGraphicFramePr>
            <a:graphicFrameLocks noGrp="1" noChangeAspect="1"/>
          </p:cNvGraphicFramePr>
          <p:nvPr>
            <p:ph idx="1"/>
            <p:extLst>
              <p:ext uri="{D42A27DB-BD31-4B8C-83A1-F6EECF244321}">
                <p14:modId xmlns:p14="http://schemas.microsoft.com/office/powerpoint/2010/main" val="3980037084"/>
              </p:ext>
            </p:extLst>
          </p:nvPr>
        </p:nvGraphicFramePr>
        <p:xfrm>
          <a:off x="906236" y="1153297"/>
          <a:ext cx="7422218" cy="5263979"/>
        </p:xfrm>
        <a:graphic>
          <a:graphicData uri="http://schemas.openxmlformats.org/presentationml/2006/ole">
            <mc:AlternateContent xmlns:mc="http://schemas.openxmlformats.org/markup-compatibility/2006">
              <mc:Choice xmlns:v="urn:schemas-microsoft-com:vml" Requires="v">
                <p:oleObj spid="_x0000_s2080" name="Photo Editor Photo" r:id="rId3" imgW="4382112" imgH="3209524" progId="MSPhotoEd.3">
                  <p:embed/>
                </p:oleObj>
              </mc:Choice>
              <mc:Fallback>
                <p:oleObj name="Photo Editor Photo" r:id="rId3" imgW="4382112" imgH="3209524" progId="MSPhotoEd.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6236" y="1153297"/>
                        <a:ext cx="7422218" cy="5263979"/>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2052853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sz="3600" dirty="0" smtClean="0"/>
              <a:t>Manmade Frontal Dune (Bluff)</a:t>
            </a:r>
            <a:endParaRPr lang="en-US" sz="3600"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9427" y="1181101"/>
            <a:ext cx="8837964" cy="5314037"/>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30</a:t>
            </a:fld>
            <a:endParaRPr lang="en-US"/>
          </a:p>
        </p:txBody>
      </p:sp>
    </p:spTree>
    <p:extLst>
      <p:ext uri="{BB962C8B-B14F-4D97-AF65-F5344CB8AC3E}">
        <p14:creationId xmlns:p14="http://schemas.microsoft.com/office/powerpoint/2010/main" val="31245043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sz="3600" dirty="0" smtClean="0"/>
              <a:t>Manmade Frontal Dune (Bluff) </a:t>
            </a:r>
            <a:endParaRPr lang="en-US" sz="3600" dirty="0"/>
          </a:p>
        </p:txBody>
      </p:sp>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a:xfrm>
            <a:off x="3028949" y="6515335"/>
            <a:ext cx="3086100" cy="365125"/>
          </a:xfrm>
        </p:spPr>
        <p:txBody>
          <a:bodyPr/>
          <a:lstStyle/>
          <a:p>
            <a:r>
              <a:rPr lang="en-US" sz="1100" dirty="0" smtClean="0"/>
              <a:t>Manmade frontal dune with geotextile container as core</a:t>
            </a:r>
            <a:endParaRPr lang="en-US" sz="1100" dirty="0"/>
          </a:p>
        </p:txBody>
      </p:sp>
      <p:sp>
        <p:nvSpPr>
          <p:cNvPr id="6" name="Slide Number Placeholder 5"/>
          <p:cNvSpPr>
            <a:spLocks noGrp="1"/>
          </p:cNvSpPr>
          <p:nvPr>
            <p:ph type="sldNum" sz="quarter" idx="12"/>
          </p:nvPr>
        </p:nvSpPr>
        <p:spPr/>
        <p:txBody>
          <a:bodyPr/>
          <a:lstStyle/>
          <a:p>
            <a:fld id="{77BC0C64-94FA-44B3-9573-88BE3BEAC041}" type="slidenum">
              <a:rPr lang="en-US" smtClean="0"/>
              <a:t>31</a:t>
            </a:fld>
            <a:endParaRPr lang="en-US"/>
          </a:p>
        </p:txBody>
      </p:sp>
      <p:pic>
        <p:nvPicPr>
          <p:cNvPr id="8" name="Content Placeholder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53567" y="1825625"/>
            <a:ext cx="7236865" cy="4351338"/>
          </a:xfrm>
        </p:spPr>
      </p:pic>
    </p:spTree>
    <p:extLst>
      <p:ext uri="{BB962C8B-B14F-4D97-AF65-F5344CB8AC3E}">
        <p14:creationId xmlns:p14="http://schemas.microsoft.com/office/powerpoint/2010/main" val="19781567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Manmade Dune</a:t>
            </a:r>
            <a:endParaRPr lang="en-US"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8650" y="1383957"/>
            <a:ext cx="7971652" cy="4934465"/>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32</a:t>
            </a:fld>
            <a:endParaRPr lang="en-US"/>
          </a:p>
        </p:txBody>
      </p:sp>
    </p:spTree>
    <p:extLst>
      <p:ext uri="{BB962C8B-B14F-4D97-AF65-F5344CB8AC3E}">
        <p14:creationId xmlns:p14="http://schemas.microsoft.com/office/powerpoint/2010/main" val="3672784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Manmade Dune</a:t>
            </a:r>
            <a:endParaRPr lang="en-US"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8651" y="1325562"/>
            <a:ext cx="7971652" cy="4984621"/>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33</a:t>
            </a:fld>
            <a:endParaRPr lang="en-US"/>
          </a:p>
        </p:txBody>
      </p:sp>
    </p:spTree>
    <p:extLst>
      <p:ext uri="{BB962C8B-B14F-4D97-AF65-F5344CB8AC3E}">
        <p14:creationId xmlns:p14="http://schemas.microsoft.com/office/powerpoint/2010/main" val="27150623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Dunes</a:t>
            </a:r>
            <a:endParaRPr lang="en-US"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28650" y="1560653"/>
            <a:ext cx="6777165" cy="4616310"/>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a:xfrm>
            <a:off x="3028950" y="6565557"/>
            <a:ext cx="3086100" cy="294706"/>
          </a:xfrm>
        </p:spPr>
        <p:txBody>
          <a:bodyPr/>
          <a:lstStyle/>
          <a:p>
            <a:r>
              <a:rPr lang="en-US" dirty="0" smtClean="0"/>
              <a:t>Ft. Lauderdale Isolated Dune with little protective</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34</a:t>
            </a:fld>
            <a:endParaRPr lang="en-US"/>
          </a:p>
        </p:txBody>
      </p:sp>
    </p:spTree>
    <p:extLst>
      <p:ext uri="{BB962C8B-B14F-4D97-AF65-F5344CB8AC3E}">
        <p14:creationId xmlns:p14="http://schemas.microsoft.com/office/powerpoint/2010/main" val="31742761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Dunes cont.</a:t>
            </a:r>
            <a:endParaRPr lang="en-US"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45059" y="1325563"/>
            <a:ext cx="6853881" cy="4967416"/>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a:xfrm>
            <a:off x="3024129" y="6515335"/>
            <a:ext cx="3086100" cy="365125"/>
          </a:xfrm>
        </p:spPr>
        <p:txBody>
          <a:bodyPr/>
          <a:lstStyle/>
          <a:p>
            <a:r>
              <a:rPr lang="en-US" dirty="0" smtClean="0"/>
              <a:t>Ft. Lauderdale Isolated dune with little or no protective value, Elev. +13.5’</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35</a:t>
            </a:fld>
            <a:endParaRPr lang="en-US"/>
          </a:p>
        </p:txBody>
      </p:sp>
    </p:spTree>
    <p:extLst>
      <p:ext uri="{BB962C8B-B14F-4D97-AF65-F5344CB8AC3E}">
        <p14:creationId xmlns:p14="http://schemas.microsoft.com/office/powerpoint/2010/main" val="4755104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Dunes cont.</a:t>
            </a:r>
            <a:endParaRPr lang="en-US"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69773" y="1325562"/>
            <a:ext cx="7018638" cy="5083475"/>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a:xfrm>
            <a:off x="3028949" y="6507098"/>
            <a:ext cx="3086100" cy="365125"/>
          </a:xfrm>
        </p:spPr>
        <p:txBody>
          <a:bodyPr/>
          <a:lstStyle/>
          <a:p>
            <a:r>
              <a:rPr lang="en-US" dirty="0" smtClean="0"/>
              <a:t>Ft. Lauderdale Isolated dune with little or no protective value, Elev. +13.5’</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36</a:t>
            </a:fld>
            <a:endParaRPr lang="en-US"/>
          </a:p>
        </p:txBody>
      </p:sp>
    </p:spTree>
    <p:extLst>
      <p:ext uri="{BB962C8B-B14F-4D97-AF65-F5344CB8AC3E}">
        <p14:creationId xmlns:p14="http://schemas.microsoft.com/office/powerpoint/2010/main" val="3813912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Dunes cont.</a:t>
            </a:r>
            <a:endParaRPr lang="en-US"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18984" y="1325562"/>
            <a:ext cx="8279027" cy="5050523"/>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r>
              <a:rPr lang="en-US" dirty="0" smtClean="0"/>
              <a:t>Is this a significant or frontal dune?  </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37</a:t>
            </a:fld>
            <a:endParaRPr lang="en-US"/>
          </a:p>
        </p:txBody>
      </p:sp>
    </p:spTree>
    <p:extLst>
      <p:ext uri="{BB962C8B-B14F-4D97-AF65-F5344CB8AC3E}">
        <p14:creationId xmlns:p14="http://schemas.microsoft.com/office/powerpoint/2010/main" val="30856489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Dunes cont.</a:t>
            </a:r>
            <a:endParaRPr lang="en-US"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4843" y="1202724"/>
            <a:ext cx="8155460" cy="5132173"/>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r>
              <a:rPr lang="en-US" dirty="0" smtClean="0"/>
              <a:t>Is this a significant or frontal dune? Elev. +6.7’</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38</a:t>
            </a:fld>
            <a:endParaRPr lang="en-US"/>
          </a:p>
        </p:txBody>
      </p:sp>
    </p:spTree>
    <p:extLst>
      <p:ext uri="{BB962C8B-B14F-4D97-AF65-F5344CB8AC3E}">
        <p14:creationId xmlns:p14="http://schemas.microsoft.com/office/powerpoint/2010/main" val="331248643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Dunes cont.</a:t>
            </a:r>
            <a:endParaRPr lang="en-US"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1319" y="1219200"/>
            <a:ext cx="8427307" cy="5275938"/>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r>
              <a:rPr lang="en-US" sz="1100" dirty="0" smtClean="0"/>
              <a:t>Is this a significant or frontal dune?  Elev. +6.7’</a:t>
            </a:r>
            <a:endParaRPr lang="en-US" sz="1100" dirty="0"/>
          </a:p>
        </p:txBody>
      </p:sp>
      <p:sp>
        <p:nvSpPr>
          <p:cNvPr id="6" name="Slide Number Placeholder 5"/>
          <p:cNvSpPr>
            <a:spLocks noGrp="1"/>
          </p:cNvSpPr>
          <p:nvPr>
            <p:ph type="sldNum" sz="quarter" idx="12"/>
          </p:nvPr>
        </p:nvSpPr>
        <p:spPr/>
        <p:txBody>
          <a:bodyPr/>
          <a:lstStyle/>
          <a:p>
            <a:fld id="{77BC0C64-94FA-44B3-9573-88BE3BEAC041}" type="slidenum">
              <a:rPr lang="en-US" smtClean="0"/>
              <a:t>39</a:t>
            </a:fld>
            <a:endParaRPr lang="en-US"/>
          </a:p>
        </p:txBody>
      </p:sp>
    </p:spTree>
    <p:extLst>
      <p:ext uri="{BB962C8B-B14F-4D97-AF65-F5344CB8AC3E}">
        <p14:creationId xmlns:p14="http://schemas.microsoft.com/office/powerpoint/2010/main" val="4375496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15330"/>
            <a:ext cx="7609114" cy="1325563"/>
          </a:xfrm>
        </p:spPr>
        <p:txBody>
          <a:bodyPr>
            <a:normAutofit/>
          </a:bodyPr>
          <a:lstStyle/>
          <a:p>
            <a:r>
              <a:rPr lang="en-US" sz="3600" dirty="0"/>
              <a:t>Dominant Factors in Setting CCCL</a:t>
            </a:r>
          </a:p>
        </p:txBody>
      </p:sp>
      <p:sp>
        <p:nvSpPr>
          <p:cNvPr id="3" name="Content Placeholder 2"/>
          <p:cNvSpPr>
            <a:spLocks noGrp="1"/>
          </p:cNvSpPr>
          <p:nvPr>
            <p:ph idx="1"/>
          </p:nvPr>
        </p:nvSpPr>
        <p:spPr/>
        <p:txBody>
          <a:bodyPr>
            <a:normAutofit fontScale="92500" lnSpcReduction="10000"/>
          </a:bodyPr>
          <a:lstStyle/>
          <a:p>
            <a:r>
              <a:rPr lang="en-US" b="1" u="sng" dirty="0" smtClean="0"/>
              <a:t>100-Year Storm Event Impact Zone defined by erosion or waves</a:t>
            </a:r>
          </a:p>
          <a:p>
            <a:pPr marL="0" indent="0">
              <a:buNone/>
            </a:pPr>
            <a:endParaRPr lang="en-US" b="1" u="sng" dirty="0" smtClean="0"/>
          </a:p>
          <a:p>
            <a:r>
              <a:rPr lang="en-US" b="1" u="sng" dirty="0" smtClean="0"/>
              <a:t>Erosion</a:t>
            </a:r>
            <a:r>
              <a:rPr lang="en-US" dirty="0" smtClean="0"/>
              <a:t> </a:t>
            </a:r>
            <a:r>
              <a:rPr lang="en-US" dirty="0"/>
              <a:t>- Landward extent of erosion.  This generally occurs where you have high ground and </a:t>
            </a:r>
            <a:r>
              <a:rPr lang="en-US" dirty="0" smtClean="0"/>
              <a:t>storm surge </a:t>
            </a:r>
            <a:r>
              <a:rPr lang="en-US" dirty="0"/>
              <a:t>is less than 3 feet above ground (e.g. Panhandle  and NE Fla. </a:t>
            </a:r>
            <a:r>
              <a:rPr lang="en-US" dirty="0" smtClean="0"/>
              <a:t>Counties</a:t>
            </a:r>
          </a:p>
          <a:p>
            <a:endParaRPr lang="en-US" dirty="0"/>
          </a:p>
          <a:p>
            <a:r>
              <a:rPr lang="en-US" b="1" u="sng" dirty="0"/>
              <a:t>Flooding</a:t>
            </a:r>
            <a:r>
              <a:rPr lang="en-US" dirty="0"/>
              <a:t> - Landward penetration of a 3-foot wave above the storm surge.  This condition is dominant in low-lying flood prone areas (e.g. S.W. Fla. </a:t>
            </a:r>
            <a:r>
              <a:rPr lang="en-US" dirty="0" err="1"/>
              <a:t>Cou</a:t>
            </a: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4</a:t>
            </a:fld>
            <a:endParaRPr lang="en-US"/>
          </a:p>
        </p:txBody>
      </p:sp>
    </p:spTree>
    <p:extLst>
      <p:ext uri="{BB962C8B-B14F-4D97-AF65-F5344CB8AC3E}">
        <p14:creationId xmlns:p14="http://schemas.microsoft.com/office/powerpoint/2010/main" val="36147586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Dunes cont.</a:t>
            </a:r>
            <a:endParaRPr lang="en-US"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53567" y="1825625"/>
            <a:ext cx="7236865" cy="4351338"/>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dirty="0"/>
          </a:p>
        </p:txBody>
      </p:sp>
      <p:sp>
        <p:nvSpPr>
          <p:cNvPr id="5" name="Footer Placeholder 4"/>
          <p:cNvSpPr>
            <a:spLocks noGrp="1"/>
          </p:cNvSpPr>
          <p:nvPr>
            <p:ph type="ftr" sz="quarter" idx="11"/>
          </p:nvPr>
        </p:nvSpPr>
        <p:spPr/>
        <p:txBody>
          <a:bodyPr/>
          <a:lstStyle/>
          <a:p>
            <a:r>
              <a:rPr lang="en-US" dirty="0" smtClean="0"/>
              <a:t>Is this a significant or frontal dune?  Elev. 6.7’</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40</a:t>
            </a:fld>
            <a:endParaRPr lang="en-US"/>
          </a:p>
        </p:txBody>
      </p:sp>
    </p:spTree>
    <p:extLst>
      <p:ext uri="{BB962C8B-B14F-4D97-AF65-F5344CB8AC3E}">
        <p14:creationId xmlns:p14="http://schemas.microsoft.com/office/powerpoint/2010/main" val="6049678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3901" y="-140044"/>
            <a:ext cx="7609114" cy="1325563"/>
          </a:xfrm>
        </p:spPr>
        <p:txBody>
          <a:bodyPr>
            <a:normAutofit/>
          </a:bodyPr>
          <a:lstStyle/>
          <a:p>
            <a:r>
              <a:rPr lang="en-US" sz="3600" dirty="0" smtClean="0"/>
              <a:t>Dune Diversity and Protection Value</a:t>
            </a:r>
            <a:endParaRPr lang="en-US" sz="3600" dirty="0"/>
          </a:p>
        </p:txBody>
      </p:sp>
      <p:sp>
        <p:nvSpPr>
          <p:cNvPr id="3" name="Content Placeholder 2"/>
          <p:cNvSpPr>
            <a:spLocks noGrp="1"/>
          </p:cNvSpPr>
          <p:nvPr>
            <p:ph idx="1"/>
          </p:nvPr>
        </p:nvSpPr>
        <p:spPr/>
        <p:txBody>
          <a:bodyPr>
            <a:normAutofit fontScale="85000" lnSpcReduction="20000"/>
          </a:bodyPr>
          <a:lstStyle/>
          <a:p>
            <a:r>
              <a:rPr lang="en-US" dirty="0" smtClean="0"/>
              <a:t>Low Dunes – &lt;10’   </a:t>
            </a:r>
            <a:r>
              <a:rPr lang="en-US" u="sng" dirty="0" smtClean="0"/>
              <a:t>Affords protection against frequent storms</a:t>
            </a:r>
            <a:r>
              <a:rPr lang="en-US" dirty="0"/>
              <a:t> </a:t>
            </a:r>
            <a:endParaRPr lang="en-US" dirty="0" smtClean="0"/>
          </a:p>
          <a:p>
            <a:pPr marL="0" indent="0">
              <a:buNone/>
            </a:pPr>
            <a:r>
              <a:rPr lang="en-US" dirty="0"/>
              <a:t>	</a:t>
            </a:r>
            <a:r>
              <a:rPr lang="en-US" dirty="0" smtClean="0"/>
              <a:t>(</a:t>
            </a:r>
            <a:r>
              <a:rPr lang="en-US" dirty="0"/>
              <a:t>Generally in SW Florida) </a:t>
            </a:r>
            <a:endParaRPr lang="en-US" u="sng" dirty="0" smtClean="0"/>
          </a:p>
          <a:p>
            <a:endParaRPr lang="en-US" dirty="0"/>
          </a:p>
          <a:p>
            <a:r>
              <a:rPr lang="en-US" dirty="0" smtClean="0"/>
              <a:t>Medium Dunes – 10’ – 20’   </a:t>
            </a:r>
            <a:r>
              <a:rPr lang="en-US" u="sng" dirty="0" smtClean="0"/>
              <a:t>Affords protection against moderate storms</a:t>
            </a:r>
            <a:r>
              <a:rPr lang="en-US" dirty="0"/>
              <a:t> </a:t>
            </a:r>
            <a:endParaRPr lang="en-US" dirty="0" smtClean="0"/>
          </a:p>
          <a:p>
            <a:pPr marL="0" indent="0">
              <a:buNone/>
            </a:pPr>
            <a:r>
              <a:rPr lang="en-US" dirty="0"/>
              <a:t>	</a:t>
            </a:r>
            <a:r>
              <a:rPr lang="en-US" dirty="0" smtClean="0"/>
              <a:t>(</a:t>
            </a:r>
            <a:r>
              <a:rPr lang="en-US" dirty="0"/>
              <a:t>Generally in Middle East Coast, Franklin, Okaloosa, </a:t>
            </a:r>
            <a:r>
              <a:rPr lang="en-US" dirty="0" smtClean="0"/>
              <a:t>	Broward </a:t>
            </a:r>
            <a:r>
              <a:rPr lang="en-US" dirty="0"/>
              <a:t>and Dade Co.) </a:t>
            </a:r>
            <a:endParaRPr lang="en-US" u="sng" dirty="0" smtClean="0"/>
          </a:p>
          <a:p>
            <a:endParaRPr lang="en-US" dirty="0"/>
          </a:p>
          <a:p>
            <a:r>
              <a:rPr lang="en-US" dirty="0" smtClean="0"/>
              <a:t>High Dunes – Greater than 20’   </a:t>
            </a:r>
            <a:r>
              <a:rPr lang="en-US" u="sng" dirty="0" smtClean="0"/>
              <a:t>Affords protection against major storms/hurricanes</a:t>
            </a:r>
            <a:r>
              <a:rPr lang="en-US" dirty="0"/>
              <a:t> </a:t>
            </a:r>
            <a:endParaRPr lang="en-US" dirty="0" smtClean="0"/>
          </a:p>
          <a:p>
            <a:pPr marL="0" indent="0">
              <a:buNone/>
            </a:pPr>
            <a:r>
              <a:rPr lang="en-US" dirty="0"/>
              <a:t>	</a:t>
            </a:r>
            <a:r>
              <a:rPr lang="en-US" dirty="0" smtClean="0"/>
              <a:t>(</a:t>
            </a:r>
            <a:r>
              <a:rPr lang="en-US" dirty="0"/>
              <a:t>Generally in NE Fla, Palm </a:t>
            </a:r>
            <a:r>
              <a:rPr lang="en-US" dirty="0" smtClean="0"/>
              <a:t>Beach, Walton, </a:t>
            </a:r>
            <a:r>
              <a:rPr lang="en-US" dirty="0"/>
              <a:t>and </a:t>
            </a:r>
            <a:r>
              <a:rPr lang="en-US" dirty="0" smtClean="0"/>
              <a:t>	Parts </a:t>
            </a:r>
            <a:r>
              <a:rPr lang="en-US" dirty="0"/>
              <a:t>of Bay and Gulf Co.)</a:t>
            </a:r>
            <a:endParaRPr lang="en-US" u="sng" dirty="0"/>
          </a:p>
        </p:txBody>
      </p:sp>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41</a:t>
            </a:fld>
            <a:endParaRPr lang="en-US"/>
          </a:p>
        </p:txBody>
      </p:sp>
    </p:spTree>
    <p:extLst>
      <p:ext uri="{BB962C8B-B14F-4D97-AF65-F5344CB8AC3E}">
        <p14:creationId xmlns:p14="http://schemas.microsoft.com/office/powerpoint/2010/main" val="12332530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kern="0" dirty="0" smtClean="0">
                <a:effectLst>
                  <a:outerShdw blurRad="38100" dist="38100" dir="2700000" algn="tl">
                    <a:srgbClr val="000000"/>
                  </a:outerShdw>
                </a:effectLst>
              </a:rPr>
              <a:t>Low Dunes &lt; 10’</a:t>
            </a:r>
            <a:r>
              <a:rPr lang="en-US" kern="0" dirty="0">
                <a:solidFill>
                  <a:schemeClr val="tx2"/>
                </a:solidFill>
                <a:effectLst>
                  <a:outerShdw blurRad="38100" dist="38100" dir="2700000" algn="tl">
                    <a:srgbClr val="000000"/>
                  </a:outerShdw>
                </a:effectLst>
              </a:rPr>
              <a:t/>
            </a:r>
            <a:br>
              <a:rPr lang="en-US" kern="0" dirty="0">
                <a:solidFill>
                  <a:schemeClr val="tx2"/>
                </a:solidFill>
                <a:effectLst>
                  <a:outerShdw blurRad="38100" dist="38100" dir="2700000" algn="tl">
                    <a:srgbClr val="000000"/>
                  </a:outerShdw>
                </a:effectLst>
              </a:rPr>
            </a:b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a:xfrm>
            <a:off x="2965622" y="6495138"/>
            <a:ext cx="3149428" cy="365125"/>
          </a:xfrm>
        </p:spPr>
        <p:txBody>
          <a:bodyPr/>
          <a:lstStyle/>
          <a:p>
            <a:r>
              <a:rPr lang="en-US" dirty="0" smtClean="0"/>
              <a:t>Knight Island, Charlotte Co. Manmade Dune</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42</a:t>
            </a:fld>
            <a:endParaRPr lang="en-US"/>
          </a:p>
        </p:txBody>
      </p:sp>
      <p:pic>
        <p:nvPicPr>
          <p:cNvPr id="7"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1352" y="790435"/>
            <a:ext cx="8657967" cy="57047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717168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Low Dunes &lt; 10’</a:t>
            </a:r>
            <a:endParaRPr lang="en-US"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1830" y="1101253"/>
            <a:ext cx="8517925" cy="5410192"/>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a:xfrm>
            <a:off x="2114550" y="6511445"/>
            <a:ext cx="3086100" cy="365125"/>
          </a:xfrm>
        </p:spPr>
        <p:txBody>
          <a:bodyPr/>
          <a:lstStyle/>
          <a:p>
            <a:pPr algn="r"/>
            <a:r>
              <a:rPr lang="en-US" dirty="0" smtClean="0"/>
              <a:t>Knight Island, Charlotte Co., Dune elev. +6.7</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43</a:t>
            </a:fld>
            <a:endParaRPr lang="en-US"/>
          </a:p>
        </p:txBody>
      </p:sp>
    </p:spTree>
    <p:extLst>
      <p:ext uri="{BB962C8B-B14F-4D97-AF65-F5344CB8AC3E}">
        <p14:creationId xmlns:p14="http://schemas.microsoft.com/office/powerpoint/2010/main" val="22879833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Low Dunes &lt;10’</a:t>
            </a:r>
            <a:endParaRPr lang="en-US"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1896" y="1044446"/>
            <a:ext cx="8832634" cy="5310833"/>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r>
              <a:rPr lang="en-US" dirty="0" smtClean="0"/>
              <a:t>Anna Marie, Manatee Co.</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44</a:t>
            </a:fld>
            <a:endParaRPr lang="en-US"/>
          </a:p>
        </p:txBody>
      </p:sp>
    </p:spTree>
    <p:extLst>
      <p:ext uri="{BB962C8B-B14F-4D97-AF65-F5344CB8AC3E}">
        <p14:creationId xmlns:p14="http://schemas.microsoft.com/office/powerpoint/2010/main" val="16852372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Low Dunes &lt;10’</a:t>
            </a:r>
            <a:endParaRPr lang="en-US"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1896" y="1049400"/>
            <a:ext cx="8890299" cy="5345504"/>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a:xfrm>
            <a:off x="3028950" y="6515335"/>
            <a:ext cx="3086100" cy="365125"/>
          </a:xfrm>
        </p:spPr>
        <p:txBody>
          <a:bodyPr/>
          <a:lstStyle/>
          <a:p>
            <a:r>
              <a:rPr lang="en-US" sz="1100" dirty="0" smtClean="0"/>
              <a:t>Anna Marie Island, Manatee Co. Dune elev. 5’-7’</a:t>
            </a:r>
            <a:endParaRPr lang="en-US" sz="1100" dirty="0"/>
          </a:p>
        </p:txBody>
      </p:sp>
      <p:sp>
        <p:nvSpPr>
          <p:cNvPr id="6" name="Slide Number Placeholder 5"/>
          <p:cNvSpPr>
            <a:spLocks noGrp="1"/>
          </p:cNvSpPr>
          <p:nvPr>
            <p:ph type="sldNum" sz="quarter" idx="12"/>
          </p:nvPr>
        </p:nvSpPr>
        <p:spPr/>
        <p:txBody>
          <a:bodyPr/>
          <a:lstStyle/>
          <a:p>
            <a:fld id="{77BC0C64-94FA-44B3-9573-88BE3BEAC041}" type="slidenum">
              <a:rPr lang="en-US" smtClean="0"/>
              <a:t>45</a:t>
            </a:fld>
            <a:endParaRPr lang="en-US" dirty="0"/>
          </a:p>
        </p:txBody>
      </p:sp>
    </p:spTree>
    <p:extLst>
      <p:ext uri="{BB962C8B-B14F-4D97-AF65-F5344CB8AC3E}">
        <p14:creationId xmlns:p14="http://schemas.microsoft.com/office/powerpoint/2010/main" val="13793347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Medium Dunes 10’-20’</a:t>
            </a:r>
            <a:endParaRPr lang="en-US"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53567" y="1825625"/>
            <a:ext cx="7236865" cy="4351338"/>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dirty="0"/>
          </a:p>
        </p:txBody>
      </p:sp>
      <p:sp>
        <p:nvSpPr>
          <p:cNvPr id="5" name="Footer Placeholder 4"/>
          <p:cNvSpPr>
            <a:spLocks noGrp="1"/>
          </p:cNvSpPr>
          <p:nvPr>
            <p:ph type="ftr" sz="quarter" idx="11"/>
          </p:nvPr>
        </p:nvSpPr>
        <p:spPr>
          <a:xfrm>
            <a:off x="3028949" y="6577516"/>
            <a:ext cx="3086100" cy="365125"/>
          </a:xfrm>
        </p:spPr>
        <p:txBody>
          <a:bodyPr/>
          <a:lstStyle/>
          <a:p>
            <a:r>
              <a:rPr lang="en-US" sz="1100" dirty="0" smtClean="0"/>
              <a:t>Primary dune elev. +18, Frontal dune elev. +14</a:t>
            </a:r>
            <a:endParaRPr lang="en-US" sz="1100" dirty="0"/>
          </a:p>
        </p:txBody>
      </p:sp>
      <p:sp>
        <p:nvSpPr>
          <p:cNvPr id="6" name="Slide Number Placeholder 5"/>
          <p:cNvSpPr>
            <a:spLocks noGrp="1"/>
          </p:cNvSpPr>
          <p:nvPr>
            <p:ph type="sldNum" sz="quarter" idx="12"/>
          </p:nvPr>
        </p:nvSpPr>
        <p:spPr/>
        <p:txBody>
          <a:bodyPr/>
          <a:lstStyle/>
          <a:p>
            <a:fld id="{77BC0C64-94FA-44B3-9573-88BE3BEAC041}" type="slidenum">
              <a:rPr lang="en-US" smtClean="0"/>
              <a:t>46</a:t>
            </a:fld>
            <a:endParaRPr lang="en-US"/>
          </a:p>
        </p:txBody>
      </p:sp>
    </p:spTree>
    <p:extLst>
      <p:ext uri="{BB962C8B-B14F-4D97-AF65-F5344CB8AC3E}">
        <p14:creationId xmlns:p14="http://schemas.microsoft.com/office/powerpoint/2010/main" val="31750591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Medium Dunes 10’-20’</a:t>
            </a:r>
            <a:endParaRPr lang="en-US"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9014" y="1480896"/>
            <a:ext cx="7743494" cy="4801244"/>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a:xfrm>
            <a:off x="3028950" y="6593993"/>
            <a:ext cx="3086100" cy="365125"/>
          </a:xfrm>
        </p:spPr>
        <p:txBody>
          <a:bodyPr/>
          <a:lstStyle/>
          <a:p>
            <a:r>
              <a:rPr lang="en-US" sz="1100" dirty="0" smtClean="0"/>
              <a:t>Primary dune elev. +18, frontal dune elev. +14</a:t>
            </a:r>
          </a:p>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47</a:t>
            </a:fld>
            <a:endParaRPr lang="en-US" dirty="0"/>
          </a:p>
        </p:txBody>
      </p:sp>
    </p:spTree>
    <p:extLst>
      <p:ext uri="{BB962C8B-B14F-4D97-AF65-F5344CB8AC3E}">
        <p14:creationId xmlns:p14="http://schemas.microsoft.com/office/powerpoint/2010/main" val="266053064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
            <a:ext cx="7609114" cy="1136822"/>
          </a:xfrm>
        </p:spPr>
        <p:txBody>
          <a:bodyPr/>
          <a:lstStyle/>
          <a:p>
            <a:r>
              <a:rPr lang="en-US" dirty="0" smtClean="0"/>
              <a:t>Medium Dunes 10’-20’</a:t>
            </a:r>
            <a:endParaRPr lang="en-US"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8651" y="1825625"/>
            <a:ext cx="8194074" cy="4351338"/>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r>
              <a:rPr lang="en-US" dirty="0" smtClean="0"/>
              <a:t>St. George Island dune elev. 12’-13’</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48</a:t>
            </a:fld>
            <a:endParaRPr lang="en-US"/>
          </a:p>
        </p:txBody>
      </p:sp>
    </p:spTree>
    <p:extLst>
      <p:ext uri="{BB962C8B-B14F-4D97-AF65-F5344CB8AC3E}">
        <p14:creationId xmlns:p14="http://schemas.microsoft.com/office/powerpoint/2010/main" val="662337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Medium Dunes 10’-20’</a:t>
            </a:r>
            <a:endParaRPr lang="en-US" sz="3600"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3697" y="1482811"/>
            <a:ext cx="7971653" cy="4885038"/>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r>
              <a:rPr lang="en-US" dirty="0" smtClean="0"/>
              <a:t>St. George Island dune elev. 12’-13’</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49</a:t>
            </a:fld>
            <a:endParaRPr lang="en-US"/>
          </a:p>
        </p:txBody>
      </p:sp>
    </p:spTree>
    <p:extLst>
      <p:ext uri="{BB962C8B-B14F-4D97-AF65-F5344CB8AC3E}">
        <p14:creationId xmlns:p14="http://schemas.microsoft.com/office/powerpoint/2010/main" val="41673747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CCCL Location based on Erosion</a:t>
            </a:r>
            <a:endParaRPr lang="en-US" sz="3600" dirty="0"/>
          </a:p>
        </p:txBody>
      </p:sp>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r>
              <a:rPr lang="en-US" dirty="0" smtClean="0"/>
              <a:t>Okaloosa County Pre-Hurricane Opal</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5</a:t>
            </a:fld>
            <a:endParaRPr lang="en-US"/>
          </a:p>
        </p:txBody>
      </p:sp>
      <p:pic>
        <p:nvPicPr>
          <p:cNvPr id="7" name="Picture 2" descr="slide00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37967" y="1128584"/>
            <a:ext cx="6919783" cy="52227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615036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 Dunes &gt;20’</a:t>
            </a:r>
            <a:endParaRPr lang="en-US"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53567" y="1825625"/>
            <a:ext cx="7236865" cy="4351338"/>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r>
              <a:rPr lang="en-US" dirty="0" smtClean="0"/>
              <a:t>Blue Mountain Beach dunes 35’-60’</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50</a:t>
            </a:fld>
            <a:endParaRPr lang="en-US"/>
          </a:p>
        </p:txBody>
      </p:sp>
    </p:spTree>
    <p:extLst>
      <p:ext uri="{BB962C8B-B14F-4D97-AF65-F5344CB8AC3E}">
        <p14:creationId xmlns:p14="http://schemas.microsoft.com/office/powerpoint/2010/main" val="2239690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 Dunes &gt;20’</a:t>
            </a:r>
            <a:endParaRPr lang="en-US"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2466" y="1219200"/>
            <a:ext cx="8152884" cy="5053516"/>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r>
              <a:rPr lang="en-US" dirty="0" smtClean="0"/>
              <a:t>Blue Mountain Beach dunes 30’-60’ max.</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51</a:t>
            </a:fld>
            <a:endParaRPr lang="en-US"/>
          </a:p>
        </p:txBody>
      </p:sp>
    </p:spTree>
    <p:extLst>
      <p:ext uri="{BB962C8B-B14F-4D97-AF65-F5344CB8AC3E}">
        <p14:creationId xmlns:p14="http://schemas.microsoft.com/office/powerpoint/2010/main" val="7023471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 Dunes &gt;20’</a:t>
            </a:r>
            <a:endParaRPr lang="en-US"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755993" y="1825625"/>
            <a:ext cx="5632013" cy="4351338"/>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52</a:t>
            </a:fld>
            <a:endParaRPr lang="en-US"/>
          </a:p>
        </p:txBody>
      </p:sp>
    </p:spTree>
    <p:extLst>
      <p:ext uri="{BB962C8B-B14F-4D97-AF65-F5344CB8AC3E}">
        <p14:creationId xmlns:p14="http://schemas.microsoft.com/office/powerpoint/2010/main" val="13113546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High Dunes &gt;20’</a:t>
            </a:r>
            <a:endParaRPr lang="en-US" sz="3600"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03516" y="1259587"/>
            <a:ext cx="5565910" cy="5418113"/>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a:xfrm>
            <a:off x="3028950" y="6602230"/>
            <a:ext cx="3086100" cy="365125"/>
          </a:xfrm>
        </p:spPr>
        <p:txBody>
          <a:bodyPr/>
          <a:lstStyle/>
          <a:p>
            <a:r>
              <a:rPr lang="en-US" dirty="0" err="1" smtClean="0"/>
              <a:t>Vilano</a:t>
            </a:r>
            <a:r>
              <a:rPr lang="en-US" dirty="0" smtClean="0"/>
              <a:t> Beach dune elev. +27 </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53</a:t>
            </a:fld>
            <a:endParaRPr lang="en-US"/>
          </a:p>
        </p:txBody>
      </p:sp>
    </p:spTree>
    <p:extLst>
      <p:ext uri="{BB962C8B-B14F-4D97-AF65-F5344CB8AC3E}">
        <p14:creationId xmlns:p14="http://schemas.microsoft.com/office/powerpoint/2010/main" val="116102461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Impact Assessment/Dune Description</a:t>
            </a:r>
            <a:endParaRPr lang="en-US" sz="3200" dirty="0"/>
          </a:p>
        </p:txBody>
      </p:sp>
      <p:sp>
        <p:nvSpPr>
          <p:cNvPr id="3" name="Content Placeholder 2"/>
          <p:cNvSpPr>
            <a:spLocks noGrp="1"/>
          </p:cNvSpPr>
          <p:nvPr>
            <p:ph idx="1"/>
          </p:nvPr>
        </p:nvSpPr>
        <p:spPr/>
        <p:txBody>
          <a:bodyPr>
            <a:normAutofit fontScale="47500" lnSpcReduction="20000"/>
          </a:bodyPr>
          <a:lstStyle/>
          <a:p>
            <a:pPr marL="0" indent="0">
              <a:buNone/>
            </a:pPr>
            <a:r>
              <a:rPr lang="en-US" sz="3200" dirty="0"/>
              <a:t>II.	</a:t>
            </a:r>
            <a:r>
              <a:rPr lang="en-US" sz="3000" u="sng" dirty="0"/>
              <a:t>CHARACTERIZATION OF BEACH/DUNE SYSTEM</a:t>
            </a:r>
            <a:endParaRPr lang="en-US" sz="3000" dirty="0"/>
          </a:p>
          <a:p>
            <a:pPr marL="0" indent="0">
              <a:buNone/>
            </a:pPr>
            <a:r>
              <a:rPr lang="en-US" sz="3000" dirty="0" smtClean="0"/>
              <a:t>     	 </a:t>
            </a:r>
            <a:r>
              <a:rPr lang="en-US" sz="3000" dirty="0"/>
              <a:t>A.	General Description</a:t>
            </a:r>
            <a:r>
              <a:rPr lang="en-US" sz="3000" dirty="0" smtClean="0"/>
              <a:t>:</a:t>
            </a:r>
            <a:endParaRPr lang="en-US" sz="3000" dirty="0"/>
          </a:p>
          <a:p>
            <a:pPr marL="0" indent="0">
              <a:buNone/>
            </a:pPr>
            <a:r>
              <a:rPr lang="en-US" sz="3000" dirty="0"/>
              <a:t>  </a:t>
            </a:r>
          </a:p>
          <a:p>
            <a:pPr marL="0" indent="0">
              <a:buNone/>
            </a:pPr>
            <a:r>
              <a:rPr lang="en-US" sz="3000" dirty="0"/>
              <a:t> </a:t>
            </a:r>
            <a:r>
              <a:rPr lang="en-US" sz="3000" dirty="0" smtClean="0"/>
              <a:t>     	B</a:t>
            </a:r>
            <a:r>
              <a:rPr lang="en-US" sz="3000" dirty="0"/>
              <a:t>.	Beach Topography:</a:t>
            </a:r>
          </a:p>
          <a:p>
            <a:pPr marL="0" indent="0">
              <a:buNone/>
            </a:pPr>
            <a:r>
              <a:rPr lang="en-US" sz="3000" dirty="0"/>
              <a:t>   </a:t>
            </a:r>
            <a:r>
              <a:rPr lang="en-US" sz="3000" dirty="0" smtClean="0"/>
              <a:t>		1</a:t>
            </a:r>
            <a:r>
              <a:rPr lang="en-US" sz="3000" dirty="0"/>
              <a:t>.	Shoreline alignment:  </a:t>
            </a:r>
          </a:p>
          <a:p>
            <a:pPr marL="914400" lvl="2" indent="0">
              <a:buNone/>
            </a:pPr>
            <a:r>
              <a:rPr lang="en-US" sz="3000" dirty="0" smtClean="0"/>
              <a:t>	2</a:t>
            </a:r>
            <a:r>
              <a:rPr lang="en-US" sz="3000" dirty="0"/>
              <a:t>.	Berm width:   feet.</a:t>
            </a:r>
          </a:p>
          <a:p>
            <a:pPr marL="457200" lvl="1" indent="0">
              <a:buNone/>
            </a:pPr>
            <a:r>
              <a:rPr lang="en-US" sz="3000" dirty="0" smtClean="0"/>
              <a:t>		3</a:t>
            </a:r>
            <a:r>
              <a:rPr lang="en-US" sz="3000" dirty="0"/>
              <a:t>.	Berm elevation:   feet (NAVD).</a:t>
            </a:r>
          </a:p>
          <a:p>
            <a:pPr marL="0" indent="0">
              <a:buNone/>
            </a:pPr>
            <a:r>
              <a:rPr lang="en-US" sz="3000" dirty="0"/>
              <a:t> </a:t>
            </a:r>
            <a:endParaRPr lang="en-US" sz="3000" dirty="0" smtClean="0"/>
          </a:p>
          <a:p>
            <a:pPr marL="0" indent="0">
              <a:buNone/>
            </a:pPr>
            <a:r>
              <a:rPr lang="en-US" sz="3000" dirty="0" smtClean="0"/>
              <a:t>    	 C</a:t>
            </a:r>
            <a:r>
              <a:rPr lang="en-US" sz="3000" dirty="0"/>
              <a:t>.	Frontal Dune/Bluff Topography</a:t>
            </a:r>
            <a:r>
              <a:rPr lang="en-US" sz="3000" dirty="0" smtClean="0"/>
              <a:t>:</a:t>
            </a:r>
          </a:p>
          <a:p>
            <a:pPr marL="0" indent="0">
              <a:buNone/>
            </a:pPr>
            <a:endParaRPr lang="en-US" sz="3000" dirty="0"/>
          </a:p>
          <a:p>
            <a:pPr marL="914400" lvl="2" indent="0">
              <a:buNone/>
            </a:pPr>
            <a:r>
              <a:rPr lang="en-US" sz="2900" dirty="0" smtClean="0"/>
              <a:t>	1</a:t>
            </a:r>
            <a:r>
              <a:rPr lang="en-US" sz="2900" dirty="0"/>
              <a:t>.	Dune width:   feet.</a:t>
            </a:r>
          </a:p>
          <a:p>
            <a:pPr marL="457200" lvl="1" indent="0">
              <a:buNone/>
            </a:pPr>
            <a:r>
              <a:rPr lang="en-US" sz="2900" dirty="0"/>
              <a:t>	</a:t>
            </a:r>
            <a:r>
              <a:rPr lang="en-US" sz="2900" dirty="0" smtClean="0"/>
              <a:t>	2</a:t>
            </a:r>
            <a:r>
              <a:rPr lang="en-US" sz="2900" dirty="0"/>
              <a:t>.	Dune crest elevation:	+ feet (NAVD</a:t>
            </a:r>
            <a:r>
              <a:rPr lang="en-US" sz="2900" dirty="0" smtClean="0"/>
              <a:t>).</a:t>
            </a:r>
          </a:p>
          <a:p>
            <a:pPr marL="457200" lvl="1" indent="0">
              <a:buNone/>
            </a:pPr>
            <a:r>
              <a:rPr lang="en-US" sz="2900" dirty="0"/>
              <a:t> </a:t>
            </a:r>
            <a:r>
              <a:rPr lang="en-US" sz="2900" dirty="0" smtClean="0"/>
              <a:t>		3</a:t>
            </a:r>
            <a:r>
              <a:rPr lang="en-US" sz="2900" dirty="0"/>
              <a:t>.	Crest Location relative to control line:   feet seaward.</a:t>
            </a:r>
          </a:p>
          <a:p>
            <a:pPr marL="457200" lvl="1" indent="0">
              <a:buNone/>
            </a:pPr>
            <a:r>
              <a:rPr lang="en-US" sz="2900" dirty="0" smtClean="0"/>
              <a:t>		4</a:t>
            </a:r>
            <a:r>
              <a:rPr lang="en-US" sz="2900" dirty="0"/>
              <a:t>.	Landward toe location relative to control line:   feet </a:t>
            </a:r>
            <a:r>
              <a:rPr lang="en-US" sz="2900" dirty="0" smtClean="0"/>
              <a:t>				seaward</a:t>
            </a:r>
            <a:r>
              <a:rPr lang="en-US" sz="2900" dirty="0"/>
              <a:t>.</a:t>
            </a:r>
          </a:p>
          <a:p>
            <a:pPr marL="914400" lvl="2" indent="0">
              <a:buNone/>
            </a:pPr>
            <a:r>
              <a:rPr lang="en-US" sz="2900" dirty="0" smtClean="0"/>
              <a:t>	5</a:t>
            </a:r>
            <a:r>
              <a:rPr lang="en-US" sz="2900" dirty="0"/>
              <a:t>.	Existing vegetation:  </a:t>
            </a:r>
          </a:p>
          <a:p>
            <a:pPr marL="0" indent="0">
              <a:buNone/>
            </a:pPr>
            <a:r>
              <a:rPr lang="en-US" sz="2900" dirty="0"/>
              <a:t>	</a:t>
            </a:r>
            <a:r>
              <a:rPr lang="en-US" sz="2900" dirty="0" smtClean="0"/>
              <a:t>	6</a:t>
            </a:r>
            <a:r>
              <a:rPr lang="en-US" sz="2900" dirty="0"/>
              <a:t>.	General conditions:</a:t>
            </a:r>
          </a:p>
          <a:p>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54</a:t>
            </a:fld>
            <a:endParaRPr lang="en-US"/>
          </a:p>
        </p:txBody>
      </p:sp>
    </p:spTree>
    <p:extLst>
      <p:ext uri="{BB962C8B-B14F-4D97-AF65-F5344CB8AC3E}">
        <p14:creationId xmlns:p14="http://schemas.microsoft.com/office/powerpoint/2010/main" val="322341521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Impact Assessment/Dune </a:t>
            </a:r>
            <a:r>
              <a:rPr lang="en-US" sz="3200" dirty="0" smtClean="0"/>
              <a:t>Description cont.</a:t>
            </a:r>
            <a:endParaRPr lang="en-US" sz="3200" dirty="0"/>
          </a:p>
        </p:txBody>
      </p:sp>
      <p:sp>
        <p:nvSpPr>
          <p:cNvPr id="3" name="Content Placeholder 2"/>
          <p:cNvSpPr>
            <a:spLocks noGrp="1"/>
          </p:cNvSpPr>
          <p:nvPr>
            <p:ph idx="1"/>
          </p:nvPr>
        </p:nvSpPr>
        <p:spPr/>
        <p:txBody>
          <a:bodyPr>
            <a:normAutofit fontScale="55000" lnSpcReduction="20000"/>
          </a:bodyPr>
          <a:lstStyle/>
          <a:p>
            <a:pPr marL="0" indent="0">
              <a:buNone/>
            </a:pPr>
            <a:r>
              <a:rPr lang="en-US" dirty="0" smtClean="0"/>
              <a:t>D</a:t>
            </a:r>
            <a:r>
              <a:rPr lang="en-US" dirty="0"/>
              <a:t>.	Primary Dune/Bluff Topography:</a:t>
            </a:r>
          </a:p>
          <a:p>
            <a:pPr marL="0" indent="0">
              <a:buNone/>
            </a:pPr>
            <a:endParaRPr lang="en-US" dirty="0" smtClean="0"/>
          </a:p>
          <a:p>
            <a:pPr marL="0" indent="0">
              <a:buNone/>
            </a:pPr>
            <a:r>
              <a:rPr lang="en-US" dirty="0"/>
              <a:t>	</a:t>
            </a:r>
            <a:r>
              <a:rPr lang="en-US" dirty="0" smtClean="0"/>
              <a:t>1</a:t>
            </a:r>
            <a:r>
              <a:rPr lang="en-US" dirty="0"/>
              <a:t>.	Dune width:   feet</a:t>
            </a:r>
            <a:r>
              <a:rPr lang="en-US" dirty="0" smtClean="0"/>
              <a:t>.</a:t>
            </a:r>
            <a:r>
              <a:rPr lang="en-US" dirty="0"/>
              <a:t> </a:t>
            </a:r>
          </a:p>
          <a:p>
            <a:pPr marL="0" indent="0">
              <a:buNone/>
            </a:pPr>
            <a:r>
              <a:rPr lang="en-US" dirty="0" smtClean="0"/>
              <a:t>	2</a:t>
            </a:r>
            <a:r>
              <a:rPr lang="en-US" dirty="0"/>
              <a:t>.	Dune crest elevation:	+ feet (NAVD</a:t>
            </a:r>
            <a:r>
              <a:rPr lang="en-US" dirty="0" smtClean="0"/>
              <a:t>).</a:t>
            </a:r>
            <a:r>
              <a:rPr lang="en-US" dirty="0"/>
              <a:t> </a:t>
            </a:r>
          </a:p>
          <a:p>
            <a:pPr marL="0" indent="0">
              <a:buNone/>
            </a:pPr>
            <a:r>
              <a:rPr lang="en-US" dirty="0" smtClean="0"/>
              <a:t>	3</a:t>
            </a:r>
            <a:r>
              <a:rPr lang="en-US" dirty="0"/>
              <a:t>.	Crest Location relative to control line:   feet seaward</a:t>
            </a:r>
            <a:r>
              <a:rPr lang="en-US" dirty="0" smtClean="0"/>
              <a:t>.</a:t>
            </a:r>
            <a:r>
              <a:rPr lang="en-US" dirty="0"/>
              <a:t> </a:t>
            </a:r>
          </a:p>
          <a:p>
            <a:pPr marL="0" indent="0">
              <a:buNone/>
            </a:pPr>
            <a:r>
              <a:rPr lang="en-US" dirty="0" smtClean="0"/>
              <a:t>	4</a:t>
            </a:r>
            <a:r>
              <a:rPr lang="en-US" dirty="0"/>
              <a:t>.	Landward toe location relative to control line:   feet seaward</a:t>
            </a:r>
            <a:r>
              <a:rPr lang="en-US" dirty="0" smtClean="0"/>
              <a:t>.</a:t>
            </a:r>
            <a:r>
              <a:rPr lang="en-US" dirty="0"/>
              <a:t> </a:t>
            </a:r>
          </a:p>
          <a:p>
            <a:pPr marL="0" indent="0">
              <a:buNone/>
            </a:pPr>
            <a:r>
              <a:rPr lang="en-US" dirty="0" smtClean="0"/>
              <a:t>	5</a:t>
            </a:r>
            <a:r>
              <a:rPr lang="en-US" dirty="0"/>
              <a:t>.	Existing vegetation:   </a:t>
            </a:r>
          </a:p>
          <a:p>
            <a:pPr marL="0" indent="0">
              <a:buNone/>
            </a:pPr>
            <a:r>
              <a:rPr lang="en-US" dirty="0" smtClean="0"/>
              <a:t>	6</a:t>
            </a:r>
            <a:r>
              <a:rPr lang="en-US" dirty="0"/>
              <a:t>.	General conditions:  </a:t>
            </a:r>
          </a:p>
          <a:p>
            <a:pPr marL="0" indent="0">
              <a:buNone/>
            </a:pPr>
            <a:endParaRPr lang="en-US" dirty="0"/>
          </a:p>
          <a:p>
            <a:pPr marL="0" indent="0">
              <a:buNone/>
            </a:pPr>
            <a:r>
              <a:rPr lang="en-US" dirty="0"/>
              <a:t>E.	Secondary Dunes/Upland Coast Topography:</a:t>
            </a:r>
          </a:p>
          <a:p>
            <a:pPr marL="0" indent="0">
              <a:buNone/>
            </a:pPr>
            <a:r>
              <a:rPr lang="en-US" dirty="0"/>
              <a:t> </a:t>
            </a:r>
          </a:p>
          <a:p>
            <a:pPr marL="0" indent="0">
              <a:buNone/>
            </a:pPr>
            <a:r>
              <a:rPr lang="en-US" dirty="0" smtClean="0"/>
              <a:t>	1</a:t>
            </a:r>
            <a:r>
              <a:rPr lang="en-US" dirty="0"/>
              <a:t>.	General conditions:   </a:t>
            </a:r>
          </a:p>
          <a:p>
            <a:pPr marL="0" indent="0">
              <a:buNone/>
            </a:pPr>
            <a:r>
              <a:rPr lang="en-US" dirty="0" smtClean="0"/>
              <a:t>	2</a:t>
            </a:r>
            <a:r>
              <a:rPr lang="en-US" dirty="0"/>
              <a:t>.	Average topographic elevation:   feet (NAVD</a:t>
            </a:r>
            <a:r>
              <a:rPr lang="en-US" dirty="0" smtClean="0"/>
              <a:t>).</a:t>
            </a:r>
            <a:r>
              <a:rPr lang="en-US" dirty="0"/>
              <a:t> </a:t>
            </a:r>
          </a:p>
          <a:p>
            <a:pPr marL="0" indent="0">
              <a:buNone/>
            </a:pPr>
            <a:r>
              <a:rPr lang="en-US" dirty="0" smtClean="0"/>
              <a:t>	3</a:t>
            </a:r>
            <a:r>
              <a:rPr lang="en-US" dirty="0"/>
              <a:t>.	Existing vegetation:  </a:t>
            </a:r>
          </a:p>
          <a:p>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55</a:t>
            </a:fld>
            <a:endParaRPr lang="en-US"/>
          </a:p>
        </p:txBody>
      </p:sp>
    </p:spTree>
    <p:extLst>
      <p:ext uri="{BB962C8B-B14F-4D97-AF65-F5344CB8AC3E}">
        <p14:creationId xmlns:p14="http://schemas.microsoft.com/office/powerpoint/2010/main" val="264895926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Dune Protective Value </a:t>
            </a:r>
            <a:endParaRPr lang="en-US" dirty="0"/>
          </a:p>
        </p:txBody>
      </p:sp>
      <p:sp>
        <p:nvSpPr>
          <p:cNvPr id="3" name="Content Placeholder 2"/>
          <p:cNvSpPr>
            <a:spLocks noGrp="1"/>
          </p:cNvSpPr>
          <p:nvPr>
            <p:ph idx="1"/>
          </p:nvPr>
        </p:nvSpPr>
        <p:spPr/>
        <p:txBody>
          <a:bodyPr>
            <a:normAutofit fontScale="92500"/>
          </a:bodyPr>
          <a:lstStyle/>
          <a:p>
            <a:r>
              <a:rPr lang="en-US" dirty="0" smtClean="0"/>
              <a:t>Protective Value - </a:t>
            </a:r>
            <a:r>
              <a:rPr lang="en-US" dirty="0"/>
              <a:t>“Protective Value” is the measurable protection level afforded by the dune system to upland property and structures from the predictable </a:t>
            </a:r>
            <a:r>
              <a:rPr lang="en-US" u="sng" dirty="0"/>
              <a:t>erosion</a:t>
            </a:r>
            <a:r>
              <a:rPr lang="en-US" dirty="0"/>
              <a:t> and </a:t>
            </a:r>
            <a:r>
              <a:rPr lang="en-US" u="sng" dirty="0"/>
              <a:t>storm surge levels </a:t>
            </a:r>
            <a:r>
              <a:rPr lang="en-US" dirty="0"/>
              <a:t>associated with coastal storm events</a:t>
            </a:r>
            <a:r>
              <a:rPr lang="en-US" dirty="0" smtClean="0"/>
              <a:t>. </a:t>
            </a:r>
            <a:r>
              <a:rPr lang="en-US" sz="2200" u="sng" dirty="0" smtClean="0"/>
              <a:t>(Rule 62B-33.002, F.A.C.)</a:t>
            </a:r>
            <a:endParaRPr lang="en-US" sz="2200" u="sng" dirty="0"/>
          </a:p>
          <a:p>
            <a:pPr marL="0" indent="0">
              <a:buNone/>
            </a:pPr>
            <a:endParaRPr lang="en-US" dirty="0" smtClean="0"/>
          </a:p>
          <a:p>
            <a:r>
              <a:rPr lang="en-US" dirty="0" smtClean="0"/>
              <a:t>Protects against Erosion – Determined from modeling</a:t>
            </a:r>
          </a:p>
          <a:p>
            <a:pPr marL="0" indent="0">
              <a:buNone/>
            </a:pPr>
            <a:endParaRPr lang="en-US" dirty="0" smtClean="0"/>
          </a:p>
          <a:p>
            <a:r>
              <a:rPr lang="en-US" dirty="0" smtClean="0"/>
              <a:t>Protects against Flooding – Determined from published surge levels and modeling</a:t>
            </a: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56</a:t>
            </a:fld>
            <a:endParaRPr lang="en-US"/>
          </a:p>
        </p:txBody>
      </p:sp>
    </p:spTree>
    <p:extLst>
      <p:ext uri="{BB962C8B-B14F-4D97-AF65-F5344CB8AC3E}">
        <p14:creationId xmlns:p14="http://schemas.microsoft.com/office/powerpoint/2010/main" val="348078951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Erosion and Flooding</a:t>
            </a:r>
            <a:endParaRPr lang="en-US"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32238" y="1325562"/>
            <a:ext cx="5865340" cy="5099951"/>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r>
              <a:rPr lang="en-US" dirty="0" smtClean="0"/>
              <a:t>Erosion and flooding caused by storm</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57</a:t>
            </a:fld>
            <a:endParaRPr lang="en-US"/>
          </a:p>
        </p:txBody>
      </p:sp>
    </p:spTree>
    <p:extLst>
      <p:ext uri="{BB962C8B-B14F-4D97-AF65-F5344CB8AC3E}">
        <p14:creationId xmlns:p14="http://schemas.microsoft.com/office/powerpoint/2010/main" val="9515612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Erosion Protection</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Dunes protect upland property and structures from erosion caused by coastal storms.</a:t>
            </a:r>
          </a:p>
          <a:p>
            <a:endParaRPr lang="en-US" dirty="0"/>
          </a:p>
          <a:p>
            <a:r>
              <a:rPr lang="en-US" dirty="0" smtClean="0"/>
              <a:t>Erosion limits determined by numerical modeling for storms up to 100-year storm event.</a:t>
            </a:r>
          </a:p>
          <a:p>
            <a:endParaRPr lang="en-US" dirty="0"/>
          </a:p>
          <a:p>
            <a:r>
              <a:rPr lang="en-US" dirty="0" smtClean="0"/>
              <a:t>Eroded dune mass can be deposited either upland from over wash or across the beach and offshore in sand bar.</a:t>
            </a:r>
          </a:p>
          <a:p>
            <a:endParaRPr lang="en-US" dirty="0"/>
          </a:p>
          <a:p>
            <a:r>
              <a:rPr lang="en-US" dirty="0" smtClean="0"/>
              <a:t>Protection from erosion ends after dune erodes.</a:t>
            </a: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r>
              <a:rPr lang="en-US" dirty="0" smtClean="0"/>
              <a:t>Show copies of erosion models</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58</a:t>
            </a:fld>
            <a:endParaRPr lang="en-US"/>
          </a:p>
        </p:txBody>
      </p:sp>
    </p:spTree>
    <p:extLst>
      <p:ext uri="{BB962C8B-B14F-4D97-AF65-F5344CB8AC3E}">
        <p14:creationId xmlns:p14="http://schemas.microsoft.com/office/powerpoint/2010/main" val="257541452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23568"/>
            <a:ext cx="7609114" cy="1325563"/>
          </a:xfrm>
        </p:spPr>
        <p:txBody>
          <a:bodyPr>
            <a:normAutofit/>
          </a:bodyPr>
          <a:lstStyle/>
          <a:p>
            <a:r>
              <a:rPr lang="en-US" sz="3600" dirty="0" smtClean="0"/>
              <a:t>Erosion from Frequent Storm Event</a:t>
            </a:r>
            <a:endParaRPr lang="en-US" sz="3600"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28650" y="1273689"/>
            <a:ext cx="7510334" cy="5052969"/>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r>
              <a:rPr lang="en-US" dirty="0" smtClean="0"/>
              <a:t>15-Year  Storm Event Erosion</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59</a:t>
            </a:fld>
            <a:endParaRPr lang="en-US"/>
          </a:p>
        </p:txBody>
      </p:sp>
    </p:spTree>
    <p:extLst>
      <p:ext uri="{BB962C8B-B14F-4D97-AF65-F5344CB8AC3E}">
        <p14:creationId xmlns:p14="http://schemas.microsoft.com/office/powerpoint/2010/main" val="4875367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CCCL Location based on Erosion</a:t>
            </a:r>
            <a:endParaRPr lang="en-US" sz="3600" dirty="0"/>
          </a:p>
        </p:txBody>
      </p:sp>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r>
              <a:rPr lang="en-US" dirty="0" smtClean="0"/>
              <a:t>CCCL established at Erosion Limits</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6</a:t>
            </a:fld>
            <a:endParaRPr lang="en-US"/>
          </a:p>
        </p:txBody>
      </p:sp>
      <p:pic>
        <p:nvPicPr>
          <p:cNvPr id="7" name="Picture 2" descr="slide01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54443" y="1325563"/>
            <a:ext cx="6656173" cy="4753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712019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72995"/>
            <a:ext cx="7609114" cy="1325563"/>
          </a:xfrm>
        </p:spPr>
        <p:txBody>
          <a:bodyPr>
            <a:normAutofit/>
          </a:bodyPr>
          <a:lstStyle/>
          <a:p>
            <a:r>
              <a:rPr lang="en-US" sz="3600" dirty="0" smtClean="0"/>
              <a:t>Erosion from Hurricanes</a:t>
            </a:r>
            <a:endParaRPr lang="en-US" sz="3600"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36822" y="1342348"/>
            <a:ext cx="6631459" cy="4991444"/>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a:xfrm>
            <a:off x="3028950" y="6523573"/>
            <a:ext cx="3086100" cy="365125"/>
          </a:xfrm>
        </p:spPr>
        <p:txBody>
          <a:bodyPr/>
          <a:lstStyle/>
          <a:p>
            <a:r>
              <a:rPr lang="en-US" dirty="0" smtClean="0"/>
              <a:t>100-Year Storm Event Erosion w/o Beach Project</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60</a:t>
            </a:fld>
            <a:endParaRPr lang="en-US"/>
          </a:p>
        </p:txBody>
      </p:sp>
    </p:spTree>
    <p:extLst>
      <p:ext uri="{BB962C8B-B14F-4D97-AF65-F5344CB8AC3E}">
        <p14:creationId xmlns:p14="http://schemas.microsoft.com/office/powerpoint/2010/main" val="94421342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73526"/>
            <a:ext cx="7609114" cy="1325563"/>
          </a:xfrm>
        </p:spPr>
        <p:txBody>
          <a:bodyPr>
            <a:normAutofit/>
          </a:bodyPr>
          <a:lstStyle/>
          <a:p>
            <a:r>
              <a:rPr lang="en-US" sz="3600" dirty="0" smtClean="0"/>
              <a:t>Erosion from Hurricanes cont.</a:t>
            </a:r>
            <a:endParaRPr lang="en-US" sz="3600"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28650" y="1152037"/>
            <a:ext cx="7886700" cy="5363298"/>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a:xfrm>
            <a:off x="3028950" y="6515335"/>
            <a:ext cx="3086100" cy="365125"/>
          </a:xfrm>
        </p:spPr>
        <p:txBody>
          <a:bodyPr/>
          <a:lstStyle/>
          <a:p>
            <a:r>
              <a:rPr lang="en-US" sz="1100" dirty="0" smtClean="0"/>
              <a:t>100-Year Storm Event Erosion with Beach Project</a:t>
            </a:r>
            <a:endParaRPr lang="en-US" sz="1100" dirty="0"/>
          </a:p>
        </p:txBody>
      </p:sp>
      <p:sp>
        <p:nvSpPr>
          <p:cNvPr id="6" name="Slide Number Placeholder 5"/>
          <p:cNvSpPr>
            <a:spLocks noGrp="1"/>
          </p:cNvSpPr>
          <p:nvPr>
            <p:ph type="sldNum" sz="quarter" idx="12"/>
          </p:nvPr>
        </p:nvSpPr>
        <p:spPr/>
        <p:txBody>
          <a:bodyPr/>
          <a:lstStyle/>
          <a:p>
            <a:fld id="{77BC0C64-94FA-44B3-9573-88BE3BEAC041}" type="slidenum">
              <a:rPr lang="en-US" smtClean="0"/>
              <a:t>61</a:t>
            </a:fld>
            <a:endParaRPr lang="en-US"/>
          </a:p>
        </p:txBody>
      </p:sp>
    </p:spTree>
    <p:extLst>
      <p:ext uri="{BB962C8B-B14F-4D97-AF65-F5344CB8AC3E}">
        <p14:creationId xmlns:p14="http://schemas.microsoft.com/office/powerpoint/2010/main" val="415134765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89471"/>
            <a:ext cx="7609114" cy="1325563"/>
          </a:xfrm>
        </p:spPr>
        <p:txBody>
          <a:bodyPr>
            <a:normAutofit/>
          </a:bodyPr>
          <a:lstStyle/>
          <a:p>
            <a:r>
              <a:rPr lang="en-US" sz="3600" dirty="0" smtClean="0"/>
              <a:t>Erosion from Hurricanes cont.</a:t>
            </a:r>
            <a:endParaRPr lang="en-US" sz="3600"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28650" y="1136092"/>
            <a:ext cx="7823372" cy="5215281"/>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a:xfrm>
            <a:off x="3028950" y="6515335"/>
            <a:ext cx="3086100" cy="365125"/>
          </a:xfrm>
        </p:spPr>
        <p:txBody>
          <a:bodyPr/>
          <a:lstStyle/>
          <a:p>
            <a:r>
              <a:rPr lang="en-US" sz="1100" dirty="0" smtClean="0"/>
              <a:t>25-Year, 50-Year, 100-Year Storm Event Erosion </a:t>
            </a:r>
            <a:endParaRPr lang="en-US" sz="1100" dirty="0"/>
          </a:p>
        </p:txBody>
      </p:sp>
      <p:sp>
        <p:nvSpPr>
          <p:cNvPr id="6" name="Slide Number Placeholder 5"/>
          <p:cNvSpPr>
            <a:spLocks noGrp="1"/>
          </p:cNvSpPr>
          <p:nvPr>
            <p:ph type="sldNum" sz="quarter" idx="12"/>
          </p:nvPr>
        </p:nvSpPr>
        <p:spPr/>
        <p:txBody>
          <a:bodyPr/>
          <a:lstStyle/>
          <a:p>
            <a:fld id="{77BC0C64-94FA-44B3-9573-88BE3BEAC041}" type="slidenum">
              <a:rPr lang="en-US" smtClean="0"/>
              <a:t>62</a:t>
            </a:fld>
            <a:endParaRPr lang="en-US"/>
          </a:p>
        </p:txBody>
      </p:sp>
    </p:spTree>
    <p:extLst>
      <p:ext uri="{BB962C8B-B14F-4D97-AF65-F5344CB8AC3E}">
        <p14:creationId xmlns:p14="http://schemas.microsoft.com/office/powerpoint/2010/main" val="9250285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Erosion Damage</a:t>
            </a:r>
            <a:endParaRPr lang="en-US"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12325" y="1120779"/>
            <a:ext cx="6087762" cy="5386750"/>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a:xfrm>
            <a:off x="3028949" y="6515335"/>
            <a:ext cx="3086100" cy="365125"/>
          </a:xfrm>
        </p:spPr>
        <p:txBody>
          <a:bodyPr/>
          <a:lstStyle/>
          <a:p>
            <a:r>
              <a:rPr lang="en-US" sz="1100" dirty="0" smtClean="0"/>
              <a:t>Hurricane Jeanne and Francis Erosion Damage</a:t>
            </a:r>
            <a:endParaRPr lang="en-US" sz="1100" dirty="0"/>
          </a:p>
        </p:txBody>
      </p:sp>
      <p:sp>
        <p:nvSpPr>
          <p:cNvPr id="6" name="Slide Number Placeholder 5"/>
          <p:cNvSpPr>
            <a:spLocks noGrp="1"/>
          </p:cNvSpPr>
          <p:nvPr>
            <p:ph type="sldNum" sz="quarter" idx="12"/>
          </p:nvPr>
        </p:nvSpPr>
        <p:spPr/>
        <p:txBody>
          <a:bodyPr/>
          <a:lstStyle/>
          <a:p>
            <a:fld id="{77BC0C64-94FA-44B3-9573-88BE3BEAC041}" type="slidenum">
              <a:rPr lang="en-US" smtClean="0"/>
              <a:t>63</a:t>
            </a:fld>
            <a:endParaRPr lang="en-US"/>
          </a:p>
        </p:txBody>
      </p:sp>
    </p:spTree>
    <p:extLst>
      <p:ext uri="{BB962C8B-B14F-4D97-AF65-F5344CB8AC3E}">
        <p14:creationId xmlns:p14="http://schemas.microsoft.com/office/powerpoint/2010/main" val="391764473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Erosion Damage cont.</a:t>
            </a:r>
            <a:endParaRPr lang="en-US"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57350" y="1219200"/>
            <a:ext cx="6161902" cy="5173362"/>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a:xfrm>
            <a:off x="3028950" y="6504835"/>
            <a:ext cx="3086100" cy="365125"/>
          </a:xfrm>
        </p:spPr>
        <p:txBody>
          <a:bodyPr/>
          <a:lstStyle/>
          <a:p>
            <a:r>
              <a:rPr lang="en-US" sz="1100" dirty="0" smtClean="0"/>
              <a:t>Hurricane Francis and Jeanne Erosion Damage</a:t>
            </a:r>
            <a:endParaRPr lang="en-US" sz="1100" dirty="0"/>
          </a:p>
        </p:txBody>
      </p:sp>
      <p:sp>
        <p:nvSpPr>
          <p:cNvPr id="6" name="Slide Number Placeholder 5"/>
          <p:cNvSpPr>
            <a:spLocks noGrp="1"/>
          </p:cNvSpPr>
          <p:nvPr>
            <p:ph type="sldNum" sz="quarter" idx="12"/>
          </p:nvPr>
        </p:nvSpPr>
        <p:spPr/>
        <p:txBody>
          <a:bodyPr/>
          <a:lstStyle/>
          <a:p>
            <a:fld id="{77BC0C64-94FA-44B3-9573-88BE3BEAC041}" type="slidenum">
              <a:rPr lang="en-US" smtClean="0"/>
              <a:t>64</a:t>
            </a:fld>
            <a:endParaRPr lang="en-US"/>
          </a:p>
        </p:txBody>
      </p:sp>
    </p:spTree>
    <p:extLst>
      <p:ext uri="{BB962C8B-B14F-4D97-AF65-F5344CB8AC3E}">
        <p14:creationId xmlns:p14="http://schemas.microsoft.com/office/powerpoint/2010/main" val="40477817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Erosion Damage cont.</a:t>
            </a:r>
            <a:endParaRPr lang="en-US"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45277" y="1186249"/>
            <a:ext cx="6013621" cy="5308889"/>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r>
              <a:rPr lang="en-US" dirty="0" smtClean="0"/>
              <a:t>Hurricane Opal Erosion Damage</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65</a:t>
            </a:fld>
            <a:endParaRPr lang="en-US"/>
          </a:p>
        </p:txBody>
      </p:sp>
    </p:spTree>
    <p:extLst>
      <p:ext uri="{BB962C8B-B14F-4D97-AF65-F5344CB8AC3E}">
        <p14:creationId xmlns:p14="http://schemas.microsoft.com/office/powerpoint/2010/main" val="138879318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Erosion Conditions</a:t>
            </a:r>
            <a:endParaRPr lang="en-US"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96995" y="1325563"/>
            <a:ext cx="6194854" cy="4826687"/>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a:xfrm>
            <a:off x="3028950" y="6515335"/>
            <a:ext cx="3086100" cy="365125"/>
          </a:xfrm>
        </p:spPr>
        <p:txBody>
          <a:bodyPr/>
          <a:lstStyle/>
          <a:p>
            <a:r>
              <a:rPr lang="en-US" sz="1100" dirty="0" smtClean="0"/>
              <a:t>Post-Storm Erosion Conditions for windshield survey</a:t>
            </a:r>
            <a:endParaRPr lang="en-US" sz="1100" dirty="0"/>
          </a:p>
        </p:txBody>
      </p:sp>
      <p:sp>
        <p:nvSpPr>
          <p:cNvPr id="6" name="Slide Number Placeholder 5"/>
          <p:cNvSpPr>
            <a:spLocks noGrp="1"/>
          </p:cNvSpPr>
          <p:nvPr>
            <p:ph type="sldNum" sz="quarter" idx="12"/>
          </p:nvPr>
        </p:nvSpPr>
        <p:spPr/>
        <p:txBody>
          <a:bodyPr/>
          <a:lstStyle/>
          <a:p>
            <a:fld id="{77BC0C64-94FA-44B3-9573-88BE3BEAC041}" type="slidenum">
              <a:rPr lang="en-US" smtClean="0"/>
              <a:t>66</a:t>
            </a:fld>
            <a:endParaRPr lang="en-US"/>
          </a:p>
        </p:txBody>
      </p:sp>
    </p:spTree>
    <p:extLst>
      <p:ext uri="{BB962C8B-B14F-4D97-AF65-F5344CB8AC3E}">
        <p14:creationId xmlns:p14="http://schemas.microsoft.com/office/powerpoint/2010/main" val="167503603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Flood Protection</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Dunes protect </a:t>
            </a:r>
            <a:r>
              <a:rPr lang="en-US" dirty="0"/>
              <a:t>upland property and structures from </a:t>
            </a:r>
            <a:r>
              <a:rPr lang="en-US" dirty="0" smtClean="0"/>
              <a:t>flooding </a:t>
            </a:r>
            <a:r>
              <a:rPr lang="en-US" dirty="0"/>
              <a:t>caused by coastal storms</a:t>
            </a:r>
            <a:r>
              <a:rPr lang="en-US" dirty="0" smtClean="0"/>
              <a:t>.</a:t>
            </a:r>
          </a:p>
          <a:p>
            <a:endParaRPr lang="en-US" dirty="0"/>
          </a:p>
          <a:p>
            <a:r>
              <a:rPr lang="en-US" dirty="0" smtClean="0"/>
              <a:t>Flood levels determined from storm surges published by DEP.</a:t>
            </a:r>
          </a:p>
          <a:p>
            <a:endParaRPr lang="en-US" dirty="0"/>
          </a:p>
          <a:p>
            <a:r>
              <a:rPr lang="en-US" dirty="0" smtClean="0"/>
              <a:t>Flood protection levels determined by height of dune remaining during storm event.  Protection ends when water penetrates landward of dune from overtopping, flanking, or breach.</a:t>
            </a:r>
          </a:p>
          <a:p>
            <a:endParaRPr lang="en-US" dirty="0"/>
          </a:p>
          <a:p>
            <a:r>
              <a:rPr lang="en-US" dirty="0" smtClean="0"/>
              <a:t>Eroded dune mass deposited across beach or offshore in sand bar attenuates waves for added storm protection.</a:t>
            </a:r>
          </a:p>
          <a:p>
            <a:endParaRPr lang="en-US" dirty="0"/>
          </a:p>
          <a:p>
            <a:pPr marL="0" indent="0">
              <a:buNone/>
            </a:pPr>
            <a:r>
              <a:rPr lang="en-US" dirty="0" smtClean="0"/>
              <a:t> </a:t>
            </a:r>
            <a:endParaRPr lang="en-US" dirty="0"/>
          </a:p>
          <a:p>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r>
              <a:rPr lang="en-US" dirty="0" smtClean="0"/>
              <a:t>Show storm surge tables</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67</a:t>
            </a:fld>
            <a:endParaRPr lang="en-US"/>
          </a:p>
        </p:txBody>
      </p:sp>
    </p:spTree>
    <p:extLst>
      <p:ext uri="{BB962C8B-B14F-4D97-AF65-F5344CB8AC3E}">
        <p14:creationId xmlns:p14="http://schemas.microsoft.com/office/powerpoint/2010/main" val="56709810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Storm Surge Table</a:t>
            </a:r>
            <a:endParaRPr lang="en-US"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680519" y="1449859"/>
            <a:ext cx="5873578" cy="4727104"/>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68</a:t>
            </a:fld>
            <a:endParaRPr lang="en-US"/>
          </a:p>
        </p:txBody>
      </p:sp>
    </p:spTree>
    <p:extLst>
      <p:ext uri="{BB962C8B-B14F-4D97-AF65-F5344CB8AC3E}">
        <p14:creationId xmlns:p14="http://schemas.microsoft.com/office/powerpoint/2010/main" val="20311772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Storm Surge Graph</a:t>
            </a:r>
            <a:endParaRPr lang="en-US"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85104" y="1325563"/>
            <a:ext cx="6829166" cy="5169575"/>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r>
              <a:rPr lang="en-US" dirty="0" smtClean="0"/>
              <a:t>Storm Surges up to 500-Year Storm</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69</a:t>
            </a:fld>
            <a:endParaRPr lang="en-US"/>
          </a:p>
        </p:txBody>
      </p:sp>
    </p:spTree>
    <p:extLst>
      <p:ext uri="{BB962C8B-B14F-4D97-AF65-F5344CB8AC3E}">
        <p14:creationId xmlns:p14="http://schemas.microsoft.com/office/powerpoint/2010/main" val="25699345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CCCL Established from Erosion</a:t>
            </a:r>
            <a:endParaRPr lang="en-US" sz="3600" dirty="0"/>
          </a:p>
        </p:txBody>
      </p:sp>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r>
              <a:rPr lang="en-US" dirty="0" smtClean="0"/>
              <a:t>Dune +20, Storm Surge  +11.5</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7</a:t>
            </a:fld>
            <a:endParaRPr lang="en-US"/>
          </a:p>
        </p:txBody>
      </p:sp>
      <p:pic>
        <p:nvPicPr>
          <p:cNvPr id="9" name="Content Placeholder 8"/>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7443" y="1235677"/>
            <a:ext cx="7886699" cy="5129550"/>
          </a:xfrm>
        </p:spPr>
      </p:pic>
    </p:spTree>
    <p:extLst>
      <p:ext uri="{BB962C8B-B14F-4D97-AF65-F5344CB8AC3E}">
        <p14:creationId xmlns:p14="http://schemas.microsoft.com/office/powerpoint/2010/main" val="34096153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Storm Surge Graph</a:t>
            </a:r>
            <a:endParaRPr lang="en-US"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27439" y="1103870"/>
            <a:ext cx="5824150" cy="5478162"/>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r>
              <a:rPr lang="en-US" dirty="0" smtClean="0"/>
              <a:t>Storm Surges up to 50-Year Storm</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70</a:t>
            </a:fld>
            <a:endParaRPr lang="en-US"/>
          </a:p>
        </p:txBody>
      </p:sp>
    </p:spTree>
    <p:extLst>
      <p:ext uri="{BB962C8B-B14F-4D97-AF65-F5344CB8AC3E}">
        <p14:creationId xmlns:p14="http://schemas.microsoft.com/office/powerpoint/2010/main" val="270663043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Storm Surge Graph</a:t>
            </a:r>
            <a:endParaRPr lang="en-US"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12325" y="1202724"/>
            <a:ext cx="5198076" cy="5231027"/>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r>
              <a:rPr lang="en-US" dirty="0" smtClean="0"/>
              <a:t>Storm Surge Table up to 50-Year Storm</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71</a:t>
            </a:fld>
            <a:endParaRPr lang="en-US"/>
          </a:p>
        </p:txBody>
      </p:sp>
    </p:spTree>
    <p:extLst>
      <p:ext uri="{BB962C8B-B14F-4D97-AF65-F5344CB8AC3E}">
        <p14:creationId xmlns:p14="http://schemas.microsoft.com/office/powerpoint/2010/main" val="132962156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Flood Damage</a:t>
            </a:r>
            <a:endParaRPr lang="en-US"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24001" y="1079156"/>
            <a:ext cx="5601730" cy="5427942"/>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a:xfrm>
            <a:off x="3028950" y="6507098"/>
            <a:ext cx="3086100" cy="365125"/>
          </a:xfrm>
        </p:spPr>
        <p:txBody>
          <a:bodyPr/>
          <a:lstStyle/>
          <a:p>
            <a:r>
              <a:rPr lang="en-US" sz="1100" dirty="0" smtClean="0"/>
              <a:t>Hurricane Elena  and T.S. Juan Damage Anna Maria Island</a:t>
            </a:r>
            <a:endParaRPr lang="en-US" sz="1100" dirty="0"/>
          </a:p>
        </p:txBody>
      </p:sp>
      <p:sp>
        <p:nvSpPr>
          <p:cNvPr id="6" name="Slide Number Placeholder 5"/>
          <p:cNvSpPr>
            <a:spLocks noGrp="1"/>
          </p:cNvSpPr>
          <p:nvPr>
            <p:ph type="sldNum" sz="quarter" idx="12"/>
          </p:nvPr>
        </p:nvSpPr>
        <p:spPr/>
        <p:txBody>
          <a:bodyPr/>
          <a:lstStyle/>
          <a:p>
            <a:fld id="{77BC0C64-94FA-44B3-9573-88BE3BEAC041}" type="slidenum">
              <a:rPr lang="en-US" smtClean="0"/>
              <a:t>72</a:t>
            </a:fld>
            <a:endParaRPr lang="en-US"/>
          </a:p>
        </p:txBody>
      </p:sp>
    </p:spTree>
    <p:extLst>
      <p:ext uri="{BB962C8B-B14F-4D97-AF65-F5344CB8AC3E}">
        <p14:creationId xmlns:p14="http://schemas.microsoft.com/office/powerpoint/2010/main" val="192871766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Flood Damage cont.</a:t>
            </a:r>
            <a:endParaRPr lang="en-US"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41838" y="1194486"/>
            <a:ext cx="5206313" cy="5300651"/>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a:xfrm>
            <a:off x="3028950" y="6507098"/>
            <a:ext cx="3086100" cy="365125"/>
          </a:xfrm>
        </p:spPr>
        <p:txBody>
          <a:bodyPr/>
          <a:lstStyle/>
          <a:p>
            <a:r>
              <a:rPr lang="en-US" sz="1100" dirty="0" smtClean="0"/>
              <a:t>Hurricane Elena and T.S. Juan Flood Damage Indian Rocks Beach</a:t>
            </a:r>
            <a:endParaRPr lang="en-US" sz="1100" dirty="0"/>
          </a:p>
        </p:txBody>
      </p:sp>
      <p:sp>
        <p:nvSpPr>
          <p:cNvPr id="6" name="Slide Number Placeholder 5"/>
          <p:cNvSpPr>
            <a:spLocks noGrp="1"/>
          </p:cNvSpPr>
          <p:nvPr>
            <p:ph type="sldNum" sz="quarter" idx="12"/>
          </p:nvPr>
        </p:nvSpPr>
        <p:spPr/>
        <p:txBody>
          <a:bodyPr/>
          <a:lstStyle/>
          <a:p>
            <a:fld id="{77BC0C64-94FA-44B3-9573-88BE3BEAC041}" type="slidenum">
              <a:rPr lang="en-US" smtClean="0"/>
              <a:t>73</a:t>
            </a:fld>
            <a:endParaRPr lang="en-US"/>
          </a:p>
        </p:txBody>
      </p:sp>
    </p:spTree>
    <p:extLst>
      <p:ext uri="{BB962C8B-B14F-4D97-AF65-F5344CB8AC3E}">
        <p14:creationId xmlns:p14="http://schemas.microsoft.com/office/powerpoint/2010/main" val="101353886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Flood Damage cont.</a:t>
            </a:r>
            <a:endParaRPr lang="en-US" dirty="0"/>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861751" y="1161536"/>
            <a:ext cx="5675871" cy="5333602"/>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a:xfrm>
            <a:off x="3028950" y="6515335"/>
            <a:ext cx="3086100" cy="365125"/>
          </a:xfrm>
        </p:spPr>
        <p:txBody>
          <a:bodyPr/>
          <a:lstStyle/>
          <a:p>
            <a:r>
              <a:rPr lang="en-US" sz="1100" dirty="0" smtClean="0"/>
              <a:t>Hurricane Elena and T.S. Juan Flood Damage </a:t>
            </a:r>
            <a:r>
              <a:rPr lang="en-US" sz="1100" dirty="0" err="1" smtClean="0"/>
              <a:t>Belleair</a:t>
            </a:r>
            <a:r>
              <a:rPr lang="en-US" sz="1100" dirty="0" smtClean="0"/>
              <a:t> Beach</a:t>
            </a:r>
            <a:endParaRPr lang="en-US" sz="1100" dirty="0"/>
          </a:p>
        </p:txBody>
      </p:sp>
      <p:sp>
        <p:nvSpPr>
          <p:cNvPr id="6" name="Slide Number Placeholder 5"/>
          <p:cNvSpPr>
            <a:spLocks noGrp="1"/>
          </p:cNvSpPr>
          <p:nvPr>
            <p:ph type="sldNum" sz="quarter" idx="12"/>
          </p:nvPr>
        </p:nvSpPr>
        <p:spPr/>
        <p:txBody>
          <a:bodyPr/>
          <a:lstStyle/>
          <a:p>
            <a:fld id="{77BC0C64-94FA-44B3-9573-88BE3BEAC041}" type="slidenum">
              <a:rPr lang="en-US" smtClean="0"/>
              <a:t>74</a:t>
            </a:fld>
            <a:endParaRPr lang="en-US"/>
          </a:p>
        </p:txBody>
      </p:sp>
    </p:spTree>
    <p:extLst>
      <p:ext uri="{BB962C8B-B14F-4D97-AF65-F5344CB8AC3E}">
        <p14:creationId xmlns:p14="http://schemas.microsoft.com/office/powerpoint/2010/main" val="342975093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2AB85A-2C90-451B-91B5-C20DAED8BE53}" type="datetime1">
              <a:rPr lang="en-US" smtClean="0"/>
              <a:t>12/7/2015</a:t>
            </a:fld>
            <a:endParaRPr lang="en-US"/>
          </a:p>
        </p:txBody>
      </p:sp>
      <p:sp>
        <p:nvSpPr>
          <p:cNvPr id="3" name="Footer Placeholder 2"/>
          <p:cNvSpPr>
            <a:spLocks noGrp="1"/>
          </p:cNvSpPr>
          <p:nvPr>
            <p:ph type="ftr" sz="quarter" idx="11"/>
          </p:nvPr>
        </p:nvSpPr>
        <p:spPr>
          <a:xfrm>
            <a:off x="3028950" y="6507098"/>
            <a:ext cx="3086100" cy="365125"/>
          </a:xfrm>
        </p:spPr>
        <p:txBody>
          <a:bodyPr/>
          <a:lstStyle/>
          <a:p>
            <a:r>
              <a:rPr lang="en-US" sz="1100" dirty="0" smtClean="0"/>
              <a:t>Dunes can be restored either mechanically or naturally.</a:t>
            </a:r>
            <a:endParaRPr lang="en-US" sz="1100" dirty="0"/>
          </a:p>
        </p:txBody>
      </p:sp>
      <p:sp>
        <p:nvSpPr>
          <p:cNvPr id="4" name="Slide Number Placeholder 3"/>
          <p:cNvSpPr>
            <a:spLocks noGrp="1"/>
          </p:cNvSpPr>
          <p:nvPr>
            <p:ph type="sldNum" sz="quarter" idx="12"/>
          </p:nvPr>
        </p:nvSpPr>
        <p:spPr/>
        <p:txBody>
          <a:bodyPr/>
          <a:lstStyle/>
          <a:p>
            <a:fld id="{77BC0C64-94FA-44B3-9573-88BE3BEAC041}" type="slidenum">
              <a:rPr lang="en-US" smtClean="0"/>
              <a:t>75</a:t>
            </a:fld>
            <a:endParaRPr lang="en-US"/>
          </a:p>
        </p:txBody>
      </p:sp>
      <p:sp>
        <p:nvSpPr>
          <p:cNvPr id="6" name="Rectangle 5"/>
          <p:cNvSpPr/>
          <p:nvPr/>
        </p:nvSpPr>
        <p:spPr>
          <a:xfrm>
            <a:off x="774357" y="2078945"/>
            <a:ext cx="6796215" cy="3231654"/>
          </a:xfrm>
          <a:prstGeom prst="rect">
            <a:avLst/>
          </a:prstGeom>
        </p:spPr>
        <p:txBody>
          <a:bodyPr wrap="square">
            <a:spAutoFit/>
          </a:bodyPr>
          <a:lstStyle/>
          <a:p>
            <a:pPr marL="1371600" marR="0" indent="-457200" algn="just">
              <a:spcBef>
                <a:spcPts val="0"/>
              </a:spcBef>
              <a:spcAft>
                <a:spcPts val="0"/>
              </a:spcAft>
              <a:tabLst>
                <a:tab pos="-914400" algn="l"/>
              </a:tabLst>
            </a:pPr>
            <a:endParaRPr lang="en-US" sz="2800" dirty="0">
              <a:effectLst/>
              <a:latin typeface="CG Times"/>
              <a:ea typeface="Times New Roman" panose="02020603050405020304" pitchFamily="18" charset="0"/>
              <a:cs typeface="Times New Roman" panose="02020603050405020304" pitchFamily="18" charset="0"/>
            </a:endParaRPr>
          </a:p>
          <a:p>
            <a:pPr marL="1371600" marR="0" indent="-457200" algn="just">
              <a:spcBef>
                <a:spcPts val="0"/>
              </a:spcBef>
              <a:spcAft>
                <a:spcPts val="0"/>
              </a:spcAft>
              <a:tabLst>
                <a:tab pos="-914400" algn="l"/>
              </a:tabLst>
            </a:pPr>
            <a:r>
              <a:rPr lang="en-US" sz="3600" u="sng" dirty="0" smtClean="0">
                <a:latin typeface="CG Times"/>
                <a:ea typeface="Times New Roman" panose="02020603050405020304" pitchFamily="18" charset="0"/>
                <a:cs typeface="Times New Roman" panose="02020603050405020304" pitchFamily="18" charset="0"/>
              </a:rPr>
              <a:t>DUNE RECOVERY </a:t>
            </a:r>
          </a:p>
          <a:p>
            <a:pPr marL="1371600" marR="0" indent="-457200" algn="just">
              <a:spcBef>
                <a:spcPts val="0"/>
              </a:spcBef>
              <a:spcAft>
                <a:spcPts val="0"/>
              </a:spcAft>
              <a:tabLst>
                <a:tab pos="-914400" algn="l"/>
              </a:tabLst>
            </a:pPr>
            <a:endParaRPr lang="en-US" sz="2800" dirty="0">
              <a:latin typeface="CG Times"/>
              <a:ea typeface="Times New Roman" panose="02020603050405020304" pitchFamily="18" charset="0"/>
              <a:cs typeface="Times New Roman" panose="02020603050405020304" pitchFamily="18" charset="0"/>
            </a:endParaRPr>
          </a:p>
          <a:p>
            <a:pPr marL="1371600" marR="0" indent="-457200" algn="just">
              <a:spcBef>
                <a:spcPts val="0"/>
              </a:spcBef>
              <a:spcAft>
                <a:spcPts val="0"/>
              </a:spcAft>
              <a:tabLst>
                <a:tab pos="-914400" algn="l"/>
              </a:tabLst>
            </a:pPr>
            <a:r>
              <a:rPr lang="en-US" sz="2800" dirty="0" smtClean="0">
                <a:latin typeface="CG Times"/>
                <a:ea typeface="Times New Roman" panose="02020603050405020304" pitchFamily="18" charset="0"/>
                <a:cs typeface="Times New Roman" panose="02020603050405020304" pitchFamily="18" charset="0"/>
              </a:rPr>
              <a:t>Manmade– Immediate Recovery</a:t>
            </a:r>
          </a:p>
          <a:p>
            <a:pPr marL="1371600" marR="0" indent="-457200" algn="just">
              <a:spcBef>
                <a:spcPts val="0"/>
              </a:spcBef>
              <a:spcAft>
                <a:spcPts val="0"/>
              </a:spcAft>
              <a:tabLst>
                <a:tab pos="-914400" algn="l"/>
              </a:tabLst>
            </a:pPr>
            <a:endParaRPr lang="en-US" sz="2800" dirty="0" smtClean="0">
              <a:latin typeface="CG Times"/>
              <a:ea typeface="Times New Roman" panose="02020603050405020304" pitchFamily="18" charset="0"/>
              <a:cs typeface="Times New Roman" panose="02020603050405020304" pitchFamily="18" charset="0"/>
            </a:endParaRPr>
          </a:p>
          <a:p>
            <a:pPr marL="1371600" marR="0" indent="-457200" algn="just">
              <a:spcBef>
                <a:spcPts val="0"/>
              </a:spcBef>
              <a:spcAft>
                <a:spcPts val="0"/>
              </a:spcAft>
              <a:tabLst>
                <a:tab pos="-914400" algn="l"/>
              </a:tabLst>
            </a:pPr>
            <a:r>
              <a:rPr lang="en-US" sz="2800" dirty="0" smtClean="0">
                <a:latin typeface="CG Times"/>
                <a:ea typeface="Times New Roman" panose="02020603050405020304" pitchFamily="18" charset="0"/>
                <a:cs typeface="Times New Roman" panose="02020603050405020304" pitchFamily="18" charset="0"/>
              </a:rPr>
              <a:t>Naturally – Long term recovery</a:t>
            </a:r>
          </a:p>
          <a:p>
            <a:pPr marL="1371600" marR="0" indent="-457200" algn="just">
              <a:spcBef>
                <a:spcPts val="0"/>
              </a:spcBef>
              <a:spcAft>
                <a:spcPts val="0"/>
              </a:spcAft>
              <a:tabLst>
                <a:tab pos="-914400" algn="l"/>
              </a:tabLst>
            </a:pPr>
            <a:endParaRPr lang="en-US" sz="2800" dirty="0">
              <a:effectLst/>
              <a:latin typeface="CG Times"/>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827121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Eroded Dune </a:t>
            </a:r>
            <a:endParaRPr lang="en-US"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53567" y="1825625"/>
            <a:ext cx="7236865" cy="4351338"/>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a:xfrm>
            <a:off x="3028950" y="6515335"/>
            <a:ext cx="3086100" cy="365125"/>
          </a:xfrm>
        </p:spPr>
        <p:txBody>
          <a:bodyPr/>
          <a:lstStyle/>
          <a:p>
            <a:r>
              <a:rPr lang="en-US" dirty="0" smtClean="0"/>
              <a:t>Hurricane Jeanne and Francis Dune Erosion </a:t>
            </a:r>
            <a:r>
              <a:rPr lang="en-US" dirty="0" err="1" smtClean="0"/>
              <a:t>Watersong</a:t>
            </a:r>
            <a:r>
              <a:rPr lang="en-US" dirty="0" smtClean="0"/>
              <a:t>, St. Lucie Co.</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76</a:t>
            </a:fld>
            <a:endParaRPr lang="en-US"/>
          </a:p>
        </p:txBody>
      </p:sp>
    </p:spTree>
    <p:extLst>
      <p:ext uri="{BB962C8B-B14F-4D97-AF65-F5344CB8AC3E}">
        <p14:creationId xmlns:p14="http://schemas.microsoft.com/office/powerpoint/2010/main" val="36990825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Dune Recovery</a:t>
            </a:r>
            <a:endParaRPr lang="en-US"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6678" y="1194486"/>
            <a:ext cx="8604004" cy="5173363"/>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a:xfrm>
            <a:off x="3035630" y="6515335"/>
            <a:ext cx="3086100" cy="365125"/>
          </a:xfrm>
        </p:spPr>
        <p:txBody>
          <a:bodyPr/>
          <a:lstStyle/>
          <a:p>
            <a:r>
              <a:rPr lang="en-US" dirty="0" smtClean="0"/>
              <a:t>Manmade and natural processes dune recovery </a:t>
            </a:r>
            <a:r>
              <a:rPr lang="en-US" dirty="0" err="1" smtClean="0"/>
              <a:t>Watersong</a:t>
            </a:r>
            <a:r>
              <a:rPr lang="en-US" dirty="0" smtClean="0"/>
              <a:t>, St. Lucie Co.</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77</a:t>
            </a:fld>
            <a:endParaRPr lang="en-US"/>
          </a:p>
        </p:txBody>
      </p:sp>
    </p:spTree>
    <p:extLst>
      <p:ext uri="{BB962C8B-B14F-4D97-AF65-F5344CB8AC3E}">
        <p14:creationId xmlns:p14="http://schemas.microsoft.com/office/powerpoint/2010/main" val="270092375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Dune Recovery</a:t>
            </a:r>
            <a:endParaRPr lang="en-US"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53567" y="1825625"/>
            <a:ext cx="7236865" cy="4351338"/>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a:xfrm>
            <a:off x="3028950" y="6507098"/>
            <a:ext cx="3086100" cy="365125"/>
          </a:xfrm>
        </p:spPr>
        <p:txBody>
          <a:bodyPr/>
          <a:lstStyle/>
          <a:p>
            <a:r>
              <a:rPr lang="en-US" dirty="0" smtClean="0"/>
              <a:t>Manmade and natural process dune recovery, </a:t>
            </a:r>
            <a:r>
              <a:rPr lang="en-US" dirty="0" err="1" smtClean="0"/>
              <a:t>Watersong</a:t>
            </a:r>
            <a:r>
              <a:rPr lang="en-US" dirty="0" smtClean="0"/>
              <a:t>, St. Lucie Co.</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78</a:t>
            </a:fld>
            <a:endParaRPr lang="en-US"/>
          </a:p>
        </p:txBody>
      </p:sp>
    </p:spTree>
    <p:extLst>
      <p:ext uri="{BB962C8B-B14F-4D97-AF65-F5344CB8AC3E}">
        <p14:creationId xmlns:p14="http://schemas.microsoft.com/office/powerpoint/2010/main" val="262940803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Dune Recovery cont.</a:t>
            </a: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r>
              <a:rPr lang="en-US" dirty="0" smtClean="0"/>
              <a:t>Manmade dune recovery using reclaimed </a:t>
            </a:r>
            <a:r>
              <a:rPr lang="en-US" dirty="0" err="1" smtClean="0"/>
              <a:t>overwash</a:t>
            </a:r>
            <a:r>
              <a:rPr lang="en-US" dirty="0" smtClean="0"/>
              <a:t> sand</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79</a:t>
            </a:fld>
            <a:endParaRPr lang="en-US"/>
          </a:p>
        </p:txBody>
      </p:sp>
      <p:pic>
        <p:nvPicPr>
          <p:cNvPr id="9" name="Content Placeholder 8"/>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927654" y="1145058"/>
            <a:ext cx="5585253" cy="5350080"/>
          </a:xfrm>
        </p:spPr>
      </p:pic>
    </p:spTree>
    <p:extLst>
      <p:ext uri="{BB962C8B-B14F-4D97-AF65-F5344CB8AC3E}">
        <p14:creationId xmlns:p14="http://schemas.microsoft.com/office/powerpoint/2010/main" val="1785719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CCCL Established from Erosion</a:t>
            </a:r>
            <a:endParaRPr lang="en-US" sz="3600"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7881" y="1325563"/>
            <a:ext cx="7817708" cy="4851400"/>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r>
              <a:rPr lang="en-US" dirty="0" smtClean="0"/>
              <a:t>Dune +15-+20,  Storm Surge +12</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8</a:t>
            </a:fld>
            <a:endParaRPr lang="en-US"/>
          </a:p>
        </p:txBody>
      </p:sp>
    </p:spTree>
    <p:extLst>
      <p:ext uri="{BB962C8B-B14F-4D97-AF65-F5344CB8AC3E}">
        <p14:creationId xmlns:p14="http://schemas.microsoft.com/office/powerpoint/2010/main" val="374227124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DSCN00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043" y="1138217"/>
            <a:ext cx="8534400" cy="5115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Text Box 3"/>
          <p:cNvSpPr txBox="1">
            <a:spLocks noChangeArrowheads="1"/>
          </p:cNvSpPr>
          <p:nvPr/>
        </p:nvSpPr>
        <p:spPr bwMode="auto">
          <a:xfrm>
            <a:off x="420130" y="6584757"/>
            <a:ext cx="91440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50000"/>
              </a:spcBef>
              <a:buClrTx/>
              <a:buSzTx/>
              <a:buFontTx/>
              <a:buNone/>
            </a:pPr>
            <a:r>
              <a:rPr lang="en-US" altLang="en-US" sz="1600" dirty="0" smtClean="0">
                <a:solidFill>
                  <a:schemeClr val="bg1"/>
                </a:solidFill>
                <a:latin typeface="Copperplate Gothic Light" panose="020E0507020206020404" pitchFamily="34" charset="0"/>
              </a:rPr>
              <a:t>Manmade dune Restoration with imported sand</a:t>
            </a:r>
            <a:endParaRPr lang="en-US" altLang="en-US" sz="1600" dirty="0">
              <a:latin typeface="Copperplate Gothic Light" panose="020E0507020206020404" pitchFamily="34" charset="0"/>
            </a:endParaRPr>
          </a:p>
        </p:txBody>
      </p:sp>
    </p:spTree>
    <p:extLst>
      <p:ext uri="{BB962C8B-B14F-4D97-AF65-F5344CB8AC3E}">
        <p14:creationId xmlns:p14="http://schemas.microsoft.com/office/powerpoint/2010/main" val="39651417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Law Criteria (S. 161.053, F.S.)</a:t>
            </a:r>
            <a:endParaRPr lang="en-US" sz="3200" dirty="0"/>
          </a:p>
        </p:txBody>
      </p:sp>
      <p:sp>
        <p:nvSpPr>
          <p:cNvPr id="3" name="Content Placeholder 2"/>
          <p:cNvSpPr>
            <a:spLocks noGrp="1"/>
          </p:cNvSpPr>
          <p:nvPr>
            <p:ph idx="1"/>
          </p:nvPr>
        </p:nvSpPr>
        <p:spPr/>
        <p:txBody>
          <a:bodyPr>
            <a:normAutofit fontScale="25000" lnSpcReduction="20000"/>
          </a:bodyPr>
          <a:lstStyle/>
          <a:p>
            <a:r>
              <a:rPr lang="en-US" sz="7200" dirty="0"/>
              <a:t>The Legislature finds and declares that the beaches in this state and the coastal barrier dunes adjacent to such beaches, by their nature, are subject to frequent and severe fluctuations and represent one of the most valuable natural resources of Florida and that it is in the public interest to preserve and protect them from imprudent construction which can jeopardize the stability of the beach-dune system, accelerate erosion, provide inadequate protection to upland structures, endanger adjacent properties, or interfere with public beach </a:t>
            </a:r>
            <a:r>
              <a:rPr lang="en-US" sz="7200" dirty="0" smtClean="0"/>
              <a:t>access….</a:t>
            </a:r>
            <a:r>
              <a:rPr lang="en-US" sz="7200" dirty="0"/>
              <a:t> Special siting and design considerations shall be necessary seaward of established coastal construction control lines to ensure the protection of the beach-dune system, proposed or existing structures, and adjacent properties and the preservation of public beach access. </a:t>
            </a:r>
            <a:r>
              <a:rPr lang="en-US" sz="7200" dirty="0" smtClean="0"/>
              <a:t>(ss.161.053(1)(a), F.S.)</a:t>
            </a:r>
            <a:endParaRPr lang="en-US" sz="7200" dirty="0"/>
          </a:p>
          <a:p>
            <a:r>
              <a:rPr lang="en-US" sz="7200" dirty="0"/>
              <a:t>After the department has given consideration to the results of such public hearing, it shall, after considering ground elevations in relation to historical storm and hurricane tides, predicted maximum wave uprush, beach and offshore ground contours, the vegetation line, erosion trends, the dune or bluff line, if any exist, and existing upland development, set and establish a coastal construction control </a:t>
            </a:r>
            <a:r>
              <a:rPr lang="en-US" sz="7200" dirty="0" smtClean="0"/>
              <a:t>line…</a:t>
            </a:r>
            <a:r>
              <a:rPr lang="en-US" sz="7200" dirty="0"/>
              <a:t>Upon such filing with the Department of State, no person, firm, corporation, or governmental agency shall construct any structure whatsoever seaward thereof; make any excavation, remove any beach material, or otherwise alter existing ground elevations; drive any vehicle on, over, or across any sand dune; or damage or cause to be damaged such sand dune or the vegetation growing thereon seaward thereof, except as hereinafter provided. </a:t>
            </a:r>
            <a:r>
              <a:rPr lang="en-US" sz="7200" dirty="0" smtClean="0"/>
              <a:t>(ss.161.053(2)(a), </a:t>
            </a:r>
            <a:r>
              <a:rPr lang="en-US" sz="7200" dirty="0"/>
              <a:t>F.S</a:t>
            </a:r>
            <a:r>
              <a:rPr lang="en-US" sz="7200" dirty="0" smtClean="0"/>
              <a:t>.).</a:t>
            </a:r>
          </a:p>
          <a:p>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81</a:t>
            </a:fld>
            <a:endParaRPr lang="en-US"/>
          </a:p>
        </p:txBody>
      </p:sp>
    </p:spTree>
    <p:extLst>
      <p:ext uri="{BB962C8B-B14F-4D97-AF65-F5344CB8AC3E}">
        <p14:creationId xmlns:p14="http://schemas.microsoft.com/office/powerpoint/2010/main" val="318657522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Law Criteria (S. 161.053, F.S</a:t>
            </a:r>
            <a:r>
              <a:rPr lang="en-US" sz="3200" dirty="0" smtClean="0"/>
              <a:t>.) cont.</a:t>
            </a:r>
            <a:endParaRPr lang="en-US" sz="3200" dirty="0"/>
          </a:p>
        </p:txBody>
      </p:sp>
      <p:sp>
        <p:nvSpPr>
          <p:cNvPr id="3" name="Content Placeholder 2"/>
          <p:cNvSpPr>
            <a:spLocks noGrp="1"/>
          </p:cNvSpPr>
          <p:nvPr>
            <p:ph idx="1"/>
          </p:nvPr>
        </p:nvSpPr>
        <p:spPr/>
        <p:txBody>
          <a:bodyPr>
            <a:normAutofit fontScale="47500" lnSpcReduction="20000"/>
          </a:bodyPr>
          <a:lstStyle/>
          <a:p>
            <a:r>
              <a:rPr lang="en-US" sz="4400" dirty="0"/>
              <a:t>Where the application of paragraph (b) would preclude the construction of a structure, the department may issue a permit for a single-family dwelling for the parcel so long as: </a:t>
            </a:r>
          </a:p>
          <a:p>
            <a:pPr marL="0" indent="0">
              <a:buNone/>
            </a:pPr>
            <a:r>
              <a:rPr lang="en-US" sz="4400" dirty="0"/>
              <a:t>	1. The parcel for which the single-family dwelling is </a:t>
            </a:r>
            <a:r>
              <a:rPr lang="en-US" sz="4400" dirty="0" smtClean="0"/>
              <a:t>proposed 	was </a:t>
            </a:r>
            <a:r>
              <a:rPr lang="en-US" sz="4400" dirty="0"/>
              <a:t>platted or subdivided by metes and bounds </a:t>
            </a:r>
            <a:r>
              <a:rPr lang="en-US" sz="4400" dirty="0" smtClean="0"/>
              <a:t>	before the 	effective </a:t>
            </a:r>
            <a:r>
              <a:rPr lang="en-US" sz="4400" dirty="0"/>
              <a:t>date of this section; </a:t>
            </a:r>
          </a:p>
          <a:p>
            <a:pPr marL="0" indent="0">
              <a:buNone/>
            </a:pPr>
            <a:r>
              <a:rPr lang="en-US" sz="4400" dirty="0"/>
              <a:t>	2. The owner of the parcel for which the single-family </a:t>
            </a:r>
            <a:r>
              <a:rPr lang="en-US" sz="4400" dirty="0" smtClean="0"/>
              <a:t>	dwelling </a:t>
            </a:r>
            <a:r>
              <a:rPr lang="en-US" sz="4400" dirty="0"/>
              <a:t>is proposed does not own another parcel </a:t>
            </a:r>
            <a:r>
              <a:rPr lang="en-US" sz="4400" dirty="0" smtClean="0"/>
              <a:t>	immediately adjacent </a:t>
            </a:r>
            <a:r>
              <a:rPr lang="en-US" sz="4400" dirty="0"/>
              <a:t>to and landward of the parcel </a:t>
            </a:r>
            <a:r>
              <a:rPr lang="en-US" sz="4400" dirty="0" smtClean="0"/>
              <a:t>for which 	the </a:t>
            </a:r>
            <a:r>
              <a:rPr lang="en-US" sz="4400" dirty="0"/>
              <a:t>dwelling is proposed; </a:t>
            </a:r>
          </a:p>
          <a:p>
            <a:pPr marL="0" indent="0">
              <a:buNone/>
            </a:pPr>
            <a:r>
              <a:rPr lang="en-US" sz="4400" dirty="0"/>
              <a:t>	3. The proposed single-family dwelling is located </a:t>
            </a:r>
            <a:r>
              <a:rPr lang="en-US" sz="4400" dirty="0" smtClean="0"/>
              <a:t>landward of 	the </a:t>
            </a:r>
            <a:r>
              <a:rPr lang="en-US" sz="4400" dirty="0"/>
              <a:t>frontal dune structure; and </a:t>
            </a:r>
          </a:p>
          <a:p>
            <a:pPr marL="0" indent="0">
              <a:buNone/>
            </a:pPr>
            <a:r>
              <a:rPr lang="en-US" sz="4400" dirty="0" smtClean="0"/>
              <a:t>	4</a:t>
            </a:r>
            <a:r>
              <a:rPr lang="en-US" sz="4400" dirty="0"/>
              <a:t>. The proposed single-family dwelling will be as far </a:t>
            </a:r>
            <a:r>
              <a:rPr lang="en-US" sz="4400" dirty="0" smtClean="0"/>
              <a:t>	landward </a:t>
            </a:r>
            <a:r>
              <a:rPr lang="en-US" sz="4400" dirty="0"/>
              <a:t>on its parcel as is practicable without being </a:t>
            </a:r>
            <a:r>
              <a:rPr lang="en-US" sz="4400" dirty="0" smtClean="0"/>
              <a:t>	located </a:t>
            </a:r>
            <a:r>
              <a:rPr lang="en-US" sz="4400" dirty="0"/>
              <a:t>	seaward of or on the frontal dune. (ss.161.053(5)(c), </a:t>
            </a:r>
            <a:r>
              <a:rPr lang="en-US" sz="4400" dirty="0" smtClean="0"/>
              <a:t>	F.S</a:t>
            </a:r>
            <a:r>
              <a:rPr lang="en-US" sz="4400" dirty="0"/>
              <a:t>.)</a:t>
            </a:r>
          </a:p>
          <a:p>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82</a:t>
            </a:fld>
            <a:endParaRPr lang="en-US"/>
          </a:p>
        </p:txBody>
      </p:sp>
    </p:spTree>
    <p:extLst>
      <p:ext uri="{BB962C8B-B14F-4D97-AF65-F5344CB8AC3E}">
        <p14:creationId xmlns:p14="http://schemas.microsoft.com/office/powerpoint/2010/main" val="258336590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Rule Criteria (62B-33.005, F.A.C.)</a:t>
            </a:r>
            <a:endParaRPr lang="en-US" sz="3200" dirty="0"/>
          </a:p>
        </p:txBody>
      </p:sp>
      <p:sp>
        <p:nvSpPr>
          <p:cNvPr id="3" name="Content Placeholder 2"/>
          <p:cNvSpPr>
            <a:spLocks noGrp="1"/>
          </p:cNvSpPr>
          <p:nvPr>
            <p:ph idx="1"/>
          </p:nvPr>
        </p:nvSpPr>
        <p:spPr/>
        <p:txBody>
          <a:bodyPr>
            <a:normAutofit fontScale="47500" lnSpcReduction="20000"/>
          </a:bodyPr>
          <a:lstStyle/>
          <a:p>
            <a:pPr marL="0" indent="0" fontAlgn="base" hangingPunct="0">
              <a:buNone/>
            </a:pPr>
            <a:r>
              <a:rPr lang="en-US" sz="2900" dirty="0"/>
              <a:t>(4) The Department shall issue a permit for construction which an applicant has shown to be clearly justified by demonstrating that all standards, guidelines, and other requirements set forth in the applicable provisions of Part I, Chapter 161, F.S., and this rule chapter are met, including the following:</a:t>
            </a:r>
          </a:p>
          <a:p>
            <a:pPr marL="0" indent="0" fontAlgn="base" hangingPunct="0">
              <a:buNone/>
            </a:pPr>
            <a:r>
              <a:rPr lang="en-US" sz="2900" dirty="0" smtClean="0"/>
              <a:t>	(</a:t>
            </a:r>
            <a:r>
              <a:rPr lang="en-US" sz="2900" dirty="0"/>
              <a:t>a) The construction will not result in removal or destruction of </a:t>
            </a:r>
            <a:r>
              <a:rPr lang="en-US" sz="2900" dirty="0" smtClean="0"/>
              <a:t>native </a:t>
            </a:r>
            <a:r>
              <a:rPr lang="en-US" sz="2900" dirty="0"/>
              <a:t>vegetation which will either destabilize a frontal, primary, </a:t>
            </a:r>
            <a:r>
              <a:rPr lang="en-US" sz="2900" dirty="0" smtClean="0"/>
              <a:t>or significant </a:t>
            </a:r>
            <a:r>
              <a:rPr lang="en-US" sz="2900" dirty="0"/>
              <a:t>dune or cause a significant adverse impact to the </a:t>
            </a:r>
            <a:r>
              <a:rPr lang="en-US" sz="2900" dirty="0" smtClean="0"/>
              <a:t>beach </a:t>
            </a:r>
            <a:r>
              <a:rPr lang="en-US" sz="2900" dirty="0"/>
              <a:t>and </a:t>
            </a:r>
            <a:r>
              <a:rPr lang="en-US" sz="2900" dirty="0" smtClean="0"/>
              <a:t>dune </a:t>
            </a:r>
            <a:r>
              <a:rPr lang="en-US" sz="2900" dirty="0"/>
              <a:t>system due to increased erosion by wind or water</a:t>
            </a:r>
            <a:r>
              <a:rPr lang="en-US" sz="2900" dirty="0" smtClean="0"/>
              <a:t>;</a:t>
            </a:r>
          </a:p>
          <a:p>
            <a:pPr marL="0" indent="0">
              <a:buNone/>
            </a:pPr>
            <a:r>
              <a:rPr lang="en-US" sz="2900" dirty="0" smtClean="0"/>
              <a:t>	(</a:t>
            </a:r>
            <a:r>
              <a:rPr lang="en-US" sz="2900" dirty="0"/>
              <a:t>b) The construction will not result in removal or disturbance of in situ </a:t>
            </a:r>
            <a:r>
              <a:rPr lang="en-US" sz="2900" dirty="0" smtClean="0"/>
              <a:t>sandy </a:t>
            </a:r>
            <a:r>
              <a:rPr lang="en-US" sz="2900" dirty="0"/>
              <a:t>soils of the beach and dune system to such a degree that a </a:t>
            </a:r>
            <a:r>
              <a:rPr lang="en-US" sz="2900" dirty="0" smtClean="0"/>
              <a:t>significant </a:t>
            </a:r>
            <a:r>
              <a:rPr lang="en-US" sz="2900" dirty="0"/>
              <a:t>adverse impact to the beach and dune system would result </a:t>
            </a:r>
            <a:r>
              <a:rPr lang="en-US" sz="2900" dirty="0" smtClean="0"/>
              <a:t>from </a:t>
            </a:r>
            <a:r>
              <a:rPr lang="en-US" sz="2900" dirty="0"/>
              <a:t>either reducing the existing ability of the system to resist erosion </a:t>
            </a:r>
            <a:r>
              <a:rPr lang="en-US" sz="2900" dirty="0" smtClean="0"/>
              <a:t>during </a:t>
            </a:r>
            <a:r>
              <a:rPr lang="en-US" sz="2900" dirty="0"/>
              <a:t>a storm or lowering existing levels of storm protection to upland </a:t>
            </a:r>
            <a:r>
              <a:rPr lang="en-US" sz="2900" dirty="0" smtClean="0"/>
              <a:t>properties </a:t>
            </a:r>
            <a:r>
              <a:rPr lang="en-US" sz="2900" dirty="0"/>
              <a:t>and structures</a:t>
            </a:r>
            <a:r>
              <a:rPr lang="en-US" sz="2900" dirty="0" smtClean="0"/>
              <a:t>;</a:t>
            </a:r>
          </a:p>
          <a:p>
            <a:pPr marL="0" indent="0" fontAlgn="base" hangingPunct="0">
              <a:buNone/>
            </a:pPr>
            <a:r>
              <a:rPr lang="en-US" sz="2900" dirty="0" smtClean="0"/>
              <a:t>	(</a:t>
            </a:r>
            <a:r>
              <a:rPr lang="en-US" sz="2900" dirty="0"/>
              <a:t>c) The construction will not direct discharges of water or other fluids in a seaward direction and in a manner that would result in significant adverse impacts. For the purposes of this rule section, construction shall be designed so as to minimize erosion induced surface water runoff within the beach and dune system and to prevent additional seaward or off-site discharges associated with a coastal storm event.</a:t>
            </a:r>
          </a:p>
          <a:p>
            <a:pPr marL="0" indent="0" fontAlgn="base" hangingPunct="0">
              <a:buNone/>
            </a:pPr>
            <a:r>
              <a:rPr lang="en-US" sz="2900" dirty="0" smtClean="0"/>
              <a:t>	(</a:t>
            </a:r>
            <a:r>
              <a:rPr lang="en-US" sz="2900" dirty="0"/>
              <a:t>d) The construction will not result in the net excavation of the in situ sandy soils seaward of the control line or 50-foot setback;</a:t>
            </a:r>
          </a:p>
          <a:p>
            <a:pPr marL="0" indent="0">
              <a:buNone/>
            </a:pPr>
            <a:r>
              <a:rPr lang="en-US" sz="2900" dirty="0" smtClean="0"/>
              <a:t>	(</a:t>
            </a:r>
            <a:r>
              <a:rPr lang="en-US" sz="2900" dirty="0"/>
              <a:t>e) The construction will not cause an increase in structure-induced </a:t>
            </a:r>
            <a:r>
              <a:rPr lang="en-US" sz="2900" dirty="0" smtClean="0"/>
              <a:t>scour </a:t>
            </a:r>
            <a:r>
              <a:rPr lang="en-US" sz="2900" dirty="0"/>
              <a:t>of such magnitude during a storm that the structure-induced scour </a:t>
            </a:r>
            <a:r>
              <a:rPr lang="en-US" sz="2900" dirty="0" smtClean="0"/>
              <a:t>would </a:t>
            </a:r>
            <a:r>
              <a:rPr lang="en-US" sz="2900" dirty="0"/>
              <a:t>result in a significant adverse impact;</a:t>
            </a:r>
          </a:p>
          <a:p>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83</a:t>
            </a:fld>
            <a:endParaRPr lang="en-US"/>
          </a:p>
        </p:txBody>
      </p:sp>
    </p:spTree>
    <p:extLst>
      <p:ext uri="{BB962C8B-B14F-4D97-AF65-F5344CB8AC3E}">
        <p14:creationId xmlns:p14="http://schemas.microsoft.com/office/powerpoint/2010/main" val="216237014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Rule Criteria (62B-33.005, F.A.C.) cont.</a:t>
            </a:r>
            <a:endParaRPr lang="en-US" sz="3200" dirty="0"/>
          </a:p>
        </p:txBody>
      </p:sp>
      <p:sp>
        <p:nvSpPr>
          <p:cNvPr id="3" name="Content Placeholder 2"/>
          <p:cNvSpPr>
            <a:spLocks noGrp="1"/>
          </p:cNvSpPr>
          <p:nvPr>
            <p:ph idx="1"/>
          </p:nvPr>
        </p:nvSpPr>
        <p:spPr/>
        <p:txBody>
          <a:bodyPr>
            <a:normAutofit fontScale="62500" lnSpcReduction="20000"/>
          </a:bodyPr>
          <a:lstStyle/>
          <a:p>
            <a:r>
              <a:rPr lang="en-US" dirty="0"/>
              <a:t>(5) In order for a manmade frontal dune to be considered as a frontal dune defined under Section 161.053(5)(a)1., F.S., the manmade frontal dune shall be constructed to meet or exceed the protective value afforded by the natural frontal dune system in the immediate area of the subject shoreline. Prior to the issuance of a permit for a single-family dwelling meeting the criteria of Section 161.053(5)(c), F.S., the manmade frontal dune must be maintained for a minimum of 12 months and be demonstrated to be as stable and sustainable as the natural frontal dune system</a:t>
            </a:r>
            <a:r>
              <a:rPr lang="en-US" dirty="0" smtClean="0"/>
              <a:t>.</a:t>
            </a:r>
          </a:p>
          <a:p>
            <a:r>
              <a:rPr lang="en-US" dirty="0"/>
              <a:t>(6) Sandy material excavated seaward of the control line or 50-foot setback shall be maintained on site seaward of the control line or 50-foot setback and be placed in the immediate area of construction unless otherwise specifically authorized by the Department.</a:t>
            </a:r>
          </a:p>
          <a:p>
            <a:r>
              <a:rPr lang="en-US" dirty="0" smtClean="0"/>
              <a:t>(7)…Pools </a:t>
            </a:r>
            <a:r>
              <a:rPr lang="en-US" dirty="0"/>
              <a:t>sited within close proximity to a significant dune shall be elevated either partially or totally above the original grade to minimize excavation and shall not cause a net loss of material from the immediate area of the pool.</a:t>
            </a:r>
            <a:endParaRPr lang="en-US" dirty="0" smtClean="0"/>
          </a:p>
          <a:p>
            <a:r>
              <a:rPr lang="en-US" dirty="0"/>
              <a:t>(8) Major structures shall be located a sufficient distance landward of the beach and frontal dune to permit natural shoreline fluctuations, to preserve and protect beach and dune system stability, and to allow natural recovery to occur following storm-induced </a:t>
            </a:r>
            <a:r>
              <a:rPr lang="en-US" dirty="0" smtClean="0"/>
              <a:t>erosion… </a:t>
            </a:r>
            <a:endParaRPr lang="en-US" dirty="0"/>
          </a:p>
          <a:p>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84</a:t>
            </a:fld>
            <a:endParaRPr lang="en-US"/>
          </a:p>
        </p:txBody>
      </p:sp>
    </p:spTree>
    <p:extLst>
      <p:ext uri="{BB962C8B-B14F-4D97-AF65-F5344CB8AC3E}">
        <p14:creationId xmlns:p14="http://schemas.microsoft.com/office/powerpoint/2010/main" val="96400817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Dune Impacts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Excavation – Total or partial removal of the dune mass.</a:t>
            </a:r>
          </a:p>
          <a:p>
            <a:endParaRPr lang="en-US" dirty="0"/>
          </a:p>
          <a:p>
            <a:r>
              <a:rPr lang="en-US" dirty="0" smtClean="0"/>
              <a:t>Vegetation Removal – The removal of indigenous, dune stabilizing vegetation.  Does not include exotics.</a:t>
            </a:r>
          </a:p>
          <a:p>
            <a:endParaRPr lang="en-US" dirty="0"/>
          </a:p>
          <a:p>
            <a:r>
              <a:rPr lang="en-US" dirty="0" smtClean="0"/>
              <a:t>Storm water runoff – Storm water runoff discharged or managed within the dune system through open channels or reservoirs </a:t>
            </a:r>
          </a:p>
          <a:p>
            <a:endParaRPr lang="en-US" dirty="0"/>
          </a:p>
          <a:p>
            <a:r>
              <a:rPr lang="en-US" dirty="0" smtClean="0"/>
              <a:t>Traversing the dune with pedestrian or vehicular traffic.</a:t>
            </a:r>
          </a:p>
          <a:p>
            <a:endParaRPr lang="en-US" dirty="0"/>
          </a:p>
          <a:p>
            <a:r>
              <a:rPr lang="en-US" dirty="0" smtClean="0"/>
              <a:t>Structures during construction or structures which interact with storm surges</a:t>
            </a: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85</a:t>
            </a:fld>
            <a:endParaRPr lang="en-US"/>
          </a:p>
        </p:txBody>
      </p:sp>
    </p:spTree>
    <p:extLst>
      <p:ext uri="{BB962C8B-B14F-4D97-AF65-F5344CB8AC3E}">
        <p14:creationId xmlns:p14="http://schemas.microsoft.com/office/powerpoint/2010/main" val="70366091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56519"/>
            <a:ext cx="7609114" cy="1325563"/>
          </a:xfrm>
        </p:spPr>
        <p:txBody>
          <a:bodyPr>
            <a:normAutofit/>
          </a:bodyPr>
          <a:lstStyle/>
          <a:p>
            <a:r>
              <a:rPr lang="en-US" sz="2800" dirty="0"/>
              <a:t>Methods of Minimization (Retreat, Skinny it up, and raise it higher)</a:t>
            </a:r>
          </a:p>
        </p:txBody>
      </p:sp>
      <p:sp>
        <p:nvSpPr>
          <p:cNvPr id="3" name="Content Placeholder 2"/>
          <p:cNvSpPr>
            <a:spLocks noGrp="1"/>
          </p:cNvSpPr>
          <p:nvPr>
            <p:ph idx="1"/>
          </p:nvPr>
        </p:nvSpPr>
        <p:spPr/>
        <p:txBody>
          <a:bodyPr>
            <a:normAutofit fontScale="77500" lnSpcReduction="20000"/>
          </a:bodyPr>
          <a:lstStyle/>
          <a:p>
            <a:pPr>
              <a:defRPr/>
            </a:pPr>
            <a:r>
              <a:rPr lang="en-US" sz="3200" dirty="0"/>
              <a:t>Landward </a:t>
            </a:r>
            <a:r>
              <a:rPr lang="en-US" sz="3200" dirty="0" smtClean="0"/>
              <a:t>siting – most effective</a:t>
            </a:r>
          </a:p>
          <a:p>
            <a:pPr>
              <a:defRPr/>
            </a:pPr>
            <a:endParaRPr lang="en-US" sz="3200" dirty="0"/>
          </a:p>
          <a:p>
            <a:pPr>
              <a:defRPr/>
            </a:pPr>
            <a:r>
              <a:rPr lang="en-US" sz="3200" dirty="0"/>
              <a:t>Reduce proposed footprint </a:t>
            </a:r>
            <a:r>
              <a:rPr lang="en-US" sz="3200" dirty="0" smtClean="0"/>
              <a:t>size</a:t>
            </a:r>
          </a:p>
          <a:p>
            <a:pPr>
              <a:defRPr/>
            </a:pPr>
            <a:endParaRPr lang="en-US" sz="3200" dirty="0"/>
          </a:p>
          <a:p>
            <a:pPr>
              <a:defRPr/>
            </a:pPr>
            <a:r>
              <a:rPr lang="en-US" sz="3200" dirty="0"/>
              <a:t>Reduce </a:t>
            </a:r>
            <a:r>
              <a:rPr lang="en-US" sz="3200" dirty="0" smtClean="0"/>
              <a:t>excavation</a:t>
            </a:r>
          </a:p>
          <a:p>
            <a:pPr>
              <a:defRPr/>
            </a:pPr>
            <a:endParaRPr lang="en-US" sz="3200" dirty="0"/>
          </a:p>
          <a:p>
            <a:pPr>
              <a:defRPr/>
            </a:pPr>
            <a:r>
              <a:rPr lang="en-US" sz="3200" dirty="0"/>
              <a:t>Manage excavated material on </a:t>
            </a:r>
            <a:r>
              <a:rPr lang="en-US" sz="3200" dirty="0" smtClean="0"/>
              <a:t>site</a:t>
            </a:r>
          </a:p>
          <a:p>
            <a:pPr>
              <a:defRPr/>
            </a:pPr>
            <a:endParaRPr lang="en-US" sz="3200" dirty="0"/>
          </a:p>
          <a:p>
            <a:pPr>
              <a:defRPr/>
            </a:pPr>
            <a:r>
              <a:rPr lang="en-US" sz="3200" dirty="0"/>
              <a:t>Reduce vegetation </a:t>
            </a:r>
            <a:r>
              <a:rPr lang="en-US" sz="3200" dirty="0" smtClean="0"/>
              <a:t>disturbance</a:t>
            </a:r>
          </a:p>
          <a:p>
            <a:pPr>
              <a:defRPr/>
            </a:pPr>
            <a:endParaRPr lang="en-US" sz="3200" dirty="0"/>
          </a:p>
          <a:p>
            <a:pPr>
              <a:defRPr/>
            </a:pPr>
            <a:r>
              <a:rPr lang="en-US" sz="3200" dirty="0"/>
              <a:t>Eliminating unnecessary activities/structures</a:t>
            </a:r>
          </a:p>
        </p:txBody>
      </p:sp>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86</a:t>
            </a:fld>
            <a:endParaRPr lang="en-US"/>
          </a:p>
        </p:txBody>
      </p:sp>
    </p:spTree>
    <p:extLst>
      <p:ext uri="{BB962C8B-B14F-4D97-AF65-F5344CB8AC3E}">
        <p14:creationId xmlns:p14="http://schemas.microsoft.com/office/powerpoint/2010/main" val="174433824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15330"/>
            <a:ext cx="7609114" cy="1325563"/>
          </a:xfrm>
        </p:spPr>
        <p:txBody>
          <a:bodyPr>
            <a:normAutofit/>
          </a:bodyPr>
          <a:lstStyle/>
          <a:p>
            <a:r>
              <a:rPr lang="en-US" sz="3600" dirty="0"/>
              <a:t>Impacts and Recommended </a:t>
            </a:r>
            <a:r>
              <a:rPr lang="en-US" sz="3600" dirty="0" smtClean="0"/>
              <a:t>Solutions Summary</a:t>
            </a:r>
            <a:endParaRPr lang="en-US" sz="3600" dirty="0"/>
          </a:p>
        </p:txBody>
      </p:sp>
      <p:sp>
        <p:nvSpPr>
          <p:cNvPr id="3" name="Content Placeholder 2"/>
          <p:cNvSpPr>
            <a:spLocks noGrp="1"/>
          </p:cNvSpPr>
          <p:nvPr>
            <p:ph idx="1"/>
          </p:nvPr>
        </p:nvSpPr>
        <p:spPr/>
        <p:txBody>
          <a:bodyPr>
            <a:normAutofit fontScale="92500" lnSpcReduction="10000"/>
          </a:bodyPr>
          <a:lstStyle/>
          <a:p>
            <a:pPr>
              <a:defRPr/>
            </a:pPr>
            <a:r>
              <a:rPr lang="en-US" sz="3600" dirty="0"/>
              <a:t>Minor Impacts </a:t>
            </a:r>
            <a:r>
              <a:rPr lang="en-US" sz="3600" dirty="0" smtClean="0"/>
              <a:t>– Minimize</a:t>
            </a:r>
          </a:p>
          <a:p>
            <a:pPr>
              <a:defRPr/>
            </a:pPr>
            <a:endParaRPr lang="en-US" sz="3600" dirty="0"/>
          </a:p>
          <a:p>
            <a:pPr>
              <a:defRPr/>
            </a:pPr>
            <a:r>
              <a:rPr lang="en-US" sz="3600" dirty="0"/>
              <a:t>Adverse Impacts - Minimize and </a:t>
            </a:r>
            <a:r>
              <a:rPr lang="en-US" sz="3600" dirty="0" smtClean="0"/>
              <a:t>Mitigate</a:t>
            </a:r>
          </a:p>
          <a:p>
            <a:pPr>
              <a:defRPr/>
            </a:pPr>
            <a:endParaRPr lang="en-US" sz="3600" dirty="0"/>
          </a:p>
          <a:p>
            <a:pPr>
              <a:defRPr/>
            </a:pPr>
            <a:r>
              <a:rPr lang="en-US" sz="3600" dirty="0"/>
              <a:t>Rebuilding - Seek Net </a:t>
            </a:r>
            <a:r>
              <a:rPr lang="en-US" sz="3600" dirty="0" smtClean="0"/>
              <a:t>Improvement</a:t>
            </a:r>
          </a:p>
          <a:p>
            <a:pPr>
              <a:defRPr/>
            </a:pPr>
            <a:endParaRPr lang="en-US" sz="3600" dirty="0"/>
          </a:p>
          <a:p>
            <a:pPr>
              <a:defRPr/>
            </a:pPr>
            <a:r>
              <a:rPr lang="en-US" sz="3600" dirty="0"/>
              <a:t>Significant Adverse Impacts - Deny Application</a:t>
            </a:r>
          </a:p>
          <a:p>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87</a:t>
            </a:fld>
            <a:endParaRPr lang="en-US"/>
          </a:p>
        </p:txBody>
      </p:sp>
    </p:spTree>
    <p:extLst>
      <p:ext uri="{BB962C8B-B14F-4D97-AF65-F5344CB8AC3E}">
        <p14:creationId xmlns:p14="http://schemas.microsoft.com/office/powerpoint/2010/main" val="400940943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2AB85A-2C90-451B-91B5-C20DAED8BE53}" type="datetime1">
              <a:rPr lang="en-US" smtClean="0"/>
              <a:t>12/7/2015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BC0C64-94FA-44B3-9573-88BE3BEAC041}" type="slidenum">
              <a:rPr lang="en-US" smtClean="0"/>
              <a:t>88</a:t>
            </a:fld>
            <a:endParaRPr lang="en-US"/>
          </a:p>
        </p:txBody>
      </p:sp>
      <p:sp>
        <p:nvSpPr>
          <p:cNvPr id="6" name="Rectangle 5"/>
          <p:cNvSpPr/>
          <p:nvPr/>
        </p:nvSpPr>
        <p:spPr>
          <a:xfrm>
            <a:off x="2557591" y="2614842"/>
            <a:ext cx="4572000" cy="2086725"/>
          </a:xfrm>
          <a:prstGeom prst="rect">
            <a:avLst/>
          </a:prstGeom>
        </p:spPr>
        <p:txBody>
          <a:bodyPr>
            <a:spAutoFit/>
          </a:bodyPr>
          <a:lstStyle/>
          <a:p>
            <a:pPr>
              <a:lnSpc>
                <a:spcPct val="80000"/>
              </a:lnSpc>
              <a:defRPr/>
            </a:pPr>
            <a:r>
              <a:rPr lang="en-US" dirty="0"/>
              <a:t>By Tony McNeal, P.E.</a:t>
            </a:r>
          </a:p>
          <a:p>
            <a:pPr>
              <a:lnSpc>
                <a:spcPct val="80000"/>
              </a:lnSpc>
              <a:defRPr/>
            </a:pPr>
            <a:r>
              <a:rPr lang="en-US" dirty="0"/>
              <a:t>CCCL Program Administrator</a:t>
            </a:r>
          </a:p>
          <a:p>
            <a:pPr>
              <a:lnSpc>
                <a:spcPct val="80000"/>
              </a:lnSpc>
              <a:defRPr/>
            </a:pPr>
            <a:r>
              <a:rPr lang="en-US" dirty="0" smtClean="0"/>
              <a:t>Division of Water Resource Management</a:t>
            </a:r>
          </a:p>
          <a:p>
            <a:pPr>
              <a:lnSpc>
                <a:spcPct val="80000"/>
              </a:lnSpc>
              <a:defRPr/>
            </a:pPr>
            <a:r>
              <a:rPr lang="en-US" dirty="0" smtClean="0"/>
              <a:t>Florida Department of Environmental Protection</a:t>
            </a:r>
          </a:p>
          <a:p>
            <a:pPr>
              <a:lnSpc>
                <a:spcPct val="80000"/>
              </a:lnSpc>
              <a:defRPr/>
            </a:pPr>
            <a:endParaRPr lang="en-US" dirty="0"/>
          </a:p>
          <a:p>
            <a:pPr>
              <a:lnSpc>
                <a:spcPct val="80000"/>
              </a:lnSpc>
              <a:defRPr/>
            </a:pPr>
            <a:r>
              <a:rPr lang="en-US" dirty="0" smtClean="0">
                <a:hlinkClick r:id="rId2"/>
              </a:rPr>
              <a:t>Email: tony.mcneal@dep.state.fl.us</a:t>
            </a:r>
            <a:endParaRPr lang="en-US" dirty="0" smtClean="0"/>
          </a:p>
          <a:p>
            <a:pPr>
              <a:lnSpc>
                <a:spcPct val="80000"/>
              </a:lnSpc>
              <a:defRPr/>
            </a:pPr>
            <a:endParaRPr lang="en-US" dirty="0"/>
          </a:p>
          <a:p>
            <a:pPr>
              <a:lnSpc>
                <a:spcPct val="80000"/>
              </a:lnSpc>
              <a:defRPr/>
            </a:pPr>
            <a:r>
              <a:rPr lang="en-US" dirty="0" smtClean="0"/>
              <a:t>Telephone: (850) 245-7665</a:t>
            </a:r>
            <a:endParaRPr lang="en-US" dirty="0"/>
          </a:p>
        </p:txBody>
      </p:sp>
    </p:spTree>
    <p:extLst>
      <p:ext uri="{BB962C8B-B14F-4D97-AF65-F5344CB8AC3E}">
        <p14:creationId xmlns:p14="http://schemas.microsoft.com/office/powerpoint/2010/main" val="4302482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CCCL Established from Flooding</a:t>
            </a:r>
            <a:endParaRPr lang="en-US" sz="3600" dirty="0"/>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08455" y="1325562"/>
            <a:ext cx="8163696" cy="4951669"/>
          </a:xfrm>
        </p:spPr>
      </p:pic>
      <p:sp>
        <p:nvSpPr>
          <p:cNvPr id="4" name="Date Placeholder 3"/>
          <p:cNvSpPr>
            <a:spLocks noGrp="1"/>
          </p:cNvSpPr>
          <p:nvPr>
            <p:ph type="dt" sz="half" idx="10"/>
          </p:nvPr>
        </p:nvSpPr>
        <p:spPr/>
        <p:txBody>
          <a:bodyPr/>
          <a:lstStyle/>
          <a:p>
            <a:fld id="{DBDB7EE6-1B5E-4476-A47F-F921151C9BB7}" type="datetime1">
              <a:rPr lang="en-US" smtClean="0"/>
              <a:t>12/7/2015</a:t>
            </a:fld>
            <a:endParaRPr lang="en-US"/>
          </a:p>
        </p:txBody>
      </p:sp>
      <p:sp>
        <p:nvSpPr>
          <p:cNvPr id="5" name="Footer Placeholder 4"/>
          <p:cNvSpPr>
            <a:spLocks noGrp="1"/>
          </p:cNvSpPr>
          <p:nvPr>
            <p:ph type="ftr" sz="quarter" idx="11"/>
          </p:nvPr>
        </p:nvSpPr>
        <p:spPr/>
        <p:txBody>
          <a:bodyPr/>
          <a:lstStyle/>
          <a:p>
            <a:r>
              <a:rPr lang="en-US" dirty="0" smtClean="0"/>
              <a:t>Dune +6.0, Storm Surge +12.5</a:t>
            </a:r>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9</a:t>
            </a:fld>
            <a:endParaRPr lang="en-US"/>
          </a:p>
        </p:txBody>
      </p:sp>
    </p:spTree>
    <p:extLst>
      <p:ext uri="{BB962C8B-B14F-4D97-AF65-F5344CB8AC3E}">
        <p14:creationId xmlns:p14="http://schemas.microsoft.com/office/powerpoint/2010/main" val="22019215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1913</TotalTime>
  <Words>2489</Words>
  <Application>Microsoft Office PowerPoint</Application>
  <PresentationFormat>On-screen Show (4:3)</PresentationFormat>
  <Paragraphs>462</Paragraphs>
  <Slides>88</Slides>
  <Notes>0</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88</vt:i4>
      </vt:variant>
    </vt:vector>
  </HeadingPairs>
  <TitlesOfParts>
    <vt:vector size="97" baseType="lpstr">
      <vt:lpstr>Arial</vt:lpstr>
      <vt:lpstr>Calibri</vt:lpstr>
      <vt:lpstr>CG Times</vt:lpstr>
      <vt:lpstr>Comic Sans MS</vt:lpstr>
      <vt:lpstr>Copperplate Gothic Light</vt:lpstr>
      <vt:lpstr>Times New Roman</vt:lpstr>
      <vt:lpstr>Office Theme</vt:lpstr>
      <vt:lpstr>Custom Design</vt:lpstr>
      <vt:lpstr>Photo Editor Photo</vt:lpstr>
      <vt:lpstr>PowerPoint Presentation</vt:lpstr>
      <vt:lpstr>Contents</vt:lpstr>
      <vt:lpstr>CCCL Location</vt:lpstr>
      <vt:lpstr>Dominant Factors in Setting CCCL</vt:lpstr>
      <vt:lpstr>CCCL Location based on Erosion</vt:lpstr>
      <vt:lpstr>CCCL Location based on Erosion</vt:lpstr>
      <vt:lpstr>CCCL Established from Erosion</vt:lpstr>
      <vt:lpstr>CCCL Established from Erosion</vt:lpstr>
      <vt:lpstr>CCCL Established from Flooding</vt:lpstr>
      <vt:lpstr>CCCL Established from Flooding</vt:lpstr>
      <vt:lpstr>What are dunes</vt:lpstr>
      <vt:lpstr>Types of Dunes</vt:lpstr>
      <vt:lpstr>Type of Dunes cont.</vt:lpstr>
      <vt:lpstr>SIGNIFICANT DUNES</vt:lpstr>
      <vt:lpstr>Significant Dune d) Natural</vt:lpstr>
      <vt:lpstr>Significant Dunes</vt:lpstr>
      <vt:lpstr>Significant Dune</vt:lpstr>
      <vt:lpstr>Frontal Dune (Mound) Natural</vt:lpstr>
      <vt:lpstr>Frontal Dune (Mound) Natural</vt:lpstr>
      <vt:lpstr>Frontal Dune (Bluff) Natural</vt:lpstr>
      <vt:lpstr>Frontal Dune (Bluff) Natural</vt:lpstr>
      <vt:lpstr>Primary Dune and Frontal Dune</vt:lpstr>
      <vt:lpstr>Primary Dune and Frontal Dune</vt:lpstr>
      <vt:lpstr>Primary Dune and Frontal Dune</vt:lpstr>
      <vt:lpstr>Primary Dune and Frontal Dune</vt:lpstr>
      <vt:lpstr>Primary/Frontal Dune</vt:lpstr>
      <vt:lpstr>Primary/Frontal Dune</vt:lpstr>
      <vt:lpstr>Manmade Frontal Dune (Mound)</vt:lpstr>
      <vt:lpstr>Manmade Frontal Dune (Mound) </vt:lpstr>
      <vt:lpstr> Manmade Frontal Dune (Bluff)</vt:lpstr>
      <vt:lpstr> Manmade Frontal Dune (Bluff) </vt:lpstr>
      <vt:lpstr>Manmade Dune</vt:lpstr>
      <vt:lpstr>Manmade Dune</vt:lpstr>
      <vt:lpstr>Other Dunes</vt:lpstr>
      <vt:lpstr>Other Dunes cont.</vt:lpstr>
      <vt:lpstr>Other Dunes cont.</vt:lpstr>
      <vt:lpstr>Other Dunes cont.</vt:lpstr>
      <vt:lpstr>Other Dunes cont.</vt:lpstr>
      <vt:lpstr>Other Dunes cont.</vt:lpstr>
      <vt:lpstr>Other Dunes cont.</vt:lpstr>
      <vt:lpstr>Dune Diversity and Protection Value</vt:lpstr>
      <vt:lpstr>Low Dunes &lt; 10’ </vt:lpstr>
      <vt:lpstr>Low Dunes &lt; 10’</vt:lpstr>
      <vt:lpstr>Low Dunes &lt;10’</vt:lpstr>
      <vt:lpstr>Low Dunes &lt;10’</vt:lpstr>
      <vt:lpstr>Medium Dunes 10’-20’</vt:lpstr>
      <vt:lpstr>Medium Dunes 10’-20’</vt:lpstr>
      <vt:lpstr>Medium Dunes 10’-20’</vt:lpstr>
      <vt:lpstr>Medium Dunes 10’-20’</vt:lpstr>
      <vt:lpstr>High Dunes &gt;20’</vt:lpstr>
      <vt:lpstr>High Dunes &gt;20’</vt:lpstr>
      <vt:lpstr>High Dunes &gt;20’</vt:lpstr>
      <vt:lpstr>High Dunes &gt;20’</vt:lpstr>
      <vt:lpstr>Impact Assessment/Dune Description</vt:lpstr>
      <vt:lpstr>Impact Assessment/Dune Description cont.</vt:lpstr>
      <vt:lpstr>Dune Protective Value </vt:lpstr>
      <vt:lpstr>Erosion and Flooding</vt:lpstr>
      <vt:lpstr>Erosion Protection</vt:lpstr>
      <vt:lpstr>Erosion from Frequent Storm Event</vt:lpstr>
      <vt:lpstr>Erosion from Hurricanes</vt:lpstr>
      <vt:lpstr>Erosion from Hurricanes cont.</vt:lpstr>
      <vt:lpstr>Erosion from Hurricanes cont.</vt:lpstr>
      <vt:lpstr>Erosion Damage</vt:lpstr>
      <vt:lpstr>Erosion Damage cont.</vt:lpstr>
      <vt:lpstr>Erosion Damage cont.</vt:lpstr>
      <vt:lpstr>Erosion Conditions</vt:lpstr>
      <vt:lpstr>Flood Protection</vt:lpstr>
      <vt:lpstr>Storm Surge Table</vt:lpstr>
      <vt:lpstr>Storm Surge Graph</vt:lpstr>
      <vt:lpstr>Storm Surge Graph</vt:lpstr>
      <vt:lpstr>Storm Surge Graph</vt:lpstr>
      <vt:lpstr>Flood Damage</vt:lpstr>
      <vt:lpstr>Flood Damage cont.</vt:lpstr>
      <vt:lpstr>Flood Damage cont.</vt:lpstr>
      <vt:lpstr>PowerPoint Presentation</vt:lpstr>
      <vt:lpstr>Eroded Dune </vt:lpstr>
      <vt:lpstr>Dune Recovery</vt:lpstr>
      <vt:lpstr>Dune Recovery</vt:lpstr>
      <vt:lpstr>Dune Recovery cont.</vt:lpstr>
      <vt:lpstr>PowerPoint Presentation</vt:lpstr>
      <vt:lpstr>Law Criteria (S. 161.053, F.S.)</vt:lpstr>
      <vt:lpstr>Law Criteria (S. 161.053, F.S.) cont.</vt:lpstr>
      <vt:lpstr>Rule Criteria (62B-33.005, F.A.C.)</vt:lpstr>
      <vt:lpstr>Rule Criteria (62B-33.005, F.A.C.) cont.</vt:lpstr>
      <vt:lpstr>Dune Impacts</vt:lpstr>
      <vt:lpstr>Methods of Minimization (Retreat, Skinny it up, and raise it higher)</vt:lpstr>
      <vt:lpstr>Impacts and Recommended Solutions Summary</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Rakestraw, Charlotte</dc:creator>
  <cp:lastModifiedBy>McNeal, Tony</cp:lastModifiedBy>
  <cp:revision>113</cp:revision>
  <dcterms:created xsi:type="dcterms:W3CDTF">2015-05-19T17:22:51Z</dcterms:created>
  <dcterms:modified xsi:type="dcterms:W3CDTF">2015-12-07T20:27:58Z</dcterms:modified>
</cp:coreProperties>
</file>