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07" r:id="rId1"/>
  </p:sldMasterIdLst>
  <p:notesMasterIdLst>
    <p:notesMasterId r:id="rId30"/>
  </p:notesMasterIdLst>
  <p:handoutMasterIdLst>
    <p:handoutMasterId r:id="rId31"/>
  </p:handoutMasterIdLst>
  <p:sldIdLst>
    <p:sldId id="423" r:id="rId2"/>
    <p:sldId id="646" r:id="rId3"/>
    <p:sldId id="673" r:id="rId4"/>
    <p:sldId id="737" r:id="rId5"/>
    <p:sldId id="766" r:id="rId6"/>
    <p:sldId id="735" r:id="rId7"/>
    <p:sldId id="767" r:id="rId8"/>
    <p:sldId id="768" r:id="rId9"/>
    <p:sldId id="769" r:id="rId10"/>
    <p:sldId id="782" r:id="rId11"/>
    <p:sldId id="783" r:id="rId12"/>
    <p:sldId id="784" r:id="rId13"/>
    <p:sldId id="770" r:id="rId14"/>
    <p:sldId id="781" r:id="rId15"/>
    <p:sldId id="772" r:id="rId16"/>
    <p:sldId id="785" r:id="rId17"/>
    <p:sldId id="786" r:id="rId18"/>
    <p:sldId id="787" r:id="rId19"/>
    <p:sldId id="773" r:id="rId20"/>
    <p:sldId id="774" r:id="rId21"/>
    <p:sldId id="775" r:id="rId22"/>
    <p:sldId id="776" r:id="rId23"/>
    <p:sldId id="780" r:id="rId24"/>
    <p:sldId id="777" r:id="rId25"/>
    <p:sldId id="778" r:id="rId26"/>
    <p:sldId id="779" r:id="rId27"/>
    <p:sldId id="749" r:id="rId28"/>
    <p:sldId id="670" r:id="rId29"/>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alecki_g" initials="gc" lastIdx="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showPr>
  <p:clrMru>
    <a:srgbClr val="000000"/>
    <a:srgbClr val="FFFF00"/>
    <a:srgbClr val="FF0000"/>
    <a:srgbClr val="33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01" autoAdjust="0"/>
    <p:restoredTop sz="87719" autoAdjust="0"/>
  </p:normalViewPr>
  <p:slideViewPr>
    <p:cSldViewPr>
      <p:cViewPr varScale="1">
        <p:scale>
          <a:sx n="61" d="100"/>
          <a:sy n="61" d="100"/>
        </p:scale>
        <p:origin x="-648"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1032"/>
    </p:cViewPr>
  </p:sorterViewPr>
  <p:notesViewPr>
    <p:cSldViewPr>
      <p:cViewPr>
        <p:scale>
          <a:sx n="100" d="100"/>
          <a:sy n="100" d="100"/>
        </p:scale>
        <p:origin x="-732" y="2370"/>
      </p:cViewPr>
      <p:guideLst>
        <p:guide orient="horz" pos="2928"/>
        <p:guide pos="220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2178"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en-US"/>
          </a:p>
        </p:txBody>
      </p:sp>
      <p:sp>
        <p:nvSpPr>
          <p:cNvPr id="562179"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562180"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en-US"/>
          </a:p>
        </p:txBody>
      </p:sp>
      <p:sp>
        <p:nvSpPr>
          <p:cNvPr id="562181"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A2FFC859-69FE-431C-AE1B-4AC3274AFC0A}"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en-US"/>
          </a:p>
        </p:txBody>
      </p:sp>
      <p:sp>
        <p:nvSpPr>
          <p:cNvPr id="65539" name="Rectangle 3"/>
          <p:cNvSpPr>
            <a:spLocks noGrp="1" noChangeArrowheads="1"/>
          </p:cNvSpPr>
          <p:nvPr>
            <p:ph type="dt" idx="1"/>
          </p:nvPr>
        </p:nvSpPr>
        <p:spPr bwMode="auto">
          <a:xfrm>
            <a:off x="3971925" y="0"/>
            <a:ext cx="303847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28676" name="Rectangle 4"/>
          <p:cNvSpPr>
            <a:spLocks noGrp="1" noRot="1" noChangeAspect="1" noChangeArrowheads="1" noTextEdit="1"/>
          </p:cNvSpPr>
          <p:nvPr>
            <p:ph type="sldImg" idx="2"/>
          </p:nvPr>
        </p:nvSpPr>
        <p:spPr bwMode="auto">
          <a:xfrm>
            <a:off x="1182688" y="696913"/>
            <a:ext cx="4648200" cy="3486150"/>
          </a:xfrm>
          <a:prstGeom prst="rect">
            <a:avLst/>
          </a:prstGeom>
          <a:noFill/>
          <a:ln w="9525">
            <a:solidFill>
              <a:srgbClr val="000000"/>
            </a:solidFill>
            <a:miter lim="800000"/>
            <a:headEnd/>
            <a:tailEnd/>
          </a:ln>
        </p:spPr>
      </p:sp>
      <p:sp>
        <p:nvSpPr>
          <p:cNvPr id="65541" name="Rectangle 5"/>
          <p:cNvSpPr>
            <a:spLocks noGrp="1" noChangeArrowheads="1"/>
          </p:cNvSpPr>
          <p:nvPr>
            <p:ph type="body" sz="quarter" idx="3"/>
          </p:nvPr>
        </p:nvSpPr>
        <p:spPr bwMode="auto">
          <a:xfrm>
            <a:off x="935038" y="4416425"/>
            <a:ext cx="5140325"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5542" name="Rectangle 6"/>
          <p:cNvSpPr>
            <a:spLocks noGrp="1" noChangeArrowheads="1"/>
          </p:cNvSpPr>
          <p:nvPr>
            <p:ph type="ftr" sz="quarter" idx="4"/>
          </p:nvPr>
        </p:nvSpPr>
        <p:spPr bwMode="auto">
          <a:xfrm>
            <a:off x="0" y="8831263"/>
            <a:ext cx="3038475"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en-US"/>
          </a:p>
        </p:txBody>
      </p:sp>
      <p:sp>
        <p:nvSpPr>
          <p:cNvPr id="65543" name="Rectangle 7"/>
          <p:cNvSpPr>
            <a:spLocks noGrp="1" noChangeArrowheads="1"/>
          </p:cNvSpPr>
          <p:nvPr>
            <p:ph type="sldNum" sz="quarter" idx="5"/>
          </p:nvPr>
        </p:nvSpPr>
        <p:spPr bwMode="auto">
          <a:xfrm>
            <a:off x="3971925" y="8831263"/>
            <a:ext cx="3038475"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3FA6D262-378C-4053-8ED2-D729C523FF92}"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42A6D11A-098F-45C5-8963-2DB0C0EDAD75}" type="slidenum">
              <a:rPr lang="en-US" smtClean="0"/>
              <a:pPr/>
              <a:t>1</a:t>
            </a:fld>
            <a:endParaRPr lang="en-US" dirty="0" smtClean="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This protection is provided through special </a:t>
            </a:r>
            <a:r>
              <a:rPr lang="en-US" dirty="0" err="1" smtClean="0"/>
              <a:t>siting</a:t>
            </a:r>
            <a:r>
              <a:rPr lang="en-US" dirty="0" smtClean="0"/>
              <a:t> and design consideration that are described in Rule 62B-33.</a:t>
            </a:r>
          </a:p>
          <a:p>
            <a:endParaRPr lang="en-US" dirty="0" smtClean="0"/>
          </a:p>
          <a:p>
            <a:r>
              <a:rPr lang="en-US" dirty="0" smtClean="0"/>
              <a:t>Similar to other regulatory programs charged with protecting resources, the CCCL program in reviewing projects attempts to minimize and mitigate adverse impacts and deny project where significant adverse impacts are likely to occur.</a:t>
            </a:r>
            <a:endParaRPr lang="en-US" dirty="0"/>
          </a:p>
        </p:txBody>
      </p:sp>
      <p:sp>
        <p:nvSpPr>
          <p:cNvPr id="4" name="Slide Number Placeholder 3"/>
          <p:cNvSpPr>
            <a:spLocks noGrp="1"/>
          </p:cNvSpPr>
          <p:nvPr>
            <p:ph type="sldNum" sz="quarter" idx="10"/>
          </p:nvPr>
        </p:nvSpPr>
        <p:spPr/>
        <p:txBody>
          <a:bodyPr/>
          <a:lstStyle/>
          <a:p>
            <a:pPr>
              <a:defRPr/>
            </a:pPr>
            <a:fld id="{3FA6D262-378C-4053-8ED2-D729C523FF92}" type="slidenum">
              <a:rPr lang="en-US" smtClean="0"/>
              <a:pPr>
                <a:defRPr/>
              </a:pPr>
              <a:t>14</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Times New Roman" pitchFamily="18" charset="0"/>
                <a:ea typeface="+mn-ea"/>
                <a:cs typeface="+mn-cs"/>
              </a:rPr>
              <a:t>Staff reviews the applicant’s proposal for consistency with rule and statute.</a:t>
            </a:r>
          </a:p>
          <a:p>
            <a:pPr lvl="1"/>
            <a:r>
              <a:rPr lang="en-US" sz="1200" kern="1200" dirty="0" err="1" smtClean="0">
                <a:solidFill>
                  <a:schemeClr val="tx1"/>
                </a:solidFill>
                <a:latin typeface="Times New Roman" pitchFamily="18" charset="0"/>
                <a:ea typeface="+mn-ea"/>
                <a:cs typeface="+mn-cs"/>
              </a:rPr>
              <a:t>Siting</a:t>
            </a:r>
            <a:r>
              <a:rPr lang="en-US" sz="1200" kern="1200" dirty="0" smtClean="0">
                <a:solidFill>
                  <a:schemeClr val="tx1"/>
                </a:solidFill>
                <a:latin typeface="Times New Roman" pitchFamily="18" charset="0"/>
                <a:ea typeface="+mn-ea"/>
                <a:cs typeface="+mn-cs"/>
              </a:rPr>
              <a:t> :Is it</a:t>
            </a:r>
          </a:p>
          <a:p>
            <a:pPr lvl="2"/>
            <a:r>
              <a:rPr lang="en-US" sz="1200" kern="1200" dirty="0" smtClean="0">
                <a:solidFill>
                  <a:schemeClr val="tx1"/>
                </a:solidFill>
                <a:latin typeface="Times New Roman" pitchFamily="18" charset="0"/>
                <a:ea typeface="+mn-ea"/>
                <a:cs typeface="+mn-cs"/>
              </a:rPr>
              <a:t>sufficiently landward of beach and frontal dune? (major structures)</a:t>
            </a:r>
          </a:p>
          <a:p>
            <a:pPr lvl="2"/>
            <a:r>
              <a:rPr lang="en-US" sz="1200" kern="1200" dirty="0" smtClean="0">
                <a:solidFill>
                  <a:schemeClr val="tx1"/>
                </a:solidFill>
                <a:latin typeface="Times New Roman" pitchFamily="18" charset="0"/>
                <a:ea typeface="+mn-ea"/>
                <a:cs typeface="+mn-cs"/>
              </a:rPr>
              <a:t>landward of 30 year erosion projection? (major structures)</a:t>
            </a:r>
          </a:p>
          <a:p>
            <a:pPr lvl="2"/>
            <a:r>
              <a:rPr lang="en-US" sz="1200" kern="1200" dirty="0" smtClean="0">
                <a:solidFill>
                  <a:schemeClr val="tx1"/>
                </a:solidFill>
                <a:latin typeface="Times New Roman" pitchFamily="18" charset="0"/>
                <a:ea typeface="+mn-ea"/>
                <a:cs typeface="+mn-cs"/>
              </a:rPr>
              <a:t>landward of line of construction? (major structures)</a:t>
            </a:r>
          </a:p>
          <a:p>
            <a:pPr lvl="2"/>
            <a:r>
              <a:rPr lang="en-US" sz="1200" kern="1200" dirty="0" smtClean="0">
                <a:solidFill>
                  <a:schemeClr val="tx1"/>
                </a:solidFill>
                <a:latin typeface="Times New Roman" pitchFamily="18" charset="0"/>
                <a:ea typeface="+mn-ea"/>
                <a:cs typeface="+mn-cs"/>
              </a:rPr>
              <a:t>located such that adverse impacts have been minimized per rule? (all)</a:t>
            </a:r>
          </a:p>
          <a:p>
            <a:pPr lvl="2"/>
            <a:r>
              <a:rPr lang="en-US" sz="1200" kern="1200" dirty="0" smtClean="0">
                <a:solidFill>
                  <a:schemeClr val="tx1"/>
                </a:solidFill>
                <a:latin typeface="Times New Roman" pitchFamily="18" charset="0"/>
                <a:ea typeface="+mn-ea"/>
                <a:cs typeface="+mn-cs"/>
              </a:rPr>
              <a:t>not resulting in take of sea turtles? (all)</a:t>
            </a:r>
          </a:p>
          <a:p>
            <a:pPr lvl="1"/>
            <a:r>
              <a:rPr lang="en-US" sz="1200" kern="1200" dirty="0" smtClean="0">
                <a:solidFill>
                  <a:schemeClr val="tx1"/>
                </a:solidFill>
                <a:latin typeface="Times New Roman" pitchFamily="18" charset="0"/>
                <a:ea typeface="+mn-ea"/>
                <a:cs typeface="+mn-cs"/>
              </a:rPr>
              <a:t>Timing: Is it outside of nesting season or approved by FWC? (all)</a:t>
            </a:r>
          </a:p>
          <a:p>
            <a:pPr lvl="1"/>
            <a:r>
              <a:rPr lang="en-US" sz="1200" kern="1200" dirty="0" smtClean="0">
                <a:solidFill>
                  <a:schemeClr val="tx1"/>
                </a:solidFill>
                <a:latin typeface="Times New Roman" pitchFamily="18" charset="0"/>
                <a:ea typeface="+mn-ea"/>
                <a:cs typeface="+mn-cs"/>
              </a:rPr>
              <a:t>Design and construction: (all)</a:t>
            </a:r>
          </a:p>
          <a:p>
            <a:pPr lvl="2"/>
            <a:r>
              <a:rPr lang="en-US" sz="1200" kern="1200" dirty="0" smtClean="0">
                <a:solidFill>
                  <a:schemeClr val="tx1"/>
                </a:solidFill>
                <a:latin typeface="Times New Roman" pitchFamily="18" charset="0"/>
                <a:ea typeface="+mn-ea"/>
                <a:cs typeface="+mn-cs"/>
              </a:rPr>
              <a:t>Have the expected adverse impacts to dunes, native vegetation, public access or adjacent properties been avoided, minimized or mitigated per rule?</a:t>
            </a:r>
          </a:p>
          <a:p>
            <a:pPr lvl="2"/>
            <a:r>
              <a:rPr lang="en-US" sz="1200" kern="1200" dirty="0" smtClean="0">
                <a:solidFill>
                  <a:schemeClr val="tx1"/>
                </a:solidFill>
                <a:latin typeface="Times New Roman" pitchFamily="18" charset="0"/>
                <a:ea typeface="+mn-ea"/>
                <a:cs typeface="+mn-cs"/>
              </a:rPr>
              <a:t>Does it result in take of sea turtles?</a:t>
            </a:r>
          </a:p>
          <a:p>
            <a:pPr lvl="2"/>
            <a:endParaRPr lang="en-US" sz="1200" kern="1200" dirty="0" smtClean="0">
              <a:solidFill>
                <a:schemeClr val="tx1"/>
              </a:solidFill>
              <a:latin typeface="Times New Roman" pitchFamily="18"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3FA6D262-378C-4053-8ED2-D729C523FF92}" type="slidenum">
              <a:rPr lang="en-US" smtClean="0"/>
              <a:pPr>
                <a:defRPr/>
              </a:pPr>
              <a:t>15</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914400" marR="0" lvl="2"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Times New Roman" pitchFamily="18" charset="0"/>
                <a:ea typeface="+mn-ea"/>
                <a:cs typeface="+mn-cs"/>
              </a:rPr>
              <a:t>Note: Staff only “proscribes” terms under which a project cannot be conducted as proposed if any part of the project is found to be inconsistent with the rule and statute, in which case the application is denied by the department or more commonly voluntarily redesigned by the applicant. Staff offers recommendations on project consistency as early in the process as possible, whether it is during a site visit by a field inspector, a pre-application consultation, or a recommendation made during the application review process. It is the applicant’s responsibility to locate, time, design and construct the project in accordance with state law.</a:t>
            </a:r>
          </a:p>
          <a:p>
            <a:pPr lvl="2"/>
            <a:endParaRPr lang="en-US" sz="1200" kern="1200" dirty="0" smtClean="0">
              <a:solidFill>
                <a:schemeClr val="tx1"/>
              </a:solidFill>
              <a:latin typeface="Times New Roman" pitchFamily="18"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3FA6D262-378C-4053-8ED2-D729C523FF92}" type="slidenum">
              <a:rPr lang="en-US" smtClean="0"/>
              <a:pPr>
                <a:defRPr/>
              </a:pPr>
              <a:t>19</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Times New Roman" pitchFamily="18" charset="0"/>
                <a:ea typeface="+mn-ea"/>
                <a:cs typeface="+mn-cs"/>
              </a:rPr>
              <a:t>The permit provides general conditions for conducting permitted activities, and includes special permit conditions that ensure</a:t>
            </a:r>
            <a:r>
              <a:rPr lang="en-US" sz="1200" kern="1200" baseline="0" dirty="0" smtClean="0">
                <a:solidFill>
                  <a:schemeClr val="tx1"/>
                </a:solidFill>
                <a:latin typeface="Times New Roman" pitchFamily="18" charset="0"/>
                <a:ea typeface="+mn-ea"/>
                <a:cs typeface="+mn-cs"/>
              </a:rPr>
              <a:t> that the “reasonable expectations” considered in permit review are met</a:t>
            </a:r>
            <a:r>
              <a:rPr lang="en-US" sz="1200" kern="1200" dirty="0" smtClean="0">
                <a:solidFill>
                  <a:schemeClr val="tx1"/>
                </a:solidFill>
                <a:latin typeface="Times New Roman" pitchFamily="18" charset="0"/>
                <a:ea typeface="+mn-ea"/>
                <a:cs typeface="+mn-cs"/>
              </a:rPr>
              <a:t>. Permit conditions cannot modify the project design, but can assure the project is conducted consistent with the rule such as with requirements for:</a:t>
            </a:r>
          </a:p>
          <a:p>
            <a:pPr lvl="0"/>
            <a:r>
              <a:rPr lang="en-US" sz="1200" kern="1200" dirty="0" smtClean="0">
                <a:solidFill>
                  <a:schemeClr val="tx1"/>
                </a:solidFill>
                <a:latin typeface="Times New Roman" pitchFamily="18" charset="0"/>
                <a:ea typeface="+mn-ea"/>
                <a:cs typeface="+mn-cs"/>
              </a:rPr>
              <a:t>A pre-construction conference with the field inspector to go over the permit</a:t>
            </a:r>
          </a:p>
          <a:p>
            <a:pPr lvl="0"/>
            <a:r>
              <a:rPr lang="en-US" sz="1200" kern="1200" dirty="0" smtClean="0">
                <a:solidFill>
                  <a:schemeClr val="tx1"/>
                </a:solidFill>
                <a:latin typeface="Times New Roman" pitchFamily="18" charset="0"/>
                <a:ea typeface="+mn-ea"/>
                <a:cs typeface="+mn-cs"/>
              </a:rPr>
              <a:t>Location of construction fences</a:t>
            </a:r>
          </a:p>
          <a:p>
            <a:pPr lvl="0"/>
            <a:r>
              <a:rPr lang="en-US" sz="1200" kern="1200" dirty="0" smtClean="0">
                <a:solidFill>
                  <a:schemeClr val="tx1"/>
                </a:solidFill>
                <a:latin typeface="Times New Roman" pitchFamily="18" charset="0"/>
                <a:ea typeface="+mn-ea"/>
                <a:cs typeface="+mn-cs"/>
              </a:rPr>
              <a:t>Inspection of fill quality</a:t>
            </a:r>
          </a:p>
          <a:p>
            <a:pPr lvl="0"/>
            <a:r>
              <a:rPr lang="en-US" sz="1200" kern="1200" dirty="0" smtClean="0">
                <a:solidFill>
                  <a:schemeClr val="tx1"/>
                </a:solidFill>
                <a:latin typeface="Times New Roman" pitchFamily="18" charset="0"/>
                <a:ea typeface="+mn-ea"/>
                <a:cs typeface="+mn-cs"/>
              </a:rPr>
              <a:t>Mitigation requirements</a:t>
            </a:r>
          </a:p>
          <a:p>
            <a:pPr lvl="0"/>
            <a:r>
              <a:rPr lang="en-US" sz="1200" kern="1200" dirty="0" smtClean="0">
                <a:solidFill>
                  <a:schemeClr val="tx1"/>
                </a:solidFill>
                <a:latin typeface="Times New Roman" pitchFamily="18" charset="0"/>
                <a:ea typeface="+mn-ea"/>
                <a:cs typeface="+mn-cs"/>
              </a:rPr>
              <a:t>Exterior lighting</a:t>
            </a:r>
          </a:p>
          <a:p>
            <a:r>
              <a:rPr lang="en-US" sz="1200" kern="1200" dirty="0" smtClean="0">
                <a:solidFill>
                  <a:schemeClr val="tx1"/>
                </a:solidFill>
                <a:latin typeface="Times New Roman" pitchFamily="18" charset="0"/>
                <a:ea typeface="+mn-ea"/>
                <a:cs typeface="+mn-cs"/>
              </a:rPr>
              <a:t> </a:t>
            </a:r>
          </a:p>
          <a:p>
            <a:pPr lvl="2"/>
            <a:endParaRPr lang="en-US" sz="1200" kern="1200" dirty="0" smtClean="0">
              <a:solidFill>
                <a:schemeClr val="tx1"/>
              </a:solidFill>
              <a:latin typeface="Times New Roman" pitchFamily="18"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3FA6D262-378C-4053-8ED2-D729C523FF92}" type="slidenum">
              <a:rPr lang="en-US" smtClean="0"/>
              <a:pPr>
                <a:defRPr/>
              </a:pPr>
              <a:t>20</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FA6D262-378C-4053-8ED2-D729C523FF92}" type="slidenum">
              <a:rPr lang="en-US" smtClean="0"/>
              <a:pPr>
                <a:defRPr/>
              </a:pPr>
              <a:t>21</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Times New Roman" pitchFamily="18" charset="0"/>
                <a:ea typeface="+mn-ea"/>
                <a:cs typeface="+mn-cs"/>
              </a:rPr>
              <a:t>The permit provides general conditions for conducting permitted activities, and includes special permit conditions that ensure</a:t>
            </a:r>
            <a:r>
              <a:rPr lang="en-US" sz="1200" kern="1200" baseline="0" dirty="0" smtClean="0">
                <a:solidFill>
                  <a:schemeClr val="tx1"/>
                </a:solidFill>
                <a:latin typeface="Times New Roman" pitchFamily="18" charset="0"/>
                <a:ea typeface="+mn-ea"/>
                <a:cs typeface="+mn-cs"/>
              </a:rPr>
              <a:t> that the “reasonable expectations” considered in permit review are met</a:t>
            </a:r>
            <a:r>
              <a:rPr lang="en-US" sz="1200" kern="1200" dirty="0" smtClean="0">
                <a:solidFill>
                  <a:schemeClr val="tx1"/>
                </a:solidFill>
                <a:latin typeface="Times New Roman" pitchFamily="18" charset="0"/>
                <a:ea typeface="+mn-ea"/>
                <a:cs typeface="+mn-cs"/>
              </a:rPr>
              <a:t>. Permit conditions cannot modify the project design, but can assure the project is conducted consistent with the rule such as with requirements for:</a:t>
            </a:r>
          </a:p>
          <a:p>
            <a:pPr lvl="0"/>
            <a:r>
              <a:rPr lang="en-US" sz="1200" kern="1200" dirty="0" smtClean="0">
                <a:solidFill>
                  <a:schemeClr val="tx1"/>
                </a:solidFill>
                <a:latin typeface="Times New Roman" pitchFamily="18" charset="0"/>
                <a:ea typeface="+mn-ea"/>
                <a:cs typeface="+mn-cs"/>
              </a:rPr>
              <a:t>A pre-construction conference with the field inspector to go over the permit</a:t>
            </a:r>
          </a:p>
          <a:p>
            <a:pPr lvl="0"/>
            <a:r>
              <a:rPr lang="en-US" sz="1200" kern="1200" dirty="0" smtClean="0">
                <a:solidFill>
                  <a:schemeClr val="tx1"/>
                </a:solidFill>
                <a:latin typeface="Times New Roman" pitchFamily="18" charset="0"/>
                <a:ea typeface="+mn-ea"/>
                <a:cs typeface="+mn-cs"/>
              </a:rPr>
              <a:t>Location of construction fences</a:t>
            </a:r>
          </a:p>
          <a:p>
            <a:pPr lvl="0"/>
            <a:r>
              <a:rPr lang="en-US" sz="1200" kern="1200" dirty="0" smtClean="0">
                <a:solidFill>
                  <a:schemeClr val="tx1"/>
                </a:solidFill>
                <a:latin typeface="Times New Roman" pitchFamily="18" charset="0"/>
                <a:ea typeface="+mn-ea"/>
                <a:cs typeface="+mn-cs"/>
              </a:rPr>
              <a:t>Inspection of fill quality</a:t>
            </a:r>
          </a:p>
          <a:p>
            <a:pPr lvl="0"/>
            <a:r>
              <a:rPr lang="en-US" sz="1200" kern="1200" dirty="0" smtClean="0">
                <a:solidFill>
                  <a:schemeClr val="tx1"/>
                </a:solidFill>
                <a:latin typeface="Times New Roman" pitchFamily="18" charset="0"/>
                <a:ea typeface="+mn-ea"/>
                <a:cs typeface="+mn-cs"/>
              </a:rPr>
              <a:t>Mitigation requirements</a:t>
            </a:r>
          </a:p>
          <a:p>
            <a:pPr lvl="0"/>
            <a:r>
              <a:rPr lang="en-US" sz="1200" kern="1200" dirty="0" smtClean="0">
                <a:solidFill>
                  <a:schemeClr val="tx1"/>
                </a:solidFill>
                <a:latin typeface="Times New Roman" pitchFamily="18" charset="0"/>
                <a:ea typeface="+mn-ea"/>
                <a:cs typeface="+mn-cs"/>
              </a:rPr>
              <a:t>Exterior lighting</a:t>
            </a:r>
          </a:p>
          <a:p>
            <a:r>
              <a:rPr lang="en-US" sz="1200" kern="1200" dirty="0" smtClean="0">
                <a:solidFill>
                  <a:schemeClr val="tx1"/>
                </a:solidFill>
                <a:latin typeface="Times New Roman" pitchFamily="18" charset="0"/>
                <a:ea typeface="+mn-ea"/>
                <a:cs typeface="+mn-cs"/>
              </a:rPr>
              <a:t> </a:t>
            </a:r>
          </a:p>
          <a:p>
            <a:pPr lvl="2"/>
            <a:endParaRPr lang="en-US" sz="1200" kern="1200" dirty="0" smtClean="0">
              <a:solidFill>
                <a:schemeClr val="tx1"/>
              </a:solidFill>
              <a:latin typeface="Times New Roman" pitchFamily="18"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3FA6D262-378C-4053-8ED2-D729C523FF92}" type="slidenum">
              <a:rPr lang="en-US" smtClean="0"/>
              <a:pPr>
                <a:defRPr/>
              </a:pPr>
              <a:t>22</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FA6D262-378C-4053-8ED2-D729C523FF92}" type="slidenum">
              <a:rPr lang="en-US" smtClean="0"/>
              <a:pPr>
                <a:defRPr/>
              </a:pPr>
              <a:t>23</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FA6D262-378C-4053-8ED2-D729C523FF92}" type="slidenum">
              <a:rPr lang="en-US" smtClean="0"/>
              <a:pPr>
                <a:defRPr/>
              </a:pPr>
              <a:t>24</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kern="1200" dirty="0" smtClean="0">
                <a:solidFill>
                  <a:schemeClr val="tx1"/>
                </a:solidFill>
                <a:latin typeface="Times New Roman" pitchFamily="18" charset="0"/>
                <a:ea typeface="+mn-ea"/>
                <a:cs typeface="+mn-cs"/>
              </a:rPr>
              <a:t>How are historical permits tracked?  </a:t>
            </a:r>
          </a:p>
          <a:p>
            <a:pPr lvl="1"/>
            <a:r>
              <a:rPr lang="en-US" sz="1200" kern="1200" dirty="0" smtClean="0">
                <a:solidFill>
                  <a:schemeClr val="tx1"/>
                </a:solidFill>
                <a:latin typeface="Times New Roman" pitchFamily="18" charset="0"/>
                <a:ea typeface="+mn-ea"/>
                <a:cs typeface="+mn-cs"/>
              </a:rPr>
              <a:t>BCMS – Beaches and Coastal Systems Management System Oracle database</a:t>
            </a:r>
          </a:p>
          <a:p>
            <a:pPr lvl="2"/>
            <a:r>
              <a:rPr lang="en-US" sz="1200" kern="1200" dirty="0" smtClean="0">
                <a:solidFill>
                  <a:schemeClr val="tx1"/>
                </a:solidFill>
                <a:latin typeface="Times New Roman" pitchFamily="18" charset="0"/>
                <a:ea typeface="+mn-ea"/>
                <a:cs typeface="+mn-cs"/>
              </a:rPr>
              <a:t>Tracks and links consultations, permits, exemptions for a given property</a:t>
            </a:r>
          </a:p>
          <a:p>
            <a:pPr lvl="2"/>
            <a:r>
              <a:rPr lang="en-US" sz="1200" kern="1200" dirty="0" smtClean="0">
                <a:solidFill>
                  <a:schemeClr val="tx1"/>
                </a:solidFill>
                <a:latin typeface="Times New Roman" pitchFamily="18" charset="0"/>
                <a:ea typeface="+mn-ea"/>
                <a:cs typeface="+mn-cs"/>
              </a:rPr>
              <a:t>Tracks application evaluation and post issuance compliance</a:t>
            </a:r>
          </a:p>
          <a:p>
            <a:pPr lvl="2"/>
            <a:r>
              <a:rPr lang="en-US" sz="1200" kern="1200" dirty="0" smtClean="0">
                <a:solidFill>
                  <a:schemeClr val="tx1"/>
                </a:solidFill>
                <a:latin typeface="Times New Roman" pitchFamily="18" charset="0"/>
                <a:ea typeface="+mn-ea"/>
                <a:cs typeface="+mn-cs"/>
              </a:rPr>
              <a:t>Produces “Locator Reports” by querying all files within the range of specified R-monuments.</a:t>
            </a:r>
          </a:p>
          <a:p>
            <a:pPr lvl="2"/>
            <a:r>
              <a:rPr lang="en-US" sz="1200" kern="1200" dirty="0" smtClean="0">
                <a:solidFill>
                  <a:schemeClr val="tx1"/>
                </a:solidFill>
                <a:latin typeface="Times New Roman" pitchFamily="18" charset="0"/>
                <a:ea typeface="+mn-ea"/>
                <a:cs typeface="+mn-cs"/>
              </a:rPr>
              <a:t>Produces “Construction Status Inspection” CSI reports on the compliance activities of all projects that have not been completed and files closed.</a:t>
            </a:r>
          </a:p>
          <a:p>
            <a:pPr lvl="1"/>
            <a:r>
              <a:rPr lang="en-US" sz="1200" kern="1200" dirty="0" smtClean="0">
                <a:solidFill>
                  <a:schemeClr val="tx1"/>
                </a:solidFill>
                <a:latin typeface="Times New Roman" pitchFamily="18" charset="0"/>
                <a:ea typeface="+mn-ea"/>
                <a:cs typeface="+mn-cs"/>
              </a:rPr>
              <a:t>PA – FDEP permit application database to which BCMS is linked</a:t>
            </a:r>
          </a:p>
          <a:p>
            <a:pPr lvl="2"/>
            <a:r>
              <a:rPr lang="en-US" sz="1200" kern="1200" dirty="0" smtClean="0">
                <a:solidFill>
                  <a:schemeClr val="tx1"/>
                </a:solidFill>
                <a:latin typeface="Times New Roman" pitchFamily="18" charset="0"/>
                <a:ea typeface="+mn-ea"/>
                <a:cs typeface="+mn-cs"/>
              </a:rPr>
              <a:t>Department wide database</a:t>
            </a:r>
          </a:p>
          <a:p>
            <a:pPr lvl="2"/>
            <a:r>
              <a:rPr lang="en-US" sz="1200" kern="1200" dirty="0" smtClean="0">
                <a:solidFill>
                  <a:schemeClr val="tx1"/>
                </a:solidFill>
                <a:latin typeface="Times New Roman" pitchFamily="18" charset="0"/>
                <a:ea typeface="+mn-ea"/>
                <a:cs typeface="+mn-cs"/>
              </a:rPr>
              <a:t>Basis of management performance tracking of permit applications time to process (TTP) and time in house (TIH) </a:t>
            </a:r>
          </a:p>
          <a:p>
            <a:pPr lvl="1"/>
            <a:r>
              <a:rPr lang="en-US" sz="1200" kern="1200" dirty="0" err="1" smtClean="0">
                <a:solidFill>
                  <a:schemeClr val="tx1"/>
                </a:solidFill>
                <a:latin typeface="Times New Roman" pitchFamily="18" charset="0"/>
                <a:ea typeface="+mn-ea"/>
                <a:cs typeface="+mn-cs"/>
              </a:rPr>
              <a:t>CAMapDirect</a:t>
            </a:r>
            <a:r>
              <a:rPr lang="en-US" sz="1200" kern="1200" dirty="0" smtClean="0">
                <a:solidFill>
                  <a:schemeClr val="tx1"/>
                </a:solidFill>
                <a:latin typeface="Times New Roman" pitchFamily="18" charset="0"/>
                <a:ea typeface="+mn-ea"/>
                <a:cs typeface="+mn-cs"/>
              </a:rPr>
              <a:t> – FDEP on-line GIS to which BCMS is linked</a:t>
            </a:r>
          </a:p>
          <a:p>
            <a:pPr lvl="2"/>
            <a:r>
              <a:rPr lang="en-US" sz="1200" kern="1200" dirty="0" smtClean="0">
                <a:solidFill>
                  <a:schemeClr val="tx1"/>
                </a:solidFill>
                <a:latin typeface="Times New Roman" pitchFamily="18" charset="0"/>
                <a:ea typeface="+mn-ea"/>
                <a:cs typeface="+mn-cs"/>
              </a:rPr>
              <a:t>Useful for realtors and general public to locate properties in relation to CCCL or GP line</a:t>
            </a:r>
          </a:p>
          <a:p>
            <a:pPr lvl="2"/>
            <a:r>
              <a:rPr lang="en-US" sz="1200" kern="1200" dirty="0" smtClean="0">
                <a:solidFill>
                  <a:schemeClr val="tx1"/>
                </a:solidFill>
                <a:latin typeface="Times New Roman" pitchFamily="18" charset="0"/>
                <a:ea typeface="+mn-ea"/>
                <a:cs typeface="+mn-cs"/>
              </a:rPr>
              <a:t>Includes locations of applications, field permits, admin permits, violations</a:t>
            </a:r>
          </a:p>
          <a:p>
            <a:pPr lvl="2"/>
            <a:r>
              <a:rPr lang="en-US" sz="1200" kern="1200" dirty="0" smtClean="0">
                <a:solidFill>
                  <a:schemeClr val="tx1"/>
                </a:solidFill>
                <a:latin typeface="Times New Roman" pitchFamily="18" charset="0"/>
                <a:ea typeface="+mn-ea"/>
                <a:cs typeface="+mn-cs"/>
              </a:rPr>
              <a:t>Links to a summary report of permit file generated from BCMS</a:t>
            </a:r>
          </a:p>
          <a:p>
            <a:endParaRPr lang="en-US" dirty="0"/>
          </a:p>
        </p:txBody>
      </p:sp>
      <p:sp>
        <p:nvSpPr>
          <p:cNvPr id="4" name="Slide Number Placeholder 3"/>
          <p:cNvSpPr>
            <a:spLocks noGrp="1"/>
          </p:cNvSpPr>
          <p:nvPr>
            <p:ph type="sldNum" sz="quarter" idx="10"/>
          </p:nvPr>
        </p:nvSpPr>
        <p:spPr/>
        <p:txBody>
          <a:bodyPr/>
          <a:lstStyle/>
          <a:p>
            <a:pPr>
              <a:defRPr/>
            </a:pPr>
            <a:fld id="{3FA6D262-378C-4053-8ED2-D729C523FF92}" type="slidenum">
              <a:rPr lang="en-US" smtClean="0"/>
              <a:pPr>
                <a:defRPr/>
              </a:pPr>
              <a:t>25</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kern="1200" dirty="0" smtClean="0">
                <a:solidFill>
                  <a:schemeClr val="tx1"/>
                </a:solidFill>
                <a:latin typeface="Times New Roman" pitchFamily="18" charset="0"/>
                <a:ea typeface="+mn-ea"/>
                <a:cs typeface="+mn-cs"/>
              </a:rPr>
              <a:t>How are historical permits tracked?  </a:t>
            </a:r>
          </a:p>
          <a:p>
            <a:pPr lvl="1"/>
            <a:r>
              <a:rPr lang="en-US" sz="1200" kern="1200" dirty="0" smtClean="0">
                <a:solidFill>
                  <a:schemeClr val="tx1"/>
                </a:solidFill>
                <a:latin typeface="Times New Roman" pitchFamily="18" charset="0"/>
                <a:ea typeface="+mn-ea"/>
                <a:cs typeface="+mn-cs"/>
              </a:rPr>
              <a:t>BCMS – Beaches and Coastal Systems Management System Oracle database</a:t>
            </a:r>
          </a:p>
          <a:p>
            <a:pPr lvl="2"/>
            <a:r>
              <a:rPr lang="en-US" sz="1200" kern="1200" dirty="0" smtClean="0">
                <a:solidFill>
                  <a:schemeClr val="tx1"/>
                </a:solidFill>
                <a:latin typeface="Times New Roman" pitchFamily="18" charset="0"/>
                <a:ea typeface="+mn-ea"/>
                <a:cs typeface="+mn-cs"/>
              </a:rPr>
              <a:t>Tracks and links consultations, permits, exemptions for a given property</a:t>
            </a:r>
          </a:p>
          <a:p>
            <a:pPr lvl="2"/>
            <a:r>
              <a:rPr lang="en-US" sz="1200" kern="1200" dirty="0" smtClean="0">
                <a:solidFill>
                  <a:schemeClr val="tx1"/>
                </a:solidFill>
                <a:latin typeface="Times New Roman" pitchFamily="18" charset="0"/>
                <a:ea typeface="+mn-ea"/>
                <a:cs typeface="+mn-cs"/>
              </a:rPr>
              <a:t>Tracks application evaluation and post issuance compliance</a:t>
            </a:r>
          </a:p>
          <a:p>
            <a:pPr lvl="2"/>
            <a:r>
              <a:rPr lang="en-US" sz="1200" kern="1200" dirty="0" smtClean="0">
                <a:solidFill>
                  <a:schemeClr val="tx1"/>
                </a:solidFill>
                <a:latin typeface="Times New Roman" pitchFamily="18" charset="0"/>
                <a:ea typeface="+mn-ea"/>
                <a:cs typeface="+mn-cs"/>
              </a:rPr>
              <a:t>Produces “Locator Reports” by querying all files within the range of specified R-monuments.</a:t>
            </a:r>
          </a:p>
          <a:p>
            <a:pPr lvl="2"/>
            <a:r>
              <a:rPr lang="en-US" sz="1200" kern="1200" dirty="0" smtClean="0">
                <a:solidFill>
                  <a:schemeClr val="tx1"/>
                </a:solidFill>
                <a:latin typeface="Times New Roman" pitchFamily="18" charset="0"/>
                <a:ea typeface="+mn-ea"/>
                <a:cs typeface="+mn-cs"/>
              </a:rPr>
              <a:t>Produces “Construction Status Inspection” CSI reports on the compliance activities of all projects that have not been completed and files closed.</a:t>
            </a:r>
          </a:p>
          <a:p>
            <a:pPr lvl="1"/>
            <a:r>
              <a:rPr lang="en-US" sz="1200" kern="1200" dirty="0" smtClean="0">
                <a:solidFill>
                  <a:schemeClr val="tx1"/>
                </a:solidFill>
                <a:latin typeface="Times New Roman" pitchFamily="18" charset="0"/>
                <a:ea typeface="+mn-ea"/>
                <a:cs typeface="+mn-cs"/>
              </a:rPr>
              <a:t>PA – FDEP permit application database to which BCMS is linked</a:t>
            </a:r>
          </a:p>
          <a:p>
            <a:pPr lvl="2"/>
            <a:r>
              <a:rPr lang="en-US" sz="1200" kern="1200" dirty="0" smtClean="0">
                <a:solidFill>
                  <a:schemeClr val="tx1"/>
                </a:solidFill>
                <a:latin typeface="Times New Roman" pitchFamily="18" charset="0"/>
                <a:ea typeface="+mn-ea"/>
                <a:cs typeface="+mn-cs"/>
              </a:rPr>
              <a:t>Department wide database</a:t>
            </a:r>
          </a:p>
          <a:p>
            <a:pPr lvl="2"/>
            <a:r>
              <a:rPr lang="en-US" sz="1200" kern="1200" dirty="0" smtClean="0">
                <a:solidFill>
                  <a:schemeClr val="tx1"/>
                </a:solidFill>
                <a:latin typeface="Times New Roman" pitchFamily="18" charset="0"/>
                <a:ea typeface="+mn-ea"/>
                <a:cs typeface="+mn-cs"/>
              </a:rPr>
              <a:t>Basis of management performance tracking of permit applications time to process (TTP) and time in house (TIH) </a:t>
            </a:r>
          </a:p>
          <a:p>
            <a:pPr lvl="1"/>
            <a:r>
              <a:rPr lang="en-US" sz="1200" kern="1200" dirty="0" err="1" smtClean="0">
                <a:solidFill>
                  <a:schemeClr val="tx1"/>
                </a:solidFill>
                <a:latin typeface="Times New Roman" pitchFamily="18" charset="0"/>
                <a:ea typeface="+mn-ea"/>
                <a:cs typeface="+mn-cs"/>
              </a:rPr>
              <a:t>CAMapDirect</a:t>
            </a:r>
            <a:r>
              <a:rPr lang="en-US" sz="1200" kern="1200" dirty="0" smtClean="0">
                <a:solidFill>
                  <a:schemeClr val="tx1"/>
                </a:solidFill>
                <a:latin typeface="Times New Roman" pitchFamily="18" charset="0"/>
                <a:ea typeface="+mn-ea"/>
                <a:cs typeface="+mn-cs"/>
              </a:rPr>
              <a:t> – FDEP on-line GIS to which BCMS is linked</a:t>
            </a:r>
          </a:p>
          <a:p>
            <a:pPr lvl="2"/>
            <a:r>
              <a:rPr lang="en-US" sz="1200" kern="1200" dirty="0" smtClean="0">
                <a:solidFill>
                  <a:schemeClr val="tx1"/>
                </a:solidFill>
                <a:latin typeface="Times New Roman" pitchFamily="18" charset="0"/>
                <a:ea typeface="+mn-ea"/>
                <a:cs typeface="+mn-cs"/>
              </a:rPr>
              <a:t>Useful for realtors and general public to locate properties in relation to CCCL or GP line</a:t>
            </a:r>
          </a:p>
          <a:p>
            <a:pPr lvl="2"/>
            <a:r>
              <a:rPr lang="en-US" sz="1200" kern="1200" dirty="0" smtClean="0">
                <a:solidFill>
                  <a:schemeClr val="tx1"/>
                </a:solidFill>
                <a:latin typeface="Times New Roman" pitchFamily="18" charset="0"/>
                <a:ea typeface="+mn-ea"/>
                <a:cs typeface="+mn-cs"/>
              </a:rPr>
              <a:t>Includes locations of applications, field permits, admin permits, violations</a:t>
            </a:r>
          </a:p>
          <a:p>
            <a:pPr lvl="2"/>
            <a:r>
              <a:rPr lang="en-US" sz="1200" kern="1200" dirty="0" smtClean="0">
                <a:solidFill>
                  <a:schemeClr val="tx1"/>
                </a:solidFill>
                <a:latin typeface="Times New Roman" pitchFamily="18" charset="0"/>
                <a:ea typeface="+mn-ea"/>
                <a:cs typeface="+mn-cs"/>
              </a:rPr>
              <a:t>Links to a summary report of permit file generated from BCMS</a:t>
            </a:r>
          </a:p>
          <a:p>
            <a:endParaRPr lang="en-US" dirty="0"/>
          </a:p>
        </p:txBody>
      </p:sp>
      <p:sp>
        <p:nvSpPr>
          <p:cNvPr id="4" name="Slide Number Placeholder 3"/>
          <p:cNvSpPr>
            <a:spLocks noGrp="1"/>
          </p:cNvSpPr>
          <p:nvPr>
            <p:ph type="sldNum" sz="quarter" idx="10"/>
          </p:nvPr>
        </p:nvSpPr>
        <p:spPr/>
        <p:txBody>
          <a:bodyPr/>
          <a:lstStyle/>
          <a:p>
            <a:pPr>
              <a:defRPr/>
            </a:pPr>
            <a:fld id="{3FA6D262-378C-4053-8ED2-D729C523FF92}" type="slidenum">
              <a:rPr lang="en-US" smtClean="0"/>
              <a:pPr>
                <a:defRPr/>
              </a:pPr>
              <a:t>26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p:spPr>
        <p:txBody>
          <a:bodyPr/>
          <a:lstStyle/>
          <a:p>
            <a:endParaRPr lang="en-US" dirty="0" smtClean="0"/>
          </a:p>
        </p:txBody>
      </p:sp>
      <p:sp>
        <p:nvSpPr>
          <p:cNvPr id="30724" name="Slide Number Placeholder 3"/>
          <p:cNvSpPr>
            <a:spLocks noGrp="1"/>
          </p:cNvSpPr>
          <p:nvPr>
            <p:ph type="sldNum" sz="quarter" idx="5"/>
          </p:nvPr>
        </p:nvSpPr>
        <p:spPr>
          <a:noFill/>
        </p:spPr>
        <p:txBody>
          <a:bodyPr/>
          <a:lstStyle/>
          <a:p>
            <a:fld id="{CB153FE9-6C97-438C-AD87-F07F4476D641}" type="slidenum">
              <a:rPr lang="en-US" smtClean="0"/>
              <a:pPr/>
              <a:t>2</a:t>
            </a:fld>
            <a:endParaRPr lang="en-US"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1BC11517-B893-4C20-AD6D-F8AE99C232C3}" type="slidenum">
              <a:rPr lang="en-US" smtClean="0"/>
              <a:pPr/>
              <a:t>28</a:t>
            </a:fld>
            <a:endParaRPr lang="en-US" smtClean="0"/>
          </a:p>
        </p:txBody>
      </p:sp>
      <p:sp>
        <p:nvSpPr>
          <p:cNvPr id="41987" name="Rectangle 2"/>
          <p:cNvSpPr>
            <a:spLocks noGrp="1" noRot="1" noChangeAspect="1" noChangeArrowheads="1" noTextEdit="1"/>
          </p:cNvSpPr>
          <p:nvPr>
            <p:ph type="sldImg"/>
          </p:nvPr>
        </p:nvSpPr>
        <p:spPr>
          <a:xfrm>
            <a:off x="1181100" y="696913"/>
            <a:ext cx="4648200" cy="3486150"/>
          </a:xfrm>
          <a:ln/>
        </p:spPr>
      </p:sp>
      <p:sp>
        <p:nvSpPr>
          <p:cNvPr id="41988" name="Rectangle 3"/>
          <p:cNvSpPr>
            <a:spLocks noGrp="1" noChangeArrowheads="1"/>
          </p:cNvSpPr>
          <p:nvPr>
            <p:ph type="body" idx="1"/>
          </p:nvPr>
        </p:nvSpPr>
        <p:spPr>
          <a:xfrm>
            <a:off x="701675" y="4416425"/>
            <a:ext cx="5607050" cy="4183063"/>
          </a:xfrm>
          <a:noFill/>
          <a:ln/>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p:spPr>
        <p:txBody>
          <a:bodyPr/>
          <a:lstStyle/>
          <a:p>
            <a:pPr lvl="0"/>
            <a:r>
              <a:rPr lang="en-US" sz="1200" kern="1200" dirty="0" smtClean="0">
                <a:solidFill>
                  <a:schemeClr val="tx1"/>
                </a:solidFill>
                <a:latin typeface="Times New Roman" pitchFamily="18" charset="0"/>
                <a:ea typeface="+mn-ea"/>
                <a:cs typeface="+mn-cs"/>
              </a:rPr>
              <a:t>What is the general process that a permit application goes through once it is received at DEP?</a:t>
            </a:r>
          </a:p>
          <a:p>
            <a:pPr lvl="1"/>
            <a:r>
              <a:rPr lang="en-US" sz="1200" kern="1200" dirty="0" smtClean="0">
                <a:solidFill>
                  <a:schemeClr val="tx1"/>
                </a:solidFill>
                <a:latin typeface="Times New Roman" pitchFamily="18" charset="0"/>
                <a:ea typeface="+mn-ea"/>
                <a:cs typeface="+mn-cs"/>
              </a:rPr>
              <a:t>Who internally “looks at” these applications?  </a:t>
            </a:r>
          </a:p>
          <a:p>
            <a:pPr lvl="2"/>
            <a:r>
              <a:rPr lang="en-US" sz="1200" kern="1200" dirty="0" smtClean="0">
                <a:solidFill>
                  <a:schemeClr val="tx1"/>
                </a:solidFill>
                <a:latin typeface="Times New Roman" pitchFamily="18" charset="0"/>
                <a:ea typeface="+mn-ea"/>
                <a:cs typeface="+mn-cs"/>
              </a:rPr>
              <a:t>Delegations of authority are in the DEP Directives, currently being updated</a:t>
            </a:r>
          </a:p>
          <a:p>
            <a:pPr lvl="2"/>
            <a:r>
              <a:rPr lang="en-US" sz="1200" kern="1200" dirty="0" smtClean="0">
                <a:solidFill>
                  <a:schemeClr val="tx1"/>
                </a:solidFill>
                <a:latin typeface="Times New Roman" pitchFamily="18" charset="0"/>
                <a:ea typeface="+mn-ea"/>
                <a:cs typeface="+mn-cs"/>
              </a:rPr>
              <a:t>Field Permits (refer to the Field Inspector Manual)</a:t>
            </a:r>
          </a:p>
          <a:p>
            <a:pPr lvl="3"/>
            <a:r>
              <a:rPr lang="en-US" sz="1200" kern="1200" dirty="0" smtClean="0">
                <a:solidFill>
                  <a:schemeClr val="tx1"/>
                </a:solidFill>
                <a:latin typeface="Times New Roman" pitchFamily="18" charset="0"/>
                <a:ea typeface="+mn-ea"/>
                <a:cs typeface="+mn-cs"/>
              </a:rPr>
              <a:t>processed by field inspectors, sometimes with the guidance of supervisors or permit managers (eg. beach sand placement matrix).</a:t>
            </a:r>
          </a:p>
          <a:p>
            <a:pPr lvl="3"/>
            <a:r>
              <a:rPr lang="en-US" sz="1200" kern="1200" dirty="0" smtClean="0">
                <a:solidFill>
                  <a:schemeClr val="tx1"/>
                </a:solidFill>
                <a:latin typeface="Times New Roman" pitchFamily="18" charset="0"/>
                <a:ea typeface="+mn-ea"/>
                <a:cs typeface="+mn-cs"/>
              </a:rPr>
              <a:t>can also be processed by permit managers</a:t>
            </a:r>
          </a:p>
          <a:p>
            <a:pPr lvl="2"/>
            <a:r>
              <a:rPr lang="en-US" sz="1200" kern="1200" dirty="0" smtClean="0">
                <a:solidFill>
                  <a:schemeClr val="tx1"/>
                </a:solidFill>
                <a:latin typeface="Times New Roman" pitchFamily="18" charset="0"/>
                <a:ea typeface="+mn-ea"/>
                <a:cs typeface="+mn-cs"/>
              </a:rPr>
              <a:t>Tallahassee Permits (refer to the Permit Manager Manual and RPI process, also to be updated)</a:t>
            </a:r>
          </a:p>
          <a:p>
            <a:pPr lvl="3"/>
            <a:r>
              <a:rPr lang="en-US" sz="1200" kern="1200" dirty="0" smtClean="0">
                <a:solidFill>
                  <a:schemeClr val="tx1"/>
                </a:solidFill>
                <a:latin typeface="Times New Roman" pitchFamily="18" charset="0"/>
                <a:ea typeface="+mn-ea"/>
                <a:cs typeface="+mn-cs"/>
              </a:rPr>
              <a:t>refers to standard or administrative permits, general permits, exemption determinations, dune reconstruction, waivers, variances and development agreements</a:t>
            </a:r>
          </a:p>
          <a:p>
            <a:pPr lvl="3"/>
            <a:r>
              <a:rPr lang="en-US" sz="1200" kern="1200" dirty="0" smtClean="0">
                <a:solidFill>
                  <a:schemeClr val="tx1"/>
                </a:solidFill>
                <a:latin typeface="Times New Roman" pitchFamily="18" charset="0"/>
                <a:ea typeface="+mn-ea"/>
                <a:cs typeface="+mn-cs"/>
              </a:rPr>
              <a:t>can be looked at by &gt; permit manager &gt; other reviewers &gt; supervisor </a:t>
            </a:r>
          </a:p>
          <a:p>
            <a:pPr lvl="2"/>
            <a:r>
              <a:rPr lang="en-US" sz="1200" kern="1200" dirty="0" smtClean="0">
                <a:solidFill>
                  <a:schemeClr val="tx1"/>
                </a:solidFill>
                <a:latin typeface="Times New Roman" pitchFamily="18" charset="0"/>
                <a:ea typeface="+mn-ea"/>
                <a:cs typeface="+mn-cs"/>
              </a:rPr>
              <a:t>Administrative, records center, legal and other staff “handle” CCCL field and applications.</a:t>
            </a:r>
          </a:p>
          <a:p>
            <a:endParaRPr lang="en-US" dirty="0" smtClean="0"/>
          </a:p>
        </p:txBody>
      </p:sp>
      <p:sp>
        <p:nvSpPr>
          <p:cNvPr id="32772" name="Slide Number Placeholder 3"/>
          <p:cNvSpPr>
            <a:spLocks noGrp="1"/>
          </p:cNvSpPr>
          <p:nvPr>
            <p:ph type="sldNum" sz="quarter" idx="5"/>
          </p:nvPr>
        </p:nvSpPr>
        <p:spPr>
          <a:noFill/>
        </p:spPr>
        <p:txBody>
          <a:bodyPr/>
          <a:lstStyle/>
          <a:p>
            <a:fld id="{46579230-CB53-4E5B-9D51-F98283323224}" type="slidenum">
              <a:rPr lang="en-US" smtClean="0"/>
              <a:pPr/>
              <a:t>3</a:t>
            </a:fld>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smtClean="0">
                <a:solidFill>
                  <a:schemeClr val="tx1"/>
                </a:solidFill>
                <a:latin typeface="Times New Roman" pitchFamily="18" charset="0"/>
                <a:ea typeface="+mn-ea"/>
                <a:cs typeface="+mn-cs"/>
              </a:rPr>
              <a:t>62B-33.002 Definitions.</a:t>
            </a:r>
            <a:endParaRPr lang="en-US" sz="1200" kern="1200" dirty="0" smtClean="0">
              <a:solidFill>
                <a:schemeClr val="tx1"/>
              </a:solidFill>
              <a:latin typeface="Times New Roman" pitchFamily="18" charset="0"/>
              <a:ea typeface="+mn-ea"/>
              <a:cs typeface="+mn-cs"/>
            </a:endParaRPr>
          </a:p>
          <a:p>
            <a:pPr fontAlgn="base" hangingPunct="0"/>
            <a:r>
              <a:rPr lang="en-US" sz="1200" kern="1200" dirty="0" smtClean="0">
                <a:solidFill>
                  <a:schemeClr val="tx1"/>
                </a:solidFill>
                <a:latin typeface="Times New Roman" pitchFamily="18" charset="0"/>
                <a:ea typeface="+mn-ea"/>
                <a:cs typeface="+mn-cs"/>
              </a:rPr>
              <a:t>(60) “Structure” is the composite result of putting together or building related components in an ordered scheme. Enumeration of types of structures in this rule subsection shall not be construed as excluding from the application of this rule chapter any other structure which by usage, design, dimensions, or structural configuration meets the general definition herein provided and requires engineering considerations similar to the following:</a:t>
            </a:r>
          </a:p>
          <a:p>
            <a:pPr fontAlgn="base" hangingPunct="0"/>
            <a:endParaRPr lang="en-US" sz="1200" kern="1200" dirty="0" smtClean="0">
              <a:solidFill>
                <a:schemeClr val="tx1"/>
              </a:solidFill>
              <a:latin typeface="Times New Roman" pitchFamily="18" charset="0"/>
              <a:ea typeface="+mn-ea"/>
              <a:cs typeface="+mn-cs"/>
            </a:endParaRPr>
          </a:p>
          <a:p>
            <a:pPr fontAlgn="base" hangingPunct="0"/>
            <a:r>
              <a:rPr lang="en-US" sz="1200" kern="1200" dirty="0" smtClean="0">
                <a:solidFill>
                  <a:schemeClr val="tx1"/>
                </a:solidFill>
                <a:latin typeface="Times New Roman" pitchFamily="18" charset="0"/>
                <a:ea typeface="+mn-ea"/>
                <a:cs typeface="+mn-cs"/>
              </a:rPr>
              <a:t>(b) “Minor Structures” are designed to be expendable, and to minimize resistance to forces associated with high frequency storms and to break away when subjected to such forces, and which are of such size or design as to have a minor impact on the beach and dune system.</a:t>
            </a:r>
          </a:p>
          <a:p>
            <a:endParaRPr lang="en-US" dirty="0"/>
          </a:p>
        </p:txBody>
      </p:sp>
      <p:sp>
        <p:nvSpPr>
          <p:cNvPr id="4" name="Slide Number Placeholder 3"/>
          <p:cNvSpPr>
            <a:spLocks noGrp="1"/>
          </p:cNvSpPr>
          <p:nvPr>
            <p:ph type="sldNum" sz="quarter" idx="10"/>
          </p:nvPr>
        </p:nvSpPr>
        <p:spPr/>
        <p:txBody>
          <a:bodyPr/>
          <a:lstStyle/>
          <a:p>
            <a:pPr>
              <a:defRPr/>
            </a:pPr>
            <a:fld id="{3FA6D262-378C-4053-8ED2-D729C523FF92}" type="slidenum">
              <a:rPr lang="en-US" smtClean="0"/>
              <a:pPr>
                <a:defRPr/>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Times New Roman" pitchFamily="18" charset="0"/>
                <a:ea typeface="+mn-ea"/>
                <a:cs typeface="+mn-cs"/>
              </a:rPr>
              <a:t>OBCS-33: Field Inspectors</a:t>
            </a:r>
          </a:p>
          <a:p>
            <a:r>
              <a:rPr lang="en-US" sz="1200" kern="1200" dirty="0" smtClean="0">
                <a:solidFill>
                  <a:schemeClr val="tx1"/>
                </a:solidFill>
                <a:latin typeface="Times New Roman" pitchFamily="18" charset="0"/>
                <a:ea typeface="+mn-ea"/>
                <a:cs typeface="+mn-cs"/>
              </a:rPr>
              <a:t>Issue permits using DEP form 73-122, applying the guidelines set forth in the CCCL Procedures Manual for Field Inspectors, for the following:</a:t>
            </a:r>
          </a:p>
          <a:p>
            <a:r>
              <a:rPr lang="en-US" sz="1200" kern="1200" dirty="0" smtClean="0">
                <a:solidFill>
                  <a:schemeClr val="tx1"/>
                </a:solidFill>
                <a:latin typeface="Times New Roman" pitchFamily="18" charset="0"/>
                <a:ea typeface="+mn-ea"/>
                <a:cs typeface="+mn-cs"/>
              </a:rPr>
              <a:t> </a:t>
            </a:r>
          </a:p>
          <a:p>
            <a:pPr lvl="0"/>
            <a:r>
              <a:rPr lang="en-US" sz="1200" kern="1200" dirty="0" smtClean="0">
                <a:solidFill>
                  <a:schemeClr val="tx1"/>
                </a:solidFill>
                <a:latin typeface="Times New Roman" pitchFamily="18" charset="0"/>
                <a:ea typeface="+mn-ea"/>
                <a:cs typeface="+mn-cs"/>
              </a:rPr>
              <a:t>Construction of (or repair to) the following structures within vegetated (or </a:t>
            </a:r>
            <a:r>
              <a:rPr lang="en-US" sz="1200" kern="1200" dirty="0" err="1" smtClean="0">
                <a:solidFill>
                  <a:schemeClr val="tx1"/>
                </a:solidFill>
                <a:latin typeface="Times New Roman" pitchFamily="18" charset="0"/>
                <a:ea typeface="+mn-ea"/>
                <a:cs typeface="+mn-cs"/>
              </a:rPr>
              <a:t>unvegetated</a:t>
            </a:r>
            <a:r>
              <a:rPr lang="en-US" sz="1200" kern="1200" dirty="0" smtClean="0">
                <a:solidFill>
                  <a:schemeClr val="tx1"/>
                </a:solidFill>
                <a:latin typeface="Times New Roman" pitchFamily="18" charset="0"/>
                <a:ea typeface="+mn-ea"/>
                <a:cs typeface="+mn-cs"/>
              </a:rPr>
              <a:t>) dune areas:</a:t>
            </a:r>
          </a:p>
          <a:p>
            <a:pPr lvl="0"/>
            <a:r>
              <a:rPr lang="en-US" sz="1200" kern="1200" dirty="0" smtClean="0">
                <a:solidFill>
                  <a:schemeClr val="tx1"/>
                </a:solidFill>
                <a:latin typeface="Times New Roman" pitchFamily="18" charset="0"/>
                <a:ea typeface="+mn-ea"/>
                <a:cs typeface="+mn-cs"/>
              </a:rPr>
              <a:t>Beach access stairs.</a:t>
            </a:r>
          </a:p>
          <a:p>
            <a:pPr lvl="0"/>
            <a:r>
              <a:rPr lang="en-US" sz="1200" kern="1200" dirty="0" smtClean="0">
                <a:solidFill>
                  <a:schemeClr val="tx1"/>
                </a:solidFill>
                <a:latin typeface="Times New Roman" pitchFamily="18" charset="0"/>
                <a:ea typeface="+mn-ea"/>
                <a:cs typeface="+mn-cs"/>
              </a:rPr>
              <a:t>Elevated, wooden beach and dune walkover structures meeting DEP standards.</a:t>
            </a:r>
          </a:p>
          <a:p>
            <a:pPr lvl="0"/>
            <a:r>
              <a:rPr lang="en-US" sz="1200" kern="1200" dirty="0" smtClean="0">
                <a:solidFill>
                  <a:schemeClr val="tx1"/>
                </a:solidFill>
                <a:latin typeface="Times New Roman" pitchFamily="18" charset="0"/>
                <a:ea typeface="+mn-ea"/>
                <a:cs typeface="+mn-cs"/>
              </a:rPr>
              <a:t>Decks, gazebos, tiki huts, or similar unenclosed, elevated, wooden structures not exceeding 144 square feet in floor area, located a minimum of 30 feet landward of the frontal dune, escarpment, or coastal armoring structure.</a:t>
            </a:r>
          </a:p>
          <a:p>
            <a:r>
              <a:rPr lang="en-US" sz="1200" kern="1200" dirty="0" smtClean="0">
                <a:solidFill>
                  <a:schemeClr val="tx1"/>
                </a:solidFill>
                <a:latin typeface="Times New Roman" pitchFamily="18" charset="0"/>
                <a:ea typeface="+mn-ea"/>
                <a:cs typeface="+mn-cs"/>
              </a:rPr>
              <a:t> </a:t>
            </a:r>
          </a:p>
          <a:p>
            <a:pPr lvl="0"/>
            <a:r>
              <a:rPr lang="en-US" sz="1200" kern="1200" dirty="0" smtClean="0">
                <a:solidFill>
                  <a:schemeClr val="tx1"/>
                </a:solidFill>
                <a:latin typeface="Times New Roman" pitchFamily="18" charset="0"/>
                <a:ea typeface="+mn-ea"/>
                <a:cs typeface="+mn-cs"/>
              </a:rPr>
              <a:t>Construction of (or repair to) the following structures located a minimum of 30 feet landward of the frontal dune, escarpment, or coastal armoring structure and where the construction will have a minimal impact on the existing beach and dune vegetation:</a:t>
            </a:r>
          </a:p>
          <a:p>
            <a:pPr lvl="0"/>
            <a:r>
              <a:rPr lang="en-US" sz="1200" kern="1200" dirty="0" smtClean="0">
                <a:solidFill>
                  <a:schemeClr val="tx1"/>
                </a:solidFill>
                <a:latin typeface="Times New Roman" pitchFamily="18" charset="0"/>
                <a:ea typeface="+mn-ea"/>
                <a:cs typeface="+mn-cs"/>
              </a:rPr>
              <a:t>Unroofed wooden decks (less than 600 square feet) attached to existing buildings.</a:t>
            </a:r>
          </a:p>
          <a:p>
            <a:pPr lvl="0"/>
            <a:r>
              <a:rPr lang="en-US" sz="1200" kern="1200" dirty="0" smtClean="0">
                <a:solidFill>
                  <a:schemeClr val="tx1"/>
                </a:solidFill>
                <a:latin typeface="Times New Roman" pitchFamily="18" charset="0"/>
                <a:ea typeface="+mn-ea"/>
                <a:cs typeface="+mn-cs"/>
              </a:rPr>
              <a:t>Building stairways, concrete slabs (less than 144 square feet), and understructure latticework.</a:t>
            </a:r>
          </a:p>
          <a:p>
            <a:pPr lvl="0"/>
            <a:r>
              <a:rPr lang="en-US" sz="1200" kern="1200" dirty="0" smtClean="0">
                <a:solidFill>
                  <a:schemeClr val="tx1"/>
                </a:solidFill>
                <a:latin typeface="Times New Roman" pitchFamily="18" charset="0"/>
                <a:ea typeface="+mn-ea"/>
                <a:cs typeface="+mn-cs"/>
              </a:rPr>
              <a:t>Utility or storage sheds (including understructure storage areas) of a breakaway design, not exceeding 144 square feet in floor area.</a:t>
            </a:r>
          </a:p>
          <a:p>
            <a:pPr lvl="0"/>
            <a:r>
              <a:rPr lang="en-US" sz="1200" kern="1200" dirty="0" smtClean="0">
                <a:solidFill>
                  <a:schemeClr val="tx1"/>
                </a:solidFill>
                <a:latin typeface="Times New Roman" pitchFamily="18" charset="0"/>
                <a:ea typeface="+mn-ea"/>
                <a:cs typeface="+mn-cs"/>
              </a:rPr>
              <a:t>Fences/privacy walls and sidewalks to existing developments.</a:t>
            </a:r>
          </a:p>
          <a:p>
            <a:pPr lvl="0"/>
            <a:r>
              <a:rPr lang="en-US" sz="1200" kern="1200" dirty="0" smtClean="0">
                <a:solidFill>
                  <a:schemeClr val="tx1"/>
                </a:solidFill>
                <a:latin typeface="Times New Roman" pitchFamily="18" charset="0"/>
                <a:ea typeface="+mn-ea"/>
                <a:cs typeface="+mn-cs"/>
              </a:rPr>
              <a:t>Driveways, parking aprons, and understructure parking pads to existing developments.</a:t>
            </a:r>
          </a:p>
          <a:p>
            <a:pPr lvl="0"/>
            <a:r>
              <a:rPr lang="en-US" sz="1200" kern="1200" dirty="0" smtClean="0">
                <a:solidFill>
                  <a:schemeClr val="tx1"/>
                </a:solidFill>
                <a:latin typeface="Times New Roman" pitchFamily="18" charset="0"/>
                <a:ea typeface="+mn-ea"/>
                <a:cs typeface="+mn-cs"/>
              </a:rPr>
              <a:t>Enclosures to conceal or protect solid waste containers such as dumpsters, garbage cans, trash bags, etc.</a:t>
            </a:r>
          </a:p>
          <a:p>
            <a:pPr lvl="0"/>
            <a:r>
              <a:rPr lang="en-US" sz="1200" kern="1200" dirty="0" smtClean="0">
                <a:solidFill>
                  <a:schemeClr val="tx1"/>
                </a:solidFill>
                <a:latin typeface="Times New Roman" pitchFamily="18" charset="0"/>
                <a:ea typeface="+mn-ea"/>
                <a:cs typeface="+mn-cs"/>
              </a:rPr>
              <a:t>On-site sewage disposal systems.</a:t>
            </a:r>
          </a:p>
          <a:p>
            <a:pPr lvl="0"/>
            <a:r>
              <a:rPr lang="en-US" sz="1200" kern="1200" dirty="0" smtClean="0">
                <a:solidFill>
                  <a:schemeClr val="tx1"/>
                </a:solidFill>
                <a:latin typeface="Times New Roman" pitchFamily="18" charset="0"/>
                <a:ea typeface="+mn-ea"/>
                <a:cs typeface="+mn-cs"/>
              </a:rPr>
              <a:t>Water and irrigation wells.</a:t>
            </a:r>
          </a:p>
          <a:p>
            <a:pPr lvl="0"/>
            <a:r>
              <a:rPr lang="en-US" sz="1200" kern="1200" dirty="0" smtClean="0">
                <a:solidFill>
                  <a:schemeClr val="tx1"/>
                </a:solidFill>
                <a:latin typeface="Times New Roman" pitchFamily="18" charset="0"/>
                <a:ea typeface="+mn-ea"/>
                <a:cs typeface="+mn-cs"/>
              </a:rPr>
              <a:t>Temporary excavation for </a:t>
            </a:r>
            <a:r>
              <a:rPr lang="en-US" sz="1200" kern="1200" dirty="0" err="1" smtClean="0">
                <a:solidFill>
                  <a:schemeClr val="tx1"/>
                </a:solidFill>
                <a:latin typeface="Times New Roman" pitchFamily="18" charset="0"/>
                <a:ea typeface="+mn-ea"/>
                <a:cs typeface="+mn-cs"/>
              </a:rPr>
              <a:t>subgrade</a:t>
            </a:r>
            <a:r>
              <a:rPr lang="en-US" sz="1200" kern="1200" dirty="0" smtClean="0">
                <a:solidFill>
                  <a:schemeClr val="tx1"/>
                </a:solidFill>
                <a:latin typeface="Times New Roman" pitchFamily="18" charset="0"/>
                <a:ea typeface="+mn-ea"/>
                <a:cs typeface="+mn-cs"/>
              </a:rPr>
              <a:t> utilities including water, sewer, electrical, and gas lines to existing developments.</a:t>
            </a:r>
          </a:p>
          <a:p>
            <a:pPr lvl="0"/>
            <a:r>
              <a:rPr lang="en-US" sz="1200" kern="1200" dirty="0" smtClean="0">
                <a:solidFill>
                  <a:schemeClr val="tx1"/>
                </a:solidFill>
                <a:latin typeface="Times New Roman" pitchFamily="18" charset="0"/>
                <a:ea typeface="+mn-ea"/>
                <a:cs typeface="+mn-cs"/>
              </a:rPr>
              <a:t>Any other minor structures similar in nature to those listed above which would not result in measurable interference with the natural functioning of the beach dune system, after consultation with the permit manager or P.E. Supervisor, Coastal Protection and Engineering.</a:t>
            </a:r>
          </a:p>
          <a:p>
            <a:r>
              <a:rPr lang="en-US" sz="1200" kern="1200" dirty="0" smtClean="0">
                <a:solidFill>
                  <a:schemeClr val="tx1"/>
                </a:solidFill>
                <a:latin typeface="Times New Roman" pitchFamily="18" charset="0"/>
                <a:ea typeface="+mn-ea"/>
                <a:cs typeface="+mn-cs"/>
              </a:rPr>
              <a:t> </a:t>
            </a:r>
          </a:p>
          <a:p>
            <a:pPr lvl="0"/>
            <a:r>
              <a:rPr lang="en-US" sz="1200" kern="1200" dirty="0" smtClean="0">
                <a:solidFill>
                  <a:schemeClr val="tx1"/>
                </a:solidFill>
                <a:latin typeface="Times New Roman" pitchFamily="18" charset="0"/>
                <a:ea typeface="+mn-ea"/>
                <a:cs typeface="+mn-cs"/>
              </a:rPr>
              <a:t>Repair of the following structures located landward of the frontal dune, escarpment, or coastal armoring structure (no expansion or enlargement of the existing structures is allowed):</a:t>
            </a:r>
          </a:p>
          <a:p>
            <a:pPr lvl="0"/>
            <a:r>
              <a:rPr lang="en-US" sz="1200" kern="1200" dirty="0" smtClean="0">
                <a:solidFill>
                  <a:schemeClr val="tx1"/>
                </a:solidFill>
                <a:latin typeface="Times New Roman" pitchFamily="18" charset="0"/>
                <a:ea typeface="+mn-ea"/>
                <a:cs typeface="+mn-cs"/>
              </a:rPr>
              <a:t>Asphalt street and road shoulders, parking, areas and pavements not draining or discharging onto the beach.</a:t>
            </a:r>
          </a:p>
          <a:p>
            <a:pPr lvl="0"/>
            <a:r>
              <a:rPr lang="en-US" sz="1200" kern="1200" dirty="0" smtClean="0">
                <a:solidFill>
                  <a:schemeClr val="tx1"/>
                </a:solidFill>
                <a:latin typeface="Times New Roman" pitchFamily="18" charset="0"/>
                <a:ea typeface="+mn-ea"/>
                <a:cs typeface="+mn-cs"/>
              </a:rPr>
              <a:t>Recreational concrete slabs such as tennis courts or shuffleboard courts.</a:t>
            </a:r>
          </a:p>
          <a:p>
            <a:pPr lvl="0"/>
            <a:r>
              <a:rPr lang="en-US" sz="1200" kern="1200" dirty="0" smtClean="0">
                <a:solidFill>
                  <a:schemeClr val="tx1"/>
                </a:solidFill>
                <a:latin typeface="Times New Roman" pitchFamily="18" charset="0"/>
                <a:ea typeface="+mn-ea"/>
                <a:cs typeface="+mn-cs"/>
              </a:rPr>
              <a:t>Swimming pools undergoing progressive structural failure.</a:t>
            </a:r>
          </a:p>
          <a:p>
            <a:pPr lvl="0"/>
            <a:r>
              <a:rPr lang="en-US" sz="1200" kern="1200" dirty="0" smtClean="0">
                <a:solidFill>
                  <a:schemeClr val="tx1"/>
                </a:solidFill>
                <a:latin typeface="Times New Roman" pitchFamily="18" charset="0"/>
                <a:ea typeface="+mn-ea"/>
                <a:cs typeface="+mn-cs"/>
              </a:rPr>
              <a:t>Existing wooden decks.</a:t>
            </a:r>
          </a:p>
          <a:p>
            <a:r>
              <a:rPr lang="en-US" sz="1200" kern="1200" dirty="0" smtClean="0">
                <a:solidFill>
                  <a:schemeClr val="tx1"/>
                </a:solidFill>
                <a:latin typeface="Times New Roman" pitchFamily="18" charset="0"/>
                <a:ea typeface="+mn-ea"/>
                <a:cs typeface="+mn-cs"/>
              </a:rPr>
              <a:t/>
            </a:r>
            <a:br>
              <a:rPr lang="en-US" sz="1200" kern="1200" dirty="0" smtClean="0">
                <a:solidFill>
                  <a:schemeClr val="tx1"/>
                </a:solidFill>
                <a:latin typeface="Times New Roman" pitchFamily="18" charset="0"/>
                <a:ea typeface="+mn-ea"/>
                <a:cs typeface="+mn-cs"/>
              </a:rPr>
            </a:br>
            <a:r>
              <a:rPr lang="en-US" sz="1200" kern="1200" dirty="0" smtClean="0">
                <a:solidFill>
                  <a:schemeClr val="tx1"/>
                </a:solidFill>
                <a:latin typeface="Times New Roman" pitchFamily="18" charset="0"/>
                <a:ea typeface="+mn-ea"/>
                <a:cs typeface="+mn-cs"/>
              </a:rPr>
              <a:t> </a:t>
            </a:r>
          </a:p>
          <a:p>
            <a:r>
              <a:rPr lang="en-US" sz="1200" kern="1200" dirty="0" smtClean="0">
                <a:solidFill>
                  <a:schemeClr val="tx1"/>
                </a:solidFill>
                <a:latin typeface="Times New Roman" pitchFamily="18" charset="0"/>
                <a:ea typeface="+mn-ea"/>
                <a:cs typeface="+mn-cs"/>
              </a:rPr>
              <a:t> </a:t>
            </a:r>
          </a:p>
          <a:p>
            <a:pPr lvl="0"/>
            <a:r>
              <a:rPr lang="en-US" sz="1200" kern="1200" dirty="0" smtClean="0">
                <a:solidFill>
                  <a:schemeClr val="tx1"/>
                </a:solidFill>
                <a:latin typeface="Times New Roman" pitchFamily="18" charset="0"/>
                <a:ea typeface="+mn-ea"/>
                <a:cs typeface="+mn-cs"/>
              </a:rPr>
              <a:t>Other minor activities:</a:t>
            </a:r>
          </a:p>
          <a:p>
            <a:pPr lvl="0"/>
            <a:r>
              <a:rPr lang="en-US" sz="1200" kern="1200" dirty="0" smtClean="0">
                <a:solidFill>
                  <a:schemeClr val="tx1"/>
                </a:solidFill>
                <a:latin typeface="Times New Roman" pitchFamily="18" charset="0"/>
                <a:ea typeface="+mn-ea"/>
                <a:cs typeface="+mn-cs"/>
              </a:rPr>
              <a:t>Beach vehicular ramp maintenance.</a:t>
            </a:r>
          </a:p>
          <a:p>
            <a:pPr lvl="0"/>
            <a:r>
              <a:rPr lang="en-US" sz="1200" kern="1200" dirty="0" smtClean="0">
                <a:solidFill>
                  <a:schemeClr val="tx1"/>
                </a:solidFill>
                <a:latin typeface="Times New Roman" pitchFamily="18" charset="0"/>
                <a:ea typeface="+mn-ea"/>
                <a:cs typeface="+mn-cs"/>
              </a:rPr>
              <a:t>Placement of sand fill material, installation of sand fencing, and planting of vegetation for dune restoration, to include the filling of blowouts and other low areas.</a:t>
            </a:r>
          </a:p>
          <a:p>
            <a:pPr lvl="0"/>
            <a:r>
              <a:rPr lang="en-US" sz="1200" kern="1200" dirty="0" smtClean="0">
                <a:solidFill>
                  <a:schemeClr val="tx1"/>
                </a:solidFill>
                <a:latin typeface="Times New Roman" pitchFamily="18" charset="0"/>
                <a:ea typeface="+mn-ea"/>
                <a:cs typeface="+mn-cs"/>
              </a:rPr>
              <a:t>Temporary placement of sand fill or sand bags to relieve emergency conditions when no emergency has been declared. The duration of the permit is not to exceed 6 months. This activity will be conducted in accordance with established guidelines for the protection of marine turtles.</a:t>
            </a:r>
          </a:p>
          <a:p>
            <a:pPr lvl="0"/>
            <a:r>
              <a:rPr lang="en-US" sz="1200" kern="1200" dirty="0" smtClean="0">
                <a:solidFill>
                  <a:schemeClr val="tx1"/>
                </a:solidFill>
                <a:latin typeface="Times New Roman" pitchFamily="18" charset="0"/>
                <a:ea typeface="+mn-ea"/>
                <a:cs typeface="+mn-cs"/>
              </a:rPr>
              <a:t>Beach cleaning activities.</a:t>
            </a:r>
          </a:p>
          <a:p>
            <a:pPr lvl="0"/>
            <a:r>
              <a:rPr lang="en-US" sz="1200" kern="1200" dirty="0" smtClean="0">
                <a:solidFill>
                  <a:schemeClr val="tx1"/>
                </a:solidFill>
                <a:latin typeface="Times New Roman" pitchFamily="18" charset="0"/>
                <a:ea typeface="+mn-ea"/>
                <a:cs typeface="+mn-cs"/>
              </a:rPr>
              <a:t>Placement of sand fill material and sand retention </a:t>
            </a:r>
            <a:r>
              <a:rPr lang="en-US" sz="1200" kern="1200" dirty="0" err="1" smtClean="0">
                <a:solidFill>
                  <a:schemeClr val="tx1"/>
                </a:solidFill>
                <a:latin typeface="Times New Roman" pitchFamily="18" charset="0"/>
                <a:ea typeface="+mn-ea"/>
                <a:cs typeface="+mn-cs"/>
              </a:rPr>
              <a:t>geotextiles</a:t>
            </a:r>
            <a:r>
              <a:rPr lang="en-US" sz="1200" kern="1200" dirty="0" smtClean="0">
                <a:solidFill>
                  <a:schemeClr val="tx1"/>
                </a:solidFill>
                <a:latin typeface="Times New Roman" pitchFamily="18" charset="0"/>
                <a:ea typeface="+mn-ea"/>
                <a:cs typeface="+mn-cs"/>
              </a:rPr>
              <a:t> immediately landward of existing rigid coastal structures.</a:t>
            </a:r>
          </a:p>
          <a:p>
            <a:pPr lvl="0"/>
            <a:r>
              <a:rPr lang="en-US" sz="1200" kern="1200" dirty="0" smtClean="0">
                <a:solidFill>
                  <a:schemeClr val="tx1"/>
                </a:solidFill>
                <a:latin typeface="Times New Roman" pitchFamily="18" charset="0"/>
                <a:ea typeface="+mn-ea"/>
                <a:cs typeface="+mn-cs"/>
              </a:rPr>
              <a:t>Construction of temporary structures or activities for special events in non-vegetated areas of the beach.</a:t>
            </a:r>
          </a:p>
          <a:p>
            <a:pPr lvl="0"/>
            <a:r>
              <a:rPr lang="en-US" sz="1200" kern="1200" dirty="0" smtClean="0">
                <a:solidFill>
                  <a:schemeClr val="tx1"/>
                </a:solidFill>
                <a:latin typeface="Times New Roman" pitchFamily="18" charset="0"/>
                <a:ea typeface="+mn-ea"/>
                <a:cs typeface="+mn-cs"/>
              </a:rPr>
              <a:t>Limited grading not to exceed one vertical foot from existing grade elevation landward of the frontal dune.</a:t>
            </a:r>
          </a:p>
          <a:p>
            <a:pPr lvl="0"/>
            <a:r>
              <a:rPr lang="en-US" sz="1200" kern="1200" dirty="0" smtClean="0">
                <a:solidFill>
                  <a:schemeClr val="tx1"/>
                </a:solidFill>
                <a:latin typeface="Times New Roman" pitchFamily="18" charset="0"/>
                <a:ea typeface="+mn-ea"/>
                <a:cs typeface="+mn-cs"/>
              </a:rPr>
              <a:t>Landscaping not involving net excavation of existing grade or destruction or removal of native salt resistant vegetation.</a:t>
            </a:r>
          </a:p>
          <a:p>
            <a:pPr lvl="0"/>
            <a:r>
              <a:rPr lang="en-US" sz="1200" kern="1200" dirty="0" smtClean="0">
                <a:solidFill>
                  <a:schemeClr val="tx1"/>
                </a:solidFill>
                <a:latin typeface="Times New Roman" pitchFamily="18" charset="0"/>
                <a:ea typeface="+mn-ea"/>
                <a:cs typeface="+mn-cs"/>
              </a:rPr>
              <a:t>Removal of collected windblown sediment provided that it is retained seaward of the CCCL and returned to the active beach or dune system in the general vicinity.</a:t>
            </a:r>
          </a:p>
          <a:p>
            <a:pPr lvl="0"/>
            <a:r>
              <a:rPr lang="en-US" sz="1200" kern="1200" dirty="0" smtClean="0">
                <a:solidFill>
                  <a:schemeClr val="tx1"/>
                </a:solidFill>
                <a:latin typeface="Times New Roman" pitchFamily="18" charset="0"/>
                <a:ea typeface="+mn-ea"/>
                <a:cs typeface="+mn-cs"/>
              </a:rPr>
              <a:t>Access to the beach to conduct other authorized activities.</a:t>
            </a:r>
          </a:p>
          <a:p>
            <a:pPr lvl="0"/>
            <a:r>
              <a:rPr lang="en-US" sz="1200" kern="1200" dirty="0" smtClean="0">
                <a:solidFill>
                  <a:schemeClr val="tx1"/>
                </a:solidFill>
                <a:latin typeface="Times New Roman" pitchFamily="18" charset="0"/>
                <a:ea typeface="+mn-ea"/>
                <a:cs typeface="+mn-cs"/>
              </a:rPr>
              <a:t>Removal of any rigid coastal structure or loose debris from the upland in areas not requiring the permanent removal of sediment.</a:t>
            </a:r>
          </a:p>
          <a:p>
            <a:pPr lvl="0"/>
            <a:r>
              <a:rPr lang="en-US" sz="1200" kern="1200" dirty="0" smtClean="0">
                <a:solidFill>
                  <a:schemeClr val="tx1"/>
                </a:solidFill>
                <a:latin typeface="Times New Roman" pitchFamily="18" charset="0"/>
                <a:ea typeface="+mn-ea"/>
                <a:cs typeface="+mn-cs"/>
              </a:rPr>
              <a:t>Any other activity similar in nature to the activities listed above and which is not expected to cause a measurable interference with the natural functioning of the beach and dune system, after consultation with the permit manager or P.E. Supervisor, Coastal Protection and Engineering.</a:t>
            </a:r>
          </a:p>
          <a:p>
            <a:r>
              <a:rPr lang="en-US" sz="1200" kern="1200" dirty="0" smtClean="0">
                <a:solidFill>
                  <a:schemeClr val="tx1"/>
                </a:solidFill>
                <a:latin typeface="Times New Roman" pitchFamily="18" charset="0"/>
                <a:ea typeface="+mn-ea"/>
                <a:cs typeface="+mn-cs"/>
              </a:rPr>
              <a:t/>
            </a:r>
            <a:br>
              <a:rPr lang="en-US" sz="1200" kern="1200" dirty="0" smtClean="0">
                <a:solidFill>
                  <a:schemeClr val="tx1"/>
                </a:solidFill>
                <a:latin typeface="Times New Roman" pitchFamily="18" charset="0"/>
                <a:ea typeface="+mn-ea"/>
                <a:cs typeface="+mn-cs"/>
              </a:rPr>
            </a:br>
            <a:endParaRPr lang="en-US" dirty="0"/>
          </a:p>
        </p:txBody>
      </p:sp>
      <p:sp>
        <p:nvSpPr>
          <p:cNvPr id="4" name="Slide Number Placeholder 3"/>
          <p:cNvSpPr>
            <a:spLocks noGrp="1"/>
          </p:cNvSpPr>
          <p:nvPr>
            <p:ph type="sldNum" sz="quarter" idx="10"/>
          </p:nvPr>
        </p:nvSpPr>
        <p:spPr/>
        <p:txBody>
          <a:bodyPr/>
          <a:lstStyle/>
          <a:p>
            <a:pPr>
              <a:defRPr/>
            </a:pPr>
            <a:fld id="{3FA6D262-378C-4053-8ED2-D729C523FF92}" type="slidenum">
              <a:rPr lang="en-US" smtClean="0"/>
              <a:pPr>
                <a:defRPr/>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b="1" kern="1200" dirty="0" smtClean="0">
                <a:solidFill>
                  <a:schemeClr val="tx1"/>
                </a:solidFill>
                <a:latin typeface="Times New Roman" pitchFamily="18" charset="0"/>
                <a:ea typeface="+mn-ea"/>
                <a:cs typeface="+mn-cs"/>
              </a:rPr>
              <a:t>5.3 Field Inspector Manager Manual</a:t>
            </a:r>
            <a:r>
              <a:rPr lang="en-US" sz="1200" b="1" kern="1200" baseline="0" dirty="0" smtClean="0">
                <a:solidFill>
                  <a:schemeClr val="tx1"/>
                </a:solidFill>
                <a:latin typeface="Times New Roman" pitchFamily="18" charset="0"/>
                <a:ea typeface="+mn-ea"/>
                <a:cs typeface="+mn-cs"/>
              </a:rPr>
              <a:t> – Field Permit Procedures</a:t>
            </a:r>
          </a:p>
          <a:p>
            <a:endParaRPr lang="en-US" sz="1200" kern="1200" baseline="0" dirty="0" smtClean="0">
              <a:solidFill>
                <a:schemeClr val="tx1"/>
              </a:solidFill>
              <a:latin typeface="Times New Roman" pitchFamily="18" charset="0"/>
              <a:ea typeface="+mn-ea"/>
              <a:cs typeface="+mn-cs"/>
            </a:endParaRPr>
          </a:p>
          <a:p>
            <a:r>
              <a:rPr lang="en-US" sz="1200" kern="1200" dirty="0" smtClean="0">
                <a:solidFill>
                  <a:schemeClr val="tx1"/>
                </a:solidFill>
                <a:latin typeface="Times New Roman" pitchFamily="18" charset="0"/>
                <a:ea typeface="+mn-ea"/>
                <a:cs typeface="+mn-cs"/>
              </a:rPr>
              <a:t>Review with the applicant the proposed project activities, guidelines (located in Section 5.5), and permit conditions (located in Section 5.6). If the project activities are consistent with DEP regulations and are within a Field Inspector’s delegation of authority, then a field permit can be issued (</a:t>
            </a:r>
            <a:r>
              <a:rPr lang="en-US" sz="1200" b="1" kern="1200" dirty="0" smtClean="0">
                <a:solidFill>
                  <a:schemeClr val="tx1"/>
                </a:solidFill>
                <a:latin typeface="Times New Roman" pitchFamily="18" charset="0"/>
                <a:ea typeface="+mn-ea"/>
                <a:cs typeface="+mn-cs"/>
              </a:rPr>
              <a:t>if activities are beyond the inspector’s delegation of authority, direct the applicant to the Tallahassee office</a:t>
            </a:r>
            <a:r>
              <a:rPr lang="en-US" sz="1200" kern="1200" dirty="0" smtClean="0">
                <a:solidFill>
                  <a:schemeClr val="tx1"/>
                </a:solidFill>
                <a:latin typeface="Times New Roman" pitchFamily="18" charset="0"/>
                <a:ea typeface="+mn-ea"/>
                <a:cs typeface="+mn-cs"/>
              </a:rPr>
              <a:t>).</a:t>
            </a:r>
          </a:p>
          <a:p>
            <a:r>
              <a:rPr lang="en-US" sz="1200" kern="1200" dirty="0" smtClean="0">
                <a:solidFill>
                  <a:schemeClr val="tx1"/>
                </a:solidFill>
                <a:latin typeface="Times New Roman" pitchFamily="18" charset="0"/>
                <a:ea typeface="+mn-ea"/>
                <a:cs typeface="+mn-cs"/>
              </a:rPr>
              <a:t>If required, the applicant shall provide the inspector two (2) copies of the site plan and construction details for any structure. Write the permit number on the approved plans.</a:t>
            </a:r>
          </a:p>
          <a:p>
            <a:r>
              <a:rPr lang="en-US" sz="1200" kern="1200" dirty="0" smtClean="0">
                <a:solidFill>
                  <a:schemeClr val="tx1"/>
                </a:solidFill>
                <a:latin typeface="Times New Roman" pitchFamily="18" charset="0"/>
                <a:ea typeface="+mn-ea"/>
                <a:cs typeface="+mn-cs"/>
              </a:rPr>
              <a:t>Field permits shall be issued only for the time limit necessary to construct the proposed structure or to perform the proposed activity. Normally three to six months (or less) is adequate. In no case shall the permit expire more than one year from the date of issuance or be extended. Permits issued for temporary structures shall have a specific date for removal of the structure. Permits issued for activities on the beach shall expire prior to the marine turtle-nesting season, which occurs from May 1 through October 31 (except in Brevard, Indian River, St. Lucie, Martin, Palm Beach, and Broward counties where the marine turtle nesting season occurs from March 1 through October 31).</a:t>
            </a:r>
          </a:p>
          <a:p>
            <a:endParaRPr lang="en-US" dirty="0"/>
          </a:p>
        </p:txBody>
      </p:sp>
      <p:sp>
        <p:nvSpPr>
          <p:cNvPr id="4" name="Slide Number Placeholder 3"/>
          <p:cNvSpPr>
            <a:spLocks noGrp="1"/>
          </p:cNvSpPr>
          <p:nvPr>
            <p:ph type="sldNum" sz="quarter" idx="10"/>
          </p:nvPr>
        </p:nvSpPr>
        <p:spPr/>
        <p:txBody>
          <a:bodyPr/>
          <a:lstStyle/>
          <a:p>
            <a:pPr>
              <a:defRPr/>
            </a:pPr>
            <a:fld id="{3FA6D262-378C-4053-8ED2-D729C523FF92}" type="slidenum">
              <a:rPr lang="en-US" smtClean="0"/>
              <a:pPr>
                <a:defRPr/>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p:spPr>
        <p:txBody>
          <a:bodyPr/>
          <a:lstStyle/>
          <a:p>
            <a:pPr lvl="0"/>
            <a:r>
              <a:rPr lang="en-US" sz="1200" kern="1200" dirty="0" smtClean="0">
                <a:solidFill>
                  <a:schemeClr val="tx1"/>
                </a:solidFill>
                <a:latin typeface="Times New Roman" pitchFamily="18" charset="0"/>
                <a:ea typeface="+mn-ea"/>
                <a:cs typeface="+mn-cs"/>
              </a:rPr>
              <a:t>What is the general process that a permit application goes through once it is received at DEP?</a:t>
            </a:r>
          </a:p>
          <a:p>
            <a:pPr lvl="1"/>
            <a:endParaRPr lang="en-US" sz="1200" kern="1200" dirty="0" smtClean="0">
              <a:solidFill>
                <a:schemeClr val="tx1"/>
              </a:solidFill>
              <a:latin typeface="Times New Roman" pitchFamily="18" charset="0"/>
              <a:ea typeface="+mn-ea"/>
              <a:cs typeface="+mn-cs"/>
            </a:endParaRPr>
          </a:p>
          <a:p>
            <a:pPr lvl="1"/>
            <a:r>
              <a:rPr lang="en-US" sz="1200" kern="1200" dirty="0" smtClean="0">
                <a:solidFill>
                  <a:schemeClr val="tx1"/>
                </a:solidFill>
                <a:latin typeface="Times New Roman" pitchFamily="18" charset="0"/>
                <a:ea typeface="+mn-ea"/>
                <a:cs typeface="+mn-cs"/>
              </a:rPr>
              <a:t>Do different types of permit apps go to different people?</a:t>
            </a:r>
          </a:p>
          <a:p>
            <a:pPr lvl="2"/>
            <a:r>
              <a:rPr lang="en-US" sz="1200" kern="1200" dirty="0" smtClean="0">
                <a:solidFill>
                  <a:schemeClr val="tx1"/>
                </a:solidFill>
                <a:latin typeface="Times New Roman" pitchFamily="18" charset="0"/>
                <a:ea typeface="+mn-ea"/>
                <a:cs typeface="+mn-cs"/>
              </a:rPr>
              <a:t>Field Permits (walkovers, fill placement, beach cleaning, minor structures)</a:t>
            </a:r>
          </a:p>
          <a:p>
            <a:pPr lvl="3"/>
            <a:r>
              <a:rPr lang="en-US" sz="1200" kern="1200" dirty="0" smtClean="0">
                <a:solidFill>
                  <a:schemeClr val="tx1"/>
                </a:solidFill>
                <a:latin typeface="Times New Roman" pitchFamily="18" charset="0"/>
                <a:ea typeface="+mn-ea"/>
                <a:cs typeface="+mn-cs"/>
              </a:rPr>
              <a:t>field inspectors, or</a:t>
            </a:r>
          </a:p>
          <a:p>
            <a:pPr lvl="3"/>
            <a:r>
              <a:rPr lang="en-US" sz="1200" kern="1200" dirty="0" smtClean="0">
                <a:solidFill>
                  <a:schemeClr val="tx1"/>
                </a:solidFill>
                <a:latin typeface="Times New Roman" pitchFamily="18" charset="0"/>
                <a:ea typeface="+mn-ea"/>
                <a:cs typeface="+mn-cs"/>
              </a:rPr>
              <a:t>permit managers both can write field permits</a:t>
            </a:r>
          </a:p>
          <a:p>
            <a:pPr lvl="2"/>
            <a:r>
              <a:rPr lang="en-US" sz="1200" kern="1200" dirty="0" smtClean="0">
                <a:solidFill>
                  <a:schemeClr val="tx1"/>
                </a:solidFill>
                <a:latin typeface="Times New Roman" pitchFamily="18" charset="0"/>
                <a:ea typeface="+mn-ea"/>
                <a:cs typeface="+mn-cs"/>
              </a:rPr>
              <a:t>Coastal Armoring (administrative) projects are reviewed by</a:t>
            </a:r>
          </a:p>
          <a:p>
            <a:pPr lvl="3"/>
            <a:r>
              <a:rPr lang="en-US" sz="1200" kern="1200" dirty="0" smtClean="0">
                <a:solidFill>
                  <a:schemeClr val="tx1"/>
                </a:solidFill>
                <a:latin typeface="Times New Roman" pitchFamily="18" charset="0"/>
                <a:ea typeface="+mn-ea"/>
                <a:cs typeface="+mn-cs"/>
              </a:rPr>
              <a:t>CCCL engineering section (Celora and Tony)</a:t>
            </a:r>
          </a:p>
          <a:p>
            <a:pPr lvl="3"/>
            <a:r>
              <a:rPr lang="en-US" sz="1200" kern="1200" dirty="0" smtClean="0">
                <a:solidFill>
                  <a:schemeClr val="tx1"/>
                </a:solidFill>
                <a:latin typeface="Times New Roman" pitchFamily="18" charset="0"/>
                <a:ea typeface="+mn-ea"/>
                <a:cs typeface="+mn-cs"/>
              </a:rPr>
              <a:t>BCS engineering section (high frequency model)</a:t>
            </a:r>
          </a:p>
          <a:p>
            <a:pPr lvl="3"/>
            <a:r>
              <a:rPr lang="en-US" sz="1200" kern="1200" dirty="0" smtClean="0">
                <a:solidFill>
                  <a:schemeClr val="tx1"/>
                </a:solidFill>
                <a:latin typeface="Times New Roman" pitchFamily="18" charset="0"/>
                <a:ea typeface="+mn-ea"/>
                <a:cs typeface="+mn-cs"/>
              </a:rPr>
              <a:t>FWC sea turtle section</a:t>
            </a:r>
          </a:p>
          <a:p>
            <a:pPr lvl="3"/>
            <a:r>
              <a:rPr lang="en-US" sz="1200" kern="1200" dirty="0" smtClean="0">
                <a:solidFill>
                  <a:schemeClr val="tx1"/>
                </a:solidFill>
                <a:latin typeface="Times New Roman" pitchFamily="18" charset="0"/>
                <a:ea typeface="+mn-ea"/>
                <a:cs typeface="+mn-cs"/>
              </a:rPr>
              <a:t>program administrator (Tony) </a:t>
            </a:r>
          </a:p>
          <a:p>
            <a:pPr lvl="2"/>
            <a:r>
              <a:rPr lang="en-US" sz="1200" kern="1200" dirty="0" smtClean="0">
                <a:solidFill>
                  <a:schemeClr val="tx1"/>
                </a:solidFill>
                <a:latin typeface="Times New Roman" pitchFamily="18" charset="0"/>
                <a:ea typeface="+mn-ea"/>
                <a:cs typeface="+mn-cs"/>
              </a:rPr>
              <a:t>Minor Projects (administrative - decks, landward additions, modifications of permitted structures) and General Permits (administrative) are reviewed and approved by the permit manager</a:t>
            </a:r>
          </a:p>
          <a:p>
            <a:pPr lvl="2"/>
            <a:r>
              <a:rPr lang="en-US" sz="1200" kern="1200" dirty="0" smtClean="0">
                <a:solidFill>
                  <a:schemeClr val="tx1"/>
                </a:solidFill>
                <a:latin typeface="Times New Roman" pitchFamily="18" charset="0"/>
                <a:ea typeface="+mn-ea"/>
                <a:cs typeface="+mn-cs"/>
              </a:rPr>
              <a:t>Major Projects (administrative - condos, public facilities, single family residential, large fill placements) can involve multiple reviewers:</a:t>
            </a:r>
          </a:p>
          <a:p>
            <a:pPr lvl="3"/>
            <a:r>
              <a:rPr lang="en-US" sz="1200" kern="1200" dirty="0" smtClean="0">
                <a:solidFill>
                  <a:schemeClr val="tx1"/>
                </a:solidFill>
                <a:latin typeface="Times New Roman" pitchFamily="18" charset="0"/>
                <a:ea typeface="+mn-ea"/>
                <a:cs typeface="+mn-cs"/>
              </a:rPr>
              <a:t>permit manager</a:t>
            </a:r>
          </a:p>
          <a:p>
            <a:pPr lvl="3"/>
            <a:r>
              <a:rPr lang="en-US" sz="1200" kern="1200" dirty="0" smtClean="0">
                <a:solidFill>
                  <a:schemeClr val="tx1"/>
                </a:solidFill>
                <a:latin typeface="Times New Roman" pitchFamily="18" charset="0"/>
                <a:ea typeface="+mn-ea"/>
                <a:cs typeface="+mn-cs"/>
              </a:rPr>
              <a:t>BCS engineering section (30 yr erosion projection, sand quality)</a:t>
            </a:r>
          </a:p>
          <a:p>
            <a:pPr lvl="3"/>
            <a:r>
              <a:rPr lang="en-US" sz="1200" kern="1200" dirty="0" smtClean="0">
                <a:solidFill>
                  <a:schemeClr val="tx1"/>
                </a:solidFill>
                <a:latin typeface="Times New Roman" pitchFamily="18" charset="0"/>
                <a:ea typeface="+mn-ea"/>
                <a:cs typeface="+mn-cs"/>
              </a:rPr>
              <a:t>FWC sea turtle section (for non-SFD lighting, beach/dune construction)</a:t>
            </a:r>
          </a:p>
          <a:p>
            <a:pPr lvl="3"/>
            <a:r>
              <a:rPr lang="en-US" sz="1200" kern="1200" dirty="0" smtClean="0">
                <a:solidFill>
                  <a:schemeClr val="tx1"/>
                </a:solidFill>
                <a:latin typeface="Times New Roman" pitchFamily="18" charset="0"/>
                <a:ea typeface="+mn-ea"/>
                <a:cs typeface="+mn-cs"/>
              </a:rPr>
              <a:t>JCP or FDEP Division of State Lands (work seaward of an ECL or on state lands)</a:t>
            </a:r>
          </a:p>
          <a:p>
            <a:pPr lvl="3"/>
            <a:r>
              <a:rPr lang="en-US" sz="1200" kern="1200" dirty="0" smtClean="0">
                <a:solidFill>
                  <a:schemeClr val="tx1"/>
                </a:solidFill>
                <a:latin typeface="Times New Roman" pitchFamily="18" charset="0"/>
                <a:ea typeface="+mn-ea"/>
                <a:cs typeface="+mn-cs"/>
              </a:rPr>
              <a:t>supervisor or program administrator</a:t>
            </a:r>
          </a:p>
          <a:p>
            <a:pPr lvl="2"/>
            <a:r>
              <a:rPr lang="en-US" sz="1200" kern="1200" dirty="0" smtClean="0">
                <a:solidFill>
                  <a:schemeClr val="tx1"/>
                </a:solidFill>
                <a:latin typeface="Times New Roman" pitchFamily="18" charset="0"/>
                <a:ea typeface="+mn-ea"/>
                <a:cs typeface="+mn-cs"/>
              </a:rPr>
              <a:t>Controversial Projects (administrative - threats of legal challenge, public comment objections, denials, “pushing the envelope with line of construction, etc.”</a:t>
            </a:r>
          </a:p>
          <a:p>
            <a:pPr lvl="3"/>
            <a:r>
              <a:rPr lang="en-US" sz="1200" kern="1200" dirty="0" smtClean="0">
                <a:solidFill>
                  <a:schemeClr val="tx1"/>
                </a:solidFill>
                <a:latin typeface="Times New Roman" pitchFamily="18" charset="0"/>
                <a:ea typeface="+mn-ea"/>
                <a:cs typeface="+mn-cs"/>
              </a:rPr>
              <a:t>same reviewers as for major projects</a:t>
            </a:r>
          </a:p>
          <a:p>
            <a:pPr lvl="3"/>
            <a:r>
              <a:rPr lang="en-US" sz="1200" kern="1200" dirty="0" smtClean="0">
                <a:solidFill>
                  <a:schemeClr val="tx1"/>
                </a:solidFill>
                <a:latin typeface="Times New Roman" pitchFamily="18" charset="0"/>
                <a:ea typeface="+mn-ea"/>
                <a:cs typeface="+mn-cs"/>
              </a:rPr>
              <a:t>FDEP Office of General Counsel</a:t>
            </a:r>
          </a:p>
          <a:p>
            <a:pPr lvl="3"/>
            <a:r>
              <a:rPr lang="en-US" sz="1200" kern="1200" dirty="0" smtClean="0">
                <a:solidFill>
                  <a:schemeClr val="tx1"/>
                </a:solidFill>
                <a:latin typeface="Times New Roman" pitchFamily="18" charset="0"/>
                <a:ea typeface="+mn-ea"/>
                <a:cs typeface="+mn-cs"/>
              </a:rPr>
              <a:t>Deputy Division Director and upper management.</a:t>
            </a:r>
          </a:p>
          <a:p>
            <a:endParaRPr lang="en-US" dirty="0" smtClean="0"/>
          </a:p>
        </p:txBody>
      </p:sp>
      <p:sp>
        <p:nvSpPr>
          <p:cNvPr id="32772" name="Slide Number Placeholder 3"/>
          <p:cNvSpPr>
            <a:spLocks noGrp="1"/>
          </p:cNvSpPr>
          <p:nvPr>
            <p:ph type="sldNum" sz="quarter" idx="5"/>
          </p:nvPr>
        </p:nvSpPr>
        <p:spPr>
          <a:noFill/>
        </p:spPr>
        <p:txBody>
          <a:bodyPr/>
          <a:lstStyle/>
          <a:p>
            <a:fld id="{46579230-CB53-4E5B-9D51-F98283323224}" type="slidenum">
              <a:rPr lang="en-US" smtClean="0"/>
              <a:pPr/>
              <a:t>8</a:t>
            </a:fld>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2"/>
            <a:r>
              <a:rPr lang="en-US" sz="1200" kern="1200" dirty="0" smtClean="0">
                <a:solidFill>
                  <a:schemeClr val="tx1"/>
                </a:solidFill>
                <a:latin typeface="Times New Roman" pitchFamily="18" charset="0"/>
                <a:ea typeface="+mn-ea"/>
                <a:cs typeface="+mn-cs"/>
              </a:rPr>
              <a:t>Major Projects (administrative CCCL permits - condos, public facilities, single family residential, large fill placements) can involve multiple reviewers:</a:t>
            </a:r>
          </a:p>
          <a:p>
            <a:pPr lvl="3"/>
            <a:r>
              <a:rPr lang="en-US" sz="1200" kern="1200" dirty="0" smtClean="0">
                <a:solidFill>
                  <a:schemeClr val="tx1"/>
                </a:solidFill>
                <a:latin typeface="Times New Roman" pitchFamily="18" charset="0"/>
                <a:ea typeface="+mn-ea"/>
                <a:cs typeface="+mn-cs"/>
              </a:rPr>
              <a:t>permit manager</a:t>
            </a:r>
          </a:p>
          <a:p>
            <a:pPr lvl="3"/>
            <a:r>
              <a:rPr lang="en-US" sz="1200" kern="1200" dirty="0" smtClean="0">
                <a:solidFill>
                  <a:schemeClr val="tx1"/>
                </a:solidFill>
                <a:latin typeface="Times New Roman" pitchFamily="18" charset="0"/>
                <a:ea typeface="+mn-ea"/>
                <a:cs typeface="+mn-cs"/>
              </a:rPr>
              <a:t>BCS engineering section (30 yr erosion projection, sand quality)</a:t>
            </a:r>
          </a:p>
          <a:p>
            <a:pPr lvl="3"/>
            <a:r>
              <a:rPr lang="en-US" sz="1200" kern="1200" dirty="0" smtClean="0">
                <a:solidFill>
                  <a:schemeClr val="tx1"/>
                </a:solidFill>
                <a:latin typeface="Times New Roman" pitchFamily="18" charset="0"/>
                <a:ea typeface="+mn-ea"/>
                <a:cs typeface="+mn-cs"/>
              </a:rPr>
              <a:t>FWC sea turtle section (for non-SFD lighting, beach/dune construction)</a:t>
            </a:r>
          </a:p>
          <a:p>
            <a:pPr lvl="3"/>
            <a:r>
              <a:rPr lang="en-US" sz="1200" kern="1200" dirty="0" smtClean="0">
                <a:solidFill>
                  <a:schemeClr val="tx1"/>
                </a:solidFill>
                <a:latin typeface="Times New Roman" pitchFamily="18" charset="0"/>
                <a:ea typeface="+mn-ea"/>
                <a:cs typeface="+mn-cs"/>
              </a:rPr>
              <a:t>JCP or FDEP Division of State Lands (work seaward of an ECL or on state lands)</a:t>
            </a:r>
          </a:p>
          <a:p>
            <a:pPr lvl="3"/>
            <a:r>
              <a:rPr lang="en-US" sz="1200" kern="1200" dirty="0" smtClean="0">
                <a:solidFill>
                  <a:schemeClr val="tx1"/>
                </a:solidFill>
                <a:latin typeface="Times New Roman" pitchFamily="18" charset="0"/>
                <a:ea typeface="+mn-ea"/>
                <a:cs typeface="+mn-cs"/>
              </a:rPr>
              <a:t>supervisor or program administrator</a:t>
            </a:r>
          </a:p>
          <a:p>
            <a:endParaRPr lang="en-US" dirty="0"/>
          </a:p>
        </p:txBody>
      </p:sp>
      <p:sp>
        <p:nvSpPr>
          <p:cNvPr id="4" name="Slide Number Placeholder 3"/>
          <p:cNvSpPr>
            <a:spLocks noGrp="1"/>
          </p:cNvSpPr>
          <p:nvPr>
            <p:ph type="sldNum" sz="quarter" idx="10"/>
          </p:nvPr>
        </p:nvSpPr>
        <p:spPr/>
        <p:txBody>
          <a:bodyPr/>
          <a:lstStyle/>
          <a:p>
            <a:pPr>
              <a:defRPr/>
            </a:pPr>
            <a:fld id="{3FA6D262-378C-4053-8ED2-D729C523FF92}" type="slidenum">
              <a:rPr lang="en-US" smtClean="0"/>
              <a:pPr>
                <a:defRPr/>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kern="1200" dirty="0" smtClean="0">
                <a:solidFill>
                  <a:schemeClr val="tx1"/>
                </a:solidFill>
                <a:latin typeface="Times New Roman" pitchFamily="18" charset="0"/>
                <a:ea typeface="+mn-ea"/>
                <a:cs typeface="+mn-cs"/>
              </a:rPr>
              <a:t>What trips the trigger to have a permit sent over to FWC for comment? </a:t>
            </a:r>
          </a:p>
          <a:p>
            <a:r>
              <a:rPr lang="en-US" sz="1200" kern="1200" dirty="0" smtClean="0">
                <a:solidFill>
                  <a:schemeClr val="tx1"/>
                </a:solidFill>
                <a:latin typeface="Times New Roman" pitchFamily="18" charset="0"/>
                <a:ea typeface="+mn-ea"/>
                <a:cs typeface="+mn-cs"/>
              </a:rPr>
              <a:t>Does the project</a:t>
            </a:r>
          </a:p>
          <a:p>
            <a:pPr lvl="1"/>
            <a:r>
              <a:rPr lang="en-US" sz="1200" kern="1200" dirty="0" smtClean="0">
                <a:solidFill>
                  <a:schemeClr val="tx1"/>
                </a:solidFill>
                <a:latin typeface="Times New Roman" pitchFamily="18" charset="0"/>
                <a:ea typeface="+mn-ea"/>
                <a:cs typeface="+mn-cs"/>
              </a:rPr>
              <a:t>include lighting for other than single family residences?</a:t>
            </a:r>
          </a:p>
          <a:p>
            <a:pPr lvl="1"/>
            <a:r>
              <a:rPr lang="en-US" sz="1200" kern="1200" dirty="0" smtClean="0">
                <a:solidFill>
                  <a:schemeClr val="tx1"/>
                </a:solidFill>
                <a:latin typeface="Times New Roman" pitchFamily="18" charset="0"/>
                <a:ea typeface="+mn-ea"/>
                <a:cs typeface="+mn-cs"/>
              </a:rPr>
              <a:t>involve work seaward of a frontal dune, seawall or other physical barrier to nesting sea turtles?</a:t>
            </a:r>
          </a:p>
          <a:p>
            <a:pPr lvl="1"/>
            <a:r>
              <a:rPr lang="en-US" sz="1200" kern="1200" dirty="0" smtClean="0">
                <a:solidFill>
                  <a:schemeClr val="tx1"/>
                </a:solidFill>
                <a:latin typeface="Times New Roman" pitchFamily="18" charset="0"/>
                <a:ea typeface="+mn-ea"/>
                <a:cs typeface="+mn-cs"/>
              </a:rPr>
              <a:t>modify sea turtle nesting habitat (frontal dune absent or ambiguous, removal of sea grapes or other vegetation modifying the dune silhouette) </a:t>
            </a:r>
          </a:p>
          <a:p>
            <a:endParaRPr lang="en-US" dirty="0"/>
          </a:p>
        </p:txBody>
      </p:sp>
      <p:sp>
        <p:nvSpPr>
          <p:cNvPr id="4" name="Slide Number Placeholder 3"/>
          <p:cNvSpPr>
            <a:spLocks noGrp="1"/>
          </p:cNvSpPr>
          <p:nvPr>
            <p:ph type="sldNum" sz="quarter" idx="10"/>
          </p:nvPr>
        </p:nvSpPr>
        <p:spPr/>
        <p:txBody>
          <a:bodyPr/>
          <a:lstStyle/>
          <a:p>
            <a:pPr>
              <a:defRPr/>
            </a:pPr>
            <a:fld id="{3FA6D262-378C-4053-8ED2-D729C523FF92}" type="slidenum">
              <a:rPr lang="en-US" smtClean="0"/>
              <a:pPr>
                <a:defRPr/>
              </a:pPr>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3275" name="Rectangle 27"/>
          <p:cNvSpPr>
            <a:spLocks noChangeArrowheads="1"/>
          </p:cNvSpPr>
          <p:nvPr/>
        </p:nvSpPr>
        <p:spPr bwMode="auto">
          <a:xfrm>
            <a:off x="0" y="1371600"/>
            <a:ext cx="9144000" cy="152400"/>
          </a:xfrm>
          <a:prstGeom prst="rect">
            <a:avLst/>
          </a:prstGeom>
          <a:solidFill>
            <a:srgbClr val="A0CDCF"/>
          </a:solidFill>
          <a:ln w="12700" cap="sq">
            <a:noFill/>
            <a:miter lim="800000"/>
            <a:headEnd type="none" w="sm" len="sm"/>
            <a:tailEnd type="none" w="sm" len="sm"/>
          </a:ln>
          <a:effectLst/>
        </p:spPr>
        <p:txBody>
          <a:bodyPr wrap="none" anchor="ctr"/>
          <a:lstStyle/>
          <a:p>
            <a:endParaRPr lang="en-US"/>
          </a:p>
        </p:txBody>
      </p:sp>
      <p:sp>
        <p:nvSpPr>
          <p:cNvPr id="53272" name="Rectangle 24" descr="Newsprint"/>
          <p:cNvSpPr>
            <a:spLocks noChangeArrowheads="1"/>
          </p:cNvSpPr>
          <p:nvPr/>
        </p:nvSpPr>
        <p:spPr bwMode="auto">
          <a:xfrm>
            <a:off x="914400" y="0"/>
            <a:ext cx="8229600" cy="1295400"/>
          </a:xfrm>
          <a:prstGeom prst="rect">
            <a:avLst/>
          </a:prstGeom>
          <a:gradFill rotWithShape="1">
            <a:gsLst>
              <a:gs pos="0">
                <a:schemeClr val="bg1"/>
              </a:gs>
              <a:gs pos="100000">
                <a:srgbClr val="A0CDCF">
                  <a:alpha val="78000"/>
                </a:srgbClr>
              </a:gs>
            </a:gsLst>
            <a:lin ang="0" scaled="1"/>
          </a:gradFill>
          <a:ln w="12700" cap="sq">
            <a:noFill/>
            <a:miter lim="800000"/>
            <a:headEnd type="none" w="sm" len="sm"/>
            <a:tailEnd type="none" w="sm" len="sm"/>
          </a:ln>
          <a:effectLst/>
        </p:spPr>
        <p:txBody>
          <a:bodyPr wrap="none" anchor="ctr"/>
          <a:lstStyle/>
          <a:p>
            <a:endParaRPr lang="en-US"/>
          </a:p>
        </p:txBody>
      </p:sp>
      <p:sp>
        <p:nvSpPr>
          <p:cNvPr id="53254" name="Rectangle 6"/>
          <p:cNvSpPr>
            <a:spLocks noGrp="1" noChangeArrowheads="1"/>
          </p:cNvSpPr>
          <p:nvPr>
            <p:ph type="ctrTitle"/>
          </p:nvPr>
        </p:nvSpPr>
        <p:spPr>
          <a:xfrm>
            <a:off x="2590800" y="2057400"/>
            <a:ext cx="5943600" cy="1447800"/>
          </a:xfrm>
        </p:spPr>
        <p:txBody>
          <a:bodyPr/>
          <a:lstStyle>
            <a:lvl1pPr>
              <a:defRPr sz="4400">
                <a:solidFill>
                  <a:schemeClr val="tx1"/>
                </a:solidFill>
              </a:defRPr>
            </a:lvl1pPr>
          </a:lstStyle>
          <a:p>
            <a:r>
              <a:rPr lang="en-US" smtClean="0"/>
              <a:t>Click to edit Master title style</a:t>
            </a:r>
            <a:endParaRPr lang="en-US"/>
          </a:p>
        </p:txBody>
      </p:sp>
      <p:sp>
        <p:nvSpPr>
          <p:cNvPr id="53255" name="Rectangle 7"/>
          <p:cNvSpPr>
            <a:spLocks noGrp="1" noChangeArrowheads="1"/>
          </p:cNvSpPr>
          <p:nvPr>
            <p:ph type="subTitle" idx="1"/>
          </p:nvPr>
        </p:nvSpPr>
        <p:spPr>
          <a:xfrm>
            <a:off x="2590800" y="4038600"/>
            <a:ext cx="5867400" cy="1295400"/>
          </a:xfrm>
        </p:spPr>
        <p:txBody>
          <a:bodyPr/>
          <a:lstStyle>
            <a:lvl1pPr marL="0" indent="0">
              <a:buFontTx/>
              <a:buNone/>
              <a:defRPr sz="2400">
                <a:solidFill>
                  <a:schemeClr val="tx2"/>
                </a:solidFill>
              </a:defRPr>
            </a:lvl1pPr>
          </a:lstStyle>
          <a:p>
            <a:r>
              <a:rPr lang="en-US" smtClean="0"/>
              <a:t>Click to edit Master subtitle style</a:t>
            </a:r>
            <a:endParaRPr lang="en-US"/>
          </a:p>
        </p:txBody>
      </p:sp>
      <p:sp>
        <p:nvSpPr>
          <p:cNvPr id="53257" name="Rectangle 9"/>
          <p:cNvSpPr>
            <a:spLocks noGrp="1" noChangeArrowheads="1"/>
          </p:cNvSpPr>
          <p:nvPr>
            <p:ph type="ftr" sz="quarter" idx="3"/>
          </p:nvPr>
        </p:nvSpPr>
        <p:spPr>
          <a:xfrm>
            <a:off x="5105400" y="5791200"/>
            <a:ext cx="3352800" cy="457200"/>
          </a:xfrm>
        </p:spPr>
        <p:txBody>
          <a:bodyPr/>
          <a:lstStyle>
            <a:lvl1pPr>
              <a:defRPr/>
            </a:lvl1pPr>
          </a:lstStyle>
          <a:p>
            <a:pPr>
              <a:defRPr/>
            </a:pPr>
            <a:endParaRPr lang="en-US"/>
          </a:p>
        </p:txBody>
      </p:sp>
      <p:pic>
        <p:nvPicPr>
          <p:cNvPr id="53270" name="Picture 22" descr="bottom"/>
          <p:cNvPicPr>
            <a:picLocks noChangeAspect="1" noChangeArrowheads="1"/>
          </p:cNvPicPr>
          <p:nvPr/>
        </p:nvPicPr>
        <p:blipFill>
          <a:blip r:embed="rId2" cstate="print"/>
          <a:srcRect/>
          <a:stretch>
            <a:fillRect/>
          </a:stretch>
        </p:blipFill>
        <p:spPr bwMode="auto">
          <a:xfrm>
            <a:off x="0" y="6324600"/>
            <a:ext cx="9144000" cy="533400"/>
          </a:xfrm>
          <a:prstGeom prst="rect">
            <a:avLst/>
          </a:prstGeom>
          <a:noFill/>
        </p:spPr>
      </p:pic>
      <p:sp>
        <p:nvSpPr>
          <p:cNvPr id="53274" name="Text Box 26"/>
          <p:cNvSpPr txBox="1">
            <a:spLocks noChangeArrowheads="1"/>
          </p:cNvSpPr>
          <p:nvPr/>
        </p:nvSpPr>
        <p:spPr bwMode="auto">
          <a:xfrm>
            <a:off x="1752600" y="320675"/>
            <a:ext cx="5791200" cy="822325"/>
          </a:xfrm>
          <a:prstGeom prst="rect">
            <a:avLst/>
          </a:prstGeom>
          <a:noFill/>
          <a:ln w="12700" cap="sq">
            <a:noFill/>
            <a:miter lim="800000"/>
            <a:headEnd type="none" w="sm" len="sm"/>
            <a:tailEnd type="none" w="sm" len="sm"/>
          </a:ln>
          <a:effectLst/>
        </p:spPr>
        <p:txBody>
          <a:bodyPr>
            <a:spAutoFit/>
          </a:bodyPr>
          <a:lstStyle/>
          <a:p>
            <a:pPr>
              <a:spcBef>
                <a:spcPct val="50000"/>
              </a:spcBef>
            </a:pPr>
            <a:r>
              <a:rPr lang="en-US" sz="2400" b="1" i="1">
                <a:solidFill>
                  <a:schemeClr val="tx2"/>
                </a:solidFill>
                <a:latin typeface="Book Antiqua" pitchFamily="18" charset="0"/>
              </a:rPr>
              <a:t>Florida Department of                        Environmental Protection</a:t>
            </a:r>
          </a:p>
        </p:txBody>
      </p:sp>
      <p:pic>
        <p:nvPicPr>
          <p:cNvPr id="53277" name="Picture 29" descr="DEP_2clr_sm"/>
          <p:cNvPicPr>
            <a:picLocks noChangeAspect="1" noChangeArrowheads="1"/>
          </p:cNvPicPr>
          <p:nvPr/>
        </p:nvPicPr>
        <p:blipFill>
          <a:blip r:embed="rId3" cstate="print"/>
          <a:srcRect/>
          <a:stretch>
            <a:fillRect/>
          </a:stretch>
        </p:blipFill>
        <p:spPr bwMode="auto">
          <a:xfrm>
            <a:off x="304800" y="304800"/>
            <a:ext cx="1143000" cy="749300"/>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pPr>
              <a:defRPr/>
            </a:pP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99263" y="914400"/>
            <a:ext cx="1884362" cy="5105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914400"/>
            <a:ext cx="5503863" cy="5105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pPr>
              <a:defRPr/>
            </a:pP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0"/>
            <a:ext cx="7313613" cy="6826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0013" y="1905000"/>
            <a:ext cx="3579812"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5102225" y="1905000"/>
            <a:ext cx="3581400" cy="4114800"/>
          </a:xfrm>
        </p:spPr>
        <p:txBody>
          <a:bodyPr/>
          <a:lstStyle/>
          <a:p>
            <a:r>
              <a:rPr lang="en-US" smtClean="0"/>
              <a:t>Click icon to add chart</a:t>
            </a:r>
            <a:endParaRPr lang="en-US"/>
          </a:p>
        </p:txBody>
      </p:sp>
      <p:sp>
        <p:nvSpPr>
          <p:cNvPr id="5" name="Footer Placeholder 4"/>
          <p:cNvSpPr>
            <a:spLocks noGrp="1"/>
          </p:cNvSpPr>
          <p:nvPr>
            <p:ph type="ftr" sz="quarter" idx="10"/>
          </p:nvPr>
        </p:nvSpPr>
        <p:spPr>
          <a:xfrm>
            <a:off x="1752600" y="6096000"/>
            <a:ext cx="6934200" cy="457200"/>
          </a:xfrm>
        </p:spPr>
        <p:txBody>
          <a:bodyPr/>
          <a:lstStyle>
            <a:lvl1pPr>
              <a:defRPr/>
            </a:lvl1pPr>
          </a:lstStyle>
          <a:p>
            <a:pPr>
              <a:defRPr/>
            </a:pP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0"/>
            <a:ext cx="7313613" cy="6826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0013" y="1905000"/>
            <a:ext cx="3579812"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905000"/>
            <a:ext cx="35814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a:xfrm>
            <a:off x="1752600" y="6096000"/>
            <a:ext cx="6934200" cy="457200"/>
          </a:xfrm>
        </p:spPr>
        <p:txBody>
          <a:bodyPr/>
          <a:lstStyle>
            <a:lvl1pPr>
              <a:defRPr/>
            </a:lvl1pPr>
          </a:lstStyle>
          <a:p>
            <a:pPr>
              <a:defRPr/>
            </a:pP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pPr>
              <a:defRPr/>
            </a:pP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a:lvl1pPr>
          </a:lstStyle>
          <a:p>
            <a:pPr>
              <a:defRPr/>
            </a:pP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0013" y="1905000"/>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905000"/>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a:defRPr/>
            </a:lvl1pPr>
          </a:lstStyle>
          <a:p>
            <a:pPr>
              <a:defRPr/>
            </a:pP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6"/>
          <p:cNvSpPr>
            <a:spLocks noGrp="1"/>
          </p:cNvSpPr>
          <p:nvPr>
            <p:ph type="ftr" sz="quarter" idx="10"/>
          </p:nvPr>
        </p:nvSpPr>
        <p:spPr/>
        <p:txBody>
          <a:bodyPr/>
          <a:lstStyle>
            <a:lvl1pPr>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lvl1pPr>
              <a:defRPr/>
            </a:lvl1pPr>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pPr>
              <a:defRPr/>
            </a:pP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pPr>
              <a:defRPr/>
            </a:pP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30" name="Rectangle 6"/>
          <p:cNvSpPr>
            <a:spLocks noGrp="1" noChangeArrowheads="1"/>
          </p:cNvSpPr>
          <p:nvPr>
            <p:ph type="title"/>
          </p:nvPr>
        </p:nvSpPr>
        <p:spPr bwMode="auto">
          <a:xfrm>
            <a:off x="1143000" y="914400"/>
            <a:ext cx="7313613" cy="6826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52231" name="Rectangle 7"/>
          <p:cNvSpPr>
            <a:spLocks noGrp="1" noChangeArrowheads="1"/>
          </p:cNvSpPr>
          <p:nvPr>
            <p:ph type="body" idx="1"/>
          </p:nvPr>
        </p:nvSpPr>
        <p:spPr bwMode="auto">
          <a:xfrm>
            <a:off x="1370013" y="1905000"/>
            <a:ext cx="7313612"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2236" name="Rectangle 12"/>
          <p:cNvSpPr>
            <a:spLocks noGrp="1" noChangeArrowheads="1"/>
          </p:cNvSpPr>
          <p:nvPr>
            <p:ph type="ftr" sz="quarter" idx="3"/>
          </p:nvPr>
        </p:nvSpPr>
        <p:spPr bwMode="auto">
          <a:xfrm>
            <a:off x="1752600" y="6096000"/>
            <a:ext cx="69342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1" i="1">
                <a:solidFill>
                  <a:schemeClr val="hlink"/>
                </a:solidFill>
                <a:latin typeface="+mn-lt"/>
              </a:defRPr>
            </a:lvl1pPr>
          </a:lstStyle>
          <a:p>
            <a:pPr>
              <a:defRPr/>
            </a:pPr>
            <a:endParaRPr lang="en-US"/>
          </a:p>
        </p:txBody>
      </p:sp>
      <p:pic>
        <p:nvPicPr>
          <p:cNvPr id="52242" name="Picture 18" descr="bottom"/>
          <p:cNvPicPr>
            <a:picLocks noChangeAspect="1" noChangeArrowheads="1"/>
          </p:cNvPicPr>
          <p:nvPr/>
        </p:nvPicPr>
        <p:blipFill>
          <a:blip r:embed="rId15" cstate="print"/>
          <a:srcRect/>
          <a:stretch>
            <a:fillRect/>
          </a:stretch>
        </p:blipFill>
        <p:spPr bwMode="auto">
          <a:xfrm>
            <a:off x="0" y="6581775"/>
            <a:ext cx="9144000" cy="276225"/>
          </a:xfrm>
          <a:prstGeom prst="rect">
            <a:avLst/>
          </a:prstGeom>
          <a:noFill/>
        </p:spPr>
      </p:pic>
      <p:sp>
        <p:nvSpPr>
          <p:cNvPr id="52246" name="Line 22"/>
          <p:cNvSpPr>
            <a:spLocks noChangeShapeType="1"/>
          </p:cNvSpPr>
          <p:nvPr/>
        </p:nvSpPr>
        <p:spPr bwMode="auto">
          <a:xfrm>
            <a:off x="1295400" y="1600200"/>
            <a:ext cx="7924800" cy="0"/>
          </a:xfrm>
          <a:prstGeom prst="line">
            <a:avLst/>
          </a:prstGeom>
          <a:noFill/>
          <a:ln w="12700">
            <a:solidFill>
              <a:schemeClr val="tx2"/>
            </a:solidFill>
            <a:round/>
            <a:headEnd/>
            <a:tailEnd/>
          </a:ln>
          <a:effectLst/>
        </p:spPr>
        <p:txBody>
          <a:bodyPr/>
          <a:lstStyle/>
          <a:p>
            <a:endParaRPr lang="en-US"/>
          </a:p>
        </p:txBody>
      </p:sp>
      <p:pic>
        <p:nvPicPr>
          <p:cNvPr id="52248" name="Picture 24" descr="header"/>
          <p:cNvPicPr>
            <a:picLocks noChangeAspect="1" noChangeArrowheads="1"/>
          </p:cNvPicPr>
          <p:nvPr/>
        </p:nvPicPr>
        <p:blipFill>
          <a:blip r:embed="rId16" cstate="print"/>
          <a:srcRect/>
          <a:stretch>
            <a:fillRect/>
          </a:stretch>
        </p:blipFill>
        <p:spPr bwMode="auto">
          <a:xfrm>
            <a:off x="0" y="0"/>
            <a:ext cx="9144000" cy="822325"/>
          </a:xfrm>
          <a:prstGeom prst="rect">
            <a:avLst/>
          </a:prstGeom>
          <a:noFill/>
        </p:spPr>
      </p:pic>
      <p:pic>
        <p:nvPicPr>
          <p:cNvPr id="52249" name="Picture 25" descr="DEP_2clr_sm"/>
          <p:cNvPicPr>
            <a:picLocks noChangeAspect="1" noChangeArrowheads="1"/>
          </p:cNvPicPr>
          <p:nvPr/>
        </p:nvPicPr>
        <p:blipFill>
          <a:blip r:embed="rId17" cstate="print"/>
          <a:srcRect/>
          <a:stretch>
            <a:fillRect/>
          </a:stretch>
        </p:blipFill>
        <p:spPr bwMode="auto">
          <a:xfrm>
            <a:off x="228600" y="5943600"/>
            <a:ext cx="1143000" cy="749300"/>
          </a:xfrm>
          <a:prstGeom prst="rect">
            <a:avLst/>
          </a:prstGeom>
          <a:noFill/>
        </p:spPr>
      </p:pic>
    </p:spTree>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Lst>
  <p:txStyles>
    <p:titleStyle>
      <a:lvl1pPr algn="l" rtl="0" eaLnBrk="1" fontAlgn="base" hangingPunct="1">
        <a:spcBef>
          <a:spcPct val="0"/>
        </a:spcBef>
        <a:spcAft>
          <a:spcPct val="0"/>
        </a:spcAft>
        <a:defRPr sz="3200" b="1" i="1">
          <a:solidFill>
            <a:schemeClr val="tx2"/>
          </a:solidFill>
          <a:latin typeface="+mj-lt"/>
          <a:ea typeface="+mj-ea"/>
          <a:cs typeface="+mj-cs"/>
        </a:defRPr>
      </a:lvl1pPr>
      <a:lvl2pPr algn="l" rtl="0" eaLnBrk="1" fontAlgn="base" hangingPunct="1">
        <a:spcBef>
          <a:spcPct val="0"/>
        </a:spcBef>
        <a:spcAft>
          <a:spcPct val="0"/>
        </a:spcAft>
        <a:defRPr sz="3200" b="1" i="1">
          <a:solidFill>
            <a:schemeClr val="tx2"/>
          </a:solidFill>
          <a:latin typeface="Book Antiqua" pitchFamily="18" charset="0"/>
        </a:defRPr>
      </a:lvl2pPr>
      <a:lvl3pPr algn="l" rtl="0" eaLnBrk="1" fontAlgn="base" hangingPunct="1">
        <a:spcBef>
          <a:spcPct val="0"/>
        </a:spcBef>
        <a:spcAft>
          <a:spcPct val="0"/>
        </a:spcAft>
        <a:defRPr sz="3200" b="1" i="1">
          <a:solidFill>
            <a:schemeClr val="tx2"/>
          </a:solidFill>
          <a:latin typeface="Book Antiqua" pitchFamily="18" charset="0"/>
        </a:defRPr>
      </a:lvl3pPr>
      <a:lvl4pPr algn="l" rtl="0" eaLnBrk="1" fontAlgn="base" hangingPunct="1">
        <a:spcBef>
          <a:spcPct val="0"/>
        </a:spcBef>
        <a:spcAft>
          <a:spcPct val="0"/>
        </a:spcAft>
        <a:defRPr sz="3200" b="1" i="1">
          <a:solidFill>
            <a:schemeClr val="tx2"/>
          </a:solidFill>
          <a:latin typeface="Book Antiqua" pitchFamily="18" charset="0"/>
        </a:defRPr>
      </a:lvl4pPr>
      <a:lvl5pPr algn="l" rtl="0" eaLnBrk="1" fontAlgn="base" hangingPunct="1">
        <a:spcBef>
          <a:spcPct val="0"/>
        </a:spcBef>
        <a:spcAft>
          <a:spcPct val="0"/>
        </a:spcAft>
        <a:defRPr sz="3200" b="1" i="1">
          <a:solidFill>
            <a:schemeClr val="tx2"/>
          </a:solidFill>
          <a:latin typeface="Book Antiqua" pitchFamily="18" charset="0"/>
        </a:defRPr>
      </a:lvl5pPr>
      <a:lvl6pPr marL="457200" algn="l" rtl="0" eaLnBrk="1" fontAlgn="base" hangingPunct="1">
        <a:spcBef>
          <a:spcPct val="0"/>
        </a:spcBef>
        <a:spcAft>
          <a:spcPct val="0"/>
        </a:spcAft>
        <a:defRPr sz="3200" b="1" i="1">
          <a:solidFill>
            <a:schemeClr val="tx2"/>
          </a:solidFill>
          <a:latin typeface="Book Antiqua" pitchFamily="18" charset="0"/>
        </a:defRPr>
      </a:lvl6pPr>
      <a:lvl7pPr marL="914400" algn="l" rtl="0" eaLnBrk="1" fontAlgn="base" hangingPunct="1">
        <a:spcBef>
          <a:spcPct val="0"/>
        </a:spcBef>
        <a:spcAft>
          <a:spcPct val="0"/>
        </a:spcAft>
        <a:defRPr sz="3200" b="1" i="1">
          <a:solidFill>
            <a:schemeClr val="tx2"/>
          </a:solidFill>
          <a:latin typeface="Book Antiqua" pitchFamily="18" charset="0"/>
        </a:defRPr>
      </a:lvl7pPr>
      <a:lvl8pPr marL="1371600" algn="l" rtl="0" eaLnBrk="1" fontAlgn="base" hangingPunct="1">
        <a:spcBef>
          <a:spcPct val="0"/>
        </a:spcBef>
        <a:spcAft>
          <a:spcPct val="0"/>
        </a:spcAft>
        <a:defRPr sz="3200" b="1" i="1">
          <a:solidFill>
            <a:schemeClr val="tx2"/>
          </a:solidFill>
          <a:latin typeface="Book Antiqua" pitchFamily="18" charset="0"/>
        </a:defRPr>
      </a:lvl8pPr>
      <a:lvl9pPr marL="1828800" algn="l" rtl="0" eaLnBrk="1" fontAlgn="base" hangingPunct="1">
        <a:spcBef>
          <a:spcPct val="0"/>
        </a:spcBef>
        <a:spcAft>
          <a:spcPct val="0"/>
        </a:spcAft>
        <a:defRPr sz="3200" b="1" i="1">
          <a:solidFill>
            <a:schemeClr val="tx2"/>
          </a:solidFill>
          <a:latin typeface="Book Antiqua" pitchFamily="18" charset="0"/>
        </a:defRPr>
      </a:lvl9pPr>
    </p:titleStyle>
    <p:bodyStyle>
      <a:lvl1pPr marL="342900" indent="-342900" algn="l" rtl="0" eaLnBrk="1" fontAlgn="base" hangingPunct="1">
        <a:spcBef>
          <a:spcPct val="40000"/>
        </a:spcBef>
        <a:spcAft>
          <a:spcPct val="0"/>
        </a:spcAft>
        <a:buClr>
          <a:schemeClr val="tx2"/>
        </a:buClr>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2"/>
        </a:buClr>
        <a:buChar char="•"/>
        <a:defRPr sz="2400">
          <a:solidFill>
            <a:schemeClr val="tx1"/>
          </a:solidFill>
          <a:latin typeface="+mn-lt"/>
        </a:defRPr>
      </a:lvl2pPr>
      <a:lvl3pPr marL="1143000" indent="-228600" algn="l" rtl="0" eaLnBrk="1" fontAlgn="base" hangingPunct="1">
        <a:spcBef>
          <a:spcPct val="20000"/>
        </a:spcBef>
        <a:spcAft>
          <a:spcPct val="0"/>
        </a:spcAft>
        <a:buClr>
          <a:schemeClr val="tx2"/>
        </a:buClr>
        <a:buChar char="•"/>
        <a:defRPr sz="2000">
          <a:solidFill>
            <a:schemeClr val="tx1"/>
          </a:solidFill>
          <a:latin typeface="+mn-lt"/>
        </a:defRPr>
      </a:lvl3pPr>
      <a:lvl4pPr marL="1600200" indent="-228600" algn="l" rtl="0" eaLnBrk="1" fontAlgn="base" hangingPunct="1">
        <a:spcBef>
          <a:spcPct val="20000"/>
        </a:spcBef>
        <a:spcAft>
          <a:spcPct val="0"/>
        </a:spcAft>
        <a:buClr>
          <a:schemeClr val="accent2"/>
        </a:buClr>
        <a:buChar char="•"/>
        <a:defRPr>
          <a:solidFill>
            <a:schemeClr val="tx1"/>
          </a:solidFill>
          <a:latin typeface="+mn-lt"/>
        </a:defRPr>
      </a:lvl4pPr>
      <a:lvl5pPr marL="2057400" indent="-228600" algn="l" rtl="0" eaLnBrk="1" fontAlgn="base" hangingPunct="1">
        <a:spcBef>
          <a:spcPct val="20000"/>
        </a:spcBef>
        <a:spcAft>
          <a:spcPct val="0"/>
        </a:spcAft>
        <a:buClr>
          <a:schemeClr val="tx2"/>
        </a:buClr>
        <a:buChar char="•"/>
        <a:defRPr sz="1600">
          <a:solidFill>
            <a:schemeClr val="tx1"/>
          </a:solidFill>
          <a:latin typeface="+mn-lt"/>
        </a:defRPr>
      </a:lvl5pPr>
      <a:lvl6pPr marL="2514600" indent="-228600" algn="l" rtl="0" eaLnBrk="1" fontAlgn="base" hangingPunct="1">
        <a:spcBef>
          <a:spcPct val="20000"/>
        </a:spcBef>
        <a:spcAft>
          <a:spcPct val="0"/>
        </a:spcAft>
        <a:buClr>
          <a:schemeClr val="tx2"/>
        </a:buClr>
        <a:buChar char="•"/>
        <a:defRPr sz="1600">
          <a:solidFill>
            <a:schemeClr val="tx1"/>
          </a:solidFill>
          <a:latin typeface="+mn-lt"/>
        </a:defRPr>
      </a:lvl6pPr>
      <a:lvl7pPr marL="2971800" indent="-228600" algn="l" rtl="0" eaLnBrk="1" fontAlgn="base" hangingPunct="1">
        <a:spcBef>
          <a:spcPct val="20000"/>
        </a:spcBef>
        <a:spcAft>
          <a:spcPct val="0"/>
        </a:spcAft>
        <a:buClr>
          <a:schemeClr val="tx2"/>
        </a:buClr>
        <a:buChar char="•"/>
        <a:defRPr sz="1600">
          <a:solidFill>
            <a:schemeClr val="tx1"/>
          </a:solidFill>
          <a:latin typeface="+mn-lt"/>
        </a:defRPr>
      </a:lvl7pPr>
      <a:lvl8pPr marL="3429000" indent="-228600" algn="l" rtl="0" eaLnBrk="1" fontAlgn="base" hangingPunct="1">
        <a:spcBef>
          <a:spcPct val="20000"/>
        </a:spcBef>
        <a:spcAft>
          <a:spcPct val="0"/>
        </a:spcAft>
        <a:buClr>
          <a:schemeClr val="tx2"/>
        </a:buClr>
        <a:buChar char="•"/>
        <a:defRPr sz="1600">
          <a:solidFill>
            <a:schemeClr val="tx1"/>
          </a:solidFill>
          <a:latin typeface="+mn-lt"/>
        </a:defRPr>
      </a:lvl8pPr>
      <a:lvl9pPr marL="3886200" indent="-228600" algn="l" rtl="0" eaLnBrk="1" fontAlgn="base" hangingPunct="1">
        <a:spcBef>
          <a:spcPct val="20000"/>
        </a:spcBef>
        <a:spcAft>
          <a:spcPct val="0"/>
        </a:spcAft>
        <a:buClr>
          <a:schemeClr val="tx2"/>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ChangeArrowheads="1"/>
          </p:cNvSpPr>
          <p:nvPr>
            <p:ph type="ctrTitle"/>
          </p:nvPr>
        </p:nvSpPr>
        <p:spPr>
          <a:xfrm>
            <a:off x="0" y="1752600"/>
            <a:ext cx="9144000" cy="2330450"/>
          </a:xfrm>
        </p:spPr>
        <p:txBody>
          <a:bodyPr/>
          <a:lstStyle/>
          <a:p>
            <a:pPr algn="ctr">
              <a:defRPr/>
            </a:pPr>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r>
              <a:rPr lang="en-US" sz="3200" dirty="0" smtClean="0"/>
              <a:t>Florida Beaches Habitat Conservation Plan</a:t>
            </a:r>
            <a:br>
              <a:rPr lang="en-US" sz="3200" dirty="0" smtClean="0"/>
            </a:br>
            <a:r>
              <a:rPr lang="en-US" sz="3200" dirty="0" smtClean="0"/>
              <a:t>Steering Committee February 26, 2013</a:t>
            </a:r>
            <a:br>
              <a:rPr lang="en-US" sz="3200" dirty="0" smtClean="0"/>
            </a:br>
            <a:r>
              <a:rPr lang="en-US" sz="1000" dirty="0" smtClean="0"/>
              <a:t/>
            </a:r>
            <a:br>
              <a:rPr lang="en-US" sz="1000" dirty="0" smtClean="0"/>
            </a:br>
            <a:r>
              <a:rPr lang="en-US" sz="3600" dirty="0" smtClean="0"/>
              <a:t>The ins and outs of the CCCL permitting process</a:t>
            </a:r>
            <a:endParaRPr lang="en-US" sz="3400" i="0" dirty="0" smtClean="0">
              <a:solidFill>
                <a:schemeClr val="accent1">
                  <a:lumMod val="50000"/>
                </a:schemeClr>
              </a:solidFill>
            </a:endParaRPr>
          </a:p>
        </p:txBody>
      </p:sp>
      <p:sp>
        <p:nvSpPr>
          <p:cNvPr id="5123" name="Rectangle 3"/>
          <p:cNvSpPr>
            <a:spLocks noGrp="1" noChangeArrowheads="1"/>
          </p:cNvSpPr>
          <p:nvPr>
            <p:ph type="subTitle" idx="1"/>
          </p:nvPr>
        </p:nvSpPr>
        <p:spPr>
          <a:xfrm>
            <a:off x="0" y="4800600"/>
            <a:ext cx="9144000" cy="1219200"/>
          </a:xfrm>
        </p:spPr>
        <p:txBody>
          <a:bodyPr/>
          <a:lstStyle/>
          <a:p>
            <a:pPr algn="ctr" eaLnBrk="1" hangingPunct="1">
              <a:lnSpc>
                <a:spcPct val="80000"/>
              </a:lnSpc>
            </a:pPr>
            <a:r>
              <a:rPr lang="en-US" dirty="0" smtClean="0">
                <a:solidFill>
                  <a:schemeClr val="tx1"/>
                </a:solidFill>
              </a:rPr>
              <a:t>Fritz Wettstein, 850/921-7780</a:t>
            </a:r>
          </a:p>
          <a:p>
            <a:pPr algn="ctr" eaLnBrk="1" hangingPunct="1">
              <a:lnSpc>
                <a:spcPct val="80000"/>
              </a:lnSpc>
            </a:pPr>
            <a:r>
              <a:rPr lang="en-US" sz="2400" dirty="0" smtClean="0">
                <a:solidFill>
                  <a:schemeClr val="tx1"/>
                </a:solidFill>
                <a:effectLst/>
              </a:rPr>
              <a:t>john.wettstein@dep.state.fl.us</a:t>
            </a:r>
          </a:p>
          <a:p>
            <a:pPr eaLnBrk="1" hangingPunct="1">
              <a:lnSpc>
                <a:spcPct val="80000"/>
              </a:lnSpc>
            </a:pPr>
            <a:endParaRPr lang="en-US" sz="2400" dirty="0" smtClean="0">
              <a:solidFill>
                <a:schemeClr val="bg1"/>
              </a:solidFill>
              <a:effectLs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CCCL Processing Steps</a:t>
            </a:r>
            <a:endParaRPr lang="en-US" dirty="0"/>
          </a:p>
        </p:txBody>
      </p:sp>
      <p:sp>
        <p:nvSpPr>
          <p:cNvPr id="3" name="Content Placeholder 2"/>
          <p:cNvSpPr>
            <a:spLocks noGrp="1"/>
          </p:cNvSpPr>
          <p:nvPr>
            <p:ph idx="1"/>
          </p:nvPr>
        </p:nvSpPr>
        <p:spPr>
          <a:xfrm>
            <a:off x="1370013" y="1600200"/>
            <a:ext cx="7313612" cy="4419600"/>
          </a:xfrm>
        </p:spPr>
        <p:txBody>
          <a:bodyPr/>
          <a:lstStyle/>
          <a:p>
            <a:r>
              <a:rPr lang="en-US" sz="2400" dirty="0" smtClean="0"/>
              <a:t>Pre-application conference</a:t>
            </a:r>
          </a:p>
          <a:p>
            <a:r>
              <a:rPr lang="en-US" sz="2400" dirty="0" smtClean="0"/>
              <a:t>CCCL application received</a:t>
            </a:r>
          </a:p>
          <a:p>
            <a:r>
              <a:rPr lang="en-US" sz="2400" dirty="0" smtClean="0"/>
              <a:t>Completeness review – 30 day clock</a:t>
            </a:r>
          </a:p>
          <a:p>
            <a:r>
              <a:rPr lang="en-US" sz="2400" dirty="0" smtClean="0"/>
              <a:t>Request for additional information (RAI)</a:t>
            </a:r>
          </a:p>
          <a:p>
            <a:r>
              <a:rPr lang="en-US" sz="2400" dirty="0" smtClean="0"/>
              <a:t>Application deemed complete – 90 day clock</a:t>
            </a:r>
          </a:p>
          <a:p>
            <a:r>
              <a:rPr lang="en-US" sz="2400" dirty="0" smtClean="0"/>
              <a:t>Field inspector performs site inspection</a:t>
            </a:r>
          </a:p>
          <a:p>
            <a:r>
              <a:rPr lang="en-US" sz="2400" dirty="0" smtClean="0"/>
              <a:t>Application submitted to FWC for comments</a:t>
            </a:r>
          </a:p>
          <a:p>
            <a:r>
              <a:rPr lang="en-US" sz="2400" dirty="0" smtClean="0"/>
              <a:t>Staff assessment prepared</a:t>
            </a:r>
          </a:p>
          <a:p>
            <a:r>
              <a:rPr lang="en-US" sz="2400" dirty="0" smtClean="0"/>
              <a:t>Permit issued and notice to proceed released</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 Application Requirements</a:t>
            </a:r>
            <a:endParaRPr lang="en-US" dirty="0"/>
          </a:p>
        </p:txBody>
      </p:sp>
      <p:sp>
        <p:nvSpPr>
          <p:cNvPr id="3" name="Content Placeholder 2"/>
          <p:cNvSpPr>
            <a:spLocks noGrp="1"/>
          </p:cNvSpPr>
          <p:nvPr>
            <p:ph idx="1"/>
          </p:nvPr>
        </p:nvSpPr>
        <p:spPr>
          <a:xfrm>
            <a:off x="1370013" y="1676400"/>
            <a:ext cx="7313612" cy="4343400"/>
          </a:xfrm>
        </p:spPr>
        <p:txBody>
          <a:bodyPr/>
          <a:lstStyle/>
          <a:p>
            <a:r>
              <a:rPr lang="en-US" sz="2400" dirty="0" smtClean="0"/>
              <a:t>Completed permit application form 73-100 </a:t>
            </a:r>
          </a:p>
          <a:p>
            <a:r>
              <a:rPr lang="en-US" sz="2400" dirty="0" smtClean="0"/>
              <a:t>Sufficient evidence of property ownership</a:t>
            </a:r>
          </a:p>
          <a:p>
            <a:r>
              <a:rPr lang="en-US" sz="2400" dirty="0" smtClean="0"/>
              <a:t>Written evidence that project does not contravene local setbacks or zoning codes </a:t>
            </a:r>
          </a:p>
          <a:p>
            <a:r>
              <a:rPr lang="en-US" sz="2400" dirty="0" smtClean="0"/>
              <a:t>Special survey of property</a:t>
            </a:r>
          </a:p>
          <a:p>
            <a:r>
              <a:rPr lang="en-US" sz="2400" dirty="0" smtClean="0"/>
              <a:t>Permit drawings - dimensioned site plan, grading plan, exterior lighting plans, landscaping plans,  (may also require foundation and construction plans)</a:t>
            </a:r>
          </a:p>
          <a:p>
            <a:r>
              <a:rPr lang="en-US" sz="2400" dirty="0" smtClean="0"/>
              <a:t>Application fees</a:t>
            </a:r>
          </a:p>
          <a:p>
            <a:endParaRPr lang="en-US" sz="2400" dirty="0" smtClean="0"/>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130" name="Rectangle 2"/>
          <p:cNvSpPr>
            <a:spLocks noGrp="1" noChangeArrowheads="1"/>
          </p:cNvSpPr>
          <p:nvPr>
            <p:ph type="title"/>
          </p:nvPr>
        </p:nvSpPr>
        <p:spPr/>
        <p:txBody>
          <a:bodyPr/>
          <a:lstStyle/>
          <a:p>
            <a:pPr eaLnBrk="1" hangingPunct="1">
              <a:defRPr/>
            </a:pPr>
            <a:r>
              <a:rPr lang="en-US" sz="2800" dirty="0" smtClean="0"/>
              <a:t>Time Clocks for Processing Permits</a:t>
            </a:r>
          </a:p>
        </p:txBody>
      </p:sp>
      <p:sp>
        <p:nvSpPr>
          <p:cNvPr id="432131" name="Rectangle 3"/>
          <p:cNvSpPr>
            <a:spLocks noGrp="1" noChangeArrowheads="1"/>
          </p:cNvSpPr>
          <p:nvPr>
            <p:ph type="body" idx="1"/>
          </p:nvPr>
        </p:nvSpPr>
        <p:spPr>
          <a:xfrm>
            <a:off x="1370013" y="1828800"/>
            <a:ext cx="7313612" cy="4191000"/>
          </a:xfrm>
        </p:spPr>
        <p:txBody>
          <a:bodyPr/>
          <a:lstStyle/>
          <a:p>
            <a:pPr eaLnBrk="1" hangingPunct="1">
              <a:buNone/>
              <a:defRPr/>
            </a:pPr>
            <a:r>
              <a:rPr lang="en-US" b="1" dirty="0" smtClean="0">
                <a:solidFill>
                  <a:srgbClr val="FF0000"/>
                </a:solidFill>
              </a:rPr>
              <a:t>Administrative Permits </a:t>
            </a:r>
            <a:r>
              <a:rPr lang="en-US" dirty="0" smtClean="0"/>
              <a:t>(s.120.60, F.S.)</a:t>
            </a:r>
          </a:p>
          <a:p>
            <a:pPr eaLnBrk="1" hangingPunct="1">
              <a:defRPr/>
            </a:pPr>
            <a:r>
              <a:rPr lang="en-US" dirty="0" smtClean="0"/>
              <a:t>30-day completeness review</a:t>
            </a:r>
          </a:p>
          <a:p>
            <a:pPr eaLnBrk="1" hangingPunct="1">
              <a:defRPr/>
            </a:pPr>
            <a:r>
              <a:rPr lang="en-US" dirty="0" smtClean="0"/>
              <a:t>90-day processing time limit</a:t>
            </a:r>
          </a:p>
          <a:p>
            <a:pPr eaLnBrk="1" hangingPunct="1">
              <a:buNone/>
              <a:defRPr/>
            </a:pPr>
            <a:r>
              <a:rPr lang="en-US" b="1" dirty="0" smtClean="0"/>
              <a:t>Noticed General Permits </a:t>
            </a:r>
            <a:r>
              <a:rPr lang="en-US" dirty="0" smtClean="0"/>
              <a:t>(s.161.053(19),F.S.)</a:t>
            </a:r>
          </a:p>
          <a:p>
            <a:pPr>
              <a:defRPr/>
            </a:pPr>
            <a:r>
              <a:rPr lang="en-US" dirty="0" smtClean="0"/>
              <a:t>30-day processing time limit</a:t>
            </a:r>
          </a:p>
          <a:p>
            <a:pPr eaLnBrk="1" hangingPunct="1">
              <a:buNone/>
              <a:defRPr/>
            </a:pPr>
            <a:r>
              <a:rPr lang="en-US" b="1" dirty="0" smtClean="0"/>
              <a:t>Development Agreements </a:t>
            </a:r>
            <a:r>
              <a:rPr lang="en-US" dirty="0" smtClean="0"/>
              <a:t>(s.161.0531,F.S.)</a:t>
            </a:r>
          </a:p>
          <a:p>
            <a:pPr>
              <a:defRPr/>
            </a:pPr>
            <a:r>
              <a:rPr lang="en-US" dirty="0" smtClean="0"/>
              <a:t>No processing time limit</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BO-670 Site Photo.png"/>
          <p:cNvPicPr>
            <a:picLocks noGrp="1" noChangeAspect="1"/>
          </p:cNvPicPr>
          <p:nvPr>
            <p:ph idx="1"/>
          </p:nvPr>
        </p:nvPicPr>
        <p:blipFill>
          <a:blip r:embed="rId3" cstate="print"/>
          <a:stretch>
            <a:fillRect/>
          </a:stretch>
        </p:blipFill>
        <p:spPr>
          <a:xfrm>
            <a:off x="2289945" y="1905000"/>
            <a:ext cx="5473747" cy="4114800"/>
          </a:xfrm>
        </p:spPr>
      </p:pic>
      <p:sp>
        <p:nvSpPr>
          <p:cNvPr id="8" name="Text Box 3"/>
          <p:cNvSpPr txBox="1">
            <a:spLocks noChangeArrowheads="1"/>
          </p:cNvSpPr>
          <p:nvPr/>
        </p:nvSpPr>
        <p:spPr bwMode="auto">
          <a:xfrm>
            <a:off x="1066800" y="1066800"/>
            <a:ext cx="8077200" cy="461665"/>
          </a:xfrm>
          <a:prstGeom prst="rect">
            <a:avLst/>
          </a:prstGeom>
          <a:noFill/>
          <a:ln w="9525">
            <a:noFill/>
            <a:miter lim="800000"/>
            <a:headEnd/>
            <a:tailEnd/>
          </a:ln>
        </p:spPr>
        <p:txBody>
          <a:bodyPr wrap="square">
            <a:spAutoFit/>
          </a:bodyPr>
          <a:lstStyle/>
          <a:p>
            <a:pPr>
              <a:spcBef>
                <a:spcPct val="20000"/>
              </a:spcBef>
            </a:pPr>
            <a:r>
              <a:rPr lang="en-US" sz="2400" b="1" dirty="0" smtClean="0">
                <a:latin typeface="Arial Unicode MS" pitchFamily="34" charset="-128"/>
                <a:ea typeface="Arial Unicode MS" pitchFamily="34" charset="-128"/>
                <a:cs typeface="Arial Unicode MS" pitchFamily="34" charset="-128"/>
              </a:rPr>
              <a:t>Q: What triggers FWC Review? </a:t>
            </a:r>
            <a:endParaRPr lang="en-US" sz="2400" b="1" dirty="0" smtClean="0">
              <a:latin typeface="Arial Unicode MS" pitchFamily="34" charset="-128"/>
              <a:ea typeface="Arial Unicode MS" pitchFamily="34" charset="-128"/>
              <a:cs typeface="Arial Unicode MS" pitchFamily="34" charset="-128"/>
            </a:endParaRPr>
          </a:p>
        </p:txBody>
      </p:sp>
      <p:sp>
        <p:nvSpPr>
          <p:cNvPr id="9" name="Text Box 3"/>
          <p:cNvSpPr txBox="1">
            <a:spLocks noGrp="1" noChangeArrowheads="1"/>
          </p:cNvSpPr>
          <p:nvPr>
            <p:ph type="title"/>
          </p:nvPr>
        </p:nvSpPr>
        <p:spPr bwMode="auto">
          <a:xfrm>
            <a:off x="2516187" y="6096000"/>
            <a:ext cx="6627813" cy="461665"/>
          </a:xfrm>
          <a:prstGeom prst="rect">
            <a:avLst/>
          </a:prstGeom>
          <a:noFill/>
          <a:ln w="9525">
            <a:noFill/>
            <a:miter lim="800000"/>
            <a:headEnd/>
            <a:tailEnd/>
          </a:ln>
        </p:spPr>
        <p:txBody>
          <a:bodyPr wrap="square">
            <a:spAutoFit/>
          </a:bodyPr>
          <a:lstStyle/>
          <a:p>
            <a:pPr>
              <a:spcBef>
                <a:spcPct val="20000"/>
              </a:spcBef>
            </a:pPr>
            <a:r>
              <a:rPr lang="en-US" sz="2400" b="1" i="0" dirty="0" smtClean="0">
                <a:solidFill>
                  <a:schemeClr val="tx1"/>
                </a:solidFill>
                <a:latin typeface="Arial Unicode MS" pitchFamily="34" charset="-128"/>
                <a:ea typeface="Arial Unicode MS" pitchFamily="34" charset="-128"/>
                <a:cs typeface="Arial Unicode MS" pitchFamily="34" charset="-128"/>
              </a:rPr>
              <a:t>A: expected project effect on sea turtle habitat</a:t>
            </a:r>
            <a:endParaRPr lang="en-US" sz="2400" b="1" i="0" dirty="0" smtClean="0">
              <a:solidFill>
                <a:schemeClr val="tx1"/>
              </a:solidFill>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0013" y="1905000"/>
            <a:ext cx="7313612" cy="4419600"/>
          </a:xfrm>
        </p:spPr>
        <p:txBody>
          <a:bodyPr/>
          <a:lstStyle/>
          <a:p>
            <a:pPr marL="228600" indent="-228600">
              <a:buSzPct val="125000"/>
              <a:buFont typeface="Marlett" pitchFamily="2" charset="2"/>
              <a:buChar char="8"/>
            </a:pPr>
            <a:r>
              <a:rPr lang="en-US" sz="1600" dirty="0" smtClean="0"/>
              <a:t>Appropriate </a:t>
            </a:r>
            <a:r>
              <a:rPr lang="en-US" sz="1600" dirty="0" err="1" smtClean="0"/>
              <a:t>siting</a:t>
            </a:r>
            <a:r>
              <a:rPr lang="en-US" sz="1600" dirty="0" smtClean="0"/>
              <a:t> of structures upland of the beach and frontal dune </a:t>
            </a:r>
          </a:p>
          <a:p>
            <a:pPr marL="228600" indent="-228600">
              <a:buSzPct val="125000"/>
              <a:buFont typeface="Marlett" pitchFamily="2" charset="2"/>
              <a:buChar char="8"/>
            </a:pPr>
            <a:r>
              <a:rPr lang="en-US" sz="1600" dirty="0" smtClean="0"/>
              <a:t>Major structures sited landward of the 30 year erosion projection</a:t>
            </a:r>
          </a:p>
          <a:p>
            <a:pPr marL="228600" indent="-228600">
              <a:buSzPct val="125000"/>
              <a:buFont typeface="Marlett" pitchFamily="2" charset="2"/>
              <a:buChar char="8"/>
            </a:pPr>
            <a:r>
              <a:rPr lang="en-US" sz="1600" dirty="0" smtClean="0"/>
              <a:t>Limit excavation and manage excavated fill on-site</a:t>
            </a:r>
          </a:p>
          <a:p>
            <a:pPr marL="228600" indent="-228600">
              <a:buSzPct val="125000"/>
              <a:buFont typeface="Marlett" pitchFamily="2" charset="2"/>
              <a:buChar char="8"/>
            </a:pPr>
            <a:r>
              <a:rPr lang="en-US" sz="1600" dirty="0" smtClean="0"/>
              <a:t>Minimize removal or damage to existing dune stabilizing vegetation</a:t>
            </a:r>
          </a:p>
          <a:p>
            <a:pPr marL="228600" indent="-228600">
              <a:buSzPct val="125000"/>
              <a:buFont typeface="Marlett" pitchFamily="2" charset="2"/>
              <a:buChar char="8"/>
            </a:pPr>
            <a:r>
              <a:rPr lang="en-US" sz="1600" dirty="0" smtClean="0"/>
              <a:t>Activity should not interfere will public beach access</a:t>
            </a:r>
          </a:p>
          <a:p>
            <a:pPr marL="228600" indent="-228600">
              <a:buSzPct val="125000"/>
              <a:buFont typeface="Marlett" pitchFamily="2" charset="2"/>
              <a:buChar char="8"/>
            </a:pPr>
            <a:r>
              <a:rPr lang="en-US" sz="1600" dirty="0" smtClean="0"/>
              <a:t>Avoid “Take” of marine turtle nesting habitat</a:t>
            </a:r>
          </a:p>
          <a:p>
            <a:pPr marL="228600" indent="-228600">
              <a:buFont typeface="Marlett" pitchFamily="2" charset="2"/>
              <a:buNone/>
            </a:pPr>
            <a:endParaRPr lang="en-US" sz="1600" dirty="0" smtClean="0">
              <a:latin typeface="Calibri" pitchFamily="34" charset="0"/>
            </a:endParaRPr>
          </a:p>
          <a:p>
            <a:pPr marL="4229100" lvl="2" indent="182880">
              <a:spcBef>
                <a:spcPct val="50000"/>
              </a:spcBef>
              <a:buSzPct val="75000"/>
              <a:buFont typeface="Wingdings" pitchFamily="2" charset="2"/>
              <a:buChar char="Ø"/>
            </a:pPr>
            <a:r>
              <a:rPr lang="en-US" sz="1600" dirty="0" smtClean="0"/>
              <a:t>Minor Impacts - Minimize</a:t>
            </a:r>
          </a:p>
          <a:p>
            <a:pPr marL="4229100" lvl="2" indent="182880">
              <a:buSzPct val="75000"/>
              <a:buFont typeface="Wingdings" pitchFamily="2" charset="2"/>
              <a:buChar char="Ø"/>
            </a:pPr>
            <a:r>
              <a:rPr lang="en-US" sz="1600" dirty="0" smtClean="0"/>
              <a:t>Adverse Impacts - Minimize and Mitigate</a:t>
            </a:r>
          </a:p>
          <a:p>
            <a:pPr marL="4229100" lvl="2" indent="182880">
              <a:buSzPct val="75000"/>
              <a:buFont typeface="Wingdings" pitchFamily="2" charset="2"/>
              <a:buChar char="Ø"/>
            </a:pPr>
            <a:r>
              <a:rPr lang="en-US" sz="1600" dirty="0" smtClean="0"/>
              <a:t>Rebuilding - Seek Net Improvement</a:t>
            </a:r>
          </a:p>
          <a:p>
            <a:pPr marL="4229100" lvl="2" indent="182880">
              <a:buSzPct val="75000"/>
              <a:buFont typeface="Wingdings" pitchFamily="2" charset="2"/>
              <a:buChar char="Ø"/>
            </a:pPr>
            <a:r>
              <a:rPr lang="en-US" sz="1600" dirty="0" smtClean="0"/>
              <a:t>Significant Adverse Impacts - Deny Application</a:t>
            </a:r>
            <a:endParaRPr lang="en-US" sz="1600" dirty="0"/>
          </a:p>
        </p:txBody>
      </p:sp>
      <p:pic>
        <p:nvPicPr>
          <p:cNvPr id="4" name="Picture 6" descr="LgStGeorgI"/>
          <p:cNvPicPr>
            <a:picLocks noChangeAspect="1" noChangeArrowheads="1"/>
          </p:cNvPicPr>
          <p:nvPr/>
        </p:nvPicPr>
        <p:blipFill>
          <a:blip r:embed="rId3" cstate="print"/>
          <a:srcRect/>
          <a:stretch>
            <a:fillRect/>
          </a:stretch>
        </p:blipFill>
        <p:spPr bwMode="auto">
          <a:xfrm>
            <a:off x="1676400" y="4038600"/>
            <a:ext cx="3733800" cy="2312988"/>
          </a:xfrm>
          <a:prstGeom prst="rect">
            <a:avLst/>
          </a:prstGeom>
          <a:noFill/>
        </p:spPr>
      </p:pic>
      <p:sp>
        <p:nvSpPr>
          <p:cNvPr id="6" name="Text Box 3"/>
          <p:cNvSpPr txBox="1">
            <a:spLocks noGrp="1" noChangeArrowheads="1"/>
          </p:cNvSpPr>
          <p:nvPr>
            <p:ph type="title"/>
          </p:nvPr>
        </p:nvSpPr>
        <p:spPr bwMode="auto">
          <a:xfrm>
            <a:off x="1144587" y="1062335"/>
            <a:ext cx="7313613" cy="461665"/>
          </a:xfrm>
          <a:prstGeom prst="rect">
            <a:avLst/>
          </a:prstGeom>
          <a:noFill/>
          <a:ln w="9525">
            <a:noFill/>
            <a:miter lim="800000"/>
            <a:headEnd/>
            <a:tailEnd/>
          </a:ln>
        </p:spPr>
        <p:txBody>
          <a:bodyPr wrap="square">
            <a:spAutoFit/>
          </a:bodyPr>
          <a:lstStyle/>
          <a:p>
            <a:pPr>
              <a:spcBef>
                <a:spcPct val="20000"/>
              </a:spcBef>
            </a:pPr>
            <a:r>
              <a:rPr lang="en-US" sz="2400" b="1" i="0" dirty="0" smtClean="0">
                <a:solidFill>
                  <a:schemeClr val="tx1"/>
                </a:solidFill>
                <a:latin typeface="Arial Unicode MS" pitchFamily="34" charset="-128"/>
                <a:ea typeface="Arial Unicode MS" pitchFamily="34" charset="-128"/>
                <a:cs typeface="Arial Unicode MS" pitchFamily="34" charset="-128"/>
              </a:rPr>
              <a:t>Q: What environmental issues are reviewed?</a:t>
            </a:r>
            <a:endParaRPr lang="en-US" sz="2400" b="1" i="0" dirty="0" smtClean="0">
              <a:solidFill>
                <a:schemeClr val="tx1"/>
              </a:solidFill>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BO000670.jpg"/>
          <p:cNvPicPr>
            <a:picLocks noGrp="1" noChangeAspect="1"/>
          </p:cNvPicPr>
          <p:nvPr>
            <p:ph idx="1"/>
          </p:nvPr>
        </p:nvPicPr>
        <p:blipFill>
          <a:blip r:embed="rId3" cstate="print"/>
          <a:stretch>
            <a:fillRect/>
          </a:stretch>
        </p:blipFill>
        <p:spPr>
          <a:xfrm>
            <a:off x="2310779" y="1905000"/>
            <a:ext cx="5432079" cy="4114800"/>
          </a:xfrm>
        </p:spPr>
      </p:pic>
      <p:sp>
        <p:nvSpPr>
          <p:cNvPr id="7" name="Text Box 3"/>
          <p:cNvSpPr txBox="1">
            <a:spLocks noGrp="1" noChangeArrowheads="1"/>
          </p:cNvSpPr>
          <p:nvPr>
            <p:ph type="title"/>
          </p:nvPr>
        </p:nvSpPr>
        <p:spPr bwMode="auto">
          <a:xfrm>
            <a:off x="1143000" y="1066800"/>
            <a:ext cx="7313613" cy="461665"/>
          </a:xfrm>
          <a:prstGeom prst="rect">
            <a:avLst/>
          </a:prstGeom>
          <a:noFill/>
          <a:ln w="9525">
            <a:noFill/>
            <a:miter lim="800000"/>
            <a:headEnd/>
            <a:tailEnd/>
          </a:ln>
        </p:spPr>
        <p:txBody>
          <a:bodyPr wrap="square">
            <a:spAutoFit/>
          </a:bodyPr>
          <a:lstStyle/>
          <a:p>
            <a:pPr>
              <a:spcBef>
                <a:spcPct val="20000"/>
              </a:spcBef>
            </a:pPr>
            <a:r>
              <a:rPr lang="en-US" sz="2400" b="1" i="0" dirty="0" smtClean="0">
                <a:solidFill>
                  <a:schemeClr val="tx1"/>
                </a:solidFill>
                <a:latin typeface="Arial Unicode MS" pitchFamily="34" charset="-128"/>
                <a:ea typeface="Arial Unicode MS" pitchFamily="34" charset="-128"/>
                <a:cs typeface="Arial Unicode MS" pitchFamily="34" charset="-128"/>
              </a:rPr>
              <a:t>A: BO-670 major issues = </a:t>
            </a:r>
            <a:r>
              <a:rPr lang="en-US" sz="2400" b="1" i="0" dirty="0" err="1" smtClean="0">
                <a:solidFill>
                  <a:schemeClr val="tx1"/>
                </a:solidFill>
                <a:latin typeface="Arial Unicode MS" pitchFamily="34" charset="-128"/>
                <a:ea typeface="Arial Unicode MS" pitchFamily="34" charset="-128"/>
                <a:cs typeface="Arial Unicode MS" pitchFamily="34" charset="-128"/>
              </a:rPr>
              <a:t>siting</a:t>
            </a:r>
            <a:r>
              <a:rPr lang="en-US" sz="2400" b="1" i="0" dirty="0" smtClean="0">
                <a:solidFill>
                  <a:schemeClr val="tx1"/>
                </a:solidFill>
                <a:latin typeface="Arial Unicode MS" pitchFamily="34" charset="-128"/>
                <a:ea typeface="Arial Unicode MS" pitchFamily="34" charset="-128"/>
                <a:cs typeface="Arial Unicode MS" pitchFamily="34" charset="-128"/>
              </a:rPr>
              <a:t>, sea turtle habitat</a:t>
            </a:r>
            <a:endParaRPr lang="en-US" sz="2400" b="1" i="0" dirty="0" smtClean="0">
              <a:solidFill>
                <a:schemeClr val="tx1"/>
              </a:solidFill>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Impacts and Recommended Solutions</a:t>
            </a:r>
            <a:endParaRPr lang="en-US" dirty="0"/>
          </a:p>
        </p:txBody>
      </p:sp>
      <p:sp>
        <p:nvSpPr>
          <p:cNvPr id="3" name="Content Placeholder 2"/>
          <p:cNvSpPr>
            <a:spLocks noGrp="1"/>
          </p:cNvSpPr>
          <p:nvPr>
            <p:ph idx="1"/>
          </p:nvPr>
        </p:nvSpPr>
        <p:spPr/>
        <p:txBody>
          <a:bodyPr/>
          <a:lstStyle/>
          <a:p>
            <a:pPr>
              <a:defRPr/>
            </a:pPr>
            <a:r>
              <a:rPr lang="en-US" dirty="0" smtClean="0"/>
              <a:t>Minor Impacts - Minimize</a:t>
            </a:r>
          </a:p>
          <a:p>
            <a:pPr>
              <a:defRPr/>
            </a:pPr>
            <a:r>
              <a:rPr lang="en-US" dirty="0" smtClean="0"/>
              <a:t>Adverse Impacts - Minimize and Mitigate</a:t>
            </a:r>
          </a:p>
          <a:p>
            <a:pPr>
              <a:defRPr/>
            </a:pPr>
            <a:r>
              <a:rPr lang="en-US" dirty="0" smtClean="0"/>
              <a:t>Rebuilding - Seek Net Improvement</a:t>
            </a:r>
          </a:p>
          <a:p>
            <a:pPr>
              <a:defRPr/>
            </a:pPr>
            <a:r>
              <a:rPr lang="en-US" dirty="0" smtClean="0"/>
              <a:t>Significant Adverse Impacts - Deny Application</a:t>
            </a: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Minimization</a:t>
            </a:r>
            <a:endParaRPr lang="en-US" dirty="0"/>
          </a:p>
        </p:txBody>
      </p:sp>
      <p:sp>
        <p:nvSpPr>
          <p:cNvPr id="3" name="Content Placeholder 2"/>
          <p:cNvSpPr>
            <a:spLocks noGrp="1"/>
          </p:cNvSpPr>
          <p:nvPr>
            <p:ph idx="1"/>
          </p:nvPr>
        </p:nvSpPr>
        <p:spPr>
          <a:xfrm>
            <a:off x="1370013" y="1752600"/>
            <a:ext cx="7313612" cy="4267200"/>
          </a:xfrm>
        </p:spPr>
        <p:txBody>
          <a:bodyPr/>
          <a:lstStyle/>
          <a:p>
            <a:pPr>
              <a:defRPr/>
            </a:pPr>
            <a:r>
              <a:rPr lang="en-US" dirty="0" smtClean="0"/>
              <a:t>Increase project setback from beach/dune</a:t>
            </a:r>
          </a:p>
          <a:p>
            <a:pPr>
              <a:defRPr/>
            </a:pPr>
            <a:r>
              <a:rPr lang="en-US" dirty="0" smtClean="0"/>
              <a:t>Reduce project footprint</a:t>
            </a:r>
          </a:p>
          <a:p>
            <a:pPr>
              <a:defRPr/>
            </a:pPr>
            <a:r>
              <a:rPr lang="en-US" dirty="0" smtClean="0"/>
              <a:t>Minimize excavation and manage onsite</a:t>
            </a:r>
          </a:p>
          <a:p>
            <a:pPr>
              <a:defRPr/>
            </a:pPr>
            <a:r>
              <a:rPr lang="en-US" dirty="0" smtClean="0"/>
              <a:t>Avoid disturbance to native vegetation</a:t>
            </a:r>
          </a:p>
          <a:p>
            <a:pPr>
              <a:defRPr/>
            </a:pPr>
            <a:r>
              <a:rPr lang="en-US" dirty="0" smtClean="0"/>
              <a:t>Down-size or remove ancillary structures (decks, viewing platforms, etc.) that impact  the frontal dune</a:t>
            </a:r>
          </a:p>
          <a:p>
            <a:pPr>
              <a:defRPr/>
            </a:pPr>
            <a:r>
              <a:rPr lang="en-US" dirty="0" smtClean="0"/>
              <a:t>Limit exterior lighting fixtures</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Mitigation</a:t>
            </a:r>
            <a:endParaRPr lang="en-US" dirty="0"/>
          </a:p>
        </p:txBody>
      </p:sp>
      <p:sp>
        <p:nvSpPr>
          <p:cNvPr id="3" name="Content Placeholder 2"/>
          <p:cNvSpPr>
            <a:spLocks noGrp="1"/>
          </p:cNvSpPr>
          <p:nvPr>
            <p:ph idx="1"/>
          </p:nvPr>
        </p:nvSpPr>
        <p:spPr>
          <a:xfrm>
            <a:off x="1370013" y="1752600"/>
            <a:ext cx="7313612" cy="4267200"/>
          </a:xfrm>
        </p:spPr>
        <p:txBody>
          <a:bodyPr/>
          <a:lstStyle/>
          <a:p>
            <a:r>
              <a:rPr lang="en-US" dirty="0" smtClean="0"/>
              <a:t>Dune restoration activities to include fill placement and the planting of native vegetation</a:t>
            </a:r>
          </a:p>
          <a:p>
            <a:r>
              <a:rPr lang="en-US" dirty="0" smtClean="0"/>
              <a:t>Removal of exotic plant species</a:t>
            </a:r>
          </a:p>
          <a:p>
            <a:r>
              <a:rPr lang="en-US" dirty="0" smtClean="0"/>
              <a:t>Removal of existing structures that adversely impact the beach-dune system</a:t>
            </a:r>
          </a:p>
          <a:p>
            <a:r>
              <a:rPr lang="en-US" dirty="0" smtClean="0"/>
              <a:t>Removal of exterior lighting (visible from the beach) and replacement with turtle friendly lighting</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3"/>
          <p:cNvSpPr txBox="1">
            <a:spLocks noGrp="1" noChangeArrowheads="1"/>
          </p:cNvSpPr>
          <p:nvPr>
            <p:ph type="title"/>
          </p:nvPr>
        </p:nvSpPr>
        <p:spPr bwMode="auto">
          <a:xfrm>
            <a:off x="1143000" y="1066800"/>
            <a:ext cx="7467600" cy="461665"/>
          </a:xfrm>
          <a:prstGeom prst="rect">
            <a:avLst/>
          </a:prstGeom>
          <a:noFill/>
          <a:ln w="9525">
            <a:noFill/>
            <a:miter lim="800000"/>
            <a:headEnd/>
            <a:tailEnd/>
          </a:ln>
        </p:spPr>
        <p:txBody>
          <a:bodyPr wrap="square">
            <a:spAutoFit/>
          </a:bodyPr>
          <a:lstStyle/>
          <a:p>
            <a:pPr>
              <a:spcBef>
                <a:spcPct val="20000"/>
              </a:spcBef>
            </a:pPr>
            <a:r>
              <a:rPr lang="en-US" sz="2400" b="1" i="0" dirty="0" smtClean="0">
                <a:solidFill>
                  <a:schemeClr val="tx1"/>
                </a:solidFill>
                <a:latin typeface="Arial Unicode MS" pitchFamily="34" charset="-128"/>
                <a:ea typeface="Arial Unicode MS" pitchFamily="34" charset="-128"/>
                <a:cs typeface="Arial Unicode MS" pitchFamily="34" charset="-128"/>
              </a:rPr>
              <a:t>Q: How do staff limit impacts with issued permits?</a:t>
            </a:r>
            <a:endParaRPr lang="en-US" sz="2400" b="1" i="0" dirty="0" smtClean="0">
              <a:solidFill>
                <a:schemeClr val="tx1"/>
              </a:solidFill>
              <a:latin typeface="Arial Unicode MS" pitchFamily="34" charset="-128"/>
              <a:ea typeface="Arial Unicode MS" pitchFamily="34" charset="-128"/>
              <a:cs typeface="Arial Unicode MS" pitchFamily="34" charset="-128"/>
            </a:endParaRPr>
          </a:p>
        </p:txBody>
      </p:sp>
      <p:grpSp>
        <p:nvGrpSpPr>
          <p:cNvPr id="5" name="Group 4"/>
          <p:cNvGrpSpPr/>
          <p:nvPr/>
        </p:nvGrpSpPr>
        <p:grpSpPr>
          <a:xfrm>
            <a:off x="1371600" y="1905000"/>
            <a:ext cx="7162800" cy="4038600"/>
            <a:chOff x="1371600" y="1600199"/>
            <a:chExt cx="7591222" cy="4908258"/>
          </a:xfrm>
        </p:grpSpPr>
        <p:pic>
          <p:nvPicPr>
            <p:cNvPr id="8" name="Picture 7"/>
            <p:cNvPicPr>
              <a:picLocks noChangeAspect="1" noChangeArrowheads="1"/>
            </p:cNvPicPr>
            <p:nvPr/>
          </p:nvPicPr>
          <p:blipFill>
            <a:blip r:embed="rId3" cstate="print"/>
            <a:srcRect/>
            <a:stretch>
              <a:fillRect/>
            </a:stretch>
          </p:blipFill>
          <p:spPr bwMode="auto">
            <a:xfrm>
              <a:off x="5181600" y="1600199"/>
              <a:ext cx="3781222" cy="4867011"/>
            </a:xfrm>
            <a:prstGeom prst="rect">
              <a:avLst/>
            </a:prstGeom>
            <a:noFill/>
            <a:ln w="9525">
              <a:solidFill>
                <a:srgbClr val="000000"/>
              </a:solidFill>
              <a:miter lim="800000"/>
              <a:headEnd/>
              <a:tailEnd/>
            </a:ln>
          </p:spPr>
        </p:pic>
        <p:pic>
          <p:nvPicPr>
            <p:cNvPr id="9" name="Picture 2"/>
            <p:cNvPicPr>
              <a:picLocks noChangeAspect="1" noChangeArrowheads="1"/>
            </p:cNvPicPr>
            <p:nvPr/>
          </p:nvPicPr>
          <p:blipFill>
            <a:blip r:embed="rId4" cstate="print"/>
            <a:srcRect/>
            <a:stretch>
              <a:fillRect/>
            </a:stretch>
          </p:blipFill>
          <p:spPr bwMode="auto">
            <a:xfrm>
              <a:off x="1371600" y="1600200"/>
              <a:ext cx="3810000" cy="4908257"/>
            </a:xfrm>
            <a:prstGeom prst="rect">
              <a:avLst/>
            </a:prstGeom>
            <a:noFill/>
            <a:ln w="9525">
              <a:solidFill>
                <a:srgbClr val="000000"/>
              </a:solidFill>
              <a:miter lim="800000"/>
              <a:headEnd/>
              <a:tailEnd/>
            </a:ln>
          </p:spPr>
        </p:pic>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9762" name="Rectangle 2"/>
          <p:cNvSpPr>
            <a:spLocks noGrp="1" noChangeArrowheads="1"/>
          </p:cNvSpPr>
          <p:nvPr>
            <p:ph type="title"/>
          </p:nvPr>
        </p:nvSpPr>
        <p:spPr>
          <a:xfrm>
            <a:off x="1447800" y="990600"/>
            <a:ext cx="7008813" cy="682625"/>
          </a:xfrm>
        </p:spPr>
        <p:txBody>
          <a:bodyPr/>
          <a:lstStyle/>
          <a:p>
            <a:pPr eaLnBrk="1" hangingPunct="1">
              <a:defRPr/>
            </a:pPr>
            <a:r>
              <a:rPr lang="en-US" sz="4000" b="0" i="0" dirty="0" smtClean="0">
                <a:solidFill>
                  <a:schemeClr val="accent1">
                    <a:lumMod val="50000"/>
                  </a:schemeClr>
                </a:solidFill>
              </a:rPr>
              <a:t>Outline</a:t>
            </a:r>
          </a:p>
        </p:txBody>
      </p:sp>
      <p:sp>
        <p:nvSpPr>
          <p:cNvPr id="629763" name="Rectangle 3"/>
          <p:cNvSpPr>
            <a:spLocks noGrp="1" noChangeArrowheads="1"/>
          </p:cNvSpPr>
          <p:nvPr>
            <p:ph idx="1"/>
          </p:nvPr>
        </p:nvSpPr>
        <p:spPr>
          <a:xfrm>
            <a:off x="1370013" y="2514600"/>
            <a:ext cx="7313612" cy="3505200"/>
          </a:xfrm>
        </p:spPr>
        <p:txBody>
          <a:bodyPr/>
          <a:lstStyle/>
          <a:p>
            <a:pPr eaLnBrk="1" hangingPunct="1">
              <a:defRPr/>
            </a:pPr>
            <a:r>
              <a:rPr lang="en-US" dirty="0" smtClean="0"/>
              <a:t>Answers to 7 </a:t>
            </a:r>
            <a:r>
              <a:rPr lang="en-US" dirty="0" smtClean="0"/>
              <a:t>Questions posed by HCP staff</a:t>
            </a:r>
            <a:endParaRPr lang="en-US" dirty="0" smtClean="0"/>
          </a:p>
          <a:p>
            <a:pPr eaLnBrk="1" hangingPunct="1">
              <a:defRPr/>
            </a:pPr>
            <a:r>
              <a:rPr lang="en-US" dirty="0" smtClean="0"/>
              <a:t>Case Studies</a:t>
            </a:r>
          </a:p>
          <a:p>
            <a:pPr eaLnBrk="1" hangingPunct="1">
              <a:defRPr/>
            </a:pPr>
            <a:r>
              <a:rPr lang="en-US" dirty="0" smtClean="0"/>
              <a:t>Q&amp;A – whenever you feel the urge</a:t>
            </a:r>
          </a:p>
          <a:p>
            <a:pPr eaLnBrk="1" hangingPunct="1">
              <a:defRPr/>
            </a:pPr>
            <a:endParaRPr lang="en-US" dirty="0" smtClean="0">
              <a:solidFill>
                <a:schemeClr val="bg1"/>
              </a:solidFill>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3"/>
          <p:cNvSpPr txBox="1">
            <a:spLocks noGrp="1" noChangeArrowheads="1"/>
          </p:cNvSpPr>
          <p:nvPr>
            <p:ph type="title"/>
          </p:nvPr>
        </p:nvSpPr>
        <p:spPr bwMode="auto">
          <a:xfrm>
            <a:off x="1143000" y="1066800"/>
            <a:ext cx="7467600" cy="461665"/>
          </a:xfrm>
          <a:prstGeom prst="rect">
            <a:avLst/>
          </a:prstGeom>
          <a:noFill/>
          <a:ln w="9525">
            <a:noFill/>
            <a:miter lim="800000"/>
            <a:headEnd/>
            <a:tailEnd/>
          </a:ln>
        </p:spPr>
        <p:txBody>
          <a:bodyPr wrap="square">
            <a:spAutoFit/>
          </a:bodyPr>
          <a:lstStyle/>
          <a:p>
            <a:pPr>
              <a:spcBef>
                <a:spcPct val="20000"/>
              </a:spcBef>
            </a:pPr>
            <a:r>
              <a:rPr lang="en-US" sz="2400" b="1" i="0" dirty="0" smtClean="0">
                <a:solidFill>
                  <a:schemeClr val="tx1"/>
                </a:solidFill>
                <a:latin typeface="Arial Unicode MS" pitchFamily="34" charset="-128"/>
                <a:ea typeface="Arial Unicode MS" pitchFamily="34" charset="-128"/>
                <a:cs typeface="Arial Unicode MS" pitchFamily="34" charset="-128"/>
              </a:rPr>
              <a:t>A: Construction is managed through permit conditions</a:t>
            </a:r>
            <a:endParaRPr lang="en-US" sz="2400" b="1" i="0" dirty="0" smtClean="0">
              <a:solidFill>
                <a:schemeClr val="tx1"/>
              </a:solidFill>
              <a:latin typeface="Arial Unicode MS" pitchFamily="34" charset="-128"/>
              <a:ea typeface="Arial Unicode MS" pitchFamily="34" charset="-128"/>
              <a:cs typeface="Arial Unicode MS" pitchFamily="34" charset="-128"/>
            </a:endParaRPr>
          </a:p>
        </p:txBody>
      </p:sp>
      <p:grpSp>
        <p:nvGrpSpPr>
          <p:cNvPr id="10" name="Group 9"/>
          <p:cNvGrpSpPr/>
          <p:nvPr/>
        </p:nvGrpSpPr>
        <p:grpSpPr>
          <a:xfrm>
            <a:off x="1371600" y="1676399"/>
            <a:ext cx="7010400" cy="4605867"/>
            <a:chOff x="1371600" y="1676399"/>
            <a:chExt cx="7010400" cy="4605867"/>
          </a:xfrm>
        </p:grpSpPr>
        <p:pic>
          <p:nvPicPr>
            <p:cNvPr id="11" name="Picture 3"/>
            <p:cNvPicPr>
              <a:picLocks noChangeAspect="1" noChangeArrowheads="1"/>
            </p:cNvPicPr>
            <p:nvPr/>
          </p:nvPicPr>
          <p:blipFill>
            <a:blip r:embed="rId3" cstate="print"/>
            <a:srcRect/>
            <a:stretch>
              <a:fillRect/>
            </a:stretch>
          </p:blipFill>
          <p:spPr bwMode="auto">
            <a:xfrm>
              <a:off x="4876800" y="1676399"/>
              <a:ext cx="3505200" cy="4605867"/>
            </a:xfrm>
            <a:prstGeom prst="rect">
              <a:avLst/>
            </a:prstGeom>
            <a:noFill/>
            <a:ln w="9525">
              <a:noFill/>
              <a:miter lim="800000"/>
              <a:headEnd/>
              <a:tailEnd/>
            </a:ln>
          </p:spPr>
        </p:pic>
        <p:pic>
          <p:nvPicPr>
            <p:cNvPr id="12" name="Picture 2"/>
            <p:cNvPicPr>
              <a:picLocks noChangeAspect="1" noChangeArrowheads="1"/>
            </p:cNvPicPr>
            <p:nvPr/>
          </p:nvPicPr>
          <p:blipFill>
            <a:blip r:embed="rId4" cstate="print"/>
            <a:srcRect/>
            <a:stretch>
              <a:fillRect/>
            </a:stretch>
          </p:blipFill>
          <p:spPr bwMode="auto">
            <a:xfrm>
              <a:off x="1371600" y="1676400"/>
              <a:ext cx="3507808" cy="4598753"/>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BO000670.jpg"/>
          <p:cNvPicPr>
            <a:picLocks noGrp="1" noChangeAspect="1"/>
          </p:cNvPicPr>
          <p:nvPr>
            <p:ph idx="1"/>
          </p:nvPr>
        </p:nvPicPr>
        <p:blipFill>
          <a:blip r:embed="rId3" cstate="print"/>
          <a:stretch>
            <a:fillRect/>
          </a:stretch>
        </p:blipFill>
        <p:spPr>
          <a:xfrm>
            <a:off x="2310779" y="1905000"/>
            <a:ext cx="5432079" cy="4114800"/>
          </a:xfrm>
        </p:spPr>
      </p:pic>
      <p:sp>
        <p:nvSpPr>
          <p:cNvPr id="7" name="Text Box 3"/>
          <p:cNvSpPr txBox="1">
            <a:spLocks noGrp="1" noChangeArrowheads="1"/>
          </p:cNvSpPr>
          <p:nvPr>
            <p:ph type="title"/>
          </p:nvPr>
        </p:nvSpPr>
        <p:spPr bwMode="auto">
          <a:xfrm>
            <a:off x="1143000" y="1066800"/>
            <a:ext cx="7467600" cy="461665"/>
          </a:xfrm>
          <a:prstGeom prst="rect">
            <a:avLst/>
          </a:prstGeom>
          <a:noFill/>
          <a:ln w="9525">
            <a:noFill/>
            <a:miter lim="800000"/>
            <a:headEnd/>
            <a:tailEnd/>
          </a:ln>
        </p:spPr>
        <p:txBody>
          <a:bodyPr wrap="square">
            <a:spAutoFit/>
          </a:bodyPr>
          <a:lstStyle/>
          <a:p>
            <a:pPr>
              <a:spcBef>
                <a:spcPct val="20000"/>
              </a:spcBef>
            </a:pPr>
            <a:r>
              <a:rPr lang="en-US" sz="2400" b="1" i="0" dirty="0" smtClean="0">
                <a:solidFill>
                  <a:schemeClr val="tx1"/>
                </a:solidFill>
                <a:latin typeface="Arial Unicode MS" pitchFamily="34" charset="-128"/>
                <a:ea typeface="Arial Unicode MS" pitchFamily="34" charset="-128"/>
                <a:cs typeface="Arial Unicode MS" pitchFamily="34" charset="-128"/>
              </a:rPr>
              <a:t>Q: How is permit compliance monitored?</a:t>
            </a:r>
            <a:endParaRPr lang="en-US" sz="2400" b="1" i="0" dirty="0" smtClean="0">
              <a:solidFill>
                <a:schemeClr val="tx1"/>
              </a:solidFill>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3"/>
          <p:cNvSpPr txBox="1">
            <a:spLocks noGrp="1" noChangeArrowheads="1"/>
          </p:cNvSpPr>
          <p:nvPr>
            <p:ph type="title"/>
          </p:nvPr>
        </p:nvSpPr>
        <p:spPr bwMode="auto">
          <a:xfrm>
            <a:off x="1143000" y="1066800"/>
            <a:ext cx="8001000" cy="461665"/>
          </a:xfrm>
          <a:prstGeom prst="rect">
            <a:avLst/>
          </a:prstGeom>
          <a:noFill/>
          <a:ln w="9525">
            <a:noFill/>
            <a:miter lim="800000"/>
            <a:headEnd/>
            <a:tailEnd/>
          </a:ln>
        </p:spPr>
        <p:txBody>
          <a:bodyPr wrap="square">
            <a:spAutoFit/>
          </a:bodyPr>
          <a:lstStyle/>
          <a:p>
            <a:pPr>
              <a:spcBef>
                <a:spcPct val="20000"/>
              </a:spcBef>
            </a:pPr>
            <a:r>
              <a:rPr lang="en-US" sz="2400" b="1" i="0" dirty="0" smtClean="0">
                <a:solidFill>
                  <a:schemeClr val="tx1"/>
                </a:solidFill>
                <a:latin typeface="Arial Unicode MS" pitchFamily="34" charset="-128"/>
                <a:ea typeface="Arial Unicode MS" pitchFamily="34" charset="-128"/>
                <a:cs typeface="Arial Unicode MS" pitchFamily="34" charset="-128"/>
              </a:rPr>
              <a:t>A: Compliance is monitored thru inspections and reports</a:t>
            </a:r>
            <a:endParaRPr lang="en-US" sz="2400" b="1" i="0" dirty="0" smtClean="0">
              <a:solidFill>
                <a:schemeClr val="tx1"/>
              </a:solidFill>
              <a:latin typeface="Arial Unicode MS" pitchFamily="34" charset="-128"/>
              <a:ea typeface="Arial Unicode MS" pitchFamily="34" charset="-128"/>
              <a:cs typeface="Arial Unicode MS" pitchFamily="34" charset="-128"/>
            </a:endParaRPr>
          </a:p>
        </p:txBody>
      </p:sp>
      <p:sp>
        <p:nvSpPr>
          <p:cNvPr id="4" name="Content Placeholder 3"/>
          <p:cNvSpPr>
            <a:spLocks noGrp="1"/>
          </p:cNvSpPr>
          <p:nvPr>
            <p:ph idx="1"/>
          </p:nvPr>
        </p:nvSpPr>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Structure Compliance Measures</a:t>
            </a:r>
            <a:endParaRPr lang="en-US" dirty="0"/>
          </a:p>
        </p:txBody>
      </p:sp>
      <p:sp>
        <p:nvSpPr>
          <p:cNvPr id="3" name="Content Placeholder 2"/>
          <p:cNvSpPr>
            <a:spLocks noGrp="1"/>
          </p:cNvSpPr>
          <p:nvPr>
            <p:ph idx="1"/>
          </p:nvPr>
        </p:nvSpPr>
        <p:spPr/>
        <p:txBody>
          <a:bodyPr/>
          <a:lstStyle/>
          <a:p>
            <a:r>
              <a:rPr lang="en-US" dirty="0" smtClean="0"/>
              <a:t>Preconstruction Meeting</a:t>
            </a:r>
          </a:p>
          <a:p>
            <a:r>
              <a:rPr lang="en-US" dirty="0" smtClean="0"/>
              <a:t>Periodic Progress Reports</a:t>
            </a:r>
          </a:p>
          <a:p>
            <a:r>
              <a:rPr lang="en-US" dirty="0" smtClean="0"/>
              <a:t>Foundation Location Certification</a:t>
            </a:r>
          </a:p>
          <a:p>
            <a:r>
              <a:rPr lang="en-US" dirty="0" smtClean="0"/>
              <a:t>Final Certification</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3"/>
          <p:cNvSpPr txBox="1">
            <a:spLocks noGrp="1" noChangeArrowheads="1"/>
          </p:cNvSpPr>
          <p:nvPr>
            <p:ph type="title"/>
          </p:nvPr>
        </p:nvSpPr>
        <p:spPr bwMode="auto">
          <a:xfrm>
            <a:off x="1143000" y="1066800"/>
            <a:ext cx="7467600" cy="461665"/>
          </a:xfrm>
          <a:prstGeom prst="rect">
            <a:avLst/>
          </a:prstGeom>
          <a:noFill/>
          <a:ln w="9525">
            <a:noFill/>
            <a:miter lim="800000"/>
            <a:headEnd/>
            <a:tailEnd/>
          </a:ln>
        </p:spPr>
        <p:txBody>
          <a:bodyPr wrap="square">
            <a:spAutoFit/>
          </a:bodyPr>
          <a:lstStyle/>
          <a:p>
            <a:pPr>
              <a:spcBef>
                <a:spcPct val="20000"/>
              </a:spcBef>
            </a:pPr>
            <a:r>
              <a:rPr lang="en-US" sz="2400" b="1" i="0" dirty="0" smtClean="0">
                <a:solidFill>
                  <a:schemeClr val="tx1"/>
                </a:solidFill>
                <a:latin typeface="Arial Unicode MS" pitchFamily="34" charset="-128"/>
                <a:ea typeface="Arial Unicode MS" pitchFamily="34" charset="-128"/>
                <a:cs typeface="Arial Unicode MS" pitchFamily="34" charset="-128"/>
              </a:rPr>
              <a:t>Q: How are historical permits tracked?</a:t>
            </a:r>
            <a:endParaRPr lang="en-US" sz="2400" b="1" i="0" dirty="0" smtClean="0">
              <a:solidFill>
                <a:schemeClr val="tx1"/>
              </a:solidFill>
              <a:latin typeface="Arial Unicode MS" pitchFamily="34" charset="-128"/>
              <a:ea typeface="Arial Unicode MS" pitchFamily="34" charset="-128"/>
              <a:cs typeface="Arial Unicode MS" pitchFamily="34" charset="-128"/>
            </a:endParaRPr>
          </a:p>
        </p:txBody>
      </p:sp>
      <p:sp>
        <p:nvSpPr>
          <p:cNvPr id="4" name="Content Placeholder 3"/>
          <p:cNvSpPr>
            <a:spLocks noGrp="1"/>
          </p:cNvSpPr>
          <p:nvPr>
            <p:ph idx="1"/>
          </p:nvPr>
        </p:nvSpPr>
        <p:spPr/>
        <p:txBody>
          <a:bodyPr/>
          <a:lstStyle/>
          <a:p>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3"/>
          <p:cNvSpPr txBox="1">
            <a:spLocks noGrp="1" noChangeArrowheads="1"/>
          </p:cNvSpPr>
          <p:nvPr>
            <p:ph type="title"/>
          </p:nvPr>
        </p:nvSpPr>
        <p:spPr bwMode="auto">
          <a:xfrm>
            <a:off x="1143000" y="1066800"/>
            <a:ext cx="8001000" cy="461665"/>
          </a:xfrm>
          <a:prstGeom prst="rect">
            <a:avLst/>
          </a:prstGeom>
          <a:noFill/>
          <a:ln w="9525">
            <a:noFill/>
            <a:miter lim="800000"/>
            <a:headEnd/>
            <a:tailEnd/>
          </a:ln>
        </p:spPr>
        <p:txBody>
          <a:bodyPr wrap="square">
            <a:spAutoFit/>
          </a:bodyPr>
          <a:lstStyle/>
          <a:p>
            <a:pPr>
              <a:spcBef>
                <a:spcPct val="20000"/>
              </a:spcBef>
            </a:pPr>
            <a:r>
              <a:rPr lang="en-US" sz="2400" b="1" i="0" dirty="0" smtClean="0">
                <a:solidFill>
                  <a:schemeClr val="tx1"/>
                </a:solidFill>
                <a:latin typeface="Arial Unicode MS" pitchFamily="34" charset="-128"/>
                <a:ea typeface="Arial Unicode MS" pitchFamily="34" charset="-128"/>
                <a:cs typeface="Arial Unicode MS" pitchFamily="34" charset="-128"/>
              </a:rPr>
              <a:t>A: Permits are tracked by the BCMS database</a:t>
            </a:r>
            <a:endParaRPr lang="en-US" sz="2400" b="1" i="0" dirty="0" smtClean="0">
              <a:solidFill>
                <a:schemeClr val="tx1"/>
              </a:solidFill>
              <a:latin typeface="Arial Unicode MS" pitchFamily="34" charset="-128"/>
              <a:ea typeface="Arial Unicode MS" pitchFamily="34" charset="-128"/>
              <a:cs typeface="Arial Unicode MS" pitchFamily="34" charset="-128"/>
            </a:endParaRPr>
          </a:p>
        </p:txBody>
      </p:sp>
      <p:pic>
        <p:nvPicPr>
          <p:cNvPr id="3075" name="Picture 3"/>
          <p:cNvPicPr>
            <a:picLocks noChangeAspect="1" noChangeArrowheads="1"/>
          </p:cNvPicPr>
          <p:nvPr/>
        </p:nvPicPr>
        <p:blipFill>
          <a:blip r:embed="rId3" cstate="print"/>
          <a:srcRect/>
          <a:stretch>
            <a:fillRect/>
          </a:stretch>
        </p:blipFill>
        <p:spPr bwMode="auto">
          <a:xfrm>
            <a:off x="1447800" y="1714500"/>
            <a:ext cx="7258050" cy="469945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3"/>
          <p:cNvSpPr txBox="1">
            <a:spLocks noGrp="1" noChangeArrowheads="1"/>
          </p:cNvSpPr>
          <p:nvPr>
            <p:ph type="title"/>
          </p:nvPr>
        </p:nvSpPr>
        <p:spPr bwMode="auto">
          <a:xfrm>
            <a:off x="1143000" y="1066800"/>
            <a:ext cx="8001000" cy="461665"/>
          </a:xfrm>
          <a:prstGeom prst="rect">
            <a:avLst/>
          </a:prstGeom>
          <a:noFill/>
          <a:ln w="9525">
            <a:noFill/>
            <a:miter lim="800000"/>
            <a:headEnd/>
            <a:tailEnd/>
          </a:ln>
        </p:spPr>
        <p:txBody>
          <a:bodyPr wrap="square">
            <a:spAutoFit/>
          </a:bodyPr>
          <a:lstStyle/>
          <a:p>
            <a:pPr>
              <a:spcBef>
                <a:spcPct val="20000"/>
              </a:spcBef>
            </a:pPr>
            <a:r>
              <a:rPr lang="en-US" sz="2400" b="1" i="0" dirty="0" smtClean="0">
                <a:solidFill>
                  <a:schemeClr val="tx1"/>
                </a:solidFill>
                <a:latin typeface="Arial Unicode MS" pitchFamily="34" charset="-128"/>
                <a:ea typeface="Arial Unicode MS" pitchFamily="34" charset="-128"/>
                <a:cs typeface="Arial Unicode MS" pitchFamily="34" charset="-128"/>
              </a:rPr>
              <a:t>A: Permit Summary Reports are on DEP CA </a:t>
            </a:r>
            <a:r>
              <a:rPr lang="en-US" sz="2400" b="1" i="0" dirty="0" err="1" smtClean="0">
                <a:solidFill>
                  <a:schemeClr val="tx1"/>
                </a:solidFill>
                <a:latin typeface="Arial Unicode MS" pitchFamily="34" charset="-128"/>
                <a:ea typeface="Arial Unicode MS" pitchFamily="34" charset="-128"/>
                <a:cs typeface="Arial Unicode MS" pitchFamily="34" charset="-128"/>
              </a:rPr>
              <a:t>MapDirect</a:t>
            </a:r>
            <a:endParaRPr lang="en-US" sz="2400" b="1" i="0" dirty="0" smtClean="0">
              <a:solidFill>
                <a:schemeClr val="tx1"/>
              </a:solidFill>
              <a:latin typeface="Arial Unicode MS" pitchFamily="34" charset="-128"/>
              <a:ea typeface="Arial Unicode MS" pitchFamily="34" charset="-128"/>
              <a:cs typeface="Arial Unicode MS" pitchFamily="34" charset="-128"/>
            </a:endParaRPr>
          </a:p>
        </p:txBody>
      </p:sp>
      <p:pic>
        <p:nvPicPr>
          <p:cNvPr id="4098" name="Picture 2"/>
          <p:cNvPicPr>
            <a:picLocks noChangeAspect="1" noChangeArrowheads="1"/>
          </p:cNvPicPr>
          <p:nvPr/>
        </p:nvPicPr>
        <p:blipFill>
          <a:blip r:embed="rId3" cstate="print"/>
          <a:srcRect/>
          <a:stretch>
            <a:fillRect/>
          </a:stretch>
        </p:blipFill>
        <p:spPr bwMode="auto">
          <a:xfrm>
            <a:off x="2438400" y="1828800"/>
            <a:ext cx="6096000" cy="4571752"/>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Any Questions ?</a:t>
            </a:r>
            <a:endParaRPr lang="en-US" dirty="0"/>
          </a:p>
        </p:txBody>
      </p:sp>
      <p:pic>
        <p:nvPicPr>
          <p:cNvPr id="4" name="Content Placeholder 3" descr="SNPL on Wrack Endries.JPG"/>
          <p:cNvPicPr>
            <a:picLocks noGrp="1" noChangeAspect="1"/>
          </p:cNvPicPr>
          <p:nvPr>
            <p:ph idx="1"/>
          </p:nvPr>
        </p:nvPicPr>
        <p:blipFill>
          <a:blip r:embed="rId2" cstate="print"/>
          <a:stretch>
            <a:fillRect/>
          </a:stretch>
        </p:blipFill>
        <p:spPr>
          <a:xfrm>
            <a:off x="2283619" y="1905000"/>
            <a:ext cx="5486400" cy="4114800"/>
          </a:xfr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1" name="Picture 4" descr="color_logo_transpar"/>
          <p:cNvPicPr>
            <a:picLocks noChangeAspect="1" noChangeArrowheads="1"/>
          </p:cNvPicPr>
          <p:nvPr/>
        </p:nvPicPr>
        <p:blipFill>
          <a:blip r:embed="rId3" cstate="print"/>
          <a:srcRect/>
          <a:stretch>
            <a:fillRect/>
          </a:stretch>
        </p:blipFill>
        <p:spPr bwMode="auto">
          <a:xfrm>
            <a:off x="3276600" y="1752600"/>
            <a:ext cx="2667000" cy="1825625"/>
          </a:xfrm>
          <a:prstGeom prst="rect">
            <a:avLst/>
          </a:prstGeom>
          <a:noFill/>
          <a:ln w="9525">
            <a:noFill/>
            <a:miter lim="800000"/>
            <a:headEnd/>
            <a:tailEnd/>
          </a:ln>
        </p:spPr>
      </p:pic>
      <p:sp>
        <p:nvSpPr>
          <p:cNvPr id="568325" name="Text Box 5"/>
          <p:cNvSpPr txBox="1">
            <a:spLocks noChangeArrowheads="1"/>
          </p:cNvSpPr>
          <p:nvPr/>
        </p:nvSpPr>
        <p:spPr bwMode="auto">
          <a:xfrm>
            <a:off x="1371600" y="914400"/>
            <a:ext cx="7162800" cy="830997"/>
          </a:xfrm>
          <a:prstGeom prst="rect">
            <a:avLst/>
          </a:prstGeom>
          <a:noFill/>
          <a:ln w="9525">
            <a:noFill/>
            <a:miter lim="800000"/>
            <a:headEnd/>
            <a:tailEnd/>
          </a:ln>
          <a:effectLst/>
        </p:spPr>
        <p:txBody>
          <a:bodyPr wrap="square">
            <a:spAutoFit/>
          </a:bodyPr>
          <a:lstStyle/>
          <a:p>
            <a:pPr algn="r">
              <a:spcBef>
                <a:spcPct val="50000"/>
              </a:spcBef>
              <a:defRPr/>
            </a:pPr>
            <a:r>
              <a:rPr lang="en-US" sz="4800" dirty="0">
                <a:solidFill>
                  <a:schemeClr val="tx2"/>
                </a:solidFill>
                <a:latin typeface="+mj-lt"/>
              </a:rPr>
              <a:t>Thank You</a:t>
            </a:r>
          </a:p>
        </p:txBody>
      </p:sp>
      <p:sp>
        <p:nvSpPr>
          <p:cNvPr id="27653" name="Rectangle 8"/>
          <p:cNvSpPr>
            <a:spLocks noChangeArrowheads="1"/>
          </p:cNvSpPr>
          <p:nvPr/>
        </p:nvSpPr>
        <p:spPr bwMode="auto">
          <a:xfrm>
            <a:off x="0" y="4038600"/>
            <a:ext cx="9144000" cy="1752600"/>
          </a:xfrm>
          <a:prstGeom prst="rect">
            <a:avLst/>
          </a:prstGeom>
          <a:noFill/>
          <a:ln w="9525">
            <a:noFill/>
            <a:miter lim="800000"/>
            <a:headEnd/>
            <a:tailEnd/>
          </a:ln>
        </p:spPr>
        <p:txBody>
          <a:bodyPr/>
          <a:lstStyle/>
          <a:p>
            <a:pPr marL="342900" indent="-342900" algn="ctr" eaLnBrk="1" hangingPunct="1">
              <a:lnSpc>
                <a:spcPct val="80000"/>
              </a:lnSpc>
              <a:spcBef>
                <a:spcPct val="20000"/>
              </a:spcBef>
              <a:buClr>
                <a:schemeClr val="hlink"/>
              </a:buClr>
              <a:buSzPct val="120000"/>
            </a:pPr>
            <a:r>
              <a:rPr lang="en-US" sz="2800" dirty="0" smtClean="0">
                <a:latin typeface="+mn-lt"/>
              </a:rPr>
              <a:t>Fritz Wettstein</a:t>
            </a:r>
          </a:p>
          <a:p>
            <a:pPr marL="342900" indent="-342900" algn="ctr" eaLnBrk="1" hangingPunct="1">
              <a:lnSpc>
                <a:spcPct val="80000"/>
              </a:lnSpc>
              <a:spcBef>
                <a:spcPct val="20000"/>
              </a:spcBef>
              <a:buClr>
                <a:schemeClr val="hlink"/>
              </a:buClr>
              <a:buSzPct val="120000"/>
            </a:pPr>
            <a:r>
              <a:rPr lang="en-US" sz="2800" dirty="0" smtClean="0">
                <a:latin typeface="+mn-lt"/>
              </a:rPr>
              <a:t>Coastal Construction Control Line Program</a:t>
            </a:r>
          </a:p>
          <a:p>
            <a:pPr marL="342900" indent="-342900" algn="ctr" eaLnBrk="1" hangingPunct="1">
              <a:lnSpc>
                <a:spcPct val="80000"/>
              </a:lnSpc>
              <a:spcBef>
                <a:spcPct val="20000"/>
              </a:spcBef>
              <a:buClr>
                <a:schemeClr val="hlink"/>
              </a:buClr>
              <a:buSzPct val="120000"/>
            </a:pPr>
            <a:r>
              <a:rPr lang="en-US" sz="2800" dirty="0" smtClean="0">
                <a:latin typeface="+mn-lt"/>
              </a:rPr>
              <a:t>Division of Water Resource Management</a:t>
            </a:r>
            <a:endParaRPr lang="en-US" sz="2800" dirty="0">
              <a:latin typeface="+mn-lt"/>
            </a:endParaRPr>
          </a:p>
          <a:p>
            <a:pPr marL="342900" indent="-342900" algn="ctr" eaLnBrk="1" hangingPunct="1">
              <a:lnSpc>
                <a:spcPct val="80000"/>
              </a:lnSpc>
              <a:spcBef>
                <a:spcPct val="20000"/>
              </a:spcBef>
              <a:buClr>
                <a:schemeClr val="hlink"/>
              </a:buClr>
              <a:buSzPct val="120000"/>
            </a:pPr>
            <a:r>
              <a:rPr lang="en-US" sz="2800" dirty="0" smtClean="0">
                <a:latin typeface="+mn-lt"/>
              </a:rPr>
              <a:t>john.wettstein@dep.state.fl.us</a:t>
            </a:r>
            <a:endParaRPr lang="en-US" sz="2800" dirty="0">
              <a:latin typeface="+mn-lt"/>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1570" name="Rectangle 2"/>
          <p:cNvSpPr>
            <a:spLocks noChangeArrowheads="1"/>
          </p:cNvSpPr>
          <p:nvPr/>
        </p:nvSpPr>
        <p:spPr bwMode="auto">
          <a:xfrm>
            <a:off x="4038600" y="3657600"/>
            <a:ext cx="4419600" cy="2209800"/>
          </a:xfrm>
          <a:prstGeom prst="rect">
            <a:avLst/>
          </a:prstGeom>
          <a:noFill/>
          <a:ln w="9525">
            <a:noFill/>
            <a:miter lim="800000"/>
            <a:headEnd/>
            <a:tailEnd/>
          </a:ln>
          <a:effectLst/>
        </p:spPr>
        <p:txBody>
          <a:bodyPr lIns="92075" tIns="46038" rIns="92075" bIns="46038"/>
          <a:lstStyle/>
          <a:p>
            <a:pPr marL="0" lvl="1" eaLnBrk="1" hangingPunct="1">
              <a:spcBef>
                <a:spcPct val="20000"/>
              </a:spcBef>
              <a:buClr>
                <a:schemeClr val="hlink"/>
              </a:buClr>
              <a:buSzPct val="120000"/>
              <a:defRPr/>
            </a:pPr>
            <a:r>
              <a:rPr lang="en-US" dirty="0" smtClean="0">
                <a:latin typeface="+mn-lt"/>
              </a:rPr>
              <a:t>Lisa transfers Mr. </a:t>
            </a:r>
            <a:r>
              <a:rPr lang="en-US" dirty="0" err="1" smtClean="0">
                <a:latin typeface="+mn-lt"/>
              </a:rPr>
              <a:t>Tenley</a:t>
            </a:r>
            <a:r>
              <a:rPr lang="en-US" dirty="0" smtClean="0">
                <a:latin typeface="+mn-lt"/>
              </a:rPr>
              <a:t> to the closest warm body in the CCCL program:</a:t>
            </a:r>
            <a:endParaRPr lang="en-US" dirty="0">
              <a:latin typeface="+mn-lt"/>
            </a:endParaRPr>
          </a:p>
          <a:p>
            <a:pPr marL="742950" lvl="1" indent="-285750" eaLnBrk="1" hangingPunct="1">
              <a:spcBef>
                <a:spcPts val="0"/>
              </a:spcBef>
              <a:buFont typeface="Tahoma" pitchFamily="34" charset="0"/>
              <a:buChar char="–"/>
              <a:defRPr/>
            </a:pPr>
            <a:r>
              <a:rPr lang="en-US" dirty="0" smtClean="0">
                <a:latin typeface="+mn-lt"/>
              </a:rPr>
              <a:t>The field inspector,</a:t>
            </a:r>
            <a:endParaRPr lang="en-US" dirty="0">
              <a:latin typeface="+mn-lt"/>
            </a:endParaRPr>
          </a:p>
          <a:p>
            <a:pPr marL="742950" lvl="1" indent="-285750" eaLnBrk="1" hangingPunct="1">
              <a:spcBef>
                <a:spcPct val="20000"/>
              </a:spcBef>
              <a:buFont typeface="Tahoma" pitchFamily="34" charset="0"/>
              <a:buChar char="–"/>
              <a:defRPr/>
            </a:pPr>
            <a:r>
              <a:rPr lang="en-US" dirty="0" smtClean="0">
                <a:latin typeface="+mn-lt"/>
              </a:rPr>
              <a:t>A permit manager, or</a:t>
            </a:r>
            <a:endParaRPr lang="en-US" dirty="0">
              <a:latin typeface="+mn-lt"/>
            </a:endParaRPr>
          </a:p>
          <a:p>
            <a:pPr marL="742950" lvl="1" indent="-285750" eaLnBrk="1" hangingPunct="1">
              <a:spcBef>
                <a:spcPct val="20000"/>
              </a:spcBef>
              <a:buFont typeface="Tahoma" pitchFamily="34" charset="0"/>
              <a:buChar char="–"/>
              <a:defRPr/>
            </a:pPr>
            <a:r>
              <a:rPr lang="en-US" dirty="0" smtClean="0">
                <a:latin typeface="+mn-lt"/>
              </a:rPr>
              <a:t>A supervisor.</a:t>
            </a:r>
          </a:p>
          <a:p>
            <a:pPr eaLnBrk="1" hangingPunct="1">
              <a:spcBef>
                <a:spcPct val="20000"/>
              </a:spcBef>
              <a:defRPr/>
            </a:pPr>
            <a:r>
              <a:rPr lang="en-US" dirty="0" smtClean="0">
                <a:latin typeface="+mn-lt"/>
              </a:rPr>
              <a:t>Staff look at their delegation </a:t>
            </a:r>
            <a:r>
              <a:rPr lang="en-US" dirty="0" smtClean="0">
                <a:latin typeface="+mn-lt"/>
              </a:rPr>
              <a:t>for the simplest </a:t>
            </a:r>
            <a:r>
              <a:rPr lang="en-US" dirty="0" smtClean="0">
                <a:latin typeface="+mn-lt"/>
              </a:rPr>
              <a:t>way </a:t>
            </a:r>
            <a:r>
              <a:rPr lang="en-US" dirty="0" smtClean="0">
                <a:latin typeface="+mn-lt"/>
              </a:rPr>
              <a:t>to process </a:t>
            </a:r>
            <a:r>
              <a:rPr lang="en-US" dirty="0" smtClean="0">
                <a:latin typeface="+mn-lt"/>
              </a:rPr>
              <a:t>the request. </a:t>
            </a:r>
          </a:p>
          <a:p>
            <a:pPr marL="285750" indent="-285750" eaLnBrk="1" hangingPunct="1">
              <a:spcBef>
                <a:spcPct val="20000"/>
              </a:spcBef>
              <a:defRPr/>
            </a:pPr>
            <a:endParaRPr lang="en-US" dirty="0" smtClean="0">
              <a:latin typeface="+mn-lt"/>
            </a:endParaRPr>
          </a:p>
          <a:p>
            <a:pPr marL="742950" lvl="1" indent="-285750" eaLnBrk="1" hangingPunct="1">
              <a:spcBef>
                <a:spcPct val="20000"/>
              </a:spcBef>
              <a:buFont typeface="Tahoma" pitchFamily="34" charset="0"/>
              <a:buChar char="–"/>
              <a:defRPr/>
            </a:pPr>
            <a:endParaRPr lang="en-US" dirty="0" smtClean="0">
              <a:latin typeface="+mn-lt"/>
            </a:endParaRPr>
          </a:p>
          <a:p>
            <a:pPr marL="742950" lvl="1" indent="-285750" eaLnBrk="1" hangingPunct="1">
              <a:spcBef>
                <a:spcPct val="20000"/>
              </a:spcBef>
              <a:defRPr/>
            </a:pPr>
            <a:endParaRPr lang="en-US" dirty="0">
              <a:latin typeface="+mn-lt"/>
            </a:endParaRPr>
          </a:p>
        </p:txBody>
      </p:sp>
      <p:sp>
        <p:nvSpPr>
          <p:cNvPr id="1028" name="Text Box 3"/>
          <p:cNvSpPr txBox="1">
            <a:spLocks noChangeArrowheads="1"/>
          </p:cNvSpPr>
          <p:nvPr/>
        </p:nvSpPr>
        <p:spPr bwMode="auto">
          <a:xfrm>
            <a:off x="4038600" y="2819400"/>
            <a:ext cx="5029200" cy="830997"/>
          </a:xfrm>
          <a:prstGeom prst="rect">
            <a:avLst/>
          </a:prstGeom>
          <a:noFill/>
          <a:ln w="9525">
            <a:noFill/>
            <a:miter lim="800000"/>
            <a:headEnd/>
            <a:tailEnd/>
          </a:ln>
        </p:spPr>
        <p:txBody>
          <a:bodyPr wrap="square">
            <a:spAutoFit/>
          </a:bodyPr>
          <a:lstStyle/>
          <a:p>
            <a:pPr>
              <a:spcBef>
                <a:spcPct val="20000"/>
              </a:spcBef>
            </a:pPr>
            <a:r>
              <a:rPr lang="en-US" sz="2400" b="1" dirty="0" smtClean="0">
                <a:latin typeface="Arial Unicode MS" pitchFamily="34" charset="-128"/>
                <a:ea typeface="Arial Unicode MS" pitchFamily="34" charset="-128"/>
                <a:cs typeface="Arial Unicode MS" pitchFamily="34" charset="-128"/>
              </a:rPr>
              <a:t>Question: </a:t>
            </a:r>
            <a:r>
              <a:rPr lang="en-US" sz="2400" b="1" dirty="0" smtClean="0">
                <a:latin typeface="Arial Unicode MS" pitchFamily="34" charset="-128"/>
                <a:ea typeface="Arial Unicode MS" pitchFamily="34" charset="-128"/>
                <a:cs typeface="Arial Unicode MS" pitchFamily="34" charset="-128"/>
              </a:rPr>
              <a:t>Who handles this CCCL permit? </a:t>
            </a:r>
          </a:p>
        </p:txBody>
      </p:sp>
      <p:sp>
        <p:nvSpPr>
          <p:cNvPr id="1029" name="Rectangle 4"/>
          <p:cNvSpPr>
            <a:spLocks noChangeArrowheads="1"/>
          </p:cNvSpPr>
          <p:nvPr/>
        </p:nvSpPr>
        <p:spPr bwMode="auto">
          <a:xfrm>
            <a:off x="152400" y="914400"/>
            <a:ext cx="8686800" cy="1631216"/>
          </a:xfrm>
          <a:prstGeom prst="rect">
            <a:avLst/>
          </a:prstGeom>
          <a:noFill/>
          <a:ln w="9525">
            <a:noFill/>
            <a:miter lim="800000"/>
            <a:headEnd/>
            <a:tailEnd/>
          </a:ln>
        </p:spPr>
        <p:txBody>
          <a:bodyPr wrap="square">
            <a:spAutoFit/>
          </a:bodyPr>
          <a:lstStyle/>
          <a:p>
            <a:pPr marL="0" lvl="2" algn="ctr"/>
            <a:r>
              <a:rPr lang="en-US" sz="2000" b="1" dirty="0" smtClean="0">
                <a:solidFill>
                  <a:schemeClr val="tx2"/>
                </a:solidFill>
                <a:latin typeface="Courier New" pitchFamily="49" charset="0"/>
                <a:cs typeface="Courier New" pitchFamily="49" charset="0"/>
              </a:rPr>
              <a:t>“Hello, Department of Environmental Protection.</a:t>
            </a:r>
          </a:p>
          <a:p>
            <a:pPr marL="0" lvl="2" algn="ctr"/>
            <a:r>
              <a:rPr lang="en-US" sz="2000" b="1" dirty="0" smtClean="0">
                <a:solidFill>
                  <a:schemeClr val="tx2"/>
                </a:solidFill>
                <a:latin typeface="Courier New" pitchFamily="49" charset="0"/>
                <a:cs typeface="Courier New" pitchFamily="49" charset="0"/>
              </a:rPr>
              <a:t>My name is Lisa, how can I help you?”</a:t>
            </a:r>
          </a:p>
          <a:p>
            <a:pPr marL="0" lvl="2" algn="ctr"/>
            <a:r>
              <a:rPr lang="en-US" sz="2000" b="1" dirty="0" smtClean="0">
                <a:solidFill>
                  <a:schemeClr val="tx2"/>
                </a:solidFill>
                <a:latin typeface="Courier New" pitchFamily="49" charset="0"/>
                <a:cs typeface="Courier New" pitchFamily="49" charset="0"/>
              </a:rPr>
              <a:t>“Yes, this is Mr. </a:t>
            </a:r>
            <a:r>
              <a:rPr lang="en-US" sz="2000" b="1" dirty="0" err="1" smtClean="0">
                <a:solidFill>
                  <a:schemeClr val="tx2"/>
                </a:solidFill>
                <a:latin typeface="Courier New" pitchFamily="49" charset="0"/>
                <a:cs typeface="Courier New" pitchFamily="49" charset="0"/>
              </a:rPr>
              <a:t>Tenley</a:t>
            </a:r>
            <a:r>
              <a:rPr lang="en-US" sz="2000" b="1" dirty="0" smtClean="0">
                <a:solidFill>
                  <a:schemeClr val="tx2"/>
                </a:solidFill>
                <a:latin typeface="Courier New" pitchFamily="49" charset="0"/>
                <a:cs typeface="Courier New" pitchFamily="49" charset="0"/>
              </a:rPr>
              <a:t>, and I’d like to speak with someone about getting a CCCL permit for some septic tank work.”</a:t>
            </a:r>
          </a:p>
        </p:txBody>
      </p:sp>
      <p:sp>
        <p:nvSpPr>
          <p:cNvPr id="1030" name="Line 6"/>
          <p:cNvSpPr>
            <a:spLocks noChangeShapeType="1"/>
          </p:cNvSpPr>
          <p:nvPr/>
        </p:nvSpPr>
        <p:spPr bwMode="auto">
          <a:xfrm flipH="1" flipV="1">
            <a:off x="1828800" y="3581400"/>
            <a:ext cx="838200" cy="2133600"/>
          </a:xfrm>
          <a:prstGeom prst="line">
            <a:avLst/>
          </a:prstGeom>
          <a:noFill/>
          <a:ln w="25400" cap="rnd">
            <a:solidFill>
              <a:srgbClr val="FFFF66"/>
            </a:solidFill>
            <a:prstDash val="sysDot"/>
            <a:round/>
            <a:headEnd/>
            <a:tailEnd/>
          </a:ln>
        </p:spPr>
        <p:txBody>
          <a:bodyPr wrap="none" anchor="ctr"/>
          <a:lstStyle/>
          <a:p>
            <a:endParaRPr lang="en-US" dirty="0"/>
          </a:p>
        </p:txBody>
      </p:sp>
      <p:sp>
        <p:nvSpPr>
          <p:cNvPr id="1031" name="Line 7"/>
          <p:cNvSpPr>
            <a:spLocks noChangeShapeType="1"/>
          </p:cNvSpPr>
          <p:nvPr/>
        </p:nvSpPr>
        <p:spPr bwMode="auto">
          <a:xfrm flipV="1">
            <a:off x="1828800" y="3352800"/>
            <a:ext cx="76200" cy="228600"/>
          </a:xfrm>
          <a:prstGeom prst="line">
            <a:avLst/>
          </a:prstGeom>
          <a:noFill/>
          <a:ln w="25400" cap="rnd">
            <a:solidFill>
              <a:srgbClr val="FFFF66"/>
            </a:solidFill>
            <a:prstDash val="sysDot"/>
            <a:round/>
            <a:headEnd/>
            <a:tailEnd/>
          </a:ln>
        </p:spPr>
        <p:txBody>
          <a:bodyPr wrap="none" anchor="ctr"/>
          <a:lstStyle/>
          <a:p>
            <a:endParaRPr lang="en-US" dirty="0"/>
          </a:p>
        </p:txBody>
      </p:sp>
      <p:pic>
        <p:nvPicPr>
          <p:cNvPr id="1027" name="Picture 3"/>
          <p:cNvPicPr>
            <a:picLocks noChangeAspect="1" noChangeArrowheads="1"/>
          </p:cNvPicPr>
          <p:nvPr/>
        </p:nvPicPr>
        <p:blipFill>
          <a:blip r:embed="rId3" cstate="print"/>
          <a:srcRect/>
          <a:stretch>
            <a:fillRect/>
          </a:stretch>
        </p:blipFill>
        <p:spPr bwMode="auto">
          <a:xfrm>
            <a:off x="228600" y="2895600"/>
            <a:ext cx="3759200" cy="2819400"/>
          </a:xfrm>
          <a:prstGeom prst="rect">
            <a:avLst/>
          </a:prstGeom>
          <a:noFill/>
          <a:ln w="9525">
            <a:noFill/>
            <a:miter lim="800000"/>
            <a:headEnd/>
            <a:tailEnd/>
          </a:ln>
          <a:effectLst/>
        </p:spPr>
      </p:pic>
    </p:spTree>
  </p:cSld>
  <p:clrMapOvr>
    <a:masterClrMapping/>
  </p:clrMapOvr>
  <p:transition>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Authorization</a:t>
            </a:r>
            <a:endParaRPr lang="en-US" dirty="0"/>
          </a:p>
        </p:txBody>
      </p:sp>
      <p:sp>
        <p:nvSpPr>
          <p:cNvPr id="3" name="Content Placeholder 2"/>
          <p:cNvSpPr>
            <a:spLocks noGrp="1"/>
          </p:cNvSpPr>
          <p:nvPr>
            <p:ph idx="1"/>
          </p:nvPr>
        </p:nvSpPr>
        <p:spPr/>
        <p:txBody>
          <a:bodyPr/>
          <a:lstStyle/>
          <a:p>
            <a:pPr>
              <a:defRPr/>
            </a:pPr>
            <a:r>
              <a:rPr lang="en-US" dirty="0" smtClean="0"/>
              <a:t>Field Permits</a:t>
            </a:r>
          </a:p>
          <a:p>
            <a:pPr>
              <a:defRPr/>
            </a:pPr>
            <a:r>
              <a:rPr lang="en-US" dirty="0" smtClean="0"/>
              <a:t>Individual Permits</a:t>
            </a:r>
          </a:p>
          <a:p>
            <a:pPr>
              <a:defRPr/>
            </a:pPr>
            <a:r>
              <a:rPr lang="en-US" dirty="0" smtClean="0"/>
              <a:t>Notice General Permits</a:t>
            </a:r>
          </a:p>
          <a:p>
            <a:pPr>
              <a:defRPr/>
            </a:pPr>
            <a:r>
              <a:rPr lang="en-US" dirty="0" smtClean="0"/>
              <a:t>Emergency Permits</a:t>
            </a:r>
          </a:p>
          <a:p>
            <a:pPr>
              <a:defRPr/>
            </a:pPr>
            <a:r>
              <a:rPr lang="en-US" dirty="0" smtClean="0"/>
              <a:t>Development Agreements</a:t>
            </a:r>
          </a:p>
          <a:p>
            <a:pPr>
              <a:defRPr/>
            </a:pPr>
            <a:r>
              <a:rPr lang="en-US" dirty="0" smtClean="0"/>
              <a:t>Exemptions</a:t>
            </a:r>
          </a:p>
          <a:p>
            <a:pPr>
              <a:buNone/>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Septic Systems are “Minor Structures”</a:t>
            </a:r>
            <a:endParaRPr lang="en-US" dirty="0"/>
          </a:p>
        </p:txBody>
      </p:sp>
      <p:pic>
        <p:nvPicPr>
          <p:cNvPr id="4" name="Content Placeholder 3" descr="Tenley septic 7-21-05.JPG"/>
          <p:cNvPicPr>
            <a:picLocks noGrp="1" noChangeAspect="1"/>
          </p:cNvPicPr>
          <p:nvPr>
            <p:ph idx="1"/>
          </p:nvPr>
        </p:nvPicPr>
        <p:blipFill>
          <a:blip r:embed="rId3" cstate="print"/>
          <a:stretch>
            <a:fillRect/>
          </a:stretch>
        </p:blipFill>
        <p:spPr>
          <a:xfrm>
            <a:off x="2283619" y="1905000"/>
            <a:ext cx="5486400" cy="4114800"/>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90600"/>
            <a:ext cx="8305800" cy="762000"/>
          </a:xfrm>
        </p:spPr>
        <p:txBody>
          <a:bodyPr/>
          <a:lstStyle/>
          <a:p>
            <a:pPr>
              <a:defRPr/>
            </a:pPr>
            <a:r>
              <a:rPr lang="en-US" sz="4000" b="0" dirty="0" smtClean="0"/>
              <a:t>DEP Delegations – Field Inspectors</a:t>
            </a:r>
            <a:endParaRPr lang="en-US" sz="4000" b="0" dirty="0"/>
          </a:p>
        </p:txBody>
      </p:sp>
      <p:sp>
        <p:nvSpPr>
          <p:cNvPr id="3" name="Content Placeholder 2"/>
          <p:cNvSpPr>
            <a:spLocks noGrp="1"/>
          </p:cNvSpPr>
          <p:nvPr>
            <p:ph idx="1"/>
          </p:nvPr>
        </p:nvSpPr>
        <p:spPr>
          <a:xfrm>
            <a:off x="990600" y="1981200"/>
            <a:ext cx="7543800" cy="3200400"/>
          </a:xfrm>
        </p:spPr>
        <p:txBody>
          <a:bodyPr/>
          <a:lstStyle/>
          <a:p>
            <a:pPr>
              <a:buNone/>
            </a:pPr>
            <a:r>
              <a:rPr lang="en-US" sz="2000" b="1" dirty="0" smtClean="0"/>
              <a:t>DEP Directive 137 - OBCS-33</a:t>
            </a:r>
            <a:r>
              <a:rPr lang="en-US" sz="2000" b="1" dirty="0" smtClean="0"/>
              <a:t>: </a:t>
            </a:r>
            <a:r>
              <a:rPr lang="en-US" sz="2000" b="1" dirty="0" smtClean="0"/>
              <a:t> Field Inspectors</a:t>
            </a:r>
          </a:p>
          <a:p>
            <a:pPr marL="0" indent="0">
              <a:buNone/>
            </a:pPr>
            <a:r>
              <a:rPr lang="en-US" sz="2000" dirty="0" smtClean="0"/>
              <a:t>Issue </a:t>
            </a:r>
            <a:r>
              <a:rPr lang="en-US" sz="2000" dirty="0" smtClean="0"/>
              <a:t>permits using DEP form 73-122, applying the guidelines set forth in the CCCL Procedures Manual for Field Inspectors, for the following:</a:t>
            </a:r>
          </a:p>
          <a:p>
            <a:pPr lvl="0">
              <a:buNone/>
            </a:pPr>
            <a:endParaRPr lang="en-US" sz="2000" dirty="0" smtClean="0"/>
          </a:p>
          <a:p>
            <a:pPr lvl="0"/>
            <a:r>
              <a:rPr lang="en-US" sz="2000" dirty="0" smtClean="0"/>
              <a:t>Construction </a:t>
            </a:r>
            <a:r>
              <a:rPr lang="en-US" sz="2000" dirty="0" smtClean="0"/>
              <a:t>of (or repair to) the following structures </a:t>
            </a:r>
            <a:r>
              <a:rPr lang="en-US" sz="2000" b="1" dirty="0" smtClean="0"/>
              <a:t>located a minimum of 30 feet landward of the frontal dune, escarpment</a:t>
            </a:r>
            <a:r>
              <a:rPr lang="en-US" sz="2000" dirty="0" smtClean="0"/>
              <a:t>, or coastal armoring structure and where the construction will have a minimal impact on the existing beach and dune </a:t>
            </a:r>
            <a:r>
              <a:rPr lang="en-US" sz="2000" dirty="0" smtClean="0"/>
              <a:t>vegetation:</a:t>
            </a:r>
          </a:p>
          <a:p>
            <a:pPr lvl="0">
              <a:buNone/>
            </a:pPr>
            <a:r>
              <a:rPr lang="en-US" sz="2000" dirty="0" smtClean="0"/>
              <a:t>	</a:t>
            </a:r>
            <a:r>
              <a:rPr lang="en-US" sz="2000" b="1" dirty="0" smtClean="0"/>
              <a:t>On-site </a:t>
            </a:r>
            <a:r>
              <a:rPr lang="en-US" sz="2000" b="1" dirty="0" smtClean="0"/>
              <a:t>sewage disposal systems</a:t>
            </a:r>
            <a:r>
              <a:rPr lang="en-US" sz="2000" b="1" dirty="0" smtClean="0"/>
              <a:t>.</a:t>
            </a:r>
            <a:endParaRPr lang="en-US" sz="2000" b="1" dirty="0" smtClean="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Tenley Aerial.jpg"/>
          <p:cNvPicPr>
            <a:picLocks noGrp="1" noChangeAspect="1"/>
          </p:cNvPicPr>
          <p:nvPr>
            <p:ph idx="1"/>
          </p:nvPr>
        </p:nvPicPr>
        <p:blipFill>
          <a:blip r:embed="rId3" cstate="print"/>
          <a:stretch>
            <a:fillRect/>
          </a:stretch>
        </p:blipFill>
        <p:spPr>
          <a:xfrm>
            <a:off x="2310779" y="1905000"/>
            <a:ext cx="5432079" cy="4114800"/>
          </a:xfrm>
        </p:spPr>
      </p:pic>
      <p:sp>
        <p:nvSpPr>
          <p:cNvPr id="7" name="Text Box 3"/>
          <p:cNvSpPr txBox="1">
            <a:spLocks noChangeArrowheads="1"/>
          </p:cNvSpPr>
          <p:nvPr/>
        </p:nvSpPr>
        <p:spPr bwMode="auto">
          <a:xfrm>
            <a:off x="1066800" y="1066800"/>
            <a:ext cx="8077200" cy="461665"/>
          </a:xfrm>
          <a:prstGeom prst="rect">
            <a:avLst/>
          </a:prstGeom>
          <a:noFill/>
          <a:ln w="9525">
            <a:noFill/>
            <a:miter lim="800000"/>
            <a:headEnd/>
            <a:tailEnd/>
          </a:ln>
        </p:spPr>
        <p:txBody>
          <a:bodyPr wrap="square">
            <a:spAutoFit/>
          </a:bodyPr>
          <a:lstStyle/>
          <a:p>
            <a:pPr>
              <a:spcBef>
                <a:spcPct val="20000"/>
              </a:spcBef>
            </a:pPr>
            <a:r>
              <a:rPr lang="en-US" sz="2400" b="1" dirty="0" smtClean="0">
                <a:latin typeface="Arial Unicode MS" pitchFamily="34" charset="-128"/>
                <a:ea typeface="Arial Unicode MS" pitchFamily="34" charset="-128"/>
                <a:cs typeface="Arial Unicode MS" pitchFamily="34" charset="-128"/>
              </a:rPr>
              <a:t>Answer: No Field Permit Issued – house uninhabitable</a:t>
            </a:r>
            <a:endParaRPr lang="en-US" sz="2400" b="1" dirty="0" smtClean="0">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1570" name="Rectangle 2"/>
          <p:cNvSpPr>
            <a:spLocks noChangeArrowheads="1"/>
          </p:cNvSpPr>
          <p:nvPr/>
        </p:nvSpPr>
        <p:spPr bwMode="auto">
          <a:xfrm>
            <a:off x="4038600" y="2590800"/>
            <a:ext cx="4419600" cy="2971800"/>
          </a:xfrm>
          <a:prstGeom prst="rect">
            <a:avLst/>
          </a:prstGeom>
          <a:noFill/>
          <a:ln w="9525">
            <a:noFill/>
            <a:miter lim="800000"/>
            <a:headEnd/>
            <a:tailEnd/>
          </a:ln>
          <a:effectLst/>
        </p:spPr>
        <p:txBody>
          <a:bodyPr lIns="92075" tIns="46038" rIns="92075" bIns="46038"/>
          <a:lstStyle/>
          <a:p>
            <a:pPr marL="231775" lvl="1" indent="-231775" eaLnBrk="1" hangingPunct="1">
              <a:spcBef>
                <a:spcPct val="20000"/>
              </a:spcBef>
              <a:buClr>
                <a:schemeClr val="hlink"/>
              </a:buClr>
              <a:buSzPct val="120000"/>
              <a:buFont typeface="Arial" pitchFamily="34" charset="0"/>
              <a:buChar char="•"/>
              <a:defRPr/>
            </a:pPr>
            <a:r>
              <a:rPr lang="en-US" dirty="0" smtClean="0">
                <a:latin typeface="+mn-lt"/>
              </a:rPr>
              <a:t> In addition to the Permit Manager, permits may be reviewed by other CCCL staff as well as DEP coastal engineers, FWC staff, State Lands, Office of General Counsel and others.</a:t>
            </a:r>
          </a:p>
          <a:p>
            <a:pPr marL="231775" lvl="1" indent="-231775" eaLnBrk="1" hangingPunct="1">
              <a:spcBef>
                <a:spcPct val="20000"/>
              </a:spcBef>
              <a:buClr>
                <a:schemeClr val="hlink"/>
              </a:buClr>
              <a:buSzPct val="120000"/>
              <a:buFont typeface="Arial" pitchFamily="34" charset="0"/>
              <a:buChar char="•"/>
              <a:defRPr/>
            </a:pPr>
            <a:r>
              <a:rPr lang="en-US" dirty="0" smtClean="0">
                <a:latin typeface="+mn-lt"/>
              </a:rPr>
              <a:t>Permit processing depends on the type of application, the proposed structures and activities and site conditions.</a:t>
            </a:r>
          </a:p>
          <a:p>
            <a:pPr marL="231775" lvl="1" indent="-231775" eaLnBrk="1" hangingPunct="1">
              <a:spcBef>
                <a:spcPct val="20000"/>
              </a:spcBef>
              <a:buClr>
                <a:schemeClr val="hlink"/>
              </a:buClr>
              <a:buSzPct val="120000"/>
              <a:buFont typeface="Arial" pitchFamily="34" charset="0"/>
              <a:buChar char="•"/>
              <a:defRPr/>
            </a:pPr>
            <a:r>
              <a:rPr lang="en-US" dirty="0" smtClean="0">
                <a:latin typeface="+mn-lt"/>
              </a:rPr>
              <a:t>Procedures are found in Rule 62B-33.008, the Permit Manager Manual  and other program documents.</a:t>
            </a:r>
            <a:endParaRPr lang="en-US" dirty="0" smtClean="0">
              <a:latin typeface="+mn-lt"/>
            </a:endParaRPr>
          </a:p>
          <a:p>
            <a:pPr marL="231775" lvl="1" indent="-231775" eaLnBrk="1" hangingPunct="1">
              <a:spcBef>
                <a:spcPct val="20000"/>
              </a:spcBef>
              <a:buClr>
                <a:schemeClr val="hlink"/>
              </a:buClr>
              <a:buSzPct val="120000"/>
              <a:buFont typeface="Arial" pitchFamily="34" charset="0"/>
              <a:buChar char="•"/>
              <a:defRPr/>
            </a:pPr>
            <a:endParaRPr lang="en-US" dirty="0" smtClean="0">
              <a:latin typeface="+mn-lt"/>
            </a:endParaRPr>
          </a:p>
          <a:p>
            <a:pPr marL="285750" indent="-285750" eaLnBrk="1" hangingPunct="1">
              <a:spcBef>
                <a:spcPct val="20000"/>
              </a:spcBef>
              <a:defRPr/>
            </a:pPr>
            <a:endParaRPr lang="en-US" dirty="0" smtClean="0">
              <a:latin typeface="+mn-lt"/>
            </a:endParaRPr>
          </a:p>
          <a:p>
            <a:pPr marL="742950" lvl="1" indent="-285750" eaLnBrk="1" hangingPunct="1">
              <a:spcBef>
                <a:spcPct val="20000"/>
              </a:spcBef>
              <a:buFont typeface="Tahoma" pitchFamily="34" charset="0"/>
              <a:buChar char="–"/>
              <a:defRPr/>
            </a:pPr>
            <a:endParaRPr lang="en-US" dirty="0" smtClean="0">
              <a:latin typeface="+mn-lt"/>
            </a:endParaRPr>
          </a:p>
          <a:p>
            <a:pPr marL="742950" lvl="1" indent="-285750" eaLnBrk="1" hangingPunct="1">
              <a:spcBef>
                <a:spcPct val="20000"/>
              </a:spcBef>
              <a:defRPr/>
            </a:pPr>
            <a:endParaRPr lang="en-US" dirty="0">
              <a:latin typeface="+mn-lt"/>
            </a:endParaRPr>
          </a:p>
        </p:txBody>
      </p:sp>
      <p:sp>
        <p:nvSpPr>
          <p:cNvPr id="1028" name="Text Box 3"/>
          <p:cNvSpPr txBox="1">
            <a:spLocks noChangeArrowheads="1"/>
          </p:cNvSpPr>
          <p:nvPr/>
        </p:nvSpPr>
        <p:spPr bwMode="auto">
          <a:xfrm>
            <a:off x="4038600" y="2209800"/>
            <a:ext cx="5029200" cy="461665"/>
          </a:xfrm>
          <a:prstGeom prst="rect">
            <a:avLst/>
          </a:prstGeom>
          <a:noFill/>
          <a:ln w="9525">
            <a:noFill/>
            <a:miter lim="800000"/>
            <a:headEnd/>
            <a:tailEnd/>
          </a:ln>
        </p:spPr>
        <p:txBody>
          <a:bodyPr wrap="square">
            <a:spAutoFit/>
          </a:bodyPr>
          <a:lstStyle/>
          <a:p>
            <a:pPr>
              <a:spcBef>
                <a:spcPct val="20000"/>
              </a:spcBef>
            </a:pPr>
            <a:r>
              <a:rPr lang="en-US" sz="2400" b="1" dirty="0" smtClean="0">
                <a:latin typeface="Arial Unicode MS" pitchFamily="34" charset="-128"/>
                <a:ea typeface="Arial Unicode MS" pitchFamily="34" charset="-128"/>
                <a:cs typeface="Arial Unicode MS" pitchFamily="34" charset="-128"/>
              </a:rPr>
              <a:t>Q: Who handles this </a:t>
            </a:r>
            <a:r>
              <a:rPr lang="en-US" sz="2400" b="1" dirty="0" smtClean="0">
                <a:latin typeface="Arial Unicode MS" pitchFamily="34" charset="-128"/>
                <a:ea typeface="Arial Unicode MS" pitchFamily="34" charset="-128"/>
                <a:cs typeface="Arial Unicode MS" pitchFamily="34" charset="-128"/>
              </a:rPr>
              <a:t>application? </a:t>
            </a:r>
            <a:endParaRPr lang="en-US" sz="2400" b="1" dirty="0" smtClean="0">
              <a:latin typeface="Arial Unicode MS" pitchFamily="34" charset="-128"/>
              <a:ea typeface="Arial Unicode MS" pitchFamily="34" charset="-128"/>
              <a:cs typeface="Arial Unicode MS" pitchFamily="34" charset="-128"/>
            </a:endParaRPr>
          </a:p>
        </p:txBody>
      </p:sp>
      <p:sp>
        <p:nvSpPr>
          <p:cNvPr id="1029" name="Rectangle 4"/>
          <p:cNvSpPr>
            <a:spLocks noChangeArrowheads="1"/>
          </p:cNvSpPr>
          <p:nvPr/>
        </p:nvSpPr>
        <p:spPr bwMode="auto">
          <a:xfrm>
            <a:off x="0" y="914400"/>
            <a:ext cx="8686800" cy="1323439"/>
          </a:xfrm>
          <a:prstGeom prst="rect">
            <a:avLst/>
          </a:prstGeom>
          <a:noFill/>
          <a:ln w="9525">
            <a:noFill/>
            <a:miter lim="800000"/>
            <a:headEnd/>
            <a:tailEnd/>
          </a:ln>
        </p:spPr>
        <p:txBody>
          <a:bodyPr wrap="square">
            <a:spAutoFit/>
          </a:bodyPr>
          <a:lstStyle/>
          <a:p>
            <a:pPr marL="0" lvl="2" algn="ctr"/>
            <a:r>
              <a:rPr lang="en-US" sz="2000" b="1" dirty="0" smtClean="0">
                <a:solidFill>
                  <a:schemeClr val="tx2"/>
                </a:solidFill>
                <a:latin typeface="Courier New" pitchFamily="49" charset="0"/>
                <a:cs typeface="Courier New" pitchFamily="49" charset="0"/>
              </a:rPr>
              <a:t>“Mr. Wells, this is to notify you that y</a:t>
            </a:r>
            <a:r>
              <a:rPr lang="en-US" sz="2000" b="1" dirty="0" smtClean="0">
                <a:solidFill>
                  <a:schemeClr val="tx2"/>
                </a:solidFill>
                <a:latin typeface="Courier New" pitchFamily="49" charset="0"/>
                <a:cs typeface="Courier New" pitchFamily="49" charset="0"/>
              </a:rPr>
              <a:t>our </a:t>
            </a:r>
            <a:r>
              <a:rPr lang="en-US" sz="2000" b="1" dirty="0" smtClean="0">
                <a:solidFill>
                  <a:schemeClr val="tx2"/>
                </a:solidFill>
                <a:latin typeface="Courier New" pitchFamily="49" charset="0"/>
                <a:cs typeface="Courier New" pitchFamily="49" charset="0"/>
              </a:rPr>
              <a:t>application for a coastal construction control line (CCCL) permit was received by the Department on </a:t>
            </a:r>
            <a:r>
              <a:rPr lang="en-US" sz="2000" b="1" dirty="0" smtClean="0">
                <a:solidFill>
                  <a:schemeClr val="tx2"/>
                </a:solidFill>
                <a:latin typeface="Courier New" pitchFamily="49" charset="0"/>
                <a:cs typeface="Courier New" pitchFamily="49" charset="0"/>
              </a:rPr>
              <a:t>1/14/2013 </a:t>
            </a:r>
            <a:r>
              <a:rPr lang="en-US" sz="2000" b="1" dirty="0" smtClean="0">
                <a:solidFill>
                  <a:schemeClr val="tx2"/>
                </a:solidFill>
                <a:latin typeface="Courier New" pitchFamily="49" charset="0"/>
                <a:cs typeface="Courier New" pitchFamily="49" charset="0"/>
              </a:rPr>
              <a:t>and </a:t>
            </a:r>
            <a:r>
              <a:rPr lang="en-US" sz="2000" b="1" dirty="0" smtClean="0">
                <a:solidFill>
                  <a:schemeClr val="tx2"/>
                </a:solidFill>
                <a:latin typeface="Courier New" pitchFamily="49" charset="0"/>
                <a:cs typeface="Courier New" pitchFamily="49" charset="0"/>
              </a:rPr>
              <a:t>has been assigned </a:t>
            </a:r>
            <a:r>
              <a:rPr lang="en-US" sz="2000" b="1" dirty="0" smtClean="0">
                <a:solidFill>
                  <a:schemeClr val="tx2"/>
                </a:solidFill>
                <a:latin typeface="Courier New" pitchFamily="49" charset="0"/>
                <a:cs typeface="Courier New" pitchFamily="49" charset="0"/>
              </a:rPr>
              <a:t>file number </a:t>
            </a:r>
            <a:r>
              <a:rPr lang="en-US" sz="2000" b="1" dirty="0" smtClean="0">
                <a:solidFill>
                  <a:schemeClr val="tx2"/>
                </a:solidFill>
                <a:latin typeface="Courier New" pitchFamily="49" charset="0"/>
                <a:cs typeface="Courier New" pitchFamily="49" charset="0"/>
              </a:rPr>
              <a:t>BO-670.”</a:t>
            </a:r>
            <a:endParaRPr lang="en-US" sz="2000" b="1" dirty="0" smtClean="0">
              <a:solidFill>
                <a:schemeClr val="tx2"/>
              </a:solidFill>
              <a:latin typeface="Courier New" pitchFamily="49" charset="0"/>
              <a:cs typeface="Courier New" pitchFamily="49" charset="0"/>
            </a:endParaRPr>
          </a:p>
        </p:txBody>
      </p:sp>
      <p:sp>
        <p:nvSpPr>
          <p:cNvPr id="1030" name="Line 6"/>
          <p:cNvSpPr>
            <a:spLocks noChangeShapeType="1"/>
          </p:cNvSpPr>
          <p:nvPr/>
        </p:nvSpPr>
        <p:spPr bwMode="auto">
          <a:xfrm flipH="1" flipV="1">
            <a:off x="1828800" y="3581400"/>
            <a:ext cx="838200" cy="2133600"/>
          </a:xfrm>
          <a:prstGeom prst="line">
            <a:avLst/>
          </a:prstGeom>
          <a:noFill/>
          <a:ln w="25400" cap="rnd">
            <a:solidFill>
              <a:srgbClr val="FFFF66"/>
            </a:solidFill>
            <a:prstDash val="sysDot"/>
            <a:round/>
            <a:headEnd/>
            <a:tailEnd/>
          </a:ln>
        </p:spPr>
        <p:txBody>
          <a:bodyPr wrap="none" anchor="ctr"/>
          <a:lstStyle/>
          <a:p>
            <a:endParaRPr lang="en-US" dirty="0"/>
          </a:p>
        </p:txBody>
      </p:sp>
      <p:sp>
        <p:nvSpPr>
          <p:cNvPr id="1031" name="Line 7"/>
          <p:cNvSpPr>
            <a:spLocks noChangeShapeType="1"/>
          </p:cNvSpPr>
          <p:nvPr/>
        </p:nvSpPr>
        <p:spPr bwMode="auto">
          <a:xfrm flipV="1">
            <a:off x="1828800" y="3352800"/>
            <a:ext cx="76200" cy="228600"/>
          </a:xfrm>
          <a:prstGeom prst="line">
            <a:avLst/>
          </a:prstGeom>
          <a:noFill/>
          <a:ln w="25400" cap="rnd">
            <a:solidFill>
              <a:srgbClr val="FFFF66"/>
            </a:solidFill>
            <a:prstDash val="sysDot"/>
            <a:round/>
            <a:headEnd/>
            <a:tailEnd/>
          </a:ln>
        </p:spPr>
        <p:txBody>
          <a:bodyPr wrap="none" anchor="ctr"/>
          <a:lstStyle/>
          <a:p>
            <a:endParaRPr lang="en-US" dirty="0"/>
          </a:p>
        </p:txBody>
      </p:sp>
      <p:pic>
        <p:nvPicPr>
          <p:cNvPr id="1026" name="Picture 2"/>
          <p:cNvPicPr>
            <a:picLocks noChangeAspect="1" noChangeArrowheads="1"/>
          </p:cNvPicPr>
          <p:nvPr/>
        </p:nvPicPr>
        <p:blipFill>
          <a:blip r:embed="rId3" cstate="print"/>
          <a:srcRect l="3981" t="3077" r="470" b="27692"/>
          <a:stretch>
            <a:fillRect/>
          </a:stretch>
        </p:blipFill>
        <p:spPr bwMode="auto">
          <a:xfrm>
            <a:off x="304800" y="2286000"/>
            <a:ext cx="3657600" cy="3429000"/>
          </a:xfrm>
          <a:prstGeom prst="rect">
            <a:avLst/>
          </a:prstGeom>
          <a:noFill/>
          <a:ln w="9525">
            <a:noFill/>
            <a:miter lim="800000"/>
            <a:headEnd/>
            <a:tailEnd/>
          </a:ln>
          <a:effectLst/>
        </p:spPr>
      </p:pic>
    </p:spTree>
  </p:cSld>
  <p:clrMapOvr>
    <a:masterClrMapping/>
  </p:clrMapOvr>
  <p:transition>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3" cstate="print"/>
          <a:srcRect/>
          <a:stretch>
            <a:fillRect/>
          </a:stretch>
        </p:blipFill>
        <p:spPr bwMode="auto">
          <a:xfrm>
            <a:off x="1602962" y="1815218"/>
            <a:ext cx="7007638" cy="4204582"/>
          </a:xfrm>
          <a:prstGeom prst="rect">
            <a:avLst/>
          </a:prstGeom>
          <a:noFill/>
          <a:ln w="9525">
            <a:noFill/>
            <a:miter lim="800000"/>
            <a:headEnd/>
            <a:tailEnd/>
          </a:ln>
          <a:effectLst/>
        </p:spPr>
      </p:pic>
      <p:sp>
        <p:nvSpPr>
          <p:cNvPr id="6" name="Text Box 3"/>
          <p:cNvSpPr txBox="1">
            <a:spLocks noChangeArrowheads="1"/>
          </p:cNvSpPr>
          <p:nvPr/>
        </p:nvSpPr>
        <p:spPr bwMode="auto">
          <a:xfrm>
            <a:off x="1066800" y="1066800"/>
            <a:ext cx="8077200" cy="461665"/>
          </a:xfrm>
          <a:prstGeom prst="rect">
            <a:avLst/>
          </a:prstGeom>
          <a:noFill/>
          <a:ln w="9525">
            <a:noFill/>
            <a:miter lim="800000"/>
            <a:headEnd/>
            <a:tailEnd/>
          </a:ln>
        </p:spPr>
        <p:txBody>
          <a:bodyPr wrap="square">
            <a:spAutoFit/>
          </a:bodyPr>
          <a:lstStyle/>
          <a:p>
            <a:pPr>
              <a:spcBef>
                <a:spcPct val="20000"/>
              </a:spcBef>
            </a:pPr>
            <a:r>
              <a:rPr lang="en-US" sz="2400" b="1" dirty="0" smtClean="0">
                <a:latin typeface="Arial Unicode MS" pitchFamily="34" charset="-128"/>
                <a:ea typeface="Arial Unicode MS" pitchFamily="34" charset="-128"/>
                <a:cs typeface="Arial Unicode MS" pitchFamily="34" charset="-128"/>
              </a:rPr>
              <a:t>A: Permit Manager reviews “Major Projects”, GP’s, etc.</a:t>
            </a:r>
            <a:endParaRPr lang="en-US" sz="2400" b="1" dirty="0" smtClean="0">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Eclipse">
  <a:themeElements>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Eclipse">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lip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Eclips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Eclips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Eclips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Eclips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Eclips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Eclips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Eclips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DEPTemplate</Template>
  <TotalTime>9023</TotalTime>
  <Words>2118</Words>
  <Application>Microsoft Office PowerPoint</Application>
  <PresentationFormat>On-screen Show (4:3)</PresentationFormat>
  <Paragraphs>283</Paragraphs>
  <Slides>28</Slides>
  <Notes>20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Eclipse</vt:lpstr>
      <vt:lpstr>      Florida Beaches Habitat Conservation Plan Steering Committee February 26, 2013  The ins and outs of the CCCL permitting process</vt:lpstr>
      <vt:lpstr>Outline</vt:lpstr>
      <vt:lpstr>Slide 3</vt:lpstr>
      <vt:lpstr>Types of Authorization</vt:lpstr>
      <vt:lpstr>Septic Systems are “Minor Structures”</vt:lpstr>
      <vt:lpstr>DEP Delegations – Field Inspectors</vt:lpstr>
      <vt:lpstr>Slide 7</vt:lpstr>
      <vt:lpstr>Slide 8</vt:lpstr>
      <vt:lpstr>Slide 9</vt:lpstr>
      <vt:lpstr>CCCL Processing Steps</vt:lpstr>
      <vt:lpstr>Permit Application Requirements</vt:lpstr>
      <vt:lpstr>Time Clocks for Processing Permits</vt:lpstr>
      <vt:lpstr>A: expected project effect on sea turtle habitat</vt:lpstr>
      <vt:lpstr>Q: What environmental issues are reviewed?</vt:lpstr>
      <vt:lpstr>A: BO-670 major issues = siting, sea turtle habitat</vt:lpstr>
      <vt:lpstr>Impacts and Recommended Solutions</vt:lpstr>
      <vt:lpstr>Examples of Minimization</vt:lpstr>
      <vt:lpstr>Examples of Mitigation</vt:lpstr>
      <vt:lpstr>Q: How do staff limit impacts with issued permits?</vt:lpstr>
      <vt:lpstr>A: Construction is managed through permit conditions</vt:lpstr>
      <vt:lpstr>Q: How is permit compliance monitored?</vt:lpstr>
      <vt:lpstr>A: Compliance is monitored thru inspections and reports</vt:lpstr>
      <vt:lpstr>Major Structure Compliance Measures</vt:lpstr>
      <vt:lpstr>Q: How are historical permits tracked?</vt:lpstr>
      <vt:lpstr>A: Permits are tracked by the BCMS database</vt:lpstr>
      <vt:lpstr>A: Permit Summary Reports are on DEP CA MapDirect</vt:lpstr>
      <vt:lpstr>Any Questions ?</vt:lpstr>
      <vt:lpstr>Slide 28</vt:lpstr>
    </vt:vector>
  </TitlesOfParts>
  <Company>Florida Dept of Environmental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Florida Beaches Habitat Conservation Plan Steering Committee December 16, 2009  Coastal Construction Control Line Program</dc:title>
  <dc:creator>Gene Chalecki</dc:creator>
  <cp:lastModifiedBy>Fritz Wettstein</cp:lastModifiedBy>
  <cp:revision>513</cp:revision>
  <cp:lastPrinted>2002-05-15T19:42:42Z</cp:lastPrinted>
  <dcterms:created xsi:type="dcterms:W3CDTF">2000-09-26T19:08:28Z</dcterms:created>
  <dcterms:modified xsi:type="dcterms:W3CDTF">2013-02-25T20:11:34Z</dcterms:modified>
  <cp:contentStatus/>
</cp:coreProperties>
</file>