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52" r:id="rId2"/>
    <p:sldMasterId id="2147483653" r:id="rId3"/>
  </p:sldMasterIdLst>
  <p:notesMasterIdLst>
    <p:notesMasterId r:id="rId20"/>
  </p:notesMasterIdLst>
  <p:handoutMasterIdLst>
    <p:handoutMasterId r:id="rId21"/>
  </p:handoutMasterIdLst>
  <p:sldIdLst>
    <p:sldId id="320" r:id="rId4"/>
    <p:sldId id="571" r:id="rId5"/>
    <p:sldId id="572" r:id="rId6"/>
    <p:sldId id="573" r:id="rId7"/>
    <p:sldId id="574" r:id="rId8"/>
    <p:sldId id="575" r:id="rId9"/>
    <p:sldId id="576" r:id="rId10"/>
    <p:sldId id="577" r:id="rId11"/>
    <p:sldId id="578" r:id="rId12"/>
    <p:sldId id="579" r:id="rId13"/>
    <p:sldId id="580" r:id="rId14"/>
    <p:sldId id="599" r:id="rId15"/>
    <p:sldId id="601" r:id="rId16"/>
    <p:sldId id="603" r:id="rId17"/>
    <p:sldId id="604" r:id="rId18"/>
    <p:sldId id="587" r:id="rId19"/>
  </p:sldIdLst>
  <p:sldSz cx="9144000" cy="6858000" type="screen4x3"/>
  <p:notesSz cx="7010400" cy="9296400"/>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showPr>
  <p:clrMru>
    <a:srgbClr val="339933"/>
    <a:srgbClr val="FF9900"/>
    <a:srgbClr val="FF0000"/>
    <a:srgbClr val="66CCFF"/>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77" autoAdjust="0"/>
  </p:normalViewPr>
  <p:slideViewPr>
    <p:cSldViewPr>
      <p:cViewPr>
        <p:scale>
          <a:sx n="66" d="100"/>
          <a:sy n="66" d="100"/>
        </p:scale>
        <p:origin x="-168"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endParaRPr lang="en-US"/>
          </a:p>
        </p:txBody>
      </p:sp>
      <p:sp>
        <p:nvSpPr>
          <p:cNvPr id="142339"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endParaRPr lang="en-US"/>
          </a:p>
        </p:txBody>
      </p:sp>
      <p:sp>
        <p:nvSpPr>
          <p:cNvPr id="142340"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endParaRPr lang="en-US"/>
          </a:p>
        </p:txBody>
      </p:sp>
      <p:sp>
        <p:nvSpPr>
          <p:cNvPr id="142341"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5397A3B7-BD22-413B-8DAB-75C775E9C3B1}"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endParaRPr lang="en-US"/>
          </a:p>
        </p:txBody>
      </p:sp>
      <p:sp>
        <p:nvSpPr>
          <p:cNvPr id="409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endParaRPr lang="en-US"/>
          </a:p>
        </p:txBody>
      </p:sp>
      <p:sp>
        <p:nvSpPr>
          <p:cNvPr id="4100" name="Rectangle 4"/>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endParaRPr lang="en-US"/>
          </a:p>
        </p:txBody>
      </p:sp>
      <p:sp>
        <p:nvSpPr>
          <p:cNvPr id="410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52D70A69-1939-46DA-AEBE-BC927F7FD8E9}"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C352ADFB-131D-4450-A873-FE13BEB274C7}" type="slidenum">
              <a:rPr lang="en-US"/>
              <a:pPr/>
              <a:t>2</a:t>
            </a:fld>
            <a:endParaRPr lang="en-US"/>
          </a:p>
        </p:txBody>
      </p:sp>
      <p:sp>
        <p:nvSpPr>
          <p:cNvPr id="923650" name="Rectangle 2"/>
          <p:cNvSpPr>
            <a:spLocks noRot="1" noChangeArrowheads="1" noTextEdit="1"/>
          </p:cNvSpPr>
          <p:nvPr>
            <p:ph type="sldImg"/>
          </p:nvPr>
        </p:nvSpPr>
        <p:spPr>
          <a:ln/>
        </p:spPr>
      </p:sp>
      <p:sp>
        <p:nvSpPr>
          <p:cNvPr id="923651" name="Rectangle 3"/>
          <p:cNvSpPr>
            <a:spLocks noGrp="1" noChangeArrowheads="1"/>
          </p:cNvSpPr>
          <p:nvPr>
            <p:ph type="body" idx="1"/>
          </p:nvPr>
        </p:nvSpPr>
        <p:spPr/>
        <p:txBody>
          <a:bodyPr/>
          <a:lstStyle/>
          <a:p>
            <a:r>
              <a:rPr lang="en-US"/>
              <a:t>Lessons learned from recent hurricane seasons have taught us that standardized grid maps for search and rescue and other activities are a necessity. In an effort to standardize maps in Florida for both emergency and other operations, the State Fire Marshal, as the coordinating agency for search and rescue under the State Comprehensive Emergency Management Plan, and the Division of Emergency Management are embarking on a program to adopt the US National Grid (USNG) as the standard in Florida. This project will ensure a uniform grid mapping system across cities and counties in Florida, and will match the system used by the National Guard, the US Coast Guard and the US military when they are deployed into our state. </a:t>
            </a:r>
          </a:p>
          <a:p>
            <a:endParaRPr lang="en-US"/>
          </a:p>
          <a:p>
            <a:endParaRPr lang="en-US"/>
          </a:p>
          <a:p>
            <a:r>
              <a:rPr lang="en-US"/>
              <a:t>All GPS units are programmed with the National Grid (or the compatible military grid). Users just have to switch their unit to the proper format to find a grid address.</a:t>
            </a:r>
          </a:p>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5BE8BDE-DE38-4728-BE48-C608AA44B6AD}" type="slidenum">
              <a:rPr lang="en-US"/>
              <a:pPr/>
              <a:t>11</a:t>
            </a:fld>
            <a:endParaRPr lang="en-US"/>
          </a:p>
        </p:txBody>
      </p:sp>
      <p:sp>
        <p:nvSpPr>
          <p:cNvPr id="942082" name="Rectangle 2"/>
          <p:cNvSpPr>
            <a:spLocks noRot="1" noChangeArrowheads="1" noTextEdit="1"/>
          </p:cNvSpPr>
          <p:nvPr>
            <p:ph type="sldImg"/>
          </p:nvPr>
        </p:nvSpPr>
        <p:spPr>
          <a:ln/>
        </p:spPr>
      </p:sp>
      <p:sp>
        <p:nvSpPr>
          <p:cNvPr id="942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1EC1BB08-2902-4D10-B51B-70ABD029EAA5}" type="slidenum">
              <a:rPr lang="en-US"/>
              <a:pPr/>
              <a:t>12</a:t>
            </a:fld>
            <a:endParaRPr lang="en-US"/>
          </a:p>
        </p:txBody>
      </p:sp>
      <p:sp>
        <p:nvSpPr>
          <p:cNvPr id="972802" name="Rectangle 2"/>
          <p:cNvSpPr>
            <a:spLocks noRot="1" noChangeArrowheads="1" noTextEdit="1"/>
          </p:cNvSpPr>
          <p:nvPr>
            <p:ph type="sldImg"/>
          </p:nvPr>
        </p:nvSpPr>
        <p:spPr>
          <a:ln/>
        </p:spPr>
      </p:sp>
      <p:sp>
        <p:nvSpPr>
          <p:cNvPr id="972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DC54306-C832-4647-BA9F-9022B406EAF7}" type="slidenum">
              <a:rPr lang="en-US"/>
              <a:pPr/>
              <a:t>13</a:t>
            </a:fld>
            <a:endParaRPr lang="en-US"/>
          </a:p>
        </p:txBody>
      </p:sp>
      <p:sp>
        <p:nvSpPr>
          <p:cNvPr id="976898" name="Rectangle 2"/>
          <p:cNvSpPr>
            <a:spLocks noRot="1" noChangeArrowheads="1" noTextEdit="1"/>
          </p:cNvSpPr>
          <p:nvPr>
            <p:ph type="sldImg"/>
          </p:nvPr>
        </p:nvSpPr>
        <p:spPr>
          <a:ln/>
        </p:spPr>
      </p:sp>
      <p:sp>
        <p:nvSpPr>
          <p:cNvPr id="976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644DF4E7-30E1-4FE3-B503-B02C8F674165}" type="slidenum">
              <a:rPr lang="en-US"/>
              <a:pPr/>
              <a:t>16</a:t>
            </a:fld>
            <a:endParaRPr lang="en-US"/>
          </a:p>
        </p:txBody>
      </p:sp>
      <p:sp>
        <p:nvSpPr>
          <p:cNvPr id="954370" name="Rectangle 2"/>
          <p:cNvSpPr>
            <a:spLocks noRot="1" noChangeArrowheads="1" noTextEdit="1"/>
          </p:cNvSpPr>
          <p:nvPr>
            <p:ph type="sldImg"/>
          </p:nvPr>
        </p:nvSpPr>
        <p:spPr>
          <a:ln/>
        </p:spPr>
      </p:sp>
      <p:sp>
        <p:nvSpPr>
          <p:cNvPr id="954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C17E2911-659D-4E68-9E89-17B5D93F3F15}" type="slidenum">
              <a:rPr lang="en-US"/>
              <a:pPr/>
              <a:t>3</a:t>
            </a:fld>
            <a:endParaRPr lang="en-US"/>
          </a:p>
        </p:txBody>
      </p:sp>
      <p:sp>
        <p:nvSpPr>
          <p:cNvPr id="925698" name="Rectangle 2"/>
          <p:cNvSpPr>
            <a:spLocks noRot="1" noChangeArrowheads="1" noTextEdit="1"/>
          </p:cNvSpPr>
          <p:nvPr>
            <p:ph type="sldImg"/>
          </p:nvPr>
        </p:nvSpPr>
        <p:spPr>
          <a:ln/>
        </p:spPr>
      </p:sp>
      <p:sp>
        <p:nvSpPr>
          <p:cNvPr id="925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7E58DB3C-0D18-459D-86ED-3813CA6CD5CF}" type="slidenum">
              <a:rPr lang="en-US"/>
              <a:pPr/>
              <a:t>4</a:t>
            </a:fld>
            <a:endParaRPr lang="en-US"/>
          </a:p>
        </p:txBody>
      </p:sp>
      <p:sp>
        <p:nvSpPr>
          <p:cNvPr id="927746" name="Rectangle 2"/>
          <p:cNvSpPr>
            <a:spLocks noRot="1" noChangeArrowheads="1" noTextEdit="1"/>
          </p:cNvSpPr>
          <p:nvPr>
            <p:ph type="sldImg"/>
          </p:nvPr>
        </p:nvSpPr>
        <p:spPr>
          <a:ln/>
        </p:spPr>
      </p:sp>
      <p:sp>
        <p:nvSpPr>
          <p:cNvPr id="927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4CB1DCCE-30C3-4340-8441-3EA7A5D7358B}" type="slidenum">
              <a:rPr lang="en-US"/>
              <a:pPr/>
              <a:t>5</a:t>
            </a:fld>
            <a:endParaRPr lang="en-US"/>
          </a:p>
        </p:txBody>
      </p:sp>
      <p:sp>
        <p:nvSpPr>
          <p:cNvPr id="929794" name="Rectangle 2"/>
          <p:cNvSpPr>
            <a:spLocks noRot="1" noChangeArrowheads="1" noTextEdit="1"/>
          </p:cNvSpPr>
          <p:nvPr>
            <p:ph type="sldImg"/>
          </p:nvPr>
        </p:nvSpPr>
        <p:spPr>
          <a:ln/>
        </p:spPr>
      </p:sp>
      <p:sp>
        <p:nvSpPr>
          <p:cNvPr id="929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429744B8-4EA6-4F44-A3E2-646777007F67}" type="slidenum">
              <a:rPr lang="en-US"/>
              <a:pPr/>
              <a:t>6</a:t>
            </a:fld>
            <a:endParaRPr lang="en-US"/>
          </a:p>
        </p:txBody>
      </p:sp>
      <p:sp>
        <p:nvSpPr>
          <p:cNvPr id="931842" name="Rectangle 2"/>
          <p:cNvSpPr>
            <a:spLocks noRot="1" noChangeArrowheads="1" noTextEdit="1"/>
          </p:cNvSpPr>
          <p:nvPr>
            <p:ph type="sldImg"/>
          </p:nvPr>
        </p:nvSpPr>
        <p:spPr>
          <a:ln/>
        </p:spPr>
      </p:sp>
      <p:sp>
        <p:nvSpPr>
          <p:cNvPr id="931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CBACE5CA-E97D-448F-8350-53DE07898190}" type="slidenum">
              <a:rPr lang="en-US"/>
              <a:pPr/>
              <a:t>7</a:t>
            </a:fld>
            <a:endParaRPr lang="en-US"/>
          </a:p>
        </p:txBody>
      </p:sp>
      <p:sp>
        <p:nvSpPr>
          <p:cNvPr id="933890" name="Rectangle 2"/>
          <p:cNvSpPr>
            <a:spLocks noRot="1" noChangeArrowheads="1" noTextEdit="1"/>
          </p:cNvSpPr>
          <p:nvPr>
            <p:ph type="sldImg"/>
          </p:nvPr>
        </p:nvSpPr>
        <p:spPr>
          <a:ln/>
        </p:spPr>
      </p:sp>
      <p:sp>
        <p:nvSpPr>
          <p:cNvPr id="933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B89F335-72ED-4208-9FA7-8DB1CA28F7C8}" type="slidenum">
              <a:rPr lang="en-US"/>
              <a:pPr/>
              <a:t>8</a:t>
            </a:fld>
            <a:endParaRPr lang="en-US"/>
          </a:p>
        </p:txBody>
      </p:sp>
      <p:sp>
        <p:nvSpPr>
          <p:cNvPr id="935938" name="Rectangle 2"/>
          <p:cNvSpPr>
            <a:spLocks noRot="1" noChangeArrowheads="1" noTextEdit="1"/>
          </p:cNvSpPr>
          <p:nvPr>
            <p:ph type="sldImg"/>
          </p:nvPr>
        </p:nvSpPr>
        <p:spPr>
          <a:ln/>
        </p:spPr>
      </p:sp>
      <p:sp>
        <p:nvSpPr>
          <p:cNvPr id="935939" name="Rectangle 3"/>
          <p:cNvSpPr>
            <a:spLocks noGrp="1" noChangeArrowheads="1"/>
          </p:cNvSpPr>
          <p:nvPr>
            <p:ph type="body" idx="1"/>
          </p:nvPr>
        </p:nvSpPr>
        <p:spPr/>
        <p:txBody>
          <a:bodyPr/>
          <a:lstStyle/>
          <a:p>
            <a:r>
              <a:rPr lang="en-US" dirty="0"/>
              <a:t>Florida’s unique geography of miles of coastlines, multiple river corridors, and large watersheds make the use of the common Township/Range/Section grid (PLSS) all but impossible except for a handful of inland counties. As the grid approaches wetlands, river corridors and the coast line, sections become irregular in shape and can be significantly larger than the typical square mile, which is too large to accommodate the needs of ground crews.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9FE8E3B2-6991-4C6E-A4F5-A3EBC967A8E9}" type="slidenum">
              <a:rPr lang="en-US"/>
              <a:pPr/>
              <a:t>9</a:t>
            </a:fld>
            <a:endParaRPr lang="en-US"/>
          </a:p>
        </p:txBody>
      </p:sp>
      <p:sp>
        <p:nvSpPr>
          <p:cNvPr id="937986" name="Rectangle 2"/>
          <p:cNvSpPr>
            <a:spLocks noRot="1" noChangeArrowheads="1" noTextEdit="1"/>
          </p:cNvSpPr>
          <p:nvPr>
            <p:ph type="sldImg"/>
          </p:nvPr>
        </p:nvSpPr>
        <p:spPr>
          <a:ln/>
        </p:spPr>
      </p:sp>
      <p:sp>
        <p:nvSpPr>
          <p:cNvPr id="937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9E7C07A2-1556-40A7-B8C5-AAC79D0175FF}" type="slidenum">
              <a:rPr lang="en-US"/>
              <a:pPr/>
              <a:t>10</a:t>
            </a:fld>
            <a:endParaRPr lang="en-US"/>
          </a:p>
        </p:txBody>
      </p:sp>
      <p:sp>
        <p:nvSpPr>
          <p:cNvPr id="940034" name="Rectangle 2"/>
          <p:cNvSpPr>
            <a:spLocks noRot="1" noChangeArrowheads="1" noTextEdit="1"/>
          </p:cNvSpPr>
          <p:nvPr>
            <p:ph type="sldImg"/>
          </p:nvPr>
        </p:nvSpPr>
        <p:spPr>
          <a:ln/>
        </p:spPr>
      </p:sp>
      <p:sp>
        <p:nvSpPr>
          <p:cNvPr id="94003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108EBB-7846-4CBA-ABB5-34E5490D1D32}"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13F0F1C-2593-47BE-82E5-13D63207DD9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B63F658-9AD6-4578-BA67-7100B57B1ED5}"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7010400" y="0"/>
            <a:ext cx="2133600" cy="476250"/>
          </a:xfrm>
        </p:spPr>
        <p:txBody>
          <a:bodyPr/>
          <a:lstStyle>
            <a:lvl1pPr>
              <a:defRPr/>
            </a:lvl1pPr>
          </a:lstStyle>
          <a:p>
            <a:fld id="{6DD0A173-D8E3-4844-A30F-F9729DE958F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13716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CA5DD38-A31B-4A69-B81F-D1BEE3570A3A}"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28600"/>
            <a:ext cx="2057400" cy="5364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228600"/>
            <a:ext cx="6019800" cy="5364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03A5F291-C54F-46AC-8835-B15142EBA438}"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210E9A03-5335-45CB-BAE6-F8ACC4E83A69}"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DECC2E5A-9D3C-4177-AC80-E8274D635AC6}"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13716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54DC2301-0B38-4F30-ABD6-1F213E8B0C8E}"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506C86F7-08F7-4DFF-820B-CF6DD90341D2}"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vl1pPr>
          </a:lstStyle>
          <a:p>
            <a:pPr>
              <a:defRPr/>
            </a:pPr>
            <a:fld id="{B63AC543-36F3-46B3-A37A-E684A26127E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419911B-755E-4644-BC8C-0F6C6E384C74}"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96C1BEF6-A942-4C21-9218-12FED803EF26}"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9C05633C-4D67-459A-81DA-F9F2B353F2A1}"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B546C317-2FA7-470E-AF48-443DF4114B0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26042D9F-A21B-4DDE-AAA0-3E1048BEDD1F}"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28600"/>
            <a:ext cx="2057400" cy="5364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228600"/>
            <a:ext cx="6019800" cy="5364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7A01CF76-397F-4D8F-A500-B04DBCCF324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2A1138A-9D73-4DA2-83C3-F966C3D563E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4FDFD3E-E9DF-4A22-9C4E-D165C39D74F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0768714-E47E-42FA-838A-E93FA44EA94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130118E-F3ED-451F-9840-8CA47311FB5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5B2429E-7773-4CD1-AFB2-8C6C31B75DF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A0F0ED8-39B9-4211-A83E-A58AD3C3155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6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36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136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13670" name="Rectangle 6"/>
          <p:cNvSpPr>
            <a:spLocks noGrp="1" noChangeArrowheads="1"/>
          </p:cNvSpPr>
          <p:nvPr>
            <p:ph type="sldNum" sz="quarter" idx="4"/>
          </p:nvPr>
        </p:nvSpPr>
        <p:spPr bwMode="auto">
          <a:xfrm>
            <a:off x="7010400" y="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D78B8B2-CB93-4B84-AAF7-A16832704EAE}" type="slidenum">
              <a:rPr lang="en-US"/>
              <a:pPr/>
              <a:t>‹#›</a:t>
            </a:fld>
            <a:endParaRPr lang="en-US"/>
          </a:p>
        </p:txBody>
      </p:sp>
      <p:pic>
        <p:nvPicPr>
          <p:cNvPr id="113671" name="Picture 7" descr="Get A Plan_SERT Template#C46E"/>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87" r:id="rId12"/>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52994" name="Rectangle 2"/>
          <p:cNvSpPr>
            <a:spLocks noGrp="1" noChangeArrowheads="1"/>
          </p:cNvSpPr>
          <p:nvPr>
            <p:ph type="title"/>
          </p:nvPr>
        </p:nvSpPr>
        <p:spPr bwMode="auto">
          <a:xfrm>
            <a:off x="381000" y="228600"/>
            <a:ext cx="82296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
            </a:r>
            <a:br>
              <a:rPr lang="en-US" smtClean="0"/>
            </a:br>
            <a:r>
              <a:rPr lang="en-US" smtClean="0"/>
              <a:t>Title Goes Here</a:t>
            </a:r>
            <a:br>
              <a:rPr lang="en-US" smtClean="0"/>
            </a:br>
            <a:endParaRPr lang="en-US" smtClean="0"/>
          </a:p>
        </p:txBody>
      </p:sp>
      <p:sp>
        <p:nvSpPr>
          <p:cNvPr id="852995" name="Rectangle 3"/>
          <p:cNvSpPr>
            <a:spLocks noGrp="1" noChangeArrowheads="1"/>
          </p:cNvSpPr>
          <p:nvPr>
            <p:ph type="body" idx="1"/>
          </p:nvPr>
        </p:nvSpPr>
        <p:spPr bwMode="auto">
          <a:xfrm>
            <a:off x="381000" y="1371600"/>
            <a:ext cx="8229600" cy="4221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Arial" charset="0"/>
        </a:defRPr>
      </a:lvl2pPr>
      <a:lvl3pPr algn="l" rtl="0" eaLnBrk="0" fontAlgn="base" hangingPunct="0">
        <a:spcBef>
          <a:spcPct val="0"/>
        </a:spcBef>
        <a:spcAft>
          <a:spcPct val="0"/>
        </a:spcAft>
        <a:defRPr sz="3200" b="1">
          <a:solidFill>
            <a:schemeClr val="bg1"/>
          </a:solidFill>
          <a:latin typeface="Arial" charset="0"/>
        </a:defRPr>
      </a:lvl3pPr>
      <a:lvl4pPr algn="l" rtl="0" eaLnBrk="0" fontAlgn="base" hangingPunct="0">
        <a:spcBef>
          <a:spcPct val="0"/>
        </a:spcBef>
        <a:spcAft>
          <a:spcPct val="0"/>
        </a:spcAft>
        <a:defRPr sz="3200" b="1">
          <a:solidFill>
            <a:schemeClr val="bg1"/>
          </a:solidFill>
          <a:latin typeface="Arial" charset="0"/>
        </a:defRPr>
      </a:lvl4pPr>
      <a:lvl5pPr algn="l" rtl="0" eaLnBrk="0" fontAlgn="base" hangingPunct="0">
        <a:spcBef>
          <a:spcPct val="0"/>
        </a:spcBef>
        <a:spcAft>
          <a:spcPct val="0"/>
        </a:spcAft>
        <a:defRPr sz="3200" b="1">
          <a:solidFill>
            <a:schemeClr val="bg1"/>
          </a:solidFill>
          <a:latin typeface="Arial" charset="0"/>
        </a:defRPr>
      </a:lvl5pPr>
      <a:lvl6pPr marL="457200" algn="l" rtl="0" eaLnBrk="0" fontAlgn="base" hangingPunct="0">
        <a:spcBef>
          <a:spcPct val="0"/>
        </a:spcBef>
        <a:spcAft>
          <a:spcPct val="0"/>
        </a:spcAft>
        <a:defRPr sz="3200" b="1">
          <a:solidFill>
            <a:schemeClr val="bg1"/>
          </a:solidFill>
          <a:latin typeface="Arial" charset="0"/>
        </a:defRPr>
      </a:lvl6pPr>
      <a:lvl7pPr marL="914400" algn="l" rtl="0" eaLnBrk="0" fontAlgn="base" hangingPunct="0">
        <a:spcBef>
          <a:spcPct val="0"/>
        </a:spcBef>
        <a:spcAft>
          <a:spcPct val="0"/>
        </a:spcAft>
        <a:defRPr sz="3200" b="1">
          <a:solidFill>
            <a:schemeClr val="bg1"/>
          </a:solidFill>
          <a:latin typeface="Arial" charset="0"/>
        </a:defRPr>
      </a:lvl7pPr>
      <a:lvl8pPr marL="1371600" algn="l" rtl="0" eaLnBrk="0" fontAlgn="base" hangingPunct="0">
        <a:spcBef>
          <a:spcPct val="0"/>
        </a:spcBef>
        <a:spcAft>
          <a:spcPct val="0"/>
        </a:spcAft>
        <a:defRPr sz="3200" b="1">
          <a:solidFill>
            <a:schemeClr val="bg1"/>
          </a:solidFill>
          <a:latin typeface="Arial" charset="0"/>
        </a:defRPr>
      </a:lvl8pPr>
      <a:lvl9pPr marL="1828800" algn="l" rtl="0" eaLnBrk="0" fontAlgn="base" hangingPunct="0">
        <a:spcBef>
          <a:spcPct val="0"/>
        </a:spcBef>
        <a:spcAft>
          <a:spcPct val="0"/>
        </a:spcAft>
        <a:defRPr sz="3200" b="1">
          <a:solidFill>
            <a:schemeClr val="bg1"/>
          </a:solidFill>
          <a:latin typeface="Arial" charset="0"/>
        </a:defRPr>
      </a:lvl9pPr>
    </p:titleStyle>
    <p:bodyStyle>
      <a:lvl1pPr marL="342900" indent="-342900" algn="l" rtl="0" eaLnBrk="0" fontAlgn="base" hangingPunct="0">
        <a:spcBef>
          <a:spcPct val="20000"/>
        </a:spcBef>
        <a:spcAft>
          <a:spcPct val="0"/>
        </a:spcAft>
        <a:buSzPct val="125000"/>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56066" name="Rectangle 2"/>
          <p:cNvSpPr>
            <a:spLocks noGrp="1" noChangeArrowheads="1"/>
          </p:cNvSpPr>
          <p:nvPr>
            <p:ph type="title"/>
          </p:nvPr>
        </p:nvSpPr>
        <p:spPr bwMode="auto">
          <a:xfrm>
            <a:off x="381000" y="228600"/>
            <a:ext cx="82296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
            </a:r>
            <a:br>
              <a:rPr lang="en-US" smtClean="0"/>
            </a:br>
            <a:r>
              <a:rPr lang="en-US" smtClean="0"/>
              <a:t>Title Goes Here</a:t>
            </a:r>
            <a:br>
              <a:rPr lang="en-US" smtClean="0"/>
            </a:br>
            <a:endParaRPr lang="en-US" smtClean="0"/>
          </a:p>
        </p:txBody>
      </p:sp>
      <p:sp>
        <p:nvSpPr>
          <p:cNvPr id="856067" name="Rectangle 3"/>
          <p:cNvSpPr>
            <a:spLocks noGrp="1" noChangeArrowheads="1"/>
          </p:cNvSpPr>
          <p:nvPr>
            <p:ph type="body" idx="1"/>
          </p:nvPr>
        </p:nvSpPr>
        <p:spPr bwMode="auto">
          <a:xfrm>
            <a:off x="381000" y="1371600"/>
            <a:ext cx="8229600" cy="4221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aseline="0"/>
            </a:lvl1pPr>
          </a:lstStyle>
          <a:p>
            <a:pPr>
              <a:defRPr/>
            </a:pPr>
            <a:endParaRPr lang="en-US"/>
          </a:p>
        </p:txBody>
      </p:sp>
      <p:sp>
        <p:nvSpPr>
          <p:cNvPr id="215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aseline="0"/>
            </a:lvl1pPr>
          </a:lstStyle>
          <a:p>
            <a:pPr>
              <a:defRPr/>
            </a:pPr>
            <a:endParaRPr lang="en-US"/>
          </a:p>
        </p:txBody>
      </p:sp>
      <p:sp>
        <p:nvSpPr>
          <p:cNvPr id="215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aseline="0"/>
            </a:lvl1pPr>
          </a:lstStyle>
          <a:p>
            <a:pPr>
              <a:defRPr/>
            </a:pPr>
            <a:fld id="{4FA36A5E-D92F-4752-9441-E5299961A31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ftr="0" dt="0"/>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Arial" charset="0"/>
        </a:defRPr>
      </a:lvl2pPr>
      <a:lvl3pPr algn="l" rtl="0" eaLnBrk="0" fontAlgn="base" hangingPunct="0">
        <a:spcBef>
          <a:spcPct val="0"/>
        </a:spcBef>
        <a:spcAft>
          <a:spcPct val="0"/>
        </a:spcAft>
        <a:defRPr sz="3200" b="1">
          <a:solidFill>
            <a:schemeClr val="bg1"/>
          </a:solidFill>
          <a:latin typeface="Arial" charset="0"/>
        </a:defRPr>
      </a:lvl3pPr>
      <a:lvl4pPr algn="l" rtl="0" eaLnBrk="0" fontAlgn="base" hangingPunct="0">
        <a:spcBef>
          <a:spcPct val="0"/>
        </a:spcBef>
        <a:spcAft>
          <a:spcPct val="0"/>
        </a:spcAft>
        <a:defRPr sz="3200" b="1">
          <a:solidFill>
            <a:schemeClr val="bg1"/>
          </a:solidFill>
          <a:latin typeface="Arial" charset="0"/>
        </a:defRPr>
      </a:lvl4pPr>
      <a:lvl5pPr algn="l" rtl="0" eaLnBrk="0" fontAlgn="base" hangingPunct="0">
        <a:spcBef>
          <a:spcPct val="0"/>
        </a:spcBef>
        <a:spcAft>
          <a:spcPct val="0"/>
        </a:spcAft>
        <a:defRPr sz="3200" b="1">
          <a:solidFill>
            <a:schemeClr val="bg1"/>
          </a:solidFill>
          <a:latin typeface="Arial" charset="0"/>
        </a:defRPr>
      </a:lvl5pPr>
      <a:lvl6pPr marL="457200" algn="l" rtl="0" eaLnBrk="0" fontAlgn="base" hangingPunct="0">
        <a:spcBef>
          <a:spcPct val="0"/>
        </a:spcBef>
        <a:spcAft>
          <a:spcPct val="0"/>
        </a:spcAft>
        <a:defRPr sz="3200" b="1">
          <a:solidFill>
            <a:schemeClr val="bg1"/>
          </a:solidFill>
          <a:latin typeface="Arial" charset="0"/>
        </a:defRPr>
      </a:lvl6pPr>
      <a:lvl7pPr marL="914400" algn="l" rtl="0" eaLnBrk="0" fontAlgn="base" hangingPunct="0">
        <a:spcBef>
          <a:spcPct val="0"/>
        </a:spcBef>
        <a:spcAft>
          <a:spcPct val="0"/>
        </a:spcAft>
        <a:defRPr sz="3200" b="1">
          <a:solidFill>
            <a:schemeClr val="bg1"/>
          </a:solidFill>
          <a:latin typeface="Arial" charset="0"/>
        </a:defRPr>
      </a:lvl7pPr>
      <a:lvl8pPr marL="1371600" algn="l" rtl="0" eaLnBrk="0" fontAlgn="base" hangingPunct="0">
        <a:spcBef>
          <a:spcPct val="0"/>
        </a:spcBef>
        <a:spcAft>
          <a:spcPct val="0"/>
        </a:spcAft>
        <a:defRPr sz="3200" b="1">
          <a:solidFill>
            <a:schemeClr val="bg1"/>
          </a:solidFill>
          <a:latin typeface="Arial" charset="0"/>
        </a:defRPr>
      </a:lvl8pPr>
      <a:lvl9pPr marL="1828800" algn="l" rtl="0" eaLnBrk="0" fontAlgn="base" hangingPunct="0">
        <a:spcBef>
          <a:spcPct val="0"/>
        </a:spcBef>
        <a:spcAft>
          <a:spcPct val="0"/>
        </a:spcAft>
        <a:defRPr sz="3200" b="1">
          <a:solidFill>
            <a:schemeClr val="bg1"/>
          </a:solidFill>
          <a:latin typeface="Arial" charset="0"/>
        </a:defRPr>
      </a:lvl9pPr>
    </p:titleStyle>
    <p:bodyStyle>
      <a:lvl1pPr marL="342900" indent="-342900" algn="l" rtl="0" eaLnBrk="0" fontAlgn="base" hangingPunct="0">
        <a:spcBef>
          <a:spcPct val="20000"/>
        </a:spcBef>
        <a:spcAft>
          <a:spcPct val="0"/>
        </a:spcAft>
        <a:buSzPct val="125000"/>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floridadisaster.org/"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floridadisaster.org/gis/usn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787E066-6BD6-4B83-AA40-870E5AE6379C}" type="slidenum">
              <a:rPr lang="en-US"/>
              <a:pPr/>
              <a:t>1</a:t>
            </a:fld>
            <a:endParaRPr lang="en-US"/>
          </a:p>
        </p:txBody>
      </p:sp>
      <p:sp>
        <p:nvSpPr>
          <p:cNvPr id="216102" name="Text Box 38"/>
          <p:cNvSpPr txBox="1">
            <a:spLocks noChangeArrowheads="1"/>
          </p:cNvSpPr>
          <p:nvPr/>
        </p:nvSpPr>
        <p:spPr bwMode="auto">
          <a:xfrm>
            <a:off x="2971800" y="3817938"/>
            <a:ext cx="6019800" cy="1592262"/>
          </a:xfrm>
          <a:prstGeom prst="rect">
            <a:avLst/>
          </a:prstGeom>
          <a:noFill/>
          <a:ln w="9525">
            <a:noFill/>
            <a:miter lim="800000"/>
            <a:headEnd/>
            <a:tailEnd/>
          </a:ln>
          <a:effectLst/>
        </p:spPr>
        <p:txBody>
          <a:bodyPr>
            <a:spAutoFit/>
          </a:bodyPr>
          <a:lstStyle/>
          <a:p>
            <a:pPr algn="r" eaLnBrk="0" hangingPunct="0">
              <a:lnSpc>
                <a:spcPct val="50000"/>
              </a:lnSpc>
              <a:spcBef>
                <a:spcPct val="50000"/>
              </a:spcBef>
            </a:pPr>
            <a:r>
              <a:rPr lang="en-US" sz="2800" b="1">
                <a:solidFill>
                  <a:schemeClr val="bg2"/>
                </a:solidFill>
                <a:latin typeface="Garamond" pitchFamily="18" charset="0"/>
              </a:rPr>
              <a:t>Richard Butgereit</a:t>
            </a:r>
          </a:p>
          <a:p>
            <a:pPr algn="r" eaLnBrk="0" hangingPunct="0">
              <a:lnSpc>
                <a:spcPct val="50000"/>
              </a:lnSpc>
              <a:spcBef>
                <a:spcPct val="50000"/>
              </a:spcBef>
            </a:pPr>
            <a:r>
              <a:rPr lang="en-US" sz="2800" b="1">
                <a:solidFill>
                  <a:schemeClr val="bg2"/>
                </a:solidFill>
                <a:latin typeface="Garamond" pitchFamily="18" charset="0"/>
              </a:rPr>
              <a:t>GIS Administrator</a:t>
            </a:r>
          </a:p>
          <a:p>
            <a:pPr algn="r" eaLnBrk="0" hangingPunct="0">
              <a:lnSpc>
                <a:spcPct val="50000"/>
              </a:lnSpc>
              <a:spcBef>
                <a:spcPct val="50000"/>
              </a:spcBef>
            </a:pPr>
            <a:r>
              <a:rPr lang="en-US" sz="2800" b="1">
                <a:solidFill>
                  <a:schemeClr val="bg2"/>
                </a:solidFill>
                <a:latin typeface="Garamond" pitchFamily="18" charset="0"/>
              </a:rPr>
              <a:t>850-413-9907</a:t>
            </a:r>
          </a:p>
          <a:p>
            <a:pPr algn="r" eaLnBrk="0" hangingPunct="0">
              <a:lnSpc>
                <a:spcPct val="50000"/>
              </a:lnSpc>
              <a:spcBef>
                <a:spcPct val="50000"/>
              </a:spcBef>
            </a:pPr>
            <a:r>
              <a:rPr lang="en-US" sz="2800" b="1">
                <a:solidFill>
                  <a:schemeClr val="bg2"/>
                </a:solidFill>
                <a:latin typeface="Garamond" pitchFamily="18" charset="0"/>
              </a:rPr>
              <a:t>richard.butgereit@em.myflorida.com</a:t>
            </a:r>
          </a:p>
        </p:txBody>
      </p:sp>
      <p:sp>
        <p:nvSpPr>
          <p:cNvPr id="216118" name="Rectangle 54"/>
          <p:cNvSpPr>
            <a:spLocks noChangeArrowheads="1"/>
          </p:cNvSpPr>
          <p:nvPr/>
        </p:nvSpPr>
        <p:spPr bwMode="auto">
          <a:xfrm>
            <a:off x="381000" y="5867400"/>
            <a:ext cx="8229600" cy="838200"/>
          </a:xfrm>
          <a:prstGeom prst="rect">
            <a:avLst/>
          </a:prstGeom>
          <a:noFill/>
          <a:ln w="9525">
            <a:noFill/>
            <a:miter lim="800000"/>
            <a:headEnd/>
            <a:tailEnd/>
          </a:ln>
          <a:effectLst/>
        </p:spPr>
        <p:txBody>
          <a:bodyPr anchor="ctr"/>
          <a:lstStyle/>
          <a:p>
            <a:pPr algn="ctr"/>
            <a:r>
              <a:rPr lang="en-US" sz="3600" b="1">
                <a:solidFill>
                  <a:schemeClr val="tx2"/>
                </a:solidFill>
                <a:hlinkClick r:id="rId2"/>
              </a:rPr>
              <a:t>floridadisaster.org/gis</a:t>
            </a:r>
            <a:r>
              <a:rPr lang="en-US" sz="3600" b="1">
                <a:solidFill>
                  <a:schemeClr val="tx2"/>
                </a:solidFill>
              </a:rPr>
              <a:t> </a:t>
            </a:r>
          </a:p>
        </p:txBody>
      </p:sp>
      <p:sp>
        <p:nvSpPr>
          <p:cNvPr id="216120" name="Text Box 56"/>
          <p:cNvSpPr txBox="1">
            <a:spLocks noChangeArrowheads="1"/>
          </p:cNvSpPr>
          <p:nvPr/>
        </p:nvSpPr>
        <p:spPr bwMode="auto">
          <a:xfrm>
            <a:off x="457200" y="1216025"/>
            <a:ext cx="8474075" cy="1190625"/>
          </a:xfrm>
          <a:prstGeom prst="rect">
            <a:avLst/>
          </a:prstGeom>
          <a:noFill/>
          <a:ln w="9525">
            <a:noFill/>
            <a:miter lim="800000"/>
            <a:headEnd/>
            <a:tailEnd/>
          </a:ln>
          <a:effectLst/>
        </p:spPr>
        <p:txBody>
          <a:bodyPr>
            <a:spAutoFit/>
          </a:bodyPr>
          <a:lstStyle/>
          <a:p>
            <a:r>
              <a:rPr lang="en-US" sz="3600"/>
              <a:t>Update on Florida and USNG Implemenation Resources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468F5D9-3996-4EA3-B4BE-3A18663BFB62}" type="slidenum">
              <a:rPr lang="en-US"/>
              <a:pPr/>
              <a:t>10</a:t>
            </a:fld>
            <a:endParaRPr lang="en-US"/>
          </a:p>
        </p:txBody>
      </p:sp>
      <p:sp>
        <p:nvSpPr>
          <p:cNvPr id="939010" name="Rectangle 2"/>
          <p:cNvSpPr>
            <a:spLocks noGrp="1" noChangeArrowheads="1"/>
          </p:cNvSpPr>
          <p:nvPr>
            <p:ph type="body" idx="1"/>
          </p:nvPr>
        </p:nvSpPr>
        <p:spPr>
          <a:xfrm>
            <a:off x="152400" y="228600"/>
            <a:ext cx="8686800" cy="2057400"/>
          </a:xfrm>
          <a:noFill/>
          <a:ln/>
        </p:spPr>
        <p:txBody>
          <a:bodyPr/>
          <a:lstStyle/>
          <a:p>
            <a:pPr algn="ctr"/>
            <a:r>
              <a:rPr lang="en-US" sz="4400" b="1"/>
              <a:t>What do you do when the SIGNS are gone?</a:t>
            </a:r>
          </a:p>
          <a:p>
            <a:pPr>
              <a:buFontTx/>
              <a:buNone/>
            </a:pPr>
            <a:endParaRPr lang="en-US" sz="4400" b="1"/>
          </a:p>
        </p:txBody>
      </p:sp>
      <p:pic>
        <p:nvPicPr>
          <p:cNvPr id="939011" name="Picture 3"/>
          <p:cNvPicPr>
            <a:picLocks noChangeAspect="1" noChangeArrowheads="1"/>
          </p:cNvPicPr>
          <p:nvPr/>
        </p:nvPicPr>
        <p:blipFill>
          <a:blip r:embed="rId3" cstate="print"/>
          <a:srcRect/>
          <a:stretch>
            <a:fillRect/>
          </a:stretch>
        </p:blipFill>
        <p:spPr bwMode="auto">
          <a:xfrm>
            <a:off x="1447800" y="1628775"/>
            <a:ext cx="6172200" cy="3857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D469EDC-0B5A-4452-B21E-B9DBADA74601}" type="slidenum">
              <a:rPr lang="en-US"/>
              <a:pPr/>
              <a:t>11</a:t>
            </a:fld>
            <a:endParaRPr lang="en-US"/>
          </a:p>
        </p:txBody>
      </p:sp>
      <p:pic>
        <p:nvPicPr>
          <p:cNvPr id="941058" name="Picture 2" descr="Highway sign"/>
          <p:cNvPicPr>
            <a:picLocks noChangeAspect="1" noChangeArrowheads="1"/>
          </p:cNvPicPr>
          <p:nvPr/>
        </p:nvPicPr>
        <p:blipFill>
          <a:blip r:embed="rId3" cstate="print"/>
          <a:srcRect/>
          <a:stretch>
            <a:fillRect/>
          </a:stretch>
        </p:blipFill>
        <p:spPr bwMode="auto">
          <a:xfrm>
            <a:off x="2133600" y="1676400"/>
            <a:ext cx="5105400" cy="3829050"/>
          </a:xfrm>
          <a:prstGeom prst="rect">
            <a:avLst/>
          </a:prstGeom>
          <a:noFill/>
          <a:ln w="9525">
            <a:noFill/>
            <a:miter lim="800000"/>
            <a:headEnd/>
            <a:tailEnd/>
          </a:ln>
        </p:spPr>
      </p:pic>
      <p:sp>
        <p:nvSpPr>
          <p:cNvPr id="941059" name="Rectangle 3"/>
          <p:cNvSpPr>
            <a:spLocks noGrp="1" noChangeArrowheads="1"/>
          </p:cNvSpPr>
          <p:nvPr>
            <p:ph type="body" idx="1"/>
          </p:nvPr>
        </p:nvSpPr>
        <p:spPr>
          <a:xfrm>
            <a:off x="228600" y="228600"/>
            <a:ext cx="8686800" cy="2057400"/>
          </a:xfrm>
          <a:noFill/>
          <a:ln/>
        </p:spPr>
        <p:txBody>
          <a:bodyPr/>
          <a:lstStyle/>
          <a:p>
            <a:pPr algn="ctr"/>
            <a:r>
              <a:rPr lang="en-US" sz="4400" b="1"/>
              <a:t>What do you do when the ROADS are gone?</a:t>
            </a:r>
          </a:p>
          <a:p>
            <a:pPr>
              <a:buFontTx/>
              <a:buNone/>
            </a:pPr>
            <a:endParaRPr lang="en-US" sz="4400" b="1"/>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p:txBody>
          <a:bodyPr/>
          <a:lstStyle/>
          <a:p>
            <a:fld id="{547D1DB0-95B6-4AAA-81E5-8C340495FEBD}" type="slidenum">
              <a:rPr lang="en-US"/>
              <a:pPr/>
              <a:t>12</a:t>
            </a:fld>
            <a:endParaRPr lang="en-US"/>
          </a:p>
        </p:txBody>
      </p:sp>
      <p:sp>
        <p:nvSpPr>
          <p:cNvPr id="971792" name="Rectangle 16"/>
          <p:cNvSpPr>
            <a:spLocks noChangeArrowheads="1"/>
          </p:cNvSpPr>
          <p:nvPr/>
        </p:nvSpPr>
        <p:spPr bwMode="auto">
          <a:xfrm>
            <a:off x="2057400" y="1371600"/>
            <a:ext cx="6804025" cy="823913"/>
          </a:xfrm>
          <a:prstGeom prst="rect">
            <a:avLst/>
          </a:prstGeom>
          <a:noFill/>
          <a:ln w="9525" algn="ctr">
            <a:noFill/>
            <a:miter lim="800000"/>
            <a:headEnd/>
            <a:tailEnd/>
          </a:ln>
          <a:effectLst/>
        </p:spPr>
        <p:txBody>
          <a:bodyPr wrap="none">
            <a:spAutoFit/>
          </a:bodyPr>
          <a:lstStyle/>
          <a:p>
            <a:pPr algn="ctr"/>
            <a:r>
              <a:rPr lang="en-US" sz="4800" b="1">
                <a:solidFill>
                  <a:srgbClr val="797F77"/>
                </a:solidFill>
              </a:rPr>
              <a:t>16R   GU   66000 64820</a:t>
            </a:r>
          </a:p>
        </p:txBody>
      </p:sp>
      <p:sp>
        <p:nvSpPr>
          <p:cNvPr id="971778" name="Rectangle 2"/>
          <p:cNvSpPr>
            <a:spLocks noGrp="1" noRot="1" noChangeArrowheads="1"/>
          </p:cNvSpPr>
          <p:nvPr>
            <p:ph type="title"/>
          </p:nvPr>
        </p:nvSpPr>
        <p:spPr>
          <a:noFill/>
          <a:ln/>
        </p:spPr>
        <p:txBody>
          <a:bodyPr/>
          <a:lstStyle/>
          <a:p>
            <a:r>
              <a:rPr lang="en-US" b="1"/>
              <a:t>How to read USNG</a:t>
            </a:r>
          </a:p>
        </p:txBody>
      </p:sp>
      <p:sp>
        <p:nvSpPr>
          <p:cNvPr id="971779" name="Rectangle 3"/>
          <p:cNvSpPr>
            <a:spLocks noChangeArrowheads="1"/>
          </p:cNvSpPr>
          <p:nvPr/>
        </p:nvSpPr>
        <p:spPr bwMode="auto">
          <a:xfrm>
            <a:off x="-1449388" y="2573338"/>
            <a:ext cx="184150" cy="366712"/>
          </a:xfrm>
          <a:prstGeom prst="rect">
            <a:avLst/>
          </a:prstGeom>
          <a:noFill/>
          <a:ln w="9525" algn="ctr">
            <a:noFill/>
            <a:miter lim="800000"/>
            <a:headEnd/>
            <a:tailEnd/>
          </a:ln>
          <a:effectLst/>
        </p:spPr>
        <p:txBody>
          <a:bodyPr wrap="none">
            <a:spAutoFit/>
          </a:bodyPr>
          <a:lstStyle/>
          <a:p>
            <a:pPr algn="ctr"/>
            <a:endParaRPr lang="en-US" sz="1800" b="1">
              <a:solidFill>
                <a:schemeClr val="bg1"/>
              </a:solidFill>
            </a:endParaRPr>
          </a:p>
        </p:txBody>
      </p:sp>
      <p:sp>
        <p:nvSpPr>
          <p:cNvPr id="971781" name="Rectangle 5"/>
          <p:cNvSpPr>
            <a:spLocks noChangeArrowheads="1"/>
          </p:cNvSpPr>
          <p:nvPr/>
        </p:nvSpPr>
        <p:spPr bwMode="auto">
          <a:xfrm>
            <a:off x="577850" y="2382838"/>
            <a:ext cx="184150" cy="366712"/>
          </a:xfrm>
          <a:prstGeom prst="rect">
            <a:avLst/>
          </a:prstGeom>
          <a:noFill/>
          <a:ln w="9525" algn="ctr">
            <a:noFill/>
            <a:miter lim="800000"/>
            <a:headEnd/>
            <a:tailEnd/>
          </a:ln>
          <a:effectLst/>
        </p:spPr>
        <p:txBody>
          <a:bodyPr wrap="none">
            <a:spAutoFit/>
          </a:bodyPr>
          <a:lstStyle/>
          <a:p>
            <a:pPr algn="ctr"/>
            <a:endParaRPr lang="en-US" sz="1800" b="1">
              <a:solidFill>
                <a:schemeClr val="bg1"/>
              </a:solidFill>
            </a:endParaRPr>
          </a:p>
        </p:txBody>
      </p:sp>
      <p:sp>
        <p:nvSpPr>
          <p:cNvPr id="971782" name="Rectangle 6"/>
          <p:cNvSpPr>
            <a:spLocks noChangeArrowheads="1"/>
          </p:cNvSpPr>
          <p:nvPr/>
        </p:nvSpPr>
        <p:spPr bwMode="auto">
          <a:xfrm>
            <a:off x="1600200" y="4137025"/>
            <a:ext cx="3825875" cy="641350"/>
          </a:xfrm>
          <a:prstGeom prst="rect">
            <a:avLst/>
          </a:prstGeom>
          <a:noFill/>
          <a:ln w="9525" algn="ctr">
            <a:noFill/>
            <a:miter lim="800000"/>
            <a:headEnd/>
            <a:tailEnd/>
          </a:ln>
          <a:effectLst/>
        </p:spPr>
        <p:txBody>
          <a:bodyPr>
            <a:spAutoFit/>
          </a:bodyPr>
          <a:lstStyle/>
          <a:p>
            <a:r>
              <a:rPr lang="en-US" sz="1800" b="1"/>
              <a:t>100,000 Meter Grid – identification for regional areas</a:t>
            </a:r>
          </a:p>
        </p:txBody>
      </p:sp>
      <p:sp>
        <p:nvSpPr>
          <p:cNvPr id="971783" name="Rectangle 7"/>
          <p:cNvSpPr>
            <a:spLocks noChangeArrowheads="1"/>
          </p:cNvSpPr>
          <p:nvPr/>
        </p:nvSpPr>
        <p:spPr bwMode="auto">
          <a:xfrm>
            <a:off x="960438" y="3378200"/>
            <a:ext cx="184150" cy="366713"/>
          </a:xfrm>
          <a:prstGeom prst="rect">
            <a:avLst/>
          </a:prstGeom>
          <a:noFill/>
          <a:ln w="9525" algn="ctr">
            <a:noFill/>
            <a:miter lim="800000"/>
            <a:headEnd/>
            <a:tailEnd/>
          </a:ln>
          <a:effectLst/>
        </p:spPr>
        <p:txBody>
          <a:bodyPr wrap="none">
            <a:spAutoFit/>
          </a:bodyPr>
          <a:lstStyle/>
          <a:p>
            <a:pPr algn="ctr"/>
            <a:endParaRPr lang="en-US" sz="1800" b="1">
              <a:solidFill>
                <a:schemeClr val="bg1"/>
              </a:solidFill>
            </a:endParaRPr>
          </a:p>
        </p:txBody>
      </p:sp>
      <p:sp>
        <p:nvSpPr>
          <p:cNvPr id="971784" name="Rectangle 8"/>
          <p:cNvSpPr>
            <a:spLocks noChangeArrowheads="1"/>
          </p:cNvSpPr>
          <p:nvPr/>
        </p:nvSpPr>
        <p:spPr bwMode="auto">
          <a:xfrm>
            <a:off x="2727325" y="4867275"/>
            <a:ext cx="3825875" cy="641350"/>
          </a:xfrm>
          <a:prstGeom prst="rect">
            <a:avLst/>
          </a:prstGeom>
          <a:noFill/>
          <a:ln w="9525" algn="ctr">
            <a:noFill/>
            <a:miter lim="800000"/>
            <a:headEnd/>
            <a:tailEnd/>
          </a:ln>
          <a:effectLst/>
        </p:spPr>
        <p:txBody>
          <a:bodyPr>
            <a:spAutoFit/>
          </a:bodyPr>
          <a:lstStyle/>
          <a:p>
            <a:r>
              <a:rPr lang="en-US" sz="1800" b="1"/>
              <a:t>Grid Coordinates – </a:t>
            </a:r>
          </a:p>
          <a:p>
            <a:r>
              <a:rPr lang="en-US" sz="1800" b="1"/>
              <a:t>Easting and Northing position</a:t>
            </a:r>
          </a:p>
        </p:txBody>
      </p:sp>
      <p:sp>
        <p:nvSpPr>
          <p:cNvPr id="971785" name="Oval 9"/>
          <p:cNvSpPr>
            <a:spLocks noChangeArrowheads="1"/>
          </p:cNvSpPr>
          <p:nvPr/>
        </p:nvSpPr>
        <p:spPr bwMode="auto">
          <a:xfrm>
            <a:off x="1925638" y="1495425"/>
            <a:ext cx="1600200" cy="606425"/>
          </a:xfrm>
          <a:prstGeom prst="ellipse">
            <a:avLst/>
          </a:prstGeom>
          <a:noFill/>
          <a:ln w="38100" algn="ctr">
            <a:solidFill>
              <a:srgbClr val="FF3300"/>
            </a:solidFill>
            <a:round/>
            <a:headEnd/>
            <a:tailEnd/>
          </a:ln>
          <a:effectLst/>
        </p:spPr>
        <p:txBody>
          <a:bodyPr wrap="none" anchor="ctr"/>
          <a:lstStyle/>
          <a:p>
            <a:endParaRPr lang="en-US"/>
          </a:p>
        </p:txBody>
      </p:sp>
      <p:sp>
        <p:nvSpPr>
          <p:cNvPr id="971786" name="Oval 10"/>
          <p:cNvSpPr>
            <a:spLocks noChangeArrowheads="1"/>
          </p:cNvSpPr>
          <p:nvPr/>
        </p:nvSpPr>
        <p:spPr bwMode="auto">
          <a:xfrm>
            <a:off x="3581400" y="1495425"/>
            <a:ext cx="1287463" cy="636588"/>
          </a:xfrm>
          <a:prstGeom prst="ellipse">
            <a:avLst/>
          </a:prstGeom>
          <a:noFill/>
          <a:ln w="38100" algn="ctr">
            <a:solidFill>
              <a:srgbClr val="FF3300"/>
            </a:solidFill>
            <a:round/>
            <a:headEnd/>
            <a:tailEnd/>
          </a:ln>
          <a:effectLst/>
        </p:spPr>
        <p:txBody>
          <a:bodyPr wrap="none" anchor="ctr"/>
          <a:lstStyle/>
          <a:p>
            <a:endParaRPr lang="en-US"/>
          </a:p>
        </p:txBody>
      </p:sp>
      <p:sp>
        <p:nvSpPr>
          <p:cNvPr id="971787" name="Oval 11"/>
          <p:cNvSpPr>
            <a:spLocks noChangeArrowheads="1"/>
          </p:cNvSpPr>
          <p:nvPr/>
        </p:nvSpPr>
        <p:spPr bwMode="auto">
          <a:xfrm>
            <a:off x="4953000" y="1362075"/>
            <a:ext cx="3962400" cy="844550"/>
          </a:xfrm>
          <a:prstGeom prst="ellipse">
            <a:avLst/>
          </a:prstGeom>
          <a:noFill/>
          <a:ln w="38100" algn="ctr">
            <a:solidFill>
              <a:srgbClr val="FF3300"/>
            </a:solidFill>
            <a:round/>
            <a:headEnd/>
            <a:tailEnd/>
          </a:ln>
          <a:effectLst/>
        </p:spPr>
        <p:txBody>
          <a:bodyPr wrap="none" anchor="ctr"/>
          <a:lstStyle/>
          <a:p>
            <a:endParaRPr lang="en-US"/>
          </a:p>
        </p:txBody>
      </p:sp>
      <p:sp>
        <p:nvSpPr>
          <p:cNvPr id="971788" name="Line 12"/>
          <p:cNvSpPr>
            <a:spLocks noChangeShapeType="1"/>
          </p:cNvSpPr>
          <p:nvPr/>
        </p:nvSpPr>
        <p:spPr bwMode="auto">
          <a:xfrm flipH="1" flipV="1">
            <a:off x="2743200" y="2209800"/>
            <a:ext cx="9525" cy="466725"/>
          </a:xfrm>
          <a:prstGeom prst="line">
            <a:avLst/>
          </a:prstGeom>
          <a:noFill/>
          <a:ln w="38100">
            <a:solidFill>
              <a:srgbClr val="FF3300"/>
            </a:solidFill>
            <a:round/>
            <a:headEnd/>
            <a:tailEnd type="triangle" w="med" len="med"/>
          </a:ln>
          <a:effectLst/>
        </p:spPr>
        <p:txBody>
          <a:bodyPr wrap="none" anchor="ctr"/>
          <a:lstStyle/>
          <a:p>
            <a:endParaRPr lang="en-US"/>
          </a:p>
        </p:txBody>
      </p:sp>
      <p:sp>
        <p:nvSpPr>
          <p:cNvPr id="971789" name="Freeform 13"/>
          <p:cNvSpPr>
            <a:spLocks/>
          </p:cNvSpPr>
          <p:nvPr/>
        </p:nvSpPr>
        <p:spPr bwMode="auto">
          <a:xfrm>
            <a:off x="4046538" y="2286000"/>
            <a:ext cx="220662" cy="2057400"/>
          </a:xfrm>
          <a:custGeom>
            <a:avLst/>
            <a:gdLst/>
            <a:ahLst/>
            <a:cxnLst>
              <a:cxn ang="0">
                <a:pos x="0" y="1544"/>
              </a:cxn>
              <a:cxn ang="0">
                <a:pos x="156" y="1544"/>
              </a:cxn>
              <a:cxn ang="0">
                <a:pos x="187" y="0"/>
              </a:cxn>
            </a:cxnLst>
            <a:rect l="0" t="0" r="r" b="b"/>
            <a:pathLst>
              <a:path w="187" h="1544">
                <a:moveTo>
                  <a:pt x="0" y="1544"/>
                </a:moveTo>
                <a:lnTo>
                  <a:pt x="156" y="1544"/>
                </a:lnTo>
                <a:lnTo>
                  <a:pt x="187" y="0"/>
                </a:lnTo>
              </a:path>
            </a:pathLst>
          </a:custGeom>
          <a:noFill/>
          <a:ln w="38100" cap="flat" cmpd="sng">
            <a:solidFill>
              <a:srgbClr val="FF3300"/>
            </a:solidFill>
            <a:prstDash val="solid"/>
            <a:round/>
            <a:headEnd type="none" w="med" len="med"/>
            <a:tailEnd type="triangle" w="med" len="med"/>
          </a:ln>
          <a:effectLst/>
        </p:spPr>
        <p:txBody>
          <a:bodyPr wrap="none" anchor="ctr"/>
          <a:lstStyle/>
          <a:p>
            <a:endParaRPr lang="en-US"/>
          </a:p>
        </p:txBody>
      </p:sp>
      <p:sp>
        <p:nvSpPr>
          <p:cNvPr id="971790" name="Freeform 14"/>
          <p:cNvSpPr>
            <a:spLocks/>
          </p:cNvSpPr>
          <p:nvPr/>
        </p:nvSpPr>
        <p:spPr bwMode="auto">
          <a:xfrm>
            <a:off x="4953000" y="2362200"/>
            <a:ext cx="2286000" cy="2743200"/>
          </a:xfrm>
          <a:custGeom>
            <a:avLst/>
            <a:gdLst/>
            <a:ahLst/>
            <a:cxnLst>
              <a:cxn ang="0">
                <a:pos x="0" y="2078"/>
              </a:cxn>
              <a:cxn ang="0">
                <a:pos x="2180" y="2102"/>
              </a:cxn>
              <a:cxn ang="0">
                <a:pos x="2180" y="0"/>
              </a:cxn>
            </a:cxnLst>
            <a:rect l="0" t="0" r="r" b="b"/>
            <a:pathLst>
              <a:path w="2180" h="2102">
                <a:moveTo>
                  <a:pt x="0" y="2078"/>
                </a:moveTo>
                <a:lnTo>
                  <a:pt x="2180" y="2102"/>
                </a:lnTo>
                <a:lnTo>
                  <a:pt x="2180" y="0"/>
                </a:lnTo>
              </a:path>
            </a:pathLst>
          </a:custGeom>
          <a:noFill/>
          <a:ln w="38100" cap="flat" cmpd="sng">
            <a:solidFill>
              <a:srgbClr val="FF3300"/>
            </a:solidFill>
            <a:prstDash val="solid"/>
            <a:round/>
            <a:headEnd type="none" w="med" len="med"/>
            <a:tailEnd type="triangle" w="med" len="med"/>
          </a:ln>
          <a:effectLst/>
        </p:spPr>
        <p:txBody>
          <a:bodyPr wrap="none" anchor="ctr"/>
          <a:lstStyle/>
          <a:p>
            <a:endParaRPr lang="en-US"/>
          </a:p>
        </p:txBody>
      </p:sp>
      <p:sp>
        <p:nvSpPr>
          <p:cNvPr id="971791" name="Rectangle 15"/>
          <p:cNvSpPr>
            <a:spLocks noChangeArrowheads="1"/>
          </p:cNvSpPr>
          <p:nvPr/>
        </p:nvSpPr>
        <p:spPr bwMode="auto">
          <a:xfrm>
            <a:off x="136525" y="2743200"/>
            <a:ext cx="3825875" cy="1465263"/>
          </a:xfrm>
          <a:prstGeom prst="rect">
            <a:avLst/>
          </a:prstGeom>
          <a:noFill/>
          <a:ln w="9525" algn="ctr">
            <a:noFill/>
            <a:miter lim="800000"/>
            <a:headEnd/>
            <a:tailEnd/>
          </a:ln>
          <a:effectLst/>
        </p:spPr>
        <p:txBody>
          <a:bodyPr>
            <a:spAutoFit/>
          </a:bodyPr>
          <a:lstStyle/>
          <a:p>
            <a:r>
              <a:rPr lang="en-US" sz="1800" b="1"/>
              <a:t>Grid Zone Designation – for a world-wide unique address, identifies the longitude zone number and the latitude band letter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fld id="{CC39EEC6-A74C-410F-AD16-D5EE0A920F74}" type="slidenum">
              <a:rPr lang="en-US"/>
              <a:pPr/>
              <a:t>13</a:t>
            </a:fld>
            <a:endParaRPr lang="en-US"/>
          </a:p>
        </p:txBody>
      </p:sp>
      <p:sp>
        <p:nvSpPr>
          <p:cNvPr id="975874" name="Rectangle 2"/>
          <p:cNvSpPr>
            <a:spLocks noGrp="1" noRot="1" noChangeArrowheads="1"/>
          </p:cNvSpPr>
          <p:nvPr>
            <p:ph type="title"/>
          </p:nvPr>
        </p:nvSpPr>
        <p:spPr>
          <a:noFill/>
          <a:ln/>
        </p:spPr>
        <p:txBody>
          <a:bodyPr/>
          <a:lstStyle/>
          <a:p>
            <a:r>
              <a:rPr lang="en-US" b="1"/>
              <a:t>Truncate for </a:t>
            </a:r>
            <a:r>
              <a:rPr lang="en-US" b="1" i="1"/>
              <a:t>less precision…</a:t>
            </a:r>
          </a:p>
        </p:txBody>
      </p:sp>
      <p:sp>
        <p:nvSpPr>
          <p:cNvPr id="975875" name="Rectangle 3"/>
          <p:cNvSpPr>
            <a:spLocks noChangeArrowheads="1"/>
          </p:cNvSpPr>
          <p:nvPr/>
        </p:nvSpPr>
        <p:spPr bwMode="auto">
          <a:xfrm>
            <a:off x="-1449388" y="2573338"/>
            <a:ext cx="184150" cy="366712"/>
          </a:xfrm>
          <a:prstGeom prst="rect">
            <a:avLst/>
          </a:prstGeom>
          <a:noFill/>
          <a:ln w="9525" algn="ctr">
            <a:noFill/>
            <a:miter lim="800000"/>
            <a:headEnd/>
            <a:tailEnd/>
          </a:ln>
          <a:effectLst/>
        </p:spPr>
        <p:txBody>
          <a:bodyPr wrap="none">
            <a:spAutoFit/>
          </a:bodyPr>
          <a:lstStyle/>
          <a:p>
            <a:pPr algn="ctr"/>
            <a:endParaRPr lang="en-US" sz="1800" b="1">
              <a:solidFill>
                <a:schemeClr val="bg1"/>
              </a:solidFill>
            </a:endParaRPr>
          </a:p>
        </p:txBody>
      </p:sp>
      <p:sp>
        <p:nvSpPr>
          <p:cNvPr id="975877" name="Rectangle 5"/>
          <p:cNvSpPr>
            <a:spLocks noChangeArrowheads="1"/>
          </p:cNvSpPr>
          <p:nvPr/>
        </p:nvSpPr>
        <p:spPr bwMode="auto">
          <a:xfrm>
            <a:off x="1806575" y="4495800"/>
            <a:ext cx="7361238" cy="641350"/>
          </a:xfrm>
          <a:prstGeom prst="rect">
            <a:avLst/>
          </a:prstGeom>
          <a:noFill/>
          <a:ln w="9525" algn="ctr">
            <a:noFill/>
            <a:miter lim="800000"/>
            <a:headEnd/>
            <a:tailEnd/>
          </a:ln>
          <a:effectLst/>
        </p:spPr>
        <p:txBody>
          <a:bodyPr>
            <a:spAutoFit/>
          </a:bodyPr>
          <a:lstStyle/>
          <a:p>
            <a:pPr algn="r"/>
            <a:r>
              <a:rPr lang="en-US" sz="3600" b="1"/>
              <a:t>Locates within 1000 meters</a:t>
            </a:r>
          </a:p>
        </p:txBody>
      </p:sp>
      <p:sp>
        <p:nvSpPr>
          <p:cNvPr id="975878" name="Rectangle 6"/>
          <p:cNvSpPr>
            <a:spLocks noChangeArrowheads="1"/>
          </p:cNvSpPr>
          <p:nvPr/>
        </p:nvSpPr>
        <p:spPr bwMode="auto">
          <a:xfrm>
            <a:off x="762000" y="4495800"/>
            <a:ext cx="1328738" cy="639763"/>
          </a:xfrm>
          <a:prstGeom prst="rect">
            <a:avLst/>
          </a:prstGeom>
          <a:noFill/>
          <a:ln w="9525" algn="ctr">
            <a:noFill/>
            <a:miter lim="800000"/>
            <a:headEnd/>
            <a:tailEnd/>
          </a:ln>
          <a:effectLst/>
        </p:spPr>
        <p:txBody>
          <a:bodyPr wrap="none">
            <a:spAutoFit/>
          </a:bodyPr>
          <a:lstStyle/>
          <a:p>
            <a:pPr algn="ctr"/>
            <a:r>
              <a:rPr lang="en-US" sz="3600" b="1">
                <a:solidFill>
                  <a:srgbClr val="797F77"/>
                </a:solidFill>
              </a:rPr>
              <a:t>66 64</a:t>
            </a:r>
          </a:p>
        </p:txBody>
      </p:sp>
      <p:sp>
        <p:nvSpPr>
          <p:cNvPr id="975879" name="Rectangle 7"/>
          <p:cNvSpPr>
            <a:spLocks noChangeArrowheads="1"/>
          </p:cNvSpPr>
          <p:nvPr/>
        </p:nvSpPr>
        <p:spPr bwMode="auto">
          <a:xfrm>
            <a:off x="304800" y="3200400"/>
            <a:ext cx="2343150" cy="641350"/>
          </a:xfrm>
          <a:prstGeom prst="rect">
            <a:avLst/>
          </a:prstGeom>
          <a:noFill/>
          <a:ln w="9525" algn="ctr">
            <a:noFill/>
            <a:miter lim="800000"/>
            <a:headEnd/>
            <a:tailEnd/>
          </a:ln>
          <a:effectLst/>
        </p:spPr>
        <p:txBody>
          <a:bodyPr wrap="none">
            <a:spAutoFit/>
          </a:bodyPr>
          <a:lstStyle/>
          <a:p>
            <a:pPr algn="ctr"/>
            <a:r>
              <a:rPr lang="en-US" sz="3600" b="1">
                <a:solidFill>
                  <a:srgbClr val="797F77"/>
                </a:solidFill>
              </a:rPr>
              <a:t>6600 6482</a:t>
            </a:r>
          </a:p>
        </p:txBody>
      </p:sp>
      <p:sp>
        <p:nvSpPr>
          <p:cNvPr id="975880" name="Rectangle 8"/>
          <p:cNvSpPr>
            <a:spLocks noChangeArrowheads="1"/>
          </p:cNvSpPr>
          <p:nvPr/>
        </p:nvSpPr>
        <p:spPr bwMode="auto">
          <a:xfrm>
            <a:off x="1285875" y="3168650"/>
            <a:ext cx="7361238" cy="641350"/>
          </a:xfrm>
          <a:prstGeom prst="rect">
            <a:avLst/>
          </a:prstGeom>
          <a:noFill/>
          <a:ln w="9525" algn="ctr">
            <a:noFill/>
            <a:miter lim="800000"/>
            <a:headEnd/>
            <a:tailEnd/>
          </a:ln>
          <a:effectLst/>
        </p:spPr>
        <p:txBody>
          <a:bodyPr>
            <a:spAutoFit/>
          </a:bodyPr>
          <a:lstStyle/>
          <a:p>
            <a:pPr algn="r"/>
            <a:r>
              <a:rPr lang="en-US" sz="3600" b="1"/>
              <a:t>Locates within 10 meters</a:t>
            </a:r>
          </a:p>
        </p:txBody>
      </p:sp>
      <p:sp>
        <p:nvSpPr>
          <p:cNvPr id="975881" name="Rectangle 9"/>
          <p:cNvSpPr>
            <a:spLocks noChangeArrowheads="1"/>
          </p:cNvSpPr>
          <p:nvPr/>
        </p:nvSpPr>
        <p:spPr bwMode="auto">
          <a:xfrm>
            <a:off x="457200" y="3810000"/>
            <a:ext cx="1835150" cy="639763"/>
          </a:xfrm>
          <a:prstGeom prst="rect">
            <a:avLst/>
          </a:prstGeom>
          <a:noFill/>
          <a:ln w="9525" algn="ctr">
            <a:noFill/>
            <a:miter lim="800000"/>
            <a:headEnd/>
            <a:tailEnd/>
          </a:ln>
          <a:effectLst/>
        </p:spPr>
        <p:txBody>
          <a:bodyPr wrap="none">
            <a:spAutoFit/>
          </a:bodyPr>
          <a:lstStyle/>
          <a:p>
            <a:pPr algn="ctr"/>
            <a:r>
              <a:rPr lang="en-US" sz="3600" b="1">
                <a:solidFill>
                  <a:srgbClr val="797F77"/>
                </a:solidFill>
              </a:rPr>
              <a:t>660 648</a:t>
            </a:r>
          </a:p>
        </p:txBody>
      </p:sp>
      <p:sp>
        <p:nvSpPr>
          <p:cNvPr id="975882" name="Rectangle 10"/>
          <p:cNvSpPr>
            <a:spLocks noChangeArrowheads="1"/>
          </p:cNvSpPr>
          <p:nvPr/>
        </p:nvSpPr>
        <p:spPr bwMode="auto">
          <a:xfrm>
            <a:off x="1535113" y="3854450"/>
            <a:ext cx="7361237" cy="641350"/>
          </a:xfrm>
          <a:prstGeom prst="rect">
            <a:avLst/>
          </a:prstGeom>
          <a:noFill/>
          <a:ln w="9525" algn="ctr">
            <a:noFill/>
            <a:miter lim="800000"/>
            <a:headEnd/>
            <a:tailEnd/>
          </a:ln>
          <a:effectLst/>
        </p:spPr>
        <p:txBody>
          <a:bodyPr>
            <a:spAutoFit/>
          </a:bodyPr>
          <a:lstStyle/>
          <a:p>
            <a:pPr algn="r"/>
            <a:r>
              <a:rPr lang="en-US" sz="3600" b="1"/>
              <a:t>Locates within 100 meters</a:t>
            </a:r>
          </a:p>
        </p:txBody>
      </p:sp>
      <p:sp>
        <p:nvSpPr>
          <p:cNvPr id="975883" name="Rectangle 11"/>
          <p:cNvSpPr>
            <a:spLocks noChangeArrowheads="1"/>
          </p:cNvSpPr>
          <p:nvPr/>
        </p:nvSpPr>
        <p:spPr bwMode="auto">
          <a:xfrm>
            <a:off x="76200" y="2514600"/>
            <a:ext cx="2852738" cy="641350"/>
          </a:xfrm>
          <a:prstGeom prst="rect">
            <a:avLst/>
          </a:prstGeom>
          <a:noFill/>
          <a:ln w="9525" algn="ctr">
            <a:noFill/>
            <a:miter lim="800000"/>
            <a:headEnd/>
            <a:tailEnd/>
          </a:ln>
          <a:effectLst/>
        </p:spPr>
        <p:txBody>
          <a:bodyPr wrap="none">
            <a:spAutoFit/>
          </a:bodyPr>
          <a:lstStyle/>
          <a:p>
            <a:pPr algn="ctr"/>
            <a:r>
              <a:rPr lang="en-US" sz="3600" b="1">
                <a:solidFill>
                  <a:srgbClr val="797F77"/>
                </a:solidFill>
              </a:rPr>
              <a:t>66000 64820</a:t>
            </a:r>
          </a:p>
        </p:txBody>
      </p:sp>
      <p:sp>
        <p:nvSpPr>
          <p:cNvPr id="975884" name="Rectangle 12"/>
          <p:cNvSpPr>
            <a:spLocks noChangeArrowheads="1"/>
          </p:cNvSpPr>
          <p:nvPr/>
        </p:nvSpPr>
        <p:spPr bwMode="auto">
          <a:xfrm>
            <a:off x="762000" y="2484438"/>
            <a:ext cx="7362825" cy="639762"/>
          </a:xfrm>
          <a:prstGeom prst="rect">
            <a:avLst/>
          </a:prstGeom>
          <a:noFill/>
          <a:ln w="9525" algn="ctr">
            <a:noFill/>
            <a:miter lim="800000"/>
            <a:headEnd/>
            <a:tailEnd/>
          </a:ln>
          <a:effectLst/>
        </p:spPr>
        <p:txBody>
          <a:bodyPr>
            <a:spAutoFit/>
          </a:bodyPr>
          <a:lstStyle/>
          <a:p>
            <a:pPr algn="r"/>
            <a:r>
              <a:rPr lang="en-US" sz="3600" b="1"/>
              <a:t>Locates within 1 meter </a:t>
            </a:r>
          </a:p>
        </p:txBody>
      </p:sp>
      <p:sp>
        <p:nvSpPr>
          <p:cNvPr id="975885" name="Rectangle 13"/>
          <p:cNvSpPr>
            <a:spLocks noChangeArrowheads="1"/>
          </p:cNvSpPr>
          <p:nvPr/>
        </p:nvSpPr>
        <p:spPr bwMode="auto">
          <a:xfrm>
            <a:off x="2057400" y="1371600"/>
            <a:ext cx="6804025" cy="823913"/>
          </a:xfrm>
          <a:prstGeom prst="rect">
            <a:avLst/>
          </a:prstGeom>
          <a:noFill/>
          <a:ln w="9525" algn="ctr">
            <a:noFill/>
            <a:miter lim="800000"/>
            <a:headEnd/>
            <a:tailEnd/>
          </a:ln>
          <a:effectLst/>
        </p:spPr>
        <p:txBody>
          <a:bodyPr wrap="none">
            <a:spAutoFit/>
          </a:bodyPr>
          <a:lstStyle/>
          <a:p>
            <a:pPr algn="ctr"/>
            <a:r>
              <a:rPr lang="en-US" sz="4800" b="1">
                <a:solidFill>
                  <a:srgbClr val="797F77"/>
                </a:solidFill>
              </a:rPr>
              <a:t>16R   GU   66000 64820</a:t>
            </a:r>
          </a:p>
        </p:txBody>
      </p:sp>
      <p:sp>
        <p:nvSpPr>
          <p:cNvPr id="975886" name="Oval 14"/>
          <p:cNvSpPr>
            <a:spLocks noChangeArrowheads="1"/>
          </p:cNvSpPr>
          <p:nvPr/>
        </p:nvSpPr>
        <p:spPr bwMode="auto">
          <a:xfrm>
            <a:off x="4953000" y="1362075"/>
            <a:ext cx="3962400" cy="844550"/>
          </a:xfrm>
          <a:prstGeom prst="ellipse">
            <a:avLst/>
          </a:prstGeom>
          <a:noFill/>
          <a:ln w="38100" algn="ctr">
            <a:solidFill>
              <a:schemeClr val="tx1"/>
            </a:solidFill>
            <a:round/>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fld id="{335BCC50-45BA-45C4-9B3C-411BB14134D9}" type="slidenum">
              <a:rPr lang="en-US"/>
              <a:pPr/>
              <a:t>14</a:t>
            </a:fld>
            <a:endParaRPr lang="en-US"/>
          </a:p>
        </p:txBody>
      </p:sp>
      <p:pic>
        <p:nvPicPr>
          <p:cNvPr id="978946" name="Picture 2" descr="fla"/>
          <p:cNvPicPr>
            <a:picLocks noChangeAspect="1" noChangeArrowheads="1"/>
          </p:cNvPicPr>
          <p:nvPr/>
        </p:nvPicPr>
        <p:blipFill>
          <a:blip r:embed="rId2" cstate="print"/>
          <a:srcRect/>
          <a:stretch>
            <a:fillRect/>
          </a:stretch>
        </p:blipFill>
        <p:spPr bwMode="auto">
          <a:xfrm>
            <a:off x="2667000" y="-23813"/>
            <a:ext cx="6096000" cy="5608638"/>
          </a:xfrm>
          <a:prstGeom prst="rect">
            <a:avLst/>
          </a:prstGeom>
          <a:noFill/>
          <a:ln w="9525">
            <a:noFill/>
            <a:miter lim="800000"/>
            <a:headEnd/>
            <a:tailEnd/>
          </a:ln>
        </p:spPr>
      </p:pic>
      <p:sp>
        <p:nvSpPr>
          <p:cNvPr id="978947" name="Rectangle 3"/>
          <p:cNvSpPr>
            <a:spLocks noChangeArrowheads="1"/>
          </p:cNvSpPr>
          <p:nvPr/>
        </p:nvSpPr>
        <p:spPr bwMode="auto">
          <a:xfrm>
            <a:off x="228600" y="3124200"/>
            <a:ext cx="6124575" cy="823913"/>
          </a:xfrm>
          <a:prstGeom prst="rect">
            <a:avLst/>
          </a:prstGeom>
          <a:noFill/>
          <a:ln w="9525" algn="ctr">
            <a:noFill/>
            <a:miter lim="800000"/>
            <a:headEnd/>
            <a:tailEnd/>
          </a:ln>
          <a:effectLst/>
        </p:spPr>
        <p:txBody>
          <a:bodyPr wrap="none">
            <a:spAutoFit/>
          </a:bodyPr>
          <a:lstStyle/>
          <a:p>
            <a:pPr algn="ctr"/>
            <a:r>
              <a:rPr lang="en-US" sz="4800" b="1">
                <a:solidFill>
                  <a:srgbClr val="797F77"/>
                </a:solidFill>
              </a:rPr>
              <a:t>16R GU 66000 64820</a:t>
            </a:r>
          </a:p>
        </p:txBody>
      </p:sp>
      <p:sp>
        <p:nvSpPr>
          <p:cNvPr id="978948" name="Oval 4"/>
          <p:cNvSpPr>
            <a:spLocks noChangeArrowheads="1"/>
          </p:cNvSpPr>
          <p:nvPr/>
        </p:nvSpPr>
        <p:spPr bwMode="auto">
          <a:xfrm>
            <a:off x="228600" y="3219450"/>
            <a:ext cx="1287463" cy="636588"/>
          </a:xfrm>
          <a:prstGeom prst="ellipse">
            <a:avLst/>
          </a:prstGeom>
          <a:noFill/>
          <a:ln w="38100" algn="ctr">
            <a:solidFill>
              <a:schemeClr val="tx1"/>
            </a:solidFill>
            <a:round/>
            <a:headEnd/>
            <a:tailEnd/>
          </a:ln>
          <a:effectLst/>
        </p:spPr>
        <p:txBody>
          <a:bodyPr wrap="none" anchor="ctr"/>
          <a:lstStyle/>
          <a:p>
            <a:endParaRPr lang="en-US"/>
          </a:p>
        </p:txBody>
      </p:sp>
      <p:sp>
        <p:nvSpPr>
          <p:cNvPr id="978950" name="Line 6"/>
          <p:cNvSpPr>
            <a:spLocks noChangeShapeType="1"/>
          </p:cNvSpPr>
          <p:nvPr/>
        </p:nvSpPr>
        <p:spPr bwMode="auto">
          <a:xfrm>
            <a:off x="5715000" y="0"/>
            <a:ext cx="0" cy="2514600"/>
          </a:xfrm>
          <a:prstGeom prst="line">
            <a:avLst/>
          </a:prstGeom>
          <a:noFill/>
          <a:ln w="57150">
            <a:solidFill>
              <a:schemeClr val="tx1"/>
            </a:solidFill>
            <a:round/>
            <a:headEnd/>
            <a:tailEnd/>
          </a:ln>
          <a:effectLst/>
        </p:spPr>
        <p:txBody>
          <a:bodyPr/>
          <a:lstStyle/>
          <a:p>
            <a:endParaRPr lang="en-US"/>
          </a:p>
        </p:txBody>
      </p:sp>
      <p:sp>
        <p:nvSpPr>
          <p:cNvPr id="978951" name="Rectangle 7"/>
          <p:cNvSpPr>
            <a:spLocks noChangeArrowheads="1"/>
          </p:cNvSpPr>
          <p:nvPr/>
        </p:nvSpPr>
        <p:spPr bwMode="auto">
          <a:xfrm>
            <a:off x="5029200" y="2133600"/>
            <a:ext cx="603250" cy="366713"/>
          </a:xfrm>
          <a:prstGeom prst="rect">
            <a:avLst/>
          </a:prstGeom>
          <a:noFill/>
          <a:ln w="9525" algn="ctr">
            <a:noFill/>
            <a:miter lim="800000"/>
            <a:headEnd/>
            <a:tailEnd/>
          </a:ln>
          <a:effectLst/>
        </p:spPr>
        <p:txBody>
          <a:bodyPr wrap="none">
            <a:spAutoFit/>
          </a:bodyPr>
          <a:lstStyle/>
          <a:p>
            <a:pPr algn="ctr"/>
            <a:r>
              <a:rPr lang="en-US" sz="1800" b="1">
                <a:solidFill>
                  <a:srgbClr val="797F77"/>
                </a:solidFill>
              </a:rPr>
              <a:t>16R</a:t>
            </a:r>
          </a:p>
        </p:txBody>
      </p:sp>
      <p:sp>
        <p:nvSpPr>
          <p:cNvPr id="978952" name="Rectangle 8"/>
          <p:cNvSpPr>
            <a:spLocks noChangeArrowheads="1"/>
          </p:cNvSpPr>
          <p:nvPr/>
        </p:nvSpPr>
        <p:spPr bwMode="auto">
          <a:xfrm>
            <a:off x="5791200" y="2133600"/>
            <a:ext cx="603250" cy="366713"/>
          </a:xfrm>
          <a:prstGeom prst="rect">
            <a:avLst/>
          </a:prstGeom>
          <a:noFill/>
          <a:ln w="9525" algn="ctr">
            <a:noFill/>
            <a:miter lim="800000"/>
            <a:headEnd/>
            <a:tailEnd/>
          </a:ln>
          <a:effectLst/>
        </p:spPr>
        <p:txBody>
          <a:bodyPr wrap="none">
            <a:spAutoFit/>
          </a:bodyPr>
          <a:lstStyle/>
          <a:p>
            <a:pPr algn="ctr"/>
            <a:r>
              <a:rPr lang="en-US" sz="1800" b="1">
                <a:solidFill>
                  <a:srgbClr val="797F77"/>
                </a:solidFill>
              </a:rPr>
              <a:t>17R</a:t>
            </a:r>
          </a:p>
        </p:txBody>
      </p:sp>
      <p:sp>
        <p:nvSpPr>
          <p:cNvPr id="978953" name="AutoShape 9"/>
          <p:cNvSpPr>
            <a:spLocks noChangeArrowheads="1"/>
          </p:cNvSpPr>
          <p:nvPr/>
        </p:nvSpPr>
        <p:spPr bwMode="auto">
          <a:xfrm>
            <a:off x="5410200" y="903288"/>
            <a:ext cx="152400" cy="228600"/>
          </a:xfrm>
          <a:prstGeom prst="star5">
            <a:avLst/>
          </a:prstGeom>
          <a:solidFill>
            <a:srgbClr val="FF0000"/>
          </a:solidFill>
          <a:ln w="9525">
            <a:solidFill>
              <a:schemeClr val="tx1"/>
            </a:solidFill>
            <a:miter lim="800000"/>
            <a:headEnd/>
            <a:tailEnd/>
          </a:ln>
          <a:effectLst/>
        </p:spPr>
        <p:txBody>
          <a:bodyPr wrap="none" anchor="ctr"/>
          <a:lstStyle/>
          <a:p>
            <a:endParaRPr lang="en-US"/>
          </a:p>
        </p:txBody>
      </p:sp>
      <p:sp>
        <p:nvSpPr>
          <p:cNvPr id="978954" name="Rectangle 10"/>
          <p:cNvSpPr>
            <a:spLocks noGrp="1" noRot="1" noChangeArrowheads="1"/>
          </p:cNvSpPr>
          <p:nvPr>
            <p:ph type="title"/>
          </p:nvPr>
        </p:nvSpPr>
        <p:spPr>
          <a:xfrm>
            <a:off x="0" y="2209800"/>
            <a:ext cx="6324600" cy="1143000"/>
          </a:xfrm>
          <a:noFill/>
          <a:ln/>
        </p:spPr>
        <p:txBody>
          <a:bodyPr/>
          <a:lstStyle/>
          <a:p>
            <a:r>
              <a:rPr lang="en-US" b="1"/>
              <a:t>Truncate for </a:t>
            </a:r>
            <a:r>
              <a:rPr lang="en-US" b="1" i="1"/>
              <a:t>locality</a:t>
            </a:r>
          </a:p>
        </p:txBody>
      </p:sp>
      <p:sp>
        <p:nvSpPr>
          <p:cNvPr id="978955" name="Rectangle 11"/>
          <p:cNvSpPr>
            <a:spLocks noChangeArrowheads="1"/>
          </p:cNvSpPr>
          <p:nvPr/>
        </p:nvSpPr>
        <p:spPr bwMode="auto">
          <a:xfrm>
            <a:off x="152400" y="4070350"/>
            <a:ext cx="6172200" cy="1187450"/>
          </a:xfrm>
          <a:prstGeom prst="rect">
            <a:avLst/>
          </a:prstGeom>
          <a:noFill/>
          <a:ln w="9525" algn="ctr">
            <a:noFill/>
            <a:miter lim="800000"/>
            <a:headEnd/>
            <a:tailEnd/>
          </a:ln>
          <a:effectLst/>
        </p:spPr>
        <p:txBody>
          <a:bodyPr>
            <a:spAutoFit/>
          </a:bodyPr>
          <a:lstStyle/>
          <a:p>
            <a:pPr>
              <a:buFontTx/>
              <a:buChar char="•"/>
            </a:pPr>
            <a:r>
              <a:rPr lang="en-US" sz="2400" dirty="0"/>
              <a:t> just like you don’t have to dial an area code to make a local call…</a:t>
            </a:r>
          </a:p>
          <a:p>
            <a:pPr>
              <a:buFontTx/>
              <a:buChar char="•"/>
            </a:pPr>
            <a:r>
              <a:rPr lang="en-US" sz="2400" dirty="0"/>
              <a:t> all Florida locations will be 16R or 17R</a:t>
            </a:r>
          </a:p>
        </p:txBody>
      </p:sp>
      <p:sp>
        <p:nvSpPr>
          <p:cNvPr id="978956" name="Oval 12"/>
          <p:cNvSpPr>
            <a:spLocks noChangeArrowheads="1"/>
          </p:cNvSpPr>
          <p:nvPr/>
        </p:nvSpPr>
        <p:spPr bwMode="auto">
          <a:xfrm>
            <a:off x="4978400" y="2101850"/>
            <a:ext cx="685800" cy="407988"/>
          </a:xfrm>
          <a:prstGeom prst="ellipse">
            <a:avLst/>
          </a:prstGeom>
          <a:noFill/>
          <a:ln w="38100" algn="ctr">
            <a:solidFill>
              <a:schemeClr val="tx1"/>
            </a:solidFill>
            <a:round/>
            <a:headEnd/>
            <a:tailEnd/>
          </a:ln>
          <a:effectLst/>
        </p:spPr>
        <p:txBody>
          <a:bodyPr wrap="none" anchor="ctr"/>
          <a:lstStyle/>
          <a:p>
            <a:endParaRPr lang="en-US"/>
          </a:p>
        </p:txBody>
      </p:sp>
      <p:sp>
        <p:nvSpPr>
          <p:cNvPr id="978957" name="Oval 13"/>
          <p:cNvSpPr>
            <a:spLocks noChangeArrowheads="1"/>
          </p:cNvSpPr>
          <p:nvPr/>
        </p:nvSpPr>
        <p:spPr bwMode="auto">
          <a:xfrm>
            <a:off x="5757863" y="2101850"/>
            <a:ext cx="685800" cy="407988"/>
          </a:xfrm>
          <a:prstGeom prst="ellipse">
            <a:avLst/>
          </a:prstGeom>
          <a:noFill/>
          <a:ln w="38100" algn="ctr">
            <a:solidFill>
              <a:schemeClr val="tx1"/>
            </a:solidFill>
            <a:round/>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fld id="{B96C0F22-4EB4-4358-A1B1-7ACAA00E2791}" type="slidenum">
              <a:rPr lang="en-US"/>
              <a:pPr/>
              <a:t>15</a:t>
            </a:fld>
            <a:endParaRPr lang="en-US"/>
          </a:p>
        </p:txBody>
      </p:sp>
      <p:pic>
        <p:nvPicPr>
          <p:cNvPr id="979970" name="Picture 2" descr="fla"/>
          <p:cNvPicPr>
            <a:picLocks noChangeAspect="1" noChangeArrowheads="1"/>
          </p:cNvPicPr>
          <p:nvPr/>
        </p:nvPicPr>
        <p:blipFill>
          <a:blip r:embed="rId2" cstate="print"/>
          <a:srcRect/>
          <a:stretch>
            <a:fillRect/>
          </a:stretch>
        </p:blipFill>
        <p:spPr bwMode="auto">
          <a:xfrm>
            <a:off x="2667000" y="-23813"/>
            <a:ext cx="6096000" cy="5608638"/>
          </a:xfrm>
          <a:prstGeom prst="rect">
            <a:avLst/>
          </a:prstGeom>
          <a:noFill/>
          <a:ln w="9525">
            <a:noFill/>
            <a:miter lim="800000"/>
            <a:headEnd/>
            <a:tailEnd/>
          </a:ln>
        </p:spPr>
      </p:pic>
      <p:sp>
        <p:nvSpPr>
          <p:cNvPr id="979971" name="Rectangle 3"/>
          <p:cNvSpPr>
            <a:spLocks noChangeArrowheads="1"/>
          </p:cNvSpPr>
          <p:nvPr/>
        </p:nvSpPr>
        <p:spPr bwMode="auto">
          <a:xfrm>
            <a:off x="228600" y="3124200"/>
            <a:ext cx="6124575" cy="823913"/>
          </a:xfrm>
          <a:prstGeom prst="rect">
            <a:avLst/>
          </a:prstGeom>
          <a:noFill/>
          <a:ln w="9525" algn="ctr">
            <a:noFill/>
            <a:miter lim="800000"/>
            <a:headEnd/>
            <a:tailEnd/>
          </a:ln>
          <a:effectLst/>
        </p:spPr>
        <p:txBody>
          <a:bodyPr wrap="none">
            <a:spAutoFit/>
          </a:bodyPr>
          <a:lstStyle/>
          <a:p>
            <a:pPr algn="ctr"/>
            <a:r>
              <a:rPr lang="en-US" sz="4800" b="1">
                <a:solidFill>
                  <a:srgbClr val="797F77"/>
                </a:solidFill>
              </a:rPr>
              <a:t>16R GU 66000 64820</a:t>
            </a:r>
          </a:p>
        </p:txBody>
      </p:sp>
      <p:sp>
        <p:nvSpPr>
          <p:cNvPr id="979972" name="Oval 4"/>
          <p:cNvSpPr>
            <a:spLocks noChangeArrowheads="1"/>
          </p:cNvSpPr>
          <p:nvPr/>
        </p:nvSpPr>
        <p:spPr bwMode="auto">
          <a:xfrm>
            <a:off x="1425575" y="3219450"/>
            <a:ext cx="1287463" cy="636588"/>
          </a:xfrm>
          <a:prstGeom prst="ellipse">
            <a:avLst/>
          </a:prstGeom>
          <a:noFill/>
          <a:ln w="38100" algn="ctr">
            <a:solidFill>
              <a:schemeClr val="tx1"/>
            </a:solidFill>
            <a:round/>
            <a:headEnd/>
            <a:tailEnd/>
          </a:ln>
          <a:effectLst/>
        </p:spPr>
        <p:txBody>
          <a:bodyPr wrap="none" anchor="ctr"/>
          <a:lstStyle/>
          <a:p>
            <a:pPr algn="ctr"/>
            <a:endParaRPr lang="en-US"/>
          </a:p>
        </p:txBody>
      </p:sp>
      <p:sp>
        <p:nvSpPr>
          <p:cNvPr id="979973" name="Line 5"/>
          <p:cNvSpPr>
            <a:spLocks noChangeShapeType="1"/>
          </p:cNvSpPr>
          <p:nvPr/>
        </p:nvSpPr>
        <p:spPr bwMode="auto">
          <a:xfrm>
            <a:off x="5715000" y="0"/>
            <a:ext cx="0" cy="2514600"/>
          </a:xfrm>
          <a:prstGeom prst="line">
            <a:avLst/>
          </a:prstGeom>
          <a:noFill/>
          <a:ln w="57150">
            <a:solidFill>
              <a:schemeClr val="bg2"/>
            </a:solidFill>
            <a:round/>
            <a:headEnd/>
            <a:tailEnd/>
          </a:ln>
          <a:effectLst/>
        </p:spPr>
        <p:txBody>
          <a:bodyPr/>
          <a:lstStyle/>
          <a:p>
            <a:endParaRPr lang="en-US"/>
          </a:p>
        </p:txBody>
      </p:sp>
      <p:sp>
        <p:nvSpPr>
          <p:cNvPr id="979974" name="Rectangle 6"/>
          <p:cNvSpPr>
            <a:spLocks noChangeArrowheads="1"/>
          </p:cNvSpPr>
          <p:nvPr/>
        </p:nvSpPr>
        <p:spPr bwMode="auto">
          <a:xfrm>
            <a:off x="5029200" y="2133600"/>
            <a:ext cx="603250" cy="366713"/>
          </a:xfrm>
          <a:prstGeom prst="rect">
            <a:avLst/>
          </a:prstGeom>
          <a:noFill/>
          <a:ln w="9525" algn="ctr">
            <a:noFill/>
            <a:miter lim="800000"/>
            <a:headEnd/>
            <a:tailEnd/>
          </a:ln>
          <a:effectLst/>
        </p:spPr>
        <p:txBody>
          <a:bodyPr wrap="none">
            <a:spAutoFit/>
          </a:bodyPr>
          <a:lstStyle/>
          <a:p>
            <a:pPr algn="ctr"/>
            <a:r>
              <a:rPr lang="en-US" sz="1800" b="1">
                <a:solidFill>
                  <a:srgbClr val="797F77"/>
                </a:solidFill>
              </a:rPr>
              <a:t>16R</a:t>
            </a:r>
          </a:p>
        </p:txBody>
      </p:sp>
      <p:sp>
        <p:nvSpPr>
          <p:cNvPr id="979975" name="Rectangle 7"/>
          <p:cNvSpPr>
            <a:spLocks noChangeArrowheads="1"/>
          </p:cNvSpPr>
          <p:nvPr/>
        </p:nvSpPr>
        <p:spPr bwMode="auto">
          <a:xfrm>
            <a:off x="5791200" y="2133600"/>
            <a:ext cx="603250" cy="366713"/>
          </a:xfrm>
          <a:prstGeom prst="rect">
            <a:avLst/>
          </a:prstGeom>
          <a:noFill/>
          <a:ln w="9525" algn="ctr">
            <a:noFill/>
            <a:miter lim="800000"/>
            <a:headEnd/>
            <a:tailEnd/>
          </a:ln>
          <a:effectLst/>
        </p:spPr>
        <p:txBody>
          <a:bodyPr wrap="none">
            <a:spAutoFit/>
          </a:bodyPr>
          <a:lstStyle/>
          <a:p>
            <a:pPr algn="ctr"/>
            <a:r>
              <a:rPr lang="en-US" sz="1800" b="1">
                <a:solidFill>
                  <a:srgbClr val="797F77"/>
                </a:solidFill>
              </a:rPr>
              <a:t>17R</a:t>
            </a:r>
          </a:p>
        </p:txBody>
      </p:sp>
      <p:sp>
        <p:nvSpPr>
          <p:cNvPr id="979976" name="AutoShape 8"/>
          <p:cNvSpPr>
            <a:spLocks noChangeArrowheads="1"/>
          </p:cNvSpPr>
          <p:nvPr/>
        </p:nvSpPr>
        <p:spPr bwMode="auto">
          <a:xfrm>
            <a:off x="5410200" y="903288"/>
            <a:ext cx="152400" cy="228600"/>
          </a:xfrm>
          <a:prstGeom prst="star5">
            <a:avLst/>
          </a:prstGeom>
          <a:solidFill>
            <a:srgbClr val="FF0000"/>
          </a:solidFill>
          <a:ln w="9525">
            <a:solidFill>
              <a:schemeClr val="tx1"/>
            </a:solidFill>
            <a:miter lim="800000"/>
            <a:headEnd/>
            <a:tailEnd/>
          </a:ln>
          <a:effectLst/>
        </p:spPr>
        <p:txBody>
          <a:bodyPr wrap="none" anchor="ctr"/>
          <a:lstStyle/>
          <a:p>
            <a:endParaRPr lang="en-US"/>
          </a:p>
        </p:txBody>
      </p:sp>
      <p:sp>
        <p:nvSpPr>
          <p:cNvPr id="979977" name="Rectangle 9"/>
          <p:cNvSpPr>
            <a:spLocks noGrp="1" noRot="1" noChangeArrowheads="1"/>
          </p:cNvSpPr>
          <p:nvPr>
            <p:ph type="title"/>
          </p:nvPr>
        </p:nvSpPr>
        <p:spPr>
          <a:xfrm>
            <a:off x="0" y="2209800"/>
            <a:ext cx="6324600" cy="1143000"/>
          </a:xfrm>
          <a:noFill/>
          <a:ln/>
        </p:spPr>
        <p:txBody>
          <a:bodyPr/>
          <a:lstStyle/>
          <a:p>
            <a:r>
              <a:rPr lang="en-US" b="1"/>
              <a:t>Truncate for </a:t>
            </a:r>
            <a:r>
              <a:rPr lang="en-US" b="1" i="1"/>
              <a:t>locality</a:t>
            </a:r>
          </a:p>
        </p:txBody>
      </p:sp>
      <p:sp>
        <p:nvSpPr>
          <p:cNvPr id="979978" name="Rectangle 10"/>
          <p:cNvSpPr>
            <a:spLocks noChangeArrowheads="1"/>
          </p:cNvSpPr>
          <p:nvPr/>
        </p:nvSpPr>
        <p:spPr bwMode="auto">
          <a:xfrm>
            <a:off x="152400" y="4070350"/>
            <a:ext cx="6172200" cy="701675"/>
          </a:xfrm>
          <a:prstGeom prst="rect">
            <a:avLst/>
          </a:prstGeom>
          <a:noFill/>
          <a:ln w="9525" algn="ctr">
            <a:noFill/>
            <a:miter lim="800000"/>
            <a:headEnd/>
            <a:tailEnd/>
          </a:ln>
          <a:effectLst/>
        </p:spPr>
        <p:txBody>
          <a:bodyPr>
            <a:spAutoFit/>
          </a:bodyPr>
          <a:lstStyle/>
          <a:p>
            <a:pPr>
              <a:buFontTx/>
              <a:buChar char="•"/>
            </a:pPr>
            <a:r>
              <a:rPr lang="en-US"/>
              <a:t> 100,000 meter zone designation may be dropped when working locally</a:t>
            </a:r>
          </a:p>
        </p:txBody>
      </p:sp>
      <p:sp>
        <p:nvSpPr>
          <p:cNvPr id="979982" name="Rectangle 14"/>
          <p:cNvSpPr>
            <a:spLocks noChangeArrowheads="1"/>
          </p:cNvSpPr>
          <p:nvPr/>
        </p:nvSpPr>
        <p:spPr bwMode="auto">
          <a:xfrm>
            <a:off x="5029200" y="795338"/>
            <a:ext cx="685800" cy="685800"/>
          </a:xfrm>
          <a:prstGeom prst="rect">
            <a:avLst/>
          </a:prstGeom>
          <a:noFill/>
          <a:ln w="38100">
            <a:solidFill>
              <a:schemeClr val="tx1"/>
            </a:solid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6D12664-C715-4ED6-9D6B-874FCB6C1DBA}" type="slidenum">
              <a:rPr lang="en-US"/>
              <a:pPr/>
              <a:t>16</a:t>
            </a:fld>
            <a:endParaRPr lang="en-US"/>
          </a:p>
        </p:txBody>
      </p:sp>
      <p:sp>
        <p:nvSpPr>
          <p:cNvPr id="953346" name="Rectangle 2"/>
          <p:cNvSpPr>
            <a:spLocks noGrp="1" noChangeArrowheads="1"/>
          </p:cNvSpPr>
          <p:nvPr>
            <p:ph type="title"/>
          </p:nvPr>
        </p:nvSpPr>
        <p:spPr>
          <a:xfrm>
            <a:off x="1905000" y="-152400"/>
            <a:ext cx="5638800" cy="1143000"/>
          </a:xfrm>
        </p:spPr>
        <p:txBody>
          <a:bodyPr/>
          <a:lstStyle/>
          <a:p>
            <a:r>
              <a:rPr lang="en-US" b="1"/>
              <a:t>Support for USNG</a:t>
            </a:r>
          </a:p>
        </p:txBody>
      </p:sp>
      <p:sp>
        <p:nvSpPr>
          <p:cNvPr id="953348" name="Rectangle 4"/>
          <p:cNvSpPr>
            <a:spLocks noGrp="1" noChangeArrowheads="1"/>
          </p:cNvSpPr>
          <p:nvPr>
            <p:ph type="body" idx="1"/>
          </p:nvPr>
        </p:nvSpPr>
        <p:spPr>
          <a:xfrm>
            <a:off x="457200" y="946150"/>
            <a:ext cx="8382000" cy="4616450"/>
          </a:xfrm>
          <a:noFill/>
          <a:ln/>
        </p:spPr>
        <p:txBody>
          <a:bodyPr/>
          <a:lstStyle/>
          <a:p>
            <a:r>
              <a:rPr lang="en-US">
                <a:hlinkClick r:id="rId3"/>
              </a:rPr>
              <a:t>http://www.floridadisaster.org/gis/usng</a:t>
            </a:r>
            <a:r>
              <a:rPr lang="en-US"/>
              <a:t> </a:t>
            </a:r>
          </a:p>
          <a:p>
            <a:pPr lvl="1"/>
            <a:r>
              <a:rPr lang="en-US"/>
              <a:t>tools and instructions for GIS staff</a:t>
            </a:r>
          </a:p>
          <a:p>
            <a:r>
              <a:rPr lang="en-US"/>
              <a:t>FDEM’s Incident Mapper</a:t>
            </a:r>
          </a:p>
          <a:p>
            <a:pPr lvl="1"/>
            <a:r>
              <a:rPr lang="en-US"/>
              <a:t>simple Google Maps mashup with USNG tools</a:t>
            </a:r>
          </a:p>
          <a:p>
            <a:r>
              <a:rPr lang="en-US"/>
              <a:t>GeoPDF’s</a:t>
            </a:r>
          </a:p>
          <a:p>
            <a:pPr lvl="1"/>
            <a:r>
              <a:rPr lang="en-US"/>
              <a:t>new PDF formats have GIS capabilities, including USNG support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B85E7E4-3EC9-408B-91F9-757DF9437A45}" type="slidenum">
              <a:rPr lang="en-US"/>
              <a:pPr/>
              <a:t>2</a:t>
            </a:fld>
            <a:endParaRPr lang="en-US"/>
          </a:p>
        </p:txBody>
      </p:sp>
      <p:sp>
        <p:nvSpPr>
          <p:cNvPr id="922626" name="Rectangle 2"/>
          <p:cNvSpPr>
            <a:spLocks noGrp="1" noChangeArrowheads="1"/>
          </p:cNvSpPr>
          <p:nvPr>
            <p:ph type="title"/>
          </p:nvPr>
        </p:nvSpPr>
        <p:spPr>
          <a:xfrm>
            <a:off x="0" y="152400"/>
            <a:ext cx="9144000" cy="1143000"/>
          </a:xfrm>
        </p:spPr>
        <p:txBody>
          <a:bodyPr/>
          <a:lstStyle/>
          <a:p>
            <a:r>
              <a:rPr lang="en-US" b="1"/>
              <a:t>United States National Grid</a:t>
            </a:r>
          </a:p>
        </p:txBody>
      </p:sp>
      <p:sp>
        <p:nvSpPr>
          <p:cNvPr id="922627" name="Rectangle 3"/>
          <p:cNvSpPr>
            <a:spLocks noGrp="1" noChangeArrowheads="1"/>
          </p:cNvSpPr>
          <p:nvPr>
            <p:ph type="body" idx="1"/>
          </p:nvPr>
        </p:nvSpPr>
        <p:spPr>
          <a:xfrm>
            <a:off x="457200" y="1295400"/>
            <a:ext cx="8305800" cy="5091113"/>
          </a:xfrm>
          <a:noFill/>
          <a:ln/>
        </p:spPr>
        <p:txBody>
          <a:bodyPr/>
          <a:lstStyle/>
          <a:p>
            <a:r>
              <a:rPr lang="en-US" sz="3600"/>
              <a:t>Lessons learned have taught us that standardized grids are needed for positional reporting.</a:t>
            </a:r>
          </a:p>
          <a:p>
            <a:pPr>
              <a:buFontTx/>
              <a:buNone/>
            </a:pPr>
            <a:endParaRPr lang="en-US" sz="1800"/>
          </a:p>
          <a:p>
            <a:r>
              <a:rPr lang="en-US" sz="3600"/>
              <a:t>As far back as Hurricane Andrew, problems were recognized for emergency managers...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0FBF0DF-FBDB-4F40-AAF8-FAA4E434B937}" type="slidenum">
              <a:rPr lang="en-US"/>
              <a:pPr/>
              <a:t>3</a:t>
            </a:fld>
            <a:endParaRPr lang="en-US"/>
          </a:p>
        </p:txBody>
      </p:sp>
      <p:sp>
        <p:nvSpPr>
          <p:cNvPr id="924674" name="Rectangle 2"/>
          <p:cNvSpPr>
            <a:spLocks noGrp="1" noChangeArrowheads="1"/>
          </p:cNvSpPr>
          <p:nvPr>
            <p:ph type="title"/>
          </p:nvPr>
        </p:nvSpPr>
        <p:spPr>
          <a:xfrm>
            <a:off x="0" y="304800"/>
            <a:ext cx="9144000" cy="1143000"/>
          </a:xfrm>
        </p:spPr>
        <p:txBody>
          <a:bodyPr/>
          <a:lstStyle/>
          <a:p>
            <a:r>
              <a:rPr lang="en-US" sz="4000" b="1"/>
              <a:t>What’s wrong with current systems?</a:t>
            </a:r>
          </a:p>
        </p:txBody>
      </p:sp>
      <p:sp>
        <p:nvSpPr>
          <p:cNvPr id="924675" name="Rectangle 3"/>
          <p:cNvSpPr>
            <a:spLocks noGrp="1" noChangeArrowheads="1"/>
          </p:cNvSpPr>
          <p:nvPr>
            <p:ph type="body" idx="1"/>
          </p:nvPr>
        </p:nvSpPr>
        <p:spPr>
          <a:xfrm>
            <a:off x="990600" y="1524000"/>
            <a:ext cx="7010400" cy="5091113"/>
          </a:xfrm>
          <a:noFill/>
          <a:ln/>
        </p:spPr>
        <p:txBody>
          <a:bodyPr/>
          <a:lstStyle/>
          <a:p>
            <a:pPr>
              <a:buFontTx/>
              <a:buNone/>
            </a:pPr>
            <a:r>
              <a:rPr lang="en-US" sz="3600" dirty="0"/>
              <a:t>We already have…</a:t>
            </a:r>
          </a:p>
          <a:p>
            <a:pPr>
              <a:buFontTx/>
              <a:buNone/>
            </a:pPr>
            <a:endParaRPr lang="en-US" sz="1800" dirty="0"/>
          </a:p>
          <a:p>
            <a:pPr lvl="1"/>
            <a:r>
              <a:rPr lang="en-US" sz="3600" dirty="0"/>
              <a:t> Latitude/Longitude</a:t>
            </a:r>
          </a:p>
          <a:p>
            <a:pPr lvl="1"/>
            <a:r>
              <a:rPr lang="en-US" sz="3600" dirty="0"/>
              <a:t>Township/Range/Section</a:t>
            </a:r>
          </a:p>
          <a:p>
            <a:pPr lvl="1"/>
            <a:r>
              <a:rPr lang="en-US" sz="3600" dirty="0"/>
              <a:t> Street Address and Zip</a:t>
            </a:r>
          </a:p>
          <a:p>
            <a:pPr lvl="1"/>
            <a:r>
              <a:rPr lang="en-US" sz="3600" dirty="0"/>
              <a:t> UTM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0FC8D73-A326-4FD6-81BF-29DA4F8B0D6C}" type="slidenum">
              <a:rPr lang="en-US"/>
              <a:pPr/>
              <a:t>4</a:t>
            </a:fld>
            <a:endParaRPr lang="en-US"/>
          </a:p>
        </p:txBody>
      </p:sp>
      <p:sp>
        <p:nvSpPr>
          <p:cNvPr id="926722" name="Rectangle 2"/>
          <p:cNvSpPr>
            <a:spLocks noGrp="1" noChangeArrowheads="1"/>
          </p:cNvSpPr>
          <p:nvPr>
            <p:ph type="title"/>
          </p:nvPr>
        </p:nvSpPr>
        <p:spPr>
          <a:xfrm>
            <a:off x="0" y="304800"/>
            <a:ext cx="9144000" cy="1143000"/>
          </a:xfrm>
        </p:spPr>
        <p:txBody>
          <a:bodyPr/>
          <a:lstStyle/>
          <a:p>
            <a:r>
              <a:rPr lang="en-US" b="1"/>
              <a:t>Latitude/Longitude</a:t>
            </a:r>
          </a:p>
        </p:txBody>
      </p:sp>
      <p:sp>
        <p:nvSpPr>
          <p:cNvPr id="926723" name="Rectangle 3"/>
          <p:cNvSpPr>
            <a:spLocks noGrp="1" noChangeArrowheads="1"/>
          </p:cNvSpPr>
          <p:nvPr>
            <p:ph type="body" idx="1"/>
          </p:nvPr>
        </p:nvSpPr>
        <p:spPr>
          <a:xfrm>
            <a:off x="0" y="1447800"/>
            <a:ext cx="9144000" cy="5091113"/>
          </a:xfrm>
          <a:noFill/>
          <a:ln/>
        </p:spPr>
        <p:txBody>
          <a:bodyPr/>
          <a:lstStyle/>
          <a:p>
            <a:pPr>
              <a:buFontTx/>
              <a:buNone/>
            </a:pPr>
            <a:r>
              <a:rPr lang="en-US" sz="3600"/>
              <a:t>Multiple formats are confusing</a:t>
            </a:r>
          </a:p>
          <a:p>
            <a:pPr lvl="1">
              <a:buFontTx/>
              <a:buNone/>
            </a:pPr>
            <a:r>
              <a:rPr lang="en-US" sz="3600"/>
              <a:t>DD  	-85.990151, 30.272240</a:t>
            </a:r>
          </a:p>
          <a:p>
            <a:pPr lvl="1">
              <a:buFontTx/>
              <a:buNone/>
            </a:pPr>
            <a:r>
              <a:rPr lang="en-US" sz="3600"/>
              <a:t>DM 	-85 59.409089, 30.16.334386</a:t>
            </a:r>
          </a:p>
          <a:p>
            <a:pPr lvl="1">
              <a:buFontTx/>
              <a:buNone/>
            </a:pPr>
            <a:r>
              <a:rPr lang="en-US" sz="3600"/>
              <a:t>DMS 	 85 59’24.545”W, 30 16’20.063”N</a:t>
            </a:r>
          </a:p>
          <a:p>
            <a:pPr lvl="1">
              <a:buFontTx/>
              <a:buNone/>
            </a:pPr>
            <a:endParaRPr lang="en-US" sz="1800"/>
          </a:p>
          <a:p>
            <a:pPr lvl="1" algn="ctr">
              <a:buFontTx/>
              <a:buNone/>
            </a:pPr>
            <a:r>
              <a:rPr lang="en-US" sz="3600"/>
              <a:t>All the same location!!!</a:t>
            </a:r>
          </a:p>
          <a:p>
            <a:pPr lvl="2">
              <a:buFontTx/>
              <a:buNone/>
            </a:pPr>
            <a:endParaRPr lang="en-US" sz="36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00A603C-AD1C-4508-9ECF-515A6B953ED9}" type="slidenum">
              <a:rPr lang="en-US"/>
              <a:pPr/>
              <a:t>5</a:t>
            </a:fld>
            <a:endParaRPr lang="en-US"/>
          </a:p>
        </p:txBody>
      </p:sp>
      <p:sp>
        <p:nvSpPr>
          <p:cNvPr id="928770" name="Rectangle 2"/>
          <p:cNvSpPr>
            <a:spLocks noGrp="1" noChangeArrowheads="1"/>
          </p:cNvSpPr>
          <p:nvPr>
            <p:ph type="title"/>
          </p:nvPr>
        </p:nvSpPr>
        <p:spPr>
          <a:xfrm>
            <a:off x="0" y="533400"/>
            <a:ext cx="9144000" cy="1143000"/>
          </a:xfrm>
        </p:spPr>
        <p:txBody>
          <a:bodyPr/>
          <a:lstStyle/>
          <a:p>
            <a:r>
              <a:rPr lang="en-US" b="1"/>
              <a:t> How far is a second anyway?</a:t>
            </a:r>
          </a:p>
        </p:txBody>
      </p:sp>
      <p:sp>
        <p:nvSpPr>
          <p:cNvPr id="928771" name="Rectangle 3"/>
          <p:cNvSpPr>
            <a:spLocks noGrp="1" noChangeArrowheads="1"/>
          </p:cNvSpPr>
          <p:nvPr>
            <p:ph type="body" idx="1"/>
          </p:nvPr>
        </p:nvSpPr>
        <p:spPr>
          <a:xfrm>
            <a:off x="457200" y="1828800"/>
            <a:ext cx="8305800" cy="3657600"/>
          </a:xfrm>
          <a:noFill/>
          <a:ln/>
        </p:spPr>
        <p:txBody>
          <a:bodyPr/>
          <a:lstStyle/>
          <a:p>
            <a:pPr>
              <a:buFontTx/>
              <a:buNone/>
            </a:pPr>
            <a:r>
              <a:rPr lang="en-US" sz="3600" b="1"/>
              <a:t> </a:t>
            </a:r>
            <a:r>
              <a:rPr lang="en-US" sz="3600"/>
              <a:t>What is the distance from….</a:t>
            </a:r>
          </a:p>
          <a:p>
            <a:pPr lvl="2">
              <a:buFontTx/>
              <a:buNone/>
            </a:pPr>
            <a:r>
              <a:rPr lang="en-US" sz="3600"/>
              <a:t>85 59’24.545”W, 30 16’20.063”N</a:t>
            </a:r>
          </a:p>
          <a:p>
            <a:r>
              <a:rPr lang="en-US" sz="3600"/>
              <a:t> To here….</a:t>
            </a:r>
          </a:p>
          <a:p>
            <a:pPr lvl="2">
              <a:buFontTx/>
              <a:buNone/>
            </a:pPr>
            <a:r>
              <a:rPr lang="en-US" sz="3600"/>
              <a:t>85 59’26.292”W, 30 16’14.546”N</a:t>
            </a:r>
          </a:p>
          <a:p>
            <a:pPr lvl="2">
              <a:buFontTx/>
              <a:buNone/>
            </a:pPr>
            <a:endParaRPr lang="en-US" sz="3600" b="1"/>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1F35904-6F7C-470E-ABC2-3F2B7DEB2628}" type="slidenum">
              <a:rPr lang="en-US"/>
              <a:pPr/>
              <a:t>6</a:t>
            </a:fld>
            <a:endParaRPr lang="en-US"/>
          </a:p>
        </p:txBody>
      </p:sp>
      <p:sp>
        <p:nvSpPr>
          <p:cNvPr id="930818" name="Rectangle 2"/>
          <p:cNvSpPr>
            <a:spLocks noGrp="1" noChangeArrowheads="1"/>
          </p:cNvSpPr>
          <p:nvPr>
            <p:ph type="title"/>
          </p:nvPr>
        </p:nvSpPr>
        <p:spPr>
          <a:xfrm>
            <a:off x="0" y="533400"/>
            <a:ext cx="9144000" cy="1143000"/>
          </a:xfrm>
        </p:spPr>
        <p:txBody>
          <a:bodyPr/>
          <a:lstStyle/>
          <a:p>
            <a:r>
              <a:rPr lang="en-US" b="1"/>
              <a:t>Worse yet…</a:t>
            </a:r>
          </a:p>
        </p:txBody>
      </p:sp>
      <p:sp>
        <p:nvSpPr>
          <p:cNvPr id="930819" name="Rectangle 3"/>
          <p:cNvSpPr>
            <a:spLocks noGrp="1" noChangeArrowheads="1"/>
          </p:cNvSpPr>
          <p:nvPr>
            <p:ph type="body" idx="1"/>
          </p:nvPr>
        </p:nvSpPr>
        <p:spPr>
          <a:xfrm>
            <a:off x="457200" y="1219200"/>
            <a:ext cx="8686800" cy="5091113"/>
          </a:xfrm>
          <a:noFill/>
          <a:ln/>
        </p:spPr>
        <p:txBody>
          <a:bodyPr/>
          <a:lstStyle/>
          <a:p>
            <a:endParaRPr lang="en-US" sz="3600" b="1"/>
          </a:p>
          <a:p>
            <a:r>
              <a:rPr lang="en-US" sz="3600" b="1"/>
              <a:t> </a:t>
            </a:r>
            <a:r>
              <a:rPr lang="en-US" sz="3600"/>
              <a:t>What is the distance from</a:t>
            </a:r>
          </a:p>
          <a:p>
            <a:pPr lvl="2">
              <a:buFontTx/>
              <a:buNone/>
            </a:pPr>
            <a:r>
              <a:rPr lang="en-US" sz="3600"/>
              <a:t>-85.990443, 30.275358</a:t>
            </a:r>
          </a:p>
          <a:p>
            <a:r>
              <a:rPr lang="en-US" sz="3600"/>
              <a:t> To here….</a:t>
            </a:r>
          </a:p>
          <a:p>
            <a:pPr lvl="2">
              <a:buFontTx/>
              <a:buNone/>
            </a:pPr>
            <a:r>
              <a:rPr lang="en-US" sz="3600"/>
              <a:t>85 59.364547, 30 16.504539</a:t>
            </a:r>
          </a:p>
          <a:p>
            <a:pPr lvl="2">
              <a:buFontTx/>
              <a:buNone/>
            </a:pPr>
            <a:endParaRPr lang="en-US" sz="36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7FA6249-5E9F-4B17-924C-E84A841B8992}" type="slidenum">
              <a:rPr lang="en-US"/>
              <a:pPr/>
              <a:t>7</a:t>
            </a:fld>
            <a:endParaRPr lang="en-US"/>
          </a:p>
        </p:txBody>
      </p:sp>
      <p:sp>
        <p:nvSpPr>
          <p:cNvPr id="932866" name="Rectangle 2"/>
          <p:cNvSpPr>
            <a:spLocks noGrp="1" noChangeArrowheads="1"/>
          </p:cNvSpPr>
          <p:nvPr>
            <p:ph type="title"/>
          </p:nvPr>
        </p:nvSpPr>
        <p:spPr>
          <a:xfrm>
            <a:off x="0" y="381000"/>
            <a:ext cx="9144000" cy="1143000"/>
          </a:xfrm>
        </p:spPr>
        <p:txBody>
          <a:bodyPr/>
          <a:lstStyle/>
          <a:p>
            <a:r>
              <a:rPr lang="en-US" b="1"/>
              <a:t>Township/Range/Section</a:t>
            </a:r>
          </a:p>
        </p:txBody>
      </p:sp>
      <p:sp>
        <p:nvSpPr>
          <p:cNvPr id="932867" name="Rectangle 3"/>
          <p:cNvSpPr>
            <a:spLocks noGrp="1" noChangeArrowheads="1"/>
          </p:cNvSpPr>
          <p:nvPr>
            <p:ph type="body" idx="1"/>
          </p:nvPr>
        </p:nvSpPr>
        <p:spPr>
          <a:xfrm>
            <a:off x="609600" y="1676400"/>
            <a:ext cx="8305800" cy="3657600"/>
          </a:xfrm>
          <a:noFill/>
          <a:ln/>
        </p:spPr>
        <p:txBody>
          <a:bodyPr/>
          <a:lstStyle/>
          <a:p>
            <a:pPr>
              <a:buFontTx/>
              <a:buNone/>
            </a:pPr>
            <a:r>
              <a:rPr lang="en-US" sz="3600"/>
              <a:t>Township/Range/Section grid from the Public Lands Survey System is an important and good system…</a:t>
            </a:r>
          </a:p>
          <a:p>
            <a:pPr lvl="1"/>
            <a:r>
              <a:rPr lang="en-US" sz="3600"/>
              <a:t> basis of land ownership records</a:t>
            </a:r>
          </a:p>
          <a:p>
            <a:pPr lvl="1"/>
            <a:r>
              <a:rPr lang="en-US" sz="3600"/>
              <a:t> been in use for over 180 years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36371D2B-68FD-4A65-AD7C-B5D9A819428E}" type="slidenum">
              <a:rPr lang="en-US"/>
              <a:pPr/>
              <a:t>8</a:t>
            </a:fld>
            <a:endParaRPr lang="en-US"/>
          </a:p>
        </p:txBody>
      </p:sp>
      <p:sp>
        <p:nvSpPr>
          <p:cNvPr id="934914" name="Rectangle 2"/>
          <p:cNvSpPr>
            <a:spLocks noGrp="1" noChangeArrowheads="1"/>
          </p:cNvSpPr>
          <p:nvPr>
            <p:ph type="title"/>
          </p:nvPr>
        </p:nvSpPr>
        <p:spPr>
          <a:xfrm>
            <a:off x="0" y="304800"/>
            <a:ext cx="9144000" cy="1143000"/>
          </a:xfrm>
        </p:spPr>
        <p:txBody>
          <a:bodyPr/>
          <a:lstStyle/>
          <a:p>
            <a:r>
              <a:rPr lang="en-US" b="1"/>
              <a:t>Township/Range/Section</a:t>
            </a:r>
          </a:p>
        </p:txBody>
      </p:sp>
      <p:sp>
        <p:nvSpPr>
          <p:cNvPr id="934915" name="Rectangle 3"/>
          <p:cNvSpPr>
            <a:spLocks noGrp="1" noChangeArrowheads="1"/>
          </p:cNvSpPr>
          <p:nvPr>
            <p:ph type="body" idx="1"/>
          </p:nvPr>
        </p:nvSpPr>
        <p:spPr>
          <a:xfrm>
            <a:off x="152400" y="1676400"/>
            <a:ext cx="3886200" cy="3200400"/>
          </a:xfrm>
          <a:noFill/>
          <a:ln/>
        </p:spPr>
        <p:txBody>
          <a:bodyPr/>
          <a:lstStyle/>
          <a:p>
            <a:pPr>
              <a:lnSpc>
                <a:spcPct val="90000"/>
              </a:lnSpc>
            </a:pPr>
            <a:r>
              <a:rPr lang="en-US" sz="2800"/>
              <a:t>But a perfect section really doesn’t exist</a:t>
            </a:r>
          </a:p>
          <a:p>
            <a:pPr>
              <a:lnSpc>
                <a:spcPct val="90000"/>
              </a:lnSpc>
            </a:pPr>
            <a:r>
              <a:rPr lang="en-US" sz="2800"/>
              <a:t>irregular in coastal areas </a:t>
            </a:r>
          </a:p>
          <a:p>
            <a:pPr>
              <a:lnSpc>
                <a:spcPct val="90000"/>
              </a:lnSpc>
            </a:pPr>
            <a:r>
              <a:rPr lang="en-US" sz="2800"/>
              <a:t>too large to meet needs of ground crews</a:t>
            </a:r>
          </a:p>
        </p:txBody>
      </p:sp>
      <p:pic>
        <p:nvPicPr>
          <p:cNvPr id="934916" name="Picture 4" descr="trs"/>
          <p:cNvPicPr>
            <a:picLocks noChangeAspect="1" noChangeArrowheads="1"/>
          </p:cNvPicPr>
          <p:nvPr/>
        </p:nvPicPr>
        <p:blipFill>
          <a:blip r:embed="rId3" cstate="print"/>
          <a:srcRect/>
          <a:stretch>
            <a:fillRect/>
          </a:stretch>
        </p:blipFill>
        <p:spPr bwMode="auto">
          <a:xfrm>
            <a:off x="4114800" y="1600200"/>
            <a:ext cx="4724400" cy="328771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2657F77-3F98-4C12-A10D-453DAB710862}" type="slidenum">
              <a:rPr lang="en-US"/>
              <a:pPr/>
              <a:t>9</a:t>
            </a:fld>
            <a:endParaRPr lang="en-US"/>
          </a:p>
        </p:txBody>
      </p:sp>
      <p:sp>
        <p:nvSpPr>
          <p:cNvPr id="936962" name="Rectangle 2"/>
          <p:cNvSpPr>
            <a:spLocks noGrp="1" noChangeArrowheads="1"/>
          </p:cNvSpPr>
          <p:nvPr>
            <p:ph type="title"/>
          </p:nvPr>
        </p:nvSpPr>
        <p:spPr>
          <a:xfrm>
            <a:off x="0" y="533400"/>
            <a:ext cx="9144000" cy="1143000"/>
          </a:xfrm>
        </p:spPr>
        <p:txBody>
          <a:bodyPr/>
          <a:lstStyle/>
          <a:p>
            <a:r>
              <a:rPr lang="en-US" b="1"/>
              <a:t>Street Address and Zip</a:t>
            </a:r>
          </a:p>
        </p:txBody>
      </p:sp>
      <p:sp>
        <p:nvSpPr>
          <p:cNvPr id="936963" name="Rectangle 3"/>
          <p:cNvSpPr>
            <a:spLocks noGrp="1" noChangeArrowheads="1"/>
          </p:cNvSpPr>
          <p:nvPr>
            <p:ph type="body" idx="1"/>
          </p:nvPr>
        </p:nvSpPr>
        <p:spPr>
          <a:xfrm>
            <a:off x="533400" y="1766888"/>
            <a:ext cx="8305800" cy="5091112"/>
          </a:xfrm>
          <a:noFill/>
          <a:ln/>
        </p:spPr>
        <p:txBody>
          <a:bodyPr/>
          <a:lstStyle/>
          <a:p>
            <a:r>
              <a:rPr lang="en-US" sz="3600"/>
              <a:t>Problematic due to…</a:t>
            </a:r>
          </a:p>
          <a:p>
            <a:pPr lvl="1"/>
            <a:r>
              <a:rPr lang="en-US" sz="3600"/>
              <a:t> rural routes</a:t>
            </a:r>
          </a:p>
          <a:p>
            <a:pPr lvl="1"/>
            <a:r>
              <a:rPr lang="en-US" sz="3600"/>
              <a:t> post office boxes</a:t>
            </a:r>
          </a:p>
          <a:p>
            <a:pPr>
              <a:buFontTx/>
              <a:buNone/>
            </a:pPr>
            <a:endParaRPr lang="en-US" sz="3600"/>
          </a:p>
          <a:p>
            <a:pPr>
              <a:buFontTx/>
              <a:buNone/>
            </a:pPr>
            <a:endParaRPr lang="en-US" sz="36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3038</TotalTime>
  <Words>641</Words>
  <Application>Microsoft Office PowerPoint</Application>
  <PresentationFormat>On-screen Show (4:3)</PresentationFormat>
  <Paragraphs>117</Paragraphs>
  <Slides>16</Slides>
  <Notes>13</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16</vt:i4>
      </vt:variant>
    </vt:vector>
  </HeadingPairs>
  <TitlesOfParts>
    <vt:vector size="22" baseType="lpstr">
      <vt:lpstr>Arial</vt:lpstr>
      <vt:lpstr>Wingdings</vt:lpstr>
      <vt:lpstr>Garamond</vt:lpstr>
      <vt:lpstr>1_Default Design</vt:lpstr>
      <vt:lpstr>2_Default Design</vt:lpstr>
      <vt:lpstr>3_Default Design</vt:lpstr>
      <vt:lpstr>Slide 1</vt:lpstr>
      <vt:lpstr>United States National Grid</vt:lpstr>
      <vt:lpstr>What’s wrong with current systems?</vt:lpstr>
      <vt:lpstr>Latitude/Longitude</vt:lpstr>
      <vt:lpstr> How far is a second anyway?</vt:lpstr>
      <vt:lpstr>Worse yet…</vt:lpstr>
      <vt:lpstr>Township/Range/Section</vt:lpstr>
      <vt:lpstr>Township/Range/Section</vt:lpstr>
      <vt:lpstr>Street Address and Zip</vt:lpstr>
      <vt:lpstr>Slide 10</vt:lpstr>
      <vt:lpstr>Slide 11</vt:lpstr>
      <vt:lpstr>How to read USNG</vt:lpstr>
      <vt:lpstr>Truncate for less precision…</vt:lpstr>
      <vt:lpstr>Truncate for locality</vt:lpstr>
      <vt:lpstr>Truncate for locality</vt:lpstr>
      <vt:lpstr>Support for USNG</vt:lpstr>
    </vt:vector>
  </TitlesOfParts>
  <Company>DCA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Emergency Management</dc:title>
  <dc:creator>Craig Fugate</dc:creator>
  <cp:lastModifiedBy>Fritz Wettstein</cp:lastModifiedBy>
  <cp:revision>83</cp:revision>
  <dcterms:created xsi:type="dcterms:W3CDTF">2007-01-29T21:07:14Z</dcterms:created>
  <dcterms:modified xsi:type="dcterms:W3CDTF">2010-04-30T17:22:53Z</dcterms:modified>
</cp:coreProperties>
</file>