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9"/>
  </p:notesMasterIdLst>
  <p:handoutMasterIdLst>
    <p:handoutMasterId r:id="rId20"/>
  </p:handoutMasterIdLst>
  <p:sldIdLst>
    <p:sldId id="392" r:id="rId3"/>
    <p:sldId id="455" r:id="rId4"/>
    <p:sldId id="441" r:id="rId5"/>
    <p:sldId id="449" r:id="rId6"/>
    <p:sldId id="450" r:id="rId7"/>
    <p:sldId id="451" r:id="rId8"/>
    <p:sldId id="456" r:id="rId9"/>
    <p:sldId id="442" r:id="rId10"/>
    <p:sldId id="445" r:id="rId11"/>
    <p:sldId id="465" r:id="rId12"/>
    <p:sldId id="447" r:id="rId13"/>
    <p:sldId id="448" r:id="rId14"/>
    <p:sldId id="443" r:id="rId15"/>
    <p:sldId id="444" r:id="rId16"/>
    <p:sldId id="440" r:id="rId17"/>
    <p:sldId id="464" r:id="rId18"/>
  </p:sldIdLst>
  <p:sldSz cx="9144000" cy="6858000" type="screen4x3"/>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llas, Katie" initials="HK" lastIdx="5" clrIdx="0">
    <p:extLst>
      <p:ext uri="{19B8F6BF-5375-455C-9EA6-DF929625EA0E}">
        <p15:presenceInfo xmlns:p15="http://schemas.microsoft.com/office/powerpoint/2012/main" userId="S-1-5-21-663885992-1660713925-965413785-102212" providerId="AD"/>
      </p:ext>
    </p:extLst>
  </p:cmAuthor>
  <p:cmAuthor id="2" name="Mealo, Mark" initials="MM" lastIdx="11" clrIdx="1">
    <p:extLst>
      <p:ext uri="{19B8F6BF-5375-455C-9EA6-DF929625EA0E}">
        <p15:presenceInfo xmlns:p15="http://schemas.microsoft.com/office/powerpoint/2012/main" userId="S-1-5-21-663885992-1660713925-965413785-67347" providerId="AD"/>
      </p:ext>
    </p:extLst>
  </p:cmAuthor>
  <p:cmAuthor id="3" name="Posey, Stanley" initials="swp" lastIdx="1" clrIdx="2">
    <p:extLst>
      <p:ext uri="{19B8F6BF-5375-455C-9EA6-DF929625EA0E}">
        <p15:presenceInfo xmlns:p15="http://schemas.microsoft.com/office/powerpoint/2012/main" userId="Posey, Stanle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538E"/>
    <a:srgbClr val="EFF4FB"/>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73" autoAdjust="0"/>
    <p:restoredTop sz="82585" autoAdjust="0"/>
  </p:normalViewPr>
  <p:slideViewPr>
    <p:cSldViewPr>
      <p:cViewPr varScale="1">
        <p:scale>
          <a:sx n="94" d="100"/>
          <a:sy n="94" d="100"/>
        </p:scale>
        <p:origin x="1962" y="84"/>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microsoft.com/office/2015/10/relationships/revisionInfo" Target="revisionInfo.xml"/><Relationship Id="rId3" Type="http://schemas.openxmlformats.org/officeDocument/2006/relationships/slide" Target="slides/slide1.xml"/><Relationship Id="rId21"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3"/>
            <a:ext cx="3067374" cy="470072"/>
          </a:xfrm>
          <a:prstGeom prst="rect">
            <a:avLst/>
          </a:prstGeom>
        </p:spPr>
        <p:txBody>
          <a:bodyPr vert="horz" lIns="92150" tIns="46074" rIns="92150" bIns="46074" rtlCol="0"/>
          <a:lstStyle>
            <a:lvl1pPr algn="l">
              <a:defRPr sz="1200"/>
            </a:lvl1pPr>
          </a:lstStyle>
          <a:p>
            <a:endParaRPr lang="en-US"/>
          </a:p>
        </p:txBody>
      </p:sp>
      <p:sp>
        <p:nvSpPr>
          <p:cNvPr id="3" name="Date Placeholder 2"/>
          <p:cNvSpPr>
            <a:spLocks noGrp="1"/>
          </p:cNvSpPr>
          <p:nvPr>
            <p:ph type="dt" sz="quarter" idx="1"/>
          </p:nvPr>
        </p:nvSpPr>
        <p:spPr>
          <a:xfrm>
            <a:off x="4008102" y="3"/>
            <a:ext cx="3067374" cy="470072"/>
          </a:xfrm>
          <a:prstGeom prst="rect">
            <a:avLst/>
          </a:prstGeom>
        </p:spPr>
        <p:txBody>
          <a:bodyPr vert="horz" lIns="92150" tIns="46074" rIns="92150" bIns="46074" rtlCol="0"/>
          <a:lstStyle>
            <a:lvl1pPr algn="r">
              <a:defRPr sz="1200"/>
            </a:lvl1pPr>
          </a:lstStyle>
          <a:p>
            <a:fld id="{1CD5CDEB-2CDF-4DB1-AA1F-84485FC4D866}" type="datetimeFigureOut">
              <a:rPr lang="en-US" smtClean="0"/>
              <a:t>10/5/2018</a:t>
            </a:fld>
            <a:endParaRPr lang="en-US"/>
          </a:p>
        </p:txBody>
      </p:sp>
      <p:sp>
        <p:nvSpPr>
          <p:cNvPr id="4" name="Footer Placeholder 3"/>
          <p:cNvSpPr>
            <a:spLocks noGrp="1"/>
          </p:cNvSpPr>
          <p:nvPr>
            <p:ph type="ftr" sz="quarter" idx="2"/>
          </p:nvPr>
        </p:nvSpPr>
        <p:spPr>
          <a:xfrm>
            <a:off x="0" y="8893003"/>
            <a:ext cx="3067374" cy="470072"/>
          </a:xfrm>
          <a:prstGeom prst="rect">
            <a:avLst/>
          </a:prstGeom>
        </p:spPr>
        <p:txBody>
          <a:bodyPr vert="horz" lIns="92150" tIns="46074" rIns="92150" bIns="46074" rtlCol="0" anchor="b"/>
          <a:lstStyle>
            <a:lvl1pPr algn="l">
              <a:defRPr sz="1200"/>
            </a:lvl1pPr>
          </a:lstStyle>
          <a:p>
            <a:endParaRPr lang="en-US"/>
          </a:p>
        </p:txBody>
      </p:sp>
      <p:sp>
        <p:nvSpPr>
          <p:cNvPr id="5" name="Slide Number Placeholder 4"/>
          <p:cNvSpPr>
            <a:spLocks noGrp="1"/>
          </p:cNvSpPr>
          <p:nvPr>
            <p:ph type="sldNum" sz="quarter" idx="3"/>
          </p:nvPr>
        </p:nvSpPr>
        <p:spPr>
          <a:xfrm>
            <a:off x="4008102" y="8893003"/>
            <a:ext cx="3067374" cy="470072"/>
          </a:xfrm>
          <a:prstGeom prst="rect">
            <a:avLst/>
          </a:prstGeom>
        </p:spPr>
        <p:txBody>
          <a:bodyPr vert="horz" lIns="92150" tIns="46074" rIns="92150" bIns="46074" rtlCol="0" anchor="b"/>
          <a:lstStyle>
            <a:lvl1pPr algn="r">
              <a:defRPr sz="1200"/>
            </a:lvl1pPr>
          </a:lstStyle>
          <a:p>
            <a:fld id="{2A502153-AEC9-44B8-950C-EFF2C162A9B9}" type="slidenum">
              <a:rPr lang="en-US" smtClean="0"/>
              <a:t>‹#›</a:t>
            </a:fld>
            <a:endParaRPr lang="en-US"/>
          </a:p>
        </p:txBody>
      </p:sp>
    </p:spTree>
    <p:extLst>
      <p:ext uri="{BB962C8B-B14F-4D97-AF65-F5344CB8AC3E}">
        <p14:creationId xmlns:p14="http://schemas.microsoft.com/office/powerpoint/2010/main" val="10829665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3"/>
            <a:ext cx="3067374" cy="470072"/>
          </a:xfrm>
          <a:prstGeom prst="rect">
            <a:avLst/>
          </a:prstGeom>
        </p:spPr>
        <p:txBody>
          <a:bodyPr vert="horz" lIns="92150" tIns="46074" rIns="92150" bIns="46074" rtlCol="0"/>
          <a:lstStyle>
            <a:lvl1pPr algn="l">
              <a:defRPr sz="1200"/>
            </a:lvl1pPr>
          </a:lstStyle>
          <a:p>
            <a:endParaRPr lang="en-US"/>
          </a:p>
        </p:txBody>
      </p:sp>
      <p:sp>
        <p:nvSpPr>
          <p:cNvPr id="3" name="Date Placeholder 2"/>
          <p:cNvSpPr>
            <a:spLocks noGrp="1"/>
          </p:cNvSpPr>
          <p:nvPr>
            <p:ph type="dt" idx="1"/>
          </p:nvPr>
        </p:nvSpPr>
        <p:spPr>
          <a:xfrm>
            <a:off x="4008102" y="3"/>
            <a:ext cx="3067374" cy="470072"/>
          </a:xfrm>
          <a:prstGeom prst="rect">
            <a:avLst/>
          </a:prstGeom>
        </p:spPr>
        <p:txBody>
          <a:bodyPr vert="horz" lIns="92150" tIns="46074" rIns="92150" bIns="46074" rtlCol="0"/>
          <a:lstStyle>
            <a:lvl1pPr algn="r">
              <a:defRPr sz="1200"/>
            </a:lvl1pPr>
          </a:lstStyle>
          <a:p>
            <a:fld id="{F2CD8AE7-5A15-4FB4-B473-5D64695D76AD}" type="datetimeFigureOut">
              <a:rPr lang="en-US" smtClean="0"/>
              <a:t>10/5/2018</a:t>
            </a:fld>
            <a:endParaRPr lang="en-US"/>
          </a:p>
        </p:txBody>
      </p:sp>
      <p:sp>
        <p:nvSpPr>
          <p:cNvPr id="4" name="Slide Image Placeholder 3"/>
          <p:cNvSpPr>
            <a:spLocks noGrp="1" noRot="1" noChangeAspect="1"/>
          </p:cNvSpPr>
          <p:nvPr>
            <p:ph type="sldImg" idx="2"/>
          </p:nvPr>
        </p:nvSpPr>
        <p:spPr>
          <a:xfrm>
            <a:off x="1431925" y="1169988"/>
            <a:ext cx="4213225" cy="3159125"/>
          </a:xfrm>
          <a:prstGeom prst="rect">
            <a:avLst/>
          </a:prstGeom>
          <a:noFill/>
          <a:ln w="12700">
            <a:solidFill>
              <a:prstClr val="black"/>
            </a:solidFill>
          </a:ln>
        </p:spPr>
        <p:txBody>
          <a:bodyPr vert="horz" lIns="92150" tIns="46074" rIns="92150" bIns="46074" rtlCol="0" anchor="ctr"/>
          <a:lstStyle/>
          <a:p>
            <a:endParaRPr lang="en-US"/>
          </a:p>
        </p:txBody>
      </p:sp>
      <p:sp>
        <p:nvSpPr>
          <p:cNvPr id="5" name="Notes Placeholder 4"/>
          <p:cNvSpPr>
            <a:spLocks noGrp="1"/>
          </p:cNvSpPr>
          <p:nvPr>
            <p:ph type="body" sz="quarter" idx="3"/>
          </p:nvPr>
        </p:nvSpPr>
        <p:spPr>
          <a:xfrm>
            <a:off x="708349" y="4505662"/>
            <a:ext cx="5660378" cy="3687031"/>
          </a:xfrm>
          <a:prstGeom prst="rect">
            <a:avLst/>
          </a:prstGeom>
        </p:spPr>
        <p:txBody>
          <a:bodyPr vert="horz" lIns="92150" tIns="46074" rIns="92150" bIns="4607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3003"/>
            <a:ext cx="3067374" cy="470072"/>
          </a:xfrm>
          <a:prstGeom prst="rect">
            <a:avLst/>
          </a:prstGeom>
        </p:spPr>
        <p:txBody>
          <a:bodyPr vert="horz" lIns="92150" tIns="46074" rIns="92150" bIns="46074" rtlCol="0" anchor="b"/>
          <a:lstStyle>
            <a:lvl1pPr algn="l">
              <a:defRPr sz="1200"/>
            </a:lvl1pPr>
          </a:lstStyle>
          <a:p>
            <a:endParaRPr lang="en-US"/>
          </a:p>
        </p:txBody>
      </p:sp>
      <p:sp>
        <p:nvSpPr>
          <p:cNvPr id="7" name="Slide Number Placeholder 6"/>
          <p:cNvSpPr>
            <a:spLocks noGrp="1"/>
          </p:cNvSpPr>
          <p:nvPr>
            <p:ph type="sldNum" sz="quarter" idx="5"/>
          </p:nvPr>
        </p:nvSpPr>
        <p:spPr>
          <a:xfrm>
            <a:off x="4008102" y="8893003"/>
            <a:ext cx="3067374" cy="470072"/>
          </a:xfrm>
          <a:prstGeom prst="rect">
            <a:avLst/>
          </a:prstGeom>
        </p:spPr>
        <p:txBody>
          <a:bodyPr vert="horz" lIns="92150" tIns="46074" rIns="92150" bIns="46074" rtlCol="0" anchor="b"/>
          <a:lstStyle>
            <a:lvl1pPr algn="r">
              <a:defRPr sz="1200"/>
            </a:lvl1pPr>
          </a:lstStyle>
          <a:p>
            <a:fld id="{880E7C2B-499E-4E07-A89B-49174795A03D}" type="slidenum">
              <a:rPr lang="en-US" smtClean="0"/>
              <a:t>‹#›</a:t>
            </a:fld>
            <a:endParaRPr lang="en-US"/>
          </a:p>
        </p:txBody>
      </p:sp>
    </p:spTree>
    <p:extLst>
      <p:ext uri="{BB962C8B-B14F-4D97-AF65-F5344CB8AC3E}">
        <p14:creationId xmlns:p14="http://schemas.microsoft.com/office/powerpoint/2010/main" val="30999253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0E7C2B-499E-4E07-A89B-49174795A03D}" type="slidenum">
              <a:rPr lang="en-US" smtClean="0"/>
              <a:t>1</a:t>
            </a:fld>
            <a:endParaRPr lang="en-US"/>
          </a:p>
        </p:txBody>
      </p:sp>
    </p:spTree>
    <p:extLst>
      <p:ext uri="{BB962C8B-B14F-4D97-AF65-F5344CB8AC3E}">
        <p14:creationId xmlns:p14="http://schemas.microsoft.com/office/powerpoint/2010/main" val="13436232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1653">
              <a:defRPr/>
            </a:pPr>
            <a:fld id="{880E7C2B-499E-4E07-A89B-49174795A03D}" type="slidenum">
              <a:rPr lang="en-US" sz="1800" kern="0">
                <a:solidFill>
                  <a:sysClr val="windowText" lastClr="000000"/>
                </a:solidFill>
              </a:rPr>
              <a:pPr defTabSz="921653">
                <a:defRPr/>
              </a:pPr>
              <a:t>10</a:t>
            </a:fld>
            <a:endParaRPr lang="en-US" sz="1800" kern="0">
              <a:solidFill>
                <a:sysClr val="windowText" lastClr="000000"/>
              </a:solidFill>
            </a:endParaRPr>
          </a:p>
        </p:txBody>
      </p:sp>
    </p:spTree>
    <p:extLst>
      <p:ext uri="{BB962C8B-B14F-4D97-AF65-F5344CB8AC3E}">
        <p14:creationId xmlns:p14="http://schemas.microsoft.com/office/powerpoint/2010/main" val="3716151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1653">
              <a:defRPr/>
            </a:pPr>
            <a:fld id="{880E7C2B-499E-4E07-A89B-49174795A03D}" type="slidenum">
              <a:rPr lang="en-US" sz="1800" kern="0">
                <a:solidFill>
                  <a:sysClr val="windowText" lastClr="000000"/>
                </a:solidFill>
              </a:rPr>
              <a:pPr defTabSz="921653">
                <a:defRPr/>
              </a:pPr>
              <a:t>11</a:t>
            </a:fld>
            <a:endParaRPr lang="en-US" sz="1800" kern="0">
              <a:solidFill>
                <a:sysClr val="windowText" lastClr="000000"/>
              </a:solidFill>
            </a:endParaRPr>
          </a:p>
        </p:txBody>
      </p:sp>
    </p:spTree>
    <p:extLst>
      <p:ext uri="{BB962C8B-B14F-4D97-AF65-F5344CB8AC3E}">
        <p14:creationId xmlns:p14="http://schemas.microsoft.com/office/powerpoint/2010/main" val="13026991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1653">
              <a:defRPr/>
            </a:pPr>
            <a:fld id="{880E7C2B-499E-4E07-A89B-49174795A03D}" type="slidenum">
              <a:rPr lang="en-US" sz="1800" kern="0">
                <a:solidFill>
                  <a:sysClr val="windowText" lastClr="000000"/>
                </a:solidFill>
              </a:rPr>
              <a:pPr defTabSz="921653">
                <a:defRPr/>
              </a:pPr>
              <a:t>12</a:t>
            </a:fld>
            <a:endParaRPr lang="en-US" sz="1800" kern="0">
              <a:solidFill>
                <a:sysClr val="windowText" lastClr="000000"/>
              </a:solidFill>
            </a:endParaRPr>
          </a:p>
        </p:txBody>
      </p:sp>
    </p:spTree>
    <p:extLst>
      <p:ext uri="{BB962C8B-B14F-4D97-AF65-F5344CB8AC3E}">
        <p14:creationId xmlns:p14="http://schemas.microsoft.com/office/powerpoint/2010/main" val="2801288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0E7C2B-499E-4E07-A89B-49174795A03D}" type="slidenum">
              <a:rPr lang="en-US" smtClean="0"/>
              <a:t>13</a:t>
            </a:fld>
            <a:endParaRPr lang="en-US"/>
          </a:p>
        </p:txBody>
      </p:sp>
    </p:spTree>
    <p:extLst>
      <p:ext uri="{BB962C8B-B14F-4D97-AF65-F5344CB8AC3E}">
        <p14:creationId xmlns:p14="http://schemas.microsoft.com/office/powerpoint/2010/main" val="40442953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0E7C2B-499E-4E07-A89B-49174795A03D}" type="slidenum">
              <a:rPr lang="en-US" smtClean="0"/>
              <a:t>14</a:t>
            </a:fld>
            <a:endParaRPr lang="en-US"/>
          </a:p>
        </p:txBody>
      </p:sp>
    </p:spTree>
    <p:extLst>
      <p:ext uri="{BB962C8B-B14F-4D97-AF65-F5344CB8AC3E}">
        <p14:creationId xmlns:p14="http://schemas.microsoft.com/office/powerpoint/2010/main" val="2761778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0E7C2B-499E-4E07-A89B-49174795A03D}" type="slidenum">
              <a:rPr lang="en-US" smtClean="0"/>
              <a:t>15</a:t>
            </a:fld>
            <a:endParaRPr lang="en-US"/>
          </a:p>
        </p:txBody>
      </p:sp>
    </p:spTree>
    <p:extLst>
      <p:ext uri="{BB962C8B-B14F-4D97-AF65-F5344CB8AC3E}">
        <p14:creationId xmlns:p14="http://schemas.microsoft.com/office/powerpoint/2010/main" val="29869138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8AC9FCD-3C0C-4BBE-BB39-608D9F9E2865}" type="slidenum">
              <a:rPr lang="en-US" smtClean="0"/>
              <a:pPr/>
              <a:t>16</a:t>
            </a:fld>
            <a:endParaRPr lang="en-US" dirty="0"/>
          </a:p>
        </p:txBody>
      </p:sp>
    </p:spTree>
    <p:extLst>
      <p:ext uri="{BB962C8B-B14F-4D97-AF65-F5344CB8AC3E}">
        <p14:creationId xmlns:p14="http://schemas.microsoft.com/office/powerpoint/2010/main" val="1275011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880E7C2B-499E-4E07-A89B-49174795A03D}" type="slidenum">
              <a:rPr kumimoji="0" lang="en-US" sz="1800" b="0" i="0" u="none" strike="noStrike" kern="0" cap="none" spc="0" normalizeH="0" baseline="0" noProof="0" smtClean="0">
                <a:ln>
                  <a:noFill/>
                </a:ln>
                <a:solidFill>
                  <a:prstClr val="black"/>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a:t>
            </a:fld>
            <a:endParaRPr kumimoji="0" lang="en-US" sz="1800" b="0" i="0" u="none" strike="noStrike" kern="0" cap="none" spc="0" normalizeH="0" baseline="0" noProof="0">
              <a:ln>
                <a:noFill/>
              </a:ln>
              <a:solidFill>
                <a:prstClr val="black"/>
              </a:solidFill>
              <a:effectLst/>
              <a:uLnTx/>
              <a:uFillTx/>
            </a:endParaRPr>
          </a:p>
        </p:txBody>
      </p:sp>
    </p:spTree>
    <p:extLst>
      <p:ext uri="{BB962C8B-B14F-4D97-AF65-F5344CB8AC3E}">
        <p14:creationId xmlns:p14="http://schemas.microsoft.com/office/powerpoint/2010/main" val="33648648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14248">
              <a:defRPr/>
            </a:pPr>
            <a:fld id="{880E7C2B-499E-4E07-A89B-49174795A03D}" type="slidenum">
              <a:rPr lang="en-US" sz="1800" kern="0">
                <a:solidFill>
                  <a:sysClr val="windowText" lastClr="000000"/>
                </a:solidFill>
              </a:rPr>
              <a:pPr defTabSz="914248">
                <a:defRPr/>
              </a:pPr>
              <a:t>3</a:t>
            </a:fld>
            <a:endParaRPr lang="en-US" sz="1800" kern="0">
              <a:solidFill>
                <a:sysClr val="windowText" lastClr="000000"/>
              </a:solidFill>
            </a:endParaRPr>
          </a:p>
        </p:txBody>
      </p:sp>
    </p:spTree>
    <p:extLst>
      <p:ext uri="{BB962C8B-B14F-4D97-AF65-F5344CB8AC3E}">
        <p14:creationId xmlns:p14="http://schemas.microsoft.com/office/powerpoint/2010/main" val="28264969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1807">
              <a:defRPr/>
            </a:pPr>
            <a:fld id="{880E7C2B-499E-4E07-A89B-49174795A03D}" type="slidenum">
              <a:rPr lang="en-US" sz="1800" kern="0">
                <a:solidFill>
                  <a:sysClr val="windowText" lastClr="000000"/>
                </a:solidFill>
              </a:rPr>
              <a:pPr defTabSz="921807">
                <a:defRPr/>
              </a:pPr>
              <a:t>4</a:t>
            </a:fld>
            <a:endParaRPr lang="en-US" sz="1800" kern="0">
              <a:solidFill>
                <a:sysClr val="windowText" lastClr="000000"/>
              </a:solidFill>
            </a:endParaRPr>
          </a:p>
        </p:txBody>
      </p:sp>
    </p:spTree>
    <p:extLst>
      <p:ext uri="{BB962C8B-B14F-4D97-AF65-F5344CB8AC3E}">
        <p14:creationId xmlns:p14="http://schemas.microsoft.com/office/powerpoint/2010/main" val="25482831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1807">
              <a:defRPr/>
            </a:pPr>
            <a:fld id="{880E7C2B-499E-4E07-A89B-49174795A03D}" type="slidenum">
              <a:rPr lang="en-US" sz="1800" kern="0">
                <a:solidFill>
                  <a:sysClr val="windowText" lastClr="000000"/>
                </a:solidFill>
              </a:rPr>
              <a:pPr defTabSz="921807">
                <a:defRPr/>
              </a:pPr>
              <a:t>5</a:t>
            </a:fld>
            <a:endParaRPr lang="en-US" sz="1800" kern="0">
              <a:solidFill>
                <a:sysClr val="windowText" lastClr="000000"/>
              </a:solidFill>
            </a:endParaRPr>
          </a:p>
        </p:txBody>
      </p:sp>
    </p:spTree>
    <p:extLst>
      <p:ext uri="{BB962C8B-B14F-4D97-AF65-F5344CB8AC3E}">
        <p14:creationId xmlns:p14="http://schemas.microsoft.com/office/powerpoint/2010/main" val="8249478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1807">
              <a:defRPr/>
            </a:pPr>
            <a:fld id="{880E7C2B-499E-4E07-A89B-49174795A03D}" type="slidenum">
              <a:rPr lang="en-US" sz="1800" kern="0">
                <a:solidFill>
                  <a:sysClr val="windowText" lastClr="000000"/>
                </a:solidFill>
              </a:rPr>
              <a:pPr defTabSz="921807">
                <a:defRPr/>
              </a:pPr>
              <a:t>6</a:t>
            </a:fld>
            <a:endParaRPr lang="en-US" sz="1800" kern="0">
              <a:solidFill>
                <a:sysClr val="windowText" lastClr="000000"/>
              </a:solidFill>
            </a:endParaRPr>
          </a:p>
        </p:txBody>
      </p:sp>
    </p:spTree>
    <p:extLst>
      <p:ext uri="{BB962C8B-B14F-4D97-AF65-F5344CB8AC3E}">
        <p14:creationId xmlns:p14="http://schemas.microsoft.com/office/powerpoint/2010/main" val="39912194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880E7C2B-499E-4E07-A89B-49174795A03D}"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7</a:t>
            </a:fld>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40805920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Practice</a:t>
            </a:r>
            <a:r>
              <a:rPr lang="en-US" baseline="0" dirty="0"/>
              <a:t>s also address record-keeping within these categories</a:t>
            </a:r>
            <a:endParaRPr lang="en-US" dirty="0"/>
          </a:p>
        </p:txBody>
      </p:sp>
      <p:sp>
        <p:nvSpPr>
          <p:cNvPr id="4" name="Slide Number Placeholder 3"/>
          <p:cNvSpPr>
            <a:spLocks noGrp="1"/>
          </p:cNvSpPr>
          <p:nvPr>
            <p:ph type="sldNum" sz="quarter" idx="10"/>
          </p:nvPr>
        </p:nvSpPr>
        <p:spPr/>
        <p:txBody>
          <a:bodyPr/>
          <a:lstStyle/>
          <a:p>
            <a:pPr defTabSz="914248">
              <a:defRPr/>
            </a:pPr>
            <a:fld id="{DA95ADB8-7D9F-454D-A313-18724EE199D7}" type="slidenum">
              <a:rPr lang="en-US" sz="1800" kern="0">
                <a:solidFill>
                  <a:prstClr val="black"/>
                </a:solidFill>
              </a:rPr>
              <a:pPr defTabSz="914248">
                <a:defRPr/>
              </a:pPr>
              <a:t>8</a:t>
            </a:fld>
            <a:endParaRPr lang="en-US" sz="1800" kern="0" dirty="0">
              <a:solidFill>
                <a:prstClr val="black"/>
              </a:solidFill>
            </a:endParaRPr>
          </a:p>
        </p:txBody>
      </p:sp>
    </p:spTree>
    <p:extLst>
      <p:ext uri="{BB962C8B-B14F-4D97-AF65-F5344CB8AC3E}">
        <p14:creationId xmlns:p14="http://schemas.microsoft.com/office/powerpoint/2010/main" val="12048207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1653">
              <a:defRPr/>
            </a:pPr>
            <a:fld id="{880E7C2B-499E-4E07-A89B-49174795A03D}" type="slidenum">
              <a:rPr lang="en-US" sz="1800" kern="0">
                <a:solidFill>
                  <a:sysClr val="windowText" lastClr="000000"/>
                </a:solidFill>
              </a:rPr>
              <a:pPr defTabSz="921653">
                <a:defRPr/>
              </a:pPr>
              <a:t>9</a:t>
            </a:fld>
            <a:endParaRPr lang="en-US" sz="1800" kern="0">
              <a:solidFill>
                <a:sysClr val="windowText" lastClr="000000"/>
              </a:solidFill>
            </a:endParaRPr>
          </a:p>
        </p:txBody>
      </p:sp>
    </p:spTree>
    <p:extLst>
      <p:ext uri="{BB962C8B-B14F-4D97-AF65-F5344CB8AC3E}">
        <p14:creationId xmlns:p14="http://schemas.microsoft.com/office/powerpoint/2010/main" val="21632715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rot="19708497">
            <a:off x="685800" y="2130425"/>
            <a:ext cx="7772400" cy="1470025"/>
          </a:xfrm>
        </p:spPr>
        <p:txBody>
          <a:bodyPr>
            <a:noAutofit/>
          </a:bodyPr>
          <a:lstStyle>
            <a:lvl1pPr>
              <a:defRPr sz="9600">
                <a:solidFill>
                  <a:schemeClr val="bg1">
                    <a:lumMod val="75000"/>
                  </a:schemeClr>
                </a:solidFill>
                <a:latin typeface="Calibri Light" panose="020F0302020204030204" pitchFamily="34" charset="0"/>
              </a:defRPr>
            </a:lvl1pPr>
          </a:lstStyle>
          <a:p>
            <a:r>
              <a:rPr lang="en-US" dirty="0"/>
              <a:t>DRAFT</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E07FA4F-822C-4568-9C36-EDD69CA38E53}" type="datetimeFigureOut">
              <a:rPr lang="en-US" smtClean="0"/>
              <a:pPr/>
              <a:t>10/5/2018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3CABDF-0C78-44F4-BBF1-DCE0CB674A1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E07FA4F-822C-4568-9C36-EDD69CA38E53}" type="datetimeFigureOut">
              <a:rPr lang="en-US" smtClean="0"/>
              <a:pPr/>
              <a:t>10/5/2018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3CABDF-0C78-44F4-BBF1-DCE0CB674A1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E07FA4F-822C-4568-9C36-EDD69CA38E53}" type="datetimeFigureOut">
              <a:rPr lang="en-US" smtClean="0"/>
              <a:pPr/>
              <a:t>10/5/2018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3CABDF-0C78-44F4-BBF1-DCE0CB674A1F}"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EE27BC6-6106-4865-90D1-8B48B4BD21EB}" type="datetimeFigureOut">
              <a:rPr lang="en-US" smtClean="0"/>
              <a:t>10/5/2018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09A294-E6AB-43CA-A4B2-8F67018EB9FA}" type="slidenum">
              <a:rPr lang="en-US" smtClean="0"/>
              <a:t>‹#›</a:t>
            </a:fld>
            <a:endParaRPr lang="en-US"/>
          </a:p>
        </p:txBody>
      </p:sp>
    </p:spTree>
    <p:extLst>
      <p:ext uri="{BB962C8B-B14F-4D97-AF65-F5344CB8AC3E}">
        <p14:creationId xmlns:p14="http://schemas.microsoft.com/office/powerpoint/2010/main" val="5948201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EE27BC6-6106-4865-90D1-8B48B4BD21EB}" type="datetimeFigureOut">
              <a:rPr lang="en-US" smtClean="0"/>
              <a:t>10/5/2018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09A294-E6AB-43CA-A4B2-8F67018EB9FA}" type="slidenum">
              <a:rPr lang="en-US" smtClean="0"/>
              <a:t>‹#›</a:t>
            </a:fld>
            <a:endParaRPr lang="en-US"/>
          </a:p>
        </p:txBody>
      </p:sp>
    </p:spTree>
    <p:extLst>
      <p:ext uri="{BB962C8B-B14F-4D97-AF65-F5344CB8AC3E}">
        <p14:creationId xmlns:p14="http://schemas.microsoft.com/office/powerpoint/2010/main" val="25122472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EE27BC6-6106-4865-90D1-8B48B4BD21EB}" type="datetimeFigureOut">
              <a:rPr lang="en-US" smtClean="0"/>
              <a:t>10/5/2018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09A294-E6AB-43CA-A4B2-8F67018EB9FA}" type="slidenum">
              <a:rPr lang="en-US" smtClean="0"/>
              <a:t>‹#›</a:t>
            </a:fld>
            <a:endParaRPr lang="en-US"/>
          </a:p>
        </p:txBody>
      </p:sp>
    </p:spTree>
    <p:extLst>
      <p:ext uri="{BB962C8B-B14F-4D97-AF65-F5344CB8AC3E}">
        <p14:creationId xmlns:p14="http://schemas.microsoft.com/office/powerpoint/2010/main" val="5804311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EE27BC6-6106-4865-90D1-8B48B4BD21EB}" type="datetimeFigureOut">
              <a:rPr lang="en-US" smtClean="0"/>
              <a:t>10/5/2018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09A294-E6AB-43CA-A4B2-8F67018EB9FA}" type="slidenum">
              <a:rPr lang="en-US" smtClean="0"/>
              <a:t>‹#›</a:t>
            </a:fld>
            <a:endParaRPr lang="en-US"/>
          </a:p>
        </p:txBody>
      </p:sp>
    </p:spTree>
    <p:extLst>
      <p:ext uri="{BB962C8B-B14F-4D97-AF65-F5344CB8AC3E}">
        <p14:creationId xmlns:p14="http://schemas.microsoft.com/office/powerpoint/2010/main" val="16721278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EE27BC6-6106-4865-90D1-8B48B4BD21EB}" type="datetimeFigureOut">
              <a:rPr lang="en-US" smtClean="0"/>
              <a:t>10/5/2018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309A294-E6AB-43CA-A4B2-8F67018EB9FA}" type="slidenum">
              <a:rPr lang="en-US" smtClean="0"/>
              <a:t>‹#›</a:t>
            </a:fld>
            <a:endParaRPr lang="en-US"/>
          </a:p>
        </p:txBody>
      </p:sp>
    </p:spTree>
    <p:extLst>
      <p:ext uri="{BB962C8B-B14F-4D97-AF65-F5344CB8AC3E}">
        <p14:creationId xmlns:p14="http://schemas.microsoft.com/office/powerpoint/2010/main" val="20593742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EE27BC6-6106-4865-90D1-8B48B4BD21EB}" type="datetimeFigureOut">
              <a:rPr lang="en-US" smtClean="0"/>
              <a:t>10/5/2018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309A294-E6AB-43CA-A4B2-8F67018EB9FA}" type="slidenum">
              <a:rPr lang="en-US" smtClean="0"/>
              <a:t>‹#›</a:t>
            </a:fld>
            <a:endParaRPr lang="en-US"/>
          </a:p>
        </p:txBody>
      </p:sp>
    </p:spTree>
    <p:extLst>
      <p:ext uri="{BB962C8B-B14F-4D97-AF65-F5344CB8AC3E}">
        <p14:creationId xmlns:p14="http://schemas.microsoft.com/office/powerpoint/2010/main" val="12608770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E27BC6-6106-4865-90D1-8B48B4BD21EB}" type="datetimeFigureOut">
              <a:rPr lang="en-US" smtClean="0"/>
              <a:t>10/5/2018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309A294-E6AB-43CA-A4B2-8F67018EB9FA}" type="slidenum">
              <a:rPr lang="en-US" smtClean="0"/>
              <a:t>‹#›</a:t>
            </a:fld>
            <a:endParaRPr lang="en-US"/>
          </a:p>
        </p:txBody>
      </p:sp>
    </p:spTree>
    <p:extLst>
      <p:ext uri="{BB962C8B-B14F-4D97-AF65-F5344CB8AC3E}">
        <p14:creationId xmlns:p14="http://schemas.microsoft.com/office/powerpoint/2010/main" val="21182188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EE27BC6-6106-4865-90D1-8B48B4BD21EB}" type="datetimeFigureOut">
              <a:rPr lang="en-US" smtClean="0"/>
              <a:t>10/5/2018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09A294-E6AB-43CA-A4B2-8F67018EB9FA}" type="slidenum">
              <a:rPr lang="en-US" smtClean="0"/>
              <a:t>‹#›</a:t>
            </a:fld>
            <a:endParaRPr lang="en-US"/>
          </a:p>
        </p:txBody>
      </p:sp>
    </p:spTree>
    <p:extLst>
      <p:ext uri="{BB962C8B-B14F-4D97-AF65-F5344CB8AC3E}">
        <p14:creationId xmlns:p14="http://schemas.microsoft.com/office/powerpoint/2010/main" val="6360336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E07FA4F-822C-4568-9C36-EDD69CA38E53}" type="datetimeFigureOut">
              <a:rPr lang="en-US" smtClean="0"/>
              <a:pPr/>
              <a:t>10/5/2018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3CABDF-0C78-44F4-BBF1-DCE0CB674A1F}"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EE27BC6-6106-4865-90D1-8B48B4BD21EB}" type="datetimeFigureOut">
              <a:rPr lang="en-US" smtClean="0"/>
              <a:t>10/5/2018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09A294-E6AB-43CA-A4B2-8F67018EB9FA}" type="slidenum">
              <a:rPr lang="en-US" smtClean="0"/>
              <a:t>‹#›</a:t>
            </a:fld>
            <a:endParaRPr lang="en-US"/>
          </a:p>
        </p:txBody>
      </p:sp>
    </p:spTree>
    <p:extLst>
      <p:ext uri="{BB962C8B-B14F-4D97-AF65-F5344CB8AC3E}">
        <p14:creationId xmlns:p14="http://schemas.microsoft.com/office/powerpoint/2010/main" val="8070471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EE27BC6-6106-4865-90D1-8B48B4BD21EB}" type="datetimeFigureOut">
              <a:rPr lang="en-US" smtClean="0"/>
              <a:t>10/5/2018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09A294-E6AB-43CA-A4B2-8F67018EB9FA}" type="slidenum">
              <a:rPr lang="en-US" smtClean="0"/>
              <a:t>‹#›</a:t>
            </a:fld>
            <a:endParaRPr lang="en-US"/>
          </a:p>
        </p:txBody>
      </p:sp>
    </p:spTree>
    <p:extLst>
      <p:ext uri="{BB962C8B-B14F-4D97-AF65-F5344CB8AC3E}">
        <p14:creationId xmlns:p14="http://schemas.microsoft.com/office/powerpoint/2010/main" val="14684950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EE27BC6-6106-4865-90D1-8B48B4BD21EB}" type="datetimeFigureOut">
              <a:rPr lang="en-US" smtClean="0"/>
              <a:t>10/5/2018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09A294-E6AB-43CA-A4B2-8F67018EB9FA}" type="slidenum">
              <a:rPr lang="en-US" smtClean="0"/>
              <a:t>‹#›</a:t>
            </a:fld>
            <a:endParaRPr lang="en-US"/>
          </a:p>
        </p:txBody>
      </p:sp>
    </p:spTree>
    <p:extLst>
      <p:ext uri="{BB962C8B-B14F-4D97-AF65-F5344CB8AC3E}">
        <p14:creationId xmlns:p14="http://schemas.microsoft.com/office/powerpoint/2010/main" val="616505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E07FA4F-822C-4568-9C36-EDD69CA38E53}" type="datetimeFigureOut">
              <a:rPr lang="en-US" smtClean="0"/>
              <a:pPr/>
              <a:t>10/5/2018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3CABDF-0C78-44F4-BBF1-DCE0CB674A1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E07FA4F-822C-4568-9C36-EDD69CA38E53}" type="datetimeFigureOut">
              <a:rPr lang="en-US" smtClean="0"/>
              <a:pPr/>
              <a:t>10/5/2018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3CABDF-0C78-44F4-BBF1-DCE0CB674A1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E07FA4F-822C-4568-9C36-EDD69CA38E53}" type="datetimeFigureOut">
              <a:rPr lang="en-US" smtClean="0"/>
              <a:pPr/>
              <a:t>10/5/2018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43CABDF-0C78-44F4-BBF1-DCE0CB674A1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E07FA4F-822C-4568-9C36-EDD69CA38E53}" type="datetimeFigureOut">
              <a:rPr lang="en-US" smtClean="0"/>
              <a:pPr/>
              <a:t>10/5/2018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43CABDF-0C78-44F4-BBF1-DCE0CB674A1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07FA4F-822C-4568-9C36-EDD69CA38E53}" type="datetimeFigureOut">
              <a:rPr lang="en-US" smtClean="0"/>
              <a:pPr/>
              <a:t>10/5/2018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43CABDF-0C78-44F4-BBF1-DCE0CB674A1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E07FA4F-822C-4568-9C36-EDD69CA38E53}" type="datetimeFigureOut">
              <a:rPr lang="en-US" smtClean="0"/>
              <a:pPr/>
              <a:t>10/5/2018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3CABDF-0C78-44F4-BBF1-DCE0CB674A1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E07FA4F-822C-4568-9C36-EDD69CA38E53}" type="datetimeFigureOut">
              <a:rPr lang="en-US" smtClean="0"/>
              <a:pPr/>
              <a:t>10/5/2018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3CABDF-0C78-44F4-BBF1-DCE0CB674A1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07FA4F-822C-4568-9C36-EDD69CA38E53}" type="datetimeFigureOut">
              <a:rPr lang="en-US" smtClean="0"/>
              <a:pPr/>
              <a:t>10/5/2018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3CABDF-0C78-44F4-BBF1-DCE0CB674A1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EE27BC6-6106-4865-90D1-8B48B4BD21EB}" type="datetimeFigureOut">
              <a:rPr lang="en-US" smtClean="0"/>
              <a:t>10/5/2018</a:t>
            </a:fld>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09A294-E6AB-43CA-A4B2-8F67018EB9FA}" type="slidenum">
              <a:rPr lang="en-US" smtClean="0"/>
              <a:t>‹#›</a:t>
            </a:fld>
            <a:endParaRPr lang="en-US"/>
          </a:p>
        </p:txBody>
      </p:sp>
    </p:spTree>
    <p:extLst>
      <p:ext uri="{BB962C8B-B14F-4D97-AF65-F5344CB8AC3E}">
        <p14:creationId xmlns:p14="http://schemas.microsoft.com/office/powerpoint/2010/main" val="17381236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tiff"/></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tiff"/><Relationship Id="rId7" Type="http://schemas.openxmlformats.org/officeDocument/2006/relationships/image" Target="../media/image5.png"/><Relationship Id="rId12"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emf"/><Relationship Id="rId5" Type="http://schemas.openxmlformats.org/officeDocument/2006/relationships/image" Target="../media/image3.png"/><Relationship Id="rId10" Type="http://schemas.openxmlformats.org/officeDocument/2006/relationships/image" Target="../media/image8.emf"/><Relationship Id="rId4" Type="http://schemas.openxmlformats.org/officeDocument/2006/relationships/image" Target="../media/image2.png"/><Relationship Id="rId9"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3" cstate="print"/>
          <a:stretch>
            <a:fillRect/>
          </a:stretch>
        </p:blipFill>
        <p:spPr>
          <a:xfrm>
            <a:off x="0" y="5553456"/>
            <a:ext cx="9144000" cy="1304544"/>
          </a:xfrm>
          <a:prstGeom prst="rect">
            <a:avLst/>
          </a:prstGeom>
        </p:spPr>
      </p:pic>
      <p:sp>
        <p:nvSpPr>
          <p:cNvPr id="6" name="TextBox 5"/>
          <p:cNvSpPr txBox="1"/>
          <p:nvPr/>
        </p:nvSpPr>
        <p:spPr>
          <a:xfrm>
            <a:off x="0" y="883069"/>
            <a:ext cx="9144000" cy="1323439"/>
          </a:xfrm>
          <a:prstGeom prst="rect">
            <a:avLst/>
          </a:prstGeom>
          <a:noFill/>
        </p:spPr>
        <p:txBody>
          <a:bodyPr wrap="square" rtlCol="0">
            <a:spAutoFit/>
          </a:bodyPr>
          <a:lstStyle/>
          <a:p>
            <a:pPr algn="ctr"/>
            <a:r>
              <a:rPr lang="en-US" sz="4000" b="1" dirty="0">
                <a:solidFill>
                  <a:schemeClr val="accent5">
                    <a:lumMod val="50000"/>
                  </a:schemeClr>
                </a:solidFill>
                <a:latin typeface="+mj-lt"/>
              </a:rPr>
              <a:t>Best Management Practices</a:t>
            </a:r>
          </a:p>
          <a:p>
            <a:pPr algn="ctr"/>
            <a:r>
              <a:rPr lang="en-US" sz="4000" b="1" dirty="0">
                <a:solidFill>
                  <a:schemeClr val="accent5">
                    <a:lumMod val="50000"/>
                  </a:schemeClr>
                </a:solidFill>
                <a:latin typeface="+mj-lt"/>
              </a:rPr>
              <a:t>Program Update </a:t>
            </a:r>
            <a:endParaRPr lang="en-US" sz="4000" dirty="0">
              <a:solidFill>
                <a:schemeClr val="tx2"/>
              </a:solidFill>
              <a:latin typeface="+mj-lt"/>
            </a:endParaRPr>
          </a:p>
        </p:txBody>
      </p:sp>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990600" y="2971800"/>
            <a:ext cx="7543800" cy="1646605"/>
          </a:xfrm>
          <a:prstGeom prst="rect">
            <a:avLst/>
          </a:prstGeom>
          <a:noFill/>
        </p:spPr>
        <p:txBody>
          <a:bodyPr wrap="square" rtlCol="0">
            <a:spAutoFit/>
          </a:bodyPr>
          <a:lstStyle/>
          <a:p>
            <a:pPr algn="ctr">
              <a:spcAft>
                <a:spcPts val="600"/>
              </a:spcAft>
            </a:pPr>
            <a:r>
              <a:rPr lang="en-US" sz="2400" b="1" dirty="0">
                <a:latin typeface="+mj-lt"/>
              </a:rPr>
              <a:t>Florida Department of Agriculture and Consumer Services </a:t>
            </a:r>
          </a:p>
          <a:p>
            <a:pPr algn="ctr"/>
            <a:r>
              <a:rPr lang="en-US" sz="2400" b="1" dirty="0">
                <a:latin typeface="+mj-lt"/>
              </a:rPr>
              <a:t>Office of Agricultural Water Policy</a:t>
            </a:r>
          </a:p>
          <a:p>
            <a:pPr algn="ctr"/>
            <a:endParaRPr lang="en-US" sz="2400" b="1" dirty="0">
              <a:latin typeface="+mj-lt"/>
            </a:endParaRPr>
          </a:p>
          <a:p>
            <a:pPr algn="ctr"/>
            <a:endParaRPr lang="en-US" sz="2400" b="1" dirty="0">
              <a:latin typeface="+mj-lt"/>
            </a:endParaRPr>
          </a:p>
        </p:txBody>
      </p:sp>
    </p:spTree>
    <p:extLst>
      <p:ext uri="{BB962C8B-B14F-4D97-AF65-F5344CB8AC3E}">
        <p14:creationId xmlns:p14="http://schemas.microsoft.com/office/powerpoint/2010/main" val="3296436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53716" y="1448082"/>
            <a:ext cx="7804484" cy="400110"/>
          </a:xfrm>
          <a:prstGeom prst="rect">
            <a:avLst/>
          </a:prstGeom>
        </p:spPr>
        <p:txBody>
          <a:bodyPr wrap="square">
            <a:spAutoFit/>
          </a:bodyPr>
          <a:lstStyle/>
          <a:p>
            <a:pPr marR="0" lvl="0" defTabSz="914400" eaLnBrk="1" fontAlgn="auto" latinLnBrk="0" hangingPunct="1">
              <a:lnSpc>
                <a:spcPct val="100000"/>
              </a:lnSpc>
              <a:spcBef>
                <a:spcPts val="0"/>
              </a:spcBef>
              <a:spcAft>
                <a:spcPts val="1800"/>
              </a:spcAft>
              <a:buClrTx/>
              <a:buSzTx/>
              <a:tabLst/>
              <a:defRPr/>
            </a:pPr>
            <a:endParaRPr kumimoji="0" lang="en-US" sz="2000" b="0" i="1" u="none" strike="noStrike" kern="0" cap="none" spc="0" normalizeH="0" baseline="0" noProof="0" dirty="0">
              <a:ln>
                <a:noFill/>
              </a:ln>
              <a:solidFill>
                <a:sysClr val="windowText" lastClr="000000"/>
              </a:solidFill>
              <a:effectLst/>
              <a:uLnTx/>
              <a:uFillTx/>
            </a:endParaRPr>
          </a:p>
        </p:txBody>
      </p:sp>
      <p:pic>
        <p:nvPicPr>
          <p:cNvPr id="5" name="Picture 4" descr="10wide_CLR_N_clearbg.tif"/>
          <p:cNvPicPr>
            <a:picLocks noChangeAspect="1"/>
          </p:cNvPicPr>
          <p:nvPr/>
        </p:nvPicPr>
        <p:blipFill>
          <a:blip r:embed="rId3" cstate="print"/>
          <a:stretch>
            <a:fillRect/>
          </a:stretch>
        </p:blipFill>
        <p:spPr>
          <a:xfrm>
            <a:off x="-16042" y="551978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648636" y="1671836"/>
            <a:ext cx="7788442" cy="3924151"/>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dirty="0"/>
              <a:t>Proper use of biosolids takes advantage of a nutrient and soil-building source that is otherwise wasted.</a:t>
            </a:r>
          </a:p>
          <a:p>
            <a:pPr marL="285750" indent="-285750">
              <a:spcAft>
                <a:spcPts val="600"/>
              </a:spcAft>
              <a:buFont typeface="Arial" panose="020B0604020202020204" pitchFamily="34" charset="0"/>
              <a:buChar char="•"/>
            </a:pPr>
            <a:r>
              <a:rPr lang="en-US" dirty="0"/>
              <a:t>The nutrient content of biosolids must be known (including by reference to standard or average values) and accounted for like any other nutrient source (e.g., commercial fertilizer, organic sources, floor sweepings, &amp; nutrient content of irrigation water).  Class AA biosolids are labeled as commercial fertilizer, with a guaranteed analysis.</a:t>
            </a:r>
          </a:p>
          <a:p>
            <a:pPr marL="285750" indent="-285750">
              <a:spcAft>
                <a:spcPts val="600"/>
              </a:spcAft>
              <a:buFont typeface="Arial" panose="020B0604020202020204" pitchFamily="34" charset="0"/>
              <a:buChar char="•"/>
            </a:pPr>
            <a:r>
              <a:rPr lang="en-US" dirty="0"/>
              <a:t>Nutrient applications will be subject the agronomic limits (IFAS rates as a default) calculation, and must consider both N and P.  There are site specific soil testing procedures that should govern P application rates.  </a:t>
            </a:r>
          </a:p>
          <a:p>
            <a:pPr marL="285750" indent="-285750">
              <a:buFont typeface="Arial" panose="020B0604020202020204" pitchFamily="34" charset="0"/>
              <a:buChar char="•"/>
            </a:pPr>
            <a:r>
              <a:rPr lang="en-US" dirty="0"/>
              <a:t>Evaluation of appropriate application rates will be based on actual production, i.e. if applications are based on hay production rates, hay must actually be produced for sale or use, not just pasture.</a:t>
            </a:r>
            <a:endParaRPr lang="en-US" sz="2400" kern="0" dirty="0">
              <a:latin typeface="Calibri" panose="020F0502020204030204" pitchFamily="34" charset="0"/>
            </a:endParaRPr>
          </a:p>
        </p:txBody>
      </p:sp>
      <p:sp>
        <p:nvSpPr>
          <p:cNvPr id="6" name="Rectangle 5"/>
          <p:cNvSpPr/>
          <p:nvPr/>
        </p:nvSpPr>
        <p:spPr>
          <a:xfrm>
            <a:off x="0" y="381001"/>
            <a:ext cx="9127958" cy="1077218"/>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3200" b="1" kern="0" dirty="0">
                <a:solidFill>
                  <a:schemeClr val="accent5">
                    <a:lumMod val="50000"/>
                  </a:schemeClr>
                </a:solidFill>
              </a:rPr>
              <a:t>Key Expectations in BMPs for Nutrient Management</a:t>
            </a:r>
            <a:br>
              <a:rPr lang="en-US" sz="3200" b="1" kern="0" dirty="0">
                <a:solidFill>
                  <a:schemeClr val="accent5">
                    <a:lumMod val="50000"/>
                  </a:schemeClr>
                </a:solidFill>
              </a:rPr>
            </a:br>
            <a:r>
              <a:rPr lang="en-US" sz="3200" b="1" i="1" kern="0" dirty="0">
                <a:solidFill>
                  <a:schemeClr val="accent5">
                    <a:lumMod val="50000"/>
                  </a:schemeClr>
                </a:solidFill>
              </a:rPr>
              <a:t>Specific Interpretation Guidance for Biosolids</a:t>
            </a:r>
            <a:endParaRPr kumimoji="0" lang="en-US" sz="3200" b="1" i="1"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25083968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53716" y="1448082"/>
            <a:ext cx="7804484" cy="400110"/>
          </a:xfrm>
          <a:prstGeom prst="rect">
            <a:avLst/>
          </a:prstGeom>
        </p:spPr>
        <p:txBody>
          <a:bodyPr wrap="square">
            <a:spAutoFit/>
          </a:bodyPr>
          <a:lstStyle/>
          <a:p>
            <a:pPr marR="0" lvl="0" defTabSz="914400" eaLnBrk="1" fontAlgn="auto" latinLnBrk="0" hangingPunct="1">
              <a:lnSpc>
                <a:spcPct val="100000"/>
              </a:lnSpc>
              <a:spcBef>
                <a:spcPts val="0"/>
              </a:spcBef>
              <a:spcAft>
                <a:spcPts val="1800"/>
              </a:spcAft>
              <a:buClrTx/>
              <a:buSzTx/>
              <a:tabLst/>
              <a:defRPr/>
            </a:pPr>
            <a:endParaRPr kumimoji="0" lang="en-US" sz="2000" b="0" i="1" u="none" strike="noStrike" kern="0" cap="none" spc="0" normalizeH="0" baseline="0" noProof="0" dirty="0">
              <a:ln>
                <a:noFill/>
              </a:ln>
              <a:solidFill>
                <a:sysClr val="windowText" lastClr="000000"/>
              </a:solidFill>
              <a:effectLst/>
              <a:uLnTx/>
              <a:uFillTx/>
            </a:endParaRPr>
          </a:p>
        </p:txBody>
      </p:sp>
      <p:pic>
        <p:nvPicPr>
          <p:cNvPr id="5" name="Picture 4" descr="10wide_CLR_N_clearbg.tif"/>
          <p:cNvPicPr>
            <a:picLocks noChangeAspect="1"/>
          </p:cNvPicPr>
          <p:nvPr/>
        </p:nvPicPr>
        <p:blipFill>
          <a:blip r:embed="rId3" cstate="print"/>
          <a:stretch>
            <a:fillRect/>
          </a:stretch>
        </p:blipFill>
        <p:spPr>
          <a:xfrm>
            <a:off x="-16042" y="551978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441158" y="1848192"/>
            <a:ext cx="8245642" cy="3062377"/>
          </a:xfrm>
          <a:prstGeom prst="rect">
            <a:avLst/>
          </a:prstGeom>
          <a:noFill/>
        </p:spPr>
        <p:txBody>
          <a:bodyPr wrap="square" rtlCol="0">
            <a:spAutoFit/>
          </a:bodyPr>
          <a:lstStyle/>
          <a:p>
            <a:pPr marL="457200" lvl="0" indent="-457200">
              <a:spcBef>
                <a:spcPts val="600"/>
              </a:spcBef>
              <a:buFont typeface="Arial" panose="020B0604020202020204" pitchFamily="34" charset="0"/>
              <a:buChar char="•"/>
              <a:defRPr/>
            </a:pPr>
            <a:r>
              <a:rPr lang="en-US" sz="2400" kern="0" dirty="0">
                <a:latin typeface="Calibri" panose="020F0502020204030204" pitchFamily="34" charset="0"/>
              </a:rPr>
              <a:t>Match irrigation timing and volume to plant requirements</a:t>
            </a:r>
          </a:p>
          <a:p>
            <a:pPr marL="457200" lvl="0" indent="-457200">
              <a:spcBef>
                <a:spcPts val="600"/>
              </a:spcBef>
              <a:buFont typeface="Arial" panose="020B0604020202020204" pitchFamily="34" charset="0"/>
              <a:buChar char="•"/>
              <a:defRPr/>
            </a:pPr>
            <a:r>
              <a:rPr lang="en-US" sz="2400" kern="0" dirty="0">
                <a:latin typeface="Calibri" panose="020F0502020204030204" pitchFamily="34" charset="0"/>
              </a:rPr>
              <a:t>Use Mobile Irrigation Lab services as appropriate</a:t>
            </a:r>
          </a:p>
          <a:p>
            <a:pPr marL="457200" lvl="0" indent="-457200">
              <a:spcBef>
                <a:spcPts val="600"/>
              </a:spcBef>
              <a:buFont typeface="Arial" panose="020B0604020202020204" pitchFamily="34" charset="0"/>
              <a:buChar char="•"/>
              <a:defRPr/>
            </a:pPr>
            <a:r>
              <a:rPr lang="en-US" sz="2400" kern="0" dirty="0">
                <a:latin typeface="Calibri" panose="020F0502020204030204" pitchFamily="34" charset="0"/>
              </a:rPr>
              <a:t>Employ readily available data and technologies</a:t>
            </a:r>
          </a:p>
          <a:p>
            <a:pPr marL="914400" lvl="1" indent="-457200">
              <a:spcBef>
                <a:spcPts val="600"/>
              </a:spcBef>
              <a:buFont typeface="Arial" panose="020B0604020202020204" pitchFamily="34" charset="0"/>
              <a:buChar char="•"/>
              <a:defRPr/>
            </a:pPr>
            <a:r>
              <a:rPr lang="en-US" sz="2400" kern="0" dirty="0">
                <a:latin typeface="Calibri" panose="020F0502020204030204" pitchFamily="34" charset="0"/>
              </a:rPr>
              <a:t>Soil moisture monitoring</a:t>
            </a:r>
          </a:p>
          <a:p>
            <a:pPr marL="914400" lvl="1" indent="-457200">
              <a:spcBef>
                <a:spcPts val="600"/>
              </a:spcBef>
              <a:buFont typeface="Arial" panose="020B0604020202020204" pitchFamily="34" charset="0"/>
              <a:buChar char="•"/>
              <a:defRPr/>
            </a:pPr>
            <a:r>
              <a:rPr lang="en-US" sz="2400" kern="0" dirty="0">
                <a:latin typeface="Calibri" panose="020F0502020204030204" pitchFamily="34" charset="0"/>
              </a:rPr>
              <a:t>Irrigation controllers</a:t>
            </a:r>
          </a:p>
          <a:p>
            <a:pPr marL="457200" lvl="0" indent="-457200">
              <a:spcBef>
                <a:spcPts val="600"/>
              </a:spcBef>
              <a:buFont typeface="Arial" panose="020B0604020202020204" pitchFamily="34" charset="0"/>
              <a:buChar char="•"/>
              <a:defRPr/>
            </a:pPr>
            <a:r>
              <a:rPr lang="en-US" sz="2400" kern="0" dirty="0">
                <a:latin typeface="Calibri" panose="020F0502020204030204" pitchFamily="34" charset="0"/>
              </a:rPr>
              <a:t>Maintain records of irrigation systems, events, and equipment </a:t>
            </a:r>
          </a:p>
        </p:txBody>
      </p:sp>
      <p:sp>
        <p:nvSpPr>
          <p:cNvPr id="6" name="Rectangle 5"/>
          <p:cNvSpPr/>
          <p:nvPr/>
        </p:nvSpPr>
        <p:spPr>
          <a:xfrm>
            <a:off x="0" y="381001"/>
            <a:ext cx="9127958" cy="1077218"/>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3200" b="1" kern="0" dirty="0">
                <a:solidFill>
                  <a:schemeClr val="accent5">
                    <a:lumMod val="50000"/>
                  </a:schemeClr>
                </a:solidFill>
              </a:rPr>
              <a:t>Key Expectations in BMPs for Irrigation and Water Table Management</a:t>
            </a:r>
            <a:endParaRPr kumimoji="0" lang="en-US" sz="3200" b="1"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27185342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53716" y="1448082"/>
            <a:ext cx="7804484" cy="400110"/>
          </a:xfrm>
          <a:prstGeom prst="rect">
            <a:avLst/>
          </a:prstGeom>
        </p:spPr>
        <p:txBody>
          <a:bodyPr wrap="square">
            <a:spAutoFit/>
          </a:bodyPr>
          <a:lstStyle/>
          <a:p>
            <a:pPr marR="0" lvl="0" defTabSz="914400" eaLnBrk="1" fontAlgn="auto" latinLnBrk="0" hangingPunct="1">
              <a:lnSpc>
                <a:spcPct val="100000"/>
              </a:lnSpc>
              <a:spcBef>
                <a:spcPts val="0"/>
              </a:spcBef>
              <a:spcAft>
                <a:spcPts val="1800"/>
              </a:spcAft>
              <a:buClrTx/>
              <a:buSzTx/>
              <a:tabLst/>
              <a:defRPr/>
            </a:pPr>
            <a:endParaRPr kumimoji="0" lang="en-US" sz="2000" b="0" i="1" u="none" strike="noStrike" kern="0" cap="none" spc="0" normalizeH="0" baseline="0" noProof="0" dirty="0">
              <a:ln>
                <a:noFill/>
              </a:ln>
              <a:solidFill>
                <a:sysClr val="windowText" lastClr="000000"/>
              </a:solidFill>
              <a:effectLst/>
              <a:uLnTx/>
              <a:uFillTx/>
            </a:endParaRPr>
          </a:p>
        </p:txBody>
      </p:sp>
      <p:pic>
        <p:nvPicPr>
          <p:cNvPr id="5" name="Picture 4" descr="10wide_CLR_N_clearbg.tif"/>
          <p:cNvPicPr>
            <a:picLocks noChangeAspect="1"/>
          </p:cNvPicPr>
          <p:nvPr/>
        </p:nvPicPr>
        <p:blipFill>
          <a:blip r:embed="rId3" cstate="print"/>
          <a:stretch>
            <a:fillRect/>
          </a:stretch>
        </p:blipFill>
        <p:spPr>
          <a:xfrm>
            <a:off x="-16042" y="551978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653716" y="2013228"/>
            <a:ext cx="7788442" cy="2831544"/>
          </a:xfrm>
          <a:prstGeom prst="rect">
            <a:avLst/>
          </a:prstGeom>
          <a:noFill/>
        </p:spPr>
        <p:txBody>
          <a:bodyPr wrap="square" rtlCol="0">
            <a:spAutoFit/>
          </a:bodyPr>
          <a:lstStyle/>
          <a:p>
            <a:pPr marL="457200" lvl="0" indent="-457200">
              <a:spcBef>
                <a:spcPts val="600"/>
              </a:spcBef>
              <a:buFont typeface="Arial" panose="020B0604020202020204" pitchFamily="34" charset="0"/>
              <a:buChar char="•"/>
              <a:defRPr/>
            </a:pPr>
            <a:r>
              <a:rPr lang="en-US" sz="2400" kern="0" dirty="0">
                <a:latin typeface="Calibri" panose="020F0502020204030204" pitchFamily="34" charset="0"/>
              </a:rPr>
              <a:t>Locate operations to protect sensitive on-site water resources such as perennial streams, wetlands, sinkholes, and springs</a:t>
            </a:r>
          </a:p>
          <a:p>
            <a:pPr marL="457200" lvl="0" indent="-457200">
              <a:spcBef>
                <a:spcPts val="600"/>
              </a:spcBef>
              <a:buFont typeface="Arial" panose="020B0604020202020204" pitchFamily="34" charset="0"/>
              <a:buChar char="•"/>
              <a:defRPr/>
            </a:pPr>
            <a:r>
              <a:rPr lang="en-US" sz="2400" kern="0" dirty="0">
                <a:latin typeface="Calibri" panose="020F0502020204030204" pitchFamily="34" charset="0"/>
              </a:rPr>
              <a:t>Manage operations to protect off-site water resources, including groundwater</a:t>
            </a:r>
          </a:p>
          <a:p>
            <a:pPr marL="457200" lvl="0" indent="-457200">
              <a:spcBef>
                <a:spcPts val="600"/>
              </a:spcBef>
              <a:buFont typeface="Arial" panose="020B0604020202020204" pitchFamily="34" charset="0"/>
              <a:buChar char="•"/>
              <a:defRPr/>
            </a:pPr>
            <a:r>
              <a:rPr lang="en-US" sz="2400" kern="0" dirty="0">
                <a:latin typeface="Calibri" panose="020F0502020204030204" pitchFamily="34" charset="0"/>
              </a:rPr>
              <a:t>Properly store and handle materials such as pesticides, herbicides, and fuels</a:t>
            </a:r>
          </a:p>
        </p:txBody>
      </p:sp>
      <p:sp>
        <p:nvSpPr>
          <p:cNvPr id="6" name="Rectangle 5"/>
          <p:cNvSpPr/>
          <p:nvPr/>
        </p:nvSpPr>
        <p:spPr>
          <a:xfrm>
            <a:off x="0" y="381001"/>
            <a:ext cx="9127958" cy="1077218"/>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3200" b="1" kern="0" dirty="0">
                <a:solidFill>
                  <a:schemeClr val="accent5">
                    <a:lumMod val="50000"/>
                  </a:schemeClr>
                </a:solidFill>
              </a:rPr>
              <a:t>Key Expectations in BMPs for Water Resource Protection</a:t>
            </a:r>
            <a:endParaRPr kumimoji="0" lang="en-US" sz="3200" b="1"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15698595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3" cstate="print"/>
          <a:stretch>
            <a:fillRect/>
          </a:stretch>
        </p:blipFill>
        <p:spPr>
          <a:xfrm>
            <a:off x="0" y="555345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1219200" y="1295400"/>
            <a:ext cx="6858000" cy="400110"/>
          </a:xfrm>
          <a:prstGeom prst="rect">
            <a:avLst/>
          </a:prstGeom>
        </p:spPr>
        <p:txBody>
          <a:bodyPr wrap="square">
            <a:spAutoFit/>
          </a:bodyPr>
          <a:lstStyle/>
          <a:p>
            <a:pPr marL="233363" indent="-233363"/>
            <a:endParaRPr lang="en-US" sz="2000" b="1" dirty="0"/>
          </a:p>
        </p:txBody>
      </p:sp>
      <p:sp>
        <p:nvSpPr>
          <p:cNvPr id="10" name="Rectangle 9"/>
          <p:cNvSpPr/>
          <p:nvPr/>
        </p:nvSpPr>
        <p:spPr>
          <a:xfrm>
            <a:off x="0" y="381001"/>
            <a:ext cx="9144000" cy="584775"/>
          </a:xfrm>
          <a:prstGeom prst="rect">
            <a:avLst/>
          </a:prstGeom>
        </p:spPr>
        <p:txBody>
          <a:bodyPr wrap="square">
            <a:spAutoFit/>
          </a:bodyPr>
          <a:lstStyle/>
          <a:p>
            <a:pPr algn="ctr"/>
            <a:r>
              <a:rPr lang="en-US" sz="3200" b="1" dirty="0">
                <a:solidFill>
                  <a:schemeClr val="accent5">
                    <a:lumMod val="50000"/>
                  </a:schemeClr>
                </a:solidFill>
              </a:rPr>
              <a:t>Statewide BMP Enrollment</a:t>
            </a:r>
            <a:endParaRPr lang="en-US" sz="3200" b="1" dirty="0"/>
          </a:p>
        </p:txBody>
      </p:sp>
      <p:sp>
        <p:nvSpPr>
          <p:cNvPr id="2" name="TextBox 1"/>
          <p:cNvSpPr txBox="1"/>
          <p:nvPr/>
        </p:nvSpPr>
        <p:spPr>
          <a:xfrm>
            <a:off x="190500" y="1023640"/>
            <a:ext cx="2171700" cy="4308872"/>
          </a:xfrm>
          <a:prstGeom prst="rect">
            <a:avLst/>
          </a:prstGeom>
          <a:noFill/>
        </p:spPr>
        <p:txBody>
          <a:bodyPr wrap="square" rtlCol="0">
            <a:spAutoFit/>
          </a:bodyPr>
          <a:lstStyle/>
          <a:p>
            <a:pPr marL="285750" indent="-285750">
              <a:spcBef>
                <a:spcPts val="1200"/>
              </a:spcBef>
              <a:buFont typeface="Arial" panose="020B0604020202020204" pitchFamily="34" charset="0"/>
              <a:buChar char="•"/>
            </a:pPr>
            <a:r>
              <a:rPr lang="en-US" sz="2400" dirty="0"/>
              <a:t>9 active BMP manuals; 1 in development</a:t>
            </a:r>
          </a:p>
          <a:p>
            <a:pPr marL="285750" indent="-285750">
              <a:spcBef>
                <a:spcPts val="600"/>
              </a:spcBef>
              <a:buFont typeface="Arial" panose="020B0604020202020204" pitchFamily="34" charset="0"/>
              <a:buChar char="•"/>
            </a:pPr>
            <a:r>
              <a:rPr lang="en-US" sz="2400" dirty="0"/>
              <a:t>11,000+ enrollments covering ~60% of ag land</a:t>
            </a:r>
          </a:p>
          <a:p>
            <a:pPr marL="285750" indent="-285750">
              <a:spcBef>
                <a:spcPts val="600"/>
              </a:spcBef>
              <a:buFont typeface="Arial" panose="020B0604020202020204" pitchFamily="34" charset="0"/>
              <a:buChar char="•"/>
            </a:pPr>
            <a:r>
              <a:rPr lang="en-US" sz="2400" dirty="0"/>
              <a:t>42,000+ discrete parcels</a:t>
            </a: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58571" y="1044476"/>
            <a:ext cx="6438654" cy="4975324"/>
          </a:xfrm>
          <a:prstGeom prst="rect">
            <a:avLst/>
          </a:prstGeom>
        </p:spPr>
      </p:pic>
    </p:spTree>
    <p:extLst>
      <p:ext uri="{BB962C8B-B14F-4D97-AF65-F5344CB8AC3E}">
        <p14:creationId xmlns:p14="http://schemas.microsoft.com/office/powerpoint/2010/main" val="9262087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856021" y="1355358"/>
            <a:ext cx="7431958" cy="3662541"/>
          </a:xfrm>
          <a:prstGeom prst="rect">
            <a:avLst/>
          </a:prstGeom>
        </p:spPr>
        <p:txBody>
          <a:bodyPr wrap="square">
            <a:spAutoFit/>
          </a:bodyPr>
          <a:lstStyle/>
          <a:p>
            <a:pPr marL="342900" indent="-342900">
              <a:spcAft>
                <a:spcPts val="1200"/>
              </a:spcAft>
              <a:buFont typeface="Arial" panose="020B0604020202020204" pitchFamily="34" charset="0"/>
              <a:buChar char="•"/>
            </a:pPr>
            <a:r>
              <a:rPr lang="en-US" sz="2400" dirty="0"/>
              <a:t>Multiple statutory directives to follow adoption of BMPs with systems to verify implementation</a:t>
            </a:r>
          </a:p>
          <a:p>
            <a:pPr marL="342900" indent="-342900">
              <a:spcAft>
                <a:spcPts val="1200"/>
              </a:spcAft>
              <a:buFont typeface="Arial" panose="020B0604020202020204" pitchFamily="34" charset="0"/>
              <a:buChar char="•"/>
            </a:pPr>
            <a:r>
              <a:rPr lang="en-US" sz="2400" dirty="0"/>
              <a:t>Required component of all BMP manual adoption rules</a:t>
            </a:r>
          </a:p>
          <a:p>
            <a:pPr marL="342900" indent="-342900">
              <a:spcAft>
                <a:spcPts val="1200"/>
              </a:spcAft>
              <a:buFont typeface="Arial" panose="020B0604020202020204" pitchFamily="34" charset="0"/>
              <a:buChar char="•"/>
            </a:pPr>
            <a:r>
              <a:rPr lang="en-US" sz="2400" dirty="0"/>
              <a:t>Process to verify the status of implementation of BMPs required by 2016 law to be adopted by rule </a:t>
            </a:r>
            <a:r>
              <a:rPr lang="en-US" sz="2000" i="1" dirty="0"/>
              <a:t>(DONE)</a:t>
            </a:r>
          </a:p>
          <a:p>
            <a:pPr marL="342900" indent="-342900">
              <a:spcAft>
                <a:spcPts val="1200"/>
              </a:spcAft>
              <a:buFont typeface="Arial" panose="020B0604020202020204" pitchFamily="34" charset="0"/>
              <a:buChar char="•"/>
            </a:pPr>
            <a:r>
              <a:rPr lang="en-US" sz="2400" dirty="0"/>
              <a:t>Data on implementation gathered from site visits, enrollment, follow-ups, and permits</a:t>
            </a:r>
          </a:p>
          <a:p>
            <a:pPr marL="342900" indent="-342900">
              <a:spcAft>
                <a:spcPts val="1200"/>
              </a:spcAft>
              <a:buFont typeface="Arial" panose="020B0604020202020204" pitchFamily="34" charset="0"/>
              <a:buChar char="•"/>
            </a:pPr>
            <a:r>
              <a:rPr lang="en-US" sz="2400" dirty="0"/>
              <a:t>Annual report due each year by July 1</a:t>
            </a:r>
          </a:p>
        </p:txBody>
      </p:sp>
      <p:pic>
        <p:nvPicPr>
          <p:cNvPr id="5" name="Picture 4" descr="10wide_CLR_N_clearbg.tif"/>
          <p:cNvPicPr>
            <a:picLocks noChangeAspect="1"/>
          </p:cNvPicPr>
          <p:nvPr/>
        </p:nvPicPr>
        <p:blipFill>
          <a:blip r:embed="rId3" cstate="print"/>
          <a:stretch>
            <a:fillRect/>
          </a:stretch>
        </p:blipFill>
        <p:spPr>
          <a:xfrm>
            <a:off x="-16042" y="555345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25842" y="371216"/>
            <a:ext cx="9127958" cy="584775"/>
          </a:xfrm>
          <a:prstGeom prst="rect">
            <a:avLst/>
          </a:prstGeom>
        </p:spPr>
        <p:txBody>
          <a:bodyPr wrap="square">
            <a:spAutoFit/>
          </a:bodyPr>
          <a:lstStyle/>
          <a:p>
            <a:pPr algn="ctr"/>
            <a:r>
              <a:rPr lang="en-US" sz="3200" b="1" dirty="0">
                <a:solidFill>
                  <a:schemeClr val="accent5">
                    <a:lumMod val="50000"/>
                  </a:schemeClr>
                </a:solidFill>
              </a:rPr>
              <a:t>Implementation Verification Initiatives</a:t>
            </a:r>
            <a:endParaRPr lang="en-US" sz="3200" b="1" dirty="0"/>
          </a:p>
        </p:txBody>
      </p:sp>
      <p:sp>
        <p:nvSpPr>
          <p:cNvPr id="2" name="Rectangle 1">
            <a:extLst>
              <a:ext uri="{FF2B5EF4-FFF2-40B4-BE49-F238E27FC236}">
                <a16:creationId xmlns:a16="http://schemas.microsoft.com/office/drawing/2014/main" id="{C8914835-D685-451F-95D2-D1D8972D749A}"/>
              </a:ext>
            </a:extLst>
          </p:cNvPr>
          <p:cNvSpPr/>
          <p:nvPr/>
        </p:nvSpPr>
        <p:spPr>
          <a:xfrm>
            <a:off x="1371600" y="5154089"/>
            <a:ext cx="6368716" cy="954107"/>
          </a:xfrm>
          <a:prstGeom prst="rect">
            <a:avLst/>
          </a:prstGeom>
        </p:spPr>
        <p:txBody>
          <a:bodyPr wrap="square">
            <a:spAutoFit/>
          </a:bodyPr>
          <a:lstStyle/>
          <a:p>
            <a:pPr lvl="0" algn="ctr">
              <a:spcAft>
                <a:spcPts val="1800"/>
              </a:spcAft>
              <a:defRPr/>
            </a:pPr>
            <a:r>
              <a:rPr lang="en-US" sz="2800" b="1" kern="0" dirty="0">
                <a:solidFill>
                  <a:srgbClr val="FF0000"/>
                </a:solidFill>
              </a:rPr>
              <a:t>Program objective is to assist all producers to full implementation</a:t>
            </a:r>
          </a:p>
        </p:txBody>
      </p:sp>
    </p:spTree>
    <p:extLst>
      <p:ext uri="{BB962C8B-B14F-4D97-AF65-F5344CB8AC3E}">
        <p14:creationId xmlns:p14="http://schemas.microsoft.com/office/powerpoint/2010/main" val="20008748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985837"/>
            <a:ext cx="8686800" cy="4886326"/>
          </a:xfrm>
          <a:prstGeom prst="rect">
            <a:avLst/>
          </a:prstGeom>
        </p:spPr>
      </p:pic>
      <p:pic>
        <p:nvPicPr>
          <p:cNvPr id="5" name="Picture 4" descr="10wide_CLR_N_clearbg.tif"/>
          <p:cNvPicPr>
            <a:picLocks noChangeAspect="1"/>
          </p:cNvPicPr>
          <p:nvPr/>
        </p:nvPicPr>
        <p:blipFill>
          <a:blip r:embed="rId4" cstate="print"/>
          <a:stretch>
            <a:fillRect/>
          </a:stretch>
        </p:blipFill>
        <p:spPr>
          <a:xfrm>
            <a:off x="3544" y="555345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0" y="304800"/>
            <a:ext cx="9144000" cy="584775"/>
          </a:xfrm>
          <a:prstGeom prst="rect">
            <a:avLst/>
          </a:prstGeom>
        </p:spPr>
        <p:txBody>
          <a:bodyPr wrap="square">
            <a:spAutoFit/>
          </a:bodyPr>
          <a:lstStyle/>
          <a:p>
            <a:pPr algn="ctr"/>
            <a:r>
              <a:rPr lang="en-US" sz="3200" b="1" dirty="0">
                <a:solidFill>
                  <a:srgbClr val="24538E"/>
                </a:solidFill>
              </a:rPr>
              <a:t>Implementation Verification Program Concept </a:t>
            </a:r>
          </a:p>
        </p:txBody>
      </p:sp>
      <p:sp>
        <p:nvSpPr>
          <p:cNvPr id="3" name="Rectangle 2"/>
          <p:cNvSpPr/>
          <p:nvPr/>
        </p:nvSpPr>
        <p:spPr>
          <a:xfrm>
            <a:off x="1447800" y="5836396"/>
            <a:ext cx="6248400" cy="369332"/>
          </a:xfrm>
          <a:prstGeom prst="rect">
            <a:avLst/>
          </a:prstGeom>
          <a:ln>
            <a:solidFill>
              <a:srgbClr val="C00000"/>
            </a:solidFill>
          </a:ln>
        </p:spPr>
        <p:txBody>
          <a:bodyPr wrap="square">
            <a:spAutoFit/>
          </a:bodyPr>
          <a:lstStyle/>
          <a:p>
            <a:pPr lvl="0">
              <a:spcAft>
                <a:spcPts val="1800"/>
              </a:spcAft>
              <a:defRPr/>
            </a:pPr>
            <a:r>
              <a:rPr lang="en-US" b="1" kern="0" dirty="0">
                <a:solidFill>
                  <a:srgbClr val="FF0000"/>
                </a:solidFill>
              </a:rPr>
              <a:t>Program objective is to assist producers to full implementation</a:t>
            </a:r>
          </a:p>
        </p:txBody>
      </p:sp>
    </p:spTree>
    <p:extLst>
      <p:ext uri="{BB962C8B-B14F-4D97-AF65-F5344CB8AC3E}">
        <p14:creationId xmlns:p14="http://schemas.microsoft.com/office/powerpoint/2010/main" val="4915037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409700" y="753324"/>
            <a:ext cx="6324600" cy="646331"/>
          </a:xfrm>
          <a:prstGeom prst="rect">
            <a:avLst/>
          </a:prstGeom>
          <a:noFill/>
        </p:spPr>
        <p:txBody>
          <a:bodyPr wrap="square" rtlCol="0">
            <a:spAutoFit/>
          </a:bodyPr>
          <a:lstStyle/>
          <a:p>
            <a:pPr algn="ctr"/>
            <a:r>
              <a:rPr lang="en-US" sz="3600" dirty="0">
                <a:solidFill>
                  <a:schemeClr val="tx2"/>
                </a:solidFill>
                <a:latin typeface="Franklin Gothic Medium Cond" pitchFamily="34" charset="0"/>
              </a:rPr>
              <a:t>Contact us at…</a:t>
            </a:r>
          </a:p>
        </p:txBody>
      </p:sp>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457200" y="1827944"/>
            <a:ext cx="8229600" cy="2431435"/>
          </a:xfrm>
          <a:prstGeom prst="rect">
            <a:avLst/>
          </a:prstGeom>
          <a:noFill/>
        </p:spPr>
        <p:txBody>
          <a:bodyPr wrap="square" rtlCol="0">
            <a:spAutoFit/>
          </a:bodyPr>
          <a:lstStyle/>
          <a:p>
            <a:pPr algn="ctr"/>
            <a:r>
              <a:rPr lang="en-US" sz="2800" u="sng" dirty="0">
                <a:solidFill>
                  <a:schemeClr val="tx2"/>
                </a:solidFill>
                <a:latin typeface="Franklin Gothic Medium Cond" pitchFamily="34" charset="0"/>
              </a:rPr>
              <a:t>www.freshfromflorida.com/Divisions-Offices/Agricultural-Water-Policy</a:t>
            </a:r>
            <a:r>
              <a:rPr lang="en-US" sz="2800" dirty="0">
                <a:solidFill>
                  <a:schemeClr val="tx2"/>
                </a:solidFill>
                <a:latin typeface="Franklin Gothic Medium Cond" pitchFamily="34" charset="0"/>
              </a:rPr>
              <a:t> </a:t>
            </a:r>
          </a:p>
          <a:p>
            <a:pPr algn="ctr"/>
            <a:r>
              <a:rPr lang="en-US" sz="2800" dirty="0">
                <a:solidFill>
                  <a:schemeClr val="tx2"/>
                </a:solidFill>
                <a:latin typeface="Franklin Gothic Medium Cond" pitchFamily="34" charset="0"/>
              </a:rPr>
              <a:t>or</a:t>
            </a:r>
          </a:p>
          <a:p>
            <a:pPr algn="ctr"/>
            <a:r>
              <a:rPr lang="en-US" sz="2800" u="sng" dirty="0">
                <a:solidFill>
                  <a:schemeClr val="tx2"/>
                </a:solidFill>
                <a:latin typeface="Franklin Gothic Medium Cond" pitchFamily="34" charset="0"/>
              </a:rPr>
              <a:t>www.floridaagwaterpolicy.com</a:t>
            </a:r>
          </a:p>
          <a:p>
            <a:pPr algn="ctr"/>
            <a:endParaRPr lang="en-US" sz="2000" dirty="0">
              <a:solidFill>
                <a:schemeClr val="tx2"/>
              </a:solidFill>
              <a:latin typeface="Franklin Gothic Medium Cond" pitchFamily="34" charset="0"/>
            </a:endParaRPr>
          </a:p>
          <a:p>
            <a:pPr algn="ctr"/>
            <a:endParaRPr lang="en-US" sz="2000" dirty="0">
              <a:solidFill>
                <a:schemeClr val="tx2"/>
              </a:solidFill>
              <a:latin typeface="Franklin Gothic Medium Cond" pitchFamily="34" charset="0"/>
            </a:endParaRPr>
          </a:p>
        </p:txBody>
      </p:sp>
      <p:pic>
        <p:nvPicPr>
          <p:cNvPr id="7" name="Picture 6" descr="Swamp.jpg"/>
          <p:cNvPicPr>
            <a:picLocks noChangeAspect="1"/>
          </p:cNvPicPr>
          <p:nvPr/>
        </p:nvPicPr>
        <p:blipFill>
          <a:blip r:embed="rId3" cstate="print"/>
          <a:srcRect t="47482" b="40023"/>
          <a:stretch>
            <a:fillRect/>
          </a:stretch>
        </p:blipFill>
        <p:spPr>
          <a:xfrm>
            <a:off x="1447800" y="5334000"/>
            <a:ext cx="6705600" cy="838200"/>
          </a:xfrm>
          <a:prstGeom prst="rect">
            <a:avLst/>
          </a:prstGeom>
        </p:spPr>
      </p:pic>
      <p:pic>
        <p:nvPicPr>
          <p:cNvPr id="9" name="Picture 3" descr="Powerpoint Footer.png"/>
          <p:cNvPicPr>
            <a:picLocks noChangeAspect="1"/>
          </p:cNvPicPr>
          <p:nvPr/>
        </p:nvPicPr>
        <p:blipFill>
          <a:blip r:embed="rId4" cstate="print"/>
          <a:srcRect/>
          <a:stretch>
            <a:fillRect/>
          </a:stretch>
        </p:blipFill>
        <p:spPr bwMode="auto">
          <a:xfrm>
            <a:off x="0" y="5553075"/>
            <a:ext cx="9144000" cy="1304925"/>
          </a:xfrm>
          <a:prstGeom prst="rect">
            <a:avLst/>
          </a:prstGeom>
          <a:noFill/>
          <a:ln w="9525">
            <a:noFill/>
            <a:miter lim="800000"/>
            <a:headEnd/>
            <a:tailEnd/>
          </a:ln>
        </p:spPr>
      </p:pic>
    </p:spTree>
    <p:extLst>
      <p:ext uri="{BB962C8B-B14F-4D97-AF65-F5344CB8AC3E}">
        <p14:creationId xmlns:p14="http://schemas.microsoft.com/office/powerpoint/2010/main" val="34774880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3" cstate="print"/>
          <a:stretch>
            <a:fillRect/>
          </a:stretch>
        </p:blipFill>
        <p:spPr>
          <a:xfrm>
            <a:off x="-16042" y="5553456"/>
            <a:ext cx="9144000" cy="1304544"/>
          </a:xfrm>
          <a:prstGeom prst="rect">
            <a:avLst/>
          </a:prstGeom>
        </p:spPr>
      </p:pic>
      <p:sp>
        <p:nvSpPr>
          <p:cNvPr id="6" name="Rectangle 5"/>
          <p:cNvSpPr/>
          <p:nvPr/>
        </p:nvSpPr>
        <p:spPr>
          <a:xfrm>
            <a:off x="0" y="381001"/>
            <a:ext cx="9127958" cy="1077218"/>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00437A"/>
                </a:solidFill>
                <a:effectLst/>
                <a:uLnTx/>
                <a:uFillTx/>
                <a:latin typeface="Calibri" panose="020F0502020204030204" pitchFamily="34" charset="0"/>
              </a:rPr>
              <a:t>Florida Department of Agriculture &amp; Consumer Services</a:t>
            </a:r>
          </a:p>
        </p:txBody>
      </p:sp>
      <p:graphicFrame>
        <p:nvGraphicFramePr>
          <p:cNvPr id="3" name="Table 2"/>
          <p:cNvGraphicFramePr>
            <a:graphicFrameLocks noGrp="1"/>
          </p:cNvGraphicFramePr>
          <p:nvPr>
            <p:extLst/>
          </p:nvPr>
        </p:nvGraphicFramePr>
        <p:xfrm>
          <a:off x="381000" y="1930400"/>
          <a:ext cx="8305800" cy="3403600"/>
        </p:xfrm>
        <a:graphic>
          <a:graphicData uri="http://schemas.openxmlformats.org/drawingml/2006/table">
            <a:tbl>
              <a:tblPr firstRow="1" bandRow="1">
                <a:tableStyleId>{5C22544A-7EE6-4342-B048-85BDC9FD1C3A}</a:tableStyleId>
              </a:tblPr>
              <a:tblGrid>
                <a:gridCol w="2768600">
                  <a:extLst>
                    <a:ext uri="{9D8B030D-6E8A-4147-A177-3AD203B41FA5}">
                      <a16:colId xmlns:a16="http://schemas.microsoft.com/office/drawing/2014/main" val="20000"/>
                    </a:ext>
                  </a:extLst>
                </a:gridCol>
                <a:gridCol w="2768600">
                  <a:extLst>
                    <a:ext uri="{9D8B030D-6E8A-4147-A177-3AD203B41FA5}">
                      <a16:colId xmlns:a16="http://schemas.microsoft.com/office/drawing/2014/main" val="20001"/>
                    </a:ext>
                  </a:extLst>
                </a:gridCol>
                <a:gridCol w="2768600">
                  <a:extLst>
                    <a:ext uri="{9D8B030D-6E8A-4147-A177-3AD203B41FA5}">
                      <a16:colId xmlns:a16="http://schemas.microsoft.com/office/drawing/2014/main" val="20002"/>
                    </a:ext>
                  </a:extLst>
                </a:gridCol>
              </a:tblGrid>
              <a:tr h="370840">
                <a:tc gridSpan="3">
                  <a:txBody>
                    <a:bodyPr/>
                    <a:lstStyle/>
                    <a:p>
                      <a:pPr algn="ctr"/>
                      <a:r>
                        <a:rPr lang="en-US" dirty="0"/>
                        <a:t>18 Divisions</a:t>
                      </a:r>
                      <a:r>
                        <a:rPr lang="en-US" baseline="0" dirty="0"/>
                        <a:t> and Offices</a:t>
                      </a:r>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0"/>
                  </a:ext>
                </a:extLst>
              </a:tr>
              <a:tr h="370840">
                <a:tc>
                  <a:txBody>
                    <a:bodyPr/>
                    <a:lstStyle/>
                    <a:p>
                      <a:pPr marL="0" marR="0" indent="-457200" algn="l" defTabSz="914400" rtl="0" eaLnBrk="1" fontAlgn="auto" latinLnBrk="0" hangingPunct="1">
                        <a:lnSpc>
                          <a:spcPct val="100000"/>
                        </a:lnSpc>
                        <a:spcBef>
                          <a:spcPts val="0"/>
                        </a:spcBef>
                        <a:spcAft>
                          <a:spcPts val="0"/>
                        </a:spcAft>
                        <a:buClrTx/>
                        <a:buSzTx/>
                        <a:buFontTx/>
                        <a:buNone/>
                        <a:tabLst/>
                        <a:defRPr/>
                      </a:pPr>
                      <a:r>
                        <a:rPr lang="en-US" sz="1800" dirty="0">
                          <a:solidFill>
                            <a:srgbClr val="00417A"/>
                          </a:solidFill>
                        </a:rPr>
                        <a:t>Administration</a:t>
                      </a:r>
                    </a:p>
                  </a:txBody>
                  <a:tcPr/>
                </a:tc>
                <a:tc>
                  <a:txBody>
                    <a:bodyPr/>
                    <a:lstStyle/>
                    <a:p>
                      <a:pPr marL="0" marR="0" indent="-457200" algn="l" defTabSz="914400" rtl="0" eaLnBrk="1" fontAlgn="auto" latinLnBrk="0" hangingPunct="1">
                        <a:lnSpc>
                          <a:spcPct val="100000"/>
                        </a:lnSpc>
                        <a:spcBef>
                          <a:spcPts val="0"/>
                        </a:spcBef>
                        <a:spcAft>
                          <a:spcPts val="0"/>
                        </a:spcAft>
                        <a:buClrTx/>
                        <a:buSzTx/>
                        <a:buFontTx/>
                        <a:buNone/>
                        <a:tabLst/>
                        <a:defRPr/>
                      </a:pPr>
                      <a:r>
                        <a:rPr lang="en-US" sz="1800" dirty="0">
                          <a:solidFill>
                            <a:srgbClr val="00417A"/>
                          </a:solidFill>
                        </a:rPr>
                        <a:t>Agricultural Environmental Services</a:t>
                      </a:r>
                    </a:p>
                  </a:txBody>
                  <a:tcPr/>
                </a:tc>
                <a:tc>
                  <a:txBody>
                    <a:bodyPr/>
                    <a:lstStyle/>
                    <a:p>
                      <a:pPr marL="0" marR="0" indent="-457200" algn="l" defTabSz="914400" rtl="0" eaLnBrk="1" fontAlgn="auto" latinLnBrk="0" hangingPunct="1">
                        <a:lnSpc>
                          <a:spcPct val="100000"/>
                        </a:lnSpc>
                        <a:spcBef>
                          <a:spcPts val="0"/>
                        </a:spcBef>
                        <a:spcAft>
                          <a:spcPts val="0"/>
                        </a:spcAft>
                        <a:buClrTx/>
                        <a:buSzTx/>
                        <a:buFontTx/>
                        <a:buNone/>
                        <a:tabLst/>
                        <a:defRPr/>
                      </a:pPr>
                      <a:r>
                        <a:rPr lang="en-US" sz="1800" dirty="0">
                          <a:solidFill>
                            <a:srgbClr val="00417A"/>
                          </a:solidFill>
                        </a:rPr>
                        <a:t>Agricultural Law Enforcement</a:t>
                      </a:r>
                    </a:p>
                  </a:txBody>
                  <a:tcPr/>
                </a:tc>
                <a:extLst>
                  <a:ext uri="{0D108BD9-81ED-4DB2-BD59-A6C34878D82A}">
                    <a16:rowId xmlns:a16="http://schemas.microsoft.com/office/drawing/2014/main" val="10001"/>
                  </a:ext>
                </a:extLst>
              </a:tr>
              <a:tr h="370840">
                <a:tc>
                  <a:txBody>
                    <a:bodyPr/>
                    <a:lstStyle/>
                    <a:p>
                      <a:pPr marL="0" marR="0" indent="-457200" algn="l" defTabSz="914400" rtl="0" eaLnBrk="1" fontAlgn="auto" latinLnBrk="0" hangingPunct="1">
                        <a:lnSpc>
                          <a:spcPct val="100000"/>
                        </a:lnSpc>
                        <a:spcBef>
                          <a:spcPts val="0"/>
                        </a:spcBef>
                        <a:spcAft>
                          <a:spcPts val="0"/>
                        </a:spcAft>
                        <a:buClrTx/>
                        <a:buSzTx/>
                        <a:buFontTx/>
                        <a:buNone/>
                        <a:tabLst/>
                        <a:defRPr/>
                      </a:pPr>
                      <a:r>
                        <a:rPr lang="en-US" sz="1800" dirty="0">
                          <a:solidFill>
                            <a:srgbClr val="00417A"/>
                          </a:solidFill>
                        </a:rPr>
                        <a:t>Agricultural Water Policy</a:t>
                      </a:r>
                    </a:p>
                  </a:txBody>
                  <a:tcPr/>
                </a:tc>
                <a:tc>
                  <a:txBody>
                    <a:bodyPr/>
                    <a:lstStyle/>
                    <a:p>
                      <a:pPr marL="0" marR="0" indent="-457200" algn="l" defTabSz="914400" rtl="0" eaLnBrk="1" fontAlgn="auto" latinLnBrk="0" hangingPunct="1">
                        <a:lnSpc>
                          <a:spcPct val="100000"/>
                        </a:lnSpc>
                        <a:spcBef>
                          <a:spcPts val="0"/>
                        </a:spcBef>
                        <a:spcAft>
                          <a:spcPts val="0"/>
                        </a:spcAft>
                        <a:buClrTx/>
                        <a:buSzTx/>
                        <a:buFontTx/>
                        <a:buNone/>
                        <a:tabLst/>
                        <a:defRPr/>
                      </a:pPr>
                      <a:r>
                        <a:rPr lang="en-US" sz="1800" dirty="0">
                          <a:solidFill>
                            <a:srgbClr val="00417A"/>
                          </a:solidFill>
                        </a:rPr>
                        <a:t>Animal Industry</a:t>
                      </a:r>
                    </a:p>
                  </a:txBody>
                  <a:tcPr/>
                </a:tc>
                <a:tc>
                  <a:txBody>
                    <a:bodyPr/>
                    <a:lstStyle/>
                    <a:p>
                      <a:pPr marL="0" marR="0" indent="-457200" algn="l" defTabSz="914400" rtl="0" eaLnBrk="1" fontAlgn="auto" latinLnBrk="0" hangingPunct="1">
                        <a:lnSpc>
                          <a:spcPct val="100000"/>
                        </a:lnSpc>
                        <a:spcBef>
                          <a:spcPts val="0"/>
                        </a:spcBef>
                        <a:spcAft>
                          <a:spcPts val="0"/>
                        </a:spcAft>
                        <a:buClrTx/>
                        <a:buSzTx/>
                        <a:buFontTx/>
                        <a:buNone/>
                        <a:tabLst/>
                        <a:defRPr/>
                      </a:pPr>
                      <a:r>
                        <a:rPr lang="en-US" sz="1800" dirty="0">
                          <a:solidFill>
                            <a:srgbClr val="00417A"/>
                          </a:solidFill>
                        </a:rPr>
                        <a:t>Aquaculture</a:t>
                      </a:r>
                    </a:p>
                  </a:txBody>
                  <a:tcPr/>
                </a:tc>
                <a:extLst>
                  <a:ext uri="{0D108BD9-81ED-4DB2-BD59-A6C34878D82A}">
                    <a16:rowId xmlns:a16="http://schemas.microsoft.com/office/drawing/2014/main" val="10002"/>
                  </a:ext>
                </a:extLst>
              </a:tr>
              <a:tr h="370840">
                <a:tc>
                  <a:txBody>
                    <a:bodyPr/>
                    <a:lstStyle/>
                    <a:p>
                      <a:pPr marL="0" marR="0" indent="-457200" algn="l" defTabSz="914400" rtl="0" eaLnBrk="1" fontAlgn="auto" latinLnBrk="0" hangingPunct="1">
                        <a:lnSpc>
                          <a:spcPct val="100000"/>
                        </a:lnSpc>
                        <a:spcBef>
                          <a:spcPts val="0"/>
                        </a:spcBef>
                        <a:spcAft>
                          <a:spcPts val="0"/>
                        </a:spcAft>
                        <a:buClrTx/>
                        <a:buSzTx/>
                        <a:buFontTx/>
                        <a:buNone/>
                        <a:tabLst/>
                        <a:defRPr/>
                      </a:pPr>
                      <a:r>
                        <a:rPr lang="en-US" sz="1800" dirty="0">
                          <a:solidFill>
                            <a:srgbClr val="00417A"/>
                          </a:solidFill>
                        </a:rPr>
                        <a:t>Communications</a:t>
                      </a:r>
                    </a:p>
                  </a:txBody>
                  <a:tcPr/>
                </a:tc>
                <a:tc>
                  <a:txBody>
                    <a:bodyPr/>
                    <a:lstStyle/>
                    <a:p>
                      <a:pPr marL="0" marR="0" indent="-457200" algn="l" defTabSz="914400" rtl="0" eaLnBrk="1" fontAlgn="auto" latinLnBrk="0" hangingPunct="1">
                        <a:lnSpc>
                          <a:spcPct val="100000"/>
                        </a:lnSpc>
                        <a:spcBef>
                          <a:spcPts val="0"/>
                        </a:spcBef>
                        <a:spcAft>
                          <a:spcPts val="0"/>
                        </a:spcAft>
                        <a:buClrTx/>
                        <a:buSzTx/>
                        <a:buFontTx/>
                        <a:buNone/>
                        <a:tabLst/>
                        <a:defRPr/>
                      </a:pPr>
                      <a:r>
                        <a:rPr lang="en-US" sz="1800" dirty="0">
                          <a:solidFill>
                            <a:srgbClr val="00417A"/>
                          </a:solidFill>
                        </a:rPr>
                        <a:t>Consumer Services</a:t>
                      </a:r>
                    </a:p>
                  </a:txBody>
                  <a:tcPr/>
                </a:tc>
                <a:tc>
                  <a:txBody>
                    <a:bodyPr/>
                    <a:lstStyle/>
                    <a:p>
                      <a:pPr marL="0" marR="0" indent="-457200" algn="l" defTabSz="914400" rtl="0" eaLnBrk="1" fontAlgn="auto" latinLnBrk="0" hangingPunct="1">
                        <a:lnSpc>
                          <a:spcPct val="100000"/>
                        </a:lnSpc>
                        <a:spcBef>
                          <a:spcPts val="0"/>
                        </a:spcBef>
                        <a:spcAft>
                          <a:spcPts val="0"/>
                        </a:spcAft>
                        <a:buClrTx/>
                        <a:buSzTx/>
                        <a:buFontTx/>
                        <a:buNone/>
                        <a:tabLst/>
                        <a:defRPr/>
                      </a:pPr>
                      <a:r>
                        <a:rPr lang="en-US" sz="1800" dirty="0">
                          <a:solidFill>
                            <a:srgbClr val="00417A"/>
                          </a:solidFill>
                        </a:rPr>
                        <a:t>Energy</a:t>
                      </a:r>
                    </a:p>
                  </a:txBody>
                  <a:tcPr/>
                </a:tc>
                <a:extLst>
                  <a:ext uri="{0D108BD9-81ED-4DB2-BD59-A6C34878D82A}">
                    <a16:rowId xmlns:a16="http://schemas.microsoft.com/office/drawing/2014/main" val="10003"/>
                  </a:ext>
                </a:extLst>
              </a:tr>
              <a:tr h="370840">
                <a:tc>
                  <a:txBody>
                    <a:bodyPr/>
                    <a:lstStyle/>
                    <a:p>
                      <a:pPr marL="0" marR="0" indent="-457200" algn="l" defTabSz="914400" rtl="0" eaLnBrk="1" fontAlgn="auto" latinLnBrk="0" hangingPunct="1">
                        <a:lnSpc>
                          <a:spcPct val="100000"/>
                        </a:lnSpc>
                        <a:spcBef>
                          <a:spcPts val="0"/>
                        </a:spcBef>
                        <a:spcAft>
                          <a:spcPts val="0"/>
                        </a:spcAft>
                        <a:buClrTx/>
                        <a:buSzTx/>
                        <a:buFontTx/>
                        <a:buNone/>
                        <a:tabLst/>
                        <a:defRPr/>
                      </a:pPr>
                      <a:r>
                        <a:rPr lang="en-US" sz="1800" dirty="0">
                          <a:solidFill>
                            <a:srgbClr val="00417A"/>
                          </a:solidFill>
                        </a:rPr>
                        <a:t>Florida Forest Service</a:t>
                      </a:r>
                    </a:p>
                  </a:txBody>
                  <a:tcPr/>
                </a:tc>
                <a:tc>
                  <a:txBody>
                    <a:bodyPr/>
                    <a:lstStyle/>
                    <a:p>
                      <a:pPr marL="0" marR="0" indent="-457200" algn="l" defTabSz="914400" rtl="0" eaLnBrk="1" fontAlgn="auto" latinLnBrk="0" hangingPunct="1">
                        <a:lnSpc>
                          <a:spcPct val="100000"/>
                        </a:lnSpc>
                        <a:spcBef>
                          <a:spcPts val="0"/>
                        </a:spcBef>
                        <a:spcAft>
                          <a:spcPts val="0"/>
                        </a:spcAft>
                        <a:buClrTx/>
                        <a:buSzTx/>
                        <a:buFontTx/>
                        <a:buNone/>
                        <a:tabLst/>
                        <a:defRPr/>
                      </a:pPr>
                      <a:r>
                        <a:rPr lang="en-US" sz="1800" dirty="0">
                          <a:solidFill>
                            <a:srgbClr val="00417A"/>
                          </a:solidFill>
                        </a:rPr>
                        <a:t>Food Safety</a:t>
                      </a:r>
                    </a:p>
                  </a:txBody>
                  <a:tcPr/>
                </a:tc>
                <a:tc>
                  <a:txBody>
                    <a:bodyPr/>
                    <a:lstStyle/>
                    <a:p>
                      <a:pPr marL="0" marR="0" indent="-457200" algn="l" defTabSz="914400" rtl="0" eaLnBrk="1" fontAlgn="auto" latinLnBrk="0" hangingPunct="1">
                        <a:lnSpc>
                          <a:spcPct val="100000"/>
                        </a:lnSpc>
                        <a:spcBef>
                          <a:spcPts val="0"/>
                        </a:spcBef>
                        <a:spcAft>
                          <a:spcPts val="0"/>
                        </a:spcAft>
                        <a:buClrTx/>
                        <a:buSzTx/>
                        <a:buFontTx/>
                        <a:buNone/>
                        <a:tabLst/>
                        <a:defRPr/>
                      </a:pPr>
                      <a:r>
                        <a:rPr lang="en-US" sz="1800" dirty="0">
                          <a:solidFill>
                            <a:srgbClr val="00417A"/>
                          </a:solidFill>
                        </a:rPr>
                        <a:t>Food, Nutrition and</a:t>
                      </a:r>
                      <a:r>
                        <a:rPr lang="en-US" sz="1800" baseline="0" dirty="0">
                          <a:solidFill>
                            <a:srgbClr val="00417A"/>
                          </a:solidFill>
                        </a:rPr>
                        <a:t> </a:t>
                      </a:r>
                      <a:r>
                        <a:rPr lang="en-US" sz="1800" dirty="0">
                          <a:solidFill>
                            <a:srgbClr val="00417A"/>
                          </a:solidFill>
                        </a:rPr>
                        <a:t>Wellness</a:t>
                      </a:r>
                    </a:p>
                  </a:txBody>
                  <a:tcPr/>
                </a:tc>
                <a:extLst>
                  <a:ext uri="{0D108BD9-81ED-4DB2-BD59-A6C34878D82A}">
                    <a16:rowId xmlns:a16="http://schemas.microsoft.com/office/drawing/2014/main" val="10004"/>
                  </a:ext>
                </a:extLst>
              </a:tr>
              <a:tr h="370840">
                <a:tc>
                  <a:txBody>
                    <a:bodyPr/>
                    <a:lstStyle/>
                    <a:p>
                      <a:pPr marL="0" marR="0" indent="-457200" algn="l" defTabSz="914400" rtl="0" eaLnBrk="1" fontAlgn="auto" latinLnBrk="0" hangingPunct="1">
                        <a:lnSpc>
                          <a:spcPct val="100000"/>
                        </a:lnSpc>
                        <a:spcBef>
                          <a:spcPts val="0"/>
                        </a:spcBef>
                        <a:spcAft>
                          <a:spcPts val="0"/>
                        </a:spcAft>
                        <a:buClrTx/>
                        <a:buSzTx/>
                        <a:buFontTx/>
                        <a:buNone/>
                        <a:tabLst/>
                        <a:defRPr/>
                      </a:pPr>
                      <a:r>
                        <a:rPr lang="en-US" sz="1800" dirty="0">
                          <a:solidFill>
                            <a:srgbClr val="00417A"/>
                          </a:solidFill>
                        </a:rPr>
                        <a:t>Fruit and Vegetables</a:t>
                      </a:r>
                    </a:p>
                  </a:txBody>
                  <a:tcPr/>
                </a:tc>
                <a:tc>
                  <a:txBody>
                    <a:bodyPr/>
                    <a:lstStyle/>
                    <a:p>
                      <a:pPr marL="0" marR="0" indent="-457200" algn="l" defTabSz="914400" rtl="0" eaLnBrk="1" fontAlgn="auto" latinLnBrk="0" hangingPunct="1">
                        <a:lnSpc>
                          <a:spcPct val="100000"/>
                        </a:lnSpc>
                        <a:spcBef>
                          <a:spcPts val="0"/>
                        </a:spcBef>
                        <a:spcAft>
                          <a:spcPts val="0"/>
                        </a:spcAft>
                        <a:buClrTx/>
                        <a:buSzTx/>
                        <a:buFontTx/>
                        <a:buNone/>
                        <a:tabLst/>
                        <a:defRPr/>
                      </a:pPr>
                      <a:r>
                        <a:rPr lang="en-US" sz="1800" dirty="0">
                          <a:solidFill>
                            <a:srgbClr val="00417A"/>
                          </a:solidFill>
                        </a:rPr>
                        <a:t>General Counsel</a:t>
                      </a:r>
                    </a:p>
                  </a:txBody>
                  <a:tcPr/>
                </a:tc>
                <a:tc>
                  <a:txBody>
                    <a:bodyPr/>
                    <a:lstStyle/>
                    <a:p>
                      <a:pPr marL="0" marR="0" indent="-457200" algn="l" defTabSz="914400" rtl="0" eaLnBrk="1" fontAlgn="auto" latinLnBrk="0" hangingPunct="1">
                        <a:lnSpc>
                          <a:spcPct val="100000"/>
                        </a:lnSpc>
                        <a:spcBef>
                          <a:spcPts val="0"/>
                        </a:spcBef>
                        <a:spcAft>
                          <a:spcPts val="0"/>
                        </a:spcAft>
                        <a:buClrTx/>
                        <a:buSzTx/>
                        <a:buFontTx/>
                        <a:buNone/>
                        <a:tabLst/>
                        <a:defRPr/>
                      </a:pPr>
                      <a:r>
                        <a:rPr lang="en-US" sz="1800" dirty="0">
                          <a:solidFill>
                            <a:srgbClr val="00417A"/>
                          </a:solidFill>
                        </a:rPr>
                        <a:t>Inspector General</a:t>
                      </a:r>
                    </a:p>
                  </a:txBody>
                  <a:tcPr/>
                </a:tc>
                <a:extLst>
                  <a:ext uri="{0D108BD9-81ED-4DB2-BD59-A6C34878D82A}">
                    <a16:rowId xmlns:a16="http://schemas.microsoft.com/office/drawing/2014/main" val="10005"/>
                  </a:ext>
                </a:extLst>
              </a:tr>
              <a:tr h="370840">
                <a:tc>
                  <a:txBody>
                    <a:bodyPr/>
                    <a:lstStyle/>
                    <a:p>
                      <a:pPr marL="0" marR="0" indent="-457200" algn="l" defTabSz="914400" rtl="0" eaLnBrk="1" fontAlgn="auto" latinLnBrk="0" hangingPunct="1">
                        <a:lnSpc>
                          <a:spcPct val="100000"/>
                        </a:lnSpc>
                        <a:spcBef>
                          <a:spcPts val="0"/>
                        </a:spcBef>
                        <a:spcAft>
                          <a:spcPts val="0"/>
                        </a:spcAft>
                        <a:buClrTx/>
                        <a:buSzTx/>
                        <a:buFontTx/>
                        <a:buNone/>
                        <a:tabLst/>
                        <a:defRPr/>
                      </a:pPr>
                      <a:r>
                        <a:rPr lang="en-US" sz="1800" dirty="0">
                          <a:solidFill>
                            <a:srgbClr val="00417A"/>
                          </a:solidFill>
                        </a:rPr>
                        <a:t>Licensing</a:t>
                      </a:r>
                    </a:p>
                  </a:txBody>
                  <a:tcPr/>
                </a:tc>
                <a:tc>
                  <a:txBody>
                    <a:bodyPr/>
                    <a:lstStyle/>
                    <a:p>
                      <a:pPr marL="0" marR="0" indent="-457200" algn="l" defTabSz="914400" rtl="0" eaLnBrk="1" fontAlgn="auto" latinLnBrk="0" hangingPunct="1">
                        <a:lnSpc>
                          <a:spcPct val="100000"/>
                        </a:lnSpc>
                        <a:spcBef>
                          <a:spcPts val="0"/>
                        </a:spcBef>
                        <a:spcAft>
                          <a:spcPts val="0"/>
                        </a:spcAft>
                        <a:buClrTx/>
                        <a:buSzTx/>
                        <a:buFontTx/>
                        <a:buNone/>
                        <a:tabLst/>
                        <a:defRPr/>
                      </a:pPr>
                      <a:r>
                        <a:rPr lang="en-US" sz="1800" dirty="0">
                          <a:solidFill>
                            <a:srgbClr val="00417A"/>
                          </a:solidFill>
                        </a:rPr>
                        <a:t>Marketing and Development</a:t>
                      </a:r>
                    </a:p>
                  </a:txBody>
                  <a:tcPr/>
                </a:tc>
                <a:tc>
                  <a:txBody>
                    <a:bodyPr/>
                    <a:lstStyle/>
                    <a:p>
                      <a:pPr marL="0" marR="0" indent="-457200" algn="l" defTabSz="914400" rtl="0" eaLnBrk="1" fontAlgn="auto" latinLnBrk="0" hangingPunct="1">
                        <a:lnSpc>
                          <a:spcPct val="100000"/>
                        </a:lnSpc>
                        <a:spcBef>
                          <a:spcPts val="0"/>
                        </a:spcBef>
                        <a:spcAft>
                          <a:spcPts val="0"/>
                        </a:spcAft>
                        <a:buClrTx/>
                        <a:buSzTx/>
                        <a:buFontTx/>
                        <a:buNone/>
                        <a:tabLst/>
                        <a:defRPr/>
                      </a:pPr>
                      <a:r>
                        <a:rPr lang="en-US" sz="1800" dirty="0">
                          <a:solidFill>
                            <a:srgbClr val="00417A"/>
                          </a:solidFill>
                        </a:rPr>
                        <a:t>Plant Industry</a:t>
                      </a:r>
                      <a:endParaRPr lang="en-US" sz="1800" b="0" i="0" dirty="0">
                        <a:solidFill>
                          <a:srgbClr val="00417A"/>
                        </a:solidFill>
                        <a:effectLst/>
                      </a:endParaRPr>
                    </a:p>
                  </a:txBody>
                  <a:tcPr/>
                </a:tc>
                <a:extLst>
                  <a:ext uri="{0D108BD9-81ED-4DB2-BD59-A6C34878D82A}">
                    <a16:rowId xmlns:a16="http://schemas.microsoft.com/office/drawing/2014/main" val="10006"/>
                  </a:ext>
                </a:extLst>
              </a:tr>
            </a:tbl>
          </a:graphicData>
        </a:graphic>
      </p:graphicFrame>
      <p:sp>
        <p:nvSpPr>
          <p:cNvPr id="4" name="TextBox 3"/>
          <p:cNvSpPr txBox="1"/>
          <p:nvPr/>
        </p:nvSpPr>
        <p:spPr>
          <a:xfrm>
            <a:off x="3646235" y="5375294"/>
            <a:ext cx="5075877"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rPr>
              <a:t>http://www.freshfromflorida.com/Divisions-Offices/</a:t>
            </a:r>
          </a:p>
        </p:txBody>
      </p:sp>
      <p:sp>
        <p:nvSpPr>
          <p:cNvPr id="7" name="Rectangle 6"/>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7481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57200" y="1066800"/>
            <a:ext cx="8229600" cy="5678478"/>
          </a:xfrm>
          <a:prstGeom prst="rect">
            <a:avLst/>
          </a:prstGeom>
        </p:spPr>
        <p:txBody>
          <a:bodyPr wrap="square">
            <a:spAutoFit/>
          </a:bodyPr>
          <a:lstStyle/>
          <a:p>
            <a:pPr marL="342900" indent="-342900">
              <a:spcAft>
                <a:spcPts val="1800"/>
              </a:spcAft>
              <a:buFont typeface="Arial" panose="020B0604020202020204" pitchFamily="34" charset="0"/>
              <a:buChar char="•"/>
              <a:defRPr/>
            </a:pPr>
            <a:r>
              <a:rPr lang="en-US" sz="2400" b="1" kern="0" dirty="0">
                <a:solidFill>
                  <a:sysClr val="windowText" lastClr="000000"/>
                </a:solidFill>
              </a:rPr>
              <a:t>Water Policy Planning</a:t>
            </a:r>
            <a:r>
              <a:rPr lang="en-US" sz="2400" kern="0" dirty="0">
                <a:solidFill>
                  <a:sysClr val="windowText" lastClr="000000"/>
                </a:solidFill>
              </a:rPr>
              <a:t>:  Interaction with DEP on Basin Management Action Plans (BMAPs), agriculture’s role in water supply planning</a:t>
            </a:r>
          </a:p>
          <a:p>
            <a:pPr marL="342900" marR="0" lvl="0" indent="-342900" defTabSz="914400" eaLnBrk="1" fontAlgn="auto" latinLnBrk="0" hangingPunct="1">
              <a:lnSpc>
                <a:spcPct val="100000"/>
              </a:lnSpc>
              <a:spcBef>
                <a:spcPts val="0"/>
              </a:spcBef>
              <a:spcAft>
                <a:spcPts val="1800"/>
              </a:spcAft>
              <a:buClrTx/>
              <a:buSzTx/>
              <a:buFont typeface="Arial" panose="020B0604020202020204" pitchFamily="34" charset="0"/>
              <a:buChar char="•"/>
              <a:tabLst/>
              <a:defRPr/>
            </a:pPr>
            <a:r>
              <a:rPr lang="en-US" sz="2400" b="1" kern="0" dirty="0">
                <a:solidFill>
                  <a:sysClr val="windowText" lastClr="000000"/>
                </a:solidFill>
              </a:rPr>
              <a:t>Program Development</a:t>
            </a:r>
            <a:r>
              <a:rPr lang="en-US" sz="2400" kern="0" dirty="0">
                <a:solidFill>
                  <a:sysClr val="windowText" lastClr="000000"/>
                </a:solidFill>
              </a:rPr>
              <a:t>:  Best Management Plans (BMPs) adoption, implementation verification, research support</a:t>
            </a:r>
            <a:endParaRPr kumimoji="0" lang="en-US" sz="2400" b="0" i="0" u="none" strike="noStrike" kern="0" cap="none" spc="0" normalizeH="0" baseline="0" noProof="0" dirty="0">
              <a:ln>
                <a:noFill/>
              </a:ln>
              <a:solidFill>
                <a:sysClr val="windowText" lastClr="000000"/>
              </a:solidFill>
              <a:effectLst/>
              <a:uLnTx/>
              <a:uFillTx/>
            </a:endParaRPr>
          </a:p>
          <a:p>
            <a:pPr marL="342900" marR="0" lvl="0" indent="-342900" defTabSz="914400" eaLnBrk="1" fontAlgn="auto" latinLnBrk="0" hangingPunct="1">
              <a:lnSpc>
                <a:spcPct val="100000"/>
              </a:lnSpc>
              <a:spcBef>
                <a:spcPts val="0"/>
              </a:spcBef>
              <a:spcAft>
                <a:spcPts val="1800"/>
              </a:spcAft>
              <a:buClrTx/>
              <a:buSzTx/>
              <a:buFont typeface="Arial" panose="020B0604020202020204" pitchFamily="34" charset="0"/>
              <a:buChar char="•"/>
              <a:tabLst/>
              <a:defRPr/>
            </a:pPr>
            <a:r>
              <a:rPr lang="en-US" sz="2400" b="1" kern="0" dirty="0">
                <a:solidFill>
                  <a:sysClr val="windowText" lastClr="000000"/>
                </a:solidFill>
              </a:rPr>
              <a:t>Field Staff</a:t>
            </a:r>
            <a:r>
              <a:rPr lang="en-US" sz="2400" kern="0" dirty="0">
                <a:solidFill>
                  <a:sysClr val="windowText" lastClr="000000"/>
                </a:solidFill>
              </a:rPr>
              <a:t>:  Enrollment in BMP program for producers, technical assistance with implementation; coordination of cost-share projects</a:t>
            </a:r>
          </a:p>
          <a:p>
            <a:pPr marL="342900" marR="0" lvl="0" indent="-342900" defTabSz="91440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US" sz="2400" b="1" i="0" u="none" strike="noStrike" kern="0" cap="none" spc="0" normalizeH="0" baseline="0" noProof="0" dirty="0" err="1">
                <a:ln>
                  <a:noFill/>
                </a:ln>
                <a:solidFill>
                  <a:sysClr val="windowText" lastClr="000000"/>
                </a:solidFill>
                <a:effectLst/>
                <a:uLnTx/>
                <a:uFillTx/>
              </a:rPr>
              <a:t>Finan</a:t>
            </a:r>
            <a:r>
              <a:rPr lang="en-US" sz="2400" b="1" kern="0" dirty="0" err="1">
                <a:solidFill>
                  <a:sysClr val="windowText" lastClr="000000"/>
                </a:solidFill>
              </a:rPr>
              <a:t>ce</a:t>
            </a:r>
            <a:r>
              <a:rPr lang="en-US" sz="2400" b="1" kern="0" dirty="0">
                <a:solidFill>
                  <a:sysClr val="windowText" lastClr="000000"/>
                </a:solidFill>
              </a:rPr>
              <a:t> &amp; Accounting</a:t>
            </a:r>
          </a:p>
          <a:p>
            <a:pPr algn="ctr">
              <a:spcAft>
                <a:spcPts val="1800"/>
              </a:spcAft>
              <a:defRPr/>
            </a:pPr>
            <a:r>
              <a:rPr lang="en-US" sz="2400" kern="0" dirty="0">
                <a:solidFill>
                  <a:sysClr val="windowText" lastClr="000000"/>
                </a:solidFill>
              </a:rPr>
              <a:t>Currently 51 FTEs and 15 contract technicians in locations around the state</a:t>
            </a:r>
          </a:p>
          <a:p>
            <a:pPr marL="342900" marR="0" lvl="0" indent="-342900" defTabSz="914400" eaLnBrk="1" fontAlgn="auto" latinLnBrk="0" hangingPunct="1">
              <a:lnSpc>
                <a:spcPct val="100000"/>
              </a:lnSpc>
              <a:spcBef>
                <a:spcPts val="0"/>
              </a:spcBef>
              <a:spcAft>
                <a:spcPts val="1800"/>
              </a:spcAft>
              <a:buClrTx/>
              <a:buSzTx/>
              <a:buFont typeface="Arial" panose="020B0604020202020204" pitchFamily="34" charset="0"/>
              <a:buChar char="•"/>
              <a:tabLst/>
              <a:defRPr/>
            </a:pPr>
            <a:endParaRPr kumimoji="0" lang="en-US" sz="2400" b="1" i="0" u="none" strike="noStrike" kern="0" cap="none" spc="0" normalizeH="0" baseline="0" noProof="0" dirty="0">
              <a:ln>
                <a:noFill/>
              </a:ln>
              <a:solidFill>
                <a:sysClr val="windowText" lastClr="000000"/>
              </a:solidFill>
              <a:effectLst/>
              <a:uLnTx/>
              <a:uFillTx/>
            </a:endParaRPr>
          </a:p>
        </p:txBody>
      </p:sp>
      <p:pic>
        <p:nvPicPr>
          <p:cNvPr id="5" name="Picture 4" descr="10wide_CLR_N_clearbg.tif"/>
          <p:cNvPicPr>
            <a:picLocks noChangeAspect="1"/>
          </p:cNvPicPr>
          <p:nvPr/>
        </p:nvPicPr>
        <p:blipFill>
          <a:blip r:embed="rId3" cstate="print"/>
          <a:stretch>
            <a:fillRect/>
          </a:stretch>
        </p:blipFill>
        <p:spPr>
          <a:xfrm>
            <a:off x="-16042" y="555345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0" y="381001"/>
            <a:ext cx="9127958" cy="584775"/>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chemeClr val="accent5">
                    <a:lumMod val="50000"/>
                  </a:schemeClr>
                </a:solidFill>
                <a:effectLst/>
                <a:uLnTx/>
                <a:uFillTx/>
              </a:rPr>
              <a:t>Office of Agricultural Water Policy</a:t>
            </a:r>
            <a:endParaRPr kumimoji="0" lang="en-US" sz="3200" b="1"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15246619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53716" y="1371600"/>
            <a:ext cx="7804484" cy="2662267"/>
          </a:xfrm>
          <a:prstGeom prst="rect">
            <a:avLst/>
          </a:prstGeom>
        </p:spPr>
        <p:txBody>
          <a:bodyPr wrap="square">
            <a:spAutoFit/>
          </a:bodyPr>
          <a:lstStyle/>
          <a:p>
            <a:pPr marR="0" lvl="0" defTabSz="914400" eaLnBrk="1" fontAlgn="auto" latinLnBrk="0" hangingPunct="1">
              <a:lnSpc>
                <a:spcPct val="100000"/>
              </a:lnSpc>
              <a:spcBef>
                <a:spcPts val="0"/>
              </a:spcBef>
              <a:spcAft>
                <a:spcPts val="1800"/>
              </a:spcAft>
              <a:buClrTx/>
              <a:buSzTx/>
              <a:tabLst/>
              <a:defRPr/>
            </a:pPr>
            <a:r>
              <a:rPr lang="en-US" sz="3200" kern="0" dirty="0">
                <a:solidFill>
                  <a:sysClr val="windowText" lastClr="000000"/>
                </a:solidFill>
              </a:rPr>
              <a:t>Florida Law</a:t>
            </a:r>
            <a:endParaRPr kumimoji="0" lang="en-US" sz="3200" b="0" i="0" u="none" strike="noStrike" kern="0" cap="none" spc="0" normalizeH="0" baseline="0" noProof="0" dirty="0">
              <a:ln>
                <a:noFill/>
              </a:ln>
              <a:solidFill>
                <a:sysClr val="windowText" lastClr="000000"/>
              </a:solidFill>
              <a:effectLst/>
              <a:uLnTx/>
              <a:uFillTx/>
            </a:endParaRPr>
          </a:p>
          <a:p>
            <a:pPr lvl="0">
              <a:spcAft>
                <a:spcPts val="1800"/>
              </a:spcAft>
              <a:defRPr/>
            </a:pPr>
            <a:r>
              <a:rPr lang="en-US" sz="2000" dirty="0"/>
              <a:t>403.067(7)(b)2.g.: A nonpoint source discharger included in a basin management action plan must demonstrate compliance with the pollutant reductions established under subsection (6) by </a:t>
            </a:r>
            <a:r>
              <a:rPr lang="en-US" sz="2000" b="1" dirty="0">
                <a:solidFill>
                  <a:srgbClr val="FF0000"/>
                </a:solidFill>
              </a:rPr>
              <a:t>implementing</a:t>
            </a:r>
            <a:r>
              <a:rPr lang="en-US" sz="2000" dirty="0"/>
              <a:t> the appropriate best management practices established pursuant to paragraph (c) </a:t>
            </a:r>
            <a:r>
              <a:rPr lang="en-US" sz="2000" b="1" dirty="0">
                <a:solidFill>
                  <a:srgbClr val="FF0000"/>
                </a:solidFill>
              </a:rPr>
              <a:t>or</a:t>
            </a:r>
            <a:r>
              <a:rPr lang="en-US" sz="2000" dirty="0"/>
              <a:t> conducting water quality </a:t>
            </a:r>
            <a:r>
              <a:rPr lang="en-US" sz="2000" b="1" dirty="0">
                <a:solidFill>
                  <a:srgbClr val="FF0000"/>
                </a:solidFill>
              </a:rPr>
              <a:t>monitoring</a:t>
            </a:r>
            <a:r>
              <a:rPr lang="en-US" sz="2000" dirty="0"/>
              <a:t> prescribed by the department or a water management district…</a:t>
            </a:r>
            <a:endParaRPr kumimoji="0" lang="en-US" sz="2000" b="0" i="1" u="none" strike="noStrike" kern="0" cap="none" spc="0" normalizeH="0" baseline="0" noProof="0" dirty="0">
              <a:ln>
                <a:noFill/>
              </a:ln>
              <a:solidFill>
                <a:sysClr val="windowText" lastClr="000000"/>
              </a:solidFill>
              <a:effectLst/>
              <a:uLnTx/>
              <a:uFillTx/>
            </a:endParaRPr>
          </a:p>
        </p:txBody>
      </p:sp>
      <p:pic>
        <p:nvPicPr>
          <p:cNvPr id="5" name="Picture 4" descr="10wide_CLR_N_clearbg.tif"/>
          <p:cNvPicPr>
            <a:picLocks noChangeAspect="1"/>
          </p:cNvPicPr>
          <p:nvPr/>
        </p:nvPicPr>
        <p:blipFill>
          <a:blip r:embed="rId3" cstate="print"/>
          <a:stretch>
            <a:fillRect/>
          </a:stretch>
        </p:blipFill>
        <p:spPr>
          <a:xfrm>
            <a:off x="-16042" y="555345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0" y="381001"/>
            <a:ext cx="9127958" cy="584775"/>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chemeClr val="accent5">
                    <a:lumMod val="50000"/>
                  </a:schemeClr>
                </a:solidFill>
                <a:effectLst/>
                <a:uLnTx/>
                <a:uFillTx/>
              </a:rPr>
              <a:t>Foundational </a:t>
            </a:r>
            <a:r>
              <a:rPr kumimoji="0" lang="en-US" sz="3200" b="1" i="0" u="none" strike="noStrike" kern="0" cap="none" spc="0" normalizeH="0" baseline="0" noProof="0" dirty="0" err="1">
                <a:ln>
                  <a:noFill/>
                </a:ln>
                <a:solidFill>
                  <a:schemeClr val="accent5">
                    <a:lumMod val="50000"/>
                  </a:schemeClr>
                </a:solidFill>
                <a:effectLst/>
                <a:uLnTx/>
                <a:uFillTx/>
              </a:rPr>
              <a:t>Statu</a:t>
            </a:r>
            <a:r>
              <a:rPr lang="en-US" sz="3200" b="1" kern="0" dirty="0" err="1">
                <a:solidFill>
                  <a:schemeClr val="accent5">
                    <a:lumMod val="50000"/>
                  </a:schemeClr>
                </a:solidFill>
              </a:rPr>
              <a:t>tes</a:t>
            </a:r>
            <a:endParaRPr kumimoji="0" lang="en-US" sz="3200" b="1"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2896307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53716" y="1371600"/>
            <a:ext cx="7804484" cy="3277820"/>
          </a:xfrm>
          <a:prstGeom prst="rect">
            <a:avLst/>
          </a:prstGeom>
        </p:spPr>
        <p:txBody>
          <a:bodyPr wrap="square">
            <a:spAutoFit/>
          </a:bodyPr>
          <a:lstStyle/>
          <a:p>
            <a:pPr marR="0" lvl="0" defTabSz="914400" eaLnBrk="1" fontAlgn="auto" latinLnBrk="0" hangingPunct="1">
              <a:lnSpc>
                <a:spcPct val="100000"/>
              </a:lnSpc>
              <a:spcBef>
                <a:spcPts val="0"/>
              </a:spcBef>
              <a:spcAft>
                <a:spcPts val="1800"/>
              </a:spcAft>
              <a:buClrTx/>
              <a:buSzTx/>
              <a:tabLst/>
              <a:defRPr/>
            </a:pPr>
            <a:r>
              <a:rPr lang="en-US" sz="3200" kern="0" dirty="0">
                <a:solidFill>
                  <a:sysClr val="windowText" lastClr="000000"/>
                </a:solidFill>
              </a:rPr>
              <a:t>Florida Law</a:t>
            </a:r>
            <a:endParaRPr kumimoji="0" lang="en-US" sz="3200" b="0" i="0" u="none" strike="noStrike" kern="0" cap="none" spc="0" normalizeH="0" baseline="0" noProof="0" dirty="0">
              <a:ln>
                <a:noFill/>
              </a:ln>
              <a:solidFill>
                <a:sysClr val="windowText" lastClr="000000"/>
              </a:solidFill>
              <a:effectLst/>
              <a:uLnTx/>
              <a:uFillTx/>
            </a:endParaRPr>
          </a:p>
          <a:p>
            <a:pPr lvl="0">
              <a:spcAft>
                <a:spcPts val="1800"/>
              </a:spcAft>
              <a:defRPr/>
            </a:pPr>
            <a:r>
              <a:rPr lang="en-US" sz="2000" dirty="0"/>
              <a:t>403.067(7)(c)2.: The Department of Agriculture and Consumer Services may develop and adopt by rule… best management practices, or other measures necessary to achieve the level of pollution reduction established by the department for agricultural pollutant sources in allocations developed pursuant to subsection (6)… Such rules must also incorporate provisions for a notice of intent to implement the practices and a system to assure the </a:t>
            </a:r>
            <a:r>
              <a:rPr lang="en-US" sz="2000" b="1" dirty="0">
                <a:solidFill>
                  <a:srgbClr val="FF0000"/>
                </a:solidFill>
              </a:rPr>
              <a:t>implementation</a:t>
            </a:r>
            <a:r>
              <a:rPr lang="en-US" sz="2000" dirty="0"/>
              <a:t> of the practices, including </a:t>
            </a:r>
            <a:r>
              <a:rPr lang="en-US" sz="2000" b="1" dirty="0">
                <a:solidFill>
                  <a:srgbClr val="FF0000"/>
                </a:solidFill>
              </a:rPr>
              <a:t>site inspection </a:t>
            </a:r>
            <a:r>
              <a:rPr lang="en-US" sz="2000" dirty="0"/>
              <a:t>and </a:t>
            </a:r>
            <a:r>
              <a:rPr lang="en-US" sz="2000" b="1" dirty="0">
                <a:solidFill>
                  <a:srgbClr val="FF0000"/>
                </a:solidFill>
              </a:rPr>
              <a:t>recordkeeping</a:t>
            </a:r>
            <a:r>
              <a:rPr lang="en-US" sz="2000" dirty="0"/>
              <a:t> requirements.</a:t>
            </a:r>
            <a:endParaRPr kumimoji="0" lang="en-US" sz="2000" b="0" i="1" u="none" strike="noStrike" kern="0" cap="none" spc="0" normalizeH="0" baseline="0" noProof="0" dirty="0">
              <a:ln>
                <a:noFill/>
              </a:ln>
              <a:solidFill>
                <a:sysClr val="windowText" lastClr="000000"/>
              </a:solidFill>
              <a:effectLst/>
              <a:uLnTx/>
              <a:uFillTx/>
            </a:endParaRPr>
          </a:p>
        </p:txBody>
      </p:sp>
      <p:pic>
        <p:nvPicPr>
          <p:cNvPr id="5" name="Picture 4" descr="10wide_CLR_N_clearbg.tif"/>
          <p:cNvPicPr>
            <a:picLocks noChangeAspect="1"/>
          </p:cNvPicPr>
          <p:nvPr/>
        </p:nvPicPr>
        <p:blipFill>
          <a:blip r:embed="rId3" cstate="print"/>
          <a:stretch>
            <a:fillRect/>
          </a:stretch>
        </p:blipFill>
        <p:spPr>
          <a:xfrm>
            <a:off x="-16042" y="555345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953395FE-AEED-4759-ADAC-C4CBCDEEC0A2}"/>
              </a:ext>
            </a:extLst>
          </p:cNvPr>
          <p:cNvSpPr/>
          <p:nvPr/>
        </p:nvSpPr>
        <p:spPr>
          <a:xfrm>
            <a:off x="16042" y="381001"/>
            <a:ext cx="9127958" cy="584775"/>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chemeClr val="accent5">
                    <a:lumMod val="50000"/>
                  </a:schemeClr>
                </a:solidFill>
                <a:effectLst/>
                <a:uLnTx/>
                <a:uFillTx/>
              </a:rPr>
              <a:t>Foundational Statu</a:t>
            </a:r>
            <a:r>
              <a:rPr lang="en-US" sz="3200" b="1" kern="0" dirty="0" err="1">
                <a:solidFill>
                  <a:schemeClr val="accent5">
                    <a:lumMod val="50000"/>
                  </a:schemeClr>
                </a:solidFill>
              </a:rPr>
              <a:t>tes</a:t>
            </a:r>
            <a:endParaRPr kumimoji="0" lang="en-US" sz="3200" b="1"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40329112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53716" y="1371600"/>
            <a:ext cx="7804484" cy="3893374"/>
          </a:xfrm>
          <a:prstGeom prst="rect">
            <a:avLst/>
          </a:prstGeom>
        </p:spPr>
        <p:txBody>
          <a:bodyPr wrap="square">
            <a:spAutoFit/>
          </a:bodyPr>
          <a:lstStyle/>
          <a:p>
            <a:pPr marR="0" lvl="0" defTabSz="914400" eaLnBrk="1" fontAlgn="auto" latinLnBrk="0" hangingPunct="1">
              <a:lnSpc>
                <a:spcPct val="100000"/>
              </a:lnSpc>
              <a:spcBef>
                <a:spcPts val="0"/>
              </a:spcBef>
              <a:spcAft>
                <a:spcPts val="1800"/>
              </a:spcAft>
              <a:buClrTx/>
              <a:buSzTx/>
              <a:tabLst/>
              <a:defRPr/>
            </a:pPr>
            <a:r>
              <a:rPr lang="en-US" sz="3200" kern="0" dirty="0">
                <a:solidFill>
                  <a:sysClr val="windowText" lastClr="000000"/>
                </a:solidFill>
              </a:rPr>
              <a:t>Florida Law</a:t>
            </a:r>
            <a:endParaRPr kumimoji="0" lang="en-US" sz="3200" b="0" i="0" u="none" strike="noStrike" kern="0" cap="none" spc="0" normalizeH="0" baseline="0" noProof="0" dirty="0">
              <a:ln>
                <a:noFill/>
              </a:ln>
              <a:solidFill>
                <a:sysClr val="windowText" lastClr="000000"/>
              </a:solidFill>
              <a:effectLst/>
              <a:uLnTx/>
              <a:uFillTx/>
            </a:endParaRPr>
          </a:p>
          <a:p>
            <a:pPr lvl="0">
              <a:spcAft>
                <a:spcPts val="1800"/>
              </a:spcAft>
              <a:defRPr/>
            </a:pPr>
            <a:r>
              <a:rPr lang="en-US" sz="2000" dirty="0"/>
              <a:t>403.067(7)(c)3: …</a:t>
            </a:r>
            <a:r>
              <a:rPr lang="en-US" sz="2000" b="1" dirty="0">
                <a:solidFill>
                  <a:srgbClr val="FF0000"/>
                </a:solidFill>
              </a:rPr>
              <a:t>Implementation</a:t>
            </a:r>
            <a:r>
              <a:rPr lang="en-US" sz="2000" dirty="0"/>
              <a:t>, in accordance with rules adopted under this paragraph, of practices that have been initially verified to be effective, or verified to be effective by monitoring at representative sites, by the department, shall provide a </a:t>
            </a:r>
            <a:r>
              <a:rPr lang="en-US" sz="2000" b="1" dirty="0">
                <a:solidFill>
                  <a:srgbClr val="FF0000"/>
                </a:solidFill>
              </a:rPr>
              <a:t>presumption of compliance </a:t>
            </a:r>
            <a:r>
              <a:rPr lang="en-US" sz="2000" dirty="0"/>
              <a:t>with state water quality standards and release from the provisions of s. 376.307(5) for those pollutants addressed by the practices, and the department is not authorized to institute proceedings against the owner of the source of pollution to recover costs or damages associated with the contamination of surface water or groundwater caused by those pollutants. </a:t>
            </a:r>
            <a:r>
              <a:rPr lang="en-US" sz="2000" i="1" dirty="0"/>
              <a:t>(Florida Watershed Restoration Act, 1999, as amended)</a:t>
            </a:r>
            <a:endParaRPr kumimoji="0" lang="en-US" sz="2000" b="0" i="1" u="none" strike="noStrike" kern="0" cap="none" spc="0" normalizeH="0" baseline="0" noProof="0" dirty="0">
              <a:ln>
                <a:noFill/>
              </a:ln>
              <a:solidFill>
                <a:sysClr val="windowText" lastClr="000000"/>
              </a:solidFill>
              <a:effectLst/>
              <a:uLnTx/>
              <a:uFillTx/>
            </a:endParaRPr>
          </a:p>
        </p:txBody>
      </p:sp>
      <p:pic>
        <p:nvPicPr>
          <p:cNvPr id="5" name="Picture 4" descr="10wide_CLR_N_clearbg.tif"/>
          <p:cNvPicPr>
            <a:picLocks noChangeAspect="1"/>
          </p:cNvPicPr>
          <p:nvPr/>
        </p:nvPicPr>
        <p:blipFill>
          <a:blip r:embed="rId3" cstate="print"/>
          <a:stretch>
            <a:fillRect/>
          </a:stretch>
        </p:blipFill>
        <p:spPr>
          <a:xfrm>
            <a:off x="-16042" y="555345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182360" y="1014569"/>
            <a:ext cx="7086600" cy="58477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dirty="0">
              <a:ln>
                <a:noFill/>
              </a:ln>
              <a:solidFill>
                <a:schemeClr val="tx2"/>
              </a:solidFill>
              <a:effectLst/>
              <a:uLnTx/>
              <a:uFillTx/>
              <a:latin typeface="Franklin Gothic Book" pitchFamily="34" charset="0"/>
            </a:endParaRPr>
          </a:p>
        </p:txBody>
      </p:sp>
      <p:sp>
        <p:nvSpPr>
          <p:cNvPr id="10" name="Rectangle 9">
            <a:extLst>
              <a:ext uri="{FF2B5EF4-FFF2-40B4-BE49-F238E27FC236}">
                <a16:creationId xmlns:a16="http://schemas.microsoft.com/office/drawing/2014/main" id="{BEFEB055-B0DF-4443-9AEC-A022DFDC14C1}"/>
              </a:ext>
            </a:extLst>
          </p:cNvPr>
          <p:cNvSpPr/>
          <p:nvPr/>
        </p:nvSpPr>
        <p:spPr>
          <a:xfrm>
            <a:off x="0" y="381001"/>
            <a:ext cx="9127958" cy="584775"/>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chemeClr val="accent5">
                    <a:lumMod val="50000"/>
                  </a:schemeClr>
                </a:solidFill>
                <a:effectLst/>
                <a:uLnTx/>
                <a:uFillTx/>
              </a:rPr>
              <a:t>Foundational </a:t>
            </a:r>
            <a:r>
              <a:rPr kumimoji="0" lang="en-US" sz="3200" b="1" i="0" u="none" strike="noStrike" kern="0" cap="none" spc="0" normalizeH="0" baseline="0" noProof="0" dirty="0" err="1">
                <a:ln>
                  <a:noFill/>
                </a:ln>
                <a:solidFill>
                  <a:schemeClr val="accent5">
                    <a:lumMod val="50000"/>
                  </a:schemeClr>
                </a:solidFill>
                <a:effectLst/>
                <a:uLnTx/>
                <a:uFillTx/>
              </a:rPr>
              <a:t>Statu</a:t>
            </a:r>
            <a:r>
              <a:rPr lang="en-US" sz="3200" b="1" kern="0" dirty="0" err="1">
                <a:solidFill>
                  <a:schemeClr val="accent5">
                    <a:lumMod val="50000"/>
                  </a:schemeClr>
                </a:solidFill>
              </a:rPr>
              <a:t>tes</a:t>
            </a:r>
            <a:endParaRPr kumimoji="0" lang="en-US" sz="3200" b="1"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22740735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57200" y="1302918"/>
            <a:ext cx="8229600" cy="3862596"/>
          </a:xfrm>
          <a:prstGeom prst="rect">
            <a:avLst/>
          </a:prstGeom>
        </p:spPr>
        <p:txBody>
          <a:bodyPr wrap="square">
            <a:spAutoFit/>
          </a:bodyPr>
          <a:lstStyle/>
          <a:p>
            <a:pPr marL="342900" marR="0" lvl="0" indent="-342900" defTabSz="91440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ysClr val="windowText" lastClr="000000"/>
                </a:solidFill>
                <a:effectLst/>
                <a:uLnTx/>
                <a:uFillTx/>
              </a:rPr>
              <a:t>Practical measures that use water more efficiently and reduce potential effects of fertilizers, pesticides, and animal waste on water resources; must be developed with </a:t>
            </a:r>
            <a:r>
              <a:rPr kumimoji="0" lang="en-US" sz="2000" b="0" i="0" u="sng" strike="noStrike" kern="0" cap="none" spc="0" normalizeH="0" baseline="0" noProof="0" dirty="0">
                <a:ln>
                  <a:noFill/>
                </a:ln>
                <a:solidFill>
                  <a:sysClr val="windowText" lastClr="000000"/>
                </a:solidFill>
                <a:effectLst/>
                <a:uLnTx/>
                <a:uFillTx/>
              </a:rPr>
              <a:t>economic and technical</a:t>
            </a:r>
            <a:r>
              <a:rPr kumimoji="0" lang="en-US" sz="2000" b="0" i="0" u="none" strike="noStrike" kern="0" cap="none" spc="0" normalizeH="0" baseline="0" noProof="0" dirty="0">
                <a:ln>
                  <a:noFill/>
                </a:ln>
                <a:solidFill>
                  <a:sysClr val="windowText" lastClr="000000"/>
                </a:solidFill>
                <a:effectLst/>
                <a:uLnTx/>
                <a:uFillTx/>
              </a:rPr>
              <a:t> considerations</a:t>
            </a:r>
          </a:p>
          <a:p>
            <a:pPr marL="342900" marR="0" lvl="0" indent="-342900" defTabSz="91440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ysClr val="windowText" lastClr="000000"/>
                </a:solidFill>
                <a:effectLst/>
                <a:uLnTx/>
                <a:uFillTx/>
              </a:rPr>
              <a:t>BMPs are developed in collaboration with agricultural industry, agencies, non-governmental organizations, and others; verified effective by DEP; adopted by rule; subject to periodic review and update</a:t>
            </a:r>
          </a:p>
          <a:p>
            <a:pPr marL="342900" marR="0" lvl="0" indent="-342900" defTabSz="914400" eaLnBrk="1" fontAlgn="auto" latinLnBrk="0" hangingPunct="1">
              <a:lnSpc>
                <a:spcPct val="100000"/>
              </a:lnSpc>
              <a:spcBef>
                <a:spcPts val="0"/>
              </a:spcBef>
              <a:spcAft>
                <a:spcPts val="1800"/>
              </a:spcAft>
              <a:buClrTx/>
              <a:buSzTx/>
              <a:buFont typeface="Arial" panose="020B0604020202020204" pitchFamily="34" charset="0"/>
              <a:buChar char="•"/>
              <a:tabLst/>
              <a:defRPr/>
            </a:pPr>
            <a:r>
              <a:rPr lang="en-US" sz="2000" kern="0" dirty="0">
                <a:solidFill>
                  <a:sysClr val="windowText" lastClr="000000"/>
                </a:solidFill>
              </a:rPr>
              <a:t>Applicable practices are selected cooperatively with producers and field staff during on-site enrollment and review; applicability is based on relevance and assessment of existing or potential resource concerns</a:t>
            </a:r>
            <a:endParaRPr kumimoji="0" lang="en-US" sz="2000" b="0" i="0" u="none" strike="noStrike" kern="0" cap="none" spc="0" normalizeH="0" baseline="0" noProof="0" dirty="0">
              <a:ln>
                <a:noFill/>
              </a:ln>
              <a:solidFill>
                <a:sysClr val="windowText" lastClr="000000"/>
              </a:solidFill>
              <a:effectLst/>
              <a:uLnTx/>
              <a:uFillTx/>
            </a:endParaRPr>
          </a:p>
          <a:p>
            <a:pPr marL="342900" marR="0" lvl="0" indent="-342900" defTabSz="91440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n-US" sz="2000" b="0" i="0" u="none" strike="noStrike" kern="0" cap="none" spc="0" normalizeH="0" baseline="0" noProof="0" dirty="0">
                <a:ln>
                  <a:noFill/>
                </a:ln>
                <a:solidFill>
                  <a:sysClr val="windowText" lastClr="000000"/>
                </a:solidFill>
                <a:effectLst/>
                <a:uLnTx/>
                <a:uFillTx/>
              </a:rPr>
              <a:t>Supported by cost-share programs from FDACS and others</a:t>
            </a:r>
          </a:p>
        </p:txBody>
      </p:sp>
      <p:pic>
        <p:nvPicPr>
          <p:cNvPr id="5" name="Picture 4" descr="10wide_CLR_N_clearbg.tif"/>
          <p:cNvPicPr>
            <a:picLocks noChangeAspect="1"/>
          </p:cNvPicPr>
          <p:nvPr/>
        </p:nvPicPr>
        <p:blipFill>
          <a:blip r:embed="rId3" cstate="print"/>
          <a:stretch>
            <a:fillRect/>
          </a:stretch>
        </p:blipFill>
        <p:spPr>
          <a:xfrm>
            <a:off x="-16042" y="555345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182360" y="1014569"/>
            <a:ext cx="7086600" cy="58477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dirty="0">
              <a:ln>
                <a:noFill/>
              </a:ln>
              <a:solidFill>
                <a:schemeClr val="tx2"/>
              </a:solidFill>
              <a:effectLst/>
              <a:uLnTx/>
              <a:uFillTx/>
              <a:latin typeface="Franklin Gothic Book" pitchFamily="34" charset="0"/>
            </a:endParaRPr>
          </a:p>
        </p:txBody>
      </p:sp>
      <p:sp>
        <p:nvSpPr>
          <p:cNvPr id="6" name="Rectangle 5"/>
          <p:cNvSpPr/>
          <p:nvPr/>
        </p:nvSpPr>
        <p:spPr>
          <a:xfrm>
            <a:off x="0" y="381001"/>
            <a:ext cx="9127958" cy="584775"/>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chemeClr val="accent5">
                    <a:lumMod val="50000"/>
                  </a:schemeClr>
                </a:solidFill>
                <a:effectLst/>
                <a:uLnTx/>
                <a:uFillTx/>
              </a:rPr>
              <a:t>Agricultural BMPs Overview</a:t>
            </a:r>
            <a:endParaRPr kumimoji="0" lang="en-US" sz="3200" b="1"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175803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5" name="Rectangle 3"/>
          <p:cNvSpPr>
            <a:spLocks noGrp="1" noChangeArrowheads="1"/>
          </p:cNvSpPr>
          <p:nvPr>
            <p:ph type="title"/>
          </p:nvPr>
        </p:nvSpPr>
        <p:spPr>
          <a:xfrm>
            <a:off x="381000" y="76200"/>
            <a:ext cx="8458200" cy="1143000"/>
          </a:xfrm>
        </p:spPr>
        <p:txBody>
          <a:bodyPr>
            <a:normAutofit/>
          </a:bodyPr>
          <a:lstStyle/>
          <a:p>
            <a:r>
              <a:rPr lang="en-US" sz="3200" b="1" dirty="0">
                <a:solidFill>
                  <a:schemeClr val="tx2"/>
                </a:solidFill>
                <a:latin typeface="Calibri" panose="020F0502020204030204" pitchFamily="34" charset="0"/>
              </a:rPr>
              <a:t>BMP Manuals</a:t>
            </a:r>
          </a:p>
        </p:txBody>
      </p:sp>
      <p:pic>
        <p:nvPicPr>
          <p:cNvPr id="4" name="Picture 3" descr="10wide_CLR_N_clearbg.tif"/>
          <p:cNvPicPr>
            <a:picLocks noChangeAspect="1"/>
          </p:cNvPicPr>
          <p:nvPr/>
        </p:nvPicPr>
        <p:blipFill>
          <a:blip r:embed="rId3" cstate="print"/>
          <a:stretch>
            <a:fillRect/>
          </a:stretch>
        </p:blipFill>
        <p:spPr>
          <a:xfrm>
            <a:off x="0" y="5553456"/>
            <a:ext cx="9144000" cy="1304544"/>
          </a:xfrm>
          <a:prstGeom prst="rect">
            <a:avLst/>
          </a:prstGeom>
        </p:spPr>
      </p:pic>
      <p:pic>
        <p:nvPicPr>
          <p:cNvPr id="12" name="Picture 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71410" y="1026949"/>
            <a:ext cx="1470660" cy="1901714"/>
          </a:xfrm>
          <a:prstGeom prst="rect">
            <a:avLst/>
          </a:prstGeom>
          <a:noFill/>
          <a:ln w="38100">
            <a:solidFill>
              <a:srgbClr val="C00000"/>
            </a:solidFill>
            <a:miter lim="800000"/>
            <a:headEnd/>
            <a:tailEnd/>
          </a:ln>
          <a:extLst>
            <a:ext uri="{909E8E84-426E-40DD-AFC4-6F175D3DCCD1}">
              <a14:hiddenFill xmlns:a14="http://schemas.microsoft.com/office/drawing/2010/main">
                <a:solidFill>
                  <a:schemeClr val="accent1"/>
                </a:solidFill>
              </a14:hiddenFill>
            </a:ext>
          </a:extLst>
        </p:spPr>
      </p:pic>
      <p:pic>
        <p:nvPicPr>
          <p:cNvPr id="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9540" y="1034752"/>
            <a:ext cx="1470660" cy="1901714"/>
          </a:xfrm>
          <a:prstGeom prst="rect">
            <a:avLst/>
          </a:prstGeom>
          <a:noFill/>
          <a:ln w="38100">
            <a:solidFill>
              <a:srgbClr val="C00000"/>
            </a:solidFill>
            <a:miter lim="800000"/>
            <a:headEnd/>
            <a:tailEnd/>
          </a:ln>
          <a:extLst>
            <a:ext uri="{909E8E84-426E-40DD-AFC4-6F175D3DCCD1}">
              <a14:hiddenFill xmlns:a14="http://schemas.microsoft.com/office/drawing/2010/main">
                <a:solidFill>
                  <a:schemeClr val="accent1"/>
                </a:solidFill>
              </a14:hiddenFill>
            </a:ext>
          </a:extLst>
        </p:spPr>
      </p:pic>
      <p:pic>
        <p:nvPicPr>
          <p:cNvPr id="7"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29540" y="3123847"/>
            <a:ext cx="1470660" cy="1934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692140" y="1026949"/>
            <a:ext cx="1470660" cy="1901714"/>
          </a:xfrm>
          <a:prstGeom prst="rect">
            <a:avLst/>
          </a:prstGeom>
          <a:noFill/>
          <a:ln w="38100">
            <a:solidFill>
              <a:schemeClr val="accent6">
                <a:lumMod val="60000"/>
                <a:lumOff val="40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11" name="Picture 7"/>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958340" y="1020464"/>
            <a:ext cx="1470660" cy="1901714"/>
          </a:xfrm>
          <a:prstGeom prst="rect">
            <a:avLst/>
          </a:prstGeom>
          <a:noFill/>
          <a:ln w="38100">
            <a:solidFill>
              <a:schemeClr val="accent6">
                <a:lumMod val="60000"/>
                <a:lumOff val="40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55297" name="Picture 1"/>
          <p:cNvPicPr>
            <a:picLocks noChangeAspect="1" noChangeArrowheads="1"/>
          </p:cNvPicPr>
          <p:nvPr/>
        </p:nvPicPr>
        <p:blipFill>
          <a:blip r:embed="rId9" cstate="print"/>
          <a:srcRect/>
          <a:stretch>
            <a:fillRect/>
          </a:stretch>
        </p:blipFill>
        <p:spPr bwMode="auto">
          <a:xfrm>
            <a:off x="1959958" y="3124200"/>
            <a:ext cx="1469042" cy="1933959"/>
          </a:xfrm>
          <a:prstGeom prst="rect">
            <a:avLst/>
          </a:prstGeom>
          <a:noFill/>
          <a:ln w="9525">
            <a:noFill/>
            <a:miter lim="800000"/>
            <a:headEnd/>
            <a:tailEnd/>
          </a:ln>
        </p:spPr>
      </p:pic>
      <p:pic>
        <p:nvPicPr>
          <p:cNvPr id="15" name="Picture 14"/>
          <p:cNvPicPr/>
          <p:nvPr/>
        </p:nvPicPr>
        <p:blipFill>
          <a:blip r:embed="rId10" cstate="print"/>
          <a:srcRect/>
          <a:stretch>
            <a:fillRect/>
          </a:stretch>
        </p:blipFill>
        <p:spPr bwMode="auto">
          <a:xfrm>
            <a:off x="3863340" y="1022637"/>
            <a:ext cx="1470660" cy="1877662"/>
          </a:xfrm>
          <a:prstGeom prst="rect">
            <a:avLst/>
          </a:prstGeom>
          <a:noFill/>
          <a:ln w="9525">
            <a:noFill/>
            <a:miter lim="800000"/>
            <a:headEnd/>
            <a:tailEnd/>
          </a:ln>
        </p:spPr>
      </p:pic>
      <p:pic>
        <p:nvPicPr>
          <p:cNvPr id="9" name="Picture 8"/>
          <p:cNvPicPr>
            <a:picLocks noChangeAspect="1"/>
          </p:cNvPicPr>
          <p:nvPr/>
        </p:nvPicPr>
        <p:blipFill>
          <a:blip r:embed="rId11"/>
          <a:stretch>
            <a:fillRect/>
          </a:stretch>
        </p:blipFill>
        <p:spPr>
          <a:xfrm>
            <a:off x="3863340" y="3120716"/>
            <a:ext cx="1470660" cy="1967354"/>
          </a:xfrm>
          <a:prstGeom prst="rect">
            <a:avLst/>
          </a:prstGeom>
        </p:spPr>
      </p:pic>
      <p:pic>
        <p:nvPicPr>
          <p:cNvPr id="17" name="Picture 16" descr="C:\Users\bartnib\AppData\Local\Microsoft\Windows\Temporary Internet Files\Content.Outlook\U4BG74QA\BMP Poultry Cover (00000003).jpg"/>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692140" y="3111841"/>
            <a:ext cx="1470660" cy="1946318"/>
          </a:xfrm>
          <a:prstGeom prst="rect">
            <a:avLst/>
          </a:prstGeom>
          <a:noFill/>
          <a:ln>
            <a:noFill/>
          </a:ln>
        </p:spPr>
      </p:pic>
      <p:sp>
        <p:nvSpPr>
          <p:cNvPr id="13" name="Rectangle 12"/>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cxnSp>
        <p:nvCxnSpPr>
          <p:cNvPr id="14" name="Straight Connector 13"/>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006884" y="5088070"/>
            <a:ext cx="7935186" cy="1200329"/>
          </a:xfrm>
          <a:prstGeom prst="rect">
            <a:avLst/>
          </a:prstGeom>
          <a:noFill/>
        </p:spPr>
        <p:txBody>
          <a:bodyPr wrap="none" rtlCol="0">
            <a:spAutoFit/>
          </a:bodyPr>
          <a:lstStyle/>
          <a:p>
            <a:pPr lvl="0">
              <a:defRPr/>
            </a:pPr>
            <a:r>
              <a:rPr kumimoji="0" lang="en-US" sz="2400" b="0" i="0" u="none" strike="noStrike" kern="0" cap="none" spc="0" normalizeH="0" baseline="0" noProof="0" dirty="0">
                <a:ln>
                  <a:noFill/>
                </a:ln>
                <a:solidFill>
                  <a:sysClr val="windowText" lastClr="000000"/>
                </a:solidFill>
                <a:effectLst/>
                <a:uLnTx/>
                <a:uFillTx/>
              </a:rPr>
              <a:t>Practice Categories: 	</a:t>
            </a:r>
            <a:r>
              <a:rPr lang="en-US" sz="2400" kern="0" dirty="0">
                <a:solidFill>
                  <a:sysClr val="windowText" lastClr="000000"/>
                </a:solidFill>
              </a:rPr>
              <a:t>Nutrient </a:t>
            </a:r>
            <a:r>
              <a:rPr kumimoji="0" lang="en-US" sz="2400" b="0" i="0" u="none" strike="noStrike" kern="0" cap="none" spc="0" normalizeH="0" baseline="0" noProof="0" dirty="0">
                <a:ln>
                  <a:noFill/>
                </a:ln>
                <a:solidFill>
                  <a:sysClr val="windowText" lastClr="000000"/>
                </a:solidFill>
                <a:effectLst/>
                <a:uLnTx/>
                <a:uFillTx/>
              </a:rPr>
              <a:t>Management</a:t>
            </a:r>
          </a:p>
          <a:p>
            <a:pPr lvl="0">
              <a:defRPr/>
            </a:pPr>
            <a:r>
              <a:rPr kumimoji="0" lang="en-US" sz="2400" b="0" i="0" u="none" strike="noStrike" kern="0" cap="none" spc="0" normalizeH="0" baseline="0" noProof="0" dirty="0">
                <a:ln>
                  <a:noFill/>
                </a:ln>
                <a:solidFill>
                  <a:sysClr val="windowText" lastClr="000000"/>
                </a:solidFill>
                <a:effectLst/>
                <a:uLnTx/>
                <a:uFillTx/>
              </a:rPr>
              <a:t>		  	</a:t>
            </a:r>
            <a:r>
              <a:rPr lang="en-US" sz="2400" kern="0" dirty="0">
                <a:solidFill>
                  <a:sysClr val="windowText" lastClr="000000"/>
                </a:solidFill>
              </a:rPr>
              <a:t>Irrigation and Water Table </a:t>
            </a:r>
            <a:r>
              <a:rPr kumimoji="0" lang="en-US" sz="2400" b="0" i="0" u="none" strike="noStrike" kern="0" cap="none" spc="0" normalizeH="0" baseline="0" noProof="0" dirty="0">
                <a:ln>
                  <a:noFill/>
                </a:ln>
                <a:solidFill>
                  <a:sysClr val="windowText" lastClr="000000"/>
                </a:solidFill>
                <a:effectLst/>
                <a:uLnTx/>
                <a:uFillTx/>
              </a:rPr>
              <a:t>Management</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ysClr val="windowText" lastClr="000000"/>
                </a:solidFill>
                <a:effectLst/>
                <a:uLnTx/>
                <a:uFillTx/>
              </a:rPr>
              <a:t>		 	Water Resource Protection</a:t>
            </a:r>
          </a:p>
        </p:txBody>
      </p:sp>
      <p:sp>
        <p:nvSpPr>
          <p:cNvPr id="3" name="TextBox 2"/>
          <p:cNvSpPr txBox="1"/>
          <p:nvPr/>
        </p:nvSpPr>
        <p:spPr>
          <a:xfrm>
            <a:off x="7486493" y="3117227"/>
            <a:ext cx="1455577" cy="1908215"/>
          </a:xfrm>
          <a:prstGeom prst="rect">
            <a:avLst/>
          </a:prstGeom>
          <a:noFill/>
          <a:ln w="25400">
            <a:solidFill>
              <a:schemeClr val="accent1"/>
            </a:solid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1" u="none" strike="noStrike" kern="0" cap="none" spc="0" normalizeH="0" baseline="0" noProof="0" dirty="0">
                <a:ln>
                  <a:noFill/>
                </a:ln>
                <a:solidFill>
                  <a:sysClr val="windowText" lastClr="000000"/>
                </a:solidFill>
                <a:effectLst/>
                <a:uLnTx/>
                <a:uFillTx/>
              </a:rPr>
              <a:t>Coming Soon!</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dirty="0">
              <a:ln>
                <a:noFill/>
              </a:ln>
              <a:solidFill>
                <a:sysClr val="windowText" lastClr="000000"/>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ysClr val="windowText" lastClr="000000"/>
                </a:solidFill>
                <a:effectLst/>
                <a:uLnTx/>
                <a:uFillTx/>
              </a:rPr>
              <a:t>Florida Small Farms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4042888996"/>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53716" y="1448082"/>
            <a:ext cx="7804484" cy="400110"/>
          </a:xfrm>
          <a:prstGeom prst="rect">
            <a:avLst/>
          </a:prstGeom>
        </p:spPr>
        <p:txBody>
          <a:bodyPr wrap="square">
            <a:spAutoFit/>
          </a:bodyPr>
          <a:lstStyle/>
          <a:p>
            <a:pPr marR="0" lvl="0" defTabSz="914400" eaLnBrk="1" fontAlgn="auto" latinLnBrk="0" hangingPunct="1">
              <a:lnSpc>
                <a:spcPct val="100000"/>
              </a:lnSpc>
              <a:spcBef>
                <a:spcPts val="0"/>
              </a:spcBef>
              <a:spcAft>
                <a:spcPts val="1800"/>
              </a:spcAft>
              <a:buClrTx/>
              <a:buSzTx/>
              <a:tabLst/>
              <a:defRPr/>
            </a:pPr>
            <a:endParaRPr kumimoji="0" lang="en-US" sz="2000" b="0" i="1" u="none" strike="noStrike" kern="0" cap="none" spc="0" normalizeH="0" baseline="0" noProof="0" dirty="0">
              <a:ln>
                <a:noFill/>
              </a:ln>
              <a:solidFill>
                <a:sysClr val="windowText" lastClr="000000"/>
              </a:solidFill>
              <a:effectLst/>
              <a:uLnTx/>
              <a:uFillTx/>
            </a:endParaRPr>
          </a:p>
        </p:txBody>
      </p:sp>
      <p:pic>
        <p:nvPicPr>
          <p:cNvPr id="5" name="Picture 4" descr="10wide_CLR_N_clearbg.tif"/>
          <p:cNvPicPr>
            <a:picLocks noChangeAspect="1"/>
          </p:cNvPicPr>
          <p:nvPr/>
        </p:nvPicPr>
        <p:blipFill>
          <a:blip r:embed="rId3" cstate="print"/>
          <a:stretch>
            <a:fillRect/>
          </a:stretch>
        </p:blipFill>
        <p:spPr>
          <a:xfrm>
            <a:off x="-16042" y="551978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669758" y="1173807"/>
            <a:ext cx="7788442" cy="4247317"/>
          </a:xfrm>
          <a:prstGeom prst="rect">
            <a:avLst/>
          </a:prstGeom>
          <a:noFill/>
        </p:spPr>
        <p:txBody>
          <a:bodyPr wrap="square" rtlCol="0">
            <a:spAutoFit/>
          </a:bodyPr>
          <a:lstStyle/>
          <a:p>
            <a:pPr marL="457200" marR="0" lvl="0" indent="-457200" defTabSz="91440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2400" kern="0" dirty="0">
                <a:latin typeface="Calibri" panose="020F0502020204030204" pitchFamily="34" charset="0"/>
              </a:rPr>
              <a:t>Quantify all nutrient sources</a:t>
            </a:r>
          </a:p>
          <a:p>
            <a:pPr marL="914400" lvl="1" indent="-457200">
              <a:spcBef>
                <a:spcPts val="600"/>
              </a:spcBef>
              <a:buFont typeface="Courier New" panose="02070309020205020404" pitchFamily="49" charset="0"/>
              <a:buChar char="o"/>
              <a:defRPr/>
            </a:pPr>
            <a:r>
              <a:rPr lang="en-US" sz="2400" kern="0" dirty="0">
                <a:latin typeface="Calibri" panose="020F0502020204030204" pitchFamily="34" charset="0"/>
              </a:rPr>
              <a:t>Labels for commercial fertilizer</a:t>
            </a:r>
          </a:p>
          <a:p>
            <a:pPr marL="914400" lvl="1" indent="-457200">
              <a:spcBef>
                <a:spcPts val="600"/>
              </a:spcBef>
              <a:buFont typeface="Courier New" panose="02070309020205020404" pitchFamily="49" charset="0"/>
              <a:buChar char="o"/>
              <a:defRPr/>
            </a:pPr>
            <a:r>
              <a:rPr lang="en-US" sz="2400" kern="0" dirty="0">
                <a:latin typeface="Calibri" panose="020F0502020204030204" pitchFamily="34" charset="0"/>
              </a:rPr>
              <a:t>Book values, other lab analysis, supplier data for other sources</a:t>
            </a:r>
          </a:p>
          <a:p>
            <a:pPr marL="457200" marR="0" lvl="0" indent="-457200" defTabSz="91440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2400" kern="0" dirty="0">
                <a:latin typeface="Calibri" panose="020F0502020204030204" pitchFamily="34" charset="0"/>
              </a:rPr>
              <a:t>Plan nutrient applications to match plant requirements</a:t>
            </a:r>
          </a:p>
          <a:p>
            <a:pPr marL="914400" lvl="1" indent="-457200">
              <a:spcBef>
                <a:spcPts val="600"/>
              </a:spcBef>
              <a:buFont typeface="Courier New" panose="02070309020205020404" pitchFamily="49" charset="0"/>
              <a:buChar char="o"/>
              <a:defRPr/>
            </a:pPr>
            <a:r>
              <a:rPr lang="en-US" sz="2400" kern="0" dirty="0">
                <a:latin typeface="Calibri" panose="020F0502020204030204" pitchFamily="34" charset="0"/>
              </a:rPr>
              <a:t>UF/IFAS recommendations are the default; other rates can be used with justification</a:t>
            </a:r>
          </a:p>
          <a:p>
            <a:pPr marL="914400" lvl="1" indent="-457200">
              <a:spcBef>
                <a:spcPts val="600"/>
              </a:spcBef>
              <a:buFont typeface="Courier New" panose="02070309020205020404" pitchFamily="49" charset="0"/>
              <a:buChar char="o"/>
              <a:defRPr/>
            </a:pPr>
            <a:r>
              <a:rPr lang="en-US" sz="2400" kern="0" dirty="0">
                <a:latin typeface="Calibri" panose="020F0502020204030204" pitchFamily="34" charset="0"/>
              </a:rPr>
              <a:t>Soil and tissue testing</a:t>
            </a:r>
          </a:p>
          <a:p>
            <a:pPr marL="457200" marR="0" lvl="0" indent="-457200" defTabSz="91440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2400" kern="0" dirty="0">
                <a:latin typeface="Calibri" panose="020F0502020204030204" pitchFamily="34" charset="0"/>
              </a:rPr>
              <a:t>Keep records of sources (w/content), application rates, location, &amp; timing</a:t>
            </a:r>
          </a:p>
        </p:txBody>
      </p:sp>
      <p:sp>
        <p:nvSpPr>
          <p:cNvPr id="6" name="Rectangle 5"/>
          <p:cNvSpPr/>
          <p:nvPr/>
        </p:nvSpPr>
        <p:spPr>
          <a:xfrm>
            <a:off x="0" y="381001"/>
            <a:ext cx="9127958" cy="584775"/>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3200" b="1" kern="0" dirty="0">
                <a:solidFill>
                  <a:schemeClr val="accent5">
                    <a:lumMod val="50000"/>
                  </a:schemeClr>
                </a:solidFill>
              </a:rPr>
              <a:t>Key Expectations in BMPs for Nutrient Management</a:t>
            </a:r>
            <a:endParaRPr kumimoji="0" lang="en-US" sz="3200" b="1"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1958415607"/>
      </p:ext>
    </p:extLst>
  </p:cSld>
  <p:clrMapOvr>
    <a:masterClrMapping/>
  </p:clrMapOvr>
</p:sld>
</file>

<file path=ppt/theme/theme1.xml><?xml version="1.0" encoding="utf-8"?>
<a:theme xmlns:a="http://schemas.openxmlformats.org/drawingml/2006/main" name="Office Theme">
  <a:themeElements>
    <a:clrScheme name="OAWP">
      <a:dk1>
        <a:sysClr val="windowText" lastClr="000000"/>
      </a:dk1>
      <a:lt1>
        <a:sysClr val="window" lastClr="FFFFFF"/>
      </a:lt1>
      <a:dk2>
        <a:srgbClr val="00437A"/>
      </a:dk2>
      <a:lt2>
        <a:srgbClr val="F8F7F2"/>
      </a:lt2>
      <a:accent1>
        <a:srgbClr val="00854B"/>
      </a:accent1>
      <a:accent2>
        <a:srgbClr val="92D050"/>
      </a:accent2>
      <a:accent3>
        <a:srgbClr val="FFEC68"/>
      </a:accent3>
      <a:accent4>
        <a:srgbClr val="97DCF3"/>
      </a:accent4>
      <a:accent5>
        <a:srgbClr val="548DD4"/>
      </a:accent5>
      <a:accent6>
        <a:srgbClr val="743E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Metro</Template>
  <TotalTime>14782</TotalTime>
  <Words>860</Words>
  <Application>Microsoft Office PowerPoint</Application>
  <PresentationFormat>On-screen Show (4:3)</PresentationFormat>
  <Paragraphs>110</Paragraphs>
  <Slides>16</Slides>
  <Notes>16</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16</vt:i4>
      </vt:variant>
    </vt:vector>
  </HeadingPairs>
  <TitlesOfParts>
    <vt:vector size="24" baseType="lpstr">
      <vt:lpstr>Arial</vt:lpstr>
      <vt:lpstr>Calibri</vt:lpstr>
      <vt:lpstr>Calibri Light</vt:lpstr>
      <vt:lpstr>Courier New</vt:lpstr>
      <vt:lpstr>Franklin Gothic Book</vt:lpstr>
      <vt:lpstr>Franklin Gothic Medium Cond</vt:lpstr>
      <vt:lpstr>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BMP Manuals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Carly Barnes</dc:creator>
  <cp:lastModifiedBy>Posey, Stanley</cp:lastModifiedBy>
  <cp:revision>456</cp:revision>
  <cp:lastPrinted>2018-01-16T21:52:48Z</cp:lastPrinted>
  <dcterms:created xsi:type="dcterms:W3CDTF">2013-04-17T19:22:56Z</dcterms:created>
  <dcterms:modified xsi:type="dcterms:W3CDTF">2018-10-05T19:09:03Z</dcterms:modified>
</cp:coreProperties>
</file>