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57" r:id="rId2"/>
    <p:sldId id="264" r:id="rId3"/>
    <p:sldId id="265" r:id="rId4"/>
    <p:sldId id="290" r:id="rId5"/>
    <p:sldId id="291" r:id="rId6"/>
    <p:sldId id="292" r:id="rId7"/>
    <p:sldId id="293" r:id="rId8"/>
    <p:sldId id="294" r:id="rId9"/>
    <p:sldId id="295" r:id="rId10"/>
    <p:sldId id="296" r:id="rId11"/>
    <p:sldId id="297" r:id="rId12"/>
    <p:sldId id="298" r:id="rId13"/>
    <p:sldId id="299" r:id="rId14"/>
    <p:sldId id="300" r:id="rId15"/>
    <p:sldId id="301" r:id="rId16"/>
    <p:sldId id="302" r:id="rId17"/>
    <p:sldId id="303" r:id="rId18"/>
    <p:sldId id="304" r:id="rId19"/>
    <p:sldId id="305" r:id="rId20"/>
    <p:sldId id="306" r:id="rId21"/>
    <p:sldId id="307" r:id="rId22"/>
    <p:sldId id="308" r:id="rId23"/>
    <p:sldId id="309" r:id="rId24"/>
    <p:sldId id="289" r:id="rId25"/>
    <p:sldId id="261"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B3BB"/>
    <a:srgbClr val="2E75B6"/>
    <a:srgbClr val="43503B"/>
    <a:srgbClr val="9ED5E6"/>
    <a:srgbClr val="B4A471"/>
    <a:srgbClr val="53B7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0411" autoAdjust="0"/>
  </p:normalViewPr>
  <p:slideViewPr>
    <p:cSldViewPr>
      <p:cViewPr varScale="1">
        <p:scale>
          <a:sx n="100" d="100"/>
          <a:sy n="100" d="100"/>
        </p:scale>
        <p:origin x="181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rker, Maurice" userId="aa04bd89-b164-41d8-88d8-3b0ae0660648" providerId="ADAL" clId="{3FB46E1C-22B3-4277-8791-0185893C25DD}"/>
    <pc:docChg chg="modSld">
      <pc:chgData name="Barker, Maurice" userId="aa04bd89-b164-41d8-88d8-3b0ae0660648" providerId="ADAL" clId="{3FB46E1C-22B3-4277-8791-0185893C25DD}" dt="2018-09-26T13:55:32.947" v="99" actId="6549"/>
      <pc:docMkLst>
        <pc:docMk/>
      </pc:docMkLst>
      <pc:sldChg chg="modSp">
        <pc:chgData name="Barker, Maurice" userId="aa04bd89-b164-41d8-88d8-3b0ae0660648" providerId="ADAL" clId="{3FB46E1C-22B3-4277-8791-0185893C25DD}" dt="2018-09-26T13:45:44.634" v="40" actId="20577"/>
        <pc:sldMkLst>
          <pc:docMk/>
          <pc:sldMk cId="917794071" sldId="264"/>
        </pc:sldMkLst>
        <pc:spChg chg="mod">
          <ac:chgData name="Barker, Maurice" userId="aa04bd89-b164-41d8-88d8-3b0ae0660648" providerId="ADAL" clId="{3FB46E1C-22B3-4277-8791-0185893C25DD}" dt="2018-09-26T13:45:44.634" v="40" actId="20577"/>
          <ac:spMkLst>
            <pc:docMk/>
            <pc:sldMk cId="917794071" sldId="264"/>
            <ac:spMk id="3" creationId="{BE86579C-022D-4BEA-9DF8-E9A4C90430DC}"/>
          </ac:spMkLst>
        </pc:spChg>
      </pc:sldChg>
      <pc:sldChg chg="modSp">
        <pc:chgData name="Barker, Maurice" userId="aa04bd89-b164-41d8-88d8-3b0ae0660648" providerId="ADAL" clId="{3FB46E1C-22B3-4277-8791-0185893C25DD}" dt="2018-09-26T13:48:03.994" v="85" actId="20577"/>
        <pc:sldMkLst>
          <pc:docMk/>
          <pc:sldMk cId="1770051871" sldId="265"/>
        </pc:sldMkLst>
        <pc:spChg chg="mod">
          <ac:chgData name="Barker, Maurice" userId="aa04bd89-b164-41d8-88d8-3b0ae0660648" providerId="ADAL" clId="{3FB46E1C-22B3-4277-8791-0185893C25DD}" dt="2018-09-26T13:48:03.994" v="85" actId="20577"/>
          <ac:spMkLst>
            <pc:docMk/>
            <pc:sldMk cId="1770051871" sldId="265"/>
            <ac:spMk id="3" creationId="{BE86579C-022D-4BEA-9DF8-E9A4C90430DC}"/>
          </ac:spMkLst>
        </pc:spChg>
      </pc:sldChg>
      <pc:sldChg chg="modSp">
        <pc:chgData name="Barker, Maurice" userId="aa04bd89-b164-41d8-88d8-3b0ae0660648" providerId="ADAL" clId="{3FB46E1C-22B3-4277-8791-0185893C25DD}" dt="2018-09-26T13:52:47.245" v="87" actId="20577"/>
        <pc:sldMkLst>
          <pc:docMk/>
          <pc:sldMk cId="1617586547" sldId="298"/>
        </pc:sldMkLst>
        <pc:spChg chg="mod">
          <ac:chgData name="Barker, Maurice" userId="aa04bd89-b164-41d8-88d8-3b0ae0660648" providerId="ADAL" clId="{3FB46E1C-22B3-4277-8791-0185893C25DD}" dt="2018-09-26T13:52:47.245" v="87" actId="20577"/>
          <ac:spMkLst>
            <pc:docMk/>
            <pc:sldMk cId="1617586547" sldId="298"/>
            <ac:spMk id="3" creationId="{34A399D5-E7B6-43B2-8374-7779CE797774}"/>
          </ac:spMkLst>
        </pc:spChg>
      </pc:sldChg>
      <pc:sldChg chg="modSp">
        <pc:chgData name="Barker, Maurice" userId="aa04bd89-b164-41d8-88d8-3b0ae0660648" providerId="ADAL" clId="{3FB46E1C-22B3-4277-8791-0185893C25DD}" dt="2018-09-26T13:55:32.947" v="99" actId="6549"/>
        <pc:sldMkLst>
          <pc:docMk/>
          <pc:sldMk cId="3452859369" sldId="301"/>
        </pc:sldMkLst>
        <pc:spChg chg="mod">
          <ac:chgData name="Barker, Maurice" userId="aa04bd89-b164-41d8-88d8-3b0ae0660648" providerId="ADAL" clId="{3FB46E1C-22B3-4277-8791-0185893C25DD}" dt="2018-09-26T13:55:32.947" v="99" actId="6549"/>
          <ac:spMkLst>
            <pc:docMk/>
            <pc:sldMk cId="3452859369" sldId="301"/>
            <ac:spMk id="3" creationId="{3E89C70E-E006-4D37-A252-60125ED04EF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6AAA98-3025-48D1-BDFD-874C39CE1BD1}" type="datetimeFigureOut">
              <a:rPr lang="en-US" smtClean="0"/>
              <a:t>9/26/2018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DABF4A-0AAA-47DD-924E-BF4B05D9A0A9}" type="slidenum">
              <a:rPr lang="en-US" smtClean="0"/>
              <a:t>‹#›</a:t>
            </a:fld>
            <a:endParaRPr lang="en-US"/>
          </a:p>
        </p:txBody>
      </p:sp>
    </p:spTree>
    <p:extLst>
      <p:ext uri="{BB962C8B-B14F-4D97-AF65-F5344CB8AC3E}">
        <p14:creationId xmlns:p14="http://schemas.microsoft.com/office/powerpoint/2010/main" val="34665996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3DABF4A-0AAA-47DD-924E-BF4B05D9A0A9}" type="slidenum">
              <a:rPr lang="en-US" smtClean="0"/>
              <a:t>2</a:t>
            </a:fld>
            <a:endParaRPr lang="en-US"/>
          </a:p>
        </p:txBody>
      </p:sp>
    </p:spTree>
    <p:extLst>
      <p:ext uri="{BB962C8B-B14F-4D97-AF65-F5344CB8AC3E}">
        <p14:creationId xmlns:p14="http://schemas.microsoft.com/office/powerpoint/2010/main" val="21423283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3DABF4A-0AAA-47DD-924E-BF4B05D9A0A9}" type="slidenum">
              <a:rPr lang="en-US" smtClean="0"/>
              <a:t>3</a:t>
            </a:fld>
            <a:endParaRPr lang="en-US"/>
          </a:p>
        </p:txBody>
      </p:sp>
    </p:spTree>
    <p:extLst>
      <p:ext uri="{BB962C8B-B14F-4D97-AF65-F5344CB8AC3E}">
        <p14:creationId xmlns:p14="http://schemas.microsoft.com/office/powerpoint/2010/main" val="17298485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9.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1">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600199"/>
            <a:ext cx="8686800" cy="2286001"/>
          </a:xfrm>
          <a:prstGeom prst="rect">
            <a:avLst/>
          </a:prstGeom>
        </p:spPr>
        <p:txBody>
          <a:bodyPr anchor="b">
            <a:normAutofit/>
          </a:bodyPr>
          <a:lstStyle>
            <a:lvl1pPr algn="ctr">
              <a:lnSpc>
                <a:spcPct val="100000"/>
              </a:lnSpc>
              <a:defRPr sz="7200">
                <a:solidFill>
                  <a:schemeClr val="bg1"/>
                </a:solidFill>
                <a:latin typeface="+mj-lt"/>
              </a:defRPr>
            </a:lvl1pPr>
          </a:lstStyle>
          <a:p>
            <a:r>
              <a:rPr lang="en-US" dirty="0"/>
              <a:t>Add Presentation Title</a:t>
            </a:r>
          </a:p>
        </p:txBody>
      </p:sp>
      <p:sp>
        <p:nvSpPr>
          <p:cNvPr id="3" name="Subtitle 2"/>
          <p:cNvSpPr>
            <a:spLocks noGrp="1"/>
          </p:cNvSpPr>
          <p:nvPr>
            <p:ph type="subTitle" idx="1" hasCustomPrompt="1"/>
          </p:nvPr>
        </p:nvSpPr>
        <p:spPr>
          <a:xfrm>
            <a:off x="228600" y="4114800"/>
            <a:ext cx="8686800" cy="2057400"/>
          </a:xfrm>
          <a:prstGeom prst="rect">
            <a:avLst/>
          </a:prstGeom>
        </p:spPr>
        <p:txBody>
          <a:bodyPr>
            <a:normAutofit/>
          </a:bodyPr>
          <a:lstStyle>
            <a:lvl1pPr marL="0" indent="0" algn="ctr">
              <a:buNone/>
              <a:defRPr sz="3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solidFill>
                  <a:schemeClr val="bg1"/>
                </a:solidFill>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2630847397"/>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ody - One Column - Blu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7200">
                <a:solidFill>
                  <a:schemeClr val="accent5">
                    <a:lumMod val="75000"/>
                  </a:schemeClr>
                </a:solidFill>
              </a:defRPr>
            </a:lvl1pPr>
          </a:lstStyle>
          <a:p>
            <a:r>
              <a:rPr lang="en-US" dirty="0"/>
              <a:t>Add Title</a:t>
            </a:r>
          </a:p>
        </p:txBody>
      </p:sp>
      <p:sp>
        <p:nvSpPr>
          <p:cNvPr id="3" name="Content Placeholder 2"/>
          <p:cNvSpPr>
            <a:spLocks noGrp="1"/>
          </p:cNvSpPr>
          <p:nvPr>
            <p:ph idx="1" hasCustomPrompt="1"/>
          </p:nvPr>
        </p:nvSpPr>
        <p:spPr>
          <a:xfrm>
            <a:off x="228600" y="2057401"/>
            <a:ext cx="8686800" cy="4119561"/>
          </a:xfrm>
          <a:prstGeom prst="rect">
            <a:avLst/>
          </a:prstGeom>
        </p:spPr>
        <p:txBody>
          <a:bodyPr/>
          <a:lstStyle>
            <a:lvl1pPr>
              <a:buClr>
                <a:srgbClr val="2E75B6"/>
              </a:buClr>
              <a:defRPr sz="3600">
                <a:solidFill>
                  <a:srgbClr val="43503B"/>
                </a:solidFill>
              </a:defRPr>
            </a:lvl1pPr>
            <a:lvl2pPr>
              <a:buClr>
                <a:srgbClr val="2E75B6"/>
              </a:buClr>
              <a:defRPr sz="3200">
                <a:solidFill>
                  <a:srgbClr val="43503B"/>
                </a:solidFill>
              </a:defRPr>
            </a:lvl2pPr>
            <a:lvl3pPr>
              <a:buClr>
                <a:srgbClr val="2E75B6"/>
              </a:buClr>
              <a:defRPr sz="2800">
                <a:solidFill>
                  <a:srgbClr val="43503B"/>
                </a:solidFill>
              </a:defRPr>
            </a:lvl3pPr>
            <a:lvl4pPr>
              <a:buClr>
                <a:srgbClr val="2E75B6"/>
              </a:buClr>
              <a:defRPr sz="2400">
                <a:solidFill>
                  <a:srgbClr val="43503B"/>
                </a:solidFill>
              </a:defRPr>
            </a:lvl4pPr>
            <a:lvl5pPr>
              <a:buClr>
                <a:srgbClr val="2E75B6"/>
              </a:buClr>
              <a:defRPr sz="2400">
                <a:solidFill>
                  <a:srgbClr val="43503B"/>
                </a:solidFill>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9/26/2018</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sp>
        <p:nvSpPr>
          <p:cNvPr id="7" name="Freeform 14">
            <a:extLst>
              <a:ext uri="{FF2B5EF4-FFF2-40B4-BE49-F238E27FC236}">
                <a16:creationId xmlns:a16="http://schemas.microsoft.com/office/drawing/2014/main" id="{1C88E5B7-AFC0-441A-A37C-91FFD394753E}"/>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8" name="Picture 7">
            <a:extLst>
              <a:ext uri="{FF2B5EF4-FFF2-40B4-BE49-F238E27FC236}">
                <a16:creationId xmlns:a16="http://schemas.microsoft.com/office/drawing/2014/main" id="{B7264EFE-4291-4681-B803-FF56A39FE4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14" name="Title 1">
            <a:extLst>
              <a:ext uri="{FF2B5EF4-FFF2-40B4-BE49-F238E27FC236}">
                <a16:creationId xmlns:a16="http://schemas.microsoft.com/office/drawing/2014/main" id="{118BF337-8518-41CD-98CE-77A2BBA0CAA3}"/>
              </a:ext>
            </a:extLst>
          </p:cNvPr>
          <p:cNvSpPr txBox="1">
            <a:spLocks/>
          </p:cNvSpPr>
          <p:nvPr userDrawn="1"/>
        </p:nvSpPr>
        <p:spPr>
          <a:xfrm>
            <a:off x="2107095" y="1437511"/>
            <a:ext cx="4929810" cy="457200"/>
          </a:xfrm>
          <a:prstGeom prst="rect">
            <a:avLst/>
          </a:prstGeom>
        </p:spPr>
        <p:txBody>
          <a:bodyPr>
            <a:noAutofit/>
          </a:bodyPr>
          <a:lstStyle>
            <a:lvl1pPr algn="l" defTabSz="914400" rtl="0" eaLnBrk="1" latinLnBrk="0" hangingPunct="1">
              <a:lnSpc>
                <a:spcPct val="100000"/>
              </a:lnSpc>
              <a:spcBef>
                <a:spcPct val="0"/>
              </a:spcBef>
              <a:buNone/>
              <a:defRPr sz="7200" kern="1200">
                <a:solidFill>
                  <a:schemeClr val="accent5">
                    <a:lumMod val="75000"/>
                  </a:schemeClr>
                </a:solidFill>
                <a:latin typeface="+mj-lt"/>
                <a:ea typeface="+mj-ea"/>
                <a:cs typeface="+mj-cs"/>
              </a:defRPr>
            </a:lvl1pPr>
          </a:lstStyle>
          <a:p>
            <a:endParaRPr lang="en-US" dirty="0"/>
          </a:p>
        </p:txBody>
      </p:sp>
      <p:sp>
        <p:nvSpPr>
          <p:cNvPr id="18" name="Text Placeholder 17">
            <a:extLst>
              <a:ext uri="{FF2B5EF4-FFF2-40B4-BE49-F238E27FC236}">
                <a16:creationId xmlns:a16="http://schemas.microsoft.com/office/drawing/2014/main" id="{09EFEC75-DFB7-4605-A89E-A95ECD671921}"/>
              </a:ext>
            </a:extLst>
          </p:cNvPr>
          <p:cNvSpPr>
            <a:spLocks noGrp="1"/>
          </p:cNvSpPr>
          <p:nvPr>
            <p:ph type="body" sz="quarter" idx="13" hasCustomPrompt="1"/>
          </p:nvPr>
        </p:nvSpPr>
        <p:spPr>
          <a:xfrm>
            <a:off x="1928190" y="1371600"/>
            <a:ext cx="6987209" cy="685800"/>
          </a:xfrm>
          <a:prstGeom prst="rect">
            <a:avLst/>
          </a:prstGeom>
        </p:spPr>
        <p:txBody>
          <a:bodyPr anchor="ctr"/>
          <a:lstStyle>
            <a:lvl1pPr marL="0" indent="0" algn="l">
              <a:lnSpc>
                <a:spcPct val="100000"/>
              </a:lnSpc>
              <a:buNone/>
              <a:defRPr sz="3600" i="1">
                <a:solidFill>
                  <a:srgbClr val="43503B"/>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Tree>
    <p:extLst>
      <p:ext uri="{BB962C8B-B14F-4D97-AF65-F5344CB8AC3E}">
        <p14:creationId xmlns:p14="http://schemas.microsoft.com/office/powerpoint/2010/main" val="2826712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ody - Two Columns - Blu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228600" y="2057401"/>
            <a:ext cx="4286250" cy="4119562"/>
          </a:xfrm>
          <a:prstGeom prst="rect">
            <a:avLst/>
          </a:prstGeom>
        </p:spPr>
        <p:txBody>
          <a:bodyPr/>
          <a:lstStyle>
            <a:lvl1pPr>
              <a:buClr>
                <a:srgbClr val="2E75B6"/>
              </a:buClr>
              <a:defRPr sz="3600">
                <a:solidFill>
                  <a:srgbClr val="43503B"/>
                </a:solidFill>
              </a:defRPr>
            </a:lvl1pPr>
            <a:lvl2pPr>
              <a:buClr>
                <a:srgbClr val="2E75B6"/>
              </a:buClr>
              <a:defRPr sz="3200">
                <a:solidFill>
                  <a:srgbClr val="43503B"/>
                </a:solidFill>
              </a:defRPr>
            </a:lvl2pPr>
            <a:lvl3pPr>
              <a:buClr>
                <a:srgbClr val="2E75B6"/>
              </a:buClr>
              <a:defRPr sz="2800">
                <a:solidFill>
                  <a:srgbClr val="43503B"/>
                </a:solidFill>
              </a:defRPr>
            </a:lvl3pPr>
            <a:lvl4pPr>
              <a:buClr>
                <a:srgbClr val="2E75B6"/>
              </a:buClr>
              <a:defRPr sz="2400">
                <a:solidFill>
                  <a:srgbClr val="43503B"/>
                </a:solidFill>
              </a:defRPr>
            </a:lvl4pPr>
            <a:lvl5pPr>
              <a:buClr>
                <a:srgbClr val="2E75B6"/>
              </a:buClr>
              <a:defRPr sz="2400">
                <a:solidFill>
                  <a:srgbClr val="43503B"/>
                </a:solidFill>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629150" y="2057401"/>
            <a:ext cx="4286250" cy="4119562"/>
          </a:xfrm>
          <a:prstGeom prst="rect">
            <a:avLst/>
          </a:prstGeom>
        </p:spPr>
        <p:txBody>
          <a:bodyPr/>
          <a:lstStyle>
            <a:lvl1pPr>
              <a:buClr>
                <a:srgbClr val="2E75B6"/>
              </a:buClr>
              <a:defRPr sz="3600">
                <a:solidFill>
                  <a:srgbClr val="43503B"/>
                </a:solidFill>
              </a:defRPr>
            </a:lvl1pPr>
            <a:lvl2pPr>
              <a:buClr>
                <a:srgbClr val="2E75B6"/>
              </a:buClr>
              <a:defRPr sz="3200">
                <a:solidFill>
                  <a:srgbClr val="43503B"/>
                </a:solidFill>
              </a:defRPr>
            </a:lvl2pPr>
            <a:lvl3pPr>
              <a:buClr>
                <a:srgbClr val="2E75B6"/>
              </a:buClr>
              <a:defRPr sz="2800">
                <a:solidFill>
                  <a:srgbClr val="43503B"/>
                </a:solidFill>
              </a:defRPr>
            </a:lvl3pPr>
            <a:lvl4pPr>
              <a:buClr>
                <a:srgbClr val="2E75B6"/>
              </a:buClr>
              <a:defRPr sz="2400">
                <a:solidFill>
                  <a:srgbClr val="43503B"/>
                </a:solidFill>
              </a:defRPr>
            </a:lvl4pPr>
            <a:lvl5pPr>
              <a:buClr>
                <a:srgbClr val="2E75B6"/>
              </a:buClr>
              <a:defRPr sz="2400">
                <a:solidFill>
                  <a:srgbClr val="43503B"/>
                </a:solidFill>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9/26/2018</a:t>
            </a:fld>
            <a:endParaRPr lang="en-US" dirty="0"/>
          </a:p>
        </p:txBody>
      </p:sp>
      <p:sp>
        <p:nvSpPr>
          <p:cNvPr id="6" name="Footer Placeholder 5"/>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sp>
        <p:nvSpPr>
          <p:cNvPr id="8" name="Freeform 14">
            <a:extLst>
              <a:ext uri="{FF2B5EF4-FFF2-40B4-BE49-F238E27FC236}">
                <a16:creationId xmlns:a16="http://schemas.microsoft.com/office/drawing/2014/main" id="{14235458-0EEA-40A5-BAF0-DE514D01C0BF}"/>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069CF62E-1D78-46D2-9E0D-1301C1B7E43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10" name="Title 1">
            <a:extLst>
              <a:ext uri="{FF2B5EF4-FFF2-40B4-BE49-F238E27FC236}">
                <a16:creationId xmlns:a16="http://schemas.microsoft.com/office/drawing/2014/main" id="{15177626-D716-44A0-903D-CC8228B49F78}"/>
              </a:ext>
            </a:extLst>
          </p:cNvPr>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7200">
                <a:solidFill>
                  <a:schemeClr val="accent5">
                    <a:lumMod val="75000"/>
                  </a:schemeClr>
                </a:solidFill>
              </a:defRPr>
            </a:lvl1pPr>
          </a:lstStyle>
          <a:p>
            <a:r>
              <a:rPr lang="en-US" dirty="0"/>
              <a:t>Add Title</a:t>
            </a:r>
          </a:p>
        </p:txBody>
      </p:sp>
      <p:sp>
        <p:nvSpPr>
          <p:cNvPr id="13" name="Text Placeholder 12">
            <a:extLst>
              <a:ext uri="{FF2B5EF4-FFF2-40B4-BE49-F238E27FC236}">
                <a16:creationId xmlns:a16="http://schemas.microsoft.com/office/drawing/2014/main" id="{639019D3-7004-4C0A-9D30-FBE85F5939FC}"/>
              </a:ext>
            </a:extLst>
          </p:cNvPr>
          <p:cNvSpPr>
            <a:spLocks noGrp="1"/>
          </p:cNvSpPr>
          <p:nvPr>
            <p:ph type="body" sz="quarter" idx="13" hasCustomPrompt="1"/>
          </p:nvPr>
        </p:nvSpPr>
        <p:spPr>
          <a:xfrm>
            <a:off x="1928190" y="1371600"/>
            <a:ext cx="6987210" cy="685800"/>
          </a:xfrm>
          <a:prstGeom prst="rect">
            <a:avLst/>
          </a:prstGeom>
        </p:spPr>
        <p:txBody>
          <a:bodyPr anchor="ct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i="1">
                <a:solidFill>
                  <a:srgbClr val="43503B"/>
                </a:solidFill>
              </a:defRPr>
            </a:lvl1pPr>
          </a:lstStyle>
          <a:p>
            <a:pPr lvl="0"/>
            <a:r>
              <a:rPr lang="en-US" dirty="0"/>
              <a:t>Add Sub-Title, if needed</a:t>
            </a:r>
          </a:p>
        </p:txBody>
      </p:sp>
    </p:spTree>
    <p:extLst>
      <p:ext uri="{BB962C8B-B14F-4D97-AF65-F5344CB8AC3E}">
        <p14:creationId xmlns:p14="http://schemas.microsoft.com/office/powerpoint/2010/main" val="31821667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ody - Map, Graphic, Screenshot - Blue">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9/26/2018</a:t>
            </a:fld>
            <a:endParaRPr lang="en-US" dirty="0"/>
          </a:p>
        </p:txBody>
      </p:sp>
      <p:sp>
        <p:nvSpPr>
          <p:cNvPr id="4" name="Footer Placeholder 3"/>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sp>
        <p:nvSpPr>
          <p:cNvPr id="6" name="Freeform 14">
            <a:extLst>
              <a:ext uri="{FF2B5EF4-FFF2-40B4-BE49-F238E27FC236}">
                <a16:creationId xmlns:a16="http://schemas.microsoft.com/office/drawing/2014/main" id="{4EA1D183-F691-4E41-9650-A5402C3094EE}"/>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7" name="Picture 6">
            <a:extLst>
              <a:ext uri="{FF2B5EF4-FFF2-40B4-BE49-F238E27FC236}">
                <a16:creationId xmlns:a16="http://schemas.microsoft.com/office/drawing/2014/main" id="{36518F78-187A-4CBD-BBF7-3B77F0062F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8" name="Title 1">
            <a:extLst>
              <a:ext uri="{FF2B5EF4-FFF2-40B4-BE49-F238E27FC236}">
                <a16:creationId xmlns:a16="http://schemas.microsoft.com/office/drawing/2014/main" id="{06FFAEBA-8BD6-4879-B485-1F1F02E68412}"/>
              </a:ext>
            </a:extLst>
          </p:cNvPr>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7200">
                <a:solidFill>
                  <a:schemeClr val="accent5">
                    <a:lumMod val="75000"/>
                  </a:schemeClr>
                </a:solidFill>
              </a:defRPr>
            </a:lvl1pPr>
          </a:lstStyle>
          <a:p>
            <a:r>
              <a:rPr lang="en-US" dirty="0"/>
              <a:t>Add Title</a:t>
            </a:r>
          </a:p>
        </p:txBody>
      </p:sp>
    </p:spTree>
    <p:extLst>
      <p:ext uri="{BB962C8B-B14F-4D97-AF65-F5344CB8AC3E}">
        <p14:creationId xmlns:p14="http://schemas.microsoft.com/office/powerpoint/2010/main" val="30492949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1 - Blue">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2E75B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9/26/2018</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5" t="57240" r="-15" b="8348"/>
          <a:stretch>
            <a:fillRect/>
          </a:stretch>
        </p:blipFill>
        <p:spPr bwMode="auto">
          <a:xfrm>
            <a:off x="0" y="0"/>
            <a:ext cx="9144000" cy="209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2E75B6"/>
          </a:solidFill>
        </p:spPr>
        <p:txBody>
          <a:bodyPr anchor="b"/>
          <a:lstStyle>
            <a:lvl1pPr algn="ctr">
              <a:defRPr sz="6000">
                <a:solidFill>
                  <a:schemeClr val="bg1"/>
                </a:solidFill>
              </a:defRPr>
            </a:lvl1pPr>
          </a:lstStyle>
          <a:p>
            <a:r>
              <a:rPr lang="en-US" dirty="0"/>
              <a:t>Add Section Header</a:t>
            </a:r>
          </a:p>
        </p:txBody>
      </p:sp>
    </p:spTree>
    <p:extLst>
      <p:ext uri="{BB962C8B-B14F-4D97-AF65-F5344CB8AC3E}">
        <p14:creationId xmlns:p14="http://schemas.microsoft.com/office/powerpoint/2010/main" val="39407479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2 - Blue">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2E75B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9/26/2018</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pic>
        <p:nvPicPr>
          <p:cNvPr id="7" name="Picture 16" descr="Landscape image of a river surrounded by tall grass ">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09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2E75B6"/>
          </a:solidFill>
        </p:spPr>
        <p:txBody>
          <a:bodyPr anchor="b"/>
          <a:lstStyle>
            <a:lvl1pPr algn="ctr">
              <a:defRPr sz="6000" baseline="0">
                <a:solidFill>
                  <a:schemeClr val="bg1"/>
                </a:solidFill>
              </a:defRPr>
            </a:lvl1pPr>
          </a:lstStyle>
          <a:p>
            <a:r>
              <a:rPr lang="en-US" dirty="0"/>
              <a:t>Add Section Header</a:t>
            </a:r>
          </a:p>
        </p:txBody>
      </p:sp>
    </p:spTree>
    <p:extLst>
      <p:ext uri="{BB962C8B-B14F-4D97-AF65-F5344CB8AC3E}">
        <p14:creationId xmlns:p14="http://schemas.microsoft.com/office/powerpoint/2010/main" val="35696185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3 - Blue">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2E75B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9/26/2018</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09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2E75B6"/>
          </a:solidFill>
        </p:spPr>
        <p:txBody>
          <a:bodyPr anchor="b"/>
          <a:lstStyle>
            <a:lvl1pPr algn="ctr">
              <a:defRPr sz="6000">
                <a:solidFill>
                  <a:schemeClr val="bg1"/>
                </a:solidFill>
              </a:defRPr>
            </a:lvl1pPr>
          </a:lstStyle>
          <a:p>
            <a:r>
              <a:rPr lang="en-US" dirty="0"/>
              <a:t>Add Section Header</a:t>
            </a:r>
          </a:p>
        </p:txBody>
      </p:sp>
    </p:spTree>
    <p:extLst>
      <p:ext uri="{BB962C8B-B14F-4D97-AF65-F5344CB8AC3E}">
        <p14:creationId xmlns:p14="http://schemas.microsoft.com/office/powerpoint/2010/main" val="11274128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4 - Blue">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2E75B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9/26/2018</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09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2E75B6"/>
          </a:solidFill>
        </p:spPr>
        <p:txBody>
          <a:bodyPr anchor="b"/>
          <a:lstStyle>
            <a:lvl1pPr algn="ctr">
              <a:defRPr sz="6000">
                <a:solidFill>
                  <a:schemeClr val="bg1"/>
                </a:solidFill>
              </a:defRPr>
            </a:lvl1pPr>
          </a:lstStyle>
          <a:p>
            <a:r>
              <a:rPr lang="en-US" dirty="0"/>
              <a:t>Add Section Header</a:t>
            </a:r>
          </a:p>
        </p:txBody>
      </p:sp>
    </p:spTree>
    <p:extLst>
      <p:ext uri="{BB962C8B-B14F-4D97-AF65-F5344CB8AC3E}">
        <p14:creationId xmlns:p14="http://schemas.microsoft.com/office/powerpoint/2010/main" val="13643849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5 - Blue">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2E75B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9/26/2018</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58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2E75B6"/>
          </a:solidFill>
        </p:spPr>
        <p:txBody>
          <a:bodyPr anchor="b"/>
          <a:lstStyle>
            <a:lvl1pPr algn="ctr">
              <a:defRPr sz="6000">
                <a:solidFill>
                  <a:schemeClr val="bg1"/>
                </a:solidFill>
              </a:defRPr>
            </a:lvl1pPr>
          </a:lstStyle>
          <a:p>
            <a:r>
              <a:rPr lang="en-US" dirty="0"/>
              <a:t>Add Section Header</a:t>
            </a:r>
          </a:p>
        </p:txBody>
      </p:sp>
    </p:spTree>
    <p:extLst>
      <p:ext uri="{BB962C8B-B14F-4D97-AF65-F5344CB8AC3E}">
        <p14:creationId xmlns:p14="http://schemas.microsoft.com/office/powerpoint/2010/main" val="7132265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ody - One Column - Tea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7200">
                <a:solidFill>
                  <a:srgbClr val="48B3BB"/>
                </a:solidFill>
              </a:defRPr>
            </a:lvl1pPr>
          </a:lstStyle>
          <a:p>
            <a:r>
              <a:rPr lang="en-US" dirty="0"/>
              <a:t>Add Title</a:t>
            </a:r>
          </a:p>
        </p:txBody>
      </p:sp>
      <p:sp>
        <p:nvSpPr>
          <p:cNvPr id="3" name="Content Placeholder 2"/>
          <p:cNvSpPr>
            <a:spLocks noGrp="1"/>
          </p:cNvSpPr>
          <p:nvPr>
            <p:ph idx="1" hasCustomPrompt="1"/>
          </p:nvPr>
        </p:nvSpPr>
        <p:spPr>
          <a:xfrm>
            <a:off x="228600" y="2057401"/>
            <a:ext cx="8686800" cy="4119561"/>
          </a:xfrm>
          <a:prstGeom prst="rect">
            <a:avLst/>
          </a:prstGeom>
        </p:spPr>
        <p:txBody>
          <a:bodyPr/>
          <a:lstStyle>
            <a:lvl1pPr>
              <a:buClr>
                <a:srgbClr val="48B3BB"/>
              </a:buClr>
              <a:defRPr sz="3600">
                <a:solidFill>
                  <a:schemeClr val="tx1"/>
                </a:solidFill>
              </a:defRPr>
            </a:lvl1pPr>
            <a:lvl2pPr>
              <a:buClr>
                <a:srgbClr val="48B3BB"/>
              </a:buClr>
              <a:defRPr sz="3200">
                <a:solidFill>
                  <a:schemeClr val="tx1"/>
                </a:solidFill>
              </a:defRPr>
            </a:lvl2pPr>
            <a:lvl3pPr>
              <a:buClr>
                <a:srgbClr val="48B3BB"/>
              </a:buClr>
              <a:defRPr sz="2800">
                <a:solidFill>
                  <a:schemeClr val="tx1"/>
                </a:solidFill>
              </a:defRPr>
            </a:lvl3pPr>
            <a:lvl4pPr>
              <a:buClr>
                <a:srgbClr val="48B3BB"/>
              </a:buClr>
              <a:defRPr sz="2400">
                <a:solidFill>
                  <a:schemeClr val="tx1"/>
                </a:solidFill>
              </a:defRPr>
            </a:lvl4pPr>
            <a:lvl5pPr>
              <a:buClr>
                <a:srgbClr val="48B3BB"/>
              </a:buClr>
              <a:defRPr sz="2400">
                <a:solidFill>
                  <a:schemeClr val="tx1"/>
                </a:solidFill>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9/26/2018</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sp>
        <p:nvSpPr>
          <p:cNvPr id="7" name="Freeform 14">
            <a:extLst>
              <a:ext uri="{FF2B5EF4-FFF2-40B4-BE49-F238E27FC236}">
                <a16:creationId xmlns:a16="http://schemas.microsoft.com/office/drawing/2014/main" id="{1C88E5B7-AFC0-441A-A37C-91FFD394753E}"/>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8" name="Picture 7">
            <a:extLst>
              <a:ext uri="{FF2B5EF4-FFF2-40B4-BE49-F238E27FC236}">
                <a16:creationId xmlns:a16="http://schemas.microsoft.com/office/drawing/2014/main" id="{B7264EFE-4291-4681-B803-FF56A39FE4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13" name="Text Placeholder 12">
            <a:extLst>
              <a:ext uri="{FF2B5EF4-FFF2-40B4-BE49-F238E27FC236}">
                <a16:creationId xmlns:a16="http://schemas.microsoft.com/office/drawing/2014/main" id="{80DBA6D8-C36A-4BC6-9F3F-62E95284077E}"/>
              </a:ext>
            </a:extLst>
          </p:cNvPr>
          <p:cNvSpPr>
            <a:spLocks noGrp="1"/>
          </p:cNvSpPr>
          <p:nvPr>
            <p:ph type="body" sz="quarter" idx="13" hasCustomPrompt="1"/>
          </p:nvPr>
        </p:nvSpPr>
        <p:spPr>
          <a:xfrm>
            <a:off x="1928190" y="1371600"/>
            <a:ext cx="6987210" cy="685800"/>
          </a:xfrm>
          <a:prstGeom prst="rect">
            <a:avLst/>
          </a:prstGeom>
        </p:spPr>
        <p:txBody>
          <a:bodyPr anchor="ctr"/>
          <a:lstStyle>
            <a:lvl1pPr marL="0" indent="0">
              <a:lnSpc>
                <a:spcPct val="100000"/>
              </a:lnSpc>
              <a:buNone/>
              <a:defRPr sz="3600" i="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Tree>
    <p:extLst>
      <p:ext uri="{BB962C8B-B14F-4D97-AF65-F5344CB8AC3E}">
        <p14:creationId xmlns:p14="http://schemas.microsoft.com/office/powerpoint/2010/main" val="42474127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ody - Two Column - Teal">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228600" y="2057401"/>
            <a:ext cx="4286250" cy="4119562"/>
          </a:xfrm>
          <a:prstGeom prst="rect">
            <a:avLst/>
          </a:prstGeom>
        </p:spPr>
        <p:txBody>
          <a:bodyPr/>
          <a:lstStyle>
            <a:lvl1pPr>
              <a:buClr>
                <a:srgbClr val="48B3BB"/>
              </a:buClr>
              <a:defRPr sz="3600">
                <a:solidFill>
                  <a:schemeClr val="tx1"/>
                </a:solidFill>
              </a:defRPr>
            </a:lvl1pPr>
            <a:lvl2pPr>
              <a:buClr>
                <a:srgbClr val="48B3BB"/>
              </a:buClr>
              <a:defRPr sz="3200">
                <a:solidFill>
                  <a:schemeClr val="tx1"/>
                </a:solidFill>
              </a:defRPr>
            </a:lvl2pPr>
            <a:lvl3pPr>
              <a:buClr>
                <a:srgbClr val="48B3BB"/>
              </a:buClr>
              <a:defRPr sz="2800">
                <a:solidFill>
                  <a:schemeClr val="tx1"/>
                </a:solidFill>
              </a:defRPr>
            </a:lvl3pPr>
            <a:lvl4pPr>
              <a:buClr>
                <a:srgbClr val="48B3BB"/>
              </a:buClr>
              <a:defRPr sz="2400">
                <a:solidFill>
                  <a:schemeClr val="tx1"/>
                </a:solidFill>
              </a:defRPr>
            </a:lvl4pPr>
            <a:lvl5pPr>
              <a:buClr>
                <a:srgbClr val="48B3BB"/>
              </a:buClr>
              <a:defRPr sz="2400">
                <a:solidFill>
                  <a:schemeClr val="tx1"/>
                </a:solidFill>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629150" y="2057401"/>
            <a:ext cx="4286250" cy="4119562"/>
          </a:xfrm>
          <a:prstGeom prst="rect">
            <a:avLst/>
          </a:prstGeom>
        </p:spPr>
        <p:txBody>
          <a:bodyPr/>
          <a:lstStyle>
            <a:lvl1pPr>
              <a:buClr>
                <a:srgbClr val="48B3BB"/>
              </a:buClr>
              <a:defRPr sz="3600">
                <a:solidFill>
                  <a:schemeClr val="tx1"/>
                </a:solidFill>
              </a:defRPr>
            </a:lvl1pPr>
            <a:lvl2pPr>
              <a:buClr>
                <a:srgbClr val="48B3BB"/>
              </a:buClr>
              <a:defRPr sz="3200">
                <a:solidFill>
                  <a:schemeClr val="tx1"/>
                </a:solidFill>
              </a:defRPr>
            </a:lvl2pPr>
            <a:lvl3pPr>
              <a:buClr>
                <a:srgbClr val="48B3BB"/>
              </a:buClr>
              <a:defRPr sz="2800">
                <a:solidFill>
                  <a:schemeClr val="tx1"/>
                </a:solidFill>
              </a:defRPr>
            </a:lvl3pPr>
            <a:lvl4pPr>
              <a:buClr>
                <a:srgbClr val="48B3BB"/>
              </a:buClr>
              <a:defRPr sz="2400">
                <a:solidFill>
                  <a:schemeClr val="tx1"/>
                </a:solidFill>
              </a:defRPr>
            </a:lvl4pPr>
            <a:lvl5pPr>
              <a:buClr>
                <a:srgbClr val="48B3BB"/>
              </a:buClr>
              <a:defRPr sz="2400">
                <a:solidFill>
                  <a:schemeClr val="tx1"/>
                </a:solidFill>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9/26/2018</a:t>
            </a:fld>
            <a:endParaRPr lang="en-US" dirty="0"/>
          </a:p>
        </p:txBody>
      </p:sp>
      <p:sp>
        <p:nvSpPr>
          <p:cNvPr id="6" name="Footer Placeholder 5"/>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sp>
        <p:nvSpPr>
          <p:cNvPr id="8" name="Freeform 14">
            <a:extLst>
              <a:ext uri="{FF2B5EF4-FFF2-40B4-BE49-F238E27FC236}">
                <a16:creationId xmlns:a16="http://schemas.microsoft.com/office/drawing/2014/main" id="{14235458-0EEA-40A5-BAF0-DE514D01C0BF}"/>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069CF62E-1D78-46D2-9E0D-1301C1B7E43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10" name="Title 1">
            <a:extLst>
              <a:ext uri="{FF2B5EF4-FFF2-40B4-BE49-F238E27FC236}">
                <a16:creationId xmlns:a16="http://schemas.microsoft.com/office/drawing/2014/main" id="{15177626-D716-44A0-903D-CC8228B49F78}"/>
              </a:ext>
            </a:extLst>
          </p:cNvPr>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7200">
                <a:solidFill>
                  <a:srgbClr val="48B3BB"/>
                </a:solidFill>
              </a:defRPr>
            </a:lvl1pPr>
          </a:lstStyle>
          <a:p>
            <a:r>
              <a:rPr lang="en-US" dirty="0"/>
              <a:t>Add Title</a:t>
            </a:r>
          </a:p>
        </p:txBody>
      </p:sp>
      <p:sp>
        <p:nvSpPr>
          <p:cNvPr id="12" name="Text Placeholder 11">
            <a:extLst>
              <a:ext uri="{FF2B5EF4-FFF2-40B4-BE49-F238E27FC236}">
                <a16:creationId xmlns:a16="http://schemas.microsoft.com/office/drawing/2014/main" id="{5DD5C158-C788-4CCC-82BE-C8C552C6C61A}"/>
              </a:ext>
            </a:extLst>
          </p:cNvPr>
          <p:cNvSpPr>
            <a:spLocks noGrp="1"/>
          </p:cNvSpPr>
          <p:nvPr>
            <p:ph type="body" sz="quarter" idx="13" hasCustomPrompt="1"/>
          </p:nvPr>
        </p:nvSpPr>
        <p:spPr>
          <a:xfrm>
            <a:off x="1928190" y="1371600"/>
            <a:ext cx="6987209" cy="685800"/>
          </a:xfrm>
          <a:prstGeom prst="rect">
            <a:avLst/>
          </a:prstGeom>
        </p:spPr>
        <p:txBody>
          <a:bodyPr anchor="ctr"/>
          <a:lstStyle>
            <a:lvl1pPr marL="0" indent="0">
              <a:lnSpc>
                <a:spcPct val="100000"/>
              </a:lnSpc>
              <a:buNone/>
              <a:defRPr sz="3600" i="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Tree>
    <p:extLst>
      <p:ext uri="{BB962C8B-B14F-4D97-AF65-F5344CB8AC3E}">
        <p14:creationId xmlns:p14="http://schemas.microsoft.com/office/powerpoint/2010/main" val="3513972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600199"/>
            <a:ext cx="8686800" cy="2286001"/>
          </a:xfrm>
          <a:prstGeom prst="rect">
            <a:avLst/>
          </a:prstGeom>
        </p:spPr>
        <p:txBody>
          <a:bodyPr anchor="b">
            <a:normAutofit/>
          </a:bodyPr>
          <a:lstStyle>
            <a:lvl1pPr algn="ctr">
              <a:lnSpc>
                <a:spcPct val="100000"/>
              </a:lnSpc>
              <a:defRPr sz="7200">
                <a:solidFill>
                  <a:schemeClr val="bg1"/>
                </a:solidFill>
                <a:latin typeface="+mj-lt"/>
              </a:defRPr>
            </a:lvl1pPr>
          </a:lstStyle>
          <a:p>
            <a:r>
              <a:rPr lang="en-US" dirty="0"/>
              <a:t>Add Presentation Title</a:t>
            </a:r>
          </a:p>
        </p:txBody>
      </p:sp>
      <p:sp>
        <p:nvSpPr>
          <p:cNvPr id="3" name="Subtitle 2"/>
          <p:cNvSpPr>
            <a:spLocks noGrp="1"/>
          </p:cNvSpPr>
          <p:nvPr>
            <p:ph type="subTitle" idx="1" hasCustomPrompt="1"/>
          </p:nvPr>
        </p:nvSpPr>
        <p:spPr>
          <a:xfrm>
            <a:off x="228600" y="4114800"/>
            <a:ext cx="8686800" cy="2057400"/>
          </a:xfrm>
          <a:prstGeom prst="rect">
            <a:avLst/>
          </a:prstGeom>
        </p:spPr>
        <p:txBody>
          <a:bodyPr>
            <a:normAutofit/>
          </a:bodyPr>
          <a:lstStyle>
            <a:lvl1pPr marL="0" indent="0" algn="ctr">
              <a:buNone/>
              <a:defRPr sz="3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solidFill>
                  <a:schemeClr val="bg1"/>
                </a:solidFill>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2991150276"/>
      </p:ext>
    </p:extLst>
  </p:cSld>
  <p:clrMapOvr>
    <a:masterClrMapping/>
  </p:clrMapOvr>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ody - Map, Graphic, Screenshot - Teal">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9/26/2018</a:t>
            </a:fld>
            <a:endParaRPr lang="en-US" dirty="0"/>
          </a:p>
        </p:txBody>
      </p:sp>
      <p:sp>
        <p:nvSpPr>
          <p:cNvPr id="4" name="Footer Placeholder 3"/>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sp>
        <p:nvSpPr>
          <p:cNvPr id="6" name="Freeform 14">
            <a:extLst>
              <a:ext uri="{FF2B5EF4-FFF2-40B4-BE49-F238E27FC236}">
                <a16:creationId xmlns:a16="http://schemas.microsoft.com/office/drawing/2014/main" id="{4EA1D183-F691-4E41-9650-A5402C3094EE}"/>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7" name="Picture 6">
            <a:extLst>
              <a:ext uri="{FF2B5EF4-FFF2-40B4-BE49-F238E27FC236}">
                <a16:creationId xmlns:a16="http://schemas.microsoft.com/office/drawing/2014/main" id="{36518F78-187A-4CBD-BBF7-3B77F0062F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8" name="Title 1">
            <a:extLst>
              <a:ext uri="{FF2B5EF4-FFF2-40B4-BE49-F238E27FC236}">
                <a16:creationId xmlns:a16="http://schemas.microsoft.com/office/drawing/2014/main" id="{06FFAEBA-8BD6-4879-B485-1F1F02E68412}"/>
              </a:ext>
            </a:extLst>
          </p:cNvPr>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7200">
                <a:solidFill>
                  <a:srgbClr val="48B3BB"/>
                </a:solidFill>
              </a:defRPr>
            </a:lvl1pPr>
          </a:lstStyle>
          <a:p>
            <a:r>
              <a:rPr lang="en-US" dirty="0"/>
              <a:t>Add Title</a:t>
            </a:r>
          </a:p>
        </p:txBody>
      </p:sp>
    </p:spTree>
    <p:extLst>
      <p:ext uri="{BB962C8B-B14F-4D97-AF65-F5344CB8AC3E}">
        <p14:creationId xmlns:p14="http://schemas.microsoft.com/office/powerpoint/2010/main" val="39395790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1 - Teal">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48B3B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9/26/2018</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09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48B3BB"/>
          </a:solidFill>
        </p:spPr>
        <p:txBody>
          <a:bodyPr anchor="b"/>
          <a:lstStyle>
            <a:lvl1pPr algn="ctr">
              <a:defRPr sz="6000">
                <a:solidFill>
                  <a:schemeClr val="bg1"/>
                </a:solidFill>
              </a:defRPr>
            </a:lvl1pPr>
          </a:lstStyle>
          <a:p>
            <a:r>
              <a:rPr lang="en-US" dirty="0"/>
              <a:t>Add Section Header</a:t>
            </a:r>
          </a:p>
        </p:txBody>
      </p:sp>
    </p:spTree>
    <p:extLst>
      <p:ext uri="{BB962C8B-B14F-4D97-AF65-F5344CB8AC3E}">
        <p14:creationId xmlns:p14="http://schemas.microsoft.com/office/powerpoint/2010/main" val="23001387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2 - Teal">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48B3B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9/26/2018</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5" t="57240" r="-15" b="8348"/>
          <a:stretch>
            <a:fillRect/>
          </a:stretch>
        </p:blipFill>
        <p:spPr bwMode="auto">
          <a:xfrm>
            <a:off x="0" y="0"/>
            <a:ext cx="9144000" cy="209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48B3BB"/>
          </a:solidFill>
        </p:spPr>
        <p:txBody>
          <a:bodyPr anchor="b"/>
          <a:lstStyle>
            <a:lvl1pPr algn="ctr">
              <a:defRPr sz="6000">
                <a:solidFill>
                  <a:schemeClr val="bg1"/>
                </a:solidFill>
              </a:defRPr>
            </a:lvl1pPr>
          </a:lstStyle>
          <a:p>
            <a:r>
              <a:rPr lang="en-US" dirty="0"/>
              <a:t>Add Section Header</a:t>
            </a:r>
          </a:p>
        </p:txBody>
      </p:sp>
    </p:spTree>
    <p:extLst>
      <p:ext uri="{BB962C8B-B14F-4D97-AF65-F5344CB8AC3E}">
        <p14:creationId xmlns:p14="http://schemas.microsoft.com/office/powerpoint/2010/main" val="12139127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3 - Teal">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48B3B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9/26/2018</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b="27961"/>
          <a:stretch/>
        </p:blipFill>
        <p:spPr bwMode="auto">
          <a:xfrm>
            <a:off x="3048" y="0"/>
            <a:ext cx="9144000" cy="1873249"/>
          </a:xfrm>
          <a:prstGeom prst="rect">
            <a:avLst/>
          </a:prstGeom>
          <a:blipFill>
            <a:blip r:embed="rId2"/>
            <a:stretch>
              <a:fillRect/>
            </a:stretch>
          </a:blipFill>
          <a:ln>
            <a:noFill/>
          </a:ln>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48B3BB"/>
          </a:solidFill>
        </p:spPr>
        <p:txBody>
          <a:bodyPr anchor="b"/>
          <a:lstStyle>
            <a:lvl1pPr algn="ctr">
              <a:defRPr sz="6000">
                <a:solidFill>
                  <a:schemeClr val="bg1"/>
                </a:solidFill>
              </a:defRPr>
            </a:lvl1pPr>
          </a:lstStyle>
          <a:p>
            <a:r>
              <a:rPr lang="en-US" dirty="0"/>
              <a:t>Add Section Header</a:t>
            </a:r>
          </a:p>
        </p:txBody>
      </p:sp>
    </p:spTree>
    <p:extLst>
      <p:ext uri="{BB962C8B-B14F-4D97-AF65-F5344CB8AC3E}">
        <p14:creationId xmlns:p14="http://schemas.microsoft.com/office/powerpoint/2010/main" val="4703906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4 - Teal">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48B3B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9/26/2018</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371725"/>
          </a:xfrm>
          <a:prstGeom prst="rect">
            <a:avLst/>
          </a:prstGeom>
          <a:blipFill>
            <a:blip r:embed="rId3"/>
            <a:stretch>
              <a:fillRect/>
            </a:stretch>
          </a:blipFill>
          <a:ln>
            <a:noFill/>
          </a:ln>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48B3BB"/>
          </a:solidFill>
        </p:spPr>
        <p:txBody>
          <a:bodyPr anchor="b"/>
          <a:lstStyle>
            <a:lvl1pPr algn="ctr">
              <a:defRPr sz="6000">
                <a:solidFill>
                  <a:schemeClr val="bg1"/>
                </a:solidFill>
              </a:defRPr>
            </a:lvl1pPr>
          </a:lstStyle>
          <a:p>
            <a:r>
              <a:rPr lang="en-US" dirty="0"/>
              <a:t>Add Section Header</a:t>
            </a:r>
          </a:p>
        </p:txBody>
      </p:sp>
    </p:spTree>
    <p:extLst>
      <p:ext uri="{BB962C8B-B14F-4D97-AF65-F5344CB8AC3E}">
        <p14:creationId xmlns:p14="http://schemas.microsoft.com/office/powerpoint/2010/main" val="33000726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5 - Teal">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48B3B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9/26/2018</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371725"/>
          </a:xfrm>
          <a:prstGeom prst="rect">
            <a:avLst/>
          </a:prstGeom>
          <a:blipFill>
            <a:blip r:embed="rId3"/>
            <a:stretch>
              <a:fillRect/>
            </a:stretch>
          </a:blipFill>
          <a:ln>
            <a:noFill/>
          </a:ln>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48B3BB"/>
          </a:solidFill>
        </p:spPr>
        <p:txBody>
          <a:bodyPr anchor="b"/>
          <a:lstStyle>
            <a:lvl1pPr algn="ctr">
              <a:defRPr sz="6000">
                <a:solidFill>
                  <a:schemeClr val="bg1"/>
                </a:solidFill>
              </a:defRPr>
            </a:lvl1pPr>
          </a:lstStyle>
          <a:p>
            <a:r>
              <a:rPr lang="en-US" dirty="0"/>
              <a:t>Add Section Header</a:t>
            </a:r>
          </a:p>
        </p:txBody>
      </p:sp>
    </p:spTree>
    <p:extLst>
      <p:ext uri="{BB962C8B-B14F-4D97-AF65-F5344CB8AC3E}">
        <p14:creationId xmlns:p14="http://schemas.microsoft.com/office/powerpoint/2010/main" val="1682107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act Info - Blu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7200">
                <a:solidFill>
                  <a:schemeClr val="accent5">
                    <a:lumMod val="75000"/>
                  </a:schemeClr>
                </a:solidFill>
              </a:defRPr>
            </a:lvl1pPr>
          </a:lstStyle>
          <a:p>
            <a:r>
              <a:rPr lang="en-US" dirty="0"/>
              <a:t>Add Title</a:t>
            </a:r>
          </a:p>
        </p:txBody>
      </p:sp>
      <p:sp>
        <p:nvSpPr>
          <p:cNvPr id="3" name="Content Placeholder 2"/>
          <p:cNvSpPr>
            <a:spLocks noGrp="1"/>
          </p:cNvSpPr>
          <p:nvPr>
            <p:ph idx="1" hasCustomPrompt="1"/>
          </p:nvPr>
        </p:nvSpPr>
        <p:spPr>
          <a:xfrm>
            <a:off x="1381918" y="1894711"/>
            <a:ext cx="6987210" cy="4119561"/>
          </a:xfrm>
          <a:prstGeom prst="rect">
            <a:avLst/>
          </a:prstGeom>
        </p:spPr>
        <p:txBody>
          <a:bodyPr/>
          <a:lstStyle>
            <a:lvl1pPr marL="0" indent="0">
              <a:buClr>
                <a:srgbClr val="2E75B6"/>
              </a:buClr>
              <a:buNone/>
              <a:defRPr sz="4800">
                <a:solidFill>
                  <a:srgbClr val="43503B"/>
                </a:solidFill>
              </a:defRPr>
            </a:lvl1pPr>
            <a:lvl2pPr>
              <a:buClr>
                <a:srgbClr val="2E75B6"/>
              </a:buClr>
              <a:defRPr sz="3200">
                <a:solidFill>
                  <a:srgbClr val="43503B"/>
                </a:solidFill>
              </a:defRPr>
            </a:lvl2pPr>
            <a:lvl3pPr>
              <a:buClr>
                <a:srgbClr val="2E75B6"/>
              </a:buClr>
              <a:defRPr sz="2800">
                <a:solidFill>
                  <a:srgbClr val="43503B"/>
                </a:solidFill>
              </a:defRPr>
            </a:lvl3pPr>
            <a:lvl4pPr>
              <a:buClr>
                <a:srgbClr val="2E75B6"/>
              </a:buClr>
              <a:defRPr sz="2400">
                <a:solidFill>
                  <a:srgbClr val="43503B"/>
                </a:solidFill>
              </a:defRPr>
            </a:lvl4pPr>
            <a:lvl5pPr>
              <a:buClr>
                <a:srgbClr val="2E75B6"/>
              </a:buClr>
              <a:defRPr sz="2400">
                <a:solidFill>
                  <a:srgbClr val="43503B"/>
                </a:solidFill>
              </a:defRPr>
            </a:lvl5pPr>
          </a:lstStyle>
          <a:p>
            <a:pPr lvl="0"/>
            <a:r>
              <a:rPr lang="en-US" dirty="0"/>
              <a:t>First level</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9/26/2018</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sp>
        <p:nvSpPr>
          <p:cNvPr id="7" name="Freeform 14">
            <a:extLst>
              <a:ext uri="{FF2B5EF4-FFF2-40B4-BE49-F238E27FC236}">
                <a16:creationId xmlns:a16="http://schemas.microsoft.com/office/drawing/2014/main" id="{1C88E5B7-AFC0-441A-A37C-91FFD394753E}"/>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8" name="Picture 7">
            <a:extLst>
              <a:ext uri="{FF2B5EF4-FFF2-40B4-BE49-F238E27FC236}">
                <a16:creationId xmlns:a16="http://schemas.microsoft.com/office/drawing/2014/main" id="{B7264EFE-4291-4681-B803-FF56A39FE4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14" name="Title 1">
            <a:extLst>
              <a:ext uri="{FF2B5EF4-FFF2-40B4-BE49-F238E27FC236}">
                <a16:creationId xmlns:a16="http://schemas.microsoft.com/office/drawing/2014/main" id="{118BF337-8518-41CD-98CE-77A2BBA0CAA3}"/>
              </a:ext>
            </a:extLst>
          </p:cNvPr>
          <p:cNvSpPr txBox="1">
            <a:spLocks/>
          </p:cNvSpPr>
          <p:nvPr userDrawn="1"/>
        </p:nvSpPr>
        <p:spPr>
          <a:xfrm>
            <a:off x="2107095" y="1437511"/>
            <a:ext cx="4929810" cy="457200"/>
          </a:xfrm>
          <a:prstGeom prst="rect">
            <a:avLst/>
          </a:prstGeom>
        </p:spPr>
        <p:txBody>
          <a:bodyPr>
            <a:noAutofit/>
          </a:bodyPr>
          <a:lstStyle>
            <a:lvl1pPr algn="l" defTabSz="914400" rtl="0" eaLnBrk="1" latinLnBrk="0" hangingPunct="1">
              <a:lnSpc>
                <a:spcPct val="100000"/>
              </a:lnSpc>
              <a:spcBef>
                <a:spcPct val="0"/>
              </a:spcBef>
              <a:buNone/>
              <a:defRPr sz="7200" kern="1200">
                <a:solidFill>
                  <a:schemeClr val="accent5">
                    <a:lumMod val="75000"/>
                  </a:schemeClr>
                </a:solidFill>
                <a:latin typeface="+mj-lt"/>
                <a:ea typeface="+mj-ea"/>
                <a:cs typeface="+mj-cs"/>
              </a:defRPr>
            </a:lvl1pPr>
          </a:lstStyle>
          <a:p>
            <a:endParaRPr lang="en-US" dirty="0"/>
          </a:p>
        </p:txBody>
      </p:sp>
    </p:spTree>
    <p:extLst>
      <p:ext uri="{BB962C8B-B14F-4D97-AF65-F5344CB8AC3E}">
        <p14:creationId xmlns:p14="http://schemas.microsoft.com/office/powerpoint/2010/main" val="18358796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act Info - Tea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7200">
                <a:solidFill>
                  <a:srgbClr val="48B3BB"/>
                </a:solidFill>
              </a:defRPr>
            </a:lvl1pPr>
          </a:lstStyle>
          <a:p>
            <a:r>
              <a:rPr lang="en-US" dirty="0"/>
              <a:t>Add Title</a:t>
            </a:r>
          </a:p>
        </p:txBody>
      </p:sp>
      <p:sp>
        <p:nvSpPr>
          <p:cNvPr id="3" name="Content Placeholder 2"/>
          <p:cNvSpPr>
            <a:spLocks noGrp="1"/>
          </p:cNvSpPr>
          <p:nvPr>
            <p:ph idx="1" hasCustomPrompt="1"/>
          </p:nvPr>
        </p:nvSpPr>
        <p:spPr>
          <a:xfrm>
            <a:off x="921327" y="1915840"/>
            <a:ext cx="6622473" cy="4119561"/>
          </a:xfrm>
          <a:prstGeom prst="rect">
            <a:avLst/>
          </a:prstGeom>
        </p:spPr>
        <p:txBody>
          <a:bodyPr/>
          <a:lstStyle>
            <a:lvl1pPr marL="0" indent="0">
              <a:lnSpc>
                <a:spcPct val="100000"/>
              </a:lnSpc>
              <a:buClr>
                <a:srgbClr val="48B3BB"/>
              </a:buClr>
              <a:buNone/>
              <a:defRPr sz="4800">
                <a:solidFill>
                  <a:schemeClr val="tx1"/>
                </a:solidFill>
              </a:defRPr>
            </a:lvl1pPr>
            <a:lvl2pPr marL="457200" indent="0">
              <a:buClr>
                <a:srgbClr val="48B3BB"/>
              </a:buClr>
              <a:buNone/>
              <a:defRPr sz="3200">
                <a:solidFill>
                  <a:schemeClr val="tx1"/>
                </a:solidFill>
              </a:defRPr>
            </a:lvl2pPr>
            <a:lvl3pPr marL="914400" indent="0">
              <a:buClr>
                <a:srgbClr val="48B3BB"/>
              </a:buClr>
              <a:buNone/>
              <a:defRPr sz="2800">
                <a:solidFill>
                  <a:schemeClr val="tx1"/>
                </a:solidFill>
              </a:defRPr>
            </a:lvl3pPr>
            <a:lvl4pPr marL="1371600" indent="0">
              <a:buClr>
                <a:srgbClr val="48B3BB"/>
              </a:buClr>
              <a:buNone/>
              <a:defRPr sz="2400">
                <a:solidFill>
                  <a:schemeClr val="tx1"/>
                </a:solidFill>
              </a:defRPr>
            </a:lvl4pPr>
            <a:lvl5pPr marL="1828800" indent="0">
              <a:buClr>
                <a:srgbClr val="48B3BB"/>
              </a:buClr>
              <a:buNone/>
              <a:defRPr sz="2400">
                <a:solidFill>
                  <a:schemeClr val="tx1"/>
                </a:solidFill>
              </a:defRPr>
            </a:lvl5pPr>
          </a:lstStyle>
          <a:p>
            <a:pPr lvl="0"/>
            <a:r>
              <a:rPr lang="en-US" dirty="0"/>
              <a:t>First level</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9/26/2018</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sp>
        <p:nvSpPr>
          <p:cNvPr id="7" name="Freeform 14">
            <a:extLst>
              <a:ext uri="{FF2B5EF4-FFF2-40B4-BE49-F238E27FC236}">
                <a16:creationId xmlns:a16="http://schemas.microsoft.com/office/drawing/2014/main" id="{1C88E5B7-AFC0-441A-A37C-91FFD394753E}"/>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8" name="Picture 7">
            <a:extLst>
              <a:ext uri="{FF2B5EF4-FFF2-40B4-BE49-F238E27FC236}">
                <a16:creationId xmlns:a16="http://schemas.microsoft.com/office/drawing/2014/main" id="{B7264EFE-4291-4681-B803-FF56A39FE4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185253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blank" preserve="1">
  <p:cSld name="Last Slide 1">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t="7813" b="7813"/>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13741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Last Slide 2">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4758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le Slid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600199"/>
            <a:ext cx="8686800" cy="2286001"/>
          </a:xfrm>
          <a:prstGeom prst="rect">
            <a:avLst/>
          </a:prstGeom>
          <a:ln>
            <a:solidFill>
              <a:schemeClr val="accent1"/>
            </a:solidFill>
          </a:ln>
        </p:spPr>
        <p:txBody>
          <a:bodyPr anchor="b">
            <a:normAutofit/>
          </a:bodyPr>
          <a:lstStyle>
            <a:lvl1pPr algn="ctr">
              <a:lnSpc>
                <a:spcPct val="100000"/>
              </a:lnSpc>
              <a:defRPr sz="7200">
                <a:ln>
                  <a:noFill/>
                </a:ln>
                <a:solidFill>
                  <a:schemeClr val="bg1"/>
                </a:solidFill>
                <a:latin typeface="+mj-lt"/>
              </a:defRPr>
            </a:lvl1pPr>
          </a:lstStyle>
          <a:p>
            <a:r>
              <a:rPr lang="en-US" dirty="0"/>
              <a:t>Add Presentation Title</a:t>
            </a:r>
          </a:p>
        </p:txBody>
      </p:sp>
      <p:sp>
        <p:nvSpPr>
          <p:cNvPr id="3" name="Subtitle 2"/>
          <p:cNvSpPr>
            <a:spLocks noGrp="1"/>
          </p:cNvSpPr>
          <p:nvPr>
            <p:ph type="subTitle" idx="1" hasCustomPrompt="1"/>
          </p:nvPr>
        </p:nvSpPr>
        <p:spPr>
          <a:xfrm>
            <a:off x="228600" y="4114800"/>
            <a:ext cx="8686800" cy="2057400"/>
          </a:xfrm>
          <a:prstGeom prst="rect">
            <a:avLst/>
          </a:prstGeom>
        </p:spPr>
        <p:txBody>
          <a:bodyPr>
            <a:normAutofit/>
          </a:bodyPr>
          <a:lstStyle>
            <a:lvl1pPr marL="0" indent="0" algn="ctr">
              <a:buNone/>
              <a:defRPr sz="3600">
                <a:ln>
                  <a:noFill/>
                </a:ln>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solidFill>
                  <a:schemeClr val="bg1"/>
                </a:solidFill>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2928363741"/>
      </p:ext>
    </p:extLst>
  </p:cSld>
  <p:clrMapOvr>
    <a:masterClrMapping/>
  </p:clrMapOvr>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reserve="1">
  <p:cSld name="Last Slide 3">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538097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blank" preserve="1">
  <p:cSld name="Last Slide 4">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69482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blank" preserve="1">
  <p:cSld name="Last Slide 5">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33815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blank" preserve="1">
  <p:cSld name="Last Slide 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850913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blank" preserve="1">
  <p:cSld name="Last Slide 7">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849031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Last Slide 8">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22667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blank" preserve="1">
  <p:cSld name="Last Slide 9">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29881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blank" preserve="1">
  <p:cSld name="Last Slide 10">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291025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Title Slide 4">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9396" y="1993901"/>
            <a:ext cx="4910051" cy="2286001"/>
          </a:xfrm>
          <a:prstGeom prst="rect">
            <a:avLst/>
          </a:prstGeom>
          <a:ln>
            <a:noFill/>
          </a:ln>
        </p:spPr>
        <p:txBody>
          <a:bodyPr anchor="b">
            <a:normAutofit/>
          </a:bodyPr>
          <a:lstStyle>
            <a:lvl1pPr algn="ctr">
              <a:lnSpc>
                <a:spcPct val="100000"/>
              </a:lnSpc>
              <a:defRPr sz="7200">
                <a:ln>
                  <a:noFill/>
                </a:ln>
                <a:solidFill>
                  <a:schemeClr val="bg1"/>
                </a:solidFill>
                <a:latin typeface="+mj-lt"/>
              </a:defRPr>
            </a:lvl1pPr>
          </a:lstStyle>
          <a:p>
            <a:r>
              <a:rPr lang="en-US" dirty="0"/>
              <a:t>Add Presentation Title</a:t>
            </a:r>
          </a:p>
        </p:txBody>
      </p:sp>
      <p:sp>
        <p:nvSpPr>
          <p:cNvPr id="3" name="Subtitle 2"/>
          <p:cNvSpPr>
            <a:spLocks noGrp="1"/>
          </p:cNvSpPr>
          <p:nvPr>
            <p:ph type="subTitle" idx="1" hasCustomPrompt="1"/>
          </p:nvPr>
        </p:nvSpPr>
        <p:spPr>
          <a:xfrm>
            <a:off x="723900" y="5257800"/>
            <a:ext cx="7696200" cy="990599"/>
          </a:xfrm>
          <a:prstGeom prst="rect">
            <a:avLst/>
          </a:prstGeom>
        </p:spPr>
        <p:txBody>
          <a:bodyPr>
            <a:normAutofit/>
          </a:bodyPr>
          <a:lstStyle>
            <a:lvl1pPr marL="0" indent="0" algn="ctr">
              <a:buNone/>
              <a:defRPr sz="3600">
                <a:ln>
                  <a:noFill/>
                </a:ln>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solidFill>
                  <a:schemeClr val="bg1"/>
                </a:solidFill>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2451893201"/>
      </p:ext>
    </p:extLst>
  </p:cSld>
  <p:clrMapOvr>
    <a:masterClrMapping/>
  </p:clrMapOvr>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Title Slide 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295400" y="3048000"/>
            <a:ext cx="6553200" cy="2286001"/>
          </a:xfrm>
          <a:prstGeom prst="rect">
            <a:avLst/>
          </a:prstGeom>
          <a:ln>
            <a:noFill/>
          </a:ln>
        </p:spPr>
        <p:txBody>
          <a:bodyPr anchor="b">
            <a:normAutofit/>
          </a:bodyPr>
          <a:lstStyle>
            <a:lvl1pPr algn="ctr">
              <a:lnSpc>
                <a:spcPct val="100000"/>
              </a:lnSpc>
              <a:defRPr sz="7200">
                <a:ln>
                  <a:solidFill>
                    <a:srgbClr val="002060"/>
                  </a:solidFill>
                </a:ln>
                <a:solidFill>
                  <a:schemeClr val="bg1"/>
                </a:solidFill>
                <a:latin typeface="+mj-lt"/>
              </a:defRPr>
            </a:lvl1pPr>
          </a:lstStyle>
          <a:p>
            <a:r>
              <a:rPr lang="en-US" dirty="0"/>
              <a:t>Add Presentation Title</a:t>
            </a:r>
          </a:p>
        </p:txBody>
      </p:sp>
      <p:sp>
        <p:nvSpPr>
          <p:cNvPr id="3" name="Subtitle 2"/>
          <p:cNvSpPr>
            <a:spLocks noGrp="1"/>
          </p:cNvSpPr>
          <p:nvPr>
            <p:ph type="subTitle" idx="1" hasCustomPrompt="1"/>
          </p:nvPr>
        </p:nvSpPr>
        <p:spPr>
          <a:xfrm>
            <a:off x="-16625" y="5327651"/>
            <a:ext cx="8686800" cy="2057400"/>
          </a:xfrm>
          <a:prstGeom prst="rect">
            <a:avLst/>
          </a:prstGeom>
        </p:spPr>
        <p:txBody>
          <a:bodyPr>
            <a:normAutofit/>
          </a:bodyPr>
          <a:lstStyle>
            <a:lvl1pPr marL="0" indent="0" algn="ctr">
              <a:buNone/>
              <a:defRPr sz="3600">
                <a:ln>
                  <a:solidFill>
                    <a:srgbClr val="002060"/>
                  </a:solidFill>
                </a:ln>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solidFill>
                  <a:schemeClr val="bg1"/>
                </a:solidFill>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983012517"/>
      </p:ext>
    </p:extLst>
  </p:cSld>
  <p:clrMapOvr>
    <a:masterClrMapping/>
  </p:clrMapOvr>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Title Slide 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219200" y="3048000"/>
            <a:ext cx="7924800" cy="1905000"/>
          </a:xfrm>
          <a:prstGeom prst="rect">
            <a:avLst/>
          </a:prstGeom>
          <a:ln>
            <a:noFill/>
          </a:ln>
        </p:spPr>
        <p:txBody>
          <a:bodyPr anchor="b">
            <a:normAutofit/>
          </a:bodyPr>
          <a:lstStyle>
            <a:lvl1pPr algn="ctr">
              <a:lnSpc>
                <a:spcPct val="100000"/>
              </a:lnSpc>
              <a:defRPr sz="7200">
                <a:ln>
                  <a:noFill/>
                </a:ln>
                <a:solidFill>
                  <a:schemeClr val="bg1"/>
                </a:solidFill>
                <a:latin typeface="+mj-lt"/>
              </a:defRPr>
            </a:lvl1pPr>
          </a:lstStyle>
          <a:p>
            <a:r>
              <a:rPr lang="en-US" dirty="0"/>
              <a:t>Add Presentation Title</a:t>
            </a:r>
          </a:p>
        </p:txBody>
      </p:sp>
      <p:sp>
        <p:nvSpPr>
          <p:cNvPr id="3" name="Subtitle 2"/>
          <p:cNvSpPr>
            <a:spLocks noGrp="1"/>
          </p:cNvSpPr>
          <p:nvPr>
            <p:ph type="subTitle" idx="1" hasCustomPrompt="1"/>
          </p:nvPr>
        </p:nvSpPr>
        <p:spPr>
          <a:xfrm>
            <a:off x="3810000" y="4953000"/>
            <a:ext cx="5334000" cy="2057400"/>
          </a:xfrm>
          <a:prstGeom prst="rect">
            <a:avLst/>
          </a:prstGeom>
        </p:spPr>
        <p:txBody>
          <a:bodyPr>
            <a:normAutofit/>
          </a:bodyPr>
          <a:lstStyle>
            <a:lvl1pPr marL="0" indent="0" algn="ctr">
              <a:buNone/>
              <a:defRPr sz="3600">
                <a:ln>
                  <a:noFill/>
                </a:ln>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solidFill>
                  <a:schemeClr val="bg1"/>
                </a:solidFill>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3503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3869856028"/>
      </p:ext>
    </p:extLst>
  </p:cSld>
  <p:clrMapOvr>
    <a:masterClrMapping/>
  </p:clrMapOvr>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Title Slide 7">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04800" y="1187451"/>
            <a:ext cx="8686800" cy="2286001"/>
          </a:xfrm>
          <a:prstGeom prst="rect">
            <a:avLst/>
          </a:prstGeom>
          <a:ln>
            <a:noFill/>
          </a:ln>
        </p:spPr>
        <p:txBody>
          <a:bodyPr anchor="b">
            <a:normAutofit/>
          </a:bodyPr>
          <a:lstStyle>
            <a:lvl1pPr algn="ctr">
              <a:lnSpc>
                <a:spcPct val="100000"/>
              </a:lnSpc>
              <a:defRPr sz="7200">
                <a:ln>
                  <a:noFill/>
                </a:ln>
                <a:solidFill>
                  <a:schemeClr val="bg1"/>
                </a:solidFill>
                <a:latin typeface="+mj-lt"/>
              </a:defRPr>
            </a:lvl1pPr>
          </a:lstStyle>
          <a:p>
            <a:r>
              <a:rPr lang="en-US" dirty="0"/>
              <a:t>Add Presentation Title</a:t>
            </a:r>
          </a:p>
        </p:txBody>
      </p:sp>
      <p:sp>
        <p:nvSpPr>
          <p:cNvPr id="3" name="Subtitle 2"/>
          <p:cNvSpPr>
            <a:spLocks noGrp="1"/>
          </p:cNvSpPr>
          <p:nvPr>
            <p:ph type="subTitle" idx="1" hasCustomPrompt="1"/>
          </p:nvPr>
        </p:nvSpPr>
        <p:spPr>
          <a:xfrm>
            <a:off x="228600" y="3597909"/>
            <a:ext cx="8686800" cy="2057400"/>
          </a:xfrm>
          <a:prstGeom prst="rect">
            <a:avLst/>
          </a:prstGeom>
        </p:spPr>
        <p:txBody>
          <a:bodyPr>
            <a:normAutofit/>
          </a:bodyPr>
          <a:lstStyle>
            <a:lvl1pPr marL="0" indent="0" algn="ctr">
              <a:buNone/>
              <a:defRPr sz="3600">
                <a:ln>
                  <a:noFill/>
                </a:ln>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solidFill>
                  <a:schemeClr val="bg1"/>
                </a:solidFill>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1181659583"/>
      </p:ext>
    </p:extLst>
  </p:cSld>
  <p:clrMapOvr>
    <a:masterClrMapping/>
  </p:clrMapOvr>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Title Slide 8">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703386"/>
            <a:ext cx="8686800" cy="2286001"/>
          </a:xfrm>
          <a:prstGeom prst="rect">
            <a:avLst/>
          </a:prstGeom>
          <a:ln>
            <a:noFill/>
          </a:ln>
        </p:spPr>
        <p:txBody>
          <a:bodyPr anchor="b">
            <a:normAutofit/>
          </a:bodyPr>
          <a:lstStyle>
            <a:lvl1pPr algn="ctr">
              <a:lnSpc>
                <a:spcPct val="100000"/>
              </a:lnSpc>
              <a:defRPr sz="7200">
                <a:ln>
                  <a:noFill/>
                </a:ln>
                <a:solidFill>
                  <a:schemeClr val="bg1"/>
                </a:solidFill>
                <a:latin typeface="+mj-lt"/>
              </a:defRPr>
            </a:lvl1pPr>
          </a:lstStyle>
          <a:p>
            <a:r>
              <a:rPr lang="en-US" dirty="0"/>
              <a:t>Add Presentation Title</a:t>
            </a:r>
          </a:p>
        </p:txBody>
      </p:sp>
      <p:sp>
        <p:nvSpPr>
          <p:cNvPr id="3" name="Subtitle 2"/>
          <p:cNvSpPr>
            <a:spLocks noGrp="1"/>
          </p:cNvSpPr>
          <p:nvPr>
            <p:ph type="subTitle" idx="1" hasCustomPrompt="1"/>
          </p:nvPr>
        </p:nvSpPr>
        <p:spPr>
          <a:xfrm>
            <a:off x="242455" y="4092575"/>
            <a:ext cx="8686800" cy="2057400"/>
          </a:xfrm>
          <a:prstGeom prst="rect">
            <a:avLst/>
          </a:prstGeom>
        </p:spPr>
        <p:txBody>
          <a:bodyPr>
            <a:normAutofit/>
          </a:bodyPr>
          <a:lstStyle>
            <a:lvl1pPr marL="0" indent="0" algn="ctr">
              <a:buNone/>
              <a:defRPr sz="3600">
                <a:ln>
                  <a:noFill/>
                </a:ln>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solidFill>
                  <a:schemeClr val="bg1"/>
                </a:solidFill>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3503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814049962"/>
      </p:ext>
    </p:extLst>
  </p:cSld>
  <p:clrMapOvr>
    <a:masterClrMapping/>
  </p:clrMapOvr>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Title Slide 9">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600199"/>
            <a:ext cx="8686800" cy="2286001"/>
          </a:xfrm>
          <a:prstGeom prst="rect">
            <a:avLst/>
          </a:prstGeom>
          <a:ln>
            <a:noFill/>
          </a:ln>
        </p:spPr>
        <p:txBody>
          <a:bodyPr anchor="b">
            <a:normAutofit/>
          </a:bodyPr>
          <a:lstStyle>
            <a:lvl1pPr algn="ctr">
              <a:lnSpc>
                <a:spcPct val="100000"/>
              </a:lnSpc>
              <a:defRPr sz="7200">
                <a:ln>
                  <a:noFill/>
                </a:ln>
                <a:solidFill>
                  <a:schemeClr val="bg1"/>
                </a:solidFill>
                <a:latin typeface="+mj-lt"/>
              </a:defRPr>
            </a:lvl1pPr>
          </a:lstStyle>
          <a:p>
            <a:r>
              <a:rPr lang="en-US" dirty="0"/>
              <a:t>Add Presentation Title</a:t>
            </a:r>
          </a:p>
        </p:txBody>
      </p:sp>
      <p:sp>
        <p:nvSpPr>
          <p:cNvPr id="3" name="Subtitle 2"/>
          <p:cNvSpPr>
            <a:spLocks noGrp="1"/>
          </p:cNvSpPr>
          <p:nvPr>
            <p:ph type="subTitle" idx="1" hasCustomPrompt="1"/>
          </p:nvPr>
        </p:nvSpPr>
        <p:spPr>
          <a:xfrm>
            <a:off x="228600" y="4114800"/>
            <a:ext cx="8686800" cy="2057400"/>
          </a:xfrm>
          <a:prstGeom prst="rect">
            <a:avLst/>
          </a:prstGeom>
        </p:spPr>
        <p:txBody>
          <a:bodyPr>
            <a:normAutofit/>
          </a:bodyPr>
          <a:lstStyle>
            <a:lvl1pPr marL="0" indent="0" algn="ctr">
              <a:buNone/>
              <a:defRPr sz="3600">
                <a:ln>
                  <a:noFill/>
                </a:ln>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solidFill>
                  <a:schemeClr val="bg1"/>
                </a:solidFill>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1463947289"/>
      </p:ext>
    </p:extLst>
  </p:cSld>
  <p:clrMapOvr>
    <a:masterClrMapping/>
  </p:clrMapOvr>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3208065-6A17-48A2-A83C-71BA4C68E7B1}"/>
              </a:ext>
            </a:extLst>
          </p:cNvPr>
          <p:cNvSpPr txBox="1"/>
          <p:nvPr userDrawn="1"/>
        </p:nvSpPr>
        <p:spPr>
          <a:xfrm>
            <a:off x="6858000" y="6356350"/>
            <a:ext cx="2057400" cy="365125"/>
          </a:xfrm>
          <a:prstGeom prst="rect">
            <a:avLst/>
          </a:prstGeom>
          <a:noFill/>
        </p:spPr>
        <p:txBody>
          <a:bodyPr wrap="square" rtlCol="0" anchor="ctr">
            <a:noAutofit/>
          </a:bodyPr>
          <a:lstStyle/>
          <a:p>
            <a:pPr algn="r"/>
            <a:fld id="{C0D148B1-2D98-45E8-A7D2-E88121981E67}" type="slidenum">
              <a:rPr lang="en-US" sz="1800" smtClean="0">
                <a:solidFill>
                  <a:srgbClr val="43503B"/>
                </a:solidFill>
              </a:rPr>
              <a:pPr algn="r"/>
              <a:t>‹#›</a:t>
            </a:fld>
            <a:r>
              <a:rPr lang="en-US" sz="1800" dirty="0">
                <a:solidFill>
                  <a:srgbClr val="43503B"/>
                </a:solidFill>
              </a:rPr>
              <a:t> </a:t>
            </a:r>
          </a:p>
        </p:txBody>
      </p:sp>
    </p:spTree>
    <p:extLst>
      <p:ext uri="{BB962C8B-B14F-4D97-AF65-F5344CB8AC3E}">
        <p14:creationId xmlns:p14="http://schemas.microsoft.com/office/powerpoint/2010/main" val="729608033"/>
      </p:ext>
    </p:extLst>
  </p:cSld>
  <p:clrMap bg1="lt1" tx1="dk1" bg2="lt2" tx2="dk2" accent1="accent1" accent2="accent2" accent3="accent3" accent4="accent4" accent5="accent5" accent6="accent6" hlink="hlink" folHlink="folHlink"/>
  <p:sldLayoutIdLst>
    <p:sldLayoutId id="2147483661" r:id="rId1"/>
    <p:sldLayoutId id="2147483674" r:id="rId2"/>
    <p:sldLayoutId id="2147483713" r:id="rId3"/>
    <p:sldLayoutId id="2147483677" r:id="rId4"/>
    <p:sldLayoutId id="2147483678" r:id="rId5"/>
    <p:sldLayoutId id="2147483686" r:id="rId6"/>
    <p:sldLayoutId id="2147483693" r:id="rId7"/>
    <p:sldLayoutId id="2147483695" r:id="rId8"/>
    <p:sldLayoutId id="2147483697" r:id="rId9"/>
    <p:sldLayoutId id="2147483662" r:id="rId10"/>
    <p:sldLayoutId id="2147483664" r:id="rId11"/>
    <p:sldLayoutId id="2147483666" r:id="rId12"/>
    <p:sldLayoutId id="2147483663" r:id="rId13"/>
    <p:sldLayoutId id="2147483690" r:id="rId14"/>
    <p:sldLayoutId id="2147483689" r:id="rId15"/>
    <p:sldLayoutId id="2147483691" r:id="rId16"/>
    <p:sldLayoutId id="2147483698" r:id="rId17"/>
    <p:sldLayoutId id="2147483668" r:id="rId18"/>
    <p:sldLayoutId id="2147483669" r:id="rId19"/>
    <p:sldLayoutId id="2147483670" r:id="rId20"/>
    <p:sldLayoutId id="2147483671" r:id="rId21"/>
    <p:sldLayoutId id="2147483688" r:id="rId22"/>
    <p:sldLayoutId id="2147483687" r:id="rId23"/>
    <p:sldLayoutId id="2147483692" r:id="rId24"/>
    <p:sldLayoutId id="2147483701" r:id="rId25"/>
    <p:sldLayoutId id="2147483714" r:id="rId26"/>
    <p:sldLayoutId id="2147483715" r:id="rId27"/>
    <p:sldLayoutId id="2147483673" r:id="rId28"/>
    <p:sldLayoutId id="2147483682" r:id="rId29"/>
    <p:sldLayoutId id="2147483681" r:id="rId30"/>
    <p:sldLayoutId id="2147483683" r:id="rId31"/>
    <p:sldLayoutId id="2147483684" r:id="rId32"/>
    <p:sldLayoutId id="2147483685" r:id="rId33"/>
    <p:sldLayoutId id="2147483694" r:id="rId34"/>
    <p:sldLayoutId id="2147483696" r:id="rId35"/>
    <p:sldLayoutId id="2147483699" r:id="rId36"/>
    <p:sldLayoutId id="2147483700" r:id="rId37"/>
  </p:sldLayoutIdLst>
  <p:txStyles>
    <p:titleStyle>
      <a:lvl1pPr algn="l" defTabSz="914400" rtl="0" eaLnBrk="1" latinLnBrk="0" hangingPunct="1">
        <a:lnSpc>
          <a:spcPct val="90000"/>
        </a:lnSpc>
        <a:spcBef>
          <a:spcPct val="0"/>
        </a:spcBef>
        <a:buNone/>
        <a:defRPr sz="7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hyperlink" Target="http://www.leg.state.fl.us/Statutes/index.cfm?App_mode=Display_Statute&amp;Search_String=&amp;URL=0300-0399/0373/Sections/0373.4595.html" TargetMode="Externa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3" Type="http://schemas.openxmlformats.org/officeDocument/2006/relationships/hyperlink" Target="http://edis.ifas.ufl.edu/topic_series_florida_phosphorous_index" TargetMode="External"/><Relationship Id="rId2" Type="http://schemas.openxmlformats.org/officeDocument/2006/relationships/hyperlink" Target="https://efotg.sc.egov.usda.gov/references/public/FL/TheFloridaPhosphorusIndex080404Final.pdf" TargetMode="Externa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3" Type="http://schemas.openxmlformats.org/officeDocument/2006/relationships/hyperlink" Target="https://www.flrules.org/gateway/ChapterHome.asp?Chapter=62-640" TargetMode="External"/><Relationship Id="rId2" Type="http://schemas.openxmlformats.org/officeDocument/2006/relationships/notesSlide" Target="../notesSlides/notesSlide2.xml"/><Relationship Id="rId1" Type="http://schemas.openxmlformats.org/officeDocument/2006/relationships/slideLayout" Target="../slideLayouts/slideLayout26.xml"/><Relationship Id="rId6" Type="http://schemas.openxmlformats.org/officeDocument/2006/relationships/hyperlink" Target="http://www.leg.state.fl.us/Statutes/index.cfm?App_mode=Display_Statute&amp;Search_String=&amp;URL=0300-0399/0373/Sections/0373.4595.html" TargetMode="External"/><Relationship Id="rId5" Type="http://schemas.openxmlformats.org/officeDocument/2006/relationships/hyperlink" Target="http://techreg.usda.gov/" TargetMode="External"/><Relationship Id="rId4" Type="http://schemas.openxmlformats.org/officeDocument/2006/relationships/hyperlink" Target="https://floridadep.gov/sites/default/files/62-640.210_2_d.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2" Type="http://schemas.openxmlformats.org/officeDocument/2006/relationships/hyperlink" Target="http://nepis.epa.gov/Exe/ZyNET.exe/30004O9U.TXT?ZyActionD=ZyDocument&amp;Client=EPA&amp;Index=1995+Thru+1999&amp;Docs=&amp;Query=&amp;Time=&amp;EndTime=&amp;SearchMethod=1&amp;TocRestrict=n&amp;Toc=&amp;TocEntry=&amp;QField=&amp;QFieldYear=&amp;QFieldMonth=&amp;QFieldDay=&amp;IntQFieldOp=0&amp;ExtQFieldOp=0&amp;XmlQuery=&amp;File=D:\zyfiles\Index%20Data\95thru99\Txt\00000003\30004O9U.txt&amp;User=ANONYMOUS&amp;Password=anonymous&amp;SortMethod=h|-&amp;MaximumDocuments=1&amp;FuzzyDegree=0&amp;ImageQuality=r75g8/r75g8/x150y150g16/i425&amp;Display=p|f&amp;DefSeekPage=x&amp;SearchBack=ZyActionL&amp;Back=ZyActionS&amp;BackDesc=Results%20page&amp;MaximumPages=1&amp;ZyEntry=1&amp;SeekPage=x&amp;ZyPURL" TargetMode="Externa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DFD36-B3D6-4257-B103-07734B9D29A4}"/>
              </a:ext>
            </a:extLst>
          </p:cNvPr>
          <p:cNvSpPr>
            <a:spLocks noGrp="1"/>
          </p:cNvSpPr>
          <p:nvPr>
            <p:ph type="ctrTitle"/>
          </p:nvPr>
        </p:nvSpPr>
        <p:spPr>
          <a:xfrm>
            <a:off x="304800" y="2113721"/>
            <a:ext cx="8686800" cy="1752601"/>
          </a:xfrm>
        </p:spPr>
        <p:txBody>
          <a:bodyPr>
            <a:normAutofit/>
          </a:bodyPr>
          <a:lstStyle/>
          <a:p>
            <a:r>
              <a:rPr lang="en-US" sz="6000" dirty="0"/>
              <a:t>Nutrient Management Plans</a:t>
            </a:r>
          </a:p>
        </p:txBody>
      </p:sp>
      <p:sp>
        <p:nvSpPr>
          <p:cNvPr id="3" name="Subtitle 2">
            <a:extLst>
              <a:ext uri="{FF2B5EF4-FFF2-40B4-BE49-F238E27FC236}">
                <a16:creationId xmlns:a16="http://schemas.microsoft.com/office/drawing/2014/main" id="{5BF07209-4779-433E-A3BD-CE6034EB0E03}"/>
              </a:ext>
            </a:extLst>
          </p:cNvPr>
          <p:cNvSpPr>
            <a:spLocks noGrp="1"/>
          </p:cNvSpPr>
          <p:nvPr>
            <p:ph type="subTitle" idx="1"/>
          </p:nvPr>
        </p:nvSpPr>
        <p:spPr>
          <a:xfrm>
            <a:off x="0" y="3886200"/>
            <a:ext cx="8686800" cy="1165225"/>
          </a:xfrm>
        </p:spPr>
        <p:txBody>
          <a:bodyPr>
            <a:noAutofit/>
          </a:bodyPr>
          <a:lstStyle/>
          <a:p>
            <a:r>
              <a:rPr lang="en-US" dirty="0"/>
              <a:t>Maurice Barker</a:t>
            </a:r>
          </a:p>
          <a:p>
            <a:r>
              <a:rPr lang="en-US" dirty="0"/>
              <a:t>Division of Water Resource Management</a:t>
            </a:r>
          </a:p>
          <a:p>
            <a:r>
              <a:rPr lang="en-US" dirty="0"/>
              <a:t>October 9, 2018</a:t>
            </a:r>
          </a:p>
        </p:txBody>
      </p:sp>
    </p:spTree>
    <p:extLst>
      <p:ext uri="{BB962C8B-B14F-4D97-AF65-F5344CB8AC3E}">
        <p14:creationId xmlns:p14="http://schemas.microsoft.com/office/powerpoint/2010/main" val="9587986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6CDF2-FDE9-4B99-8BFB-B25C0A85BE31}"/>
              </a:ext>
            </a:extLst>
          </p:cNvPr>
          <p:cNvSpPr>
            <a:spLocks noGrp="1"/>
          </p:cNvSpPr>
          <p:nvPr>
            <p:ph type="title"/>
          </p:nvPr>
        </p:nvSpPr>
        <p:spPr/>
        <p:txBody>
          <a:bodyPr/>
          <a:lstStyle/>
          <a:p>
            <a:r>
              <a:rPr lang="en-US" dirty="0"/>
              <a:t> NMP Rule Requirements</a:t>
            </a:r>
          </a:p>
        </p:txBody>
      </p:sp>
      <p:sp>
        <p:nvSpPr>
          <p:cNvPr id="3" name="Content Placeholder 2">
            <a:extLst>
              <a:ext uri="{FF2B5EF4-FFF2-40B4-BE49-F238E27FC236}">
                <a16:creationId xmlns:a16="http://schemas.microsoft.com/office/drawing/2014/main" id="{9013B84B-118C-4635-AE2F-C225E42C48B7}"/>
              </a:ext>
            </a:extLst>
          </p:cNvPr>
          <p:cNvSpPr>
            <a:spLocks noGrp="1"/>
          </p:cNvSpPr>
          <p:nvPr>
            <p:ph idx="1"/>
          </p:nvPr>
        </p:nvSpPr>
        <p:spPr>
          <a:xfrm>
            <a:off x="457200" y="1752600"/>
            <a:ext cx="8458200" cy="4495799"/>
          </a:xfrm>
        </p:spPr>
        <p:txBody>
          <a:bodyPr/>
          <a:lstStyle/>
          <a:p>
            <a:pPr>
              <a:spcBef>
                <a:spcPts val="600"/>
              </a:spcBef>
              <a:spcAft>
                <a:spcPts val="600"/>
              </a:spcAft>
            </a:pPr>
            <a:r>
              <a:rPr lang="en-US" sz="2800" dirty="0"/>
              <a:t>Other requirements for NMPs under Rule 62-640.500, F.A.C.</a:t>
            </a:r>
          </a:p>
          <a:p>
            <a:pPr lvl="1">
              <a:spcBef>
                <a:spcPts val="600"/>
              </a:spcBef>
              <a:spcAft>
                <a:spcPts val="600"/>
              </a:spcAft>
            </a:pPr>
            <a:r>
              <a:rPr lang="en-US" sz="2800" dirty="0"/>
              <a:t>NMPs must be based on phosphorus for specific geographic areas as identified by statute as being subject to restrictions on phosphorus loadings</a:t>
            </a:r>
          </a:p>
          <a:p>
            <a:pPr lvl="2">
              <a:spcBef>
                <a:spcPts val="600"/>
              </a:spcBef>
              <a:spcAft>
                <a:spcPts val="600"/>
              </a:spcAft>
            </a:pPr>
            <a:r>
              <a:rPr lang="en-US" dirty="0"/>
              <a:t>Lake Okeechobee watershed, Lake </a:t>
            </a:r>
            <a:r>
              <a:rPr lang="en-US" dirty="0" err="1"/>
              <a:t>Apoka</a:t>
            </a:r>
            <a:r>
              <a:rPr lang="en-US" dirty="0"/>
              <a:t>, Green Swamp, Everglades Agricultural Area</a:t>
            </a:r>
          </a:p>
          <a:p>
            <a:pPr lvl="1">
              <a:spcBef>
                <a:spcPts val="600"/>
              </a:spcBef>
              <a:spcAft>
                <a:spcPts val="600"/>
              </a:spcAft>
            </a:pPr>
            <a:r>
              <a:rPr lang="en-US" sz="2800" dirty="0"/>
              <a:t>Additional requirements apply in Northern Everglades and Estuary Protection Program areas (</a:t>
            </a:r>
            <a:r>
              <a:rPr lang="en-US" sz="2800" dirty="0">
                <a:hlinkClick r:id="rId2"/>
              </a:rPr>
              <a:t>s. 373.4595, F.S.</a:t>
            </a:r>
            <a:r>
              <a:rPr lang="en-US" sz="2800" dirty="0"/>
              <a:t>)</a:t>
            </a:r>
          </a:p>
          <a:p>
            <a:pPr lvl="2">
              <a:spcBef>
                <a:spcPts val="600"/>
              </a:spcBef>
              <a:spcAft>
                <a:spcPts val="600"/>
              </a:spcAft>
            </a:pPr>
            <a:r>
              <a:rPr lang="en-US" dirty="0"/>
              <a:t>Demonstration of no-net loading of phosphorus required from applicants for land application sites in the Lake Okeechobee, St. Lucie River, and Caloosahatchee River watersheds</a:t>
            </a:r>
          </a:p>
          <a:p>
            <a:endParaRPr lang="en-US" sz="2800" dirty="0"/>
          </a:p>
        </p:txBody>
      </p:sp>
    </p:spTree>
    <p:extLst>
      <p:ext uri="{BB962C8B-B14F-4D97-AF65-F5344CB8AC3E}">
        <p14:creationId xmlns:p14="http://schemas.microsoft.com/office/powerpoint/2010/main" val="4216216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C12E3-CAE0-426A-A742-2B2A93925677}"/>
              </a:ext>
            </a:extLst>
          </p:cNvPr>
          <p:cNvSpPr>
            <a:spLocks noGrp="1"/>
          </p:cNvSpPr>
          <p:nvPr>
            <p:ph type="title"/>
          </p:nvPr>
        </p:nvSpPr>
        <p:spPr>
          <a:xfrm>
            <a:off x="1928190" y="457199"/>
            <a:ext cx="6987210" cy="914401"/>
          </a:xfrm>
        </p:spPr>
        <p:txBody>
          <a:bodyPr/>
          <a:lstStyle/>
          <a:p>
            <a:r>
              <a:rPr lang="en-US" sz="4800" dirty="0"/>
              <a:t>Calcium Carbonate Equivalency (CCE)</a:t>
            </a:r>
          </a:p>
        </p:txBody>
      </p:sp>
      <p:sp>
        <p:nvSpPr>
          <p:cNvPr id="3" name="Content Placeholder 2">
            <a:extLst>
              <a:ext uri="{FF2B5EF4-FFF2-40B4-BE49-F238E27FC236}">
                <a16:creationId xmlns:a16="http://schemas.microsoft.com/office/drawing/2014/main" id="{A421DE69-ABBB-404A-A1F2-886023BD2315}"/>
              </a:ext>
            </a:extLst>
          </p:cNvPr>
          <p:cNvSpPr>
            <a:spLocks noGrp="1"/>
          </p:cNvSpPr>
          <p:nvPr>
            <p:ph idx="1"/>
          </p:nvPr>
        </p:nvSpPr>
        <p:spPr>
          <a:xfrm>
            <a:off x="304800" y="1676400"/>
            <a:ext cx="8610600" cy="4495799"/>
          </a:xfrm>
        </p:spPr>
        <p:txBody>
          <a:bodyPr/>
          <a:lstStyle/>
          <a:p>
            <a:pPr>
              <a:spcBef>
                <a:spcPts val="0"/>
              </a:spcBef>
              <a:spcAft>
                <a:spcPts val="1200"/>
              </a:spcAft>
            </a:pPr>
            <a:r>
              <a:rPr lang="en-US" sz="2200" kern="0" dirty="0"/>
              <a:t>The NMP must include the CCE of alkaline-treated biosolids that may be applied and the recommended lime application rates for each application zone </a:t>
            </a:r>
          </a:p>
          <a:p>
            <a:pPr lvl="1">
              <a:spcBef>
                <a:spcPts val="0"/>
              </a:spcBef>
              <a:spcAft>
                <a:spcPts val="1200"/>
              </a:spcAft>
            </a:pPr>
            <a:r>
              <a:rPr lang="en-US" sz="1900" kern="0" dirty="0"/>
              <a:t>Informs the land owner or agricultural producer of the liming potential of biosolids compared to the recommended lime recommendations since CCE expresses the relative liming potential of a material compared to pure calcium carbonate</a:t>
            </a:r>
          </a:p>
          <a:p>
            <a:pPr lvl="1">
              <a:spcBef>
                <a:spcPts val="0"/>
              </a:spcBef>
              <a:spcAft>
                <a:spcPts val="1200"/>
              </a:spcAft>
            </a:pPr>
            <a:r>
              <a:rPr lang="en-US" sz="1900" kern="0" dirty="0"/>
              <a:t>A CCE value of 30-33% would mean that 3 dry tons of biosolids would also provide the equivalent of about 1 ton of lime</a:t>
            </a:r>
          </a:p>
          <a:p>
            <a:pPr lvl="1">
              <a:spcBef>
                <a:spcPts val="0"/>
              </a:spcBef>
              <a:spcAft>
                <a:spcPts val="1200"/>
              </a:spcAft>
            </a:pPr>
            <a:r>
              <a:rPr lang="en-US" sz="1900" kern="0" dirty="0"/>
              <a:t>Alkaline-treated biosolids tend to have lower %TN values resulting in higher loading rates in dry tons</a:t>
            </a:r>
          </a:p>
          <a:p>
            <a:pPr lvl="1">
              <a:spcBef>
                <a:spcPts val="0"/>
              </a:spcBef>
              <a:spcAft>
                <a:spcPts val="1200"/>
              </a:spcAft>
            </a:pPr>
            <a:r>
              <a:rPr lang="en-US" sz="1900" kern="0" dirty="0"/>
              <a:t>While many Florida soils are acidic and typically benefit from lime addition, over-liming can be harmful to crops as well, particularly </a:t>
            </a:r>
            <a:r>
              <a:rPr lang="en-US" sz="1900" kern="0" dirty="0" err="1"/>
              <a:t>bahiagrass</a:t>
            </a:r>
            <a:r>
              <a:rPr lang="en-US" sz="1900" kern="0" dirty="0"/>
              <a:t> which IFAS recommends a soil pH range of 5.5 – 6.5</a:t>
            </a:r>
          </a:p>
          <a:p>
            <a:pPr lvl="1">
              <a:spcBef>
                <a:spcPts val="0"/>
              </a:spcBef>
              <a:spcAft>
                <a:spcPts val="1200"/>
              </a:spcAft>
            </a:pPr>
            <a:r>
              <a:rPr lang="en-US" sz="1900" dirty="0"/>
              <a:t>UF IFAS publication SS-AGR-29, “Soil pH and Liming Issues Affecting </a:t>
            </a:r>
            <a:r>
              <a:rPr lang="en-US" sz="1900" dirty="0" err="1"/>
              <a:t>Bahiagrass</a:t>
            </a:r>
            <a:r>
              <a:rPr lang="en-US" sz="1900" dirty="0"/>
              <a:t> Pasture,” noted the loss of substantial portions of </a:t>
            </a:r>
            <a:r>
              <a:rPr lang="en-US" sz="1900" dirty="0" err="1"/>
              <a:t>bahiagrass</a:t>
            </a:r>
            <a:r>
              <a:rPr lang="en-US" sz="1900" dirty="0"/>
              <a:t> to weeds on some pastures in Polk, Pasco, and Hardee counties following repeated applications of excessive amounts of lime-treated biosolids that raised soil pH to about 7 </a:t>
            </a:r>
          </a:p>
          <a:p>
            <a:pPr>
              <a:spcBef>
                <a:spcPts val="0"/>
              </a:spcBef>
              <a:spcAft>
                <a:spcPts val="1200"/>
              </a:spcAft>
            </a:pPr>
            <a:r>
              <a:rPr lang="en-US" sz="2200" b="1" kern="0" dirty="0"/>
              <a:t>There is no regulatory restriction on the amount of lime equivalent that can be applied by biosolids and no regulatory upper limit on pH of soil at a site (pH must only be higher than 5)</a:t>
            </a:r>
          </a:p>
          <a:p>
            <a:endParaRPr lang="en-US" dirty="0"/>
          </a:p>
        </p:txBody>
      </p:sp>
    </p:spTree>
    <p:extLst>
      <p:ext uri="{BB962C8B-B14F-4D97-AF65-F5344CB8AC3E}">
        <p14:creationId xmlns:p14="http://schemas.microsoft.com/office/powerpoint/2010/main" val="9167065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74289B-48C1-49D8-8A49-57B153619AD8}"/>
              </a:ext>
            </a:extLst>
          </p:cNvPr>
          <p:cNvSpPr>
            <a:spLocks noGrp="1"/>
          </p:cNvSpPr>
          <p:nvPr>
            <p:ph type="title"/>
          </p:nvPr>
        </p:nvSpPr>
        <p:spPr/>
        <p:txBody>
          <a:bodyPr/>
          <a:lstStyle/>
          <a:p>
            <a:r>
              <a:rPr lang="en-US" dirty="0"/>
              <a:t>Method of Application </a:t>
            </a:r>
          </a:p>
        </p:txBody>
      </p:sp>
      <p:sp>
        <p:nvSpPr>
          <p:cNvPr id="3" name="Content Placeholder 2">
            <a:extLst>
              <a:ext uri="{FF2B5EF4-FFF2-40B4-BE49-F238E27FC236}">
                <a16:creationId xmlns:a16="http://schemas.microsoft.com/office/drawing/2014/main" id="{34A399D5-E7B6-43B2-8374-7779CE797774}"/>
              </a:ext>
            </a:extLst>
          </p:cNvPr>
          <p:cNvSpPr>
            <a:spLocks noGrp="1"/>
          </p:cNvSpPr>
          <p:nvPr>
            <p:ph idx="1"/>
          </p:nvPr>
        </p:nvSpPr>
        <p:spPr>
          <a:xfrm>
            <a:off x="533400" y="1752600"/>
            <a:ext cx="8382000" cy="4724399"/>
          </a:xfrm>
        </p:spPr>
        <p:txBody>
          <a:bodyPr/>
          <a:lstStyle/>
          <a:p>
            <a:pPr>
              <a:spcAft>
                <a:spcPts val="600"/>
              </a:spcAft>
            </a:pPr>
            <a:r>
              <a:rPr lang="en-US" dirty="0"/>
              <a:t>The NMP shall include method of biosolids land application for each zone</a:t>
            </a:r>
          </a:p>
          <a:p>
            <a:pPr>
              <a:spcAft>
                <a:spcPts val="600"/>
              </a:spcAft>
            </a:pPr>
            <a:r>
              <a:rPr lang="en-US" sz="2400" dirty="0"/>
              <a:t>The method of application Examples – surface application, injection, incorporation, surface application followed by incorporation 1 day later, etc.</a:t>
            </a:r>
          </a:p>
          <a:p>
            <a:pPr>
              <a:spcAft>
                <a:spcPts val="600"/>
              </a:spcAft>
            </a:pPr>
            <a:r>
              <a:rPr lang="en-US" sz="2400" dirty="0"/>
              <a:t>Affects the calculations for:</a:t>
            </a:r>
          </a:p>
          <a:p>
            <a:pPr lvl="1">
              <a:spcAft>
                <a:spcPts val="600"/>
              </a:spcAft>
            </a:pPr>
            <a:r>
              <a:rPr lang="en-US" sz="2400" dirty="0"/>
              <a:t>Application rates when using the EPA calculation method</a:t>
            </a:r>
          </a:p>
          <a:p>
            <a:pPr lvl="1">
              <a:spcAft>
                <a:spcPts val="600"/>
              </a:spcAft>
            </a:pPr>
            <a:r>
              <a:rPr lang="en-US" sz="2400" dirty="0"/>
              <a:t>P-Index</a:t>
            </a:r>
          </a:p>
          <a:p>
            <a:pPr>
              <a:spcAft>
                <a:spcPts val="600"/>
              </a:spcAft>
            </a:pPr>
            <a:r>
              <a:rPr lang="en-US" sz="2400" dirty="0"/>
              <a:t>The method of application can also affect setback distances since some setback distances can be reduced if the biosolids are injected or incorporated (e.g. surface waters, buildings occupied by the public, etc.)</a:t>
            </a:r>
          </a:p>
          <a:p>
            <a:endParaRPr lang="en-US" dirty="0"/>
          </a:p>
        </p:txBody>
      </p:sp>
    </p:spTree>
    <p:extLst>
      <p:ext uri="{BB962C8B-B14F-4D97-AF65-F5344CB8AC3E}">
        <p14:creationId xmlns:p14="http://schemas.microsoft.com/office/powerpoint/2010/main" val="16175865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2DEAB7-AA8E-44C1-991B-884CB2CB05CA}"/>
              </a:ext>
            </a:extLst>
          </p:cNvPr>
          <p:cNvSpPr>
            <a:spLocks noGrp="1"/>
          </p:cNvSpPr>
          <p:nvPr>
            <p:ph type="title"/>
          </p:nvPr>
        </p:nvSpPr>
        <p:spPr/>
        <p:txBody>
          <a:bodyPr/>
          <a:lstStyle/>
          <a:p>
            <a:r>
              <a:rPr lang="en-US" dirty="0"/>
              <a:t>NMP Observations </a:t>
            </a:r>
          </a:p>
        </p:txBody>
      </p:sp>
      <p:sp>
        <p:nvSpPr>
          <p:cNvPr id="3" name="Content Placeholder 2">
            <a:extLst>
              <a:ext uri="{FF2B5EF4-FFF2-40B4-BE49-F238E27FC236}">
                <a16:creationId xmlns:a16="http://schemas.microsoft.com/office/drawing/2014/main" id="{E7DE951D-1AA3-458F-8A69-53BED00F1D5F}"/>
              </a:ext>
            </a:extLst>
          </p:cNvPr>
          <p:cNvSpPr>
            <a:spLocks noGrp="1"/>
          </p:cNvSpPr>
          <p:nvPr>
            <p:ph idx="1"/>
          </p:nvPr>
        </p:nvSpPr>
        <p:spPr/>
        <p:txBody>
          <a:bodyPr/>
          <a:lstStyle/>
          <a:p>
            <a:pPr>
              <a:spcBef>
                <a:spcPts val="600"/>
              </a:spcBef>
              <a:spcAft>
                <a:spcPts val="600"/>
              </a:spcAft>
            </a:pPr>
            <a:r>
              <a:rPr lang="en-US" sz="2400" dirty="0"/>
              <a:t>Almost all NMPs for site permits have been prepared by P.E.s</a:t>
            </a:r>
          </a:p>
          <a:p>
            <a:pPr lvl="1">
              <a:spcBef>
                <a:spcPts val="600"/>
              </a:spcBef>
              <a:spcAft>
                <a:spcPts val="600"/>
              </a:spcAft>
            </a:pPr>
            <a:r>
              <a:rPr lang="en-US" sz="2000" dirty="0"/>
              <a:t>P.E.s provide reasonable assurance that NMPs are appropriately prepared</a:t>
            </a:r>
          </a:p>
          <a:p>
            <a:pPr lvl="1">
              <a:spcBef>
                <a:spcPts val="600"/>
              </a:spcBef>
              <a:spcAft>
                <a:spcPts val="600"/>
              </a:spcAft>
            </a:pPr>
            <a:r>
              <a:rPr lang="en-US" sz="2000" dirty="0"/>
              <a:t>Majority of P.E.s choose to use the EPA calculations which results in higher loading rates than DEP 1.5 factor</a:t>
            </a:r>
          </a:p>
          <a:p>
            <a:pPr lvl="1">
              <a:spcBef>
                <a:spcPts val="600"/>
              </a:spcBef>
              <a:spcAft>
                <a:spcPts val="600"/>
              </a:spcAft>
            </a:pPr>
            <a:r>
              <a:rPr lang="en-US" sz="2000" dirty="0"/>
              <a:t>The applicant, not DEP, selects the crop and recommended fertilizer rates for the agricultural operation at the site</a:t>
            </a:r>
          </a:p>
          <a:p>
            <a:pPr lvl="2">
              <a:spcBef>
                <a:spcPts val="600"/>
              </a:spcBef>
              <a:spcAft>
                <a:spcPts val="600"/>
              </a:spcAft>
            </a:pPr>
            <a:r>
              <a:rPr lang="en-US" sz="1800" dirty="0"/>
              <a:t>UF/IFAS recommended fertilizer rates (e.g. SL-129) consider economics of crop yields and costs of fertilizer etc.</a:t>
            </a:r>
          </a:p>
          <a:p>
            <a:pPr lvl="2">
              <a:spcBef>
                <a:spcPts val="600"/>
              </a:spcBef>
              <a:spcAft>
                <a:spcPts val="600"/>
              </a:spcAft>
            </a:pPr>
            <a:r>
              <a:rPr lang="en-US" sz="1800" dirty="0"/>
              <a:t>Most sites are pastures; applicants choose the High-N option (160 </a:t>
            </a:r>
            <a:r>
              <a:rPr lang="en-US" sz="1800" dirty="0" err="1"/>
              <a:t>lbs</a:t>
            </a:r>
            <a:r>
              <a:rPr lang="en-US" sz="1800" dirty="0"/>
              <a:t> N)</a:t>
            </a:r>
          </a:p>
          <a:p>
            <a:pPr lvl="1">
              <a:spcBef>
                <a:spcPts val="600"/>
              </a:spcBef>
              <a:spcAft>
                <a:spcPts val="600"/>
              </a:spcAft>
            </a:pPr>
            <a:r>
              <a:rPr lang="en-US" sz="2000" dirty="0"/>
              <a:t>The values chosen by the P.E. for the P-Index also affect those calculations</a:t>
            </a:r>
          </a:p>
          <a:p>
            <a:pPr lvl="1">
              <a:spcBef>
                <a:spcPts val="600"/>
              </a:spcBef>
              <a:spcAft>
                <a:spcPts val="600"/>
              </a:spcAft>
            </a:pPr>
            <a:r>
              <a:rPr lang="en-US" sz="2000" dirty="0"/>
              <a:t>The NMPs and P-Index calculations are reviewed by DEP</a:t>
            </a:r>
          </a:p>
          <a:p>
            <a:pPr lvl="1">
              <a:spcBef>
                <a:spcPts val="600"/>
              </a:spcBef>
              <a:spcAft>
                <a:spcPts val="600"/>
              </a:spcAft>
            </a:pPr>
            <a:r>
              <a:rPr lang="en-US" sz="2000" dirty="0"/>
              <a:t>Regulatory use of NMPs, P-Index, and fertilizer recommendations</a:t>
            </a:r>
          </a:p>
          <a:p>
            <a:pPr>
              <a:spcBef>
                <a:spcPts val="600"/>
              </a:spcBef>
              <a:spcAft>
                <a:spcPts val="600"/>
              </a:spcAft>
            </a:pPr>
            <a:r>
              <a:rPr lang="en-US" sz="2400" dirty="0"/>
              <a:t>NMPs are not always clear, straight-forward, or easy to decipher </a:t>
            </a:r>
          </a:p>
          <a:p>
            <a:pPr lvl="1">
              <a:spcBef>
                <a:spcPts val="600"/>
              </a:spcBef>
              <a:spcAft>
                <a:spcPts val="600"/>
              </a:spcAft>
            </a:pPr>
            <a:r>
              <a:rPr lang="en-US" sz="2000" dirty="0"/>
              <a:t>No official “form”; an example was provided based on NRCS training </a:t>
            </a:r>
          </a:p>
          <a:p>
            <a:pPr lvl="1">
              <a:spcBef>
                <a:spcPts val="600"/>
              </a:spcBef>
              <a:spcAft>
                <a:spcPts val="600"/>
              </a:spcAft>
            </a:pPr>
            <a:r>
              <a:rPr lang="en-US" sz="2000" dirty="0"/>
              <a:t>Copying of other NMPs, cut and pasting, etc., has been observed</a:t>
            </a:r>
          </a:p>
          <a:p>
            <a:endParaRPr lang="en-US" dirty="0"/>
          </a:p>
        </p:txBody>
      </p:sp>
    </p:spTree>
    <p:extLst>
      <p:ext uri="{BB962C8B-B14F-4D97-AF65-F5344CB8AC3E}">
        <p14:creationId xmlns:p14="http://schemas.microsoft.com/office/powerpoint/2010/main" val="15818196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0BAE7-E354-4A1A-99C4-748BAF7D0578}"/>
              </a:ext>
            </a:extLst>
          </p:cNvPr>
          <p:cNvSpPr>
            <a:spLocks noGrp="1"/>
          </p:cNvSpPr>
          <p:nvPr>
            <p:ph type="title"/>
          </p:nvPr>
        </p:nvSpPr>
        <p:spPr/>
        <p:txBody>
          <a:bodyPr/>
          <a:lstStyle/>
          <a:p>
            <a:r>
              <a:rPr lang="en-US" dirty="0"/>
              <a:t>Sample NMP</a:t>
            </a:r>
          </a:p>
        </p:txBody>
      </p:sp>
      <p:sp>
        <p:nvSpPr>
          <p:cNvPr id="3" name="Content Placeholder 2">
            <a:extLst>
              <a:ext uri="{FF2B5EF4-FFF2-40B4-BE49-F238E27FC236}">
                <a16:creationId xmlns:a16="http://schemas.microsoft.com/office/drawing/2014/main" id="{02B2E9F5-2A93-480C-BB91-265E1328A3E2}"/>
              </a:ext>
            </a:extLst>
          </p:cNvPr>
          <p:cNvSpPr>
            <a:spLocks noGrp="1"/>
          </p:cNvSpPr>
          <p:nvPr>
            <p:ph idx="1"/>
          </p:nvPr>
        </p:nvSpPr>
        <p:spPr>
          <a:xfrm>
            <a:off x="838200" y="1676400"/>
            <a:ext cx="6987210" cy="4119561"/>
          </a:xfrm>
        </p:spPr>
        <p:txBody>
          <a:bodyPr/>
          <a:lstStyle/>
          <a:p>
            <a:r>
              <a:rPr lang="en-US" sz="2800" dirty="0"/>
              <a:t>The specified components for an NMP from Rule 62-640.600, F.A.C., are mixed into the following general format:</a:t>
            </a:r>
          </a:p>
          <a:p>
            <a:pPr marL="342900" indent="-342900">
              <a:buFont typeface="Arial" panose="020B0604020202020204" pitchFamily="34" charset="0"/>
              <a:buChar char="•"/>
            </a:pPr>
            <a:r>
              <a:rPr lang="en-US" sz="2400" dirty="0"/>
              <a:t>NMP Signature Page </a:t>
            </a:r>
          </a:p>
          <a:p>
            <a:pPr marL="342900" indent="-342900">
              <a:buFont typeface="Arial" panose="020B0604020202020204" pitchFamily="34" charset="0"/>
              <a:buChar char="•"/>
            </a:pPr>
            <a:r>
              <a:rPr lang="en-US" sz="2400" dirty="0"/>
              <a:t>Executive Summary</a:t>
            </a:r>
          </a:p>
          <a:p>
            <a:pPr marL="342900" indent="-342900">
              <a:buFont typeface="Arial" panose="020B0604020202020204" pitchFamily="34" charset="0"/>
              <a:buChar char="•"/>
            </a:pPr>
            <a:r>
              <a:rPr lang="en-US" sz="2400" dirty="0"/>
              <a:t>NMP Purpose and Conditions</a:t>
            </a:r>
          </a:p>
          <a:p>
            <a:pPr marL="342900" indent="-342900">
              <a:buFont typeface="Arial" panose="020B0604020202020204" pitchFamily="34" charset="0"/>
              <a:buChar char="•"/>
            </a:pPr>
            <a:r>
              <a:rPr lang="en-US" sz="2400" dirty="0"/>
              <a:t>NMP Body</a:t>
            </a:r>
          </a:p>
          <a:p>
            <a:pPr lvl="1"/>
            <a:r>
              <a:rPr lang="en-US" sz="2200" dirty="0"/>
              <a:t>Section 1: Site/Operational Information</a:t>
            </a:r>
          </a:p>
          <a:p>
            <a:pPr lvl="1"/>
            <a:r>
              <a:rPr lang="en-US" sz="2200" dirty="0"/>
              <a:t>Section 2: Maps and Soil Survey</a:t>
            </a:r>
          </a:p>
          <a:p>
            <a:pPr lvl="1"/>
            <a:r>
              <a:rPr lang="en-US" sz="2200" dirty="0"/>
              <a:t>Section 3: Nutrient Management</a:t>
            </a:r>
          </a:p>
          <a:p>
            <a:pPr lvl="1"/>
            <a:r>
              <a:rPr lang="en-US" sz="2200" dirty="0"/>
              <a:t>Section 4: Record Keeping</a:t>
            </a:r>
          </a:p>
          <a:p>
            <a:pPr lvl="1"/>
            <a:r>
              <a:rPr lang="en-US" sz="2200" dirty="0"/>
              <a:t>Section 5: Operation and Maintenance</a:t>
            </a:r>
          </a:p>
          <a:p>
            <a:endParaRPr lang="en-US" dirty="0"/>
          </a:p>
        </p:txBody>
      </p:sp>
    </p:spTree>
    <p:extLst>
      <p:ext uri="{BB962C8B-B14F-4D97-AF65-F5344CB8AC3E}">
        <p14:creationId xmlns:p14="http://schemas.microsoft.com/office/powerpoint/2010/main" val="11534216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DA8D3-E92D-4A5D-86B2-5698E806C389}"/>
              </a:ext>
            </a:extLst>
          </p:cNvPr>
          <p:cNvSpPr>
            <a:spLocks noGrp="1"/>
          </p:cNvSpPr>
          <p:nvPr>
            <p:ph type="title"/>
          </p:nvPr>
        </p:nvSpPr>
        <p:spPr/>
        <p:txBody>
          <a:bodyPr/>
          <a:lstStyle/>
          <a:p>
            <a:r>
              <a:rPr lang="en-US" dirty="0"/>
              <a:t>Rates: N vs. P</a:t>
            </a:r>
          </a:p>
        </p:txBody>
      </p:sp>
      <p:sp>
        <p:nvSpPr>
          <p:cNvPr id="3" name="Content Placeholder 2">
            <a:extLst>
              <a:ext uri="{FF2B5EF4-FFF2-40B4-BE49-F238E27FC236}">
                <a16:creationId xmlns:a16="http://schemas.microsoft.com/office/drawing/2014/main" id="{3E89C70E-E006-4D37-A252-60125ED04EF1}"/>
              </a:ext>
            </a:extLst>
          </p:cNvPr>
          <p:cNvSpPr>
            <a:spLocks noGrp="1"/>
          </p:cNvSpPr>
          <p:nvPr>
            <p:ph idx="1"/>
          </p:nvPr>
        </p:nvSpPr>
        <p:spPr>
          <a:xfrm>
            <a:off x="304800" y="1600200"/>
            <a:ext cx="8458200" cy="4648199"/>
          </a:xfrm>
        </p:spPr>
        <p:txBody>
          <a:bodyPr/>
          <a:lstStyle/>
          <a:p>
            <a:pPr>
              <a:spcAft>
                <a:spcPts val="1200"/>
              </a:spcAft>
            </a:pPr>
            <a:r>
              <a:rPr lang="en-US" sz="2800" dirty="0"/>
              <a:t>When biosolids are applied at an N-based rate, more phosphorus is typically applied than a crop needs</a:t>
            </a:r>
          </a:p>
          <a:p>
            <a:pPr>
              <a:spcAft>
                <a:spcPts val="1200"/>
              </a:spcAft>
            </a:pPr>
            <a:r>
              <a:rPr lang="en-US" sz="2800" dirty="0"/>
              <a:t>The ratio of N/P in biosolids is different than the ratio of N/P that crops typically need</a:t>
            </a:r>
          </a:p>
          <a:p>
            <a:pPr lvl="1">
              <a:spcAft>
                <a:spcPts val="1200"/>
              </a:spcAft>
            </a:pPr>
            <a:r>
              <a:rPr lang="en-US" sz="2800" dirty="0"/>
              <a:t>Ratio of N to P in biosolids is generally about 2:1 (N to P</a:t>
            </a:r>
            <a:r>
              <a:rPr lang="en-US" sz="2800" baseline="-25000" dirty="0"/>
              <a:t>2</a:t>
            </a:r>
            <a:r>
              <a:rPr lang="en-US" sz="2800" dirty="0"/>
              <a:t>O</a:t>
            </a:r>
            <a:r>
              <a:rPr lang="en-US" sz="2800" baseline="-25000" dirty="0"/>
              <a:t>5</a:t>
            </a:r>
            <a:r>
              <a:rPr lang="en-US" sz="2800" dirty="0"/>
              <a:t> is about 1:1)</a:t>
            </a:r>
          </a:p>
          <a:p>
            <a:pPr lvl="2">
              <a:spcAft>
                <a:spcPts val="1200"/>
              </a:spcAft>
            </a:pPr>
            <a:r>
              <a:rPr lang="en-US" dirty="0"/>
              <a:t>Florida biosolids average about 5% TN by dry weight</a:t>
            </a:r>
          </a:p>
          <a:p>
            <a:pPr lvl="2">
              <a:spcAft>
                <a:spcPts val="1200"/>
              </a:spcAft>
            </a:pPr>
            <a:r>
              <a:rPr lang="en-US" dirty="0"/>
              <a:t>Florida biosolids average about 2.5% TP by dry weight</a:t>
            </a:r>
          </a:p>
          <a:p>
            <a:pPr lvl="1">
              <a:spcAft>
                <a:spcPts val="1200"/>
              </a:spcAft>
            </a:pPr>
            <a:r>
              <a:rPr lang="en-US" sz="2800" dirty="0"/>
              <a:t>Recommended N to P (or P</a:t>
            </a:r>
            <a:r>
              <a:rPr lang="en-US" sz="2800" baseline="-25000" dirty="0"/>
              <a:t>2</a:t>
            </a:r>
            <a:r>
              <a:rPr lang="en-US" sz="2800" dirty="0"/>
              <a:t>O</a:t>
            </a:r>
            <a:r>
              <a:rPr lang="en-US" sz="2800" baseline="-25000" dirty="0"/>
              <a:t>5</a:t>
            </a:r>
            <a:r>
              <a:rPr lang="en-US" sz="2800" dirty="0"/>
              <a:t>) for crops is higher than concentrations in biosolids </a:t>
            </a:r>
          </a:p>
          <a:p>
            <a:pPr lvl="1">
              <a:spcAft>
                <a:spcPts val="1200"/>
              </a:spcAft>
            </a:pPr>
            <a:r>
              <a:rPr lang="en-US" sz="2800" dirty="0"/>
              <a:t>Availability of P in biosolids?  10%? 33%? 40%? 80%?</a:t>
            </a:r>
          </a:p>
          <a:p>
            <a:endParaRPr lang="en-US" dirty="0"/>
          </a:p>
        </p:txBody>
      </p:sp>
    </p:spTree>
    <p:extLst>
      <p:ext uri="{BB962C8B-B14F-4D97-AF65-F5344CB8AC3E}">
        <p14:creationId xmlns:p14="http://schemas.microsoft.com/office/powerpoint/2010/main" val="34528593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D577F-63DD-4FE4-98F7-9897D91D887C}"/>
              </a:ext>
            </a:extLst>
          </p:cNvPr>
          <p:cNvSpPr>
            <a:spLocks noGrp="1"/>
          </p:cNvSpPr>
          <p:nvPr>
            <p:ph type="title"/>
          </p:nvPr>
        </p:nvSpPr>
        <p:spPr/>
        <p:txBody>
          <a:bodyPr/>
          <a:lstStyle/>
          <a:p>
            <a:r>
              <a:rPr lang="en-US" dirty="0"/>
              <a:t>Florida P-Index</a:t>
            </a:r>
          </a:p>
        </p:txBody>
      </p:sp>
      <p:sp>
        <p:nvSpPr>
          <p:cNvPr id="3" name="Content Placeholder 2">
            <a:extLst>
              <a:ext uri="{FF2B5EF4-FFF2-40B4-BE49-F238E27FC236}">
                <a16:creationId xmlns:a16="http://schemas.microsoft.com/office/drawing/2014/main" id="{1D21CABD-E896-4AE6-B5A2-BB0B436EDC6C}"/>
              </a:ext>
            </a:extLst>
          </p:cNvPr>
          <p:cNvSpPr>
            <a:spLocks noGrp="1"/>
          </p:cNvSpPr>
          <p:nvPr>
            <p:ph idx="1"/>
          </p:nvPr>
        </p:nvSpPr>
        <p:spPr>
          <a:xfrm>
            <a:off x="152400" y="1600200"/>
            <a:ext cx="8839200" cy="4800599"/>
          </a:xfrm>
        </p:spPr>
        <p:txBody>
          <a:bodyPr/>
          <a:lstStyle/>
          <a:p>
            <a:pPr marL="342900" indent="-342900">
              <a:spcAft>
                <a:spcPts val="1200"/>
              </a:spcAft>
              <a:buFont typeface="Arial" panose="020B0604020202020204" pitchFamily="34" charset="0"/>
              <a:buChar char="•"/>
            </a:pPr>
            <a:r>
              <a:rPr lang="en-US" sz="2400" dirty="0"/>
              <a:t>Chapter 62-640, F.A.C., requires the NMP to include an assessment of the potential for P movement from each application zone </a:t>
            </a:r>
          </a:p>
          <a:p>
            <a:pPr marL="342900" indent="-342900">
              <a:spcAft>
                <a:spcPts val="1200"/>
              </a:spcAft>
              <a:buFont typeface="Arial" panose="020B0604020202020204" pitchFamily="34" charset="0"/>
              <a:buChar char="•"/>
            </a:pPr>
            <a:r>
              <a:rPr lang="en-US" sz="2400" dirty="0"/>
              <a:t>The Florida Phosphorus Index (P-Index) is typically used, published by NRCS and developed with other stakeholder agencies (</a:t>
            </a:r>
            <a:r>
              <a:rPr lang="en-US" sz="2400" kern="0" dirty="0">
                <a:hlinkClick r:id="rId2"/>
              </a:rPr>
              <a:t>“The Florida Phosphorus Index:  A Phosphorus Risk Assessment Tool, ” 190-FLAGRFH, 8/04</a:t>
            </a:r>
            <a:r>
              <a:rPr lang="en-US" sz="2400" kern="0" dirty="0"/>
              <a:t>)</a:t>
            </a:r>
            <a:endParaRPr lang="en-US" sz="2400" dirty="0"/>
          </a:p>
          <a:p>
            <a:pPr marL="342900" indent="-342900">
              <a:spcAft>
                <a:spcPts val="1200"/>
              </a:spcAft>
              <a:buFont typeface="Arial" panose="020B0604020202020204" pitchFamily="34" charset="0"/>
              <a:buChar char="•"/>
            </a:pPr>
            <a:r>
              <a:rPr lang="en-US" sz="2400" dirty="0"/>
              <a:t>The P-Index is a field-by-field evaluation tool to assess the potential risk of P loss from an agricultural field to surface and ground waters based on the phosphorus source, application rate, site characteristics, soil types, and management practices, etc.</a:t>
            </a:r>
          </a:p>
          <a:p>
            <a:pPr marL="800100" lvl="1" indent="-342900">
              <a:spcBef>
                <a:spcPct val="40000"/>
              </a:spcBef>
              <a:spcAft>
                <a:spcPts val="1200"/>
              </a:spcAft>
              <a:buClr>
                <a:schemeClr val="tx2"/>
              </a:buClr>
              <a:buFontTx/>
              <a:buChar char="•"/>
              <a:defRPr/>
            </a:pPr>
            <a:r>
              <a:rPr lang="en-US" sz="2400" kern="0" dirty="0"/>
              <a:t>UF IFAS has published guidance on the P-Index for each individual county in Florida that can be used by permittees when using the P-Index </a:t>
            </a:r>
            <a:r>
              <a:rPr lang="en-US" sz="2400" kern="0" dirty="0">
                <a:hlinkClick r:id="rId3"/>
              </a:rPr>
              <a:t>http://edis.ifas.ufl.edu/topic_series_florida_phosphorous_index</a:t>
            </a:r>
            <a:r>
              <a:rPr lang="en-US" sz="2400" kern="0" dirty="0"/>
              <a:t>.</a:t>
            </a:r>
          </a:p>
          <a:p>
            <a:r>
              <a:rPr lang="en-US" sz="2400" kern="0" dirty="0"/>
              <a:t>The P-Index helps evaluate whether application rates for biosolids sites should be based on N or P</a:t>
            </a:r>
          </a:p>
          <a:p>
            <a:endParaRPr lang="en-US" dirty="0"/>
          </a:p>
        </p:txBody>
      </p:sp>
    </p:spTree>
    <p:extLst>
      <p:ext uri="{BB962C8B-B14F-4D97-AF65-F5344CB8AC3E}">
        <p14:creationId xmlns:p14="http://schemas.microsoft.com/office/powerpoint/2010/main" val="41252673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EDE4D-422F-48B8-9775-1238F714C643}"/>
              </a:ext>
            </a:extLst>
          </p:cNvPr>
          <p:cNvSpPr>
            <a:spLocks noGrp="1"/>
          </p:cNvSpPr>
          <p:nvPr>
            <p:ph type="title"/>
          </p:nvPr>
        </p:nvSpPr>
        <p:spPr/>
        <p:txBody>
          <a:bodyPr/>
          <a:lstStyle/>
          <a:p>
            <a:r>
              <a:rPr lang="en-US" dirty="0"/>
              <a:t>IFAS P-Index County Series</a:t>
            </a:r>
          </a:p>
        </p:txBody>
      </p:sp>
      <p:sp>
        <p:nvSpPr>
          <p:cNvPr id="3" name="Content Placeholder 2">
            <a:extLst>
              <a:ext uri="{FF2B5EF4-FFF2-40B4-BE49-F238E27FC236}">
                <a16:creationId xmlns:a16="http://schemas.microsoft.com/office/drawing/2014/main" id="{44346654-279C-4160-9B0D-3FE97C88FAF7}"/>
              </a:ext>
            </a:extLst>
          </p:cNvPr>
          <p:cNvSpPr>
            <a:spLocks noGrp="1"/>
          </p:cNvSpPr>
          <p:nvPr>
            <p:ph idx="1"/>
          </p:nvPr>
        </p:nvSpPr>
        <p:spPr>
          <a:xfrm>
            <a:off x="6705600" y="5893140"/>
            <a:ext cx="6987210" cy="619889"/>
          </a:xfrm>
        </p:spPr>
        <p:txBody>
          <a:bodyPr/>
          <a:lstStyle/>
          <a:p>
            <a:r>
              <a:rPr lang="en-US" sz="2000" dirty="0"/>
              <a:t>https://edis.ifas.ufl.edu/ss387</a:t>
            </a:r>
          </a:p>
        </p:txBody>
      </p:sp>
      <p:pic>
        <p:nvPicPr>
          <p:cNvPr id="4" name="Picture 3">
            <a:extLst>
              <a:ext uri="{FF2B5EF4-FFF2-40B4-BE49-F238E27FC236}">
                <a16:creationId xmlns:a16="http://schemas.microsoft.com/office/drawing/2014/main" id="{9FFD051D-F937-4228-A2B8-BC838054F7BF}"/>
              </a:ext>
            </a:extLst>
          </p:cNvPr>
          <p:cNvPicPr>
            <a:picLocks noChangeAspect="1"/>
          </p:cNvPicPr>
          <p:nvPr/>
        </p:nvPicPr>
        <p:blipFill>
          <a:blip r:embed="rId2"/>
          <a:stretch>
            <a:fillRect/>
          </a:stretch>
        </p:blipFill>
        <p:spPr>
          <a:xfrm>
            <a:off x="1991138" y="1524000"/>
            <a:ext cx="4569872" cy="4984267"/>
          </a:xfrm>
          <a:prstGeom prst="rect">
            <a:avLst/>
          </a:prstGeom>
          <a:ln>
            <a:solidFill>
              <a:schemeClr val="tx1"/>
            </a:solidFill>
          </a:ln>
        </p:spPr>
      </p:pic>
    </p:spTree>
    <p:extLst>
      <p:ext uri="{BB962C8B-B14F-4D97-AF65-F5344CB8AC3E}">
        <p14:creationId xmlns:p14="http://schemas.microsoft.com/office/powerpoint/2010/main" val="11701227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8A6C4-B9B4-4A2C-AF31-934F54F94168}"/>
              </a:ext>
            </a:extLst>
          </p:cNvPr>
          <p:cNvSpPr>
            <a:spLocks noGrp="1"/>
          </p:cNvSpPr>
          <p:nvPr>
            <p:ph type="title"/>
          </p:nvPr>
        </p:nvSpPr>
        <p:spPr/>
        <p:txBody>
          <a:bodyPr/>
          <a:lstStyle/>
          <a:p>
            <a:r>
              <a:rPr lang="en-US" dirty="0"/>
              <a:t>P-Index Table 1</a:t>
            </a:r>
          </a:p>
        </p:txBody>
      </p:sp>
      <p:graphicFrame>
        <p:nvGraphicFramePr>
          <p:cNvPr id="6" name="Table 5" descr="Part A of the P-Index" title="Table 1 P Index">
            <a:extLst>
              <a:ext uri="{FF2B5EF4-FFF2-40B4-BE49-F238E27FC236}">
                <a16:creationId xmlns:a16="http://schemas.microsoft.com/office/drawing/2014/main" id="{4D986E0E-C2F5-46D7-876C-4137C52E998B}"/>
              </a:ext>
            </a:extLst>
          </p:cNvPr>
          <p:cNvGraphicFramePr>
            <a:graphicFrameLocks noGrp="1"/>
          </p:cNvGraphicFramePr>
          <p:nvPr>
            <p:extLst>
              <p:ext uri="{D42A27DB-BD31-4B8C-83A1-F6EECF244321}">
                <p14:modId xmlns:p14="http://schemas.microsoft.com/office/powerpoint/2010/main" val="1659908208"/>
              </p:ext>
            </p:extLst>
          </p:nvPr>
        </p:nvGraphicFramePr>
        <p:xfrm>
          <a:off x="381000" y="1868573"/>
          <a:ext cx="8458199" cy="4501261"/>
        </p:xfrm>
        <a:graphic>
          <a:graphicData uri="http://schemas.openxmlformats.org/drawingml/2006/table">
            <a:tbl>
              <a:tblPr firstRow="1" firstCol="1" bandRow="1"/>
              <a:tblGrid>
                <a:gridCol w="5105400">
                  <a:extLst>
                    <a:ext uri="{9D8B030D-6E8A-4147-A177-3AD203B41FA5}">
                      <a16:colId xmlns:a16="http://schemas.microsoft.com/office/drawing/2014/main" val="20000"/>
                    </a:ext>
                  </a:extLst>
                </a:gridCol>
                <a:gridCol w="2328769">
                  <a:extLst>
                    <a:ext uri="{9D8B030D-6E8A-4147-A177-3AD203B41FA5}">
                      <a16:colId xmlns:a16="http://schemas.microsoft.com/office/drawing/2014/main" val="20001"/>
                    </a:ext>
                  </a:extLst>
                </a:gridCol>
                <a:gridCol w="1024030">
                  <a:extLst>
                    <a:ext uri="{9D8B030D-6E8A-4147-A177-3AD203B41FA5}">
                      <a16:colId xmlns:a16="http://schemas.microsoft.com/office/drawing/2014/main" val="20002"/>
                    </a:ext>
                  </a:extLst>
                </a:gridCol>
              </a:tblGrid>
              <a:tr h="391414">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Site Characteristics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200" b="1">
                          <a:effectLst/>
                          <a:latin typeface="Calibri" panose="020F0502020204030204" pitchFamily="34" charset="0"/>
                          <a:ea typeface="Calibri" panose="020F0502020204030204" pitchFamily="34" charset="0"/>
                          <a:cs typeface="Times New Roman" panose="02020603050405020304" pitchFamily="18" charset="0"/>
                        </a:rPr>
                        <a:t>Phosphorus Transport Rating</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Value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(Example)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978535">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Soil Erosion</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(Based on the Revised Universal Soil Loss Equation, this value is s typically “1”.  Some NMPs use “0” for no surface outlet which means no overland flow from a 2 year – 24 hour rainfall event (about 5 inches of rain over 24 hours).)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No Surface Outlet = 0</a:t>
                      </a:r>
                    </a:p>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&lt;5 T/A</a:t>
                      </a:r>
                      <a:r>
                        <a:rPr lang="en-US" sz="1200" baseline="30000" dirty="0">
                          <a:effectLst/>
                          <a:latin typeface="Calibri" panose="020F0502020204030204" pitchFamily="34" charset="0"/>
                          <a:ea typeface="Calibri" panose="020F0502020204030204" pitchFamily="34" charset="0"/>
                          <a:cs typeface="Times New Roman" panose="02020603050405020304" pitchFamily="18" charset="0"/>
                        </a:rPr>
                        <a:t>a</a:t>
                      </a:r>
                      <a:r>
                        <a:rPr lang="en-US" sz="1200" dirty="0">
                          <a:effectLst/>
                          <a:latin typeface="Calibri" panose="020F0502020204030204" pitchFamily="34" charset="0"/>
                          <a:ea typeface="Calibri" panose="020F0502020204030204" pitchFamily="34" charset="0"/>
                          <a:cs typeface="Times New Roman" panose="02020603050405020304" pitchFamily="18" charset="0"/>
                        </a:rPr>
                        <a:t> = 1</a:t>
                      </a:r>
                    </a:p>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5-10 T/A = 2</a:t>
                      </a:r>
                    </a:p>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&gt;10-15 T/A = 4</a:t>
                      </a:r>
                    </a:p>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&gt;15 T/A = 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200">
                          <a:effectLst/>
                          <a:latin typeface="Calibri" panose="020F0502020204030204" pitchFamily="34" charset="0"/>
                          <a:ea typeface="Calibri" panose="020F0502020204030204" pitchFamily="34" charset="0"/>
                          <a:cs typeface="Times New Roman" panose="02020603050405020304" pitchFamily="18" charset="0"/>
                        </a:rPr>
                        <a:t>1</a:t>
                      </a:r>
                    </a:p>
                    <a:p>
                      <a:pPr marL="0" marR="0" algn="ctr">
                        <a:lnSpc>
                          <a:spcPct val="107000"/>
                        </a:lnSpc>
                        <a:spcBef>
                          <a:spcPts val="0"/>
                        </a:spcBef>
                        <a:spcAft>
                          <a:spcPts val="0"/>
                        </a:spcAft>
                      </a:pPr>
                      <a:r>
                        <a:rPr lang="en-US" sz="12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978535">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Runoff Potential</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(Based on soil type, slope, drainage, etc.  This value can be found in the county IFAS P-Index guidance or soil surveys. “0” is used for no surface outlet.)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Very Low = 0</a:t>
                      </a:r>
                    </a:p>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Low = 1</a:t>
                      </a:r>
                    </a:p>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Medium = 2</a:t>
                      </a:r>
                    </a:p>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High = 4</a:t>
                      </a:r>
                    </a:p>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Very High = 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200">
                          <a:effectLst/>
                          <a:latin typeface="Calibri" panose="020F0502020204030204" pitchFamily="34" charset="0"/>
                          <a:ea typeface="Calibri" panose="020F0502020204030204" pitchFamily="34" charset="0"/>
                          <a:cs typeface="Times New Roman" panose="02020603050405020304" pitchFamily="18" charset="0"/>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978535">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nSpc>
                          <a:spcPct val="107000"/>
                        </a:lnSpc>
                        <a:spcBef>
                          <a:spcPts val="0"/>
                        </a:spcBef>
                        <a:spcAft>
                          <a:spcPts val="0"/>
                        </a:spcAft>
                      </a:pPr>
                      <a:r>
                        <a:rPr lang="en-US" sz="1200" b="1">
                          <a:effectLst/>
                          <a:latin typeface="Calibri" panose="020F0502020204030204" pitchFamily="34" charset="0"/>
                          <a:ea typeface="Calibri" panose="020F0502020204030204" pitchFamily="34" charset="0"/>
                          <a:cs typeface="Times New Roman" panose="02020603050405020304" pitchFamily="18" charset="0"/>
                        </a:rPr>
                        <a:t>Leaching Potential</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a:effectLst/>
                          <a:latin typeface="Calibri" panose="020F0502020204030204" pitchFamily="34" charset="0"/>
                          <a:ea typeface="Calibri" panose="020F0502020204030204" pitchFamily="34" charset="0"/>
                          <a:cs typeface="Times New Roman" panose="02020603050405020304" pitchFamily="18" charset="0"/>
                        </a:rPr>
                        <a:t>(Based on soil type and characteristics.  This value can be found in the county IFAS P-Index guidance or soil surveys.)</a:t>
                      </a:r>
                    </a:p>
                    <a:p>
                      <a:pPr marL="0" marR="0">
                        <a:lnSpc>
                          <a:spcPct val="107000"/>
                        </a:lnSpc>
                        <a:spcBef>
                          <a:spcPts val="0"/>
                        </a:spcBef>
                        <a:spcAft>
                          <a:spcPts val="0"/>
                        </a:spcAft>
                      </a:pPr>
                      <a:r>
                        <a:rPr lang="en-US" sz="12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Very Low = 0</a:t>
                      </a:r>
                    </a:p>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Low = 1</a:t>
                      </a:r>
                    </a:p>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Medium = 2</a:t>
                      </a:r>
                    </a:p>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High = 4</a:t>
                      </a:r>
                    </a:p>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Very High = 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8282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Potential to Reach Water Body</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(Based on discharge factors.  For biosolids, this should be either “0” for no direct discharge or “1” for discharge via a buffer area.)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Very Low = 0</a:t>
                      </a:r>
                    </a:p>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Low = 1</a:t>
                      </a:r>
                    </a:p>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Medium = 2</a:t>
                      </a:r>
                    </a:p>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High = 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91414">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Sum for Table 1 (Part A):</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 Site and </a:t>
                      </a:r>
                      <a:r>
                        <a:rPr lang="en-US" sz="1200" b="1" dirty="0" err="1">
                          <a:effectLst/>
                          <a:latin typeface="Calibri" panose="020F0502020204030204" pitchFamily="34" charset="0"/>
                          <a:ea typeface="Calibri" panose="020F0502020204030204" pitchFamily="34" charset="0"/>
                          <a:cs typeface="Times New Roman" panose="02020603050405020304" pitchFamily="18" charset="0"/>
                        </a:rPr>
                        <a:t>Transport</a:t>
                      </a:r>
                      <a:r>
                        <a:rPr lang="en-US" sz="1200" b="1" baseline="30000" dirty="0" err="1">
                          <a:effectLst/>
                          <a:latin typeface="Calibri" panose="020F0502020204030204" pitchFamily="34" charset="0"/>
                          <a:ea typeface="Calibri" panose="020F0502020204030204" pitchFamily="34" charset="0"/>
                          <a:cs typeface="Times New Roman" panose="02020603050405020304" pitchFamily="18" charset="0"/>
                        </a:rPr>
                        <a:t>b</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sp>
        <p:nvSpPr>
          <p:cNvPr id="7" name="Content Placeholder 2">
            <a:extLst>
              <a:ext uri="{FF2B5EF4-FFF2-40B4-BE49-F238E27FC236}">
                <a16:creationId xmlns:a16="http://schemas.microsoft.com/office/drawing/2014/main" id="{00DAC9DA-2876-49EE-9514-E32BBFE2E652}"/>
              </a:ext>
            </a:extLst>
          </p:cNvPr>
          <p:cNvSpPr>
            <a:spLocks noGrp="1"/>
          </p:cNvSpPr>
          <p:nvPr>
            <p:ph idx="1"/>
          </p:nvPr>
        </p:nvSpPr>
        <p:spPr>
          <a:xfrm>
            <a:off x="381000" y="1524000"/>
            <a:ext cx="8686799" cy="344573"/>
          </a:xfrm>
        </p:spPr>
        <p:txBody>
          <a:bodyPr>
            <a:noAutofit/>
          </a:bodyPr>
          <a:lstStyle/>
          <a:p>
            <a:pPr marL="0" indent="0">
              <a:buNone/>
            </a:pPr>
            <a:r>
              <a:rPr lang="en-US" sz="2000" dirty="0">
                <a:solidFill>
                  <a:schemeClr val="tx1"/>
                </a:solidFill>
                <a:latin typeface="Calibri" panose="020F0502020204030204" pitchFamily="34" charset="0"/>
                <a:cs typeface="Calibri" panose="020F0502020204030204" pitchFamily="34" charset="0"/>
              </a:rPr>
              <a:t>Table 1 (Part A): Transport Potential Due to Site Transport Characteristics</a:t>
            </a:r>
          </a:p>
        </p:txBody>
      </p:sp>
      <p:sp>
        <p:nvSpPr>
          <p:cNvPr id="8" name="Rectangle 7">
            <a:extLst>
              <a:ext uri="{FF2B5EF4-FFF2-40B4-BE49-F238E27FC236}">
                <a16:creationId xmlns:a16="http://schemas.microsoft.com/office/drawing/2014/main" id="{EC8BCD92-A4F0-4F7A-BE17-A4AEF5389050}"/>
              </a:ext>
            </a:extLst>
          </p:cNvPr>
          <p:cNvSpPr/>
          <p:nvPr/>
        </p:nvSpPr>
        <p:spPr>
          <a:xfrm>
            <a:off x="381000" y="6369834"/>
            <a:ext cx="4572000" cy="487569"/>
          </a:xfrm>
          <a:prstGeom prst="rect">
            <a:avLst/>
          </a:prstGeom>
        </p:spPr>
        <p:txBody>
          <a:bodyPr>
            <a:spAutoFit/>
          </a:bodyPr>
          <a:lstStyle/>
          <a:p>
            <a:pPr>
              <a:lnSpc>
                <a:spcPct val="107000"/>
              </a:lnSpc>
            </a:pPr>
            <a:r>
              <a:rPr lang="en-US" sz="1200" baseline="30000" dirty="0">
                <a:latin typeface="Calibri" panose="020F0502020204030204" pitchFamily="34" charset="0"/>
                <a:ea typeface="Calibri" panose="020F0502020204030204" pitchFamily="34" charset="0"/>
                <a:cs typeface="Times New Roman" panose="02020603050405020304" pitchFamily="18" charset="0"/>
              </a:rPr>
              <a:t>a</a:t>
            </a:r>
            <a:r>
              <a:rPr lang="en-US" sz="1200" dirty="0">
                <a:latin typeface="Calibri" panose="020F0502020204030204" pitchFamily="34" charset="0"/>
                <a:ea typeface="Calibri" panose="020F0502020204030204" pitchFamily="34" charset="0"/>
                <a:cs typeface="Times New Roman" panose="02020603050405020304" pitchFamily="18" charset="0"/>
              </a:rPr>
              <a:t> T/A = Tons per Acre per Year</a:t>
            </a:r>
          </a:p>
          <a:p>
            <a:pPr>
              <a:lnSpc>
                <a:spcPct val="107000"/>
              </a:lnSpc>
              <a:spcAft>
                <a:spcPts val="800"/>
              </a:spcAft>
            </a:pPr>
            <a:r>
              <a:rPr lang="en-US" sz="1200" baseline="30000" dirty="0">
                <a:latin typeface="Calibri" panose="020F0502020204030204" pitchFamily="34" charset="0"/>
                <a:ea typeface="Calibri" panose="020F0502020204030204" pitchFamily="34" charset="0"/>
                <a:cs typeface="Times New Roman" panose="02020603050405020304" pitchFamily="18" charset="0"/>
              </a:rPr>
              <a:t>b</a:t>
            </a:r>
            <a:r>
              <a:rPr lang="en-US" sz="1200" dirty="0">
                <a:latin typeface="Calibri" panose="020F0502020204030204" pitchFamily="34" charset="0"/>
                <a:ea typeface="Calibri" panose="020F0502020204030204" pitchFamily="34" charset="0"/>
                <a:cs typeface="Times New Roman" panose="02020603050405020304" pitchFamily="18" charset="0"/>
              </a:rPr>
              <a:t> If the sum for Table 1 is 0 (Zero), then change the sum to 1 (one)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720423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9A4B3-81C8-468F-BAD0-F9FB0F965CEC}"/>
              </a:ext>
            </a:extLst>
          </p:cNvPr>
          <p:cNvSpPr>
            <a:spLocks noGrp="1"/>
          </p:cNvSpPr>
          <p:nvPr>
            <p:ph type="title"/>
          </p:nvPr>
        </p:nvSpPr>
        <p:spPr/>
        <p:txBody>
          <a:bodyPr/>
          <a:lstStyle/>
          <a:p>
            <a:r>
              <a:rPr lang="en-US" dirty="0"/>
              <a:t>P-Index Table 2</a:t>
            </a:r>
          </a:p>
        </p:txBody>
      </p:sp>
      <p:graphicFrame>
        <p:nvGraphicFramePr>
          <p:cNvPr id="4" name="Table 3" descr="Part B of the P-Index" title="Table 2 P-Index">
            <a:extLst>
              <a:ext uri="{FF2B5EF4-FFF2-40B4-BE49-F238E27FC236}">
                <a16:creationId xmlns:a16="http://schemas.microsoft.com/office/drawing/2014/main" id="{505EB8E9-FA79-4329-9B38-9E2B06A0E8C5}"/>
              </a:ext>
            </a:extLst>
          </p:cNvPr>
          <p:cNvGraphicFramePr>
            <a:graphicFrameLocks noGrp="1"/>
          </p:cNvGraphicFramePr>
          <p:nvPr>
            <p:extLst>
              <p:ext uri="{D42A27DB-BD31-4B8C-83A1-F6EECF244321}">
                <p14:modId xmlns:p14="http://schemas.microsoft.com/office/powerpoint/2010/main" val="2912485535"/>
              </p:ext>
            </p:extLst>
          </p:nvPr>
        </p:nvGraphicFramePr>
        <p:xfrm>
          <a:off x="157162" y="1907134"/>
          <a:ext cx="8763000" cy="4109847"/>
        </p:xfrm>
        <a:graphic>
          <a:graphicData uri="http://schemas.openxmlformats.org/drawingml/2006/table">
            <a:tbl>
              <a:tblPr firstRow="1" firstCol="1" bandRow="1"/>
              <a:tblGrid>
                <a:gridCol w="4648200">
                  <a:extLst>
                    <a:ext uri="{9D8B030D-6E8A-4147-A177-3AD203B41FA5}">
                      <a16:colId xmlns:a16="http://schemas.microsoft.com/office/drawing/2014/main" val="20000"/>
                    </a:ext>
                  </a:extLst>
                </a:gridCol>
                <a:gridCol w="2938590">
                  <a:extLst>
                    <a:ext uri="{9D8B030D-6E8A-4147-A177-3AD203B41FA5}">
                      <a16:colId xmlns:a16="http://schemas.microsoft.com/office/drawing/2014/main" val="20001"/>
                    </a:ext>
                  </a:extLst>
                </a:gridCol>
                <a:gridCol w="1176210">
                  <a:extLst>
                    <a:ext uri="{9D8B030D-6E8A-4147-A177-3AD203B41FA5}">
                      <a16:colId xmlns:a16="http://schemas.microsoft.com/office/drawing/2014/main" val="20002"/>
                    </a:ext>
                  </a:extLst>
                </a:gridCol>
              </a:tblGrid>
              <a:tr h="391414">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Phosphorus Source Management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200" b="1">
                          <a:effectLst/>
                          <a:latin typeface="Calibri" panose="020F0502020204030204" pitchFamily="34" charset="0"/>
                          <a:ea typeface="Calibri" panose="020F0502020204030204" pitchFamily="34" charset="0"/>
                          <a:cs typeface="Times New Roman" panose="02020603050405020304" pitchFamily="18" charset="0"/>
                        </a:rPr>
                        <a:t>Phosphorus Loss Rating</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200" b="1">
                          <a:effectLst/>
                          <a:latin typeface="Calibri" panose="020F0502020204030204" pitchFamily="34" charset="0"/>
                          <a:ea typeface="Calibri" panose="020F0502020204030204" pitchFamily="34" charset="0"/>
                          <a:cs typeface="Times New Roman" panose="02020603050405020304" pitchFamily="18" charset="0"/>
                        </a:rPr>
                        <a:t>Value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200" b="1">
                          <a:effectLst/>
                          <a:latin typeface="Calibri" panose="020F0502020204030204" pitchFamily="34" charset="0"/>
                          <a:ea typeface="Calibri" panose="020F0502020204030204" pitchFamily="34" charset="0"/>
                          <a:cs typeface="Times New Roman" panose="02020603050405020304" pitchFamily="18" charset="0"/>
                        </a:rPr>
                        <a:t>(Example)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91414">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Fertility Index Value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(Based on the soil test results for available P)</a:t>
                      </a: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Soil Fertility Index x 0.025</a:t>
                      </a: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____ ppm P x 2 x 0.025)</a:t>
                      </a:r>
                      <a:r>
                        <a:rPr lang="en-US" sz="1200" baseline="30000" dirty="0">
                          <a:effectLst/>
                          <a:latin typeface="Calibri" panose="020F0502020204030204" pitchFamily="34" charset="0"/>
                          <a:ea typeface="Calibri" panose="020F0502020204030204" pitchFamily="34" charset="0"/>
                          <a:cs typeface="Times New Roman" panose="02020603050405020304" pitchFamily="18" charset="0"/>
                        </a:rPr>
                        <a:t>c</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200">
                          <a:effectLst/>
                          <a:latin typeface="Calibri" panose="020F0502020204030204" pitchFamily="34" charset="0"/>
                          <a:ea typeface="Calibri" panose="020F0502020204030204" pitchFamily="34" charset="0"/>
                          <a:cs typeface="Times New Roman" panose="02020603050405020304" pitchFamily="18" charset="0"/>
                        </a:rPr>
                        <a:t>1.25</a:t>
                      </a:r>
                    </a:p>
                    <a:p>
                      <a:pPr marL="0" marR="0" algn="ctr">
                        <a:lnSpc>
                          <a:spcPct val="107000"/>
                        </a:lnSpc>
                        <a:spcBef>
                          <a:spcPts val="0"/>
                        </a:spcBef>
                        <a:spcAft>
                          <a:spcPts val="0"/>
                        </a:spcAft>
                      </a:pPr>
                      <a:r>
                        <a:rPr lang="en-US" sz="1200">
                          <a:effectLst/>
                          <a:latin typeface="Calibri" panose="020F0502020204030204" pitchFamily="34" charset="0"/>
                          <a:ea typeface="Calibri" panose="020F0502020204030204" pitchFamily="34" charset="0"/>
                          <a:cs typeface="Times New Roman" panose="02020603050405020304" pitchFamily="18" charset="0"/>
                        </a:rPr>
                        <a:t>(25 ppm P)</a:t>
                      </a: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8282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P Application Source and Rate</a:t>
                      </a:r>
                      <a:r>
                        <a:rPr lang="en-US" sz="1200" b="1" baseline="30000" dirty="0">
                          <a:effectLst/>
                          <a:latin typeface="Calibri" panose="020F0502020204030204" pitchFamily="34" charset="0"/>
                          <a:ea typeface="Calibri" panose="020F0502020204030204" pitchFamily="34" charset="0"/>
                          <a:cs typeface="Times New Roman" panose="02020603050405020304" pitchFamily="18" charset="0"/>
                        </a:rPr>
                        <a:t>d</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(Based on the type of material.  The initial evaluation should be conducted at an N based rate.  Note that the phosphorus is in P2O5, so multiply a TP value by 2.3 to get the P2O5 value)</a:t>
                      </a: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0.05 x ( ___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lbs</a:t>
                      </a:r>
                      <a:r>
                        <a:rPr lang="en-US" sz="1200" dirty="0">
                          <a:effectLst/>
                          <a:latin typeface="Calibri" panose="020F0502020204030204" pitchFamily="34" charset="0"/>
                          <a:ea typeface="Calibri" panose="020F0502020204030204" pitchFamily="34" charset="0"/>
                          <a:cs typeface="Times New Roman" panose="02020603050405020304" pitchFamily="18" charset="0"/>
                        </a:rPr>
                        <a:t> P2O5/acre) for fertilizer, manure, or compost</a:t>
                      </a: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0.015 x ( _____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lbs</a:t>
                      </a:r>
                      <a:r>
                        <a:rPr lang="en-US" sz="1200" dirty="0">
                          <a:effectLst/>
                          <a:latin typeface="Calibri" panose="020F0502020204030204" pitchFamily="34" charset="0"/>
                          <a:ea typeface="Calibri" panose="020F0502020204030204" pitchFamily="34" charset="0"/>
                          <a:cs typeface="Times New Roman" panose="02020603050405020304" pitchFamily="18" charset="0"/>
                        </a:rPr>
                        <a:t> P2O5/acre) for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biosolids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0.10 (x ____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lbs</a:t>
                      </a:r>
                      <a:r>
                        <a:rPr lang="en-US" sz="1200" dirty="0">
                          <a:effectLst/>
                          <a:latin typeface="Calibri" panose="020F0502020204030204" pitchFamily="34" charset="0"/>
                          <a:ea typeface="Calibri" panose="020F0502020204030204" pitchFamily="34" charset="0"/>
                          <a:cs typeface="Times New Roman" panose="02020603050405020304" pitchFamily="18" charset="0"/>
                        </a:rPr>
                        <a:t> P2O5/acre) for waste water</a:t>
                      </a: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5.17</a:t>
                      </a:r>
                    </a:p>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(2.5% TP at 3 dry tons per acre)</a:t>
                      </a: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565656">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Application Method</a:t>
                      </a: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(Based on how the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biosolids</a:t>
                      </a:r>
                      <a:r>
                        <a:rPr lang="en-US" sz="1200" dirty="0">
                          <a:effectLst/>
                          <a:latin typeface="Calibri" panose="020F0502020204030204" pitchFamily="34" charset="0"/>
                          <a:ea typeface="Calibri" panose="020F0502020204030204" pitchFamily="34" charset="0"/>
                          <a:cs typeface="Times New Roman" panose="02020603050405020304" pitchFamily="18" charset="0"/>
                        </a:rPr>
                        <a:t> are applied)</a:t>
                      </a: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178435" marR="0" indent="-224155">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0 = No Surface Outlet or solids incorporated immediately or injected</a:t>
                      </a:r>
                    </a:p>
                    <a:p>
                      <a:pPr marL="178435" marR="0" indent="-224155">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2 = Applies via Irrigation or solids incorporated within 1 day of application</a:t>
                      </a:r>
                    </a:p>
                    <a:p>
                      <a:pPr marL="178435" marR="0" indent="-224155">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4 = Solids incorporated within 5 days of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application</a:t>
                      </a:r>
                      <a:r>
                        <a:rPr lang="en-US" sz="1200" baseline="30000" dirty="0" err="1">
                          <a:effectLst/>
                          <a:latin typeface="Calibri" panose="020F0502020204030204" pitchFamily="34" charset="0"/>
                          <a:ea typeface="Calibri" panose="020F0502020204030204" pitchFamily="34" charset="0"/>
                          <a:cs typeface="Times New Roman" panose="02020603050405020304" pitchFamily="18" charset="0"/>
                        </a:rPr>
                        <a:t>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178435" marR="0" indent="-224155">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6 = Solids not incorporated within 5 days of application</a:t>
                      </a: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200">
                          <a:effectLst/>
                          <a:latin typeface="Calibri" panose="020F0502020204030204" pitchFamily="34" charset="0"/>
                          <a:ea typeface="Calibri" panose="020F0502020204030204" pitchFamily="34" charset="0"/>
                          <a:cs typeface="Times New Roman" panose="02020603050405020304" pitchFamily="18" charset="0"/>
                        </a:rPr>
                        <a:t>6</a:t>
                      </a: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95707">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Waste Water Application </a:t>
                      </a:r>
                      <a:r>
                        <a:rPr lang="en-US" sz="1200" dirty="0">
                          <a:effectLst/>
                          <a:latin typeface="Calibri" panose="020F0502020204030204" pitchFamily="34" charset="0"/>
                          <a:ea typeface="Calibri" panose="020F0502020204030204" pitchFamily="34" charset="0"/>
                          <a:cs typeface="Times New Roman" panose="02020603050405020304" pitchFamily="18" charset="0"/>
                        </a:rPr>
                        <a:t>(This doesn’t appear to be calibrated for reuse)</a:t>
                      </a: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0.020 x ____ acre inches/acre/year</a:t>
                      </a: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200">
                          <a:effectLst/>
                          <a:latin typeface="Calibri" panose="020F0502020204030204" pitchFamily="34" charset="0"/>
                          <a:ea typeface="Calibri" panose="020F0502020204030204" pitchFamily="34" charset="0"/>
                          <a:cs typeface="Times New Roman" panose="02020603050405020304" pitchFamily="18" charset="0"/>
                        </a:rPr>
                        <a:t>0</a:t>
                      </a: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91414">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nSpc>
                          <a:spcPct val="107000"/>
                        </a:lnSpc>
                        <a:spcBef>
                          <a:spcPts val="0"/>
                        </a:spcBef>
                        <a:spcAft>
                          <a:spcPts val="0"/>
                        </a:spcAft>
                      </a:pPr>
                      <a:r>
                        <a:rPr lang="en-US" sz="1200">
                          <a:effectLst/>
                          <a:latin typeface="Calibri" panose="020F0502020204030204" pitchFamily="34" charset="0"/>
                          <a:ea typeface="Calibri" panose="020F0502020204030204" pitchFamily="34" charset="0"/>
                          <a:cs typeface="Times New Roman" panose="02020603050405020304" pitchFamily="18" charset="0"/>
                        </a:rPr>
                        <a:t> </a:t>
                      </a: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Sum for Table 2: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Phosphorus Source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200">
                          <a:effectLst/>
                          <a:latin typeface="Calibri" panose="020F0502020204030204" pitchFamily="34" charset="0"/>
                          <a:ea typeface="Calibri" panose="020F0502020204030204" pitchFamily="34" charset="0"/>
                          <a:cs typeface="Times New Roman" panose="02020603050405020304" pitchFamily="18" charset="0"/>
                        </a:rPr>
                        <a:t>12.42</a:t>
                      </a: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391414">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P Index Value: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Sum Table 1 x Sum Table 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124.2</a:t>
                      </a: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bl>
          </a:graphicData>
        </a:graphic>
      </p:graphicFrame>
      <p:sp>
        <p:nvSpPr>
          <p:cNvPr id="6" name="Rectangle 5">
            <a:extLst>
              <a:ext uri="{FF2B5EF4-FFF2-40B4-BE49-F238E27FC236}">
                <a16:creationId xmlns:a16="http://schemas.microsoft.com/office/drawing/2014/main" id="{FE1DB1E3-001A-4DF1-A6D0-F99EDFFCCF96}"/>
              </a:ext>
            </a:extLst>
          </p:cNvPr>
          <p:cNvSpPr/>
          <p:nvPr/>
        </p:nvSpPr>
        <p:spPr>
          <a:xfrm>
            <a:off x="157162" y="6036031"/>
            <a:ext cx="6619876" cy="783869"/>
          </a:xfrm>
          <a:prstGeom prst="rect">
            <a:avLst/>
          </a:prstGeom>
        </p:spPr>
        <p:txBody>
          <a:bodyPr wrap="square">
            <a:spAutoFit/>
          </a:bodyPr>
          <a:lstStyle/>
          <a:p>
            <a:pPr lvl="0" defTabSz="914400">
              <a:lnSpc>
                <a:spcPct val="107000"/>
              </a:lnSpc>
            </a:pPr>
            <a:r>
              <a:rPr lang="en-US" sz="1400" baseline="30000" dirty="0">
                <a:solidFill>
                  <a:prstClr val="black"/>
                </a:solidFill>
                <a:latin typeface="Calibri" panose="020F0502020204030204" pitchFamily="34" charset="0"/>
                <a:ea typeface="Calibri" panose="020F0502020204030204" pitchFamily="34" charset="0"/>
                <a:cs typeface="Times New Roman" panose="02020603050405020304" pitchFamily="18" charset="0"/>
              </a:rPr>
              <a:t>c </a:t>
            </a:r>
            <a:r>
              <a:rPr lang="en-US" sz="1400" dirty="0">
                <a:solidFill>
                  <a:prstClr val="black"/>
                </a:solidFill>
                <a:latin typeface="Calibri" panose="020F0502020204030204" pitchFamily="34" charset="0"/>
                <a:ea typeface="Calibri" panose="020F0502020204030204" pitchFamily="34" charset="0"/>
                <a:cs typeface="Times New Roman" panose="02020603050405020304" pitchFamily="18" charset="0"/>
              </a:rPr>
              <a:t> From soil test (</a:t>
            </a:r>
            <a:r>
              <a:rPr lang="en-US" sz="1400"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Mehlich</a:t>
            </a:r>
            <a:r>
              <a:rPr lang="en-US" sz="1400" dirty="0">
                <a:solidFill>
                  <a:prstClr val="black"/>
                </a:solidFill>
                <a:latin typeface="Calibri" panose="020F0502020204030204" pitchFamily="34" charset="0"/>
                <a:ea typeface="Calibri" panose="020F0502020204030204" pitchFamily="34" charset="0"/>
                <a:cs typeface="Times New Roman" panose="02020603050405020304" pitchFamily="18" charset="0"/>
              </a:rPr>
              <a:t> 1) results</a:t>
            </a:r>
          </a:p>
          <a:p>
            <a:pPr lvl="0" defTabSz="914400">
              <a:lnSpc>
                <a:spcPct val="107000"/>
              </a:lnSpc>
            </a:pPr>
            <a:r>
              <a:rPr lang="en-US" sz="1400" baseline="30000" dirty="0">
                <a:solidFill>
                  <a:prstClr val="black"/>
                </a:solidFill>
                <a:latin typeface="Calibri" panose="020F0502020204030204" pitchFamily="34" charset="0"/>
                <a:ea typeface="Calibri" panose="020F0502020204030204" pitchFamily="34" charset="0"/>
                <a:cs typeface="Times New Roman" panose="02020603050405020304" pitchFamily="18" charset="0"/>
              </a:rPr>
              <a:t>d </a:t>
            </a:r>
            <a:r>
              <a:rPr lang="en-US" sz="1400" dirty="0">
                <a:solidFill>
                  <a:prstClr val="black"/>
                </a:solidFill>
                <a:latin typeface="Calibri" panose="020F0502020204030204" pitchFamily="34" charset="0"/>
                <a:ea typeface="Calibri" panose="020F0502020204030204" pitchFamily="34" charset="0"/>
                <a:cs typeface="Times New Roman" panose="02020603050405020304" pitchFamily="18" charset="0"/>
              </a:rPr>
              <a:t> Initial evaluation should be N-based rates</a:t>
            </a:r>
          </a:p>
          <a:p>
            <a:pPr lvl="0" defTabSz="914400">
              <a:lnSpc>
                <a:spcPct val="107000"/>
              </a:lnSpc>
            </a:pPr>
            <a:r>
              <a:rPr lang="en-US" sz="1400" baseline="30000" dirty="0">
                <a:solidFill>
                  <a:prstClr val="black"/>
                </a:solidFill>
                <a:latin typeface="Calibri" panose="020F0502020204030204" pitchFamily="34" charset="0"/>
                <a:ea typeface="Calibri" panose="020F0502020204030204" pitchFamily="34" charset="0"/>
                <a:cs typeface="Times New Roman" panose="02020603050405020304" pitchFamily="18" charset="0"/>
              </a:rPr>
              <a:t>e</a:t>
            </a:r>
            <a:r>
              <a:rPr lang="en-US" sz="1400" dirty="0">
                <a:solidFill>
                  <a:prstClr val="black"/>
                </a:solidFill>
                <a:latin typeface="Calibri" panose="020F0502020204030204" pitchFamily="34" charset="0"/>
                <a:ea typeface="Calibri" panose="020F0502020204030204" pitchFamily="34" charset="0"/>
                <a:cs typeface="Times New Roman" panose="02020603050405020304" pitchFamily="18" charset="0"/>
              </a:rPr>
              <a:t>  Solids include fertilizers, composts, biosolids, and manure and other animal wastes</a:t>
            </a:r>
          </a:p>
        </p:txBody>
      </p:sp>
      <p:sp>
        <p:nvSpPr>
          <p:cNvPr id="7" name="Content Placeholder 2">
            <a:extLst>
              <a:ext uri="{FF2B5EF4-FFF2-40B4-BE49-F238E27FC236}">
                <a16:creationId xmlns:a16="http://schemas.microsoft.com/office/drawing/2014/main" id="{74F62905-2C4F-40ED-B6B9-EFF90F5ACB4B}"/>
              </a:ext>
            </a:extLst>
          </p:cNvPr>
          <p:cNvSpPr>
            <a:spLocks noGrp="1"/>
          </p:cNvSpPr>
          <p:nvPr>
            <p:ph idx="1"/>
          </p:nvPr>
        </p:nvSpPr>
        <p:spPr>
          <a:xfrm>
            <a:off x="157162" y="1655878"/>
            <a:ext cx="7886700" cy="464411"/>
          </a:xfrm>
        </p:spPr>
        <p:txBody>
          <a:bodyPr>
            <a:normAutofit fontScale="40000" lnSpcReduction="20000"/>
          </a:bodyPr>
          <a:lstStyle/>
          <a:p>
            <a:pPr marL="0" indent="0">
              <a:buNone/>
            </a:pPr>
            <a:r>
              <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rPr>
              <a:t>Table 2 (Part B):  Phosphorus Loss Potential Due to Source and Managemen</a:t>
            </a:r>
            <a:r>
              <a:rPr lang="en-US" dirty="0">
                <a:latin typeface="Calibri" panose="020F0502020204030204" pitchFamily="34" charset="0"/>
                <a:ea typeface="Calibri" panose="020F0502020204030204" pitchFamily="34" charset="0"/>
                <a:cs typeface="Times New Roman" panose="02020603050405020304" pitchFamily="18" charset="0"/>
              </a:rPr>
              <a:t>t</a:t>
            </a:r>
            <a:endParaRPr lang="en-US" dirty="0"/>
          </a:p>
        </p:txBody>
      </p:sp>
    </p:spTree>
    <p:extLst>
      <p:ext uri="{BB962C8B-B14F-4D97-AF65-F5344CB8AC3E}">
        <p14:creationId xmlns:p14="http://schemas.microsoft.com/office/powerpoint/2010/main" val="34296550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36A28-71BE-471A-9F24-4629CF6D285B}"/>
              </a:ext>
            </a:extLst>
          </p:cNvPr>
          <p:cNvSpPr>
            <a:spLocks noGrp="1"/>
          </p:cNvSpPr>
          <p:nvPr>
            <p:ph type="title"/>
          </p:nvPr>
        </p:nvSpPr>
        <p:spPr/>
        <p:txBody>
          <a:bodyPr/>
          <a:lstStyle/>
          <a:p>
            <a:r>
              <a:rPr lang="en-US" sz="4800" dirty="0"/>
              <a:t> Nutrient Management Plans (NMPs)</a:t>
            </a:r>
          </a:p>
        </p:txBody>
      </p:sp>
      <p:sp>
        <p:nvSpPr>
          <p:cNvPr id="3" name="Content Placeholder 2">
            <a:extLst>
              <a:ext uri="{FF2B5EF4-FFF2-40B4-BE49-F238E27FC236}">
                <a16:creationId xmlns:a16="http://schemas.microsoft.com/office/drawing/2014/main" id="{BE86579C-022D-4BEA-9DF8-E9A4C90430DC}"/>
              </a:ext>
            </a:extLst>
          </p:cNvPr>
          <p:cNvSpPr>
            <a:spLocks noGrp="1"/>
          </p:cNvSpPr>
          <p:nvPr>
            <p:ph idx="1"/>
          </p:nvPr>
        </p:nvSpPr>
        <p:spPr>
          <a:xfrm>
            <a:off x="685800" y="1676400"/>
            <a:ext cx="8001000" cy="3505200"/>
          </a:xfrm>
        </p:spPr>
        <p:txBody>
          <a:bodyPr/>
          <a:lstStyle/>
          <a:p>
            <a:pPr marL="457200" indent="-457200">
              <a:buFont typeface="Arial" panose="020B0604020202020204" pitchFamily="34" charset="0"/>
              <a:buChar char="•"/>
            </a:pPr>
            <a:r>
              <a:rPr lang="en-US" sz="2800" dirty="0"/>
              <a:t>A site specific Nutrient Management Plan (NMP) is a permit requirement (Rule 62-640.500, F.A.C) </a:t>
            </a:r>
          </a:p>
          <a:p>
            <a:pPr marL="457200" indent="-457200">
              <a:buFont typeface="Arial" panose="020B0604020202020204" pitchFamily="34" charset="0"/>
              <a:buChar char="•"/>
            </a:pPr>
            <a:r>
              <a:rPr lang="en-US" sz="2800" dirty="0"/>
              <a:t>Applies to agricultural biosolids land application sites</a:t>
            </a:r>
          </a:p>
          <a:p>
            <a:pPr marL="457200" indent="-457200">
              <a:buFont typeface="Arial" panose="020B0604020202020204" pitchFamily="34" charset="0"/>
              <a:buChar char="•"/>
            </a:pPr>
            <a:r>
              <a:rPr lang="en-US" sz="2800" dirty="0"/>
              <a:t>Intended to be a stand-alone plan that anyone can read to understand how biosolids are used and managed as part of the agricultural operations at the site for crop production</a:t>
            </a:r>
          </a:p>
          <a:p>
            <a:pPr marL="457200" indent="-457200">
              <a:buFont typeface="Arial" panose="020B0604020202020204" pitchFamily="34" charset="0"/>
              <a:buChar char="•"/>
            </a:pPr>
            <a:r>
              <a:rPr lang="en-US" sz="2800" dirty="0"/>
              <a:t>The NMP specifies:</a:t>
            </a:r>
          </a:p>
          <a:p>
            <a:pPr lvl="1"/>
            <a:r>
              <a:rPr lang="en-US" sz="2800" dirty="0"/>
              <a:t>Site restrictions, operations, recordkeeping</a:t>
            </a:r>
          </a:p>
          <a:p>
            <a:pPr lvl="1"/>
            <a:r>
              <a:rPr lang="en-US" sz="2800" dirty="0"/>
              <a:t>Application rate</a:t>
            </a:r>
          </a:p>
          <a:p>
            <a:pPr lvl="1"/>
            <a:r>
              <a:rPr lang="en-US" sz="2800" dirty="0"/>
              <a:t>Applications zones</a:t>
            </a:r>
          </a:p>
          <a:p>
            <a:pPr lvl="1"/>
            <a:r>
              <a:rPr lang="en-US" sz="2800" dirty="0"/>
              <a:t>Application method (surface applied, incorporations, etc.)</a:t>
            </a:r>
          </a:p>
          <a:p>
            <a:pPr>
              <a:lnSpc>
                <a:spcPct val="110000"/>
              </a:lnSpc>
              <a:spcAft>
                <a:spcPts val="1200"/>
              </a:spcAft>
            </a:pPr>
            <a:endParaRPr lang="en-US" sz="3600" dirty="0"/>
          </a:p>
        </p:txBody>
      </p:sp>
    </p:spTree>
    <p:extLst>
      <p:ext uri="{BB962C8B-B14F-4D97-AF65-F5344CB8AC3E}">
        <p14:creationId xmlns:p14="http://schemas.microsoft.com/office/powerpoint/2010/main" val="9177940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3EEDC-21E2-434F-9109-E1A6BED47533}"/>
              </a:ext>
            </a:extLst>
          </p:cNvPr>
          <p:cNvSpPr>
            <a:spLocks noGrp="1"/>
          </p:cNvSpPr>
          <p:nvPr>
            <p:ph type="title"/>
          </p:nvPr>
        </p:nvSpPr>
        <p:spPr/>
        <p:txBody>
          <a:bodyPr/>
          <a:lstStyle/>
          <a:p>
            <a:r>
              <a:rPr lang="en-US" dirty="0"/>
              <a:t>P-Index Interpretation</a:t>
            </a:r>
          </a:p>
        </p:txBody>
      </p:sp>
      <p:graphicFrame>
        <p:nvGraphicFramePr>
          <p:cNvPr id="4" name="Content Placeholder 6" descr="Table gives the interpretation of the reulting P-Index value" title="P Index Ratings Table">
            <a:extLst>
              <a:ext uri="{FF2B5EF4-FFF2-40B4-BE49-F238E27FC236}">
                <a16:creationId xmlns:a16="http://schemas.microsoft.com/office/drawing/2014/main" id="{5D3985EC-964F-4128-A8D4-3343250F5D39}"/>
              </a:ext>
            </a:extLst>
          </p:cNvPr>
          <p:cNvGraphicFramePr>
            <a:graphicFrameLocks/>
          </p:cNvGraphicFramePr>
          <p:nvPr>
            <p:extLst>
              <p:ext uri="{D42A27DB-BD31-4B8C-83A1-F6EECF244321}">
                <p14:modId xmlns:p14="http://schemas.microsoft.com/office/powerpoint/2010/main" val="772751143"/>
              </p:ext>
            </p:extLst>
          </p:nvPr>
        </p:nvGraphicFramePr>
        <p:xfrm>
          <a:off x="457200" y="2466874"/>
          <a:ext cx="8229600" cy="4337369"/>
        </p:xfrm>
        <a:graphic>
          <a:graphicData uri="http://schemas.openxmlformats.org/drawingml/2006/table">
            <a:tbl>
              <a:tblPr firstRow="1" firstCol="1" bandRow="1"/>
              <a:tblGrid>
                <a:gridCol w="1342261">
                  <a:extLst>
                    <a:ext uri="{9D8B030D-6E8A-4147-A177-3AD203B41FA5}">
                      <a16:colId xmlns:a16="http://schemas.microsoft.com/office/drawing/2014/main" val="20000"/>
                    </a:ext>
                  </a:extLst>
                </a:gridCol>
                <a:gridCol w="6887339">
                  <a:extLst>
                    <a:ext uri="{9D8B030D-6E8A-4147-A177-3AD203B41FA5}">
                      <a16:colId xmlns:a16="http://schemas.microsoft.com/office/drawing/2014/main" val="20001"/>
                    </a:ext>
                  </a:extLst>
                </a:gridCol>
              </a:tblGrid>
              <a:tr h="228283">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P Index Value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Generalized Interpretation of P Index for Site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91313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&lt;75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Low Potential for P movement from site. If farming practices are maintained at the current level there is a low probability of an adverse impact to surface waters from P losses at this site.  </a:t>
                      </a:r>
                      <a:r>
                        <a:rPr lang="en-US" sz="1400" b="0" dirty="0">
                          <a:effectLst/>
                          <a:latin typeface="Calibri" panose="020F0502020204030204" pitchFamily="34" charset="0"/>
                          <a:ea typeface="Calibri" panose="020F0502020204030204" pitchFamily="34" charset="0"/>
                          <a:cs typeface="Times New Roman" panose="02020603050405020304" pitchFamily="18" charset="0"/>
                        </a:rPr>
                        <a:t>Nitrogen-based nutrient management planning is satisfactory for this site. Soil P </a:t>
                      </a:r>
                      <a:r>
                        <a:rPr lang="en-US" sz="1400" dirty="0">
                          <a:effectLst/>
                          <a:latin typeface="Calibri" panose="020F0502020204030204" pitchFamily="34" charset="0"/>
                          <a:ea typeface="Calibri" panose="020F0502020204030204" pitchFamily="34" charset="0"/>
                          <a:cs typeface="Times New Roman" panose="02020603050405020304" pitchFamily="18" charset="0"/>
                        </a:rPr>
                        <a:t>levels and P loss potential may increase in the future due to N-based nutrient management.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91313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75 - 150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nSpc>
                          <a:spcPct val="107000"/>
                        </a:lnSpc>
                        <a:spcBef>
                          <a:spcPts val="0"/>
                        </a:spcBef>
                        <a:spcAft>
                          <a:spcPts val="0"/>
                        </a:spcAft>
                      </a:pPr>
                      <a:r>
                        <a:rPr lang="en-US" sz="1400" b="0" dirty="0">
                          <a:effectLst/>
                          <a:latin typeface="Calibri" panose="020F0502020204030204" pitchFamily="34" charset="0"/>
                          <a:ea typeface="Calibri" panose="020F0502020204030204" pitchFamily="34" charset="0"/>
                          <a:cs typeface="Times New Roman" panose="02020603050405020304" pitchFamily="18" charset="0"/>
                        </a:rPr>
                        <a:t>Medium potential for P movement from this site.  The chance for an adverse impact to surface water exists. Nitrogen-based nutrient management planning is satisfactory for this site when conservation measures are taken to lessen the probability of P loss. Soil P levels and P loss potential may increase in the future due to N-based nutrient management</a:t>
                      </a:r>
                      <a:r>
                        <a:rPr lang="en-US" sz="1400" dirty="0">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141413">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151 - 225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High potential for P movement from the site and for an adverse impact on surface waters unless </a:t>
                      </a:r>
                      <a:r>
                        <a:rPr lang="en-US" sz="1400" b="0" dirty="0">
                          <a:effectLst/>
                          <a:latin typeface="Calibri" panose="020F0502020204030204" pitchFamily="34" charset="0"/>
                          <a:ea typeface="Calibri" panose="020F0502020204030204" pitchFamily="34" charset="0"/>
                          <a:cs typeface="Times New Roman" panose="02020603050405020304" pitchFamily="18" charset="0"/>
                        </a:rPr>
                        <a:t>remedial action is taken.  Soil and water conservation as well as P management practices are necessary (if practical) to reduce the risk of P movement and water quality degradation.  If risk cannot be reduced then a P-based management budget based on crop P requirement will be utilized.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141413">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&gt; 225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Very High potential for P movement from the site and for an adverse impact on surface waters.  Remedial action is required to reduce the risk of P movement.  All necessary soil and water conservation practices, plus a </a:t>
                      </a:r>
                      <a:r>
                        <a:rPr lang="en-US" sz="1400" b="0" dirty="0">
                          <a:effectLst/>
                          <a:latin typeface="Calibri" panose="020F0502020204030204" pitchFamily="34" charset="0"/>
                          <a:ea typeface="Calibri" panose="020F0502020204030204" pitchFamily="34" charset="0"/>
                          <a:cs typeface="Times New Roman" panose="02020603050405020304" pitchFamily="18" charset="0"/>
                        </a:rPr>
                        <a:t>P-based management plan must be put in place to avoid the potential for water quality degradation.  The P-based management plan will be based on less than crop P requirement to reduce P over a defined period (not to exceed 20 years).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bl>
          </a:graphicData>
        </a:graphic>
      </p:graphicFrame>
      <p:sp>
        <p:nvSpPr>
          <p:cNvPr id="6" name="Rectangle 5">
            <a:extLst>
              <a:ext uri="{FF2B5EF4-FFF2-40B4-BE49-F238E27FC236}">
                <a16:creationId xmlns:a16="http://schemas.microsoft.com/office/drawing/2014/main" id="{525F82F0-71A0-4E5E-9238-25A9FFB36C1F}"/>
              </a:ext>
            </a:extLst>
          </p:cNvPr>
          <p:cNvSpPr/>
          <p:nvPr/>
        </p:nvSpPr>
        <p:spPr>
          <a:xfrm>
            <a:off x="457200" y="1596071"/>
            <a:ext cx="8229600" cy="646331"/>
          </a:xfrm>
          <a:prstGeom prst="rect">
            <a:avLst/>
          </a:prstGeom>
        </p:spPr>
        <p:txBody>
          <a:bodyPr wrap="square">
            <a:spAutoFit/>
          </a:bodyPr>
          <a:lstStyle/>
          <a:p>
            <a:pPr lvl="0" defTabSz="914400">
              <a:lnSpc>
                <a:spcPct val="90000"/>
              </a:lnSpc>
              <a:spcBef>
                <a:spcPts val="1000"/>
              </a:spcBef>
            </a:pPr>
            <a:r>
              <a:rPr lang="en-US" sz="2000" dirty="0">
                <a:solidFill>
                  <a:prstClr val="black"/>
                </a:solidFill>
                <a:latin typeface="Calibri" panose="020F0502020204030204"/>
              </a:rPr>
              <a:t>The P-Index value determines whether the nutrient management (i.e. application rate) will be based N or P</a:t>
            </a:r>
          </a:p>
        </p:txBody>
      </p:sp>
    </p:spTree>
    <p:extLst>
      <p:ext uri="{BB962C8B-B14F-4D97-AF65-F5344CB8AC3E}">
        <p14:creationId xmlns:p14="http://schemas.microsoft.com/office/powerpoint/2010/main" val="22545711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42F4D-DBE5-4A40-9865-76C1CE8A5578}"/>
              </a:ext>
            </a:extLst>
          </p:cNvPr>
          <p:cNvSpPr>
            <a:spLocks noGrp="1"/>
          </p:cNvSpPr>
          <p:nvPr>
            <p:ph type="title"/>
          </p:nvPr>
        </p:nvSpPr>
        <p:spPr/>
        <p:txBody>
          <a:bodyPr/>
          <a:lstStyle/>
          <a:p>
            <a:r>
              <a:rPr lang="en-US" dirty="0"/>
              <a:t>P-Index Considerations</a:t>
            </a:r>
          </a:p>
        </p:txBody>
      </p:sp>
      <p:sp>
        <p:nvSpPr>
          <p:cNvPr id="3" name="Content Placeholder 2">
            <a:extLst>
              <a:ext uri="{FF2B5EF4-FFF2-40B4-BE49-F238E27FC236}">
                <a16:creationId xmlns:a16="http://schemas.microsoft.com/office/drawing/2014/main" id="{9910C79D-CC94-4BC4-A664-DB97F6775ECA}"/>
              </a:ext>
            </a:extLst>
          </p:cNvPr>
          <p:cNvSpPr>
            <a:spLocks noGrp="1"/>
          </p:cNvSpPr>
          <p:nvPr>
            <p:ph idx="1"/>
          </p:nvPr>
        </p:nvSpPr>
        <p:spPr>
          <a:xfrm>
            <a:off x="381000" y="1981200"/>
            <a:ext cx="8229600" cy="4419599"/>
          </a:xfrm>
        </p:spPr>
        <p:txBody>
          <a:bodyPr/>
          <a:lstStyle/>
          <a:p>
            <a:pPr marL="685800" indent="-685800">
              <a:buFont typeface="Arial" panose="020B0604020202020204" pitchFamily="34" charset="0"/>
              <a:buChar char="•"/>
            </a:pPr>
            <a:r>
              <a:rPr lang="en-US" sz="3200" dirty="0"/>
              <a:t>P-Index last published in 2004</a:t>
            </a:r>
          </a:p>
          <a:p>
            <a:pPr marL="685800" indent="-685800">
              <a:buFont typeface="Arial" panose="020B0604020202020204" pitchFamily="34" charset="0"/>
              <a:buChar char="•"/>
            </a:pPr>
            <a:r>
              <a:rPr lang="en-US" sz="3200" dirty="0" err="1"/>
              <a:t>Mehlich</a:t>
            </a:r>
            <a:r>
              <a:rPr lang="en-US" sz="3200" dirty="0"/>
              <a:t> I named in the P-Index </a:t>
            </a:r>
          </a:p>
          <a:p>
            <a:pPr marL="685800" indent="-685800">
              <a:buFont typeface="Arial" panose="020B0604020202020204" pitchFamily="34" charset="0"/>
              <a:buChar char="•"/>
            </a:pPr>
            <a:r>
              <a:rPr lang="en-US" sz="3200" dirty="0"/>
              <a:t>Leaching in sandy soils; Soil Phosphorus Storage Capacity (SPSC)</a:t>
            </a:r>
          </a:p>
          <a:p>
            <a:pPr marL="685800" indent="-685800">
              <a:buFont typeface="Arial" panose="020B0604020202020204" pitchFamily="34" charset="0"/>
              <a:buChar char="•"/>
            </a:pPr>
            <a:r>
              <a:rPr lang="en-US" sz="3200" dirty="0"/>
              <a:t>“No surface outlet”</a:t>
            </a:r>
          </a:p>
          <a:p>
            <a:pPr marL="685800" indent="-685800">
              <a:buFont typeface="Arial" panose="020B0604020202020204" pitchFamily="34" charset="0"/>
              <a:buChar char="•"/>
            </a:pPr>
            <a:r>
              <a:rPr lang="en-US" sz="3200" dirty="0"/>
              <a:t>Incorporation considerations</a:t>
            </a:r>
          </a:p>
          <a:p>
            <a:pPr marL="685800" indent="-685800">
              <a:buFont typeface="Arial" panose="020B0604020202020204" pitchFamily="34" charset="0"/>
              <a:buChar char="•"/>
            </a:pPr>
            <a:r>
              <a:rPr lang="en-US" sz="3200" dirty="0"/>
              <a:t>Conservation measures</a:t>
            </a:r>
          </a:p>
          <a:p>
            <a:pPr marL="685800" indent="-685800">
              <a:buFont typeface="Arial" panose="020B0604020202020204" pitchFamily="34" charset="0"/>
              <a:buChar char="•"/>
            </a:pPr>
            <a:r>
              <a:rPr lang="en-US" sz="3200" dirty="0"/>
              <a:t>Regulatory use of P-Index, NMPs, and fertilizer recommendations</a:t>
            </a:r>
          </a:p>
          <a:p>
            <a:endParaRPr lang="en-US" dirty="0"/>
          </a:p>
        </p:txBody>
      </p:sp>
    </p:spTree>
    <p:extLst>
      <p:ext uri="{BB962C8B-B14F-4D97-AF65-F5344CB8AC3E}">
        <p14:creationId xmlns:p14="http://schemas.microsoft.com/office/powerpoint/2010/main" val="33126871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6BAD-A767-4826-92E2-9E79AC0142CC}"/>
              </a:ext>
            </a:extLst>
          </p:cNvPr>
          <p:cNvSpPr>
            <a:spLocks noGrp="1"/>
          </p:cNvSpPr>
          <p:nvPr>
            <p:ph type="title"/>
          </p:nvPr>
        </p:nvSpPr>
        <p:spPr>
          <a:xfrm>
            <a:off x="1928190" y="457199"/>
            <a:ext cx="7215810" cy="914401"/>
          </a:xfrm>
        </p:spPr>
        <p:txBody>
          <a:bodyPr/>
          <a:lstStyle/>
          <a:p>
            <a:r>
              <a:rPr lang="en-US" sz="6000" dirty="0"/>
              <a:t>Summary </a:t>
            </a:r>
          </a:p>
        </p:txBody>
      </p:sp>
      <p:sp>
        <p:nvSpPr>
          <p:cNvPr id="3" name="Content Placeholder 2">
            <a:extLst>
              <a:ext uri="{FF2B5EF4-FFF2-40B4-BE49-F238E27FC236}">
                <a16:creationId xmlns:a16="http://schemas.microsoft.com/office/drawing/2014/main" id="{50DD2F2F-38CD-48B8-8E45-2C0123C10FCA}"/>
              </a:ext>
            </a:extLst>
          </p:cNvPr>
          <p:cNvSpPr>
            <a:spLocks noGrp="1"/>
          </p:cNvSpPr>
          <p:nvPr>
            <p:ph idx="1"/>
          </p:nvPr>
        </p:nvSpPr>
        <p:spPr>
          <a:xfrm>
            <a:off x="304800" y="1676400"/>
            <a:ext cx="8686800" cy="4648200"/>
          </a:xfrm>
        </p:spPr>
        <p:txBody>
          <a:bodyPr/>
          <a:lstStyle/>
          <a:p>
            <a:pPr marL="342900" indent="-342900">
              <a:spcAft>
                <a:spcPts val="600"/>
              </a:spcAft>
              <a:buFont typeface="Arial" panose="020B0604020202020204" pitchFamily="34" charset="0"/>
              <a:buChar char="•"/>
            </a:pPr>
            <a:r>
              <a:rPr lang="en-US" sz="3600" dirty="0"/>
              <a:t>Determine crop to be grown (e.g. </a:t>
            </a:r>
            <a:r>
              <a:rPr lang="en-US" sz="3600" dirty="0" err="1"/>
              <a:t>bahiagrass</a:t>
            </a:r>
            <a:r>
              <a:rPr lang="en-US" sz="3600" dirty="0"/>
              <a:t>)</a:t>
            </a:r>
          </a:p>
          <a:p>
            <a:pPr marL="342900" indent="-342900">
              <a:spcAft>
                <a:spcPts val="600"/>
              </a:spcAft>
              <a:buFont typeface="Arial" panose="020B0604020202020204" pitchFamily="34" charset="0"/>
              <a:buChar char="•"/>
            </a:pPr>
            <a:r>
              <a:rPr lang="en-US" sz="3600" dirty="0"/>
              <a:t>Determine crop demand (</a:t>
            </a:r>
            <a:r>
              <a:rPr lang="en-US" sz="3600" dirty="0" err="1"/>
              <a:t>lbs</a:t>
            </a:r>
            <a:r>
              <a:rPr lang="en-US" sz="3600" dirty="0"/>
              <a:t>/acre) for nutrients based on fertilizer rates or crop nutrient removal rates </a:t>
            </a:r>
          </a:p>
          <a:p>
            <a:pPr marL="342900" indent="-342900">
              <a:spcAft>
                <a:spcPts val="600"/>
              </a:spcAft>
              <a:buFont typeface="Arial" panose="020B0604020202020204" pitchFamily="34" charset="0"/>
              <a:buChar char="•"/>
            </a:pPr>
            <a:r>
              <a:rPr lang="en-US" sz="3600" dirty="0"/>
              <a:t>Subtract N or P from other sources to get adjusted demand for the amount allowed from biosolids (if no other nutrients are applied then biosolids may supply the full demand)</a:t>
            </a:r>
          </a:p>
          <a:p>
            <a:pPr marL="342900" indent="-342900">
              <a:spcAft>
                <a:spcPts val="600"/>
              </a:spcAft>
              <a:buFont typeface="Arial" panose="020B0604020202020204" pitchFamily="34" charset="0"/>
              <a:buChar char="•"/>
            </a:pPr>
            <a:r>
              <a:rPr lang="en-US" sz="3600" dirty="0"/>
              <a:t>Determine potential application rate for N</a:t>
            </a:r>
          </a:p>
          <a:p>
            <a:pPr marL="685800" indent="-685800">
              <a:buFont typeface="Arial" panose="020B0604020202020204" pitchFamily="34" charset="0"/>
              <a:buChar char="•"/>
            </a:pPr>
            <a:endParaRPr lang="en-US" dirty="0"/>
          </a:p>
        </p:txBody>
      </p:sp>
    </p:spTree>
    <p:extLst>
      <p:ext uri="{BB962C8B-B14F-4D97-AF65-F5344CB8AC3E}">
        <p14:creationId xmlns:p14="http://schemas.microsoft.com/office/powerpoint/2010/main" val="33735099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A1511-7BB7-406E-9462-A057128BE47F}"/>
              </a:ext>
            </a:extLst>
          </p:cNvPr>
          <p:cNvSpPr>
            <a:spLocks noGrp="1"/>
          </p:cNvSpPr>
          <p:nvPr>
            <p:ph type="title"/>
          </p:nvPr>
        </p:nvSpPr>
        <p:spPr/>
        <p:txBody>
          <a:bodyPr/>
          <a:lstStyle/>
          <a:p>
            <a:r>
              <a:rPr lang="en-US" dirty="0"/>
              <a:t>Summary cont. </a:t>
            </a:r>
          </a:p>
        </p:txBody>
      </p:sp>
      <p:sp>
        <p:nvSpPr>
          <p:cNvPr id="3" name="Content Placeholder 2">
            <a:extLst>
              <a:ext uri="{FF2B5EF4-FFF2-40B4-BE49-F238E27FC236}">
                <a16:creationId xmlns:a16="http://schemas.microsoft.com/office/drawing/2014/main" id="{91802BCF-DBEB-418F-9AC8-C5C265ABD938}"/>
              </a:ext>
            </a:extLst>
          </p:cNvPr>
          <p:cNvSpPr>
            <a:spLocks noGrp="1"/>
          </p:cNvSpPr>
          <p:nvPr>
            <p:ph idx="1"/>
          </p:nvPr>
        </p:nvSpPr>
        <p:spPr>
          <a:xfrm>
            <a:off x="-9525" y="1905000"/>
            <a:ext cx="8915400" cy="4267200"/>
          </a:xfrm>
        </p:spPr>
        <p:txBody>
          <a:bodyPr/>
          <a:lstStyle/>
          <a:p>
            <a:pPr lvl="1">
              <a:spcAft>
                <a:spcPts val="600"/>
              </a:spcAft>
            </a:pPr>
            <a:r>
              <a:rPr lang="en-US" sz="2800" dirty="0"/>
              <a:t>EPA method:  PAN per dry ton of biosolids = NO</a:t>
            </a:r>
            <a:r>
              <a:rPr lang="en-US" sz="2800" baseline="-25000" dirty="0"/>
              <a:t>3</a:t>
            </a:r>
            <a:r>
              <a:rPr lang="en-US" sz="2800" dirty="0"/>
              <a:t>-N + </a:t>
            </a:r>
            <a:r>
              <a:rPr lang="en-US" sz="2800" dirty="0" err="1"/>
              <a:t>K</a:t>
            </a:r>
            <a:r>
              <a:rPr lang="en-US" sz="2800" baseline="-25000" dirty="0" err="1"/>
              <a:t>vol</a:t>
            </a:r>
            <a:r>
              <a:rPr lang="en-US" sz="2800" dirty="0"/>
              <a:t>(NH</a:t>
            </a:r>
            <a:r>
              <a:rPr lang="en-US" sz="2800" baseline="-25000" dirty="0"/>
              <a:t>4</a:t>
            </a:r>
            <a:r>
              <a:rPr lang="en-US" sz="2800" dirty="0"/>
              <a:t>-N) + </a:t>
            </a:r>
            <a:r>
              <a:rPr lang="en-US" sz="2800" dirty="0" err="1"/>
              <a:t>K</a:t>
            </a:r>
            <a:r>
              <a:rPr lang="en-US" sz="2800" baseline="-25000" dirty="0" err="1"/>
              <a:t>min</a:t>
            </a:r>
            <a:r>
              <a:rPr lang="en-US" sz="2800" dirty="0"/>
              <a:t>(Org-N); and the use PAN to determine dry tons; convert to TN</a:t>
            </a:r>
          </a:p>
          <a:p>
            <a:pPr lvl="2">
              <a:spcAft>
                <a:spcPts val="600"/>
              </a:spcAft>
            </a:pPr>
            <a:r>
              <a:rPr lang="en-US" sz="2400" dirty="0"/>
              <a:t>Project out for at least 5 years to determine each year’s allowed loading rate</a:t>
            </a:r>
          </a:p>
          <a:p>
            <a:pPr lvl="2">
              <a:spcAft>
                <a:spcPts val="600"/>
              </a:spcAft>
            </a:pPr>
            <a:r>
              <a:rPr lang="en-US" sz="2400" dirty="0"/>
              <a:t>Must account for remaining N to mineralize from previous applications (i.e. how much of the Org-N from previous years’ applications is mineralizing in each future year and subtract this from crop demand)</a:t>
            </a:r>
            <a:endParaRPr lang="en-US" sz="2000" dirty="0"/>
          </a:p>
          <a:p>
            <a:pPr lvl="1">
              <a:spcAft>
                <a:spcPts val="600"/>
              </a:spcAft>
            </a:pPr>
            <a:r>
              <a:rPr lang="en-US" sz="2800" dirty="0"/>
              <a:t>DEP method:  Required PAN/acre x 1.5 = TN/acre allowed (same rate all 5 years)</a:t>
            </a:r>
          </a:p>
          <a:p>
            <a:pPr marL="342900" indent="-342900">
              <a:spcAft>
                <a:spcPts val="600"/>
              </a:spcAft>
              <a:buFont typeface="Arial" panose="020B0604020202020204" pitchFamily="34" charset="0"/>
              <a:buChar char="•"/>
            </a:pPr>
            <a:r>
              <a:rPr lang="en-US" sz="2800" dirty="0"/>
              <a:t>Conduct P-Index based on desired application rate</a:t>
            </a:r>
          </a:p>
          <a:p>
            <a:pPr lvl="1">
              <a:spcAft>
                <a:spcPts val="600"/>
              </a:spcAft>
            </a:pPr>
            <a:r>
              <a:rPr lang="en-US" sz="2400" dirty="0"/>
              <a:t>If P-Index result is low or medium, then can apply at N-based rate</a:t>
            </a:r>
          </a:p>
          <a:p>
            <a:pPr lvl="1">
              <a:spcAft>
                <a:spcPts val="600"/>
              </a:spcAft>
            </a:pPr>
            <a:r>
              <a:rPr lang="en-US" sz="2400" dirty="0"/>
              <a:t>If P-Index result is high or very high, then apply based on P or try a lower application rate until the P-Index result is low or medium </a:t>
            </a:r>
          </a:p>
          <a:p>
            <a:pPr marL="342900" indent="-342900">
              <a:spcAft>
                <a:spcPts val="600"/>
              </a:spcAft>
              <a:buFont typeface="Arial" panose="020B0604020202020204" pitchFamily="34" charset="0"/>
              <a:buChar char="•"/>
            </a:pPr>
            <a:endParaRPr lang="en-US" sz="2000" dirty="0"/>
          </a:p>
          <a:p>
            <a:pPr marL="342900" indent="-342900">
              <a:spcAft>
                <a:spcPts val="600"/>
              </a:spcAft>
              <a:buFont typeface="Arial" panose="020B0604020202020204" pitchFamily="34" charset="0"/>
              <a:buChar char="•"/>
            </a:pPr>
            <a:endParaRPr lang="en-US" sz="2000" dirty="0"/>
          </a:p>
          <a:p>
            <a:pPr marL="342900" indent="-342900">
              <a:spcAft>
                <a:spcPts val="600"/>
              </a:spcAft>
              <a:buFont typeface="Arial" panose="020B0604020202020204" pitchFamily="34" charset="0"/>
              <a:buChar char="•"/>
            </a:pPr>
            <a:endParaRPr lang="en-US" sz="2000" dirty="0"/>
          </a:p>
          <a:p>
            <a:pPr marL="342900" indent="-342900">
              <a:spcAft>
                <a:spcPts val="600"/>
              </a:spcAft>
              <a:buFont typeface="Arial" panose="020B0604020202020204" pitchFamily="34" charset="0"/>
              <a:buChar char="•"/>
            </a:pPr>
            <a:endParaRPr lang="en-US" sz="2000" dirty="0"/>
          </a:p>
          <a:p>
            <a:pPr marL="342900" indent="-342900">
              <a:spcAft>
                <a:spcPts val="600"/>
              </a:spcAft>
              <a:buFont typeface="Arial" panose="020B0604020202020204" pitchFamily="34" charset="0"/>
              <a:buChar char="•"/>
            </a:pPr>
            <a:endParaRPr lang="en-US" sz="2000" dirty="0"/>
          </a:p>
          <a:p>
            <a:endParaRPr lang="en-US" dirty="0"/>
          </a:p>
        </p:txBody>
      </p:sp>
    </p:spTree>
    <p:extLst>
      <p:ext uri="{BB962C8B-B14F-4D97-AF65-F5344CB8AC3E}">
        <p14:creationId xmlns:p14="http://schemas.microsoft.com/office/powerpoint/2010/main" val="29623081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9F49F-E615-4AED-9777-AC9FD648226E}"/>
              </a:ext>
            </a:extLst>
          </p:cNvPr>
          <p:cNvSpPr>
            <a:spLocks noGrp="1"/>
          </p:cNvSpPr>
          <p:nvPr>
            <p:ph type="title"/>
          </p:nvPr>
        </p:nvSpPr>
        <p:spPr/>
        <p:txBody>
          <a:bodyPr/>
          <a:lstStyle/>
          <a:p>
            <a:r>
              <a:rPr lang="en-US" dirty="0"/>
              <a:t>Contact Information</a:t>
            </a:r>
          </a:p>
        </p:txBody>
      </p:sp>
      <p:sp>
        <p:nvSpPr>
          <p:cNvPr id="3" name="Content Placeholder 2">
            <a:extLst>
              <a:ext uri="{FF2B5EF4-FFF2-40B4-BE49-F238E27FC236}">
                <a16:creationId xmlns:a16="http://schemas.microsoft.com/office/drawing/2014/main" id="{0125D814-ECBE-4559-A749-77D6EC37EC5C}"/>
              </a:ext>
            </a:extLst>
          </p:cNvPr>
          <p:cNvSpPr>
            <a:spLocks noGrp="1"/>
          </p:cNvSpPr>
          <p:nvPr>
            <p:ph idx="1"/>
          </p:nvPr>
        </p:nvSpPr>
        <p:spPr>
          <a:xfrm>
            <a:off x="1219200" y="1676400"/>
            <a:ext cx="6987210" cy="4119561"/>
          </a:xfrm>
        </p:spPr>
        <p:txBody>
          <a:bodyPr/>
          <a:lstStyle/>
          <a:p>
            <a:r>
              <a:rPr lang="en-US" sz="3000" dirty="0"/>
              <a:t>Maurice Barker</a:t>
            </a:r>
          </a:p>
          <a:p>
            <a:r>
              <a:rPr lang="en-US" sz="3000" dirty="0"/>
              <a:t>Florida Department of Environmental Protection </a:t>
            </a:r>
          </a:p>
          <a:p>
            <a:r>
              <a:rPr lang="en-US" sz="3000" dirty="0"/>
              <a:t>Division of Water Resource Management </a:t>
            </a:r>
          </a:p>
          <a:p>
            <a:r>
              <a:rPr lang="en-US" sz="3000" dirty="0"/>
              <a:t>850-245-8614</a:t>
            </a:r>
          </a:p>
          <a:p>
            <a:r>
              <a:rPr lang="en-US" sz="3000" dirty="0"/>
              <a:t>Maurice.Barker@dep.state.fl.us</a:t>
            </a:r>
          </a:p>
          <a:p>
            <a:endParaRPr lang="en-US" sz="3000" dirty="0"/>
          </a:p>
        </p:txBody>
      </p:sp>
    </p:spTree>
    <p:extLst>
      <p:ext uri="{BB962C8B-B14F-4D97-AF65-F5344CB8AC3E}">
        <p14:creationId xmlns:p14="http://schemas.microsoft.com/office/powerpoint/2010/main" val="35009122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14612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36A28-71BE-471A-9F24-4629CF6D285B}"/>
              </a:ext>
            </a:extLst>
          </p:cNvPr>
          <p:cNvSpPr>
            <a:spLocks noGrp="1"/>
          </p:cNvSpPr>
          <p:nvPr>
            <p:ph type="title"/>
          </p:nvPr>
        </p:nvSpPr>
        <p:spPr>
          <a:xfrm>
            <a:off x="1928190" y="457199"/>
            <a:ext cx="7139610" cy="914401"/>
          </a:xfrm>
        </p:spPr>
        <p:txBody>
          <a:bodyPr/>
          <a:lstStyle/>
          <a:p>
            <a:r>
              <a:rPr lang="en-US" sz="6600" dirty="0"/>
              <a:t>NMP Rule Requirements</a:t>
            </a:r>
          </a:p>
        </p:txBody>
      </p:sp>
      <p:sp>
        <p:nvSpPr>
          <p:cNvPr id="3" name="Content Placeholder 2">
            <a:extLst>
              <a:ext uri="{FF2B5EF4-FFF2-40B4-BE49-F238E27FC236}">
                <a16:creationId xmlns:a16="http://schemas.microsoft.com/office/drawing/2014/main" id="{BE86579C-022D-4BEA-9DF8-E9A4C90430DC}"/>
              </a:ext>
            </a:extLst>
          </p:cNvPr>
          <p:cNvSpPr>
            <a:spLocks noGrp="1"/>
          </p:cNvSpPr>
          <p:nvPr>
            <p:ph idx="1"/>
          </p:nvPr>
        </p:nvSpPr>
        <p:spPr>
          <a:xfrm>
            <a:off x="685800" y="1676400"/>
            <a:ext cx="8001000" cy="4953000"/>
          </a:xfrm>
        </p:spPr>
        <p:txBody>
          <a:bodyPr/>
          <a:lstStyle/>
          <a:p>
            <a:pPr marL="342900" indent="-342900">
              <a:spcBef>
                <a:spcPts val="600"/>
              </a:spcBef>
              <a:spcAft>
                <a:spcPts val="600"/>
              </a:spcAft>
              <a:buFont typeface="Arial" panose="020B0604020202020204" pitchFamily="34" charset="0"/>
              <a:buChar char="•"/>
            </a:pPr>
            <a:r>
              <a:rPr lang="en-US" sz="2400" dirty="0">
                <a:hlinkClick r:id="rId3"/>
              </a:rPr>
              <a:t>Rule 62-640.500, F.A.C., </a:t>
            </a:r>
            <a:r>
              <a:rPr lang="en-US" sz="2400" dirty="0"/>
              <a:t>requires a site-specific NMP to be submitted with the </a:t>
            </a:r>
            <a:r>
              <a:rPr lang="en-US" sz="2400" dirty="0">
                <a:hlinkClick r:id="rId4"/>
              </a:rPr>
              <a:t>site permit application </a:t>
            </a:r>
            <a:r>
              <a:rPr lang="en-US" sz="2400" dirty="0"/>
              <a:t>for an agricultural site</a:t>
            </a:r>
          </a:p>
          <a:p>
            <a:pPr marL="342900" indent="-342900">
              <a:spcBef>
                <a:spcPts val="600"/>
              </a:spcBef>
              <a:spcAft>
                <a:spcPts val="600"/>
              </a:spcAft>
              <a:buFont typeface="Arial" panose="020B0604020202020204" pitchFamily="34" charset="0"/>
              <a:buChar char="•"/>
            </a:pPr>
            <a:r>
              <a:rPr lang="en-US" sz="2400" dirty="0"/>
              <a:t>Florida Natural Resources and Conservation Service (NRCS) Code 590 (2007) – is specifically listed as providing technical guidance in the preparation of NMPs</a:t>
            </a:r>
          </a:p>
          <a:p>
            <a:pPr marL="342900" indent="-342900">
              <a:spcBef>
                <a:spcPts val="600"/>
              </a:spcBef>
              <a:spcAft>
                <a:spcPts val="600"/>
              </a:spcAft>
              <a:buFont typeface="Arial" panose="020B0604020202020204" pitchFamily="34" charset="0"/>
              <a:buChar char="•"/>
            </a:pPr>
            <a:r>
              <a:rPr lang="en-US" sz="2400" dirty="0"/>
              <a:t>NMP must be signed by </a:t>
            </a:r>
            <a:r>
              <a:rPr lang="en-US" sz="2400" dirty="0">
                <a:hlinkClick r:id="rId5"/>
              </a:rPr>
              <a:t>certified nutrient management planner</a:t>
            </a:r>
            <a:r>
              <a:rPr lang="en-US" sz="2400" dirty="0"/>
              <a:t> or a professional engineer (P.E.) registered in Florida</a:t>
            </a:r>
          </a:p>
          <a:p>
            <a:pPr lvl="1">
              <a:spcAft>
                <a:spcPts val="600"/>
              </a:spcAft>
            </a:pPr>
            <a:r>
              <a:rPr lang="en-US" sz="2400" dirty="0"/>
              <a:t>Certified nutrient management planners are listed on NRCS website under information for Technical Service Providers (TSP) </a:t>
            </a:r>
          </a:p>
          <a:p>
            <a:pPr marL="342900" indent="-342900">
              <a:spcBef>
                <a:spcPts val="600"/>
              </a:spcBef>
              <a:spcAft>
                <a:spcPts val="600"/>
              </a:spcAft>
              <a:buFont typeface="Arial" panose="020B0604020202020204" pitchFamily="34" charset="0"/>
              <a:buChar char="•"/>
            </a:pPr>
            <a:r>
              <a:rPr lang="en-US" sz="2400" dirty="0"/>
              <a:t>Identifies the application zones (e.g. fields) to be used at the site, which shall be sized to facilitate accurate accounting of nutrient and pollutant loadings</a:t>
            </a:r>
          </a:p>
          <a:p>
            <a:pPr marL="342900" indent="-342900">
              <a:spcBef>
                <a:spcPts val="600"/>
              </a:spcBef>
              <a:spcAft>
                <a:spcPts val="600"/>
              </a:spcAft>
              <a:buFont typeface="Arial" panose="020B0604020202020204" pitchFamily="34" charset="0"/>
              <a:buChar char="•"/>
            </a:pPr>
            <a:r>
              <a:rPr lang="en-US" sz="2400" dirty="0"/>
              <a:t>Additional requirements apply in the Northern Everglades and Estuary Protection Program areas (</a:t>
            </a:r>
            <a:r>
              <a:rPr lang="en-US" sz="2400" dirty="0">
                <a:hlinkClick r:id="rId6"/>
              </a:rPr>
              <a:t>s. 373.4595, F.S.</a:t>
            </a:r>
            <a:r>
              <a:rPr lang="en-US" sz="2400" dirty="0"/>
              <a:t>)</a:t>
            </a:r>
          </a:p>
          <a:p>
            <a:pPr>
              <a:lnSpc>
                <a:spcPct val="110000"/>
              </a:lnSpc>
              <a:spcAft>
                <a:spcPts val="1200"/>
              </a:spcAft>
            </a:pPr>
            <a:endParaRPr lang="en-US" sz="3600" dirty="0"/>
          </a:p>
        </p:txBody>
      </p:sp>
    </p:spTree>
    <p:extLst>
      <p:ext uri="{BB962C8B-B14F-4D97-AF65-F5344CB8AC3E}">
        <p14:creationId xmlns:p14="http://schemas.microsoft.com/office/powerpoint/2010/main" val="17700518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361D8-EB4B-4032-A86E-F1AE202615D0}"/>
              </a:ext>
            </a:extLst>
          </p:cNvPr>
          <p:cNvSpPr>
            <a:spLocks noGrp="1"/>
          </p:cNvSpPr>
          <p:nvPr>
            <p:ph type="title"/>
          </p:nvPr>
        </p:nvSpPr>
        <p:spPr/>
        <p:txBody>
          <a:bodyPr/>
          <a:lstStyle/>
          <a:p>
            <a:r>
              <a:rPr lang="en-US" dirty="0"/>
              <a:t>NMP Rule Requirements</a:t>
            </a:r>
          </a:p>
        </p:txBody>
      </p:sp>
      <p:sp>
        <p:nvSpPr>
          <p:cNvPr id="3" name="Content Placeholder 2">
            <a:extLst>
              <a:ext uri="{FF2B5EF4-FFF2-40B4-BE49-F238E27FC236}">
                <a16:creationId xmlns:a16="http://schemas.microsoft.com/office/drawing/2014/main" id="{955FA482-CCC8-4032-8008-1D8169B09D54}"/>
              </a:ext>
            </a:extLst>
          </p:cNvPr>
          <p:cNvSpPr>
            <a:spLocks noGrp="1"/>
          </p:cNvSpPr>
          <p:nvPr>
            <p:ph idx="1"/>
          </p:nvPr>
        </p:nvSpPr>
        <p:spPr>
          <a:xfrm>
            <a:off x="1381918" y="1894711"/>
            <a:ext cx="7457282" cy="4582289"/>
          </a:xfrm>
        </p:spPr>
        <p:txBody>
          <a:bodyPr/>
          <a:lstStyle/>
          <a:p>
            <a:pPr>
              <a:spcBef>
                <a:spcPts val="600"/>
              </a:spcBef>
              <a:spcAft>
                <a:spcPts val="600"/>
              </a:spcAft>
            </a:pPr>
            <a:r>
              <a:rPr lang="en-US" sz="2400" dirty="0"/>
              <a:t>The components required for the NMP were primarily drawn from FL NRCS Code 590 with appropriate revisions for biosolids:</a:t>
            </a:r>
            <a:r>
              <a:rPr lang="en-US" dirty="0"/>
              <a:t> </a:t>
            </a:r>
            <a:endParaRPr lang="en-US" sz="2400" dirty="0"/>
          </a:p>
          <a:p>
            <a:pPr lvl="1">
              <a:spcBef>
                <a:spcPts val="600"/>
              </a:spcBef>
              <a:spcAft>
                <a:spcPts val="600"/>
              </a:spcAft>
            </a:pPr>
            <a:r>
              <a:rPr lang="en-US" sz="2000" dirty="0"/>
              <a:t>Aerial maps and soil survey maps</a:t>
            </a:r>
          </a:p>
          <a:p>
            <a:pPr lvl="1">
              <a:spcBef>
                <a:spcPts val="600"/>
              </a:spcBef>
              <a:spcAft>
                <a:spcPts val="600"/>
              </a:spcAft>
            </a:pPr>
            <a:r>
              <a:rPr lang="en-US" sz="2000" dirty="0"/>
              <a:t>Guidance for NMP implementation, site operation and maintenance, and record keeping</a:t>
            </a:r>
          </a:p>
          <a:p>
            <a:pPr lvl="1">
              <a:spcBef>
                <a:spcPts val="600"/>
              </a:spcBef>
              <a:spcAft>
                <a:spcPts val="600"/>
              </a:spcAft>
            </a:pPr>
            <a:r>
              <a:rPr lang="en-US" sz="2000" dirty="0"/>
              <a:t>Results of any soil, water, plant tissue and biosolids analyses, as applicable</a:t>
            </a:r>
          </a:p>
          <a:p>
            <a:pPr lvl="1">
              <a:spcBef>
                <a:spcPts val="600"/>
              </a:spcBef>
              <a:spcAft>
                <a:spcPts val="600"/>
              </a:spcAft>
            </a:pPr>
            <a:r>
              <a:rPr lang="en-US" sz="2000" dirty="0"/>
              <a:t>Frequency of future soil fertility testing (at least once every five years)</a:t>
            </a:r>
          </a:p>
          <a:p>
            <a:pPr lvl="1">
              <a:spcBef>
                <a:spcPts val="600"/>
              </a:spcBef>
              <a:spcAft>
                <a:spcPts val="600"/>
              </a:spcAft>
            </a:pPr>
            <a:r>
              <a:rPr lang="en-US" sz="2000" dirty="0"/>
              <a:t>Establish rates of application for at least a five-year period (continued on next slide)</a:t>
            </a:r>
          </a:p>
          <a:p>
            <a:endParaRPr lang="en-US" dirty="0"/>
          </a:p>
        </p:txBody>
      </p:sp>
    </p:spTree>
    <p:extLst>
      <p:ext uri="{BB962C8B-B14F-4D97-AF65-F5344CB8AC3E}">
        <p14:creationId xmlns:p14="http://schemas.microsoft.com/office/powerpoint/2010/main" val="3409303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361D8-EB4B-4032-A86E-F1AE202615D0}"/>
              </a:ext>
            </a:extLst>
          </p:cNvPr>
          <p:cNvSpPr>
            <a:spLocks noGrp="1"/>
          </p:cNvSpPr>
          <p:nvPr>
            <p:ph type="title"/>
          </p:nvPr>
        </p:nvSpPr>
        <p:spPr/>
        <p:txBody>
          <a:bodyPr/>
          <a:lstStyle/>
          <a:p>
            <a:r>
              <a:rPr lang="en-US" dirty="0"/>
              <a:t>NMP Rule Requirements</a:t>
            </a:r>
          </a:p>
        </p:txBody>
      </p:sp>
      <p:sp>
        <p:nvSpPr>
          <p:cNvPr id="3" name="Content Placeholder 2">
            <a:extLst>
              <a:ext uri="{FF2B5EF4-FFF2-40B4-BE49-F238E27FC236}">
                <a16:creationId xmlns:a16="http://schemas.microsoft.com/office/drawing/2014/main" id="{955FA482-CCC8-4032-8008-1D8169B09D54}"/>
              </a:ext>
            </a:extLst>
          </p:cNvPr>
          <p:cNvSpPr>
            <a:spLocks noGrp="1"/>
          </p:cNvSpPr>
          <p:nvPr>
            <p:ph idx="1"/>
          </p:nvPr>
        </p:nvSpPr>
        <p:spPr>
          <a:xfrm>
            <a:off x="1219200" y="1752600"/>
            <a:ext cx="7457282" cy="4582289"/>
          </a:xfrm>
        </p:spPr>
        <p:txBody>
          <a:bodyPr/>
          <a:lstStyle/>
          <a:p>
            <a:pPr>
              <a:spcBef>
                <a:spcPts val="600"/>
              </a:spcBef>
              <a:spcAft>
                <a:spcPts val="600"/>
              </a:spcAft>
            </a:pPr>
            <a:r>
              <a:rPr lang="en-US" sz="2000" dirty="0"/>
              <a:t>Establish rates of application for at least a five-year period; NMP shall include (as applicable):</a:t>
            </a:r>
          </a:p>
          <a:p>
            <a:pPr lvl="1">
              <a:spcBef>
                <a:spcPts val="600"/>
              </a:spcBef>
              <a:spcAft>
                <a:spcPts val="600"/>
              </a:spcAft>
            </a:pPr>
            <a:r>
              <a:rPr lang="en-US" sz="2000" dirty="0"/>
              <a:t>Assessment of the potential for phosphorus movement from each application zone                (e.g. P-Index)</a:t>
            </a:r>
          </a:p>
          <a:p>
            <a:pPr lvl="1">
              <a:spcBef>
                <a:spcPts val="600"/>
              </a:spcBef>
              <a:spcAft>
                <a:spcPts val="600"/>
              </a:spcAft>
            </a:pPr>
            <a:r>
              <a:rPr lang="en-US" sz="2000" dirty="0"/>
              <a:t>Listing and quantification of all nutrient sources for each application zone</a:t>
            </a:r>
          </a:p>
          <a:p>
            <a:pPr lvl="1">
              <a:spcBef>
                <a:spcPts val="600"/>
              </a:spcBef>
              <a:spcAft>
                <a:spcPts val="600"/>
              </a:spcAft>
            </a:pPr>
            <a:r>
              <a:rPr lang="en-US" sz="2000" dirty="0"/>
              <a:t>Availability of nitrogen in biosolids being applied and previously applied</a:t>
            </a:r>
          </a:p>
          <a:p>
            <a:pPr lvl="1">
              <a:spcBef>
                <a:spcPts val="600"/>
              </a:spcBef>
              <a:spcAft>
                <a:spcPts val="600"/>
              </a:spcAft>
            </a:pPr>
            <a:r>
              <a:rPr lang="en-US" sz="2000" dirty="0"/>
              <a:t>Current and planned plant production and crop rotation for each application zone</a:t>
            </a:r>
          </a:p>
          <a:p>
            <a:pPr lvl="1">
              <a:spcBef>
                <a:spcPts val="600"/>
              </a:spcBef>
              <a:spcAft>
                <a:spcPts val="600"/>
              </a:spcAft>
            </a:pPr>
            <a:r>
              <a:rPr lang="en-US" sz="2000" dirty="0"/>
              <a:t>Realistic annual yield goals for each crop for each application zone</a:t>
            </a:r>
          </a:p>
          <a:p>
            <a:pPr lvl="1">
              <a:spcBef>
                <a:spcPts val="600"/>
              </a:spcBef>
              <a:spcAft>
                <a:spcPts val="600"/>
              </a:spcAft>
            </a:pPr>
            <a:r>
              <a:rPr lang="en-US" sz="2000" dirty="0"/>
              <a:t>Recommended nitrogen and phosphorus application rates (i.e. nutrient demand)</a:t>
            </a:r>
          </a:p>
          <a:p>
            <a:pPr lvl="1">
              <a:spcBef>
                <a:spcPts val="600"/>
              </a:spcBef>
              <a:spcAft>
                <a:spcPts val="600"/>
              </a:spcAft>
            </a:pPr>
            <a:r>
              <a:rPr lang="en-US" sz="2000" dirty="0"/>
              <a:t>Calcium carbonate equivalency of any alkaline-treated biosolids and recommended lime application rates</a:t>
            </a:r>
          </a:p>
          <a:p>
            <a:pPr lvl="1">
              <a:spcBef>
                <a:spcPts val="600"/>
              </a:spcBef>
              <a:spcAft>
                <a:spcPts val="600"/>
              </a:spcAft>
            </a:pPr>
            <a:r>
              <a:rPr lang="en-US" sz="2000" dirty="0"/>
              <a:t>Method of land application for each application zone</a:t>
            </a:r>
          </a:p>
          <a:p>
            <a:pPr lvl="1">
              <a:spcBef>
                <a:spcPts val="600"/>
              </a:spcBef>
              <a:spcAft>
                <a:spcPts val="600"/>
              </a:spcAft>
            </a:pPr>
            <a:r>
              <a:rPr lang="en-US" sz="2000" dirty="0"/>
              <a:t>Methodology and calculations used to determine the application rates for each application zone</a:t>
            </a:r>
          </a:p>
          <a:p>
            <a:endParaRPr lang="en-US" dirty="0"/>
          </a:p>
        </p:txBody>
      </p:sp>
    </p:spTree>
    <p:extLst>
      <p:ext uri="{BB962C8B-B14F-4D97-AF65-F5344CB8AC3E}">
        <p14:creationId xmlns:p14="http://schemas.microsoft.com/office/powerpoint/2010/main" val="20961439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361D8-EB4B-4032-A86E-F1AE202615D0}"/>
              </a:ext>
            </a:extLst>
          </p:cNvPr>
          <p:cNvSpPr>
            <a:spLocks noGrp="1"/>
          </p:cNvSpPr>
          <p:nvPr>
            <p:ph type="title"/>
          </p:nvPr>
        </p:nvSpPr>
        <p:spPr/>
        <p:txBody>
          <a:bodyPr/>
          <a:lstStyle/>
          <a:p>
            <a:r>
              <a:rPr lang="en-US" dirty="0"/>
              <a:t>NMP Rule Requirements</a:t>
            </a:r>
          </a:p>
        </p:txBody>
      </p:sp>
      <p:sp>
        <p:nvSpPr>
          <p:cNvPr id="3" name="Content Placeholder 2">
            <a:extLst>
              <a:ext uri="{FF2B5EF4-FFF2-40B4-BE49-F238E27FC236}">
                <a16:creationId xmlns:a16="http://schemas.microsoft.com/office/drawing/2014/main" id="{955FA482-CCC8-4032-8008-1D8169B09D54}"/>
              </a:ext>
            </a:extLst>
          </p:cNvPr>
          <p:cNvSpPr>
            <a:spLocks noGrp="1"/>
          </p:cNvSpPr>
          <p:nvPr>
            <p:ph idx="1"/>
          </p:nvPr>
        </p:nvSpPr>
        <p:spPr>
          <a:xfrm>
            <a:off x="1219200" y="1752600"/>
            <a:ext cx="7457282" cy="4582289"/>
          </a:xfrm>
        </p:spPr>
        <p:txBody>
          <a:bodyPr/>
          <a:lstStyle/>
          <a:p>
            <a:pPr>
              <a:spcBef>
                <a:spcPts val="600"/>
              </a:spcBef>
              <a:spcAft>
                <a:spcPts val="600"/>
              </a:spcAft>
            </a:pPr>
            <a:r>
              <a:rPr lang="en-US" sz="2400" dirty="0"/>
              <a:t>Methodology and calculations/Nitrogen availability </a:t>
            </a:r>
          </a:p>
          <a:p>
            <a:pPr lvl="1">
              <a:spcBef>
                <a:spcPts val="600"/>
              </a:spcBef>
              <a:spcAft>
                <a:spcPts val="600"/>
              </a:spcAft>
            </a:pPr>
            <a:r>
              <a:rPr lang="en-US" sz="2000" dirty="0"/>
              <a:t>Most of the nitrogen in biosolids is organic and must mineralize to become available to the crop (similar to manure)</a:t>
            </a:r>
          </a:p>
          <a:p>
            <a:pPr lvl="1">
              <a:spcBef>
                <a:spcPts val="600"/>
              </a:spcBef>
              <a:spcAft>
                <a:spcPts val="600"/>
              </a:spcAft>
            </a:pPr>
            <a:r>
              <a:rPr lang="en-US" sz="2000" dirty="0"/>
              <a:t>Mineralization occurs slowly over several years</a:t>
            </a:r>
          </a:p>
          <a:p>
            <a:pPr lvl="1">
              <a:spcBef>
                <a:spcPts val="600"/>
              </a:spcBef>
              <a:spcAft>
                <a:spcPts val="600"/>
              </a:spcAft>
            </a:pPr>
            <a:r>
              <a:rPr lang="en-US" sz="2000" dirty="0"/>
              <a:t>Biosolids are monitored for total nitrogen (TN) </a:t>
            </a:r>
          </a:p>
          <a:p>
            <a:pPr lvl="1">
              <a:spcBef>
                <a:spcPts val="600"/>
              </a:spcBef>
              <a:spcAft>
                <a:spcPts val="600"/>
              </a:spcAft>
            </a:pPr>
            <a:r>
              <a:rPr lang="en-US" sz="2000" dirty="0"/>
              <a:t>Fertilizer rates are generally based on plant available nitrogen (PAN)</a:t>
            </a:r>
          </a:p>
          <a:p>
            <a:pPr lvl="1">
              <a:spcBef>
                <a:spcPts val="600"/>
              </a:spcBef>
              <a:spcAft>
                <a:spcPts val="600"/>
              </a:spcAft>
            </a:pPr>
            <a:r>
              <a:rPr lang="en-US" sz="2000" dirty="0"/>
              <a:t>The permittee can calculate an application rate that provides the recommended amount of available nitrogen for the crop</a:t>
            </a:r>
          </a:p>
          <a:p>
            <a:pPr lvl="2">
              <a:spcBef>
                <a:spcPts val="600"/>
              </a:spcBef>
              <a:spcAft>
                <a:spcPts val="600"/>
              </a:spcAft>
            </a:pPr>
            <a:r>
              <a:rPr lang="en-US" sz="1800" dirty="0"/>
              <a:t>The application rate may be given as the amount of biosolids TN that should be supplied to provide the amount of available N (PAN) to meet crop demand (most sites in Florida determine application rates in this manner) </a:t>
            </a:r>
          </a:p>
          <a:p>
            <a:pPr lvl="2">
              <a:spcBef>
                <a:spcPts val="600"/>
              </a:spcBef>
              <a:spcAft>
                <a:spcPts val="600"/>
              </a:spcAft>
            </a:pPr>
            <a:r>
              <a:rPr lang="en-US" sz="1800" dirty="0"/>
              <a:t>The application rate could also be given in dry tons of biosolids per acre</a:t>
            </a:r>
          </a:p>
          <a:p>
            <a:pPr lvl="2">
              <a:spcBef>
                <a:spcPts val="600"/>
              </a:spcBef>
              <a:spcAft>
                <a:spcPts val="600"/>
              </a:spcAft>
            </a:pPr>
            <a:r>
              <a:rPr lang="en-US" sz="1800" dirty="0"/>
              <a:t>Two sites in Florida calculate the amount of PAN in each facility’s biosolids (convert the biosolids TN analysis to PAN) and track loadings in PAN</a:t>
            </a:r>
          </a:p>
          <a:p>
            <a:endParaRPr lang="en-US" dirty="0"/>
          </a:p>
        </p:txBody>
      </p:sp>
    </p:spTree>
    <p:extLst>
      <p:ext uri="{BB962C8B-B14F-4D97-AF65-F5344CB8AC3E}">
        <p14:creationId xmlns:p14="http://schemas.microsoft.com/office/powerpoint/2010/main" val="27535697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8581D-2E5E-4884-B728-F6037EEF0FA7}"/>
              </a:ext>
            </a:extLst>
          </p:cNvPr>
          <p:cNvSpPr>
            <a:spLocks noGrp="1"/>
          </p:cNvSpPr>
          <p:nvPr>
            <p:ph type="title"/>
          </p:nvPr>
        </p:nvSpPr>
        <p:spPr/>
        <p:txBody>
          <a:bodyPr/>
          <a:lstStyle/>
          <a:p>
            <a:r>
              <a:rPr lang="en-US" dirty="0"/>
              <a:t>NMP Rule Requirements </a:t>
            </a:r>
          </a:p>
        </p:txBody>
      </p:sp>
      <p:sp>
        <p:nvSpPr>
          <p:cNvPr id="3" name="Content Placeholder 2">
            <a:extLst>
              <a:ext uri="{FF2B5EF4-FFF2-40B4-BE49-F238E27FC236}">
                <a16:creationId xmlns:a16="http://schemas.microsoft.com/office/drawing/2014/main" id="{DA690C2D-5AE6-4DA1-A688-FDEA87794FF5}"/>
              </a:ext>
            </a:extLst>
          </p:cNvPr>
          <p:cNvSpPr>
            <a:spLocks noGrp="1"/>
          </p:cNvSpPr>
          <p:nvPr>
            <p:ph idx="1"/>
          </p:nvPr>
        </p:nvSpPr>
        <p:spPr>
          <a:xfrm>
            <a:off x="381000" y="1676400"/>
            <a:ext cx="8534400" cy="4495800"/>
          </a:xfrm>
        </p:spPr>
        <p:txBody>
          <a:bodyPr/>
          <a:lstStyle/>
          <a:p>
            <a:pPr>
              <a:spcBef>
                <a:spcPts val="600"/>
              </a:spcBef>
              <a:spcAft>
                <a:spcPts val="600"/>
              </a:spcAft>
            </a:pPr>
            <a:r>
              <a:rPr lang="en-US" sz="2400" dirty="0"/>
              <a:t>DEP shall accept the following when accounting for nitrogen availability:</a:t>
            </a:r>
          </a:p>
          <a:p>
            <a:pPr lvl="1">
              <a:spcBef>
                <a:spcPts val="600"/>
              </a:spcBef>
              <a:spcAft>
                <a:spcPts val="600"/>
              </a:spcAft>
            </a:pPr>
            <a:r>
              <a:rPr lang="en-US" sz="2000" dirty="0">
                <a:hlinkClick r:id="rId2"/>
              </a:rPr>
              <a:t>Chapter 7 EPA Process Design Manual</a:t>
            </a:r>
            <a:r>
              <a:rPr lang="en-US" sz="2000" dirty="0"/>
              <a:t> calculations to account for nitrogen availability over several years (mineralization rates differ depending on the biosolids treatment type) </a:t>
            </a:r>
          </a:p>
          <a:p>
            <a:pPr lvl="2">
              <a:spcBef>
                <a:spcPts val="600"/>
              </a:spcBef>
              <a:spcAft>
                <a:spcPts val="600"/>
              </a:spcAft>
            </a:pPr>
            <a:r>
              <a:rPr lang="en-US" sz="2000" dirty="0"/>
              <a:t>First year PAN = NO</a:t>
            </a:r>
            <a:r>
              <a:rPr lang="en-US" sz="2000" baseline="-25000" dirty="0"/>
              <a:t>3</a:t>
            </a:r>
            <a:r>
              <a:rPr lang="en-US" sz="2000" dirty="0"/>
              <a:t>-N + </a:t>
            </a:r>
            <a:r>
              <a:rPr lang="en-US" sz="2000" dirty="0" err="1"/>
              <a:t>K</a:t>
            </a:r>
            <a:r>
              <a:rPr lang="en-US" sz="2000" baseline="-25000" dirty="0" err="1"/>
              <a:t>vol</a:t>
            </a:r>
            <a:r>
              <a:rPr lang="en-US" sz="2000" dirty="0"/>
              <a:t>(NH</a:t>
            </a:r>
            <a:r>
              <a:rPr lang="en-US" sz="2000" baseline="-25000" dirty="0"/>
              <a:t>4</a:t>
            </a:r>
            <a:r>
              <a:rPr lang="en-US" sz="2000" dirty="0"/>
              <a:t>-N) + </a:t>
            </a:r>
            <a:r>
              <a:rPr lang="en-US" sz="2000" dirty="0" err="1"/>
              <a:t>K</a:t>
            </a:r>
            <a:r>
              <a:rPr lang="en-US" sz="2000" baseline="-25000" dirty="0" err="1"/>
              <a:t>min</a:t>
            </a:r>
            <a:r>
              <a:rPr lang="en-US" sz="2000" dirty="0"/>
              <a:t>(Org-N)</a:t>
            </a:r>
          </a:p>
          <a:p>
            <a:pPr lvl="2"/>
            <a:r>
              <a:rPr lang="en-US" sz="2000" dirty="0"/>
              <a:t>In the second year, the amount of PAN becoming available from the first year’s application is calculated based off the remaining amount of organic nitrogen (i.e. after the first year’s mineralized nitrogen is subtracted) and using the second year mineralization rate; this is continued for additional years</a:t>
            </a:r>
          </a:p>
          <a:p>
            <a:pPr lvl="2"/>
            <a:r>
              <a:rPr lang="en-US" sz="2000" dirty="0"/>
              <a:t>The amount of biosolids allowed to be applied in following years basically decreases because of the PAN becoming available from previous years’ applications; settles out around year 4</a:t>
            </a:r>
          </a:p>
          <a:p>
            <a:pPr lvl="1">
              <a:spcBef>
                <a:spcPts val="600"/>
              </a:spcBef>
              <a:spcAft>
                <a:spcPts val="600"/>
              </a:spcAft>
            </a:pPr>
            <a:r>
              <a:rPr lang="en-US" sz="2000" dirty="0"/>
              <a:t>Alternatively, permittees can use a conservative 1.5 factor developed by DEP based on more restrictive situations under the EPA calculations</a:t>
            </a:r>
          </a:p>
          <a:p>
            <a:pPr lvl="2">
              <a:spcBef>
                <a:spcPts val="600"/>
              </a:spcBef>
              <a:spcAft>
                <a:spcPts val="600"/>
              </a:spcAft>
            </a:pPr>
            <a:r>
              <a:rPr lang="en-US" sz="2000" dirty="0"/>
              <a:t>Provides a single, yearly rate (already accounts for mineralization, etc.)</a:t>
            </a:r>
          </a:p>
          <a:p>
            <a:endParaRPr lang="en-US" dirty="0"/>
          </a:p>
        </p:txBody>
      </p:sp>
    </p:spTree>
    <p:extLst>
      <p:ext uri="{BB962C8B-B14F-4D97-AF65-F5344CB8AC3E}">
        <p14:creationId xmlns:p14="http://schemas.microsoft.com/office/powerpoint/2010/main" val="17657416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0AA92-F010-4FCC-9BCE-FFE846BC8C7D}"/>
              </a:ext>
            </a:extLst>
          </p:cNvPr>
          <p:cNvSpPr>
            <a:spLocks noGrp="1"/>
          </p:cNvSpPr>
          <p:nvPr>
            <p:ph type="title"/>
          </p:nvPr>
        </p:nvSpPr>
        <p:spPr/>
        <p:txBody>
          <a:bodyPr/>
          <a:lstStyle/>
          <a:p>
            <a:r>
              <a:rPr lang="en-US" dirty="0"/>
              <a:t>EPA Calculations</a:t>
            </a:r>
          </a:p>
        </p:txBody>
      </p:sp>
      <p:pic>
        <p:nvPicPr>
          <p:cNvPr id="4" name="Online Image Placeholder 7" descr="Shows the permit application form page summarizing the allowed application rates.  Shows an N budget with a 160 lb/ac PAN crop demand and 40 lb/ac P2O5 crop demand.  Max PAN from biosolids is 160 because no other nutrients are applied, and then, using the EPA calculations, the allowed TN in year 1 is 429, year 2 is 349.3, year 3 is 327.9, year 4 is 317.8, year 5 is 325.4." title="Permit Application - Allowed Rates">
            <a:extLst>
              <a:ext uri="{FF2B5EF4-FFF2-40B4-BE49-F238E27FC236}">
                <a16:creationId xmlns:a16="http://schemas.microsoft.com/office/drawing/2014/main" id="{C8E654EB-FBF7-49EE-B00E-772C432C0141}"/>
              </a:ext>
            </a:extLst>
          </p:cNvPr>
          <p:cNvPicPr>
            <a:picLocks noGrp="1" noChangeAspect="1"/>
          </p:cNvPicPr>
          <p:nvPr>
            <p:ph idx="1"/>
          </p:nvPr>
        </p:nvPicPr>
        <p:blipFill>
          <a:blip r:embed="rId2"/>
          <a:stretch>
            <a:fillRect/>
          </a:stretch>
        </p:blipFill>
        <p:spPr>
          <a:xfrm>
            <a:off x="838200" y="1417369"/>
            <a:ext cx="8169555" cy="5135832"/>
          </a:xfrm>
          <a:prstGeom prst="rect">
            <a:avLst/>
          </a:prstGeom>
        </p:spPr>
      </p:pic>
    </p:spTree>
    <p:extLst>
      <p:ext uri="{BB962C8B-B14F-4D97-AF65-F5344CB8AC3E}">
        <p14:creationId xmlns:p14="http://schemas.microsoft.com/office/powerpoint/2010/main" val="14268965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B0335-0693-4274-9AF6-371F04A81B97}"/>
              </a:ext>
            </a:extLst>
          </p:cNvPr>
          <p:cNvSpPr>
            <a:spLocks noGrp="1"/>
          </p:cNvSpPr>
          <p:nvPr>
            <p:ph type="title"/>
          </p:nvPr>
        </p:nvSpPr>
        <p:spPr/>
        <p:txBody>
          <a:bodyPr/>
          <a:lstStyle/>
          <a:p>
            <a:r>
              <a:rPr lang="en-US" dirty="0"/>
              <a:t>DEP 1.5 Factor</a:t>
            </a:r>
          </a:p>
        </p:txBody>
      </p:sp>
      <p:pic>
        <p:nvPicPr>
          <p:cNvPr id="5" name="Content Placeholder 4">
            <a:extLst>
              <a:ext uri="{FF2B5EF4-FFF2-40B4-BE49-F238E27FC236}">
                <a16:creationId xmlns:a16="http://schemas.microsoft.com/office/drawing/2014/main" id="{E93DD151-1C71-417B-BD32-B8C1A8619886}"/>
              </a:ext>
            </a:extLst>
          </p:cNvPr>
          <p:cNvPicPr>
            <a:picLocks noGrp="1" noChangeAspect="1"/>
          </p:cNvPicPr>
          <p:nvPr>
            <p:ph idx="1"/>
          </p:nvPr>
        </p:nvPicPr>
        <p:blipFill>
          <a:blip r:embed="rId2"/>
          <a:stretch>
            <a:fillRect/>
          </a:stretch>
        </p:blipFill>
        <p:spPr>
          <a:xfrm>
            <a:off x="179171" y="2286000"/>
            <a:ext cx="9003533" cy="3200399"/>
          </a:xfrm>
          <a:prstGeom prst="rect">
            <a:avLst/>
          </a:prstGeom>
        </p:spPr>
      </p:pic>
    </p:spTree>
    <p:extLst>
      <p:ext uri="{BB962C8B-B14F-4D97-AF65-F5344CB8AC3E}">
        <p14:creationId xmlns:p14="http://schemas.microsoft.com/office/powerpoint/2010/main" val="26470093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DEP Refreshed">
      <a:majorFont>
        <a:latin typeface="League Gothic"/>
        <a:ea typeface=""/>
        <a:cs typeface=""/>
      </a:majorFont>
      <a:minorFont>
        <a:latin typeface="League Gothic"/>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_Refreshed_Logo_version4 [Read-Only]" id="{77629649-F2CC-455D-9C44-B54F921D058A}" vid="{EBD03CF1-FB44-486E-A552-C78CB414B03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DEP_Refreshed_Logo_version4</Template>
  <TotalTime>346</TotalTime>
  <Words>2996</Words>
  <Application>Microsoft Office PowerPoint</Application>
  <PresentationFormat>On-screen Show (4:3)</PresentationFormat>
  <Paragraphs>249</Paragraphs>
  <Slides>25</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League Gothic</vt:lpstr>
      <vt:lpstr>Times New Roman</vt:lpstr>
      <vt:lpstr>Office Theme</vt:lpstr>
      <vt:lpstr>Nutrient Management Plans</vt:lpstr>
      <vt:lpstr> Nutrient Management Plans (NMPs)</vt:lpstr>
      <vt:lpstr>NMP Rule Requirements</vt:lpstr>
      <vt:lpstr>NMP Rule Requirements</vt:lpstr>
      <vt:lpstr>NMP Rule Requirements</vt:lpstr>
      <vt:lpstr>NMP Rule Requirements</vt:lpstr>
      <vt:lpstr>NMP Rule Requirements </vt:lpstr>
      <vt:lpstr>EPA Calculations</vt:lpstr>
      <vt:lpstr>DEP 1.5 Factor</vt:lpstr>
      <vt:lpstr> NMP Rule Requirements</vt:lpstr>
      <vt:lpstr>Calcium Carbonate Equivalency (CCE)</vt:lpstr>
      <vt:lpstr>Method of Application </vt:lpstr>
      <vt:lpstr>NMP Observations </vt:lpstr>
      <vt:lpstr>Sample NMP</vt:lpstr>
      <vt:lpstr>Rates: N vs. P</vt:lpstr>
      <vt:lpstr>Florida P-Index</vt:lpstr>
      <vt:lpstr>IFAS P-Index County Series</vt:lpstr>
      <vt:lpstr>P-Index Table 1</vt:lpstr>
      <vt:lpstr>P-Index Table 2</vt:lpstr>
      <vt:lpstr>P-Index Interpretation</vt:lpstr>
      <vt:lpstr>P-Index Considerations</vt:lpstr>
      <vt:lpstr>Summary </vt:lpstr>
      <vt:lpstr>Summary cont. </vt:lpstr>
      <vt:lpstr>Contact Information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Deegan, Evie</dc:creator>
  <cp:lastModifiedBy>Gudeman, Stephanie</cp:lastModifiedBy>
  <cp:revision>28</cp:revision>
  <dcterms:created xsi:type="dcterms:W3CDTF">2018-09-10T19:45:24Z</dcterms:created>
  <dcterms:modified xsi:type="dcterms:W3CDTF">2018-09-26T14:44:52Z</dcterms:modified>
</cp:coreProperties>
</file>