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7" r:id="rId2"/>
    <p:sldId id="264" r:id="rId3"/>
    <p:sldId id="265" r:id="rId4"/>
    <p:sldId id="290" r:id="rId5"/>
    <p:sldId id="291" r:id="rId6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3393CDD-0264-4D2F-8F0A-D8F961EBBCA3}">
          <p14:sldIdLst>
            <p14:sldId id="257"/>
            <p14:sldId id="264"/>
            <p14:sldId id="265"/>
            <p14:sldId id="29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ler, Dee Ann" initials="MDA" lastIdx="4" clrIdx="0">
    <p:extLst>
      <p:ext uri="{19B8F6BF-5375-455C-9EA6-DF929625EA0E}">
        <p15:presenceInfo xmlns:p15="http://schemas.microsoft.com/office/powerpoint/2012/main" userId="S-1-5-21-1004336348-1214440339-1801674531-40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03B"/>
    <a:srgbClr val="2E75B6"/>
    <a:srgbClr val="48B3BB"/>
    <a:srgbClr val="9ED5E6"/>
    <a:srgbClr val="B4A471"/>
    <a:srgbClr val="53B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0411" autoAdjust="0"/>
  </p:normalViewPr>
  <p:slideViewPr>
    <p:cSldViewPr>
      <p:cViewPr varScale="1">
        <p:scale>
          <a:sx n="102" d="100"/>
          <a:sy n="102" d="100"/>
        </p:scale>
        <p:origin x="178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ADD94A-6161-4A2C-B6EE-773A7C6ADE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F5E143-D2BC-4F26-A255-5B3AFA6FBF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29D81-81E5-4344-B71A-F9A939A2B65F}" type="datetimeFigureOut">
              <a:rPr lang="en-US" smtClean="0"/>
              <a:t>10/5/2018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64BD-2CD2-4C4B-BAC5-EC0AD6F3AE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E3B26A-9BF9-4F4B-9D09-E8803610BD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9CB7D4-6530-4FB7-AE81-CCDD8A9D0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2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96AAA98-3025-48D1-BDFD-874C39CE1BD1}" type="datetimeFigureOut">
              <a:rPr lang="en-US" smtClean="0"/>
              <a:t>10/5/2018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3DABF4A-0AAA-47DD-924E-BF4B05D9A0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99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ABF4A-0AAA-47DD-924E-BF4B05D9A0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328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DABF4A-0AAA-47DD-924E-BF4B05D9A0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8473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9EFEC75-DFB7-4605-A89E-A95ECD6719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i="1">
                <a:solidFill>
                  <a:srgbClr val="43503B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282671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s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2E75B6"/>
              </a:buClr>
              <a:defRPr sz="36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39019D3-7004-4C0A-9D30-FBE85F5939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i="1">
                <a:solidFill>
                  <a:srgbClr val="43503B"/>
                </a:solidFill>
              </a:defRPr>
            </a:lvl1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1821667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049294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940747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 descr="Landscape image of a river surrounded by tall grass 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569618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1274128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364384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2E75B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583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2E75B6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713226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ne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600" y="2057401"/>
            <a:ext cx="8686800" cy="4119561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0DBA6D8-C36A-4BC6-9F3F-62E95284077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10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4247412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Two Column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2860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057401"/>
            <a:ext cx="4286250" cy="4119562"/>
          </a:xfrm>
          <a:prstGeom prst="rect">
            <a:avLst/>
          </a:prstGeom>
        </p:spPr>
        <p:txBody>
          <a:bodyPr/>
          <a:lstStyle>
            <a:lvl1pPr>
              <a:buClr>
                <a:srgbClr val="48B3BB"/>
              </a:buClr>
              <a:defRPr sz="3600">
                <a:solidFill>
                  <a:schemeClr val="tx1"/>
                </a:solidFill>
              </a:defRPr>
            </a:lvl1pPr>
            <a:lvl2pPr>
              <a:buClr>
                <a:srgbClr val="48B3BB"/>
              </a:buClr>
              <a:defRPr sz="3200">
                <a:solidFill>
                  <a:schemeClr val="tx1"/>
                </a:solidFill>
              </a:defRPr>
            </a:lvl2pPr>
            <a:lvl3pPr>
              <a:buClr>
                <a:srgbClr val="48B3BB"/>
              </a:buClr>
              <a:defRPr sz="2800">
                <a:solidFill>
                  <a:schemeClr val="tx1"/>
                </a:solidFill>
              </a:defRPr>
            </a:lvl3pPr>
            <a:lvl4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4pPr>
            <a:lvl5pPr>
              <a:buClr>
                <a:srgbClr val="48B3BB"/>
              </a:buClr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14235458-0EEA-40A5-BAF0-DE514D01C0BF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9CF62E-1D78-46D2-9E0D-1301C1B7E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5177626-D716-44A0-903D-CC8228B49F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DD5C158-C788-4CCC-82BE-C8C552C6C6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28190" y="1371600"/>
            <a:ext cx="6987209" cy="6858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3600" i="1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Add Sub-Title, if needed</a:t>
            </a:r>
          </a:p>
        </p:txBody>
      </p:sp>
    </p:spTree>
    <p:extLst>
      <p:ext uri="{BB962C8B-B14F-4D97-AF65-F5344CB8AC3E}">
        <p14:creationId xmlns:p14="http://schemas.microsoft.com/office/powerpoint/2010/main" val="351397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02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Map, Graphic, Screenshot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Freeform 14">
            <a:extLst>
              <a:ext uri="{FF2B5EF4-FFF2-40B4-BE49-F238E27FC236}">
                <a16:creationId xmlns:a16="http://schemas.microsoft.com/office/drawing/2014/main" id="{4EA1D183-F691-4E41-9650-A5402C3094E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518F78-187A-4CBD-BBF7-3B77F0062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06FFAEBA-8BD6-4879-B485-1F1F02E684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</p:spTree>
    <p:extLst>
      <p:ext uri="{BB962C8B-B14F-4D97-AF65-F5344CB8AC3E}">
        <p14:creationId xmlns:p14="http://schemas.microsoft.com/office/powerpoint/2010/main" val="39395790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1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2300138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2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t="57240" r="-15" b="8348"/>
          <a:stretch>
            <a:fillRect/>
          </a:stretch>
        </p:blipFill>
        <p:spPr bwMode="auto">
          <a:xfrm>
            <a:off x="0" y="0"/>
            <a:ext cx="9144000" cy="20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2139127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3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61"/>
          <a:stretch/>
        </p:blipFill>
        <p:spPr bwMode="auto">
          <a:xfrm>
            <a:off x="3048" y="0"/>
            <a:ext cx="9144000" cy="1873249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470390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4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33000726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5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600" y="2971800"/>
            <a:ext cx="8686800" cy="3200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i="1">
                <a:solidFill>
                  <a:srgbClr val="48B3BB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Add Sub-Title, if needed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7" name="Picture 16">
            <a:extLst>
              <a:ext uri="{FF2B5EF4-FFF2-40B4-BE49-F238E27FC236}">
                <a16:creationId xmlns:a16="http://schemas.microsoft.com/office/drawing/2014/main" id="{A2012DA4-7543-4B32-A921-DA4D708433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2371725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xtLst/>
        </p:spPr>
      </p:pic>
      <p:sp>
        <p:nvSpPr>
          <p:cNvPr id="8" name="Freeform 14">
            <a:extLst>
              <a:ext uri="{FF2B5EF4-FFF2-40B4-BE49-F238E27FC236}">
                <a16:creationId xmlns:a16="http://schemas.microsoft.com/office/drawing/2014/main" id="{EF81DBF7-954C-412D-98BA-9DA0440A05B8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ED601F-0873-4717-B42B-B6B8A1C62A4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828800"/>
            <a:ext cx="9144000" cy="914400"/>
          </a:xfrm>
          <a:prstGeom prst="rect">
            <a:avLst/>
          </a:prstGeom>
          <a:solidFill>
            <a:srgbClr val="48B3BB"/>
          </a:solidFill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Section Header</a:t>
            </a:r>
          </a:p>
        </p:txBody>
      </p:sp>
    </p:spTree>
    <p:extLst>
      <p:ext uri="{BB962C8B-B14F-4D97-AF65-F5344CB8AC3E}">
        <p14:creationId xmlns:p14="http://schemas.microsoft.com/office/powerpoint/2010/main" val="1682107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381918" y="1894711"/>
            <a:ext cx="6987210" cy="4119561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2E75B6"/>
              </a:buClr>
              <a:buNone/>
              <a:defRPr sz="4800">
                <a:solidFill>
                  <a:srgbClr val="43503B"/>
                </a:solidFill>
              </a:defRPr>
            </a:lvl1pPr>
            <a:lvl2pPr>
              <a:buClr>
                <a:srgbClr val="2E75B6"/>
              </a:buClr>
              <a:defRPr sz="3200">
                <a:solidFill>
                  <a:srgbClr val="43503B"/>
                </a:solidFill>
              </a:defRPr>
            </a:lvl2pPr>
            <a:lvl3pPr>
              <a:buClr>
                <a:srgbClr val="2E75B6"/>
              </a:buClr>
              <a:defRPr sz="2800">
                <a:solidFill>
                  <a:srgbClr val="43503B"/>
                </a:solidFill>
              </a:defRPr>
            </a:lvl3pPr>
            <a:lvl4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4pPr>
            <a:lvl5pPr>
              <a:buClr>
                <a:srgbClr val="2E75B6"/>
              </a:buClr>
              <a:defRPr sz="2400">
                <a:solidFill>
                  <a:srgbClr val="43503B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118BF337-8518-41CD-98CE-77A2BBA0CAA3}"/>
              </a:ext>
            </a:extLst>
          </p:cNvPr>
          <p:cNvSpPr txBox="1">
            <a:spLocks/>
          </p:cNvSpPr>
          <p:nvPr userDrawn="1"/>
        </p:nvSpPr>
        <p:spPr>
          <a:xfrm>
            <a:off x="2107095" y="1437511"/>
            <a:ext cx="4929810" cy="4572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7200" kern="120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879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28190" y="457199"/>
            <a:ext cx="6987210" cy="914401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7200">
                <a:solidFill>
                  <a:srgbClr val="48B3BB"/>
                </a:solidFill>
              </a:defRPr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921327" y="1915840"/>
            <a:ext cx="6622473" cy="41195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rgbClr val="48B3BB"/>
              </a:buClr>
              <a:buNone/>
              <a:defRPr sz="4800">
                <a:solidFill>
                  <a:schemeClr val="tx1"/>
                </a:solidFill>
              </a:defRPr>
            </a:lvl1pPr>
            <a:lvl2pPr marL="457200" indent="0">
              <a:buClr>
                <a:srgbClr val="48B3BB"/>
              </a:buClr>
              <a:buNone/>
              <a:defRPr sz="3200">
                <a:solidFill>
                  <a:schemeClr val="tx1"/>
                </a:solidFill>
              </a:defRPr>
            </a:lvl2pPr>
            <a:lvl3pPr marL="914400" indent="0">
              <a:buClr>
                <a:srgbClr val="48B3BB"/>
              </a:buClr>
              <a:buNone/>
              <a:defRPr sz="2800">
                <a:solidFill>
                  <a:schemeClr val="tx1"/>
                </a:solidFill>
              </a:defRPr>
            </a:lvl3pPr>
            <a:lvl4pPr marL="13716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4pPr>
            <a:lvl5pPr marL="1828800" indent="0">
              <a:buClr>
                <a:srgbClr val="48B3BB"/>
              </a:buClr>
              <a:buNone/>
              <a:defRPr sz="2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860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3503B"/>
                </a:solidFill>
              </a:defRPr>
            </a:lvl1pPr>
          </a:lstStyle>
          <a:p>
            <a:fld id="{536B563B-AAEF-4DB3-855B-3293EBA64F8C}" type="datetimeFigureOut">
              <a:rPr lang="en-US" smtClean="0"/>
              <a:pPr/>
              <a:t>10/5/2018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356351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43503B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1C88E5B7-AFC0-441A-A37C-91FFD394753E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264EFE-4291-4681-B803-FF56A39FE4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5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741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475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8B3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637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38097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69482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>
            <a:extLst>
              <a:ext uri="{FF2B5EF4-FFF2-40B4-BE49-F238E27FC236}">
                <a16:creationId xmlns:a16="http://schemas.microsoft.com/office/drawing/2014/main" id="{36768880-7742-4E1D-BCB4-18B892801D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81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5091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84903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2667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988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st Slide 10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>
            <a:extLst>
              <a:ext uri="{FF2B5EF4-FFF2-40B4-BE49-F238E27FC236}">
                <a16:creationId xmlns:a16="http://schemas.microsoft.com/office/drawing/2014/main" id="{062E13CA-A00F-4666-BAE8-F7FCDB708E1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388" y="1304131"/>
            <a:ext cx="4721225" cy="424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10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4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9396" y="1993901"/>
            <a:ext cx="4910051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23900" y="5257800"/>
            <a:ext cx="7696200" cy="9905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8932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3048000"/>
            <a:ext cx="65532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-16625" y="5327651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125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9200" y="3048000"/>
            <a:ext cx="7924800" cy="1905000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0" y="4953000"/>
            <a:ext cx="53340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60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7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4800" y="1187451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3597909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595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8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703386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2455" y="4092575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rgbClr val="435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499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9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8600" y="1600199"/>
            <a:ext cx="8686800" cy="2286001"/>
          </a:xfrm>
          <a:prstGeom prst="rect">
            <a:avLst/>
          </a:prstGeom>
          <a:ln>
            <a:noFill/>
          </a:ln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720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Add 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4114800"/>
            <a:ext cx="8686800" cy="2057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>
                <a:ln>
                  <a:noFill/>
                </a:ln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Name / Division / 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356351"/>
            <a:ext cx="45720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Freeform 14">
            <a:extLst>
              <a:ext uri="{FF2B5EF4-FFF2-40B4-BE49-F238E27FC236}">
                <a16:creationId xmlns:a16="http://schemas.microsoft.com/office/drawing/2014/main" id="{72C52181-6425-4D6D-A86B-617529917815}"/>
              </a:ext>
            </a:extLst>
          </p:cNvPr>
          <p:cNvSpPr/>
          <p:nvPr userDrawn="1"/>
        </p:nvSpPr>
        <p:spPr>
          <a:xfrm>
            <a:off x="914400" y="0"/>
            <a:ext cx="935038" cy="1536701"/>
          </a:xfrm>
          <a:custGeom>
            <a:avLst/>
            <a:gdLst>
              <a:gd name="connsiteX0" fmla="*/ 0 w 862148"/>
              <a:gd name="connsiteY0" fmla="*/ 0 h 1489165"/>
              <a:gd name="connsiteX1" fmla="*/ 0 w 862148"/>
              <a:gd name="connsiteY1" fmla="*/ 1463040 h 1489165"/>
              <a:gd name="connsiteX2" fmla="*/ 435428 w 862148"/>
              <a:gd name="connsiteY2" fmla="*/ 1323703 h 1489165"/>
              <a:gd name="connsiteX3" fmla="*/ 862148 w 862148"/>
              <a:gd name="connsiteY3" fmla="*/ 1489165 h 1489165"/>
              <a:gd name="connsiteX4" fmla="*/ 862148 w 862148"/>
              <a:gd name="connsiteY4" fmla="*/ 0 h 1489165"/>
              <a:gd name="connsiteX5" fmla="*/ 0 w 862148"/>
              <a:gd name="connsiteY5" fmla="*/ 0 h 1489165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35428 w 862148"/>
              <a:gd name="connsiteY2" fmla="*/ 1323703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466726"/>
              <a:gd name="connsiteX1" fmla="*/ 0 w 862148"/>
              <a:gd name="connsiteY1" fmla="*/ 1463040 h 1466726"/>
              <a:gd name="connsiteX2" fmla="*/ 441037 w 862148"/>
              <a:gd name="connsiteY2" fmla="*/ 1374191 h 1466726"/>
              <a:gd name="connsiteX3" fmla="*/ 856538 w 862148"/>
              <a:gd name="connsiteY3" fmla="*/ 1466726 h 1466726"/>
              <a:gd name="connsiteX4" fmla="*/ 862148 w 862148"/>
              <a:gd name="connsiteY4" fmla="*/ 0 h 1466726"/>
              <a:gd name="connsiteX5" fmla="*/ 0 w 862148"/>
              <a:gd name="connsiteY5" fmla="*/ 0 h 1466726"/>
              <a:gd name="connsiteX0" fmla="*/ 0 w 862148"/>
              <a:gd name="connsiteY0" fmla="*/ 0 h 1536751"/>
              <a:gd name="connsiteX1" fmla="*/ 0 w 862148"/>
              <a:gd name="connsiteY1" fmla="*/ 1463040 h 1536751"/>
              <a:gd name="connsiteX2" fmla="*/ 431666 w 862148"/>
              <a:gd name="connsiteY2" fmla="*/ 1536751 h 1536751"/>
              <a:gd name="connsiteX3" fmla="*/ 856538 w 862148"/>
              <a:gd name="connsiteY3" fmla="*/ 1466726 h 1536751"/>
              <a:gd name="connsiteX4" fmla="*/ 862148 w 862148"/>
              <a:gd name="connsiteY4" fmla="*/ 0 h 1536751"/>
              <a:gd name="connsiteX5" fmla="*/ 0 w 862148"/>
              <a:gd name="connsiteY5" fmla="*/ 0 h 153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2148" h="1536751">
                <a:moveTo>
                  <a:pt x="0" y="0"/>
                </a:moveTo>
                <a:lnTo>
                  <a:pt x="0" y="1463040"/>
                </a:lnTo>
                <a:lnTo>
                  <a:pt x="431666" y="1536751"/>
                </a:lnTo>
                <a:lnTo>
                  <a:pt x="856538" y="1466726"/>
                </a:lnTo>
                <a:lnTo>
                  <a:pt x="86214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09C2C3-1778-49FF-8ED9-6F388C0333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23" y="457200"/>
            <a:ext cx="1013791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9472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208065-6A17-48A2-A83C-71BA4C68E7B1}"/>
              </a:ext>
            </a:extLst>
          </p:cNvPr>
          <p:cNvSpPr txBox="1"/>
          <p:nvPr userDrawn="1"/>
        </p:nvSpPr>
        <p:spPr>
          <a:xfrm>
            <a:off x="6858000" y="6356350"/>
            <a:ext cx="2057400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r"/>
            <a:fld id="{C0D148B1-2D98-45E8-A7D2-E88121981E67}" type="slidenum">
              <a:rPr lang="en-US" sz="1800" smtClean="0">
                <a:solidFill>
                  <a:srgbClr val="43503B"/>
                </a:solidFill>
              </a:rPr>
              <a:pPr algn="r"/>
              <a:t>‹#›</a:t>
            </a:fld>
            <a:r>
              <a:rPr lang="en-US" sz="1800" dirty="0">
                <a:solidFill>
                  <a:srgbClr val="43503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960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713" r:id="rId3"/>
    <p:sldLayoutId id="2147483677" r:id="rId4"/>
    <p:sldLayoutId id="2147483678" r:id="rId5"/>
    <p:sldLayoutId id="2147483686" r:id="rId6"/>
    <p:sldLayoutId id="2147483693" r:id="rId7"/>
    <p:sldLayoutId id="2147483695" r:id="rId8"/>
    <p:sldLayoutId id="2147483697" r:id="rId9"/>
    <p:sldLayoutId id="2147483662" r:id="rId10"/>
    <p:sldLayoutId id="2147483664" r:id="rId11"/>
    <p:sldLayoutId id="2147483666" r:id="rId12"/>
    <p:sldLayoutId id="2147483663" r:id="rId13"/>
    <p:sldLayoutId id="2147483690" r:id="rId14"/>
    <p:sldLayoutId id="2147483689" r:id="rId15"/>
    <p:sldLayoutId id="2147483691" r:id="rId16"/>
    <p:sldLayoutId id="2147483698" r:id="rId17"/>
    <p:sldLayoutId id="2147483668" r:id="rId18"/>
    <p:sldLayoutId id="2147483669" r:id="rId19"/>
    <p:sldLayoutId id="2147483670" r:id="rId20"/>
    <p:sldLayoutId id="2147483671" r:id="rId21"/>
    <p:sldLayoutId id="2147483688" r:id="rId22"/>
    <p:sldLayoutId id="2147483687" r:id="rId23"/>
    <p:sldLayoutId id="2147483692" r:id="rId24"/>
    <p:sldLayoutId id="2147483701" r:id="rId25"/>
    <p:sldLayoutId id="2147483714" r:id="rId26"/>
    <p:sldLayoutId id="2147483715" r:id="rId27"/>
    <p:sldLayoutId id="2147483673" r:id="rId28"/>
    <p:sldLayoutId id="2147483682" r:id="rId29"/>
    <p:sldLayoutId id="2147483681" r:id="rId30"/>
    <p:sldLayoutId id="2147483683" r:id="rId31"/>
    <p:sldLayoutId id="2147483684" r:id="rId32"/>
    <p:sldLayoutId id="2147483685" r:id="rId33"/>
    <p:sldLayoutId id="2147483694" r:id="rId34"/>
    <p:sldLayoutId id="2147483696" r:id="rId35"/>
    <p:sldLayoutId id="2147483699" r:id="rId36"/>
    <p:sldLayoutId id="2147483700" r:id="rId3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DFD36-B3D6-4257-B103-07734B9D29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0" y="2209800"/>
            <a:ext cx="8686800" cy="1752601"/>
          </a:xfrm>
        </p:spPr>
        <p:txBody>
          <a:bodyPr>
            <a:normAutofit/>
          </a:bodyPr>
          <a:lstStyle/>
          <a:p>
            <a:r>
              <a:rPr lang="en-US" sz="6000" dirty="0"/>
              <a:t>Biosolids Technical Advisory Committee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F07209-4779-433E-A3BD-CE6034EB0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1" y="4038600"/>
            <a:ext cx="8686800" cy="1165225"/>
          </a:xfrm>
        </p:spPr>
        <p:txBody>
          <a:bodyPr>
            <a:noAutofit/>
          </a:bodyPr>
          <a:lstStyle/>
          <a:p>
            <a:r>
              <a:rPr lang="en-US" dirty="0"/>
              <a:t>October 9, 2018</a:t>
            </a:r>
          </a:p>
        </p:txBody>
      </p:sp>
    </p:spTree>
    <p:extLst>
      <p:ext uri="{BB962C8B-B14F-4D97-AF65-F5344CB8AC3E}">
        <p14:creationId xmlns:p14="http://schemas.microsoft.com/office/powerpoint/2010/main" val="95879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6A28-71BE-471A-9F24-4629CF6D2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 TAC Members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579C-022D-4BEA-9DF8-E9A4C904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3505200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George O’Connor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Wendy Graham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Brian Stahl, P.E.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Michael </a:t>
            </a:r>
            <a:r>
              <a:rPr lang="en-US" sz="3600" dirty="0" err="1"/>
              <a:t>Hudkins</a:t>
            </a:r>
            <a:r>
              <a:rPr lang="en-US" sz="3600" dirty="0"/>
              <a:t>, P.E.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Dr. Paul Gray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Gary Ritter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Steve Hacht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17794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6A28-71BE-471A-9F24-4629CF6D2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190" y="457199"/>
            <a:ext cx="7139610" cy="914401"/>
          </a:xfrm>
        </p:spPr>
        <p:txBody>
          <a:bodyPr/>
          <a:lstStyle/>
          <a:p>
            <a:r>
              <a:rPr lang="en-US" sz="6600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6579C-022D-4BEA-9DF8-E9A4C9043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4953000"/>
          </a:xfrm>
        </p:spPr>
        <p:txBody>
          <a:bodyPr/>
          <a:lstStyle/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Welcome and Opening Remarks</a:t>
            </a:r>
          </a:p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NMPs, Maurice Barker, DEP</a:t>
            </a:r>
          </a:p>
          <a:p>
            <a:pPr marL="344488" indent="-344488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Dynamics of Biosolids-Borne Phosphorus in Soils, Dr. O’Connor, UF/IFAS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2400" dirty="0">
                <a:solidFill>
                  <a:srgbClr val="FF0000"/>
                </a:solidFill>
              </a:rPr>
              <a:t>LUNCH  12:00 – 1:00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Public Comments/Q&amp;A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NMPs– Industry Perspective, Heather Cavanaugh, P.E.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BMAP Program and Authorities, Sara Davis, DEP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Fertilizer Program and Authorities, Stanley Posey and Dr. Rashmi Singh, FDAS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Q&amp;A/Next Meeting Date</a:t>
            </a:r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lnSpc>
                <a:spcPct val="11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7005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2361D8-EB4B-4032-A86E-F1AE2026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Charge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FA482-CCC8-4032-8008-1D8169B09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94711"/>
            <a:ext cx="8382000" cy="4582289"/>
          </a:xfrm>
        </p:spPr>
        <p:txBody>
          <a:bodyPr/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are the options for biosolids management in the state?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How can biosolid management be improved to ensure the environment is protected?  </a:t>
            </a:r>
          </a:p>
          <a:p>
            <a:r>
              <a:rPr lang="en-US" sz="3600" dirty="0"/>
              <a:t> 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dirty="0"/>
              <a:t>What research is needed to improve biosolids management?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0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9F49F-E615-4AED-9777-AC9FD6482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5D814-ECBE-4559-A749-77D6EC37E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600"/>
            <a:ext cx="6987210" cy="4119561"/>
          </a:xfrm>
        </p:spPr>
        <p:txBody>
          <a:bodyPr/>
          <a:lstStyle/>
          <a:p>
            <a:r>
              <a:rPr lang="en-US" sz="3600" dirty="0"/>
              <a:t>Stephanie Gudeman </a:t>
            </a:r>
          </a:p>
          <a:p>
            <a:r>
              <a:rPr lang="en-US" sz="3000" dirty="0"/>
              <a:t>Florida Department of Environmental Protection </a:t>
            </a:r>
          </a:p>
          <a:p>
            <a:r>
              <a:rPr lang="en-US" sz="3000" dirty="0"/>
              <a:t>Division of Water Resource Management </a:t>
            </a:r>
          </a:p>
          <a:p>
            <a:r>
              <a:rPr lang="en-US" sz="3000" dirty="0"/>
              <a:t>850-245-8814</a:t>
            </a:r>
          </a:p>
          <a:p>
            <a:r>
              <a:rPr lang="en-US" sz="3000" dirty="0">
                <a:solidFill>
                  <a:srgbClr val="2E75B6"/>
                </a:solidFill>
              </a:rPr>
              <a:t>stephanie.gudeman@dep.state.fl.us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500912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DEP Refreshed">
      <a:majorFont>
        <a:latin typeface="League Gothic"/>
        <a:ea typeface=""/>
        <a:cs typeface=""/>
      </a:majorFont>
      <a:minorFont>
        <a:latin typeface="League Gothic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_Refreshed_Logo_version4 [Read-Only]" id="{77629649-F2CC-455D-9C44-B54F921D058A}" vid="{EBD03CF1-FB44-486E-A552-C78CB414B03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DEP_Refreshed_Logo_version4</Template>
  <TotalTime>435</TotalTime>
  <Words>159</Words>
  <Application>Microsoft Office PowerPoint</Application>
  <PresentationFormat>On-screen Show (4:3)</PresentationFormat>
  <Paragraphs>34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League Gothic</vt:lpstr>
      <vt:lpstr>Office Theme</vt:lpstr>
      <vt:lpstr>Biosolids Technical Advisory Committee</vt:lpstr>
      <vt:lpstr> TAC Members</vt:lpstr>
      <vt:lpstr>Agenda</vt:lpstr>
      <vt:lpstr>Charge Questions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Deegan, Evie</dc:creator>
  <cp:lastModifiedBy>Gudeman, Stephanie</cp:lastModifiedBy>
  <cp:revision>41</cp:revision>
  <cp:lastPrinted>2018-10-05T17:18:48Z</cp:lastPrinted>
  <dcterms:created xsi:type="dcterms:W3CDTF">2018-09-10T19:45:24Z</dcterms:created>
  <dcterms:modified xsi:type="dcterms:W3CDTF">2018-10-05T18:01:09Z</dcterms:modified>
</cp:coreProperties>
</file>